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73" r:id="rId3"/>
    <p:sldMasterId id="2147483720" r:id="rId4"/>
  </p:sldMasterIdLst>
  <p:notesMasterIdLst>
    <p:notesMasterId r:id="rId40"/>
  </p:notesMasterIdLst>
  <p:handoutMasterIdLst>
    <p:handoutMasterId r:id="rId41"/>
  </p:handoutMasterIdLst>
  <p:sldIdLst>
    <p:sldId id="375" r:id="rId5"/>
    <p:sldId id="257" r:id="rId6"/>
    <p:sldId id="2145706917" r:id="rId7"/>
    <p:sldId id="2145706919" r:id="rId8"/>
    <p:sldId id="2145706916" r:id="rId9"/>
    <p:sldId id="2145706902" r:id="rId10"/>
    <p:sldId id="2145706900" r:id="rId11"/>
    <p:sldId id="2145706886" r:id="rId12"/>
    <p:sldId id="2145706942" r:id="rId13"/>
    <p:sldId id="2145706914" r:id="rId14"/>
    <p:sldId id="2145706920" r:id="rId15"/>
    <p:sldId id="2145706909" r:id="rId16"/>
    <p:sldId id="2145706890" r:id="rId17"/>
    <p:sldId id="2145706895" r:id="rId18"/>
    <p:sldId id="2145706901" r:id="rId19"/>
    <p:sldId id="2145706922" r:id="rId20"/>
    <p:sldId id="2145706892" r:id="rId21"/>
    <p:sldId id="2145706910" r:id="rId22"/>
    <p:sldId id="2145706893" r:id="rId23"/>
    <p:sldId id="2145706894" r:id="rId24"/>
    <p:sldId id="2145706940" r:id="rId25"/>
    <p:sldId id="2145706944" r:id="rId26"/>
    <p:sldId id="2145706946" r:id="rId27"/>
    <p:sldId id="2145706941" r:id="rId28"/>
    <p:sldId id="2145706928" r:id="rId29"/>
    <p:sldId id="2145706929" r:id="rId30"/>
    <p:sldId id="2145706930" r:id="rId31"/>
    <p:sldId id="2145706931" r:id="rId32"/>
    <p:sldId id="2145706932" r:id="rId33"/>
    <p:sldId id="2145706933" r:id="rId34"/>
    <p:sldId id="2145706934" r:id="rId35"/>
    <p:sldId id="2145706935" r:id="rId36"/>
    <p:sldId id="2145706936" r:id="rId37"/>
    <p:sldId id="2145706938" r:id="rId38"/>
    <p:sldId id="2145706939"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1" clrIdx="0"/>
  <p:cmAuthor id="7" name="K21" initials="K21" lastIdx="6" clrIdx="7">
    <p:extLst>
      <p:ext uri="{19B8F6BF-5375-455C-9EA6-DF929625EA0E}">
        <p15:presenceInfo xmlns:p15="http://schemas.microsoft.com/office/powerpoint/2012/main" userId="K21" providerId="None"/>
      </p:ext>
    </p:extLst>
  </p:cmAuthor>
  <p:cmAuthor id="1" name="Karen" initials="K" lastIdx="2" clrIdx="1"/>
  <p:cmAuthor id="2" name="Stetler, Katie (DPH)" initials="SK(" lastIdx="4" clrIdx="2"/>
  <p:cmAuthor id="3" name="Wood, Ben (DPH)" initials="WB(" lastIdx="6" clrIdx="3"/>
  <p:cmAuthor id="4" name="Tamar Kaim Doniger" initials="TKD" lastIdx="2" clrIdx="4"/>
  <p:cmAuthor id="5" name="Alcionei Donato" initials="AD" lastIdx="1" clrIdx="5">
    <p:extLst>
      <p:ext uri="{19B8F6BF-5375-455C-9EA6-DF929625EA0E}">
        <p15:presenceInfo xmlns:p15="http://schemas.microsoft.com/office/powerpoint/2012/main" userId="S-1-5-21-3923073965-3320885655-989842039-1213" providerId="AD"/>
      </p:ext>
    </p:extLst>
  </p:cmAuthor>
  <p:cmAuthor id="6" name="Julia Gould" initials="JG" lastIdx="3" clrIdx="6">
    <p:extLst>
      <p:ext uri="{19B8F6BF-5375-455C-9EA6-DF929625EA0E}">
        <p15:presenceInfo xmlns:p15="http://schemas.microsoft.com/office/powerpoint/2012/main" userId="S::jgould@moreadvertising.com::a49ea010-ef51-46d9-8135-42606297f6f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3B4D"/>
    <a:srgbClr val="4376BB"/>
    <a:srgbClr val="224D7C"/>
    <a:srgbClr val="295194"/>
    <a:srgbClr val="224C7D"/>
    <a:srgbClr val="0F538D"/>
    <a:srgbClr val="289D62"/>
    <a:srgbClr val="F49933"/>
    <a:srgbClr val="0A3D60"/>
    <a:srgbClr val="063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4" autoAdjust="0"/>
    <p:restoredTop sz="68673" autoAdjust="0"/>
  </p:normalViewPr>
  <p:slideViewPr>
    <p:cSldViewPr snapToGrid="0" snapToObjects="1">
      <p:cViewPr varScale="1">
        <p:scale>
          <a:sx n="75" d="100"/>
          <a:sy n="75" d="100"/>
        </p:scale>
        <p:origin x="1332" y="72"/>
      </p:cViewPr>
      <p:guideLst>
        <p:guide orient="horz" pos="2160"/>
        <p:guide pos="3840"/>
      </p:guideLst>
    </p:cSldViewPr>
  </p:slideViewPr>
  <p:outlineViewPr>
    <p:cViewPr>
      <p:scale>
        <a:sx n="33" d="100"/>
        <a:sy n="33" d="100"/>
      </p:scale>
      <p:origin x="48" y="2142"/>
    </p:cViewPr>
  </p:outlineViewPr>
  <p:notesTextViewPr>
    <p:cViewPr>
      <p:scale>
        <a:sx n="1" d="1"/>
        <a:sy n="1" d="1"/>
      </p:scale>
      <p:origin x="0" y="0"/>
    </p:cViewPr>
  </p:notesTextViewPr>
  <p:sorterViewPr>
    <p:cViewPr>
      <p:scale>
        <a:sx n="90" d="100"/>
        <a:sy n="90" d="100"/>
      </p:scale>
      <p:origin x="0" y="0"/>
    </p:cViewPr>
  </p:sorterViewPr>
  <p:notesViewPr>
    <p:cSldViewPr snapToGrid="0" snapToObjects="1">
      <p:cViewPr>
        <p:scale>
          <a:sx n="110" d="100"/>
          <a:sy n="110" d="100"/>
        </p:scale>
        <p:origin x="282" y="136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KStetler\Desktop\COVID%20vaccine%20plan\Community%20engagement\Community%20forum%20guide\Study%20participant%20data.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6">
                  <a:shade val="76000"/>
                </a:schemeClr>
              </a:solidFill>
              <a:ln w="19050">
                <a:solidFill>
                  <a:schemeClr val="lt1"/>
                </a:solidFill>
              </a:ln>
              <a:effectLst/>
            </c:spPr>
            <c:extLst>
              <c:ext xmlns:c16="http://schemas.microsoft.com/office/drawing/2014/chart" uri="{C3380CC4-5D6E-409C-BE32-E72D297353CC}">
                <c16:uniqueId val="{00000001-60BC-4AB9-896F-8B8BD161DA00}"/>
              </c:ext>
            </c:extLst>
          </c:dPt>
          <c:dPt>
            <c:idx val="1"/>
            <c:bubble3D val="0"/>
            <c:spPr>
              <a:solidFill>
                <a:schemeClr val="accent6">
                  <a:tint val="77000"/>
                </a:schemeClr>
              </a:solidFill>
              <a:ln w="19050">
                <a:solidFill>
                  <a:schemeClr val="lt1"/>
                </a:solidFill>
              </a:ln>
              <a:effectLst/>
            </c:spPr>
            <c:extLst>
              <c:ext xmlns:c16="http://schemas.microsoft.com/office/drawing/2014/chart" uri="{C3380CC4-5D6E-409C-BE32-E72D297353CC}">
                <c16:uniqueId val="{00000003-60BC-4AB9-896F-8B8BD161DA00}"/>
              </c:ext>
            </c:extLst>
          </c:dPt>
          <c:dLbls>
            <c:delete val="1"/>
          </c:dLbls>
          <c:cat>
            <c:strRef>
              <c:f>Pfizer!$A$3:$A$4</c:f>
              <c:strCache>
                <c:ptCount val="2"/>
                <c:pt idx="0">
                  <c:v>Male</c:v>
                </c:pt>
                <c:pt idx="1">
                  <c:v>Female</c:v>
                </c:pt>
              </c:strCache>
            </c:strRef>
          </c:cat>
          <c:val>
            <c:numRef>
              <c:f>Pfizer!$B$3:$B$4</c:f>
              <c:numCache>
                <c:formatCode>General</c:formatCode>
                <c:ptCount val="2"/>
                <c:pt idx="0">
                  <c:v>50.6</c:v>
                </c:pt>
                <c:pt idx="1">
                  <c:v>49.4</c:v>
                </c:pt>
              </c:numCache>
            </c:numRef>
          </c:val>
          <c:extLst>
            <c:ext xmlns:c16="http://schemas.microsoft.com/office/drawing/2014/chart" uri="{C3380CC4-5D6E-409C-BE32-E72D297353CC}">
              <c16:uniqueId val="{00000004-60BC-4AB9-896F-8B8BD161DA00}"/>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1-8308-4A99-8389-5EF1A8C8390B}"/>
              </c:ext>
            </c:extLst>
          </c:dPt>
          <c:dPt>
            <c:idx val="1"/>
            <c:bubble3D val="0"/>
            <c:spPr>
              <a:solidFill>
                <a:schemeClr val="accent5">
                  <a:tint val="77000"/>
                </a:schemeClr>
              </a:solidFill>
              <a:ln w="19050">
                <a:solidFill>
                  <a:schemeClr val="lt1"/>
                </a:solidFill>
              </a:ln>
              <a:effectLst/>
            </c:spPr>
            <c:extLst>
              <c:ext xmlns:c16="http://schemas.microsoft.com/office/drawing/2014/chart" uri="{C3380CC4-5D6E-409C-BE32-E72D297353CC}">
                <c16:uniqueId val="{00000003-8308-4A99-8389-5EF1A8C8390B}"/>
              </c:ext>
            </c:extLst>
          </c:dPt>
          <c:dLbls>
            <c:delete val="1"/>
          </c:dLbls>
          <c:cat>
            <c:strRef>
              <c:f>Moderna!$A$3:$A$4</c:f>
              <c:strCache>
                <c:ptCount val="2"/>
                <c:pt idx="0">
                  <c:v>Male</c:v>
                </c:pt>
                <c:pt idx="1">
                  <c:v>Female</c:v>
                </c:pt>
              </c:strCache>
            </c:strRef>
          </c:cat>
          <c:val>
            <c:numRef>
              <c:f>Moderna!$B$3:$B$4</c:f>
              <c:numCache>
                <c:formatCode>General</c:formatCode>
                <c:ptCount val="2"/>
                <c:pt idx="0">
                  <c:v>52.7</c:v>
                </c:pt>
                <c:pt idx="1">
                  <c:v>47.3</c:v>
                </c:pt>
              </c:numCache>
            </c:numRef>
          </c:val>
          <c:extLst>
            <c:ext xmlns:c16="http://schemas.microsoft.com/office/drawing/2014/chart" uri="{C3380CC4-5D6E-409C-BE32-E72D297353CC}">
              <c16:uniqueId val="{00000004-8308-4A99-8389-5EF1A8C8390B}"/>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dPt>
            <c:idx val="0"/>
            <c:bubble3D val="0"/>
            <c:spPr>
              <a:solidFill>
                <a:schemeClr val="accent2">
                  <a:shade val="76000"/>
                </a:schemeClr>
              </a:solidFill>
              <a:ln w="19050">
                <a:solidFill>
                  <a:schemeClr val="lt1"/>
                </a:solidFill>
              </a:ln>
              <a:effectLst/>
            </c:spPr>
            <c:extLst>
              <c:ext xmlns:c16="http://schemas.microsoft.com/office/drawing/2014/chart" uri="{C3380CC4-5D6E-409C-BE32-E72D297353CC}">
                <c16:uniqueId val="{00000001-6781-48B6-A8D4-2E78822DB4EF}"/>
              </c:ext>
            </c:extLst>
          </c:dPt>
          <c:dPt>
            <c:idx val="1"/>
            <c:bubble3D val="0"/>
            <c:spPr>
              <a:solidFill>
                <a:schemeClr val="accent2">
                  <a:tint val="77000"/>
                </a:schemeClr>
              </a:solidFill>
              <a:ln w="19050">
                <a:solidFill>
                  <a:schemeClr val="lt1"/>
                </a:solidFill>
              </a:ln>
              <a:effectLst/>
            </c:spPr>
            <c:extLst>
              <c:ext xmlns:c16="http://schemas.microsoft.com/office/drawing/2014/chart" uri="{C3380CC4-5D6E-409C-BE32-E72D297353CC}">
                <c16:uniqueId val="{00000003-6781-48B6-A8D4-2E78822DB4EF}"/>
              </c:ext>
            </c:extLst>
          </c:dPt>
          <c:dLbls>
            <c:delete val="1"/>
          </c:dLbls>
          <c:cat>
            <c:strRef>
              <c:f>Moderna!$A$3:$A$4</c:f>
              <c:strCache>
                <c:ptCount val="2"/>
                <c:pt idx="0">
                  <c:v>Male</c:v>
                </c:pt>
                <c:pt idx="1">
                  <c:v>Female</c:v>
                </c:pt>
              </c:strCache>
            </c:strRef>
          </c:cat>
          <c:val>
            <c:numRef>
              <c:f>Moderna!$B$3:$B$4</c:f>
              <c:numCache>
                <c:formatCode>General</c:formatCode>
                <c:ptCount val="2"/>
                <c:pt idx="0">
                  <c:v>52.7</c:v>
                </c:pt>
                <c:pt idx="1">
                  <c:v>47.3</c:v>
                </c:pt>
              </c:numCache>
            </c:numRef>
          </c:val>
          <c:extLst>
            <c:ext xmlns:c16="http://schemas.microsoft.com/office/drawing/2014/chart" uri="{C3380CC4-5D6E-409C-BE32-E72D297353CC}">
              <c16:uniqueId val="{00000004-6781-48B6-A8D4-2E78822DB4EF}"/>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33EE6C5-4F47-4445-8BCE-B8BE9FB65DED}" type="datetimeFigureOut">
              <a:rPr lang="en-US" smtClean="0"/>
              <a:pPr/>
              <a:t>1/28/2022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8A8D0D6-5496-4D9E-81CA-3E43FBC8EAE3}" type="slidenum">
              <a:rPr lang="en-US" smtClean="0"/>
              <a:pPr/>
              <a:t>‹#›</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A6C4BF5-E566-BD4E-BF84-8EF979555B2D}" type="datetimeFigureOut">
              <a:rPr lang="en-US" smtClean="0"/>
              <a:pPr/>
              <a:t>1/28/2022</a:t>
            </a:fld>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34CBBDB-52D0-FE4C-8729-D7393D454E10}" type="slidenum">
              <a:rPr lang="en-US" smtClean="0"/>
              <a:pPr/>
              <a:t>‹#›</a:t>
            </a:fld>
            <a:endParaRPr lang="en-US"/>
          </a:p>
        </p:txBody>
      </p:sp>
      <p:sp>
        <p:nvSpPr>
          <p:cNvPr id="8" name="Slide Image Placeholder 7"/>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da.gov/emergency-preparedness-and-response/mcm-legal-regulatory-and-policy-framework/pfizer-biontech-covid-19-vaccine-frequently-asked-questions"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fda.gov/emergency-preparedness-and-response/mcm-legal-regulatory-and-policy-framework/janssen-covid-19-vaccine-frequently-asked-questions" TargetMode="External"/><Relationship Id="rId4" Type="http://schemas.openxmlformats.org/officeDocument/2006/relationships/hyperlink" Target="https://www.fda.gov/emergency-preparedness-and-response/mcm-legal-regulatory-and-policy-framework/moderna-covid-19-vaccine-frequently-asked-question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da.gov/media/146304/downloa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r>
              <a:rPr lang="en-US" sz="1800" b="1" dirty="0" err="1"/>
              <a:t>Lưu</a:t>
            </a:r>
            <a:r>
              <a:rPr lang="en-US" sz="1800" b="1" baseline="0" dirty="0"/>
              <a:t> ý:</a:t>
            </a:r>
          </a:p>
          <a:p>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Các</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cập</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nhật</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chính</a:t>
            </a:r>
            <a:r>
              <a:rPr lang="en-US" sz="18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với</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phiên</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bản</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trước</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t>ngày</a:t>
            </a:r>
            <a:r>
              <a:rPr lang="en-US" dirty="0"/>
              <a:t> 6</a:t>
            </a:r>
            <a:r>
              <a:rPr lang="en-US" dirty="0">
                <a:solidFill>
                  <a:srgbClr val="FFFF00"/>
                </a:solidFill>
              </a:rPr>
              <a:t> </a:t>
            </a:r>
            <a:r>
              <a:rPr lang="en-US" dirty="0" err="1">
                <a:solidFill>
                  <a:srgbClr val="FFFF00"/>
                </a:solidFill>
              </a:rPr>
              <a:t>tháng</a:t>
            </a:r>
            <a:r>
              <a:rPr lang="en-US" dirty="0">
                <a:solidFill>
                  <a:srgbClr val="FFFF00"/>
                </a:solidFill>
              </a:rPr>
              <a:t> 1</a:t>
            </a:r>
            <a:r>
              <a:rPr lang="en-US" sz="18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a:t>
            </a:r>
            <a:endParaRPr lang="en-US" sz="1800" baseline="0"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Cập</a:t>
            </a:r>
            <a:r>
              <a:rPr lang="en-US" sz="18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nhật</a:t>
            </a:r>
            <a:r>
              <a:rPr lang="en-US" sz="18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thông</a:t>
            </a:r>
            <a:r>
              <a:rPr lang="en-US" sz="18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tin </a:t>
            </a:r>
            <a:r>
              <a:rPr lang="en-US" sz="18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về</a:t>
            </a:r>
            <a:r>
              <a:rPr lang="en-US" sz="18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điều</a:t>
            </a:r>
            <a:r>
              <a:rPr lang="en-US" sz="18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kiện</a:t>
            </a:r>
            <a:r>
              <a:rPr lang="en-US" sz="18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hội</a:t>
            </a:r>
            <a:r>
              <a:rPr lang="en-US" sz="18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đủ</a:t>
            </a:r>
            <a:r>
              <a:rPr lang="en-US" sz="18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cho</a:t>
            </a:r>
            <a:r>
              <a:rPr lang="en-US" sz="18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mũi</a:t>
            </a:r>
            <a:r>
              <a:rPr lang="en-US" sz="18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tiêm</a:t>
            </a:r>
            <a:r>
              <a:rPr lang="en-US" sz="18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18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tăng cường</a:t>
            </a:r>
            <a:r>
              <a:rPr lang="en-US" sz="18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dành</a:t>
            </a:r>
            <a:r>
              <a:rPr lang="en-US" sz="18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cho</a:t>
            </a:r>
            <a:r>
              <a:rPr lang="en-US" sz="18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những</a:t>
            </a:r>
            <a:r>
              <a:rPr lang="en-US" sz="18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người</a:t>
            </a:r>
            <a:r>
              <a:rPr lang="en-US" sz="18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đã</a:t>
            </a:r>
            <a:r>
              <a:rPr lang="en-US" sz="18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nhận</a:t>
            </a:r>
            <a:r>
              <a:rPr lang="en-US" sz="18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vắc-xin</a:t>
            </a:r>
            <a:r>
              <a:rPr lang="en-US" sz="18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Moderna </a:t>
            </a:r>
            <a:r>
              <a:rPr lang="vi-VN" sz="18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(trang trình chiếu 2</a:t>
            </a:r>
            <a:r>
              <a:rPr lang="en-US" sz="18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a:t>
            </a:r>
            <a:r>
              <a:rPr lang="vi-VN" sz="18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fld id="{D34CBBDB-52D0-FE4C-8729-D7393D454E10}" type="slidenum">
              <a:rPr lang="en-US" smtClean="0"/>
              <a:pPr/>
              <a:t>1</a:t>
            </a:fld>
            <a:endParaRPr lang="en-US"/>
          </a:p>
        </p:txBody>
      </p:sp>
    </p:spTree>
    <p:extLst>
      <p:ext uri="{BB962C8B-B14F-4D97-AF65-F5344CB8AC3E}">
        <p14:creationId xmlns:p14="http://schemas.microsoft.com/office/powerpoint/2010/main" val="1254254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Lưu</a:t>
            </a:r>
            <a:r>
              <a:rPr lang="en-US" baseline="0" dirty="0"/>
              <a:t> ý:</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V</a:t>
            </a:r>
            <a:r>
              <a:rPr lang="vi-VN" sz="1200" b="0" i="0" kern="1200" dirty="0">
                <a:solidFill>
                  <a:schemeClr val="tx1"/>
                </a:solidFill>
                <a:effectLst/>
                <a:latin typeface="+mn-lt"/>
                <a:ea typeface="+mn-ea"/>
                <a:cs typeface="+mn-cs"/>
              </a:rPr>
              <a:t>ắc-xin COVID-19 được phát triển nhanh chóng nhưng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vẫn</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tuân</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thủ</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tất cả các bước an toàn được sử dụng cho tất cả các loại vắc-xin.</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b="0" i="0" kern="1200" dirty="0">
                <a:solidFill>
                  <a:schemeClr val="tx1"/>
                </a:solidFill>
                <a:effectLst/>
                <a:latin typeface="+mn-lt"/>
                <a:ea typeface="+mn-ea"/>
                <a:cs typeface="+mn-cs"/>
              </a:rPr>
              <a:t>Các công ty vắc-xin đã phát</a:t>
            </a:r>
            <a:r>
              <a:rPr lang="vi-VN" sz="1200" b="0" i="0" kern="1200" baseline="0" dirty="0">
                <a:solidFill>
                  <a:schemeClr val="tx1"/>
                </a:solidFill>
                <a:effectLst/>
                <a:latin typeface="+mn-lt"/>
                <a:ea typeface="+mn-ea"/>
                <a:cs typeface="+mn-cs"/>
              </a:rPr>
              <a:t> triển </a:t>
            </a:r>
            <a:r>
              <a:rPr lang="vi-VN" sz="1200" b="0" i="0" kern="1200" dirty="0">
                <a:solidFill>
                  <a:schemeClr val="tx1"/>
                </a:solidFill>
                <a:effectLst/>
                <a:latin typeface="+mn-lt"/>
                <a:ea typeface="+mn-ea"/>
                <a:cs typeface="+mn-cs"/>
              </a:rPr>
              <a:t>nhanh vì:</a:t>
            </a: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sz="1200" b="1" i="1" kern="1200" dirty="0">
                <a:solidFill>
                  <a:schemeClr val="tx1"/>
                </a:solidFill>
                <a:effectLst/>
                <a:latin typeface="+mn-lt"/>
                <a:ea typeface="+mn-ea"/>
                <a:cs typeface="+mn-cs"/>
              </a:rPr>
              <a:t>Chúng tôi đã có </a:t>
            </a:r>
            <a:r>
              <a:rPr lang="en-US" sz="1200" b="1" i="1" kern="1200" dirty="0" err="1">
                <a:solidFill>
                  <a:schemeClr val="tx1"/>
                </a:solidFill>
                <a:effectLst/>
                <a:latin typeface="+mn-lt"/>
                <a:ea typeface="+mn-ea"/>
                <a:cs typeface="+mn-cs"/>
              </a:rPr>
              <a:t>sẵn</a:t>
            </a:r>
            <a:r>
              <a:rPr lang="vi-VN" sz="1200" b="1" i="1" kern="1200" baseline="0" dirty="0">
                <a:solidFill>
                  <a:schemeClr val="tx1"/>
                </a:solidFill>
                <a:effectLst/>
                <a:latin typeface="+mn-lt"/>
                <a:ea typeface="+mn-ea"/>
                <a:cs typeface="+mn-cs"/>
              </a:rPr>
              <a:t> những </a:t>
            </a:r>
            <a:r>
              <a:rPr lang="vi-VN" sz="1200" b="1" i="1" kern="1200" dirty="0">
                <a:solidFill>
                  <a:schemeClr val="tx1"/>
                </a:solidFill>
                <a:effectLst/>
                <a:latin typeface="+mn-lt"/>
                <a:ea typeface="+mn-ea"/>
                <a:cs typeface="+mn-cs"/>
              </a:rPr>
              <a:t>thông tin hữu ích</a:t>
            </a:r>
            <a:r>
              <a:rPr lang="vi-VN" sz="1200" b="0" i="1" kern="1200" dirty="0">
                <a:solidFill>
                  <a:schemeClr val="tx1"/>
                </a:solidFill>
                <a:effectLst/>
                <a:latin typeface="+mn-lt"/>
                <a:ea typeface="+mn-ea"/>
                <a:cs typeface="+mn-cs"/>
              </a:rPr>
              <a:t>:</a:t>
            </a:r>
            <a:r>
              <a:rPr lang="vi-VN" sz="1200" b="0" i="0" kern="1200" dirty="0">
                <a:solidFill>
                  <a:schemeClr val="tx1"/>
                </a:solidFill>
                <a:effectLst/>
                <a:latin typeface="+mn-lt"/>
                <a:ea typeface="+mn-ea"/>
                <a:cs typeface="+mn-cs"/>
              </a:rPr>
              <a:t> Vi-rút COVID-19 là một phần của họ vi-rút</a:t>
            </a:r>
            <a:r>
              <a:rPr lang="vi-VN"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corona đã được nghiên cứu trong một thời gian dài. Các chuyên gia đã biết được thông tin quan trọng từ các đợt bùng phát vi-rút</a:t>
            </a:r>
            <a:r>
              <a:rPr lang="vi-VN"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corona khác giúp họ phát triển vắc-xin COVID-19, vì vậy chúng tôi sẽ không bắt đầu từ con số</a:t>
            </a:r>
            <a:r>
              <a:rPr lang="vi-VN" sz="1200" b="0" i="0" kern="1200" baseline="0" dirty="0">
                <a:solidFill>
                  <a:schemeClr val="tx1"/>
                </a:solidFill>
                <a:effectLst/>
                <a:latin typeface="+mn-lt"/>
                <a:ea typeface="+mn-ea"/>
                <a:cs typeface="+mn-cs"/>
              </a:rPr>
              <a:t> không</a:t>
            </a:r>
            <a:r>
              <a:rPr lang="vi-VN" sz="1200" b="0" i="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vi-VN"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sz="1200" b="1" i="1" kern="1200" dirty="0">
                <a:solidFill>
                  <a:schemeClr val="tx1"/>
                </a:solidFill>
                <a:effectLst/>
                <a:latin typeface="+mn-lt"/>
                <a:ea typeface="+mn-ea"/>
                <a:cs typeface="+mn-cs"/>
              </a:rPr>
              <a:t>Chính phủ đã</a:t>
            </a:r>
            <a:r>
              <a:rPr lang="vi-VN" sz="1200" b="1" i="1" kern="1200" baseline="0" dirty="0">
                <a:solidFill>
                  <a:schemeClr val="tx1"/>
                </a:solidFill>
                <a:effectLst/>
                <a:latin typeface="+mn-lt"/>
                <a:ea typeface="+mn-ea"/>
                <a:cs typeface="+mn-cs"/>
              </a:rPr>
              <a:t> </a:t>
            </a:r>
            <a:r>
              <a:rPr lang="vi-VN" sz="1200" b="1" i="1" kern="1200" dirty="0">
                <a:solidFill>
                  <a:schemeClr val="tx1"/>
                </a:solidFill>
                <a:effectLst/>
                <a:latin typeface="+mn-lt"/>
                <a:ea typeface="+mn-ea"/>
                <a:cs typeface="+mn-cs"/>
              </a:rPr>
              <a:t>tài trợ cho nghiên cứu vắc-xin: </a:t>
            </a:r>
            <a:r>
              <a:rPr lang="en-US" sz="1200" b="0" i="0" kern="1200" dirty="0" err="1">
                <a:solidFill>
                  <a:schemeClr val="tx1"/>
                </a:solidFill>
                <a:effectLst/>
                <a:latin typeface="+mn-lt"/>
                <a:ea typeface="+mn-ea"/>
                <a:cs typeface="+mn-cs"/>
              </a:rPr>
              <a:t>Chính</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phủ</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Hoa Kỳ và các chính phủ khác đã đầu tư rất nhiều tiền để hỗ trợ các công ty vắc-xin trong công việc</a:t>
            </a:r>
            <a:r>
              <a:rPr lang="vi-VN" sz="1200" b="0" i="0" kern="1200" baseline="0" dirty="0">
                <a:solidFill>
                  <a:schemeClr val="tx1"/>
                </a:solidFill>
                <a:effectLst/>
                <a:latin typeface="+mn-lt"/>
                <a:ea typeface="+mn-ea"/>
                <a:cs typeface="+mn-cs"/>
              </a:rPr>
              <a:t> của</a:t>
            </a:r>
            <a:r>
              <a:rPr lang="vi-VN" sz="1200" b="0" i="0" kern="1200" dirty="0">
                <a:solidFill>
                  <a:schemeClr val="tx1"/>
                </a:solidFill>
                <a:effectLst/>
                <a:latin typeface="+mn-lt"/>
                <a:ea typeface="+mn-ea"/>
                <a:cs typeface="+mn-cs"/>
              </a:rPr>
              <a:t> họ. Việc</a:t>
            </a:r>
            <a:r>
              <a:rPr lang="vi-VN" sz="1200" b="0" i="0" kern="1200" baseline="0" dirty="0">
                <a:solidFill>
                  <a:schemeClr val="tx1"/>
                </a:solidFill>
                <a:effectLst/>
                <a:latin typeface="+mn-lt"/>
                <a:ea typeface="+mn-ea"/>
                <a:cs typeface="+mn-cs"/>
              </a:rPr>
              <a:t> h</a:t>
            </a:r>
            <a:r>
              <a:rPr lang="vi-VN" sz="1200" b="0" i="0" kern="1200" dirty="0">
                <a:solidFill>
                  <a:schemeClr val="tx1"/>
                </a:solidFill>
                <a:effectLst/>
                <a:latin typeface="+mn-lt"/>
                <a:ea typeface="+mn-ea"/>
                <a:cs typeface="+mn-cs"/>
              </a:rPr>
              <a:t>ợp</a:t>
            </a:r>
            <a:r>
              <a:rPr lang="vi-VN" sz="1200" b="0" i="0" kern="1200" baseline="0" dirty="0">
                <a:solidFill>
                  <a:schemeClr val="tx1"/>
                </a:solidFill>
                <a:effectLst/>
                <a:latin typeface="+mn-lt"/>
                <a:ea typeface="+mn-ea"/>
                <a:cs typeface="+mn-cs"/>
              </a:rPr>
              <a:t> tác</a:t>
            </a:r>
            <a:r>
              <a:rPr lang="vi-VN" sz="1200" b="0" i="0" kern="1200" dirty="0">
                <a:solidFill>
                  <a:schemeClr val="tx1"/>
                </a:solidFill>
                <a:effectLst/>
                <a:latin typeface="+mn-lt"/>
                <a:ea typeface="+mn-ea"/>
                <a:cs typeface="+mn-cs"/>
              </a:rPr>
              <a:t> cùng với các quốc gia khác cũng giúp các nhà nghiên cứu phát</a:t>
            </a:r>
            <a:r>
              <a:rPr lang="vi-VN" sz="1200" b="0" i="0" kern="1200" baseline="0" dirty="0">
                <a:solidFill>
                  <a:schemeClr val="tx1"/>
                </a:solidFill>
                <a:effectLst/>
                <a:latin typeface="+mn-lt"/>
                <a:ea typeface="+mn-ea"/>
                <a:cs typeface="+mn-cs"/>
              </a:rPr>
              <a:t> triển </a:t>
            </a:r>
            <a:r>
              <a:rPr lang="vi-VN" sz="1200" b="0" i="0" kern="1200" dirty="0">
                <a:solidFill>
                  <a:schemeClr val="tx1"/>
                </a:solidFill>
                <a:effectLst/>
                <a:latin typeface="+mn-lt"/>
                <a:ea typeface="+mn-ea"/>
                <a:cs typeface="+mn-cs"/>
              </a:rPr>
              <a:t>nhanh chóng.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vi-VN"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sz="1200" b="1" i="1" kern="1200" dirty="0">
                <a:solidFill>
                  <a:schemeClr val="tx1"/>
                </a:solidFill>
                <a:effectLst/>
                <a:latin typeface="+mn-lt"/>
                <a:ea typeface="+mn-ea"/>
                <a:cs typeface="+mn-cs"/>
              </a:rPr>
              <a:t>Hàng chục nghìn người đã tham gia vào các cuộc nghiên cứu vắc-xin</a:t>
            </a:r>
            <a:r>
              <a:rPr lang="vi-VN" sz="1200" b="0" i="1" kern="1200" dirty="0">
                <a:solidFill>
                  <a:schemeClr val="tx1"/>
                </a:solidFill>
                <a:effectLst/>
                <a:latin typeface="+mn-lt"/>
                <a:ea typeface="+mn-ea"/>
                <a:cs typeface="+mn-cs"/>
              </a:rPr>
              <a:t>:</a:t>
            </a:r>
            <a:r>
              <a:rPr lang="vi-VN" sz="1200" b="0" i="0" kern="1200" dirty="0">
                <a:solidFill>
                  <a:schemeClr val="tx1"/>
                </a:solidFill>
                <a:effectLst/>
                <a:latin typeface="+mn-lt"/>
                <a:ea typeface="+mn-ea"/>
                <a:cs typeface="+mn-cs"/>
              </a:rPr>
              <a:t> Các nghiên cứu về vắc-xin (được gọi là Thử Nghiệm Lâm Sàng) đã được tiến hành để chứng minh vắc-xin an toàn và có</a:t>
            </a:r>
            <a:r>
              <a:rPr lang="vi-VN"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hiệu quả. Hàng chục nghìn người đã đăng ký tham gia các nghiên cứu, vì vậy các công ty không cần mất nhiều thời gian để tìm kiếm tình nguyện viên.</a:t>
            </a: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kern="1200" baseline="0" dirty="0" err="1">
                <a:solidFill>
                  <a:schemeClr val="tx1"/>
                </a:solidFill>
                <a:effectLst/>
                <a:latin typeface="+mn-lt"/>
                <a:ea typeface="+mn-ea"/>
                <a:cs typeface="+mn-cs"/>
              </a:rPr>
              <a:t>Việc</a:t>
            </a:r>
            <a:r>
              <a:rPr lang="vi-VN" sz="1200" b="1" i="1" kern="1200" baseline="0" dirty="0">
                <a:solidFill>
                  <a:schemeClr val="tx1"/>
                </a:solidFill>
                <a:effectLst/>
                <a:latin typeface="+mn-lt"/>
                <a:ea typeface="+mn-ea"/>
                <a:cs typeface="+mn-cs"/>
              </a:rPr>
              <a:t> </a:t>
            </a:r>
            <a:r>
              <a:rPr lang="vi-VN" sz="1200" b="1" i="1" kern="1200" dirty="0">
                <a:solidFill>
                  <a:schemeClr val="tx1"/>
                </a:solidFill>
                <a:effectLst/>
                <a:latin typeface="+mn-lt"/>
                <a:ea typeface="+mn-ea"/>
                <a:cs typeface="+mn-cs"/>
              </a:rPr>
              <a:t>sản xuất </a:t>
            </a:r>
            <a:r>
              <a:rPr lang="en-US" sz="1200" b="1" i="1" kern="1200" dirty="0" err="1">
                <a:solidFill>
                  <a:schemeClr val="tx1"/>
                </a:solidFill>
                <a:effectLst/>
                <a:latin typeface="+mn-lt"/>
                <a:ea typeface="+mn-ea"/>
                <a:cs typeface="+mn-cs"/>
              </a:rPr>
              <a:t>diễn</a:t>
            </a:r>
            <a:r>
              <a:rPr lang="en-US" sz="1200" b="1" i="1" kern="1200" baseline="0" dirty="0">
                <a:solidFill>
                  <a:schemeClr val="tx1"/>
                </a:solidFill>
                <a:effectLst/>
                <a:latin typeface="+mn-lt"/>
                <a:ea typeface="+mn-ea"/>
                <a:cs typeface="+mn-cs"/>
              </a:rPr>
              <a:t> </a:t>
            </a:r>
            <a:r>
              <a:rPr lang="en-US" sz="1200" b="1" i="1" kern="1200" baseline="0" dirty="0" err="1">
                <a:solidFill>
                  <a:schemeClr val="tx1"/>
                </a:solidFill>
                <a:effectLst/>
                <a:latin typeface="+mn-lt"/>
                <a:ea typeface="+mn-ea"/>
                <a:cs typeface="+mn-cs"/>
              </a:rPr>
              <a:t>ra</a:t>
            </a:r>
            <a:r>
              <a:rPr lang="en-US" sz="1200" b="1" i="1" kern="1200" baseline="0" dirty="0">
                <a:solidFill>
                  <a:schemeClr val="tx1"/>
                </a:solidFill>
                <a:effectLst/>
                <a:latin typeface="+mn-lt"/>
                <a:ea typeface="+mn-ea"/>
                <a:cs typeface="+mn-cs"/>
              </a:rPr>
              <a:t> </a:t>
            </a:r>
            <a:r>
              <a:rPr lang="en-US" sz="1200" b="1" i="1" kern="1200" baseline="0" dirty="0" err="1">
                <a:solidFill>
                  <a:schemeClr val="tx1"/>
                </a:solidFill>
                <a:effectLst/>
                <a:latin typeface="+mn-lt"/>
                <a:ea typeface="+mn-ea"/>
                <a:cs typeface="+mn-cs"/>
              </a:rPr>
              <a:t>cùng</a:t>
            </a:r>
            <a:r>
              <a:rPr lang="en-US" sz="1200" b="1" i="1" kern="1200" baseline="0" dirty="0">
                <a:solidFill>
                  <a:schemeClr val="tx1"/>
                </a:solidFill>
                <a:effectLst/>
                <a:latin typeface="+mn-lt"/>
                <a:ea typeface="+mn-ea"/>
                <a:cs typeface="+mn-cs"/>
              </a:rPr>
              <a:t> </a:t>
            </a:r>
            <a:r>
              <a:rPr lang="en-US" sz="1200" b="1" i="1" kern="1200" baseline="0" dirty="0" err="1">
                <a:solidFill>
                  <a:schemeClr val="tx1"/>
                </a:solidFill>
                <a:effectLst/>
                <a:latin typeface="+mn-lt"/>
                <a:ea typeface="+mn-ea"/>
                <a:cs typeface="+mn-cs"/>
              </a:rPr>
              <a:t>lúc</a:t>
            </a:r>
            <a:r>
              <a:rPr lang="en-US" sz="1200" b="1" i="1" kern="1200" baseline="0" dirty="0">
                <a:solidFill>
                  <a:schemeClr val="tx1"/>
                </a:solidFill>
                <a:effectLst/>
                <a:latin typeface="+mn-lt"/>
                <a:ea typeface="+mn-ea"/>
                <a:cs typeface="+mn-cs"/>
              </a:rPr>
              <a:t> </a:t>
            </a:r>
            <a:r>
              <a:rPr lang="vi-VN" sz="1200" b="1" i="1" kern="1200" dirty="0">
                <a:solidFill>
                  <a:schemeClr val="tx1"/>
                </a:solidFill>
                <a:effectLst/>
                <a:latin typeface="+mn-lt"/>
                <a:ea typeface="+mn-ea"/>
                <a:cs typeface="+mn-cs"/>
              </a:rPr>
              <a:t>với </a:t>
            </a:r>
            <a:r>
              <a:rPr lang="en-US" sz="1200" b="1" i="1" kern="1200" dirty="0" err="1">
                <a:solidFill>
                  <a:schemeClr val="tx1"/>
                </a:solidFill>
                <a:effectLst/>
                <a:latin typeface="+mn-lt"/>
                <a:ea typeface="+mn-ea"/>
                <a:cs typeface="+mn-cs"/>
              </a:rPr>
              <a:t>các</a:t>
            </a:r>
            <a:r>
              <a:rPr lang="vi-VN" sz="1200" b="1" i="1" kern="1200" dirty="0">
                <a:solidFill>
                  <a:schemeClr val="tx1"/>
                </a:solidFill>
                <a:effectLst/>
                <a:latin typeface="+mn-lt"/>
                <a:ea typeface="+mn-ea"/>
                <a:cs typeface="+mn-cs"/>
              </a:rPr>
              <a:t> nghiên cứu về tính an toàn</a:t>
            </a:r>
            <a:r>
              <a:rPr lang="vi-VN" sz="1200" b="0" i="1" kern="1200" dirty="0">
                <a:solidFill>
                  <a:schemeClr val="tx1"/>
                </a:solidFill>
                <a:effectLst/>
                <a:latin typeface="+mn-lt"/>
                <a:ea typeface="+mn-ea"/>
                <a:cs typeface="+mn-cs"/>
              </a:rPr>
              <a:t>:</a:t>
            </a:r>
            <a:r>
              <a:rPr lang="vi-VN" sz="1200" b="0" i="0" kern="1200" dirty="0">
                <a:solidFill>
                  <a:schemeClr val="tx1"/>
                </a:solidFill>
                <a:effectLst/>
                <a:latin typeface="+mn-lt"/>
                <a:ea typeface="+mn-ea"/>
                <a:cs typeface="+mn-cs"/>
              </a:rPr>
              <a:t> Các công ty sản xuất vắc-xin bắt đầu sản xuất vắc-xin cùng lúc với các nghiên cứu đang diễn ra với hy vọng rằng vắc-xin sẽ được chứng minh là an toàn và hiệu quả. Điều này có nghĩa là vắc-xin đã sẵn sàng để phân phối ngay sau khi</a:t>
            </a:r>
            <a:r>
              <a:rPr lang="vi-VN"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được phê duyệt </a:t>
            </a:r>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pPr/>
              <a:t>10</a:t>
            </a:fld>
            <a:endParaRPr lang="en-US"/>
          </a:p>
        </p:txBody>
      </p:sp>
    </p:spTree>
    <p:extLst>
      <p:ext uri="{BB962C8B-B14F-4D97-AF65-F5344CB8AC3E}">
        <p14:creationId xmlns:p14="http://schemas.microsoft.com/office/powerpoint/2010/main" val="1479871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pPr/>
              <a:t>11</a:t>
            </a:fld>
            <a:endParaRPr lang="en-US"/>
          </a:p>
        </p:txBody>
      </p:sp>
    </p:spTree>
    <p:extLst>
      <p:ext uri="{BB962C8B-B14F-4D97-AF65-F5344CB8AC3E}">
        <p14:creationId xmlns:p14="http://schemas.microsoft.com/office/powerpoint/2010/main" val="1311375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pPr/>
              <a:t>12</a:t>
            </a:fld>
            <a:endParaRPr lang="en-US"/>
          </a:p>
        </p:txBody>
      </p:sp>
    </p:spTree>
    <p:extLst>
      <p:ext uri="{BB962C8B-B14F-4D97-AF65-F5344CB8AC3E}">
        <p14:creationId xmlns:p14="http://schemas.microsoft.com/office/powerpoint/2010/main" val="3067660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Lưu</a:t>
            </a:r>
            <a:r>
              <a:rPr lang="en-US" baseline="0" dirty="0"/>
              <a:t> ý:</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dirty="0">
                <a:latin typeface="Calibri" panose="020F0502020204030204" pitchFamily="34" charset="0"/>
                <a:cs typeface="Calibri" panose="020F0502020204030204" pitchFamily="34" charset="0"/>
              </a:rPr>
              <a:t>Các tác dụng phụ nghiêm trọng do vắc-xin, bao gồm cả</a:t>
            </a:r>
            <a:r>
              <a:rPr lang="vi-VN" sz="1200" baseline="0" dirty="0">
                <a:latin typeface="Calibri" panose="020F0502020204030204" pitchFamily="34" charset="0"/>
                <a:cs typeface="Calibri" panose="020F0502020204030204" pitchFamily="34" charset="0"/>
              </a:rPr>
              <a:t> </a:t>
            </a:r>
            <a:r>
              <a:rPr lang="vi-VN" sz="1200" dirty="0">
                <a:latin typeface="Calibri" panose="020F0502020204030204" pitchFamily="34" charset="0"/>
                <a:cs typeface="Calibri" panose="020F0502020204030204" pitchFamily="34" charset="0"/>
              </a:rPr>
              <a:t>vắc-xin COVID-19, rất hiếm khi xảy</a:t>
            </a:r>
            <a:r>
              <a:rPr lang="vi-VN" sz="1200" baseline="0" dirty="0">
                <a:latin typeface="Calibri" panose="020F0502020204030204" pitchFamily="34" charset="0"/>
                <a:cs typeface="Calibri" panose="020F0502020204030204" pitchFamily="34" charset="0"/>
              </a:rPr>
              <a:t> ra</a:t>
            </a:r>
            <a:r>
              <a:rPr lang="vi-VN" sz="1200" dirty="0">
                <a:latin typeface="Calibri" panose="020F0502020204030204" pitchFamily="34" charset="0"/>
                <a:cs typeface="Calibri" panose="020F0502020204030204" pitchFamily="34" charset="0"/>
              </a:rPr>
              <a:t>. Trong các</a:t>
            </a:r>
            <a:r>
              <a:rPr lang="vi-VN" sz="1200" baseline="0" dirty="0">
                <a:latin typeface="Calibri" panose="020F0502020204030204" pitchFamily="34" charset="0"/>
                <a:cs typeface="Calibri" panose="020F0502020204030204" pitchFamily="34" charset="0"/>
              </a:rPr>
              <a:t> </a:t>
            </a:r>
            <a:r>
              <a:rPr lang="vi-VN" sz="1200" dirty="0">
                <a:latin typeface="Calibri" panose="020F0502020204030204" pitchFamily="34" charset="0"/>
                <a:cs typeface="Calibri" panose="020F0502020204030204" pitchFamily="34" charset="0"/>
              </a:rPr>
              <a:t>thử nghiệm lâm sàng </a:t>
            </a:r>
            <a:r>
              <a:rPr lang="en-US" sz="1200" dirty="0" err="1">
                <a:latin typeface="Calibri" panose="020F0502020204030204" pitchFamily="34" charset="0"/>
                <a:cs typeface="Calibri" panose="020F0502020204030204" pitchFamily="34" charset="0"/>
              </a:rPr>
              <a:t>của</a:t>
            </a:r>
            <a:r>
              <a:rPr lang="vi-VN" sz="1200" baseline="0" dirty="0">
                <a:latin typeface="Calibri" panose="020F0502020204030204" pitchFamily="34" charset="0"/>
                <a:cs typeface="Calibri" panose="020F0502020204030204" pitchFamily="34" charset="0"/>
              </a:rPr>
              <a:t> </a:t>
            </a:r>
            <a:r>
              <a:rPr lang="vi-VN" sz="1200" dirty="0">
                <a:latin typeface="Calibri" panose="020F0502020204030204" pitchFamily="34" charset="0"/>
                <a:cs typeface="Calibri" panose="020F0502020204030204" pitchFamily="34" charset="0"/>
              </a:rPr>
              <a:t>Pfizer,</a:t>
            </a:r>
            <a:r>
              <a:rPr lang="vi-VN" sz="1200" baseline="0" dirty="0">
                <a:latin typeface="Calibri" panose="020F0502020204030204" pitchFamily="34" charset="0"/>
                <a:cs typeface="Calibri" panose="020F0502020204030204" pitchFamily="34" charset="0"/>
              </a:rPr>
              <a:t> </a:t>
            </a:r>
            <a:r>
              <a:rPr lang="vi-VN" sz="1200" dirty="0">
                <a:latin typeface="Calibri" panose="020F0502020204030204" pitchFamily="34" charset="0"/>
                <a:cs typeface="Calibri" panose="020F0502020204030204" pitchFamily="34" charset="0"/>
              </a:rPr>
              <a:t>Moderna</a:t>
            </a:r>
            <a:r>
              <a:rPr lang="vi-VN" sz="1200" baseline="0" dirty="0">
                <a:latin typeface="Calibri" panose="020F0502020204030204" pitchFamily="34" charset="0"/>
                <a:cs typeface="Calibri" panose="020F0502020204030204" pitchFamily="34" charset="0"/>
              </a:rPr>
              <a:t> và Janssen</a:t>
            </a:r>
            <a:r>
              <a:rPr lang="vi-VN" sz="1200" dirty="0">
                <a:latin typeface="Calibri" panose="020F0502020204030204" pitchFamily="34" charset="0"/>
                <a:cs typeface="Calibri" panose="020F0502020204030204" pitchFamily="34" charset="0"/>
              </a:rPr>
              <a:t> ít hơn 1,0% số người tham được</a:t>
            </a:r>
            <a:r>
              <a:rPr lang="vi-VN" sz="1200" baseline="0" dirty="0">
                <a:latin typeface="Calibri" panose="020F0502020204030204" pitchFamily="34" charset="0"/>
                <a:cs typeface="Calibri" panose="020F0502020204030204" pitchFamily="34" charset="0"/>
              </a:rPr>
              <a:t> tiêm </a:t>
            </a:r>
            <a:r>
              <a:rPr lang="vi-VN" sz="1200" dirty="0">
                <a:latin typeface="Calibri" panose="020F0502020204030204" pitchFamily="34" charset="0"/>
                <a:cs typeface="Calibri" panose="020F0502020204030204" pitchFamily="34" charset="0"/>
              </a:rPr>
              <a:t>vắc-xin </a:t>
            </a:r>
            <a:r>
              <a:rPr lang="en-US" sz="1200" dirty="0" err="1">
                <a:latin typeface="Calibri" panose="020F0502020204030204" pitchFamily="34" charset="0"/>
                <a:cs typeface="Calibri" panose="020F0502020204030204" pitchFamily="34" charset="0"/>
              </a:rPr>
              <a:t>đã</a:t>
            </a:r>
            <a:r>
              <a:rPr lang="en-US" sz="1200" baseline="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gặp</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phải</a:t>
            </a:r>
            <a:r>
              <a:rPr lang="vi-VN" sz="1200" dirty="0">
                <a:latin typeface="Calibri" panose="020F0502020204030204" pitchFamily="34" charset="0"/>
                <a:cs typeface="Calibri" panose="020F0502020204030204" pitchFamily="34" charset="0"/>
              </a:rPr>
              <a:t> các tác</a:t>
            </a:r>
            <a:r>
              <a:rPr lang="vi-VN" sz="1200" baseline="0" dirty="0">
                <a:latin typeface="Calibri" panose="020F0502020204030204" pitchFamily="34" charset="0"/>
                <a:cs typeface="Calibri" panose="020F0502020204030204" pitchFamily="34" charset="0"/>
              </a:rPr>
              <a:t> dụng</a:t>
            </a:r>
            <a:r>
              <a:rPr lang="vi-VN" sz="1200" dirty="0">
                <a:latin typeface="Calibri" panose="020F0502020204030204" pitchFamily="34" charset="0"/>
                <a:cs typeface="Calibri" panose="020F0502020204030204" pitchFamily="34" charset="0"/>
              </a:rPr>
              <a:t> phụ nghiêm trọng. </a:t>
            </a:r>
            <a:r>
              <a:rPr lang="en-US" sz="1200" dirty="0">
                <a:latin typeface="Calibri" panose="020F0502020204030204" pitchFamily="34" charset="0"/>
                <a:cs typeface="Calibri" panose="020F0502020204030204" pitchFamily="34" charset="0"/>
              </a:rPr>
              <a:t>C</a:t>
            </a:r>
            <a:r>
              <a:rPr lang="vi-VN" sz="1200" dirty="0">
                <a:latin typeface="Calibri" panose="020F0502020204030204" pitchFamily="34" charset="0"/>
                <a:cs typeface="Calibri" panose="020F0502020204030204" pitchFamily="34" charset="0"/>
              </a:rPr>
              <a:t>ác </a:t>
            </a:r>
            <a:r>
              <a:rPr lang="en-US" sz="1200" dirty="0" err="1">
                <a:latin typeface="Calibri" panose="020F0502020204030204" pitchFamily="34" charset="0"/>
                <a:cs typeface="Calibri" panose="020F0502020204030204" pitchFamily="34" charset="0"/>
              </a:rPr>
              <a:t>biến</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cố</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bất</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lợi</a:t>
            </a:r>
            <a:r>
              <a:rPr lang="vi-VN" sz="1200" dirty="0">
                <a:latin typeface="Calibri" panose="020F0502020204030204" pitchFamily="34" charset="0"/>
                <a:cs typeface="Calibri" panose="020F0502020204030204" pitchFamily="34" charset="0"/>
              </a:rPr>
              <a:t> nghiêm trọng </a:t>
            </a:r>
            <a:r>
              <a:rPr lang="en-US" sz="1200" dirty="0">
                <a:latin typeface="Calibri" panose="020F0502020204030204" pitchFamily="34" charset="0"/>
                <a:cs typeface="Calibri" panose="020F0502020204030204" pitchFamily="34" charset="0"/>
              </a:rPr>
              <a:t>k</a:t>
            </a:r>
            <a:r>
              <a:rPr lang="vi-VN" sz="1200" dirty="0">
                <a:latin typeface="Calibri" panose="020F0502020204030204" pitchFamily="34" charset="0"/>
                <a:cs typeface="Calibri" panose="020F0502020204030204" pitchFamily="34" charset="0"/>
              </a:rPr>
              <a:t>hông có sự khác biệt đáng chú ý nào</a:t>
            </a:r>
            <a:r>
              <a:rPr lang="vi-VN" sz="1200" baseline="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về</a:t>
            </a:r>
            <a:r>
              <a:rPr lang="vi-VN" sz="1200" dirty="0">
                <a:latin typeface="Calibri" panose="020F0502020204030204" pitchFamily="34" charset="0"/>
                <a:cs typeface="Calibri" panose="020F0502020204030204" pitchFamily="34" charset="0"/>
              </a:rPr>
              <a:t> tuổi tác, chủng tộc, sắc tộc hoặc tình trạng y tế. Những tác dụng phụ này xảy ra với tần suất tương tự như</a:t>
            </a:r>
            <a:r>
              <a:rPr lang="en-US" sz="1200" baseline="0" dirty="0">
                <a:latin typeface="Calibri" panose="020F0502020204030204" pitchFamily="34" charset="0"/>
                <a:cs typeface="Calibri" panose="020F0502020204030204" pitchFamily="34" charset="0"/>
              </a:rPr>
              <a:t> </a:t>
            </a:r>
            <a:r>
              <a:rPr lang="vi-VN" sz="1200" dirty="0">
                <a:latin typeface="Calibri" panose="020F0502020204030204" pitchFamily="34" charset="0"/>
                <a:cs typeface="Calibri" panose="020F0502020204030204" pitchFamily="34" charset="0"/>
              </a:rPr>
              <a:t>xảy ra trong dân số chung</a:t>
            </a:r>
            <a:r>
              <a:rPr lang="en-US" sz="1200" dirty="0">
                <a:latin typeface="Calibri" panose="020F0502020204030204" pitchFamily="34" charset="0"/>
                <a:cs typeface="Calibri" panose="020F0502020204030204" pitchFamily="34" charset="0"/>
              </a:rPr>
              <a:t>. </a:t>
            </a:r>
            <a:r>
              <a:rPr lang="vi-VN" sz="1200" dirty="0">
                <a:latin typeface="Calibri" panose="020F0502020204030204" pitchFamily="34" charset="0"/>
                <a:cs typeface="Calibri" panose="020F0502020204030204" pitchFamily="34" charset="0"/>
              </a:rPr>
              <a:t>Các tác dụng phụ ở thanh thiếu niên 12-15 tuổi phù hợp với </a:t>
            </a:r>
            <a:r>
              <a:rPr lang="en-US" sz="1200" dirty="0" err="1">
                <a:latin typeface="Calibri" panose="020F0502020204030204" pitchFamily="34" charset="0"/>
                <a:cs typeface="Calibri" panose="020F0502020204030204" pitchFamily="34" charset="0"/>
              </a:rPr>
              <a:t>các</a:t>
            </a:r>
            <a:r>
              <a:rPr lang="vi-VN" sz="1200" dirty="0">
                <a:latin typeface="Calibri" panose="020F0502020204030204" pitchFamily="34" charset="0"/>
                <a:cs typeface="Calibri" panose="020F0502020204030204" pitchFamily="34" charset="0"/>
              </a:rPr>
              <a:t> tác dụng được báo cáo ở những người tham gia thử nghiệm lâm sàng từ 16 tuổi trở lên.</a:t>
            </a: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Nếu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quý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vị</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đã</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tiêm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vắc-xin</a:t>
            </a:r>
            <a:r>
              <a:rPr lang="en-US" sz="1800" dirty="0">
                <a:effectLst/>
                <a:latin typeface="Calibri" panose="020F0502020204030204" pitchFamily="34" charset="0"/>
                <a:ea typeface="Calibri" panose="020F0502020204030204" pitchFamily="34" charset="0"/>
                <a:cs typeface="Times New Roman" panose="02020603050405020304" pitchFamily="18" charset="0"/>
              </a:rPr>
              <a:t> COVID-19 J&amp;J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và</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đó</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có</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bất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kỳ</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triệu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chứng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nào</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dưới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đây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trong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vòng</a:t>
            </a:r>
            <a:r>
              <a:rPr lang="en-US" sz="1800" dirty="0">
                <a:effectLst/>
                <a:latin typeface="Calibri" panose="020F0502020204030204" pitchFamily="34" charset="0"/>
                <a:ea typeface="Calibri" panose="020F0502020204030204" pitchFamily="34" charset="0"/>
                <a:cs typeface="Times New Roman" panose="02020603050405020304" pitchFamily="18" charset="0"/>
              </a:rPr>
              <a:t> 3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tuần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kể</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khi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tiêm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chủng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hãy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tìm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kiếm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chăm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sóc</a:t>
            </a:r>
            <a:r>
              <a:rPr lang="en-US" sz="1800" dirty="0">
                <a:effectLst/>
                <a:latin typeface="Calibri" panose="020F0502020204030204" pitchFamily="34" charset="0"/>
                <a:ea typeface="Calibri" panose="020F0502020204030204" pitchFamily="34" charset="0"/>
                <a:cs typeface="Times New Roman" panose="02020603050405020304" pitchFamily="18" charset="0"/>
              </a:rPr>
              <a:t> y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tế</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ngay</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460375" marR="0" indent="-22860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Đau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đầu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dữ</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dội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hoặc</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mắt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60375" marR="0" indent="-22860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Đau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bụng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không</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a:effectLst/>
                <a:latin typeface="Calibri" panose="020F0502020204030204" pitchFamily="34" charset="0"/>
                <a:ea typeface="Calibri" panose="020F0502020204030204" pitchFamily="34" charset="0"/>
                <a:cs typeface="Times New Roman" panose="02020603050405020304" pitchFamily="18" charset="0"/>
              </a:rPr>
              <a:t>dứt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60375" marR="0" indent="-22860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Đau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ngực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60375" marR="0" indent="-22860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Sưng</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chân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60375" marR="0" indent="-22860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Khó</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thở</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60375" marR="0" indent="-22860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vi-VN" sz="1200" dirty="0">
                <a:effectLst/>
                <a:latin typeface="Calibri" panose="020F0502020204030204" pitchFamily="34" charset="0"/>
                <a:ea typeface="Calibri" panose="020F0502020204030204" pitchFamily="34" charset="0"/>
                <a:cs typeface="Times New Roman" panose="02020603050405020304" pitchFamily="18" charset="0"/>
              </a:rPr>
              <a:t>Dễ bị bầm tím hoặc có đốm máu nhỏ dưới da</a:t>
            </a:r>
            <a:endParaRPr lang="vi-VN"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dirty="0">
                <a:latin typeface="Calibri" panose="020F0502020204030204" pitchFamily="34" charset="0"/>
                <a:cs typeface="Calibri" panose="020F0502020204030204" pitchFamily="34" charset="0"/>
              </a:rPr>
              <a:t>Trong thử nghiệm vắc-xin </a:t>
            </a:r>
            <a:r>
              <a:rPr lang="vi-VN" sz="1200" b="1" dirty="0">
                <a:latin typeface="Calibri" panose="020F0502020204030204" pitchFamily="34" charset="0"/>
                <a:cs typeface="Calibri" panose="020F0502020204030204" pitchFamily="34" charset="0"/>
              </a:rPr>
              <a:t>Moderna</a:t>
            </a:r>
            <a:r>
              <a:rPr lang="vi-VN" sz="1200" dirty="0">
                <a:latin typeface="Calibri" panose="020F0502020204030204" pitchFamily="34" charset="0"/>
                <a:cs typeface="Calibri" panose="020F0502020204030204" pitchFamily="34" charset="0"/>
              </a:rPr>
              <a:t>, các trường</a:t>
            </a:r>
            <a:r>
              <a:rPr lang="vi-VN" sz="1200" baseline="0" dirty="0">
                <a:latin typeface="Calibri" panose="020F0502020204030204" pitchFamily="34" charset="0"/>
                <a:cs typeface="Calibri" panose="020F0502020204030204" pitchFamily="34" charset="0"/>
              </a:rPr>
              <a:t> hợp</a:t>
            </a:r>
            <a:r>
              <a:rPr lang="vi-VN"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gặp</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phải</a:t>
            </a:r>
            <a:r>
              <a:rPr lang="vi-VN" sz="1200" dirty="0">
                <a:latin typeface="Calibri" panose="020F0502020204030204" pitchFamily="34" charset="0"/>
                <a:cs typeface="Calibri" panose="020F0502020204030204" pitchFamily="34" charset="0"/>
              </a:rPr>
              <a:t> tác dụng phụ nghiêm trọng bao gồm hai người bị sưng mặt, một người bị buồn nôn và nôn khó kiểm soát và một báo cáo về </a:t>
            </a:r>
            <a:r>
              <a:rPr lang="en-US" sz="1200" dirty="0" err="1">
                <a:latin typeface="Calibri" panose="020F0502020204030204" pitchFamily="34" charset="0"/>
                <a:cs typeface="Calibri" panose="020F0502020204030204" pitchFamily="34" charset="0"/>
              </a:rPr>
              <a:t>chứng</a:t>
            </a:r>
            <a:r>
              <a:rPr lang="vi-VN" sz="1200" dirty="0">
                <a:latin typeface="Calibri" panose="020F0502020204030204" pitchFamily="34" charset="0"/>
                <a:cs typeface="Calibri" panose="020F0502020204030204" pitchFamily="34" charset="0"/>
              </a:rPr>
              <a:t> liệt của Bell. Trong thử nghiệm vắc-xin </a:t>
            </a:r>
            <a:r>
              <a:rPr lang="vi-VN" sz="1200" b="1" dirty="0">
                <a:latin typeface="Calibri" panose="020F0502020204030204" pitchFamily="34" charset="0"/>
                <a:cs typeface="Calibri" panose="020F0502020204030204" pitchFamily="34" charset="0"/>
              </a:rPr>
              <a:t>Pfizer</a:t>
            </a:r>
            <a:r>
              <a:rPr lang="vi-VN" sz="1200" b="0" dirty="0">
                <a:latin typeface="Calibri" panose="020F0502020204030204" pitchFamily="34" charset="0"/>
                <a:cs typeface="Calibri" panose="020F0502020204030204" pitchFamily="34" charset="0"/>
              </a:rPr>
              <a:t>, </a:t>
            </a:r>
            <a:r>
              <a:rPr lang="vi-VN" sz="1200" dirty="0">
                <a:latin typeface="Calibri" panose="020F0502020204030204" pitchFamily="34" charset="0"/>
                <a:cs typeface="Calibri" panose="020F0502020204030204" pitchFamily="34" charset="0"/>
              </a:rPr>
              <a:t>các trường</a:t>
            </a:r>
            <a:r>
              <a:rPr lang="vi-VN" sz="1200" baseline="0" dirty="0">
                <a:latin typeface="Calibri" panose="020F0502020204030204" pitchFamily="34" charset="0"/>
                <a:cs typeface="Calibri" panose="020F0502020204030204" pitchFamily="34" charset="0"/>
              </a:rPr>
              <a:t> hợp</a:t>
            </a:r>
            <a:r>
              <a:rPr lang="vi-VN" sz="1200" dirty="0">
                <a:latin typeface="Calibri" panose="020F0502020204030204" pitchFamily="34" charset="0"/>
                <a:cs typeface="Calibri" panose="020F0502020204030204" pitchFamily="34" charset="0"/>
              </a:rPr>
              <a:t> gồm có</a:t>
            </a:r>
            <a:r>
              <a:rPr lang="vi-VN" sz="1200" baseline="0" dirty="0">
                <a:latin typeface="Calibri" panose="020F0502020204030204" pitchFamily="34" charset="0"/>
                <a:cs typeface="Calibri" panose="020F0502020204030204" pitchFamily="34" charset="0"/>
              </a:rPr>
              <a:t> </a:t>
            </a:r>
            <a:r>
              <a:rPr lang="vi-VN" sz="1200" dirty="0">
                <a:latin typeface="Calibri" panose="020F0502020204030204" pitchFamily="34" charset="0"/>
                <a:cs typeface="Calibri" panose="020F0502020204030204" pitchFamily="34" charset="0"/>
              </a:rPr>
              <a:t>chấn thương vai tại </a:t>
            </a:r>
            <a:r>
              <a:rPr lang="en-US" sz="1200" dirty="0" err="1">
                <a:latin typeface="Calibri" panose="020F0502020204030204" pitchFamily="34" charset="0"/>
                <a:cs typeface="Calibri" panose="020F0502020204030204" pitchFamily="34" charset="0"/>
              </a:rPr>
              <a:t>chỗ</a:t>
            </a:r>
            <a:r>
              <a:rPr lang="vi-VN" sz="1200" dirty="0">
                <a:latin typeface="Calibri" panose="020F0502020204030204" pitchFamily="34" charset="0"/>
                <a:cs typeface="Calibri" panose="020F0502020204030204" pitchFamily="34" charset="0"/>
              </a:rPr>
              <a:t> tiêm </a:t>
            </a:r>
            <a:r>
              <a:rPr lang="en-US" sz="1200" dirty="0" err="1">
                <a:latin typeface="Calibri" panose="020F0502020204030204" pitchFamily="34" charset="0"/>
                <a:cs typeface="Calibri" panose="020F0502020204030204" pitchFamily="34" charset="0"/>
              </a:rPr>
              <a:t>vắc-xin</a:t>
            </a:r>
            <a:r>
              <a:rPr lang="vi-VN" sz="1200" dirty="0">
                <a:latin typeface="Calibri" panose="020F0502020204030204" pitchFamily="34" charset="0"/>
                <a:cs typeface="Calibri" panose="020F0502020204030204" pitchFamily="34" charset="0"/>
              </a:rPr>
              <a:t> và sưng hạch bạch huyết ở nách đối diện với cánh tay tiêm </a:t>
            </a:r>
            <a:r>
              <a:rPr lang="en-US" sz="1200" dirty="0" err="1">
                <a:latin typeface="Calibri" panose="020F0502020204030204" pitchFamily="34" charset="0"/>
                <a:cs typeface="Calibri" panose="020F0502020204030204" pitchFamily="34" charset="0"/>
              </a:rPr>
              <a:t>vắc-xin</a:t>
            </a:r>
            <a:r>
              <a:rPr lang="vi-VN" sz="1200" dirty="0">
                <a:latin typeface="Calibri" panose="020F0502020204030204" pitchFamily="34" charset="0"/>
                <a:cs typeface="Calibri" panose="020F0502020204030204" pitchFamily="34" charset="0"/>
              </a:rPr>
              <a:t>. Trong thử nghiệm vắc-xin </a:t>
            </a:r>
            <a:r>
              <a:rPr lang="vi-VN" sz="1200" b="1" dirty="0">
                <a:latin typeface="Calibri" panose="020F0502020204030204" pitchFamily="34" charset="0"/>
                <a:cs typeface="Calibri" panose="020F0502020204030204" pitchFamily="34" charset="0"/>
              </a:rPr>
              <a:t>Janssen</a:t>
            </a:r>
            <a:r>
              <a:rPr lang="vi-VN" sz="1200" dirty="0">
                <a:latin typeface="Calibri" panose="020F0502020204030204" pitchFamily="34" charset="0"/>
                <a:cs typeface="Calibri" panose="020F0502020204030204" pitchFamily="34" charset="0"/>
              </a:rPr>
              <a:t>, các trường</a:t>
            </a:r>
            <a:r>
              <a:rPr lang="vi-VN" sz="1200" baseline="0" dirty="0">
                <a:latin typeface="Calibri" panose="020F0502020204030204" pitchFamily="34" charset="0"/>
                <a:cs typeface="Calibri" panose="020F0502020204030204" pitchFamily="34" charset="0"/>
              </a:rPr>
              <a:t> hợp </a:t>
            </a:r>
            <a:r>
              <a:rPr lang="vi-VN" sz="1200" dirty="0">
                <a:latin typeface="Calibri" panose="020F0502020204030204" pitchFamily="34" charset="0"/>
                <a:cs typeface="Calibri" panose="020F0502020204030204" pitchFamily="34" charset="0"/>
              </a:rPr>
              <a:t>bao gồm bốn người bị co giật và sáu người bị huyết khối tĩnh mạch sâu. Chúng tôi chưa</a:t>
            </a:r>
            <a:r>
              <a:rPr lang="vi-VN" sz="1200" baseline="0" dirty="0">
                <a:latin typeface="Calibri" panose="020F0502020204030204" pitchFamily="34" charset="0"/>
                <a:cs typeface="Calibri" panose="020F0502020204030204" pitchFamily="34" charset="0"/>
              </a:rPr>
              <a:t> rõ</a:t>
            </a:r>
            <a:r>
              <a:rPr lang="vi-VN" sz="1200" dirty="0">
                <a:latin typeface="Calibri" panose="020F0502020204030204" pitchFamily="34" charset="0"/>
                <a:cs typeface="Calibri" panose="020F0502020204030204" pitchFamily="34" charset="0"/>
              </a:rPr>
              <a:t> liệu những tác dụng phụ nghiêm trọng này có liên quan đến vắc-xin hay không.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dirty="0">
                <a:latin typeface="Calibri" panose="020F0502020204030204" pitchFamily="34" charset="0"/>
                <a:cs typeface="Calibri" panose="020F0502020204030204" pitchFamily="34" charset="0"/>
              </a:rPr>
              <a:t>Một số trường hợp phản ứng dị ứng nghiêm trọng đã được báo cáo bên ngoài các thử nghiệm lâm sàng. Xem trang</a:t>
            </a:r>
            <a:r>
              <a:rPr lang="vi-VN" sz="1200" baseline="0" dirty="0">
                <a:latin typeface="Calibri" panose="020F0502020204030204" pitchFamily="34" charset="0"/>
                <a:cs typeface="Calibri" panose="020F0502020204030204" pitchFamily="34" charset="0"/>
              </a:rPr>
              <a:t> trình chiếu 18</a:t>
            </a:r>
            <a:r>
              <a:rPr lang="vi-VN" sz="1200" dirty="0">
                <a:latin typeface="Calibri" panose="020F0502020204030204" pitchFamily="34" charset="0"/>
                <a:cs typeface="Calibri" panose="020F0502020204030204" pitchFamily="34" charset="0"/>
              </a:rPr>
              <a:t> để biết thêm thông tin về</a:t>
            </a:r>
            <a:r>
              <a:rPr lang="vi-VN" sz="1200" baseline="0" dirty="0">
                <a:latin typeface="Calibri" panose="020F0502020204030204" pitchFamily="34" charset="0"/>
                <a:cs typeface="Calibri" panose="020F0502020204030204" pitchFamily="34" charset="0"/>
              </a:rPr>
              <a:t> các phản ứng dị ứng nghiêm trọng</a:t>
            </a:r>
            <a:r>
              <a:rPr lang="vi-VN" sz="1200" dirty="0">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dirty="0">
                <a:latin typeface="Calibri" panose="020F0502020204030204" pitchFamily="34" charset="0"/>
                <a:cs typeface="Calibri" panose="020F0502020204030204" pitchFamily="34" charset="0"/>
              </a:rPr>
              <a:t>Các tác dụng phụ nhẹ </a:t>
            </a:r>
            <a:r>
              <a:rPr lang="en-US" sz="1200" baseline="0" dirty="0" err="1">
                <a:latin typeface="Calibri" panose="020F0502020204030204" pitchFamily="34" charset="0"/>
                <a:cs typeface="Calibri" panose="020F0502020204030204" pitchFamily="34" charset="0"/>
              </a:rPr>
              <a:t>phổ</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biến</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hơn</a:t>
            </a:r>
            <a:r>
              <a:rPr lang="vi-VN" sz="1200" baseline="0" dirty="0">
                <a:latin typeface="Calibri" panose="020F0502020204030204" pitchFamily="34" charset="0"/>
                <a:cs typeface="Calibri" panose="020F0502020204030204" pitchFamily="34" charset="0"/>
              </a:rPr>
              <a:t> </a:t>
            </a:r>
            <a:r>
              <a:rPr lang="vi-VN" sz="1200" dirty="0">
                <a:latin typeface="Calibri" panose="020F0502020204030204" pitchFamily="34" charset="0"/>
                <a:cs typeface="Calibri" panose="020F0502020204030204" pitchFamily="34" charset="0"/>
              </a:rPr>
              <a:t>sau liều tiêm</a:t>
            </a:r>
            <a:r>
              <a:rPr lang="vi-VN" sz="1200" baseline="0" dirty="0">
                <a:latin typeface="Calibri" panose="020F0502020204030204" pitchFamily="34" charset="0"/>
                <a:cs typeface="Calibri" panose="020F0502020204030204" pitchFamily="34" charset="0"/>
              </a:rPr>
              <a:t> Moderma và Plizer </a:t>
            </a:r>
            <a:r>
              <a:rPr lang="vi-VN" sz="1200" dirty="0">
                <a:latin typeface="Calibri" panose="020F0502020204030204" pitchFamily="34" charset="0"/>
                <a:cs typeface="Calibri" panose="020F0502020204030204" pitchFamily="34" charset="0"/>
              </a:rPr>
              <a:t>thứ hai so với liều đầu tiên. </a:t>
            </a:r>
          </a:p>
          <a:p>
            <a:pPr>
              <a:lnSpc>
                <a:spcPct val="107000"/>
              </a:lnSpc>
              <a:spcAft>
                <a:spcPts val="0"/>
              </a:spcAft>
            </a:pPr>
            <a:r>
              <a:rPr lang="en-US" sz="1200" u="sng" kern="1200" dirty="0">
                <a:solidFill>
                  <a:srgbClr val="0563C1"/>
                </a:solidFill>
                <a:effectLst/>
                <a:latin typeface="+mn-lt"/>
                <a:ea typeface="Times New Roman"/>
                <a:cs typeface="Calibri"/>
                <a:hlinkClick r:id="rId3"/>
              </a:rPr>
              <a:t>https://www.fda.gov/emergency-preparedness-and-response/mcm-legal-regulatory-and-policy-framework/pfizer-biontech-covid-19-vaccine-frequently-asked-questions</a:t>
            </a:r>
            <a:r>
              <a:rPr lang="en-US" sz="1200" kern="1200" dirty="0">
                <a:effectLst/>
                <a:latin typeface="+mn-lt"/>
                <a:ea typeface="Times New Roman"/>
                <a:cs typeface="Calibri"/>
              </a:rPr>
              <a:t>   </a:t>
            </a:r>
            <a:endParaRPr lang="vi-VN" sz="1050" dirty="0">
              <a:effectLst/>
              <a:latin typeface="Calibri"/>
              <a:ea typeface="Times New Roman"/>
              <a:cs typeface="Times New Roman"/>
            </a:endParaRPr>
          </a:p>
          <a:p>
            <a:pPr>
              <a:lnSpc>
                <a:spcPct val="107000"/>
              </a:lnSpc>
              <a:spcAft>
                <a:spcPts val="0"/>
              </a:spcAft>
            </a:pPr>
            <a:r>
              <a:rPr lang="en-US" sz="1200" kern="1200" dirty="0">
                <a:effectLst/>
                <a:latin typeface="+mn-lt"/>
                <a:ea typeface="Times New Roman"/>
                <a:cs typeface="Calibri"/>
              </a:rPr>
              <a:t> </a:t>
            </a:r>
            <a:endParaRPr lang="vi-VN" sz="1050" dirty="0">
              <a:effectLst/>
              <a:latin typeface="Calibri"/>
              <a:ea typeface="Times New Roman"/>
              <a:cs typeface="Times New Roman"/>
            </a:endParaRPr>
          </a:p>
          <a:p>
            <a:pPr>
              <a:lnSpc>
                <a:spcPct val="107000"/>
              </a:lnSpc>
              <a:spcAft>
                <a:spcPts val="0"/>
              </a:spcAft>
            </a:pPr>
            <a:r>
              <a:rPr lang="en-US" sz="1200" u="sng" kern="1200" dirty="0">
                <a:solidFill>
                  <a:srgbClr val="0563C1"/>
                </a:solidFill>
                <a:effectLst/>
                <a:latin typeface="+mn-lt"/>
                <a:ea typeface="Times New Roman"/>
                <a:cs typeface="Calibri"/>
                <a:hlinkClick r:id="rId4"/>
              </a:rPr>
              <a:t>https://www.fda.gov/emergency-preparedness-and-response/mcm-legal-regulatory-and-policy-framework/moderna-covid-19-vaccine-frequently-asked-questions</a:t>
            </a:r>
            <a:endParaRPr lang="en-US" sz="1200" u="sng" kern="1200" dirty="0">
              <a:solidFill>
                <a:srgbClr val="0563C1"/>
              </a:solidFill>
              <a:effectLst/>
              <a:latin typeface="+mn-lt"/>
              <a:ea typeface="Times New Roman"/>
              <a:cs typeface="Calibri"/>
            </a:endParaRPr>
          </a:p>
          <a:p>
            <a:pPr>
              <a:lnSpc>
                <a:spcPct val="107000"/>
              </a:lnSpc>
              <a:spcAft>
                <a:spcPts val="0"/>
              </a:spcAft>
            </a:pPr>
            <a:endParaRPr lang="vi-VN" sz="1050" dirty="0">
              <a:effectLst/>
              <a:latin typeface="Calibri"/>
              <a:ea typeface="Times New Roman"/>
              <a:cs typeface="Times New Roman"/>
            </a:endParaRPr>
          </a:p>
          <a:p>
            <a:r>
              <a:rPr lang="en-US" sz="1200" u="sng" kern="1200" dirty="0">
                <a:solidFill>
                  <a:schemeClr val="tx1"/>
                </a:solidFill>
                <a:effectLst/>
                <a:latin typeface="+mn-lt"/>
                <a:ea typeface="+mn-ea"/>
                <a:cs typeface="+mn-cs"/>
                <a:hlinkClick r:id="rId5"/>
              </a:rPr>
              <a:t>https://www.fda.gov/emergency-preparedness-and-response/mcm-legal-regulatory-and-policy-framework/janssen-covid-19-vaccine-frequently-asked-questions</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D34CBBDB-52D0-FE4C-8729-D7393D454E10}" type="slidenum">
              <a:rPr lang="en-US" smtClean="0"/>
              <a:pPr/>
              <a:t>13</a:t>
            </a:fld>
            <a:endParaRPr lang="en-US"/>
          </a:p>
        </p:txBody>
      </p:sp>
    </p:spTree>
    <p:extLst>
      <p:ext uri="{BB962C8B-B14F-4D97-AF65-F5344CB8AC3E}">
        <p14:creationId xmlns:p14="http://schemas.microsoft.com/office/powerpoint/2010/main" val="4088410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Lưu</a:t>
            </a:r>
            <a:r>
              <a:rPr lang="en-US" baseline="0" dirty="0"/>
              <a:t> ý:</a:t>
            </a:r>
          </a:p>
          <a:p>
            <a:r>
              <a:rPr lang="vi-VN" sz="1200" kern="1200" dirty="0">
                <a:solidFill>
                  <a:schemeClr val="tx1"/>
                </a:solidFill>
                <a:effectLst/>
                <a:latin typeface="+mn-lt"/>
                <a:ea typeface="+mn-ea"/>
                <a:cs typeface="+mn-cs"/>
              </a:rPr>
              <a:t>Nhìn chung, 50,6% người tham gia các thử nghiệm an toàn của </a:t>
            </a:r>
            <a:r>
              <a:rPr lang="vi-VN" sz="1200" b="1" kern="1200" dirty="0">
                <a:solidFill>
                  <a:schemeClr val="tx1"/>
                </a:solidFill>
                <a:effectLst/>
                <a:latin typeface="+mn-lt"/>
                <a:ea typeface="+mn-ea"/>
                <a:cs typeface="+mn-cs"/>
              </a:rPr>
              <a:t>Pfizer</a:t>
            </a:r>
            <a:r>
              <a:rPr lang="vi-VN" sz="1200" kern="1200" dirty="0">
                <a:solidFill>
                  <a:schemeClr val="tx1"/>
                </a:solidFill>
                <a:effectLst/>
                <a:latin typeface="+mn-lt"/>
                <a:ea typeface="+mn-ea"/>
                <a:cs typeface="+mn-cs"/>
              </a:rPr>
              <a:t> là nam giới</a:t>
            </a:r>
            <a:r>
              <a:rPr lang="vi-VN" sz="1200" kern="1200" baseline="0" dirty="0">
                <a:solidFill>
                  <a:schemeClr val="tx1"/>
                </a:solidFill>
                <a:effectLst/>
                <a:latin typeface="+mn-lt"/>
                <a:ea typeface="+mn-ea"/>
                <a:cs typeface="+mn-cs"/>
              </a:rPr>
              <a:t> </a:t>
            </a:r>
            <a:r>
              <a:rPr lang="vi-VN" sz="1200" kern="1200" dirty="0">
                <a:solidFill>
                  <a:schemeClr val="tx1"/>
                </a:solidFill>
                <a:effectLst/>
                <a:latin typeface="+mn-lt"/>
                <a:ea typeface="+mn-ea"/>
                <a:cs typeface="+mn-cs"/>
              </a:rPr>
              <a:t>và 49,4% là nữ giới, 83,1% là Người Da Trắng, 9,1% là Người Da Đen hoặc Người Mỹ Gốc Phi, 28,0% là người Mĩ </a:t>
            </a:r>
            <a:r>
              <a:rPr lang="en-US" sz="1200" kern="1200" dirty="0">
                <a:solidFill>
                  <a:schemeClr val="tx1"/>
                </a:solidFill>
                <a:effectLst/>
                <a:latin typeface="+mn-lt"/>
                <a:ea typeface="+mn-ea"/>
                <a:cs typeface="+mn-cs"/>
              </a:rPr>
              <a:t>G</a:t>
            </a:r>
            <a:r>
              <a:rPr lang="vi-VN" sz="1200" kern="1200" dirty="0">
                <a:solidFill>
                  <a:schemeClr val="tx1"/>
                </a:solidFill>
                <a:effectLst/>
                <a:latin typeface="+mn-lt"/>
                <a:ea typeface="+mn-ea"/>
                <a:cs typeface="+mn-cs"/>
              </a:rPr>
              <a:t>ốc Tây Ban Nha hoặc La</a:t>
            </a:r>
            <a:r>
              <a:rPr lang="en-US" sz="1200" kern="1200" dirty="0">
                <a:solidFill>
                  <a:schemeClr val="tx1"/>
                </a:solidFill>
                <a:effectLst/>
                <a:latin typeface="+mn-lt"/>
                <a:ea typeface="+mn-ea"/>
                <a:cs typeface="+mn-cs"/>
              </a:rPr>
              <a:t>t</a:t>
            </a:r>
            <a:r>
              <a:rPr lang="vi-VN" sz="1200" kern="1200" dirty="0">
                <a:solidFill>
                  <a:schemeClr val="tx1"/>
                </a:solidFill>
                <a:effectLst/>
                <a:latin typeface="+mn-lt"/>
                <a:ea typeface="+mn-ea"/>
                <a:cs typeface="+mn-cs"/>
              </a:rPr>
              <a:t>inh, 4,3% là Người Châu Á và 0,5% là Người Mỹ</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Bản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Địa</a:t>
            </a:r>
            <a:r>
              <a:rPr lang="vi-VN" sz="1200" kern="1200" baseline="0" dirty="0">
                <a:solidFill>
                  <a:schemeClr val="tx1"/>
                </a:solidFill>
                <a:effectLst/>
                <a:latin typeface="+mn-lt"/>
                <a:ea typeface="+mn-ea"/>
                <a:cs typeface="+mn-cs"/>
              </a:rPr>
              <a:t> hoặc</a:t>
            </a:r>
            <a:r>
              <a:rPr lang="vi-VN" sz="1200" kern="1200" dirty="0">
                <a:solidFill>
                  <a:schemeClr val="tx1"/>
                </a:solidFill>
                <a:effectLst/>
                <a:latin typeface="+mn-lt"/>
                <a:ea typeface="+mn-ea"/>
                <a:cs typeface="+mn-cs"/>
              </a:rPr>
              <a:t> Người Alaska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Địa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Độ</a:t>
            </a:r>
            <a:r>
              <a:rPr lang="vi-VN" sz="1200" kern="1200" baseline="0" dirty="0">
                <a:solidFill>
                  <a:schemeClr val="tx1"/>
                </a:solidFill>
                <a:effectLst/>
                <a:latin typeface="+mn-lt"/>
                <a:ea typeface="+mn-ea"/>
                <a:cs typeface="+mn-cs"/>
              </a:rPr>
              <a:t> an toàn của vắc-xin Pfizer ở thanh thiếu niên đã được nghiên cứu ở 2.260 thanh thiếu niên từ 12-15 tuổi </a:t>
            </a:r>
            <a:r>
              <a:rPr lang="en-US" sz="1200" kern="1200" baseline="0" dirty="0" err="1">
                <a:solidFill>
                  <a:schemeClr val="tx1"/>
                </a:solidFill>
                <a:effectLst/>
                <a:latin typeface="+mn-lt"/>
                <a:ea typeface="+mn-ea"/>
                <a:cs typeface="+mn-cs"/>
              </a:rPr>
              <a:t>và</a:t>
            </a:r>
            <a:r>
              <a:rPr lang="en-US" sz="1200" kern="1200" baseline="0" dirty="0">
                <a:solidFill>
                  <a:schemeClr val="tx1"/>
                </a:solidFill>
                <a:effectLst/>
                <a:latin typeface="+mn-lt"/>
                <a:ea typeface="+mn-ea"/>
                <a:cs typeface="+mn-cs"/>
              </a:rPr>
              <a:t> 3.000 </a:t>
            </a:r>
            <a:r>
              <a:rPr lang="en-US" sz="1200" kern="1200" baseline="0" dirty="0" err="1">
                <a:solidFill>
                  <a:schemeClr val="tx1"/>
                </a:solidFill>
                <a:effectLst/>
                <a:latin typeface="+mn-lt"/>
                <a:ea typeface="+mn-ea"/>
                <a:cs typeface="+mn-cs"/>
              </a:rPr>
              <a:t>trẻ</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em</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từ</a:t>
            </a:r>
            <a:r>
              <a:rPr lang="en-US" sz="1200" kern="1200" baseline="0" dirty="0">
                <a:solidFill>
                  <a:schemeClr val="tx1"/>
                </a:solidFill>
                <a:effectLst/>
                <a:latin typeface="+mn-lt"/>
                <a:ea typeface="+mn-ea"/>
                <a:cs typeface="+mn-cs"/>
              </a:rPr>
              <a:t> 5-11 </a:t>
            </a:r>
            <a:r>
              <a:rPr lang="en-US" sz="1200" kern="1200" baseline="0" dirty="0" err="1">
                <a:solidFill>
                  <a:schemeClr val="tx1"/>
                </a:solidFill>
                <a:effectLst/>
                <a:latin typeface="+mn-lt"/>
                <a:ea typeface="+mn-ea"/>
                <a:cs typeface="+mn-cs"/>
              </a:rPr>
              <a:t>tuổi</a:t>
            </a:r>
            <a:r>
              <a:rPr lang="vi-VN" sz="1200" kern="1200" baseline="0" dirty="0">
                <a:solidFill>
                  <a:schemeClr val="tx1"/>
                </a:solidFill>
                <a:effectLst/>
                <a:latin typeface="+mn-lt"/>
                <a:ea typeface="+mn-ea"/>
                <a:cs typeface="+mn-cs"/>
              </a:rPr>
              <a:t>.</a:t>
            </a:r>
            <a:endParaRPr lang="vi-VN" sz="1200" kern="1200" dirty="0">
              <a:solidFill>
                <a:schemeClr val="tx1"/>
              </a:solidFill>
              <a:effectLst/>
              <a:latin typeface="+mn-lt"/>
              <a:ea typeface="+mn-ea"/>
              <a:cs typeface="+mn-cs"/>
            </a:endParaRPr>
          </a:p>
          <a:p>
            <a:r>
              <a:rPr lang="vi-VN" sz="1200" kern="1200" dirty="0">
                <a:solidFill>
                  <a:schemeClr val="tx1"/>
                </a:solidFill>
                <a:effectLst/>
                <a:latin typeface="+mn-lt"/>
                <a:ea typeface="+mn-ea"/>
                <a:cs typeface="+mn-cs"/>
              </a:rPr>
              <a:t>(https://www.fda.gov/media/144413/download)</a:t>
            </a:r>
          </a:p>
        </p:txBody>
      </p:sp>
      <p:sp>
        <p:nvSpPr>
          <p:cNvPr id="4" name="Slide Number Placeholder 3"/>
          <p:cNvSpPr>
            <a:spLocks noGrp="1"/>
          </p:cNvSpPr>
          <p:nvPr>
            <p:ph type="sldNum" sz="quarter" idx="5"/>
          </p:nvPr>
        </p:nvSpPr>
        <p:spPr/>
        <p:txBody>
          <a:bodyPr/>
          <a:lstStyle/>
          <a:p>
            <a:fld id="{D34CBBDB-52D0-FE4C-8729-D7393D454E10}" type="slidenum">
              <a:rPr lang="en-US" smtClean="0"/>
              <a:pPr/>
              <a:t>14</a:t>
            </a:fld>
            <a:endParaRPr lang="en-US"/>
          </a:p>
        </p:txBody>
      </p:sp>
    </p:spTree>
    <p:extLst>
      <p:ext uri="{BB962C8B-B14F-4D97-AF65-F5344CB8AC3E}">
        <p14:creationId xmlns:p14="http://schemas.microsoft.com/office/powerpoint/2010/main" val="4046160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Lưu</a:t>
            </a:r>
            <a:r>
              <a:rPr lang="en-US" baseline="0" dirty="0"/>
              <a:t> ý:</a:t>
            </a:r>
          </a:p>
          <a:p>
            <a:r>
              <a:rPr lang="vi-VN" sz="1200" kern="1200" dirty="0">
                <a:solidFill>
                  <a:schemeClr val="tx1"/>
                </a:solidFill>
                <a:effectLst/>
                <a:latin typeface="+mn-lt"/>
                <a:ea typeface="+mn-ea"/>
                <a:cs typeface="+mn-cs"/>
              </a:rPr>
              <a:t>Nhìn chung, 52,7% người tham gia thử nghiệm tính</a:t>
            </a:r>
            <a:r>
              <a:rPr lang="vi-VN" sz="1200" kern="1200" baseline="0" dirty="0">
                <a:solidFill>
                  <a:schemeClr val="tx1"/>
                </a:solidFill>
                <a:effectLst/>
                <a:latin typeface="+mn-lt"/>
                <a:ea typeface="+mn-ea"/>
                <a:cs typeface="+mn-cs"/>
              </a:rPr>
              <a:t> </a:t>
            </a:r>
            <a:r>
              <a:rPr lang="vi-VN" sz="1200" kern="1200" dirty="0">
                <a:solidFill>
                  <a:schemeClr val="tx1"/>
                </a:solidFill>
                <a:effectLst/>
                <a:latin typeface="+mn-lt"/>
                <a:ea typeface="+mn-ea"/>
                <a:cs typeface="+mn-cs"/>
              </a:rPr>
              <a:t>an toàn </a:t>
            </a:r>
            <a:r>
              <a:rPr lang="en-US" sz="1200" kern="1200" dirty="0" err="1">
                <a:solidFill>
                  <a:schemeClr val="tx1"/>
                </a:solidFill>
                <a:effectLst/>
                <a:latin typeface="+mn-lt"/>
                <a:ea typeface="+mn-ea"/>
                <a:cs typeface="+mn-cs"/>
              </a:rPr>
              <a:t>của</a:t>
            </a:r>
            <a:r>
              <a:rPr lang="en-US" sz="1200" kern="1200" baseline="0" dirty="0">
                <a:solidFill>
                  <a:schemeClr val="tx1"/>
                </a:solidFill>
                <a:effectLst/>
                <a:latin typeface="+mn-lt"/>
                <a:ea typeface="+mn-ea"/>
                <a:cs typeface="+mn-cs"/>
              </a:rPr>
              <a:t> </a:t>
            </a:r>
            <a:r>
              <a:rPr lang="vi-VN" sz="1200" b="1" kern="1200" dirty="0">
                <a:solidFill>
                  <a:schemeClr val="tx1"/>
                </a:solidFill>
                <a:effectLst/>
                <a:latin typeface="+mn-lt"/>
                <a:ea typeface="+mn-ea"/>
                <a:cs typeface="+mn-cs"/>
              </a:rPr>
              <a:t>Moderna</a:t>
            </a:r>
            <a:r>
              <a:rPr lang="vi-VN" sz="1200" kern="1200" dirty="0">
                <a:solidFill>
                  <a:schemeClr val="tx1"/>
                </a:solidFill>
                <a:effectLst/>
                <a:latin typeface="+mn-lt"/>
                <a:ea typeface="+mn-ea"/>
                <a:cs typeface="+mn-cs"/>
              </a:rPr>
              <a:t> là nam giới, 47,3% là nữ giới, 79,2% là Người Da Trắng, 10,2% là Người Da Đen </a:t>
            </a:r>
            <a:r>
              <a:rPr lang="en-US" sz="1200" kern="1200" dirty="0">
                <a:solidFill>
                  <a:schemeClr val="tx1"/>
                </a:solidFill>
                <a:effectLst/>
                <a:latin typeface="+mn-lt"/>
                <a:ea typeface="+mn-ea"/>
                <a:cs typeface="+mn-cs"/>
              </a:rPr>
              <a:t>h</a:t>
            </a:r>
            <a:r>
              <a:rPr lang="vi-VN" sz="1200" kern="1200" dirty="0">
                <a:solidFill>
                  <a:schemeClr val="tx1"/>
                </a:solidFill>
                <a:effectLst/>
                <a:latin typeface="+mn-lt"/>
                <a:ea typeface="+mn-ea"/>
                <a:cs typeface="+mn-cs"/>
              </a:rPr>
              <a:t>oặc Người Mỹ Gốc Phi, 20,5% là người Mĩ</a:t>
            </a:r>
            <a:r>
              <a:rPr lang="vi-VN" sz="1200"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G</a:t>
            </a:r>
            <a:r>
              <a:rPr lang="vi-VN" sz="1200" kern="1200" dirty="0">
                <a:solidFill>
                  <a:schemeClr val="tx1"/>
                </a:solidFill>
                <a:effectLst/>
                <a:latin typeface="+mn-lt"/>
                <a:ea typeface="+mn-ea"/>
                <a:cs typeface="+mn-cs"/>
              </a:rPr>
              <a:t>ốc Tây Ban Nha hoặc La</a:t>
            </a:r>
            <a:r>
              <a:rPr lang="en-US" sz="1200" kern="1200" dirty="0">
                <a:solidFill>
                  <a:schemeClr val="tx1"/>
                </a:solidFill>
                <a:effectLst/>
                <a:latin typeface="+mn-lt"/>
                <a:ea typeface="+mn-ea"/>
                <a:cs typeface="+mn-cs"/>
              </a:rPr>
              <a:t>t</a:t>
            </a:r>
            <a:r>
              <a:rPr lang="vi-VN" sz="1200" kern="1200" dirty="0">
                <a:solidFill>
                  <a:schemeClr val="tx1"/>
                </a:solidFill>
                <a:effectLst/>
                <a:latin typeface="+mn-lt"/>
                <a:ea typeface="+mn-ea"/>
                <a:cs typeface="+mn-cs"/>
              </a:rPr>
              <a:t>inh, 4,6% là Người Châu Á, 0,8% là Người Mỹ </a:t>
            </a:r>
            <a:r>
              <a:rPr lang="en-US" sz="1200" kern="1200" dirty="0" err="1">
                <a:solidFill>
                  <a:schemeClr val="tx1"/>
                </a:solidFill>
                <a:effectLst/>
                <a:latin typeface="+mn-lt"/>
                <a:ea typeface="+mn-ea"/>
                <a:cs typeface="+mn-cs"/>
              </a:rPr>
              <a:t>Bản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Địa</a:t>
            </a:r>
            <a:r>
              <a:rPr lang="vi-VN" sz="1200" kern="1200" baseline="0" dirty="0">
                <a:solidFill>
                  <a:schemeClr val="tx1"/>
                </a:solidFill>
                <a:effectLst/>
                <a:latin typeface="+mn-lt"/>
                <a:ea typeface="+mn-ea"/>
                <a:cs typeface="+mn-cs"/>
              </a:rPr>
              <a:t> hoặc</a:t>
            </a:r>
            <a:r>
              <a:rPr lang="vi-VN" sz="1200" kern="1200" dirty="0">
                <a:solidFill>
                  <a:schemeClr val="tx1"/>
                </a:solidFill>
                <a:effectLst/>
                <a:latin typeface="+mn-lt"/>
                <a:ea typeface="+mn-ea"/>
                <a:cs typeface="+mn-cs"/>
              </a:rPr>
              <a:t> Người</a:t>
            </a:r>
            <a:r>
              <a:rPr lang="en-US" sz="1200" kern="1200" baseline="0" dirty="0">
                <a:solidFill>
                  <a:schemeClr val="tx1"/>
                </a:solidFill>
                <a:effectLst/>
                <a:latin typeface="+mn-lt"/>
                <a:ea typeface="+mn-ea"/>
                <a:cs typeface="+mn-cs"/>
              </a:rPr>
              <a:t> </a:t>
            </a:r>
            <a:r>
              <a:rPr lang="vi-VN" sz="1200" kern="1200" dirty="0">
                <a:solidFill>
                  <a:schemeClr val="tx1"/>
                </a:solidFill>
                <a:effectLst/>
                <a:latin typeface="+mn-lt"/>
                <a:ea typeface="+mn-ea"/>
                <a:cs typeface="+mn-cs"/>
              </a:rPr>
              <a:t>Alaska</a:t>
            </a:r>
            <a:r>
              <a:rPr lang="en-US" sz="1200" kern="1200" dirty="0">
                <a:solidFill>
                  <a:schemeClr val="tx1"/>
                </a:solidFill>
                <a:effectLst/>
                <a:latin typeface="+mn-lt"/>
                <a:ea typeface="+mn-ea"/>
                <a:cs typeface="+mn-cs"/>
              </a:rPr>
              <a:t> </a:t>
            </a:r>
            <a:r>
              <a:rPr lang="vi-VN" sz="1200" kern="1200" dirty="0">
                <a:solidFill>
                  <a:schemeClr val="tx1"/>
                </a:solidFill>
                <a:effectLst/>
                <a:latin typeface="+mn-lt"/>
                <a:ea typeface="+mn-ea"/>
                <a:cs typeface="+mn-cs"/>
              </a:rPr>
              <a:t>Bản Địa, 0,2% là Người Hawaii Bản Địa hoặc Người Dân Đảo Thái Bình Dương, 2,1% là </a:t>
            </a:r>
            <a:r>
              <a:rPr lang="en-US" sz="1200" kern="1200" dirty="0" err="1">
                <a:solidFill>
                  <a:schemeClr val="tx1"/>
                </a:solidFill>
                <a:effectLst/>
                <a:latin typeface="+mn-lt"/>
                <a:ea typeface="+mn-ea"/>
                <a:cs typeface="+mn-cs"/>
              </a:rPr>
              <a:t>Khác</a:t>
            </a:r>
            <a:r>
              <a:rPr lang="vi-VN" sz="1200" kern="1200" dirty="0">
                <a:solidFill>
                  <a:schemeClr val="tx1"/>
                </a:solidFill>
                <a:effectLst/>
                <a:latin typeface="+mn-lt"/>
                <a:ea typeface="+mn-ea"/>
                <a:cs typeface="+mn-cs"/>
              </a:rPr>
              <a:t> và 2,1% là Đa Chủng Tộc.</a:t>
            </a:r>
          </a:p>
          <a:p>
            <a:endParaRPr lang="en-US" sz="1200" kern="1200" dirty="0">
              <a:solidFill>
                <a:schemeClr val="tx1"/>
              </a:solidFill>
              <a:effectLst/>
              <a:latin typeface="+mn-lt"/>
              <a:ea typeface="+mn-ea"/>
              <a:cs typeface="+mn-cs"/>
            </a:endParaRPr>
          </a:p>
          <a:p>
            <a:r>
              <a:rPr lang="vi-VN" sz="1200" kern="1200" dirty="0">
                <a:solidFill>
                  <a:schemeClr val="tx1"/>
                </a:solidFill>
                <a:effectLst/>
                <a:latin typeface="+mn-lt"/>
                <a:ea typeface="+mn-ea"/>
                <a:cs typeface="+mn-cs"/>
              </a:rPr>
              <a:t>Độ tuổi trung bình của những người tham gia là 52 tuổi; 75,2% từ 18 đến 64 tuổi và 24,8% từ 65 tuổi trở lên.</a:t>
            </a:r>
            <a:endParaRPr lang="en-US" sz="1200" kern="1200" dirty="0">
              <a:solidFill>
                <a:schemeClr val="tx1"/>
              </a:solidFill>
              <a:effectLst/>
              <a:latin typeface="+mn-lt"/>
              <a:ea typeface="+mn-ea"/>
              <a:cs typeface="+mn-cs"/>
            </a:endParaRPr>
          </a:p>
          <a:p>
            <a:endParaRPr lang="vi-VN" sz="1200" kern="1200" dirty="0">
              <a:solidFill>
                <a:schemeClr val="tx1"/>
              </a:solidFill>
              <a:effectLst/>
              <a:latin typeface="+mn-lt"/>
              <a:ea typeface="+mn-ea"/>
              <a:cs typeface="+mn-cs"/>
            </a:endParaRPr>
          </a:p>
          <a:p>
            <a:r>
              <a:rPr lang="vi-VN" sz="1200" kern="1200" dirty="0">
                <a:solidFill>
                  <a:schemeClr val="tx1"/>
                </a:solidFill>
                <a:effectLst/>
                <a:latin typeface="+mn-lt"/>
                <a:ea typeface="+mn-ea"/>
                <a:cs typeface="+mn-cs"/>
              </a:rPr>
              <a:t>Những</a:t>
            </a:r>
            <a:r>
              <a:rPr lang="vi-VN" sz="1200" kern="1200" baseline="0" dirty="0">
                <a:solidFill>
                  <a:schemeClr val="tx1"/>
                </a:solidFill>
                <a:effectLst/>
                <a:latin typeface="+mn-lt"/>
                <a:ea typeface="+mn-ea"/>
                <a:cs typeface="+mn-cs"/>
              </a:rPr>
              <a:t> </a:t>
            </a:r>
            <a:r>
              <a:rPr lang="vi-VN" sz="1200" kern="1200" dirty="0">
                <a:solidFill>
                  <a:schemeClr val="tx1"/>
                </a:solidFill>
                <a:effectLst/>
                <a:latin typeface="+mn-lt"/>
                <a:ea typeface="+mn-ea"/>
                <a:cs typeface="+mn-cs"/>
              </a:rPr>
              <a:t>người tham gia được tiêm </a:t>
            </a:r>
            <a:r>
              <a:rPr lang="en-US" sz="1200" kern="1200" dirty="0">
                <a:solidFill>
                  <a:schemeClr val="tx1"/>
                </a:solidFill>
                <a:effectLst/>
                <a:latin typeface="+mn-lt"/>
                <a:ea typeface="+mn-ea"/>
                <a:cs typeface="+mn-cs"/>
              </a:rPr>
              <a:t>V</a:t>
            </a:r>
            <a:r>
              <a:rPr lang="vi-VN" sz="1200" kern="1200" dirty="0">
                <a:solidFill>
                  <a:schemeClr val="tx1"/>
                </a:solidFill>
                <a:effectLst/>
                <a:latin typeface="+mn-lt"/>
                <a:ea typeface="+mn-ea"/>
                <a:cs typeface="+mn-cs"/>
              </a:rPr>
              <a:t>ắc-xin Moderna COVID-19 và những người được sử dụng giả dược có</a:t>
            </a:r>
            <a:r>
              <a:rPr lang="vi-VN" sz="1200" kern="1200" baseline="0" dirty="0">
                <a:solidFill>
                  <a:schemeClr val="tx1"/>
                </a:solidFill>
                <a:effectLst/>
                <a:latin typeface="+mn-lt"/>
                <a:ea typeface="+mn-ea"/>
                <a:cs typeface="+mn-cs"/>
              </a:rPr>
              <a:t> đặc điểm nhân khẩu học tương tự nhau</a:t>
            </a:r>
            <a:r>
              <a:rPr lang="vi-VN" sz="1200" kern="1200" dirty="0">
                <a:solidFill>
                  <a:schemeClr val="tx1"/>
                </a:solidFill>
                <a:effectLst/>
                <a:latin typeface="+mn-lt"/>
                <a:ea typeface="+mn-ea"/>
                <a:cs typeface="+mn-cs"/>
              </a:rPr>
              <a:t>.</a:t>
            </a:r>
          </a:p>
          <a:p>
            <a:endParaRPr lang="vi-VN" sz="1200" kern="1200" dirty="0">
              <a:solidFill>
                <a:schemeClr val="tx1"/>
              </a:solidFill>
              <a:effectLst/>
              <a:latin typeface="+mn-lt"/>
              <a:ea typeface="+mn-ea"/>
              <a:cs typeface="+mn-cs"/>
            </a:endParaRPr>
          </a:p>
          <a:p>
            <a:r>
              <a:rPr lang="vi-VN" sz="1200" kern="1200" dirty="0">
                <a:solidFill>
                  <a:schemeClr val="tx1"/>
                </a:solidFill>
                <a:effectLst/>
                <a:latin typeface="+mn-lt"/>
                <a:ea typeface="+mn-ea"/>
                <a:cs typeface="+mn-cs"/>
              </a:rPr>
              <a:t>https://www.fda.gov/media/144637/download</a:t>
            </a:r>
          </a:p>
        </p:txBody>
      </p:sp>
      <p:sp>
        <p:nvSpPr>
          <p:cNvPr id="4" name="Slide Number Placeholder 3"/>
          <p:cNvSpPr>
            <a:spLocks noGrp="1"/>
          </p:cNvSpPr>
          <p:nvPr>
            <p:ph type="sldNum" sz="quarter" idx="5"/>
          </p:nvPr>
        </p:nvSpPr>
        <p:spPr/>
        <p:txBody>
          <a:bodyPr/>
          <a:lstStyle/>
          <a:p>
            <a:fld id="{D34CBBDB-52D0-FE4C-8729-D7393D454E10}" type="slidenum">
              <a:rPr lang="en-US" smtClean="0"/>
              <a:pPr/>
              <a:t>15</a:t>
            </a:fld>
            <a:endParaRPr lang="en-US"/>
          </a:p>
        </p:txBody>
      </p:sp>
    </p:spTree>
    <p:extLst>
      <p:ext uri="{BB962C8B-B14F-4D97-AF65-F5344CB8AC3E}">
        <p14:creationId xmlns:p14="http://schemas.microsoft.com/office/powerpoint/2010/main" val="1009359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Lưu</a:t>
            </a:r>
            <a:r>
              <a:rPr lang="en-US" baseline="0" dirty="0"/>
              <a:t> ý:</a:t>
            </a:r>
          </a:p>
          <a:p>
            <a:pPr marL="0" marR="0" indent="0" algn="l" defTabSz="914400" rtl="0" eaLnBrk="1" fontAlgn="auto" latinLnBrk="0" hangingPunct="1">
              <a:lnSpc>
                <a:spcPct val="107000"/>
              </a:lnSpc>
              <a:spcBef>
                <a:spcPts val="0"/>
              </a:spcBef>
              <a:spcAft>
                <a:spcPts val="0"/>
              </a:spcAft>
              <a:buClrTx/>
              <a:buSzTx/>
              <a:buFontTx/>
              <a:buNone/>
              <a:tabLst/>
              <a:defRPr/>
            </a:pPr>
            <a:endParaRPr lang="en-US" sz="1200" u="none" kern="1200" dirty="0">
              <a:solidFill>
                <a:srgbClr val="008080"/>
              </a:solidFill>
              <a:effectLst/>
              <a:latin typeface="+mn-lt"/>
              <a:ea typeface="Times New Roman"/>
              <a:cs typeface="Calibri"/>
            </a:endParaRPr>
          </a:p>
          <a:p>
            <a:pPr marL="0" marR="0" indent="0" algn="l" defTabSz="914400" rtl="0" eaLnBrk="1" fontAlgn="auto" latinLnBrk="0" hangingPunct="1">
              <a:lnSpc>
                <a:spcPct val="107000"/>
              </a:lnSpc>
              <a:spcBef>
                <a:spcPts val="0"/>
              </a:spcBef>
              <a:spcAft>
                <a:spcPts val="0"/>
              </a:spcAft>
              <a:buClrTx/>
              <a:buSzTx/>
              <a:buFontTx/>
              <a:buNone/>
              <a:tabLst/>
              <a:defRPr/>
            </a:pPr>
            <a:r>
              <a:rPr lang="vi-VN" sz="1200" u="none" kern="1200" dirty="0">
                <a:solidFill>
                  <a:srgbClr val="008080"/>
                </a:solidFill>
                <a:effectLst/>
                <a:latin typeface="+mn-lt"/>
                <a:ea typeface="Times New Roman"/>
                <a:cs typeface="Calibri"/>
              </a:rPr>
              <a:t>Nhìn chung, 45% người tham gia thử</a:t>
            </a:r>
            <a:r>
              <a:rPr lang="vi-VN" sz="1200" u="none" kern="1200" baseline="0" dirty="0">
                <a:solidFill>
                  <a:srgbClr val="008080"/>
                </a:solidFill>
                <a:effectLst/>
                <a:latin typeface="+mn-lt"/>
                <a:ea typeface="Times New Roman"/>
                <a:cs typeface="Calibri"/>
              </a:rPr>
              <a:t> nghiệm vắc-xin </a:t>
            </a:r>
            <a:r>
              <a:rPr lang="vi-VN" sz="1200" b="1" u="none" kern="1200" dirty="0">
                <a:solidFill>
                  <a:srgbClr val="008080"/>
                </a:solidFill>
                <a:effectLst/>
                <a:latin typeface="+mn-lt"/>
                <a:ea typeface="Times New Roman"/>
                <a:cs typeface="Calibri"/>
              </a:rPr>
              <a:t>Janssen</a:t>
            </a:r>
            <a:r>
              <a:rPr lang="vi-VN" sz="1200" u="none" kern="1200" dirty="0">
                <a:solidFill>
                  <a:srgbClr val="008080"/>
                </a:solidFill>
                <a:effectLst/>
                <a:latin typeface="+mn-lt"/>
                <a:ea typeface="Times New Roman"/>
                <a:cs typeface="Calibri"/>
              </a:rPr>
              <a:t> là nữ giới, 55% là nam giới, 58,7% là Người Da Trắng, 19,4% là Người Da Đen hoặc người Mỹ gốc Phi, 45,3% là người Mĩ gốc Tây Ban Nha hoặc La Tinh, 3,3% là Người Châu Á, 9,5% là </a:t>
            </a:r>
            <a:r>
              <a:rPr lang="vi-VN" sz="1200" kern="1200" dirty="0">
                <a:solidFill>
                  <a:schemeClr val="tx1"/>
                </a:solidFill>
                <a:effectLst/>
                <a:latin typeface="+mn-lt"/>
                <a:ea typeface="+mn-ea"/>
                <a:cs typeface="+mn-cs"/>
              </a:rPr>
              <a:t>Người Mỹ gốc Ấn</a:t>
            </a:r>
            <a:r>
              <a:rPr lang="vi-VN" sz="1200" kern="1200" baseline="0" dirty="0">
                <a:solidFill>
                  <a:schemeClr val="tx1"/>
                </a:solidFill>
                <a:effectLst/>
                <a:latin typeface="+mn-lt"/>
                <a:ea typeface="+mn-ea"/>
                <a:cs typeface="+mn-cs"/>
              </a:rPr>
              <a:t> hoặc</a:t>
            </a:r>
            <a:r>
              <a:rPr lang="vi-VN" sz="1200" kern="1200" dirty="0">
                <a:solidFill>
                  <a:schemeClr val="tx1"/>
                </a:solidFill>
                <a:effectLst/>
                <a:latin typeface="+mn-lt"/>
                <a:ea typeface="+mn-ea"/>
                <a:cs typeface="+mn-cs"/>
              </a:rPr>
              <a:t> Người Bản Địa Alaska,</a:t>
            </a:r>
            <a:r>
              <a:rPr lang="vi-VN" sz="1200" u="none" kern="1200" dirty="0">
                <a:solidFill>
                  <a:srgbClr val="008080"/>
                </a:solidFill>
                <a:effectLst/>
                <a:latin typeface="+mn-lt"/>
                <a:ea typeface="Times New Roman"/>
                <a:cs typeface="Calibri"/>
              </a:rPr>
              <a:t> 0,2% là </a:t>
            </a:r>
            <a:r>
              <a:rPr lang="vi-VN" sz="1200" kern="1200" dirty="0">
                <a:solidFill>
                  <a:schemeClr val="tx1"/>
                </a:solidFill>
                <a:effectLst/>
                <a:latin typeface="+mn-lt"/>
                <a:ea typeface="+mn-ea"/>
                <a:cs typeface="+mn-cs"/>
              </a:rPr>
              <a:t>Người Hawaii Bản Địa hoặc Người Dân Đảo Thái Bình Dương khác</a:t>
            </a:r>
            <a:r>
              <a:rPr lang="vi-VN" sz="1200" u="none" kern="1200" dirty="0">
                <a:solidFill>
                  <a:srgbClr val="008080"/>
                </a:solidFill>
                <a:effectLst/>
                <a:latin typeface="+mn-lt"/>
                <a:ea typeface="Times New Roman"/>
                <a:cs typeface="Calibri"/>
              </a:rPr>
              <a:t>, 5,6% thuộc nhóm</a:t>
            </a:r>
            <a:r>
              <a:rPr lang="vi-VN" sz="1200" u="none" kern="1200" baseline="0" dirty="0">
                <a:solidFill>
                  <a:srgbClr val="008080"/>
                </a:solidFill>
                <a:effectLst/>
                <a:latin typeface="+mn-lt"/>
                <a:ea typeface="Times New Roman"/>
                <a:cs typeface="Calibri"/>
              </a:rPr>
              <a:t> đa chủng tộc</a:t>
            </a:r>
            <a:r>
              <a:rPr lang="vi-VN" sz="1200" u="none" kern="1200" dirty="0">
                <a:solidFill>
                  <a:srgbClr val="008080"/>
                </a:solidFill>
                <a:effectLst/>
                <a:latin typeface="+mn-lt"/>
                <a:ea typeface="Times New Roman"/>
                <a:cs typeface="Calibri"/>
              </a:rPr>
              <a:t> và 1,4% thuộc</a:t>
            </a:r>
            <a:r>
              <a:rPr lang="vi-VN" sz="1200" u="none" kern="1200" baseline="0" dirty="0">
                <a:solidFill>
                  <a:srgbClr val="008080"/>
                </a:solidFill>
                <a:effectLst/>
                <a:latin typeface="+mn-lt"/>
                <a:ea typeface="Times New Roman"/>
                <a:cs typeface="Calibri"/>
              </a:rPr>
              <a:t> nhóm </a:t>
            </a:r>
            <a:r>
              <a:rPr lang="vi-VN" sz="1200" u="none" kern="1200" dirty="0">
                <a:solidFill>
                  <a:srgbClr val="008080"/>
                </a:solidFill>
                <a:effectLst/>
                <a:latin typeface="+mn-lt"/>
                <a:ea typeface="Times New Roman"/>
                <a:cs typeface="Calibri"/>
              </a:rPr>
              <a:t>chủng tộc không xác định. Độ tuổi trung bình của những người tham gia là 52.</a:t>
            </a:r>
          </a:p>
          <a:p>
            <a:pPr marL="0" marR="0" indent="0" algn="l" defTabSz="914400" rtl="0" eaLnBrk="1" fontAlgn="auto" latinLnBrk="0" hangingPunct="1">
              <a:lnSpc>
                <a:spcPct val="107000"/>
              </a:lnSpc>
              <a:spcBef>
                <a:spcPts val="0"/>
              </a:spcBef>
              <a:spcAft>
                <a:spcPts val="0"/>
              </a:spcAft>
              <a:buClrTx/>
              <a:buSzTx/>
              <a:buFontTx/>
              <a:buNone/>
              <a:tabLst/>
              <a:defRPr/>
            </a:pPr>
            <a:endParaRPr lang="vi-VN" sz="1200" u="none" kern="1200" dirty="0">
              <a:solidFill>
                <a:srgbClr val="008080"/>
              </a:solidFill>
              <a:effectLst/>
              <a:latin typeface="+mn-lt"/>
              <a:ea typeface="Times New Roman"/>
              <a:cs typeface="Calibri"/>
            </a:endParaRPr>
          </a:p>
          <a:p>
            <a:pPr marL="0" marR="0" indent="0" algn="l" defTabSz="914400" rtl="0" eaLnBrk="1" fontAlgn="auto" latinLnBrk="0" hangingPunct="1">
              <a:lnSpc>
                <a:spcPct val="107000"/>
              </a:lnSpc>
              <a:spcBef>
                <a:spcPts val="0"/>
              </a:spcBef>
              <a:spcAft>
                <a:spcPts val="0"/>
              </a:spcAft>
              <a:buClrTx/>
              <a:buSzTx/>
              <a:buFontTx/>
              <a:buNone/>
              <a:tabLst/>
              <a:defRPr/>
            </a:pPr>
            <a:r>
              <a:rPr lang="vi-VN" sz="1200" u="none" kern="1200" dirty="0">
                <a:solidFill>
                  <a:srgbClr val="008080"/>
                </a:solidFill>
                <a:effectLst/>
                <a:latin typeface="+mn-lt"/>
                <a:ea typeface="Times New Roman"/>
                <a:cs typeface="Calibri"/>
              </a:rPr>
              <a:t>Những người tham gia tiêm vắc-xin Janssen COVID-19 và những người nhận giả dược có</a:t>
            </a:r>
            <a:r>
              <a:rPr lang="vi-VN" sz="1200" u="none" kern="1200" baseline="0" dirty="0">
                <a:solidFill>
                  <a:srgbClr val="008080"/>
                </a:solidFill>
                <a:effectLst/>
                <a:latin typeface="+mn-lt"/>
                <a:ea typeface="Times New Roman"/>
                <a:cs typeface="Calibri"/>
              </a:rPr>
              <a:t> các đặc điểm nhân khẩu học tương tự nhau</a:t>
            </a:r>
            <a:r>
              <a:rPr lang="vi-VN" sz="1200" u="none" kern="1200" dirty="0">
                <a:solidFill>
                  <a:srgbClr val="008080"/>
                </a:solidFill>
                <a:effectLst/>
                <a:latin typeface="+mn-lt"/>
                <a:ea typeface="Times New Roman"/>
                <a:cs typeface="Calibri"/>
              </a:rPr>
              <a:t>.</a:t>
            </a:r>
          </a:p>
          <a:p>
            <a:pPr marL="0" marR="0" indent="0" algn="l" defTabSz="914400" rtl="0" eaLnBrk="1" fontAlgn="auto" latinLnBrk="0" hangingPunct="1">
              <a:lnSpc>
                <a:spcPct val="107000"/>
              </a:lnSpc>
              <a:spcBef>
                <a:spcPts val="0"/>
              </a:spcBef>
              <a:spcAft>
                <a:spcPts val="0"/>
              </a:spcAft>
              <a:buClrTx/>
              <a:buSzTx/>
              <a:buFontTx/>
              <a:buNone/>
              <a:tabLst/>
              <a:defRPr/>
            </a:pPr>
            <a:endParaRPr lang="vi-VN" sz="1200" u="none" kern="1200" dirty="0">
              <a:solidFill>
                <a:srgbClr val="008080"/>
              </a:solidFill>
              <a:effectLst/>
              <a:latin typeface="+mn-lt"/>
              <a:ea typeface="Times New Roman"/>
              <a:cs typeface="Calibri"/>
            </a:endParaRPr>
          </a:p>
          <a:p>
            <a:pPr marL="0" marR="0" indent="0" algn="l" defTabSz="914400" rtl="0" eaLnBrk="1" fontAlgn="auto" latinLnBrk="0" hangingPunct="1">
              <a:lnSpc>
                <a:spcPct val="107000"/>
              </a:lnSpc>
              <a:spcBef>
                <a:spcPts val="0"/>
              </a:spcBef>
              <a:spcAft>
                <a:spcPts val="0"/>
              </a:spcAft>
              <a:buClrTx/>
              <a:buSzTx/>
              <a:buFontTx/>
              <a:buNone/>
              <a:tabLst/>
              <a:defRPr/>
            </a:pPr>
            <a:endParaRPr lang="vi-VN" sz="1000" dirty="0">
              <a:effectLst/>
              <a:latin typeface="Calibri"/>
              <a:ea typeface="Times New Roman"/>
              <a:cs typeface="Times New Roman"/>
            </a:endParaRPr>
          </a:p>
          <a:p>
            <a:pPr>
              <a:lnSpc>
                <a:spcPct val="107000"/>
              </a:lnSpc>
              <a:spcAft>
                <a:spcPts val="0"/>
              </a:spcAft>
            </a:pPr>
            <a:r>
              <a:rPr lang="en-US" sz="1200" u="sng" kern="1200" dirty="0">
                <a:solidFill>
                  <a:srgbClr val="008080"/>
                </a:solidFill>
                <a:effectLst/>
                <a:latin typeface="+mn-lt"/>
                <a:ea typeface="Times New Roman"/>
                <a:cs typeface="Calibri"/>
                <a:hlinkClick r:id="rId3"/>
              </a:rPr>
              <a:t>https://www.fda.gov/media/146304/download</a:t>
            </a:r>
            <a:endParaRPr lang="vi-VN" sz="1000" dirty="0">
              <a:effectLst/>
              <a:latin typeface="Calibri"/>
              <a:ea typeface="Times New Roman"/>
              <a:cs typeface="Times New Roman"/>
            </a:endParaRPr>
          </a:p>
          <a:p>
            <a:endParaRPr lang="vi-VN"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16</a:t>
            </a:fld>
            <a:endParaRPr lang="en-US"/>
          </a:p>
        </p:txBody>
      </p:sp>
    </p:spTree>
    <p:extLst>
      <p:ext uri="{BB962C8B-B14F-4D97-AF65-F5344CB8AC3E}">
        <p14:creationId xmlns:p14="http://schemas.microsoft.com/office/powerpoint/2010/main" val="1536057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Lưu</a:t>
            </a:r>
            <a:r>
              <a:rPr lang="en-US" baseline="0" dirty="0"/>
              <a:t> ý:</a:t>
            </a:r>
          </a:p>
          <a:p>
            <a:endParaRPr lang="en-US" sz="1200" kern="1200" dirty="0">
              <a:solidFill>
                <a:schemeClr val="tx1"/>
              </a:solidFill>
              <a:effectLst/>
              <a:latin typeface="+mn-lt"/>
              <a:ea typeface="+mn-ea"/>
              <a:cs typeface="+mn-cs"/>
            </a:endParaRPr>
          </a:p>
          <a:p>
            <a:r>
              <a:rPr lang="vi-VN" sz="1200" kern="1200" dirty="0">
                <a:solidFill>
                  <a:schemeClr val="tx1"/>
                </a:solidFill>
                <a:effectLst/>
                <a:latin typeface="+mn-lt"/>
                <a:ea typeface="+mn-ea"/>
                <a:cs typeface="+mn-cs"/>
              </a:rPr>
              <a:t>Mặc dù kh</a:t>
            </a:r>
            <a:r>
              <a:rPr lang="en-US" sz="1200" kern="1200" dirty="0">
                <a:solidFill>
                  <a:schemeClr val="tx1"/>
                </a:solidFill>
                <a:effectLst/>
                <a:latin typeface="+mn-lt"/>
                <a:ea typeface="+mn-ea"/>
                <a:cs typeface="+mn-cs"/>
              </a:rPr>
              <a:t>ả </a:t>
            </a:r>
            <a:r>
              <a:rPr lang="en-US" sz="1200" kern="1200" dirty="0" err="1">
                <a:solidFill>
                  <a:schemeClr val="tx1"/>
                </a:solidFill>
                <a:effectLst/>
                <a:latin typeface="+mn-lt"/>
                <a:ea typeface="+mn-ea"/>
                <a:cs typeface="+mn-cs"/>
              </a:rPr>
              <a:t>nă</a:t>
            </a:r>
            <a:r>
              <a:rPr lang="vi-VN" sz="1200" kern="1200" baseline="0" dirty="0">
                <a:solidFill>
                  <a:schemeClr val="tx1"/>
                </a:solidFill>
                <a:effectLst/>
                <a:latin typeface="+mn-lt"/>
                <a:ea typeface="+mn-ea"/>
                <a:cs typeface="+mn-cs"/>
              </a:rPr>
              <a:t>ng </a:t>
            </a:r>
            <a:r>
              <a:rPr lang="vi-VN" sz="1200" kern="1200" dirty="0">
                <a:solidFill>
                  <a:schemeClr val="tx1"/>
                </a:solidFill>
                <a:effectLst/>
                <a:latin typeface="+mn-lt"/>
                <a:ea typeface="+mn-ea"/>
                <a:cs typeface="+mn-cs"/>
              </a:rPr>
              <a:t>vắc-xin COVID-19 có thể gây ra phản ứng dị ứng nghiêm trọng rất</a:t>
            </a:r>
            <a:r>
              <a:rPr lang="vi-VN" sz="1200" kern="1200" baseline="0" dirty="0">
                <a:solidFill>
                  <a:schemeClr val="tx1"/>
                </a:solidFill>
                <a:effectLst/>
                <a:latin typeface="+mn-lt"/>
                <a:ea typeface="+mn-ea"/>
                <a:cs typeface="+mn-cs"/>
              </a:rPr>
              <a:t> thấp</a:t>
            </a:r>
            <a:r>
              <a:rPr lang="vi-VN" sz="1200" kern="1200" dirty="0">
                <a:solidFill>
                  <a:schemeClr val="tx1"/>
                </a:solidFill>
                <a:effectLst/>
                <a:latin typeface="+mn-lt"/>
                <a:ea typeface="+mn-ea"/>
                <a:cs typeface="+mn-cs"/>
              </a:rPr>
              <a:t>, nhưng điều này thường xảy ra trong vòng vài phút đến một giờ sau khi tiêm vắc-xin.</a:t>
            </a:r>
          </a:p>
          <a:p>
            <a:endParaRPr lang="vi-VN" sz="1200" kern="1200" dirty="0">
              <a:solidFill>
                <a:schemeClr val="tx1"/>
              </a:solidFill>
              <a:effectLst/>
              <a:latin typeface="+mn-lt"/>
              <a:ea typeface="+mn-ea"/>
              <a:cs typeface="+mn-cs"/>
            </a:endParaRPr>
          </a:p>
          <a:p>
            <a:r>
              <a:rPr lang="vi-VN" sz="1200" kern="1200" dirty="0">
                <a:solidFill>
                  <a:schemeClr val="tx1"/>
                </a:solidFill>
                <a:effectLst/>
                <a:latin typeface="+mn-lt"/>
                <a:ea typeface="+mn-ea"/>
                <a:cs typeface="+mn-cs"/>
              </a:rPr>
              <a:t>Các dấu hiệu của phản ứng dị ứng nghiêm trọng có thể bao gồm:</a:t>
            </a:r>
          </a:p>
          <a:p>
            <a:r>
              <a:rPr lang="vi-VN" sz="1200" kern="1200" dirty="0">
                <a:solidFill>
                  <a:schemeClr val="tx1"/>
                </a:solidFill>
                <a:effectLst/>
                <a:latin typeface="+mn-lt"/>
                <a:ea typeface="+mn-ea"/>
                <a:cs typeface="+mn-cs"/>
              </a:rPr>
              <a:t>• Khó thở</a:t>
            </a:r>
          </a:p>
          <a:p>
            <a:r>
              <a:rPr lang="vi-VN" sz="1200" kern="1200" dirty="0">
                <a:solidFill>
                  <a:schemeClr val="tx1"/>
                </a:solidFill>
                <a:effectLst/>
                <a:latin typeface="+mn-lt"/>
                <a:ea typeface="+mn-ea"/>
                <a:cs typeface="+mn-cs"/>
              </a:rPr>
              <a:t>• Sưng mặt và cổ họng</a:t>
            </a:r>
          </a:p>
          <a:p>
            <a:r>
              <a:rPr lang="vi-VN" sz="1200" kern="1200" dirty="0">
                <a:solidFill>
                  <a:schemeClr val="tx1"/>
                </a:solidFill>
                <a:effectLst/>
                <a:latin typeface="+mn-lt"/>
                <a:ea typeface="+mn-ea"/>
                <a:cs typeface="+mn-cs"/>
              </a:rPr>
              <a:t>• Nhịp tim nhanh</a:t>
            </a:r>
          </a:p>
          <a:p>
            <a:r>
              <a:rPr lang="vi-VN" sz="1200" kern="1200" dirty="0">
                <a:solidFill>
                  <a:schemeClr val="tx1"/>
                </a:solidFill>
                <a:effectLst/>
                <a:latin typeface="+mn-lt"/>
                <a:ea typeface="+mn-ea"/>
                <a:cs typeface="+mn-cs"/>
              </a:rPr>
              <a:t>• Phát ban nặng khắp cơ thể</a:t>
            </a:r>
          </a:p>
          <a:p>
            <a:r>
              <a:rPr lang="vi-VN" sz="1200" kern="1200" dirty="0">
                <a:solidFill>
                  <a:schemeClr val="tx1"/>
                </a:solidFill>
                <a:effectLst/>
                <a:latin typeface="+mn-lt"/>
                <a:ea typeface="+mn-ea"/>
                <a:cs typeface="+mn-cs"/>
              </a:rPr>
              <a:t>• Chóng mặt và suy nhược</a:t>
            </a:r>
          </a:p>
          <a:p>
            <a:endParaRPr lang="vi-VN" sz="1200" kern="1200" dirty="0">
              <a:solidFill>
                <a:schemeClr val="tx1"/>
              </a:solidFill>
              <a:effectLst/>
              <a:latin typeface="+mn-lt"/>
              <a:ea typeface="+mn-ea"/>
              <a:cs typeface="+mn-cs"/>
            </a:endParaRPr>
          </a:p>
          <a:p>
            <a:r>
              <a:rPr lang="vi-VN" sz="1200" kern="1200" dirty="0">
                <a:solidFill>
                  <a:schemeClr val="tx1"/>
                </a:solidFill>
                <a:effectLst/>
                <a:latin typeface="+mn-lt"/>
                <a:ea typeface="+mn-ea"/>
                <a:cs typeface="+mn-cs"/>
              </a:rPr>
              <a:t>Nếu quý vị có tiền sử phản ứng dị ứng, nhà cung cấp dịch vụ tiêm vắc-xin của quý vị có thể yêu cầu quý vị ở lại </a:t>
            </a:r>
            <a:r>
              <a:rPr lang="en-US" sz="1200" kern="1200" dirty="0" err="1">
                <a:solidFill>
                  <a:schemeClr val="tx1"/>
                </a:solidFill>
                <a:effectLst/>
                <a:latin typeface="+mn-lt"/>
                <a:ea typeface="+mn-ea"/>
                <a:cs typeface="+mn-cs"/>
              </a:rPr>
              <a:t>lâu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tại</a:t>
            </a:r>
            <a:r>
              <a:rPr lang="en-US" sz="1200" kern="1200" dirty="0">
                <a:solidFill>
                  <a:schemeClr val="tx1"/>
                </a:solidFill>
                <a:effectLst/>
                <a:latin typeface="+mn-lt"/>
                <a:ea typeface="+mn-ea"/>
                <a:cs typeface="+mn-cs"/>
              </a:rPr>
              <a:t> </a:t>
            </a:r>
            <a:r>
              <a:rPr lang="vi-VN" sz="1200" kern="1200" dirty="0">
                <a:solidFill>
                  <a:schemeClr val="tx1"/>
                </a:solidFill>
                <a:effectLst/>
                <a:latin typeface="+mn-lt"/>
                <a:ea typeface="+mn-ea"/>
                <a:cs typeface="+mn-cs"/>
              </a:rPr>
              <a:t>nơi quý vị đã tiêm vắc-xin để theo dõi sau đó. </a:t>
            </a:r>
            <a:endParaRPr lang="es-MX" sz="1200" kern="1200" dirty="0">
              <a:solidFill>
                <a:schemeClr val="tx1"/>
              </a:solidFill>
              <a:effectLst/>
              <a:latin typeface="+mn-lt"/>
              <a:ea typeface="+mn-ea"/>
              <a:cs typeface="+mn-cs"/>
            </a:endParaRPr>
          </a:p>
          <a:p>
            <a:endParaRPr lang="es-MX"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latin typeface="Calibri" panose="020F0502020204030204" pitchFamily="34" charset="0"/>
                <a:ea typeface="Calibri" panose="020F0502020204030204" pitchFamily="34" charset="0"/>
                <a:cs typeface="Calibri" panose="020F0502020204030204" pitchFamily="34" charset="0"/>
              </a:rPr>
              <a:t>CDC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đã</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xem</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xét</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các</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dữ</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liệu</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được</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báo</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cáo</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lên</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hệ</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thống</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Báo</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Cáo</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Biến</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Cố</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Bất</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Lợi</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của</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Vắc-xin</a:t>
            </a:r>
            <a:r>
              <a:rPr lang="en-US" sz="1800" kern="1200" dirty="0">
                <a:effectLst/>
                <a:latin typeface="Calibri" panose="020F0502020204030204" pitchFamily="34" charset="0"/>
                <a:ea typeface="Calibri" panose="020F0502020204030204" pitchFamily="34" charset="0"/>
                <a:cs typeface="Calibri" panose="020F0502020204030204" pitchFamily="34" charset="0"/>
              </a:rPr>
              <a:t> (VAERS)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của</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liên</a:t>
            </a:r>
            <a:r>
              <a:rPr lang="en-US" sz="1800" kern="1200" dirty="0">
                <a:effectLst/>
                <a:latin typeface="Calibri" panose="020F0502020204030204" pitchFamily="34" charset="0"/>
                <a:ea typeface="Calibri" panose="020F0502020204030204" pitchFamily="34" charset="0"/>
                <a:cs typeface="Calibri" panose="020F0502020204030204" pitchFamily="34" charset="0"/>
              </a:rPr>
              <a:t> bang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từ</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giữa</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tháng</a:t>
            </a:r>
            <a:r>
              <a:rPr lang="en-US" sz="1800" kern="1200" dirty="0">
                <a:effectLst/>
                <a:latin typeface="Calibri" panose="020F0502020204030204" pitchFamily="34" charset="0"/>
                <a:ea typeface="Calibri" panose="020F0502020204030204" pitchFamily="34" charset="0"/>
                <a:cs typeface="Calibri" panose="020F0502020204030204" pitchFamily="34" charset="0"/>
              </a:rPr>
              <a:t> 12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tới</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giữa</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tháng</a:t>
            </a:r>
            <a:r>
              <a:rPr lang="en-US" sz="1800" kern="1200" dirty="0">
                <a:effectLst/>
                <a:latin typeface="Calibri" panose="020F0502020204030204" pitchFamily="34" charset="0"/>
                <a:ea typeface="Calibri" panose="020F0502020204030204" pitchFamily="34" charset="0"/>
                <a:cs typeface="Calibri" panose="020F0502020204030204" pitchFamily="34" charset="0"/>
              </a:rPr>
              <a:t> 1,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và</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đã</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có</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vài</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báo</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cáo</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hiếm</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gặp</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về</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phản</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ứng</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dị</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ứng</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nghiêm</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trọng</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sau</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khi</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tiêm</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vắc-xin</a:t>
            </a:r>
            <a:r>
              <a:rPr lang="en-US" sz="1800" kern="1200" dirty="0">
                <a:effectLst/>
                <a:latin typeface="Calibri" panose="020F0502020204030204" pitchFamily="34" charset="0"/>
                <a:ea typeface="Calibri" panose="020F0502020204030204" pitchFamily="34" charset="0"/>
                <a:cs typeface="Calibri" panose="020F0502020204030204" pitchFamily="34" charset="0"/>
              </a:rPr>
              <a:t> COVID-19,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xảy</a:t>
            </a:r>
            <a:r>
              <a:rPr lang="en-US" sz="1800" kern="1200" dirty="0">
                <a:effectLst/>
                <a:latin typeface="Calibri" panose="020F0502020204030204" pitchFamily="34" charset="0"/>
                <a:ea typeface="Calibri" panose="020F0502020204030204" pitchFamily="34" charset="0"/>
                <a:cs typeface="Calibri" panose="020F0502020204030204" pitchFamily="34" charset="0"/>
              </a:rPr>
              <a:t> ra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với</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tỷ</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lệ</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tương</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tự</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như</a:t>
            </a:r>
            <a:r>
              <a:rPr lang="en-US" sz="1800" kern="1200" dirty="0">
                <a:effectLst/>
                <a:latin typeface="Calibri" panose="020F0502020204030204" pitchFamily="34" charset="0"/>
                <a:ea typeface="Calibri" panose="020F0502020204030204" pitchFamily="34" charset="0"/>
                <a:cs typeface="Calibri" panose="020F0502020204030204" pitchFamily="34" charset="0"/>
              </a:rPr>
              <a:t> ở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các</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loại</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vắc-xin</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thường</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được</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sử</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dụng</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khác</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như</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vắc-xin</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phòng</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cúm</a:t>
            </a:r>
            <a:r>
              <a:rPr lang="en-US" sz="1800" kern="1200" dirty="0">
                <a:effectLst/>
                <a:latin typeface="Calibri" panose="020F0502020204030204" pitchFamily="34" charset="0"/>
                <a:ea typeface="Calibri" panose="020F0502020204030204" pitchFamily="34" charset="0"/>
                <a:cs typeface="Calibri" panose="020F0502020204030204" pitchFamily="34" charset="0"/>
              </a:rPr>
              <a:t>.</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pPr/>
              <a:t>17</a:t>
            </a:fld>
            <a:endParaRPr lang="en-US"/>
          </a:p>
        </p:txBody>
      </p:sp>
    </p:spTree>
    <p:extLst>
      <p:ext uri="{BB962C8B-B14F-4D97-AF65-F5344CB8AC3E}">
        <p14:creationId xmlns:p14="http://schemas.microsoft.com/office/powerpoint/2010/main" val="162828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Lưu</a:t>
            </a:r>
            <a:r>
              <a:rPr lang="en-US" baseline="0" dirty="0"/>
              <a:t> ý:</a:t>
            </a:r>
          </a:p>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Hiện tại, vắc-xin COVID-19 đang được nghiên cứu kỹ lưỡng và sẽ tiếp tục được nghiên cứu trong nhiều năm, tương tự như các loại vắc-xin khác.</a:t>
            </a:r>
          </a:p>
          <a:p>
            <a:pPr marL="0" marR="0" lvl="0" indent="0" algn="l" defTabSz="914400" rtl="0" eaLnBrk="1" fontAlgn="auto" latinLnBrk="0" hangingPunct="1">
              <a:lnSpc>
                <a:spcPct val="100000"/>
              </a:lnSpc>
              <a:spcBef>
                <a:spcPts val="0"/>
              </a:spcBef>
              <a:spcAft>
                <a:spcPts val="0"/>
              </a:spcAft>
              <a:buClrTx/>
              <a:buSzTx/>
              <a:buFontTx/>
              <a:buNone/>
              <a:tabLst/>
              <a:defRPr/>
            </a:pPr>
            <a:endParaRPr lang="vi-VN" dirty="0"/>
          </a:p>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Đây là lý do tại sao vắc-xin</a:t>
            </a:r>
            <a:r>
              <a:rPr lang="vi-VN" baseline="0" dirty="0"/>
              <a:t> COVID-19 </a:t>
            </a:r>
            <a:r>
              <a:rPr lang="vi-VN" dirty="0"/>
              <a:t> an toàn:</a:t>
            </a:r>
          </a:p>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 </a:t>
            </a:r>
            <a:r>
              <a:rPr lang="en-US" dirty="0"/>
              <a:t>V</a:t>
            </a:r>
            <a:r>
              <a:rPr lang="vi-VN" dirty="0"/>
              <a:t>ắc-xin COVID-19, giống như các vắc-xin khác, hoạt động bằng cách </a:t>
            </a:r>
            <a:r>
              <a:rPr lang="vi-VN" baseline="0" dirty="0"/>
              <a:t>hướng</a:t>
            </a:r>
            <a:r>
              <a:rPr lang="en-US" baseline="0" dirty="0"/>
              <a:t> </a:t>
            </a:r>
            <a:r>
              <a:rPr lang="en-US" baseline="0" dirty="0" err="1"/>
              <a:t>dẫn</a:t>
            </a:r>
            <a:r>
              <a:rPr lang="vi-VN" baseline="0" dirty="0"/>
              <a:t> cho</a:t>
            </a:r>
            <a:r>
              <a:rPr lang="vi-VN" dirty="0"/>
              <a:t> cơ thể chúng ta phát triển các kháng thể chống lại vi-rút gây ra COVID-19, để ngăn ngừa bệnh tật trong tương lai.</a:t>
            </a:r>
          </a:p>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 Hiện tại không có bằng chứng nào cho thấy các kháng thể được hình thành từ việc tiêm vắc-xin COVID-19 sẽ gây ra bất kỳ vấn đề nào đối với thai kỳ, bao gồm cả sự phát triển của nhau thai.</a:t>
            </a:r>
          </a:p>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 Trên thực tế, không có bằng chứng nào cho thấy các vấn đề về khả năng sinh sản là tác dụng phụ của BẤT KỲ vắc-xin nào.</a:t>
            </a:r>
          </a:p>
          <a:p>
            <a:pPr marL="0" marR="0" lvl="0" indent="0" algn="l" defTabSz="914400" rtl="0" eaLnBrk="1" fontAlgn="auto" latinLnBrk="0" hangingPunct="1">
              <a:lnSpc>
                <a:spcPct val="100000"/>
              </a:lnSpc>
              <a:spcBef>
                <a:spcPts val="0"/>
              </a:spcBef>
              <a:spcAft>
                <a:spcPts val="0"/>
              </a:spcAft>
              <a:buClrTx/>
              <a:buSzTx/>
              <a:buFontTx/>
              <a:buNone/>
              <a:tabLst/>
              <a:defRPr/>
            </a:pPr>
            <a:endParaRPr lang="vi-VN" dirty="0"/>
          </a:p>
        </p:txBody>
      </p:sp>
      <p:sp>
        <p:nvSpPr>
          <p:cNvPr id="4" name="Slide Number Placeholder 3"/>
          <p:cNvSpPr>
            <a:spLocks noGrp="1"/>
          </p:cNvSpPr>
          <p:nvPr>
            <p:ph type="sldNum" sz="quarter" idx="5"/>
          </p:nvPr>
        </p:nvSpPr>
        <p:spPr/>
        <p:txBody>
          <a:bodyPr/>
          <a:lstStyle/>
          <a:p>
            <a:fld id="{D34CBBDB-52D0-FE4C-8729-D7393D454E10}" type="slidenum">
              <a:rPr lang="en-US" smtClean="0"/>
              <a:pPr/>
              <a:t>18</a:t>
            </a:fld>
            <a:endParaRPr lang="en-US"/>
          </a:p>
        </p:txBody>
      </p:sp>
    </p:spTree>
    <p:extLst>
      <p:ext uri="{BB962C8B-B14F-4D97-AF65-F5344CB8AC3E}">
        <p14:creationId xmlns:p14="http://schemas.microsoft.com/office/powerpoint/2010/main" val="3219355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34CBBDB-52D0-FE4C-8729-D7393D454E10}" type="slidenum">
              <a:rPr lang="en-US" smtClean="0"/>
              <a:pPr/>
              <a:t>19</a:t>
            </a:fld>
            <a:endParaRPr lang="en-US"/>
          </a:p>
        </p:txBody>
      </p:sp>
    </p:spTree>
    <p:extLst>
      <p:ext uri="{BB962C8B-B14F-4D97-AF65-F5344CB8AC3E}">
        <p14:creationId xmlns:p14="http://schemas.microsoft.com/office/powerpoint/2010/main" val="1110833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2</a:t>
            </a:fld>
            <a:endParaRPr lang="en-US"/>
          </a:p>
        </p:txBody>
      </p:sp>
    </p:spTree>
    <p:extLst>
      <p:ext uri="{BB962C8B-B14F-4D97-AF65-F5344CB8AC3E}">
        <p14:creationId xmlns:p14="http://schemas.microsoft.com/office/powerpoint/2010/main" val="3862416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Lưu</a:t>
            </a:r>
            <a:r>
              <a:rPr lang="en-US" sz="1200" kern="1200" baseline="0">
                <a:solidFill>
                  <a:schemeClr val="tx1"/>
                </a:solidFill>
                <a:effectLst/>
                <a:latin typeface="+mn-lt"/>
                <a:ea typeface="+mn-ea"/>
                <a:cs typeface="+mn-cs"/>
              </a:rPr>
              <a:t> ý</a:t>
            </a:r>
            <a:r>
              <a:rPr lang="en-US" sz="1200" kern="120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Vắc-xin COVID-19 Pfizer đạt</a:t>
            </a:r>
            <a:r>
              <a:rPr lang="en-US" sz="1200" kern="1200" baseline="0">
                <a:solidFill>
                  <a:schemeClr val="tx1"/>
                </a:solidFill>
                <a:effectLst/>
                <a:latin typeface="+mn-lt"/>
                <a:ea typeface="+mn-ea"/>
                <a:cs typeface="+mn-cs"/>
              </a:rPr>
              <a:t> hiệu quả ngăn ngừa COVID-19 hơn </a:t>
            </a:r>
            <a:r>
              <a:rPr lang="en-US" sz="1200" kern="1200">
                <a:solidFill>
                  <a:schemeClr val="tx1"/>
                </a:solidFill>
                <a:effectLst/>
                <a:latin typeface="+mn-lt"/>
                <a:ea typeface="+mn-ea"/>
                <a:cs typeface="+mn-cs"/>
              </a:rPr>
              <a:t>90% ở</a:t>
            </a:r>
            <a:r>
              <a:rPr lang="en-US" sz="1200" kern="1200" baseline="0">
                <a:solidFill>
                  <a:schemeClr val="tx1"/>
                </a:solidFill>
                <a:effectLst/>
                <a:latin typeface="+mn-lt"/>
                <a:ea typeface="+mn-ea"/>
                <a:cs typeface="+mn-cs"/>
              </a:rPr>
              <a:t> trẻ em từ </a:t>
            </a:r>
            <a:r>
              <a:rPr lang="en-US" sz="1200" kern="1200">
                <a:solidFill>
                  <a:schemeClr val="tx1"/>
                </a:solidFill>
                <a:effectLst/>
                <a:latin typeface="+mn-lt"/>
                <a:ea typeface="+mn-ea"/>
                <a:cs typeface="+mn-cs"/>
              </a:rPr>
              <a:t>5 đến</a:t>
            </a:r>
            <a:r>
              <a:rPr lang="en-US" sz="1200" kern="1200" baseline="0">
                <a:solidFill>
                  <a:schemeClr val="tx1"/>
                </a:solidFill>
                <a:effectLst/>
                <a:latin typeface="+mn-lt"/>
                <a:ea typeface="+mn-ea"/>
                <a:cs typeface="+mn-cs"/>
              </a:rPr>
              <a:t> 11 tuổi</a:t>
            </a:r>
            <a:r>
              <a:rPr lang="en-US" sz="1200" kern="120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Chủng</a:t>
            </a:r>
            <a:r>
              <a:rPr lang="en-US" sz="1200" kern="1200" baseline="0">
                <a:solidFill>
                  <a:schemeClr val="tx1"/>
                </a:solidFill>
                <a:effectLst/>
                <a:latin typeface="+mn-lt"/>
                <a:ea typeface="+mn-ea"/>
                <a:cs typeface="+mn-cs"/>
              </a:rPr>
              <a:t> ngừa vắc-xin cho trẻ em có thể giúp bảo vệ trẻ khỏi COVID-19, cũng như giảm gián đoạn học tập trực tiếp trên lớp và hoạt động nhóm bằng việc giúp làm chậm sự lây lan trong cộng đồng.</a:t>
            </a:r>
          </a:p>
          <a:p>
            <a:pPr marL="171450" lvl="0" indent="-171450">
              <a:buFont typeface="Arial" panose="020B0604020202020204" pitchFamily="34" charset="0"/>
              <a:buChar char="•"/>
            </a:pPr>
            <a:r>
              <a:rPr lang="en-US" sz="1200" kern="1200" baseline="0">
                <a:solidFill>
                  <a:schemeClr val="tx1"/>
                </a:solidFill>
                <a:effectLst/>
                <a:latin typeface="+mn-lt"/>
                <a:ea typeface="+mn-ea"/>
                <a:cs typeface="+mn-cs"/>
              </a:rPr>
              <a:t>Trẻ em có thể gặp phải các tác dụng phụ của vắc-xin, tương tự như những gì gặp phải ở người lớn và các loại vắc-xin khác. Đây là các dấu hiệu thông thường cho thấy cơ thể trẻ đang phát triển sự bảo vệ, nhưng các triệu chứng đó sẽ mất đi trong một vài ngày</a:t>
            </a:r>
            <a:r>
              <a:rPr lang="en-US" sz="1200" kern="120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pPr/>
              <a:t>20</a:t>
            </a:fld>
            <a:endParaRPr lang="en-US"/>
          </a:p>
        </p:txBody>
      </p:sp>
    </p:spTree>
    <p:extLst>
      <p:ext uri="{BB962C8B-B14F-4D97-AF65-F5344CB8AC3E}">
        <p14:creationId xmlns:p14="http://schemas.microsoft.com/office/powerpoint/2010/main" val="2279551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Lưu</a:t>
            </a:r>
            <a:r>
              <a:rPr lang="en-US" b="1" baseline="0" dirty="0"/>
              <a:t> ý:</a:t>
            </a:r>
          </a:p>
          <a:p>
            <a:endParaRPr lang="en-US" sz="1200" b="1"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Không</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Vắc-xin</a:t>
            </a:r>
            <a:r>
              <a:rPr lang="en-US" sz="1200" kern="1200" baseline="0" dirty="0">
                <a:solidFill>
                  <a:schemeClr val="tx1"/>
                </a:solidFill>
                <a:effectLst/>
                <a:latin typeface="+mn-lt"/>
                <a:ea typeface="+mn-ea"/>
                <a:cs typeface="+mn-cs"/>
              </a:rPr>
              <a:t> COVID-19 </a:t>
            </a:r>
            <a:r>
              <a:rPr lang="en-US" sz="1200" kern="1200" baseline="0" dirty="0" err="1">
                <a:solidFill>
                  <a:schemeClr val="tx1"/>
                </a:solidFill>
                <a:effectLst/>
                <a:latin typeface="+mn-lt"/>
                <a:ea typeface="+mn-ea"/>
                <a:cs typeface="+mn-cs"/>
              </a:rPr>
              <a:t>không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thay</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đổi</a:t>
            </a:r>
            <a:r>
              <a:rPr lang="en-US" sz="1200" kern="1200" baseline="0" dirty="0">
                <a:solidFill>
                  <a:schemeClr val="tx1"/>
                </a:solidFill>
                <a:effectLst/>
                <a:latin typeface="+mn-lt"/>
                <a:ea typeface="+mn-ea"/>
                <a:cs typeface="+mn-cs"/>
              </a:rPr>
              <a:t> hay </a:t>
            </a:r>
            <a:r>
              <a:rPr lang="en-US" sz="1200" kern="1200" baseline="0" dirty="0" err="1">
                <a:solidFill>
                  <a:schemeClr val="tx1"/>
                </a:solidFill>
                <a:effectLst/>
                <a:latin typeface="+mn-lt"/>
                <a:ea typeface="+mn-ea"/>
                <a:cs typeface="+mn-cs"/>
              </a:rPr>
              <a:t>tương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tác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với</a:t>
            </a:r>
            <a:r>
              <a:rPr lang="en-US" sz="1200" kern="1200" baseline="0" dirty="0">
                <a:solidFill>
                  <a:schemeClr val="tx1"/>
                </a:solidFill>
                <a:effectLst/>
                <a:latin typeface="+mn-lt"/>
                <a:ea typeface="+mn-ea"/>
                <a:cs typeface="+mn-cs"/>
              </a:rPr>
              <a:t> ADN </a:t>
            </a:r>
            <a:r>
              <a:rPr lang="en-US" sz="1200" kern="1200" baseline="0" dirty="0" err="1">
                <a:solidFill>
                  <a:schemeClr val="tx1"/>
                </a:solidFill>
                <a:effectLst/>
                <a:latin typeface="+mn-lt"/>
                <a:ea typeface="+mn-ea"/>
                <a:cs typeface="+mn-cs"/>
              </a:rPr>
              <a:t>của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quý</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vị</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theo</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bất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kỳ</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cách</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nào</a:t>
            </a:r>
            <a:r>
              <a:rPr lang="en-US"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Vắc</a:t>
            </a:r>
            <a:r>
              <a:rPr lang="en-US" sz="1200" kern="1200" baseline="0" dirty="0" err="1">
                <a:solidFill>
                  <a:schemeClr val="tx1"/>
                </a:solidFill>
                <a:effectLst/>
                <a:latin typeface="+mn-lt"/>
                <a:ea typeface="+mn-ea"/>
                <a:cs typeface="+mn-cs"/>
              </a:rPr>
              <a:t>-xin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sẽ</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hướng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dẫn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hệ</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thống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miễn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dịch</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của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chúng</a:t>
            </a:r>
            <a:r>
              <a:rPr lang="en-US" sz="1200" kern="1200" baseline="0" dirty="0">
                <a:solidFill>
                  <a:schemeClr val="tx1"/>
                </a:solidFill>
                <a:effectLst/>
                <a:latin typeface="+mn-lt"/>
                <a:ea typeface="+mn-ea"/>
                <a:cs typeface="+mn-cs"/>
              </a:rPr>
              <a:t> ta </a:t>
            </a:r>
            <a:r>
              <a:rPr lang="en-US" sz="1200" kern="1200" baseline="0" dirty="0" err="1">
                <a:solidFill>
                  <a:schemeClr val="tx1"/>
                </a:solidFill>
                <a:effectLst/>
                <a:latin typeface="+mn-lt"/>
                <a:ea typeface="+mn-ea"/>
                <a:cs typeface="+mn-cs"/>
              </a:rPr>
              <a:t>cách</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để</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chống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lại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một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loại</a:t>
            </a:r>
            <a:r>
              <a:rPr lang="en-US" sz="1200" kern="1200" baseline="0" dirty="0">
                <a:solidFill>
                  <a:schemeClr val="tx1"/>
                </a:solidFill>
                <a:effectLst/>
                <a:latin typeface="+mn-lt"/>
                <a:ea typeface="+mn-ea"/>
                <a:cs typeface="+mn-cs"/>
              </a:rPr>
              <a:t> vi-</a:t>
            </a:r>
            <a:r>
              <a:rPr lang="en-US" sz="1200" kern="1200" baseline="0" dirty="0" err="1">
                <a:solidFill>
                  <a:schemeClr val="tx1"/>
                </a:solidFill>
                <a:effectLst/>
                <a:latin typeface="+mn-lt"/>
                <a:ea typeface="+mn-ea"/>
                <a:cs typeface="+mn-cs"/>
              </a:rPr>
              <a:t>rút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cụ</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Vắc-xin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hợp</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tác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với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khả</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năng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bảo</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vệ</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tự</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nhiên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của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cơ</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thể</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để</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phát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triển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miễn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dịch</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chống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lại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bệnh</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một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cách</a:t>
            </a:r>
            <a:r>
              <a:rPr lang="en-US" sz="1200" kern="1200" baseline="0" dirty="0">
                <a:solidFill>
                  <a:schemeClr val="tx1"/>
                </a:solidFill>
                <a:effectLst/>
                <a:latin typeface="+mn-lt"/>
                <a:ea typeface="+mn-ea"/>
                <a:cs typeface="+mn-cs"/>
              </a:rPr>
              <a:t> an </a:t>
            </a:r>
            <a:r>
              <a:rPr lang="en-US" sz="1200" kern="1200" baseline="0" dirty="0" err="1">
                <a:solidFill>
                  <a:schemeClr val="tx1"/>
                </a:solidFill>
                <a:effectLst/>
                <a:latin typeface="+mn-lt"/>
                <a:ea typeface="+mn-ea"/>
                <a:cs typeface="+mn-cs"/>
              </a:rPr>
              <a:t>toàn</a:t>
            </a:r>
            <a:r>
              <a:rPr lang="en-US" sz="1200" kern="1200" dirty="0">
                <a:solidFill>
                  <a:schemeClr val="tx1"/>
                </a:solidFill>
                <a:effectLst/>
                <a:latin typeface="+mn-lt"/>
                <a:ea typeface="+mn-ea"/>
                <a:cs typeface="+mn-cs"/>
              </a:rPr>
              <a:t>. </a:t>
            </a:r>
            <a:r>
              <a:rPr lang="en-US" sz="1200" dirty="0" err="1">
                <a:latin typeface="Calibri" panose="020F0502020204030204" pitchFamily="34" charset="0"/>
                <a:cs typeface="Calibri" panose="020F0502020204030204" pitchFamily="34" charset="0"/>
              </a:rPr>
              <a:t>Để</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làm</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được</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việc</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này</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vắc-xin</a:t>
            </a:r>
            <a:r>
              <a:rPr lang="en-US" sz="1200" dirty="0">
                <a:latin typeface="Calibri" panose="020F0502020204030204" pitchFamily="34" charset="0"/>
                <a:cs typeface="Calibri" panose="020F0502020204030204" pitchFamily="34" charset="0"/>
              </a:rPr>
              <a:t> COVID-19 </a:t>
            </a:r>
            <a:r>
              <a:rPr lang="en-US" sz="1200" dirty="0" err="1">
                <a:latin typeface="Calibri" panose="020F0502020204030204" pitchFamily="34" charset="0"/>
                <a:cs typeface="Calibri" panose="020F0502020204030204" pitchFamily="34" charset="0"/>
              </a:rPr>
              <a:t>không</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cần</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đi</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vào</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trong</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nhân</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tế</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bào</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nơi</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lưu</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giữ</a:t>
            </a:r>
            <a:r>
              <a:rPr lang="en-US" sz="1200" dirty="0">
                <a:latin typeface="Calibri" panose="020F0502020204030204" pitchFamily="34" charset="0"/>
                <a:cs typeface="Calibri" panose="020F0502020204030204" pitchFamily="34" charset="0"/>
              </a:rPr>
              <a:t> ADN. </a:t>
            </a:r>
            <a:r>
              <a:rPr lang="en-US" sz="1200" dirty="0" err="1">
                <a:latin typeface="Calibri" panose="020F0502020204030204" pitchFamily="34" charset="0"/>
                <a:cs typeface="Calibri" panose="020F0502020204030204" pitchFamily="34" charset="0"/>
              </a:rPr>
              <a:t>Điều</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này</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có</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nghĩa</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là</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vắc-xin</a:t>
            </a:r>
            <a:r>
              <a:rPr lang="en-US" sz="1200" dirty="0">
                <a:latin typeface="Calibri" panose="020F0502020204030204" pitchFamily="34" charset="0"/>
                <a:cs typeface="Calibri" panose="020F0502020204030204" pitchFamily="34" charset="0"/>
              </a:rPr>
              <a:t> mRNA </a:t>
            </a:r>
            <a:r>
              <a:rPr lang="en-US" sz="1200" dirty="0" err="1">
                <a:latin typeface="Calibri" panose="020F0502020204030204" pitchFamily="34" charset="0"/>
                <a:cs typeface="Calibri" panose="020F0502020204030204" pitchFamily="34" charset="0"/>
              </a:rPr>
              <a:t>không</a:t>
            </a:r>
            <a:r>
              <a:rPr lang="en-US" sz="1200" dirty="0">
                <a:latin typeface="Calibri" panose="020F0502020204030204" pitchFamily="34" charset="0"/>
                <a:cs typeface="Calibri" panose="020F0502020204030204" pitchFamily="34" charset="0"/>
              </a:rPr>
              <a:t> bao </a:t>
            </a:r>
            <a:r>
              <a:rPr lang="en-US" sz="1200" dirty="0" err="1">
                <a:latin typeface="Calibri" panose="020F0502020204030204" pitchFamily="34" charset="0"/>
                <a:cs typeface="Calibri" panose="020F0502020204030204" pitchFamily="34" charset="0"/>
              </a:rPr>
              <a:t>giờ</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tương</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tác</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với</a:t>
            </a:r>
            <a:r>
              <a:rPr lang="en-US" sz="1200" dirty="0">
                <a:latin typeface="Calibri" panose="020F0502020204030204" pitchFamily="34" charset="0"/>
                <a:cs typeface="Calibri" panose="020F0502020204030204" pitchFamily="34" charset="0"/>
              </a:rPr>
              <a:t> ADN </a:t>
            </a:r>
            <a:r>
              <a:rPr lang="en-US" sz="1200" dirty="0" err="1">
                <a:latin typeface="Calibri" panose="020F0502020204030204" pitchFamily="34" charset="0"/>
                <a:cs typeface="Calibri" panose="020F0502020204030204" pitchFamily="34" charset="0"/>
              </a:rPr>
              <a:t>theo</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bất</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kỳ</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cách</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nào</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và</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không</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có</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cách</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nào</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để</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thay</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đổi</a:t>
            </a:r>
            <a:r>
              <a:rPr lang="en-US" sz="1200" dirty="0">
                <a:latin typeface="Calibri" panose="020F0502020204030204" pitchFamily="34" charset="0"/>
                <a:cs typeface="Calibri" panose="020F0502020204030204" pitchFamily="34" charset="0"/>
              </a:rPr>
              <a:t> ADN.</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Kết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thúc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quá</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trình</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cơ</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thể</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chúng</a:t>
            </a:r>
            <a:r>
              <a:rPr lang="en-US" sz="1200" kern="1200" baseline="0" dirty="0">
                <a:solidFill>
                  <a:schemeClr val="tx1"/>
                </a:solidFill>
                <a:effectLst/>
                <a:latin typeface="+mn-lt"/>
                <a:ea typeface="+mn-ea"/>
                <a:cs typeface="+mn-cs"/>
              </a:rPr>
              <a:t> ta </a:t>
            </a:r>
            <a:r>
              <a:rPr lang="en-US" sz="1200" kern="1200" baseline="0" dirty="0" err="1">
                <a:solidFill>
                  <a:schemeClr val="tx1"/>
                </a:solidFill>
                <a:effectLst/>
                <a:latin typeface="+mn-lt"/>
                <a:ea typeface="+mn-ea"/>
                <a:cs typeface="+mn-cs"/>
              </a:rPr>
              <a:t>học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được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cách</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bảo</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vệ</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chống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lại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lây</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nhiễm</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trong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tương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Phản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ứng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miễn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dịch</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và</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việc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tạo</a:t>
            </a:r>
            <a:r>
              <a:rPr lang="en-US" sz="1200" kern="1200" baseline="0" dirty="0">
                <a:solidFill>
                  <a:schemeClr val="tx1"/>
                </a:solidFill>
                <a:effectLst/>
                <a:latin typeface="+mn-lt"/>
                <a:ea typeface="+mn-ea"/>
                <a:cs typeface="+mn-cs"/>
              </a:rPr>
              <a:t> ra </a:t>
            </a:r>
            <a:r>
              <a:rPr lang="en-US" sz="1200" kern="1200" baseline="0" dirty="0" err="1">
                <a:solidFill>
                  <a:schemeClr val="tx1"/>
                </a:solidFill>
                <a:effectLst/>
                <a:latin typeface="+mn-lt"/>
                <a:ea typeface="+mn-ea"/>
                <a:cs typeface="+mn-cs"/>
              </a:rPr>
              <a:t>các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kháng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thể</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là</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những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thứ</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sẽ</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bảo</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vệ</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chúng</a:t>
            </a:r>
            <a:r>
              <a:rPr lang="en-US" sz="1200" kern="1200" baseline="0" dirty="0">
                <a:solidFill>
                  <a:schemeClr val="tx1"/>
                </a:solidFill>
                <a:effectLst/>
                <a:latin typeface="+mn-lt"/>
                <a:ea typeface="+mn-ea"/>
                <a:cs typeface="+mn-cs"/>
              </a:rPr>
              <a:t> ta </a:t>
            </a:r>
            <a:r>
              <a:rPr lang="en-US" sz="1200" kern="1200" baseline="0" dirty="0" err="1">
                <a:solidFill>
                  <a:schemeClr val="tx1"/>
                </a:solidFill>
                <a:effectLst/>
                <a:latin typeface="+mn-lt"/>
                <a:ea typeface="+mn-ea"/>
                <a:cs typeface="+mn-cs"/>
              </a:rPr>
              <a:t>khỏi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bị</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nhiễm</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bệnh</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nếu</a:t>
            </a:r>
            <a:r>
              <a:rPr lang="en-US" sz="1200" kern="1200" baseline="0" dirty="0">
                <a:solidFill>
                  <a:schemeClr val="tx1"/>
                </a:solidFill>
                <a:effectLst/>
                <a:latin typeface="+mn-lt"/>
                <a:ea typeface="+mn-ea"/>
                <a:cs typeface="+mn-cs"/>
              </a:rPr>
              <a:t> vi-</a:t>
            </a:r>
            <a:r>
              <a:rPr lang="en-US" sz="1200" kern="1200" baseline="0" dirty="0" err="1">
                <a:solidFill>
                  <a:schemeClr val="tx1"/>
                </a:solidFill>
                <a:effectLst/>
                <a:latin typeface="+mn-lt"/>
                <a:ea typeface="+mn-ea"/>
                <a:cs typeface="+mn-cs"/>
              </a:rPr>
              <a:t>rút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thực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sự</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xâm</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nhập</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vào</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cơ</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thể</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chúng</a:t>
            </a:r>
            <a:r>
              <a:rPr lang="en-US" sz="1200" kern="1200" baseline="0" dirty="0">
                <a:solidFill>
                  <a:schemeClr val="tx1"/>
                </a:solidFill>
                <a:effectLst/>
                <a:latin typeface="+mn-lt"/>
                <a:ea typeface="+mn-ea"/>
                <a:cs typeface="+mn-cs"/>
              </a:rPr>
              <a:t> 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nguồn</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https://www.cdc.gov/coronavirus/2019-ncov/vaccines/facts.html</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D34CBBDB-52D0-FE4C-8729-D7393D454E10}" type="slidenum">
              <a:rPr lang="en-US" smtClean="0"/>
              <a:pPr/>
              <a:t>21</a:t>
            </a:fld>
            <a:endParaRPr lang="en-US"/>
          </a:p>
        </p:txBody>
      </p:sp>
    </p:spTree>
    <p:extLst>
      <p:ext uri="{BB962C8B-B14F-4D97-AF65-F5344CB8AC3E}">
        <p14:creationId xmlns:p14="http://schemas.microsoft.com/office/powerpoint/2010/main" val="219003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Lưu</a:t>
            </a:r>
            <a:r>
              <a:rPr lang="en-US" b="1" baseline="0" dirty="0"/>
              <a:t> ý:</a:t>
            </a:r>
          </a:p>
          <a:p>
            <a:pPr marL="171450" indent="-171450">
              <a:buFont typeface="Arial" panose="020B0604020202020204" pitchFamily="34" charset="0"/>
              <a:buChar char="•"/>
            </a:pPr>
            <a:r>
              <a:rPr lang="en-US" dirty="0"/>
              <a:t>CDC </a:t>
            </a:r>
            <a:r>
              <a:rPr lang="en-US" dirty="0" err="1"/>
              <a:t>đang</a:t>
            </a:r>
            <a:r>
              <a:rPr lang="en-US" dirty="0"/>
              <a:t> </a:t>
            </a:r>
            <a:r>
              <a:rPr lang="en-US" dirty="0" err="1"/>
              <a:t>theo</a:t>
            </a:r>
            <a:r>
              <a:rPr lang="en-US" dirty="0"/>
              <a:t> </a:t>
            </a:r>
            <a:r>
              <a:rPr lang="en-US" dirty="0" err="1"/>
              <a:t>dõi</a:t>
            </a:r>
            <a:r>
              <a:rPr lang="en-US" dirty="0"/>
              <a:t> </a:t>
            </a:r>
            <a:r>
              <a:rPr lang="en-US" dirty="0" err="1"/>
              <a:t>sự</a:t>
            </a:r>
            <a:r>
              <a:rPr lang="en-US" dirty="0"/>
              <a:t> </a:t>
            </a:r>
            <a:r>
              <a:rPr lang="en-US" dirty="0" err="1"/>
              <a:t>thay</a:t>
            </a:r>
            <a:r>
              <a:rPr lang="en-US" dirty="0"/>
              <a:t> </a:t>
            </a:r>
            <a:r>
              <a:rPr lang="en-US" dirty="0" err="1"/>
              <a:t>đổi</a:t>
            </a:r>
            <a:r>
              <a:rPr lang="en-US" dirty="0"/>
              <a:t> </a:t>
            </a:r>
            <a:r>
              <a:rPr lang="en-US" dirty="0" err="1"/>
              <a:t>của</a:t>
            </a:r>
            <a:r>
              <a:rPr lang="en-US" dirty="0"/>
              <a:t> vi-</a:t>
            </a:r>
            <a:r>
              <a:rPr lang="en-US" dirty="0" err="1"/>
              <a:t>rút</a:t>
            </a:r>
            <a:r>
              <a:rPr lang="en-US" dirty="0"/>
              <a:t> </a:t>
            </a:r>
            <a:r>
              <a:rPr lang="en-US" dirty="0" err="1"/>
              <a:t>tại</a:t>
            </a:r>
            <a:r>
              <a:rPr lang="en-US" dirty="0"/>
              <a:t> </a:t>
            </a:r>
            <a:r>
              <a:rPr lang="en-US" dirty="0" err="1"/>
              <a:t>Hoa</a:t>
            </a:r>
            <a:r>
              <a:rPr lang="en-US" dirty="0"/>
              <a:t> </a:t>
            </a:r>
            <a:r>
              <a:rPr lang="en-US" dirty="0" err="1"/>
              <a:t>Kỳ</a:t>
            </a:r>
            <a:r>
              <a:rPr lang="en-US" dirty="0"/>
              <a:t>, </a:t>
            </a:r>
            <a:r>
              <a:rPr lang="en-US" dirty="0" err="1"/>
              <a:t>gồm</a:t>
            </a:r>
            <a:r>
              <a:rPr lang="en-US" dirty="0"/>
              <a:t> </a:t>
            </a:r>
            <a:r>
              <a:rPr lang="en-US" dirty="0" err="1"/>
              <a:t>cả</a:t>
            </a:r>
            <a:r>
              <a:rPr lang="en-US" dirty="0"/>
              <a:t> </a:t>
            </a:r>
            <a:r>
              <a:rPr lang="en-US" dirty="0" err="1"/>
              <a:t>các</a:t>
            </a:r>
            <a:r>
              <a:rPr lang="en-US" dirty="0"/>
              <a:t> </a:t>
            </a:r>
            <a:r>
              <a:rPr lang="en-US" dirty="0" err="1"/>
              <a:t>thay</a:t>
            </a:r>
            <a:r>
              <a:rPr lang="en-US" dirty="0"/>
              <a:t> </a:t>
            </a:r>
            <a:r>
              <a:rPr lang="en-US" dirty="0" err="1"/>
              <a:t>đổi</a:t>
            </a:r>
            <a:r>
              <a:rPr lang="en-US" dirty="0"/>
              <a:t> </a:t>
            </a:r>
            <a:r>
              <a:rPr lang="en-US" dirty="0" err="1"/>
              <a:t>với</a:t>
            </a:r>
            <a:r>
              <a:rPr lang="en-US" dirty="0"/>
              <a:t> </a:t>
            </a:r>
            <a:r>
              <a:rPr lang="en-US" dirty="0" err="1"/>
              <a:t>biến</a:t>
            </a:r>
            <a:r>
              <a:rPr lang="en-US" dirty="0"/>
              <a:t> </a:t>
            </a:r>
            <a:r>
              <a:rPr lang="en-US" dirty="0" err="1"/>
              <a:t>chủng</a:t>
            </a:r>
            <a:r>
              <a:rPr lang="en-US" dirty="0"/>
              <a:t> Omicron.</a:t>
            </a:r>
          </a:p>
          <a:p>
            <a:pPr marL="171450" indent="-171450">
              <a:buFont typeface="Arial" panose="020B0604020202020204" pitchFamily="34" charset="0"/>
              <a:buChar char="•"/>
            </a:pPr>
            <a:r>
              <a:rPr lang="en-US" dirty="0" err="1"/>
              <a:t>Các</a:t>
            </a:r>
            <a:r>
              <a:rPr lang="en-US" dirty="0"/>
              <a:t> </a:t>
            </a:r>
            <a:r>
              <a:rPr lang="en-US" dirty="0" err="1"/>
              <a:t>nhà</a:t>
            </a:r>
            <a:r>
              <a:rPr lang="en-US" dirty="0"/>
              <a:t> khoa </a:t>
            </a:r>
            <a:r>
              <a:rPr lang="en-US" dirty="0" err="1"/>
              <a:t>học</a:t>
            </a:r>
            <a:r>
              <a:rPr lang="en-US" dirty="0"/>
              <a:t> </a:t>
            </a:r>
            <a:r>
              <a:rPr lang="en-US" dirty="0" err="1"/>
              <a:t>đang</a:t>
            </a:r>
            <a:r>
              <a:rPr lang="en-US" dirty="0"/>
              <a:t> </a:t>
            </a:r>
            <a:r>
              <a:rPr lang="en-US" dirty="0" err="1"/>
              <a:t>nghiên</a:t>
            </a:r>
            <a:r>
              <a:rPr lang="en-US" dirty="0"/>
              <a:t> </a:t>
            </a:r>
            <a:r>
              <a:rPr lang="en-US" dirty="0" err="1"/>
              <a:t>cứu</a:t>
            </a:r>
            <a:r>
              <a:rPr lang="en-US" dirty="0"/>
              <a:t> </a:t>
            </a:r>
            <a:r>
              <a:rPr lang="en-US" dirty="0" err="1"/>
              <a:t>để</a:t>
            </a:r>
            <a:r>
              <a:rPr lang="en-US" dirty="0"/>
              <a:t> </a:t>
            </a:r>
            <a:r>
              <a:rPr lang="en-US" dirty="0" err="1"/>
              <a:t>tìm</a:t>
            </a:r>
            <a:r>
              <a:rPr lang="en-US" dirty="0"/>
              <a:t> </a:t>
            </a:r>
            <a:r>
              <a:rPr lang="en-US" dirty="0" err="1"/>
              <a:t>hiểu</a:t>
            </a:r>
            <a:r>
              <a:rPr lang="en-US" dirty="0"/>
              <a:t> </a:t>
            </a:r>
            <a:r>
              <a:rPr lang="en-US" dirty="0" err="1"/>
              <a:t>thêm</a:t>
            </a:r>
            <a:r>
              <a:rPr lang="en-US" dirty="0"/>
              <a:t> </a:t>
            </a:r>
            <a:r>
              <a:rPr lang="en-US" dirty="0" err="1"/>
              <a:t>về</a:t>
            </a:r>
            <a:r>
              <a:rPr lang="en-US" dirty="0"/>
              <a:t> </a:t>
            </a:r>
            <a:r>
              <a:rPr lang="en-US" dirty="0" err="1"/>
              <a:t>khả</a:t>
            </a:r>
            <a:r>
              <a:rPr lang="en-US" dirty="0"/>
              <a:t> </a:t>
            </a:r>
            <a:r>
              <a:rPr lang="en-US" dirty="0" err="1"/>
              <a:t>năng</a:t>
            </a:r>
            <a:r>
              <a:rPr lang="en-US" dirty="0"/>
              <a:t> </a:t>
            </a:r>
            <a:r>
              <a:rPr lang="en-US" dirty="0" err="1"/>
              <a:t>dễ</a:t>
            </a:r>
            <a:r>
              <a:rPr lang="en-US" dirty="0"/>
              <a:t> </a:t>
            </a:r>
            <a:r>
              <a:rPr lang="en-US" dirty="0" err="1"/>
              <a:t>lây</a:t>
            </a:r>
            <a:r>
              <a:rPr lang="en-US" dirty="0"/>
              <a:t> </a:t>
            </a:r>
            <a:r>
              <a:rPr lang="en-US" dirty="0" err="1"/>
              <a:t>lan</a:t>
            </a:r>
            <a:r>
              <a:rPr lang="en-US" dirty="0"/>
              <a:t> </a:t>
            </a:r>
            <a:r>
              <a:rPr lang="en-US" dirty="0" err="1"/>
              <a:t>của</a:t>
            </a:r>
            <a:r>
              <a:rPr lang="en-US" dirty="0"/>
              <a:t> </a:t>
            </a:r>
            <a:r>
              <a:rPr lang="en-US" dirty="0" err="1"/>
              <a:t>từng</a:t>
            </a:r>
            <a:r>
              <a:rPr lang="en-US" dirty="0"/>
              <a:t> </a:t>
            </a:r>
            <a:r>
              <a:rPr lang="en-US" dirty="0" err="1"/>
              <a:t>biến</a:t>
            </a:r>
            <a:r>
              <a:rPr lang="en-US" dirty="0"/>
              <a:t> </a:t>
            </a:r>
            <a:r>
              <a:rPr lang="en-US" dirty="0" err="1"/>
              <a:t>chủng</a:t>
            </a:r>
            <a:r>
              <a:rPr lang="en-US" dirty="0"/>
              <a:t>, </a:t>
            </a:r>
            <a:r>
              <a:rPr lang="en-US" dirty="0" err="1"/>
              <a:t>liệu</a:t>
            </a:r>
            <a:r>
              <a:rPr lang="en-US" dirty="0"/>
              <a:t> </a:t>
            </a:r>
            <a:r>
              <a:rPr lang="en-US" dirty="0" err="1"/>
              <a:t>chúng</a:t>
            </a:r>
            <a:r>
              <a:rPr lang="en-US" dirty="0"/>
              <a:t> </a:t>
            </a:r>
            <a:r>
              <a:rPr lang="en-US" dirty="0" err="1"/>
              <a:t>có</a:t>
            </a:r>
            <a:r>
              <a:rPr lang="en-US" dirty="0"/>
              <a:t> </a:t>
            </a:r>
            <a:r>
              <a:rPr lang="en-US" dirty="0" err="1"/>
              <a:t>gây</a:t>
            </a:r>
            <a:r>
              <a:rPr lang="en-US" dirty="0"/>
              <a:t> ra </a:t>
            </a:r>
            <a:r>
              <a:rPr lang="en-US" dirty="0" err="1"/>
              <a:t>bệnh</a:t>
            </a:r>
            <a:r>
              <a:rPr lang="en-US" dirty="0"/>
              <a:t> </a:t>
            </a:r>
            <a:r>
              <a:rPr lang="en-US" dirty="0" err="1"/>
              <a:t>nặng</a:t>
            </a:r>
            <a:r>
              <a:rPr lang="en-US" dirty="0"/>
              <a:t> </a:t>
            </a:r>
            <a:r>
              <a:rPr lang="en-US" dirty="0" err="1"/>
              <a:t>hơn</a:t>
            </a:r>
            <a:r>
              <a:rPr lang="en-US" dirty="0"/>
              <a:t> </a:t>
            </a:r>
            <a:r>
              <a:rPr lang="en-US" dirty="0" err="1"/>
              <a:t>không</a:t>
            </a:r>
            <a:r>
              <a:rPr lang="en-US" dirty="0"/>
              <a:t>, </a:t>
            </a:r>
            <a:r>
              <a:rPr lang="en-US" dirty="0" err="1"/>
              <a:t>và</a:t>
            </a:r>
            <a:r>
              <a:rPr lang="en-US" dirty="0"/>
              <a:t> </a:t>
            </a:r>
            <a:r>
              <a:rPr lang="en-US" dirty="0" err="1"/>
              <a:t>liệu</a:t>
            </a:r>
            <a:r>
              <a:rPr lang="en-US" dirty="0"/>
              <a:t> </a:t>
            </a:r>
            <a:r>
              <a:rPr lang="en-US" dirty="0" err="1"/>
              <a:t>các</a:t>
            </a:r>
            <a:r>
              <a:rPr lang="en-US" dirty="0"/>
              <a:t> </a:t>
            </a:r>
            <a:r>
              <a:rPr lang="en-US" dirty="0" err="1"/>
              <a:t>vắc-xin</a:t>
            </a:r>
            <a:r>
              <a:rPr lang="en-US" dirty="0"/>
              <a:t> </a:t>
            </a:r>
            <a:r>
              <a:rPr lang="en-US" dirty="0" err="1"/>
              <a:t>mà</a:t>
            </a:r>
            <a:r>
              <a:rPr lang="en-US" dirty="0"/>
              <a:t> </a:t>
            </a:r>
            <a:r>
              <a:rPr lang="en-US" dirty="0" err="1"/>
              <a:t>chúng</a:t>
            </a:r>
            <a:r>
              <a:rPr lang="en-US" dirty="0"/>
              <a:t> ta </a:t>
            </a:r>
            <a:r>
              <a:rPr lang="en-US" dirty="0" err="1"/>
              <a:t>đã</a:t>
            </a:r>
            <a:r>
              <a:rPr lang="en-US" dirty="0"/>
              <a:t> </a:t>
            </a:r>
            <a:r>
              <a:rPr lang="en-US" dirty="0" err="1"/>
              <a:t>có</a:t>
            </a:r>
            <a:r>
              <a:rPr lang="en-US" dirty="0"/>
              <a:t> </a:t>
            </a:r>
            <a:r>
              <a:rPr lang="en-US" dirty="0" err="1"/>
              <a:t>có</a:t>
            </a:r>
            <a:r>
              <a:rPr lang="en-US" dirty="0"/>
              <a:t> </a:t>
            </a:r>
            <a:r>
              <a:rPr lang="en-US" dirty="0" err="1"/>
              <a:t>bảo</a:t>
            </a:r>
            <a:r>
              <a:rPr lang="en-US" dirty="0"/>
              <a:t> </a:t>
            </a:r>
            <a:r>
              <a:rPr lang="en-US" dirty="0" err="1"/>
              <a:t>vệ</a:t>
            </a:r>
            <a:r>
              <a:rPr lang="en-US" dirty="0"/>
              <a:t> </a:t>
            </a:r>
            <a:r>
              <a:rPr lang="en-US" dirty="0" err="1"/>
              <a:t>được</a:t>
            </a:r>
            <a:r>
              <a:rPr lang="en-US" dirty="0"/>
              <a:t> </a:t>
            </a:r>
            <a:r>
              <a:rPr lang="en-US" dirty="0" err="1"/>
              <a:t>mọi</a:t>
            </a:r>
            <a:r>
              <a:rPr lang="en-US" dirty="0"/>
              <a:t> </a:t>
            </a:r>
            <a:r>
              <a:rPr lang="en-US" dirty="0" err="1"/>
              <a:t>người</a:t>
            </a:r>
            <a:r>
              <a:rPr lang="en-US" dirty="0"/>
              <a:t> </a:t>
            </a:r>
            <a:r>
              <a:rPr lang="en-US" dirty="0" err="1"/>
              <a:t>trước</a:t>
            </a:r>
            <a:r>
              <a:rPr lang="en-US" dirty="0"/>
              <a:t> </a:t>
            </a:r>
            <a:r>
              <a:rPr lang="en-US" dirty="0" err="1"/>
              <a:t>các</a:t>
            </a:r>
            <a:r>
              <a:rPr lang="en-US" dirty="0"/>
              <a:t> </a:t>
            </a:r>
            <a:r>
              <a:rPr lang="en-US" dirty="0" err="1"/>
              <a:t>biến</a:t>
            </a:r>
            <a:r>
              <a:rPr lang="en-US" dirty="0"/>
              <a:t> </a:t>
            </a:r>
            <a:r>
              <a:rPr lang="en-US" dirty="0" err="1"/>
              <a:t>chủng</a:t>
            </a:r>
            <a:r>
              <a:rPr lang="en-US" dirty="0"/>
              <a:t> COVID-19 </a:t>
            </a:r>
            <a:r>
              <a:rPr lang="en-US" dirty="0" err="1"/>
              <a:t>cụ</a:t>
            </a:r>
            <a:r>
              <a:rPr lang="en-US" dirty="0"/>
              <a:t> </a:t>
            </a:r>
            <a:r>
              <a:rPr lang="en-US" dirty="0" err="1"/>
              <a:t>thể</a:t>
            </a:r>
            <a:r>
              <a:rPr lang="en-US" dirty="0"/>
              <a:t> hay </a:t>
            </a:r>
            <a:r>
              <a:rPr lang="en-US" dirty="0" err="1"/>
              <a:t>không</a:t>
            </a:r>
            <a:r>
              <a:rPr lang="en-US" dirty="0"/>
              <a:t>.</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pPr/>
              <a:t>22</a:t>
            </a:fld>
            <a:endParaRPr lang="en-US"/>
          </a:p>
        </p:txBody>
      </p:sp>
    </p:spTree>
    <p:extLst>
      <p:ext uri="{BB962C8B-B14F-4D97-AF65-F5344CB8AC3E}">
        <p14:creationId xmlns:p14="http://schemas.microsoft.com/office/powerpoint/2010/main" val="3976097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Lưu</a:t>
            </a:r>
            <a:r>
              <a:rPr lang="en-US" b="1" baseline="0" dirty="0"/>
              <a:t> ý:</a:t>
            </a:r>
          </a:p>
          <a:p>
            <a:pPr marL="171450" indent="-171450">
              <a:buFont typeface="Arial" panose="020B0604020202020204" pitchFamily="34" charset="0"/>
              <a:buChar char="•"/>
            </a:pPr>
            <a:r>
              <a:rPr lang="vi-VN" sz="1200" kern="1200" dirty="0">
                <a:solidFill>
                  <a:schemeClr val="tx1"/>
                </a:solidFill>
                <a:effectLst/>
                <a:latin typeface="+mn-lt"/>
                <a:ea typeface="+mn-ea"/>
                <a:cs typeface="+mn-cs"/>
              </a:rPr>
              <a:t>Quý</a:t>
            </a:r>
            <a:r>
              <a:rPr lang="vi-VN" sz="1200" kern="1200" baseline="0" dirty="0">
                <a:solidFill>
                  <a:schemeClr val="tx1"/>
                </a:solidFill>
                <a:effectLst/>
                <a:latin typeface="+mn-lt"/>
                <a:ea typeface="+mn-ea"/>
                <a:cs typeface="+mn-cs"/>
              </a:rPr>
              <a:t> vị có thể chọn loại vắc-xin tăng cường mà quý vị muốn. Một số người có thể muốn nhận loại vắc-xin họ đã tiêm trước đó; những người khác có thể muốn mũi tiêm tăng cường sử dụng vắc-xin khác..</a:t>
            </a:r>
          </a:p>
          <a:p>
            <a:pPr marL="171450" indent="-171450">
              <a:buFont typeface="Arial" panose="020B0604020202020204" pitchFamily="34" charset="0"/>
              <a:buChar char="•"/>
            </a:pPr>
            <a:r>
              <a:rPr lang="vi-VN" sz="1200" kern="1200" baseline="0" dirty="0">
                <a:solidFill>
                  <a:schemeClr val="tx1"/>
                </a:solidFill>
                <a:effectLst/>
                <a:latin typeface="+mn-lt"/>
                <a:ea typeface="+mn-ea"/>
                <a:cs typeface="+mn-cs"/>
              </a:rPr>
              <a:t>Quý vị vẫn có thể được coi là đã tiêm vắc-xin đầy đủ nếu quý vị không tiêm tăng cường.</a:t>
            </a:r>
          </a:p>
          <a:p>
            <a:pPr marL="171450" indent="-171450">
              <a:buFont typeface="Arial" panose="020B0604020202020204" pitchFamily="34" charset="0"/>
              <a:buChar char="•"/>
            </a:pPr>
            <a:r>
              <a:rPr lang="vi-VN" sz="1200" kern="1200" baseline="0" dirty="0">
                <a:solidFill>
                  <a:schemeClr val="tx1"/>
                </a:solidFill>
                <a:effectLst/>
                <a:latin typeface="+mn-lt"/>
                <a:ea typeface="+mn-ea"/>
                <a:cs typeface="+mn-cs"/>
              </a:rPr>
              <a:t>Các tác dụng phụ sau mũi tiêm tăng cường tương tự như các tác dụng phụ sau mũi tiêm thứ hai.</a:t>
            </a:r>
          </a:p>
          <a:p>
            <a:pPr marL="171450" indent="-171450">
              <a:buFont typeface="Arial" panose="020B0604020202020204" pitchFamily="34" charset="0"/>
              <a:buChar char="•"/>
            </a:pPr>
            <a:r>
              <a:rPr lang="vi-VN" sz="1200" kern="1200" dirty="0">
                <a:solidFill>
                  <a:schemeClr val="tx1"/>
                </a:solidFill>
                <a:effectLst/>
                <a:latin typeface="+mn-lt"/>
                <a:ea typeface="+mn-ea"/>
                <a:cs typeface="+mn-cs"/>
              </a:rPr>
              <a:t>Quý vị có thể</a:t>
            </a:r>
            <a:r>
              <a:rPr lang="vi-VN" sz="1200" kern="1200" baseline="0" dirty="0">
                <a:solidFill>
                  <a:schemeClr val="tx1"/>
                </a:solidFill>
                <a:effectLst/>
                <a:latin typeface="+mn-lt"/>
                <a:ea typeface="+mn-ea"/>
                <a:cs typeface="+mn-cs"/>
              </a:rPr>
              <a:t> tiêm vắc-xin</a:t>
            </a:r>
            <a:r>
              <a:rPr lang="vi-VN" sz="1200" kern="1200" dirty="0">
                <a:solidFill>
                  <a:schemeClr val="tx1"/>
                </a:solidFill>
                <a:effectLst/>
                <a:latin typeface="+mn-lt"/>
                <a:ea typeface="+mn-ea"/>
                <a:cs typeface="+mn-cs"/>
              </a:rPr>
              <a:t> COVID-19 và các vắc-xin khác như vắc-xin cúm hoặc vắc-xin</a:t>
            </a:r>
            <a:r>
              <a:rPr lang="vi-VN" sz="1200" kern="1200" baseline="0" dirty="0">
                <a:solidFill>
                  <a:schemeClr val="tx1"/>
                </a:solidFill>
                <a:effectLst/>
                <a:latin typeface="+mn-lt"/>
                <a:ea typeface="+mn-ea"/>
                <a:cs typeface="+mn-cs"/>
              </a:rPr>
              <a:t> phòng </a:t>
            </a:r>
            <a:r>
              <a:rPr lang="vi-VN" sz="1200" kern="1200" dirty="0">
                <a:solidFill>
                  <a:schemeClr val="tx1"/>
                </a:solidFill>
                <a:effectLst/>
                <a:latin typeface="+mn-lt"/>
                <a:ea typeface="+mn-ea"/>
                <a:cs typeface="+mn-cs"/>
              </a:rPr>
              <a:t>bệnh zona cùng lúc hoặc gần nhau.</a:t>
            </a:r>
          </a:p>
          <a:p>
            <a:pPr marL="171450" indent="-171450">
              <a:buFont typeface="Arial" panose="020B0604020202020204" pitchFamily="34" charset="0"/>
              <a:buChar char="•"/>
            </a:pPr>
            <a:r>
              <a:rPr lang="vi-VN" sz="1200" kern="1200" dirty="0">
                <a:solidFill>
                  <a:schemeClr val="tx1"/>
                </a:solidFill>
                <a:effectLst/>
                <a:latin typeface="+mn-lt"/>
                <a:ea typeface="+mn-ea"/>
                <a:cs typeface="+mn-cs"/>
              </a:rPr>
              <a:t>Để có câu trả lời cho những câu hỏi thường gặp hơn về mũi</a:t>
            </a:r>
            <a:r>
              <a:rPr lang="vi-VN" sz="1200" kern="1200" baseline="0" dirty="0">
                <a:solidFill>
                  <a:schemeClr val="tx1"/>
                </a:solidFill>
                <a:effectLst/>
                <a:latin typeface="+mn-lt"/>
                <a:ea typeface="+mn-ea"/>
                <a:cs typeface="+mn-cs"/>
              </a:rPr>
              <a:t> tiêm tăng cường</a:t>
            </a:r>
            <a:r>
              <a:rPr lang="vi-VN" sz="1200" kern="1200" dirty="0">
                <a:solidFill>
                  <a:schemeClr val="tx1"/>
                </a:solidFill>
                <a:effectLst/>
                <a:latin typeface="+mn-lt"/>
                <a:ea typeface="+mn-ea"/>
                <a:cs typeface="+mn-cs"/>
              </a:rPr>
              <a:t>, hãy truy cập: </a:t>
            </a:r>
            <a:r>
              <a:rPr lang="vi-VN" sz="1200" b="1" kern="1200" dirty="0">
                <a:solidFill>
                  <a:schemeClr val="tx1"/>
                </a:solidFill>
                <a:effectLst/>
                <a:latin typeface="+mn-lt"/>
                <a:ea typeface="+mn-ea"/>
                <a:cs typeface="+mn-cs"/>
              </a:rPr>
              <a:t>https://www.mass.gov/info-details/covid-19-booster-frequently-asked-questions</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pPr/>
              <a:t>23</a:t>
            </a:fld>
            <a:endParaRPr lang="en-US"/>
          </a:p>
        </p:txBody>
      </p:sp>
    </p:spTree>
    <p:extLst>
      <p:ext uri="{BB962C8B-B14F-4D97-AF65-F5344CB8AC3E}">
        <p14:creationId xmlns:p14="http://schemas.microsoft.com/office/powerpoint/2010/main" val="794189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t>Lưu</a:t>
            </a:r>
            <a:r>
              <a:rPr lang="en-US" sz="1800" baseline="0" dirty="0"/>
              <a:t> ý:</a:t>
            </a:r>
          </a:p>
          <a:p>
            <a:pPr marL="0" lvl="0" indent="0">
              <a:lnSpc>
                <a:spcPct val="107000"/>
              </a:lnSpc>
              <a:buSzPts val="1400"/>
              <a:buFont typeface="Symbol" panose="05050102010706020507" pitchFamily="18" charset="2"/>
              <a:buNone/>
            </a:pPr>
            <a:endParaRPr lang="en-US" sz="1800" dirty="0">
              <a:solidFill>
                <a:srgbClr val="141414"/>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buSzPts val="1400"/>
              <a:buFont typeface="Symbol" panose="05050102010706020507" pitchFamily="18" charset="2"/>
              <a:buChar char=""/>
            </a:pPr>
            <a:endParaRPr lang="en-US" sz="1800" kern="1200" dirty="0">
              <a:effectLst/>
              <a:latin typeface="Calibri" panose="020F0502020204030204" pitchFamily="34" charset="0"/>
              <a:ea typeface="Times New Roman" panose="02020603050405020304" pitchFamily="18" charset="0"/>
            </a:endParaRPr>
          </a:p>
          <a:p>
            <a:pPr marL="285750" lvl="0" indent="-285750">
              <a:lnSpc>
                <a:spcPct val="107000"/>
              </a:lnSpc>
              <a:buSzPts val="1400"/>
              <a:buFont typeface="Arial" panose="020B0604020202020204" pitchFamily="34" charset="0"/>
              <a:buChar char="•"/>
            </a:pPr>
            <a:r>
              <a:rPr lang="en-US" sz="1800" kern="1200" dirty="0" err="1">
                <a:effectLst/>
                <a:latin typeface="Calibri" panose="020F0502020204030204" pitchFamily="34" charset="0"/>
                <a:ea typeface="Times New Roman" panose="02020603050405020304" pitchFamily="18" charset="0"/>
              </a:rPr>
              <a:t>Các</a:t>
            </a:r>
            <a:r>
              <a:rPr lang="en-US" sz="1800" kern="1200" baseline="0" dirty="0">
                <a:effectLst/>
                <a:latin typeface="Calibri" panose="020F0502020204030204" pitchFamily="34" charset="0"/>
                <a:ea typeface="Times New Roman" panose="02020603050405020304" pitchFamily="18" charset="0"/>
              </a:rPr>
              <a:t> </a:t>
            </a:r>
            <a:r>
              <a:rPr lang="en-US" sz="1800" kern="1200" baseline="0" dirty="0" err="1">
                <a:effectLst/>
                <a:latin typeface="Calibri" panose="020F0502020204030204" pitchFamily="34" charset="0"/>
                <a:ea typeface="Times New Roman" panose="02020603050405020304" pitchFamily="18" charset="0"/>
              </a:rPr>
              <a:t>cách</a:t>
            </a:r>
            <a:r>
              <a:rPr lang="en-US" sz="1800" kern="1200" baseline="0" dirty="0">
                <a:effectLst/>
                <a:latin typeface="Calibri" panose="020F0502020204030204" pitchFamily="34" charset="0"/>
                <a:ea typeface="Times New Roman" panose="02020603050405020304" pitchFamily="18" charset="0"/>
              </a:rPr>
              <a:t> </a:t>
            </a:r>
            <a:r>
              <a:rPr lang="en-US" sz="1800" kern="1200" baseline="0" dirty="0" err="1">
                <a:effectLst/>
                <a:latin typeface="Calibri" panose="020F0502020204030204" pitchFamily="34" charset="0"/>
                <a:ea typeface="Times New Roman" panose="02020603050405020304" pitchFamily="18" charset="0"/>
              </a:rPr>
              <a:t>thức</a:t>
            </a:r>
            <a:r>
              <a:rPr lang="en-US" sz="1800" kern="1200" baseline="0" dirty="0">
                <a:effectLst/>
                <a:latin typeface="Calibri" panose="020F0502020204030204" pitchFamily="34" charset="0"/>
                <a:ea typeface="Times New Roman" panose="02020603050405020304" pitchFamily="18" charset="0"/>
              </a:rPr>
              <a:t> </a:t>
            </a:r>
            <a:r>
              <a:rPr lang="en-US" sz="1800" kern="1200" baseline="0" dirty="0" err="1">
                <a:effectLst/>
                <a:latin typeface="Calibri" panose="020F0502020204030204" pitchFamily="34" charset="0"/>
                <a:ea typeface="Times New Roman" panose="02020603050405020304" pitchFamily="18" charset="0"/>
              </a:rPr>
              <a:t>này</a:t>
            </a:r>
            <a:r>
              <a:rPr lang="en-US" sz="1800" kern="1200" baseline="0" dirty="0">
                <a:effectLst/>
                <a:latin typeface="Calibri" panose="020F0502020204030204" pitchFamily="34" charset="0"/>
                <a:ea typeface="Times New Roman" panose="02020603050405020304" pitchFamily="18" charset="0"/>
              </a:rPr>
              <a:t> </a:t>
            </a:r>
            <a:r>
              <a:rPr lang="en-US" sz="1800" kern="1200" baseline="0" dirty="0" err="1">
                <a:effectLst/>
                <a:latin typeface="Calibri" panose="020F0502020204030204" pitchFamily="34" charset="0"/>
                <a:ea typeface="Times New Roman" panose="02020603050405020304" pitchFamily="18" charset="0"/>
              </a:rPr>
              <a:t>cũng</a:t>
            </a:r>
            <a:r>
              <a:rPr lang="en-US" sz="1800" kern="1200" baseline="0" dirty="0">
                <a:effectLst/>
                <a:latin typeface="Calibri" panose="020F0502020204030204" pitchFamily="34" charset="0"/>
                <a:ea typeface="Times New Roman" panose="02020603050405020304" pitchFamily="18" charset="0"/>
              </a:rPr>
              <a:t> </a:t>
            </a:r>
            <a:r>
              <a:rPr lang="en-US" sz="1800" kern="1200" baseline="0" dirty="0" err="1">
                <a:effectLst/>
                <a:latin typeface="Calibri" panose="020F0502020204030204" pitchFamily="34" charset="0"/>
                <a:ea typeface="Times New Roman" panose="02020603050405020304" pitchFamily="18" charset="0"/>
              </a:rPr>
              <a:t>áp</a:t>
            </a:r>
            <a:r>
              <a:rPr lang="en-US" sz="1800" kern="1200" baseline="0" dirty="0">
                <a:effectLst/>
                <a:latin typeface="Calibri" panose="020F0502020204030204" pitchFamily="34" charset="0"/>
                <a:ea typeface="Times New Roman" panose="02020603050405020304" pitchFamily="18" charset="0"/>
              </a:rPr>
              <a:t> </a:t>
            </a:r>
            <a:r>
              <a:rPr lang="en-US" sz="1800" kern="1200" baseline="0" dirty="0" err="1">
                <a:effectLst/>
                <a:latin typeface="Calibri" panose="020F0502020204030204" pitchFamily="34" charset="0"/>
                <a:ea typeface="Times New Roman" panose="02020603050405020304" pitchFamily="18" charset="0"/>
              </a:rPr>
              <a:t>dụng</a:t>
            </a:r>
            <a:r>
              <a:rPr lang="en-US" sz="1800" kern="1200" baseline="0" dirty="0">
                <a:effectLst/>
                <a:latin typeface="Calibri" panose="020F0502020204030204" pitchFamily="34" charset="0"/>
                <a:ea typeface="Times New Roman" panose="02020603050405020304" pitchFamily="18" charset="0"/>
              </a:rPr>
              <a:t> </a:t>
            </a:r>
            <a:r>
              <a:rPr lang="en-US" sz="1800" kern="1200" baseline="0" dirty="0" err="1">
                <a:effectLst/>
                <a:latin typeface="Calibri" panose="020F0502020204030204" pitchFamily="34" charset="0"/>
                <a:ea typeface="Times New Roman" panose="02020603050405020304" pitchFamily="18" charset="0"/>
              </a:rPr>
              <a:t>cho</a:t>
            </a:r>
            <a:r>
              <a:rPr lang="en-US" sz="1800" kern="1200" baseline="0" dirty="0">
                <a:effectLst/>
                <a:latin typeface="Calibri" panose="020F0502020204030204" pitchFamily="34" charset="0"/>
                <a:ea typeface="Times New Roman" panose="02020603050405020304" pitchFamily="18" charset="0"/>
              </a:rPr>
              <a:t> </a:t>
            </a:r>
            <a:r>
              <a:rPr lang="en-US" sz="1800" kern="1200" baseline="0" dirty="0" err="1">
                <a:effectLst/>
                <a:latin typeface="Calibri" panose="020F0502020204030204" pitchFamily="34" charset="0"/>
                <a:ea typeface="Times New Roman" panose="02020603050405020304" pitchFamily="18" charset="0"/>
              </a:rPr>
              <a:t>những</a:t>
            </a:r>
            <a:r>
              <a:rPr lang="en-US" sz="1800" kern="1200" baseline="0" dirty="0">
                <a:effectLst/>
                <a:latin typeface="Calibri" panose="020F0502020204030204" pitchFamily="34" charset="0"/>
                <a:ea typeface="Times New Roman" panose="02020603050405020304" pitchFamily="18" charset="0"/>
              </a:rPr>
              <a:t> </a:t>
            </a:r>
            <a:r>
              <a:rPr lang="en-US" sz="1800" kern="1200" baseline="0" dirty="0" err="1">
                <a:effectLst/>
                <a:latin typeface="Calibri" panose="020F0502020204030204" pitchFamily="34" charset="0"/>
                <a:ea typeface="Times New Roman" panose="02020603050405020304" pitchFamily="18" charset="0"/>
              </a:rPr>
              <a:t>người</a:t>
            </a:r>
            <a:r>
              <a:rPr lang="en-US" sz="1800" kern="1200" baseline="0" dirty="0">
                <a:effectLst/>
                <a:latin typeface="Calibri" panose="020F0502020204030204" pitchFamily="34" charset="0"/>
                <a:ea typeface="Times New Roman" panose="02020603050405020304" pitchFamily="18" charset="0"/>
              </a:rPr>
              <a:t> </a:t>
            </a:r>
            <a:r>
              <a:rPr lang="en-US" sz="1800" kern="1200" baseline="0" dirty="0" err="1">
                <a:effectLst/>
                <a:latin typeface="Calibri" panose="020F0502020204030204" pitchFamily="34" charset="0"/>
                <a:ea typeface="Times New Roman" panose="02020603050405020304" pitchFamily="18" charset="0"/>
              </a:rPr>
              <a:t>muốn</a:t>
            </a:r>
            <a:r>
              <a:rPr lang="en-US" sz="1800" kern="1200" baseline="0" dirty="0">
                <a:effectLst/>
                <a:latin typeface="Calibri" panose="020F0502020204030204" pitchFamily="34" charset="0"/>
                <a:ea typeface="Times New Roman" panose="02020603050405020304" pitchFamily="18" charset="0"/>
              </a:rPr>
              <a:t> </a:t>
            </a:r>
            <a:r>
              <a:rPr lang="en-US" sz="1800" kern="1200" baseline="0" dirty="0" err="1">
                <a:effectLst/>
                <a:latin typeface="Calibri" panose="020F0502020204030204" pitchFamily="34" charset="0"/>
                <a:ea typeface="Times New Roman" panose="02020603050405020304" pitchFamily="18" charset="0"/>
              </a:rPr>
              <a:t>nhận</a:t>
            </a:r>
            <a:r>
              <a:rPr lang="en-US" sz="1800" kern="1200" baseline="0" dirty="0">
                <a:effectLst/>
                <a:latin typeface="Calibri" panose="020F0502020204030204" pitchFamily="34" charset="0"/>
                <a:ea typeface="Times New Roman" panose="02020603050405020304" pitchFamily="18" charset="0"/>
              </a:rPr>
              <a:t> </a:t>
            </a:r>
            <a:r>
              <a:rPr lang="en-US" sz="1800" kern="1200" baseline="0" dirty="0" err="1">
                <a:effectLst/>
                <a:latin typeface="Calibri" panose="020F0502020204030204" pitchFamily="34" charset="0"/>
                <a:ea typeface="Times New Roman" panose="02020603050405020304" pitchFamily="18" charset="0"/>
              </a:rPr>
              <a:t>mũi</a:t>
            </a:r>
            <a:r>
              <a:rPr lang="en-US" sz="1800" kern="1200" baseline="0" dirty="0">
                <a:effectLst/>
                <a:latin typeface="Calibri" panose="020F0502020204030204" pitchFamily="34" charset="0"/>
                <a:ea typeface="Times New Roman" panose="02020603050405020304" pitchFamily="18" charset="0"/>
              </a:rPr>
              <a:t> </a:t>
            </a:r>
            <a:r>
              <a:rPr lang="en-US" sz="1800" kern="1200" baseline="0" dirty="0" err="1">
                <a:effectLst/>
                <a:latin typeface="Calibri" panose="020F0502020204030204" pitchFamily="34" charset="0"/>
                <a:ea typeface="Times New Roman" panose="02020603050405020304" pitchFamily="18" charset="0"/>
              </a:rPr>
              <a:t>tiêm</a:t>
            </a:r>
            <a:r>
              <a:rPr lang="en-US" sz="1800" kern="1200" baseline="0" dirty="0">
                <a:effectLst/>
                <a:latin typeface="Calibri" panose="020F0502020204030204" pitchFamily="34" charset="0"/>
                <a:ea typeface="Times New Roman" panose="02020603050405020304" pitchFamily="18" charset="0"/>
              </a:rPr>
              <a:t> </a:t>
            </a:r>
            <a:r>
              <a:rPr lang="vi-VN" sz="1800" kern="1200" baseline="0" dirty="0">
                <a:effectLst/>
                <a:latin typeface="Calibri" panose="020F0502020204030204" pitchFamily="34" charset="0"/>
                <a:ea typeface="Times New Roman" panose="02020603050405020304" pitchFamily="18" charset="0"/>
              </a:rPr>
              <a:t>tăng cường</a:t>
            </a:r>
            <a:r>
              <a:rPr lang="en-US" sz="1800" kern="1200" baseline="0" dirty="0">
                <a:effectLst/>
                <a:latin typeface="Calibri" panose="020F0502020204030204" pitchFamily="34" charset="0"/>
                <a:ea typeface="Times New Roman" panose="02020603050405020304" pitchFamily="18" charset="0"/>
              </a:rPr>
              <a:t>.</a:t>
            </a:r>
          </a:p>
          <a:p>
            <a:pPr marL="285750" lvl="0" indent="-285750">
              <a:lnSpc>
                <a:spcPct val="107000"/>
              </a:lnSpc>
              <a:buSzPts val="1400"/>
              <a:buFont typeface="Arial" panose="020B0604020202020204" pitchFamily="34" charset="0"/>
              <a:buChar char="•"/>
            </a:pPr>
            <a:r>
              <a:rPr lang="en-US" sz="1800" kern="1200" dirty="0" err="1">
                <a:effectLst/>
                <a:latin typeface="Calibri" panose="020F0502020204030204" pitchFamily="34" charset="0"/>
                <a:ea typeface="Times New Roman" panose="02020603050405020304" pitchFamily="18" charset="0"/>
              </a:rPr>
              <a:t>Đường</a:t>
            </a:r>
            <a:r>
              <a:rPr lang="en-US" sz="1800" kern="1200" dirty="0">
                <a:effectLst/>
                <a:latin typeface="Calibri" panose="020F0502020204030204" pitchFamily="34" charset="0"/>
                <a:ea typeface="Times New Roman" panose="02020603050405020304" pitchFamily="18" charset="0"/>
              </a:rPr>
              <a:t> </a:t>
            </a:r>
            <a:r>
              <a:rPr lang="en-US" sz="1800" kern="1200" dirty="0" err="1">
                <a:effectLst/>
                <a:latin typeface="Calibri" panose="020F0502020204030204" pitchFamily="34" charset="0"/>
                <a:ea typeface="Times New Roman" panose="02020603050405020304" pitchFamily="18" charset="0"/>
              </a:rPr>
              <a:t>Dây</a:t>
            </a:r>
            <a:r>
              <a:rPr lang="en-US" sz="1800" kern="1200" dirty="0">
                <a:effectLst/>
                <a:latin typeface="Calibri" panose="020F0502020204030204" pitchFamily="34" charset="0"/>
                <a:ea typeface="Times New Roman" panose="02020603050405020304" pitchFamily="18" charset="0"/>
              </a:rPr>
              <a:t> </a:t>
            </a:r>
            <a:r>
              <a:rPr lang="en-US" sz="1800" kern="1200" dirty="0" err="1">
                <a:effectLst/>
                <a:latin typeface="Calibri" panose="020F0502020204030204" pitchFamily="34" charset="0"/>
                <a:ea typeface="Times New Roman" panose="02020603050405020304" pitchFamily="18" charset="0"/>
              </a:rPr>
              <a:t>Nguồn</a:t>
            </a:r>
            <a:r>
              <a:rPr lang="en-US" sz="1800" kern="1200" dirty="0">
                <a:effectLst/>
                <a:latin typeface="Calibri" panose="020F0502020204030204" pitchFamily="34" charset="0"/>
                <a:ea typeface="Times New Roman" panose="02020603050405020304" pitchFamily="18" charset="0"/>
              </a:rPr>
              <a:t> </a:t>
            </a:r>
            <a:r>
              <a:rPr lang="en-US" sz="1800" kern="1200" dirty="0" err="1">
                <a:effectLst/>
                <a:latin typeface="Calibri" panose="020F0502020204030204" pitchFamily="34" charset="0"/>
                <a:ea typeface="Times New Roman" panose="02020603050405020304" pitchFamily="18" charset="0"/>
              </a:rPr>
              <a:t>Lực</a:t>
            </a:r>
            <a:r>
              <a:rPr lang="en-US" sz="1800" kern="1200" dirty="0">
                <a:effectLst/>
                <a:latin typeface="Calibri" panose="020F0502020204030204" pitchFamily="34" charset="0"/>
                <a:ea typeface="Times New Roman" panose="02020603050405020304" pitchFamily="18" charset="0"/>
              </a:rPr>
              <a:t> </a:t>
            </a:r>
            <a:r>
              <a:rPr lang="en-US" sz="1800" kern="1200" dirty="0" err="1">
                <a:effectLst/>
                <a:latin typeface="Calibri" panose="020F0502020204030204" pitchFamily="34" charset="0"/>
                <a:ea typeface="Times New Roman" panose="02020603050405020304" pitchFamily="18" charset="0"/>
              </a:rPr>
              <a:t>Đặt</a:t>
            </a:r>
            <a:r>
              <a:rPr lang="en-US" sz="1800" kern="1200" dirty="0">
                <a:effectLst/>
                <a:latin typeface="Calibri" panose="020F0502020204030204" pitchFamily="34" charset="0"/>
                <a:ea typeface="Times New Roman" panose="02020603050405020304" pitchFamily="18" charset="0"/>
              </a:rPr>
              <a:t> </a:t>
            </a:r>
            <a:r>
              <a:rPr lang="en-US" sz="1800" kern="1200" dirty="0" err="1">
                <a:effectLst/>
                <a:latin typeface="Calibri" panose="020F0502020204030204" pitchFamily="34" charset="0"/>
                <a:ea typeface="Times New Roman" panose="02020603050405020304" pitchFamily="18" charset="0"/>
              </a:rPr>
              <a:t>Lịch</a:t>
            </a:r>
            <a:r>
              <a:rPr lang="en-US" sz="1800" kern="1200" dirty="0">
                <a:effectLst/>
                <a:latin typeface="Calibri" panose="020F0502020204030204" pitchFamily="34" charset="0"/>
                <a:ea typeface="Times New Roman" panose="02020603050405020304" pitchFamily="18" charset="0"/>
              </a:rPr>
              <a:t> </a:t>
            </a:r>
            <a:r>
              <a:rPr lang="en-US" sz="1800" kern="1200" dirty="0" err="1">
                <a:effectLst/>
                <a:latin typeface="Calibri" panose="020F0502020204030204" pitchFamily="34" charset="0"/>
                <a:ea typeface="Times New Roman" panose="02020603050405020304" pitchFamily="18" charset="0"/>
              </a:rPr>
              <a:t>Hẹn</a:t>
            </a:r>
            <a:r>
              <a:rPr lang="en-US" sz="1800" kern="1200" dirty="0">
                <a:effectLst/>
                <a:latin typeface="Calibri" panose="020F0502020204030204" pitchFamily="34" charset="0"/>
                <a:ea typeface="Times New Roman" panose="02020603050405020304" pitchFamily="18" charset="0"/>
              </a:rPr>
              <a:t> </a:t>
            </a:r>
            <a:r>
              <a:rPr lang="en-US" sz="1800" kern="1200" dirty="0" err="1">
                <a:effectLst/>
                <a:latin typeface="Calibri" panose="020F0502020204030204" pitchFamily="34" charset="0"/>
                <a:ea typeface="Times New Roman" panose="02020603050405020304" pitchFamily="18" charset="0"/>
              </a:rPr>
              <a:t>dành</a:t>
            </a:r>
            <a:r>
              <a:rPr lang="en-US" sz="1800" kern="1200" dirty="0">
                <a:effectLst/>
                <a:latin typeface="Calibri" panose="020F0502020204030204" pitchFamily="34" charset="0"/>
                <a:ea typeface="Times New Roman" panose="02020603050405020304" pitchFamily="18" charset="0"/>
              </a:rPr>
              <a:t> </a:t>
            </a:r>
            <a:r>
              <a:rPr lang="en-US" sz="1800" kern="1200" dirty="0" err="1">
                <a:effectLst/>
                <a:latin typeface="Calibri" panose="020F0502020204030204" pitchFamily="34" charset="0"/>
                <a:ea typeface="Times New Roman" panose="02020603050405020304" pitchFamily="18" charset="0"/>
              </a:rPr>
              <a:t>cho</a:t>
            </a:r>
            <a:r>
              <a:rPr lang="en-US" sz="1800" kern="1200" dirty="0">
                <a:effectLst/>
                <a:latin typeface="Calibri" panose="020F0502020204030204" pitchFamily="34" charset="0"/>
                <a:ea typeface="Times New Roman" panose="02020603050405020304" pitchFamily="18" charset="0"/>
              </a:rPr>
              <a:t> </a:t>
            </a:r>
            <a:r>
              <a:rPr lang="en-US" sz="1800" kern="1200" dirty="0" err="1">
                <a:effectLst/>
                <a:latin typeface="Calibri" panose="020F0502020204030204" pitchFamily="34" charset="0"/>
                <a:ea typeface="Times New Roman" panose="02020603050405020304" pitchFamily="18" charset="0"/>
              </a:rPr>
              <a:t>người</a:t>
            </a:r>
            <a:r>
              <a:rPr lang="en-US" sz="1800" kern="1200" dirty="0">
                <a:effectLst/>
                <a:latin typeface="Calibri" panose="020F0502020204030204" pitchFamily="34" charset="0"/>
                <a:ea typeface="Times New Roman" panose="02020603050405020304" pitchFamily="18" charset="0"/>
              </a:rPr>
              <a:t> </a:t>
            </a:r>
            <a:r>
              <a:rPr lang="en-US" sz="1800" kern="1200" dirty="0" err="1">
                <a:effectLst/>
                <a:latin typeface="Calibri" panose="020F0502020204030204" pitchFamily="34" charset="0"/>
                <a:ea typeface="Times New Roman" panose="02020603050405020304" pitchFamily="18" charset="0"/>
              </a:rPr>
              <a:t>không</a:t>
            </a:r>
            <a:r>
              <a:rPr lang="en-US" sz="1800" kern="1200" dirty="0">
                <a:effectLst/>
                <a:latin typeface="Calibri" panose="020F0502020204030204" pitchFamily="34" charset="0"/>
                <a:ea typeface="Times New Roman" panose="02020603050405020304" pitchFamily="18" charset="0"/>
              </a:rPr>
              <a:t> </a:t>
            </a:r>
            <a:r>
              <a:rPr lang="en-US" sz="1800" kern="1200" dirty="0" err="1">
                <a:effectLst/>
                <a:latin typeface="Calibri" panose="020F0502020204030204" pitchFamily="34" charset="0"/>
                <a:ea typeface="Times New Roman" panose="02020603050405020304" pitchFamily="18" charset="0"/>
              </a:rPr>
              <a:t>thể</a:t>
            </a:r>
            <a:r>
              <a:rPr lang="en-US" sz="1800" kern="1200" dirty="0">
                <a:effectLst/>
                <a:latin typeface="Calibri" panose="020F0502020204030204" pitchFamily="34" charset="0"/>
                <a:ea typeface="Times New Roman" panose="02020603050405020304" pitchFamily="18" charset="0"/>
              </a:rPr>
              <a:t> </a:t>
            </a:r>
            <a:r>
              <a:rPr lang="en-US" sz="1800" kern="1200" dirty="0" err="1">
                <a:effectLst/>
                <a:latin typeface="Calibri" panose="020F0502020204030204" pitchFamily="34" charset="0"/>
                <a:ea typeface="Times New Roman" panose="02020603050405020304" pitchFamily="18" charset="0"/>
              </a:rPr>
              <a:t>truy</a:t>
            </a:r>
            <a:r>
              <a:rPr lang="en-US" sz="1800" kern="1200" dirty="0">
                <a:effectLst/>
                <a:latin typeface="Calibri" panose="020F0502020204030204" pitchFamily="34" charset="0"/>
                <a:ea typeface="Times New Roman" panose="02020603050405020304" pitchFamily="18" charset="0"/>
              </a:rPr>
              <a:t> </a:t>
            </a:r>
            <a:r>
              <a:rPr lang="en-US" sz="1800" kern="1200" dirty="0" err="1">
                <a:effectLst/>
                <a:latin typeface="Calibri" panose="020F0502020204030204" pitchFamily="34" charset="0"/>
                <a:ea typeface="Times New Roman" panose="02020603050405020304" pitchFamily="18" charset="0"/>
              </a:rPr>
              <a:t>cập</a:t>
            </a:r>
            <a:r>
              <a:rPr lang="en-US" sz="1800" kern="1200" dirty="0">
                <a:effectLst/>
                <a:latin typeface="Calibri" panose="020F0502020204030204" pitchFamily="34" charset="0"/>
                <a:ea typeface="Times New Roman" panose="02020603050405020304" pitchFamily="18" charset="0"/>
              </a:rPr>
              <a:t> </a:t>
            </a:r>
            <a:r>
              <a:rPr lang="en-US" sz="1800" kern="1200" dirty="0" err="1">
                <a:effectLst/>
                <a:latin typeface="Calibri" panose="020F0502020204030204" pitchFamily="34" charset="0"/>
                <a:ea typeface="Times New Roman" panose="02020603050405020304" pitchFamily="18" charset="0"/>
              </a:rPr>
              <a:t>vào</a:t>
            </a:r>
            <a:r>
              <a:rPr lang="en-US" sz="1800" kern="1200" dirty="0">
                <a:effectLst/>
                <a:latin typeface="Calibri" panose="020F0502020204030204" pitchFamily="34" charset="0"/>
                <a:ea typeface="Times New Roman" panose="02020603050405020304" pitchFamily="18" charset="0"/>
              </a:rPr>
              <a:t> internet</a:t>
            </a:r>
            <a:r>
              <a:rPr lang="en-US" sz="1800" kern="1200" dirty="0">
                <a:effectLst/>
                <a:latin typeface="Calibri" panose="020F0502020204030204" pitchFamily="34" charset="0"/>
                <a:ea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rPr>
              <a:t>Đường</a:t>
            </a:r>
            <a:r>
              <a:rPr lang="en-US" sz="1800" kern="1200" dirty="0">
                <a:effectLst/>
                <a:latin typeface="Calibri" panose="020F0502020204030204" pitchFamily="34" charset="0"/>
                <a:ea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rPr>
              <a:t>dây</a:t>
            </a:r>
            <a:r>
              <a:rPr lang="en-US" sz="1800" kern="1200" dirty="0">
                <a:effectLst/>
                <a:latin typeface="Calibri" panose="020F0502020204030204" pitchFamily="34" charset="0"/>
                <a:ea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rPr>
              <a:t>có</a:t>
            </a:r>
            <a:r>
              <a:rPr lang="en-US" sz="1800" kern="1200" dirty="0">
                <a:effectLst/>
                <a:latin typeface="Calibri" panose="020F0502020204030204" pitchFamily="34" charset="0"/>
                <a:ea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rPr>
              <a:t>sẵn</a:t>
            </a:r>
            <a:r>
              <a:rPr lang="en-US" sz="1800" kern="1200" dirty="0">
                <a:effectLst/>
                <a:latin typeface="Calibri" panose="020F0502020204030204" pitchFamily="34" charset="0"/>
                <a:ea typeface="Calibri" panose="020F0502020204030204" pitchFamily="34" charset="0"/>
              </a:rPr>
              <a:t> 100 </a:t>
            </a:r>
            <a:r>
              <a:rPr lang="en-US" sz="1800" kern="1200" dirty="0" err="1">
                <a:effectLst/>
                <a:latin typeface="Calibri" panose="020F0502020204030204" pitchFamily="34" charset="0"/>
                <a:ea typeface="Calibri" panose="020F0502020204030204" pitchFamily="34" charset="0"/>
              </a:rPr>
              <a:t>ngôn</a:t>
            </a:r>
            <a:r>
              <a:rPr lang="en-US" sz="1800" kern="1200" dirty="0">
                <a:effectLst/>
                <a:latin typeface="Calibri" panose="020F0502020204030204" pitchFamily="34" charset="0"/>
                <a:ea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rPr>
              <a:t>ngữ</a:t>
            </a:r>
            <a:r>
              <a:rPr lang="en-US" sz="1800" kern="1200" dirty="0">
                <a:effectLst/>
                <a:latin typeface="Calibri" panose="020F0502020204030204" pitchFamily="34" charset="0"/>
                <a:ea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rPr>
              <a:t>Người</a:t>
            </a:r>
            <a:r>
              <a:rPr lang="en-US" sz="1800" kern="1200" dirty="0">
                <a:effectLst/>
                <a:latin typeface="Calibri" panose="020F0502020204030204" pitchFamily="34" charset="0"/>
                <a:ea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rPr>
              <a:t>đại</a:t>
            </a:r>
            <a:r>
              <a:rPr lang="en-US" sz="1800" kern="1200" dirty="0">
                <a:effectLst/>
                <a:latin typeface="Calibri" panose="020F0502020204030204" pitchFamily="34" charset="0"/>
                <a:ea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rPr>
              <a:t>diện</a:t>
            </a:r>
            <a:r>
              <a:rPr lang="en-US" sz="1800" kern="1200" dirty="0">
                <a:effectLst/>
                <a:latin typeface="Calibri" panose="020F0502020204030204" pitchFamily="34" charset="0"/>
                <a:ea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rPr>
              <a:t>có</a:t>
            </a:r>
            <a:r>
              <a:rPr lang="en-US" sz="1800" kern="1200" dirty="0">
                <a:effectLst/>
                <a:latin typeface="Calibri" panose="020F0502020204030204" pitchFamily="34" charset="0"/>
                <a:ea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rPr>
              <a:t>khả</a:t>
            </a:r>
            <a:r>
              <a:rPr lang="en-US" sz="1800" kern="1200" dirty="0">
                <a:effectLst/>
                <a:latin typeface="Calibri" panose="020F0502020204030204" pitchFamily="34" charset="0"/>
                <a:ea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rPr>
              <a:t>năng</a:t>
            </a:r>
            <a:r>
              <a:rPr lang="en-US" sz="1800" kern="1200" dirty="0">
                <a:effectLst/>
                <a:latin typeface="Calibri" panose="020F0502020204030204" pitchFamily="34" charset="0"/>
                <a:ea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rPr>
              <a:t>tiếp</a:t>
            </a:r>
            <a:r>
              <a:rPr lang="en-US" sz="1800" kern="1200" dirty="0">
                <a:effectLst/>
                <a:latin typeface="Calibri" panose="020F0502020204030204" pitchFamily="34" charset="0"/>
                <a:ea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rPr>
              <a:t>cận</a:t>
            </a:r>
            <a:r>
              <a:rPr lang="en-US" sz="1800" kern="1200" dirty="0">
                <a:effectLst/>
                <a:latin typeface="Calibri" panose="020F0502020204030204" pitchFamily="34" charset="0"/>
                <a:ea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rPr>
              <a:t>các</a:t>
            </a:r>
            <a:r>
              <a:rPr lang="en-US" sz="1800" kern="1200" dirty="0">
                <a:effectLst/>
                <a:latin typeface="Calibri" panose="020F0502020204030204" pitchFamily="34" charset="0"/>
                <a:ea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rPr>
              <a:t>lịch</a:t>
            </a:r>
            <a:r>
              <a:rPr lang="en-US" sz="1800" kern="1200" dirty="0">
                <a:effectLst/>
                <a:latin typeface="Calibri" panose="020F0502020204030204" pitchFamily="34" charset="0"/>
                <a:ea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rPr>
              <a:t>hẹn</a:t>
            </a:r>
            <a:r>
              <a:rPr lang="en-US" sz="1800" kern="1200" dirty="0">
                <a:effectLst/>
                <a:latin typeface="Calibri" panose="020F0502020204030204" pitchFamily="34" charset="0"/>
                <a:ea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rPr>
              <a:t>giống</a:t>
            </a:r>
            <a:r>
              <a:rPr lang="en-US" sz="1800" kern="1200" dirty="0">
                <a:effectLst/>
                <a:latin typeface="Calibri" panose="020F0502020204030204" pitchFamily="34" charset="0"/>
                <a:ea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rPr>
              <a:t>như</a:t>
            </a:r>
            <a:r>
              <a:rPr lang="en-US" sz="1800" kern="1200" dirty="0">
                <a:effectLst/>
                <a:latin typeface="Calibri" panose="020F0502020204030204" pitchFamily="34" charset="0"/>
                <a:ea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rPr>
              <a:t>trên</a:t>
            </a:r>
            <a:r>
              <a:rPr lang="en-US" sz="1800" kern="1200" dirty="0">
                <a:effectLst/>
                <a:latin typeface="Calibri" panose="020F0502020204030204" pitchFamily="34" charset="0"/>
                <a:ea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rPr>
              <a:t>trang</a:t>
            </a:r>
            <a:r>
              <a:rPr lang="en-US" sz="1800" kern="1200" dirty="0">
                <a:effectLst/>
                <a:latin typeface="Calibri" panose="020F0502020204030204" pitchFamily="34" charset="0"/>
                <a:ea typeface="Calibri" panose="020F0502020204030204" pitchFamily="34" charset="0"/>
              </a:rPr>
              <a:t> web </a:t>
            </a:r>
            <a:r>
              <a:rPr lang="en-US" sz="1800" kern="1200" dirty="0" err="1">
                <a:effectLst/>
                <a:latin typeface="Calibri" panose="020F0502020204030204" pitchFamily="34" charset="0"/>
                <a:ea typeface="Calibri" panose="020F0502020204030204" pitchFamily="34" charset="0"/>
              </a:rPr>
              <a:t>công</a:t>
            </a:r>
            <a:r>
              <a:rPr lang="en-US" sz="1800" kern="1200" dirty="0">
                <a:effectLst/>
                <a:latin typeface="Calibri" panose="020F0502020204030204" pitchFamily="34" charset="0"/>
                <a:ea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rPr>
              <a:t>cộng</a:t>
            </a:r>
            <a:r>
              <a:rPr lang="en-US" sz="1800" kern="1200" dirty="0">
                <a:effectLst/>
                <a:latin typeface="Calibri" panose="020F0502020204030204" pitchFamily="34" charset="0"/>
                <a:ea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rPr>
              <a:t>Giờ</a:t>
            </a:r>
            <a:r>
              <a:rPr lang="en-US" sz="1800" kern="1200" dirty="0">
                <a:effectLst/>
                <a:latin typeface="Calibri" panose="020F0502020204030204" pitchFamily="34" charset="0"/>
                <a:ea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rPr>
              <a:t>làm</a:t>
            </a:r>
            <a:r>
              <a:rPr lang="en-US" sz="1800" kern="1200" dirty="0">
                <a:effectLst/>
                <a:latin typeface="Calibri" panose="020F0502020204030204" pitchFamily="34" charset="0"/>
                <a:ea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rPr>
              <a:t>việc</a:t>
            </a:r>
            <a:r>
              <a:rPr lang="en-US" sz="1800" kern="1200" dirty="0">
                <a:effectLst/>
                <a:latin typeface="Calibri" panose="020F0502020204030204" pitchFamily="34" charset="0"/>
                <a:ea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rPr>
              <a:t>của</a:t>
            </a:r>
            <a:r>
              <a:rPr lang="en-US" sz="1800" kern="1200" dirty="0">
                <a:effectLst/>
                <a:latin typeface="Calibri" panose="020F0502020204030204" pitchFamily="34" charset="0"/>
                <a:ea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rPr>
              <a:t>họ</a:t>
            </a:r>
            <a:r>
              <a:rPr lang="en-US" sz="1800" kern="1200" dirty="0">
                <a:effectLst/>
                <a:latin typeface="Calibri" panose="020F0502020204030204" pitchFamily="34" charset="0"/>
                <a:ea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rPr>
              <a:t>là</a:t>
            </a:r>
            <a:r>
              <a:rPr lang="en-US" sz="1800" kern="1200" dirty="0">
                <a:effectLst/>
                <a:latin typeface="Calibri" panose="020F0502020204030204" pitchFamily="34" charset="0"/>
                <a:ea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rPr>
              <a:t>Thứ</a:t>
            </a:r>
            <a:r>
              <a:rPr lang="en-US" sz="1800" kern="1200" dirty="0">
                <a:effectLst/>
                <a:latin typeface="Calibri" panose="020F0502020204030204" pitchFamily="34" charset="0"/>
                <a:ea typeface="Calibri" panose="020F0502020204030204" pitchFamily="34" charset="0"/>
              </a:rPr>
              <a:t> Hai-</a:t>
            </a:r>
            <a:r>
              <a:rPr lang="en-US" sz="1800" kern="1200" dirty="0" err="1">
                <a:effectLst/>
                <a:latin typeface="Calibri" panose="020F0502020204030204" pitchFamily="34" charset="0"/>
                <a:ea typeface="Calibri" panose="020F0502020204030204" pitchFamily="34" charset="0"/>
              </a:rPr>
              <a:t>Thứ</a:t>
            </a:r>
            <a:r>
              <a:rPr lang="en-US" sz="1800" kern="1200" dirty="0">
                <a:effectLst/>
                <a:latin typeface="Calibri" panose="020F0502020204030204" pitchFamily="34" charset="0"/>
                <a:ea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rPr>
              <a:t>Năm</a:t>
            </a:r>
            <a:r>
              <a:rPr lang="en-US" sz="1800" kern="1200" dirty="0">
                <a:effectLst/>
                <a:latin typeface="Calibri" panose="020F0502020204030204" pitchFamily="34" charset="0"/>
                <a:ea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rPr>
              <a:t>từ</a:t>
            </a:r>
            <a:r>
              <a:rPr lang="en-US" sz="1800" kern="1200" dirty="0">
                <a:effectLst/>
                <a:latin typeface="Calibri" panose="020F0502020204030204" pitchFamily="34" charset="0"/>
                <a:ea typeface="Calibri" panose="020F0502020204030204" pitchFamily="34" charset="0"/>
              </a:rPr>
              <a:t> 8:30 </a:t>
            </a:r>
            <a:r>
              <a:rPr lang="en-US" sz="1800" kern="1200" dirty="0" err="1">
                <a:effectLst/>
                <a:latin typeface="Calibri" panose="020F0502020204030204" pitchFamily="34" charset="0"/>
                <a:ea typeface="Calibri" panose="020F0502020204030204" pitchFamily="34" charset="0"/>
              </a:rPr>
              <a:t>sáng</a:t>
            </a:r>
            <a:r>
              <a:rPr lang="en-US" sz="1800" kern="1200" dirty="0">
                <a:effectLst/>
                <a:latin typeface="Calibri" panose="020F0502020204030204" pitchFamily="34" charset="0"/>
                <a:ea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rPr>
              <a:t>đến</a:t>
            </a:r>
            <a:r>
              <a:rPr lang="en-US" sz="1800" kern="1200" dirty="0">
                <a:effectLst/>
                <a:latin typeface="Calibri" panose="020F0502020204030204" pitchFamily="34" charset="0"/>
                <a:ea typeface="Calibri" panose="020F0502020204030204" pitchFamily="34" charset="0"/>
              </a:rPr>
              <a:t> 8 </a:t>
            </a:r>
            <a:r>
              <a:rPr lang="en-US" sz="1800" kern="1200" dirty="0" err="1">
                <a:effectLst/>
                <a:latin typeface="Calibri" panose="020F0502020204030204" pitchFamily="34" charset="0"/>
                <a:ea typeface="Calibri" panose="020F0502020204030204" pitchFamily="34" charset="0"/>
              </a:rPr>
              <a:t>giờ</a:t>
            </a:r>
            <a:r>
              <a:rPr lang="en-US" sz="1800" kern="1200" dirty="0">
                <a:effectLst/>
                <a:latin typeface="Calibri" panose="020F0502020204030204" pitchFamily="34" charset="0"/>
                <a:ea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rPr>
              <a:t>tối</a:t>
            </a:r>
            <a:r>
              <a:rPr lang="en-US" sz="1800" kern="1200" dirty="0">
                <a:effectLst/>
                <a:latin typeface="Calibri" panose="020F0502020204030204" pitchFamily="34" charset="0"/>
                <a:ea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rPr>
              <a:t>và</a:t>
            </a:r>
            <a:r>
              <a:rPr lang="en-US" sz="1800" kern="1200" dirty="0">
                <a:effectLst/>
                <a:latin typeface="Calibri" panose="020F0502020204030204" pitchFamily="34" charset="0"/>
                <a:ea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rPr>
              <a:t>Thứ</a:t>
            </a:r>
            <a:r>
              <a:rPr lang="en-US" sz="1800" kern="1200" dirty="0">
                <a:effectLst/>
                <a:latin typeface="Calibri" panose="020F0502020204030204" pitchFamily="34" charset="0"/>
                <a:ea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rPr>
              <a:t>Sáu-Chủ</a:t>
            </a:r>
            <a:r>
              <a:rPr lang="en-US" sz="1800" kern="1200" dirty="0">
                <a:effectLst/>
                <a:latin typeface="Calibri" panose="020F0502020204030204" pitchFamily="34" charset="0"/>
                <a:ea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rPr>
              <a:t>Nhật</a:t>
            </a:r>
            <a:r>
              <a:rPr lang="en-US" sz="1800" kern="1200" dirty="0">
                <a:effectLst/>
                <a:latin typeface="Calibri" panose="020F0502020204030204" pitchFamily="34" charset="0"/>
                <a:ea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rPr>
              <a:t>từ</a:t>
            </a:r>
            <a:r>
              <a:rPr lang="en-US" sz="1800" kern="1200" dirty="0">
                <a:effectLst/>
                <a:latin typeface="Calibri" panose="020F0502020204030204" pitchFamily="34" charset="0"/>
                <a:ea typeface="Calibri" panose="020F0502020204030204" pitchFamily="34" charset="0"/>
              </a:rPr>
              <a:t> 8:30 </a:t>
            </a:r>
            <a:r>
              <a:rPr lang="en-US" sz="1800" kern="1200" dirty="0" err="1">
                <a:effectLst/>
                <a:latin typeface="Calibri" panose="020F0502020204030204" pitchFamily="34" charset="0"/>
                <a:ea typeface="Calibri" panose="020F0502020204030204" pitchFamily="34" charset="0"/>
              </a:rPr>
              <a:t>sáng</a:t>
            </a:r>
            <a:r>
              <a:rPr lang="en-US" sz="1800" kern="1200" dirty="0">
                <a:effectLst/>
                <a:latin typeface="Calibri" panose="020F0502020204030204" pitchFamily="34" charset="0"/>
                <a:ea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rPr>
              <a:t>đến</a:t>
            </a:r>
            <a:r>
              <a:rPr lang="en-US" sz="1800" kern="1200" dirty="0">
                <a:effectLst/>
                <a:latin typeface="Calibri" panose="020F0502020204030204" pitchFamily="34" charset="0"/>
                <a:ea typeface="Calibri" panose="020F0502020204030204" pitchFamily="34" charset="0"/>
              </a:rPr>
              <a:t> 5 </a:t>
            </a:r>
            <a:r>
              <a:rPr lang="en-US" sz="1800" kern="1200" dirty="0" err="1">
                <a:effectLst/>
                <a:latin typeface="Calibri" panose="020F0502020204030204" pitchFamily="34" charset="0"/>
                <a:ea typeface="Calibri" panose="020F0502020204030204" pitchFamily="34" charset="0"/>
              </a:rPr>
              <a:t>giờ</a:t>
            </a:r>
            <a:r>
              <a:rPr lang="en-US" sz="1800" kern="1200" dirty="0">
                <a:effectLst/>
                <a:latin typeface="Calibri" panose="020F0502020204030204" pitchFamily="34" charset="0"/>
                <a:ea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rPr>
              <a:t>chiều</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D1AA723-8E7C-466C-9B48-1A291385479A}" type="slidenum">
              <a:rPr lang="en-US" smtClean="0"/>
              <a:pPr/>
              <a:t>24</a:t>
            </a:fld>
            <a:endParaRPr lang="en-US"/>
          </a:p>
        </p:txBody>
      </p:sp>
    </p:spTree>
    <p:extLst>
      <p:ext uri="{BB962C8B-B14F-4D97-AF65-F5344CB8AC3E}">
        <p14:creationId xmlns:p14="http://schemas.microsoft.com/office/powerpoint/2010/main" val="3964998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Lưu</a:t>
            </a:r>
            <a:r>
              <a:rPr lang="en-US" baseline="0" dirty="0"/>
              <a:t> ý:</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baseline="0" dirty="0">
              <a:effectLst/>
              <a:latin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vi-VN" sz="1200" baseline="0" dirty="0">
                <a:effectLst/>
                <a:latin typeface="+mn-lt"/>
                <a:cs typeface="Times New Roman" panose="02020603050405020304" pitchFamily="18" charset="0"/>
              </a:rPr>
              <a:t>Đường </a:t>
            </a:r>
            <a:r>
              <a:rPr lang="en-US" sz="1200" baseline="0" dirty="0" err="1">
                <a:effectLst/>
                <a:latin typeface="+mn-lt"/>
                <a:cs typeface="Times New Roman" panose="02020603050405020304" pitchFamily="18" charset="0"/>
              </a:rPr>
              <a:t>dây</a:t>
            </a:r>
            <a:r>
              <a:rPr lang="en-US" sz="1200" baseline="0" dirty="0">
                <a:effectLst/>
                <a:latin typeface="+mn-lt"/>
                <a:cs typeface="Times New Roman" panose="02020603050405020304" pitchFamily="18" charset="0"/>
              </a:rPr>
              <a:t> </a:t>
            </a:r>
            <a:r>
              <a:rPr lang="vi-VN" sz="1200" baseline="0" dirty="0">
                <a:effectLst/>
                <a:latin typeface="+mn-lt"/>
                <a:cs typeface="Times New Roman" panose="02020603050405020304" pitchFamily="18" charset="0"/>
              </a:rPr>
              <a:t>tiếp nhận của Chương </a:t>
            </a:r>
            <a:r>
              <a:rPr lang="en-US" sz="1200" baseline="0" dirty="0">
                <a:effectLst/>
                <a:latin typeface="+mn-lt"/>
                <a:cs typeface="Times New Roman" panose="02020603050405020304" pitchFamily="18" charset="0"/>
              </a:rPr>
              <a:t>T</a:t>
            </a:r>
            <a:r>
              <a:rPr lang="vi-VN" sz="1200" baseline="0" dirty="0">
                <a:effectLst/>
                <a:latin typeface="+mn-lt"/>
                <a:cs typeface="Times New Roman" panose="02020603050405020304" pitchFamily="18" charset="0"/>
              </a:rPr>
              <a:t>rình </a:t>
            </a:r>
            <a:r>
              <a:rPr lang="en-US" sz="1200" baseline="0" dirty="0" err="1">
                <a:effectLst/>
                <a:latin typeface="+mn-lt"/>
                <a:cs typeface="Times New Roman" panose="02020603050405020304" pitchFamily="18" charset="0"/>
              </a:rPr>
              <a:t>Tại</a:t>
            </a:r>
            <a:r>
              <a:rPr lang="en-US" sz="1200" baseline="0" dirty="0">
                <a:effectLst/>
                <a:latin typeface="+mn-lt"/>
                <a:cs typeface="Times New Roman" panose="02020603050405020304" pitchFamily="18" charset="0"/>
              </a:rPr>
              <a:t> </a:t>
            </a:r>
            <a:r>
              <a:rPr lang="en-US" sz="1200" baseline="0" dirty="0" err="1">
                <a:effectLst/>
                <a:latin typeface="+mn-lt"/>
                <a:cs typeface="Times New Roman" panose="02020603050405020304" pitchFamily="18" charset="0"/>
              </a:rPr>
              <a:t>Nhà</a:t>
            </a:r>
            <a:r>
              <a:rPr lang="vi-VN" sz="1200" baseline="0" dirty="0">
                <a:effectLst/>
                <a:latin typeface="+mn-lt"/>
                <a:cs typeface="Times New Roman" panose="02020603050405020304" pitchFamily="18" charset="0"/>
              </a:rPr>
              <a:t> mở từ Thứ Hai đến Thứ Sáu, từ 9 giờ sáng đến 5 giờ chiều và có các đại diện nói tiếng Anh và tiếng Tây Ban Nha, cũng như thông dịch viên</a:t>
            </a:r>
            <a:r>
              <a:rPr lang="en-US" sz="1200" baseline="0" dirty="0">
                <a:effectLst/>
                <a:latin typeface="+mn-lt"/>
                <a:cs typeface="Times New Roman" panose="02020603050405020304" pitchFamily="18" charset="0"/>
              </a:rPr>
              <a:t> </a:t>
            </a:r>
            <a:r>
              <a:rPr lang="en-US" sz="1200" baseline="0" dirty="0" err="1">
                <a:effectLst/>
                <a:latin typeface="+mn-lt"/>
                <a:cs typeface="Times New Roman" panose="02020603050405020304" pitchFamily="18" charset="0"/>
              </a:rPr>
              <a:t>cho</a:t>
            </a:r>
            <a:r>
              <a:rPr lang="vi-VN" sz="1200" baseline="0" dirty="0">
                <a:effectLst/>
                <a:latin typeface="+mn-lt"/>
                <a:cs typeface="Times New Roman" panose="02020603050405020304" pitchFamily="18" charset="0"/>
              </a:rPr>
              <a:t> hơn 100 ngôn ngữ.</a:t>
            </a:r>
            <a:endParaRPr lang="en-US" sz="1200" baseline="0" dirty="0">
              <a:effectLst/>
              <a:latin typeface="+mn-lt"/>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baseline="0" dirty="0">
              <a:effectLst/>
              <a:latin typeface="+mn-lt"/>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vi-VN" sz="1200" baseline="0" dirty="0">
                <a:effectLst/>
                <a:latin typeface="+mn-lt"/>
                <a:cs typeface="Times New Roman" panose="02020603050405020304" pitchFamily="18" charset="0"/>
              </a:rPr>
              <a:t>Khi </a:t>
            </a:r>
            <a:r>
              <a:rPr lang="en-US" sz="1200" baseline="0" dirty="0" err="1">
                <a:effectLst/>
                <a:latin typeface="+mn-lt"/>
                <a:cs typeface="Times New Roman" panose="02020603050405020304" pitchFamily="18" charset="0"/>
              </a:rPr>
              <a:t>quý</a:t>
            </a:r>
            <a:r>
              <a:rPr lang="en-US" sz="1200" baseline="0" dirty="0">
                <a:effectLst/>
                <a:latin typeface="+mn-lt"/>
                <a:cs typeface="Times New Roman" panose="02020603050405020304" pitchFamily="18" charset="0"/>
              </a:rPr>
              <a:t> </a:t>
            </a:r>
            <a:r>
              <a:rPr lang="en-US" sz="1200" baseline="0" dirty="0" err="1">
                <a:effectLst/>
                <a:latin typeface="+mn-lt"/>
                <a:cs typeface="Times New Roman" panose="02020603050405020304" pitchFamily="18" charset="0"/>
              </a:rPr>
              <a:t>vị</a:t>
            </a:r>
            <a:r>
              <a:rPr lang="vi-VN" sz="1200" baseline="0" dirty="0">
                <a:effectLst/>
                <a:latin typeface="+mn-lt"/>
                <a:cs typeface="Times New Roman" panose="02020603050405020304" pitchFamily="18" charset="0"/>
              </a:rPr>
              <a:t> đã đăng ký với Chương </a:t>
            </a:r>
            <a:r>
              <a:rPr lang="en-US" sz="1200" baseline="0" dirty="0">
                <a:effectLst/>
                <a:latin typeface="+mn-lt"/>
                <a:cs typeface="Times New Roman" panose="02020603050405020304" pitchFamily="18" charset="0"/>
              </a:rPr>
              <a:t>T</a:t>
            </a:r>
            <a:r>
              <a:rPr lang="vi-VN" sz="1200" baseline="0" dirty="0">
                <a:effectLst/>
                <a:latin typeface="+mn-lt"/>
                <a:cs typeface="Times New Roman" panose="02020603050405020304" pitchFamily="18" charset="0"/>
              </a:rPr>
              <a:t>rình </a:t>
            </a:r>
            <a:r>
              <a:rPr lang="en-US" sz="1200" baseline="0" dirty="0" err="1">
                <a:effectLst/>
                <a:latin typeface="+mn-lt"/>
                <a:cs typeface="Times New Roman" panose="02020603050405020304" pitchFamily="18" charset="0"/>
              </a:rPr>
              <a:t>Tại</a:t>
            </a:r>
            <a:r>
              <a:rPr lang="en-US" sz="1200" baseline="0" dirty="0">
                <a:effectLst/>
                <a:latin typeface="+mn-lt"/>
                <a:cs typeface="Times New Roman" panose="02020603050405020304" pitchFamily="18" charset="0"/>
              </a:rPr>
              <a:t> </a:t>
            </a:r>
            <a:r>
              <a:rPr lang="en-US" sz="1200" baseline="0" dirty="0" err="1">
                <a:effectLst/>
                <a:latin typeface="+mn-lt"/>
                <a:cs typeface="Times New Roman" panose="02020603050405020304" pitchFamily="18" charset="0"/>
              </a:rPr>
              <a:t>Nhà</a:t>
            </a:r>
            <a:r>
              <a:rPr lang="vi-VN" sz="1200" baseline="0" dirty="0">
                <a:effectLst/>
                <a:latin typeface="+mn-lt"/>
                <a:cs typeface="Times New Roman" panose="02020603050405020304" pitchFamily="18" charset="0"/>
              </a:rPr>
              <a:t>, </a:t>
            </a:r>
            <a:r>
              <a:rPr lang="en-US" sz="1200" baseline="0" dirty="0" err="1">
                <a:effectLst/>
                <a:latin typeface="+mn-lt"/>
                <a:cs typeface="Times New Roman" panose="02020603050405020304" pitchFamily="18" charset="0"/>
              </a:rPr>
              <a:t>quý</a:t>
            </a:r>
            <a:r>
              <a:rPr lang="en-US" sz="1200" baseline="0" dirty="0">
                <a:effectLst/>
                <a:latin typeface="+mn-lt"/>
                <a:cs typeface="Times New Roman" panose="02020603050405020304" pitchFamily="18" charset="0"/>
              </a:rPr>
              <a:t> </a:t>
            </a:r>
            <a:r>
              <a:rPr lang="en-US" sz="1200" baseline="0" dirty="0" err="1">
                <a:effectLst/>
                <a:latin typeface="+mn-lt"/>
                <a:cs typeface="Times New Roman" panose="02020603050405020304" pitchFamily="18" charset="0"/>
              </a:rPr>
              <a:t>vị</a:t>
            </a:r>
            <a:r>
              <a:rPr lang="vi-VN" sz="1200" baseline="0" dirty="0">
                <a:effectLst/>
                <a:latin typeface="+mn-lt"/>
                <a:cs typeface="Times New Roman" panose="02020603050405020304" pitchFamily="18" charset="0"/>
              </a:rPr>
              <a:t> thường sẽ được gọi trong vòng 5 ngày làm việc để sắp xếp cuộc hẹn. Tiêm </a:t>
            </a:r>
            <a:r>
              <a:rPr lang="en-US" sz="1200" baseline="0" dirty="0" err="1">
                <a:effectLst/>
                <a:latin typeface="+mn-lt"/>
                <a:cs typeface="Times New Roman" panose="02020603050405020304" pitchFamily="18" charset="0"/>
              </a:rPr>
              <a:t>vắc-xin</a:t>
            </a:r>
            <a:r>
              <a:rPr lang="vi-VN" sz="1200" baseline="0" dirty="0">
                <a:effectLst/>
                <a:latin typeface="+mn-lt"/>
                <a:cs typeface="Times New Roman" panose="02020603050405020304" pitchFamily="18" charset="0"/>
              </a:rPr>
              <a:t> tại nhà sẽ:</a:t>
            </a:r>
            <a:endParaRPr lang="en-US" sz="1200" baseline="0" dirty="0">
              <a:effectLst/>
              <a:latin typeface="+mn-lt"/>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aseline="0" dirty="0">
                <a:effectLst/>
                <a:latin typeface="+mn-lt"/>
                <a:cs typeface="Times New Roman" panose="02020603050405020304" pitchFamily="18" charset="0"/>
              </a:rPr>
              <a:t>	</a:t>
            </a:r>
            <a:r>
              <a:rPr lang="vi-VN" sz="1200" baseline="0" dirty="0">
                <a:effectLst/>
                <a:latin typeface="+mn-lt"/>
                <a:cs typeface="Times New Roman" panose="02020603050405020304" pitchFamily="18" charset="0"/>
              </a:rPr>
              <a:t>•</a:t>
            </a:r>
            <a:r>
              <a:rPr lang="en-US" sz="1200" baseline="0" dirty="0">
                <a:effectLst/>
                <a:latin typeface="+mn-lt"/>
                <a:cs typeface="Times New Roman" panose="02020603050405020304" pitchFamily="18" charset="0"/>
              </a:rPr>
              <a:t> </a:t>
            </a:r>
            <a:r>
              <a:rPr lang="vi-VN" sz="1200" baseline="0" dirty="0">
                <a:effectLst/>
                <a:latin typeface="+mn-lt"/>
                <a:cs typeface="Times New Roman" panose="02020603050405020304" pitchFamily="18" charset="0"/>
              </a:rPr>
              <a:t>Được thực hiện bởi các chuyên gia y tế, tuân theo tất cả các hướng dẫn sức khỏe cộng đồng</a:t>
            </a:r>
            <a:endParaRPr lang="en-US" sz="1200" baseline="0" dirty="0">
              <a:effectLst/>
              <a:latin typeface="+mn-lt"/>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aseline="0" dirty="0">
                <a:effectLst/>
                <a:latin typeface="+mn-lt"/>
                <a:cs typeface="Times New Roman" panose="02020603050405020304" pitchFamily="18" charset="0"/>
              </a:rPr>
              <a:t>	</a:t>
            </a:r>
            <a:r>
              <a:rPr lang="vi-VN" sz="1200" baseline="0" dirty="0">
                <a:effectLst/>
                <a:latin typeface="+mn-lt"/>
                <a:cs typeface="Times New Roman" panose="02020603050405020304" pitchFamily="18" charset="0"/>
              </a:rPr>
              <a:t>• Được điều chỉnh để đáp ứng nhu cầu cá nhân của cá nhân ở nhà, như đã thảo luận trong cuộc </a:t>
            </a:r>
            <a:r>
              <a:rPr lang="en-US" sz="1200" baseline="0" dirty="0" err="1">
                <a:effectLst/>
                <a:latin typeface="+mn-lt"/>
                <a:cs typeface="Times New Roman" panose="02020603050405020304" pitchFamily="18" charset="0"/>
              </a:rPr>
              <a:t>hẹn</a:t>
            </a:r>
            <a:r>
              <a:rPr lang="vi-VN" sz="1200" baseline="0" dirty="0">
                <a:effectLst/>
                <a:latin typeface="+mn-lt"/>
                <a:cs typeface="Times New Roman" panose="02020603050405020304" pitchFamily="18" charset="0"/>
              </a:rPr>
              <a:t> lên lịch</a:t>
            </a:r>
            <a:endParaRPr lang="en-US" sz="1200" baseline="0" dirty="0">
              <a:effectLst/>
              <a:latin typeface="+mn-lt"/>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aseline="0" dirty="0">
                <a:effectLst/>
                <a:latin typeface="+mn-lt"/>
                <a:cs typeface="Times New Roman" panose="02020603050405020304" pitchFamily="18" charset="0"/>
              </a:rPr>
              <a:t>	</a:t>
            </a:r>
            <a:r>
              <a:rPr lang="vi-VN" sz="1200" baseline="0" dirty="0">
                <a:effectLst/>
                <a:latin typeface="+mn-lt"/>
                <a:cs typeface="Times New Roman" panose="02020603050405020304" pitchFamily="18" charset="0"/>
              </a:rPr>
              <a:t>• Được lên lịch dựa trên địa lý của cư dân trong nước, không dựa trên cơ sở ai đến trước được phục vụ trước</a:t>
            </a:r>
            <a:endParaRPr lang="en-US" sz="1200" baseline="0" dirty="0">
              <a:effectLst/>
              <a:latin typeface="+mn-lt"/>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aseline="0" dirty="0">
                <a:effectLst/>
                <a:latin typeface="+mn-lt"/>
                <a:cs typeface="Times New Roman" panose="02020603050405020304" pitchFamily="18" charset="0"/>
              </a:rPr>
              <a:t>	</a:t>
            </a:r>
            <a:r>
              <a:rPr lang="vi-VN" sz="1200" baseline="0" dirty="0">
                <a:effectLst/>
                <a:latin typeface="+mn-lt"/>
                <a:cs typeface="Times New Roman" panose="02020603050405020304" pitchFamily="18" charset="0"/>
              </a:rPr>
              <a:t>• Được thực hiện bằng cách sử dụng vắc</a:t>
            </a:r>
            <a:r>
              <a:rPr lang="en-US" sz="1200" baseline="0" dirty="0">
                <a:effectLst/>
                <a:latin typeface="+mn-lt"/>
                <a:cs typeface="Times New Roman" panose="02020603050405020304" pitchFamily="18" charset="0"/>
              </a:rPr>
              <a:t>-</a:t>
            </a:r>
            <a:r>
              <a:rPr lang="vi-VN" sz="1200" baseline="0" dirty="0">
                <a:effectLst/>
                <a:latin typeface="+mn-lt"/>
                <a:cs typeface="Times New Roman" panose="02020603050405020304" pitchFamily="18" charset="0"/>
              </a:rPr>
              <a:t>xin Johnson &amp; Johnson liều</a:t>
            </a:r>
            <a:r>
              <a:rPr lang="en-US" sz="1200" baseline="0" dirty="0">
                <a:effectLst/>
                <a:latin typeface="+mn-lt"/>
                <a:cs typeface="Times New Roman" panose="02020603050405020304" pitchFamily="18" charset="0"/>
              </a:rPr>
              <a:t> </a:t>
            </a:r>
            <a:r>
              <a:rPr lang="en-US" sz="1200" baseline="0" dirty="0" err="1">
                <a:effectLst/>
                <a:latin typeface="+mn-lt"/>
                <a:cs typeface="Times New Roman" panose="02020603050405020304" pitchFamily="18" charset="0"/>
              </a:rPr>
              <a:t>đơn</a:t>
            </a:r>
            <a:r>
              <a:rPr lang="vi-VN" sz="1200" baseline="0" dirty="0">
                <a:effectLst/>
                <a:latin typeface="+mn-lt"/>
                <a:cs typeface="Times New Roman" panose="02020603050405020304" pitchFamily="18" charset="0"/>
              </a:rPr>
              <a:t>, dễ vận chuyển hơn và chỉ cần một cuộc hẹn</a:t>
            </a:r>
            <a:endParaRPr lang="en-US" sz="1200" baseline="0" dirty="0">
              <a:effectLst/>
              <a:latin typeface="+mn-lt"/>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aseline="0" dirty="0">
                <a:effectLst/>
                <a:latin typeface="+mn-lt"/>
                <a:cs typeface="Times New Roman" panose="02020603050405020304" pitchFamily="18" charset="0"/>
              </a:rPr>
              <a:t>		</a:t>
            </a:r>
            <a:r>
              <a:rPr lang="vi-VN" sz="1200" baseline="0" dirty="0">
                <a:effectLst/>
                <a:latin typeface="+mn-lt"/>
                <a:cs typeface="Times New Roman" panose="02020603050405020304" pitchFamily="18" charset="0"/>
              </a:rPr>
              <a:t>o Những người từ 12-17 tuổi sẽ được tiêm vắc-xin Pfizer</a:t>
            </a:r>
            <a:endParaRPr lang="en-US" sz="1200" baseline="0" dirty="0">
              <a:effectLst/>
              <a:latin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err="1">
                <a:effectLst/>
                <a:latin typeface="Arial" panose="020B0604020202020204" pitchFamily="34" charset="0"/>
                <a:cs typeface="Times New Roman" panose="02020603050405020304" pitchFamily="18" charset="0"/>
              </a:rPr>
              <a:t>Khoản</a:t>
            </a:r>
            <a:r>
              <a:rPr lang="en-US" sz="1200" dirty="0">
                <a:effectLst/>
                <a:latin typeface="Arial" panose="020B0604020202020204" pitchFamily="34" charset="0"/>
                <a:cs typeface="Times New Roman" panose="02020603050405020304" pitchFamily="18" charset="0"/>
              </a:rPr>
              <a:t> </a:t>
            </a:r>
            <a:r>
              <a:rPr lang="en-US" sz="1200" dirty="0" err="1">
                <a:effectLst/>
                <a:latin typeface="Arial" panose="020B0604020202020204" pitchFamily="34" charset="0"/>
                <a:cs typeface="Times New Roman" panose="02020603050405020304" pitchFamily="18" charset="0"/>
              </a:rPr>
              <a:t>đài</a:t>
            </a:r>
            <a:r>
              <a:rPr lang="en-US" sz="1200" baseline="0" dirty="0">
                <a:effectLst/>
                <a:latin typeface="Arial" panose="020B0604020202020204" pitchFamily="34" charset="0"/>
                <a:cs typeface="Times New Roman" panose="02020603050405020304" pitchFamily="18" charset="0"/>
              </a:rPr>
              <a:t> </a:t>
            </a:r>
            <a:r>
              <a:rPr lang="en-US" sz="1200" baseline="0" dirty="0" err="1">
                <a:effectLst/>
                <a:latin typeface="Arial" panose="020B0604020202020204" pitchFamily="34" charset="0"/>
                <a:cs typeface="Times New Roman" panose="02020603050405020304" pitchFamily="18" charset="0"/>
              </a:rPr>
              <a:t>thọ</a:t>
            </a:r>
            <a:r>
              <a:rPr lang="en-US" sz="1200" baseline="0" dirty="0">
                <a:effectLst/>
                <a:latin typeface="Arial" panose="020B0604020202020204" pitchFamily="34" charset="0"/>
                <a:cs typeface="Times New Roman" panose="02020603050405020304" pitchFamily="18" charset="0"/>
              </a:rPr>
              <a:t> </a:t>
            </a:r>
            <a:r>
              <a:rPr lang="en-US" sz="1200" baseline="0" dirty="0" err="1">
                <a:effectLst/>
                <a:latin typeface="Arial" panose="020B0604020202020204" pitchFamily="34" charset="0"/>
                <a:cs typeface="Times New Roman" panose="02020603050405020304" pitchFamily="18" charset="0"/>
              </a:rPr>
              <a:t>dịch</a:t>
            </a:r>
            <a:r>
              <a:rPr lang="en-US" sz="1200" baseline="0" dirty="0">
                <a:effectLst/>
                <a:latin typeface="Arial" panose="020B0604020202020204" pitchFamily="34" charset="0"/>
                <a:cs typeface="Times New Roman" panose="02020603050405020304" pitchFamily="18" charset="0"/>
              </a:rPr>
              <a:t> </a:t>
            </a:r>
            <a:r>
              <a:rPr lang="en-US" sz="1200" baseline="0" dirty="0" err="1">
                <a:effectLst/>
                <a:latin typeface="Arial" panose="020B0604020202020204" pitchFamily="34" charset="0"/>
                <a:cs typeface="Times New Roman" panose="02020603050405020304" pitchFamily="18" charset="0"/>
              </a:rPr>
              <a:t>vụ</a:t>
            </a:r>
            <a:r>
              <a:rPr lang="en-US" sz="1200" baseline="0" dirty="0">
                <a:effectLst/>
                <a:latin typeface="Arial" panose="020B0604020202020204" pitchFamily="34" charset="0"/>
                <a:cs typeface="Times New Roman" panose="02020603050405020304" pitchFamily="18" charset="0"/>
              </a:rPr>
              <a:t> </a:t>
            </a:r>
            <a:r>
              <a:rPr lang="en-US" sz="1200" baseline="0" dirty="0" err="1">
                <a:effectLst/>
                <a:latin typeface="Arial" panose="020B0604020202020204" pitchFamily="34" charset="0"/>
                <a:cs typeface="Times New Roman" panose="02020603050405020304" pitchFamily="18" charset="0"/>
              </a:rPr>
              <a:t>chuyên</a:t>
            </a:r>
            <a:r>
              <a:rPr lang="en-US" sz="1200" baseline="0" dirty="0">
                <a:effectLst/>
                <a:latin typeface="Arial" panose="020B0604020202020204" pitchFamily="34" charset="0"/>
                <a:cs typeface="Times New Roman" panose="02020603050405020304" pitchFamily="18" charset="0"/>
              </a:rPr>
              <a:t> </a:t>
            </a:r>
            <a:r>
              <a:rPr lang="en-US" sz="1200" baseline="0" dirty="0" err="1">
                <a:effectLst/>
                <a:latin typeface="Arial" panose="020B0604020202020204" pitchFamily="34" charset="0"/>
                <a:cs typeface="Times New Roman" panose="02020603050405020304" pitchFamily="18" charset="0"/>
              </a:rPr>
              <a:t>chở</a:t>
            </a:r>
            <a:r>
              <a:rPr lang="en-US" sz="1200" baseline="0" dirty="0">
                <a:effectLst/>
                <a:latin typeface="Arial" panose="020B0604020202020204" pitchFamily="34" charset="0"/>
                <a:cs typeface="Times New Roman" panose="02020603050405020304" pitchFamily="18" charset="0"/>
              </a:rPr>
              <a:t> </a:t>
            </a:r>
            <a:r>
              <a:rPr lang="en-US" sz="1200" baseline="0" dirty="0" err="1">
                <a:effectLst/>
                <a:latin typeface="Arial" panose="020B0604020202020204" pitchFamily="34" charset="0"/>
                <a:cs typeface="Times New Roman" panose="02020603050405020304" pitchFamily="18" charset="0"/>
              </a:rPr>
              <a:t>của</a:t>
            </a:r>
            <a:r>
              <a:rPr lang="en-US" sz="1200" baseline="0" dirty="0">
                <a:effectLst/>
                <a:latin typeface="Arial" panose="020B0604020202020204" pitchFamily="34" charset="0"/>
                <a:cs typeface="Times New Roman" panose="02020603050405020304" pitchFamily="18" charset="0"/>
              </a:rPr>
              <a:t> MassHealth bao </a:t>
            </a:r>
            <a:r>
              <a:rPr lang="en-US" sz="1200" baseline="0" dirty="0" err="1">
                <a:effectLst/>
                <a:latin typeface="Arial" panose="020B0604020202020204" pitchFamily="34" charset="0"/>
                <a:cs typeface="Times New Roman" panose="02020603050405020304" pitchFamily="18" charset="0"/>
              </a:rPr>
              <a:t>gồm</a:t>
            </a:r>
            <a:r>
              <a:rPr lang="en-US" sz="1200" baseline="0" dirty="0">
                <a:effectLst/>
                <a:latin typeface="Arial" panose="020B0604020202020204" pitchFamily="34" charset="0"/>
                <a:cs typeface="Times New Roman" panose="02020603050405020304" pitchFamily="18" charset="0"/>
              </a:rPr>
              <a:t> </a:t>
            </a:r>
            <a:r>
              <a:rPr lang="en-US" sz="1200" baseline="0" dirty="0" err="1">
                <a:effectLst/>
                <a:latin typeface="Arial" panose="020B0604020202020204" pitchFamily="34" charset="0"/>
                <a:cs typeface="Times New Roman" panose="02020603050405020304" pitchFamily="18" charset="0"/>
              </a:rPr>
              <a:t>những</a:t>
            </a:r>
            <a:r>
              <a:rPr lang="en-US" sz="1200" baseline="0" dirty="0">
                <a:effectLst/>
                <a:latin typeface="Arial" panose="020B0604020202020204" pitchFamily="34" charset="0"/>
                <a:cs typeface="Times New Roman" panose="02020603050405020304" pitchFamily="18" charset="0"/>
              </a:rPr>
              <a:t> </a:t>
            </a:r>
            <a:r>
              <a:rPr lang="en-US" sz="1200" baseline="0" dirty="0" err="1">
                <a:effectLst/>
                <a:latin typeface="Arial" panose="020B0604020202020204" pitchFamily="34" charset="0"/>
                <a:cs typeface="Times New Roman" panose="02020603050405020304" pitchFamily="18" charset="0"/>
              </a:rPr>
              <a:t>người</a:t>
            </a:r>
            <a:r>
              <a:rPr lang="en-US" sz="1200" baseline="0" dirty="0">
                <a:effectLst/>
                <a:latin typeface="Arial" panose="020B0604020202020204" pitchFamily="34" charset="0"/>
                <a:cs typeface="Times New Roman" panose="02020603050405020304" pitchFamily="18" charset="0"/>
              </a:rPr>
              <a:t> </a:t>
            </a:r>
            <a:r>
              <a:rPr lang="en-US" sz="1200" baseline="0" dirty="0" err="1">
                <a:effectLst/>
                <a:latin typeface="Arial" panose="020B0604020202020204" pitchFamily="34" charset="0"/>
                <a:cs typeface="Times New Roman" panose="02020603050405020304" pitchFamily="18" charset="0"/>
              </a:rPr>
              <a:t>có</a:t>
            </a:r>
            <a:r>
              <a:rPr lang="en-US" sz="1200" baseline="0" dirty="0">
                <a:effectLst/>
                <a:latin typeface="Arial" panose="020B0604020202020204" pitchFamily="34" charset="0"/>
                <a:cs typeface="Times New Roman" panose="02020603050405020304" pitchFamily="18" charset="0"/>
              </a:rPr>
              <a:t> MassHealth Limited, </a:t>
            </a:r>
            <a:r>
              <a:rPr lang="en-US" sz="1200" baseline="0" dirty="0" err="1">
                <a:effectLst/>
                <a:latin typeface="Arial" panose="020B0604020202020204" pitchFamily="34" charset="0"/>
                <a:cs typeface="Times New Roman" panose="02020603050405020304" pitchFamily="18" charset="0"/>
              </a:rPr>
              <a:t>Chương</a:t>
            </a:r>
            <a:r>
              <a:rPr lang="en-US" sz="1200" baseline="0" dirty="0">
                <a:effectLst/>
                <a:latin typeface="Arial" panose="020B0604020202020204" pitchFamily="34" charset="0"/>
                <a:cs typeface="Times New Roman" panose="02020603050405020304" pitchFamily="18" charset="0"/>
              </a:rPr>
              <a:t> </a:t>
            </a:r>
            <a:r>
              <a:rPr lang="en-US" sz="1200" baseline="0" dirty="0" err="1">
                <a:effectLst/>
                <a:latin typeface="Arial" panose="020B0604020202020204" pitchFamily="34" charset="0"/>
                <a:cs typeface="Times New Roman" panose="02020603050405020304" pitchFamily="18" charset="0"/>
              </a:rPr>
              <a:t>Trình</a:t>
            </a:r>
            <a:r>
              <a:rPr lang="en-US" sz="1200" baseline="0" dirty="0">
                <a:effectLst/>
                <a:latin typeface="Arial" panose="020B0604020202020204" pitchFamily="34" charset="0"/>
                <a:cs typeface="Times New Roman" panose="02020603050405020304" pitchFamily="18" charset="0"/>
              </a:rPr>
              <a:t> </a:t>
            </a:r>
            <a:r>
              <a:rPr lang="en-US" sz="1200" baseline="0" dirty="0" err="1">
                <a:effectLst/>
                <a:latin typeface="Arial" panose="020B0604020202020204" pitchFamily="34" charset="0"/>
                <a:cs typeface="Times New Roman" panose="02020603050405020304" pitchFamily="18" charset="0"/>
              </a:rPr>
              <a:t>Bảo</a:t>
            </a:r>
            <a:r>
              <a:rPr lang="en-US" sz="1200" baseline="0" dirty="0">
                <a:effectLst/>
                <a:latin typeface="Arial" panose="020B0604020202020204" pitchFamily="34" charset="0"/>
                <a:cs typeface="Times New Roman" panose="02020603050405020304" pitchFamily="18" charset="0"/>
              </a:rPr>
              <a:t> </a:t>
            </a:r>
            <a:r>
              <a:rPr lang="en-US" sz="1200" baseline="0" dirty="0" err="1">
                <a:effectLst/>
                <a:latin typeface="Arial" panose="020B0604020202020204" pitchFamily="34" charset="0"/>
                <a:cs typeface="Times New Roman" panose="02020603050405020304" pitchFamily="18" charset="0"/>
              </a:rPr>
              <a:t>Đảm</a:t>
            </a:r>
            <a:r>
              <a:rPr lang="en-US" sz="1200" baseline="0" dirty="0">
                <a:effectLst/>
                <a:latin typeface="Arial" panose="020B0604020202020204" pitchFamily="34" charset="0"/>
                <a:cs typeface="Times New Roman" panose="02020603050405020304" pitchFamily="18" charset="0"/>
              </a:rPr>
              <a:t> Y </a:t>
            </a:r>
            <a:r>
              <a:rPr lang="en-US" sz="1200" baseline="0" dirty="0" err="1">
                <a:effectLst/>
                <a:latin typeface="Arial" panose="020B0604020202020204" pitchFamily="34" charset="0"/>
                <a:cs typeface="Times New Roman" panose="02020603050405020304" pitchFamily="18" charset="0"/>
              </a:rPr>
              <a:t>Tế</a:t>
            </a:r>
            <a:r>
              <a:rPr lang="en-US" sz="1200" baseline="0" dirty="0">
                <a:effectLst/>
                <a:latin typeface="Arial" panose="020B0604020202020204" pitchFamily="34" charset="0"/>
                <a:cs typeface="Times New Roman" panose="02020603050405020304" pitchFamily="18" charset="0"/>
              </a:rPr>
              <a:t> </a:t>
            </a:r>
            <a:r>
              <a:rPr lang="en-US" sz="1200" baseline="0" dirty="0" err="1">
                <a:effectLst/>
                <a:latin typeface="Arial" panose="020B0604020202020204" pitchFamily="34" charset="0"/>
                <a:cs typeface="Times New Roman" panose="02020603050405020304" pitchFamily="18" charset="0"/>
              </a:rPr>
              <a:t>cho</a:t>
            </a:r>
            <a:r>
              <a:rPr lang="en-US" sz="1200" baseline="0" dirty="0">
                <a:effectLst/>
                <a:latin typeface="Arial" panose="020B0604020202020204" pitchFamily="34" charset="0"/>
                <a:cs typeface="Times New Roman" panose="02020603050405020304" pitchFamily="18" charset="0"/>
              </a:rPr>
              <a:t> </a:t>
            </a:r>
            <a:r>
              <a:rPr lang="en-US" sz="1200" baseline="0" dirty="0" err="1">
                <a:effectLst/>
                <a:latin typeface="Arial" panose="020B0604020202020204" pitchFamily="34" charset="0"/>
                <a:cs typeface="Times New Roman" panose="02020603050405020304" pitchFamily="18" charset="0"/>
              </a:rPr>
              <a:t>Trẻ</a:t>
            </a:r>
            <a:r>
              <a:rPr lang="en-US" sz="1200" baseline="0" dirty="0">
                <a:effectLst/>
                <a:latin typeface="Arial" panose="020B0604020202020204" pitchFamily="34" charset="0"/>
                <a:cs typeface="Times New Roman" panose="02020603050405020304" pitchFamily="18" charset="0"/>
              </a:rPr>
              <a:t> </a:t>
            </a:r>
            <a:r>
              <a:rPr lang="en-US" sz="1200" baseline="0" dirty="0" err="1">
                <a:effectLst/>
                <a:latin typeface="Arial" panose="020B0604020202020204" pitchFamily="34" charset="0"/>
                <a:cs typeface="Times New Roman" panose="02020603050405020304" pitchFamily="18" charset="0"/>
              </a:rPr>
              <a:t>Em</a:t>
            </a:r>
            <a:r>
              <a:rPr lang="en-US" sz="1200" baseline="0" dirty="0">
                <a:effectLst/>
                <a:latin typeface="Arial" panose="020B0604020202020204" pitchFamily="34" charset="0"/>
                <a:cs typeface="Times New Roman" panose="02020603050405020304" pitchFamily="18" charset="0"/>
              </a:rPr>
              <a:t> (CMSP) </a:t>
            </a:r>
            <a:r>
              <a:rPr lang="en-US" sz="1200" baseline="0" dirty="0" err="1">
                <a:effectLst/>
                <a:latin typeface="Arial" panose="020B0604020202020204" pitchFamily="34" charset="0"/>
                <a:cs typeface="Times New Roman" panose="02020603050405020304" pitchFamily="18" charset="0"/>
              </a:rPr>
              <a:t>và</a:t>
            </a:r>
            <a:r>
              <a:rPr lang="en-US" sz="1200" baseline="0" dirty="0">
                <a:effectLst/>
                <a:latin typeface="Arial" panose="020B0604020202020204" pitchFamily="34" charset="0"/>
                <a:cs typeface="Times New Roman" panose="02020603050405020304" pitchFamily="18" charset="0"/>
              </a:rPr>
              <a:t> </a:t>
            </a:r>
            <a:r>
              <a:rPr lang="en-US" sz="1200" baseline="0" dirty="0" err="1">
                <a:effectLst/>
                <a:latin typeface="Arial" panose="020B0604020202020204" pitchFamily="34" charset="0"/>
                <a:cs typeface="Times New Roman" panose="02020603050405020304" pitchFamily="18" charset="0"/>
              </a:rPr>
              <a:t>Hỗ</a:t>
            </a:r>
            <a:r>
              <a:rPr lang="en-US" sz="1200" baseline="0" dirty="0">
                <a:effectLst/>
                <a:latin typeface="Arial" panose="020B0604020202020204" pitchFamily="34" charset="0"/>
                <a:cs typeface="Times New Roman" panose="02020603050405020304" pitchFamily="18" charset="0"/>
              </a:rPr>
              <a:t> </a:t>
            </a:r>
            <a:r>
              <a:rPr lang="en-US" sz="1200" baseline="0" dirty="0" err="1">
                <a:effectLst/>
                <a:latin typeface="Arial" panose="020B0604020202020204" pitchFamily="34" charset="0"/>
                <a:cs typeface="Times New Roman" panose="02020603050405020304" pitchFamily="18" charset="0"/>
              </a:rPr>
              <a:t>Trợ</a:t>
            </a:r>
            <a:r>
              <a:rPr lang="en-US" sz="1200" baseline="0" dirty="0">
                <a:effectLst/>
                <a:latin typeface="Arial" panose="020B0604020202020204" pitchFamily="34" charset="0"/>
                <a:cs typeface="Times New Roman" panose="02020603050405020304" pitchFamily="18" charset="0"/>
              </a:rPr>
              <a:t> Gia </a:t>
            </a:r>
            <a:r>
              <a:rPr lang="en-US" sz="1200" baseline="0" dirty="0" err="1">
                <a:effectLst/>
                <a:latin typeface="Arial" panose="020B0604020202020204" pitchFamily="34" charset="0"/>
                <a:cs typeface="Times New Roman" panose="02020603050405020304" pitchFamily="18" charset="0"/>
              </a:rPr>
              <a:t>Đình</a:t>
            </a:r>
            <a:r>
              <a:rPr lang="en-US" sz="1200" baseline="0" dirty="0">
                <a:effectLst/>
                <a:latin typeface="Arial" panose="020B0604020202020204" pitchFamily="34" charset="0"/>
                <a:cs typeface="Times New Roman" panose="02020603050405020304" pitchFamily="18" charset="0"/>
              </a:rPr>
              <a:t> MassHealth (FA)</a:t>
            </a:r>
            <a:r>
              <a:rPr lang="en-US" dirty="0"/>
              <a:t>.  </a:t>
            </a:r>
            <a:r>
              <a:rPr lang="en-US" dirty="0" err="1"/>
              <a:t>Bên</a:t>
            </a:r>
            <a:r>
              <a:rPr lang="en-US" baseline="0" dirty="0"/>
              <a:t> </a:t>
            </a:r>
            <a:r>
              <a:rPr lang="en-US" baseline="0" dirty="0" err="1"/>
              <a:t>cạnh</a:t>
            </a:r>
            <a:r>
              <a:rPr lang="en-US" baseline="0" dirty="0"/>
              <a:t> </a:t>
            </a:r>
            <a:r>
              <a:rPr lang="en-US" baseline="0" dirty="0" err="1"/>
              <a:t>đó</a:t>
            </a:r>
            <a:r>
              <a:rPr lang="en-US" baseline="0" dirty="0"/>
              <a:t>, </a:t>
            </a:r>
            <a:r>
              <a:rPr lang="en-US" baseline="0" dirty="0" err="1"/>
              <a:t>các</a:t>
            </a:r>
            <a:r>
              <a:rPr lang="en-US" baseline="0" dirty="0"/>
              <a:t> </a:t>
            </a:r>
            <a:r>
              <a:rPr lang="en-US" baseline="0" dirty="0" err="1"/>
              <a:t>hội</a:t>
            </a:r>
            <a:r>
              <a:rPr lang="en-US" baseline="0" dirty="0"/>
              <a:t> </a:t>
            </a:r>
            <a:r>
              <a:rPr lang="en-US" baseline="0" dirty="0" err="1"/>
              <a:t>viên</a:t>
            </a:r>
            <a:r>
              <a:rPr lang="en-US" baseline="0" dirty="0"/>
              <a:t> </a:t>
            </a:r>
            <a:r>
              <a:rPr lang="en-US" baseline="0" dirty="0" err="1"/>
              <a:t>có</a:t>
            </a:r>
            <a:r>
              <a:rPr lang="en-US" baseline="0" dirty="0"/>
              <a:t> </a:t>
            </a:r>
            <a:r>
              <a:rPr lang="en-US" baseline="0" dirty="0" err="1"/>
              <a:t>thể</a:t>
            </a:r>
            <a:r>
              <a:rPr lang="en-US" baseline="0" dirty="0"/>
              <a:t> </a:t>
            </a:r>
            <a:r>
              <a:rPr lang="en-US" baseline="0" dirty="0" err="1"/>
              <a:t>yêu</a:t>
            </a:r>
            <a:r>
              <a:rPr lang="en-US" baseline="0" dirty="0"/>
              <a:t> </a:t>
            </a:r>
            <a:r>
              <a:rPr lang="en-US" baseline="0" dirty="0" err="1"/>
              <a:t>cầu</a:t>
            </a:r>
            <a:r>
              <a:rPr lang="en-US" baseline="0" dirty="0"/>
              <a:t> </a:t>
            </a:r>
            <a:r>
              <a:rPr lang="en-US" baseline="0" dirty="0" err="1"/>
              <a:t>trực</a:t>
            </a:r>
            <a:r>
              <a:rPr lang="en-US" baseline="0" dirty="0"/>
              <a:t> </a:t>
            </a:r>
            <a:r>
              <a:rPr lang="en-US" baseline="0" dirty="0" err="1"/>
              <a:t>tiếp</a:t>
            </a:r>
            <a:r>
              <a:rPr lang="en-US" baseline="0" dirty="0"/>
              <a:t> </a:t>
            </a:r>
            <a:r>
              <a:rPr lang="en-US" baseline="0" dirty="0" err="1"/>
              <a:t>các</a:t>
            </a:r>
            <a:r>
              <a:rPr lang="en-US" baseline="0" dirty="0"/>
              <a:t> </a:t>
            </a:r>
            <a:r>
              <a:rPr lang="en-US" baseline="0" dirty="0" err="1"/>
              <a:t>dịch</a:t>
            </a:r>
            <a:r>
              <a:rPr lang="en-US" baseline="0" dirty="0"/>
              <a:t> </a:t>
            </a:r>
            <a:r>
              <a:rPr lang="en-US" baseline="0" dirty="0" err="1"/>
              <a:t>vụ</a:t>
            </a:r>
            <a:r>
              <a:rPr lang="en-US" baseline="0" dirty="0"/>
              <a:t> </a:t>
            </a:r>
            <a:r>
              <a:rPr lang="en-US" baseline="0" dirty="0" err="1"/>
              <a:t>chuyên</a:t>
            </a:r>
            <a:r>
              <a:rPr lang="en-US" baseline="0" dirty="0"/>
              <a:t> </a:t>
            </a:r>
            <a:r>
              <a:rPr lang="en-US" baseline="0" dirty="0" err="1"/>
              <a:t>chở</a:t>
            </a:r>
            <a:r>
              <a:rPr lang="en-US" baseline="0" dirty="0"/>
              <a:t> </a:t>
            </a:r>
            <a:r>
              <a:rPr lang="en-US" baseline="0" dirty="0" err="1"/>
              <a:t>thông</a:t>
            </a:r>
            <a:r>
              <a:rPr lang="en-US" baseline="0" dirty="0"/>
              <a:t> qua </a:t>
            </a:r>
            <a:r>
              <a:rPr lang="en-US" baseline="0" dirty="0" err="1"/>
              <a:t>Dịch</a:t>
            </a:r>
            <a:r>
              <a:rPr lang="en-US" baseline="0" dirty="0"/>
              <a:t> </a:t>
            </a:r>
            <a:r>
              <a:rPr lang="en-US" baseline="0" dirty="0" err="1"/>
              <a:t>Vụ</a:t>
            </a:r>
            <a:r>
              <a:rPr lang="en-US" baseline="0" dirty="0"/>
              <a:t> </a:t>
            </a:r>
            <a:r>
              <a:rPr lang="en-US" baseline="0" dirty="0" err="1"/>
              <a:t>Chăm</a:t>
            </a:r>
            <a:r>
              <a:rPr lang="en-US" baseline="0" dirty="0"/>
              <a:t> </a:t>
            </a:r>
            <a:r>
              <a:rPr lang="en-US" baseline="0" dirty="0" err="1"/>
              <a:t>Sóc</a:t>
            </a:r>
            <a:r>
              <a:rPr lang="en-US" baseline="0" dirty="0"/>
              <a:t> </a:t>
            </a:r>
            <a:r>
              <a:rPr lang="en-US" baseline="0" dirty="0" err="1"/>
              <a:t>Khách</a:t>
            </a:r>
            <a:r>
              <a:rPr lang="en-US" baseline="0" dirty="0"/>
              <a:t> </a:t>
            </a:r>
            <a:r>
              <a:rPr lang="en-US" baseline="0" dirty="0" err="1"/>
              <a:t>Hàng</a:t>
            </a:r>
            <a:r>
              <a:rPr lang="en-US" baseline="0" dirty="0"/>
              <a:t> </a:t>
            </a:r>
            <a:r>
              <a:rPr lang="en-US" baseline="0" dirty="0" err="1"/>
              <a:t>của</a:t>
            </a:r>
            <a:r>
              <a:rPr lang="en-US" baseline="0" dirty="0"/>
              <a:t> MassHealth, </a:t>
            </a:r>
            <a:r>
              <a:rPr lang="en-US" baseline="0" dirty="0" err="1"/>
              <a:t>mà</a:t>
            </a:r>
            <a:r>
              <a:rPr lang="en-US" baseline="0" dirty="0"/>
              <a:t> </a:t>
            </a:r>
            <a:r>
              <a:rPr lang="en-US" baseline="0" dirty="0" err="1"/>
              <a:t>không</a:t>
            </a:r>
            <a:r>
              <a:rPr lang="en-US" baseline="0" dirty="0"/>
              <a:t> </a:t>
            </a:r>
            <a:r>
              <a:rPr lang="en-US" baseline="0" dirty="0" err="1"/>
              <a:t>cần</a:t>
            </a:r>
            <a:r>
              <a:rPr lang="en-US" baseline="0" dirty="0"/>
              <a:t> </a:t>
            </a:r>
            <a:r>
              <a:rPr lang="en-US" baseline="0" dirty="0" err="1"/>
              <a:t>phải</a:t>
            </a:r>
            <a:r>
              <a:rPr lang="en-US" baseline="0" dirty="0"/>
              <a:t> </a:t>
            </a:r>
            <a:r>
              <a:rPr lang="en-US" baseline="0" dirty="0" err="1"/>
              <a:t>yêu</a:t>
            </a:r>
            <a:r>
              <a:rPr lang="en-US" baseline="0" dirty="0"/>
              <a:t> </a:t>
            </a:r>
            <a:r>
              <a:rPr lang="en-US" baseline="0" dirty="0" err="1"/>
              <a:t>cầu</a:t>
            </a:r>
            <a:r>
              <a:rPr lang="en-US" baseline="0" dirty="0"/>
              <a:t> </a:t>
            </a:r>
            <a:r>
              <a:rPr lang="en-US" baseline="0" dirty="0" err="1"/>
              <a:t>dịch</a:t>
            </a:r>
            <a:r>
              <a:rPr lang="en-US" baseline="0" dirty="0"/>
              <a:t> </a:t>
            </a:r>
            <a:r>
              <a:rPr lang="en-US" baseline="0" dirty="0" err="1"/>
              <a:t>vụ</a:t>
            </a:r>
            <a:r>
              <a:rPr lang="en-US" baseline="0" dirty="0"/>
              <a:t> </a:t>
            </a:r>
            <a:r>
              <a:rPr lang="en-US" baseline="0" dirty="0" err="1"/>
              <a:t>thông</a:t>
            </a:r>
            <a:r>
              <a:rPr lang="en-US" baseline="0" dirty="0"/>
              <a:t> qua </a:t>
            </a:r>
            <a:r>
              <a:rPr lang="en-US" baseline="0" dirty="0" err="1"/>
              <a:t>nhà</a:t>
            </a:r>
            <a:r>
              <a:rPr lang="en-US" baseline="0" dirty="0"/>
              <a:t> </a:t>
            </a:r>
            <a:r>
              <a:rPr lang="en-US" baseline="0" dirty="0" err="1"/>
              <a:t>cung</a:t>
            </a:r>
            <a:r>
              <a:rPr lang="en-US" baseline="0" dirty="0"/>
              <a:t> </a:t>
            </a:r>
            <a:r>
              <a:rPr lang="en-US" baseline="0" dirty="0" err="1"/>
              <a:t>cấp</a:t>
            </a:r>
            <a:r>
              <a:rPr lang="en-US" baseline="0" dirty="0"/>
              <a:t> </a:t>
            </a:r>
            <a:r>
              <a:rPr lang="en-US" baseline="0" dirty="0" err="1"/>
              <a:t>dịch</a:t>
            </a:r>
            <a:r>
              <a:rPr lang="en-US" baseline="0" dirty="0"/>
              <a:t> </a:t>
            </a:r>
            <a:r>
              <a:rPr lang="en-US" baseline="0" dirty="0" err="1"/>
              <a:t>vụ</a:t>
            </a:r>
            <a:r>
              <a:rPr lang="en-US" baseline="0" dirty="0"/>
              <a:t> </a:t>
            </a:r>
            <a:r>
              <a:rPr lang="en-US" baseline="0" dirty="0" err="1"/>
              <a:t>chăm</a:t>
            </a:r>
            <a:r>
              <a:rPr lang="en-US" baseline="0" dirty="0"/>
              <a:t> </a:t>
            </a:r>
            <a:r>
              <a:rPr lang="en-US" baseline="0" dirty="0" err="1"/>
              <a:t>sóc</a:t>
            </a:r>
            <a:r>
              <a:rPr lang="en-US" baseline="0" dirty="0"/>
              <a:t> </a:t>
            </a:r>
            <a:r>
              <a:rPr lang="en-US" baseline="0" dirty="0" err="1"/>
              <a:t>sức</a:t>
            </a:r>
            <a:r>
              <a:rPr lang="en-US" baseline="0" dirty="0"/>
              <a:t> </a:t>
            </a:r>
            <a:r>
              <a:rPr lang="en-US" baseline="0" dirty="0" err="1"/>
              <a:t>khỏe</a:t>
            </a:r>
            <a:r>
              <a:rPr lang="en-US" baseline="0" dirty="0"/>
              <a: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err="1">
                <a:effectLst/>
                <a:latin typeface="Arial" panose="020B0604020202020204" pitchFamily="34" charset="0"/>
                <a:ea typeface="Calibri" panose="020F0502020204030204" pitchFamily="34" charset="0"/>
                <a:cs typeface="Times New Roman" panose="02020603050405020304" pitchFamily="18" charset="0"/>
              </a:rPr>
              <a:t>Còn</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thể</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tổ</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chức</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cộng</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đồng</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địa</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phương</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chẳng</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hạn</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như</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Truy</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Cập</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Dịch</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Vụ</a:t>
            </a:r>
            <a:r>
              <a:rPr lang="en-US" sz="1200" dirty="0">
                <a:effectLst/>
                <a:latin typeface="Arial" panose="020B0604020202020204" pitchFamily="34" charset="0"/>
                <a:ea typeface="Calibri" panose="020F0502020204030204" pitchFamily="34" charset="0"/>
                <a:cs typeface="Times New Roman" panose="02020603050405020304" pitchFamily="18" charset="0"/>
              </a:rPr>
              <a:t> Cho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Người</a:t>
            </a:r>
            <a:r>
              <a:rPr lang="en-US" sz="1200" dirty="0">
                <a:effectLst/>
                <a:latin typeface="Arial" panose="020B0604020202020204" pitchFamily="34" charset="0"/>
                <a:ea typeface="Calibri" panose="020F0502020204030204" pitchFamily="34" charset="0"/>
                <a:cs typeface="Times New Roman" panose="02020603050405020304" pitchFamily="18" charset="0"/>
              </a:rPr>
              <a:t> Cao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Tuổi</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800" u="none" kern="1200" dirty="0">
                <a:solidFill>
                  <a:srgbClr val="008080"/>
                </a:solidFill>
                <a:effectLst/>
                <a:latin typeface="Calibri" panose="020F0502020204030204" pitchFamily="34" charset="0"/>
                <a:ea typeface="Times New Roman" panose="02020603050405020304" pitchFamily="18" charset="0"/>
              </a:rPr>
              <a:t>Aging Services Access Point, ASAP) </a:t>
            </a:r>
            <a:r>
              <a:rPr lang="en-US" sz="1800" u="none" kern="1200" dirty="0" err="1">
                <a:solidFill>
                  <a:srgbClr val="008080"/>
                </a:solidFill>
                <a:effectLst/>
                <a:latin typeface="Calibri" panose="020F0502020204030204" pitchFamily="34" charset="0"/>
                <a:ea typeface="Times New Roman" panose="02020603050405020304" pitchFamily="18" charset="0"/>
              </a:rPr>
              <a:t>và</a:t>
            </a:r>
            <a:r>
              <a:rPr lang="en-US" sz="1800" u="none" kern="1200" dirty="0">
                <a:solidFill>
                  <a:srgbClr val="008080"/>
                </a:solidFill>
                <a:effectLst/>
                <a:latin typeface="Calibri" panose="020F0502020204030204" pitchFamily="34" charset="0"/>
                <a:ea typeface="Times New Roman" panose="02020603050405020304" pitchFamily="18" charset="0"/>
              </a:rPr>
              <a:t> </a:t>
            </a:r>
            <a:r>
              <a:rPr lang="en-US" sz="1800" u="none" kern="1200" dirty="0" err="1">
                <a:solidFill>
                  <a:srgbClr val="008080"/>
                </a:solidFill>
                <a:effectLst/>
                <a:latin typeface="Calibri" panose="020F0502020204030204" pitchFamily="34" charset="0"/>
                <a:ea typeface="Times New Roman" panose="02020603050405020304" pitchFamily="18" charset="0"/>
              </a:rPr>
              <a:t>Hội</a:t>
            </a:r>
            <a:r>
              <a:rPr lang="en-US" sz="1800" u="none" kern="1200" dirty="0">
                <a:solidFill>
                  <a:srgbClr val="008080"/>
                </a:solidFill>
                <a:effectLst/>
                <a:latin typeface="Calibri" panose="020F0502020204030204" pitchFamily="34" charset="0"/>
                <a:ea typeface="Times New Roman" panose="02020603050405020304" pitchFamily="18" charset="0"/>
              </a:rPr>
              <a:t> </a:t>
            </a:r>
            <a:r>
              <a:rPr lang="en-US" sz="1800" u="none" kern="1200" dirty="0" err="1">
                <a:solidFill>
                  <a:srgbClr val="008080"/>
                </a:solidFill>
                <a:effectLst/>
                <a:latin typeface="Calibri" panose="020F0502020204030204" pitchFamily="34" charset="0"/>
                <a:ea typeface="Times New Roman" panose="02020603050405020304" pitchFamily="18" charset="0"/>
              </a:rPr>
              <a:t>Đồng</a:t>
            </a:r>
            <a:r>
              <a:rPr lang="en-US" sz="1800" u="none" kern="1200" dirty="0">
                <a:solidFill>
                  <a:srgbClr val="008080"/>
                </a:solidFill>
                <a:effectLst/>
                <a:latin typeface="Calibri" panose="020F0502020204030204" pitchFamily="34" charset="0"/>
                <a:ea typeface="Times New Roman" panose="02020603050405020304" pitchFamily="18" charset="0"/>
              </a:rPr>
              <a:t> </a:t>
            </a:r>
            <a:r>
              <a:rPr lang="en-US" sz="1800" u="none" kern="1200" dirty="0" err="1">
                <a:solidFill>
                  <a:srgbClr val="008080"/>
                </a:solidFill>
                <a:effectLst/>
                <a:latin typeface="Calibri" panose="020F0502020204030204" pitchFamily="34" charset="0"/>
                <a:ea typeface="Times New Roman" panose="02020603050405020304" pitchFamily="18" charset="0"/>
              </a:rPr>
              <a:t>Người</a:t>
            </a:r>
            <a:r>
              <a:rPr lang="en-US" sz="1800" u="none" kern="1200" dirty="0">
                <a:solidFill>
                  <a:srgbClr val="008080"/>
                </a:solidFill>
                <a:effectLst/>
                <a:latin typeface="Calibri" panose="020F0502020204030204" pitchFamily="34" charset="0"/>
                <a:ea typeface="Times New Roman" panose="02020603050405020304" pitchFamily="18" charset="0"/>
              </a:rPr>
              <a:t> Cao </a:t>
            </a:r>
            <a:r>
              <a:rPr lang="en-US" sz="1800" u="none" kern="1200" dirty="0" err="1">
                <a:solidFill>
                  <a:srgbClr val="008080"/>
                </a:solidFill>
                <a:effectLst/>
                <a:latin typeface="Calibri" panose="020F0502020204030204" pitchFamily="34" charset="0"/>
                <a:ea typeface="Times New Roman" panose="02020603050405020304" pitchFamily="18" charset="0"/>
              </a:rPr>
              <a:t>Tuổi</a:t>
            </a:r>
            <a:r>
              <a:rPr lang="en-US" sz="1800" u="none" kern="1200" dirty="0">
                <a:solidFill>
                  <a:srgbClr val="008080"/>
                </a:solidFill>
                <a:effectLst/>
                <a:latin typeface="Calibri" panose="020F0502020204030204" pitchFamily="34" charset="0"/>
                <a:ea typeface="Times New Roman" panose="02020603050405020304" pitchFamily="18" charset="0"/>
              </a:rPr>
              <a:t> (Council on Aging, COA) </a:t>
            </a:r>
            <a:r>
              <a:rPr lang="en-US" sz="1800" u="none" kern="1200" dirty="0" err="1">
                <a:solidFill>
                  <a:srgbClr val="008080"/>
                </a:solidFill>
                <a:effectLst/>
                <a:latin typeface="Calibri" panose="020F0502020204030204" pitchFamily="34" charset="0"/>
                <a:ea typeface="Times New Roman" panose="02020603050405020304" pitchFamily="18" charset="0"/>
              </a:rPr>
              <a:t>có</a:t>
            </a:r>
            <a:r>
              <a:rPr lang="en-US" sz="1800" u="none" kern="1200" dirty="0">
                <a:solidFill>
                  <a:srgbClr val="008080"/>
                </a:solidFill>
                <a:effectLst/>
                <a:latin typeface="Calibri" panose="020F0502020204030204" pitchFamily="34" charset="0"/>
                <a:ea typeface="Times New Roman" panose="02020603050405020304" pitchFamily="18" charset="0"/>
              </a:rPr>
              <a:t> </a:t>
            </a:r>
            <a:r>
              <a:rPr lang="en-US" sz="1800" u="none" kern="1200" dirty="0" err="1">
                <a:solidFill>
                  <a:srgbClr val="008080"/>
                </a:solidFill>
                <a:effectLst/>
                <a:latin typeface="Calibri" panose="020F0502020204030204" pitchFamily="34" charset="0"/>
                <a:ea typeface="Times New Roman" panose="02020603050405020304" pitchFamily="18" charset="0"/>
              </a:rPr>
              <a:t>thể</a:t>
            </a:r>
            <a:r>
              <a:rPr lang="en-US" sz="1800" u="none" kern="1200" dirty="0">
                <a:solidFill>
                  <a:srgbClr val="008080"/>
                </a:solidFill>
                <a:effectLst/>
                <a:latin typeface="Calibri" panose="020F0502020204030204" pitchFamily="34" charset="0"/>
                <a:ea typeface="Times New Roman" panose="02020603050405020304" pitchFamily="18" charset="0"/>
              </a:rPr>
              <a:t> </a:t>
            </a:r>
            <a:r>
              <a:rPr lang="en-US" sz="1800" u="none" kern="1200" dirty="0" err="1">
                <a:solidFill>
                  <a:srgbClr val="008080"/>
                </a:solidFill>
                <a:effectLst/>
                <a:latin typeface="Calibri" panose="020F0502020204030204" pitchFamily="34" charset="0"/>
                <a:ea typeface="Times New Roman" panose="02020603050405020304" pitchFamily="18" charset="0"/>
              </a:rPr>
              <a:t>hỗ</a:t>
            </a:r>
            <a:r>
              <a:rPr lang="en-US" sz="1800" u="none" kern="1200" dirty="0">
                <a:solidFill>
                  <a:srgbClr val="008080"/>
                </a:solidFill>
                <a:effectLst/>
                <a:latin typeface="Calibri" panose="020F0502020204030204" pitchFamily="34" charset="0"/>
                <a:ea typeface="Times New Roman" panose="02020603050405020304" pitchFamily="18" charset="0"/>
              </a:rPr>
              <a:t> </a:t>
            </a:r>
            <a:r>
              <a:rPr lang="en-US" sz="1800" u="none" kern="1200" dirty="0" err="1">
                <a:solidFill>
                  <a:srgbClr val="008080"/>
                </a:solidFill>
                <a:effectLst/>
                <a:latin typeface="Calibri" panose="020F0502020204030204" pitchFamily="34" charset="0"/>
                <a:ea typeface="Times New Roman" panose="02020603050405020304" pitchFamily="18" charset="0"/>
              </a:rPr>
              <a:t>trợ</a:t>
            </a:r>
            <a:r>
              <a:rPr lang="en-US" sz="1800" u="none" kern="1200" dirty="0">
                <a:solidFill>
                  <a:srgbClr val="008080"/>
                </a:solidFill>
                <a:effectLst/>
                <a:latin typeface="Calibri" panose="020F0502020204030204" pitchFamily="34" charset="0"/>
                <a:ea typeface="Times New Roman" panose="02020603050405020304" pitchFamily="18" charset="0"/>
              </a:rPr>
              <a:t> </a:t>
            </a:r>
            <a:r>
              <a:rPr lang="en-US" sz="1800" u="none" kern="1200" dirty="0" err="1">
                <a:solidFill>
                  <a:srgbClr val="008080"/>
                </a:solidFill>
                <a:effectLst/>
                <a:latin typeface="Calibri" panose="020F0502020204030204" pitchFamily="34" charset="0"/>
                <a:ea typeface="Times New Roman" panose="02020603050405020304" pitchFamily="18" charset="0"/>
              </a:rPr>
              <a:t>quý</a:t>
            </a:r>
            <a:r>
              <a:rPr lang="en-US" sz="1800" u="none" kern="1200" dirty="0">
                <a:solidFill>
                  <a:srgbClr val="008080"/>
                </a:solidFill>
                <a:effectLst/>
                <a:latin typeface="Calibri" panose="020F0502020204030204" pitchFamily="34" charset="0"/>
                <a:ea typeface="Times New Roman" panose="02020603050405020304" pitchFamily="18" charset="0"/>
              </a:rPr>
              <a:t> </a:t>
            </a:r>
            <a:r>
              <a:rPr lang="en-US" sz="1800" u="none" kern="1200" dirty="0" err="1">
                <a:solidFill>
                  <a:srgbClr val="008080"/>
                </a:solidFill>
                <a:effectLst/>
                <a:latin typeface="Calibri" panose="020F0502020204030204" pitchFamily="34" charset="0"/>
                <a:ea typeface="Times New Roman" panose="02020603050405020304" pitchFamily="18" charset="0"/>
              </a:rPr>
              <a:t>vị</a:t>
            </a:r>
            <a:r>
              <a:rPr lang="en-US" sz="1800" u="none" kern="1200" dirty="0">
                <a:solidFill>
                  <a:srgbClr val="008080"/>
                </a:solidFill>
                <a:effectLst/>
                <a:latin typeface="Calibri" panose="020F0502020204030204" pitchFamily="34" charset="0"/>
                <a:ea typeface="Times New Roman" panose="02020603050405020304" pitchFamily="18" charset="0"/>
              </a:rPr>
              <a:t> </a:t>
            </a:r>
            <a:r>
              <a:rPr lang="en-US" sz="1800" u="none" kern="1200" dirty="0" err="1">
                <a:solidFill>
                  <a:srgbClr val="008080"/>
                </a:solidFill>
                <a:effectLst/>
                <a:latin typeface="Calibri" panose="020F0502020204030204" pitchFamily="34" charset="0"/>
                <a:ea typeface="Times New Roman" panose="02020603050405020304" pitchFamily="18" charset="0"/>
              </a:rPr>
              <a:t>trong</a:t>
            </a:r>
            <a:r>
              <a:rPr lang="en-US" sz="1800" u="none" kern="1200" dirty="0">
                <a:solidFill>
                  <a:srgbClr val="008080"/>
                </a:solidFill>
                <a:effectLst/>
                <a:latin typeface="Calibri" panose="020F0502020204030204" pitchFamily="34" charset="0"/>
                <a:ea typeface="Times New Roman" panose="02020603050405020304" pitchFamily="18" charset="0"/>
              </a:rPr>
              <a:t> </a:t>
            </a:r>
            <a:r>
              <a:rPr lang="en-US" sz="1800" u="none" kern="1200" dirty="0" err="1">
                <a:solidFill>
                  <a:srgbClr val="008080"/>
                </a:solidFill>
                <a:effectLst/>
                <a:latin typeface="Calibri" panose="020F0502020204030204" pitchFamily="34" charset="0"/>
                <a:ea typeface="Times New Roman" panose="02020603050405020304" pitchFamily="18" charset="0"/>
              </a:rPr>
              <a:t>việc</a:t>
            </a:r>
            <a:r>
              <a:rPr lang="en-US" sz="1800" u="none" kern="1200" dirty="0">
                <a:solidFill>
                  <a:srgbClr val="008080"/>
                </a:solidFill>
                <a:effectLst/>
                <a:latin typeface="Calibri" panose="020F0502020204030204" pitchFamily="34" charset="0"/>
                <a:ea typeface="Times New Roman" panose="02020603050405020304" pitchFamily="18" charset="0"/>
              </a:rPr>
              <a:t> </a:t>
            </a:r>
            <a:r>
              <a:rPr lang="en-US" sz="1800" u="none" kern="1200" dirty="0" err="1">
                <a:solidFill>
                  <a:srgbClr val="008080"/>
                </a:solidFill>
                <a:effectLst/>
                <a:latin typeface="Calibri" panose="020F0502020204030204" pitchFamily="34" charset="0"/>
                <a:ea typeface="Times New Roman" panose="02020603050405020304" pitchFamily="18" charset="0"/>
              </a:rPr>
              <a:t>tìm</a:t>
            </a:r>
            <a:r>
              <a:rPr lang="en-US" sz="1800" u="none" kern="1200" dirty="0">
                <a:solidFill>
                  <a:srgbClr val="008080"/>
                </a:solidFill>
                <a:effectLst/>
                <a:latin typeface="Calibri" panose="020F0502020204030204" pitchFamily="34" charset="0"/>
                <a:ea typeface="Times New Roman" panose="02020603050405020304" pitchFamily="18" charset="0"/>
              </a:rPr>
              <a:t> </a:t>
            </a:r>
            <a:r>
              <a:rPr lang="en-US" sz="1800" u="none" kern="1200" dirty="0" err="1">
                <a:solidFill>
                  <a:srgbClr val="008080"/>
                </a:solidFill>
                <a:effectLst/>
                <a:latin typeface="Calibri" panose="020F0502020204030204" pitchFamily="34" charset="0"/>
                <a:ea typeface="Times New Roman" panose="02020603050405020304" pitchFamily="18" charset="0"/>
              </a:rPr>
              <a:t>phương</a:t>
            </a:r>
            <a:r>
              <a:rPr lang="en-US" sz="1800" u="none" kern="1200" dirty="0">
                <a:solidFill>
                  <a:srgbClr val="008080"/>
                </a:solidFill>
                <a:effectLst/>
                <a:latin typeface="Calibri" panose="020F0502020204030204" pitchFamily="34" charset="0"/>
                <a:ea typeface="Times New Roman" panose="02020603050405020304" pitchFamily="18" charset="0"/>
              </a:rPr>
              <a:t> </a:t>
            </a:r>
            <a:r>
              <a:rPr lang="en-US" sz="1800" u="none" kern="1200" dirty="0" err="1">
                <a:solidFill>
                  <a:srgbClr val="008080"/>
                </a:solidFill>
                <a:effectLst/>
                <a:latin typeface="Calibri" panose="020F0502020204030204" pitchFamily="34" charset="0"/>
                <a:ea typeface="Times New Roman" panose="02020603050405020304" pitchFamily="18" charset="0"/>
              </a:rPr>
              <a:t>tiện</a:t>
            </a:r>
            <a:r>
              <a:rPr lang="en-US" sz="1800" u="none" kern="1200" dirty="0">
                <a:solidFill>
                  <a:srgbClr val="008080"/>
                </a:solidFill>
                <a:effectLst/>
                <a:latin typeface="Calibri" panose="020F0502020204030204" pitchFamily="34" charset="0"/>
                <a:ea typeface="Times New Roman" panose="02020603050405020304" pitchFamily="18" charset="0"/>
              </a:rPr>
              <a:t> di </a:t>
            </a:r>
            <a:r>
              <a:rPr lang="en-US" sz="1800" u="none" kern="1200" dirty="0" err="1">
                <a:solidFill>
                  <a:srgbClr val="008080"/>
                </a:solidFill>
                <a:effectLst/>
                <a:latin typeface="Calibri" panose="020F0502020204030204" pitchFamily="34" charset="0"/>
                <a:ea typeface="Times New Roman" panose="02020603050405020304" pitchFamily="18" charset="0"/>
              </a:rPr>
              <a:t>chuyển</a:t>
            </a:r>
            <a:r>
              <a:rPr lang="en-US" sz="1800" u="none" kern="1200" dirty="0">
                <a:solidFill>
                  <a:srgbClr val="008080"/>
                </a:solidFill>
                <a:effectLst/>
                <a:latin typeface="Calibri" panose="020F0502020204030204" pitchFamily="34" charset="0"/>
                <a:ea typeface="Times New Roman" panose="02020603050405020304" pitchFamily="18" charset="0"/>
              </a:rPr>
              <a:t>.</a:t>
            </a:r>
            <a:endParaRPr lang="en-US" sz="1200" u="none"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D1AA723-8E7C-466C-9B48-1A291385479A}" type="slidenum">
              <a:rPr lang="en-US" smtClean="0"/>
              <a:pPr/>
              <a:t>25</a:t>
            </a:fld>
            <a:endParaRPr lang="en-US"/>
          </a:p>
        </p:txBody>
      </p:sp>
    </p:spTree>
    <p:extLst>
      <p:ext uri="{BB962C8B-B14F-4D97-AF65-F5344CB8AC3E}">
        <p14:creationId xmlns:p14="http://schemas.microsoft.com/office/powerpoint/2010/main" val="4037856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Lưu</a:t>
            </a:r>
            <a:r>
              <a:rPr lang="en-US" baseline="0" dirty="0"/>
              <a:t> ý:</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Calibri" panose="020F0502020204030204" pitchFamily="34" charset="0"/>
                <a:cs typeface="Calibri" panose="020F0502020204030204" pitchFamily="34" charset="0"/>
              </a:rPr>
              <a:t>Bảo</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hiểm</a:t>
            </a:r>
            <a:r>
              <a:rPr lang="en-US" sz="1200" baseline="0" dirty="0">
                <a:latin typeface="Calibri" panose="020F0502020204030204" pitchFamily="34" charset="0"/>
                <a:cs typeface="Calibri" panose="020F0502020204030204" pitchFamily="34" charset="0"/>
              </a:rPr>
              <a:t> y </a:t>
            </a:r>
            <a:r>
              <a:rPr lang="en-US" sz="1200" baseline="0" dirty="0" err="1">
                <a:latin typeface="Calibri" panose="020F0502020204030204" pitchFamily="34" charset="0"/>
                <a:cs typeface="Calibri" panose="020F0502020204030204" pitchFamily="34" charset="0"/>
              </a:rPr>
              <a:t>tế</a:t>
            </a:r>
            <a:r>
              <a:rPr lang="en-US" sz="1200" baseline="0"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(bao</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gồm</a:t>
            </a:r>
            <a:r>
              <a:rPr lang="en-US" sz="1200" dirty="0">
                <a:latin typeface="Calibri" panose="020F0502020204030204" pitchFamily="34" charset="0"/>
                <a:cs typeface="Calibri" panose="020F0502020204030204" pitchFamily="34" charset="0"/>
              </a:rPr>
              <a:t> Medicare </a:t>
            </a:r>
            <a:r>
              <a:rPr lang="en-US" sz="1200" dirty="0" err="1">
                <a:latin typeface="Calibri" panose="020F0502020204030204" pitchFamily="34" charset="0"/>
                <a:cs typeface="Calibri" panose="020F0502020204030204" pitchFamily="34" charset="0"/>
              </a:rPr>
              <a:t>và</a:t>
            </a:r>
            <a:r>
              <a:rPr lang="en-US" sz="1200" dirty="0">
                <a:latin typeface="Calibri" panose="020F0502020204030204" pitchFamily="34" charset="0"/>
                <a:cs typeface="Calibri" panose="020F0502020204030204" pitchFamily="34" charset="0"/>
              </a:rPr>
              <a:t> Medicaid) </a:t>
            </a:r>
            <a:r>
              <a:rPr lang="en-US" sz="1200" dirty="0" err="1">
                <a:latin typeface="Calibri" panose="020F0502020204030204" pitchFamily="34" charset="0"/>
                <a:cs typeface="Calibri" panose="020F0502020204030204" pitchFamily="34" charset="0"/>
              </a:rPr>
              <a:t>sẽ</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đài</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thọ</a:t>
            </a:r>
            <a:r>
              <a:rPr lang="en-US" sz="1200" baseline="0" dirty="0">
                <a:latin typeface="Calibri" panose="020F0502020204030204" pitchFamily="34" charset="0"/>
                <a:cs typeface="Calibri" panose="020F0502020204030204" pitchFamily="34" charset="0"/>
              </a:rPr>
              <a:t> chi </a:t>
            </a:r>
            <a:r>
              <a:rPr lang="en-US" sz="1200" baseline="0" dirty="0" err="1">
                <a:latin typeface="Calibri" panose="020F0502020204030204" pitchFamily="34" charset="0"/>
                <a:cs typeface="Calibri" panose="020F0502020204030204" pitchFamily="34" charset="0"/>
              </a:rPr>
              <a:t>phí</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của</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việc</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tiêm</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vắc-xin</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Hãy</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mang</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theo</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thẻ</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bảo</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hiểm</a:t>
            </a:r>
            <a:r>
              <a:rPr lang="en-US" sz="1200" baseline="0" dirty="0">
                <a:latin typeface="Calibri" panose="020F0502020204030204" pitchFamily="34" charset="0"/>
                <a:cs typeface="Calibri" panose="020F0502020204030204" pitchFamily="34" charset="0"/>
              </a:rPr>
              <a:t> y </a:t>
            </a:r>
            <a:r>
              <a:rPr lang="en-US" sz="1200" baseline="0" dirty="0" err="1">
                <a:latin typeface="Calibri" panose="020F0502020204030204" pitchFamily="34" charset="0"/>
                <a:cs typeface="Calibri" panose="020F0502020204030204" pitchFamily="34" charset="0"/>
              </a:rPr>
              <a:t>tế</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nếu</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quý</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vị</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có</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thẻ</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Bảo</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hiểm</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của</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quý</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vị</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sẽ</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thanh</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toán</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cho</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quý</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vị</a:t>
            </a:r>
            <a:r>
              <a:rPr lang="en-US" sz="1200" baseline="0" dirty="0">
                <a:latin typeface="Calibri" panose="020F0502020204030204" pitchFamily="34" charset="0"/>
                <a:cs typeface="Calibri" panose="020F0502020204030204" pitchFamily="34" charset="0"/>
              </a:rPr>
              <a:t>.</a:t>
            </a:r>
            <a:r>
              <a:rPr lang="en-US" sz="1200" dirty="0">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Calibri" panose="020F0502020204030204" pitchFamily="34" charset="0"/>
                <a:cs typeface="Calibri" panose="020F0502020204030204" pitchFamily="34" charset="0"/>
              </a:rPr>
              <a:t>Nhà</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cung</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cấp</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dịch</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vụ</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chăm</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sóc</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sức</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khỏe</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có</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thể</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được</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chính</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quyền</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liên</a:t>
            </a:r>
            <a:r>
              <a:rPr lang="en-US" sz="1200" baseline="0" dirty="0">
                <a:latin typeface="Calibri" panose="020F0502020204030204" pitchFamily="34" charset="0"/>
                <a:cs typeface="Calibri" panose="020F0502020204030204" pitchFamily="34" charset="0"/>
              </a:rPr>
              <a:t> bang </a:t>
            </a:r>
            <a:r>
              <a:rPr lang="en-US" sz="1200" baseline="0" dirty="0" err="1">
                <a:latin typeface="Calibri" panose="020F0502020204030204" pitchFamily="34" charset="0"/>
                <a:cs typeface="Calibri" panose="020F0502020204030204" pitchFamily="34" charset="0"/>
              </a:rPr>
              <a:t>bồi</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hoàn</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các</a:t>
            </a:r>
            <a:r>
              <a:rPr lang="en-US" sz="1200" baseline="0" dirty="0">
                <a:latin typeface="Calibri" panose="020F0502020204030204" pitchFamily="34" charset="0"/>
                <a:cs typeface="Calibri" panose="020F0502020204030204" pitchFamily="34" charset="0"/>
              </a:rPr>
              <a:t> chi </a:t>
            </a:r>
            <a:r>
              <a:rPr lang="en-US" sz="1200" baseline="0" dirty="0" err="1">
                <a:latin typeface="Calibri" panose="020F0502020204030204" pitchFamily="34" charset="0"/>
                <a:cs typeface="Calibri" panose="020F0502020204030204" pitchFamily="34" charset="0"/>
              </a:rPr>
              <a:t>phí</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của</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việc</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tiêm</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vắc-xin</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cho</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những</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người</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nhập</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cư</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không</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có</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giấy</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tờ</a:t>
            </a:r>
            <a:r>
              <a:rPr lang="en-US" sz="1200" baseline="0" dirty="0">
                <a:latin typeface="Calibri" panose="020F0502020204030204" pitchFamily="34" charset="0"/>
                <a:cs typeface="Calibri" panose="020F0502020204030204" pitchFamily="34" charset="0"/>
              </a:rPr>
              <a:t>.</a:t>
            </a:r>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pPr/>
              <a:t>26</a:t>
            </a:fld>
            <a:endParaRPr lang="en-US"/>
          </a:p>
        </p:txBody>
      </p:sp>
    </p:spTree>
    <p:extLst>
      <p:ext uri="{BB962C8B-B14F-4D97-AF65-F5344CB8AC3E}">
        <p14:creationId xmlns:p14="http://schemas.microsoft.com/office/powerpoint/2010/main" val="1056059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Lưu</a:t>
            </a:r>
            <a:r>
              <a:rPr lang="en-US" baseline="0" dirty="0"/>
              <a:t> ý:</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Chính</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quyền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liên</a:t>
            </a:r>
            <a:r>
              <a:rPr lang="en-US" sz="1200" kern="1200" baseline="0" dirty="0">
                <a:solidFill>
                  <a:schemeClr val="tx1"/>
                </a:solidFill>
                <a:effectLst/>
                <a:latin typeface="+mn-lt"/>
                <a:ea typeface="+mn-ea"/>
                <a:cs typeface="+mn-cs"/>
              </a:rPr>
              <a:t> bang </a:t>
            </a:r>
            <a:r>
              <a:rPr lang="en-US" sz="1200" kern="1200" baseline="0" dirty="0" err="1">
                <a:solidFill>
                  <a:schemeClr val="tx1"/>
                </a:solidFill>
                <a:effectLst/>
                <a:latin typeface="+mn-lt"/>
                <a:ea typeface="+mn-ea"/>
                <a:cs typeface="+mn-cs"/>
              </a:rPr>
              <a:t>đã</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xác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nhận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rằng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sẽ</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không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xem</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xét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việc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điều</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trị</a:t>
            </a:r>
            <a:r>
              <a:rPr lang="en-US" sz="1200" kern="1200" baseline="0" dirty="0">
                <a:solidFill>
                  <a:schemeClr val="tx1"/>
                </a:solidFill>
                <a:effectLst/>
                <a:latin typeface="+mn-lt"/>
                <a:ea typeface="+mn-ea"/>
                <a:cs typeface="+mn-cs"/>
              </a:rPr>
              <a:t> COVID-19 (bao </a:t>
            </a:r>
            <a:r>
              <a:rPr lang="en-US" sz="1200" kern="1200" baseline="0" dirty="0" err="1">
                <a:solidFill>
                  <a:schemeClr val="tx1"/>
                </a:solidFill>
                <a:effectLst/>
                <a:latin typeface="+mn-lt"/>
                <a:ea typeface="+mn-ea"/>
                <a:cs typeface="+mn-cs"/>
              </a:rPr>
              <a:t>gồm</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cả</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vắc-xin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trong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việc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xác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định</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xem</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một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người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có</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thuộc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diện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gánh</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nặng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xã</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hội</a:t>
            </a:r>
            <a:r>
              <a:rPr lang="en-US" sz="1200" kern="1200" baseline="0" dirty="0">
                <a:solidFill>
                  <a:schemeClr val="tx1"/>
                </a:solidFill>
                <a:effectLst/>
                <a:latin typeface="+mn-lt"/>
                <a:ea typeface="+mn-ea"/>
                <a:cs typeface="+mn-cs"/>
              </a:rPr>
              <a:t>” hay </a:t>
            </a:r>
            <a:r>
              <a:rPr lang="en-US" sz="1200" kern="1200" baseline="0" dirty="0" err="1">
                <a:solidFill>
                  <a:schemeClr val="tx1"/>
                </a:solidFill>
                <a:effectLst/>
                <a:latin typeface="+mn-lt"/>
                <a:ea typeface="+mn-ea"/>
                <a:cs typeface="+mn-cs"/>
              </a:rPr>
              <a:t>không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hoặc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không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xem</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xét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việc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điều</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trị</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có</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liên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quan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tới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điều</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kiện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phúc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lợi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công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cộng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cho</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những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cá</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nhân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nhất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định</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đang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muốn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gia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hạn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cư</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trú</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hoặc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thay</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đổi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tình</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trạng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nhập</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cư</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ngay</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cả</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khi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vắc-xin</a:t>
            </a:r>
            <a:r>
              <a:rPr lang="en-US" sz="1200" kern="1200" baseline="0" dirty="0">
                <a:solidFill>
                  <a:schemeClr val="tx1"/>
                </a:solidFill>
                <a:effectLst/>
                <a:latin typeface="+mn-lt"/>
                <a:ea typeface="+mn-ea"/>
                <a:cs typeface="+mn-cs"/>
              </a:rPr>
              <a:t> do Medicaid </a:t>
            </a:r>
            <a:r>
              <a:rPr lang="en-US" sz="1200" kern="1200" baseline="0" dirty="0" err="1">
                <a:solidFill>
                  <a:schemeClr val="tx1"/>
                </a:solidFill>
                <a:effectLst/>
                <a:latin typeface="+mn-lt"/>
                <a:ea typeface="+mn-ea"/>
                <a:cs typeface="+mn-cs"/>
              </a:rPr>
              <a:t>hoặc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các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quỹ</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liên</a:t>
            </a:r>
            <a:r>
              <a:rPr lang="en-US" sz="1200" kern="1200" baseline="0" dirty="0">
                <a:solidFill>
                  <a:schemeClr val="tx1"/>
                </a:solidFill>
                <a:effectLst/>
                <a:latin typeface="+mn-lt"/>
                <a:ea typeface="+mn-ea"/>
                <a:cs typeface="+mn-cs"/>
              </a:rPr>
              <a:t> bang </a:t>
            </a:r>
            <a:r>
              <a:rPr lang="en-US" sz="1200" kern="1200" baseline="0" dirty="0" err="1">
                <a:solidFill>
                  <a:schemeClr val="tx1"/>
                </a:solidFill>
                <a:effectLst/>
                <a:latin typeface="+mn-lt"/>
                <a:ea typeface="+mn-ea"/>
                <a:cs typeface="+mn-cs"/>
              </a:rPr>
              <a:t>khác</a:t>
            </a:r>
            <a:r>
              <a:rPr lang="en-US" sz="1200" kern="1200" baseline="0" dirty="0">
                <a:solidFill>
                  <a:schemeClr val="tx1"/>
                </a:solidFill>
                <a:effectLst/>
                <a:latin typeface="+mn-lt"/>
                <a:ea typeface="+mn-ea"/>
                <a:cs typeface="+mn-cs"/>
              </a:rPr>
              <a:t> chi </a:t>
            </a:r>
            <a:r>
              <a:rPr lang="en-US" sz="1200" kern="1200" baseline="0" dirty="0" err="1">
                <a:solidFill>
                  <a:schemeClr val="tx1"/>
                </a:solidFill>
                <a:effectLst/>
                <a:latin typeface="+mn-lt"/>
                <a:ea typeface="+mn-ea"/>
                <a:cs typeface="+mn-cs"/>
              </a:rPr>
              <a:t>trả</a:t>
            </a:r>
            <a:r>
              <a:rPr lang="en-US" sz="1200" kern="1200" dirty="0">
                <a:solidFill>
                  <a:schemeClr val="tx1"/>
                </a:solidFill>
                <a:effectLst/>
                <a:latin typeface="+mn-lt"/>
                <a:ea typeface="+mn-ea"/>
                <a:cs typeface="+mn-cs"/>
              </a:rPr>
              <a:t>.</a:t>
            </a:r>
          </a:p>
          <a:p>
            <a:endParaRPr lang="en-US" dirty="0"/>
          </a:p>
          <a:p>
            <a:r>
              <a:rPr lang="en-US" sz="1200" b="0" i="0" kern="1200" dirty="0" err="1">
                <a:solidFill>
                  <a:schemeClr val="tx1"/>
                </a:solidFill>
                <a:effectLst/>
                <a:latin typeface="+mn-lt"/>
                <a:ea typeface="+mn-ea"/>
                <a:cs typeface="+mn-cs"/>
              </a:rPr>
              <a:t>Hãy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mang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thẻ</a:t>
            </a:r>
            <a:r>
              <a:rPr lang="en-US" sz="1200" b="0" i="0" kern="1200" baseline="0" dirty="0">
                <a:solidFill>
                  <a:schemeClr val="tx1"/>
                </a:solidFill>
                <a:effectLst/>
                <a:latin typeface="+mn-lt"/>
                <a:ea typeface="+mn-ea"/>
                <a:cs typeface="+mn-cs"/>
              </a:rPr>
              <a:t> ID </a:t>
            </a:r>
            <a:r>
              <a:rPr lang="en-US" sz="1200" b="0" i="0" kern="1200" baseline="0" dirty="0" err="1">
                <a:solidFill>
                  <a:schemeClr val="tx1"/>
                </a:solidFill>
                <a:effectLst/>
                <a:latin typeface="+mn-lt"/>
                <a:ea typeface="+mn-ea"/>
                <a:cs typeface="+mn-cs"/>
              </a:rPr>
              <a:t>có</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tên</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quý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vị</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nếu</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quý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vị</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có</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thẻ</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để</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xác</a:t>
            </a:r>
            <a:r>
              <a:rPr lang="en-US" sz="1200" b="0" i="0" kern="1200" baseline="0" dirty="0">
                <a:solidFill>
                  <a:schemeClr val="tx1"/>
                </a:solidFill>
                <a:effectLst/>
                <a:latin typeface="+mn-lt"/>
                <a:ea typeface="+mn-ea"/>
                <a:cs typeface="+mn-cs"/>
              </a:rPr>
              <a:t> minh </a:t>
            </a:r>
            <a:r>
              <a:rPr lang="en-US" sz="1200" b="0" i="0" kern="1200" baseline="0" dirty="0" err="1">
                <a:solidFill>
                  <a:schemeClr val="tx1"/>
                </a:solidFill>
                <a:effectLst/>
                <a:latin typeface="+mn-lt"/>
                <a:ea typeface="+mn-ea"/>
                <a:cs typeface="+mn-cs"/>
              </a:rPr>
              <a:t>tên</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quý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vị</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trong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hệ</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thống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tiêm</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vắc-xin</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Điều</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này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không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bắt</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buộc</a:t>
            </a:r>
            <a:r>
              <a:rPr lang="en-US" sz="1200" b="0" i="0" kern="1200" baseline="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Hãy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mang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thẻ</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bảo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hiểm</a:t>
            </a:r>
            <a:r>
              <a:rPr lang="en-US" sz="1200" b="0" i="0" kern="1200" baseline="0" dirty="0">
                <a:solidFill>
                  <a:schemeClr val="tx1"/>
                </a:solidFill>
                <a:effectLst/>
                <a:latin typeface="+mn-lt"/>
                <a:ea typeface="+mn-ea"/>
                <a:cs typeface="+mn-cs"/>
              </a:rPr>
              <a:t> y </a:t>
            </a:r>
            <a:r>
              <a:rPr lang="en-US" sz="1200" b="0" i="0" kern="1200" baseline="0" dirty="0" err="1">
                <a:solidFill>
                  <a:schemeClr val="tx1"/>
                </a:solidFill>
                <a:effectLst/>
                <a:latin typeface="+mn-lt"/>
                <a:ea typeface="+mn-ea"/>
                <a:cs typeface="+mn-cs"/>
              </a:rPr>
              <a:t>tế</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nếu</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quý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vị</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có</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thẻ</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Bảo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hiểm</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của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quý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vị</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sẽ</a:t>
            </a:r>
            <a:r>
              <a:rPr lang="en-US" sz="1200" b="0" i="0" kern="1200" baseline="0" dirty="0">
                <a:solidFill>
                  <a:schemeClr val="tx1"/>
                </a:solidFill>
                <a:effectLst/>
                <a:latin typeface="+mn-lt"/>
                <a:ea typeface="+mn-ea"/>
                <a:cs typeface="+mn-cs"/>
              </a:rPr>
              <a:t> chi </a:t>
            </a:r>
            <a:r>
              <a:rPr lang="en-US" sz="1200" b="0" i="0" kern="1200" baseline="0" dirty="0" err="1">
                <a:solidFill>
                  <a:schemeClr val="tx1"/>
                </a:solidFill>
                <a:effectLst/>
                <a:latin typeface="+mn-lt"/>
                <a:ea typeface="+mn-ea"/>
                <a:cs typeface="+mn-cs"/>
              </a:rPr>
              <a:t>trả</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quý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vị</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Quý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vị</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không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cần</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phải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được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bảo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hiểm</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để</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được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tiêm</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vắc-xin</a:t>
            </a:r>
            <a:r>
              <a:rPr lang="en-US" sz="1200" b="0" i="0" kern="1200" baseline="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pPr/>
              <a:t>27</a:t>
            </a:fld>
            <a:endParaRPr lang="en-US"/>
          </a:p>
        </p:txBody>
      </p:sp>
    </p:spTree>
    <p:extLst>
      <p:ext uri="{BB962C8B-B14F-4D97-AF65-F5344CB8AC3E}">
        <p14:creationId xmlns:p14="http://schemas.microsoft.com/office/powerpoint/2010/main" val="2558237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Lưu</a:t>
            </a:r>
            <a:r>
              <a:rPr lang="en-US" baseline="0" dirty="0"/>
              <a:t> ý:</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Nếu</a:t>
            </a:r>
            <a:r>
              <a:rPr lang="en-US" baseline="0" dirty="0"/>
              <a:t> </a:t>
            </a:r>
            <a:r>
              <a:rPr lang="en-US" baseline="0" dirty="0" err="1"/>
              <a:t>quý</a:t>
            </a:r>
            <a:r>
              <a:rPr lang="en-US" baseline="0" dirty="0"/>
              <a:t> </a:t>
            </a:r>
            <a:r>
              <a:rPr lang="en-US" baseline="0" dirty="0" err="1"/>
              <a:t>vị</a:t>
            </a:r>
            <a:r>
              <a:rPr lang="en-US" baseline="0" dirty="0"/>
              <a:t> </a:t>
            </a:r>
            <a:r>
              <a:rPr lang="en-US" baseline="0" dirty="0" err="1"/>
              <a:t>bị</a:t>
            </a:r>
            <a:r>
              <a:rPr lang="en-US" baseline="0" dirty="0"/>
              <a:t> </a:t>
            </a:r>
            <a:r>
              <a:rPr lang="en-US" baseline="0" dirty="0" err="1"/>
              <a:t>đau</a:t>
            </a:r>
            <a:r>
              <a:rPr lang="en-US" baseline="0" dirty="0"/>
              <a:t> </a:t>
            </a:r>
            <a:r>
              <a:rPr lang="en-US" baseline="0" dirty="0" err="1"/>
              <a:t>và</a:t>
            </a:r>
            <a:r>
              <a:rPr lang="en-US" baseline="0" dirty="0"/>
              <a:t> </a:t>
            </a:r>
            <a:r>
              <a:rPr lang="en-US" baseline="0" dirty="0" err="1"/>
              <a:t>thấy</a:t>
            </a:r>
            <a:r>
              <a:rPr lang="en-US" baseline="0" dirty="0"/>
              <a:t> </a:t>
            </a:r>
            <a:r>
              <a:rPr lang="en-US" baseline="0" dirty="0" err="1"/>
              <a:t>khó</a:t>
            </a:r>
            <a:r>
              <a:rPr lang="en-US" baseline="0" dirty="0"/>
              <a:t> </a:t>
            </a:r>
            <a:r>
              <a:rPr lang="en-US" baseline="0" dirty="0" err="1"/>
              <a:t>chịu</a:t>
            </a:r>
            <a:r>
              <a:rPr lang="en-US" baseline="0" dirty="0"/>
              <a:t> </a:t>
            </a:r>
            <a:r>
              <a:rPr lang="en-US" baseline="0" dirty="0" err="1"/>
              <a:t>đáng</a:t>
            </a:r>
            <a:r>
              <a:rPr lang="en-US" baseline="0" dirty="0"/>
              <a:t> </a:t>
            </a:r>
            <a:r>
              <a:rPr lang="en-US" baseline="0" dirty="0" err="1"/>
              <a:t>kể</a:t>
            </a:r>
            <a:r>
              <a:rPr lang="en-US" dirty="0"/>
              <a:t>, </a:t>
            </a:r>
            <a:r>
              <a:rPr lang="en-US" dirty="0" err="1"/>
              <a:t>hãy</a:t>
            </a:r>
            <a:r>
              <a:rPr lang="en-US" baseline="0" dirty="0"/>
              <a:t> </a:t>
            </a:r>
            <a:r>
              <a:rPr lang="en-US" baseline="0" dirty="0" err="1"/>
              <a:t>trao</a:t>
            </a:r>
            <a:r>
              <a:rPr lang="en-US" baseline="0" dirty="0"/>
              <a:t> </a:t>
            </a:r>
            <a:r>
              <a:rPr lang="en-US" baseline="0" dirty="0" err="1"/>
              <a:t>đổi</a:t>
            </a:r>
            <a:r>
              <a:rPr lang="en-US" baseline="0" dirty="0"/>
              <a:t> </a:t>
            </a:r>
            <a:r>
              <a:rPr lang="en-US" baseline="0" dirty="0" err="1"/>
              <a:t>với</a:t>
            </a:r>
            <a:r>
              <a:rPr lang="en-US" baseline="0" dirty="0"/>
              <a:t> </a:t>
            </a:r>
            <a:r>
              <a:rPr lang="en-US" baseline="0" dirty="0" err="1"/>
              <a:t>nhà</a:t>
            </a:r>
            <a:r>
              <a:rPr lang="en-US" baseline="0" dirty="0"/>
              <a:t> </a:t>
            </a:r>
            <a:r>
              <a:rPr lang="en-US" baseline="0" dirty="0" err="1"/>
              <a:t>cung</a:t>
            </a:r>
            <a:r>
              <a:rPr lang="en-US" baseline="0" dirty="0"/>
              <a:t> </a:t>
            </a:r>
            <a:r>
              <a:rPr lang="en-US" baseline="0" dirty="0" err="1"/>
              <a:t>cấp</a:t>
            </a:r>
            <a:r>
              <a:rPr lang="en-US" baseline="0" dirty="0"/>
              <a:t> </a:t>
            </a:r>
            <a:r>
              <a:rPr lang="en-US" baseline="0" dirty="0" err="1"/>
              <a:t>dịch</a:t>
            </a:r>
            <a:r>
              <a:rPr lang="en-US" baseline="0" dirty="0"/>
              <a:t> </a:t>
            </a:r>
            <a:r>
              <a:rPr lang="en-US" baseline="0" dirty="0" err="1"/>
              <a:t>vụ</a:t>
            </a:r>
            <a:r>
              <a:rPr lang="en-US" baseline="0" dirty="0"/>
              <a:t> </a:t>
            </a:r>
            <a:r>
              <a:rPr lang="en-US" baseline="0" dirty="0" err="1"/>
              <a:t>chăm</a:t>
            </a:r>
            <a:r>
              <a:rPr lang="en-US" baseline="0" dirty="0"/>
              <a:t> </a:t>
            </a:r>
            <a:r>
              <a:rPr lang="en-US" baseline="0" dirty="0" err="1"/>
              <a:t>sóc</a:t>
            </a:r>
            <a:r>
              <a:rPr lang="en-US" baseline="0" dirty="0"/>
              <a:t> </a:t>
            </a:r>
            <a:r>
              <a:rPr lang="en-US" baseline="0" dirty="0" err="1"/>
              <a:t>sức</a:t>
            </a:r>
            <a:r>
              <a:rPr lang="en-US" baseline="0" dirty="0"/>
              <a:t> </a:t>
            </a:r>
            <a:r>
              <a:rPr lang="en-US" baseline="0" dirty="0" err="1"/>
              <a:t>khỏe</a:t>
            </a:r>
            <a:r>
              <a:rPr lang="en-US" baseline="0" dirty="0"/>
              <a:t> </a:t>
            </a:r>
            <a:r>
              <a:rPr lang="en-US" baseline="0" dirty="0" err="1"/>
              <a:t>của</a:t>
            </a:r>
            <a:r>
              <a:rPr lang="en-US" baseline="0" dirty="0"/>
              <a:t> </a:t>
            </a:r>
            <a:r>
              <a:rPr lang="en-US" baseline="0" dirty="0" err="1"/>
              <a:t>quý</a:t>
            </a:r>
            <a:r>
              <a:rPr lang="en-US" baseline="0" dirty="0"/>
              <a:t> </a:t>
            </a:r>
            <a:r>
              <a:rPr lang="en-US" baseline="0" dirty="0" err="1"/>
              <a:t>vị</a:t>
            </a:r>
            <a:r>
              <a:rPr lang="en-US" dirty="0"/>
              <a:t>, </a:t>
            </a:r>
            <a:r>
              <a:rPr lang="en-US" dirty="0" err="1"/>
              <a:t>họ</a:t>
            </a:r>
            <a:r>
              <a:rPr lang="en-US" baseline="0" dirty="0"/>
              <a:t> </a:t>
            </a:r>
            <a:r>
              <a:rPr lang="en-US" baseline="0" dirty="0" err="1"/>
              <a:t>có</a:t>
            </a:r>
            <a:r>
              <a:rPr lang="en-US" baseline="0" dirty="0"/>
              <a:t> </a:t>
            </a:r>
            <a:r>
              <a:rPr lang="en-US" baseline="0" dirty="0" err="1"/>
              <a:t>thể</a:t>
            </a:r>
            <a:r>
              <a:rPr lang="en-US" baseline="0" dirty="0"/>
              <a:t> </a:t>
            </a:r>
            <a:r>
              <a:rPr lang="en-US" baseline="0" dirty="0" err="1"/>
              <a:t>sẽ</a:t>
            </a:r>
            <a:r>
              <a:rPr lang="en-US" baseline="0" dirty="0"/>
              <a:t> </a:t>
            </a:r>
            <a:r>
              <a:rPr lang="en-US" baseline="0" dirty="0" err="1"/>
              <a:t>khuyên</a:t>
            </a:r>
            <a:r>
              <a:rPr lang="en-US" baseline="0" dirty="0"/>
              <a:t> </a:t>
            </a:r>
            <a:r>
              <a:rPr lang="en-US" baseline="0" dirty="0" err="1"/>
              <a:t>dùng</a:t>
            </a:r>
            <a:r>
              <a:rPr lang="en-US" baseline="0" dirty="0"/>
              <a:t> </a:t>
            </a:r>
            <a:r>
              <a:rPr lang="en-US" baseline="0" dirty="0" err="1"/>
              <a:t>các</a:t>
            </a:r>
            <a:r>
              <a:rPr lang="en-US" baseline="0" dirty="0"/>
              <a:t> </a:t>
            </a:r>
            <a:r>
              <a:rPr lang="en-US" baseline="0" dirty="0" err="1"/>
              <a:t>thuốc</a:t>
            </a:r>
            <a:r>
              <a:rPr lang="en-US" baseline="0" dirty="0"/>
              <a:t> </a:t>
            </a:r>
            <a:r>
              <a:rPr lang="en-US" baseline="0" dirty="0" err="1"/>
              <a:t>mua</a:t>
            </a:r>
            <a:r>
              <a:rPr lang="en-US" baseline="0" dirty="0"/>
              <a:t> </a:t>
            </a:r>
            <a:r>
              <a:rPr lang="en-US" baseline="0" dirty="0" err="1"/>
              <a:t>tự</a:t>
            </a:r>
            <a:r>
              <a:rPr lang="en-US" baseline="0" dirty="0"/>
              <a:t> do, </a:t>
            </a:r>
            <a:r>
              <a:rPr lang="en-US" baseline="0" dirty="0" err="1"/>
              <a:t>ví</a:t>
            </a:r>
            <a:r>
              <a:rPr lang="en-US" baseline="0" dirty="0"/>
              <a:t> </a:t>
            </a:r>
            <a:r>
              <a:rPr lang="en-US" baseline="0" dirty="0" err="1"/>
              <a:t>dụ</a:t>
            </a:r>
            <a:r>
              <a:rPr lang="en-US" baseline="0" dirty="0"/>
              <a:t> </a:t>
            </a:r>
            <a:r>
              <a:rPr lang="en-US" baseline="0" dirty="0" err="1"/>
              <a:t>như</a:t>
            </a:r>
            <a:r>
              <a:rPr lang="en-US" baseline="0" dirty="0"/>
              <a:t> </a:t>
            </a:r>
            <a:r>
              <a:rPr lang="en-US" dirty="0"/>
              <a:t>ibuprofen </a:t>
            </a:r>
            <a:r>
              <a:rPr lang="en-US" dirty="0" err="1"/>
              <a:t>hoặc</a:t>
            </a:r>
            <a:r>
              <a:rPr lang="en-US" dirty="0"/>
              <a:t> acetaminophen. </a:t>
            </a:r>
            <a:r>
              <a:rPr lang="en-US" dirty="0" err="1"/>
              <a:t>Để</a:t>
            </a:r>
            <a:r>
              <a:rPr lang="en-US" baseline="0" dirty="0"/>
              <a:t> </a:t>
            </a:r>
            <a:r>
              <a:rPr lang="en-US" baseline="0" dirty="0" err="1"/>
              <a:t>giảm</a:t>
            </a:r>
            <a:r>
              <a:rPr lang="en-US" baseline="0" dirty="0"/>
              <a:t> </a:t>
            </a:r>
            <a:r>
              <a:rPr lang="en-US" baseline="0" dirty="0" err="1"/>
              <a:t>đau</a:t>
            </a:r>
            <a:r>
              <a:rPr lang="en-US" baseline="0" dirty="0"/>
              <a:t> </a:t>
            </a:r>
            <a:r>
              <a:rPr lang="en-US" baseline="0" dirty="0" err="1"/>
              <a:t>hoặc</a:t>
            </a:r>
            <a:r>
              <a:rPr lang="en-US" baseline="0" dirty="0"/>
              <a:t> </a:t>
            </a:r>
            <a:r>
              <a:rPr lang="en-US" baseline="0" dirty="0" err="1"/>
              <a:t>khó</a:t>
            </a:r>
            <a:r>
              <a:rPr lang="en-US" baseline="0" dirty="0"/>
              <a:t> </a:t>
            </a:r>
            <a:r>
              <a:rPr lang="en-US" baseline="0" dirty="0" err="1"/>
              <a:t>chịu</a:t>
            </a:r>
            <a:r>
              <a:rPr lang="en-US" baseline="0" dirty="0"/>
              <a:t> </a:t>
            </a:r>
            <a:r>
              <a:rPr lang="en-US" baseline="0" dirty="0" err="1"/>
              <a:t>tại</a:t>
            </a:r>
            <a:r>
              <a:rPr lang="en-US" baseline="0" dirty="0"/>
              <a:t> </a:t>
            </a:r>
            <a:r>
              <a:rPr lang="en-US" baseline="0" dirty="0" err="1"/>
              <a:t>chỗ</a:t>
            </a:r>
            <a:r>
              <a:rPr lang="en-US" baseline="0" dirty="0"/>
              <a:t> </a:t>
            </a:r>
            <a:r>
              <a:rPr lang="en-US" baseline="0" dirty="0" err="1"/>
              <a:t>tiêm</a:t>
            </a:r>
            <a:r>
              <a:rPr lang="en-US" baseline="0" dirty="0"/>
              <a:t>, </a:t>
            </a:r>
            <a:r>
              <a:rPr lang="en-US" baseline="0" dirty="0" err="1"/>
              <a:t>hãy</a:t>
            </a:r>
            <a:r>
              <a:rPr lang="en-US" baseline="0" dirty="0"/>
              <a:t> </a:t>
            </a:r>
            <a:r>
              <a:rPr lang="en-US" baseline="0" dirty="0" err="1"/>
              <a:t>đắp</a:t>
            </a:r>
            <a:r>
              <a:rPr lang="en-US" baseline="0" dirty="0"/>
              <a:t> </a:t>
            </a:r>
            <a:r>
              <a:rPr lang="en-US" baseline="0" dirty="0" err="1"/>
              <a:t>một</a:t>
            </a:r>
            <a:r>
              <a:rPr lang="en-US" baseline="0" dirty="0"/>
              <a:t> </a:t>
            </a:r>
            <a:r>
              <a:rPr lang="en-US" baseline="0" dirty="0" err="1"/>
              <a:t>miếng</a:t>
            </a:r>
            <a:r>
              <a:rPr lang="en-US" baseline="0" dirty="0"/>
              <a:t> </a:t>
            </a:r>
            <a:r>
              <a:rPr lang="en-US" baseline="0" dirty="0" err="1"/>
              <a:t>vải</a:t>
            </a:r>
            <a:r>
              <a:rPr lang="en-US" baseline="0" dirty="0"/>
              <a:t> </a:t>
            </a:r>
            <a:r>
              <a:rPr lang="en-US" baseline="0" dirty="0" err="1"/>
              <a:t>sạch</a:t>
            </a:r>
            <a:r>
              <a:rPr lang="en-US" baseline="0" dirty="0"/>
              <a:t>, </a:t>
            </a:r>
            <a:r>
              <a:rPr lang="en-US" baseline="0" dirty="0" err="1"/>
              <a:t>mát</a:t>
            </a:r>
            <a:r>
              <a:rPr lang="en-US" baseline="0" dirty="0"/>
              <a:t>, </a:t>
            </a:r>
            <a:r>
              <a:rPr lang="en-US" baseline="0" dirty="0" err="1"/>
              <a:t>ẩm</a:t>
            </a:r>
            <a:r>
              <a:rPr lang="en-US" baseline="0" dirty="0"/>
              <a:t> </a:t>
            </a:r>
            <a:r>
              <a:rPr lang="en-US" baseline="0" dirty="0" err="1"/>
              <a:t>lên</a:t>
            </a:r>
            <a:r>
              <a:rPr lang="en-US" baseline="0" dirty="0"/>
              <a:t> </a:t>
            </a:r>
            <a:r>
              <a:rPr lang="en-US" baseline="0" dirty="0" err="1"/>
              <a:t>khu</a:t>
            </a:r>
            <a:r>
              <a:rPr lang="en-US" baseline="0" dirty="0"/>
              <a:t> </a:t>
            </a:r>
            <a:r>
              <a:rPr lang="en-US" baseline="0" dirty="0" err="1"/>
              <a:t>vực</a:t>
            </a:r>
            <a:r>
              <a:rPr lang="en-US" baseline="0" dirty="0"/>
              <a:t> </a:t>
            </a:r>
            <a:r>
              <a:rPr lang="en-US" baseline="0" dirty="0" err="1"/>
              <a:t>đó</a:t>
            </a:r>
            <a:r>
              <a:rPr lang="en-US" dirty="0"/>
              <a:t>, </a:t>
            </a:r>
            <a:r>
              <a:rPr lang="en-US" dirty="0" err="1"/>
              <a:t>và</a:t>
            </a:r>
            <a:r>
              <a:rPr lang="en-US" baseline="0" dirty="0"/>
              <a:t> </a:t>
            </a:r>
            <a:r>
              <a:rPr lang="en-US" baseline="0" dirty="0" err="1"/>
              <a:t>sử</a:t>
            </a:r>
            <a:r>
              <a:rPr lang="en-US" baseline="0" dirty="0"/>
              <a:t> </a:t>
            </a:r>
            <a:r>
              <a:rPr lang="en-US" baseline="0" dirty="0" err="1"/>
              <a:t>dụng</a:t>
            </a:r>
            <a:r>
              <a:rPr lang="en-US" baseline="0" dirty="0"/>
              <a:t> </a:t>
            </a:r>
            <a:r>
              <a:rPr lang="en-US" baseline="0" dirty="0" err="1"/>
              <a:t>hoặc</a:t>
            </a:r>
            <a:r>
              <a:rPr lang="en-US" baseline="0" dirty="0"/>
              <a:t> </a:t>
            </a:r>
            <a:r>
              <a:rPr lang="en-US" baseline="0" dirty="0" err="1"/>
              <a:t>vận</a:t>
            </a:r>
            <a:r>
              <a:rPr lang="en-US" baseline="0" dirty="0"/>
              <a:t> </a:t>
            </a:r>
            <a:r>
              <a:rPr lang="en-US" baseline="0" dirty="0" err="1"/>
              <a:t>động</a:t>
            </a:r>
            <a:r>
              <a:rPr lang="en-US" baseline="0" dirty="0"/>
              <a:t> </a:t>
            </a:r>
            <a:r>
              <a:rPr lang="en-US" baseline="0" dirty="0" err="1"/>
              <a:t>cánh</a:t>
            </a:r>
            <a:r>
              <a:rPr lang="en-US" baseline="0" dirty="0"/>
              <a:t> </a:t>
            </a:r>
            <a:r>
              <a:rPr lang="en-US" baseline="0" dirty="0" err="1"/>
              <a:t>tay</a:t>
            </a:r>
            <a:r>
              <a:rPr lang="en-US" baseline="0" dirty="0"/>
              <a:t> </a:t>
            </a:r>
            <a:r>
              <a:rPr lang="en-US" baseline="0" dirty="0" err="1"/>
              <a:t>của</a:t>
            </a:r>
            <a:r>
              <a:rPr lang="en-US" baseline="0" dirty="0"/>
              <a:t> </a:t>
            </a:r>
            <a:r>
              <a:rPr lang="en-US" baseline="0" dirty="0" err="1"/>
              <a:t>quý</a:t>
            </a:r>
            <a:r>
              <a:rPr lang="en-US" baseline="0" dirty="0"/>
              <a:t> </a:t>
            </a:r>
            <a:r>
              <a:rPr lang="en-US" baseline="0" dirty="0" err="1"/>
              <a:t>vị</a:t>
            </a:r>
            <a:r>
              <a:rPr lang="en-US" dirty="0"/>
              <a:t>.  </a:t>
            </a:r>
            <a:r>
              <a:rPr lang="en-US" dirty="0" err="1"/>
              <a:t>Để</a:t>
            </a:r>
            <a:r>
              <a:rPr lang="en-US" baseline="0" dirty="0"/>
              <a:t> </a:t>
            </a:r>
            <a:r>
              <a:rPr lang="en-US" baseline="0" dirty="0" err="1"/>
              <a:t>làm</a:t>
            </a:r>
            <a:r>
              <a:rPr lang="en-US" baseline="0" dirty="0"/>
              <a:t> </a:t>
            </a:r>
            <a:r>
              <a:rPr lang="en-US" baseline="0" dirty="0" err="1"/>
              <a:t>giảm</a:t>
            </a:r>
            <a:r>
              <a:rPr lang="en-US" baseline="0" dirty="0"/>
              <a:t> </a:t>
            </a:r>
            <a:r>
              <a:rPr lang="en-US" baseline="0" dirty="0" err="1"/>
              <a:t>khó</a:t>
            </a:r>
            <a:r>
              <a:rPr lang="en-US" baseline="0" dirty="0"/>
              <a:t> </a:t>
            </a:r>
            <a:r>
              <a:rPr lang="en-US" baseline="0" dirty="0" err="1"/>
              <a:t>chịu</a:t>
            </a:r>
            <a:r>
              <a:rPr lang="en-US" baseline="0" dirty="0"/>
              <a:t> do </a:t>
            </a:r>
            <a:r>
              <a:rPr lang="en-US" baseline="0" dirty="0" err="1"/>
              <a:t>bị</a:t>
            </a:r>
            <a:r>
              <a:rPr lang="en-US" baseline="0" dirty="0"/>
              <a:t> </a:t>
            </a:r>
            <a:r>
              <a:rPr lang="en-US" baseline="0" dirty="0" err="1"/>
              <a:t>sốt</a:t>
            </a:r>
            <a:r>
              <a:rPr lang="en-US" baseline="0" dirty="0"/>
              <a:t>, </a:t>
            </a:r>
            <a:r>
              <a:rPr lang="en-US" baseline="0" dirty="0" err="1"/>
              <a:t>hãy</a:t>
            </a:r>
            <a:r>
              <a:rPr lang="en-US" baseline="0" dirty="0"/>
              <a:t> </a:t>
            </a:r>
            <a:r>
              <a:rPr lang="en-US" baseline="0" dirty="0" err="1"/>
              <a:t>uống</a:t>
            </a:r>
            <a:r>
              <a:rPr lang="en-US" baseline="0" dirty="0"/>
              <a:t> </a:t>
            </a:r>
            <a:r>
              <a:rPr lang="en-US" baseline="0" dirty="0" err="1"/>
              <a:t>nhiều</a:t>
            </a:r>
            <a:r>
              <a:rPr lang="en-US" baseline="0" dirty="0"/>
              <a:t> </a:t>
            </a:r>
            <a:r>
              <a:rPr lang="en-US" baseline="0" dirty="0" err="1"/>
              <a:t>chất</a:t>
            </a:r>
            <a:r>
              <a:rPr lang="en-US" baseline="0" dirty="0"/>
              <a:t> </a:t>
            </a:r>
            <a:r>
              <a:rPr lang="en-US" baseline="0" dirty="0" err="1"/>
              <a:t>lỏng</a:t>
            </a:r>
            <a:r>
              <a:rPr lang="en-US" baseline="0" dirty="0"/>
              <a:t> </a:t>
            </a:r>
            <a:r>
              <a:rPr lang="en-US" baseline="0" dirty="0" err="1"/>
              <a:t>và</a:t>
            </a:r>
            <a:r>
              <a:rPr lang="en-US" baseline="0" dirty="0"/>
              <a:t> </a:t>
            </a:r>
            <a:r>
              <a:rPr lang="en-US" baseline="0" dirty="0" err="1"/>
              <a:t>mặc</a:t>
            </a:r>
            <a:r>
              <a:rPr lang="en-US" baseline="0" dirty="0"/>
              <a:t> </a:t>
            </a:r>
            <a:r>
              <a:rPr lang="en-US" baseline="0" dirty="0" err="1"/>
              <a:t>đồ</a:t>
            </a:r>
            <a:r>
              <a:rPr lang="en-US" baseline="0" dirty="0"/>
              <a:t> </a:t>
            </a:r>
            <a:r>
              <a:rPr lang="en-US" baseline="0" dirty="0" err="1"/>
              <a:t>thoáng</a:t>
            </a:r>
            <a:r>
              <a:rPr lang="en-US" baseline="0" dirty="0"/>
              <a:t> </a:t>
            </a:r>
            <a:r>
              <a:rPr lang="en-US" baseline="0" dirty="0" err="1"/>
              <a:t>mát</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Trong</a:t>
            </a:r>
            <a:r>
              <a:rPr lang="en-US" dirty="0"/>
              <a:t> </a:t>
            </a:r>
            <a:r>
              <a:rPr lang="en-US" dirty="0" err="1"/>
              <a:t>hầu</a:t>
            </a:r>
            <a:r>
              <a:rPr lang="en-US" dirty="0"/>
              <a:t> </a:t>
            </a:r>
            <a:r>
              <a:rPr lang="en-US" dirty="0" err="1"/>
              <a:t>hết</a:t>
            </a:r>
            <a:r>
              <a:rPr lang="en-US" baseline="0" dirty="0"/>
              <a:t> </a:t>
            </a:r>
            <a:r>
              <a:rPr lang="en-US" baseline="0" dirty="0" err="1"/>
              <a:t>các</a:t>
            </a:r>
            <a:r>
              <a:rPr lang="en-US" baseline="0" dirty="0"/>
              <a:t> </a:t>
            </a:r>
            <a:r>
              <a:rPr lang="en-US" baseline="0" dirty="0" err="1"/>
              <a:t>trường</a:t>
            </a:r>
            <a:r>
              <a:rPr lang="en-US" baseline="0" dirty="0"/>
              <a:t> </a:t>
            </a:r>
            <a:r>
              <a:rPr lang="en-US" baseline="0" dirty="0" err="1"/>
              <a:t>hợp</a:t>
            </a:r>
            <a:r>
              <a:rPr lang="en-US" baseline="0" dirty="0"/>
              <a:t>, </a:t>
            </a:r>
            <a:r>
              <a:rPr lang="en-US" baseline="0" dirty="0" err="1"/>
              <a:t>khó</a:t>
            </a:r>
            <a:r>
              <a:rPr lang="en-US" baseline="0" dirty="0"/>
              <a:t> </a:t>
            </a:r>
            <a:r>
              <a:rPr lang="en-US" baseline="0" dirty="0" err="1"/>
              <a:t>chịu</a:t>
            </a:r>
            <a:r>
              <a:rPr lang="en-US" baseline="0" dirty="0"/>
              <a:t> do </a:t>
            </a:r>
            <a:r>
              <a:rPr lang="en-US" baseline="0" dirty="0" err="1"/>
              <a:t>sốt</a:t>
            </a:r>
            <a:r>
              <a:rPr lang="en-US" baseline="0" dirty="0"/>
              <a:t> </a:t>
            </a:r>
            <a:r>
              <a:rPr lang="en-US" baseline="0" dirty="0" err="1"/>
              <a:t>và</a:t>
            </a:r>
            <a:r>
              <a:rPr lang="en-US" baseline="0" dirty="0"/>
              <a:t> </a:t>
            </a:r>
            <a:r>
              <a:rPr lang="en-US" baseline="0" dirty="0" err="1"/>
              <a:t>đau</a:t>
            </a:r>
            <a:r>
              <a:rPr lang="en-US" baseline="0" dirty="0"/>
              <a:t> </a:t>
            </a:r>
            <a:r>
              <a:rPr lang="en-US" baseline="0" dirty="0" err="1"/>
              <a:t>là</a:t>
            </a:r>
            <a:r>
              <a:rPr lang="en-US" baseline="0" dirty="0"/>
              <a:t> </a:t>
            </a:r>
            <a:r>
              <a:rPr lang="en-US" baseline="0" dirty="0" err="1"/>
              <a:t>bình</a:t>
            </a:r>
            <a:r>
              <a:rPr lang="en-US" baseline="0" dirty="0"/>
              <a:t> </a:t>
            </a:r>
            <a:r>
              <a:rPr lang="en-US" baseline="0" dirty="0" err="1"/>
              <a:t>thường</a:t>
            </a:r>
            <a:r>
              <a:rPr lang="en-US" baseline="0" dirty="0"/>
              <a:t>, </a:t>
            </a:r>
            <a:r>
              <a:rPr lang="en-US" baseline="0" dirty="0" err="1"/>
              <a:t>nhưng</a:t>
            </a:r>
            <a:r>
              <a:rPr lang="en-US" baseline="0" dirty="0"/>
              <a:t> </a:t>
            </a:r>
            <a:r>
              <a:rPr lang="en-US" baseline="0" dirty="0" err="1"/>
              <a:t>hãy</a:t>
            </a:r>
            <a:r>
              <a:rPr lang="en-US" baseline="0" dirty="0"/>
              <a:t> </a:t>
            </a:r>
            <a:r>
              <a:rPr lang="en-US" baseline="0" dirty="0" err="1"/>
              <a:t>liên</a:t>
            </a:r>
            <a:r>
              <a:rPr lang="en-US" baseline="0" dirty="0"/>
              <a:t> </a:t>
            </a:r>
            <a:r>
              <a:rPr lang="en-US" baseline="0" dirty="0" err="1"/>
              <a:t>lạc</a:t>
            </a:r>
            <a:r>
              <a:rPr lang="en-US" baseline="0" dirty="0"/>
              <a:t> </a:t>
            </a:r>
            <a:r>
              <a:rPr lang="en-US" baseline="0" dirty="0" err="1"/>
              <a:t>với</a:t>
            </a:r>
            <a:r>
              <a:rPr lang="en-US" baseline="0" dirty="0"/>
              <a:t> </a:t>
            </a:r>
            <a:r>
              <a:rPr lang="en-US" baseline="0" dirty="0" err="1"/>
              <a:t>nhà</a:t>
            </a:r>
            <a:r>
              <a:rPr lang="en-US" baseline="0" dirty="0"/>
              <a:t> </a:t>
            </a:r>
            <a:r>
              <a:rPr lang="en-US" baseline="0" dirty="0" err="1"/>
              <a:t>cung</a:t>
            </a:r>
            <a:r>
              <a:rPr lang="en-US" baseline="0" dirty="0"/>
              <a:t> </a:t>
            </a:r>
            <a:r>
              <a:rPr lang="en-US" baseline="0" dirty="0" err="1"/>
              <a:t>cấp</a:t>
            </a:r>
            <a:r>
              <a:rPr lang="en-US" baseline="0" dirty="0"/>
              <a:t> </a:t>
            </a:r>
            <a:r>
              <a:rPr lang="en-US" baseline="0" dirty="0" err="1"/>
              <a:t>dịch</a:t>
            </a:r>
            <a:r>
              <a:rPr lang="en-US" baseline="0" dirty="0"/>
              <a:t> </a:t>
            </a:r>
            <a:r>
              <a:rPr lang="en-US" baseline="0" dirty="0" err="1"/>
              <a:t>vụ</a:t>
            </a:r>
            <a:r>
              <a:rPr lang="en-US" baseline="0" dirty="0"/>
              <a:t> </a:t>
            </a:r>
            <a:r>
              <a:rPr lang="en-US" baseline="0" dirty="0" err="1"/>
              <a:t>chăm</a:t>
            </a:r>
            <a:r>
              <a:rPr lang="en-US" baseline="0" dirty="0"/>
              <a:t> </a:t>
            </a:r>
            <a:r>
              <a:rPr lang="en-US" baseline="0" dirty="0" err="1"/>
              <a:t>sóc</a:t>
            </a:r>
            <a:r>
              <a:rPr lang="en-US" baseline="0" dirty="0"/>
              <a:t> </a:t>
            </a:r>
            <a:r>
              <a:rPr lang="en-US" baseline="0" dirty="0" err="1"/>
              <a:t>sức</a:t>
            </a:r>
            <a:r>
              <a:rPr lang="en-US" baseline="0" dirty="0"/>
              <a:t> </a:t>
            </a:r>
            <a:r>
              <a:rPr lang="en-US" baseline="0" dirty="0" err="1"/>
              <a:t>khỏe</a:t>
            </a:r>
            <a:r>
              <a:rPr lang="en-US" baseline="0" dirty="0"/>
              <a:t> </a:t>
            </a:r>
            <a:r>
              <a:rPr lang="en-US" baseline="0" dirty="0" err="1"/>
              <a:t>nếu</a:t>
            </a:r>
            <a:r>
              <a:rPr lang="en-US" baseline="0" dirty="0"/>
              <a:t> </a:t>
            </a:r>
            <a:r>
              <a:rPr lang="en-US" baseline="0" dirty="0" err="1"/>
              <a:t>mẩn</a:t>
            </a:r>
            <a:r>
              <a:rPr lang="en-US" baseline="0" dirty="0"/>
              <a:t> </a:t>
            </a:r>
            <a:r>
              <a:rPr lang="en-US" baseline="0" dirty="0" err="1"/>
              <a:t>đỏ</a:t>
            </a:r>
            <a:r>
              <a:rPr lang="en-US" baseline="0" dirty="0"/>
              <a:t> </a:t>
            </a:r>
            <a:r>
              <a:rPr lang="en-US" baseline="0" dirty="0" err="1"/>
              <a:t>hoặc</a:t>
            </a:r>
            <a:r>
              <a:rPr lang="en-US" baseline="0" dirty="0"/>
              <a:t> </a:t>
            </a:r>
            <a:r>
              <a:rPr lang="en-US" baseline="0" dirty="0" err="1"/>
              <a:t>đau</a:t>
            </a:r>
            <a:r>
              <a:rPr lang="en-US" baseline="0" dirty="0"/>
              <a:t> ở </a:t>
            </a:r>
            <a:r>
              <a:rPr lang="en-US" baseline="0" dirty="0" err="1"/>
              <a:t>vị</a:t>
            </a:r>
            <a:r>
              <a:rPr lang="en-US" baseline="0" dirty="0"/>
              <a:t> </a:t>
            </a:r>
            <a:r>
              <a:rPr lang="en-US" baseline="0" dirty="0" err="1"/>
              <a:t>trí</a:t>
            </a:r>
            <a:r>
              <a:rPr lang="en-US" baseline="0" dirty="0"/>
              <a:t> </a:t>
            </a:r>
            <a:r>
              <a:rPr lang="en-US" baseline="0" dirty="0" err="1"/>
              <a:t>tiêm</a:t>
            </a:r>
            <a:r>
              <a:rPr lang="en-US" baseline="0" dirty="0"/>
              <a:t> </a:t>
            </a:r>
            <a:r>
              <a:rPr lang="en-US" baseline="0" dirty="0" err="1"/>
              <a:t>gia</a:t>
            </a:r>
            <a:r>
              <a:rPr lang="en-US" baseline="0" dirty="0"/>
              <a:t> </a:t>
            </a:r>
            <a:r>
              <a:rPr lang="en-US" baseline="0" dirty="0" err="1"/>
              <a:t>tăng</a:t>
            </a:r>
            <a:r>
              <a:rPr lang="en-US" baseline="0" dirty="0"/>
              <a:t> </a:t>
            </a:r>
            <a:r>
              <a:rPr lang="en-US" baseline="0" dirty="0" err="1"/>
              <a:t>sau</a:t>
            </a:r>
            <a:r>
              <a:rPr lang="en-US" baseline="0" dirty="0"/>
              <a:t> 24 </a:t>
            </a:r>
            <a:r>
              <a:rPr lang="en-US" baseline="0" dirty="0" err="1"/>
              <a:t>giờ</a:t>
            </a:r>
            <a:r>
              <a:rPr lang="en-US" baseline="0" dirty="0"/>
              <a:t> </a:t>
            </a:r>
            <a:r>
              <a:rPr lang="en-US" baseline="0" dirty="0" err="1"/>
              <a:t>và</a:t>
            </a:r>
            <a:r>
              <a:rPr lang="en-US" baseline="0" dirty="0"/>
              <a:t> </a:t>
            </a:r>
            <a:r>
              <a:rPr lang="en-US" baseline="0" dirty="0" err="1"/>
              <a:t>các</a:t>
            </a:r>
            <a:r>
              <a:rPr lang="en-US" baseline="0" dirty="0"/>
              <a:t> </a:t>
            </a:r>
            <a:r>
              <a:rPr lang="en-US" baseline="0" dirty="0" err="1"/>
              <a:t>tác</a:t>
            </a:r>
            <a:r>
              <a:rPr lang="en-US" baseline="0" dirty="0"/>
              <a:t> </a:t>
            </a:r>
            <a:r>
              <a:rPr lang="en-US" baseline="0" dirty="0" err="1"/>
              <a:t>dụng</a:t>
            </a:r>
            <a:r>
              <a:rPr lang="en-US" baseline="0" dirty="0"/>
              <a:t> </a:t>
            </a:r>
            <a:r>
              <a:rPr lang="en-US" baseline="0" dirty="0" err="1"/>
              <a:t>phụ</a:t>
            </a:r>
            <a:r>
              <a:rPr lang="en-US" baseline="0" dirty="0"/>
              <a:t> </a:t>
            </a:r>
            <a:r>
              <a:rPr lang="en-US" baseline="0" dirty="0" err="1"/>
              <a:t>làm</a:t>
            </a:r>
            <a:r>
              <a:rPr lang="en-US" baseline="0" dirty="0"/>
              <a:t> </a:t>
            </a:r>
            <a:r>
              <a:rPr lang="en-US" baseline="0" dirty="0" err="1"/>
              <a:t>quý</a:t>
            </a:r>
            <a:r>
              <a:rPr lang="en-US" baseline="0" dirty="0"/>
              <a:t> </a:t>
            </a:r>
            <a:r>
              <a:rPr lang="en-US" baseline="0" dirty="0" err="1"/>
              <a:t>vị</a:t>
            </a:r>
            <a:r>
              <a:rPr lang="en-US" baseline="0" dirty="0"/>
              <a:t> lo </a:t>
            </a:r>
            <a:r>
              <a:rPr lang="en-US" baseline="0" dirty="0" err="1"/>
              <a:t>lắng</a:t>
            </a:r>
            <a:r>
              <a:rPr lang="en-US" baseline="0" dirty="0"/>
              <a:t> </a:t>
            </a:r>
            <a:r>
              <a:rPr lang="en-US" baseline="0" dirty="0" err="1"/>
              <a:t>hoặc</a:t>
            </a:r>
            <a:r>
              <a:rPr lang="en-US" baseline="0" dirty="0"/>
              <a:t> </a:t>
            </a:r>
            <a:r>
              <a:rPr lang="en-US" baseline="0" dirty="0" err="1"/>
              <a:t>có</a:t>
            </a:r>
            <a:r>
              <a:rPr lang="en-US" baseline="0" dirty="0"/>
              <a:t> </a:t>
            </a:r>
            <a:r>
              <a:rPr lang="en-US" baseline="0" dirty="0" err="1"/>
              <a:t>vẻ</a:t>
            </a:r>
            <a:r>
              <a:rPr lang="en-US" baseline="0" dirty="0"/>
              <a:t> </a:t>
            </a:r>
            <a:r>
              <a:rPr lang="en-US" baseline="0" dirty="0" err="1"/>
              <a:t>sẽ</a:t>
            </a:r>
            <a:r>
              <a:rPr lang="en-US" baseline="0" dirty="0"/>
              <a:t> </a:t>
            </a:r>
            <a:r>
              <a:rPr lang="en-US" baseline="0" dirty="0" err="1"/>
              <a:t>không</a:t>
            </a:r>
            <a:r>
              <a:rPr lang="en-US" baseline="0" dirty="0"/>
              <a:t> </a:t>
            </a:r>
            <a:r>
              <a:rPr lang="en-US" baseline="0" dirty="0" err="1"/>
              <a:t>hết</a:t>
            </a:r>
            <a:r>
              <a:rPr lang="en-US" baseline="0" dirty="0"/>
              <a:t> </a:t>
            </a:r>
            <a:r>
              <a:rPr lang="en-US" baseline="0" dirty="0" err="1"/>
              <a:t>sau</a:t>
            </a:r>
            <a:r>
              <a:rPr lang="en-US" baseline="0" dirty="0"/>
              <a:t> </a:t>
            </a:r>
            <a:r>
              <a:rPr lang="en-US" baseline="0" dirty="0" err="1"/>
              <a:t>vài</a:t>
            </a:r>
            <a:r>
              <a:rPr lang="en-US" baseline="0" dirty="0"/>
              <a:t> </a:t>
            </a:r>
            <a:r>
              <a:rPr lang="en-US" baseline="0" dirty="0" err="1"/>
              <a:t>ngày</a:t>
            </a:r>
            <a:endParaRPr lang="en-US" dirty="0"/>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V-safe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một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công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cụ</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trên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điện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thoại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thông</a:t>
            </a:r>
            <a:r>
              <a:rPr lang="en-US" sz="1200" kern="1200" baseline="0" dirty="0">
                <a:solidFill>
                  <a:schemeClr val="tx1"/>
                </a:solidFill>
                <a:effectLst/>
                <a:latin typeface="+mn-lt"/>
                <a:ea typeface="+mn-ea"/>
                <a:cs typeface="+mn-cs"/>
              </a:rPr>
              <a:t> minh </a:t>
            </a:r>
            <a:r>
              <a:rPr lang="en-US" sz="1200" kern="1200" baseline="0" dirty="0" err="1">
                <a:solidFill>
                  <a:schemeClr val="tx1"/>
                </a:solidFill>
                <a:effectLst/>
                <a:latin typeface="+mn-lt"/>
                <a:ea typeface="+mn-ea"/>
                <a:cs typeface="+mn-cs"/>
              </a:rPr>
              <a:t>sử</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dụng</a:t>
            </a:r>
            <a:r>
              <a:rPr lang="en-US" sz="1200" kern="1200" baseline="0" dirty="0">
                <a:solidFill>
                  <a:schemeClr val="tx1"/>
                </a:solidFill>
                <a:effectLst/>
                <a:latin typeface="+mn-lt"/>
                <a:ea typeface="+mn-ea"/>
                <a:cs typeface="+mn-cs"/>
              </a:rPr>
              <a:t> tin </a:t>
            </a:r>
            <a:r>
              <a:rPr lang="en-US" sz="1200" kern="1200" baseline="0" dirty="0" err="1">
                <a:solidFill>
                  <a:schemeClr val="tx1"/>
                </a:solidFill>
                <a:effectLst/>
                <a:latin typeface="+mn-lt"/>
                <a:ea typeface="+mn-ea"/>
                <a:cs typeface="+mn-cs"/>
              </a:rPr>
              <a:t>nhắn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văn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bản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và</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khảo</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sát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trên</a:t>
            </a:r>
            <a:r>
              <a:rPr lang="en-US" sz="1200" kern="1200" baseline="0" dirty="0">
                <a:solidFill>
                  <a:schemeClr val="tx1"/>
                </a:solidFill>
                <a:effectLst/>
                <a:latin typeface="+mn-lt"/>
                <a:ea typeface="+mn-ea"/>
                <a:cs typeface="+mn-cs"/>
              </a:rPr>
              <a:t> web </a:t>
            </a:r>
            <a:r>
              <a:rPr lang="en-US" sz="1200" kern="1200" baseline="0" dirty="0" err="1">
                <a:solidFill>
                  <a:schemeClr val="tx1"/>
                </a:solidFill>
                <a:effectLst/>
                <a:latin typeface="+mn-lt"/>
                <a:ea typeface="+mn-ea"/>
                <a:cs typeface="+mn-cs"/>
              </a:rPr>
              <a:t>để</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cung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cấp</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kiểm</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tra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sức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khỏe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cá</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nhân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sau</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khi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quý</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vị</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được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tiêm</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vắc-xin</a:t>
            </a:r>
            <a:r>
              <a:rPr lang="en-US" sz="1200" kern="1200" baseline="0" dirty="0">
                <a:solidFill>
                  <a:schemeClr val="tx1"/>
                </a:solidFill>
                <a:effectLst/>
                <a:latin typeface="+mn-lt"/>
                <a:ea typeface="+mn-ea"/>
                <a:cs typeface="+mn-cs"/>
              </a:rPr>
              <a:t> COVID-19</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Thông</a:t>
            </a:r>
            <a:r>
              <a:rPr lang="en-US" sz="1200" kern="1200" baseline="0" dirty="0">
                <a:solidFill>
                  <a:schemeClr val="tx1"/>
                </a:solidFill>
                <a:effectLst/>
                <a:latin typeface="+mn-lt"/>
                <a:ea typeface="+mn-ea"/>
                <a:cs typeface="+mn-cs"/>
              </a:rPr>
              <a:t> qua </a:t>
            </a:r>
            <a:r>
              <a:rPr lang="en-US" sz="1200" b="1" kern="1200" dirty="0">
                <a:solidFill>
                  <a:schemeClr val="tx1"/>
                </a:solidFill>
                <a:effectLst/>
                <a:latin typeface="+mn-lt"/>
                <a:ea typeface="+mn-ea"/>
                <a:cs typeface="+mn-cs"/>
              </a:rPr>
              <a:t>v-safe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quý</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vị</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có</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thể</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nhanh</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chóng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thông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báo</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cho</a:t>
            </a:r>
            <a:r>
              <a:rPr lang="en-US" sz="1200" kern="1200" baseline="0" dirty="0">
                <a:solidFill>
                  <a:schemeClr val="tx1"/>
                </a:solidFill>
                <a:effectLst/>
                <a:latin typeface="+mn-lt"/>
                <a:ea typeface="+mn-ea"/>
                <a:cs typeface="+mn-cs"/>
              </a:rPr>
              <a:t> CDC </a:t>
            </a:r>
            <a:r>
              <a:rPr lang="en-US" sz="1200" kern="1200" baseline="0" dirty="0" err="1">
                <a:solidFill>
                  <a:schemeClr val="tx1"/>
                </a:solidFill>
                <a:effectLst/>
                <a:latin typeface="+mn-lt"/>
                <a:ea typeface="+mn-ea"/>
                <a:cs typeface="+mn-cs"/>
              </a:rPr>
              <a:t>nếu</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quý</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vị</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có</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bất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kỳ</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tác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dụng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phụ</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nào</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sau</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khi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tiêm</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vắc-xin</a:t>
            </a:r>
            <a:r>
              <a:rPr lang="en-US" sz="1200" kern="1200" baseline="0" dirty="0">
                <a:solidFill>
                  <a:schemeClr val="tx1"/>
                </a:solidFill>
                <a:effectLst/>
                <a:latin typeface="+mn-lt"/>
                <a:ea typeface="+mn-ea"/>
                <a:cs typeface="+mn-cs"/>
              </a:rPr>
              <a:t> COVID-19</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Tùy</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thuộc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vào</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câu</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trả</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lời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của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quý</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vị</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một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người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từ</a:t>
            </a:r>
            <a:r>
              <a:rPr lang="en-US" sz="1200" kern="1200" baseline="0" dirty="0">
                <a:solidFill>
                  <a:schemeClr val="tx1"/>
                </a:solidFill>
                <a:effectLst/>
                <a:latin typeface="+mn-lt"/>
                <a:ea typeface="+mn-ea"/>
                <a:cs typeface="+mn-cs"/>
              </a:rPr>
              <a:t> CDC </a:t>
            </a:r>
            <a:r>
              <a:rPr lang="en-US" sz="1200" kern="1200" baseline="0" dirty="0" err="1">
                <a:solidFill>
                  <a:schemeClr val="tx1"/>
                </a:solidFill>
                <a:effectLst/>
                <a:latin typeface="+mn-lt"/>
                <a:ea typeface="+mn-ea"/>
                <a:cs typeface="+mn-cs"/>
              </a:rPr>
              <a:t>có</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thể</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gọi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điện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để</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kiểm</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tra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tình</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hình</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của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quý</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vị</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và</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thu</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thập</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thêm</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thông</a:t>
            </a:r>
            <a:r>
              <a:rPr lang="en-US" sz="1200" kern="1200" baseline="0" dirty="0">
                <a:solidFill>
                  <a:schemeClr val="tx1"/>
                </a:solidFill>
                <a:effectLst/>
                <a:latin typeface="+mn-lt"/>
                <a:ea typeface="+mn-ea"/>
                <a:cs typeface="+mn-cs"/>
              </a:rPr>
              <a:t> tin.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v-safe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sẽ</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nhắc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nhở</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quý</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vị</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tiêm</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liều</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vắc-xin</a:t>
            </a:r>
            <a:r>
              <a:rPr lang="en-US" sz="1200" kern="1200" baseline="0" dirty="0">
                <a:solidFill>
                  <a:schemeClr val="tx1"/>
                </a:solidFill>
                <a:effectLst/>
                <a:latin typeface="+mn-lt"/>
                <a:ea typeface="+mn-ea"/>
                <a:cs typeface="+mn-cs"/>
              </a:rPr>
              <a:t> COVID-19 </a:t>
            </a:r>
            <a:r>
              <a:rPr lang="en-US" sz="1200" kern="1200" baseline="0" dirty="0" err="1">
                <a:solidFill>
                  <a:schemeClr val="tx1"/>
                </a:solidFill>
                <a:effectLst/>
                <a:latin typeface="+mn-lt"/>
                <a:ea typeface="+mn-ea"/>
                <a:cs typeface="+mn-cs"/>
              </a:rPr>
              <a:t>thứ</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hai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nếu</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quý</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vị</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đăng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ký</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v-safe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lòng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truy</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cập</a:t>
            </a:r>
            <a:r>
              <a:rPr lang="en-US" sz="1200" kern="1200" dirty="0">
                <a:solidFill>
                  <a:schemeClr val="tx1"/>
                </a:solidFill>
                <a:effectLst/>
                <a:latin typeface="+mn-lt"/>
                <a:ea typeface="+mn-ea"/>
                <a:cs typeface="+mn-cs"/>
              </a:rPr>
              <a:t> cdc.gov/</a:t>
            </a:r>
            <a:r>
              <a:rPr lang="en-US" sz="1200" kern="1200" dirty="0" err="1">
                <a:solidFill>
                  <a:schemeClr val="tx1"/>
                </a:solidFill>
                <a:effectLst/>
                <a:latin typeface="+mn-lt"/>
                <a:ea typeface="+mn-ea"/>
                <a:cs typeface="+mn-cs"/>
              </a:rPr>
              <a:t>vsafe</a:t>
            </a:r>
            <a:r>
              <a:rPr lang="en-US" sz="1200" kern="1200" dirty="0">
                <a:solidFill>
                  <a:schemeClr val="tx1"/>
                </a:solidFill>
                <a:effectLst/>
                <a:latin typeface="+mn-lt"/>
                <a:ea typeface="+mn-ea"/>
                <a:cs typeface="+mn-cs"/>
              </a:rPr>
              <a:t>.</a:t>
            </a:r>
            <a:endParaRPr lang="en-US" dirty="0"/>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pPr/>
              <a:t>28</a:t>
            </a:fld>
            <a:endParaRPr lang="en-US"/>
          </a:p>
        </p:txBody>
      </p:sp>
    </p:spTree>
    <p:extLst>
      <p:ext uri="{BB962C8B-B14F-4D97-AF65-F5344CB8AC3E}">
        <p14:creationId xmlns:p14="http://schemas.microsoft.com/office/powerpoint/2010/main" val="9400375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Lưu</a:t>
            </a:r>
            <a:r>
              <a:rPr lang="en-US" baseline="0" dirty="0"/>
              <a:t> ý:</a:t>
            </a:r>
          </a:p>
        </p:txBody>
      </p:sp>
      <p:sp>
        <p:nvSpPr>
          <p:cNvPr id="4" name="Slide Number Placeholder 3"/>
          <p:cNvSpPr>
            <a:spLocks noGrp="1"/>
          </p:cNvSpPr>
          <p:nvPr>
            <p:ph type="sldNum" sz="quarter" idx="5"/>
          </p:nvPr>
        </p:nvSpPr>
        <p:spPr/>
        <p:txBody>
          <a:bodyPr/>
          <a:lstStyle/>
          <a:p>
            <a:fld id="{D34CBBDB-52D0-FE4C-8729-D7393D454E10}" type="slidenum">
              <a:rPr lang="en-US" smtClean="0"/>
              <a:pPr/>
              <a:t>29</a:t>
            </a:fld>
            <a:endParaRPr lang="en-US"/>
          </a:p>
        </p:txBody>
      </p:sp>
    </p:spTree>
    <p:extLst>
      <p:ext uri="{BB962C8B-B14F-4D97-AF65-F5344CB8AC3E}">
        <p14:creationId xmlns:p14="http://schemas.microsoft.com/office/powerpoint/2010/main" val="4131927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3</a:t>
            </a:fld>
            <a:endParaRPr lang="en-US"/>
          </a:p>
        </p:txBody>
      </p:sp>
    </p:spTree>
    <p:extLst>
      <p:ext uri="{BB962C8B-B14F-4D97-AF65-F5344CB8AC3E}">
        <p14:creationId xmlns:p14="http://schemas.microsoft.com/office/powerpoint/2010/main" val="1718827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Lưu</a:t>
            </a:r>
            <a:r>
              <a:rPr lang="en-US" sz="1800" dirty="0">
                <a:effectLst/>
                <a:latin typeface="Calibri" panose="020F0502020204030204" pitchFamily="34" charset="0"/>
                <a:ea typeface="Calibri" panose="020F0502020204030204" pitchFamily="34" charset="0"/>
                <a:cs typeface="Times New Roman" panose="02020603050405020304" pitchFamily="18" charset="0"/>
              </a:rPr>
              <a:t> ý:</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Mọi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người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được</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là</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đã</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tiêm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vắc-xin</a:t>
            </a:r>
            <a:r>
              <a:rPr lang="en-US" sz="1800" dirty="0">
                <a:effectLst/>
                <a:latin typeface="Calibri" panose="020F0502020204030204" pitchFamily="34" charset="0"/>
                <a:ea typeface="Calibri" panose="020F0502020204030204" pitchFamily="34" charset="0"/>
                <a:cs typeface="Times New Roman" panose="02020603050405020304" pitchFamily="18" charset="0"/>
              </a:rPr>
              <a:t> COVID-19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đầy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đủ</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nếu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đã</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tiêm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hai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liều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vắc-xin</a:t>
            </a:r>
            <a:r>
              <a:rPr lang="en-US" sz="1800" dirty="0">
                <a:effectLst/>
                <a:latin typeface="Calibri" panose="020F0502020204030204" pitchFamily="34" charset="0"/>
                <a:ea typeface="Calibri" panose="020F0502020204030204" pitchFamily="34" charset="0"/>
                <a:cs typeface="Times New Roman" panose="02020603050405020304" pitchFamily="18" charset="0"/>
              </a:rPr>
              <a:t> COVID-19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Moderna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hoặc</a:t>
            </a:r>
            <a:r>
              <a:rPr lang="en-US" sz="1800" dirty="0">
                <a:effectLst/>
                <a:latin typeface="Calibri" panose="020F0502020204030204" pitchFamily="34" charset="0"/>
                <a:ea typeface="Calibri" panose="020F0502020204030204" pitchFamily="34" charset="0"/>
                <a:cs typeface="Times New Roman" panose="02020603050405020304" pitchFamily="18" charset="0"/>
              </a:rPr>
              <a:t> Pfizer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hoặc</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một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liều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đơn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vắc-xin</a:t>
            </a:r>
            <a:r>
              <a:rPr lang="en-US" sz="1800" dirty="0">
                <a:effectLst/>
                <a:latin typeface="Calibri" panose="020F0502020204030204" pitchFamily="34" charset="0"/>
                <a:ea typeface="Calibri" panose="020F0502020204030204" pitchFamily="34" charset="0"/>
                <a:cs typeface="Times New Roman" panose="02020603050405020304" pitchFamily="18" charset="0"/>
              </a:rPr>
              <a:t> Johnson &amp; Johnson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được</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hơn</a:t>
            </a:r>
            <a:r>
              <a:rPr lang="en-US" sz="1800" dirty="0">
                <a:effectLst/>
                <a:latin typeface="Calibri" panose="020F0502020204030204" pitchFamily="34" charset="0"/>
                <a:ea typeface="Calibri" panose="020F0502020204030204" pitchFamily="34" charset="0"/>
                <a:cs typeface="Times New Roman" panose="02020603050405020304" pitchFamily="18" charset="0"/>
              </a:rPr>
              <a:t> 14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ngày</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Kết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hợp</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việc</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tiêm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vắc</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xin</a:t>
            </a:r>
            <a:r>
              <a:rPr lang="en-US" sz="1800" dirty="0">
                <a:effectLst/>
                <a:latin typeface="Calibri" panose="020F0502020204030204" pitchFamily="34" charset="0"/>
                <a:ea typeface="Calibri" panose="020F0502020204030204" pitchFamily="34" charset="0"/>
                <a:cs typeface="Times New Roman" panose="02020603050405020304" pitchFamily="18" charset="0"/>
              </a:rPr>
              <a:t> COVID-19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và</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thực</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hiện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theo</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các</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khuyến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cáo</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của</a:t>
            </a:r>
            <a:r>
              <a:rPr lang="en-US" sz="1800" dirty="0">
                <a:effectLst/>
                <a:latin typeface="Calibri" panose="020F0502020204030204" pitchFamily="34" charset="0"/>
                <a:ea typeface="Calibri" panose="020F0502020204030204" pitchFamily="34" charset="0"/>
                <a:cs typeface="Times New Roman" panose="02020603050405020304" pitchFamily="18" charset="0"/>
              </a:rPr>
              <a:t> CDC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về</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cách</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bảo</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vệ</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bản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thân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và</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những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người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khác</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giúp</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chúng</a:t>
            </a:r>
            <a:r>
              <a:rPr lang="en-US" sz="1800" dirty="0">
                <a:effectLst/>
                <a:latin typeface="Calibri" panose="020F0502020204030204" pitchFamily="34" charset="0"/>
                <a:ea typeface="Calibri" panose="020F0502020204030204" pitchFamily="34" charset="0"/>
                <a:cs typeface="Times New Roman" panose="02020603050405020304" pitchFamily="18" charset="0"/>
              </a:rPr>
              <a:t> ta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được</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bảo</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vệ</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tốt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nhất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trước</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nguy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cơ</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mắc</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và</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lây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lan</a:t>
            </a:r>
            <a:r>
              <a:rPr lang="en-US" sz="1800" dirty="0">
                <a:effectLst/>
                <a:latin typeface="Calibri" panose="020F0502020204030204" pitchFamily="34" charset="0"/>
                <a:ea typeface="Calibri" panose="020F0502020204030204" pitchFamily="34" charset="0"/>
                <a:cs typeface="Times New Roman" panose="02020603050405020304" pitchFamily="18" charset="0"/>
              </a:rPr>
              <a:t> COVID-19.</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dirty="0" err="1">
                <a:effectLst/>
                <a:latin typeface="Calibri" panose="020F0502020204030204" pitchFamily="34" charset="0"/>
                <a:ea typeface="Calibri" panose="020F0502020204030204" pitchFamily="34" charset="0"/>
                <a:cs typeface="Times New Roman" panose="02020603050405020304" pitchFamily="18" charset="0"/>
              </a:rPr>
              <a:t>Quý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vị</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có</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thể</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xem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hướng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dẫn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của</a:t>
            </a:r>
            <a:r>
              <a:rPr lang="en-US" sz="1800" dirty="0">
                <a:effectLst/>
                <a:latin typeface="Calibri" panose="020F0502020204030204" pitchFamily="34" charset="0"/>
                <a:ea typeface="Calibri" panose="020F0502020204030204" pitchFamily="34" charset="0"/>
                <a:cs typeface="Times New Roman" panose="02020603050405020304" pitchFamily="18" charset="0"/>
              </a:rPr>
              <a:t> DPH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dành</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cho</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những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người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đã</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được</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tiêm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vắc-xin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đầy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đủ</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tại</a:t>
            </a:r>
            <a:r>
              <a:rPr lang="en-US" sz="1800" dirty="0">
                <a:effectLst/>
                <a:latin typeface="Calibri" panose="020F0502020204030204" pitchFamily="34" charset="0"/>
                <a:ea typeface="Calibri" panose="020F0502020204030204" pitchFamily="34" charset="0"/>
                <a:cs typeface="Times New Roman" panose="02020603050405020304" pitchFamily="18" charset="0"/>
              </a:rPr>
              <a:t> https://www.mass.gov/guidance/guidance-for-people-who-are-ly-vaccinated-against-covid-19</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pPr/>
              <a:t>30</a:t>
            </a:fld>
            <a:endParaRPr lang="en-US"/>
          </a:p>
        </p:txBody>
      </p:sp>
    </p:spTree>
    <p:extLst>
      <p:ext uri="{BB962C8B-B14F-4D97-AF65-F5344CB8AC3E}">
        <p14:creationId xmlns:p14="http://schemas.microsoft.com/office/powerpoint/2010/main" val="15239763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pPr/>
              <a:t>31</a:t>
            </a:fld>
            <a:endParaRPr lang="en-US"/>
          </a:p>
        </p:txBody>
      </p:sp>
    </p:spTree>
    <p:extLst>
      <p:ext uri="{BB962C8B-B14F-4D97-AF65-F5344CB8AC3E}">
        <p14:creationId xmlns:p14="http://schemas.microsoft.com/office/powerpoint/2010/main" val="18160177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pPr/>
              <a:t>32</a:t>
            </a:fld>
            <a:endParaRPr lang="en-US"/>
          </a:p>
        </p:txBody>
      </p:sp>
    </p:spTree>
    <p:extLst>
      <p:ext uri="{BB962C8B-B14F-4D97-AF65-F5344CB8AC3E}">
        <p14:creationId xmlns:p14="http://schemas.microsoft.com/office/powerpoint/2010/main" val="1776596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err="1">
                <a:solidFill>
                  <a:schemeClr val="accent1"/>
                </a:solidFill>
                <a:effectLst/>
                <a:latin typeface="+mn-lt"/>
                <a:ea typeface="+mn-ea"/>
                <a:cs typeface="+mn-cs"/>
              </a:rPr>
              <a:t>Lưu</a:t>
            </a:r>
            <a:r>
              <a:rPr lang="en-US" sz="1200" u="sng" kern="1200" baseline="0" dirty="0">
                <a:solidFill>
                  <a:schemeClr val="accent1"/>
                </a:solidFill>
                <a:effectLst/>
                <a:latin typeface="+mn-lt"/>
                <a:ea typeface="+mn-ea"/>
                <a:cs typeface="+mn-cs"/>
              </a:rPr>
              <a:t> ý</a:t>
            </a:r>
            <a:r>
              <a:rPr lang="en-US" sz="1200" u="sng" kern="1200" dirty="0">
                <a:solidFill>
                  <a:schemeClr val="accent1"/>
                </a:solidFill>
                <a:effectLst/>
                <a:latin typeface="+mn-lt"/>
                <a:ea typeface="+mn-ea"/>
                <a:cs typeface="+mn-cs"/>
              </a:rPr>
              <a:t>: </a:t>
            </a:r>
            <a:endParaRPr lang="en-US" sz="1200" kern="1200" dirty="0">
              <a:solidFill>
                <a:schemeClr val="accent1"/>
              </a:solidFill>
              <a:effectLst/>
              <a:latin typeface="+mn-lt"/>
              <a:ea typeface="+mn-ea"/>
              <a:cs typeface="+mn-cs"/>
            </a:endParaRPr>
          </a:p>
          <a:p>
            <a:r>
              <a:rPr lang="en-US" sz="1200"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vi-VN" sz="1200" kern="1200" dirty="0">
                <a:solidFill>
                  <a:schemeClr val="tx1"/>
                </a:solidFill>
                <a:effectLst/>
                <a:latin typeface="+mn-lt"/>
                <a:ea typeface="+mn-ea"/>
                <a:cs typeface="+mn-cs"/>
              </a:rPr>
              <a:t>Bộ Y Tế Công Cộng Massachusetts đăng trực tuyến báo cáo tiêm </a:t>
            </a:r>
            <a:r>
              <a:rPr lang="en-US" sz="1200" kern="1200" dirty="0" err="1">
                <a:solidFill>
                  <a:schemeClr val="tx1"/>
                </a:solidFill>
                <a:effectLst/>
                <a:latin typeface="+mn-lt"/>
                <a:ea typeface="+mn-ea"/>
                <a:cs typeface="+mn-cs"/>
              </a:rPr>
              <a:t>vắc-xin</a:t>
            </a:r>
            <a:r>
              <a:rPr lang="vi-VN" sz="1200" kern="1200" dirty="0">
                <a:solidFill>
                  <a:schemeClr val="tx1"/>
                </a:solidFill>
                <a:effectLst/>
                <a:latin typeface="+mn-lt"/>
                <a:ea typeface="+mn-ea"/>
                <a:cs typeface="+mn-cs"/>
              </a:rPr>
              <a:t> hàng tuần </a:t>
            </a:r>
            <a:r>
              <a:rPr lang="en-US" sz="1200" kern="1200" dirty="0" err="1">
                <a:solidFill>
                  <a:schemeClr val="tx1"/>
                </a:solidFill>
                <a:effectLst/>
                <a:latin typeface="+mn-lt"/>
                <a:ea typeface="+mn-ea"/>
                <a:cs typeface="+mn-cs"/>
              </a:rPr>
              <a:t>thông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báo</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những</a:t>
            </a:r>
            <a:r>
              <a:rPr lang="en-US" sz="1200" kern="1200" baseline="0" dirty="0">
                <a:solidFill>
                  <a:schemeClr val="tx1"/>
                </a:solidFill>
                <a:effectLst/>
                <a:latin typeface="+mn-lt"/>
                <a:ea typeface="+mn-ea"/>
                <a:cs typeface="+mn-cs"/>
              </a:rPr>
              <a:t> </a:t>
            </a:r>
            <a:r>
              <a:rPr lang="vi-VN" sz="1200" kern="1200" dirty="0">
                <a:solidFill>
                  <a:schemeClr val="tx1"/>
                </a:solidFill>
                <a:effectLst/>
                <a:latin typeface="+mn-lt"/>
                <a:ea typeface="+mn-ea"/>
                <a:cs typeface="+mn-cs"/>
              </a:rPr>
              <a:t>thông tin như:</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vi-VN" sz="1200" kern="1200" dirty="0">
                <a:solidFill>
                  <a:schemeClr val="tx1"/>
                </a:solidFill>
                <a:effectLst/>
                <a:latin typeface="+mn-lt"/>
                <a:ea typeface="+mn-ea"/>
                <a:cs typeface="+mn-cs"/>
              </a:rPr>
              <a:t>• Số liều vắc-xin được chuyển đến Massachusetts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vi-VN" sz="1200" kern="1200" dirty="0">
                <a:solidFill>
                  <a:schemeClr val="tx1"/>
                </a:solidFill>
                <a:effectLst/>
                <a:latin typeface="+mn-lt"/>
                <a:ea typeface="+mn-ea"/>
                <a:cs typeface="+mn-cs"/>
              </a:rPr>
              <a:t>• Số người đã được </a:t>
            </a:r>
            <a:r>
              <a:rPr lang="en-US" sz="1200" kern="1200" dirty="0" err="1">
                <a:solidFill>
                  <a:schemeClr val="tx1"/>
                </a:solidFill>
                <a:effectLst/>
                <a:latin typeface="+mn-lt"/>
                <a:ea typeface="+mn-ea"/>
                <a:cs typeface="+mn-cs"/>
              </a:rPr>
              <a:t>tiêm</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vắc-xin</a:t>
            </a:r>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	</a:t>
            </a:r>
            <a:r>
              <a:rPr lang="vi-VN" sz="1200" kern="1200" dirty="0">
                <a:solidFill>
                  <a:schemeClr val="tx1"/>
                </a:solidFill>
                <a:effectLst/>
                <a:latin typeface="+mn-lt"/>
                <a:ea typeface="+mn-ea"/>
                <a:cs typeface="+mn-cs"/>
              </a:rPr>
              <a:t>• Số người đã được </a:t>
            </a:r>
            <a:r>
              <a:rPr lang="en-US" sz="1200" kern="1200" dirty="0" err="1">
                <a:solidFill>
                  <a:schemeClr val="tx1"/>
                </a:solidFill>
                <a:effectLst/>
                <a:latin typeface="+mn-lt"/>
                <a:ea typeface="+mn-ea"/>
                <a:cs typeface="+mn-cs"/>
              </a:rPr>
              <a:t>tiêm</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vắc-xin</a:t>
            </a:r>
            <a:r>
              <a:rPr lang="en-US" sz="1200" kern="1200" baseline="0" dirty="0">
                <a:solidFill>
                  <a:schemeClr val="tx1"/>
                </a:solidFill>
                <a:effectLst/>
                <a:latin typeface="+mn-lt"/>
                <a:ea typeface="+mn-ea"/>
                <a:cs typeface="+mn-cs"/>
              </a:rPr>
              <a:t> </a:t>
            </a:r>
            <a:r>
              <a:rPr lang="vi-VN" sz="1200" b="1" kern="1200" dirty="0">
                <a:solidFill>
                  <a:schemeClr val="tx1"/>
                </a:solidFill>
                <a:effectLst/>
                <a:latin typeface="+mn-lt"/>
                <a:ea typeface="+mn-ea"/>
                <a:cs typeface="+mn-cs"/>
              </a:rPr>
              <a:t>theo quận</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r>
              <a:rPr lang="vi-VN" sz="1200" kern="1200" dirty="0">
                <a:solidFill>
                  <a:schemeClr val="tx1"/>
                </a:solidFill>
                <a:effectLst/>
                <a:latin typeface="+mn-lt"/>
                <a:ea typeface="+mn-ea"/>
                <a:cs typeface="+mn-cs"/>
              </a:rPr>
              <a:t>• Số người đã được </a:t>
            </a:r>
            <a:r>
              <a:rPr lang="en-US" sz="1200" kern="1200" dirty="0" err="1">
                <a:solidFill>
                  <a:schemeClr val="tx1"/>
                </a:solidFill>
                <a:effectLst/>
                <a:latin typeface="+mn-lt"/>
                <a:ea typeface="+mn-ea"/>
                <a:cs typeface="+mn-cs"/>
              </a:rPr>
              <a:t>tiêm</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vắc-xin</a:t>
            </a:r>
            <a:r>
              <a:rPr lang="vi-VN" sz="1200" kern="1200" dirty="0">
                <a:solidFill>
                  <a:schemeClr val="tx1"/>
                </a:solidFill>
                <a:effectLst/>
                <a:latin typeface="+mn-lt"/>
                <a:ea typeface="+mn-ea"/>
                <a:cs typeface="+mn-cs"/>
              </a:rPr>
              <a:t> theo </a:t>
            </a:r>
            <a:r>
              <a:rPr lang="vi-VN" sz="1200" b="1" kern="1200" dirty="0">
                <a:solidFill>
                  <a:schemeClr val="tx1"/>
                </a:solidFill>
                <a:effectLst/>
                <a:latin typeface="+mn-lt"/>
                <a:ea typeface="+mn-ea"/>
                <a:cs typeface="+mn-cs"/>
              </a:rPr>
              <a:t>độ tuổi và chủng tộc/dân tộc</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r>
              <a:rPr lang="vi-VN" sz="1200" kern="1200" dirty="0">
                <a:solidFill>
                  <a:schemeClr val="tx1"/>
                </a:solidFill>
                <a:effectLst/>
                <a:latin typeface="+mn-lt"/>
                <a:ea typeface="+mn-ea"/>
                <a:cs typeface="+mn-cs"/>
              </a:rPr>
              <a:t>• Các loại vắc xin được cung cấp bởi các nhà cung cấp khác nhau (ví dụ</a:t>
            </a:r>
            <a:r>
              <a:rPr lang="en-US" sz="1200" kern="1200" dirty="0">
                <a:solidFill>
                  <a:schemeClr val="tx1"/>
                </a:solidFill>
                <a:effectLst/>
                <a:latin typeface="+mn-lt"/>
                <a:ea typeface="+mn-ea"/>
                <a:cs typeface="+mn-cs"/>
              </a:rPr>
              <a:t>:</a:t>
            </a:r>
            <a:r>
              <a:rPr lang="vi-VN" sz="1200" kern="1200" dirty="0">
                <a:solidFill>
                  <a:schemeClr val="tx1"/>
                </a:solidFill>
                <a:effectLst/>
                <a:latin typeface="+mn-lt"/>
                <a:ea typeface="+mn-ea"/>
                <a:cs typeface="+mn-cs"/>
              </a:rPr>
              <a:t> trường học, tru</a:t>
            </a:r>
            <a:r>
              <a:rPr lang="en-US" sz="1200" kern="1200" dirty="0">
                <a:solidFill>
                  <a:schemeClr val="tx1"/>
                </a:solidFill>
                <a:effectLst/>
                <a:latin typeface="+mn-lt"/>
                <a:ea typeface="+mn-ea"/>
                <a:cs typeface="+mn-cs"/>
              </a:rPr>
              <a:t>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tâm</a:t>
            </a:r>
            <a:r>
              <a:rPr lang="vi-VN" sz="1200" kern="1200" dirty="0">
                <a:solidFill>
                  <a:schemeClr val="tx1"/>
                </a:solidFill>
                <a:effectLst/>
                <a:latin typeface="+mn-lt"/>
                <a:ea typeface="+mn-ea"/>
                <a:cs typeface="+mn-cs"/>
              </a:rPr>
              <a:t> y tế cộng đồng)</a:t>
            </a:r>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33</a:t>
            </a:fld>
            <a:endParaRPr lang="en-US"/>
          </a:p>
        </p:txBody>
      </p:sp>
    </p:spTree>
    <p:extLst>
      <p:ext uri="{BB962C8B-B14F-4D97-AF65-F5344CB8AC3E}">
        <p14:creationId xmlns:p14="http://schemas.microsoft.com/office/powerpoint/2010/main" val="37838678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Lưu</a:t>
            </a:r>
            <a:r>
              <a:rPr lang="en-US" baseline="0" dirty="0"/>
              <a:t> ý:</a:t>
            </a:r>
          </a:p>
          <a:p>
            <a:endParaRPr lang="en-US" baseline="0" dirty="0"/>
          </a:p>
          <a:p>
            <a:r>
              <a:rPr lang="en-US" dirty="0" err="1"/>
              <a:t>Vui</a:t>
            </a:r>
            <a:r>
              <a:rPr lang="en-US" dirty="0"/>
              <a:t> </a:t>
            </a:r>
            <a:r>
              <a:rPr lang="en-US" dirty="0" err="1"/>
              <a:t>lòng</a:t>
            </a:r>
            <a:r>
              <a:rPr lang="en-US" baseline="0" dirty="0"/>
              <a:t> </a:t>
            </a:r>
            <a:r>
              <a:rPr lang="en-US" baseline="0" dirty="0" err="1"/>
              <a:t>tham</a:t>
            </a:r>
            <a:r>
              <a:rPr lang="en-US" baseline="0" dirty="0"/>
              <a:t> </a:t>
            </a:r>
            <a:r>
              <a:rPr lang="en-US" baseline="0" dirty="0" err="1"/>
              <a:t>khảo</a:t>
            </a:r>
            <a:r>
              <a:rPr lang="en-US" baseline="0" dirty="0"/>
              <a:t> FAQ </a:t>
            </a:r>
            <a:r>
              <a:rPr lang="en-US" baseline="0" dirty="0" err="1"/>
              <a:t>cho</a:t>
            </a:r>
            <a:r>
              <a:rPr lang="en-US" baseline="0" dirty="0"/>
              <a:t> </a:t>
            </a:r>
            <a:r>
              <a:rPr lang="en-US" baseline="0" dirty="0" err="1"/>
              <a:t>công</a:t>
            </a:r>
            <a:r>
              <a:rPr lang="en-US" baseline="0" dirty="0"/>
              <a:t> </a:t>
            </a:r>
            <a:r>
              <a:rPr lang="en-US" baseline="0" dirty="0" err="1"/>
              <a:t>chúng</a:t>
            </a:r>
            <a:r>
              <a:rPr lang="en-US" baseline="0" dirty="0"/>
              <a:t> </a:t>
            </a:r>
            <a:r>
              <a:rPr lang="en-US" baseline="0" dirty="0" err="1"/>
              <a:t>để</a:t>
            </a:r>
            <a:r>
              <a:rPr lang="en-US" baseline="0" dirty="0"/>
              <a:t> </a:t>
            </a:r>
            <a:r>
              <a:rPr lang="en-US" baseline="0" dirty="0" err="1"/>
              <a:t>có</a:t>
            </a:r>
            <a:r>
              <a:rPr lang="en-US" baseline="0" dirty="0"/>
              <a:t> </a:t>
            </a:r>
            <a:r>
              <a:rPr lang="en-US" baseline="0" dirty="0" err="1"/>
              <a:t>câu</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cho</a:t>
            </a:r>
            <a:r>
              <a:rPr lang="en-US" baseline="0" dirty="0"/>
              <a:t> </a:t>
            </a:r>
            <a:r>
              <a:rPr lang="en-US" baseline="0" dirty="0" err="1"/>
              <a:t>các</a:t>
            </a:r>
            <a:r>
              <a:rPr lang="en-US" baseline="0" dirty="0"/>
              <a:t> </a:t>
            </a:r>
            <a:r>
              <a:rPr lang="en-US" baseline="0" dirty="0" err="1"/>
              <a:t>câu</a:t>
            </a:r>
            <a:r>
              <a:rPr lang="en-US" baseline="0" dirty="0"/>
              <a:t> </a:t>
            </a:r>
            <a:r>
              <a:rPr lang="en-US" baseline="0" dirty="0" err="1"/>
              <a:t>hỏi</a:t>
            </a:r>
            <a:r>
              <a:rPr lang="en-US" baseline="0" dirty="0"/>
              <a:t> </a:t>
            </a:r>
            <a:r>
              <a:rPr lang="en-US" baseline="0" dirty="0" err="1"/>
              <a:t>khác</a:t>
            </a:r>
            <a:r>
              <a:rPr lang="en-US" baseline="0" dirty="0"/>
              <a:t> </a:t>
            </a:r>
            <a:r>
              <a:rPr lang="en-US" baseline="0" dirty="0" err="1"/>
              <a:t>mà</a:t>
            </a:r>
            <a:r>
              <a:rPr lang="en-US" baseline="0" dirty="0"/>
              <a:t> </a:t>
            </a:r>
            <a:r>
              <a:rPr lang="en-US" baseline="0" dirty="0" err="1"/>
              <a:t>quý</a:t>
            </a:r>
            <a:r>
              <a:rPr lang="en-US" baseline="0" dirty="0"/>
              <a:t> </a:t>
            </a:r>
            <a:r>
              <a:rPr lang="en-US" baseline="0" dirty="0" err="1"/>
              <a:t>vị</a:t>
            </a:r>
            <a:r>
              <a:rPr lang="en-US" baseline="0" dirty="0"/>
              <a:t> </a:t>
            </a:r>
            <a:r>
              <a:rPr lang="en-US" baseline="0" dirty="0" err="1"/>
              <a:t>có</a:t>
            </a:r>
            <a:r>
              <a:rPr lang="en-US" baseline="0" dirty="0"/>
              <a:t> </a:t>
            </a:r>
            <a:r>
              <a:rPr lang="en-US" baseline="0" dirty="0" err="1"/>
              <a:t>thể</a:t>
            </a:r>
            <a:r>
              <a:rPr lang="en-US" baseline="0" dirty="0"/>
              <a:t> </a:t>
            </a:r>
            <a:r>
              <a:rPr lang="en-US" baseline="0" dirty="0" err="1"/>
              <a:t>muốn</a:t>
            </a:r>
            <a:r>
              <a:rPr lang="en-US" baseline="0" dirty="0"/>
              <a:t> </a:t>
            </a:r>
            <a:r>
              <a:rPr lang="en-US" baseline="0" dirty="0" err="1"/>
              <a:t>được</a:t>
            </a:r>
            <a:r>
              <a:rPr lang="en-US" baseline="0" dirty="0"/>
              <a:t> </a:t>
            </a:r>
            <a:r>
              <a:rPr lang="en-US" baseline="0" dirty="0" err="1"/>
              <a:t>giải</a:t>
            </a:r>
            <a:r>
              <a:rPr lang="en-US" baseline="0" dirty="0"/>
              <a:t> </a:t>
            </a:r>
            <a:r>
              <a:rPr lang="en-US" baseline="0" dirty="0" err="1"/>
              <a:t>quyết</a:t>
            </a:r>
            <a:r>
              <a:rPr lang="en-US" baseline="0" dirty="0"/>
              <a:t> </a:t>
            </a:r>
            <a:r>
              <a:rPr lang="en-US" baseline="0" dirty="0" err="1"/>
              <a:t>trong</a:t>
            </a:r>
            <a:r>
              <a:rPr lang="en-US" baseline="0" dirty="0"/>
              <a:t> </a:t>
            </a:r>
            <a:r>
              <a:rPr lang="en-US" baseline="0" dirty="0" err="1"/>
              <a:t>cuộc</a:t>
            </a:r>
            <a:r>
              <a:rPr lang="en-US" baseline="0" dirty="0"/>
              <a:t> </a:t>
            </a:r>
            <a:r>
              <a:rPr lang="en-US" baseline="0" dirty="0" err="1"/>
              <a:t>họp</a:t>
            </a:r>
            <a:r>
              <a:rPr lang="en-US" baseline="0" dirty="0"/>
              <a:t> </a:t>
            </a:r>
            <a:r>
              <a:rPr lang="en-US" baseline="0" dirty="0" err="1"/>
              <a:t>của</a:t>
            </a:r>
            <a:r>
              <a:rPr lang="en-US" baseline="0" dirty="0"/>
              <a:t> </a:t>
            </a:r>
            <a:r>
              <a:rPr lang="en-US" baseline="0" dirty="0" err="1"/>
              <a:t>quý</a:t>
            </a:r>
            <a:r>
              <a:rPr lang="en-US" baseline="0" dirty="0"/>
              <a:t> </a:t>
            </a:r>
            <a:r>
              <a:rPr lang="en-US" baseline="0" dirty="0" err="1"/>
              <a:t>vị</a:t>
            </a:r>
            <a:r>
              <a:rPr lang="en-US" baseline="0" dirty="0"/>
              <a:t>.</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pPr/>
              <a:t>34</a:t>
            </a:fld>
            <a:endParaRPr lang="en-US"/>
          </a:p>
        </p:txBody>
      </p:sp>
    </p:spTree>
    <p:extLst>
      <p:ext uri="{BB962C8B-B14F-4D97-AF65-F5344CB8AC3E}">
        <p14:creationId xmlns:p14="http://schemas.microsoft.com/office/powerpoint/2010/main" val="34893743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pPr/>
              <a:t>35</a:t>
            </a:fld>
            <a:endParaRPr lang="en-US"/>
          </a:p>
        </p:txBody>
      </p:sp>
    </p:spTree>
    <p:extLst>
      <p:ext uri="{BB962C8B-B14F-4D97-AF65-F5344CB8AC3E}">
        <p14:creationId xmlns:p14="http://schemas.microsoft.com/office/powerpoint/2010/main" val="2940235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pPr/>
              <a:t>4</a:t>
            </a:fld>
            <a:endParaRPr lang="en-US"/>
          </a:p>
        </p:txBody>
      </p:sp>
    </p:spTree>
    <p:extLst>
      <p:ext uri="{BB962C8B-B14F-4D97-AF65-F5344CB8AC3E}">
        <p14:creationId xmlns:p14="http://schemas.microsoft.com/office/powerpoint/2010/main" val="2916708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Lưu</a:t>
            </a:r>
            <a:r>
              <a:rPr lang="en-US" baseline="0" dirty="0"/>
              <a:t> ý:</a:t>
            </a:r>
          </a:p>
          <a:p>
            <a:r>
              <a:rPr lang="en-US" b="0" i="0" dirty="0" err="1">
                <a:solidFill>
                  <a:srgbClr val="000000"/>
                </a:solidFill>
                <a:effectLst/>
                <a:latin typeface="Open Sans"/>
              </a:rPr>
              <a:t>Nguồn</a:t>
            </a:r>
            <a:r>
              <a:rPr lang="en-US" b="0" i="0" dirty="0">
                <a:solidFill>
                  <a:srgbClr val="000000"/>
                </a:solidFill>
                <a:effectLst/>
                <a:latin typeface="Open Sans"/>
              </a:rPr>
              <a:t>: </a:t>
            </a:r>
          </a:p>
          <a:p>
            <a:endParaRPr lang="en-US" b="0" i="0" dirty="0">
              <a:solidFill>
                <a:srgbClr val="000000"/>
              </a:solidFill>
              <a:effectLst/>
              <a:latin typeface="Open Sans"/>
            </a:endParaRPr>
          </a:p>
          <a:p>
            <a:r>
              <a:rPr lang="en-US" dirty="0"/>
              <a:t>https://www.cdc.gov/vaccines/hcp/conversations/understanding-vacc-work.html </a:t>
            </a:r>
            <a:r>
              <a:rPr lang="en-US" dirty="0" err="1"/>
              <a:t>và</a:t>
            </a:r>
            <a:endParaRPr lang="en-US" dirty="0"/>
          </a:p>
          <a:p>
            <a:endParaRPr lang="en-US" baseline="0" dirty="0"/>
          </a:p>
          <a:p>
            <a:r>
              <a:rPr lang="en-US" baseline="0" dirty="0"/>
              <a:t>h</a:t>
            </a:r>
            <a:r>
              <a:rPr lang="en-US" dirty="0"/>
              <a:t>ttps://www.cdc.gov/vaccines/vpd/vpd-vac-basics.html</a:t>
            </a:r>
          </a:p>
        </p:txBody>
      </p:sp>
      <p:sp>
        <p:nvSpPr>
          <p:cNvPr id="4" name="Slide Number Placeholder 3"/>
          <p:cNvSpPr>
            <a:spLocks noGrp="1"/>
          </p:cNvSpPr>
          <p:nvPr>
            <p:ph type="sldNum" sz="quarter" idx="5"/>
          </p:nvPr>
        </p:nvSpPr>
        <p:spPr/>
        <p:txBody>
          <a:bodyPr/>
          <a:lstStyle/>
          <a:p>
            <a:fld id="{D34CBBDB-52D0-FE4C-8729-D7393D454E10}" type="slidenum">
              <a:rPr lang="en-US" smtClean="0"/>
              <a:pPr/>
              <a:t>5</a:t>
            </a:fld>
            <a:endParaRPr lang="en-US"/>
          </a:p>
        </p:txBody>
      </p:sp>
    </p:spTree>
    <p:extLst>
      <p:ext uri="{BB962C8B-B14F-4D97-AF65-F5344CB8AC3E}">
        <p14:creationId xmlns:p14="http://schemas.microsoft.com/office/powerpoint/2010/main" val="3452434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Lưu</a:t>
            </a:r>
            <a:r>
              <a:rPr lang="en-US" baseline="0" dirty="0"/>
              <a:t> ý:</a:t>
            </a:r>
          </a:p>
          <a:p>
            <a:r>
              <a:rPr lang="vi-VN" b="0" i="0" dirty="0">
                <a:solidFill>
                  <a:srgbClr val="000000"/>
                </a:solidFill>
                <a:effectLst/>
                <a:latin typeface="Open Sans"/>
              </a:rPr>
              <a:t>Chúng tôi hiểu rằng một số người có thể quan ngại</a:t>
            </a:r>
            <a:r>
              <a:rPr lang="vi-VN" b="0" i="0" baseline="0" dirty="0">
                <a:solidFill>
                  <a:srgbClr val="000000"/>
                </a:solidFill>
                <a:effectLst/>
                <a:latin typeface="Open Sans"/>
              </a:rPr>
              <a:t> </a:t>
            </a:r>
            <a:r>
              <a:rPr lang="vi-VN" b="0" i="0" dirty="0">
                <a:solidFill>
                  <a:srgbClr val="000000"/>
                </a:solidFill>
                <a:effectLst/>
                <a:latin typeface="Open Sans"/>
              </a:rPr>
              <a:t>về việc tiêm</a:t>
            </a:r>
            <a:r>
              <a:rPr lang="vi-VN" b="0" i="0" baseline="0" dirty="0">
                <a:solidFill>
                  <a:srgbClr val="000000"/>
                </a:solidFill>
                <a:effectLst/>
                <a:latin typeface="Open Sans"/>
              </a:rPr>
              <a:t> vắc-xin</a:t>
            </a:r>
            <a:r>
              <a:rPr lang="vi-VN" b="0" i="0" dirty="0">
                <a:solidFill>
                  <a:srgbClr val="000000"/>
                </a:solidFill>
                <a:effectLst/>
                <a:latin typeface="Open Sans"/>
              </a:rPr>
              <a:t>. Mặc dù nhiều loại vắc-xin COVID-19 đang được phát triển nhanh nhất</a:t>
            </a:r>
            <a:r>
              <a:rPr lang="vi-VN" b="0" i="0" baseline="0" dirty="0">
                <a:solidFill>
                  <a:srgbClr val="000000"/>
                </a:solidFill>
                <a:effectLst/>
                <a:latin typeface="Open Sans"/>
              </a:rPr>
              <a:t> có thể</a:t>
            </a:r>
            <a:r>
              <a:rPr lang="vi-VN" b="0" i="0" dirty="0">
                <a:solidFill>
                  <a:srgbClr val="000000"/>
                </a:solidFill>
                <a:effectLst/>
                <a:latin typeface="Open Sans"/>
              </a:rPr>
              <a:t>, các quy trình và thủ tục thường quy vẫn được áp dụng để đảm bảo tính an toàn của bất kỳ loại vắc-xin nào được c</a:t>
            </a:r>
            <a:r>
              <a:rPr lang="en-US" b="0" i="0" dirty="0" err="1">
                <a:solidFill>
                  <a:srgbClr val="000000"/>
                </a:solidFill>
                <a:effectLst/>
                <a:latin typeface="Open Sans"/>
              </a:rPr>
              <a:t>ấp</a:t>
            </a:r>
            <a:r>
              <a:rPr lang="vi-VN" b="0" i="0" dirty="0">
                <a:solidFill>
                  <a:srgbClr val="000000"/>
                </a:solidFill>
                <a:effectLst/>
                <a:latin typeface="Open Sans"/>
              </a:rPr>
              <a:t> phép hoặc phê duyệt sử dụng.</a:t>
            </a:r>
          </a:p>
          <a:p>
            <a:endParaRPr lang="vi-VN" b="0" i="0" dirty="0">
              <a:solidFill>
                <a:srgbClr val="000000"/>
              </a:solidFill>
              <a:effectLst/>
              <a:latin typeface="Open Sans"/>
            </a:endParaRPr>
          </a:p>
          <a:p>
            <a:r>
              <a:rPr lang="vi-VN" b="0" i="0" dirty="0">
                <a:solidFill>
                  <a:srgbClr val="000000"/>
                </a:solidFill>
                <a:effectLst/>
                <a:latin typeface="Open Sans"/>
              </a:rPr>
              <a:t>An toàn là ưu tiên hàng đầu, và có nhiều lý do để tiêm vắc-xin. </a:t>
            </a:r>
            <a:endParaRPr lang="en-US" b="0" i="0" dirty="0">
              <a:solidFill>
                <a:srgbClr val="000000"/>
              </a:solidFill>
              <a:effectLst/>
              <a:latin typeface="Open Sans"/>
            </a:endParaRPr>
          </a:p>
        </p:txBody>
      </p:sp>
      <p:sp>
        <p:nvSpPr>
          <p:cNvPr id="4" name="Slide Number Placeholder 3"/>
          <p:cNvSpPr>
            <a:spLocks noGrp="1"/>
          </p:cNvSpPr>
          <p:nvPr>
            <p:ph type="sldNum" sz="quarter" idx="5"/>
          </p:nvPr>
        </p:nvSpPr>
        <p:spPr/>
        <p:txBody>
          <a:bodyPr/>
          <a:lstStyle/>
          <a:p>
            <a:fld id="{D34CBBDB-52D0-FE4C-8729-D7393D454E10}" type="slidenum">
              <a:rPr lang="en-US" smtClean="0"/>
              <a:pPr/>
              <a:t>6</a:t>
            </a:fld>
            <a:endParaRPr lang="en-US"/>
          </a:p>
        </p:txBody>
      </p:sp>
    </p:spTree>
    <p:extLst>
      <p:ext uri="{BB962C8B-B14F-4D97-AF65-F5344CB8AC3E}">
        <p14:creationId xmlns:p14="http://schemas.microsoft.com/office/powerpoint/2010/main" val="1363868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Lưu</a:t>
            </a:r>
            <a:r>
              <a:rPr lang="en-US" baseline="0" dirty="0"/>
              <a:t> ý:</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Việc</a:t>
            </a:r>
            <a:r>
              <a:rPr lang="en-US" sz="1200" b="1" kern="1200" baseline="0">
                <a:solidFill>
                  <a:schemeClr val="tx1"/>
                </a:solidFill>
                <a:effectLst/>
                <a:latin typeface="+mn-lt"/>
                <a:ea typeface="+mn-ea"/>
                <a:cs typeface="+mn-cs"/>
              </a:rPr>
              <a:t> vắc-xin Pfizer COVID-19 đã được FDA cấp giấy phép đầy đủ có nghĩa là gì trong bối cảnh hiện nay?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Vào</a:t>
            </a:r>
            <a:r>
              <a:rPr lang="en-US" sz="1200" kern="1200" baseline="0">
                <a:solidFill>
                  <a:schemeClr val="tx1"/>
                </a:solidFill>
                <a:effectLst/>
                <a:latin typeface="+mn-lt"/>
                <a:ea typeface="+mn-ea"/>
                <a:cs typeface="+mn-cs"/>
              </a:rPr>
              <a:t> ngày 23 tháng 8 năm 2021, FDA đã phê duyệt cấp giấy phép vắc-xin COVID-19 đầu tiên. Vắc-xin này đã được biết đến là Vắc-xin COVID-19 Pfizer và hiện tại sẽ được bán ra thị trường với tên gọi là </a:t>
            </a:r>
            <a:r>
              <a:rPr lang="en-US" sz="1200" kern="1200">
                <a:solidFill>
                  <a:schemeClr val="tx1"/>
                </a:solidFill>
                <a:effectLst/>
                <a:latin typeface="+mn-lt"/>
                <a:ea typeface="+mn-ea"/>
                <a:cs typeface="+mn-cs"/>
              </a:rPr>
              <a:t>Comirnaty (koe-mir’-na-tee)</a:t>
            </a:r>
            <a:r>
              <a:rPr lang="en-US" sz="1200" kern="1200" baseline="0">
                <a:solidFill>
                  <a:schemeClr val="tx1"/>
                </a:solidFill>
                <a:effectLst/>
                <a:latin typeface="+mn-lt"/>
                <a:ea typeface="+mn-ea"/>
                <a:cs typeface="+mn-cs"/>
              </a:rPr>
              <a:t> để phòng ngừa lây nhiễm COVID-19 ở người từ 16 tuổi trở lên.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Comirnaty thực</a:t>
            </a:r>
            <a:r>
              <a:rPr lang="en-US" sz="1200" kern="1200" baseline="0">
                <a:solidFill>
                  <a:schemeClr val="tx1"/>
                </a:solidFill>
                <a:effectLst/>
                <a:latin typeface="+mn-lt"/>
                <a:ea typeface="+mn-ea"/>
                <a:cs typeface="+mn-cs"/>
              </a:rPr>
              <a:t> chất là vắc-xin Pfizer.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a:solidFill>
                  <a:schemeClr val="tx1"/>
                </a:solidFill>
                <a:effectLst/>
                <a:latin typeface="+mn-lt"/>
                <a:ea typeface="+mn-ea"/>
                <a:cs typeface="+mn-cs"/>
              </a:rPr>
              <a:t>Vắc-xin Pfizer cũng vẫn có sẵn theo giấy phép sử dụng khẩn cấp (EUA) dành cho người từ 5 đến 15 tuổi và dành cho liều tiêm thứ ba ở những người bị suy giảm miễn dịch nhất định.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So với EUA, việc FDA cấp giấy phép phê duyệt vắc-xin đòi hỏi phải có nhiều dữ liệu hơn về tính an toàn, quy trình sản xuất và tính hiệu quả trong những khoảng thời gian dài hơn cũng như cần có số liệu thực tế trên thế giới.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Việc FDA cấp giấy phép đầy đủ có nghĩa là vắc-xin Comirnaty hiện nay đã có cùng cấp độ phê duyệt như các vắc-xin khác định kỳ được sử dụng tại Hoa Kỳ, như vắc-xin viêm gan, bệnh sởi, thủy đậu và bại liệt.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Vắc-xin COVID-19 Pfizer là vắc-xin đầu tiên nhận được giấy phép sử dụng khẩn cấp, đó là lý do tại sao loại vắc-xin này cũng là vắc-xin đầu tiên có đủ dữ liệu để nhận được giấy phép đầy đủ. Nó không có ý nghĩa gì về tính an toàn và hiệu quả của vắc-xin Moderna hay Johnson &amp; Johnson.</a:t>
            </a:r>
            <a:r>
              <a:rPr lang="en-US" sz="1200" kern="1200" baseline="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b="1" kern="1200">
                <a:solidFill>
                  <a:schemeClr val="tx1"/>
                </a:solidFill>
                <a:effectLst/>
                <a:latin typeface="+mn-lt"/>
                <a:ea typeface="+mn-ea"/>
                <a:cs typeface="+mn-cs"/>
              </a:rPr>
              <a:t>Giấy Phép Sử Dụng Khẩn Cấp (EUA) là gì?</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a:solidFill>
                  <a:schemeClr val="tx1"/>
                </a:solidFill>
                <a:effectLst/>
                <a:latin typeface="+mn-lt"/>
                <a:ea typeface="+mn-ea"/>
                <a:cs typeface="+mn-cs"/>
              </a:rPr>
              <a:t>FDA Hoa Kỳ đã c</a:t>
            </a:r>
            <a:r>
              <a:rPr lang="en-US" sz="1200" kern="1200">
                <a:solidFill>
                  <a:schemeClr val="tx1"/>
                </a:solidFill>
                <a:effectLst/>
                <a:latin typeface="+mn-lt"/>
                <a:ea typeface="+mn-ea"/>
                <a:cs typeface="+mn-cs"/>
              </a:rPr>
              <a:t>ho</a:t>
            </a:r>
            <a:r>
              <a:rPr lang="en-US" sz="1200" kern="1200" baseline="0">
                <a:solidFill>
                  <a:schemeClr val="tx1"/>
                </a:solidFill>
                <a:effectLst/>
                <a:latin typeface="+mn-lt"/>
                <a:ea typeface="+mn-ea"/>
                <a:cs typeface="+mn-cs"/>
              </a:rPr>
              <a:t> phép</a:t>
            </a:r>
            <a:r>
              <a:rPr lang="vi-VN" sz="1200" kern="1200">
                <a:solidFill>
                  <a:schemeClr val="tx1"/>
                </a:solidFill>
                <a:effectLst/>
                <a:latin typeface="+mn-lt"/>
                <a:ea typeface="+mn-ea"/>
                <a:cs typeface="+mn-cs"/>
              </a:rPr>
              <a:t> </a:t>
            </a:r>
            <a:r>
              <a:rPr lang="en-US" sz="1200" kern="1200">
                <a:solidFill>
                  <a:schemeClr val="tx1"/>
                </a:solidFill>
                <a:effectLst/>
                <a:latin typeface="+mn-lt"/>
                <a:ea typeface="+mn-ea"/>
                <a:cs typeface="+mn-cs"/>
              </a:rPr>
              <a:t>V</a:t>
            </a:r>
            <a:r>
              <a:rPr lang="vi-VN" sz="1200" kern="1200">
                <a:solidFill>
                  <a:schemeClr val="tx1"/>
                </a:solidFill>
                <a:effectLst/>
                <a:latin typeface="+mn-lt"/>
                <a:ea typeface="+mn-ea"/>
                <a:cs typeface="+mn-cs"/>
              </a:rPr>
              <a:t>ắc-xin COVID-19 Pfizer,</a:t>
            </a:r>
            <a:r>
              <a:rPr lang="vi-VN" sz="1200" kern="1200" baseline="0">
                <a:solidFill>
                  <a:schemeClr val="tx1"/>
                </a:solidFill>
                <a:effectLst/>
                <a:latin typeface="+mn-lt"/>
                <a:ea typeface="+mn-ea"/>
                <a:cs typeface="+mn-cs"/>
              </a:rPr>
              <a:t> </a:t>
            </a:r>
            <a:r>
              <a:rPr lang="vi-VN" sz="1200" kern="1200">
                <a:solidFill>
                  <a:schemeClr val="tx1"/>
                </a:solidFill>
                <a:effectLst/>
                <a:latin typeface="+mn-lt"/>
                <a:ea typeface="+mn-ea"/>
                <a:cs typeface="+mn-cs"/>
              </a:rPr>
              <a:t> Moderna và</a:t>
            </a:r>
            <a:r>
              <a:rPr lang="vi-VN" sz="1200" kern="1200" baseline="0">
                <a:solidFill>
                  <a:schemeClr val="tx1"/>
                </a:solidFill>
                <a:effectLst/>
                <a:latin typeface="+mn-lt"/>
                <a:ea typeface="+mn-ea"/>
                <a:cs typeface="+mn-cs"/>
              </a:rPr>
              <a:t> Janssen (Johnson &amp; Johnson)</a:t>
            </a:r>
            <a:r>
              <a:rPr lang="vi-VN" sz="1200" kern="1200">
                <a:solidFill>
                  <a:schemeClr val="tx1"/>
                </a:solidFill>
                <a:effectLst/>
                <a:latin typeface="+mn-lt"/>
                <a:ea typeface="+mn-ea"/>
                <a:cs typeface="+mn-cs"/>
              </a:rPr>
              <a:t> </a:t>
            </a:r>
            <a:r>
              <a:rPr lang="en-US" sz="1200" kern="1200">
                <a:solidFill>
                  <a:schemeClr val="tx1"/>
                </a:solidFill>
                <a:effectLst/>
                <a:latin typeface="+mn-lt"/>
                <a:ea typeface="+mn-ea"/>
                <a:cs typeface="+mn-cs"/>
              </a:rPr>
              <a:t>được</a:t>
            </a:r>
            <a:r>
              <a:rPr lang="en-US" sz="1200" kern="1200" baseline="0">
                <a:solidFill>
                  <a:schemeClr val="tx1"/>
                </a:solidFill>
                <a:effectLst/>
                <a:latin typeface="+mn-lt"/>
                <a:ea typeface="+mn-ea"/>
                <a:cs typeface="+mn-cs"/>
              </a:rPr>
              <a:t> cung cấp </a:t>
            </a:r>
            <a:r>
              <a:rPr lang="vi-VN" sz="1200" kern="1200">
                <a:solidFill>
                  <a:schemeClr val="tx1"/>
                </a:solidFill>
                <a:effectLst/>
                <a:latin typeface="+mn-lt"/>
                <a:ea typeface="+mn-ea"/>
                <a:cs typeface="+mn-cs"/>
              </a:rPr>
              <a:t>theo cơ chế khẩn cấp được gọi là EUA. EUA được </a:t>
            </a:r>
            <a:r>
              <a:rPr lang="en-US" sz="1200" kern="1200">
                <a:solidFill>
                  <a:schemeClr val="tx1"/>
                </a:solidFill>
                <a:effectLst/>
                <a:latin typeface="+mn-lt"/>
                <a:ea typeface="+mn-ea"/>
                <a:cs typeface="+mn-cs"/>
              </a:rPr>
              <a:t>ủng</a:t>
            </a:r>
            <a:r>
              <a:rPr lang="en-US" sz="1200" kern="1200" baseline="0">
                <a:solidFill>
                  <a:schemeClr val="tx1"/>
                </a:solidFill>
                <a:effectLst/>
                <a:latin typeface="+mn-lt"/>
                <a:ea typeface="+mn-ea"/>
                <a:cs typeface="+mn-cs"/>
              </a:rPr>
              <a:t> hộ</a:t>
            </a:r>
            <a:r>
              <a:rPr lang="vi-VN" sz="1200" kern="1200">
                <a:solidFill>
                  <a:schemeClr val="tx1"/>
                </a:solidFill>
                <a:effectLst/>
                <a:latin typeface="+mn-lt"/>
                <a:ea typeface="+mn-ea"/>
                <a:cs typeface="+mn-cs"/>
              </a:rPr>
              <a:t> bởi tuyên bố của Bộ </a:t>
            </a:r>
            <a:r>
              <a:rPr lang="en-US" sz="1200" kern="1200">
                <a:solidFill>
                  <a:schemeClr val="tx1"/>
                </a:solidFill>
                <a:effectLst/>
                <a:latin typeface="+mn-lt"/>
                <a:ea typeface="+mn-ea"/>
                <a:cs typeface="+mn-cs"/>
              </a:rPr>
              <a:t>T</a:t>
            </a:r>
            <a:r>
              <a:rPr lang="vi-VN" sz="1200" kern="1200">
                <a:solidFill>
                  <a:schemeClr val="tx1"/>
                </a:solidFill>
                <a:effectLst/>
                <a:latin typeface="+mn-lt"/>
                <a:ea typeface="+mn-ea"/>
                <a:cs typeface="+mn-cs"/>
              </a:rPr>
              <a:t>rưởng </a:t>
            </a:r>
            <a:r>
              <a:rPr lang="en-US" sz="1200" kern="1200">
                <a:solidFill>
                  <a:schemeClr val="tx1"/>
                </a:solidFill>
                <a:effectLst/>
                <a:latin typeface="+mn-lt"/>
                <a:ea typeface="+mn-ea"/>
                <a:cs typeface="+mn-cs"/>
              </a:rPr>
              <a:t>Bộ</a:t>
            </a:r>
            <a:r>
              <a:rPr lang="en-US" sz="1200" kern="1200" baseline="0">
                <a:solidFill>
                  <a:schemeClr val="tx1"/>
                </a:solidFill>
                <a:effectLst/>
                <a:latin typeface="+mn-lt"/>
                <a:ea typeface="+mn-ea"/>
                <a:cs typeface="+mn-cs"/>
              </a:rPr>
              <a:t> </a:t>
            </a:r>
            <a:r>
              <a:rPr lang="vi-VN" sz="1200" kern="1200">
                <a:solidFill>
                  <a:schemeClr val="tx1"/>
                </a:solidFill>
                <a:effectLst/>
                <a:latin typeface="+mn-lt"/>
                <a:ea typeface="+mn-ea"/>
                <a:cs typeface="+mn-cs"/>
              </a:rPr>
              <a:t>Y </a:t>
            </a:r>
            <a:r>
              <a:rPr lang="en-US" sz="1200" kern="1200">
                <a:solidFill>
                  <a:schemeClr val="tx1"/>
                </a:solidFill>
                <a:effectLst/>
                <a:latin typeface="+mn-lt"/>
                <a:ea typeface="+mn-ea"/>
                <a:cs typeface="+mn-cs"/>
              </a:rPr>
              <a:t>T</a:t>
            </a:r>
            <a:r>
              <a:rPr lang="vi-VN" sz="1200" kern="1200">
                <a:solidFill>
                  <a:schemeClr val="tx1"/>
                </a:solidFill>
                <a:effectLst/>
                <a:latin typeface="+mn-lt"/>
                <a:ea typeface="+mn-ea"/>
                <a:cs typeface="+mn-cs"/>
              </a:rPr>
              <a:t>ế và Dịch </a:t>
            </a:r>
            <a:r>
              <a:rPr lang="en-US" sz="1200" kern="1200">
                <a:solidFill>
                  <a:schemeClr val="tx1"/>
                </a:solidFill>
                <a:effectLst/>
                <a:latin typeface="+mn-lt"/>
                <a:ea typeface="+mn-ea"/>
                <a:cs typeface="+mn-cs"/>
              </a:rPr>
              <a:t>V</a:t>
            </a:r>
            <a:r>
              <a:rPr lang="vi-VN" sz="1200" kern="1200">
                <a:solidFill>
                  <a:schemeClr val="tx1"/>
                </a:solidFill>
                <a:effectLst/>
                <a:latin typeface="+mn-lt"/>
                <a:ea typeface="+mn-ea"/>
                <a:cs typeface="+mn-cs"/>
              </a:rPr>
              <a:t>ụ Nhân </a:t>
            </a:r>
            <a:r>
              <a:rPr lang="en-US" sz="1200" kern="1200">
                <a:solidFill>
                  <a:schemeClr val="tx1"/>
                </a:solidFill>
                <a:effectLst/>
                <a:latin typeface="+mn-lt"/>
                <a:ea typeface="+mn-ea"/>
                <a:cs typeface="+mn-cs"/>
              </a:rPr>
              <a:t>S</a:t>
            </a:r>
            <a:r>
              <a:rPr lang="vi-VN" sz="1200" kern="1200">
                <a:solidFill>
                  <a:schemeClr val="tx1"/>
                </a:solidFill>
                <a:effectLst/>
                <a:latin typeface="+mn-lt"/>
                <a:ea typeface="+mn-ea"/>
                <a:cs typeface="+mn-cs"/>
              </a:rPr>
              <a:t>inh (HHS) rằng có một trường</a:t>
            </a:r>
            <a:r>
              <a:rPr lang="vi-VN" sz="1200" kern="1200" baseline="0">
                <a:solidFill>
                  <a:schemeClr val="tx1"/>
                </a:solidFill>
                <a:effectLst/>
                <a:latin typeface="+mn-lt"/>
                <a:ea typeface="+mn-ea"/>
                <a:cs typeface="+mn-cs"/>
              </a:rPr>
              <a:t> hợp tồn tại </a:t>
            </a:r>
            <a:r>
              <a:rPr lang="vi-VN" sz="1200" kern="1200">
                <a:solidFill>
                  <a:schemeClr val="tx1"/>
                </a:solidFill>
                <a:effectLst/>
                <a:latin typeface="+mn-lt"/>
                <a:ea typeface="+mn-ea"/>
                <a:cs typeface="+mn-cs"/>
              </a:rPr>
              <a:t>để chứng minh cho việc sử dụng khẩn cấp dược phẩm trong đại dịch COVID-19.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mn-lt"/>
                <a:ea typeface="+mn-ea"/>
                <a:cs typeface="+mn-cs"/>
              </a:rPr>
              <a:t>FDA có thể ban hành EUA khi một số tiêu chí được đáp ứng, bao gồm cả việc không có lựa chọn thay thế thích hợp, được</a:t>
            </a:r>
            <a:r>
              <a:rPr lang="vi-VN" sz="1200" kern="1200" baseline="0" dirty="0">
                <a:solidFill>
                  <a:schemeClr val="tx1"/>
                </a:solidFill>
                <a:effectLst/>
                <a:latin typeface="+mn-lt"/>
                <a:ea typeface="+mn-ea"/>
                <a:cs typeface="+mn-cs"/>
              </a:rPr>
              <a:t> </a:t>
            </a:r>
            <a:r>
              <a:rPr lang="vi-VN" sz="1200" kern="1200" dirty="0">
                <a:solidFill>
                  <a:schemeClr val="tx1"/>
                </a:solidFill>
                <a:effectLst/>
                <a:latin typeface="+mn-lt"/>
                <a:ea typeface="+mn-ea"/>
                <a:cs typeface="+mn-cs"/>
              </a:rPr>
              <a:t>phê</a:t>
            </a:r>
            <a:r>
              <a:rPr lang="vi-VN" sz="1200" kern="1200" baseline="0" dirty="0">
                <a:solidFill>
                  <a:schemeClr val="tx1"/>
                </a:solidFill>
                <a:effectLst/>
                <a:latin typeface="+mn-lt"/>
                <a:ea typeface="+mn-ea"/>
                <a:cs typeface="+mn-cs"/>
              </a:rPr>
              <a:t> duyệt </a:t>
            </a:r>
            <a:r>
              <a:rPr lang="vi-VN" sz="1200" kern="1200" dirty="0">
                <a:solidFill>
                  <a:schemeClr val="tx1"/>
                </a:solidFill>
                <a:effectLst/>
                <a:latin typeface="+mn-lt"/>
                <a:ea typeface="+mn-ea"/>
                <a:cs typeface="+mn-cs"/>
              </a:rPr>
              <a:t>và có sẵn. Quyết định của FDA cũng dựa trên các bằng chứng khoa học có sẵn cho thấy sản phẩm có thể có hiệu quả để ngăn chặn COVID-19 trong đại dịch và rằng những lợi ích đã biết và tiềm năng của sản phẩm lớn hơn những rủi ro. Tất cả các tiêu chí này phải được đáp ứng để cho phép sản phẩm được sử dụng trong đại dịch</a:t>
            </a:r>
            <a:r>
              <a:rPr lang="en-US" sz="1200" kern="1200" dirty="0">
                <a:solidFill>
                  <a:schemeClr val="tx1"/>
                </a:solidFill>
                <a:effectLst/>
                <a:latin typeface="+mn-lt"/>
                <a:ea typeface="+mn-ea"/>
                <a:cs typeface="+mn-cs"/>
              </a:rPr>
              <a:t> COVID-19.</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pPr/>
              <a:t>7</a:t>
            </a:fld>
            <a:endParaRPr lang="en-US"/>
          </a:p>
        </p:txBody>
      </p:sp>
    </p:spTree>
    <p:extLst>
      <p:ext uri="{BB962C8B-B14F-4D97-AF65-F5344CB8AC3E}">
        <p14:creationId xmlns:p14="http://schemas.microsoft.com/office/powerpoint/2010/main" val="363846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Lưu</a:t>
            </a:r>
            <a:r>
              <a:rPr lang="en-US" baseline="0" dirty="0"/>
              <a:t> ý:</a:t>
            </a:r>
          </a:p>
          <a:p>
            <a:endParaRPr lang="en-US"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Chúng tôi hiểu tầm quan trọng của việc cởi mở và trung thực về </a:t>
            </a:r>
            <a:r>
              <a:rPr lang="en-US" sz="1200" b="0" i="0" kern="1200" dirty="0" err="1">
                <a:solidFill>
                  <a:schemeClr val="tx1"/>
                </a:solidFill>
                <a:effectLst/>
                <a:latin typeface="+mn-lt"/>
                <a:ea typeface="+mn-ea"/>
                <a:cs typeface="+mn-cs"/>
              </a:rPr>
              <a:t>độ</a:t>
            </a:r>
            <a:r>
              <a:rPr lang="vi-VN" sz="1200" b="0" i="0" kern="1200" dirty="0">
                <a:solidFill>
                  <a:schemeClr val="tx1"/>
                </a:solidFill>
                <a:effectLst/>
                <a:latin typeface="+mn-lt"/>
                <a:ea typeface="+mn-ea"/>
                <a:cs typeface="+mn-cs"/>
              </a:rPr>
              <a:t> an toàn và sự phát triển của vắc-xin</a:t>
            </a:r>
            <a:r>
              <a:rPr lang="en-US" sz="1200" kern="1200" dirty="0">
                <a:solidFill>
                  <a:schemeClr val="tx1"/>
                </a:solidFill>
                <a:latin typeface="+mn-lt"/>
                <a:ea typeface="+mn-ea"/>
                <a:cs typeface="+mn-cs"/>
              </a:rPr>
              <a:t>—</a:t>
            </a:r>
            <a:r>
              <a:rPr lang="vi-VN" sz="1200" b="0" i="0" kern="1200" dirty="0">
                <a:solidFill>
                  <a:schemeClr val="tx1"/>
                </a:solidFill>
                <a:effectLst/>
                <a:latin typeface="+mn-lt"/>
                <a:ea typeface="+mn-ea"/>
                <a:cs typeface="+mn-cs"/>
              </a:rPr>
              <a:t>đặc biệt là đối với những cộng đồng đã phải chịu hậu quả của việc ngược đãi y tế.</a:t>
            </a:r>
          </a:p>
          <a:p>
            <a:endParaRPr lang="vi-VN"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Điều quan trọng cần biết là vắc-xin phải trải qua nhiều thử nghiệm hơn bất kỳ loại dược phẩm nào khác. Trước khi </a:t>
            </a:r>
            <a:r>
              <a:rPr lang="en-US" sz="1200" b="0" i="0" kern="1200" dirty="0" err="1">
                <a:solidFill>
                  <a:schemeClr val="tx1"/>
                </a:solidFill>
                <a:effectLst/>
                <a:latin typeface="+mn-lt"/>
                <a:ea typeface="+mn-ea"/>
                <a:cs typeface="+mn-cs"/>
              </a:rPr>
              <a:t>cung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cấp</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bất kỳ loại vắc-xin nào, </a:t>
            </a:r>
            <a:r>
              <a:rPr lang="en-US" sz="1200" b="0" i="0" kern="1200" dirty="0" err="1">
                <a:solidFill>
                  <a:schemeClr val="tx1"/>
                </a:solidFill>
                <a:effectLst/>
                <a:latin typeface="+mn-lt"/>
                <a:ea typeface="+mn-ea"/>
                <a:cs typeface="+mn-cs"/>
              </a:rPr>
              <a:t>vắc-xin</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đó</a:t>
            </a:r>
            <a:r>
              <a:rPr lang="vi-VN" sz="1200" b="0" i="0" kern="1200" dirty="0">
                <a:solidFill>
                  <a:schemeClr val="tx1"/>
                </a:solidFill>
                <a:effectLst/>
                <a:latin typeface="+mn-lt"/>
                <a:ea typeface="+mn-ea"/>
                <a:cs typeface="+mn-cs"/>
              </a:rPr>
              <a:t> phải trải qua quá trình phát triển và thử nghiệm nghiêm ngặt. Sản xuất là điều</a:t>
            </a:r>
            <a:r>
              <a:rPr lang="vi-VN"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rất quan trọng</a:t>
            </a:r>
            <a:r>
              <a:rPr lang="en-US" sz="1200" kern="1200" dirty="0">
                <a:solidFill>
                  <a:schemeClr val="tx1"/>
                </a:solidFill>
                <a:latin typeface="+mn-lt"/>
                <a:ea typeface="+mn-ea"/>
                <a:cs typeface="+mn-cs"/>
              </a:rPr>
              <a:t>—</a:t>
            </a:r>
            <a:r>
              <a:rPr lang="vi-VN" sz="1200" b="0" i="0" kern="1200" dirty="0">
                <a:solidFill>
                  <a:schemeClr val="tx1"/>
                </a:solidFill>
                <a:effectLst/>
                <a:latin typeface="+mn-lt"/>
                <a:ea typeface="+mn-ea"/>
                <a:cs typeface="+mn-cs"/>
              </a:rPr>
              <a:t>mọi liều phải luôn đạt chất lượng cao. Ngoài ra, </a:t>
            </a:r>
            <a:r>
              <a:rPr lang="en-US" sz="1200" b="0" i="0" u="sng" kern="1200" dirty="0" err="1">
                <a:solidFill>
                  <a:schemeClr val="tx1"/>
                </a:solidFill>
                <a:effectLst/>
                <a:latin typeface="+mn-lt"/>
                <a:ea typeface="+mn-ea"/>
                <a:cs typeface="+mn-cs"/>
              </a:rPr>
              <a:t>việc</a:t>
            </a:r>
            <a:r>
              <a:rPr lang="en-US" sz="1200" b="0" i="0" u="sng" kern="1200" baseline="0" dirty="0">
                <a:solidFill>
                  <a:schemeClr val="tx1"/>
                </a:solidFill>
                <a:effectLst/>
                <a:latin typeface="+mn-lt"/>
                <a:ea typeface="+mn-ea"/>
                <a:cs typeface="+mn-cs"/>
              </a:rPr>
              <a:t> </a:t>
            </a:r>
            <a:r>
              <a:rPr lang="vi-VN" sz="1200" b="0" i="0" u="sng" kern="1200" dirty="0">
                <a:solidFill>
                  <a:schemeClr val="tx1"/>
                </a:solidFill>
                <a:effectLst/>
                <a:latin typeface="+mn-lt"/>
                <a:ea typeface="+mn-ea"/>
                <a:cs typeface="+mn-cs"/>
              </a:rPr>
              <a:t>thử nghiệm rộng rãi trong các thử nghiệm lâm sàng</a:t>
            </a:r>
            <a:r>
              <a:rPr lang="vi-VN" sz="1200" b="0" i="0" u="none" kern="1200" dirty="0">
                <a:solidFill>
                  <a:schemeClr val="tx1"/>
                </a:solidFill>
                <a:effectLst/>
                <a:latin typeface="+mn-lt"/>
                <a:ea typeface="+mn-ea"/>
                <a:cs typeface="+mn-cs"/>
              </a:rPr>
              <a:t> </a:t>
            </a:r>
            <a:r>
              <a:rPr lang="en-US" sz="1200" b="0" i="0" u="none" kern="1200" dirty="0" err="1">
                <a:solidFill>
                  <a:schemeClr val="tx1"/>
                </a:solidFill>
                <a:effectLst/>
                <a:latin typeface="+mn-lt"/>
                <a:ea typeface="+mn-ea"/>
                <a:cs typeface="+mn-cs"/>
              </a:rPr>
              <a:t>được</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tiến</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hành</a:t>
            </a:r>
            <a:r>
              <a:rPr lang="en-US" sz="1200" b="0" i="0" u="none"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để chứng minh tính an toàn.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Calibri" panose="020F0502020204030204" pitchFamily="34" charset="0"/>
                <a:cs typeface="Calibri" panose="020F0502020204030204" pitchFamily="34" charset="0"/>
              </a:rPr>
              <a:t>Nguồn</a:t>
            </a:r>
            <a:r>
              <a:rPr lang="en-US" sz="1200" dirty="0">
                <a:latin typeface="Calibri" panose="020F0502020204030204" pitchFamily="34" charset="0"/>
                <a:cs typeface="Calibri" panose="020F0502020204030204" pitchFamily="34" charset="0"/>
              </a:rPr>
              <a:t>: https://www.cdc.gov/coronavirus/2019-ncov/vaccines/safety.html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pPr/>
              <a:t>8</a:t>
            </a:fld>
            <a:endParaRPr lang="en-US"/>
          </a:p>
        </p:txBody>
      </p:sp>
    </p:spTree>
    <p:extLst>
      <p:ext uri="{BB962C8B-B14F-4D97-AF65-F5344CB8AC3E}">
        <p14:creationId xmlns:p14="http://schemas.microsoft.com/office/powerpoint/2010/main" val="1731610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Lưu</a:t>
            </a:r>
            <a:r>
              <a:rPr lang="en-US" baseline="0" dirty="0"/>
              <a:t> ý:</a:t>
            </a:r>
          </a:p>
          <a:p>
            <a:endParaRPr lang="en-US"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Chúng tôi hiểu tầm quan trọng của việc cởi mở và trung thực về </a:t>
            </a:r>
            <a:r>
              <a:rPr lang="en-US" sz="1200" b="0" i="0" kern="1200" dirty="0" err="1">
                <a:solidFill>
                  <a:schemeClr val="tx1"/>
                </a:solidFill>
                <a:effectLst/>
                <a:latin typeface="+mn-lt"/>
                <a:ea typeface="+mn-ea"/>
                <a:cs typeface="+mn-cs"/>
              </a:rPr>
              <a:t>độ</a:t>
            </a:r>
            <a:r>
              <a:rPr lang="vi-VN" sz="1200" b="0" i="0" kern="1200" dirty="0">
                <a:solidFill>
                  <a:schemeClr val="tx1"/>
                </a:solidFill>
                <a:effectLst/>
                <a:latin typeface="+mn-lt"/>
                <a:ea typeface="+mn-ea"/>
                <a:cs typeface="+mn-cs"/>
              </a:rPr>
              <a:t> an toàn và sự phát triển của vắc-xin</a:t>
            </a:r>
            <a:r>
              <a:rPr lang="en-US" sz="1200" kern="1200" dirty="0">
                <a:solidFill>
                  <a:schemeClr val="tx1"/>
                </a:solidFill>
                <a:latin typeface="+mn-lt"/>
                <a:ea typeface="+mn-ea"/>
                <a:cs typeface="+mn-cs"/>
              </a:rPr>
              <a:t>—</a:t>
            </a:r>
            <a:r>
              <a:rPr lang="vi-VN" sz="1200" b="0" i="0" kern="1200" dirty="0">
                <a:solidFill>
                  <a:schemeClr val="tx1"/>
                </a:solidFill>
                <a:effectLst/>
                <a:latin typeface="+mn-lt"/>
                <a:ea typeface="+mn-ea"/>
                <a:cs typeface="+mn-cs"/>
              </a:rPr>
              <a:t>đặc biệt là đối với những cộng đồng đã phải chịu hậu quả của việc ngược đãi y tế.</a:t>
            </a:r>
          </a:p>
          <a:p>
            <a:endParaRPr lang="vi-VN"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Điều quan trọng cần biết là vắc-xin phải trải qua nhiều thử nghiệm hơn bất kỳ loại dược phẩm nào khác. Trước khi </a:t>
            </a:r>
            <a:r>
              <a:rPr lang="en-US" sz="1200" b="0" i="0" kern="1200" dirty="0" err="1">
                <a:solidFill>
                  <a:schemeClr val="tx1"/>
                </a:solidFill>
                <a:effectLst/>
                <a:latin typeface="+mn-lt"/>
                <a:ea typeface="+mn-ea"/>
                <a:cs typeface="+mn-cs"/>
              </a:rPr>
              <a:t>cung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cấp</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bất kỳ loại vắc-xin nào, </a:t>
            </a:r>
            <a:r>
              <a:rPr lang="en-US" sz="1200" b="0" i="0" kern="1200" dirty="0" err="1">
                <a:solidFill>
                  <a:schemeClr val="tx1"/>
                </a:solidFill>
                <a:effectLst/>
                <a:latin typeface="+mn-lt"/>
                <a:ea typeface="+mn-ea"/>
                <a:cs typeface="+mn-cs"/>
              </a:rPr>
              <a:t>vắc-xin</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đó</a:t>
            </a:r>
            <a:r>
              <a:rPr lang="vi-VN" sz="1200" b="0" i="0" kern="1200" dirty="0">
                <a:solidFill>
                  <a:schemeClr val="tx1"/>
                </a:solidFill>
                <a:effectLst/>
                <a:latin typeface="+mn-lt"/>
                <a:ea typeface="+mn-ea"/>
                <a:cs typeface="+mn-cs"/>
              </a:rPr>
              <a:t> phải trải qua quá trình phát triển và thử nghiệm nghiêm ngặt. Sản xuất là điều</a:t>
            </a:r>
            <a:r>
              <a:rPr lang="vi-VN"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rất quan trọng</a:t>
            </a:r>
            <a:r>
              <a:rPr lang="en-US" sz="1200" kern="1200" dirty="0">
                <a:solidFill>
                  <a:schemeClr val="tx1"/>
                </a:solidFill>
                <a:latin typeface="+mn-lt"/>
                <a:ea typeface="+mn-ea"/>
                <a:cs typeface="+mn-cs"/>
              </a:rPr>
              <a:t>—</a:t>
            </a:r>
            <a:r>
              <a:rPr lang="vi-VN" sz="1200" b="0" i="0" kern="1200" dirty="0">
                <a:solidFill>
                  <a:schemeClr val="tx1"/>
                </a:solidFill>
                <a:effectLst/>
                <a:latin typeface="+mn-lt"/>
                <a:ea typeface="+mn-ea"/>
                <a:cs typeface="+mn-cs"/>
              </a:rPr>
              <a:t>mọi liều phải luôn đạt chất lượng cao. Ngoài ra, </a:t>
            </a:r>
            <a:r>
              <a:rPr lang="en-US" sz="1200" b="0" i="0" u="sng" kern="1200" dirty="0" err="1">
                <a:solidFill>
                  <a:schemeClr val="tx1"/>
                </a:solidFill>
                <a:effectLst/>
                <a:latin typeface="+mn-lt"/>
                <a:ea typeface="+mn-ea"/>
                <a:cs typeface="+mn-cs"/>
              </a:rPr>
              <a:t>việc</a:t>
            </a:r>
            <a:r>
              <a:rPr lang="en-US" sz="1200" b="0" i="0" u="sng" kern="1200" baseline="0" dirty="0">
                <a:solidFill>
                  <a:schemeClr val="tx1"/>
                </a:solidFill>
                <a:effectLst/>
                <a:latin typeface="+mn-lt"/>
                <a:ea typeface="+mn-ea"/>
                <a:cs typeface="+mn-cs"/>
              </a:rPr>
              <a:t> </a:t>
            </a:r>
            <a:r>
              <a:rPr lang="vi-VN" sz="1200" b="0" i="0" u="sng" kern="1200" dirty="0">
                <a:solidFill>
                  <a:schemeClr val="tx1"/>
                </a:solidFill>
                <a:effectLst/>
                <a:latin typeface="+mn-lt"/>
                <a:ea typeface="+mn-ea"/>
                <a:cs typeface="+mn-cs"/>
              </a:rPr>
              <a:t>thử nghiệm rộng rãi trong các thử nghiệm lâm sàng</a:t>
            </a:r>
            <a:r>
              <a:rPr lang="vi-VN" sz="1200" b="0" i="0" u="none" kern="1200" dirty="0">
                <a:solidFill>
                  <a:schemeClr val="tx1"/>
                </a:solidFill>
                <a:effectLst/>
                <a:latin typeface="+mn-lt"/>
                <a:ea typeface="+mn-ea"/>
                <a:cs typeface="+mn-cs"/>
              </a:rPr>
              <a:t> </a:t>
            </a:r>
            <a:r>
              <a:rPr lang="en-US" sz="1200" b="0" i="0" u="none" kern="1200" dirty="0" err="1">
                <a:solidFill>
                  <a:schemeClr val="tx1"/>
                </a:solidFill>
                <a:effectLst/>
                <a:latin typeface="+mn-lt"/>
                <a:ea typeface="+mn-ea"/>
                <a:cs typeface="+mn-cs"/>
              </a:rPr>
              <a:t>được</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tiến</a:t>
            </a:r>
            <a:r>
              <a:rPr lang="en-US" sz="1200" b="0" i="0" u="none" kern="1200" baseline="0" dirty="0">
                <a:solidFill>
                  <a:schemeClr val="tx1"/>
                </a:solidFill>
                <a:effectLst/>
                <a:latin typeface="+mn-lt"/>
                <a:ea typeface="+mn-ea"/>
                <a:cs typeface="+mn-cs"/>
              </a:rPr>
              <a:t> </a:t>
            </a:r>
            <a:r>
              <a:rPr lang="en-US" sz="1200" b="0" i="0" u="none" kern="1200" baseline="0" dirty="0" err="1">
                <a:solidFill>
                  <a:schemeClr val="tx1"/>
                </a:solidFill>
                <a:effectLst/>
                <a:latin typeface="+mn-lt"/>
                <a:ea typeface="+mn-ea"/>
                <a:cs typeface="+mn-cs"/>
              </a:rPr>
              <a:t>hành</a:t>
            </a:r>
            <a:r>
              <a:rPr lang="en-US" sz="1200" b="0" i="0" u="none"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để chứng minh tính an toàn.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Calibri" panose="020F0502020204030204" pitchFamily="34" charset="0"/>
                <a:cs typeface="Calibri" panose="020F0502020204030204" pitchFamily="34" charset="0"/>
              </a:rPr>
              <a:t>Nguồn</a:t>
            </a:r>
            <a:r>
              <a:rPr lang="en-US" sz="1200" dirty="0">
                <a:latin typeface="Calibri" panose="020F0502020204030204" pitchFamily="34" charset="0"/>
                <a:cs typeface="Calibri" panose="020F0502020204030204" pitchFamily="34" charset="0"/>
              </a:rPr>
              <a:t>: https://www.cdc.gov/coronavirus/2019-ncov/vaccines/safety.html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pPr/>
              <a:t>9</a:t>
            </a:fld>
            <a:endParaRPr lang="en-US"/>
          </a:p>
        </p:txBody>
      </p:sp>
    </p:spTree>
    <p:extLst>
      <p:ext uri="{BB962C8B-B14F-4D97-AF65-F5344CB8AC3E}">
        <p14:creationId xmlns:p14="http://schemas.microsoft.com/office/powerpoint/2010/main" val="8397153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vmlDrawing" Target="../drawings/vmlDrawing2.vml"/><Relationship Id="rId6" Type="http://schemas.openxmlformats.org/officeDocument/2006/relationships/tags" Target="../tags/tag27.xml"/><Relationship Id="rId11" Type="http://schemas.openxmlformats.org/officeDocument/2006/relationships/image" Target="../media/image8.emf"/><Relationship Id="rId5" Type="http://schemas.openxmlformats.org/officeDocument/2006/relationships/tags" Target="../tags/tag26.xml"/><Relationship Id="rId10" Type="http://schemas.openxmlformats.org/officeDocument/2006/relationships/oleObject" Target="../embeddings/oleObject2.bin"/><Relationship Id="rId4" Type="http://schemas.openxmlformats.org/officeDocument/2006/relationships/tags" Target="../tags/tag25.xml"/><Relationship Id="rId9"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vmlDrawing" Target="../drawings/vmlDrawing3.vml"/><Relationship Id="rId6" Type="http://schemas.openxmlformats.org/officeDocument/2006/relationships/tags" Target="../tags/tag34.xml"/><Relationship Id="rId11" Type="http://schemas.openxmlformats.org/officeDocument/2006/relationships/image" Target="../media/image8.emf"/><Relationship Id="rId5" Type="http://schemas.openxmlformats.org/officeDocument/2006/relationships/tags" Target="../tags/tag33.xml"/><Relationship Id="rId10" Type="http://schemas.openxmlformats.org/officeDocument/2006/relationships/oleObject" Target="../embeddings/oleObject3.bin"/><Relationship Id="rId4" Type="http://schemas.openxmlformats.org/officeDocument/2006/relationships/tags" Target="../tags/tag32.xml"/><Relationship Id="rId9"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7.emf"/><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oleObject" Target="../embeddings/oleObject4.bin"/><Relationship Id="rId2" Type="http://schemas.openxmlformats.org/officeDocument/2006/relationships/tags" Target="../tags/tag37.xml"/><Relationship Id="rId1" Type="http://schemas.openxmlformats.org/officeDocument/2006/relationships/vmlDrawing" Target="../drawings/vmlDrawing4.vml"/><Relationship Id="rId6" Type="http://schemas.openxmlformats.org/officeDocument/2006/relationships/tags" Target="../tags/tag41.xml"/><Relationship Id="rId11" Type="http://schemas.openxmlformats.org/officeDocument/2006/relationships/slideMaster" Target="../slideMasters/slideMaster3.xml"/><Relationship Id="rId5" Type="http://schemas.openxmlformats.org/officeDocument/2006/relationships/tags" Target="../tags/tag40.xml"/><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vmlDrawing" Target="../drawings/vmlDrawing5.vml"/><Relationship Id="rId6" Type="http://schemas.openxmlformats.org/officeDocument/2006/relationships/tags" Target="../tags/tag50.xml"/><Relationship Id="rId11" Type="http://schemas.openxmlformats.org/officeDocument/2006/relationships/image" Target="../media/image8.emf"/><Relationship Id="rId5" Type="http://schemas.openxmlformats.org/officeDocument/2006/relationships/tags" Target="../tags/tag49.xml"/><Relationship Id="rId10" Type="http://schemas.openxmlformats.org/officeDocument/2006/relationships/oleObject" Target="../embeddings/oleObject5.bin"/><Relationship Id="rId4" Type="http://schemas.openxmlformats.org/officeDocument/2006/relationships/tags" Target="../tags/tag48.xml"/><Relationship Id="rId9"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59.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vmlDrawing" Target="../drawings/vmlDrawing6.vml"/><Relationship Id="rId6" Type="http://schemas.openxmlformats.org/officeDocument/2006/relationships/tags" Target="../tags/tag57.xml"/><Relationship Id="rId11" Type="http://schemas.openxmlformats.org/officeDocument/2006/relationships/image" Target="../media/image8.emf"/><Relationship Id="rId5" Type="http://schemas.openxmlformats.org/officeDocument/2006/relationships/tags" Target="../tags/tag56.xml"/><Relationship Id="rId10" Type="http://schemas.openxmlformats.org/officeDocument/2006/relationships/oleObject" Target="../embeddings/oleObject6.bin"/><Relationship Id="rId4" Type="http://schemas.openxmlformats.org/officeDocument/2006/relationships/tags" Target="../tags/tag55.xml"/><Relationship Id="rId9"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2" Type="http://schemas.openxmlformats.org/officeDocument/2006/relationships/tags" Target="../tags/tag60.xml"/><Relationship Id="rId1" Type="http://schemas.openxmlformats.org/officeDocument/2006/relationships/vmlDrawing" Target="../drawings/vmlDrawing7.vml"/><Relationship Id="rId6" Type="http://schemas.openxmlformats.org/officeDocument/2006/relationships/tags" Target="../tags/tag64.xml"/><Relationship Id="rId11" Type="http://schemas.openxmlformats.org/officeDocument/2006/relationships/image" Target="../media/image8.emf"/><Relationship Id="rId5" Type="http://schemas.openxmlformats.org/officeDocument/2006/relationships/tags" Target="../tags/tag63.xml"/><Relationship Id="rId10" Type="http://schemas.openxmlformats.org/officeDocument/2006/relationships/oleObject" Target="../embeddings/oleObject7.bin"/><Relationship Id="rId4" Type="http://schemas.openxmlformats.org/officeDocument/2006/relationships/tags" Target="../tags/tag62.xml"/><Relationship Id="rId9"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73.xm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image" Target="../media/image8.emf"/><Relationship Id="rId2" Type="http://schemas.openxmlformats.org/officeDocument/2006/relationships/tags" Target="../tags/tag67.xml"/><Relationship Id="rId1" Type="http://schemas.openxmlformats.org/officeDocument/2006/relationships/vmlDrawing" Target="../drawings/vmlDrawing8.vml"/><Relationship Id="rId6" Type="http://schemas.openxmlformats.org/officeDocument/2006/relationships/tags" Target="../tags/tag71.xml"/><Relationship Id="rId11" Type="http://schemas.openxmlformats.org/officeDocument/2006/relationships/oleObject" Target="../embeddings/oleObject8.bin"/><Relationship Id="rId5" Type="http://schemas.openxmlformats.org/officeDocument/2006/relationships/tags" Target="../tags/tag70.xml"/><Relationship Id="rId10" Type="http://schemas.openxmlformats.org/officeDocument/2006/relationships/slideMaster" Target="../slideMasters/slideMaster3.xml"/><Relationship Id="rId4" Type="http://schemas.openxmlformats.org/officeDocument/2006/relationships/tags" Target="../tags/tag69.xml"/><Relationship Id="rId9" Type="http://schemas.openxmlformats.org/officeDocument/2006/relationships/tags" Target="../tags/tag74.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image" Target="../media/image9.emf"/><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oleObject" Target="../embeddings/oleObject9.bin"/><Relationship Id="rId2" Type="http://schemas.openxmlformats.org/officeDocument/2006/relationships/tags" Target="../tags/tag75.xml"/><Relationship Id="rId1" Type="http://schemas.openxmlformats.org/officeDocument/2006/relationships/vmlDrawing" Target="../drawings/vmlDrawing9.vml"/><Relationship Id="rId6" Type="http://schemas.openxmlformats.org/officeDocument/2006/relationships/tags" Target="../tags/tag79.xml"/><Relationship Id="rId11" Type="http://schemas.openxmlformats.org/officeDocument/2006/relationships/slideMaster" Target="../slideMasters/slideMaster3.xml"/><Relationship Id="rId5" Type="http://schemas.openxmlformats.org/officeDocument/2006/relationships/tags" Target="../tags/tag78.xml"/><Relationship Id="rId10" Type="http://schemas.openxmlformats.org/officeDocument/2006/relationships/tags" Target="../tags/tag83.xml"/><Relationship Id="rId4" Type="http://schemas.openxmlformats.org/officeDocument/2006/relationships/tags" Target="../tags/tag77.xml"/><Relationship Id="rId9" Type="http://schemas.openxmlformats.org/officeDocument/2006/relationships/tags" Target="../tags/tag82.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image" Target="../media/image9.emf"/><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oleObject" Target="../embeddings/oleObject10.bin"/><Relationship Id="rId2" Type="http://schemas.openxmlformats.org/officeDocument/2006/relationships/tags" Target="../tags/tag84.xml"/><Relationship Id="rId1" Type="http://schemas.openxmlformats.org/officeDocument/2006/relationships/vmlDrawing" Target="../drawings/vmlDrawing10.vml"/><Relationship Id="rId6" Type="http://schemas.openxmlformats.org/officeDocument/2006/relationships/tags" Target="../tags/tag88.xml"/><Relationship Id="rId11" Type="http://schemas.openxmlformats.org/officeDocument/2006/relationships/slideMaster" Target="../slideMasters/slideMaster3.xml"/><Relationship Id="rId5" Type="http://schemas.openxmlformats.org/officeDocument/2006/relationships/tags" Target="../tags/tag87.xml"/><Relationship Id="rId10" Type="http://schemas.openxmlformats.org/officeDocument/2006/relationships/tags" Target="../tags/tag92.xml"/><Relationship Id="rId4" Type="http://schemas.openxmlformats.org/officeDocument/2006/relationships/tags" Target="../tags/tag86.xml"/><Relationship Id="rId9" Type="http://schemas.openxmlformats.org/officeDocument/2006/relationships/tags" Target="../tags/tag91.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image" Target="../media/image8.emf"/><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oleObject" Target="../embeddings/oleObject11.bin"/><Relationship Id="rId2" Type="http://schemas.openxmlformats.org/officeDocument/2006/relationships/tags" Target="../tags/tag93.xml"/><Relationship Id="rId1" Type="http://schemas.openxmlformats.org/officeDocument/2006/relationships/vmlDrawing" Target="../drawings/vmlDrawing11.vml"/><Relationship Id="rId6" Type="http://schemas.openxmlformats.org/officeDocument/2006/relationships/tags" Target="../tags/tag97.xml"/><Relationship Id="rId11" Type="http://schemas.openxmlformats.org/officeDocument/2006/relationships/slideMaster" Target="../slideMasters/slideMaster3.xml"/><Relationship Id="rId5" Type="http://schemas.openxmlformats.org/officeDocument/2006/relationships/tags" Target="../tags/tag96.xml"/><Relationship Id="rId10" Type="http://schemas.openxmlformats.org/officeDocument/2006/relationships/tags" Target="../tags/tag101.xml"/><Relationship Id="rId4" Type="http://schemas.openxmlformats.org/officeDocument/2006/relationships/tags" Target="../tags/tag95.xml"/><Relationship Id="rId9" Type="http://schemas.openxmlformats.org/officeDocument/2006/relationships/tags" Target="../tags/tag100.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08.xml"/><Relationship Id="rId13" Type="http://schemas.openxmlformats.org/officeDocument/2006/relationships/image" Target="../media/image8.emf"/><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oleObject" Target="../embeddings/oleObject12.bin"/><Relationship Id="rId2" Type="http://schemas.openxmlformats.org/officeDocument/2006/relationships/tags" Target="../tags/tag102.xml"/><Relationship Id="rId1" Type="http://schemas.openxmlformats.org/officeDocument/2006/relationships/vmlDrawing" Target="../drawings/vmlDrawing12.vml"/><Relationship Id="rId6" Type="http://schemas.openxmlformats.org/officeDocument/2006/relationships/tags" Target="../tags/tag106.xml"/><Relationship Id="rId11" Type="http://schemas.openxmlformats.org/officeDocument/2006/relationships/slideMaster" Target="../slideMasters/slideMaster3.xml"/><Relationship Id="rId5" Type="http://schemas.openxmlformats.org/officeDocument/2006/relationships/tags" Target="../tags/tag105.xml"/><Relationship Id="rId10" Type="http://schemas.openxmlformats.org/officeDocument/2006/relationships/tags" Target="../tags/tag110.xml"/><Relationship Id="rId4" Type="http://schemas.openxmlformats.org/officeDocument/2006/relationships/tags" Target="../tags/tag104.xml"/><Relationship Id="rId9" Type="http://schemas.openxmlformats.org/officeDocument/2006/relationships/tags" Target="../tags/tag10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media/image9.emf"/><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oleObject" Target="../embeddings/oleObject13.bin"/><Relationship Id="rId2" Type="http://schemas.openxmlformats.org/officeDocument/2006/relationships/tags" Target="../tags/tag111.xml"/><Relationship Id="rId1" Type="http://schemas.openxmlformats.org/officeDocument/2006/relationships/vmlDrawing" Target="../drawings/vmlDrawing13.vml"/><Relationship Id="rId6" Type="http://schemas.openxmlformats.org/officeDocument/2006/relationships/tags" Target="../tags/tag115.xml"/><Relationship Id="rId11" Type="http://schemas.openxmlformats.org/officeDocument/2006/relationships/slideMaster" Target="../slideMasters/slideMaster3.xml"/><Relationship Id="rId5" Type="http://schemas.openxmlformats.org/officeDocument/2006/relationships/tags" Target="../tags/tag114.xm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26.xml"/><Relationship Id="rId3" Type="http://schemas.openxmlformats.org/officeDocument/2006/relationships/tags" Target="../tags/tag121.xml"/><Relationship Id="rId7" Type="http://schemas.openxmlformats.org/officeDocument/2006/relationships/tags" Target="../tags/tag125.xml"/><Relationship Id="rId2" Type="http://schemas.openxmlformats.org/officeDocument/2006/relationships/tags" Target="../tags/tag120.xml"/><Relationship Id="rId1" Type="http://schemas.openxmlformats.org/officeDocument/2006/relationships/vmlDrawing" Target="../drawings/vmlDrawing14.vml"/><Relationship Id="rId6" Type="http://schemas.openxmlformats.org/officeDocument/2006/relationships/tags" Target="../tags/tag124.xml"/><Relationship Id="rId11" Type="http://schemas.openxmlformats.org/officeDocument/2006/relationships/image" Target="../media/image7.emf"/><Relationship Id="rId5" Type="http://schemas.openxmlformats.org/officeDocument/2006/relationships/tags" Target="../tags/tag123.xml"/><Relationship Id="rId10" Type="http://schemas.openxmlformats.org/officeDocument/2006/relationships/oleObject" Target="../embeddings/oleObject14.bin"/><Relationship Id="rId4" Type="http://schemas.openxmlformats.org/officeDocument/2006/relationships/tags" Target="../tags/tag122.xml"/><Relationship Id="rId9"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tags" Target="../tags/tag128.xml"/><Relationship Id="rId7" Type="http://schemas.openxmlformats.org/officeDocument/2006/relationships/slideMaster" Target="../slideMasters/slideMaster3.xml"/><Relationship Id="rId2" Type="http://schemas.openxmlformats.org/officeDocument/2006/relationships/tags" Target="../tags/tag127.xml"/><Relationship Id="rId1" Type="http://schemas.openxmlformats.org/officeDocument/2006/relationships/vmlDrawing" Target="../drawings/vmlDrawing15.v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9" Type="http://schemas.openxmlformats.org/officeDocument/2006/relationships/image" Target="../media/image8.emf"/></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image" Target="../media/image8.emf"/><Relationship Id="rId2" Type="http://schemas.openxmlformats.org/officeDocument/2006/relationships/tags" Target="../tags/tag132.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slideMaster" Target="../slideMasters/slideMaster3.xml"/><Relationship Id="rId4" Type="http://schemas.openxmlformats.org/officeDocument/2006/relationships/tags" Target="../tags/tag13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21" y="15"/>
            <a:ext cx="1185447" cy="2487495"/>
          </a:xfrm>
          <a:prstGeom prst="rect">
            <a:avLst/>
          </a:prstGeom>
          <a:solidFill>
            <a:schemeClr val="bg1"/>
          </a:solidFill>
        </p:spPr>
      </p:pic>
    </p:spTree>
    <p:extLst>
      <p:ext uri="{BB962C8B-B14F-4D97-AF65-F5344CB8AC3E}">
        <p14:creationId xmlns:p14="http://schemas.microsoft.com/office/powerpoint/2010/main" val="47642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00E4E-288D-4844-BD96-1CB09ACB6A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89D781-AD92-424A-89CA-AE7512FD8F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E8A40A-BCF2-45E9-ABE8-52F81B2D6D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E643A1-836C-4217-A9CC-92209A328BCF}"/>
              </a:ext>
            </a:extLst>
          </p:cNvPr>
          <p:cNvSpPr>
            <a:spLocks noGrp="1"/>
          </p:cNvSpPr>
          <p:nvPr>
            <p:ph type="dt" sz="half" idx="10"/>
          </p:nvPr>
        </p:nvSpPr>
        <p:spPr/>
        <p:txBody>
          <a:bodyPr/>
          <a:lstStyle/>
          <a:p>
            <a:fld id="{3687C15E-ECE1-4EE5-BF79-E8136BD6249D}" type="datetimeFigureOut">
              <a:rPr lang="en-US" smtClean="0"/>
              <a:pPr/>
              <a:t>1/28/2022</a:t>
            </a:fld>
            <a:endParaRPr lang="en-US"/>
          </a:p>
        </p:txBody>
      </p:sp>
      <p:sp>
        <p:nvSpPr>
          <p:cNvPr id="6" name="Footer Placeholder 5">
            <a:extLst>
              <a:ext uri="{FF2B5EF4-FFF2-40B4-BE49-F238E27FC236}">
                <a16:creationId xmlns:a16="http://schemas.microsoft.com/office/drawing/2014/main" id="{4A321261-AC99-4E20-84F9-63B0CBB01B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65C488-2E7E-4366-966A-2E9747808E36}"/>
              </a:ext>
            </a:extLst>
          </p:cNvPr>
          <p:cNvSpPr>
            <a:spLocks noGrp="1"/>
          </p:cNvSpPr>
          <p:nvPr>
            <p:ph type="sldNum" sz="quarter" idx="12"/>
          </p:nvPr>
        </p:nvSpPr>
        <p:spPr/>
        <p:txBody>
          <a:bodyPr/>
          <a:lstStyle/>
          <a:p>
            <a:fld id="{9917FF46-D652-4521-999E-0D1F40D8CABC}" type="slidenum">
              <a:rPr lang="en-US" smtClean="0"/>
              <a:pPr/>
              <a:t>‹#›</a:t>
            </a:fld>
            <a:endParaRPr lang="en-US"/>
          </a:p>
        </p:txBody>
      </p:sp>
    </p:spTree>
    <p:extLst>
      <p:ext uri="{BB962C8B-B14F-4D97-AF65-F5344CB8AC3E}">
        <p14:creationId xmlns:p14="http://schemas.microsoft.com/office/powerpoint/2010/main" val="308510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1EFD3-1EF5-467C-9F9A-F992F96139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49032D-29D7-4055-A58D-32C818DD35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2F5B48-B437-4764-8A20-C06E433B35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C23693-01E2-4A43-B18A-708C72CBCD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5201AE-B22B-4125-9B7A-9D75D47FA5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CD42B9-52C6-4FFE-AEEB-A6A7FE0B80A5}"/>
              </a:ext>
            </a:extLst>
          </p:cNvPr>
          <p:cNvSpPr>
            <a:spLocks noGrp="1"/>
          </p:cNvSpPr>
          <p:nvPr>
            <p:ph type="dt" sz="half" idx="10"/>
          </p:nvPr>
        </p:nvSpPr>
        <p:spPr/>
        <p:txBody>
          <a:bodyPr/>
          <a:lstStyle/>
          <a:p>
            <a:fld id="{3687C15E-ECE1-4EE5-BF79-E8136BD6249D}" type="datetimeFigureOut">
              <a:rPr lang="en-US" smtClean="0"/>
              <a:pPr/>
              <a:t>1/28/2022</a:t>
            </a:fld>
            <a:endParaRPr lang="en-US"/>
          </a:p>
        </p:txBody>
      </p:sp>
      <p:sp>
        <p:nvSpPr>
          <p:cNvPr id="8" name="Footer Placeholder 7">
            <a:extLst>
              <a:ext uri="{FF2B5EF4-FFF2-40B4-BE49-F238E27FC236}">
                <a16:creationId xmlns:a16="http://schemas.microsoft.com/office/drawing/2014/main" id="{BF943F02-4FAB-4B2E-B1D2-5B657AD199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E52434-DD28-4162-81DD-6EA67C19A324}"/>
              </a:ext>
            </a:extLst>
          </p:cNvPr>
          <p:cNvSpPr>
            <a:spLocks noGrp="1"/>
          </p:cNvSpPr>
          <p:nvPr>
            <p:ph type="sldNum" sz="quarter" idx="12"/>
          </p:nvPr>
        </p:nvSpPr>
        <p:spPr/>
        <p:txBody>
          <a:bodyPr/>
          <a:lstStyle/>
          <a:p>
            <a:fld id="{9917FF46-D652-4521-999E-0D1F40D8CABC}" type="slidenum">
              <a:rPr lang="en-US" smtClean="0"/>
              <a:pPr/>
              <a:t>‹#›</a:t>
            </a:fld>
            <a:endParaRPr lang="en-US"/>
          </a:p>
        </p:txBody>
      </p:sp>
    </p:spTree>
    <p:extLst>
      <p:ext uri="{BB962C8B-B14F-4D97-AF65-F5344CB8AC3E}">
        <p14:creationId xmlns:p14="http://schemas.microsoft.com/office/powerpoint/2010/main" val="1670123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3BF78-FBCC-45C7-B31D-E4F3C07C79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B67FBE-FC23-4D8D-AC8F-998044EED5CF}"/>
              </a:ext>
            </a:extLst>
          </p:cNvPr>
          <p:cNvSpPr>
            <a:spLocks noGrp="1"/>
          </p:cNvSpPr>
          <p:nvPr>
            <p:ph type="dt" sz="half" idx="10"/>
          </p:nvPr>
        </p:nvSpPr>
        <p:spPr/>
        <p:txBody>
          <a:bodyPr/>
          <a:lstStyle/>
          <a:p>
            <a:fld id="{3687C15E-ECE1-4EE5-BF79-E8136BD6249D}" type="datetimeFigureOut">
              <a:rPr lang="en-US" smtClean="0"/>
              <a:pPr/>
              <a:t>1/28/2022</a:t>
            </a:fld>
            <a:endParaRPr lang="en-US"/>
          </a:p>
        </p:txBody>
      </p:sp>
      <p:sp>
        <p:nvSpPr>
          <p:cNvPr id="4" name="Footer Placeholder 3">
            <a:extLst>
              <a:ext uri="{FF2B5EF4-FFF2-40B4-BE49-F238E27FC236}">
                <a16:creationId xmlns:a16="http://schemas.microsoft.com/office/drawing/2014/main" id="{9F6FBE9F-CC87-4F2D-AFB2-A783706E60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61D058-1BD7-4174-AA50-5FFF83D130A3}"/>
              </a:ext>
            </a:extLst>
          </p:cNvPr>
          <p:cNvSpPr>
            <a:spLocks noGrp="1"/>
          </p:cNvSpPr>
          <p:nvPr>
            <p:ph type="sldNum" sz="quarter" idx="12"/>
          </p:nvPr>
        </p:nvSpPr>
        <p:spPr/>
        <p:txBody>
          <a:bodyPr/>
          <a:lstStyle/>
          <a:p>
            <a:fld id="{9917FF46-D652-4521-999E-0D1F40D8CABC}" type="slidenum">
              <a:rPr lang="en-US" smtClean="0"/>
              <a:pPr/>
              <a:t>‹#›</a:t>
            </a:fld>
            <a:endParaRPr lang="en-US"/>
          </a:p>
        </p:txBody>
      </p:sp>
    </p:spTree>
    <p:extLst>
      <p:ext uri="{BB962C8B-B14F-4D97-AF65-F5344CB8AC3E}">
        <p14:creationId xmlns:p14="http://schemas.microsoft.com/office/powerpoint/2010/main" val="2623629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4542A7-C082-4CFA-AA73-33681F1CE869}"/>
              </a:ext>
            </a:extLst>
          </p:cNvPr>
          <p:cNvSpPr>
            <a:spLocks noGrp="1"/>
          </p:cNvSpPr>
          <p:nvPr>
            <p:ph type="dt" sz="half" idx="10"/>
          </p:nvPr>
        </p:nvSpPr>
        <p:spPr/>
        <p:txBody>
          <a:bodyPr/>
          <a:lstStyle/>
          <a:p>
            <a:fld id="{3687C15E-ECE1-4EE5-BF79-E8136BD6249D}" type="datetimeFigureOut">
              <a:rPr lang="en-US" smtClean="0"/>
              <a:pPr/>
              <a:t>1/28/2022</a:t>
            </a:fld>
            <a:endParaRPr lang="en-US"/>
          </a:p>
        </p:txBody>
      </p:sp>
      <p:sp>
        <p:nvSpPr>
          <p:cNvPr id="3" name="Footer Placeholder 2">
            <a:extLst>
              <a:ext uri="{FF2B5EF4-FFF2-40B4-BE49-F238E27FC236}">
                <a16:creationId xmlns:a16="http://schemas.microsoft.com/office/drawing/2014/main" id="{BD9DB6BD-DBA1-4A80-907B-D03CAEEF59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CBF653-3E4E-4CF4-B628-394E9B463E24}"/>
              </a:ext>
            </a:extLst>
          </p:cNvPr>
          <p:cNvSpPr>
            <a:spLocks noGrp="1"/>
          </p:cNvSpPr>
          <p:nvPr>
            <p:ph type="sldNum" sz="quarter" idx="12"/>
          </p:nvPr>
        </p:nvSpPr>
        <p:spPr/>
        <p:txBody>
          <a:bodyPr/>
          <a:lstStyle/>
          <a:p>
            <a:fld id="{9917FF46-D652-4521-999E-0D1F40D8CABC}" type="slidenum">
              <a:rPr lang="en-US" smtClean="0"/>
              <a:pPr/>
              <a:t>‹#›</a:t>
            </a:fld>
            <a:endParaRPr lang="en-US"/>
          </a:p>
        </p:txBody>
      </p:sp>
    </p:spTree>
    <p:extLst>
      <p:ext uri="{BB962C8B-B14F-4D97-AF65-F5344CB8AC3E}">
        <p14:creationId xmlns:p14="http://schemas.microsoft.com/office/powerpoint/2010/main" val="958458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1BED2-26AE-47E3-A613-5EDD32E3D1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6BDF38-40D7-48E2-9014-1D9E59C515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D7AB12-3217-4BD1-8A6F-22EA4D4130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293CD9-85FC-4B00-AD61-AB97952BC9DE}"/>
              </a:ext>
            </a:extLst>
          </p:cNvPr>
          <p:cNvSpPr>
            <a:spLocks noGrp="1"/>
          </p:cNvSpPr>
          <p:nvPr>
            <p:ph type="dt" sz="half" idx="10"/>
          </p:nvPr>
        </p:nvSpPr>
        <p:spPr/>
        <p:txBody>
          <a:bodyPr/>
          <a:lstStyle/>
          <a:p>
            <a:fld id="{3687C15E-ECE1-4EE5-BF79-E8136BD6249D}" type="datetimeFigureOut">
              <a:rPr lang="en-US" smtClean="0"/>
              <a:pPr/>
              <a:t>1/28/2022</a:t>
            </a:fld>
            <a:endParaRPr lang="en-US"/>
          </a:p>
        </p:txBody>
      </p:sp>
      <p:sp>
        <p:nvSpPr>
          <p:cNvPr id="6" name="Footer Placeholder 5">
            <a:extLst>
              <a:ext uri="{FF2B5EF4-FFF2-40B4-BE49-F238E27FC236}">
                <a16:creationId xmlns:a16="http://schemas.microsoft.com/office/drawing/2014/main" id="{4607B67F-56C9-4D00-9465-4F3E2123D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00BB0B-2BA9-4E97-A244-DF9A3155FA92}"/>
              </a:ext>
            </a:extLst>
          </p:cNvPr>
          <p:cNvSpPr>
            <a:spLocks noGrp="1"/>
          </p:cNvSpPr>
          <p:nvPr>
            <p:ph type="sldNum" sz="quarter" idx="12"/>
          </p:nvPr>
        </p:nvSpPr>
        <p:spPr/>
        <p:txBody>
          <a:bodyPr/>
          <a:lstStyle/>
          <a:p>
            <a:fld id="{9917FF46-D652-4521-999E-0D1F40D8CABC}" type="slidenum">
              <a:rPr lang="en-US" smtClean="0"/>
              <a:pPr/>
              <a:t>‹#›</a:t>
            </a:fld>
            <a:endParaRPr lang="en-US"/>
          </a:p>
        </p:txBody>
      </p:sp>
    </p:spTree>
    <p:extLst>
      <p:ext uri="{BB962C8B-B14F-4D97-AF65-F5344CB8AC3E}">
        <p14:creationId xmlns:p14="http://schemas.microsoft.com/office/powerpoint/2010/main" val="3191617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93323-0A85-4290-A635-1BC59E8347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B57170-E62F-48B7-9469-4F788733E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D10CCC-7279-4D26-A26D-A12C434441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6A7469-F7C0-43A5-BB85-C848BFB0D2FD}"/>
              </a:ext>
            </a:extLst>
          </p:cNvPr>
          <p:cNvSpPr>
            <a:spLocks noGrp="1"/>
          </p:cNvSpPr>
          <p:nvPr>
            <p:ph type="dt" sz="half" idx="10"/>
          </p:nvPr>
        </p:nvSpPr>
        <p:spPr/>
        <p:txBody>
          <a:bodyPr/>
          <a:lstStyle/>
          <a:p>
            <a:fld id="{3687C15E-ECE1-4EE5-BF79-E8136BD6249D}" type="datetimeFigureOut">
              <a:rPr lang="en-US" smtClean="0"/>
              <a:pPr/>
              <a:t>1/28/2022</a:t>
            </a:fld>
            <a:endParaRPr lang="en-US"/>
          </a:p>
        </p:txBody>
      </p:sp>
      <p:sp>
        <p:nvSpPr>
          <p:cNvPr id="6" name="Footer Placeholder 5">
            <a:extLst>
              <a:ext uri="{FF2B5EF4-FFF2-40B4-BE49-F238E27FC236}">
                <a16:creationId xmlns:a16="http://schemas.microsoft.com/office/drawing/2014/main" id="{734B19B1-55E2-41A7-A28D-00D5C2315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EC9747-F606-42BA-BDB0-CA8D4D021DD1}"/>
              </a:ext>
            </a:extLst>
          </p:cNvPr>
          <p:cNvSpPr>
            <a:spLocks noGrp="1"/>
          </p:cNvSpPr>
          <p:nvPr>
            <p:ph type="sldNum" sz="quarter" idx="12"/>
          </p:nvPr>
        </p:nvSpPr>
        <p:spPr/>
        <p:txBody>
          <a:bodyPr/>
          <a:lstStyle/>
          <a:p>
            <a:fld id="{9917FF46-D652-4521-999E-0D1F40D8CABC}" type="slidenum">
              <a:rPr lang="en-US" smtClean="0"/>
              <a:pPr/>
              <a:t>‹#›</a:t>
            </a:fld>
            <a:endParaRPr lang="en-US"/>
          </a:p>
        </p:txBody>
      </p:sp>
    </p:spTree>
    <p:extLst>
      <p:ext uri="{BB962C8B-B14F-4D97-AF65-F5344CB8AC3E}">
        <p14:creationId xmlns:p14="http://schemas.microsoft.com/office/powerpoint/2010/main" val="2874159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621C0-39E0-44C2-9A9F-9437DEB0EC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59E6C2-ABFA-4F8B-8826-13D6CD5BFC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34CD8-47B7-43D7-AA30-992C5358094D}"/>
              </a:ext>
            </a:extLst>
          </p:cNvPr>
          <p:cNvSpPr>
            <a:spLocks noGrp="1"/>
          </p:cNvSpPr>
          <p:nvPr>
            <p:ph type="dt" sz="half" idx="10"/>
          </p:nvPr>
        </p:nvSpPr>
        <p:spPr/>
        <p:txBody>
          <a:bodyPr/>
          <a:lstStyle/>
          <a:p>
            <a:fld id="{3687C15E-ECE1-4EE5-BF79-E8136BD6249D}" type="datetimeFigureOut">
              <a:rPr lang="en-US" smtClean="0"/>
              <a:pPr/>
              <a:t>1/28/2022</a:t>
            </a:fld>
            <a:endParaRPr lang="en-US"/>
          </a:p>
        </p:txBody>
      </p:sp>
      <p:sp>
        <p:nvSpPr>
          <p:cNvPr id="5" name="Footer Placeholder 4">
            <a:extLst>
              <a:ext uri="{FF2B5EF4-FFF2-40B4-BE49-F238E27FC236}">
                <a16:creationId xmlns:a16="http://schemas.microsoft.com/office/drawing/2014/main" id="{30369878-CBF5-4254-9CF4-B90DDE31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C55C78-9714-478D-A579-3DBA411022F5}"/>
              </a:ext>
            </a:extLst>
          </p:cNvPr>
          <p:cNvSpPr>
            <a:spLocks noGrp="1"/>
          </p:cNvSpPr>
          <p:nvPr>
            <p:ph type="sldNum" sz="quarter" idx="12"/>
          </p:nvPr>
        </p:nvSpPr>
        <p:spPr/>
        <p:txBody>
          <a:bodyPr/>
          <a:lstStyle/>
          <a:p>
            <a:fld id="{9917FF46-D652-4521-999E-0D1F40D8CABC}" type="slidenum">
              <a:rPr lang="en-US" smtClean="0"/>
              <a:pPr/>
              <a:t>‹#›</a:t>
            </a:fld>
            <a:endParaRPr lang="en-US"/>
          </a:p>
        </p:txBody>
      </p:sp>
    </p:spTree>
    <p:extLst>
      <p:ext uri="{BB962C8B-B14F-4D97-AF65-F5344CB8AC3E}">
        <p14:creationId xmlns:p14="http://schemas.microsoft.com/office/powerpoint/2010/main" val="3565653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41A757-A595-43FF-B487-0A2487E647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82295D-F814-474C-82A9-7468458674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3A2CB6-F237-4D9D-934A-7A86B3A552E3}"/>
              </a:ext>
            </a:extLst>
          </p:cNvPr>
          <p:cNvSpPr>
            <a:spLocks noGrp="1"/>
          </p:cNvSpPr>
          <p:nvPr>
            <p:ph type="dt" sz="half" idx="10"/>
          </p:nvPr>
        </p:nvSpPr>
        <p:spPr/>
        <p:txBody>
          <a:bodyPr/>
          <a:lstStyle/>
          <a:p>
            <a:fld id="{3687C15E-ECE1-4EE5-BF79-E8136BD6249D}" type="datetimeFigureOut">
              <a:rPr lang="en-US" smtClean="0"/>
              <a:pPr/>
              <a:t>1/28/2022</a:t>
            </a:fld>
            <a:endParaRPr lang="en-US"/>
          </a:p>
        </p:txBody>
      </p:sp>
      <p:sp>
        <p:nvSpPr>
          <p:cNvPr id="5" name="Footer Placeholder 4">
            <a:extLst>
              <a:ext uri="{FF2B5EF4-FFF2-40B4-BE49-F238E27FC236}">
                <a16:creationId xmlns:a16="http://schemas.microsoft.com/office/drawing/2014/main" id="{48ABAD40-2D77-4D91-ACF1-97A11C17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D05F6-F9C5-43F0-9868-4C6F658784EE}"/>
              </a:ext>
            </a:extLst>
          </p:cNvPr>
          <p:cNvSpPr>
            <a:spLocks noGrp="1"/>
          </p:cNvSpPr>
          <p:nvPr>
            <p:ph type="sldNum" sz="quarter" idx="12"/>
          </p:nvPr>
        </p:nvSpPr>
        <p:spPr/>
        <p:txBody>
          <a:bodyPr/>
          <a:lstStyle/>
          <a:p>
            <a:fld id="{9917FF46-D652-4521-999E-0D1F40D8CABC}" type="slidenum">
              <a:rPr lang="en-US" smtClean="0"/>
              <a:pPr/>
              <a:t>‹#›</a:t>
            </a:fld>
            <a:endParaRPr lang="en-US"/>
          </a:p>
        </p:txBody>
      </p:sp>
    </p:spTree>
    <p:extLst>
      <p:ext uri="{BB962C8B-B14F-4D97-AF65-F5344CB8AC3E}">
        <p14:creationId xmlns:p14="http://schemas.microsoft.com/office/powerpoint/2010/main" val="3376281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682035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2068" name="think-cell Slide" r:id="rId10" imgW="360" imgH="360" progId="">
                  <p:embed/>
                </p:oleObj>
              </mc:Choice>
              <mc:Fallback>
                <p:oleObj name="think-cell Slide" r:id="rId10" imgW="360" imgH="360" progId="">
                  <p:embed/>
                  <p:pic>
                    <p:nvPicPr>
                      <p:cNvPr id="0" name="Picture 64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4"/>
            </p:custDataLst>
          </p:nvPr>
        </p:nvSpPr>
        <p:spPr>
          <a:xfrm>
            <a:off x="549486" y="2406303"/>
            <a:ext cx="9983836"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5"/>
            </p:custDataLst>
          </p:nvPr>
        </p:nvSpPr>
        <p:spPr>
          <a:xfrm>
            <a:off x="549485" y="4539678"/>
            <a:ext cx="998146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6"/>
            </p:custDataLst>
          </p:nvPr>
        </p:nvSpPr>
        <p:spPr>
          <a:xfrm>
            <a:off x="549485" y="3611491"/>
            <a:ext cx="998146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7"/>
            </p:custDataLst>
          </p:nvPr>
        </p:nvSpPr>
        <p:spPr>
          <a:xfrm>
            <a:off x="7924801" y="5791113"/>
            <a:ext cx="3828828"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8"/>
            </p:custDataLst>
          </p:nvPr>
        </p:nvSpPr>
        <p:spPr>
          <a:xfrm>
            <a:off x="549486" y="579111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Tree>
    <p:extLst>
      <p:ext uri="{BB962C8B-B14F-4D97-AF65-F5344CB8AC3E}">
        <p14:creationId xmlns:p14="http://schemas.microsoft.com/office/powerpoint/2010/main" val="362896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4475747" y="173767"/>
            <a:ext cx="3705727"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w="12700">
                  <a:solidFill>
                    <a:schemeClr val="tx1"/>
                  </a:solidFill>
                  <a:prstDash val="solid"/>
                </a:ln>
                <a:solidFill>
                  <a:srgbClr val="FFFFFF"/>
                </a:solidFill>
                <a:effectLst/>
                <a:uLnTx/>
                <a:uFillTx/>
              </a:rPr>
              <a:t>Sở</a:t>
            </a:r>
            <a:r>
              <a:rPr kumimoji="0" lang="en-US" sz="3600" b="1" i="0" u="none" strike="noStrike" kern="0" cap="none" spc="0" normalizeH="0" baseline="0" noProof="0" dirty="0">
                <a:ln w="12700">
                  <a:solidFill>
                    <a:schemeClr val="tx1"/>
                  </a:solidFill>
                  <a:prstDash val="solid"/>
                </a:ln>
                <a:solidFill>
                  <a:srgbClr val="FFFFFF"/>
                </a:solidFill>
                <a:effectLst/>
                <a:uLnTx/>
                <a:uFillTx/>
              </a:rPr>
              <a:t> Y </a:t>
            </a:r>
            <a:r>
              <a:rPr kumimoji="0" lang="en-US" sz="3600" b="1" i="0" u="none" strike="noStrike" kern="0" cap="none" spc="0" normalizeH="0" baseline="0" noProof="0" dirty="0" err="1">
                <a:ln w="12700">
                  <a:solidFill>
                    <a:schemeClr val="tx1"/>
                  </a:solidFill>
                  <a:prstDash val="solid"/>
                </a:ln>
                <a:solidFill>
                  <a:srgbClr val="FFFFFF"/>
                </a:solidFill>
                <a:effectLst/>
                <a:uLnTx/>
                <a:uFillTx/>
              </a:rPr>
              <a:t>Tế</a:t>
            </a:r>
            <a:r>
              <a:rPr kumimoji="0" lang="en-US" sz="3600" b="1" i="0" u="none" strike="noStrike" kern="0" cap="none" spc="0" normalizeH="0" baseline="0" noProof="0" dirty="0">
                <a:ln w="12700">
                  <a:solidFill>
                    <a:schemeClr val="tx1"/>
                  </a:solidFill>
                  <a:prstDash val="solid"/>
                </a:ln>
                <a:solidFill>
                  <a:srgbClr val="FFFFFF"/>
                </a:solidFill>
                <a:effectLst/>
                <a:uLnTx/>
                <a:uFillTx/>
              </a:rPr>
              <a:t> </a:t>
            </a:r>
            <a:r>
              <a:rPr kumimoji="0" lang="en-US" sz="3600" b="1" i="0" u="none" strike="noStrike" kern="0" cap="none" spc="0" normalizeH="0" baseline="0" noProof="0" dirty="0" err="1">
                <a:ln w="12700">
                  <a:solidFill>
                    <a:schemeClr val="tx1"/>
                  </a:solidFill>
                  <a:prstDash val="solid"/>
                </a:ln>
                <a:solidFill>
                  <a:srgbClr val="FFFFFF"/>
                </a:solidFill>
                <a:effectLst/>
                <a:uLnTx/>
                <a:uFillTx/>
              </a:rPr>
              <a:t>Công</a:t>
            </a:r>
            <a:r>
              <a:rPr kumimoji="0" lang="en-US" sz="3600" b="1" i="0" u="none" strike="noStrike" kern="0" cap="none" spc="0" normalizeH="0" baseline="0" noProof="0" dirty="0">
                <a:ln w="12700">
                  <a:solidFill>
                    <a:schemeClr val="tx1"/>
                  </a:solidFill>
                  <a:prstDash val="solid"/>
                </a:ln>
                <a:solidFill>
                  <a:srgbClr val="FFFFFF"/>
                </a:solidFill>
                <a:effectLst/>
                <a:uLnTx/>
                <a:uFillTx/>
              </a:rPr>
              <a:t> </a:t>
            </a:r>
            <a:r>
              <a:rPr kumimoji="0" lang="en-US" sz="3600" b="1" i="0" u="none" strike="noStrike" kern="0" cap="none" spc="0" normalizeH="0" baseline="0" noProof="0" dirty="0" err="1">
                <a:ln w="12700">
                  <a:solidFill>
                    <a:schemeClr val="tx1"/>
                  </a:solidFill>
                  <a:prstDash val="solid"/>
                </a:ln>
                <a:solidFill>
                  <a:srgbClr val="FFFFFF"/>
                </a:solidFill>
                <a:effectLst/>
                <a:uLnTx/>
                <a:uFillTx/>
              </a:rPr>
              <a:t>Cộng</a:t>
            </a:r>
            <a:endParaRPr kumimoji="0" lang="en-US" sz="3600" b="1" i="0" u="none" strike="noStrike" kern="0" cap="none" spc="0" normalizeH="0" baseline="0" noProof="0" dirty="0">
              <a:ln w="12700">
                <a:solidFill>
                  <a:schemeClr val="tx1"/>
                </a:solidFill>
                <a:prstDash val="solid"/>
              </a:ln>
              <a:solidFill>
                <a:srgbClr val="FFFFFF"/>
              </a:solidFill>
              <a:effectLst/>
              <a:uLnTx/>
              <a:uFillTx/>
            </a:endParaRP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470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3092" name="think-cell Slide" r:id="rId10" imgW="360" imgH="360" progId="">
                  <p:embed/>
                </p:oleObj>
              </mc:Choice>
              <mc:Fallback>
                <p:oleObj name="think-cell Slide" r:id="rId10" imgW="360" imgH="360" progId="">
                  <p:embed/>
                  <p:pic>
                    <p:nvPicPr>
                      <p:cNvPr id="0" name="Picture 64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4"/>
            </p:custDataLst>
          </p:nvPr>
        </p:nvSpPr>
        <p:spPr>
          <a:xfrm>
            <a:off x="549486" y="2406303"/>
            <a:ext cx="9983836"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5"/>
            </p:custDataLst>
          </p:nvPr>
        </p:nvSpPr>
        <p:spPr>
          <a:xfrm>
            <a:off x="549485" y="4539678"/>
            <a:ext cx="998146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6"/>
            </p:custDataLst>
          </p:nvPr>
        </p:nvSpPr>
        <p:spPr>
          <a:xfrm>
            <a:off x="549485" y="3611491"/>
            <a:ext cx="998146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7"/>
            </p:custDataLst>
          </p:nvPr>
        </p:nvSpPr>
        <p:spPr>
          <a:xfrm>
            <a:off x="7924801" y="5791113"/>
            <a:ext cx="3828828"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8"/>
            </p:custDataLst>
          </p:nvPr>
        </p:nvSpPr>
        <p:spPr>
          <a:xfrm>
            <a:off x="549486" y="579111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
        <p:nvSpPr>
          <p:cNvPr id="2" name="TextBox 1">
            <a:extLst>
              <a:ext uri="{FF2B5EF4-FFF2-40B4-BE49-F238E27FC236}">
                <a16:creationId xmlns:a16="http://schemas.microsoft.com/office/drawing/2014/main" id="{E3E43528-CD26-468A-9D6D-59D3816B67D2}"/>
              </a:ext>
            </a:extLst>
          </p:cNvPr>
          <p:cNvSpPr txBox="1"/>
          <p:nvPr userDrawn="1"/>
        </p:nvSpPr>
        <p:spPr>
          <a:xfrm>
            <a:off x="11394019" y="6435725"/>
            <a:ext cx="278341"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a:t>
            </a:fld>
            <a:endParaRPr lang="en-US" sz="1000" b="0" i="0" baseline="0" dirty="0"/>
          </a:p>
        </p:txBody>
      </p:sp>
    </p:spTree>
    <p:extLst>
      <p:ext uri="{BB962C8B-B14F-4D97-AF65-F5344CB8AC3E}">
        <p14:creationId xmlns:p14="http://schemas.microsoft.com/office/powerpoint/2010/main" val="3811798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975D1B44-661B-4F7B-B8A0-9C458417D607}"/>
              </a:ext>
            </a:extLst>
          </p:cNvPr>
          <p:cNvSpPr/>
          <p:nvPr userDrawn="1">
            <p:custDataLst>
              <p:tags r:id="rId2"/>
            </p:custDataLst>
          </p:nvPr>
        </p:nvSpPr>
        <p:spPr>
          <a:xfrm>
            <a:off x="0" y="0"/>
            <a:ext cx="16933"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aphicFrame>
        <p:nvGraphicFramePr>
          <p:cNvPr id="3" name="Object 2" hidden="1">
            <a:extLst>
              <a:ext uri="{FF2B5EF4-FFF2-40B4-BE49-F238E27FC236}">
                <a16:creationId xmlns:a16="http://schemas.microsoft.com/office/drawing/2014/main" id="{5306E269-83F5-4510-A180-109E926BB41B}"/>
              </a:ext>
            </a:extLst>
          </p:cNvPr>
          <p:cNvGraphicFramePr>
            <a:graphicFrameLocks noChangeAspect="1"/>
          </p:cNvGraphicFramePr>
          <p:nvPr userDrawn="1">
            <p:custDataLst>
              <p:tags r:id="rId3"/>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4116" name="think-cell Slide" r:id="rId12" imgW="360" imgH="360" progId="">
                  <p:embed/>
                </p:oleObj>
              </mc:Choice>
              <mc:Fallback>
                <p:oleObj name="think-cell Slide" r:id="rId12" imgW="360" imgH="360" progId="">
                  <p:embed/>
                  <p:pic>
                    <p:nvPicPr>
                      <p:cNvPr id="0" name="Picture 64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E6743208-2407-42A5-AA96-0B30899A9CB9}"/>
              </a:ext>
            </a:extLst>
          </p:cNvPr>
          <p:cNvSpPr/>
          <p:nvPr userDrawn="1">
            <p:custDataLst>
              <p:tags r:id="rId4"/>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a:extLst>
              <a:ext uri="{FF2B5EF4-FFF2-40B4-BE49-F238E27FC236}">
                <a16:creationId xmlns:a16="http://schemas.microsoft.com/office/drawing/2014/main" id="{EE021D34-D41C-4EE9-A72D-F8D1E4D69428}"/>
              </a:ext>
            </a:extLst>
          </p:cNvPr>
          <p:cNvSpPr>
            <a:spLocks noGrp="1"/>
          </p:cNvSpPr>
          <p:nvPr>
            <p:ph type="subTitle" idx="1"/>
            <p:custDataLst>
              <p:tags r:id="rId5"/>
            </p:custDataLst>
          </p:nvPr>
        </p:nvSpPr>
        <p:spPr>
          <a:xfrm>
            <a:off x="554736" y="525929"/>
            <a:ext cx="11082528" cy="246221"/>
          </a:xfrm>
          <a:prstGeom prst="rect">
            <a:avLst/>
          </a:prstGeom>
        </p:spPr>
        <p:txBody>
          <a:bodyPr vert="horz" wrap="square" lIns="0" tIns="0" rIns="0" bIns="0" rtlCol="0">
            <a:spAutoFit/>
          </a:bodyPr>
          <a:lstStyle>
            <a:lvl1pPr>
              <a:defRPr lang="en-US" sz="1600" dirty="0"/>
            </a:lvl1pPr>
          </a:lstStyle>
          <a:p>
            <a:pPr lvl="0">
              <a:buNone/>
            </a:pPr>
            <a:r>
              <a:rPr lang="en-US"/>
              <a:t>Click to edit Master subtitle style</a:t>
            </a:r>
            <a:endParaRPr lang="en-US" dirty="0"/>
          </a:p>
        </p:txBody>
      </p:sp>
      <p:sp>
        <p:nvSpPr>
          <p:cNvPr id="17" name="2. Slide Title">
            <a:extLst>
              <a:ext uri="{FF2B5EF4-FFF2-40B4-BE49-F238E27FC236}">
                <a16:creationId xmlns:a16="http://schemas.microsoft.com/office/drawing/2014/main" id="{2A02F3DA-248E-4A50-B54D-BAD18BAB3254}"/>
              </a:ext>
            </a:extLst>
          </p:cNvPr>
          <p:cNvSpPr>
            <a:spLocks noGrp="1"/>
          </p:cNvSpPr>
          <p:nvPr>
            <p:ph type="title"/>
            <p:custDataLst>
              <p:tags r:id="rId6"/>
            </p:custDataLst>
          </p:nvPr>
        </p:nvSpPr>
        <p:spPr>
          <a:xfrm>
            <a:off x="554736" y="173736"/>
            <a:ext cx="11082528"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9" name="Slide Number">
            <a:extLst>
              <a:ext uri="{FF2B5EF4-FFF2-40B4-BE49-F238E27FC236}">
                <a16:creationId xmlns:a16="http://schemas.microsoft.com/office/drawing/2014/main" id="{3D1A1691-03F4-4B0C-8CAB-F8163BA54877}"/>
              </a:ext>
            </a:extLst>
          </p:cNvPr>
          <p:cNvSpPr>
            <a:spLocks noChangeArrowheads="1"/>
          </p:cNvSpPr>
          <p:nvPr userDrawn="1">
            <p:custDataLst>
              <p:tags r:id="rId7"/>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2D9802C1-17F2-4D5F-804F-01991074A31F}"/>
              </a:ext>
            </a:extLst>
          </p:cNvPr>
          <p:cNvSpPr txBox="1"/>
          <p:nvPr userDrawn="1">
            <p:custDataLst>
              <p:tags r:id="rId8"/>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DDE7FD00-47B4-4101-9C87-415DAC08A938}"/>
              </a:ext>
            </a:extLst>
          </p:cNvPr>
          <p:cNvSpPr>
            <a:spLocks noGrp="1"/>
          </p:cNvSpPr>
          <p:nvPr>
            <p:ph type="body" sz="quarter" idx="10" hasCustomPrompt="1"/>
            <p:custDataLst>
              <p:tags r:id="rId9"/>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Documenttype">
            <a:extLst>
              <a:ext uri="{FF2B5EF4-FFF2-40B4-BE49-F238E27FC236}">
                <a16:creationId xmlns:a16="http://schemas.microsoft.com/office/drawing/2014/main" id="{335AEFB6-D0FB-42BD-A7D9-B038003F9038}"/>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273267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B2D7514F-25FA-4E78-87EA-9310B631553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5140" name="think-cell Slide" r:id="rId10" imgW="360" imgH="360" progId="">
                  <p:embed/>
                </p:oleObj>
              </mc:Choice>
              <mc:Fallback>
                <p:oleObj name="think-cell Slide" r:id="rId10" imgW="360" imgH="360" progId="">
                  <p:embed/>
                  <p:pic>
                    <p:nvPicPr>
                      <p:cNvPr id="0" name="Picture 64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3" hidden="1">
            <a:extLst>
              <a:ext uri="{FF2B5EF4-FFF2-40B4-BE49-F238E27FC236}">
                <a16:creationId xmlns:a16="http://schemas.microsoft.com/office/drawing/2014/main" id="{A22841F1-1D64-4B85-BE8E-90E9A69032D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4" name="Slide Number">
            <a:extLst>
              <a:ext uri="{FF2B5EF4-FFF2-40B4-BE49-F238E27FC236}">
                <a16:creationId xmlns:a16="http://schemas.microsoft.com/office/drawing/2014/main" id="{734B9D0F-511D-4CA0-B397-BC4944905EF5}"/>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A8B4F948-0FE2-4D04-9E39-993C069D1792}"/>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id="{9CB91F29-3E8E-4E50-9B98-43F571F5A08E}"/>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2. Slide Title">
            <a:extLst>
              <a:ext uri="{FF2B5EF4-FFF2-40B4-BE49-F238E27FC236}">
                <a16:creationId xmlns:a16="http://schemas.microsoft.com/office/drawing/2014/main" id="{EEB17CCB-26D9-483F-95BA-B527BFDD8A81}"/>
              </a:ext>
            </a:extLst>
          </p:cNvPr>
          <p:cNvSpPr>
            <a:spLocks noGrp="1"/>
          </p:cNvSpPr>
          <p:nvPr>
            <p:ph type="title"/>
            <p:custDataLst>
              <p:tags r:id="rId7"/>
            </p:custDataLst>
          </p:nvPr>
        </p:nvSpPr>
        <p:spPr>
          <a:xfrm>
            <a:off x="554736" y="1706565"/>
            <a:ext cx="3813048" cy="677108"/>
          </a:xfrm>
        </p:spPr>
        <p:txBody>
          <a:bodyPr anchor="t">
            <a:spAutoFit/>
          </a:bodyPr>
          <a:lstStyle>
            <a:lvl1pPr>
              <a:defRPr>
                <a:ln w="6350" cap="flat">
                  <a:noFill/>
                  <a:miter lim="800000"/>
                </a:ln>
              </a:defRPr>
            </a:lvl1pPr>
          </a:lstStyle>
          <a:p>
            <a:r>
              <a:rPr lang="en-US"/>
              <a:t>Click to edit Master title style</a:t>
            </a:r>
            <a:endParaRPr lang="en-US" dirty="0"/>
          </a:p>
        </p:txBody>
      </p:sp>
      <p:sp>
        <p:nvSpPr>
          <p:cNvPr id="10" name="Documenttype">
            <a:extLst>
              <a:ext uri="{FF2B5EF4-FFF2-40B4-BE49-F238E27FC236}">
                <a16:creationId xmlns:a16="http://schemas.microsoft.com/office/drawing/2014/main" id="{0ABC9AF6-5160-4451-8ECE-0567926D2BD3}"/>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0332753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F2127110-9E20-4E63-ACC1-B73E30E4EFC4}"/>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6164" name="think-cell Slide" r:id="rId10" imgW="360" imgH="360" progId="">
                  <p:embed/>
                </p:oleObj>
              </mc:Choice>
              <mc:Fallback>
                <p:oleObj name="think-cell Slide" r:id="rId10" imgW="360" imgH="360" progId="">
                  <p:embed/>
                  <p:pic>
                    <p:nvPicPr>
                      <p:cNvPr id="0" name="Picture 64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3" hidden="1">
            <a:extLst>
              <a:ext uri="{FF2B5EF4-FFF2-40B4-BE49-F238E27FC236}">
                <a16:creationId xmlns:a16="http://schemas.microsoft.com/office/drawing/2014/main" id="{EFDF5F6E-91B7-43FD-B50F-BF43CDA9D08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a:extLst>
              <a:ext uri="{FF2B5EF4-FFF2-40B4-BE49-F238E27FC236}">
                <a16:creationId xmlns:a16="http://schemas.microsoft.com/office/drawing/2014/main" id="{C372AF80-95E2-4967-843F-6B78079F3DAC}"/>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B107E86E-11CB-41EA-8315-43579BB9C69D}"/>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id="{6C43D9FF-C745-43A0-B707-D5AB591FB4EC}"/>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2. Slide Title">
            <a:extLst>
              <a:ext uri="{FF2B5EF4-FFF2-40B4-BE49-F238E27FC236}">
                <a16:creationId xmlns:a16="http://schemas.microsoft.com/office/drawing/2014/main" id="{544AA57B-050A-470F-B9D0-A7EB19B84B12}"/>
              </a:ext>
            </a:extLst>
          </p:cNvPr>
          <p:cNvSpPr>
            <a:spLocks noGrp="1"/>
          </p:cNvSpPr>
          <p:nvPr>
            <p:ph type="title"/>
            <p:custDataLst>
              <p:tags r:id="rId7"/>
            </p:custDataLst>
          </p:nvPr>
        </p:nvSpPr>
        <p:spPr>
          <a:xfrm>
            <a:off x="554736" y="3090450"/>
            <a:ext cx="5065776" cy="677108"/>
          </a:xfrm>
        </p:spPr>
        <p:txBody>
          <a:bodyPr rIns="365760" anchor="ctr">
            <a:noAutofit/>
          </a:bodyPr>
          <a:lstStyle>
            <a:lvl1pPr>
              <a:defRPr>
                <a:ln w="6350" cap="flat">
                  <a:noFill/>
                  <a:miter lim="800000"/>
                </a:ln>
              </a:defRPr>
            </a:lvl1pPr>
          </a:lstStyle>
          <a:p>
            <a:r>
              <a:rPr lang="en-US"/>
              <a:t>Click to edit Master title style</a:t>
            </a:r>
            <a:endParaRPr lang="en-US" dirty="0"/>
          </a:p>
        </p:txBody>
      </p:sp>
      <p:sp>
        <p:nvSpPr>
          <p:cNvPr id="9" name="Documenttype">
            <a:extLst>
              <a:ext uri="{FF2B5EF4-FFF2-40B4-BE49-F238E27FC236}">
                <a16:creationId xmlns:a16="http://schemas.microsoft.com/office/drawing/2014/main" id="{D5D9F919-7521-44EA-9A91-4EC8F5D22109}"/>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4942670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E78EB6-BD2E-4D6E-862A-ED6E403B39AB}"/>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7188" name="think-cell Slide" r:id="rId10" imgW="360" imgH="360" progId="">
                  <p:embed/>
                </p:oleObj>
              </mc:Choice>
              <mc:Fallback>
                <p:oleObj name="think-cell Slide" r:id="rId10" imgW="360" imgH="360" progId="">
                  <p:embed/>
                  <p:pic>
                    <p:nvPicPr>
                      <p:cNvPr id="0" name="Picture 64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3BAE6BAF-DF7E-4BB6-8200-BAE77C25D76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5" name="Slide Number">
            <a:extLst>
              <a:ext uri="{FF2B5EF4-FFF2-40B4-BE49-F238E27FC236}">
                <a16:creationId xmlns:a16="http://schemas.microsoft.com/office/drawing/2014/main" id="{6FE1FF87-A5BB-4972-8F6E-73AA93FD3E6D}"/>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27C40733-AAB6-4B1C-9ABF-846569264BB2}"/>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0" name="1. On-page tracker">
            <a:extLst>
              <a:ext uri="{FF2B5EF4-FFF2-40B4-BE49-F238E27FC236}">
                <a16:creationId xmlns:a16="http://schemas.microsoft.com/office/drawing/2014/main" id="{438FBD4B-CFE7-4BEF-A65B-0A0DFEA034F9}"/>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1" name="2. Slide Title">
            <a:extLst>
              <a:ext uri="{FF2B5EF4-FFF2-40B4-BE49-F238E27FC236}">
                <a16:creationId xmlns:a16="http://schemas.microsoft.com/office/drawing/2014/main" id="{984AEBFE-694A-4920-8CC4-377AC0DC09A3}"/>
              </a:ext>
            </a:extLst>
          </p:cNvPr>
          <p:cNvSpPr>
            <a:spLocks noGrp="1"/>
          </p:cNvSpPr>
          <p:nvPr>
            <p:ph type="title"/>
            <p:custDataLst>
              <p:tags r:id="rId7"/>
            </p:custDataLst>
          </p:nvPr>
        </p:nvSpPr>
        <p:spPr>
          <a:xfrm>
            <a:off x="554736" y="4919246"/>
            <a:ext cx="11082528" cy="338554"/>
          </a:xfrm>
        </p:spPr>
        <p:txBody>
          <a:bodyPr anchor="b"/>
          <a:lstStyle>
            <a:lvl1pPr>
              <a:defRPr sz="2200"/>
            </a:lvl1pPr>
          </a:lstStyle>
          <a:p>
            <a:r>
              <a:rPr lang="en-US"/>
              <a:t>Click to edit Master title style</a:t>
            </a:r>
            <a:endParaRPr lang="en-US" dirty="0"/>
          </a:p>
        </p:txBody>
      </p:sp>
      <p:sp>
        <p:nvSpPr>
          <p:cNvPr id="8" name="Documenttype">
            <a:extLst>
              <a:ext uri="{FF2B5EF4-FFF2-40B4-BE49-F238E27FC236}">
                <a16:creationId xmlns:a16="http://schemas.microsoft.com/office/drawing/2014/main" id="{4F0D16F9-FC38-440D-888F-B825EE88DEBB}"/>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1157164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2EA9AE-E627-47C3-91DC-8CA9CDA2B2CB}"/>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8212" name="think-cell Slide" r:id="rId11" imgW="360" imgH="360" progId="">
                  <p:embed/>
                </p:oleObj>
              </mc:Choice>
              <mc:Fallback>
                <p:oleObj name="think-cell Slide" r:id="rId11" imgW="360" imgH="360" progId="">
                  <p:embed/>
                  <p:pic>
                    <p:nvPicPr>
                      <p:cNvPr id="0" name="Picture 64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3" hidden="1">
            <a:extLst>
              <a:ext uri="{FF2B5EF4-FFF2-40B4-BE49-F238E27FC236}">
                <a16:creationId xmlns:a16="http://schemas.microsoft.com/office/drawing/2014/main" id="{A21939BA-D839-448F-8D61-AD5761E2CB65}"/>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0" name="Slide Number">
            <a:extLst>
              <a:ext uri="{FF2B5EF4-FFF2-40B4-BE49-F238E27FC236}">
                <a16:creationId xmlns:a16="http://schemas.microsoft.com/office/drawing/2014/main" id="{66AA477A-2870-4EE9-86E9-448D3B9BAF8A}"/>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6C9713CF-4FEA-4739-B0A0-6B196442AEE6}"/>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2" name="1. On-page tracker">
            <a:extLst>
              <a:ext uri="{FF2B5EF4-FFF2-40B4-BE49-F238E27FC236}">
                <a16:creationId xmlns:a16="http://schemas.microsoft.com/office/drawing/2014/main" id="{128368CE-BC61-4E6B-9355-7EB40FD80480}"/>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2. Slide Title">
            <a:extLst>
              <a:ext uri="{FF2B5EF4-FFF2-40B4-BE49-F238E27FC236}">
                <a16:creationId xmlns:a16="http://schemas.microsoft.com/office/drawing/2014/main" id="{DDFB2F31-2EDC-46B3-BDCC-C30160A548A0}"/>
              </a:ext>
            </a:extLst>
          </p:cNvPr>
          <p:cNvSpPr>
            <a:spLocks noGrp="1"/>
          </p:cNvSpPr>
          <p:nvPr>
            <p:ph type="title"/>
            <p:custDataLst>
              <p:tags r:id="rId7"/>
            </p:custDataLst>
          </p:nvPr>
        </p:nvSpPr>
        <p:spPr>
          <a:xfrm>
            <a:off x="1505712" y="3841050"/>
            <a:ext cx="9180576" cy="330796"/>
          </a:xfrm>
        </p:spPr>
        <p:txBody>
          <a:bodyPr anchor="b" anchorCtr="0">
            <a:spAutoFit/>
          </a:bodyPr>
          <a:lstStyle>
            <a:lvl1pPr>
              <a:lnSpc>
                <a:spcPct val="105000"/>
              </a:lnSpc>
              <a:defRPr sz="2200"/>
            </a:lvl1pPr>
          </a:lstStyle>
          <a:p>
            <a:r>
              <a:rPr lang="en-US"/>
              <a:t>Click to edit Master title style</a:t>
            </a:r>
            <a:endParaRPr lang="en-US" dirty="0"/>
          </a:p>
        </p:txBody>
      </p:sp>
      <p:sp>
        <p:nvSpPr>
          <p:cNvPr id="14" name="3. Subtitle">
            <a:extLst>
              <a:ext uri="{FF2B5EF4-FFF2-40B4-BE49-F238E27FC236}">
                <a16:creationId xmlns:a16="http://schemas.microsoft.com/office/drawing/2014/main" id="{09099F88-5FFB-4FF9-8B62-5EF51181A824}"/>
              </a:ext>
            </a:extLst>
          </p:cNvPr>
          <p:cNvSpPr>
            <a:spLocks noGrp="1"/>
          </p:cNvSpPr>
          <p:nvPr>
            <p:ph type="subTitle" idx="1" hasCustomPrompt="1"/>
            <p:custDataLst>
              <p:tags r:id="rId8"/>
            </p:custDataLst>
          </p:nvPr>
        </p:nvSpPr>
        <p:spPr>
          <a:xfrm>
            <a:off x="1505712" y="4284631"/>
            <a:ext cx="9180576" cy="246221"/>
          </a:xfrm>
          <a:prstGeom prst="rect">
            <a:avLst/>
          </a:prstGeom>
        </p:spPr>
        <p:txBody>
          <a:bodyPr wrap="square">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Documenttype">
            <a:extLst>
              <a:ext uri="{FF2B5EF4-FFF2-40B4-BE49-F238E27FC236}">
                <a16:creationId xmlns:a16="http://schemas.microsoft.com/office/drawing/2014/main" id="{5D34B3BD-8BCA-4033-B144-D029D5A61619}"/>
              </a:ext>
            </a:extLst>
          </p:cNvPr>
          <p:cNvSpPr txBox="1">
            <a:spLocks/>
          </p:cNvSpPr>
          <p:nvPr userDrawn="1">
            <p:custDataLst>
              <p:tags r:id="rId9"/>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222230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F17934EB-F2F5-451C-8BFA-F1B57B7FE8F2}"/>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9236" name="think-cell Slide" r:id="rId12" imgW="360" imgH="360" progId="">
                  <p:embed/>
                </p:oleObj>
              </mc:Choice>
              <mc:Fallback>
                <p:oleObj name="think-cell Slide" r:id="rId12" imgW="360" imgH="360" progId="">
                  <p:embed/>
                  <p:pic>
                    <p:nvPicPr>
                      <p:cNvPr id="0" name="Picture 64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3" hidden="1">
            <a:extLst>
              <a:ext uri="{FF2B5EF4-FFF2-40B4-BE49-F238E27FC236}">
                <a16:creationId xmlns:a16="http://schemas.microsoft.com/office/drawing/2014/main" id="{A2994B40-DF0F-4EE0-8098-73DBD5C3F7E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blackGray">
          <a:xfrm>
            <a:off x="3413760" y="0"/>
            <a:ext cx="8778240"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31" name="Slide Number">
            <a:extLst>
              <a:ext uri="{FF2B5EF4-FFF2-40B4-BE49-F238E27FC236}">
                <a16:creationId xmlns:a16="http://schemas.microsoft.com/office/drawing/2014/main" id="{BE2CCBC0-C6F2-40FC-91A9-0C10FE38C173}"/>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71220653-0E59-43CC-9608-6D9E9A9A645B}"/>
              </a:ext>
            </a:extLst>
          </p:cNvPr>
          <p:cNvSpPr txBox="1">
            <a:spLocks/>
          </p:cNvSpPr>
          <p:nvPr userDrawn="1">
            <p:custDataLst>
              <p:tags r:id="rId6"/>
            </p:custDataLst>
          </p:nvPr>
        </p:nvSpPr>
        <p:spPr>
          <a:xfrm>
            <a:off x="554737" y="6501670"/>
            <a:ext cx="2521119"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1C94DE74-BFF3-427D-B1EB-6EC01224A215}"/>
              </a:ext>
            </a:extLst>
          </p:cNvPr>
          <p:cNvSpPr>
            <a:spLocks noGrp="1"/>
          </p:cNvSpPr>
          <p:nvPr>
            <p:ph type="body" sz="quarter" idx="10" hasCustomPrompt="1"/>
            <p:custDataLst>
              <p:tags r:id="rId7"/>
            </p:custDataLst>
          </p:nvPr>
        </p:nvSpPr>
        <p:spPr>
          <a:xfrm>
            <a:off x="554738" y="41598"/>
            <a:ext cx="2521119" cy="123111"/>
          </a:xfrm>
          <a:prstGeom prst="rect">
            <a:avLst/>
          </a:prstGeom>
          <a:ln w="6350">
            <a:noFill/>
            <a:miter lim="800000"/>
          </a:ln>
        </p:spPr>
        <p:txBody>
          <a:bodyPr vert="horz" wrap="square" lIns="0" tIns="0" rIns="0" bIns="0" rtlCol="0">
            <a:noAutofit/>
          </a:bodyPr>
          <a:lstStyle>
            <a:lvl1pPr>
              <a:defRPr lang="en-US" sz="800" b="0" dirty="0">
                <a:cs typeface="+mn-cs"/>
              </a:defRPr>
            </a:lvl1pPr>
          </a:lstStyle>
          <a:p>
            <a:pPr lvl="0"/>
            <a:r>
              <a:rPr lang="en-US" dirty="0"/>
              <a:t>Add tracker</a:t>
            </a:r>
          </a:p>
        </p:txBody>
      </p:sp>
      <p:sp>
        <p:nvSpPr>
          <p:cNvPr id="12" name="3. Subtitle">
            <a:extLst>
              <a:ext uri="{FF2B5EF4-FFF2-40B4-BE49-F238E27FC236}">
                <a16:creationId xmlns:a16="http://schemas.microsoft.com/office/drawing/2014/main" id="{B7EC052A-7EEB-4E98-B92D-8E3E6C89311C}"/>
              </a:ext>
            </a:extLst>
          </p:cNvPr>
          <p:cNvSpPr>
            <a:spLocks noGrp="1"/>
          </p:cNvSpPr>
          <p:nvPr>
            <p:ph type="subTitle" idx="1"/>
            <p:custDataLst>
              <p:tags r:id="rId8"/>
            </p:custDataLst>
          </p:nvPr>
        </p:nvSpPr>
        <p:spPr>
          <a:xfrm>
            <a:off x="548218" y="3636553"/>
            <a:ext cx="2521119"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3" name="2. Slide Title">
            <a:extLst>
              <a:ext uri="{FF2B5EF4-FFF2-40B4-BE49-F238E27FC236}">
                <a16:creationId xmlns:a16="http://schemas.microsoft.com/office/drawing/2014/main" id="{6EDF22DC-CFC6-49A3-985F-D21B951A77A3}"/>
              </a:ext>
            </a:extLst>
          </p:cNvPr>
          <p:cNvSpPr>
            <a:spLocks noGrp="1"/>
          </p:cNvSpPr>
          <p:nvPr>
            <p:ph type="title"/>
            <p:custDataLst>
              <p:tags r:id="rId9"/>
            </p:custDataLst>
          </p:nvPr>
        </p:nvSpPr>
        <p:spPr>
          <a:xfrm>
            <a:off x="548218" y="2502262"/>
            <a:ext cx="2521119" cy="1015663"/>
          </a:xfrm>
        </p:spPr>
        <p:txBody>
          <a:bodyPr anchor="b">
            <a:noAutofit/>
          </a:bodyPr>
          <a:lstStyle>
            <a:lvl1pPr>
              <a:defRPr>
                <a:solidFill>
                  <a:schemeClr val="tx1"/>
                </a:solidFill>
              </a:defRPr>
            </a:lvl1pPr>
          </a:lstStyle>
          <a:p>
            <a:r>
              <a:rPr lang="en-US"/>
              <a:t>Click to edit Master title style</a:t>
            </a:r>
            <a:endParaRPr lang="en-US" dirty="0"/>
          </a:p>
        </p:txBody>
      </p:sp>
      <p:sp>
        <p:nvSpPr>
          <p:cNvPr id="14" name="Documenttype">
            <a:extLst>
              <a:ext uri="{FF2B5EF4-FFF2-40B4-BE49-F238E27FC236}">
                <a16:creationId xmlns:a16="http://schemas.microsoft.com/office/drawing/2014/main" id="{44C1EF3F-8633-48A1-9E13-6964B8387937}"/>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6997073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317DDE9-4510-4ADA-BC78-E96D24597826}"/>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260" name="think-cell Slide" r:id="rId12" imgW="360" imgH="360" progId="">
                  <p:embed/>
                </p:oleObj>
              </mc:Choice>
              <mc:Fallback>
                <p:oleObj name="think-cell Slide" r:id="rId12" imgW="360" imgH="360" progId="">
                  <p:embed/>
                  <p:pic>
                    <p:nvPicPr>
                      <p:cNvPr id="0" name="Picture 64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3" hidden="1">
            <a:extLst>
              <a:ext uri="{FF2B5EF4-FFF2-40B4-BE49-F238E27FC236}">
                <a16:creationId xmlns:a16="http://schemas.microsoft.com/office/drawing/2014/main" id="{30D7698A-7001-41A3-B997-323E2D93DCCC}"/>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blackGray">
          <a:xfrm>
            <a:off x="4364736" y="0"/>
            <a:ext cx="7827264"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4" name="Slide Number">
            <a:extLst>
              <a:ext uri="{FF2B5EF4-FFF2-40B4-BE49-F238E27FC236}">
                <a16:creationId xmlns:a16="http://schemas.microsoft.com/office/drawing/2014/main" id="{FD54F44A-AA88-4B28-88CB-9DD6BDA16D62}"/>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9E8DABE5-6099-4D42-9730-B3FED1A8FD55}"/>
              </a:ext>
            </a:extLst>
          </p:cNvPr>
          <p:cNvSpPr txBox="1">
            <a:spLocks/>
          </p:cNvSpPr>
          <p:nvPr userDrawn="1">
            <p:custDataLst>
              <p:tags r:id="rId6"/>
            </p:custDataLst>
          </p:nvPr>
        </p:nvSpPr>
        <p:spPr>
          <a:xfrm>
            <a:off x="554737" y="6501670"/>
            <a:ext cx="3476007"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F2D8FBFF-13B8-4394-9AF5-D206F6B8DF0D}"/>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28C5B63D-E9C7-4AF1-8B9D-DBEF74F2CE52}"/>
              </a:ext>
            </a:extLst>
          </p:cNvPr>
          <p:cNvSpPr>
            <a:spLocks noGrp="1"/>
          </p:cNvSpPr>
          <p:nvPr>
            <p:ph type="title"/>
            <p:custDataLst>
              <p:tags r:id="rId8"/>
            </p:custDataLst>
          </p:nvPr>
        </p:nvSpPr>
        <p:spPr>
          <a:xfrm>
            <a:off x="548218" y="2840816"/>
            <a:ext cx="3476007" cy="677108"/>
          </a:xfrm>
        </p:spPr>
        <p:txBody>
          <a:bodyPr anchor="b">
            <a:noAutofit/>
          </a:bodyPr>
          <a:lstStyle>
            <a:lvl1pPr>
              <a:defRPr>
                <a:solidFill>
                  <a:schemeClr val="tx1"/>
                </a:solidFill>
              </a:defRPr>
            </a:lvl1pPr>
          </a:lstStyle>
          <a:p>
            <a:r>
              <a:rPr lang="en-US"/>
              <a:t>Click to edit Master title style</a:t>
            </a:r>
            <a:endParaRPr lang="en-US" dirty="0"/>
          </a:p>
        </p:txBody>
      </p:sp>
      <p:sp>
        <p:nvSpPr>
          <p:cNvPr id="13" name="3. Subtitle">
            <a:extLst>
              <a:ext uri="{FF2B5EF4-FFF2-40B4-BE49-F238E27FC236}">
                <a16:creationId xmlns:a16="http://schemas.microsoft.com/office/drawing/2014/main" id="{C302CFF5-7D13-40E9-B0FB-8BC438F87D7F}"/>
              </a:ext>
            </a:extLst>
          </p:cNvPr>
          <p:cNvSpPr>
            <a:spLocks noGrp="1"/>
          </p:cNvSpPr>
          <p:nvPr>
            <p:ph type="subTitle" idx="1"/>
            <p:custDataLst>
              <p:tags r:id="rId9"/>
            </p:custDataLst>
          </p:nvPr>
        </p:nvSpPr>
        <p:spPr>
          <a:xfrm>
            <a:off x="548217" y="3636553"/>
            <a:ext cx="3462528"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6F7C55D-688F-462A-99C0-63216457577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478885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8063F9-BD79-4AC7-AE37-FA41373B03AA}"/>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1284" name="think-cell Slide" r:id="rId12" imgW="360" imgH="360" progId="">
                  <p:embed/>
                </p:oleObj>
              </mc:Choice>
              <mc:Fallback>
                <p:oleObj name="think-cell Slide" r:id="rId12" imgW="360" imgH="360" progId="">
                  <p:embed/>
                  <p:pic>
                    <p:nvPicPr>
                      <p:cNvPr id="0" name="Picture 64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3" hidden="1">
            <a:extLst>
              <a:ext uri="{FF2B5EF4-FFF2-40B4-BE49-F238E27FC236}">
                <a16:creationId xmlns:a16="http://schemas.microsoft.com/office/drawing/2014/main" id="{7D5CD0B7-78F0-4D90-8217-39B2ABEF29E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189FC83F-F940-442F-8A4B-3FFD875A4CE1}"/>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0AB58A89-F6F4-4862-B0B6-9B56563426ED}"/>
              </a:ext>
            </a:extLst>
          </p:cNvPr>
          <p:cNvSpPr txBox="1">
            <a:spLocks/>
          </p:cNvSpPr>
          <p:nvPr userDrawn="1">
            <p:custDataLst>
              <p:tags r:id="rId6"/>
            </p:custDataLst>
          </p:nvPr>
        </p:nvSpPr>
        <p:spPr>
          <a:xfrm>
            <a:off x="554737" y="6501670"/>
            <a:ext cx="515918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80C43D9A-8871-4E21-8014-7D0511A34A5D}"/>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D0AE5B54-AB0E-4484-9346-E286DDC6EE22}"/>
              </a:ext>
            </a:extLst>
          </p:cNvPr>
          <p:cNvSpPr>
            <a:spLocks noGrp="1"/>
          </p:cNvSpPr>
          <p:nvPr>
            <p:ph type="title"/>
            <p:custDataLst>
              <p:tags r:id="rId8"/>
            </p:custDataLst>
          </p:nvPr>
        </p:nvSpPr>
        <p:spPr>
          <a:xfrm>
            <a:off x="554737" y="173736"/>
            <a:ext cx="5159180" cy="338554"/>
          </a:xfrm>
        </p:spPr>
        <p:txBody>
          <a:bodyPr wrap="square">
            <a:sp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515FD66B-17DF-4FD2-AACA-1776A1723322}"/>
              </a:ext>
            </a:extLst>
          </p:cNvPr>
          <p:cNvSpPr>
            <a:spLocks noGrp="1"/>
          </p:cNvSpPr>
          <p:nvPr>
            <p:ph type="subTitle" idx="1"/>
            <p:custDataLst>
              <p:tags r:id="rId9"/>
            </p:custDataLst>
          </p:nvPr>
        </p:nvSpPr>
        <p:spPr>
          <a:xfrm>
            <a:off x="554737" y="525929"/>
            <a:ext cx="5159180"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F6423CDC-10C6-4893-AAB3-4DC3BAB587D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1392274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874AD5-EF74-4210-B94F-F40285F6D1E0}"/>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2308" name="think-cell Slide" r:id="rId12" imgW="360" imgH="360" progId="">
                  <p:embed/>
                </p:oleObj>
              </mc:Choice>
              <mc:Fallback>
                <p:oleObj name="think-cell Slide" r:id="rId12" imgW="360" imgH="360" progId="">
                  <p:embed/>
                  <p:pic>
                    <p:nvPicPr>
                      <p:cNvPr id="0" name="Picture 64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3" hidden="1">
            <a:extLst>
              <a:ext uri="{FF2B5EF4-FFF2-40B4-BE49-F238E27FC236}">
                <a16:creationId xmlns:a16="http://schemas.microsoft.com/office/drawing/2014/main" id="{D1DF5CE8-D561-43C7-AB94-A5D89A58CD8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0151F0BA-80A8-4F21-BC61-52898A9C097C}"/>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D3CEBF83-E241-4D4D-9783-E5C68CC3AF4E}"/>
              </a:ext>
            </a:extLst>
          </p:cNvPr>
          <p:cNvSpPr txBox="1">
            <a:spLocks/>
          </p:cNvSpPr>
          <p:nvPr userDrawn="1">
            <p:custDataLst>
              <p:tags r:id="rId6"/>
            </p:custDataLst>
          </p:nvPr>
        </p:nvSpPr>
        <p:spPr>
          <a:xfrm>
            <a:off x="554737" y="6501670"/>
            <a:ext cx="6967303"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14B1AC38-9340-4F04-B7F9-727A4C198432}"/>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E0989CC3-989C-4053-8FFF-166827696BD9}"/>
              </a:ext>
            </a:extLst>
          </p:cNvPr>
          <p:cNvSpPr>
            <a:spLocks noGrp="1"/>
          </p:cNvSpPr>
          <p:nvPr>
            <p:ph type="title"/>
            <p:custDataLst>
              <p:tags r:id="rId8"/>
            </p:custDataLst>
          </p:nvPr>
        </p:nvSpPr>
        <p:spPr>
          <a:xfrm>
            <a:off x="554737" y="173736"/>
            <a:ext cx="6967303" cy="338554"/>
          </a:xfrm>
        </p:spPr>
        <p:txBody>
          <a:bodyPr anchor="t">
            <a:no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74755987-3A66-4AF7-AF0A-FD37AD28002D}"/>
              </a:ext>
            </a:extLst>
          </p:cNvPr>
          <p:cNvSpPr>
            <a:spLocks noGrp="1"/>
          </p:cNvSpPr>
          <p:nvPr>
            <p:ph type="subTitle" idx="1"/>
            <p:custDataLst>
              <p:tags r:id="rId9"/>
            </p:custDataLst>
          </p:nvPr>
        </p:nvSpPr>
        <p:spPr>
          <a:xfrm>
            <a:off x="554737" y="525929"/>
            <a:ext cx="6967303"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494F823-6042-40C6-94CD-0F980C6F2DF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02244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2517771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3332" name="think-cell Slide" r:id="rId12" imgW="360" imgH="360" progId="">
                  <p:embed/>
                </p:oleObj>
              </mc:Choice>
              <mc:Fallback>
                <p:oleObj name="think-cell Slide" r:id="rId12" imgW="360" imgH="360" progId="">
                  <p:embed/>
                  <p:pic>
                    <p:nvPicPr>
                      <p:cNvPr id="0" name="Picture 64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9"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C8CB8AD3-3DED-4C3C-8856-6127F6F3597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6" name="Slide Number">
            <a:extLst>
              <a:ext uri="{FF2B5EF4-FFF2-40B4-BE49-F238E27FC236}">
                <a16:creationId xmlns:a16="http://schemas.microsoft.com/office/drawing/2014/main" id="{C0F3E7B1-38C8-4558-A8C6-99F73B7D4385}"/>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4E3119B5-3D7F-4B88-8761-E5447BB52B0A}"/>
              </a:ext>
            </a:extLst>
          </p:cNvPr>
          <p:cNvSpPr txBox="1">
            <a:spLocks/>
          </p:cNvSpPr>
          <p:nvPr userDrawn="1">
            <p:custDataLst>
              <p:tags r:id="rId6"/>
            </p:custDataLst>
          </p:nvPr>
        </p:nvSpPr>
        <p:spPr>
          <a:xfrm>
            <a:off x="554735" y="6501670"/>
            <a:ext cx="792480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noProof="0" dirty="0"/>
              <a:t>Source: …</a:t>
            </a:r>
          </a:p>
        </p:txBody>
      </p:sp>
      <p:sp>
        <p:nvSpPr>
          <p:cNvPr id="11" name="1. On-page tracker">
            <a:extLst>
              <a:ext uri="{FF2B5EF4-FFF2-40B4-BE49-F238E27FC236}">
                <a16:creationId xmlns:a16="http://schemas.microsoft.com/office/drawing/2014/main" id="{82B2936D-0579-49C0-B9F2-C28424031296}"/>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126BA874-D683-4AD6-9136-C6CB0A000745}"/>
              </a:ext>
            </a:extLst>
          </p:cNvPr>
          <p:cNvSpPr>
            <a:spLocks noGrp="1"/>
          </p:cNvSpPr>
          <p:nvPr>
            <p:ph type="title"/>
            <p:custDataLst>
              <p:tags r:id="rId8"/>
            </p:custDataLst>
          </p:nvPr>
        </p:nvSpPr>
        <p:spPr>
          <a:xfrm>
            <a:off x="554736" y="173736"/>
            <a:ext cx="7924800" cy="338554"/>
          </a:xfrm>
        </p:spPr>
        <p:txBody>
          <a:bodyPr vert="horz" wrap="square" lIns="0" tIns="0" rIns="0" bIns="0" rtlCol="0" anchor="t" anchorCtr="0">
            <a:noAutofit/>
          </a:bodyPr>
          <a:lstStyle>
            <a:lvl1pPr>
              <a:defRPr lang="en-US" dirty="0"/>
            </a:lvl1pPr>
          </a:lstStyle>
          <a:p>
            <a:pPr lvl="0"/>
            <a:r>
              <a:rPr lang="en-US"/>
              <a:t>Click to edit Master title style</a:t>
            </a:r>
            <a:endParaRPr lang="en-US" dirty="0"/>
          </a:p>
        </p:txBody>
      </p:sp>
      <p:sp>
        <p:nvSpPr>
          <p:cNvPr id="13" name="3. Subtitle">
            <a:extLst>
              <a:ext uri="{FF2B5EF4-FFF2-40B4-BE49-F238E27FC236}">
                <a16:creationId xmlns:a16="http://schemas.microsoft.com/office/drawing/2014/main" id="{014A53DA-65EF-4EBF-B2CC-035C915C32E5}"/>
              </a:ext>
            </a:extLst>
          </p:cNvPr>
          <p:cNvSpPr>
            <a:spLocks noGrp="1"/>
          </p:cNvSpPr>
          <p:nvPr>
            <p:ph type="subTitle" idx="1"/>
            <p:custDataLst>
              <p:tags r:id="rId9"/>
            </p:custDataLst>
          </p:nvPr>
        </p:nvSpPr>
        <p:spPr>
          <a:xfrm>
            <a:off x="554736" y="525929"/>
            <a:ext cx="7924800" cy="246221"/>
          </a:xfrm>
          <a:prstGeom prst="rect">
            <a:avLst/>
          </a:prstGeom>
        </p:spPr>
        <p:txBody>
          <a:bodyPr vert="horz" wrap="square" lIns="0" tIns="0" rIns="0" bIns="0" rtlCol="0">
            <a:noAutofit/>
          </a:bodyPr>
          <a:lstStyle>
            <a:lvl1pPr>
              <a:defRPr lang="en-US" sz="1600" dirty="0"/>
            </a:lvl1pPr>
          </a:lstStyle>
          <a:p>
            <a:pPr lvl="0">
              <a:buNone/>
            </a:pPr>
            <a:r>
              <a:rPr lang="en-US"/>
              <a:t>Click to edit Master subtitle style</a:t>
            </a:r>
            <a:endParaRPr lang="en-US" dirty="0"/>
          </a:p>
        </p:txBody>
      </p:sp>
      <p:sp>
        <p:nvSpPr>
          <p:cNvPr id="14" name="Documenttype">
            <a:extLst>
              <a:ext uri="{FF2B5EF4-FFF2-40B4-BE49-F238E27FC236}">
                <a16:creationId xmlns:a16="http://schemas.microsoft.com/office/drawing/2014/main" id="{4BA71C2D-8769-4A52-BEB4-7C780187BFA1}"/>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11282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B36C25-3154-4643-A5D1-40C663C7617E}"/>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4356" name="think-cell Slide" r:id="rId10" imgW="360" imgH="360" progId="">
                  <p:embed/>
                </p:oleObj>
              </mc:Choice>
              <mc:Fallback>
                <p:oleObj name="think-cell Slide" r:id="rId10" imgW="360" imgH="360" progId="">
                  <p:embed/>
                  <p:pic>
                    <p:nvPicPr>
                      <p:cNvPr id="0" name="Picture 64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a:extLst>
              <a:ext uri="{FF2B5EF4-FFF2-40B4-BE49-F238E27FC236}">
                <a16:creationId xmlns:a16="http://schemas.microsoft.com/office/drawing/2014/main" id="{E261CA95-BAC8-4094-B77C-B413C63AA45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3736"/>
            <a:ext cx="11082528"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20" name="Slide Number">
            <a:extLst>
              <a:ext uri="{FF2B5EF4-FFF2-40B4-BE49-F238E27FC236}">
                <a16:creationId xmlns:a16="http://schemas.microsoft.com/office/drawing/2014/main" id="{F5AB69F0-0252-4F2C-9F5C-D4F8BF35BCBE}"/>
              </a:ext>
            </a:extLst>
          </p:cNvPr>
          <p:cNvSpPr>
            <a:spLocks noChangeArrowheads="1"/>
          </p:cNvSpPr>
          <p:nvPr userDrawn="1">
            <p:custDataLst>
              <p:tags r:id="rId5"/>
            </p:custDataLst>
          </p:nvPr>
        </p:nvSpPr>
        <p:spPr bwMode="black">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marL="0" algn="r" defTabSz="458047" rtl="0" eaLnBrk="1" fontAlgn="auto" latinLnBrk="0" hangingPunct="1">
              <a:spcBef>
                <a:spcPts val="0"/>
              </a:spcBef>
              <a:spcAft>
                <a:spcPts val="0"/>
              </a:spcAft>
              <a:defRPr/>
            </a:pPr>
            <a:fld id="{4ABDCABE-3F10-B64C-92F1-862014417034}" type="slidenum">
              <a:rPr lang="en-US" sz="800" kern="1200" smtClean="0">
                <a:solidFill>
                  <a:schemeClr val="tx1"/>
                </a:solidFill>
                <a:latin typeface="+mn-lt"/>
                <a:ea typeface="+mn-ea"/>
                <a:cs typeface="Arial" panose="020B0604020202020204" pitchFamily="34" charset="0"/>
              </a:rPr>
              <a:pPr marL="0" algn="r" defTabSz="458047" rtl="0" eaLnBrk="1" fontAlgn="auto" latinLnBrk="0" hangingPunct="1">
                <a:spcBef>
                  <a:spcPts val="0"/>
                </a:spcBef>
                <a:spcAft>
                  <a:spcPts val="0"/>
                </a:spcAft>
                <a:defRPr/>
              </a:pPr>
              <a:t>‹#›</a:t>
            </a:fld>
            <a:endParaRPr lang="en-US" sz="800" kern="12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E3C08BE2-DFA5-4DF3-81CF-C757EBD94F23}"/>
              </a:ext>
            </a:extLst>
          </p:cNvPr>
          <p:cNvSpPr txBox="1"/>
          <p:nvPr userDrawn="1">
            <p:custDataLst>
              <p:tags r:id="rId6"/>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2" name="1. On-page tracker">
            <a:extLst>
              <a:ext uri="{FF2B5EF4-FFF2-40B4-BE49-F238E27FC236}">
                <a16:creationId xmlns:a16="http://schemas.microsoft.com/office/drawing/2014/main" id="{7765112B-94E4-48E7-B473-F1F8C57D1D83}"/>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8" name="Documenttype">
            <a:extLst>
              <a:ext uri="{FF2B5EF4-FFF2-40B4-BE49-F238E27FC236}">
                <a16:creationId xmlns:a16="http://schemas.microsoft.com/office/drawing/2014/main" id="{5B035A1A-50B6-45E3-9869-D14473D397AB}"/>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9228067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5F7C92-D5CD-4EDC-B5FB-B32BFADF4AE5}"/>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5380" name="think-cell Slide" r:id="rId8" imgW="360" imgH="360" progId="">
                  <p:embed/>
                </p:oleObj>
              </mc:Choice>
              <mc:Fallback>
                <p:oleObj name="think-cell Slide" r:id="rId8" imgW="360" imgH="360" progId="">
                  <p:embed/>
                  <p:pic>
                    <p:nvPicPr>
                      <p:cNvPr id="0" name="Picture 6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Slide Number">
            <a:extLst>
              <a:ext uri="{FF2B5EF4-FFF2-40B4-BE49-F238E27FC236}">
                <a16:creationId xmlns:a16="http://schemas.microsoft.com/office/drawing/2014/main" id="{E008B892-7EEF-40A7-8714-CA703035E127}"/>
              </a:ext>
            </a:extLst>
          </p:cNvPr>
          <p:cNvSpPr>
            <a:spLocks noChangeArrowheads="1"/>
          </p:cNvSpPr>
          <p:nvPr userDrawn="1">
            <p:custDataLst>
              <p:tags r:id="rId3"/>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047C437-9378-4088-A289-F201ABA447D1}"/>
              </a:ext>
            </a:extLst>
          </p:cNvPr>
          <p:cNvSpPr txBox="1"/>
          <p:nvPr userDrawn="1">
            <p:custDataLst>
              <p:tags r:id="rId4"/>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id="{33AE1560-579C-459C-A40A-D7865DE59B15}"/>
              </a:ext>
            </a:extLst>
          </p:cNvPr>
          <p:cNvSpPr>
            <a:spLocks noGrp="1"/>
          </p:cNvSpPr>
          <p:nvPr>
            <p:ph type="body" sz="quarter" idx="10" hasCustomPrompt="1"/>
            <p:custDataLst>
              <p:tags r:id="rId5"/>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6" name="Documenttype">
            <a:extLst>
              <a:ext uri="{FF2B5EF4-FFF2-40B4-BE49-F238E27FC236}">
                <a16:creationId xmlns:a16="http://schemas.microsoft.com/office/drawing/2014/main" id="{49991C03-7F48-47F1-B3A9-19D7D1A4653F}"/>
              </a:ext>
            </a:extLst>
          </p:cNvPr>
          <p:cNvSpPr txBox="1">
            <a:spLocks/>
          </p:cNvSpPr>
          <p:nvPr userDrawn="1">
            <p:custDataLst>
              <p:tags r:id="rId6"/>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3053920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1C6EC4AA-6C84-4EF6-AF4D-BE24FEED672F}"/>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6404" name="think-cell Slide" r:id="rId6" imgW="360" imgH="360" progId="">
                  <p:embed/>
                </p:oleObj>
              </mc:Choice>
              <mc:Fallback>
                <p:oleObj name="think-cell Slide" r:id="rId6" imgW="360" imgH="360" progId="">
                  <p:embed/>
                  <p:pic>
                    <p:nvPicPr>
                      <p:cNvPr id="0" name="Picture 6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5. Source" hidden="1">
            <a:extLst>
              <a:ext uri="{FF2B5EF4-FFF2-40B4-BE49-F238E27FC236}">
                <a16:creationId xmlns:a16="http://schemas.microsoft.com/office/drawing/2014/main" id="{E4946286-E3E6-424F-8C6C-3D00E8A0D3D0}"/>
              </a:ext>
            </a:extLst>
          </p:cNvPr>
          <p:cNvSpPr txBox="1"/>
          <p:nvPr userDrawn="1">
            <p:custDataLst>
              <p:tags r:id="rId3"/>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4" name="Documenttype">
            <a:extLst>
              <a:ext uri="{FF2B5EF4-FFF2-40B4-BE49-F238E27FC236}">
                <a16:creationId xmlns:a16="http://schemas.microsoft.com/office/drawing/2014/main" id="{3925F7DB-235B-4011-96E3-49D4B5E6FEEF}"/>
              </a:ext>
            </a:extLst>
          </p:cNvPr>
          <p:cNvSpPr txBox="1">
            <a:spLocks/>
          </p:cNvSpPr>
          <p:nvPr userDrawn="1">
            <p:custDataLst>
              <p:tags r:id="rId4"/>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917980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83F29-890E-466D-B3C1-AB5022B71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3D292-91ED-4336-8E66-F27B2FF9A8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205850-3431-42F9-B04B-4E21EEDCD95E}"/>
              </a:ext>
            </a:extLst>
          </p:cNvPr>
          <p:cNvSpPr>
            <a:spLocks noGrp="1"/>
          </p:cNvSpPr>
          <p:nvPr>
            <p:ph type="dt" sz="half" idx="10"/>
          </p:nvPr>
        </p:nvSpPr>
        <p:spPr/>
        <p:txBody>
          <a:bodyPr/>
          <a:lstStyle/>
          <a:p>
            <a:fld id="{EA7519A7-4256-4AB7-A86A-4534FE174684}" type="datetimeFigureOut">
              <a:rPr lang="en-US" smtClean="0"/>
              <a:pPr/>
              <a:t>1/28/2022</a:t>
            </a:fld>
            <a:endParaRPr lang="en-US"/>
          </a:p>
        </p:txBody>
      </p:sp>
      <p:sp>
        <p:nvSpPr>
          <p:cNvPr id="5" name="Footer Placeholder 4">
            <a:extLst>
              <a:ext uri="{FF2B5EF4-FFF2-40B4-BE49-F238E27FC236}">
                <a16:creationId xmlns:a16="http://schemas.microsoft.com/office/drawing/2014/main" id="{D500AFB6-042F-4F07-8DD2-7FF1DFA84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761DE-742E-4BB8-921A-D922359656E7}"/>
              </a:ext>
            </a:extLst>
          </p:cNvPr>
          <p:cNvSpPr>
            <a:spLocks noGrp="1"/>
          </p:cNvSpPr>
          <p:nvPr>
            <p:ph type="sldNum" sz="quarter" idx="12"/>
          </p:nvPr>
        </p:nvSpPr>
        <p:spPr/>
        <p:txBody>
          <a:bodyPr/>
          <a:lstStyle/>
          <a:p>
            <a:fld id="{094FC1DB-3780-4B41-B9AB-3ECF7C4ABCE4}" type="slidenum">
              <a:rPr lang="en-US" smtClean="0"/>
              <a:pPr/>
              <a:t>‹#›</a:t>
            </a:fld>
            <a:endParaRPr lang="en-US"/>
          </a:p>
        </p:txBody>
      </p:sp>
    </p:spTree>
    <p:extLst>
      <p:ext uri="{BB962C8B-B14F-4D97-AF65-F5344CB8AC3E}">
        <p14:creationId xmlns:p14="http://schemas.microsoft.com/office/powerpoint/2010/main" val="11942733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6"/>
            <a:ext cx="12192000" cy="1144121"/>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5" y="283853"/>
            <a:ext cx="10423375" cy="507831"/>
          </a:xfrm>
          <a:prstGeom prst="rect">
            <a:avLst/>
          </a:prstGeom>
          <a:noFill/>
          <a:ln>
            <a:noFill/>
          </a:ln>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3" name="Picture 2" descr="Logo&#10;&#10;Description automatically generated">
            <a:extLst>
              <a:ext uri="{FF2B5EF4-FFF2-40B4-BE49-F238E27FC236}">
                <a16:creationId xmlns:a16="http://schemas.microsoft.com/office/drawing/2014/main" id="{6612BE03-D243-41B4-AFEA-AC1446BA134D}"/>
              </a:ext>
            </a:extLst>
          </p:cNvPr>
          <p:cNvPicPr>
            <a:picLocks noChangeAspect="1"/>
          </p:cNvPicPr>
          <p:nvPr userDrawn="1"/>
        </p:nvPicPr>
        <p:blipFill>
          <a:blip r:embed="rId2"/>
          <a:stretch>
            <a:fillRect/>
          </a:stretch>
        </p:blipFill>
        <p:spPr>
          <a:xfrm>
            <a:off x="339801" y="36383"/>
            <a:ext cx="1343467" cy="1007600"/>
          </a:xfrm>
          <a:prstGeom prst="rect">
            <a:avLst/>
          </a:prstGeom>
        </p:spPr>
      </p:pic>
    </p:spTree>
    <p:extLst>
      <p:ext uri="{BB962C8B-B14F-4D97-AF65-F5344CB8AC3E}">
        <p14:creationId xmlns:p14="http://schemas.microsoft.com/office/powerpoint/2010/main" val="33144011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4029148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4542A7-C082-4CFA-AA73-33681F1CE869}"/>
              </a:ext>
            </a:extLst>
          </p:cNvPr>
          <p:cNvSpPr>
            <a:spLocks noGrp="1"/>
          </p:cNvSpPr>
          <p:nvPr>
            <p:ph type="dt" sz="half" idx="10"/>
          </p:nvPr>
        </p:nvSpPr>
        <p:spPr/>
        <p:txBody>
          <a:bodyPr/>
          <a:lstStyle/>
          <a:p>
            <a:fld id="{3687C15E-ECE1-4EE5-BF79-E8136BD6249D}" type="datetimeFigureOut">
              <a:rPr lang="en-US" smtClean="0"/>
              <a:pPr/>
              <a:t>1/28/2022</a:t>
            </a:fld>
            <a:endParaRPr lang="en-US"/>
          </a:p>
        </p:txBody>
      </p:sp>
      <p:sp>
        <p:nvSpPr>
          <p:cNvPr id="3" name="Footer Placeholder 2">
            <a:extLst>
              <a:ext uri="{FF2B5EF4-FFF2-40B4-BE49-F238E27FC236}">
                <a16:creationId xmlns:a16="http://schemas.microsoft.com/office/drawing/2014/main" id="{BD9DB6BD-DBA1-4A80-907B-D03CAEEF59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CBF653-3E4E-4CF4-B628-394E9B463E24}"/>
              </a:ext>
            </a:extLst>
          </p:cNvPr>
          <p:cNvSpPr>
            <a:spLocks noGrp="1"/>
          </p:cNvSpPr>
          <p:nvPr>
            <p:ph type="sldNum" sz="quarter" idx="12"/>
          </p:nvPr>
        </p:nvSpPr>
        <p:spPr/>
        <p:txBody>
          <a:bodyPr/>
          <a:lstStyle/>
          <a:p>
            <a:fld id="{9917FF46-D652-4521-999E-0D1F40D8CABC}" type="slidenum">
              <a:rPr lang="en-US" smtClean="0"/>
              <a:pPr/>
              <a:t>‹#›</a:t>
            </a:fld>
            <a:endParaRPr lang="en-US"/>
          </a:p>
        </p:txBody>
      </p:sp>
    </p:spTree>
    <p:extLst>
      <p:ext uri="{BB962C8B-B14F-4D97-AF65-F5344CB8AC3E}">
        <p14:creationId xmlns:p14="http://schemas.microsoft.com/office/powerpoint/2010/main" val="15353232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277884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D80102-EFA2-4D14-AA30-4404C931BE0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0AABF976-847D-4B54-B6F8-6AD0258D36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A51356DA-FCAA-4CDD-A8BC-8ECB71ED644C}"/>
              </a:ext>
            </a:extLst>
          </p:cNvPr>
          <p:cNvSpPr>
            <a:spLocks noGrp="1"/>
          </p:cNvSpPr>
          <p:nvPr>
            <p:ph type="dt" sz="half" idx="10"/>
          </p:nvPr>
        </p:nvSpPr>
        <p:spPr/>
        <p:txBody>
          <a:bodyPr/>
          <a:lstStyle/>
          <a:p>
            <a:fld id="{1494BE68-FCFD-4EF6-8B6E-5943D718D7DA}" type="datetimeFigureOut">
              <a:rPr lang="es-MX" smtClean="0"/>
              <a:t>28/01/2022</a:t>
            </a:fld>
            <a:endParaRPr lang="es-MX"/>
          </a:p>
        </p:txBody>
      </p:sp>
      <p:sp>
        <p:nvSpPr>
          <p:cNvPr id="5" name="Marcador de pie de página 4">
            <a:extLst>
              <a:ext uri="{FF2B5EF4-FFF2-40B4-BE49-F238E27FC236}">
                <a16:creationId xmlns:a16="http://schemas.microsoft.com/office/drawing/2014/main" id="{6B233F41-9D08-496E-8237-953CFDAF4B0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A1FFEA3-9D58-4B90-B206-EA597F0E19AB}"/>
              </a:ext>
            </a:extLst>
          </p:cNvPr>
          <p:cNvSpPr>
            <a:spLocks noGrp="1"/>
          </p:cNvSpPr>
          <p:nvPr>
            <p:ph type="sldNum" sz="quarter" idx="12"/>
          </p:nvPr>
        </p:nvSpPr>
        <p:spPr/>
        <p:txBody>
          <a:bodyPr/>
          <a:lstStyle/>
          <a:p>
            <a:fld id="{328F5D01-F111-4999-AE1C-EB06F9F3E289}" type="slidenum">
              <a:rPr lang="es-MX" smtClean="0"/>
              <a:t>‹#›</a:t>
            </a:fld>
            <a:endParaRPr lang="es-MX"/>
          </a:p>
        </p:txBody>
      </p:sp>
    </p:spTree>
    <p:extLst>
      <p:ext uri="{BB962C8B-B14F-4D97-AF65-F5344CB8AC3E}">
        <p14:creationId xmlns:p14="http://schemas.microsoft.com/office/powerpoint/2010/main" val="3451894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1"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1"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3223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D6E064-52AC-45AB-A54A-4029E412C33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45E37526-D43E-476D-9886-DA0918DCA0A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3BA3B1B-EE65-45C7-B3AD-927E21584269}"/>
              </a:ext>
            </a:extLst>
          </p:cNvPr>
          <p:cNvSpPr>
            <a:spLocks noGrp="1"/>
          </p:cNvSpPr>
          <p:nvPr>
            <p:ph type="dt" sz="half" idx="10"/>
          </p:nvPr>
        </p:nvSpPr>
        <p:spPr/>
        <p:txBody>
          <a:bodyPr/>
          <a:lstStyle/>
          <a:p>
            <a:fld id="{1494BE68-FCFD-4EF6-8B6E-5943D718D7DA}" type="datetimeFigureOut">
              <a:rPr lang="es-MX" smtClean="0"/>
              <a:t>28/01/2022</a:t>
            </a:fld>
            <a:endParaRPr lang="es-MX"/>
          </a:p>
        </p:txBody>
      </p:sp>
      <p:sp>
        <p:nvSpPr>
          <p:cNvPr id="5" name="Marcador de pie de página 4">
            <a:extLst>
              <a:ext uri="{FF2B5EF4-FFF2-40B4-BE49-F238E27FC236}">
                <a16:creationId xmlns:a16="http://schemas.microsoft.com/office/drawing/2014/main" id="{D50A70BC-6B3E-4CC5-BF49-AB00E6D608E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ADB8623-A4DB-4AE4-9E56-FF56E229720A}"/>
              </a:ext>
            </a:extLst>
          </p:cNvPr>
          <p:cNvSpPr>
            <a:spLocks noGrp="1"/>
          </p:cNvSpPr>
          <p:nvPr>
            <p:ph type="sldNum" sz="quarter" idx="12"/>
          </p:nvPr>
        </p:nvSpPr>
        <p:spPr/>
        <p:txBody>
          <a:bodyPr/>
          <a:lstStyle/>
          <a:p>
            <a:fld id="{328F5D01-F111-4999-AE1C-EB06F9F3E289}" type="slidenum">
              <a:rPr lang="es-MX" smtClean="0"/>
              <a:t>‹#›</a:t>
            </a:fld>
            <a:endParaRPr lang="es-MX"/>
          </a:p>
        </p:txBody>
      </p:sp>
    </p:spTree>
    <p:extLst>
      <p:ext uri="{BB962C8B-B14F-4D97-AF65-F5344CB8AC3E}">
        <p14:creationId xmlns:p14="http://schemas.microsoft.com/office/powerpoint/2010/main" val="38612270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223619-86FA-45ED-8CF3-83A0973C71C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0421E68-D268-420F-A197-D1EBFAC1CE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CA5C550-ECA9-41DE-8537-1A12E463A54A}"/>
              </a:ext>
            </a:extLst>
          </p:cNvPr>
          <p:cNvSpPr>
            <a:spLocks noGrp="1"/>
          </p:cNvSpPr>
          <p:nvPr>
            <p:ph type="dt" sz="half" idx="10"/>
          </p:nvPr>
        </p:nvSpPr>
        <p:spPr/>
        <p:txBody>
          <a:bodyPr/>
          <a:lstStyle/>
          <a:p>
            <a:fld id="{1494BE68-FCFD-4EF6-8B6E-5943D718D7DA}" type="datetimeFigureOut">
              <a:rPr lang="es-MX" smtClean="0"/>
              <a:t>28/01/2022</a:t>
            </a:fld>
            <a:endParaRPr lang="es-MX"/>
          </a:p>
        </p:txBody>
      </p:sp>
      <p:sp>
        <p:nvSpPr>
          <p:cNvPr id="5" name="Marcador de pie de página 4">
            <a:extLst>
              <a:ext uri="{FF2B5EF4-FFF2-40B4-BE49-F238E27FC236}">
                <a16:creationId xmlns:a16="http://schemas.microsoft.com/office/drawing/2014/main" id="{F12DD9C5-DDB1-4A41-AD95-206394341FC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54CFD70-CDEA-4FF1-93AB-45B61AD8AF68}"/>
              </a:ext>
            </a:extLst>
          </p:cNvPr>
          <p:cNvSpPr>
            <a:spLocks noGrp="1"/>
          </p:cNvSpPr>
          <p:nvPr>
            <p:ph type="sldNum" sz="quarter" idx="12"/>
          </p:nvPr>
        </p:nvSpPr>
        <p:spPr/>
        <p:txBody>
          <a:bodyPr/>
          <a:lstStyle/>
          <a:p>
            <a:fld id="{328F5D01-F111-4999-AE1C-EB06F9F3E289}" type="slidenum">
              <a:rPr lang="es-MX" smtClean="0"/>
              <a:t>‹#›</a:t>
            </a:fld>
            <a:endParaRPr lang="es-MX"/>
          </a:p>
        </p:txBody>
      </p:sp>
    </p:spTree>
    <p:extLst>
      <p:ext uri="{BB962C8B-B14F-4D97-AF65-F5344CB8AC3E}">
        <p14:creationId xmlns:p14="http://schemas.microsoft.com/office/powerpoint/2010/main" val="16384360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F2D7E3-5EA9-415F-B3FF-5B2A1894ADF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C9C5FBE-AFDD-46F1-99F0-78A8F3BF74A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99FAFF05-DF46-49C2-BFCA-8275C3CB45D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932A318D-875D-49C8-91D7-16AD5C3D32A5}"/>
              </a:ext>
            </a:extLst>
          </p:cNvPr>
          <p:cNvSpPr>
            <a:spLocks noGrp="1"/>
          </p:cNvSpPr>
          <p:nvPr>
            <p:ph type="dt" sz="half" idx="10"/>
          </p:nvPr>
        </p:nvSpPr>
        <p:spPr/>
        <p:txBody>
          <a:bodyPr/>
          <a:lstStyle/>
          <a:p>
            <a:fld id="{1494BE68-FCFD-4EF6-8B6E-5943D718D7DA}" type="datetimeFigureOut">
              <a:rPr lang="es-MX" smtClean="0"/>
              <a:t>28/01/2022</a:t>
            </a:fld>
            <a:endParaRPr lang="es-MX"/>
          </a:p>
        </p:txBody>
      </p:sp>
      <p:sp>
        <p:nvSpPr>
          <p:cNvPr id="6" name="Marcador de pie de página 5">
            <a:extLst>
              <a:ext uri="{FF2B5EF4-FFF2-40B4-BE49-F238E27FC236}">
                <a16:creationId xmlns:a16="http://schemas.microsoft.com/office/drawing/2014/main" id="{E0DB4716-773E-4977-A593-A141D53AD63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0D9BCEE-1319-427A-8C0A-023E4F770D87}"/>
              </a:ext>
            </a:extLst>
          </p:cNvPr>
          <p:cNvSpPr>
            <a:spLocks noGrp="1"/>
          </p:cNvSpPr>
          <p:nvPr>
            <p:ph type="sldNum" sz="quarter" idx="12"/>
          </p:nvPr>
        </p:nvSpPr>
        <p:spPr/>
        <p:txBody>
          <a:bodyPr/>
          <a:lstStyle/>
          <a:p>
            <a:fld id="{328F5D01-F111-4999-AE1C-EB06F9F3E289}" type="slidenum">
              <a:rPr lang="es-MX" smtClean="0"/>
              <a:t>‹#›</a:t>
            </a:fld>
            <a:endParaRPr lang="es-MX"/>
          </a:p>
        </p:txBody>
      </p:sp>
    </p:spTree>
    <p:extLst>
      <p:ext uri="{BB962C8B-B14F-4D97-AF65-F5344CB8AC3E}">
        <p14:creationId xmlns:p14="http://schemas.microsoft.com/office/powerpoint/2010/main" val="14491455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158C35-87CA-4D95-ACF1-B262B85CF6E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EEBEDE00-2E9B-4E43-ADB0-8A1D5C1707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E363A08-DF70-4A30-80CF-F04DE0A655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1148BB29-FA37-469A-AD3C-9D6D13D49E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E7655E6-5DF7-44C4-AB2D-7D028E04034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07C26505-7987-4F30-89D9-F91249E04C78}"/>
              </a:ext>
            </a:extLst>
          </p:cNvPr>
          <p:cNvSpPr>
            <a:spLocks noGrp="1"/>
          </p:cNvSpPr>
          <p:nvPr>
            <p:ph type="dt" sz="half" idx="10"/>
          </p:nvPr>
        </p:nvSpPr>
        <p:spPr/>
        <p:txBody>
          <a:bodyPr/>
          <a:lstStyle/>
          <a:p>
            <a:fld id="{1494BE68-FCFD-4EF6-8B6E-5943D718D7DA}" type="datetimeFigureOut">
              <a:rPr lang="es-MX" smtClean="0"/>
              <a:t>28/01/2022</a:t>
            </a:fld>
            <a:endParaRPr lang="es-MX"/>
          </a:p>
        </p:txBody>
      </p:sp>
      <p:sp>
        <p:nvSpPr>
          <p:cNvPr id="8" name="Marcador de pie de página 7">
            <a:extLst>
              <a:ext uri="{FF2B5EF4-FFF2-40B4-BE49-F238E27FC236}">
                <a16:creationId xmlns:a16="http://schemas.microsoft.com/office/drawing/2014/main" id="{1A474929-71F1-4716-B1AA-BEC3A7BED661}"/>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CE4CCA1C-A0D5-4079-B6CC-D7CDB8CEA1ED}"/>
              </a:ext>
            </a:extLst>
          </p:cNvPr>
          <p:cNvSpPr>
            <a:spLocks noGrp="1"/>
          </p:cNvSpPr>
          <p:nvPr>
            <p:ph type="sldNum" sz="quarter" idx="12"/>
          </p:nvPr>
        </p:nvSpPr>
        <p:spPr/>
        <p:txBody>
          <a:bodyPr/>
          <a:lstStyle/>
          <a:p>
            <a:fld id="{328F5D01-F111-4999-AE1C-EB06F9F3E289}" type="slidenum">
              <a:rPr lang="es-MX" smtClean="0"/>
              <a:t>‹#›</a:t>
            </a:fld>
            <a:endParaRPr lang="es-MX"/>
          </a:p>
        </p:txBody>
      </p:sp>
    </p:spTree>
    <p:extLst>
      <p:ext uri="{BB962C8B-B14F-4D97-AF65-F5344CB8AC3E}">
        <p14:creationId xmlns:p14="http://schemas.microsoft.com/office/powerpoint/2010/main" val="41022453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267BB8-30E3-4E41-80EF-94CF4A401AF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3C544C62-B71F-44C1-AC95-0013303BEC16}"/>
              </a:ext>
            </a:extLst>
          </p:cNvPr>
          <p:cNvSpPr>
            <a:spLocks noGrp="1"/>
          </p:cNvSpPr>
          <p:nvPr>
            <p:ph type="dt" sz="half" idx="10"/>
          </p:nvPr>
        </p:nvSpPr>
        <p:spPr/>
        <p:txBody>
          <a:bodyPr/>
          <a:lstStyle/>
          <a:p>
            <a:fld id="{1494BE68-FCFD-4EF6-8B6E-5943D718D7DA}" type="datetimeFigureOut">
              <a:rPr lang="es-MX" smtClean="0"/>
              <a:t>28/01/2022</a:t>
            </a:fld>
            <a:endParaRPr lang="es-MX"/>
          </a:p>
        </p:txBody>
      </p:sp>
      <p:sp>
        <p:nvSpPr>
          <p:cNvPr id="4" name="Marcador de pie de página 3">
            <a:extLst>
              <a:ext uri="{FF2B5EF4-FFF2-40B4-BE49-F238E27FC236}">
                <a16:creationId xmlns:a16="http://schemas.microsoft.com/office/drawing/2014/main" id="{732A6A43-703C-4B3B-B8F7-02696016349B}"/>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52490BBC-DA6C-4849-994D-4E952594649B}"/>
              </a:ext>
            </a:extLst>
          </p:cNvPr>
          <p:cNvSpPr>
            <a:spLocks noGrp="1"/>
          </p:cNvSpPr>
          <p:nvPr>
            <p:ph type="sldNum" sz="quarter" idx="12"/>
          </p:nvPr>
        </p:nvSpPr>
        <p:spPr/>
        <p:txBody>
          <a:bodyPr/>
          <a:lstStyle/>
          <a:p>
            <a:fld id="{328F5D01-F111-4999-AE1C-EB06F9F3E289}" type="slidenum">
              <a:rPr lang="es-MX" smtClean="0"/>
              <a:t>‹#›</a:t>
            </a:fld>
            <a:endParaRPr lang="es-MX"/>
          </a:p>
        </p:txBody>
      </p:sp>
    </p:spTree>
    <p:extLst>
      <p:ext uri="{BB962C8B-B14F-4D97-AF65-F5344CB8AC3E}">
        <p14:creationId xmlns:p14="http://schemas.microsoft.com/office/powerpoint/2010/main" val="41785225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E489355-9492-4F79-B614-0FDDC5E95AEE}"/>
              </a:ext>
            </a:extLst>
          </p:cNvPr>
          <p:cNvSpPr>
            <a:spLocks noGrp="1"/>
          </p:cNvSpPr>
          <p:nvPr>
            <p:ph type="dt" sz="half" idx="10"/>
          </p:nvPr>
        </p:nvSpPr>
        <p:spPr/>
        <p:txBody>
          <a:bodyPr/>
          <a:lstStyle/>
          <a:p>
            <a:fld id="{1494BE68-FCFD-4EF6-8B6E-5943D718D7DA}" type="datetimeFigureOut">
              <a:rPr lang="es-MX" smtClean="0"/>
              <a:t>28/01/2022</a:t>
            </a:fld>
            <a:endParaRPr lang="es-MX"/>
          </a:p>
        </p:txBody>
      </p:sp>
      <p:sp>
        <p:nvSpPr>
          <p:cNvPr id="3" name="Marcador de pie de página 2">
            <a:extLst>
              <a:ext uri="{FF2B5EF4-FFF2-40B4-BE49-F238E27FC236}">
                <a16:creationId xmlns:a16="http://schemas.microsoft.com/office/drawing/2014/main" id="{2337A182-37DD-4ACB-8024-333DC2176698}"/>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17AC5ED8-D18A-4A79-805C-897D1765976E}"/>
              </a:ext>
            </a:extLst>
          </p:cNvPr>
          <p:cNvSpPr>
            <a:spLocks noGrp="1"/>
          </p:cNvSpPr>
          <p:nvPr>
            <p:ph type="sldNum" sz="quarter" idx="12"/>
          </p:nvPr>
        </p:nvSpPr>
        <p:spPr/>
        <p:txBody>
          <a:bodyPr/>
          <a:lstStyle/>
          <a:p>
            <a:fld id="{328F5D01-F111-4999-AE1C-EB06F9F3E289}" type="slidenum">
              <a:rPr lang="es-MX" smtClean="0"/>
              <a:t>‹#›</a:t>
            </a:fld>
            <a:endParaRPr lang="es-MX"/>
          </a:p>
        </p:txBody>
      </p:sp>
    </p:spTree>
    <p:extLst>
      <p:ext uri="{BB962C8B-B14F-4D97-AF65-F5344CB8AC3E}">
        <p14:creationId xmlns:p14="http://schemas.microsoft.com/office/powerpoint/2010/main" val="666591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792982-437D-4A79-9FDC-36E1F4D3758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1878174-F598-4DCE-81AF-79671AC67A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61606C94-D37C-4658-8A02-AA625EC6F8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DEC6F2A-8EE3-445F-B57E-633C88EC623D}"/>
              </a:ext>
            </a:extLst>
          </p:cNvPr>
          <p:cNvSpPr>
            <a:spLocks noGrp="1"/>
          </p:cNvSpPr>
          <p:nvPr>
            <p:ph type="dt" sz="half" idx="10"/>
          </p:nvPr>
        </p:nvSpPr>
        <p:spPr/>
        <p:txBody>
          <a:bodyPr/>
          <a:lstStyle/>
          <a:p>
            <a:fld id="{1494BE68-FCFD-4EF6-8B6E-5943D718D7DA}" type="datetimeFigureOut">
              <a:rPr lang="es-MX" smtClean="0"/>
              <a:t>28/01/2022</a:t>
            </a:fld>
            <a:endParaRPr lang="es-MX"/>
          </a:p>
        </p:txBody>
      </p:sp>
      <p:sp>
        <p:nvSpPr>
          <p:cNvPr id="6" name="Marcador de pie de página 5">
            <a:extLst>
              <a:ext uri="{FF2B5EF4-FFF2-40B4-BE49-F238E27FC236}">
                <a16:creationId xmlns:a16="http://schemas.microsoft.com/office/drawing/2014/main" id="{38BD3C1F-0636-43FF-AA3C-92FB8E0C8F0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8F87DA8-19D5-43FB-8733-DC8CF1C54693}"/>
              </a:ext>
            </a:extLst>
          </p:cNvPr>
          <p:cNvSpPr>
            <a:spLocks noGrp="1"/>
          </p:cNvSpPr>
          <p:nvPr>
            <p:ph type="sldNum" sz="quarter" idx="12"/>
          </p:nvPr>
        </p:nvSpPr>
        <p:spPr/>
        <p:txBody>
          <a:bodyPr/>
          <a:lstStyle/>
          <a:p>
            <a:fld id="{328F5D01-F111-4999-AE1C-EB06F9F3E289}" type="slidenum">
              <a:rPr lang="es-MX" smtClean="0"/>
              <a:t>‹#›</a:t>
            </a:fld>
            <a:endParaRPr lang="es-MX"/>
          </a:p>
        </p:txBody>
      </p:sp>
    </p:spTree>
    <p:extLst>
      <p:ext uri="{BB962C8B-B14F-4D97-AF65-F5344CB8AC3E}">
        <p14:creationId xmlns:p14="http://schemas.microsoft.com/office/powerpoint/2010/main" val="15323801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B12409-9182-4016-8D99-3611DDFD7DA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6B46B9DB-FF32-4486-81EE-2AD35FF566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403D6054-12C0-489C-B965-9A4AF33B28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E930B5E-3452-4B09-BC4B-FE5AE930BA1C}"/>
              </a:ext>
            </a:extLst>
          </p:cNvPr>
          <p:cNvSpPr>
            <a:spLocks noGrp="1"/>
          </p:cNvSpPr>
          <p:nvPr>
            <p:ph type="dt" sz="half" idx="10"/>
          </p:nvPr>
        </p:nvSpPr>
        <p:spPr/>
        <p:txBody>
          <a:bodyPr/>
          <a:lstStyle/>
          <a:p>
            <a:fld id="{1494BE68-FCFD-4EF6-8B6E-5943D718D7DA}" type="datetimeFigureOut">
              <a:rPr lang="es-MX" smtClean="0"/>
              <a:t>28/01/2022</a:t>
            </a:fld>
            <a:endParaRPr lang="es-MX"/>
          </a:p>
        </p:txBody>
      </p:sp>
      <p:sp>
        <p:nvSpPr>
          <p:cNvPr id="6" name="Marcador de pie de página 5">
            <a:extLst>
              <a:ext uri="{FF2B5EF4-FFF2-40B4-BE49-F238E27FC236}">
                <a16:creationId xmlns:a16="http://schemas.microsoft.com/office/drawing/2014/main" id="{44638B63-4FD7-43AB-ACA3-F19FA51EC7F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56E3044-2EB5-4645-9E56-587D10DB24FB}"/>
              </a:ext>
            </a:extLst>
          </p:cNvPr>
          <p:cNvSpPr>
            <a:spLocks noGrp="1"/>
          </p:cNvSpPr>
          <p:nvPr>
            <p:ph type="sldNum" sz="quarter" idx="12"/>
          </p:nvPr>
        </p:nvSpPr>
        <p:spPr/>
        <p:txBody>
          <a:bodyPr/>
          <a:lstStyle/>
          <a:p>
            <a:fld id="{328F5D01-F111-4999-AE1C-EB06F9F3E289}" type="slidenum">
              <a:rPr lang="es-MX" smtClean="0"/>
              <a:t>‹#›</a:t>
            </a:fld>
            <a:endParaRPr lang="es-MX"/>
          </a:p>
        </p:txBody>
      </p:sp>
    </p:spTree>
    <p:extLst>
      <p:ext uri="{BB962C8B-B14F-4D97-AF65-F5344CB8AC3E}">
        <p14:creationId xmlns:p14="http://schemas.microsoft.com/office/powerpoint/2010/main" val="23673143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60AD27-13E5-4FA7-8A11-78A9C2EB461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37186AA2-4D49-4910-AAB2-B5817641F68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5F72886-D32A-4BB9-9707-6BD0513E1C70}"/>
              </a:ext>
            </a:extLst>
          </p:cNvPr>
          <p:cNvSpPr>
            <a:spLocks noGrp="1"/>
          </p:cNvSpPr>
          <p:nvPr>
            <p:ph type="dt" sz="half" idx="10"/>
          </p:nvPr>
        </p:nvSpPr>
        <p:spPr/>
        <p:txBody>
          <a:bodyPr/>
          <a:lstStyle/>
          <a:p>
            <a:fld id="{1494BE68-FCFD-4EF6-8B6E-5943D718D7DA}" type="datetimeFigureOut">
              <a:rPr lang="es-MX" smtClean="0"/>
              <a:t>28/01/2022</a:t>
            </a:fld>
            <a:endParaRPr lang="es-MX"/>
          </a:p>
        </p:txBody>
      </p:sp>
      <p:sp>
        <p:nvSpPr>
          <p:cNvPr id="5" name="Marcador de pie de página 4">
            <a:extLst>
              <a:ext uri="{FF2B5EF4-FFF2-40B4-BE49-F238E27FC236}">
                <a16:creationId xmlns:a16="http://schemas.microsoft.com/office/drawing/2014/main" id="{B353263A-1EA1-4DEA-B194-43AA9E657A9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36B7FF1-E843-48CA-8069-FCF4C4AE622C}"/>
              </a:ext>
            </a:extLst>
          </p:cNvPr>
          <p:cNvSpPr>
            <a:spLocks noGrp="1"/>
          </p:cNvSpPr>
          <p:nvPr>
            <p:ph type="sldNum" sz="quarter" idx="12"/>
          </p:nvPr>
        </p:nvSpPr>
        <p:spPr/>
        <p:txBody>
          <a:bodyPr/>
          <a:lstStyle/>
          <a:p>
            <a:fld id="{328F5D01-F111-4999-AE1C-EB06F9F3E289}" type="slidenum">
              <a:rPr lang="es-MX" smtClean="0"/>
              <a:t>‹#›</a:t>
            </a:fld>
            <a:endParaRPr lang="es-MX"/>
          </a:p>
        </p:txBody>
      </p:sp>
    </p:spTree>
    <p:extLst>
      <p:ext uri="{BB962C8B-B14F-4D97-AF65-F5344CB8AC3E}">
        <p14:creationId xmlns:p14="http://schemas.microsoft.com/office/powerpoint/2010/main" val="29059289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0C0120B-D992-4896-AF24-D83CE7B3E33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D15E2387-E7DB-4458-A421-92534D86A41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C000E39-8C44-43D9-A73A-713856CD76D7}"/>
              </a:ext>
            </a:extLst>
          </p:cNvPr>
          <p:cNvSpPr>
            <a:spLocks noGrp="1"/>
          </p:cNvSpPr>
          <p:nvPr>
            <p:ph type="dt" sz="half" idx="10"/>
          </p:nvPr>
        </p:nvSpPr>
        <p:spPr/>
        <p:txBody>
          <a:bodyPr/>
          <a:lstStyle/>
          <a:p>
            <a:fld id="{1494BE68-FCFD-4EF6-8B6E-5943D718D7DA}" type="datetimeFigureOut">
              <a:rPr lang="es-MX" smtClean="0"/>
              <a:t>28/01/2022</a:t>
            </a:fld>
            <a:endParaRPr lang="es-MX"/>
          </a:p>
        </p:txBody>
      </p:sp>
      <p:sp>
        <p:nvSpPr>
          <p:cNvPr id="5" name="Marcador de pie de página 4">
            <a:extLst>
              <a:ext uri="{FF2B5EF4-FFF2-40B4-BE49-F238E27FC236}">
                <a16:creationId xmlns:a16="http://schemas.microsoft.com/office/drawing/2014/main" id="{1E0138AC-3EAE-4803-B389-10259296B77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C0CB2C3-EFE0-42A2-9A22-559FA12EF630}"/>
              </a:ext>
            </a:extLst>
          </p:cNvPr>
          <p:cNvSpPr>
            <a:spLocks noGrp="1"/>
          </p:cNvSpPr>
          <p:nvPr>
            <p:ph type="sldNum" sz="quarter" idx="12"/>
          </p:nvPr>
        </p:nvSpPr>
        <p:spPr/>
        <p:txBody>
          <a:bodyPr/>
          <a:lstStyle/>
          <a:p>
            <a:fld id="{328F5D01-F111-4999-AE1C-EB06F9F3E289}" type="slidenum">
              <a:rPr lang="es-MX" smtClean="0"/>
              <a:t>‹#›</a:t>
            </a:fld>
            <a:endParaRPr lang="es-MX"/>
          </a:p>
        </p:txBody>
      </p:sp>
    </p:spTree>
    <p:extLst>
      <p:ext uri="{BB962C8B-B14F-4D97-AF65-F5344CB8AC3E}">
        <p14:creationId xmlns:p14="http://schemas.microsoft.com/office/powerpoint/2010/main" val="193948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9"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3"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6636588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2861866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905" y="293879"/>
            <a:ext cx="7086601"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Connect with DPH</a:t>
            </a:r>
            <a:endParaRPr lang="en-US" dirty="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1353783"/>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2423785"/>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1401900"/>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53"/>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58" y="3597197"/>
            <a:ext cx="1129705" cy="1129705"/>
          </a:xfrm>
          <a:prstGeom prst="rect">
            <a:avLst/>
          </a:prstGeom>
        </p:spPr>
      </p:pic>
    </p:spTree>
    <p:extLst>
      <p:ext uri="{BB962C8B-B14F-4D97-AF65-F5344CB8AC3E}">
        <p14:creationId xmlns:p14="http://schemas.microsoft.com/office/powerpoint/2010/main" val="1355803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6A18F-96AB-43CC-8EC0-FED81EB72E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2E8258-D338-4873-A42C-15AE08E7C7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260C7B-999C-4622-B92F-4E6761F40EDC}"/>
              </a:ext>
            </a:extLst>
          </p:cNvPr>
          <p:cNvSpPr>
            <a:spLocks noGrp="1"/>
          </p:cNvSpPr>
          <p:nvPr>
            <p:ph type="dt" sz="half" idx="10"/>
          </p:nvPr>
        </p:nvSpPr>
        <p:spPr/>
        <p:txBody>
          <a:bodyPr/>
          <a:lstStyle/>
          <a:p>
            <a:fld id="{3687C15E-ECE1-4EE5-BF79-E8136BD6249D}" type="datetimeFigureOut">
              <a:rPr lang="en-US" smtClean="0"/>
              <a:pPr/>
              <a:t>1/28/2022</a:t>
            </a:fld>
            <a:endParaRPr lang="en-US"/>
          </a:p>
        </p:txBody>
      </p:sp>
      <p:sp>
        <p:nvSpPr>
          <p:cNvPr id="5" name="Footer Placeholder 4">
            <a:extLst>
              <a:ext uri="{FF2B5EF4-FFF2-40B4-BE49-F238E27FC236}">
                <a16:creationId xmlns:a16="http://schemas.microsoft.com/office/drawing/2014/main" id="{E57EC8D5-B73E-41C3-B5E5-0640435DD0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1B5B00-D104-4381-A095-47BDC8FEB87D}"/>
              </a:ext>
            </a:extLst>
          </p:cNvPr>
          <p:cNvSpPr>
            <a:spLocks noGrp="1"/>
          </p:cNvSpPr>
          <p:nvPr>
            <p:ph type="sldNum" sz="quarter" idx="12"/>
          </p:nvPr>
        </p:nvSpPr>
        <p:spPr/>
        <p:txBody>
          <a:bodyPr/>
          <a:lstStyle/>
          <a:p>
            <a:fld id="{9917FF46-D652-4521-999E-0D1F40D8CABC}" type="slidenum">
              <a:rPr lang="en-US" smtClean="0"/>
              <a:pPr/>
              <a:t>‹#›</a:t>
            </a:fld>
            <a:endParaRPr lang="en-US"/>
          </a:p>
        </p:txBody>
      </p:sp>
    </p:spTree>
    <p:extLst>
      <p:ext uri="{BB962C8B-B14F-4D97-AF65-F5344CB8AC3E}">
        <p14:creationId xmlns:p14="http://schemas.microsoft.com/office/powerpoint/2010/main" val="2795999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FF011-CC1A-495D-BBFA-DC383FD314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02108E-88F9-4C72-91F5-B708F8FCE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206C42-6380-48CE-A80C-D03697C50A9C}"/>
              </a:ext>
            </a:extLst>
          </p:cNvPr>
          <p:cNvSpPr>
            <a:spLocks noGrp="1"/>
          </p:cNvSpPr>
          <p:nvPr>
            <p:ph type="dt" sz="half" idx="10"/>
          </p:nvPr>
        </p:nvSpPr>
        <p:spPr/>
        <p:txBody>
          <a:bodyPr/>
          <a:lstStyle/>
          <a:p>
            <a:fld id="{3687C15E-ECE1-4EE5-BF79-E8136BD6249D}" type="datetimeFigureOut">
              <a:rPr lang="en-US" smtClean="0"/>
              <a:pPr/>
              <a:t>1/28/2022</a:t>
            </a:fld>
            <a:endParaRPr lang="en-US"/>
          </a:p>
        </p:txBody>
      </p:sp>
      <p:sp>
        <p:nvSpPr>
          <p:cNvPr id="5" name="Footer Placeholder 4">
            <a:extLst>
              <a:ext uri="{FF2B5EF4-FFF2-40B4-BE49-F238E27FC236}">
                <a16:creationId xmlns:a16="http://schemas.microsoft.com/office/drawing/2014/main" id="{E02BB2EB-0E36-4911-89F5-D612CC70D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F848B3-D757-40D1-953B-2E0B988EF494}"/>
              </a:ext>
            </a:extLst>
          </p:cNvPr>
          <p:cNvSpPr>
            <a:spLocks noGrp="1"/>
          </p:cNvSpPr>
          <p:nvPr>
            <p:ph type="sldNum" sz="quarter" idx="12"/>
          </p:nvPr>
        </p:nvSpPr>
        <p:spPr/>
        <p:txBody>
          <a:bodyPr/>
          <a:lstStyle/>
          <a:p>
            <a:fld id="{9917FF46-D652-4521-999E-0D1F40D8CABC}" type="slidenum">
              <a:rPr lang="en-US" smtClean="0"/>
              <a:pPr/>
              <a:t>‹#›</a:t>
            </a:fld>
            <a:endParaRPr lang="en-US"/>
          </a:p>
        </p:txBody>
      </p:sp>
    </p:spTree>
    <p:extLst>
      <p:ext uri="{BB962C8B-B14F-4D97-AF65-F5344CB8AC3E}">
        <p14:creationId xmlns:p14="http://schemas.microsoft.com/office/powerpoint/2010/main" val="2672448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8B53-90FF-4B4A-8E39-998C0E1563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98DCD7-FE2E-4ED5-91E3-FCACD0BA2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7FDC17-09CF-4151-9D91-24370668154E}"/>
              </a:ext>
            </a:extLst>
          </p:cNvPr>
          <p:cNvSpPr>
            <a:spLocks noGrp="1"/>
          </p:cNvSpPr>
          <p:nvPr>
            <p:ph type="dt" sz="half" idx="10"/>
          </p:nvPr>
        </p:nvSpPr>
        <p:spPr/>
        <p:txBody>
          <a:bodyPr/>
          <a:lstStyle/>
          <a:p>
            <a:fld id="{3687C15E-ECE1-4EE5-BF79-E8136BD6249D}" type="datetimeFigureOut">
              <a:rPr lang="en-US" smtClean="0"/>
              <a:pPr/>
              <a:t>1/28/2022</a:t>
            </a:fld>
            <a:endParaRPr lang="en-US"/>
          </a:p>
        </p:txBody>
      </p:sp>
      <p:sp>
        <p:nvSpPr>
          <p:cNvPr id="5" name="Footer Placeholder 4">
            <a:extLst>
              <a:ext uri="{FF2B5EF4-FFF2-40B4-BE49-F238E27FC236}">
                <a16:creationId xmlns:a16="http://schemas.microsoft.com/office/drawing/2014/main" id="{81E33274-C746-4730-B550-5ABDCA932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B407E-36DF-4E17-9DE8-1A9557FAD9FC}"/>
              </a:ext>
            </a:extLst>
          </p:cNvPr>
          <p:cNvSpPr>
            <a:spLocks noGrp="1"/>
          </p:cNvSpPr>
          <p:nvPr>
            <p:ph type="sldNum" sz="quarter" idx="12"/>
          </p:nvPr>
        </p:nvSpPr>
        <p:spPr/>
        <p:txBody>
          <a:bodyPr/>
          <a:lstStyle/>
          <a:p>
            <a:fld id="{9917FF46-D652-4521-999E-0D1F40D8CABC}" type="slidenum">
              <a:rPr lang="en-US" smtClean="0"/>
              <a:pPr/>
              <a:t>‹#›</a:t>
            </a:fld>
            <a:endParaRPr lang="en-US"/>
          </a:p>
        </p:txBody>
      </p:sp>
    </p:spTree>
    <p:extLst>
      <p:ext uri="{BB962C8B-B14F-4D97-AF65-F5344CB8AC3E}">
        <p14:creationId xmlns:p14="http://schemas.microsoft.com/office/powerpoint/2010/main" val="25609762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tags" Target="../tags/tag4.xml"/><Relationship Id="rId39" Type="http://schemas.openxmlformats.org/officeDocument/2006/relationships/tags" Target="../tags/tag17.xml"/><Relationship Id="rId21" Type="http://schemas.openxmlformats.org/officeDocument/2006/relationships/theme" Target="../theme/theme3.xml"/><Relationship Id="rId34" Type="http://schemas.openxmlformats.org/officeDocument/2006/relationships/tags" Target="../tags/tag12.xml"/><Relationship Id="rId42" Type="http://schemas.openxmlformats.org/officeDocument/2006/relationships/tags" Target="../tags/tag20.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9" Type="http://schemas.openxmlformats.org/officeDocument/2006/relationships/tags" Target="../tags/tag7.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tags" Target="../tags/tag2.xml"/><Relationship Id="rId32" Type="http://schemas.openxmlformats.org/officeDocument/2006/relationships/tags" Target="../tags/tag10.xml"/><Relationship Id="rId37" Type="http://schemas.openxmlformats.org/officeDocument/2006/relationships/tags" Target="../tags/tag15.xml"/><Relationship Id="rId40" Type="http://schemas.openxmlformats.org/officeDocument/2006/relationships/tags" Target="../tags/tag18.xml"/><Relationship Id="rId45" Type="http://schemas.openxmlformats.org/officeDocument/2006/relationships/oleObject" Target="../embeddings/oleObject1.bin"/><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tags" Target="../tags/tag1.xml"/><Relationship Id="rId28" Type="http://schemas.openxmlformats.org/officeDocument/2006/relationships/tags" Target="../tags/tag6.xml"/><Relationship Id="rId36" Type="http://schemas.openxmlformats.org/officeDocument/2006/relationships/tags" Target="../tags/tag14.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tags" Target="../tags/tag9.xml"/><Relationship Id="rId44" Type="http://schemas.openxmlformats.org/officeDocument/2006/relationships/tags" Target="../tags/tag2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vmlDrawing" Target="../drawings/vmlDrawing1.vml"/><Relationship Id="rId27" Type="http://schemas.openxmlformats.org/officeDocument/2006/relationships/tags" Target="../tags/tag5.xml"/><Relationship Id="rId30" Type="http://schemas.openxmlformats.org/officeDocument/2006/relationships/tags" Target="../tags/tag8.xml"/><Relationship Id="rId35" Type="http://schemas.openxmlformats.org/officeDocument/2006/relationships/tags" Target="../tags/tag13.xml"/><Relationship Id="rId43" Type="http://schemas.openxmlformats.org/officeDocument/2006/relationships/tags" Target="../tags/tag21.xml"/><Relationship Id="rId8" Type="http://schemas.openxmlformats.org/officeDocument/2006/relationships/slideLayout" Target="../slideLayouts/slideLayout26.xml"/><Relationship Id="rId3" Type="http://schemas.openxmlformats.org/officeDocument/2006/relationships/slideLayout" Target="../slideLayouts/slideLayout21.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tags" Target="../tags/tag3.xml"/><Relationship Id="rId33" Type="http://schemas.openxmlformats.org/officeDocument/2006/relationships/tags" Target="../tags/tag11.xml"/><Relationship Id="rId38" Type="http://schemas.openxmlformats.org/officeDocument/2006/relationships/tags" Target="../tags/tag16.xml"/><Relationship Id="rId46" Type="http://schemas.openxmlformats.org/officeDocument/2006/relationships/image" Target="../media/image7.emf"/><Relationship Id="rId20" Type="http://schemas.openxmlformats.org/officeDocument/2006/relationships/slideLayout" Target="../slideLayouts/slideLayout38.xml"/><Relationship Id="rId41" Type="http://schemas.openxmlformats.org/officeDocument/2006/relationships/tags" Target="../tags/tag19.xml"/></Relationships>
</file>

<file path=ppt/slideMasters/_rels/slideMaster4.xml.rels><?xml version="1.0" encoding="UTF-8" standalone="yes"?>
<Relationships xmlns="http://schemas.openxmlformats.org/package/2006/relationships"><Relationship Id="rId13" Type="http://schemas.openxmlformats.org/officeDocument/2006/relationships/theme" Target="../theme/theme4.xml"/><Relationship Id="rId18" Type="http://schemas.openxmlformats.org/officeDocument/2006/relationships/tags" Target="../tags/tag138.xml"/><Relationship Id="rId26" Type="http://schemas.openxmlformats.org/officeDocument/2006/relationships/tags" Target="../tags/tag146.xml"/><Relationship Id="rId21" Type="http://schemas.openxmlformats.org/officeDocument/2006/relationships/tags" Target="../tags/tag141.xml"/><Relationship Id="rId34" Type="http://schemas.openxmlformats.org/officeDocument/2006/relationships/tags" Target="../tags/tag154.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ags" Target="../tags/tag137.xml"/><Relationship Id="rId25" Type="http://schemas.openxmlformats.org/officeDocument/2006/relationships/tags" Target="../tags/tag145.xml"/><Relationship Id="rId33" Type="http://schemas.openxmlformats.org/officeDocument/2006/relationships/tags" Target="../tags/tag153.xml"/><Relationship Id="rId2" Type="http://schemas.openxmlformats.org/officeDocument/2006/relationships/slideLayout" Target="../slideLayouts/slideLayout40.xml"/><Relationship Id="rId16" Type="http://schemas.openxmlformats.org/officeDocument/2006/relationships/tags" Target="../tags/tag136.xml"/><Relationship Id="rId20" Type="http://schemas.openxmlformats.org/officeDocument/2006/relationships/tags" Target="../tags/tag140.xml"/><Relationship Id="rId29" Type="http://schemas.openxmlformats.org/officeDocument/2006/relationships/tags" Target="../tags/tag149.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tags" Target="../tags/tag144.xml"/><Relationship Id="rId32" Type="http://schemas.openxmlformats.org/officeDocument/2006/relationships/tags" Target="../tags/tag152.xml"/><Relationship Id="rId37" Type="http://schemas.openxmlformats.org/officeDocument/2006/relationships/image" Target="../media/image7.emf"/><Relationship Id="rId5" Type="http://schemas.openxmlformats.org/officeDocument/2006/relationships/slideLayout" Target="../slideLayouts/slideLayout43.xml"/><Relationship Id="rId15" Type="http://schemas.openxmlformats.org/officeDocument/2006/relationships/tags" Target="../tags/tag135.xml"/><Relationship Id="rId23" Type="http://schemas.openxmlformats.org/officeDocument/2006/relationships/tags" Target="../tags/tag143.xml"/><Relationship Id="rId28" Type="http://schemas.openxmlformats.org/officeDocument/2006/relationships/tags" Target="../tags/tag148.xml"/><Relationship Id="rId36" Type="http://schemas.openxmlformats.org/officeDocument/2006/relationships/oleObject" Target="../embeddings/oleObject17.bin"/><Relationship Id="rId10" Type="http://schemas.openxmlformats.org/officeDocument/2006/relationships/slideLayout" Target="../slideLayouts/slideLayout48.xml"/><Relationship Id="rId19" Type="http://schemas.openxmlformats.org/officeDocument/2006/relationships/tags" Target="../tags/tag139.xml"/><Relationship Id="rId31" Type="http://schemas.openxmlformats.org/officeDocument/2006/relationships/tags" Target="../tags/tag151.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vmlDrawing" Target="../drawings/vmlDrawing17.vml"/><Relationship Id="rId22" Type="http://schemas.openxmlformats.org/officeDocument/2006/relationships/tags" Target="../tags/tag142.xml"/><Relationship Id="rId27" Type="http://schemas.openxmlformats.org/officeDocument/2006/relationships/tags" Target="../tags/tag147.xml"/><Relationship Id="rId30" Type="http://schemas.openxmlformats.org/officeDocument/2006/relationships/tags" Target="../tags/tag150.xml"/><Relationship Id="rId35" Type="http://schemas.openxmlformats.org/officeDocument/2006/relationships/tags" Target="../tags/tag155.xml"/><Relationship Id="rId8" Type="http://schemas.openxmlformats.org/officeDocument/2006/relationships/slideLayout" Target="../slideLayouts/slideLayout46.xml"/><Relationship Id="rId3"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53" r:id="rId5"/>
    <p:sldLayoutId id="2147483654"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F9210B-0E8C-470C-9AFE-A631E695B3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F93E87-097B-4EFB-ABCE-45DD2E37CA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06769-5B30-4D57-AFE5-C4376BCED7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7C15E-ECE1-4EE5-BF79-E8136BD6249D}" type="datetimeFigureOut">
              <a:rPr lang="en-US" smtClean="0"/>
              <a:pPr/>
              <a:t>1/28/2022</a:t>
            </a:fld>
            <a:endParaRPr lang="en-US"/>
          </a:p>
        </p:txBody>
      </p:sp>
      <p:sp>
        <p:nvSpPr>
          <p:cNvPr id="5" name="Footer Placeholder 4">
            <a:extLst>
              <a:ext uri="{FF2B5EF4-FFF2-40B4-BE49-F238E27FC236}">
                <a16:creationId xmlns:a16="http://schemas.microsoft.com/office/drawing/2014/main" id="{9C21EC83-0752-48B2-B11C-CEF1989CA9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2E234A-7979-40C5-8FAE-CAE98B8973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7FF46-D652-4521-999E-0D1F40D8CABC}" type="slidenum">
              <a:rPr lang="en-US" smtClean="0"/>
              <a:pPr/>
              <a:t>‹#›</a:t>
            </a:fld>
            <a:endParaRPr lang="en-US"/>
          </a:p>
        </p:txBody>
      </p:sp>
    </p:spTree>
    <p:extLst>
      <p:ext uri="{BB962C8B-B14F-4D97-AF65-F5344CB8AC3E}">
        <p14:creationId xmlns:p14="http://schemas.microsoft.com/office/powerpoint/2010/main" val="5453762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8963AA3D-EFA3-4938-9D41-C8DDC03F7827}"/>
              </a:ext>
            </a:extLst>
          </p:cNvPr>
          <p:cNvGraphicFramePr>
            <a:graphicFrameLocks noChangeAspect="1"/>
          </p:cNvGraphicFramePr>
          <p:nvPr userDrawn="1">
            <p:custDataLst>
              <p:tags r:id="rId23"/>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44" name="think-cell Slide" r:id="rId45" imgW="360" imgH="360" progId="">
                  <p:embed/>
                </p:oleObj>
              </mc:Choice>
              <mc:Fallback>
                <p:oleObj name="think-cell Slide" r:id="rId45" imgW="360" imgH="360" progId="">
                  <p:embed/>
                  <p:pic>
                    <p:nvPicPr>
                      <p:cNvPr id="0" name="Picture 640"/>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3" hidden="1">
            <a:extLst>
              <a:ext uri="{FF2B5EF4-FFF2-40B4-BE49-F238E27FC236}">
                <a16:creationId xmlns:a16="http://schemas.microsoft.com/office/drawing/2014/main" id="{C4A855FC-965A-4859-83A9-629E80C693BF}"/>
              </a:ext>
            </a:extLst>
          </p:cNvPr>
          <p:cNvSpPr/>
          <p:nvPr userDrawn="1">
            <p:custDataLst>
              <p:tags r:id="rId24"/>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52" name="4. Footnote" hidden="1">
            <a:extLst>
              <a:ext uri="{FF2B5EF4-FFF2-40B4-BE49-F238E27FC236}">
                <a16:creationId xmlns:a16="http://schemas.microsoft.com/office/drawing/2014/main" id="{06E07A66-B8BA-42E8-A0F6-6B0251CAA48E}"/>
              </a:ext>
            </a:extLst>
          </p:cNvPr>
          <p:cNvSpPr txBox="1"/>
          <p:nvPr userDrawn="1">
            <p:custDataLst>
              <p:tags r:id="rId25"/>
            </p:custDataLst>
          </p:nvPr>
        </p:nvSpPr>
        <p:spPr>
          <a:xfrm>
            <a:off x="548640" y="6274555"/>
            <a:ext cx="11082528"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sz="800" dirty="0"/>
              <a:t>Footnote</a:t>
            </a:r>
          </a:p>
        </p:txBody>
      </p:sp>
      <p:sp>
        <p:nvSpPr>
          <p:cNvPr id="2" name="2. Slide Title">
            <a:extLst>
              <a:ext uri="{FF2B5EF4-FFF2-40B4-BE49-F238E27FC236}">
                <a16:creationId xmlns:a16="http://schemas.microsoft.com/office/drawing/2014/main" id="{BAD3E984-2EF2-43CD-BB0E-16A737B99040}"/>
              </a:ext>
            </a:extLst>
          </p:cNvPr>
          <p:cNvSpPr>
            <a:spLocks noGrp="1"/>
          </p:cNvSpPr>
          <p:nvPr>
            <p:ph type="title"/>
            <p:custDataLst>
              <p:tags r:id="rId26"/>
            </p:custDataLst>
          </p:nvPr>
        </p:nvSpPr>
        <p:spPr>
          <a:xfrm>
            <a:off x="554736" y="173736"/>
            <a:ext cx="11082528" cy="338554"/>
          </a:xfrm>
          <a:prstGeom prst="rect">
            <a:avLst/>
          </a:prstGeom>
        </p:spPr>
        <p:txBody>
          <a:bodyPr vert="horz" wrap="square" lIns="0" tIns="0" rIns="0" bIns="0" rtlCol="0" anchor="t" anchorCtr="0">
            <a:spAutoFit/>
          </a:bodyPr>
          <a:lstStyle/>
          <a:p>
            <a:pPr lvl="0"/>
            <a:r>
              <a:rPr lang="en-US"/>
              <a:t>Click to edit Master title style</a:t>
            </a:r>
            <a:endParaRPr lang="en-US" dirty="0"/>
          </a:p>
        </p:txBody>
      </p:sp>
      <p:grpSp>
        <p:nvGrpSpPr>
          <p:cNvPr id="53" name="Grid" hidden="1">
            <a:extLst>
              <a:ext uri="{FF2B5EF4-FFF2-40B4-BE49-F238E27FC236}">
                <a16:creationId xmlns:a16="http://schemas.microsoft.com/office/drawing/2014/main" id="{564EB9F6-AC04-42ED-9CB6-6D01335D9982}"/>
              </a:ext>
            </a:extLst>
          </p:cNvPr>
          <p:cNvGrpSpPr/>
          <p:nvPr userDrawn="1">
            <p:custDataLst>
              <p:tags r:id="rId27"/>
            </p:custDataLst>
          </p:nvPr>
        </p:nvGrpSpPr>
        <p:grpSpPr bwMode="blackGray">
          <a:xfrm>
            <a:off x="2" y="0"/>
            <a:ext cx="12190476" cy="6858000"/>
            <a:chOff x="0" y="0"/>
            <a:chExt cx="12190476" cy="6858000"/>
          </a:xfrm>
        </p:grpSpPr>
        <p:sp>
          <p:nvSpPr>
            <p:cNvPr id="55" name="slide margin">
              <a:extLst>
                <a:ext uri="{FF2B5EF4-FFF2-40B4-BE49-F238E27FC236}">
                  <a16:creationId xmlns:a16="http://schemas.microsoft.com/office/drawing/2014/main" id="{F5DBB269-56D9-4200-9112-12E14BA26FC3}"/>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err="1">
                <a:solidFill>
                  <a:schemeClr val="tx1"/>
                </a:solidFill>
                <a:latin typeface="+mn-lt"/>
              </a:endParaRPr>
            </a:p>
          </p:txBody>
        </p:sp>
        <p:cxnSp>
          <p:nvCxnSpPr>
            <p:cNvPr id="56" name="Straight Connector 55">
              <a:extLst>
                <a:ext uri="{FF2B5EF4-FFF2-40B4-BE49-F238E27FC236}">
                  <a16:creationId xmlns:a16="http://schemas.microsoft.com/office/drawing/2014/main" id="{C7A4F8EE-DD16-44D6-8659-4BC61E1C4968}"/>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0FAAC0-CCE6-4BC5-A835-E805E4CFE84B}"/>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CE62967-F8DD-442A-A2C7-5EC8AB9FE8CE}"/>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8D8E0C4-F713-47B9-9258-FCC3EF4AC2D3}"/>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209D019-80C7-44F7-B340-FDC6CF76FDFE}"/>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B6FCE71-887F-4F0B-ACCD-6CFCD13E12A8}"/>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852E5-79E9-4D30-89F2-E8E3C7A8A8D3}"/>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1894E67-6006-4C83-BBB3-824E5C6CAE33}"/>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8B05A6-707C-49A0-B29E-A54224F6D77E}"/>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6D036E9-E68E-45AC-88B1-3889BA9AC14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28A5C01-418B-415F-ACE4-12657A25C674}"/>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CD3EFBD-902E-4760-89FE-386EC5FAB5DD}"/>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86E80E37-4393-4509-A7F8-81796082DBE6}"/>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69" name="Freeform: Shape 68">
              <a:extLst>
                <a:ext uri="{FF2B5EF4-FFF2-40B4-BE49-F238E27FC236}">
                  <a16:creationId xmlns:a16="http://schemas.microsoft.com/office/drawing/2014/main" id="{88B6547D-77F2-421A-BE02-C2FE626088A2}"/>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0" name="Freeform: Shape 69">
              <a:extLst>
                <a:ext uri="{FF2B5EF4-FFF2-40B4-BE49-F238E27FC236}">
                  <a16:creationId xmlns:a16="http://schemas.microsoft.com/office/drawing/2014/main" id="{3092C087-1CB5-40EB-AAE7-4F62179E5B3D}"/>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1" name="Freeform: Shape 70">
              <a:extLst>
                <a:ext uri="{FF2B5EF4-FFF2-40B4-BE49-F238E27FC236}">
                  <a16:creationId xmlns:a16="http://schemas.microsoft.com/office/drawing/2014/main" id="{170C581B-2D28-48E7-9BF1-F773AD6A082F}"/>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2" name="Freeform: Shape 71">
              <a:extLst>
                <a:ext uri="{FF2B5EF4-FFF2-40B4-BE49-F238E27FC236}">
                  <a16:creationId xmlns:a16="http://schemas.microsoft.com/office/drawing/2014/main" id="{05DE51E3-D897-4994-9418-E8C2DE782A3A}"/>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3" name="Freeform: Shape 72">
              <a:extLst>
                <a:ext uri="{FF2B5EF4-FFF2-40B4-BE49-F238E27FC236}">
                  <a16:creationId xmlns:a16="http://schemas.microsoft.com/office/drawing/2014/main" id="{7D9B6F9F-FA16-4594-8B72-43FF5F17F7FC}"/>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4" name="Freeform: Shape 73">
              <a:extLst>
                <a:ext uri="{FF2B5EF4-FFF2-40B4-BE49-F238E27FC236}">
                  <a16:creationId xmlns:a16="http://schemas.microsoft.com/office/drawing/2014/main" id="{B21EA58F-1F84-493C-ACF6-F9FACAF48256}"/>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5" name="Freeform: Shape 74">
              <a:extLst>
                <a:ext uri="{FF2B5EF4-FFF2-40B4-BE49-F238E27FC236}">
                  <a16:creationId xmlns:a16="http://schemas.microsoft.com/office/drawing/2014/main" id="{208E60CB-D491-446F-999C-C54AA89B3EC2}"/>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6" name="Freeform: Shape 75">
              <a:extLst>
                <a:ext uri="{FF2B5EF4-FFF2-40B4-BE49-F238E27FC236}">
                  <a16:creationId xmlns:a16="http://schemas.microsoft.com/office/drawing/2014/main" id="{1A798CCB-595D-477E-BB68-277026AE1F58}"/>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7" name="Freeform: Shape 76">
              <a:extLst>
                <a:ext uri="{FF2B5EF4-FFF2-40B4-BE49-F238E27FC236}">
                  <a16:creationId xmlns:a16="http://schemas.microsoft.com/office/drawing/2014/main" id="{EDE4A3B3-1B25-4F73-AFB0-BC5117472C58}"/>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8" name="Freeform: Shape 77">
              <a:extLst>
                <a:ext uri="{FF2B5EF4-FFF2-40B4-BE49-F238E27FC236}">
                  <a16:creationId xmlns:a16="http://schemas.microsoft.com/office/drawing/2014/main" id="{BB244C56-8768-49BE-9C5F-39DC27091866}"/>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9" name="Freeform: Shape 78">
              <a:extLst>
                <a:ext uri="{FF2B5EF4-FFF2-40B4-BE49-F238E27FC236}">
                  <a16:creationId xmlns:a16="http://schemas.microsoft.com/office/drawing/2014/main" id="{FF016B4B-663C-4A99-BA16-526587A98E3A}"/>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0" name="Freeform: Shape 79">
              <a:extLst>
                <a:ext uri="{FF2B5EF4-FFF2-40B4-BE49-F238E27FC236}">
                  <a16:creationId xmlns:a16="http://schemas.microsoft.com/office/drawing/2014/main" id="{E0EE0782-4BFF-4C76-83A4-65CB2A78CF86}"/>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1" name="Freeform: Shape 80">
              <a:extLst>
                <a:ext uri="{FF2B5EF4-FFF2-40B4-BE49-F238E27FC236}">
                  <a16:creationId xmlns:a16="http://schemas.microsoft.com/office/drawing/2014/main" id="{5922C003-5270-4D9A-ADCB-FBD0BCF17B75}"/>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2" name="Freeform: Shape 81">
              <a:extLst>
                <a:ext uri="{FF2B5EF4-FFF2-40B4-BE49-F238E27FC236}">
                  <a16:creationId xmlns:a16="http://schemas.microsoft.com/office/drawing/2014/main" id="{6D711215-3D48-4B08-99DB-BE3939FDAC79}"/>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3" name="Freeform: Shape 82">
              <a:extLst>
                <a:ext uri="{FF2B5EF4-FFF2-40B4-BE49-F238E27FC236}">
                  <a16:creationId xmlns:a16="http://schemas.microsoft.com/office/drawing/2014/main" id="{9DDFDFFA-F184-43C9-870C-DCF3B877593B}"/>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4" name="Freeform: Shape 83">
              <a:extLst>
                <a:ext uri="{FF2B5EF4-FFF2-40B4-BE49-F238E27FC236}">
                  <a16:creationId xmlns:a16="http://schemas.microsoft.com/office/drawing/2014/main" id="{A7AD2D58-EC85-4919-86F2-00E85F906876}"/>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5" name="Freeform: Shape 84">
              <a:extLst>
                <a:ext uri="{FF2B5EF4-FFF2-40B4-BE49-F238E27FC236}">
                  <a16:creationId xmlns:a16="http://schemas.microsoft.com/office/drawing/2014/main" id="{01CF21A7-4535-4C57-8143-169D224ADC39}"/>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6" name="Freeform: Shape 85">
              <a:extLst>
                <a:ext uri="{FF2B5EF4-FFF2-40B4-BE49-F238E27FC236}">
                  <a16:creationId xmlns:a16="http://schemas.microsoft.com/office/drawing/2014/main" id="{956F035C-8FDC-45CE-B5B8-F8B4F5ACBC79}"/>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7" name="Freeform: Shape 86">
              <a:extLst>
                <a:ext uri="{FF2B5EF4-FFF2-40B4-BE49-F238E27FC236}">
                  <a16:creationId xmlns:a16="http://schemas.microsoft.com/office/drawing/2014/main" id="{D9B234A6-826A-413C-B931-D919E52A0719}"/>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8" name="Freeform: Shape 87">
              <a:extLst>
                <a:ext uri="{FF2B5EF4-FFF2-40B4-BE49-F238E27FC236}">
                  <a16:creationId xmlns:a16="http://schemas.microsoft.com/office/drawing/2014/main" id="{E048B2BB-6FFB-4D27-96C7-176E63508A2B}"/>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9" name="Freeform: Shape 88">
              <a:extLst>
                <a:ext uri="{FF2B5EF4-FFF2-40B4-BE49-F238E27FC236}">
                  <a16:creationId xmlns:a16="http://schemas.microsoft.com/office/drawing/2014/main" id="{F0F26DA9-CE5E-4276-B142-51E0AFC8EFF3}"/>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0" name="Freeform: Shape 89">
              <a:extLst>
                <a:ext uri="{FF2B5EF4-FFF2-40B4-BE49-F238E27FC236}">
                  <a16:creationId xmlns:a16="http://schemas.microsoft.com/office/drawing/2014/main" id="{DEC25358-B7B6-4891-97D2-1B131FD58253}"/>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1" name="Freeform: Shape 90">
              <a:extLst>
                <a:ext uri="{FF2B5EF4-FFF2-40B4-BE49-F238E27FC236}">
                  <a16:creationId xmlns:a16="http://schemas.microsoft.com/office/drawing/2014/main" id="{0F1D4F54-A5B6-4B8F-BA1C-9796B50D71E8}"/>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2" name="Freeform: Shape 91">
              <a:extLst>
                <a:ext uri="{FF2B5EF4-FFF2-40B4-BE49-F238E27FC236}">
                  <a16:creationId xmlns:a16="http://schemas.microsoft.com/office/drawing/2014/main" id="{D3E1AF58-F8BD-4C35-B17B-FF474AC07207}"/>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cxnSp>
          <p:nvCxnSpPr>
            <p:cNvPr id="93" name="Straight Connector 92">
              <a:extLst>
                <a:ext uri="{FF2B5EF4-FFF2-40B4-BE49-F238E27FC236}">
                  <a16:creationId xmlns:a16="http://schemas.microsoft.com/office/drawing/2014/main" id="{F433238B-4167-4B9F-AD00-573B9904B268}"/>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9255B43-A6C1-44E1-AD76-0108E14CF1CF}"/>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6976117-4103-48D7-A1A4-7B1F6EB39AF8}"/>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D237E79-C954-4F5C-9467-568C2B01D61D}"/>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2C3CA5D-4381-498F-A12A-94E2357D48D3}"/>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A4E24DD-F3D4-4376-8AB6-A07DA4314FF3}"/>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5DC4754-8578-491E-A0FF-64F47384863A}"/>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984F9AF-FC24-4244-B2B7-556836286B42}"/>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BE39F50-755A-4A28-9262-956D50B5BDF8}"/>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FFE806D-C6EC-4A6A-A604-0951250AC780}"/>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84ED4C1-CE4B-4983-BA97-346408DC67CE}"/>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C71EB62-716E-4C9B-AF43-BD800A252535}"/>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9D29CB2-8929-4A25-98AF-2BEB838CFADE}"/>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6555DD7-8F54-4055-98D9-803ECA4B000E}"/>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2A8ED3D-1604-4356-8E79-C73DF5C07F87}"/>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9B3DA24-D2F6-4B96-A966-7778F0462788}"/>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B2BC198-E061-43B5-8B72-9AECD4EF674C}"/>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CBD1AA7-CC60-49B9-AAED-95002306B6DB}"/>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6CFC690-A932-420E-8641-E0D4F1D14F71}"/>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81262C0-EBF5-4D95-9E2E-78B7BE1D5F8F}"/>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2412145-9F02-45F4-8A1F-4109B09DA77F}"/>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EFB458C-651C-47B0-830C-DFC18029EB15}"/>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75A12CE-1B9C-467B-A41F-63B02D949AF6}"/>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E166A7E-724C-41B9-B1E3-C18068EECF0D}"/>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A628A8A-2AC5-47F3-84EC-7B44237EC8C4}"/>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89EEAE6-AB58-4DA0-97B7-5ED0B4FB66F7}"/>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973091C-4F57-45F5-9278-A5495574B244}"/>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13782DF-D3CE-43BC-B089-7657B3CC9E4F}"/>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40E03DB-D3B5-4ED2-94F1-18B05EF36E60}"/>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83FFB0A-CBFF-4BBE-BC87-0A2AF4284576}"/>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D5A634C-FA6D-4F49-AAD5-BBCE990D4748}"/>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205ED71-0851-4E0C-A163-BC3D3039E671}"/>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15526AD-CEE9-474C-A9A5-D49A5346A930}"/>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7BD9B20-C7BC-413A-A578-C3FF8BEBBDC0}"/>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981CE9B-6327-4D32-B970-04D7EC41EE89}"/>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8F3FFC1-0364-4801-813A-54371A2C43DA}"/>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606A9C3-FEED-4F52-B442-5009E3F7B54C}"/>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AE2C86-BAE6-47A1-94B1-327465587DE7}"/>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9686103-ADA6-4E1A-817A-E71466AE209B}"/>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BD273DE-C35C-4DA9-96B1-DDB7F800252C}"/>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9A7DF1D-083E-42BB-91EA-4E30FEA625A2}"/>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D0D1604-79C2-46BE-9905-D864D0ECFE20}"/>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7B9FA60-E80E-4FE7-BB67-028805A248EE}"/>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02F5688-0147-4CC6-8FB3-67034979720D}"/>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38" name="main body box">
              <a:extLst>
                <a:ext uri="{FF2B5EF4-FFF2-40B4-BE49-F238E27FC236}">
                  <a16:creationId xmlns:a16="http://schemas.microsoft.com/office/drawing/2014/main" id="{3AB62359-B582-4196-8266-DC8ADBA988F4}"/>
                </a:ext>
              </a:extLst>
            </p:cNvPr>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a:solidFill>
                  <a:schemeClr val="tx1"/>
                </a:solidFill>
                <a:latin typeface="+mn-lt"/>
              </a:endParaRPr>
            </a:p>
          </p:txBody>
        </p:sp>
        <p:cxnSp>
          <p:nvCxnSpPr>
            <p:cNvPr id="139" name="Straight Connector 138">
              <a:extLst>
                <a:ext uri="{FF2B5EF4-FFF2-40B4-BE49-F238E27FC236}">
                  <a16:creationId xmlns:a16="http://schemas.microsoft.com/office/drawing/2014/main" id="{3D738849-8295-4057-B044-0B0E80C1C3DA}"/>
                </a:ext>
              </a:extLst>
            </p:cNvPr>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140" name="Straight Connector 139">
              <a:extLst>
                <a:ext uri="{FF2B5EF4-FFF2-40B4-BE49-F238E27FC236}">
                  <a16:creationId xmlns:a16="http://schemas.microsoft.com/office/drawing/2014/main" id="{81361245-226A-4BA1-8B7C-025011F07E2A}"/>
                </a:ext>
              </a:extLst>
            </p:cNvPr>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163" name="Sticker" hidden="1">
            <a:extLst>
              <a:ext uri="{FF2B5EF4-FFF2-40B4-BE49-F238E27FC236}">
                <a16:creationId xmlns:a16="http://schemas.microsoft.com/office/drawing/2014/main" id="{F4B31D41-9E38-4C47-B14A-953F41CF2048}"/>
              </a:ext>
            </a:extLst>
          </p:cNvPr>
          <p:cNvSpPr txBox="1"/>
          <p:nvPr userDrawn="1"/>
        </p:nvSpPr>
        <p:spPr>
          <a:xfrm>
            <a:off x="554736" y="834829"/>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sz="800" dirty="0"/>
              <a:t>STICKER</a:t>
            </a:r>
          </a:p>
        </p:txBody>
      </p:sp>
      <p:sp>
        <p:nvSpPr>
          <p:cNvPr id="155" name="ACET" hidden="1">
            <a:extLst>
              <a:ext uri="{FF2B5EF4-FFF2-40B4-BE49-F238E27FC236}">
                <a16:creationId xmlns:a16="http://schemas.microsoft.com/office/drawing/2014/main" id="{6FC9F96D-D74F-4064-BE66-104F69CCE92E}"/>
              </a:ext>
            </a:extLst>
          </p:cNvPr>
          <p:cNvSpPr txBox="1"/>
          <p:nvPr userDrawn="1">
            <p:custDataLst>
              <p:tags r:id="rId28"/>
            </p:custDataLst>
          </p:nvPr>
        </p:nvSpPr>
        <p:spPr>
          <a:xfrm>
            <a:off x="554567" y="2133600"/>
            <a:ext cx="4065671" cy="507831"/>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400" dirty="0"/>
              <a:t>Above Chart Exhibit Title</a:t>
            </a:r>
          </a:p>
          <a:p>
            <a:pPr lvl="0"/>
            <a:r>
              <a:rPr lang="en-US" sz="1400" b="0" dirty="0"/>
              <a:t>Unit of Measure</a:t>
            </a:r>
          </a:p>
        </p:txBody>
      </p:sp>
      <p:sp>
        <p:nvSpPr>
          <p:cNvPr id="4" name="Text Placeholder 3">
            <a:extLst>
              <a:ext uri="{FF2B5EF4-FFF2-40B4-BE49-F238E27FC236}">
                <a16:creationId xmlns:a16="http://schemas.microsoft.com/office/drawing/2014/main" id="{69BA02D5-5579-4386-BB2A-334ACD085CD5}"/>
              </a:ext>
            </a:extLst>
          </p:cNvPr>
          <p:cNvSpPr>
            <a:spLocks noGrp="1"/>
          </p:cNvSpPr>
          <p:nvPr>
            <p:ph type="body" idx="1"/>
          </p:nvPr>
        </p:nvSpPr>
        <p:spPr>
          <a:xfrm>
            <a:off x="554568" y="2155825"/>
            <a:ext cx="2891817" cy="1218282"/>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2" name="LegendBoxes" hidden="1">
            <a:extLst>
              <a:ext uri="{FF2B5EF4-FFF2-40B4-BE49-F238E27FC236}">
                <a16:creationId xmlns:a16="http://schemas.microsoft.com/office/drawing/2014/main" id="{963CCBC6-05DA-41C5-8A26-02B4B8294556}"/>
              </a:ext>
            </a:extLst>
          </p:cNvPr>
          <p:cNvGrpSpPr/>
          <p:nvPr userDrawn="1"/>
        </p:nvGrpSpPr>
        <p:grpSpPr>
          <a:xfrm>
            <a:off x="10522738" y="4396889"/>
            <a:ext cx="944617" cy="1686504"/>
            <a:chOff x="7756825" y="4379430"/>
            <a:chExt cx="708462" cy="1686504"/>
          </a:xfrm>
        </p:grpSpPr>
        <p:sp>
          <p:nvSpPr>
            <p:cNvPr id="153" name="RectangleLegend1">
              <a:extLst>
                <a:ext uri="{FF2B5EF4-FFF2-40B4-BE49-F238E27FC236}">
                  <a16:creationId xmlns:a16="http://schemas.microsoft.com/office/drawing/2014/main" id="{658AC4E5-B9F1-4DD2-A80F-DAC539F6EDF1}"/>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54" name="RectangleLegend2">
              <a:extLst>
                <a:ext uri="{FF2B5EF4-FFF2-40B4-BE49-F238E27FC236}">
                  <a16:creationId xmlns:a16="http://schemas.microsoft.com/office/drawing/2014/main" id="{B2384542-8C23-4E14-80D2-CA9F267323F0}"/>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4" name="RectangleLegend3">
              <a:extLst>
                <a:ext uri="{FF2B5EF4-FFF2-40B4-BE49-F238E27FC236}">
                  <a16:creationId xmlns:a16="http://schemas.microsoft.com/office/drawing/2014/main" id="{060EF611-D1B1-4A78-8D88-DC9E2B83640A}"/>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5" name="RectangleLegend4">
              <a:extLst>
                <a:ext uri="{FF2B5EF4-FFF2-40B4-BE49-F238E27FC236}">
                  <a16:creationId xmlns:a16="http://schemas.microsoft.com/office/drawing/2014/main" id="{E1613226-3F7F-4C55-A6C0-DD8251B844E6}"/>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6" name="RectangleLegend5">
              <a:extLst>
                <a:ext uri="{FF2B5EF4-FFF2-40B4-BE49-F238E27FC236}">
                  <a16:creationId xmlns:a16="http://schemas.microsoft.com/office/drawing/2014/main" id="{5BE928B1-5A9D-43CB-BC80-2D1F93CC2F3C}"/>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7" name="Legend1">
              <a:extLst>
                <a:ext uri="{FF2B5EF4-FFF2-40B4-BE49-F238E27FC236}">
                  <a16:creationId xmlns:a16="http://schemas.microsoft.com/office/drawing/2014/main" id="{588189A8-DB4B-43BF-B593-04C5DB541C53}"/>
                </a:ext>
              </a:extLst>
            </p:cNvPr>
            <p:cNvSpPr txBox="1"/>
            <p:nvPr/>
          </p:nvSpPr>
          <p:spPr>
            <a:xfrm>
              <a:off x="8082971" y="4379430"/>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8" name="Legend2">
              <a:extLst>
                <a:ext uri="{FF2B5EF4-FFF2-40B4-BE49-F238E27FC236}">
                  <a16:creationId xmlns:a16="http://schemas.microsoft.com/office/drawing/2014/main" id="{BFD93A1F-3913-44CB-80B7-EFCD2B4BF5BC}"/>
                </a:ext>
              </a:extLst>
            </p:cNvPr>
            <p:cNvSpPr txBox="1"/>
            <p:nvPr/>
          </p:nvSpPr>
          <p:spPr>
            <a:xfrm>
              <a:off x="8082971" y="4758928"/>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9" name="Legend3">
              <a:extLst>
                <a:ext uri="{FF2B5EF4-FFF2-40B4-BE49-F238E27FC236}">
                  <a16:creationId xmlns:a16="http://schemas.microsoft.com/office/drawing/2014/main" id="{F7B1D1E0-C2A5-481C-8640-41B469498D8D}"/>
                </a:ext>
              </a:extLst>
            </p:cNvPr>
            <p:cNvSpPr txBox="1"/>
            <p:nvPr/>
          </p:nvSpPr>
          <p:spPr>
            <a:xfrm>
              <a:off x="8082971" y="5138426"/>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0" name="Legend4">
              <a:extLst>
                <a:ext uri="{FF2B5EF4-FFF2-40B4-BE49-F238E27FC236}">
                  <a16:creationId xmlns:a16="http://schemas.microsoft.com/office/drawing/2014/main" id="{C8DA0D60-61E4-4C36-A081-C71B9380B540}"/>
                </a:ext>
              </a:extLst>
            </p:cNvPr>
            <p:cNvSpPr txBox="1"/>
            <p:nvPr/>
          </p:nvSpPr>
          <p:spPr>
            <a:xfrm>
              <a:off x="8082971" y="5509847"/>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1" name="Legend5">
              <a:extLst>
                <a:ext uri="{FF2B5EF4-FFF2-40B4-BE49-F238E27FC236}">
                  <a16:creationId xmlns:a16="http://schemas.microsoft.com/office/drawing/2014/main" id="{0642CA01-EC45-4B1C-8CC1-746C78F308A5}"/>
                </a:ext>
              </a:extLst>
            </p:cNvPr>
            <p:cNvSpPr txBox="1"/>
            <p:nvPr/>
          </p:nvSpPr>
          <p:spPr>
            <a:xfrm>
              <a:off x="8082970" y="5881268"/>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grpSp>
      <p:grpSp>
        <p:nvGrpSpPr>
          <p:cNvPr id="172" name="LegendLines" hidden="1">
            <a:extLst>
              <a:ext uri="{FF2B5EF4-FFF2-40B4-BE49-F238E27FC236}">
                <a16:creationId xmlns:a16="http://schemas.microsoft.com/office/drawing/2014/main" id="{F23A354F-6D61-4076-98CC-072D54F2B9B5}"/>
              </a:ext>
            </a:extLst>
          </p:cNvPr>
          <p:cNvGrpSpPr/>
          <p:nvPr userDrawn="1"/>
        </p:nvGrpSpPr>
        <p:grpSpPr>
          <a:xfrm>
            <a:off x="10135957" y="3237562"/>
            <a:ext cx="1331385" cy="927508"/>
            <a:chOff x="7495285" y="2250552"/>
            <a:chExt cx="998539" cy="927508"/>
          </a:xfrm>
        </p:grpSpPr>
        <p:sp>
          <p:nvSpPr>
            <p:cNvPr id="173" name="Legend1">
              <a:extLst>
                <a:ext uri="{FF2B5EF4-FFF2-40B4-BE49-F238E27FC236}">
                  <a16:creationId xmlns:a16="http://schemas.microsoft.com/office/drawing/2014/main" id="{10E606C6-97CA-4FF0-A153-84CA4E8F414F}"/>
                </a:ext>
              </a:extLst>
            </p:cNvPr>
            <p:cNvSpPr txBox="1"/>
            <p:nvPr/>
          </p:nvSpPr>
          <p:spPr>
            <a:xfrm>
              <a:off x="8111508" y="2250552"/>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4" name="Legend2">
              <a:extLst>
                <a:ext uri="{FF2B5EF4-FFF2-40B4-BE49-F238E27FC236}">
                  <a16:creationId xmlns:a16="http://schemas.microsoft.com/office/drawing/2014/main" id="{5F43CABA-AFC6-491E-A7D7-B466654F525D}"/>
                </a:ext>
              </a:extLst>
            </p:cNvPr>
            <p:cNvSpPr txBox="1"/>
            <p:nvPr/>
          </p:nvSpPr>
          <p:spPr>
            <a:xfrm>
              <a:off x="8111508" y="262197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5" name="Legend3">
              <a:extLst>
                <a:ext uri="{FF2B5EF4-FFF2-40B4-BE49-F238E27FC236}">
                  <a16:creationId xmlns:a16="http://schemas.microsoft.com/office/drawing/2014/main" id="{DA7660EB-4D51-4982-8372-6E58C50CDE5E}"/>
                </a:ext>
              </a:extLst>
            </p:cNvPr>
            <p:cNvSpPr txBox="1"/>
            <p:nvPr/>
          </p:nvSpPr>
          <p:spPr>
            <a:xfrm>
              <a:off x="8111508" y="2993394"/>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6" name="LineLegend3">
              <a:extLst>
                <a:ext uri="{FF2B5EF4-FFF2-40B4-BE49-F238E27FC236}">
                  <a16:creationId xmlns:a16="http://schemas.microsoft.com/office/drawing/2014/main" id="{966C354A-0204-46EB-8E36-0146C3FD3192}"/>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7" name="LineLegend2">
              <a:extLst>
                <a:ext uri="{FF2B5EF4-FFF2-40B4-BE49-F238E27FC236}">
                  <a16:creationId xmlns:a16="http://schemas.microsoft.com/office/drawing/2014/main" id="{B87C293D-A7CD-4508-B0B1-2017113A58A2}"/>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8" name="LineLegend1">
              <a:extLst>
                <a:ext uri="{FF2B5EF4-FFF2-40B4-BE49-F238E27FC236}">
                  <a16:creationId xmlns:a16="http://schemas.microsoft.com/office/drawing/2014/main" id="{4456FE58-0255-4DBB-92A8-6CC5F84B7198}"/>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grpSp>
      <p:grpSp>
        <p:nvGrpSpPr>
          <p:cNvPr id="179" name="LegendMoons" hidden="1">
            <a:extLst>
              <a:ext uri="{FF2B5EF4-FFF2-40B4-BE49-F238E27FC236}">
                <a16:creationId xmlns:a16="http://schemas.microsoft.com/office/drawing/2014/main" id="{70A0319B-8EBB-4F65-9A96-1B1BB35625B1}"/>
              </a:ext>
            </a:extLst>
          </p:cNvPr>
          <p:cNvGrpSpPr/>
          <p:nvPr userDrawn="1"/>
        </p:nvGrpSpPr>
        <p:grpSpPr>
          <a:xfrm>
            <a:off x="10487412" y="1289274"/>
            <a:ext cx="979930" cy="1731859"/>
            <a:chOff x="7723680" y="1702457"/>
            <a:chExt cx="734948" cy="1731859"/>
          </a:xfrm>
        </p:grpSpPr>
        <p:sp>
          <p:nvSpPr>
            <p:cNvPr id="201" name="Legend1">
              <a:extLst>
                <a:ext uri="{FF2B5EF4-FFF2-40B4-BE49-F238E27FC236}">
                  <a16:creationId xmlns:a16="http://schemas.microsoft.com/office/drawing/2014/main" id="{49BB8121-D802-4602-ABD0-B61681B018F3}"/>
                </a:ext>
              </a:extLst>
            </p:cNvPr>
            <p:cNvSpPr txBox="1"/>
            <p:nvPr/>
          </p:nvSpPr>
          <p:spPr>
            <a:xfrm>
              <a:off x="8076312" y="1725205"/>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2" name="Legend2">
              <a:extLst>
                <a:ext uri="{FF2B5EF4-FFF2-40B4-BE49-F238E27FC236}">
                  <a16:creationId xmlns:a16="http://schemas.microsoft.com/office/drawing/2014/main" id="{5EBAE2BA-95BE-43BE-ADD2-84B42D0356EE}"/>
                </a:ext>
              </a:extLst>
            </p:cNvPr>
            <p:cNvSpPr txBox="1"/>
            <p:nvPr/>
          </p:nvSpPr>
          <p:spPr>
            <a:xfrm>
              <a:off x="8076312" y="2100664"/>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3" name="Legend3">
              <a:extLst>
                <a:ext uri="{FF2B5EF4-FFF2-40B4-BE49-F238E27FC236}">
                  <a16:creationId xmlns:a16="http://schemas.microsoft.com/office/drawing/2014/main" id="{F96B8EA8-EAE8-4395-BA9F-6F1303EA348F}"/>
                </a:ext>
              </a:extLst>
            </p:cNvPr>
            <p:cNvSpPr txBox="1"/>
            <p:nvPr/>
          </p:nvSpPr>
          <p:spPr>
            <a:xfrm>
              <a:off x="8076312" y="247612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4" name="Legend4">
              <a:extLst>
                <a:ext uri="{FF2B5EF4-FFF2-40B4-BE49-F238E27FC236}">
                  <a16:creationId xmlns:a16="http://schemas.microsoft.com/office/drawing/2014/main" id="{BE4110F2-0F5F-4468-93FA-59E84FEB9E4A}"/>
                </a:ext>
              </a:extLst>
            </p:cNvPr>
            <p:cNvSpPr txBox="1"/>
            <p:nvPr/>
          </p:nvSpPr>
          <p:spPr>
            <a:xfrm>
              <a:off x="8076312" y="2851582"/>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5" name="Legend5">
              <a:extLst>
                <a:ext uri="{FF2B5EF4-FFF2-40B4-BE49-F238E27FC236}">
                  <a16:creationId xmlns:a16="http://schemas.microsoft.com/office/drawing/2014/main" id="{E16B28D1-13B2-4F91-8123-CC4749412D3B}"/>
                </a:ext>
              </a:extLst>
            </p:cNvPr>
            <p:cNvSpPr txBox="1"/>
            <p:nvPr/>
          </p:nvSpPr>
          <p:spPr>
            <a:xfrm>
              <a:off x="8076312" y="322704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grpSp>
          <p:nvGrpSpPr>
            <p:cNvPr id="206" name="MoonLegend1">
              <a:extLst>
                <a:ext uri="{FF2B5EF4-FFF2-40B4-BE49-F238E27FC236}">
                  <a16:creationId xmlns:a16="http://schemas.microsoft.com/office/drawing/2014/main" id="{A16FD1F9-C160-4C4C-BAF6-716DDB869224}"/>
                </a:ext>
              </a:extLst>
            </p:cNvPr>
            <p:cNvGrpSpPr>
              <a:grpSpLocks noChangeAspect="1"/>
            </p:cNvGrpSpPr>
            <p:nvPr>
              <p:custDataLst>
                <p:tags r:id="rId30"/>
              </p:custDataLst>
            </p:nvPr>
          </p:nvGrpSpPr>
          <p:grpSpPr>
            <a:xfrm>
              <a:off x="7723680" y="1702457"/>
              <a:ext cx="228600" cy="228600"/>
              <a:chOff x="762000" y="1270000"/>
              <a:chExt cx="254000" cy="254000"/>
            </a:xfrm>
          </p:grpSpPr>
          <p:sp>
            <p:nvSpPr>
              <p:cNvPr id="219" name="Oval 218">
                <a:extLst>
                  <a:ext uri="{FF2B5EF4-FFF2-40B4-BE49-F238E27FC236}">
                    <a16:creationId xmlns:a16="http://schemas.microsoft.com/office/drawing/2014/main" id="{5282EEB0-B664-439C-B943-F7BB43CCAC05}"/>
                  </a:ext>
                </a:extLst>
              </p:cNvPr>
              <p:cNvSpPr/>
              <p:nvPr>
                <p:custDataLst>
                  <p:tags r:id="rId4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20" name="Arc 219">
                <a:extLst>
                  <a:ext uri="{FF2B5EF4-FFF2-40B4-BE49-F238E27FC236}">
                    <a16:creationId xmlns:a16="http://schemas.microsoft.com/office/drawing/2014/main" id="{68D40D9B-9DF0-4077-8151-E93B0977AD04}"/>
                  </a:ext>
                </a:extLst>
              </p:cNvPr>
              <p:cNvSpPr/>
              <p:nvPr>
                <p:custDataLst>
                  <p:tags r:id="rId4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7" name="MoonLegend2">
              <a:extLst>
                <a:ext uri="{FF2B5EF4-FFF2-40B4-BE49-F238E27FC236}">
                  <a16:creationId xmlns:a16="http://schemas.microsoft.com/office/drawing/2014/main" id="{F9F241E8-6251-451F-9BE9-2C8D83F44D6B}"/>
                </a:ext>
              </a:extLst>
            </p:cNvPr>
            <p:cNvGrpSpPr>
              <a:grpSpLocks noChangeAspect="1"/>
            </p:cNvGrpSpPr>
            <p:nvPr>
              <p:custDataLst>
                <p:tags r:id="rId31"/>
              </p:custDataLst>
            </p:nvPr>
          </p:nvGrpSpPr>
          <p:grpSpPr>
            <a:xfrm>
              <a:off x="7723680" y="2078270"/>
              <a:ext cx="228600" cy="228600"/>
              <a:chOff x="762000" y="1270000"/>
              <a:chExt cx="254000" cy="254000"/>
            </a:xfrm>
          </p:grpSpPr>
          <p:sp>
            <p:nvSpPr>
              <p:cNvPr id="217" name="Oval 216">
                <a:extLst>
                  <a:ext uri="{FF2B5EF4-FFF2-40B4-BE49-F238E27FC236}">
                    <a16:creationId xmlns:a16="http://schemas.microsoft.com/office/drawing/2014/main" id="{578B0A0D-F30C-40C1-A9C4-EB63E6138F46}"/>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8" name="Arc 217">
                <a:extLst>
                  <a:ext uri="{FF2B5EF4-FFF2-40B4-BE49-F238E27FC236}">
                    <a16:creationId xmlns:a16="http://schemas.microsoft.com/office/drawing/2014/main" id="{87395151-2586-43D8-B836-6324CB407891}"/>
                  </a:ext>
                </a:extLst>
              </p:cNvPr>
              <p:cNvSpPr/>
              <p:nvPr>
                <p:custDataLst>
                  <p:tags r:id="rId42"/>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8" name="MoonLegend3">
              <a:extLst>
                <a:ext uri="{FF2B5EF4-FFF2-40B4-BE49-F238E27FC236}">
                  <a16:creationId xmlns:a16="http://schemas.microsoft.com/office/drawing/2014/main" id="{B66D3648-DE5A-4E5C-8578-141D178A4ADB}"/>
                </a:ext>
              </a:extLst>
            </p:cNvPr>
            <p:cNvGrpSpPr>
              <a:grpSpLocks noChangeAspect="1"/>
            </p:cNvGrpSpPr>
            <p:nvPr>
              <p:custDataLst>
                <p:tags r:id="rId32"/>
              </p:custDataLst>
            </p:nvPr>
          </p:nvGrpSpPr>
          <p:grpSpPr>
            <a:xfrm>
              <a:off x="7723680" y="2454085"/>
              <a:ext cx="228600" cy="228600"/>
              <a:chOff x="762000" y="1270000"/>
              <a:chExt cx="254000" cy="254000"/>
            </a:xfrm>
          </p:grpSpPr>
          <p:sp>
            <p:nvSpPr>
              <p:cNvPr id="215" name="Oval 214">
                <a:extLst>
                  <a:ext uri="{FF2B5EF4-FFF2-40B4-BE49-F238E27FC236}">
                    <a16:creationId xmlns:a16="http://schemas.microsoft.com/office/drawing/2014/main" id="{0D2DC89B-E4DB-4EBC-B12A-607EB3C23DED}"/>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6" name="Arc 215">
                <a:extLst>
                  <a:ext uri="{FF2B5EF4-FFF2-40B4-BE49-F238E27FC236}">
                    <a16:creationId xmlns:a16="http://schemas.microsoft.com/office/drawing/2014/main" id="{50301F1B-4914-4337-B892-733925FD1C5A}"/>
                  </a:ext>
                </a:extLst>
              </p:cNvPr>
              <p:cNvSpPr/>
              <p:nvPr>
                <p:custDataLst>
                  <p:tags r:id="rId4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9" name="MoonLegend4">
              <a:extLst>
                <a:ext uri="{FF2B5EF4-FFF2-40B4-BE49-F238E27FC236}">
                  <a16:creationId xmlns:a16="http://schemas.microsoft.com/office/drawing/2014/main" id="{69C2ABAA-7291-4A19-A40B-3990AB445B9A}"/>
                </a:ext>
              </a:extLst>
            </p:cNvPr>
            <p:cNvGrpSpPr>
              <a:grpSpLocks noChangeAspect="1"/>
            </p:cNvGrpSpPr>
            <p:nvPr>
              <p:custDataLst>
                <p:tags r:id="rId33"/>
              </p:custDataLst>
            </p:nvPr>
          </p:nvGrpSpPr>
          <p:grpSpPr>
            <a:xfrm>
              <a:off x="7723680" y="2829900"/>
              <a:ext cx="228600" cy="228600"/>
              <a:chOff x="762000" y="1270000"/>
              <a:chExt cx="254000" cy="254000"/>
            </a:xfrm>
          </p:grpSpPr>
          <p:sp>
            <p:nvSpPr>
              <p:cNvPr id="213" name="Oval 212">
                <a:extLst>
                  <a:ext uri="{FF2B5EF4-FFF2-40B4-BE49-F238E27FC236}">
                    <a16:creationId xmlns:a16="http://schemas.microsoft.com/office/drawing/2014/main" id="{B9D4D141-7E0B-42D0-994A-D8212F69EE2F}"/>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4" name="Arc 213">
                <a:extLst>
                  <a:ext uri="{FF2B5EF4-FFF2-40B4-BE49-F238E27FC236}">
                    <a16:creationId xmlns:a16="http://schemas.microsoft.com/office/drawing/2014/main" id="{397EC893-9249-44CD-982F-F7F0B99DFCA8}"/>
                  </a:ext>
                </a:extLst>
              </p:cNvPr>
              <p:cNvSpPr/>
              <p:nvPr>
                <p:custDataLst>
                  <p:tags r:id="rId38"/>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10" name="MoonLegend5">
              <a:extLst>
                <a:ext uri="{FF2B5EF4-FFF2-40B4-BE49-F238E27FC236}">
                  <a16:creationId xmlns:a16="http://schemas.microsoft.com/office/drawing/2014/main" id="{CDCE6D47-F48F-4497-BD5A-E92F724CEE3D}"/>
                </a:ext>
              </a:extLst>
            </p:cNvPr>
            <p:cNvGrpSpPr>
              <a:grpSpLocks noChangeAspect="1"/>
            </p:cNvGrpSpPr>
            <p:nvPr>
              <p:custDataLst>
                <p:tags r:id="rId34"/>
              </p:custDataLst>
            </p:nvPr>
          </p:nvGrpSpPr>
          <p:grpSpPr>
            <a:xfrm>
              <a:off x="7723680" y="3205716"/>
              <a:ext cx="228600" cy="228600"/>
              <a:chOff x="762000" y="1270000"/>
              <a:chExt cx="254000" cy="254000"/>
            </a:xfrm>
          </p:grpSpPr>
          <p:sp>
            <p:nvSpPr>
              <p:cNvPr id="211" name="Oval 210">
                <a:extLst>
                  <a:ext uri="{FF2B5EF4-FFF2-40B4-BE49-F238E27FC236}">
                    <a16:creationId xmlns:a16="http://schemas.microsoft.com/office/drawing/2014/main" id="{E8E291C3-4BCA-406E-8B9A-6A354B83EF50}"/>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2" name="Arc 211">
                <a:extLst>
                  <a:ext uri="{FF2B5EF4-FFF2-40B4-BE49-F238E27FC236}">
                    <a16:creationId xmlns:a16="http://schemas.microsoft.com/office/drawing/2014/main" id="{4C9C4DC9-D1E5-45F3-943E-09B75E72EE8C}"/>
                  </a:ext>
                </a:extLst>
              </p:cNvPr>
              <p:cNvSpPr/>
              <p:nvPr>
                <p:custDataLst>
                  <p:tags r:id="rId36"/>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sp>
        <p:nvSpPr>
          <p:cNvPr id="141" name="Documenttype">
            <a:extLst>
              <a:ext uri="{FF2B5EF4-FFF2-40B4-BE49-F238E27FC236}">
                <a16:creationId xmlns:a16="http://schemas.microsoft.com/office/drawing/2014/main" id="{29A17418-B99F-4330-B927-CCF962E4661F}"/>
              </a:ext>
            </a:extLst>
          </p:cNvPr>
          <p:cNvSpPr txBox="1">
            <a:spLocks/>
          </p:cNvSpPr>
          <p:nvPr userDrawn="1">
            <p:custDataLst>
              <p:tags r:id="rId29"/>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8326030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3" r:id="rId19"/>
    <p:sldLayoutId id="2147483719" r:id="rId20"/>
  </p:sldLayoutIdLst>
  <p:txStyles>
    <p:titleStyle>
      <a:lvl1pPr algn="l" defTabSz="685783" rtl="0"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5425" algn="l" defTabSz="685783" rtl="0" eaLnBrk="1" latinLnBrk="0" hangingPunct="1">
        <a:lnSpc>
          <a:spcPct val="100000"/>
        </a:lnSpc>
        <a:spcBef>
          <a:spcPts val="0"/>
        </a:spcBef>
        <a:spcAft>
          <a:spcPts val="300"/>
        </a:spcAft>
        <a:buClr>
          <a:srgbClr val="000000"/>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42913" indent="-214313" algn="l" defTabSz="685783" rtl="0" eaLnBrk="1" latinLnBrk="0" hangingPunct="1">
        <a:lnSpc>
          <a:spcPct val="100000"/>
        </a:lnSpc>
        <a:spcBef>
          <a:spcPts val="0"/>
        </a:spcBef>
        <a:spcAft>
          <a:spcPts val="300"/>
        </a:spcAft>
        <a:buClr>
          <a:srgbClr val="000000"/>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8488" indent="-152400"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7563" indent="-147638"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5497">
          <p15:clr>
            <a:srgbClr val="F26B43"/>
          </p15:clr>
        </p15:guide>
        <p15:guide id="6" pos="259">
          <p15:clr>
            <a:srgbClr val="F26B43"/>
          </p15:clr>
        </p15:guide>
        <p15:guide id="8" orient="horz" pos="40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54194CC-7EDE-4D00-82E9-56956FA372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FC36F5C1-2BDE-4B94-9FC8-C62AB44185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7D709DF-3DEF-4B3C-9B63-924A9E9399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4BE68-FCFD-4EF6-8B6E-5943D718D7DA}" type="datetimeFigureOut">
              <a:rPr lang="es-MX" smtClean="0"/>
              <a:t>28/01/2022</a:t>
            </a:fld>
            <a:endParaRPr lang="es-MX"/>
          </a:p>
        </p:txBody>
      </p:sp>
      <p:sp>
        <p:nvSpPr>
          <p:cNvPr id="5" name="Marcador de pie de página 4">
            <a:extLst>
              <a:ext uri="{FF2B5EF4-FFF2-40B4-BE49-F238E27FC236}">
                <a16:creationId xmlns:a16="http://schemas.microsoft.com/office/drawing/2014/main" id="{57A5D6BE-C108-4044-9EF9-14CFAA34EF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8FB12EE1-6B45-4A90-8045-F7F69FD18B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8F5D01-F111-4999-AE1C-EB06F9F3E289}" type="slidenum">
              <a:rPr lang="es-MX" smtClean="0"/>
              <a:t>‹#›</a:t>
            </a:fld>
            <a:endParaRPr lang="es-MX"/>
          </a:p>
        </p:txBody>
      </p:sp>
      <p:graphicFrame>
        <p:nvGraphicFramePr>
          <p:cNvPr id="7" name="Object 2" hidden="1">
            <a:extLst>
              <a:ext uri="{FF2B5EF4-FFF2-40B4-BE49-F238E27FC236}">
                <a16:creationId xmlns:a16="http://schemas.microsoft.com/office/drawing/2014/main" id="{FD2ECCBD-58A7-4155-BF0F-F6AAD8388B2A}"/>
              </a:ext>
            </a:extLst>
          </p:cNvPr>
          <p:cNvGraphicFramePr>
            <a:graphicFrameLocks noChangeAspect="1"/>
          </p:cNvGraphicFramePr>
          <p:nvPr userDrawn="1">
            <p:custDataLst>
              <p:tags r:id="rId15"/>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7428" name="think-cell Slide" r:id="rId36" imgW="360" imgH="360" progId="">
                  <p:embed/>
                </p:oleObj>
              </mc:Choice>
              <mc:Fallback>
                <p:oleObj name="think-cell Slide" r:id="rId36" imgW="360" imgH="360" progId="">
                  <p:embed/>
                  <p:pic>
                    <p:nvPicPr>
                      <p:cNvPr id="5" name="Object 2" hidden="1">
                        <a:extLst>
                          <a:ext uri="{FF2B5EF4-FFF2-40B4-BE49-F238E27FC236}">
                            <a16:creationId xmlns:a16="http://schemas.microsoft.com/office/drawing/2014/main" id="{8963AA3D-EFA3-4938-9D41-C8DDC03F7827}"/>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hidden="1">
            <a:extLst>
              <a:ext uri="{FF2B5EF4-FFF2-40B4-BE49-F238E27FC236}">
                <a16:creationId xmlns:a16="http://schemas.microsoft.com/office/drawing/2014/main" id="{969ABF2C-9C75-4D57-8391-623FC800D66C}"/>
              </a:ext>
            </a:extLst>
          </p:cNvPr>
          <p:cNvSpPr/>
          <p:nvPr userDrawn="1">
            <p:custDataLst>
              <p:tags r:id="rId16"/>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9" name="4. Footnote" hidden="1">
            <a:extLst>
              <a:ext uri="{FF2B5EF4-FFF2-40B4-BE49-F238E27FC236}">
                <a16:creationId xmlns:a16="http://schemas.microsoft.com/office/drawing/2014/main" id="{6F966491-BEB6-4E65-A0C0-BD61D0F38C1C}"/>
              </a:ext>
            </a:extLst>
          </p:cNvPr>
          <p:cNvSpPr txBox="1"/>
          <p:nvPr userDrawn="1">
            <p:custDataLst>
              <p:tags r:id="rId17"/>
            </p:custDataLst>
          </p:nvPr>
        </p:nvSpPr>
        <p:spPr>
          <a:xfrm>
            <a:off x="548640" y="6274555"/>
            <a:ext cx="11082528"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sz="800" dirty="0"/>
              <a:t>Footnote</a:t>
            </a:r>
          </a:p>
        </p:txBody>
      </p:sp>
      <p:grpSp>
        <p:nvGrpSpPr>
          <p:cNvPr id="10" name="Grid" hidden="1">
            <a:extLst>
              <a:ext uri="{FF2B5EF4-FFF2-40B4-BE49-F238E27FC236}">
                <a16:creationId xmlns:a16="http://schemas.microsoft.com/office/drawing/2014/main" id="{6F3324F3-46EE-4BB2-9C9C-D0F85053B510}"/>
              </a:ext>
            </a:extLst>
          </p:cNvPr>
          <p:cNvGrpSpPr/>
          <p:nvPr userDrawn="1">
            <p:custDataLst>
              <p:tags r:id="rId18"/>
            </p:custDataLst>
          </p:nvPr>
        </p:nvGrpSpPr>
        <p:grpSpPr bwMode="blackGray">
          <a:xfrm>
            <a:off x="2" y="0"/>
            <a:ext cx="12190476" cy="6858000"/>
            <a:chOff x="0" y="0"/>
            <a:chExt cx="12190476" cy="6858000"/>
          </a:xfrm>
        </p:grpSpPr>
        <p:sp>
          <p:nvSpPr>
            <p:cNvPr id="11" name="slide margin">
              <a:extLst>
                <a:ext uri="{FF2B5EF4-FFF2-40B4-BE49-F238E27FC236}">
                  <a16:creationId xmlns:a16="http://schemas.microsoft.com/office/drawing/2014/main" id="{ADF512A9-7240-4A50-9EB1-1DC3DB04ED81}"/>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err="1">
                <a:solidFill>
                  <a:schemeClr val="tx1"/>
                </a:solidFill>
                <a:latin typeface="+mn-lt"/>
              </a:endParaRPr>
            </a:p>
          </p:txBody>
        </p:sp>
        <p:cxnSp>
          <p:nvCxnSpPr>
            <p:cNvPr id="12" name="Straight Connector 55">
              <a:extLst>
                <a:ext uri="{FF2B5EF4-FFF2-40B4-BE49-F238E27FC236}">
                  <a16:creationId xmlns:a16="http://schemas.microsoft.com/office/drawing/2014/main" id="{9D071836-9BC5-4C5E-BE96-F2023F7866AE}"/>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56">
              <a:extLst>
                <a:ext uri="{FF2B5EF4-FFF2-40B4-BE49-F238E27FC236}">
                  <a16:creationId xmlns:a16="http://schemas.microsoft.com/office/drawing/2014/main" id="{74BDBBD5-FBD0-4B18-AE22-C12663371EDA}"/>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57">
              <a:extLst>
                <a:ext uri="{FF2B5EF4-FFF2-40B4-BE49-F238E27FC236}">
                  <a16:creationId xmlns:a16="http://schemas.microsoft.com/office/drawing/2014/main" id="{F966C533-E7C1-4E2D-93EE-D78C9F26A4A0}"/>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58">
              <a:extLst>
                <a:ext uri="{FF2B5EF4-FFF2-40B4-BE49-F238E27FC236}">
                  <a16:creationId xmlns:a16="http://schemas.microsoft.com/office/drawing/2014/main" id="{18884C2E-58D3-4AF2-89C7-A4AA04CF6F08}"/>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59">
              <a:extLst>
                <a:ext uri="{FF2B5EF4-FFF2-40B4-BE49-F238E27FC236}">
                  <a16:creationId xmlns:a16="http://schemas.microsoft.com/office/drawing/2014/main" id="{28C5A8A2-7A8E-4690-A538-05F668730496}"/>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60">
              <a:extLst>
                <a:ext uri="{FF2B5EF4-FFF2-40B4-BE49-F238E27FC236}">
                  <a16:creationId xmlns:a16="http://schemas.microsoft.com/office/drawing/2014/main" id="{3D666FE4-697A-4150-9221-F38E9993A4D2}"/>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61">
              <a:extLst>
                <a:ext uri="{FF2B5EF4-FFF2-40B4-BE49-F238E27FC236}">
                  <a16:creationId xmlns:a16="http://schemas.microsoft.com/office/drawing/2014/main" id="{29BDA4B4-6A71-4495-AC85-034EBB380D47}"/>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62">
              <a:extLst>
                <a:ext uri="{FF2B5EF4-FFF2-40B4-BE49-F238E27FC236}">
                  <a16:creationId xmlns:a16="http://schemas.microsoft.com/office/drawing/2014/main" id="{DDEDB7C3-1506-4FD1-AAF3-2BF7AE610EF3}"/>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63">
              <a:extLst>
                <a:ext uri="{FF2B5EF4-FFF2-40B4-BE49-F238E27FC236}">
                  <a16:creationId xmlns:a16="http://schemas.microsoft.com/office/drawing/2014/main" id="{BC6BD20F-DE52-4130-B2C1-F7040996C0CB}"/>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64">
              <a:extLst>
                <a:ext uri="{FF2B5EF4-FFF2-40B4-BE49-F238E27FC236}">
                  <a16:creationId xmlns:a16="http://schemas.microsoft.com/office/drawing/2014/main" id="{FC34C23C-19E6-4CF6-85B8-5F8C47F0DB29}"/>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2" name="Straight Connector 65">
              <a:extLst>
                <a:ext uri="{FF2B5EF4-FFF2-40B4-BE49-F238E27FC236}">
                  <a16:creationId xmlns:a16="http://schemas.microsoft.com/office/drawing/2014/main" id="{462A7C6E-6B16-4448-A800-2015DF7839E0}"/>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66">
              <a:extLst>
                <a:ext uri="{FF2B5EF4-FFF2-40B4-BE49-F238E27FC236}">
                  <a16:creationId xmlns:a16="http://schemas.microsoft.com/office/drawing/2014/main" id="{9C791A6F-BE16-4201-9D56-90F48A3F1ADD}"/>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24" name="Freeform: Shape 67">
              <a:extLst>
                <a:ext uri="{FF2B5EF4-FFF2-40B4-BE49-F238E27FC236}">
                  <a16:creationId xmlns:a16="http://schemas.microsoft.com/office/drawing/2014/main" id="{D74D6505-7F5E-443B-8FF9-0064DCAAC677}"/>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25" name="Freeform: Shape 68">
              <a:extLst>
                <a:ext uri="{FF2B5EF4-FFF2-40B4-BE49-F238E27FC236}">
                  <a16:creationId xmlns:a16="http://schemas.microsoft.com/office/drawing/2014/main" id="{AF625A66-E97B-41CD-BCEB-7391503FB2BA}"/>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26" name="Freeform: Shape 69">
              <a:extLst>
                <a:ext uri="{FF2B5EF4-FFF2-40B4-BE49-F238E27FC236}">
                  <a16:creationId xmlns:a16="http://schemas.microsoft.com/office/drawing/2014/main" id="{8CF21036-62DD-43A0-BC85-FFED4E94AFA7}"/>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27" name="Freeform: Shape 70">
              <a:extLst>
                <a:ext uri="{FF2B5EF4-FFF2-40B4-BE49-F238E27FC236}">
                  <a16:creationId xmlns:a16="http://schemas.microsoft.com/office/drawing/2014/main" id="{D333E0F7-8C01-463D-B6DC-669F66C4015E}"/>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28" name="Freeform: Shape 71">
              <a:extLst>
                <a:ext uri="{FF2B5EF4-FFF2-40B4-BE49-F238E27FC236}">
                  <a16:creationId xmlns:a16="http://schemas.microsoft.com/office/drawing/2014/main" id="{617427AF-6EF1-4086-A894-22DE226AF5D5}"/>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29" name="Freeform: Shape 72">
              <a:extLst>
                <a:ext uri="{FF2B5EF4-FFF2-40B4-BE49-F238E27FC236}">
                  <a16:creationId xmlns:a16="http://schemas.microsoft.com/office/drawing/2014/main" id="{4236508B-62D3-486F-A1DD-383129F3E034}"/>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30" name="Freeform: Shape 73">
              <a:extLst>
                <a:ext uri="{FF2B5EF4-FFF2-40B4-BE49-F238E27FC236}">
                  <a16:creationId xmlns:a16="http://schemas.microsoft.com/office/drawing/2014/main" id="{E165EB08-668C-4BE2-9C2C-B4A1B03003E6}"/>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31" name="Freeform: Shape 74">
              <a:extLst>
                <a:ext uri="{FF2B5EF4-FFF2-40B4-BE49-F238E27FC236}">
                  <a16:creationId xmlns:a16="http://schemas.microsoft.com/office/drawing/2014/main" id="{4C746BE1-57E0-47EB-ACC7-AD52F799615E}"/>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32" name="Freeform: Shape 75">
              <a:extLst>
                <a:ext uri="{FF2B5EF4-FFF2-40B4-BE49-F238E27FC236}">
                  <a16:creationId xmlns:a16="http://schemas.microsoft.com/office/drawing/2014/main" id="{F7F5C289-4E5C-4D3E-89B3-D97241FB778A}"/>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33" name="Freeform: Shape 76">
              <a:extLst>
                <a:ext uri="{FF2B5EF4-FFF2-40B4-BE49-F238E27FC236}">
                  <a16:creationId xmlns:a16="http://schemas.microsoft.com/office/drawing/2014/main" id="{64354978-4061-4956-B6CD-6F0881966DDA}"/>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34" name="Freeform: Shape 77">
              <a:extLst>
                <a:ext uri="{FF2B5EF4-FFF2-40B4-BE49-F238E27FC236}">
                  <a16:creationId xmlns:a16="http://schemas.microsoft.com/office/drawing/2014/main" id="{B29B4099-A53D-47E9-8F07-CCB61FA9E76C}"/>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35" name="Freeform: Shape 78">
              <a:extLst>
                <a:ext uri="{FF2B5EF4-FFF2-40B4-BE49-F238E27FC236}">
                  <a16:creationId xmlns:a16="http://schemas.microsoft.com/office/drawing/2014/main" id="{EDB3EA45-704C-41FC-B658-EAE6923760BE}"/>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36" name="Freeform: Shape 79">
              <a:extLst>
                <a:ext uri="{FF2B5EF4-FFF2-40B4-BE49-F238E27FC236}">
                  <a16:creationId xmlns:a16="http://schemas.microsoft.com/office/drawing/2014/main" id="{7FFF7F8D-9AB3-4157-A290-AD8FCE5D1E54}"/>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37" name="Freeform: Shape 80">
              <a:extLst>
                <a:ext uri="{FF2B5EF4-FFF2-40B4-BE49-F238E27FC236}">
                  <a16:creationId xmlns:a16="http://schemas.microsoft.com/office/drawing/2014/main" id="{FD677813-606A-4E9B-BCB7-613E6DD68729}"/>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38" name="Freeform: Shape 81">
              <a:extLst>
                <a:ext uri="{FF2B5EF4-FFF2-40B4-BE49-F238E27FC236}">
                  <a16:creationId xmlns:a16="http://schemas.microsoft.com/office/drawing/2014/main" id="{64C6644B-BB1D-4618-BE17-34F86E33021A}"/>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39" name="Freeform: Shape 82">
              <a:extLst>
                <a:ext uri="{FF2B5EF4-FFF2-40B4-BE49-F238E27FC236}">
                  <a16:creationId xmlns:a16="http://schemas.microsoft.com/office/drawing/2014/main" id="{E8EBC7A5-E806-4CE7-ACB3-BEB890A0DBCD}"/>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40" name="Freeform: Shape 83">
              <a:extLst>
                <a:ext uri="{FF2B5EF4-FFF2-40B4-BE49-F238E27FC236}">
                  <a16:creationId xmlns:a16="http://schemas.microsoft.com/office/drawing/2014/main" id="{7FCEAC91-F164-4694-BFCC-ACE5A5E8A17D}"/>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41" name="Freeform: Shape 84">
              <a:extLst>
                <a:ext uri="{FF2B5EF4-FFF2-40B4-BE49-F238E27FC236}">
                  <a16:creationId xmlns:a16="http://schemas.microsoft.com/office/drawing/2014/main" id="{40C3DECB-25BD-4883-85D2-653286E1CE2C}"/>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42" name="Freeform: Shape 85">
              <a:extLst>
                <a:ext uri="{FF2B5EF4-FFF2-40B4-BE49-F238E27FC236}">
                  <a16:creationId xmlns:a16="http://schemas.microsoft.com/office/drawing/2014/main" id="{D1B261FB-62AA-41B0-8BDF-77B5CC4E1115}"/>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43" name="Freeform: Shape 86">
              <a:extLst>
                <a:ext uri="{FF2B5EF4-FFF2-40B4-BE49-F238E27FC236}">
                  <a16:creationId xmlns:a16="http://schemas.microsoft.com/office/drawing/2014/main" id="{55D04890-39AA-44A5-BD06-9B7A65D5218E}"/>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44" name="Freeform: Shape 87">
              <a:extLst>
                <a:ext uri="{FF2B5EF4-FFF2-40B4-BE49-F238E27FC236}">
                  <a16:creationId xmlns:a16="http://schemas.microsoft.com/office/drawing/2014/main" id="{DA9EA721-CF25-49C1-93A4-7B71CEC018E9}"/>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45" name="Freeform: Shape 88">
              <a:extLst>
                <a:ext uri="{FF2B5EF4-FFF2-40B4-BE49-F238E27FC236}">
                  <a16:creationId xmlns:a16="http://schemas.microsoft.com/office/drawing/2014/main" id="{EB0448FB-7D5C-4019-99F4-D9AB15B69C29}"/>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46" name="Freeform: Shape 89">
              <a:extLst>
                <a:ext uri="{FF2B5EF4-FFF2-40B4-BE49-F238E27FC236}">
                  <a16:creationId xmlns:a16="http://schemas.microsoft.com/office/drawing/2014/main" id="{4D47E92A-67E7-4CC2-A6F0-CE1824A93486}"/>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47" name="Freeform: Shape 90">
              <a:extLst>
                <a:ext uri="{FF2B5EF4-FFF2-40B4-BE49-F238E27FC236}">
                  <a16:creationId xmlns:a16="http://schemas.microsoft.com/office/drawing/2014/main" id="{A1FAA7BF-6AD9-46DD-B96D-2166F5EBEF7D}"/>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48" name="Freeform: Shape 91">
              <a:extLst>
                <a:ext uri="{FF2B5EF4-FFF2-40B4-BE49-F238E27FC236}">
                  <a16:creationId xmlns:a16="http://schemas.microsoft.com/office/drawing/2014/main" id="{AF411AEC-D7CE-43CC-9943-455F01634744}"/>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cxnSp>
          <p:nvCxnSpPr>
            <p:cNvPr id="49" name="Straight Connector 92">
              <a:extLst>
                <a:ext uri="{FF2B5EF4-FFF2-40B4-BE49-F238E27FC236}">
                  <a16:creationId xmlns:a16="http://schemas.microsoft.com/office/drawing/2014/main" id="{317B266D-7EC2-43B4-8FF9-E8DE310C3F57}"/>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93">
              <a:extLst>
                <a:ext uri="{FF2B5EF4-FFF2-40B4-BE49-F238E27FC236}">
                  <a16:creationId xmlns:a16="http://schemas.microsoft.com/office/drawing/2014/main" id="{6038577F-690A-47AF-82D0-A2CD96585C91}"/>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94">
              <a:extLst>
                <a:ext uri="{FF2B5EF4-FFF2-40B4-BE49-F238E27FC236}">
                  <a16:creationId xmlns:a16="http://schemas.microsoft.com/office/drawing/2014/main" id="{93EB5787-9493-4A47-9A4B-C18643573F95}"/>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95">
              <a:extLst>
                <a:ext uri="{FF2B5EF4-FFF2-40B4-BE49-F238E27FC236}">
                  <a16:creationId xmlns:a16="http://schemas.microsoft.com/office/drawing/2014/main" id="{920A09FB-2D48-4686-8340-6DB47E700241}"/>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96">
              <a:extLst>
                <a:ext uri="{FF2B5EF4-FFF2-40B4-BE49-F238E27FC236}">
                  <a16:creationId xmlns:a16="http://schemas.microsoft.com/office/drawing/2014/main" id="{FDF04CF3-56C9-44D2-B98D-7B4F6A965542}"/>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97">
              <a:extLst>
                <a:ext uri="{FF2B5EF4-FFF2-40B4-BE49-F238E27FC236}">
                  <a16:creationId xmlns:a16="http://schemas.microsoft.com/office/drawing/2014/main" id="{71FE4735-AA53-4D6A-9C61-2FBAE7505F3C}"/>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98">
              <a:extLst>
                <a:ext uri="{FF2B5EF4-FFF2-40B4-BE49-F238E27FC236}">
                  <a16:creationId xmlns:a16="http://schemas.microsoft.com/office/drawing/2014/main" id="{7C7676BB-1F54-4F2C-AD6E-0BD5D2A7C792}"/>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99">
              <a:extLst>
                <a:ext uri="{FF2B5EF4-FFF2-40B4-BE49-F238E27FC236}">
                  <a16:creationId xmlns:a16="http://schemas.microsoft.com/office/drawing/2014/main" id="{462FF829-54DD-42F1-B598-F297D9B84F83}"/>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100">
              <a:extLst>
                <a:ext uri="{FF2B5EF4-FFF2-40B4-BE49-F238E27FC236}">
                  <a16:creationId xmlns:a16="http://schemas.microsoft.com/office/drawing/2014/main" id="{7C17023B-974D-470B-A420-4BABDE8E4E3A}"/>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101">
              <a:extLst>
                <a:ext uri="{FF2B5EF4-FFF2-40B4-BE49-F238E27FC236}">
                  <a16:creationId xmlns:a16="http://schemas.microsoft.com/office/drawing/2014/main" id="{AEAB34A5-4D92-4F60-BB8E-F34D02C8DD7C}"/>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102">
              <a:extLst>
                <a:ext uri="{FF2B5EF4-FFF2-40B4-BE49-F238E27FC236}">
                  <a16:creationId xmlns:a16="http://schemas.microsoft.com/office/drawing/2014/main" id="{D2B133F0-3B6D-4899-A0D3-022B4AF8BCF4}"/>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103">
              <a:extLst>
                <a:ext uri="{FF2B5EF4-FFF2-40B4-BE49-F238E27FC236}">
                  <a16:creationId xmlns:a16="http://schemas.microsoft.com/office/drawing/2014/main" id="{151E547A-D755-45F7-B682-9FDDDE9BB8FF}"/>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104">
              <a:extLst>
                <a:ext uri="{FF2B5EF4-FFF2-40B4-BE49-F238E27FC236}">
                  <a16:creationId xmlns:a16="http://schemas.microsoft.com/office/drawing/2014/main" id="{AF50E142-8B10-40D8-8369-52207DE85BD8}"/>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106">
              <a:extLst>
                <a:ext uri="{FF2B5EF4-FFF2-40B4-BE49-F238E27FC236}">
                  <a16:creationId xmlns:a16="http://schemas.microsoft.com/office/drawing/2014/main" id="{9660052C-F90E-4CAE-9D4D-F350D41A31C8}"/>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107">
              <a:extLst>
                <a:ext uri="{FF2B5EF4-FFF2-40B4-BE49-F238E27FC236}">
                  <a16:creationId xmlns:a16="http://schemas.microsoft.com/office/drawing/2014/main" id="{FA854369-6B12-4F30-84A0-A5659382F860}"/>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108">
              <a:extLst>
                <a:ext uri="{FF2B5EF4-FFF2-40B4-BE49-F238E27FC236}">
                  <a16:creationId xmlns:a16="http://schemas.microsoft.com/office/drawing/2014/main" id="{CC636C51-BD04-4D65-A725-3674B564A44C}"/>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109">
              <a:extLst>
                <a:ext uri="{FF2B5EF4-FFF2-40B4-BE49-F238E27FC236}">
                  <a16:creationId xmlns:a16="http://schemas.microsoft.com/office/drawing/2014/main" id="{82CE500A-8657-43C2-8413-895C171C093B}"/>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110">
              <a:extLst>
                <a:ext uri="{FF2B5EF4-FFF2-40B4-BE49-F238E27FC236}">
                  <a16:creationId xmlns:a16="http://schemas.microsoft.com/office/drawing/2014/main" id="{F2A92B9F-2FC7-4225-9316-7A8126DBABD9}"/>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111">
              <a:extLst>
                <a:ext uri="{FF2B5EF4-FFF2-40B4-BE49-F238E27FC236}">
                  <a16:creationId xmlns:a16="http://schemas.microsoft.com/office/drawing/2014/main" id="{51C3CB68-9E75-401B-B6F2-98523786FCA5}"/>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112">
              <a:extLst>
                <a:ext uri="{FF2B5EF4-FFF2-40B4-BE49-F238E27FC236}">
                  <a16:creationId xmlns:a16="http://schemas.microsoft.com/office/drawing/2014/main" id="{7FB8F55B-80B4-4EA6-A9CB-514B27CD02F9}"/>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113">
              <a:extLst>
                <a:ext uri="{FF2B5EF4-FFF2-40B4-BE49-F238E27FC236}">
                  <a16:creationId xmlns:a16="http://schemas.microsoft.com/office/drawing/2014/main" id="{2D92BD81-F981-4F90-A7F0-FC8EE80D7ECE}"/>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114">
              <a:extLst>
                <a:ext uri="{FF2B5EF4-FFF2-40B4-BE49-F238E27FC236}">
                  <a16:creationId xmlns:a16="http://schemas.microsoft.com/office/drawing/2014/main" id="{F869A539-5011-4176-BA17-F8FCFD6DA6D8}"/>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115">
              <a:extLst>
                <a:ext uri="{FF2B5EF4-FFF2-40B4-BE49-F238E27FC236}">
                  <a16:creationId xmlns:a16="http://schemas.microsoft.com/office/drawing/2014/main" id="{1EAD8D35-A292-44C6-835E-43216668535F}"/>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116">
              <a:extLst>
                <a:ext uri="{FF2B5EF4-FFF2-40B4-BE49-F238E27FC236}">
                  <a16:creationId xmlns:a16="http://schemas.microsoft.com/office/drawing/2014/main" id="{1B1A4002-55B0-4F55-9770-62639F14425E}"/>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117">
              <a:extLst>
                <a:ext uri="{FF2B5EF4-FFF2-40B4-BE49-F238E27FC236}">
                  <a16:creationId xmlns:a16="http://schemas.microsoft.com/office/drawing/2014/main" id="{46ADBB8D-D13F-4AF3-A64A-10302DDFAF9C}"/>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118">
              <a:extLst>
                <a:ext uri="{FF2B5EF4-FFF2-40B4-BE49-F238E27FC236}">
                  <a16:creationId xmlns:a16="http://schemas.microsoft.com/office/drawing/2014/main" id="{E14F1AD6-0FFA-4354-A4A0-84ED8CE2FB1F}"/>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119">
              <a:extLst>
                <a:ext uri="{FF2B5EF4-FFF2-40B4-BE49-F238E27FC236}">
                  <a16:creationId xmlns:a16="http://schemas.microsoft.com/office/drawing/2014/main" id="{48878C79-1EC4-4017-ABA4-C8AE12EAB52F}"/>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6" name="Straight Connector 120">
              <a:extLst>
                <a:ext uri="{FF2B5EF4-FFF2-40B4-BE49-F238E27FC236}">
                  <a16:creationId xmlns:a16="http://schemas.microsoft.com/office/drawing/2014/main" id="{0E7CB266-7063-4F5D-8C7E-B2F11084F117}"/>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7" name="Straight Connector 121">
              <a:extLst>
                <a:ext uri="{FF2B5EF4-FFF2-40B4-BE49-F238E27FC236}">
                  <a16:creationId xmlns:a16="http://schemas.microsoft.com/office/drawing/2014/main" id="{9332AA7C-3118-4DA9-946F-F71C48B9CDD8}"/>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122">
              <a:extLst>
                <a:ext uri="{FF2B5EF4-FFF2-40B4-BE49-F238E27FC236}">
                  <a16:creationId xmlns:a16="http://schemas.microsoft.com/office/drawing/2014/main" id="{64382C57-4A6E-4C91-8F81-6DEB1AF754C1}"/>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123">
              <a:extLst>
                <a:ext uri="{FF2B5EF4-FFF2-40B4-BE49-F238E27FC236}">
                  <a16:creationId xmlns:a16="http://schemas.microsoft.com/office/drawing/2014/main" id="{573F41BC-59E9-482F-8A26-E28753065FB2}"/>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124">
              <a:extLst>
                <a:ext uri="{FF2B5EF4-FFF2-40B4-BE49-F238E27FC236}">
                  <a16:creationId xmlns:a16="http://schemas.microsoft.com/office/drawing/2014/main" id="{7F89A8C7-0954-4566-B1A0-DF491C7E38FE}"/>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125">
              <a:extLst>
                <a:ext uri="{FF2B5EF4-FFF2-40B4-BE49-F238E27FC236}">
                  <a16:creationId xmlns:a16="http://schemas.microsoft.com/office/drawing/2014/main" id="{A21B8BF4-A447-4782-8FDB-CFF0F8995ECC}"/>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126">
              <a:extLst>
                <a:ext uri="{FF2B5EF4-FFF2-40B4-BE49-F238E27FC236}">
                  <a16:creationId xmlns:a16="http://schemas.microsoft.com/office/drawing/2014/main" id="{B6C783C7-C40A-4730-BBF2-F92B8E1EDCFF}"/>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127">
              <a:extLst>
                <a:ext uri="{FF2B5EF4-FFF2-40B4-BE49-F238E27FC236}">
                  <a16:creationId xmlns:a16="http://schemas.microsoft.com/office/drawing/2014/main" id="{9CB768EA-BED2-408D-A398-E25885CB0159}"/>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128">
              <a:extLst>
                <a:ext uri="{FF2B5EF4-FFF2-40B4-BE49-F238E27FC236}">
                  <a16:creationId xmlns:a16="http://schemas.microsoft.com/office/drawing/2014/main" id="{9A8161FC-8BB3-471F-ADF6-1D89868A4E22}"/>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129">
              <a:extLst>
                <a:ext uri="{FF2B5EF4-FFF2-40B4-BE49-F238E27FC236}">
                  <a16:creationId xmlns:a16="http://schemas.microsoft.com/office/drawing/2014/main" id="{61C297B5-A92B-4298-809F-C880919E9F23}"/>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130">
              <a:extLst>
                <a:ext uri="{FF2B5EF4-FFF2-40B4-BE49-F238E27FC236}">
                  <a16:creationId xmlns:a16="http://schemas.microsoft.com/office/drawing/2014/main" id="{12D72A54-844B-44FB-AC8A-2B7952BD57E2}"/>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131">
              <a:extLst>
                <a:ext uri="{FF2B5EF4-FFF2-40B4-BE49-F238E27FC236}">
                  <a16:creationId xmlns:a16="http://schemas.microsoft.com/office/drawing/2014/main" id="{F2F3EFA5-CF37-4C41-A9BF-B7A3DF8322B5}"/>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132">
              <a:extLst>
                <a:ext uri="{FF2B5EF4-FFF2-40B4-BE49-F238E27FC236}">
                  <a16:creationId xmlns:a16="http://schemas.microsoft.com/office/drawing/2014/main" id="{4F351E07-34D3-48DC-AA16-419912BECDA7}"/>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133">
              <a:extLst>
                <a:ext uri="{FF2B5EF4-FFF2-40B4-BE49-F238E27FC236}">
                  <a16:creationId xmlns:a16="http://schemas.microsoft.com/office/drawing/2014/main" id="{16993E84-3122-4B39-A98B-10FDDC7FEA44}"/>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134">
              <a:extLst>
                <a:ext uri="{FF2B5EF4-FFF2-40B4-BE49-F238E27FC236}">
                  <a16:creationId xmlns:a16="http://schemas.microsoft.com/office/drawing/2014/main" id="{AC5C215E-734D-4910-A5ED-1E3C248190D7}"/>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135">
              <a:extLst>
                <a:ext uri="{FF2B5EF4-FFF2-40B4-BE49-F238E27FC236}">
                  <a16:creationId xmlns:a16="http://schemas.microsoft.com/office/drawing/2014/main" id="{E4832B34-780E-41CE-B295-ECBBF53B572A}"/>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136">
              <a:extLst>
                <a:ext uri="{FF2B5EF4-FFF2-40B4-BE49-F238E27FC236}">
                  <a16:creationId xmlns:a16="http://schemas.microsoft.com/office/drawing/2014/main" id="{5DA573E0-C69A-4790-9FB9-914CE929BC78}"/>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93" name="main body box">
              <a:extLst>
                <a:ext uri="{FF2B5EF4-FFF2-40B4-BE49-F238E27FC236}">
                  <a16:creationId xmlns:a16="http://schemas.microsoft.com/office/drawing/2014/main" id="{02A142C9-422D-491C-9D20-BC512A71F3A7}"/>
                </a:ext>
              </a:extLst>
            </p:cNvPr>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a:solidFill>
                  <a:schemeClr val="tx1"/>
                </a:solidFill>
                <a:latin typeface="+mn-lt"/>
              </a:endParaRPr>
            </a:p>
          </p:txBody>
        </p:sp>
        <p:cxnSp>
          <p:nvCxnSpPr>
            <p:cNvPr id="94" name="Straight Connector 138">
              <a:extLst>
                <a:ext uri="{FF2B5EF4-FFF2-40B4-BE49-F238E27FC236}">
                  <a16:creationId xmlns:a16="http://schemas.microsoft.com/office/drawing/2014/main" id="{654711F8-A2A0-4988-8DAA-9BF79F43D382}"/>
                </a:ext>
              </a:extLst>
            </p:cNvPr>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95" name="Straight Connector 139">
              <a:extLst>
                <a:ext uri="{FF2B5EF4-FFF2-40B4-BE49-F238E27FC236}">
                  <a16:creationId xmlns:a16="http://schemas.microsoft.com/office/drawing/2014/main" id="{5B117ACC-AEED-4E50-B8EE-604CF089EB7D}"/>
                </a:ext>
              </a:extLst>
            </p:cNvPr>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96" name="Sticker" hidden="1">
            <a:extLst>
              <a:ext uri="{FF2B5EF4-FFF2-40B4-BE49-F238E27FC236}">
                <a16:creationId xmlns:a16="http://schemas.microsoft.com/office/drawing/2014/main" id="{49E27037-ACE9-487D-A174-22C2EE8F7962}"/>
              </a:ext>
            </a:extLst>
          </p:cNvPr>
          <p:cNvSpPr txBox="1"/>
          <p:nvPr userDrawn="1"/>
        </p:nvSpPr>
        <p:spPr>
          <a:xfrm>
            <a:off x="554736" y="834829"/>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sz="800" dirty="0"/>
              <a:t>STICKER</a:t>
            </a:r>
          </a:p>
        </p:txBody>
      </p:sp>
      <p:sp>
        <p:nvSpPr>
          <p:cNvPr id="97" name="ACET" hidden="1">
            <a:extLst>
              <a:ext uri="{FF2B5EF4-FFF2-40B4-BE49-F238E27FC236}">
                <a16:creationId xmlns:a16="http://schemas.microsoft.com/office/drawing/2014/main" id="{79013412-A539-4983-AEC4-40CDC2607B67}"/>
              </a:ext>
            </a:extLst>
          </p:cNvPr>
          <p:cNvSpPr txBox="1"/>
          <p:nvPr userDrawn="1">
            <p:custDataLst>
              <p:tags r:id="rId19"/>
            </p:custDataLst>
          </p:nvPr>
        </p:nvSpPr>
        <p:spPr>
          <a:xfrm>
            <a:off x="554567" y="2133600"/>
            <a:ext cx="4065671" cy="507831"/>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400" dirty="0"/>
              <a:t>Above Chart Exhibit Title</a:t>
            </a:r>
          </a:p>
          <a:p>
            <a:pPr lvl="0"/>
            <a:r>
              <a:rPr lang="en-US" sz="1400" b="0" dirty="0"/>
              <a:t>Unit of Measure</a:t>
            </a:r>
          </a:p>
        </p:txBody>
      </p:sp>
      <p:grpSp>
        <p:nvGrpSpPr>
          <p:cNvPr id="98" name="LegendBoxes" hidden="1">
            <a:extLst>
              <a:ext uri="{FF2B5EF4-FFF2-40B4-BE49-F238E27FC236}">
                <a16:creationId xmlns:a16="http://schemas.microsoft.com/office/drawing/2014/main" id="{5DAD2ECC-1838-48F2-9BCE-855B26C020C1}"/>
              </a:ext>
            </a:extLst>
          </p:cNvPr>
          <p:cNvGrpSpPr/>
          <p:nvPr userDrawn="1"/>
        </p:nvGrpSpPr>
        <p:grpSpPr>
          <a:xfrm>
            <a:off x="10522738" y="4396889"/>
            <a:ext cx="944617" cy="1686504"/>
            <a:chOff x="7756825" y="4379430"/>
            <a:chExt cx="708462" cy="1686504"/>
          </a:xfrm>
        </p:grpSpPr>
        <p:sp>
          <p:nvSpPr>
            <p:cNvPr id="99" name="RectangleLegend1">
              <a:extLst>
                <a:ext uri="{FF2B5EF4-FFF2-40B4-BE49-F238E27FC236}">
                  <a16:creationId xmlns:a16="http://schemas.microsoft.com/office/drawing/2014/main" id="{27703CFE-A6A1-4CF0-BDD5-1D73734240D6}"/>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00" name="RectangleLegend2">
              <a:extLst>
                <a:ext uri="{FF2B5EF4-FFF2-40B4-BE49-F238E27FC236}">
                  <a16:creationId xmlns:a16="http://schemas.microsoft.com/office/drawing/2014/main" id="{14819547-35C8-4B9C-8B3B-5B0648F813C7}"/>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01" name="RectangleLegend3">
              <a:extLst>
                <a:ext uri="{FF2B5EF4-FFF2-40B4-BE49-F238E27FC236}">
                  <a16:creationId xmlns:a16="http://schemas.microsoft.com/office/drawing/2014/main" id="{0FB096ED-83A4-4F70-90FF-9B52982FB039}"/>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02" name="RectangleLegend4">
              <a:extLst>
                <a:ext uri="{FF2B5EF4-FFF2-40B4-BE49-F238E27FC236}">
                  <a16:creationId xmlns:a16="http://schemas.microsoft.com/office/drawing/2014/main" id="{EAAE5DD4-2F68-41C9-904C-F44A7E940319}"/>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03" name="RectangleLegend5">
              <a:extLst>
                <a:ext uri="{FF2B5EF4-FFF2-40B4-BE49-F238E27FC236}">
                  <a16:creationId xmlns:a16="http://schemas.microsoft.com/office/drawing/2014/main" id="{D3EF1DCE-72BB-44AC-A3D7-2701DD4433B4}"/>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04" name="Legend1">
              <a:extLst>
                <a:ext uri="{FF2B5EF4-FFF2-40B4-BE49-F238E27FC236}">
                  <a16:creationId xmlns:a16="http://schemas.microsoft.com/office/drawing/2014/main" id="{6E91D01C-4AA1-4ADB-8958-E38400088300}"/>
                </a:ext>
              </a:extLst>
            </p:cNvPr>
            <p:cNvSpPr txBox="1"/>
            <p:nvPr/>
          </p:nvSpPr>
          <p:spPr>
            <a:xfrm>
              <a:off x="8082971" y="4379430"/>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05" name="Legend2">
              <a:extLst>
                <a:ext uri="{FF2B5EF4-FFF2-40B4-BE49-F238E27FC236}">
                  <a16:creationId xmlns:a16="http://schemas.microsoft.com/office/drawing/2014/main" id="{F17594DA-BF94-467E-9E5C-E108513DD9B5}"/>
                </a:ext>
              </a:extLst>
            </p:cNvPr>
            <p:cNvSpPr txBox="1"/>
            <p:nvPr/>
          </p:nvSpPr>
          <p:spPr>
            <a:xfrm>
              <a:off x="8082971" y="4758928"/>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06" name="Legend3">
              <a:extLst>
                <a:ext uri="{FF2B5EF4-FFF2-40B4-BE49-F238E27FC236}">
                  <a16:creationId xmlns:a16="http://schemas.microsoft.com/office/drawing/2014/main" id="{6D6F1412-19C2-45A7-8217-9BF9605CD6F2}"/>
                </a:ext>
              </a:extLst>
            </p:cNvPr>
            <p:cNvSpPr txBox="1"/>
            <p:nvPr/>
          </p:nvSpPr>
          <p:spPr>
            <a:xfrm>
              <a:off x="8082971" y="5138426"/>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07" name="Legend4">
              <a:extLst>
                <a:ext uri="{FF2B5EF4-FFF2-40B4-BE49-F238E27FC236}">
                  <a16:creationId xmlns:a16="http://schemas.microsoft.com/office/drawing/2014/main" id="{2048BB45-7E41-483A-BF91-3DE8E40727C6}"/>
                </a:ext>
              </a:extLst>
            </p:cNvPr>
            <p:cNvSpPr txBox="1"/>
            <p:nvPr/>
          </p:nvSpPr>
          <p:spPr>
            <a:xfrm>
              <a:off x="8082971" y="5509847"/>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08" name="Legend5">
              <a:extLst>
                <a:ext uri="{FF2B5EF4-FFF2-40B4-BE49-F238E27FC236}">
                  <a16:creationId xmlns:a16="http://schemas.microsoft.com/office/drawing/2014/main" id="{192CB7D2-A86D-4097-947B-A4270210432D}"/>
                </a:ext>
              </a:extLst>
            </p:cNvPr>
            <p:cNvSpPr txBox="1"/>
            <p:nvPr/>
          </p:nvSpPr>
          <p:spPr>
            <a:xfrm>
              <a:off x="8082970" y="5881268"/>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grpSp>
      <p:grpSp>
        <p:nvGrpSpPr>
          <p:cNvPr id="109" name="LegendLines" hidden="1">
            <a:extLst>
              <a:ext uri="{FF2B5EF4-FFF2-40B4-BE49-F238E27FC236}">
                <a16:creationId xmlns:a16="http://schemas.microsoft.com/office/drawing/2014/main" id="{0DA4E142-8A41-452A-AAFA-6E3F60FE75BE}"/>
              </a:ext>
            </a:extLst>
          </p:cNvPr>
          <p:cNvGrpSpPr/>
          <p:nvPr userDrawn="1"/>
        </p:nvGrpSpPr>
        <p:grpSpPr>
          <a:xfrm>
            <a:off x="10135957" y="3237562"/>
            <a:ext cx="1331385" cy="927508"/>
            <a:chOff x="7495285" y="2250552"/>
            <a:chExt cx="998539" cy="927508"/>
          </a:xfrm>
        </p:grpSpPr>
        <p:sp>
          <p:nvSpPr>
            <p:cNvPr id="110" name="Legend1">
              <a:extLst>
                <a:ext uri="{FF2B5EF4-FFF2-40B4-BE49-F238E27FC236}">
                  <a16:creationId xmlns:a16="http://schemas.microsoft.com/office/drawing/2014/main" id="{BFCC63B7-CA73-4ADF-8F0B-B1157D4639C9}"/>
                </a:ext>
              </a:extLst>
            </p:cNvPr>
            <p:cNvSpPr txBox="1"/>
            <p:nvPr/>
          </p:nvSpPr>
          <p:spPr>
            <a:xfrm>
              <a:off x="8111508" y="2250552"/>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11" name="Legend2">
              <a:extLst>
                <a:ext uri="{FF2B5EF4-FFF2-40B4-BE49-F238E27FC236}">
                  <a16:creationId xmlns:a16="http://schemas.microsoft.com/office/drawing/2014/main" id="{C7CBC1D0-C1CF-4298-BC38-0A43EC2F046B}"/>
                </a:ext>
              </a:extLst>
            </p:cNvPr>
            <p:cNvSpPr txBox="1"/>
            <p:nvPr/>
          </p:nvSpPr>
          <p:spPr>
            <a:xfrm>
              <a:off x="8111508" y="262197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12" name="Legend3">
              <a:extLst>
                <a:ext uri="{FF2B5EF4-FFF2-40B4-BE49-F238E27FC236}">
                  <a16:creationId xmlns:a16="http://schemas.microsoft.com/office/drawing/2014/main" id="{E087C51C-D3E1-4A31-B0B0-32C96FCF7C04}"/>
                </a:ext>
              </a:extLst>
            </p:cNvPr>
            <p:cNvSpPr txBox="1"/>
            <p:nvPr/>
          </p:nvSpPr>
          <p:spPr>
            <a:xfrm>
              <a:off x="8111508" y="2993394"/>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13" name="LineLegend3">
              <a:extLst>
                <a:ext uri="{FF2B5EF4-FFF2-40B4-BE49-F238E27FC236}">
                  <a16:creationId xmlns:a16="http://schemas.microsoft.com/office/drawing/2014/main" id="{1D6620A4-2483-4757-A243-EA8B2CF87714}"/>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14" name="LineLegend2">
              <a:extLst>
                <a:ext uri="{FF2B5EF4-FFF2-40B4-BE49-F238E27FC236}">
                  <a16:creationId xmlns:a16="http://schemas.microsoft.com/office/drawing/2014/main" id="{6293EA58-32EB-4829-998F-31F31052359C}"/>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15" name="LineLegend1">
              <a:extLst>
                <a:ext uri="{FF2B5EF4-FFF2-40B4-BE49-F238E27FC236}">
                  <a16:creationId xmlns:a16="http://schemas.microsoft.com/office/drawing/2014/main" id="{F14D9673-5204-48E6-B045-6EDEC2D6903E}"/>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grpSp>
      <p:grpSp>
        <p:nvGrpSpPr>
          <p:cNvPr id="116" name="LegendMoons" hidden="1">
            <a:extLst>
              <a:ext uri="{FF2B5EF4-FFF2-40B4-BE49-F238E27FC236}">
                <a16:creationId xmlns:a16="http://schemas.microsoft.com/office/drawing/2014/main" id="{F1B72A9C-A723-4746-96A9-62E4BCD2B1D0}"/>
              </a:ext>
            </a:extLst>
          </p:cNvPr>
          <p:cNvGrpSpPr/>
          <p:nvPr userDrawn="1"/>
        </p:nvGrpSpPr>
        <p:grpSpPr>
          <a:xfrm>
            <a:off x="10487412" y="1289274"/>
            <a:ext cx="979930" cy="1731859"/>
            <a:chOff x="7723680" y="1702457"/>
            <a:chExt cx="734948" cy="1731859"/>
          </a:xfrm>
        </p:grpSpPr>
        <p:sp>
          <p:nvSpPr>
            <p:cNvPr id="117" name="Legend1">
              <a:extLst>
                <a:ext uri="{FF2B5EF4-FFF2-40B4-BE49-F238E27FC236}">
                  <a16:creationId xmlns:a16="http://schemas.microsoft.com/office/drawing/2014/main" id="{FDB1A9A5-6AD8-43DC-BFDF-E9A9809556AC}"/>
                </a:ext>
              </a:extLst>
            </p:cNvPr>
            <p:cNvSpPr txBox="1"/>
            <p:nvPr/>
          </p:nvSpPr>
          <p:spPr>
            <a:xfrm>
              <a:off x="8076312" y="1725205"/>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18" name="Legend2">
              <a:extLst>
                <a:ext uri="{FF2B5EF4-FFF2-40B4-BE49-F238E27FC236}">
                  <a16:creationId xmlns:a16="http://schemas.microsoft.com/office/drawing/2014/main" id="{22F4B888-93B1-40EF-8CDE-9925C4E8E438}"/>
                </a:ext>
              </a:extLst>
            </p:cNvPr>
            <p:cNvSpPr txBox="1"/>
            <p:nvPr/>
          </p:nvSpPr>
          <p:spPr>
            <a:xfrm>
              <a:off x="8076312" y="2100664"/>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19" name="Legend3">
              <a:extLst>
                <a:ext uri="{FF2B5EF4-FFF2-40B4-BE49-F238E27FC236}">
                  <a16:creationId xmlns:a16="http://schemas.microsoft.com/office/drawing/2014/main" id="{216AA43A-855A-442B-98ED-6CB990D9EFB5}"/>
                </a:ext>
              </a:extLst>
            </p:cNvPr>
            <p:cNvSpPr txBox="1"/>
            <p:nvPr/>
          </p:nvSpPr>
          <p:spPr>
            <a:xfrm>
              <a:off x="8076312" y="247612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20" name="Legend4">
              <a:extLst>
                <a:ext uri="{FF2B5EF4-FFF2-40B4-BE49-F238E27FC236}">
                  <a16:creationId xmlns:a16="http://schemas.microsoft.com/office/drawing/2014/main" id="{B7636845-A67B-477B-B98F-4496687C913E}"/>
                </a:ext>
              </a:extLst>
            </p:cNvPr>
            <p:cNvSpPr txBox="1"/>
            <p:nvPr/>
          </p:nvSpPr>
          <p:spPr>
            <a:xfrm>
              <a:off x="8076312" y="2851582"/>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21" name="Legend5">
              <a:extLst>
                <a:ext uri="{FF2B5EF4-FFF2-40B4-BE49-F238E27FC236}">
                  <a16:creationId xmlns:a16="http://schemas.microsoft.com/office/drawing/2014/main" id="{EB68AD99-80B3-4270-9387-D9009C34EA19}"/>
                </a:ext>
              </a:extLst>
            </p:cNvPr>
            <p:cNvSpPr txBox="1"/>
            <p:nvPr/>
          </p:nvSpPr>
          <p:spPr>
            <a:xfrm>
              <a:off x="8076312" y="322704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grpSp>
          <p:nvGrpSpPr>
            <p:cNvPr id="122" name="MoonLegend1">
              <a:extLst>
                <a:ext uri="{FF2B5EF4-FFF2-40B4-BE49-F238E27FC236}">
                  <a16:creationId xmlns:a16="http://schemas.microsoft.com/office/drawing/2014/main" id="{493EE906-F000-4ED3-89CD-4A8EB0E837B4}"/>
                </a:ext>
              </a:extLst>
            </p:cNvPr>
            <p:cNvGrpSpPr>
              <a:grpSpLocks noChangeAspect="1"/>
            </p:cNvGrpSpPr>
            <p:nvPr>
              <p:custDataLst>
                <p:tags r:id="rId21"/>
              </p:custDataLst>
            </p:nvPr>
          </p:nvGrpSpPr>
          <p:grpSpPr>
            <a:xfrm>
              <a:off x="7723680" y="1702457"/>
              <a:ext cx="228600" cy="228600"/>
              <a:chOff x="762000" y="1270000"/>
              <a:chExt cx="254000" cy="254000"/>
            </a:xfrm>
          </p:grpSpPr>
          <p:sp>
            <p:nvSpPr>
              <p:cNvPr id="135" name="Oval 218">
                <a:extLst>
                  <a:ext uri="{FF2B5EF4-FFF2-40B4-BE49-F238E27FC236}">
                    <a16:creationId xmlns:a16="http://schemas.microsoft.com/office/drawing/2014/main" id="{4158CACD-4ADD-421A-A063-22E391DFED68}"/>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136" name="Arc 219">
                <a:extLst>
                  <a:ext uri="{FF2B5EF4-FFF2-40B4-BE49-F238E27FC236}">
                    <a16:creationId xmlns:a16="http://schemas.microsoft.com/office/drawing/2014/main" id="{BD97ADCC-9DFC-44B1-9372-CCDEB851F0C4}"/>
                  </a:ext>
                </a:extLst>
              </p:cNvPr>
              <p:cNvSpPr/>
              <p:nvPr>
                <p:custDataLst>
                  <p:tags r:id="rId3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123" name="MoonLegend2">
              <a:extLst>
                <a:ext uri="{FF2B5EF4-FFF2-40B4-BE49-F238E27FC236}">
                  <a16:creationId xmlns:a16="http://schemas.microsoft.com/office/drawing/2014/main" id="{45FCDF06-89AD-43D4-B161-306128C75F98}"/>
                </a:ext>
              </a:extLst>
            </p:cNvPr>
            <p:cNvGrpSpPr>
              <a:grpSpLocks noChangeAspect="1"/>
            </p:cNvGrpSpPr>
            <p:nvPr>
              <p:custDataLst>
                <p:tags r:id="rId22"/>
              </p:custDataLst>
            </p:nvPr>
          </p:nvGrpSpPr>
          <p:grpSpPr>
            <a:xfrm>
              <a:off x="7723680" y="2078270"/>
              <a:ext cx="228600" cy="228600"/>
              <a:chOff x="762000" y="1270000"/>
              <a:chExt cx="254000" cy="254000"/>
            </a:xfrm>
          </p:grpSpPr>
          <p:sp>
            <p:nvSpPr>
              <p:cNvPr id="133" name="Oval 216">
                <a:extLst>
                  <a:ext uri="{FF2B5EF4-FFF2-40B4-BE49-F238E27FC236}">
                    <a16:creationId xmlns:a16="http://schemas.microsoft.com/office/drawing/2014/main" id="{6DC14EF7-7980-431B-8BA8-F70622E96085}"/>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134" name="Arc 217">
                <a:extLst>
                  <a:ext uri="{FF2B5EF4-FFF2-40B4-BE49-F238E27FC236}">
                    <a16:creationId xmlns:a16="http://schemas.microsoft.com/office/drawing/2014/main" id="{9F331B42-C288-4CB8-BF77-51070246A1BE}"/>
                  </a:ext>
                </a:extLst>
              </p:cNvPr>
              <p:cNvSpPr/>
              <p:nvPr>
                <p:custDataLst>
                  <p:tags r:id="rId33"/>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124" name="MoonLegend3">
              <a:extLst>
                <a:ext uri="{FF2B5EF4-FFF2-40B4-BE49-F238E27FC236}">
                  <a16:creationId xmlns:a16="http://schemas.microsoft.com/office/drawing/2014/main" id="{3DD68D4E-C3ED-4388-96AF-31C65D0EB5BF}"/>
                </a:ext>
              </a:extLst>
            </p:cNvPr>
            <p:cNvGrpSpPr>
              <a:grpSpLocks noChangeAspect="1"/>
            </p:cNvGrpSpPr>
            <p:nvPr>
              <p:custDataLst>
                <p:tags r:id="rId23"/>
              </p:custDataLst>
            </p:nvPr>
          </p:nvGrpSpPr>
          <p:grpSpPr>
            <a:xfrm>
              <a:off x="7723680" y="2454085"/>
              <a:ext cx="228600" cy="228600"/>
              <a:chOff x="762000" y="1270000"/>
              <a:chExt cx="254000" cy="254000"/>
            </a:xfrm>
          </p:grpSpPr>
          <p:sp>
            <p:nvSpPr>
              <p:cNvPr id="131" name="Oval 214">
                <a:extLst>
                  <a:ext uri="{FF2B5EF4-FFF2-40B4-BE49-F238E27FC236}">
                    <a16:creationId xmlns:a16="http://schemas.microsoft.com/office/drawing/2014/main" id="{B72B9DE5-F554-4712-B94E-E9417B3190ED}"/>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132" name="Arc 215">
                <a:extLst>
                  <a:ext uri="{FF2B5EF4-FFF2-40B4-BE49-F238E27FC236}">
                    <a16:creationId xmlns:a16="http://schemas.microsoft.com/office/drawing/2014/main" id="{4DDF19C5-6B72-472E-BA90-E7BD0DFFAF4D}"/>
                  </a:ext>
                </a:extLst>
              </p:cNvPr>
              <p:cNvSpPr/>
              <p:nvPr>
                <p:custDataLst>
                  <p:tags r:id="rId3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125" name="MoonLegend4">
              <a:extLst>
                <a:ext uri="{FF2B5EF4-FFF2-40B4-BE49-F238E27FC236}">
                  <a16:creationId xmlns:a16="http://schemas.microsoft.com/office/drawing/2014/main" id="{92FEA046-3227-497E-ADFC-F3902C358823}"/>
                </a:ext>
              </a:extLst>
            </p:cNvPr>
            <p:cNvGrpSpPr>
              <a:grpSpLocks noChangeAspect="1"/>
            </p:cNvGrpSpPr>
            <p:nvPr>
              <p:custDataLst>
                <p:tags r:id="rId24"/>
              </p:custDataLst>
            </p:nvPr>
          </p:nvGrpSpPr>
          <p:grpSpPr>
            <a:xfrm>
              <a:off x="7723680" y="2829900"/>
              <a:ext cx="228600" cy="228600"/>
              <a:chOff x="762000" y="1270000"/>
              <a:chExt cx="254000" cy="254000"/>
            </a:xfrm>
          </p:grpSpPr>
          <p:sp>
            <p:nvSpPr>
              <p:cNvPr id="129" name="Oval 212">
                <a:extLst>
                  <a:ext uri="{FF2B5EF4-FFF2-40B4-BE49-F238E27FC236}">
                    <a16:creationId xmlns:a16="http://schemas.microsoft.com/office/drawing/2014/main" id="{A46853CB-D091-4DE1-BC02-32FEB0F19331}"/>
                  </a:ext>
                </a:extLst>
              </p:cNvPr>
              <p:cNvSpPr/>
              <p:nvPr>
                <p:custDataLst>
                  <p:tags r:id="rId2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130" name="Arc 213">
                <a:extLst>
                  <a:ext uri="{FF2B5EF4-FFF2-40B4-BE49-F238E27FC236}">
                    <a16:creationId xmlns:a16="http://schemas.microsoft.com/office/drawing/2014/main" id="{71926601-754A-4D59-A438-6D9DE2D21C9C}"/>
                  </a:ext>
                </a:extLst>
              </p:cNvPr>
              <p:cNvSpPr/>
              <p:nvPr>
                <p:custDataLst>
                  <p:tags r:id="rId29"/>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126" name="MoonLegend5">
              <a:extLst>
                <a:ext uri="{FF2B5EF4-FFF2-40B4-BE49-F238E27FC236}">
                  <a16:creationId xmlns:a16="http://schemas.microsoft.com/office/drawing/2014/main" id="{FC6B9C0D-7044-42A7-A535-B6F52CFC9174}"/>
                </a:ext>
              </a:extLst>
            </p:cNvPr>
            <p:cNvGrpSpPr>
              <a:grpSpLocks noChangeAspect="1"/>
            </p:cNvGrpSpPr>
            <p:nvPr>
              <p:custDataLst>
                <p:tags r:id="rId25"/>
              </p:custDataLst>
            </p:nvPr>
          </p:nvGrpSpPr>
          <p:grpSpPr>
            <a:xfrm>
              <a:off x="7723680" y="3205716"/>
              <a:ext cx="228600" cy="228600"/>
              <a:chOff x="762000" y="1270000"/>
              <a:chExt cx="254000" cy="254000"/>
            </a:xfrm>
          </p:grpSpPr>
          <p:sp>
            <p:nvSpPr>
              <p:cNvPr id="127" name="Oval 210">
                <a:extLst>
                  <a:ext uri="{FF2B5EF4-FFF2-40B4-BE49-F238E27FC236}">
                    <a16:creationId xmlns:a16="http://schemas.microsoft.com/office/drawing/2014/main" id="{999B5A68-E324-4DA5-85C2-E76E9CE79101}"/>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128" name="Arc 211">
                <a:extLst>
                  <a:ext uri="{FF2B5EF4-FFF2-40B4-BE49-F238E27FC236}">
                    <a16:creationId xmlns:a16="http://schemas.microsoft.com/office/drawing/2014/main" id="{42DEFC76-481D-4C7C-A8EA-3C4956B90A97}"/>
                  </a:ext>
                </a:extLst>
              </p:cNvPr>
              <p:cNvSpPr/>
              <p:nvPr>
                <p:custDataLst>
                  <p:tags r:id="rId27"/>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sp>
        <p:nvSpPr>
          <p:cNvPr id="137" name="Documenttype">
            <a:extLst>
              <a:ext uri="{FF2B5EF4-FFF2-40B4-BE49-F238E27FC236}">
                <a16:creationId xmlns:a16="http://schemas.microsoft.com/office/drawing/2014/main" id="{893E505A-E0FE-4F54-9C2A-FFE8BF9757AA}"/>
              </a:ext>
            </a:extLst>
          </p:cNvPr>
          <p:cNvSpPr txBox="1">
            <a:spLocks/>
          </p:cNvSpPr>
          <p:nvPr userDrawn="1">
            <p:custDataLst>
              <p:tags r:id="rId2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27585292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5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50.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50.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50.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fda.gov/media/144414/download" TargetMode="External"/><Relationship Id="rId2" Type="http://schemas.openxmlformats.org/officeDocument/2006/relationships/notesSlide" Target="../notesSlides/notesSlide17.xml"/><Relationship Id="rId1" Type="http://schemas.openxmlformats.org/officeDocument/2006/relationships/slideLayout" Target="../slideLayouts/slideLayout50.xml"/><Relationship Id="rId5" Type="http://schemas.openxmlformats.org/officeDocument/2006/relationships/hyperlink" Target="https://www.fda.gov/media/146305/download" TargetMode="External"/><Relationship Id="rId4" Type="http://schemas.openxmlformats.org/officeDocument/2006/relationships/hyperlink" Target="https://www.fda.gov/media/144638/download"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hyperlink" Target="https://www.mass.gov/covid-19-vaccine-in-massachusetts"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40.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3" Type="http://schemas.openxmlformats.org/officeDocument/2006/relationships/hyperlink" Target="https://www.mass.gov/info-details/covid-19-vaccination-program#latest-vaccine-update-in-ma-" TargetMode="External"/><Relationship Id="rId2" Type="http://schemas.openxmlformats.org/officeDocument/2006/relationships/notesSlide" Target="../notesSlides/notesSlide33.xml"/><Relationship Id="rId1" Type="http://schemas.openxmlformats.org/officeDocument/2006/relationships/slideLayout" Target="../slideLayouts/slideLayout50.xml"/><Relationship Id="rId6" Type="http://schemas.openxmlformats.org/officeDocument/2006/relationships/hyperlink" Target="mailto:COVID-19-Vaccine-Plan-MA@mass.gov" TargetMode="External"/><Relationship Id="rId5" Type="http://schemas.openxmlformats.org/officeDocument/2006/relationships/hyperlink" Target="https://www.cdc.gov/coronavirus/2019-ncov/vaccines/index.html" TargetMode="External"/><Relationship Id="rId4" Type="http://schemas.openxmlformats.org/officeDocument/2006/relationships/hyperlink" Target="https://www.mass.gov/info-details/covid-19-vaccine-frequently-asked-question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mass.gov/info-details/covid-19-vaccine-frequently-asked-questions" TargetMode="External"/><Relationship Id="rId2" Type="http://schemas.openxmlformats.org/officeDocument/2006/relationships/notesSlide" Target="../notesSlides/notesSlide34.xml"/><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3" Type="http://schemas.openxmlformats.org/officeDocument/2006/relationships/hyperlink" Target="https://www.mass.gov/info-details/stop-covid-19-vaccine-graphics" TargetMode="External"/><Relationship Id="rId2" Type="http://schemas.openxmlformats.org/officeDocument/2006/relationships/notesSlide" Target="../notesSlides/notesSlide35.xml"/><Relationship Id="rId1" Type="http://schemas.openxmlformats.org/officeDocument/2006/relationships/slideLayout" Target="../slideLayouts/slideLayout50.xml"/><Relationship Id="rId6" Type="http://schemas.openxmlformats.org/officeDocument/2006/relationships/hyperlink" Target="https://www.mass.gov/info-details/covid-19-printable-fact-sheets" TargetMode="External"/><Relationship Id="rId5" Type="http://schemas.openxmlformats.org/officeDocument/2006/relationships/hyperlink" Target="https://www.cdc.gov/coronavirus/2019-ncov/vaccines/toolkits/community-organization.html" TargetMode="External"/><Relationship Id="rId4" Type="http://schemas.openxmlformats.org/officeDocument/2006/relationships/hyperlink" Target="https://www.mass.gov/info-details/trust-the-facts-get-the-vax-campaign-material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s://www.mass.gov/info-details/when-can-i-get-the-covid-19-vaccine" TargetMode="External"/><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C1C4EF3-3A8A-F442-8EF2-6A57E937ACE1}"/>
              </a:ext>
            </a:extLst>
          </p:cNvPr>
          <p:cNvSpPr txBox="1">
            <a:spLocks/>
          </p:cNvSpPr>
          <p:nvPr/>
        </p:nvSpPr>
        <p:spPr>
          <a:xfrm>
            <a:off x="2118534" y="2057400"/>
            <a:ext cx="8153399" cy="152400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lvl="0" algn="ctr" fontAlgn="auto">
              <a:spcAft>
                <a:spcPts val="0"/>
              </a:spcAft>
              <a:defRPr/>
            </a:pPr>
            <a:r>
              <a:rPr lang="vi-VN" sz="4000" dirty="0">
                <a:solidFill>
                  <a:schemeClr val="bg1"/>
                </a:solidFill>
                <a:latin typeface="Calibri" pitchFamily="34" charset="0"/>
                <a:cs typeface="Calibri" pitchFamily="34" charset="0"/>
              </a:rPr>
              <a:t>Hướng dẫn tổ chức diễn đàn cộng đồng về vắc</a:t>
            </a:r>
            <a:r>
              <a:rPr lang="en-US" sz="4000" dirty="0">
                <a:solidFill>
                  <a:schemeClr val="bg1"/>
                </a:solidFill>
                <a:latin typeface="Calibri" pitchFamily="34" charset="0"/>
                <a:cs typeface="Calibri" pitchFamily="34" charset="0"/>
              </a:rPr>
              <a:t>-</a:t>
            </a:r>
            <a:r>
              <a:rPr lang="vi-VN" sz="4000" dirty="0">
                <a:solidFill>
                  <a:schemeClr val="bg1"/>
                </a:solidFill>
                <a:latin typeface="Calibri" pitchFamily="34" charset="0"/>
                <a:cs typeface="Calibri" pitchFamily="34" charset="0"/>
              </a:rPr>
              <a:t>xin COVID-19</a:t>
            </a:r>
            <a:endParaRPr lang="en-US" sz="4000" dirty="0">
              <a:solidFill>
                <a:schemeClr val="bg1"/>
              </a:solidFill>
              <a:latin typeface="Calibri" pitchFamily="34" charset="0"/>
              <a:cs typeface="Calibri" pitchFamily="34" charset="0"/>
            </a:endParaRPr>
          </a:p>
        </p:txBody>
      </p:sp>
      <p:sp>
        <p:nvSpPr>
          <p:cNvPr id="5" name="Subtitle 3"/>
          <p:cNvSpPr txBox="1">
            <a:spLocks/>
          </p:cNvSpPr>
          <p:nvPr/>
        </p:nvSpPr>
        <p:spPr>
          <a:xfrm>
            <a:off x="983495" y="3794051"/>
            <a:ext cx="10235609" cy="1295400"/>
          </a:xfrm>
          <a:prstGeom prst="rect">
            <a:avLst/>
          </a:prstGeom>
        </p:spPr>
        <p:txBody>
          <a:bodyPr/>
          <a:lstStyle>
            <a:lvl1pPr marL="228600" indent="-228600" algn="l" rtl="0" eaLnBrk="0" fontAlgn="base" hangingPunct="0">
              <a:lnSpc>
                <a:spcPct val="110000"/>
              </a:lnSpc>
              <a:spcBef>
                <a:spcPts val="1000"/>
              </a:spcBef>
              <a:spcAft>
                <a:spcPct val="0"/>
              </a:spcAft>
              <a:buClr>
                <a:srgbClr val="CB1F54"/>
              </a:buClr>
              <a:buFont typeface="Arial" charset="0"/>
              <a:buChar char="•"/>
              <a:defRPr sz="2000" kern="1200">
                <a:solidFill>
                  <a:schemeClr val="tx1"/>
                </a:solidFill>
                <a:latin typeface="+mn-lt"/>
                <a:ea typeface="+mn-ea"/>
                <a:cs typeface="+mn-cs"/>
              </a:defRPr>
            </a:lvl1pPr>
            <a:lvl2pPr marL="685800" indent="-228600" algn="l" rtl="0" eaLnBrk="0" fontAlgn="base" hangingPunct="0">
              <a:lnSpc>
                <a:spcPct val="110000"/>
              </a:lnSpc>
              <a:spcBef>
                <a:spcPts val="500"/>
              </a:spcBef>
              <a:spcAft>
                <a:spcPct val="0"/>
              </a:spcAft>
              <a:buClr>
                <a:srgbClr val="CB1F54"/>
              </a:buClr>
              <a:buFont typeface="Arial" charset="0"/>
              <a:buChar char="•"/>
              <a:defRPr kern="1200">
                <a:solidFill>
                  <a:schemeClr val="tx1"/>
                </a:solidFill>
                <a:latin typeface="+mn-lt"/>
                <a:ea typeface="+mn-ea"/>
                <a:cs typeface="+mn-cs"/>
              </a:defRPr>
            </a:lvl2pPr>
            <a:lvl3pPr marL="11430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3pPr>
            <a:lvl4pPr marL="16002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CB1F54"/>
              </a:buClr>
              <a:buFont typeface="Arial" charset="0"/>
              <a:buChar char="•"/>
              <a:defRPr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vi-VN" sz="3200" dirty="0">
                <a:latin typeface="Calibri" pitchFamily="34" charset="0"/>
                <a:cs typeface="Calibri" pitchFamily="34" charset="0"/>
              </a:rPr>
              <a:t>Cập nhật </a:t>
            </a:r>
            <a:r>
              <a:rPr lang="vi-VN" sz="3200">
                <a:latin typeface="Calibri" pitchFamily="34" charset="0"/>
                <a:cs typeface="Calibri" pitchFamily="34" charset="0"/>
              </a:rPr>
              <a:t>ngày </a:t>
            </a:r>
            <a:r>
              <a:rPr lang="en-US" sz="3200">
                <a:latin typeface="Calibri" pitchFamily="34" charset="0"/>
                <a:cs typeface="Calibri" pitchFamily="34" charset="0"/>
              </a:rPr>
              <a:t>25 </a:t>
            </a:r>
            <a:r>
              <a:rPr lang="en-US" sz="3200" dirty="0" err="1">
                <a:latin typeface="Calibri" pitchFamily="34" charset="0"/>
                <a:cs typeface="Calibri" pitchFamily="34" charset="0"/>
              </a:rPr>
              <a:t>tháng</a:t>
            </a:r>
            <a:r>
              <a:rPr lang="en-US" sz="3200" dirty="0">
                <a:latin typeface="Calibri" pitchFamily="34" charset="0"/>
                <a:cs typeface="Calibri" pitchFamily="34" charset="0"/>
              </a:rPr>
              <a:t> 01</a:t>
            </a:r>
            <a:r>
              <a:rPr lang="vi-VN" sz="3200" dirty="0">
                <a:latin typeface="Calibri" pitchFamily="34" charset="0"/>
                <a:cs typeface="Calibri" pitchFamily="34" charset="0"/>
              </a:rPr>
              <a:t> năm 202</a:t>
            </a:r>
            <a:r>
              <a:rPr lang="en-US" sz="3200" dirty="0">
                <a:latin typeface="Calibri" pitchFamily="34" charset="0"/>
                <a:cs typeface="Calibri" pitchFamily="34" charset="0"/>
              </a:rPr>
              <a:t>2</a:t>
            </a:r>
          </a:p>
        </p:txBody>
      </p:sp>
    </p:spTree>
    <p:extLst>
      <p:ext uri="{BB962C8B-B14F-4D97-AF65-F5344CB8AC3E}">
        <p14:creationId xmlns:p14="http://schemas.microsoft.com/office/powerpoint/2010/main" val="1660228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err="1">
                <a:latin typeface="Calibri" pitchFamily="34" charset="0"/>
                <a:cs typeface="Calibri" pitchFamily="34" charset="0"/>
              </a:rPr>
              <a:t>Có</a:t>
            </a:r>
            <a:r>
              <a:rPr lang="en-US" sz="3200" dirty="0">
                <a:latin typeface="Calibri" pitchFamily="34" charset="0"/>
                <a:cs typeface="Calibri" pitchFamily="34" charset="0"/>
              </a:rPr>
              <a:t> an </a:t>
            </a:r>
            <a:r>
              <a:rPr lang="en-US" sz="3200" dirty="0" err="1">
                <a:latin typeface="Calibri" pitchFamily="34" charset="0"/>
                <a:cs typeface="Calibri" pitchFamily="34" charset="0"/>
              </a:rPr>
              <a:t>toàn</a:t>
            </a:r>
            <a:r>
              <a:rPr lang="en-US" sz="3200" dirty="0">
                <a:latin typeface="Calibri" pitchFamily="34" charset="0"/>
                <a:cs typeface="Calibri" pitchFamily="34" charset="0"/>
              </a:rPr>
              <a:t> </a:t>
            </a:r>
            <a:r>
              <a:rPr lang="en-US" sz="3200" dirty="0" err="1">
                <a:latin typeface="Calibri" pitchFamily="34" charset="0"/>
                <a:cs typeface="Calibri" pitchFamily="34" charset="0"/>
              </a:rPr>
              <a:t>không</a:t>
            </a:r>
            <a:r>
              <a:rPr lang="en-US" sz="3200" dirty="0">
                <a:latin typeface="Calibri" pitchFamily="34" charset="0"/>
                <a:cs typeface="Calibri" pitchFamily="34" charset="0"/>
              </a:rPr>
              <a:t> </a:t>
            </a:r>
            <a:r>
              <a:rPr lang="en-US" sz="3200" dirty="0" err="1">
                <a:latin typeface="Calibri" pitchFamily="34" charset="0"/>
                <a:cs typeface="Calibri" pitchFamily="34" charset="0"/>
              </a:rPr>
              <a:t>khi</a:t>
            </a:r>
            <a:r>
              <a:rPr lang="en-US" sz="3200" dirty="0">
                <a:latin typeface="Calibri" pitchFamily="34" charset="0"/>
                <a:cs typeface="Calibri" pitchFamily="34" charset="0"/>
              </a:rPr>
              <a:t> </a:t>
            </a:r>
            <a:r>
              <a:rPr lang="en-US" sz="3200" dirty="0" err="1">
                <a:latin typeface="Calibri" pitchFamily="34" charset="0"/>
                <a:cs typeface="Calibri" pitchFamily="34" charset="0"/>
              </a:rPr>
              <a:t>mọi</a:t>
            </a:r>
            <a:r>
              <a:rPr lang="en-US" sz="3200" dirty="0">
                <a:latin typeface="Calibri" pitchFamily="34" charset="0"/>
                <a:cs typeface="Calibri" pitchFamily="34" charset="0"/>
              </a:rPr>
              <a:t> </a:t>
            </a:r>
            <a:r>
              <a:rPr lang="en-US" sz="3200" dirty="0" err="1">
                <a:latin typeface="Calibri" pitchFamily="34" charset="0"/>
                <a:cs typeface="Calibri" pitchFamily="34" charset="0"/>
              </a:rPr>
              <a:t>thứ</a:t>
            </a:r>
            <a:r>
              <a:rPr lang="en-US" sz="3200" dirty="0">
                <a:latin typeface="Calibri" pitchFamily="34" charset="0"/>
                <a:cs typeface="Calibri" pitchFamily="34" charset="0"/>
              </a:rPr>
              <a:t> </a:t>
            </a:r>
            <a:r>
              <a:rPr lang="en-US" sz="3200" dirty="0" err="1">
                <a:latin typeface="Calibri" pitchFamily="34" charset="0"/>
                <a:cs typeface="Calibri" pitchFamily="34" charset="0"/>
              </a:rPr>
              <a:t>diễn</a:t>
            </a:r>
            <a:r>
              <a:rPr lang="en-US" sz="3200" dirty="0">
                <a:latin typeface="Calibri" pitchFamily="34" charset="0"/>
                <a:cs typeface="Calibri" pitchFamily="34" charset="0"/>
              </a:rPr>
              <a:t> </a:t>
            </a:r>
            <a:r>
              <a:rPr lang="en-US" sz="3200" dirty="0" err="1">
                <a:latin typeface="Calibri" pitchFamily="34" charset="0"/>
                <a:cs typeface="Calibri" pitchFamily="34" charset="0"/>
              </a:rPr>
              <a:t>ra</a:t>
            </a:r>
            <a:r>
              <a:rPr lang="en-US" sz="3200" dirty="0">
                <a:latin typeface="Calibri" pitchFamily="34" charset="0"/>
                <a:cs typeface="Calibri" pitchFamily="34" charset="0"/>
              </a:rPr>
              <a:t> </a:t>
            </a:r>
            <a:r>
              <a:rPr lang="en-US" sz="3200" dirty="0" err="1">
                <a:latin typeface="Calibri" pitchFamily="34" charset="0"/>
                <a:cs typeface="Calibri" pitchFamily="34" charset="0"/>
              </a:rPr>
              <a:t>quá</a:t>
            </a:r>
            <a:r>
              <a:rPr lang="en-US" sz="3200" dirty="0">
                <a:latin typeface="Calibri" pitchFamily="34" charset="0"/>
                <a:cs typeface="Calibri" pitchFamily="34" charset="0"/>
              </a:rPr>
              <a:t> </a:t>
            </a:r>
            <a:r>
              <a:rPr lang="en-US" sz="3200" dirty="0" err="1">
                <a:latin typeface="Calibri" pitchFamily="34" charset="0"/>
                <a:cs typeface="Calibri" pitchFamily="34" charset="0"/>
              </a:rPr>
              <a:t>nhanh</a:t>
            </a:r>
            <a:r>
              <a:rPr lang="en-US" sz="3200" dirty="0">
                <a:latin typeface="Calibri" pitchFamily="34" charset="0"/>
                <a:cs typeface="Calibri" pitchFamily="34" charset="0"/>
              </a:rPr>
              <a:t>?</a:t>
            </a:r>
          </a:p>
        </p:txBody>
      </p:sp>
      <p:sp>
        <p:nvSpPr>
          <p:cNvPr id="4" name="Google Shape;445;p81">
            <a:extLst>
              <a:ext uri="{FF2B5EF4-FFF2-40B4-BE49-F238E27FC236}">
                <a16:creationId xmlns:a16="http://schemas.microsoft.com/office/drawing/2014/main" id="{2BCAEC9E-23ED-4749-B667-965270A2B3F8}"/>
              </a:ext>
            </a:extLst>
          </p:cNvPr>
          <p:cNvSpPr/>
          <p:nvPr/>
        </p:nvSpPr>
        <p:spPr>
          <a:xfrm>
            <a:off x="201900" y="1136942"/>
            <a:ext cx="112278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vi-VN" sz="2400" b="0" i="0" u="none" strike="noStrike" cap="none" dirty="0">
                <a:solidFill>
                  <a:srgbClr val="000000"/>
                </a:solidFill>
                <a:latin typeface="Calibri"/>
                <a:ea typeface="Calibri"/>
                <a:cs typeface="Calibri"/>
                <a:sym typeface="Calibri"/>
              </a:rPr>
              <a:t>Lịch trình đã được đẩy nhanh nhưng không bao giờ cắt giảm mức độ an toàn. Sau đây là lý do tại sao vắc-xin an toàn:</a:t>
            </a:r>
            <a:endParaRPr sz="2400" b="0" i="0" u="none" strike="noStrike" cap="none" dirty="0">
              <a:solidFill>
                <a:srgbClr val="000000"/>
              </a:solidFill>
              <a:latin typeface="Calibri"/>
              <a:ea typeface="Calibri"/>
              <a:cs typeface="Calibri"/>
              <a:sym typeface="Calibri"/>
            </a:endParaRPr>
          </a:p>
        </p:txBody>
      </p:sp>
      <p:pic>
        <p:nvPicPr>
          <p:cNvPr id="6" name="Google Shape;446;p81" descr="Open book">
            <a:extLst>
              <a:ext uri="{FF2B5EF4-FFF2-40B4-BE49-F238E27FC236}">
                <a16:creationId xmlns:a16="http://schemas.microsoft.com/office/drawing/2014/main" id="{1750B438-8A74-47F1-BE46-2ED13ADF9334}"/>
              </a:ext>
            </a:extLst>
          </p:cNvPr>
          <p:cNvPicPr preferRelativeResize="0"/>
          <p:nvPr/>
        </p:nvPicPr>
        <p:blipFill>
          <a:blip r:embed="rId3">
            <a:alphaModFix/>
          </a:blip>
          <a:stretch>
            <a:fillRect/>
          </a:stretch>
        </p:blipFill>
        <p:spPr>
          <a:xfrm>
            <a:off x="232426" y="2261879"/>
            <a:ext cx="1684106" cy="1659302"/>
          </a:xfrm>
          <a:prstGeom prst="rect">
            <a:avLst/>
          </a:prstGeom>
          <a:noFill/>
          <a:ln>
            <a:noFill/>
          </a:ln>
        </p:spPr>
      </p:pic>
      <p:pic>
        <p:nvPicPr>
          <p:cNvPr id="7" name="Google Shape;447;p81" descr="Dollar sign">
            <a:extLst>
              <a:ext uri="{FF2B5EF4-FFF2-40B4-BE49-F238E27FC236}">
                <a16:creationId xmlns:a16="http://schemas.microsoft.com/office/drawing/2014/main" id="{9617C8A8-E846-49DF-8FD5-B780DA398A8C}"/>
              </a:ext>
            </a:extLst>
          </p:cNvPr>
          <p:cNvPicPr preferRelativeResize="0"/>
          <p:nvPr/>
        </p:nvPicPr>
        <p:blipFill>
          <a:blip r:embed="rId4">
            <a:alphaModFix/>
          </a:blip>
          <a:stretch>
            <a:fillRect/>
          </a:stretch>
        </p:blipFill>
        <p:spPr>
          <a:xfrm>
            <a:off x="6171192" y="2244436"/>
            <a:ext cx="1684107" cy="1694194"/>
          </a:xfrm>
          <a:prstGeom prst="rect">
            <a:avLst/>
          </a:prstGeom>
          <a:noFill/>
          <a:ln>
            <a:noFill/>
          </a:ln>
        </p:spPr>
      </p:pic>
      <p:pic>
        <p:nvPicPr>
          <p:cNvPr id="8" name="Google Shape;448;p81" descr="Magnifying glass and clipboard">
            <a:extLst>
              <a:ext uri="{FF2B5EF4-FFF2-40B4-BE49-F238E27FC236}">
                <a16:creationId xmlns:a16="http://schemas.microsoft.com/office/drawing/2014/main" id="{85FD2571-4241-4EC6-9B01-A8146FAAD231}"/>
              </a:ext>
            </a:extLst>
          </p:cNvPr>
          <p:cNvPicPr preferRelativeResize="0"/>
          <p:nvPr/>
        </p:nvPicPr>
        <p:blipFill>
          <a:blip r:embed="rId5">
            <a:alphaModFix/>
          </a:blip>
          <a:stretch>
            <a:fillRect/>
          </a:stretch>
        </p:blipFill>
        <p:spPr>
          <a:xfrm>
            <a:off x="6082567" y="4395641"/>
            <a:ext cx="1684107" cy="1746169"/>
          </a:xfrm>
          <a:prstGeom prst="rect">
            <a:avLst/>
          </a:prstGeom>
          <a:noFill/>
          <a:ln>
            <a:noFill/>
          </a:ln>
        </p:spPr>
      </p:pic>
      <p:pic>
        <p:nvPicPr>
          <p:cNvPr id="9" name="Google Shape;449;p81" descr="Person raising hand">
            <a:extLst>
              <a:ext uri="{FF2B5EF4-FFF2-40B4-BE49-F238E27FC236}">
                <a16:creationId xmlns:a16="http://schemas.microsoft.com/office/drawing/2014/main" id="{A914224C-97C7-4D0E-B60C-36D2813FD01E}"/>
              </a:ext>
            </a:extLst>
          </p:cNvPr>
          <p:cNvPicPr preferRelativeResize="0"/>
          <p:nvPr/>
        </p:nvPicPr>
        <p:blipFill>
          <a:blip r:embed="rId6">
            <a:alphaModFix/>
          </a:blip>
          <a:stretch>
            <a:fillRect/>
          </a:stretch>
        </p:blipFill>
        <p:spPr>
          <a:xfrm>
            <a:off x="181450" y="4357351"/>
            <a:ext cx="1786059" cy="1822735"/>
          </a:xfrm>
          <a:prstGeom prst="rect">
            <a:avLst/>
          </a:prstGeom>
          <a:noFill/>
          <a:ln>
            <a:noFill/>
          </a:ln>
        </p:spPr>
      </p:pic>
      <p:sp>
        <p:nvSpPr>
          <p:cNvPr id="10" name="Google Shape;450;p81">
            <a:extLst>
              <a:ext uri="{FF2B5EF4-FFF2-40B4-BE49-F238E27FC236}">
                <a16:creationId xmlns:a16="http://schemas.microsoft.com/office/drawing/2014/main" id="{EEE76FB4-7411-46C4-93BE-1A0B86D24C06}"/>
              </a:ext>
            </a:extLst>
          </p:cNvPr>
          <p:cNvSpPr/>
          <p:nvPr/>
        </p:nvSpPr>
        <p:spPr>
          <a:xfrm>
            <a:off x="2039263" y="2366176"/>
            <a:ext cx="3869325" cy="132339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000" b="1" dirty="0" err="1">
                <a:latin typeface="Calibri"/>
                <a:ea typeface="Calibri"/>
                <a:cs typeface="Calibri"/>
                <a:sym typeface="Calibri"/>
              </a:rPr>
              <a:t>Chúng</a:t>
            </a:r>
            <a:r>
              <a:rPr lang="en-US" sz="2000" b="1" dirty="0">
                <a:latin typeface="Calibri"/>
                <a:ea typeface="Calibri"/>
                <a:cs typeface="Calibri"/>
                <a:sym typeface="Calibri"/>
              </a:rPr>
              <a:t> </a:t>
            </a:r>
            <a:r>
              <a:rPr lang="en-US" sz="2000" b="1" dirty="0" err="1">
                <a:latin typeface="Calibri"/>
                <a:ea typeface="Calibri"/>
                <a:cs typeface="Calibri"/>
                <a:sym typeface="Calibri"/>
              </a:rPr>
              <a:t>tôi</a:t>
            </a:r>
            <a:r>
              <a:rPr lang="en-US" sz="2000" b="1" dirty="0">
                <a:latin typeface="Calibri"/>
                <a:ea typeface="Calibri"/>
                <a:cs typeface="Calibri"/>
                <a:sym typeface="Calibri"/>
              </a:rPr>
              <a:t> </a:t>
            </a:r>
            <a:r>
              <a:rPr lang="en-US" sz="2000" b="1" dirty="0" err="1">
                <a:latin typeface="Calibri"/>
                <a:ea typeface="Calibri"/>
                <a:cs typeface="Calibri"/>
                <a:sym typeface="Calibri"/>
              </a:rPr>
              <a:t>đã</a:t>
            </a:r>
            <a:r>
              <a:rPr lang="en-US" sz="2000" b="1" dirty="0">
                <a:latin typeface="Calibri"/>
                <a:ea typeface="Calibri"/>
                <a:cs typeface="Calibri"/>
                <a:sym typeface="Calibri"/>
              </a:rPr>
              <a:t> </a:t>
            </a:r>
            <a:r>
              <a:rPr lang="en-US" sz="2000" b="1" dirty="0" err="1">
                <a:latin typeface="Calibri"/>
                <a:ea typeface="Calibri"/>
                <a:cs typeface="Calibri"/>
                <a:sym typeface="Calibri"/>
              </a:rPr>
              <a:t>có</a:t>
            </a:r>
            <a:r>
              <a:rPr lang="en-US" sz="2000" b="1" dirty="0">
                <a:latin typeface="Calibri"/>
                <a:ea typeface="Calibri"/>
                <a:cs typeface="Calibri"/>
                <a:sym typeface="Calibri"/>
              </a:rPr>
              <a:t> </a:t>
            </a:r>
            <a:r>
              <a:rPr lang="en-US" sz="2000" b="1" dirty="0" err="1">
                <a:latin typeface="Calibri"/>
                <a:ea typeface="Calibri"/>
                <a:cs typeface="Calibri"/>
                <a:sym typeface="Calibri"/>
              </a:rPr>
              <a:t>sẵn</a:t>
            </a:r>
            <a:r>
              <a:rPr lang="en-US" sz="2000" b="1" dirty="0">
                <a:latin typeface="Calibri"/>
                <a:ea typeface="Calibri"/>
                <a:cs typeface="Calibri"/>
                <a:sym typeface="Calibri"/>
              </a:rPr>
              <a:t> </a:t>
            </a:r>
            <a:r>
              <a:rPr lang="en-US" sz="2000" b="1" dirty="0" err="1">
                <a:latin typeface="Calibri"/>
                <a:ea typeface="Calibri"/>
                <a:cs typeface="Calibri"/>
                <a:sym typeface="Calibri"/>
              </a:rPr>
              <a:t>những</a:t>
            </a:r>
            <a:r>
              <a:rPr lang="en-US" sz="2000" b="1" dirty="0">
                <a:latin typeface="Calibri"/>
                <a:ea typeface="Calibri"/>
                <a:cs typeface="Calibri"/>
                <a:sym typeface="Calibri"/>
              </a:rPr>
              <a:t> </a:t>
            </a:r>
            <a:r>
              <a:rPr lang="en-US" sz="2000" b="1" dirty="0" err="1">
                <a:latin typeface="Calibri"/>
                <a:ea typeface="Calibri"/>
                <a:cs typeface="Calibri"/>
                <a:sym typeface="Calibri"/>
              </a:rPr>
              <a:t>thông</a:t>
            </a:r>
            <a:r>
              <a:rPr lang="en-US" sz="2000" b="1" dirty="0">
                <a:latin typeface="Calibri"/>
                <a:ea typeface="Calibri"/>
                <a:cs typeface="Calibri"/>
                <a:sym typeface="Calibri"/>
              </a:rPr>
              <a:t> tin </a:t>
            </a:r>
            <a:r>
              <a:rPr lang="en-US" sz="2000" b="1" dirty="0" err="1">
                <a:latin typeface="Calibri"/>
                <a:ea typeface="Calibri"/>
                <a:cs typeface="Calibri"/>
                <a:sym typeface="Calibri"/>
              </a:rPr>
              <a:t>hữu</a:t>
            </a:r>
            <a:r>
              <a:rPr lang="en-US" sz="2000" b="1" dirty="0">
                <a:latin typeface="Calibri"/>
                <a:ea typeface="Calibri"/>
                <a:cs typeface="Calibri"/>
                <a:sym typeface="Calibri"/>
              </a:rPr>
              <a:t> </a:t>
            </a:r>
            <a:r>
              <a:rPr lang="en-US" sz="2000" b="1" dirty="0" err="1">
                <a:latin typeface="Calibri"/>
                <a:ea typeface="Calibri"/>
                <a:cs typeface="Calibri"/>
                <a:sym typeface="Calibri"/>
              </a:rPr>
              <a:t>ích</a:t>
            </a:r>
            <a:r>
              <a:rPr lang="en-US" sz="2000" b="1" dirty="0">
                <a:latin typeface="Calibri"/>
                <a:ea typeface="Calibri"/>
                <a:cs typeface="Calibri"/>
                <a:sym typeface="Calibri"/>
              </a:rPr>
              <a:t> </a:t>
            </a:r>
            <a:r>
              <a:rPr lang="en-US" sz="2000" dirty="0" err="1">
                <a:latin typeface="Calibri"/>
                <a:ea typeface="Calibri"/>
                <a:cs typeface="Calibri"/>
                <a:sym typeface="Calibri"/>
              </a:rPr>
              <a:t>về</a:t>
            </a:r>
            <a:r>
              <a:rPr lang="en-US" sz="2000" dirty="0">
                <a:latin typeface="Calibri"/>
                <a:ea typeface="Calibri"/>
                <a:cs typeface="Calibri"/>
                <a:sym typeface="Calibri"/>
              </a:rPr>
              <a:t> vi-</a:t>
            </a:r>
            <a:r>
              <a:rPr lang="en-US" sz="2000" dirty="0" err="1">
                <a:latin typeface="Calibri"/>
                <a:ea typeface="Calibri"/>
                <a:cs typeface="Calibri"/>
                <a:sym typeface="Calibri"/>
              </a:rPr>
              <a:t>rút</a:t>
            </a:r>
            <a:r>
              <a:rPr lang="en-US" sz="2000" dirty="0">
                <a:latin typeface="Calibri"/>
                <a:ea typeface="Calibri"/>
                <a:cs typeface="Calibri"/>
                <a:sym typeface="Calibri"/>
              </a:rPr>
              <a:t> corona, </a:t>
            </a:r>
            <a:r>
              <a:rPr lang="en-US" sz="2000" dirty="0" err="1">
                <a:latin typeface="Calibri"/>
                <a:ea typeface="Calibri"/>
                <a:cs typeface="Calibri"/>
                <a:sym typeface="Calibri"/>
              </a:rPr>
              <a:t>vì</a:t>
            </a:r>
            <a:r>
              <a:rPr lang="en-US" sz="2000" dirty="0">
                <a:latin typeface="Calibri"/>
                <a:ea typeface="Calibri"/>
                <a:cs typeface="Calibri"/>
                <a:sym typeface="Calibri"/>
              </a:rPr>
              <a:t> </a:t>
            </a:r>
            <a:r>
              <a:rPr lang="en-US" sz="2000" dirty="0" err="1">
                <a:latin typeface="Calibri"/>
                <a:ea typeface="Calibri"/>
                <a:cs typeface="Calibri"/>
                <a:sym typeface="Calibri"/>
              </a:rPr>
              <a:t>vậy</a:t>
            </a:r>
            <a:r>
              <a:rPr lang="en-US" sz="2000" dirty="0">
                <a:latin typeface="Calibri"/>
                <a:ea typeface="Calibri"/>
                <a:cs typeface="Calibri"/>
                <a:sym typeface="Calibri"/>
              </a:rPr>
              <a:t> </a:t>
            </a:r>
            <a:r>
              <a:rPr lang="en-US" sz="2000" dirty="0" err="1">
                <a:latin typeface="Calibri"/>
                <a:ea typeface="Calibri"/>
                <a:cs typeface="Calibri"/>
                <a:sym typeface="Calibri"/>
              </a:rPr>
              <a:t>chúng</a:t>
            </a:r>
            <a:r>
              <a:rPr lang="en-US" sz="2000" dirty="0">
                <a:latin typeface="Calibri"/>
                <a:ea typeface="Calibri"/>
                <a:cs typeface="Calibri"/>
                <a:sym typeface="Calibri"/>
              </a:rPr>
              <a:t> </a:t>
            </a:r>
            <a:r>
              <a:rPr lang="en-US" sz="2000" dirty="0" err="1">
                <a:latin typeface="Calibri"/>
                <a:ea typeface="Calibri"/>
                <a:cs typeface="Calibri"/>
                <a:sym typeface="Calibri"/>
              </a:rPr>
              <a:t>tôi</a:t>
            </a:r>
            <a:r>
              <a:rPr lang="en-US" sz="2000" dirty="0">
                <a:latin typeface="Calibri"/>
                <a:ea typeface="Calibri"/>
                <a:cs typeface="Calibri"/>
                <a:sym typeface="Calibri"/>
              </a:rPr>
              <a:t> </a:t>
            </a:r>
            <a:r>
              <a:rPr lang="en-US" sz="2000" dirty="0" err="1">
                <a:latin typeface="Calibri"/>
                <a:ea typeface="Calibri"/>
                <a:cs typeface="Calibri"/>
                <a:sym typeface="Calibri"/>
              </a:rPr>
              <a:t>không</a:t>
            </a:r>
            <a:r>
              <a:rPr lang="en-US" sz="2000" dirty="0">
                <a:latin typeface="Calibri"/>
                <a:ea typeface="Calibri"/>
                <a:cs typeface="Calibri"/>
                <a:sym typeface="Calibri"/>
              </a:rPr>
              <a:t> </a:t>
            </a:r>
            <a:r>
              <a:rPr lang="en-US" sz="2000" dirty="0" err="1">
                <a:latin typeface="Calibri"/>
                <a:ea typeface="Calibri"/>
                <a:cs typeface="Calibri"/>
                <a:sym typeface="Calibri"/>
              </a:rPr>
              <a:t>bắt</a:t>
            </a:r>
            <a:r>
              <a:rPr lang="en-US" sz="2000" dirty="0">
                <a:latin typeface="Calibri"/>
                <a:ea typeface="Calibri"/>
                <a:cs typeface="Calibri"/>
                <a:sym typeface="Calibri"/>
              </a:rPr>
              <a:t> </a:t>
            </a:r>
            <a:r>
              <a:rPr lang="en-US" sz="2000" dirty="0" err="1">
                <a:latin typeface="Calibri"/>
                <a:ea typeface="Calibri"/>
                <a:cs typeface="Calibri"/>
                <a:sym typeface="Calibri"/>
              </a:rPr>
              <a:t>đầu</a:t>
            </a:r>
            <a:r>
              <a:rPr lang="en-US" sz="2000" dirty="0">
                <a:latin typeface="Calibri"/>
                <a:ea typeface="Calibri"/>
                <a:cs typeface="Calibri"/>
                <a:sym typeface="Calibri"/>
              </a:rPr>
              <a:t> </a:t>
            </a:r>
            <a:r>
              <a:rPr lang="en-US" sz="2000" dirty="0" err="1">
                <a:latin typeface="Calibri"/>
                <a:ea typeface="Calibri"/>
                <a:cs typeface="Calibri"/>
                <a:sym typeface="Calibri"/>
              </a:rPr>
              <a:t>từ</a:t>
            </a:r>
            <a:r>
              <a:rPr lang="en-US" sz="2000" dirty="0">
                <a:latin typeface="Calibri"/>
                <a:ea typeface="Calibri"/>
                <a:cs typeface="Calibri"/>
                <a:sym typeface="Calibri"/>
              </a:rPr>
              <a:t> con </a:t>
            </a:r>
            <a:r>
              <a:rPr lang="en-US" sz="2000" dirty="0" err="1">
                <a:latin typeface="Calibri"/>
                <a:ea typeface="Calibri"/>
                <a:cs typeface="Calibri"/>
                <a:sym typeface="Calibri"/>
              </a:rPr>
              <a:t>số</a:t>
            </a:r>
            <a:r>
              <a:rPr lang="en-US" sz="2000" dirty="0">
                <a:latin typeface="Calibri"/>
                <a:ea typeface="Calibri"/>
                <a:cs typeface="Calibri"/>
                <a:sym typeface="Calibri"/>
              </a:rPr>
              <a:t> </a:t>
            </a:r>
            <a:r>
              <a:rPr lang="en-US" sz="2000" dirty="0" err="1">
                <a:latin typeface="Calibri"/>
                <a:ea typeface="Calibri"/>
                <a:cs typeface="Calibri"/>
                <a:sym typeface="Calibri"/>
              </a:rPr>
              <a:t>không</a:t>
            </a:r>
            <a:r>
              <a:rPr lang="en-US" sz="2000" dirty="0">
                <a:latin typeface="Calibri"/>
                <a:ea typeface="Calibri"/>
                <a:cs typeface="Calibri"/>
                <a:sym typeface="Calibri"/>
              </a:rPr>
              <a:t>.</a:t>
            </a:r>
            <a:endParaRPr sz="2000" i="0" u="none" strike="noStrike" cap="none" dirty="0">
              <a:latin typeface="Calibri"/>
              <a:ea typeface="Calibri"/>
              <a:cs typeface="Calibri"/>
              <a:sym typeface="Calibri"/>
            </a:endParaRPr>
          </a:p>
        </p:txBody>
      </p:sp>
      <p:sp>
        <p:nvSpPr>
          <p:cNvPr id="11" name="Google Shape;451;p81">
            <a:extLst>
              <a:ext uri="{FF2B5EF4-FFF2-40B4-BE49-F238E27FC236}">
                <a16:creationId xmlns:a16="http://schemas.microsoft.com/office/drawing/2014/main" id="{475DA5B2-50F2-4D64-A553-77C05B742E7E}"/>
              </a:ext>
            </a:extLst>
          </p:cNvPr>
          <p:cNvSpPr/>
          <p:nvPr/>
        </p:nvSpPr>
        <p:spPr>
          <a:xfrm>
            <a:off x="7855299" y="2429830"/>
            <a:ext cx="4009200" cy="1323399"/>
          </a:xfrm>
          <a:prstGeom prst="rect">
            <a:avLst/>
          </a:prstGeom>
          <a:noFill/>
          <a:ln>
            <a:noFill/>
          </a:ln>
        </p:spPr>
        <p:txBody>
          <a:bodyPr spcFirstLastPara="1" wrap="square" lIns="91425" tIns="45700" rIns="91425" bIns="45700" anchor="t" anchorCtr="0">
            <a:spAutoFit/>
          </a:bodyPr>
          <a:lstStyle/>
          <a:p>
            <a:pPr marL="0" lvl="0" indent="0" algn="l" rtl="0">
              <a:spcAft>
                <a:spcPts val="0"/>
              </a:spcAft>
              <a:buNone/>
            </a:pPr>
            <a:r>
              <a:rPr lang="vi-VN" sz="2000" dirty="0">
                <a:latin typeface="Calibri"/>
                <a:ea typeface="Calibri"/>
                <a:cs typeface="Calibri"/>
                <a:sym typeface="Calibri"/>
              </a:rPr>
              <a:t>Chính phủ Hoa Kỳ và các chính phủ khác </a:t>
            </a:r>
            <a:r>
              <a:rPr lang="vi-VN" sz="2000" b="1" dirty="0">
                <a:latin typeface="Calibri"/>
                <a:ea typeface="Calibri"/>
                <a:cs typeface="Calibri"/>
                <a:sym typeface="Calibri"/>
              </a:rPr>
              <a:t>đã đầu tư rất nhiều tiền </a:t>
            </a:r>
            <a:r>
              <a:rPr lang="vi-VN" sz="2000" dirty="0">
                <a:latin typeface="Calibri"/>
                <a:ea typeface="Calibri"/>
                <a:cs typeface="Calibri"/>
                <a:sym typeface="Calibri"/>
              </a:rPr>
              <a:t>để hỗ trợ các công ty vắc-xin trong công việc của họ.</a:t>
            </a:r>
            <a:endParaRPr sz="2000" b="1" dirty="0">
              <a:latin typeface="Calibri"/>
              <a:ea typeface="Calibri"/>
              <a:cs typeface="Calibri"/>
              <a:sym typeface="Calibri"/>
            </a:endParaRPr>
          </a:p>
        </p:txBody>
      </p:sp>
      <p:sp>
        <p:nvSpPr>
          <p:cNvPr id="12" name="Google Shape;452;p81">
            <a:extLst>
              <a:ext uri="{FF2B5EF4-FFF2-40B4-BE49-F238E27FC236}">
                <a16:creationId xmlns:a16="http://schemas.microsoft.com/office/drawing/2014/main" id="{9AAA62F3-224E-4166-964F-6E2E770DCDF2}"/>
              </a:ext>
            </a:extLst>
          </p:cNvPr>
          <p:cNvSpPr/>
          <p:nvPr/>
        </p:nvSpPr>
        <p:spPr>
          <a:xfrm>
            <a:off x="2141488" y="4587990"/>
            <a:ext cx="3561480" cy="1323399"/>
          </a:xfrm>
          <a:prstGeom prst="rect">
            <a:avLst/>
          </a:prstGeom>
          <a:noFill/>
          <a:ln>
            <a:noFill/>
          </a:ln>
        </p:spPr>
        <p:txBody>
          <a:bodyPr spcFirstLastPara="1" wrap="square" lIns="91425" tIns="45700" rIns="91425" bIns="45700" anchor="t" anchorCtr="0">
            <a:spAutoFit/>
          </a:bodyPr>
          <a:lstStyle/>
          <a:p>
            <a:pPr marL="0" lvl="0" indent="0" algn="l" rtl="0">
              <a:spcAft>
                <a:spcPts val="0"/>
              </a:spcAft>
              <a:buNone/>
            </a:pPr>
            <a:r>
              <a:rPr lang="vi-VN" sz="2000" dirty="0">
                <a:latin typeface="Calibri"/>
                <a:ea typeface="Calibri"/>
                <a:cs typeface="Calibri"/>
                <a:sym typeface="Calibri"/>
              </a:rPr>
              <a:t>Rất nhiều người đã tham gia thử nghiệm lâm sàng và </a:t>
            </a:r>
            <a:r>
              <a:rPr lang="vi-VN" sz="2000" b="1" dirty="0">
                <a:latin typeface="Calibri"/>
                <a:ea typeface="Calibri"/>
                <a:cs typeface="Calibri"/>
                <a:sym typeface="Calibri"/>
              </a:rPr>
              <a:t>chúng tôi không cần mất thời gian tìm kiếm tình nguyện viên.</a:t>
            </a:r>
            <a:endParaRPr sz="2000" b="1" i="0" u="none" strike="noStrike" cap="none" dirty="0">
              <a:latin typeface="Calibri"/>
              <a:ea typeface="Calibri"/>
              <a:cs typeface="Calibri"/>
              <a:sym typeface="Calibri"/>
            </a:endParaRPr>
          </a:p>
        </p:txBody>
      </p:sp>
      <p:sp>
        <p:nvSpPr>
          <p:cNvPr id="13" name="Google Shape;453;p81">
            <a:extLst>
              <a:ext uri="{FF2B5EF4-FFF2-40B4-BE49-F238E27FC236}">
                <a16:creationId xmlns:a16="http://schemas.microsoft.com/office/drawing/2014/main" id="{9E551238-FAE7-4422-8485-23EA60F15B77}"/>
              </a:ext>
            </a:extLst>
          </p:cNvPr>
          <p:cNvSpPr/>
          <p:nvPr/>
        </p:nvSpPr>
        <p:spPr>
          <a:xfrm>
            <a:off x="7864450" y="4560108"/>
            <a:ext cx="3761020" cy="1323399"/>
          </a:xfrm>
          <a:prstGeom prst="rect">
            <a:avLst/>
          </a:prstGeom>
          <a:noFill/>
          <a:ln>
            <a:noFill/>
          </a:ln>
        </p:spPr>
        <p:txBody>
          <a:bodyPr spcFirstLastPara="1" wrap="square" lIns="91425" tIns="45700" rIns="91425" bIns="45700" anchor="t" anchorCtr="0">
            <a:spAutoFit/>
          </a:bodyPr>
          <a:lstStyle/>
          <a:p>
            <a:pPr marL="0" lvl="0" indent="0" algn="l" rtl="0">
              <a:spcAft>
                <a:spcPts val="0"/>
              </a:spcAft>
              <a:buNone/>
            </a:pPr>
            <a:r>
              <a:rPr lang="vi-VN" sz="2000" dirty="0">
                <a:latin typeface="Calibri"/>
                <a:ea typeface="Calibri"/>
                <a:cs typeface="Calibri"/>
                <a:sym typeface="Calibri"/>
              </a:rPr>
              <a:t>Việc sản xuất diễn ra </a:t>
            </a:r>
            <a:r>
              <a:rPr lang="vi-VN" sz="2000" b="1" dirty="0">
                <a:latin typeface="Calibri"/>
                <a:ea typeface="Calibri"/>
                <a:cs typeface="Calibri"/>
                <a:sym typeface="Calibri"/>
              </a:rPr>
              <a:t>cùng lúc với các nghiên cứu về tính an toàn, </a:t>
            </a:r>
            <a:r>
              <a:rPr lang="vi-VN" sz="2000" dirty="0">
                <a:latin typeface="Calibri"/>
                <a:ea typeface="Calibri"/>
                <a:cs typeface="Calibri"/>
                <a:sym typeface="Calibri"/>
              </a:rPr>
              <a:t>vì vậy vắc-xin đã sẵn sàng được phân phối khi chúng được phê duyệt.</a:t>
            </a:r>
            <a:endParaRPr sz="2000" b="0" i="0" u="none" strike="noStrike" cap="none" dirty="0">
              <a:latin typeface="Calibri"/>
              <a:ea typeface="Calibri"/>
              <a:cs typeface="Calibri"/>
              <a:sym typeface="Calibri"/>
            </a:endParaRPr>
          </a:p>
        </p:txBody>
      </p:sp>
    </p:spTree>
    <p:extLst>
      <p:ext uri="{BB962C8B-B14F-4D97-AF65-F5344CB8AC3E}">
        <p14:creationId xmlns:p14="http://schemas.microsoft.com/office/powerpoint/2010/main" val="4119268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mage shows an example of the COVID-19 vaccine development timeline compared to a traditional vaccine development timeline. In particular, it shows how the COVID-19 vaccine manufacturing and development step happened at the same time as the testing and approvals.">
            <a:extLst>
              <a:ext uri="{FF2B5EF4-FFF2-40B4-BE49-F238E27FC236}">
                <a16:creationId xmlns:a16="http://schemas.microsoft.com/office/drawing/2014/main" id="{60A87389-14A5-430A-B91F-2404E62DD666}"/>
              </a:ext>
            </a:extLst>
          </p:cNvPr>
          <p:cNvPicPr>
            <a:picLocks noChangeAspect="1"/>
          </p:cNvPicPr>
          <p:nvPr/>
        </p:nvPicPr>
        <p:blipFill rotWithShape="1">
          <a:blip r:embed="rId3"/>
          <a:srcRect t="64595"/>
          <a:stretch/>
        </p:blipFill>
        <p:spPr>
          <a:xfrm>
            <a:off x="0" y="4200022"/>
            <a:ext cx="12214302" cy="2432542"/>
          </a:xfrm>
          <a:prstGeom prst="rect">
            <a:avLst/>
          </a:prstGeom>
        </p:spPr>
      </p:pic>
      <p:sp>
        <p:nvSpPr>
          <p:cNvPr id="8" name="TextBox 7">
            <a:extLst>
              <a:ext uri="{FF2B5EF4-FFF2-40B4-BE49-F238E27FC236}">
                <a16:creationId xmlns:a16="http://schemas.microsoft.com/office/drawing/2014/main" id="{58CBA1D6-D9E1-EF4A-9020-FBEE87F45AB1}"/>
              </a:ext>
            </a:extLst>
          </p:cNvPr>
          <p:cNvSpPr txBox="1"/>
          <p:nvPr/>
        </p:nvSpPr>
        <p:spPr>
          <a:xfrm>
            <a:off x="541302" y="1961355"/>
            <a:ext cx="3081886" cy="786761"/>
          </a:xfrm>
          <a:prstGeom prst="rect">
            <a:avLst/>
          </a:prstGeom>
          <a:ln w="6350">
            <a:noFill/>
            <a:miter lim="800000"/>
          </a:ln>
        </p:spPr>
        <p:txBody>
          <a:bodyPr vert="horz" wrap="square" lIns="0" tIns="0" rIns="0" bIns="0" rtlCol="0">
            <a:noAutofit/>
          </a:bodyPr>
          <a:lstStyle/>
          <a:p>
            <a:pPr>
              <a:spcBef>
                <a:spcPts val="300"/>
              </a:spcBef>
              <a:spcAft>
                <a:spcPts val="300"/>
              </a:spcAft>
              <a:buNone/>
            </a:pPr>
            <a:r>
              <a:rPr lang="en-US" sz="1400" dirty="0">
                <a:solidFill>
                  <a:schemeClr val="tx1">
                    <a:lumMod val="75000"/>
                    <a:lumOff val="25000"/>
                  </a:schemeClr>
                </a:solidFill>
              </a:rPr>
              <a:t>Research</a:t>
            </a:r>
          </a:p>
        </p:txBody>
      </p:sp>
      <p:pic>
        <p:nvPicPr>
          <p:cNvPr id="10" name="Picture 9" descr="This image shows an example of the COVID-19 vaccine development timeline compared to a traditional vaccine development timeline. In particular, it shows how the COVID-19 vaccine manufacturing and development step happened at the same time as the testing and approvals.">
            <a:extLst>
              <a:ext uri="{FF2B5EF4-FFF2-40B4-BE49-F238E27FC236}">
                <a16:creationId xmlns:a16="http://schemas.microsoft.com/office/drawing/2014/main" id="{CEE9D3EF-6083-DB45-ABBB-E4992BD0CE10}"/>
              </a:ext>
            </a:extLst>
          </p:cNvPr>
          <p:cNvPicPr>
            <a:picLocks noChangeAspect="1"/>
          </p:cNvPicPr>
          <p:nvPr/>
        </p:nvPicPr>
        <p:blipFill rotWithShape="1">
          <a:blip r:embed="rId3"/>
          <a:srcRect t="12182" b="55852"/>
          <a:stretch/>
        </p:blipFill>
        <p:spPr>
          <a:xfrm>
            <a:off x="0" y="1590999"/>
            <a:ext cx="12214302" cy="2196250"/>
          </a:xfrm>
          <a:prstGeom prst="rect">
            <a:avLst/>
          </a:prstGeom>
        </p:spPr>
      </p:pic>
      <p:sp>
        <p:nvSpPr>
          <p:cNvPr id="11" name="TextBox 10">
            <a:extLst>
              <a:ext uri="{FF2B5EF4-FFF2-40B4-BE49-F238E27FC236}">
                <a16:creationId xmlns:a16="http://schemas.microsoft.com/office/drawing/2014/main" id="{60BAF94D-FD59-7944-94EC-DF0AA5878A34}"/>
              </a:ext>
            </a:extLst>
          </p:cNvPr>
          <p:cNvSpPr txBox="1"/>
          <p:nvPr/>
        </p:nvSpPr>
        <p:spPr>
          <a:xfrm>
            <a:off x="103239" y="855406"/>
            <a:ext cx="0" cy="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7" name="TextBox 6">
            <a:extLst>
              <a:ext uri="{FF2B5EF4-FFF2-40B4-BE49-F238E27FC236}">
                <a16:creationId xmlns:a16="http://schemas.microsoft.com/office/drawing/2014/main" id="{6F74AF02-DAA3-B04E-ADCF-0F205B148F9C}"/>
              </a:ext>
            </a:extLst>
          </p:cNvPr>
          <p:cNvSpPr txBox="1"/>
          <p:nvPr/>
        </p:nvSpPr>
        <p:spPr>
          <a:xfrm>
            <a:off x="801856" y="1322888"/>
            <a:ext cx="6458753" cy="514934"/>
          </a:xfrm>
          <a:prstGeom prst="rect">
            <a:avLst/>
          </a:prstGeom>
          <a:ln w="6350">
            <a:noFill/>
            <a:miter lim="800000"/>
          </a:ln>
        </p:spPr>
        <p:txBody>
          <a:bodyPr vert="horz" wrap="square" lIns="0" tIns="0" rIns="0" bIns="0" rtlCol="0">
            <a:noAutofit/>
          </a:bodyPr>
          <a:lstStyle/>
          <a:p>
            <a:pPr>
              <a:spcBef>
                <a:spcPts val="300"/>
              </a:spcBef>
              <a:spcAft>
                <a:spcPts val="300"/>
              </a:spcAft>
              <a:buNone/>
            </a:pPr>
            <a:r>
              <a:rPr lang="vi-VN" sz="2200" dirty="0">
                <a:solidFill>
                  <a:schemeClr val="bg2">
                    <a:lumMod val="25000"/>
                  </a:schemeClr>
                </a:solidFill>
              </a:rPr>
              <a:t>Ví dụ về lịch trình của vắc-xin COVID-19</a:t>
            </a:r>
            <a:r>
              <a:rPr lang="en-US" sz="2200" dirty="0">
                <a:solidFill>
                  <a:schemeClr val="bg2">
                    <a:lumMod val="25000"/>
                  </a:schemeClr>
                </a:solidFill>
              </a:rPr>
              <a:t>:</a:t>
            </a:r>
          </a:p>
        </p:txBody>
      </p:sp>
      <p:sp>
        <p:nvSpPr>
          <p:cNvPr id="9" name="TextBox 8">
            <a:extLst>
              <a:ext uri="{FF2B5EF4-FFF2-40B4-BE49-F238E27FC236}">
                <a16:creationId xmlns:a16="http://schemas.microsoft.com/office/drawing/2014/main" id="{0F7B99C6-E371-B541-BD9B-1B013FC2C670}"/>
              </a:ext>
            </a:extLst>
          </p:cNvPr>
          <p:cNvSpPr txBox="1"/>
          <p:nvPr/>
        </p:nvSpPr>
        <p:spPr>
          <a:xfrm>
            <a:off x="915453" y="4163985"/>
            <a:ext cx="5058169" cy="514934"/>
          </a:xfrm>
          <a:prstGeom prst="rect">
            <a:avLst/>
          </a:prstGeom>
          <a:ln w="6350">
            <a:noFill/>
            <a:miter lim="800000"/>
          </a:ln>
        </p:spPr>
        <p:txBody>
          <a:bodyPr vert="horz" wrap="square" lIns="0" tIns="0" rIns="0" bIns="0" rtlCol="0">
            <a:noAutofit/>
          </a:bodyPr>
          <a:lstStyle/>
          <a:p>
            <a:pPr>
              <a:spcBef>
                <a:spcPts val="300"/>
              </a:spcBef>
              <a:spcAft>
                <a:spcPts val="300"/>
              </a:spcAft>
              <a:buNone/>
            </a:pPr>
            <a:r>
              <a:rPr lang="en-US" sz="2200" dirty="0" err="1">
                <a:solidFill>
                  <a:schemeClr val="tx1">
                    <a:lumMod val="75000"/>
                    <a:lumOff val="25000"/>
                  </a:schemeClr>
                </a:solidFill>
                <a:latin typeface="Arial" panose="020B0604020202020204" pitchFamily="34" charset="0"/>
                <a:cs typeface="Arial" panose="020B0604020202020204" pitchFamily="34" charset="0"/>
              </a:rPr>
              <a:t>Lịch</a:t>
            </a:r>
            <a:r>
              <a:rPr lang="en-US" sz="2200" dirty="0">
                <a:solidFill>
                  <a:schemeClr val="tx1">
                    <a:lumMod val="75000"/>
                    <a:lumOff val="25000"/>
                  </a:schemeClr>
                </a:solidFill>
                <a:latin typeface="Arial" panose="020B0604020202020204" pitchFamily="34" charset="0"/>
                <a:cs typeface="Arial" panose="020B0604020202020204" pitchFamily="34" charset="0"/>
              </a:rPr>
              <a:t> </a:t>
            </a:r>
            <a:r>
              <a:rPr lang="en-US" sz="2200" dirty="0" err="1">
                <a:solidFill>
                  <a:schemeClr val="tx1">
                    <a:lumMod val="75000"/>
                    <a:lumOff val="25000"/>
                  </a:schemeClr>
                </a:solidFill>
                <a:latin typeface="Arial" panose="020B0604020202020204" pitchFamily="34" charset="0"/>
                <a:cs typeface="Arial" panose="020B0604020202020204" pitchFamily="34" charset="0"/>
              </a:rPr>
              <a:t>trình</a:t>
            </a:r>
            <a:r>
              <a:rPr lang="en-US" sz="2200" dirty="0">
                <a:solidFill>
                  <a:schemeClr val="tx1">
                    <a:lumMod val="75000"/>
                    <a:lumOff val="25000"/>
                  </a:schemeClr>
                </a:solidFill>
                <a:latin typeface="Arial" panose="020B0604020202020204" pitchFamily="34" charset="0"/>
                <a:cs typeface="Arial" panose="020B0604020202020204" pitchFamily="34" charset="0"/>
              </a:rPr>
              <a:t> </a:t>
            </a:r>
            <a:r>
              <a:rPr lang="en-US" sz="2200" dirty="0" err="1">
                <a:solidFill>
                  <a:schemeClr val="tx1">
                    <a:lumMod val="75000"/>
                    <a:lumOff val="25000"/>
                  </a:schemeClr>
                </a:solidFill>
                <a:latin typeface="Arial" panose="020B0604020202020204" pitchFamily="34" charset="0"/>
                <a:cs typeface="Arial" panose="020B0604020202020204" pitchFamily="34" charset="0"/>
              </a:rPr>
              <a:t>truyền</a:t>
            </a:r>
            <a:r>
              <a:rPr lang="en-US" sz="2200" dirty="0">
                <a:solidFill>
                  <a:schemeClr val="tx1">
                    <a:lumMod val="75000"/>
                    <a:lumOff val="25000"/>
                  </a:schemeClr>
                </a:solidFill>
                <a:latin typeface="Arial" panose="020B0604020202020204" pitchFamily="34" charset="0"/>
                <a:cs typeface="Arial" panose="020B0604020202020204" pitchFamily="34" charset="0"/>
              </a:rPr>
              <a:t> </a:t>
            </a:r>
            <a:r>
              <a:rPr lang="en-US" sz="2200" dirty="0" err="1">
                <a:solidFill>
                  <a:schemeClr val="tx1">
                    <a:lumMod val="75000"/>
                    <a:lumOff val="25000"/>
                  </a:schemeClr>
                </a:solidFill>
                <a:latin typeface="Arial" panose="020B0604020202020204" pitchFamily="34" charset="0"/>
                <a:cs typeface="Arial" panose="020B0604020202020204" pitchFamily="34" charset="0"/>
              </a:rPr>
              <a:t>thống</a:t>
            </a:r>
            <a:r>
              <a:rPr lang="en-US" sz="2200" dirty="0">
                <a:solidFill>
                  <a:schemeClr val="tx1">
                    <a:lumMod val="75000"/>
                    <a:lumOff val="25000"/>
                  </a:schemeClr>
                </a:solidFill>
                <a:latin typeface="Arial" panose="020B0604020202020204" pitchFamily="34" charset="0"/>
                <a:cs typeface="Arial" panose="020B0604020202020204" pitchFamily="34" charset="0"/>
              </a:rPr>
              <a:t>:</a:t>
            </a:r>
          </a:p>
        </p:txBody>
      </p:sp>
      <p:sp>
        <p:nvSpPr>
          <p:cNvPr id="12" name="Rectangle 11">
            <a:extLst>
              <a:ext uri="{FF2B5EF4-FFF2-40B4-BE49-F238E27FC236}">
                <a16:creationId xmlns:a16="http://schemas.microsoft.com/office/drawing/2014/main" id="{D8CA29E4-EECB-1442-BBCC-1B5B3CF296A3}"/>
              </a:ext>
            </a:extLst>
          </p:cNvPr>
          <p:cNvSpPr/>
          <p:nvPr/>
        </p:nvSpPr>
        <p:spPr>
          <a:xfrm>
            <a:off x="1029334" y="5535112"/>
            <a:ext cx="736366" cy="33024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
        <p:nvSpPr>
          <p:cNvPr id="13" name="TextBox 12">
            <a:extLst>
              <a:ext uri="{FF2B5EF4-FFF2-40B4-BE49-F238E27FC236}">
                <a16:creationId xmlns:a16="http://schemas.microsoft.com/office/drawing/2014/main" id="{995A6728-F064-9648-A466-6301852DDE84}"/>
              </a:ext>
            </a:extLst>
          </p:cNvPr>
          <p:cNvSpPr txBox="1"/>
          <p:nvPr/>
        </p:nvSpPr>
        <p:spPr>
          <a:xfrm>
            <a:off x="1029333" y="5541690"/>
            <a:ext cx="840409" cy="323665"/>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n-US" sz="1200" dirty="0" err="1">
                <a:solidFill>
                  <a:schemeClr val="bg1"/>
                </a:solidFill>
              </a:rPr>
              <a:t>Nghiên</a:t>
            </a:r>
            <a:r>
              <a:rPr lang="en-US" sz="1200" dirty="0">
                <a:solidFill>
                  <a:schemeClr val="bg1"/>
                </a:solidFill>
              </a:rPr>
              <a:t> </a:t>
            </a:r>
            <a:r>
              <a:rPr lang="en-US" sz="1200" dirty="0" err="1">
                <a:solidFill>
                  <a:schemeClr val="bg1"/>
                </a:solidFill>
              </a:rPr>
              <a:t>Cứu</a:t>
            </a:r>
            <a:endParaRPr lang="en-US" sz="1200" dirty="0">
              <a:solidFill>
                <a:schemeClr val="bg1"/>
              </a:solidFill>
            </a:endParaRPr>
          </a:p>
        </p:txBody>
      </p:sp>
      <p:sp>
        <p:nvSpPr>
          <p:cNvPr id="16" name="Rectangle 15">
            <a:extLst>
              <a:ext uri="{FF2B5EF4-FFF2-40B4-BE49-F238E27FC236}">
                <a16:creationId xmlns:a16="http://schemas.microsoft.com/office/drawing/2014/main" id="{729A261D-DCB2-FF4A-9799-86022DA888FD}"/>
              </a:ext>
            </a:extLst>
          </p:cNvPr>
          <p:cNvSpPr/>
          <p:nvPr/>
        </p:nvSpPr>
        <p:spPr>
          <a:xfrm>
            <a:off x="2452821" y="5524838"/>
            <a:ext cx="1645649" cy="33024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
        <p:nvSpPr>
          <p:cNvPr id="14" name="TextBox 13">
            <a:extLst>
              <a:ext uri="{FF2B5EF4-FFF2-40B4-BE49-F238E27FC236}">
                <a16:creationId xmlns:a16="http://schemas.microsoft.com/office/drawing/2014/main" id="{D68ED3F0-CDC3-5C44-8DD7-BE30EB1557D0}"/>
              </a:ext>
            </a:extLst>
          </p:cNvPr>
          <p:cNvSpPr txBox="1"/>
          <p:nvPr/>
        </p:nvSpPr>
        <p:spPr>
          <a:xfrm>
            <a:off x="2587834" y="5524840"/>
            <a:ext cx="1510636"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n-US" sz="1200" dirty="0" err="1">
                <a:solidFill>
                  <a:schemeClr val="bg1"/>
                </a:solidFill>
              </a:rPr>
              <a:t>Phát</a:t>
            </a:r>
            <a:r>
              <a:rPr lang="en-US" sz="1200" dirty="0">
                <a:solidFill>
                  <a:schemeClr val="bg1"/>
                </a:solidFill>
              </a:rPr>
              <a:t> </a:t>
            </a:r>
            <a:r>
              <a:rPr lang="en-US" sz="1200" dirty="0" err="1">
                <a:solidFill>
                  <a:schemeClr val="bg1"/>
                </a:solidFill>
              </a:rPr>
              <a:t>Triển</a:t>
            </a:r>
            <a:r>
              <a:rPr lang="en-US" sz="1200" dirty="0">
                <a:solidFill>
                  <a:schemeClr val="bg1"/>
                </a:solidFill>
              </a:rPr>
              <a:t> </a:t>
            </a:r>
            <a:r>
              <a:rPr lang="en-US" sz="1200" dirty="0" err="1">
                <a:solidFill>
                  <a:schemeClr val="bg1"/>
                </a:solidFill>
              </a:rPr>
              <a:t>Bước</a:t>
            </a:r>
            <a:r>
              <a:rPr lang="en-US" sz="1200" dirty="0">
                <a:solidFill>
                  <a:schemeClr val="bg1"/>
                </a:solidFill>
              </a:rPr>
              <a:t> </a:t>
            </a:r>
            <a:r>
              <a:rPr lang="en-US" sz="1200" dirty="0" err="1">
                <a:solidFill>
                  <a:schemeClr val="bg1"/>
                </a:solidFill>
              </a:rPr>
              <a:t>Đầu</a:t>
            </a:r>
            <a:endParaRPr lang="en-US" sz="1200" dirty="0">
              <a:solidFill>
                <a:schemeClr val="bg1"/>
              </a:solidFill>
            </a:endParaRPr>
          </a:p>
        </p:txBody>
      </p:sp>
      <p:sp>
        <p:nvSpPr>
          <p:cNvPr id="15" name="Rectangle 14">
            <a:extLst>
              <a:ext uri="{FF2B5EF4-FFF2-40B4-BE49-F238E27FC236}">
                <a16:creationId xmlns:a16="http://schemas.microsoft.com/office/drawing/2014/main" id="{A23C2D00-CEF6-3940-86D5-D44EF310D28A}"/>
              </a:ext>
            </a:extLst>
          </p:cNvPr>
          <p:cNvSpPr/>
          <p:nvPr/>
        </p:nvSpPr>
        <p:spPr>
          <a:xfrm>
            <a:off x="1029334" y="2565351"/>
            <a:ext cx="736366" cy="33024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
        <p:nvSpPr>
          <p:cNvPr id="17" name="Rectangle 16">
            <a:extLst>
              <a:ext uri="{FF2B5EF4-FFF2-40B4-BE49-F238E27FC236}">
                <a16:creationId xmlns:a16="http://schemas.microsoft.com/office/drawing/2014/main" id="{A1F30618-8A13-A74E-A8DD-869FB6E09E90}"/>
              </a:ext>
            </a:extLst>
          </p:cNvPr>
          <p:cNvSpPr/>
          <p:nvPr/>
        </p:nvSpPr>
        <p:spPr>
          <a:xfrm>
            <a:off x="8431054" y="2561478"/>
            <a:ext cx="906584" cy="33024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
        <p:nvSpPr>
          <p:cNvPr id="18" name="Rectangle 17">
            <a:extLst>
              <a:ext uri="{FF2B5EF4-FFF2-40B4-BE49-F238E27FC236}">
                <a16:creationId xmlns:a16="http://schemas.microsoft.com/office/drawing/2014/main" id="{34EBED77-116F-EE49-AD3C-651A76FDC10F}"/>
              </a:ext>
            </a:extLst>
          </p:cNvPr>
          <p:cNvSpPr/>
          <p:nvPr/>
        </p:nvSpPr>
        <p:spPr>
          <a:xfrm>
            <a:off x="10426300" y="5534933"/>
            <a:ext cx="847714" cy="33024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
        <p:nvSpPr>
          <p:cNvPr id="19" name="TextBox 18">
            <a:extLst>
              <a:ext uri="{FF2B5EF4-FFF2-40B4-BE49-F238E27FC236}">
                <a16:creationId xmlns:a16="http://schemas.microsoft.com/office/drawing/2014/main" id="{09974682-390D-414F-B59F-6003C9ABDE16}"/>
              </a:ext>
            </a:extLst>
          </p:cNvPr>
          <p:cNvSpPr txBox="1"/>
          <p:nvPr/>
        </p:nvSpPr>
        <p:spPr>
          <a:xfrm>
            <a:off x="1058620" y="2565351"/>
            <a:ext cx="906658" cy="330243"/>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n-US" sz="1200" dirty="0" err="1">
                <a:solidFill>
                  <a:schemeClr val="bg1"/>
                </a:solidFill>
              </a:rPr>
              <a:t>Nghiên</a:t>
            </a:r>
            <a:r>
              <a:rPr lang="en-US" sz="1200" dirty="0">
                <a:solidFill>
                  <a:schemeClr val="bg1"/>
                </a:solidFill>
              </a:rPr>
              <a:t> </a:t>
            </a:r>
            <a:r>
              <a:rPr lang="en-US" sz="1200" dirty="0" err="1">
                <a:solidFill>
                  <a:schemeClr val="bg1"/>
                </a:solidFill>
              </a:rPr>
              <a:t>Cứu</a:t>
            </a:r>
            <a:endParaRPr lang="en-US" sz="1200" dirty="0">
              <a:solidFill>
                <a:schemeClr val="bg1"/>
              </a:solidFill>
            </a:endParaRPr>
          </a:p>
        </p:txBody>
      </p:sp>
      <p:sp>
        <p:nvSpPr>
          <p:cNvPr id="20" name="Rectangle 19">
            <a:extLst>
              <a:ext uri="{FF2B5EF4-FFF2-40B4-BE49-F238E27FC236}">
                <a16:creationId xmlns:a16="http://schemas.microsoft.com/office/drawing/2014/main" id="{1B1C429C-2EE7-154D-9609-3DBD4E7BDC1A}"/>
              </a:ext>
            </a:extLst>
          </p:cNvPr>
          <p:cNvSpPr/>
          <p:nvPr/>
        </p:nvSpPr>
        <p:spPr>
          <a:xfrm>
            <a:off x="8250078" y="5541690"/>
            <a:ext cx="1274392" cy="359901"/>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
        <p:nvSpPr>
          <p:cNvPr id="21" name="Rectangle 20">
            <a:extLst>
              <a:ext uri="{FF2B5EF4-FFF2-40B4-BE49-F238E27FC236}">
                <a16:creationId xmlns:a16="http://schemas.microsoft.com/office/drawing/2014/main" id="{C4AC708F-A2C2-FF40-AF5E-92A113033201}"/>
              </a:ext>
            </a:extLst>
          </p:cNvPr>
          <p:cNvSpPr/>
          <p:nvPr/>
        </p:nvSpPr>
        <p:spPr>
          <a:xfrm>
            <a:off x="5212888" y="3193533"/>
            <a:ext cx="2379898" cy="32913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
        <p:nvSpPr>
          <p:cNvPr id="22" name="Rectangle 21">
            <a:extLst>
              <a:ext uri="{FF2B5EF4-FFF2-40B4-BE49-F238E27FC236}">
                <a16:creationId xmlns:a16="http://schemas.microsoft.com/office/drawing/2014/main" id="{221846C6-74AD-4848-ACC2-F2B4F812238B}"/>
              </a:ext>
            </a:extLst>
          </p:cNvPr>
          <p:cNvSpPr/>
          <p:nvPr/>
        </p:nvSpPr>
        <p:spPr>
          <a:xfrm>
            <a:off x="2522746" y="2552164"/>
            <a:ext cx="1588474" cy="33024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
        <p:nvSpPr>
          <p:cNvPr id="23" name="TextBox 22">
            <a:extLst>
              <a:ext uri="{FF2B5EF4-FFF2-40B4-BE49-F238E27FC236}">
                <a16:creationId xmlns:a16="http://schemas.microsoft.com/office/drawing/2014/main" id="{2F2F5234-B865-074D-B9A6-DA24B63F5B07}"/>
              </a:ext>
            </a:extLst>
          </p:cNvPr>
          <p:cNvSpPr txBox="1"/>
          <p:nvPr/>
        </p:nvSpPr>
        <p:spPr>
          <a:xfrm>
            <a:off x="2575622" y="2552165"/>
            <a:ext cx="1510636"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vi-VN" sz="1200" dirty="0">
                <a:solidFill>
                  <a:schemeClr val="bg1"/>
                </a:solidFill>
              </a:rPr>
              <a:t>Phát Triển Bước Đầu</a:t>
            </a:r>
            <a:endParaRPr lang="en-US" sz="1200" dirty="0">
              <a:solidFill>
                <a:schemeClr val="bg1"/>
              </a:solidFill>
            </a:endParaRPr>
          </a:p>
        </p:txBody>
      </p:sp>
      <p:sp>
        <p:nvSpPr>
          <p:cNvPr id="24" name="TextBox 23">
            <a:extLst>
              <a:ext uri="{FF2B5EF4-FFF2-40B4-BE49-F238E27FC236}">
                <a16:creationId xmlns:a16="http://schemas.microsoft.com/office/drawing/2014/main" id="{04824EB6-D442-F343-B646-8F203A865543}"/>
              </a:ext>
            </a:extLst>
          </p:cNvPr>
          <p:cNvSpPr txBox="1"/>
          <p:nvPr/>
        </p:nvSpPr>
        <p:spPr>
          <a:xfrm>
            <a:off x="5240016" y="3192424"/>
            <a:ext cx="2352770"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n-US" sz="1200" dirty="0" err="1">
                <a:solidFill>
                  <a:schemeClr val="bg1"/>
                </a:solidFill>
              </a:rPr>
              <a:t>Sản</a:t>
            </a:r>
            <a:r>
              <a:rPr lang="en-US" sz="1200" dirty="0">
                <a:solidFill>
                  <a:schemeClr val="bg1"/>
                </a:solidFill>
              </a:rPr>
              <a:t> </a:t>
            </a:r>
            <a:r>
              <a:rPr lang="en-US" sz="1200" dirty="0" err="1">
                <a:solidFill>
                  <a:schemeClr val="bg1"/>
                </a:solidFill>
              </a:rPr>
              <a:t>Xuất</a:t>
            </a:r>
            <a:r>
              <a:rPr lang="en-US" sz="1200" dirty="0">
                <a:solidFill>
                  <a:schemeClr val="bg1"/>
                </a:solidFill>
              </a:rPr>
              <a:t> &amp; </a:t>
            </a:r>
            <a:r>
              <a:rPr lang="en-US" sz="1200" dirty="0" err="1">
                <a:solidFill>
                  <a:schemeClr val="bg1"/>
                </a:solidFill>
              </a:rPr>
              <a:t>Phát</a:t>
            </a:r>
            <a:r>
              <a:rPr lang="en-US" sz="1200" dirty="0">
                <a:solidFill>
                  <a:schemeClr val="bg1"/>
                </a:solidFill>
              </a:rPr>
              <a:t> </a:t>
            </a:r>
            <a:r>
              <a:rPr lang="en-US" sz="1200" dirty="0" err="1">
                <a:solidFill>
                  <a:schemeClr val="bg1"/>
                </a:solidFill>
              </a:rPr>
              <a:t>Triển</a:t>
            </a:r>
            <a:endParaRPr lang="en-US" sz="1200" dirty="0">
              <a:solidFill>
                <a:schemeClr val="bg1"/>
              </a:solidFill>
            </a:endParaRPr>
          </a:p>
        </p:txBody>
      </p:sp>
      <p:sp>
        <p:nvSpPr>
          <p:cNvPr id="25" name="TextBox 24">
            <a:extLst>
              <a:ext uri="{FF2B5EF4-FFF2-40B4-BE49-F238E27FC236}">
                <a16:creationId xmlns:a16="http://schemas.microsoft.com/office/drawing/2014/main" id="{F92C3A54-A0E5-CD4C-BAD2-91DD08F27F18}"/>
              </a:ext>
            </a:extLst>
          </p:cNvPr>
          <p:cNvSpPr txBox="1"/>
          <p:nvPr/>
        </p:nvSpPr>
        <p:spPr>
          <a:xfrm>
            <a:off x="8260836" y="5535786"/>
            <a:ext cx="107680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n-US" sz="1200" dirty="0" err="1">
                <a:solidFill>
                  <a:schemeClr val="bg1"/>
                </a:solidFill>
              </a:rPr>
              <a:t>Sản</a:t>
            </a:r>
            <a:r>
              <a:rPr lang="en-US" sz="1200" dirty="0">
                <a:solidFill>
                  <a:schemeClr val="bg1"/>
                </a:solidFill>
              </a:rPr>
              <a:t> </a:t>
            </a:r>
            <a:r>
              <a:rPr lang="en-US" sz="1200" dirty="0" err="1">
                <a:solidFill>
                  <a:schemeClr val="bg1"/>
                </a:solidFill>
              </a:rPr>
              <a:t>Xuất</a:t>
            </a:r>
            <a:r>
              <a:rPr lang="en-US" sz="1200" dirty="0">
                <a:solidFill>
                  <a:schemeClr val="bg1"/>
                </a:solidFill>
              </a:rPr>
              <a:t> &amp; </a:t>
            </a:r>
            <a:r>
              <a:rPr lang="en-US" sz="1200" dirty="0" err="1">
                <a:solidFill>
                  <a:schemeClr val="bg1"/>
                </a:solidFill>
              </a:rPr>
              <a:t>Phát</a:t>
            </a:r>
            <a:r>
              <a:rPr lang="en-US" sz="1200" dirty="0">
                <a:solidFill>
                  <a:schemeClr val="bg1"/>
                </a:solidFill>
              </a:rPr>
              <a:t> </a:t>
            </a:r>
            <a:r>
              <a:rPr lang="en-US" sz="1200" dirty="0" err="1">
                <a:solidFill>
                  <a:schemeClr val="bg1"/>
                </a:solidFill>
              </a:rPr>
              <a:t>Triển</a:t>
            </a:r>
            <a:endParaRPr lang="en-US" sz="1200" dirty="0">
              <a:solidFill>
                <a:schemeClr val="bg1"/>
              </a:solidFill>
            </a:endParaRPr>
          </a:p>
        </p:txBody>
      </p:sp>
      <p:sp>
        <p:nvSpPr>
          <p:cNvPr id="26" name="TextBox 25">
            <a:extLst>
              <a:ext uri="{FF2B5EF4-FFF2-40B4-BE49-F238E27FC236}">
                <a16:creationId xmlns:a16="http://schemas.microsoft.com/office/drawing/2014/main" id="{359A6668-5235-7A42-BCCD-6DA5AC38C40B}"/>
              </a:ext>
            </a:extLst>
          </p:cNvPr>
          <p:cNvSpPr txBox="1"/>
          <p:nvPr/>
        </p:nvSpPr>
        <p:spPr>
          <a:xfrm>
            <a:off x="10437752" y="5524838"/>
            <a:ext cx="83626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n-US" sz="1200" dirty="0" err="1">
                <a:solidFill>
                  <a:schemeClr val="bg1"/>
                </a:solidFill>
              </a:rPr>
              <a:t>Phân</a:t>
            </a:r>
            <a:r>
              <a:rPr lang="en-US" sz="1200" dirty="0">
                <a:solidFill>
                  <a:schemeClr val="bg1"/>
                </a:solidFill>
              </a:rPr>
              <a:t> </a:t>
            </a:r>
            <a:r>
              <a:rPr lang="en-US" sz="1200" dirty="0" err="1">
                <a:solidFill>
                  <a:schemeClr val="bg1"/>
                </a:solidFill>
              </a:rPr>
              <a:t>Phối</a:t>
            </a:r>
            <a:endParaRPr lang="en-US" sz="1200" dirty="0">
              <a:solidFill>
                <a:schemeClr val="bg1"/>
              </a:solidFill>
            </a:endParaRPr>
          </a:p>
        </p:txBody>
      </p:sp>
      <p:sp>
        <p:nvSpPr>
          <p:cNvPr id="28" name="TextBox 27">
            <a:extLst>
              <a:ext uri="{FF2B5EF4-FFF2-40B4-BE49-F238E27FC236}">
                <a16:creationId xmlns:a16="http://schemas.microsoft.com/office/drawing/2014/main" id="{051E74FB-F085-914C-A537-798C0463C7F9}"/>
              </a:ext>
            </a:extLst>
          </p:cNvPr>
          <p:cNvSpPr txBox="1"/>
          <p:nvPr/>
        </p:nvSpPr>
        <p:spPr>
          <a:xfrm>
            <a:off x="8466215" y="2552164"/>
            <a:ext cx="83626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n-US" sz="1200" dirty="0" err="1">
                <a:solidFill>
                  <a:schemeClr val="bg1"/>
                </a:solidFill>
              </a:rPr>
              <a:t>Phân</a:t>
            </a:r>
            <a:r>
              <a:rPr lang="en-US" sz="1200" dirty="0">
                <a:solidFill>
                  <a:schemeClr val="bg1"/>
                </a:solidFill>
              </a:rPr>
              <a:t> </a:t>
            </a:r>
            <a:r>
              <a:rPr lang="en-US" sz="1200" dirty="0" err="1">
                <a:solidFill>
                  <a:schemeClr val="bg1"/>
                </a:solidFill>
              </a:rPr>
              <a:t>Phối</a:t>
            </a:r>
            <a:endParaRPr lang="en-US" sz="1200" dirty="0">
              <a:solidFill>
                <a:schemeClr val="bg1"/>
              </a:solidFill>
            </a:endParaRPr>
          </a:p>
        </p:txBody>
      </p:sp>
      <p:sp>
        <p:nvSpPr>
          <p:cNvPr id="29" name="Rectangle 28">
            <a:extLst>
              <a:ext uri="{FF2B5EF4-FFF2-40B4-BE49-F238E27FC236}">
                <a16:creationId xmlns:a16="http://schemas.microsoft.com/office/drawing/2014/main" id="{7D58B05A-716C-F14E-B93A-A086D8BAE989}"/>
              </a:ext>
            </a:extLst>
          </p:cNvPr>
          <p:cNvSpPr/>
          <p:nvPr/>
        </p:nvSpPr>
        <p:spPr>
          <a:xfrm>
            <a:off x="4868266" y="2552164"/>
            <a:ext cx="906584" cy="329133"/>
          </a:xfrm>
          <a:prstGeom prst="rect">
            <a:avLst/>
          </a:prstGeom>
          <a:solidFill>
            <a:srgbClr val="F4993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
        <p:nvSpPr>
          <p:cNvPr id="30" name="Rectangle 29">
            <a:extLst>
              <a:ext uri="{FF2B5EF4-FFF2-40B4-BE49-F238E27FC236}">
                <a16:creationId xmlns:a16="http://schemas.microsoft.com/office/drawing/2014/main" id="{5A109B15-4579-C941-8886-1F32E79F5507}"/>
              </a:ext>
            </a:extLst>
          </p:cNvPr>
          <p:cNvSpPr/>
          <p:nvPr/>
        </p:nvSpPr>
        <p:spPr>
          <a:xfrm>
            <a:off x="4907673" y="5525947"/>
            <a:ext cx="906584" cy="329133"/>
          </a:xfrm>
          <a:prstGeom prst="rect">
            <a:avLst/>
          </a:prstGeom>
          <a:solidFill>
            <a:srgbClr val="F4993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
        <p:nvSpPr>
          <p:cNvPr id="32" name="TextBox 31">
            <a:extLst>
              <a:ext uri="{FF2B5EF4-FFF2-40B4-BE49-F238E27FC236}">
                <a16:creationId xmlns:a16="http://schemas.microsoft.com/office/drawing/2014/main" id="{3DE0BD91-D993-D64E-BFE9-D1A6975D19BE}"/>
              </a:ext>
            </a:extLst>
          </p:cNvPr>
          <p:cNvSpPr txBox="1"/>
          <p:nvPr/>
        </p:nvSpPr>
        <p:spPr>
          <a:xfrm>
            <a:off x="4956169" y="2552164"/>
            <a:ext cx="83626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n-US" sz="1200" dirty="0" err="1">
                <a:solidFill>
                  <a:schemeClr val="bg1"/>
                </a:solidFill>
              </a:rPr>
              <a:t>Thử</a:t>
            </a:r>
            <a:r>
              <a:rPr lang="en-US" sz="1200" dirty="0">
                <a:solidFill>
                  <a:schemeClr val="bg1"/>
                </a:solidFill>
              </a:rPr>
              <a:t> </a:t>
            </a:r>
            <a:r>
              <a:rPr lang="en-US" sz="1200" dirty="0" err="1">
                <a:solidFill>
                  <a:schemeClr val="bg1"/>
                </a:solidFill>
              </a:rPr>
              <a:t>Nghiệm</a:t>
            </a:r>
            <a:endParaRPr lang="en-US" sz="1200" dirty="0">
              <a:solidFill>
                <a:schemeClr val="bg1"/>
              </a:solidFill>
            </a:endParaRPr>
          </a:p>
        </p:txBody>
      </p:sp>
      <p:sp>
        <p:nvSpPr>
          <p:cNvPr id="33" name="TextBox 32">
            <a:extLst>
              <a:ext uri="{FF2B5EF4-FFF2-40B4-BE49-F238E27FC236}">
                <a16:creationId xmlns:a16="http://schemas.microsoft.com/office/drawing/2014/main" id="{9128ABC2-737F-7B4D-A49A-1E7B26ADA83F}"/>
              </a:ext>
            </a:extLst>
          </p:cNvPr>
          <p:cNvSpPr txBox="1"/>
          <p:nvPr/>
        </p:nvSpPr>
        <p:spPr>
          <a:xfrm>
            <a:off x="4920604" y="5541690"/>
            <a:ext cx="83626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n-US" sz="1200" dirty="0" err="1">
                <a:solidFill>
                  <a:schemeClr val="bg1"/>
                </a:solidFill>
              </a:rPr>
              <a:t>Thử</a:t>
            </a:r>
            <a:r>
              <a:rPr lang="en-US" sz="1200" dirty="0">
                <a:solidFill>
                  <a:schemeClr val="bg1"/>
                </a:solidFill>
              </a:rPr>
              <a:t> </a:t>
            </a:r>
            <a:r>
              <a:rPr lang="en-US" sz="1200" dirty="0" err="1">
                <a:solidFill>
                  <a:schemeClr val="bg1"/>
                </a:solidFill>
              </a:rPr>
              <a:t>Nghiệm</a:t>
            </a:r>
            <a:endParaRPr lang="en-US" sz="1200" dirty="0">
              <a:solidFill>
                <a:schemeClr val="bg1"/>
              </a:solidFill>
            </a:endParaRPr>
          </a:p>
        </p:txBody>
      </p:sp>
      <p:sp>
        <p:nvSpPr>
          <p:cNvPr id="36" name="Rectangle 35">
            <a:extLst>
              <a:ext uri="{FF2B5EF4-FFF2-40B4-BE49-F238E27FC236}">
                <a16:creationId xmlns:a16="http://schemas.microsoft.com/office/drawing/2014/main" id="{169BACE0-E7F6-5945-9945-063D3B45CC89}"/>
              </a:ext>
            </a:extLst>
          </p:cNvPr>
          <p:cNvSpPr/>
          <p:nvPr/>
        </p:nvSpPr>
        <p:spPr>
          <a:xfrm>
            <a:off x="6473163" y="2552164"/>
            <a:ext cx="1027451" cy="329133"/>
          </a:xfrm>
          <a:prstGeom prst="rect">
            <a:avLst/>
          </a:prstGeom>
          <a:solidFill>
            <a:srgbClr val="289D6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
        <p:nvSpPr>
          <p:cNvPr id="35" name="TextBox 34">
            <a:extLst>
              <a:ext uri="{FF2B5EF4-FFF2-40B4-BE49-F238E27FC236}">
                <a16:creationId xmlns:a16="http://schemas.microsoft.com/office/drawing/2014/main" id="{5AB7137E-10A6-9747-95BD-4DBC869A2CAB}"/>
              </a:ext>
            </a:extLst>
          </p:cNvPr>
          <p:cNvSpPr txBox="1"/>
          <p:nvPr/>
        </p:nvSpPr>
        <p:spPr>
          <a:xfrm>
            <a:off x="6586513" y="2536513"/>
            <a:ext cx="83626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n-US" sz="1200" dirty="0" err="1">
                <a:solidFill>
                  <a:schemeClr val="bg1"/>
                </a:solidFill>
              </a:rPr>
              <a:t>Phê</a:t>
            </a:r>
            <a:r>
              <a:rPr lang="en-US" sz="1200" dirty="0">
                <a:solidFill>
                  <a:schemeClr val="bg1"/>
                </a:solidFill>
              </a:rPr>
              <a:t> </a:t>
            </a:r>
            <a:r>
              <a:rPr lang="en-US" sz="1200" dirty="0" err="1">
                <a:solidFill>
                  <a:schemeClr val="bg1"/>
                </a:solidFill>
              </a:rPr>
              <a:t>Duyệt</a:t>
            </a:r>
            <a:endParaRPr lang="en-US" sz="1200" dirty="0">
              <a:solidFill>
                <a:schemeClr val="bg1"/>
              </a:solidFill>
            </a:endParaRPr>
          </a:p>
        </p:txBody>
      </p:sp>
      <p:sp>
        <p:nvSpPr>
          <p:cNvPr id="37" name="Rectangle 36">
            <a:extLst>
              <a:ext uri="{FF2B5EF4-FFF2-40B4-BE49-F238E27FC236}">
                <a16:creationId xmlns:a16="http://schemas.microsoft.com/office/drawing/2014/main" id="{E8BDC05C-08EB-D044-9E6A-F5502625A8B5}"/>
              </a:ext>
            </a:extLst>
          </p:cNvPr>
          <p:cNvSpPr/>
          <p:nvPr/>
        </p:nvSpPr>
        <p:spPr>
          <a:xfrm>
            <a:off x="6523821" y="5537288"/>
            <a:ext cx="1027451" cy="329133"/>
          </a:xfrm>
          <a:prstGeom prst="rect">
            <a:avLst/>
          </a:prstGeom>
          <a:solidFill>
            <a:srgbClr val="289D6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
        <p:nvSpPr>
          <p:cNvPr id="34" name="TextBox 33">
            <a:extLst>
              <a:ext uri="{FF2B5EF4-FFF2-40B4-BE49-F238E27FC236}">
                <a16:creationId xmlns:a16="http://schemas.microsoft.com/office/drawing/2014/main" id="{035759D6-2200-6347-81F4-0AEA473F1E40}"/>
              </a:ext>
            </a:extLst>
          </p:cNvPr>
          <p:cNvSpPr txBox="1"/>
          <p:nvPr/>
        </p:nvSpPr>
        <p:spPr>
          <a:xfrm>
            <a:off x="6540530" y="5518904"/>
            <a:ext cx="83626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n-US" sz="1200" dirty="0" err="1">
                <a:solidFill>
                  <a:schemeClr val="bg1"/>
                </a:solidFill>
              </a:rPr>
              <a:t>Phê</a:t>
            </a:r>
            <a:r>
              <a:rPr lang="en-US" sz="1200" dirty="0">
                <a:solidFill>
                  <a:schemeClr val="bg1"/>
                </a:solidFill>
              </a:rPr>
              <a:t> </a:t>
            </a:r>
            <a:r>
              <a:rPr lang="en-US" sz="1200" dirty="0" err="1">
                <a:solidFill>
                  <a:schemeClr val="bg1"/>
                </a:solidFill>
              </a:rPr>
              <a:t>Duyệt</a:t>
            </a:r>
            <a:endParaRPr lang="en-US" sz="1200" dirty="0">
              <a:solidFill>
                <a:schemeClr val="bg1"/>
              </a:solidFill>
            </a:endParaRPr>
          </a:p>
        </p:txBody>
      </p:sp>
    </p:spTree>
    <p:extLst>
      <p:ext uri="{BB962C8B-B14F-4D97-AF65-F5344CB8AC3E}">
        <p14:creationId xmlns:p14="http://schemas.microsoft.com/office/powerpoint/2010/main" val="1088567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296;p78" descr="Five people of different ages waiting in lines to be vaccinated by a person in a medical coat.">
            <a:extLst>
              <a:ext uri="{FF2B5EF4-FFF2-40B4-BE49-F238E27FC236}">
                <a16:creationId xmlns:a16="http://schemas.microsoft.com/office/drawing/2014/main" id="{158B2F09-66B2-47A7-BB00-B827F6DE1D32}"/>
              </a:ext>
            </a:extLst>
          </p:cNvPr>
          <p:cNvPicPr preferRelativeResize="0"/>
          <p:nvPr/>
        </p:nvPicPr>
        <p:blipFill>
          <a:blip r:embed="rId3">
            <a:alphaModFix/>
          </a:blip>
          <a:stretch>
            <a:fillRect/>
          </a:stretch>
        </p:blipFill>
        <p:spPr>
          <a:xfrm>
            <a:off x="1944186" y="2312127"/>
            <a:ext cx="8361755" cy="4180372"/>
          </a:xfrm>
          <a:prstGeom prst="rect">
            <a:avLst/>
          </a:prstGeom>
          <a:noFill/>
          <a:ln>
            <a:noFill/>
          </a:ln>
        </p:spPr>
      </p:pic>
      <p:sp>
        <p:nvSpPr>
          <p:cNvPr id="3" name="TextBox 2">
            <a:extLst>
              <a:ext uri="{FF2B5EF4-FFF2-40B4-BE49-F238E27FC236}">
                <a16:creationId xmlns:a16="http://schemas.microsoft.com/office/drawing/2014/main" id="{EF0DC069-7A18-449E-9B5B-42D496ED299A}"/>
              </a:ext>
            </a:extLst>
          </p:cNvPr>
          <p:cNvSpPr txBox="1"/>
          <p:nvPr/>
        </p:nvSpPr>
        <p:spPr>
          <a:xfrm>
            <a:off x="311147" y="246221"/>
            <a:ext cx="11780769"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vi-VN" sz="3200" b="0" dirty="0">
                <a:latin typeface="Calibri" pitchFamily="34" charset="0"/>
                <a:cs typeface="Calibri" pitchFamily="34" charset="0"/>
              </a:rPr>
              <a:t>Tôi có thể bị nhiễm COVID-19 từ vắc-xin COVID-19 không?</a:t>
            </a:r>
            <a:endParaRPr lang="en-US" sz="3200" dirty="0">
              <a:latin typeface="Calibri" pitchFamily="34" charset="0"/>
              <a:cs typeface="Calibri" pitchFamily="34" charset="0"/>
            </a:endParaRPr>
          </a:p>
        </p:txBody>
      </p:sp>
      <p:sp>
        <p:nvSpPr>
          <p:cNvPr id="5" name="Rectangle 4">
            <a:extLst>
              <a:ext uri="{FF2B5EF4-FFF2-40B4-BE49-F238E27FC236}">
                <a16:creationId xmlns:a16="http://schemas.microsoft.com/office/drawing/2014/main" id="{F5C5A823-101A-4EFF-BD93-CBB21EC8DD44}"/>
              </a:ext>
            </a:extLst>
          </p:cNvPr>
          <p:cNvSpPr/>
          <p:nvPr/>
        </p:nvSpPr>
        <p:spPr>
          <a:xfrm>
            <a:off x="478572" y="1241077"/>
            <a:ext cx="11227876" cy="1200329"/>
          </a:xfrm>
          <a:prstGeom prst="rect">
            <a:avLst/>
          </a:prstGeom>
        </p:spPr>
        <p:txBody>
          <a:bodyPr wrap="square">
            <a:spAutoFit/>
          </a:bodyPr>
          <a:lstStyle/>
          <a:p>
            <a:r>
              <a:rPr lang="en-US" sz="2400" u="sng" dirty="0">
                <a:latin typeface="Calibri" pitchFamily="34" charset="0"/>
                <a:cs typeface="Calibri" pitchFamily="34" charset="0"/>
              </a:rPr>
              <a:t> </a:t>
            </a:r>
            <a:endParaRPr lang="en-US" sz="2400" dirty="0">
              <a:latin typeface="Calibri" pitchFamily="34" charset="0"/>
              <a:cs typeface="Calibri" pitchFamily="34" charset="0"/>
            </a:endParaRPr>
          </a:p>
          <a:p>
            <a:r>
              <a:rPr lang="vi-VN" sz="2400" dirty="0">
                <a:latin typeface="Calibri" pitchFamily="34" charset="0"/>
                <a:cs typeface="Calibri" pitchFamily="34" charset="0"/>
              </a:rPr>
              <a:t>Không. </a:t>
            </a:r>
            <a:r>
              <a:rPr lang="en-US" sz="2400" dirty="0">
                <a:latin typeface="Calibri" pitchFamily="34" charset="0"/>
                <a:cs typeface="Calibri" pitchFamily="34" charset="0"/>
              </a:rPr>
              <a:t>V</a:t>
            </a:r>
            <a:r>
              <a:rPr lang="vi-VN" sz="2400" dirty="0">
                <a:latin typeface="Calibri" pitchFamily="34" charset="0"/>
                <a:cs typeface="Calibri" pitchFamily="34" charset="0"/>
              </a:rPr>
              <a:t>ắc-xin không chứa vi</a:t>
            </a:r>
            <a:r>
              <a:rPr lang="en-US" sz="2400" dirty="0">
                <a:latin typeface="Calibri" pitchFamily="34" charset="0"/>
                <a:cs typeface="Calibri" pitchFamily="34" charset="0"/>
              </a:rPr>
              <a:t>-</a:t>
            </a:r>
            <a:r>
              <a:rPr lang="vi-VN" sz="2400" dirty="0">
                <a:latin typeface="Calibri" pitchFamily="34" charset="0"/>
                <a:cs typeface="Calibri" pitchFamily="34" charset="0"/>
              </a:rPr>
              <a:t>rút sống gây ra COVID-19. Điều này có nghĩa là quý vị không thể nhiễm COVID-19 từ vắc-xin. </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2088347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13</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45158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b="0" dirty="0">
                <a:latin typeface="Calibri" pitchFamily="34" charset="0"/>
                <a:cs typeface="Calibri" pitchFamily="34" charset="0"/>
              </a:rPr>
              <a:t>V</a:t>
            </a:r>
            <a:r>
              <a:rPr lang="vi-VN" sz="3200" b="0" dirty="0">
                <a:latin typeface="Calibri" pitchFamily="34" charset="0"/>
                <a:cs typeface="Calibri" pitchFamily="34" charset="0"/>
              </a:rPr>
              <a:t>ắc-xin COVID-19 có bất kỳ tác dụng phụ nào không?</a:t>
            </a:r>
            <a:endParaRPr lang="en-US" sz="3200" dirty="0">
              <a:latin typeface="Calibri" pitchFamily="34" charset="0"/>
              <a:cs typeface="Calibri" pitchFamily="34" charset="0"/>
            </a:endParaRPr>
          </a:p>
        </p:txBody>
      </p:sp>
      <p:sp>
        <p:nvSpPr>
          <p:cNvPr id="4" name="Rectangle 3">
            <a:extLst>
              <a:ext uri="{FF2B5EF4-FFF2-40B4-BE49-F238E27FC236}">
                <a16:creationId xmlns:a16="http://schemas.microsoft.com/office/drawing/2014/main" id="{FF069143-FE01-453C-934A-DAA4862AED31}"/>
              </a:ext>
            </a:extLst>
          </p:cNvPr>
          <p:cNvSpPr/>
          <p:nvPr/>
        </p:nvSpPr>
        <p:spPr>
          <a:xfrm>
            <a:off x="410331" y="1053317"/>
            <a:ext cx="11356939" cy="5447645"/>
          </a:xfrm>
          <a:prstGeom prst="rect">
            <a:avLst/>
          </a:prstGeom>
        </p:spPr>
        <p:txBody>
          <a:bodyPr wrap="square">
            <a:spAutoFit/>
          </a:bodyPr>
          <a:lstStyle/>
          <a:p>
            <a:pPr marL="342900" indent="-342900">
              <a:spcAft>
                <a:spcPts val="600"/>
              </a:spcAft>
              <a:buFont typeface="Arial" panose="020B0604020202020204" pitchFamily="34" charset="0"/>
              <a:buChar char="•"/>
            </a:pPr>
            <a:r>
              <a:rPr lang="vi-VN" sz="2400" dirty="0">
                <a:latin typeface="Calibri" panose="020F0502020204030204" pitchFamily="34" charset="0"/>
                <a:cs typeface="Calibri" panose="020F0502020204030204" pitchFamily="34" charset="0"/>
              </a:rPr>
              <a:t>Các tác dụng phụ nghiêm trọng của vắc-xin, bao gồm cả vắc-xin COVID-19, là rất hiếm.</a:t>
            </a:r>
          </a:p>
          <a:p>
            <a:pPr marL="342900" indent="-342900">
              <a:spcAft>
                <a:spcPts val="600"/>
              </a:spcAft>
              <a:buFont typeface="Arial" panose="020B0604020202020204" pitchFamily="34" charset="0"/>
              <a:buChar char="•"/>
            </a:pPr>
            <a:r>
              <a:rPr lang="vi-VN" sz="2400" dirty="0">
                <a:latin typeface="Calibri" panose="020F0502020204030204" pitchFamily="34" charset="0"/>
                <a:cs typeface="Calibri" panose="020F0502020204030204" pitchFamily="34" charset="0"/>
              </a:rPr>
              <a:t>Một số người có thể </a:t>
            </a:r>
            <a:r>
              <a:rPr lang="en-US" sz="2400" dirty="0" err="1">
                <a:latin typeface="Calibri" panose="020F0502020204030204" pitchFamily="34" charset="0"/>
                <a:cs typeface="Calibri" panose="020F0502020204030204" pitchFamily="34" charset="0"/>
              </a:rPr>
              <a:t>gặp</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phải</a:t>
            </a:r>
            <a:r>
              <a:rPr lang="vi-VN" sz="2400" dirty="0">
                <a:latin typeface="Calibri" panose="020F0502020204030204" pitchFamily="34" charset="0"/>
                <a:cs typeface="Calibri" panose="020F0502020204030204" pitchFamily="34" charset="0"/>
              </a:rPr>
              <a:t> các tác dụng phụ, đó là những dấu hiệu bình thường cho thấy cơ thể quý vị đang xây dựng </a:t>
            </a:r>
            <a:r>
              <a:rPr lang="en-US" sz="2400" dirty="0" err="1">
                <a:latin typeface="Calibri" panose="020F0502020204030204" pitchFamily="34" charset="0"/>
                <a:cs typeface="Calibri" panose="020F0502020204030204" pitchFamily="34" charset="0"/>
              </a:rPr>
              <a:t>khả</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năng</a:t>
            </a:r>
            <a:r>
              <a:rPr lang="vi-VN" sz="2400" dirty="0">
                <a:latin typeface="Calibri" panose="020F0502020204030204" pitchFamily="34" charset="0"/>
                <a:cs typeface="Calibri" panose="020F0502020204030204" pitchFamily="34" charset="0"/>
              </a:rPr>
              <a:t> bảo vệ.</a:t>
            </a:r>
          </a:p>
          <a:p>
            <a:pPr marL="342900" indent="-342900">
              <a:spcAft>
                <a:spcPts val="600"/>
              </a:spcAft>
              <a:buFont typeface="Arial" panose="020B0604020202020204" pitchFamily="34" charset="0"/>
              <a:buChar char="•"/>
            </a:pPr>
            <a:r>
              <a:rPr lang="vi-VN" sz="2400" dirty="0">
                <a:latin typeface="Calibri" panose="020F0502020204030204" pitchFamily="34" charset="0"/>
                <a:cs typeface="Calibri" panose="020F0502020204030204" pitchFamily="34" charset="0"/>
              </a:rPr>
              <a:t>Những tác dụng phụ này có thể ảnh hưởng đến khả năng </a:t>
            </a:r>
            <a:r>
              <a:rPr lang="en-US" sz="2400" dirty="0" err="1">
                <a:latin typeface="Calibri" panose="020F0502020204030204" pitchFamily="34" charset="0"/>
                <a:cs typeface="Calibri" panose="020F0502020204030204" pitchFamily="34" charset="0"/>
              </a:rPr>
              <a:t>thực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hiện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các</a:t>
            </a:r>
            <a:r>
              <a:rPr lang="en-US" sz="2400" dirty="0">
                <a:latin typeface="Calibri" panose="020F0502020204030204" pitchFamily="34" charset="0"/>
                <a:cs typeface="Calibri" panose="020F0502020204030204" pitchFamily="34" charset="0"/>
              </a:rPr>
              <a:t> </a:t>
            </a:r>
            <a:r>
              <a:rPr lang="vi-VN" sz="2400" dirty="0">
                <a:latin typeface="Calibri" panose="020F0502020204030204" pitchFamily="34" charset="0"/>
                <a:cs typeface="Calibri" panose="020F0502020204030204" pitchFamily="34" charset="0"/>
              </a:rPr>
              <a:t>hoạt động hàng ngày của quý vị, nhưng chúng sẽ biến mất sau vài ngày.</a:t>
            </a:r>
          </a:p>
          <a:p>
            <a:pPr marL="342900" indent="-342900">
              <a:spcAft>
                <a:spcPts val="600"/>
              </a:spcAft>
              <a:buFont typeface="Arial" panose="020B0604020202020204" pitchFamily="34" charset="0"/>
              <a:buChar char="•"/>
            </a:pPr>
            <a:r>
              <a:rPr lang="vi-VN" sz="2400" dirty="0">
                <a:latin typeface="Calibri" panose="020F0502020204030204" pitchFamily="34" charset="0"/>
                <a:cs typeface="Calibri" panose="020F0502020204030204" pitchFamily="34" charset="0"/>
              </a:rPr>
              <a:t>Các tác dụng phụ phổ biến nhất rất nhẹ bao gồm:</a:t>
            </a:r>
          </a:p>
          <a:p>
            <a:pPr marL="723900" indent="-273050">
              <a:spcAft>
                <a:spcPts val="600"/>
              </a:spcAft>
              <a:buFont typeface="Courier New" panose="02070309020205020404" pitchFamily="49" charset="0"/>
              <a:buChar char="o"/>
            </a:pPr>
            <a:r>
              <a:rPr lang="vi-VN" sz="2200" dirty="0">
                <a:latin typeface="Calibri" panose="020F0502020204030204" pitchFamily="34" charset="0"/>
                <a:cs typeface="Calibri" panose="020F0502020204030204" pitchFamily="34" charset="0"/>
              </a:rPr>
              <a:t>Mệt mỏi</a:t>
            </a:r>
          </a:p>
          <a:p>
            <a:pPr marL="723900" indent="-273050">
              <a:spcAft>
                <a:spcPts val="600"/>
              </a:spcAft>
              <a:buFont typeface="Courier New" panose="02070309020205020404" pitchFamily="49" charset="0"/>
              <a:buChar char="o"/>
            </a:pPr>
            <a:r>
              <a:rPr lang="vi-VN" sz="2200" dirty="0">
                <a:latin typeface="Calibri" panose="020F0502020204030204" pitchFamily="34" charset="0"/>
                <a:cs typeface="Calibri" panose="020F0502020204030204" pitchFamily="34" charset="0"/>
              </a:rPr>
              <a:t>Đau đầu</a:t>
            </a:r>
          </a:p>
          <a:p>
            <a:pPr marL="723900" indent="-273050">
              <a:spcAft>
                <a:spcPts val="600"/>
              </a:spcAft>
              <a:buFont typeface="Courier New" panose="02070309020205020404" pitchFamily="49" charset="0"/>
              <a:buChar char="o"/>
            </a:pPr>
            <a:r>
              <a:rPr lang="vi-VN" sz="2200" dirty="0">
                <a:latin typeface="Calibri" panose="020F0502020204030204" pitchFamily="34" charset="0"/>
                <a:cs typeface="Calibri" panose="020F0502020204030204" pitchFamily="34" charset="0"/>
              </a:rPr>
              <a:t>Đau ở chỗ tiêm</a:t>
            </a:r>
          </a:p>
          <a:p>
            <a:pPr marL="723900" indent="-273050">
              <a:spcAft>
                <a:spcPts val="600"/>
              </a:spcAft>
              <a:buFont typeface="Courier New" panose="02070309020205020404" pitchFamily="49" charset="0"/>
              <a:buChar char="o"/>
            </a:pPr>
            <a:r>
              <a:rPr lang="vi-VN" sz="2200" dirty="0">
                <a:latin typeface="Calibri" panose="020F0502020204030204" pitchFamily="34" charset="0"/>
                <a:cs typeface="Calibri" panose="020F0502020204030204" pitchFamily="34" charset="0"/>
              </a:rPr>
              <a:t>Đau cơ và/hoặc khớp</a:t>
            </a:r>
          </a:p>
          <a:p>
            <a:pPr marL="723900" indent="-273050">
              <a:spcAft>
                <a:spcPts val="600"/>
              </a:spcAft>
              <a:buFont typeface="Courier New" panose="02070309020205020404" pitchFamily="49" charset="0"/>
              <a:buChar char="o"/>
            </a:pPr>
            <a:r>
              <a:rPr lang="vi-VN" sz="2200" dirty="0">
                <a:latin typeface="Calibri" panose="020F0502020204030204" pitchFamily="34" charset="0"/>
                <a:cs typeface="Calibri" panose="020F0502020204030204" pitchFamily="34" charset="0"/>
              </a:rPr>
              <a:t>Ớn lạnh</a:t>
            </a:r>
          </a:p>
          <a:p>
            <a:pPr marL="723900" indent="-273050">
              <a:spcAft>
                <a:spcPts val="600"/>
              </a:spcAft>
              <a:buFont typeface="Courier New" panose="02070309020205020404" pitchFamily="49" charset="0"/>
              <a:buChar char="o"/>
            </a:pPr>
            <a:r>
              <a:rPr lang="vi-VN" sz="2200" dirty="0">
                <a:latin typeface="Calibri" panose="020F0502020204030204" pitchFamily="34" charset="0"/>
                <a:cs typeface="Calibri" panose="020F0502020204030204" pitchFamily="34" charset="0"/>
              </a:rPr>
              <a:t>Buồn nôn và/hoặc nôn mửa</a:t>
            </a:r>
          </a:p>
          <a:p>
            <a:pPr marL="723900" indent="-273050">
              <a:spcAft>
                <a:spcPts val="600"/>
              </a:spcAft>
              <a:buFont typeface="Courier New" panose="02070309020205020404" pitchFamily="49" charset="0"/>
              <a:buChar char="o"/>
            </a:pPr>
            <a:r>
              <a:rPr lang="vi-VN" sz="2200" dirty="0">
                <a:latin typeface="Calibri" panose="020F0502020204030204" pitchFamily="34" charset="0"/>
                <a:cs typeface="Calibri" panose="020F0502020204030204" pitchFamily="34" charset="0"/>
              </a:rPr>
              <a:t>Sốt</a:t>
            </a:r>
            <a:endParaRPr lang="en-US" sz="2200" dirty="0">
              <a:latin typeface="Calibri" panose="020F0502020204030204" pitchFamily="34" charset="0"/>
              <a:cs typeface="Calibri" panose="020F0502020204030204" pitchFamily="34" charset="0"/>
            </a:endParaRPr>
          </a:p>
        </p:txBody>
      </p:sp>
      <p:pic>
        <p:nvPicPr>
          <p:cNvPr id="5" name="Google Shape;741;p82" descr="This image is of five people wearing masks.">
            <a:extLst>
              <a:ext uri="{FF2B5EF4-FFF2-40B4-BE49-F238E27FC236}">
                <a16:creationId xmlns:a16="http://schemas.microsoft.com/office/drawing/2014/main" id="{916CDF94-571A-47F1-B2D1-F318B31CDD10}"/>
              </a:ext>
            </a:extLst>
          </p:cNvPr>
          <p:cNvPicPr preferRelativeResize="0"/>
          <p:nvPr/>
        </p:nvPicPr>
        <p:blipFill rotWithShape="1">
          <a:blip r:embed="rId3">
            <a:alphaModFix/>
          </a:blip>
          <a:srcRect/>
          <a:stretch/>
        </p:blipFill>
        <p:spPr>
          <a:xfrm>
            <a:off x="8229599" y="3390551"/>
            <a:ext cx="3263349" cy="2895494"/>
          </a:xfrm>
          <a:prstGeom prst="rect">
            <a:avLst/>
          </a:prstGeom>
          <a:noFill/>
          <a:ln>
            <a:noFill/>
          </a:ln>
        </p:spPr>
      </p:pic>
    </p:spTree>
    <p:extLst>
      <p:ext uri="{BB962C8B-B14F-4D97-AF65-F5344CB8AC3E}">
        <p14:creationId xmlns:p14="http://schemas.microsoft.com/office/powerpoint/2010/main" val="1506873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8">
            <a:extLst>
              <a:ext uri="{FF2B5EF4-FFF2-40B4-BE49-F238E27FC236}">
                <a16:creationId xmlns:a16="http://schemas.microsoft.com/office/drawing/2014/main" id="{77221A95-ED71-42E3-AB1E-B361849A2D67}"/>
              </a:ext>
            </a:extLst>
          </p:cNvPr>
          <p:cNvPicPr>
            <a:picLocks noChangeAspect="1"/>
          </p:cNvPicPr>
          <p:nvPr/>
        </p:nvPicPr>
        <p:blipFill>
          <a:blip r:embed="rId3"/>
          <a:stretch>
            <a:fillRect/>
          </a:stretch>
        </p:blipFill>
        <p:spPr>
          <a:xfrm>
            <a:off x="478572" y="2442339"/>
            <a:ext cx="8658385" cy="3880396"/>
          </a:xfrm>
          <a:prstGeom prst="rect">
            <a:avLst/>
          </a:prstGeom>
        </p:spPr>
      </p:pic>
      <p:sp>
        <p:nvSpPr>
          <p:cNvPr id="3" name="TextBox 2">
            <a:extLst>
              <a:ext uri="{FF2B5EF4-FFF2-40B4-BE49-F238E27FC236}">
                <a16:creationId xmlns:a16="http://schemas.microsoft.com/office/drawing/2014/main" id="{E738515A-DC24-4FF1-85F9-68F50ED8147F}"/>
              </a:ext>
            </a:extLst>
          </p:cNvPr>
          <p:cNvSpPr txBox="1"/>
          <p:nvPr/>
        </p:nvSpPr>
        <p:spPr>
          <a:xfrm>
            <a:off x="0" y="181467"/>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vi-VN" sz="3200" b="0" dirty="0">
                <a:latin typeface="Calibri" pitchFamily="34" charset="0"/>
                <a:cs typeface="Calibri" pitchFamily="34" charset="0"/>
              </a:rPr>
              <a:t>Ai đã được thử nghiệm vắc-xin</a:t>
            </a:r>
            <a:r>
              <a:rPr lang="en-US" sz="3200" b="0" dirty="0">
                <a:latin typeface="Calibri" pitchFamily="34" charset="0"/>
                <a:cs typeface="Calibri" pitchFamily="34" charset="0"/>
              </a:rPr>
              <a:t> Pfizer</a:t>
            </a:r>
            <a:r>
              <a:rPr lang="vi-VN" sz="3200" b="0" dirty="0">
                <a:latin typeface="Calibri" pitchFamily="34" charset="0"/>
                <a:cs typeface="Calibri" pitchFamily="34" charset="0"/>
              </a:rPr>
              <a:t>?</a:t>
            </a:r>
            <a:endParaRPr lang="en-US" sz="3200" dirty="0">
              <a:latin typeface="Calibri" pitchFamily="34" charset="0"/>
              <a:cs typeface="Calibri" pitchFamily="34" charset="0"/>
            </a:endParaRPr>
          </a:p>
        </p:txBody>
      </p:sp>
      <p:sp>
        <p:nvSpPr>
          <p:cNvPr id="4" name="Rectangle 3">
            <a:extLst>
              <a:ext uri="{FF2B5EF4-FFF2-40B4-BE49-F238E27FC236}">
                <a16:creationId xmlns:a16="http://schemas.microsoft.com/office/drawing/2014/main" id="{FF069143-FE01-453C-934A-DAA4862AED31}"/>
              </a:ext>
            </a:extLst>
          </p:cNvPr>
          <p:cNvSpPr/>
          <p:nvPr/>
        </p:nvSpPr>
        <p:spPr>
          <a:xfrm>
            <a:off x="356489" y="1059237"/>
            <a:ext cx="11356939" cy="1384995"/>
          </a:xfrm>
          <a:prstGeom prst="rect">
            <a:avLst/>
          </a:prstGeom>
        </p:spPr>
        <p:txBody>
          <a:bodyPr wrap="square">
            <a:spAutoFit/>
          </a:bodyPr>
          <a:lstStyle/>
          <a:p>
            <a:r>
              <a:rPr lang="vi-VN" sz="2100" dirty="0">
                <a:latin typeface="Calibri" panose="020F0502020204030204" pitchFamily="34" charset="0"/>
                <a:cs typeface="Calibri" panose="020F0502020204030204" pitchFamily="34" charset="0"/>
              </a:rPr>
              <a:t>Tính an toàn của </a:t>
            </a:r>
            <a:r>
              <a:rPr lang="vi-VN" sz="2100" b="1" dirty="0">
                <a:latin typeface="Calibri" panose="020F0502020204030204" pitchFamily="34" charset="0"/>
                <a:cs typeface="Calibri" panose="020F0502020204030204" pitchFamily="34" charset="0"/>
              </a:rPr>
              <a:t>vắc-xin Pfizer </a:t>
            </a:r>
            <a:r>
              <a:rPr lang="vi-VN" sz="2100" dirty="0">
                <a:latin typeface="Calibri" panose="020F0502020204030204" pitchFamily="34" charset="0"/>
                <a:cs typeface="Calibri" panose="020F0502020204030204" pitchFamily="34" charset="0"/>
              </a:rPr>
              <a:t>đã được đánh giá trên 43.448 người từ 16 tuổi trở lên trong hai nghiên cứu lâm sàng được t</a:t>
            </a:r>
            <a:r>
              <a:rPr lang="en-US" sz="2100" dirty="0" err="1">
                <a:latin typeface="Calibri" panose="020F0502020204030204" pitchFamily="34" charset="0"/>
                <a:cs typeface="Calibri" panose="020F0502020204030204" pitchFamily="34" charset="0"/>
              </a:rPr>
              <a:t>iến</a:t>
            </a:r>
            <a:r>
              <a:rPr lang="en-US" sz="2100" dirty="0">
                <a:latin typeface="Calibri" panose="020F0502020204030204" pitchFamily="34" charset="0"/>
                <a:cs typeface="Calibri" panose="020F0502020204030204" pitchFamily="34" charset="0"/>
              </a:rPr>
              <a:t> </a:t>
            </a:r>
            <a:r>
              <a:rPr lang="en-US" sz="2100" dirty="0" err="1">
                <a:latin typeface="Calibri" panose="020F0502020204030204" pitchFamily="34" charset="0"/>
                <a:cs typeface="Calibri" panose="020F0502020204030204" pitchFamily="34" charset="0"/>
              </a:rPr>
              <a:t>hành</a:t>
            </a:r>
            <a:r>
              <a:rPr lang="vi-VN" sz="2100" dirty="0">
                <a:latin typeface="Calibri" panose="020F0502020204030204" pitchFamily="34" charset="0"/>
                <a:cs typeface="Calibri" panose="020F0502020204030204" pitchFamily="34" charset="0"/>
              </a:rPr>
              <a:t> tại Hoa Kỳ, Châu Âu, Thổ Nhĩ Kỳ, Nam Phi và Nam Mỹ.</a:t>
            </a:r>
            <a:endParaRPr lang="en-US" sz="2100" dirty="0">
              <a:latin typeface="Calibri" panose="020F0502020204030204" pitchFamily="34" charset="0"/>
              <a:cs typeface="Calibri" panose="020F0502020204030204" pitchFamily="34" charset="0"/>
            </a:endParaRPr>
          </a:p>
          <a:p>
            <a:r>
              <a:rPr lang="en-US" sz="2100" dirty="0" err="1">
                <a:latin typeface="Calibri" panose="020F0502020204030204" pitchFamily="34" charset="0"/>
                <a:cs typeface="Calibri" panose="020F0502020204030204" pitchFamily="34" charset="0"/>
              </a:rPr>
              <a:t>Các</a:t>
            </a:r>
            <a:r>
              <a:rPr lang="en-US" sz="2100" dirty="0">
                <a:latin typeface="Calibri" panose="020F0502020204030204" pitchFamily="34" charset="0"/>
                <a:cs typeface="Calibri" panose="020F0502020204030204" pitchFamily="34" charset="0"/>
              </a:rPr>
              <a:t> </a:t>
            </a:r>
            <a:r>
              <a:rPr lang="en-US" sz="2100" dirty="0" err="1">
                <a:latin typeface="Calibri" panose="020F0502020204030204" pitchFamily="34" charset="0"/>
                <a:cs typeface="Calibri" panose="020F0502020204030204" pitchFamily="34" charset="0"/>
              </a:rPr>
              <a:t>nghiên</a:t>
            </a:r>
            <a:r>
              <a:rPr lang="en-US" sz="2100" dirty="0">
                <a:latin typeface="Calibri" panose="020F0502020204030204" pitchFamily="34" charset="0"/>
                <a:cs typeface="Calibri" panose="020F0502020204030204" pitchFamily="34" charset="0"/>
              </a:rPr>
              <a:t> </a:t>
            </a:r>
            <a:r>
              <a:rPr lang="en-US" sz="2100" dirty="0" err="1">
                <a:latin typeface="Calibri" panose="020F0502020204030204" pitchFamily="34" charset="0"/>
                <a:cs typeface="Calibri" panose="020F0502020204030204" pitchFamily="34" charset="0"/>
              </a:rPr>
              <a:t>cứu</a:t>
            </a:r>
            <a:r>
              <a:rPr lang="en-US" sz="2100" dirty="0">
                <a:latin typeface="Calibri" panose="020F0502020204030204" pitchFamily="34" charset="0"/>
                <a:cs typeface="Calibri" panose="020F0502020204030204" pitchFamily="34" charset="0"/>
              </a:rPr>
              <a:t> </a:t>
            </a:r>
            <a:r>
              <a:rPr lang="en-US" sz="2100" dirty="0" err="1">
                <a:latin typeface="Calibri" panose="020F0502020204030204" pitchFamily="34" charset="0"/>
                <a:cs typeface="Calibri" panose="020F0502020204030204" pitchFamily="34" charset="0"/>
              </a:rPr>
              <a:t>bổ</a:t>
            </a:r>
            <a:r>
              <a:rPr lang="en-US" sz="2100" dirty="0">
                <a:latin typeface="Calibri" panose="020F0502020204030204" pitchFamily="34" charset="0"/>
                <a:cs typeface="Calibri" panose="020F0502020204030204" pitchFamily="34" charset="0"/>
              </a:rPr>
              <a:t> sung </a:t>
            </a:r>
            <a:r>
              <a:rPr lang="en-US" sz="2100" dirty="0" err="1">
                <a:latin typeface="Calibri" panose="020F0502020204030204" pitchFamily="34" charset="0"/>
                <a:cs typeface="Calibri" panose="020F0502020204030204" pitchFamily="34" charset="0"/>
              </a:rPr>
              <a:t>đã</a:t>
            </a:r>
            <a:r>
              <a:rPr lang="en-US" sz="2100" dirty="0">
                <a:latin typeface="Calibri" panose="020F0502020204030204" pitchFamily="34" charset="0"/>
                <a:cs typeface="Calibri" panose="020F0502020204030204" pitchFamily="34" charset="0"/>
              </a:rPr>
              <a:t> </a:t>
            </a:r>
            <a:r>
              <a:rPr lang="en-US" sz="2100" dirty="0" err="1">
                <a:latin typeface="Calibri" panose="020F0502020204030204" pitchFamily="34" charset="0"/>
                <a:cs typeface="Calibri" panose="020F0502020204030204" pitchFamily="34" charset="0"/>
              </a:rPr>
              <a:t>được</a:t>
            </a:r>
            <a:r>
              <a:rPr lang="en-US" sz="2100" dirty="0">
                <a:latin typeface="Calibri" panose="020F0502020204030204" pitchFamily="34" charset="0"/>
                <a:cs typeface="Calibri" panose="020F0502020204030204" pitchFamily="34" charset="0"/>
              </a:rPr>
              <a:t> </a:t>
            </a:r>
            <a:r>
              <a:rPr lang="en-US" sz="2100" dirty="0" err="1">
                <a:latin typeface="Calibri" panose="020F0502020204030204" pitchFamily="34" charset="0"/>
                <a:cs typeface="Calibri" panose="020F0502020204030204" pitchFamily="34" charset="0"/>
              </a:rPr>
              <a:t>thực</a:t>
            </a:r>
            <a:r>
              <a:rPr lang="en-US" sz="2100" dirty="0">
                <a:latin typeface="Calibri" panose="020F0502020204030204" pitchFamily="34" charset="0"/>
                <a:cs typeface="Calibri" panose="020F0502020204030204" pitchFamily="34" charset="0"/>
              </a:rPr>
              <a:t> </a:t>
            </a:r>
            <a:r>
              <a:rPr lang="en-US" sz="2100" dirty="0" err="1">
                <a:latin typeface="Calibri" panose="020F0502020204030204" pitchFamily="34" charset="0"/>
                <a:cs typeface="Calibri" panose="020F0502020204030204" pitchFamily="34" charset="0"/>
              </a:rPr>
              <a:t>hiện</a:t>
            </a:r>
            <a:r>
              <a:rPr lang="en-US" sz="2100" dirty="0">
                <a:latin typeface="Calibri" panose="020F0502020204030204" pitchFamily="34" charset="0"/>
                <a:cs typeface="Calibri" panose="020F0502020204030204" pitchFamily="34" charset="0"/>
              </a:rPr>
              <a:t> </a:t>
            </a:r>
            <a:r>
              <a:rPr lang="en-US" sz="2100" dirty="0" err="1">
                <a:latin typeface="Calibri" panose="020F0502020204030204" pitchFamily="34" charset="0"/>
                <a:cs typeface="Calibri" panose="020F0502020204030204" pitchFamily="34" charset="0"/>
              </a:rPr>
              <a:t>với</a:t>
            </a:r>
            <a:r>
              <a:rPr lang="en-US" sz="2100" dirty="0">
                <a:latin typeface="Calibri" panose="020F0502020204030204" pitchFamily="34" charset="0"/>
                <a:cs typeface="Calibri" panose="020F0502020204030204" pitchFamily="34" charset="0"/>
              </a:rPr>
              <a:t> 2.260 </a:t>
            </a:r>
            <a:r>
              <a:rPr lang="en-US" sz="2100" dirty="0" err="1">
                <a:latin typeface="Calibri" panose="020F0502020204030204" pitchFamily="34" charset="0"/>
                <a:cs typeface="Calibri" panose="020F0502020204030204" pitchFamily="34" charset="0"/>
              </a:rPr>
              <a:t>thanh</a:t>
            </a:r>
            <a:r>
              <a:rPr lang="en-US" sz="2100" dirty="0">
                <a:latin typeface="Calibri" panose="020F0502020204030204" pitchFamily="34" charset="0"/>
                <a:cs typeface="Calibri" panose="020F0502020204030204" pitchFamily="34" charset="0"/>
              </a:rPr>
              <a:t> </a:t>
            </a:r>
            <a:r>
              <a:rPr lang="en-US" sz="2100" dirty="0" err="1">
                <a:latin typeface="Calibri" panose="020F0502020204030204" pitchFamily="34" charset="0"/>
                <a:cs typeface="Calibri" panose="020F0502020204030204" pitchFamily="34" charset="0"/>
              </a:rPr>
              <a:t>thiếu</a:t>
            </a:r>
            <a:r>
              <a:rPr lang="en-US" sz="2100" dirty="0">
                <a:latin typeface="Calibri" panose="020F0502020204030204" pitchFamily="34" charset="0"/>
                <a:cs typeface="Calibri" panose="020F0502020204030204" pitchFamily="34" charset="0"/>
              </a:rPr>
              <a:t> </a:t>
            </a:r>
            <a:r>
              <a:rPr lang="en-US" sz="2100" dirty="0" err="1">
                <a:latin typeface="Calibri" panose="020F0502020204030204" pitchFamily="34" charset="0"/>
                <a:cs typeface="Calibri" panose="020F0502020204030204" pitchFamily="34" charset="0"/>
              </a:rPr>
              <a:t>niên</a:t>
            </a:r>
            <a:r>
              <a:rPr lang="en-US" sz="2100" dirty="0">
                <a:latin typeface="Calibri" panose="020F0502020204030204" pitchFamily="34" charset="0"/>
                <a:cs typeface="Calibri" panose="020F0502020204030204" pitchFamily="34" charset="0"/>
              </a:rPr>
              <a:t> </a:t>
            </a:r>
            <a:r>
              <a:rPr lang="en-US" sz="2100" dirty="0" err="1">
                <a:latin typeface="Calibri" panose="020F0502020204030204" pitchFamily="34" charset="0"/>
                <a:cs typeface="Calibri" panose="020F0502020204030204" pitchFamily="34" charset="0"/>
              </a:rPr>
              <a:t>từ</a:t>
            </a:r>
            <a:r>
              <a:rPr lang="en-US" sz="2100" dirty="0">
                <a:latin typeface="Calibri" panose="020F0502020204030204" pitchFamily="34" charset="0"/>
                <a:cs typeface="Calibri" panose="020F0502020204030204" pitchFamily="34" charset="0"/>
              </a:rPr>
              <a:t> 12-15 </a:t>
            </a:r>
            <a:r>
              <a:rPr lang="en-US" sz="2100" dirty="0" err="1">
                <a:latin typeface="Calibri" panose="020F0502020204030204" pitchFamily="34" charset="0"/>
                <a:cs typeface="Calibri" panose="020F0502020204030204" pitchFamily="34" charset="0"/>
              </a:rPr>
              <a:t>tuổi</a:t>
            </a:r>
            <a:r>
              <a:rPr lang="en-US" sz="2100" dirty="0">
                <a:latin typeface="Calibri" panose="020F0502020204030204" pitchFamily="34" charset="0"/>
                <a:cs typeface="Calibri" panose="020F0502020204030204" pitchFamily="34" charset="0"/>
              </a:rPr>
              <a:t> </a:t>
            </a:r>
            <a:r>
              <a:rPr lang="en-US" sz="2100" dirty="0" err="1">
                <a:latin typeface="Calibri" panose="020F0502020204030204" pitchFamily="34" charset="0"/>
                <a:cs typeface="Calibri" panose="020F0502020204030204" pitchFamily="34" charset="0"/>
              </a:rPr>
              <a:t>và</a:t>
            </a:r>
            <a:r>
              <a:rPr lang="en-US" sz="2100" dirty="0">
                <a:latin typeface="Calibri" panose="020F0502020204030204" pitchFamily="34" charset="0"/>
                <a:cs typeface="Calibri" panose="020F0502020204030204" pitchFamily="34" charset="0"/>
              </a:rPr>
              <a:t> 3.000 </a:t>
            </a:r>
            <a:r>
              <a:rPr lang="en-US" sz="2100" dirty="0" err="1">
                <a:latin typeface="Calibri" panose="020F0502020204030204" pitchFamily="34" charset="0"/>
                <a:cs typeface="Calibri" panose="020F0502020204030204" pitchFamily="34" charset="0"/>
              </a:rPr>
              <a:t>trẻ</a:t>
            </a:r>
            <a:r>
              <a:rPr lang="en-US" sz="2100" dirty="0">
                <a:latin typeface="Calibri" panose="020F0502020204030204" pitchFamily="34" charset="0"/>
                <a:cs typeface="Calibri" panose="020F0502020204030204" pitchFamily="34" charset="0"/>
              </a:rPr>
              <a:t> </a:t>
            </a:r>
            <a:r>
              <a:rPr lang="en-US" sz="2100" dirty="0" err="1">
                <a:latin typeface="Calibri" panose="020F0502020204030204" pitchFamily="34" charset="0"/>
                <a:cs typeface="Calibri" panose="020F0502020204030204" pitchFamily="34" charset="0"/>
              </a:rPr>
              <a:t>em</a:t>
            </a:r>
            <a:r>
              <a:rPr lang="en-US" sz="2100" dirty="0">
                <a:latin typeface="Calibri" panose="020F0502020204030204" pitchFamily="34" charset="0"/>
                <a:cs typeface="Calibri" panose="020F0502020204030204" pitchFamily="34" charset="0"/>
              </a:rPr>
              <a:t> </a:t>
            </a:r>
            <a:r>
              <a:rPr lang="en-US" sz="2100" dirty="0" err="1">
                <a:latin typeface="Calibri" panose="020F0502020204030204" pitchFamily="34" charset="0"/>
                <a:cs typeface="Calibri" panose="020F0502020204030204" pitchFamily="34" charset="0"/>
              </a:rPr>
              <a:t>từ</a:t>
            </a:r>
            <a:r>
              <a:rPr lang="en-US" sz="2100" dirty="0">
                <a:latin typeface="Calibri" panose="020F0502020204030204" pitchFamily="34" charset="0"/>
                <a:cs typeface="Calibri" panose="020F0502020204030204" pitchFamily="34" charset="0"/>
              </a:rPr>
              <a:t> 5-11 </a:t>
            </a:r>
            <a:r>
              <a:rPr lang="en-US" sz="2100" dirty="0" err="1">
                <a:latin typeface="Calibri" panose="020F0502020204030204" pitchFamily="34" charset="0"/>
                <a:cs typeface="Calibri" panose="020F0502020204030204" pitchFamily="34" charset="0"/>
              </a:rPr>
              <a:t>tuổi</a:t>
            </a:r>
            <a:r>
              <a:rPr lang="en-US" sz="2100" dirty="0">
                <a:latin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graphicFrame>
        <p:nvGraphicFramePr>
          <p:cNvPr id="8" name="Chart 7">
            <a:extLst>
              <a:ext uri="{FF2B5EF4-FFF2-40B4-BE49-F238E27FC236}">
                <a16:creationId xmlns:a16="http://schemas.microsoft.com/office/drawing/2014/main" id="{984C9983-58B6-4FA8-833D-38EB9F2B58F1}"/>
              </a:ext>
            </a:extLst>
          </p:cNvPr>
          <p:cNvGraphicFramePr>
            <a:graphicFrameLocks/>
          </p:cNvGraphicFramePr>
          <p:nvPr>
            <p:extLst>
              <p:ext uri="{D42A27DB-BD31-4B8C-83A1-F6EECF244321}">
                <p14:modId xmlns:p14="http://schemas.microsoft.com/office/powerpoint/2010/main" val="3184301927"/>
              </p:ext>
            </p:extLst>
          </p:nvPr>
        </p:nvGraphicFramePr>
        <p:xfrm>
          <a:off x="7726680" y="2710760"/>
          <a:ext cx="5516880" cy="332428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FFF56F4E-5FA2-804C-959E-A3031964848D}"/>
              </a:ext>
            </a:extLst>
          </p:cNvPr>
          <p:cNvSpPr txBox="1"/>
          <p:nvPr/>
        </p:nvSpPr>
        <p:spPr>
          <a:xfrm>
            <a:off x="2001111" y="5770362"/>
            <a:ext cx="1005054" cy="593063"/>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vi-VN" sz="1100" dirty="0">
                <a:solidFill>
                  <a:schemeClr val="bg2">
                    <a:lumMod val="50000"/>
                  </a:schemeClr>
                </a:solidFill>
              </a:rPr>
              <a:t>Người Mỹ </a:t>
            </a:r>
            <a:r>
              <a:rPr lang="en-US" sz="1100" dirty="0">
                <a:solidFill>
                  <a:schemeClr val="bg2">
                    <a:lumMod val="50000"/>
                  </a:schemeClr>
                </a:solidFill>
              </a:rPr>
              <a:t>G</a:t>
            </a:r>
            <a:r>
              <a:rPr lang="vi-VN" sz="1100" dirty="0">
                <a:solidFill>
                  <a:schemeClr val="bg2">
                    <a:lumMod val="50000"/>
                  </a:schemeClr>
                </a:solidFill>
              </a:rPr>
              <a:t>ốc Tây Ban Nha</a:t>
            </a:r>
            <a:r>
              <a:rPr lang="en-US" sz="1100" dirty="0">
                <a:solidFill>
                  <a:schemeClr val="bg2">
                    <a:lumMod val="50000"/>
                  </a:schemeClr>
                </a:solidFill>
              </a:rPr>
              <a:t> </a:t>
            </a:r>
            <a:r>
              <a:rPr lang="en-US" sz="1100" dirty="0" err="1">
                <a:solidFill>
                  <a:schemeClr val="bg2">
                    <a:lumMod val="50000"/>
                  </a:schemeClr>
                </a:solidFill>
              </a:rPr>
              <a:t>và</a:t>
            </a:r>
            <a:r>
              <a:rPr lang="en-US" sz="1100" dirty="0">
                <a:solidFill>
                  <a:schemeClr val="bg2">
                    <a:lumMod val="50000"/>
                  </a:schemeClr>
                </a:solidFill>
              </a:rPr>
              <a:t> </a:t>
            </a:r>
            <a:r>
              <a:rPr lang="en-US" sz="1100" dirty="0" err="1">
                <a:solidFill>
                  <a:schemeClr val="bg2">
                    <a:lumMod val="50000"/>
                  </a:schemeClr>
                </a:solidFill>
              </a:rPr>
              <a:t>Latinh</a:t>
            </a:r>
            <a:endParaRPr lang="vi-VN" sz="1100" dirty="0">
              <a:solidFill>
                <a:schemeClr val="bg2">
                  <a:lumMod val="50000"/>
                </a:schemeClr>
              </a:solidFill>
            </a:endParaRPr>
          </a:p>
        </p:txBody>
      </p:sp>
      <p:sp>
        <p:nvSpPr>
          <p:cNvPr id="12" name="TextBox 11">
            <a:extLst>
              <a:ext uri="{FF2B5EF4-FFF2-40B4-BE49-F238E27FC236}">
                <a16:creationId xmlns:a16="http://schemas.microsoft.com/office/drawing/2014/main" id="{DE92D21A-19F4-5E48-95EF-0D431D85B070}"/>
              </a:ext>
            </a:extLst>
          </p:cNvPr>
          <p:cNvSpPr txBox="1"/>
          <p:nvPr/>
        </p:nvSpPr>
        <p:spPr>
          <a:xfrm>
            <a:off x="3045068" y="5770362"/>
            <a:ext cx="947519" cy="668558"/>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vi-VN" sz="1100" dirty="0">
                <a:solidFill>
                  <a:schemeClr val="bg2">
                    <a:lumMod val="50000"/>
                  </a:schemeClr>
                </a:solidFill>
              </a:rPr>
              <a:t>Người Da Đen hoặc </a:t>
            </a:r>
            <a:r>
              <a:rPr lang="en-US" sz="1100" dirty="0">
                <a:solidFill>
                  <a:schemeClr val="bg2">
                    <a:lumMod val="50000"/>
                  </a:schemeClr>
                </a:solidFill>
              </a:rPr>
              <a:t>N</a:t>
            </a:r>
            <a:r>
              <a:rPr lang="vi-VN" sz="1100" dirty="0">
                <a:solidFill>
                  <a:schemeClr val="bg2">
                    <a:lumMod val="50000"/>
                  </a:schemeClr>
                </a:solidFill>
              </a:rPr>
              <a:t>gười Mỹ </a:t>
            </a:r>
            <a:r>
              <a:rPr lang="en-US" sz="1100" dirty="0">
                <a:solidFill>
                  <a:schemeClr val="bg2">
                    <a:lumMod val="50000"/>
                  </a:schemeClr>
                </a:solidFill>
              </a:rPr>
              <a:t>G</a:t>
            </a:r>
            <a:r>
              <a:rPr lang="vi-VN" sz="1100" dirty="0">
                <a:solidFill>
                  <a:schemeClr val="bg2">
                    <a:lumMod val="50000"/>
                  </a:schemeClr>
                </a:solidFill>
              </a:rPr>
              <a:t>ốc Phi</a:t>
            </a:r>
            <a:endParaRPr lang="en-US" sz="1100" dirty="0">
              <a:solidFill>
                <a:schemeClr val="bg2">
                  <a:lumMod val="50000"/>
                </a:schemeClr>
              </a:solidFill>
            </a:endParaRPr>
          </a:p>
        </p:txBody>
      </p:sp>
      <p:sp>
        <p:nvSpPr>
          <p:cNvPr id="13" name="TextBox 12">
            <a:extLst>
              <a:ext uri="{FF2B5EF4-FFF2-40B4-BE49-F238E27FC236}">
                <a16:creationId xmlns:a16="http://schemas.microsoft.com/office/drawing/2014/main" id="{76B4451A-F751-9642-8109-F5BDD7E4A725}"/>
              </a:ext>
            </a:extLst>
          </p:cNvPr>
          <p:cNvSpPr txBox="1"/>
          <p:nvPr/>
        </p:nvSpPr>
        <p:spPr>
          <a:xfrm>
            <a:off x="4106568" y="5770362"/>
            <a:ext cx="859878" cy="668558"/>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100" dirty="0" err="1">
                <a:solidFill>
                  <a:schemeClr val="bg2">
                    <a:lumMod val="50000"/>
                  </a:schemeClr>
                </a:solidFill>
              </a:rPr>
              <a:t>Người</a:t>
            </a:r>
            <a:r>
              <a:rPr lang="en-US" sz="1100" dirty="0">
                <a:solidFill>
                  <a:schemeClr val="bg2">
                    <a:lumMod val="50000"/>
                  </a:schemeClr>
                </a:solidFill>
              </a:rPr>
              <a:t> </a:t>
            </a:r>
            <a:r>
              <a:rPr lang="en-US" sz="1100" dirty="0" err="1">
                <a:solidFill>
                  <a:schemeClr val="bg2">
                    <a:lumMod val="50000"/>
                  </a:schemeClr>
                </a:solidFill>
              </a:rPr>
              <a:t>Châu</a:t>
            </a:r>
            <a:r>
              <a:rPr lang="en-US" sz="1100" dirty="0">
                <a:solidFill>
                  <a:schemeClr val="bg2">
                    <a:lumMod val="50000"/>
                  </a:schemeClr>
                </a:solidFill>
              </a:rPr>
              <a:t> Á</a:t>
            </a:r>
          </a:p>
        </p:txBody>
      </p:sp>
      <p:sp>
        <p:nvSpPr>
          <p:cNvPr id="14" name="TextBox 13">
            <a:extLst>
              <a:ext uri="{FF2B5EF4-FFF2-40B4-BE49-F238E27FC236}">
                <a16:creationId xmlns:a16="http://schemas.microsoft.com/office/drawing/2014/main" id="{4D36A1EF-07B0-9244-BA1E-775FDB3D1C4D}"/>
              </a:ext>
            </a:extLst>
          </p:cNvPr>
          <p:cNvSpPr txBox="1"/>
          <p:nvPr/>
        </p:nvSpPr>
        <p:spPr>
          <a:xfrm>
            <a:off x="5056523" y="5770362"/>
            <a:ext cx="1015573" cy="668558"/>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vi-VN" sz="1100" dirty="0">
                <a:solidFill>
                  <a:schemeClr val="bg2">
                    <a:lumMod val="50000"/>
                  </a:schemeClr>
                </a:solidFill>
              </a:rPr>
              <a:t>Người Mỹ </a:t>
            </a:r>
            <a:r>
              <a:rPr lang="en-US" sz="1100" dirty="0" err="1">
                <a:solidFill>
                  <a:schemeClr val="bg2">
                    <a:lumMod val="50000"/>
                  </a:schemeClr>
                </a:solidFill>
              </a:rPr>
              <a:t>Bản</a:t>
            </a:r>
            <a:r>
              <a:rPr lang="en-US" sz="1100" dirty="0">
                <a:solidFill>
                  <a:schemeClr val="bg2">
                    <a:lumMod val="50000"/>
                  </a:schemeClr>
                </a:solidFill>
              </a:rPr>
              <a:t> </a:t>
            </a:r>
            <a:r>
              <a:rPr lang="en-US" sz="1100" dirty="0" err="1">
                <a:solidFill>
                  <a:schemeClr val="bg2">
                    <a:lumMod val="50000"/>
                  </a:schemeClr>
                </a:solidFill>
              </a:rPr>
              <a:t>Địa</a:t>
            </a:r>
            <a:r>
              <a:rPr lang="vi-VN" sz="1100" dirty="0">
                <a:solidFill>
                  <a:schemeClr val="bg2">
                    <a:lumMod val="50000"/>
                  </a:schemeClr>
                </a:solidFill>
              </a:rPr>
              <a:t>/ Người</a:t>
            </a:r>
            <a:r>
              <a:rPr lang="en-US" sz="1100" dirty="0">
                <a:solidFill>
                  <a:schemeClr val="bg2">
                    <a:lumMod val="50000"/>
                  </a:schemeClr>
                </a:solidFill>
              </a:rPr>
              <a:t> </a:t>
            </a:r>
            <a:r>
              <a:rPr lang="vi-VN" sz="1100" dirty="0">
                <a:solidFill>
                  <a:schemeClr val="bg2">
                    <a:lumMod val="50000"/>
                  </a:schemeClr>
                </a:solidFill>
              </a:rPr>
              <a:t>Alaska</a:t>
            </a:r>
            <a:r>
              <a:rPr lang="en-US" sz="1100" dirty="0">
                <a:solidFill>
                  <a:schemeClr val="bg2">
                    <a:lumMod val="50000"/>
                  </a:schemeClr>
                </a:solidFill>
              </a:rPr>
              <a:t> </a:t>
            </a:r>
            <a:r>
              <a:rPr lang="en-US" sz="1100" dirty="0" err="1">
                <a:solidFill>
                  <a:schemeClr val="bg2">
                    <a:lumMod val="50000"/>
                  </a:schemeClr>
                </a:solidFill>
              </a:rPr>
              <a:t>Bản</a:t>
            </a:r>
            <a:r>
              <a:rPr lang="en-US" sz="1100" dirty="0">
                <a:solidFill>
                  <a:schemeClr val="bg2">
                    <a:lumMod val="50000"/>
                  </a:schemeClr>
                </a:solidFill>
              </a:rPr>
              <a:t> </a:t>
            </a:r>
            <a:r>
              <a:rPr lang="en-US" sz="1100" dirty="0" err="1">
                <a:solidFill>
                  <a:schemeClr val="bg2">
                    <a:lumMod val="50000"/>
                  </a:schemeClr>
                </a:solidFill>
              </a:rPr>
              <a:t>Địa</a:t>
            </a:r>
            <a:endParaRPr lang="vi-VN" sz="1100" dirty="0">
              <a:solidFill>
                <a:schemeClr val="bg2">
                  <a:lumMod val="50000"/>
                </a:schemeClr>
              </a:solidFill>
            </a:endParaRPr>
          </a:p>
        </p:txBody>
      </p:sp>
      <p:sp>
        <p:nvSpPr>
          <p:cNvPr id="17" name="TextBox 16">
            <a:extLst>
              <a:ext uri="{FF2B5EF4-FFF2-40B4-BE49-F238E27FC236}">
                <a16:creationId xmlns:a16="http://schemas.microsoft.com/office/drawing/2014/main" id="{DAE2E65F-F279-7E47-811F-53E3FFB13B8C}"/>
              </a:ext>
            </a:extLst>
          </p:cNvPr>
          <p:cNvSpPr txBox="1"/>
          <p:nvPr/>
        </p:nvSpPr>
        <p:spPr>
          <a:xfrm>
            <a:off x="9127058" y="4060696"/>
            <a:ext cx="1332600" cy="532184"/>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en-US" sz="1600" b="1" dirty="0" err="1">
                <a:solidFill>
                  <a:schemeClr val="tx1">
                    <a:lumMod val="75000"/>
                    <a:lumOff val="25000"/>
                  </a:schemeClr>
                </a:solidFill>
              </a:rPr>
              <a:t>Nữ</a:t>
            </a:r>
            <a:r>
              <a:rPr lang="en-US" sz="1600" b="1" dirty="0">
                <a:solidFill>
                  <a:schemeClr val="tx1">
                    <a:lumMod val="75000"/>
                    <a:lumOff val="25000"/>
                  </a:schemeClr>
                </a:solidFill>
              </a:rPr>
              <a:t> </a:t>
            </a:r>
            <a:r>
              <a:rPr lang="en-US" sz="1600" b="1" dirty="0" err="1">
                <a:solidFill>
                  <a:schemeClr val="tx1">
                    <a:lumMod val="75000"/>
                    <a:lumOff val="25000"/>
                  </a:schemeClr>
                </a:solidFill>
              </a:rPr>
              <a:t>giới</a:t>
            </a:r>
            <a:endParaRPr lang="en-US" sz="1600" b="1" dirty="0">
              <a:solidFill>
                <a:schemeClr val="tx1">
                  <a:lumMod val="75000"/>
                  <a:lumOff val="25000"/>
                </a:schemeClr>
              </a:solidFill>
            </a:endParaRPr>
          </a:p>
          <a:p>
            <a:pPr algn="ctr">
              <a:spcBef>
                <a:spcPts val="300"/>
              </a:spcBef>
              <a:spcAft>
                <a:spcPts val="300"/>
              </a:spcAft>
              <a:buNone/>
            </a:pPr>
            <a:r>
              <a:rPr lang="en-US" sz="1600" b="1" dirty="0">
                <a:solidFill>
                  <a:schemeClr val="tx1">
                    <a:lumMod val="75000"/>
                    <a:lumOff val="25000"/>
                  </a:schemeClr>
                </a:solidFill>
              </a:rPr>
              <a:t>49%</a:t>
            </a:r>
          </a:p>
        </p:txBody>
      </p:sp>
      <p:sp>
        <p:nvSpPr>
          <p:cNvPr id="18" name="TextBox 17">
            <a:extLst>
              <a:ext uri="{FF2B5EF4-FFF2-40B4-BE49-F238E27FC236}">
                <a16:creationId xmlns:a16="http://schemas.microsoft.com/office/drawing/2014/main" id="{093ACDB5-3E98-AC44-9254-22A543024C65}"/>
              </a:ext>
            </a:extLst>
          </p:cNvPr>
          <p:cNvSpPr txBox="1"/>
          <p:nvPr/>
        </p:nvSpPr>
        <p:spPr>
          <a:xfrm>
            <a:off x="10497254" y="4060696"/>
            <a:ext cx="1332600" cy="532184"/>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en-US" sz="1600" b="1" dirty="0">
                <a:solidFill>
                  <a:schemeClr val="tx1">
                    <a:lumMod val="75000"/>
                    <a:lumOff val="25000"/>
                  </a:schemeClr>
                </a:solidFill>
              </a:rPr>
              <a:t>Nam </a:t>
            </a:r>
            <a:r>
              <a:rPr lang="en-US" sz="1600" b="1" dirty="0" err="1">
                <a:solidFill>
                  <a:schemeClr val="tx1">
                    <a:lumMod val="75000"/>
                    <a:lumOff val="25000"/>
                  </a:schemeClr>
                </a:solidFill>
              </a:rPr>
              <a:t>giới</a:t>
            </a:r>
            <a:endParaRPr lang="en-US" sz="1600" b="1" dirty="0">
              <a:solidFill>
                <a:schemeClr val="tx1">
                  <a:lumMod val="75000"/>
                  <a:lumOff val="25000"/>
                </a:schemeClr>
              </a:solidFill>
            </a:endParaRPr>
          </a:p>
          <a:p>
            <a:pPr algn="ctr">
              <a:spcBef>
                <a:spcPts val="300"/>
              </a:spcBef>
              <a:spcAft>
                <a:spcPts val="300"/>
              </a:spcAft>
              <a:buNone/>
            </a:pPr>
            <a:r>
              <a:rPr lang="en-US" sz="1600" b="1" dirty="0">
                <a:solidFill>
                  <a:schemeClr val="tx1">
                    <a:lumMod val="75000"/>
                    <a:lumOff val="25000"/>
                  </a:schemeClr>
                </a:solidFill>
              </a:rPr>
              <a:t>51%</a:t>
            </a:r>
          </a:p>
        </p:txBody>
      </p:sp>
      <p:sp>
        <p:nvSpPr>
          <p:cNvPr id="16" name="TextBox 8">
            <a:extLst>
              <a:ext uri="{FF2B5EF4-FFF2-40B4-BE49-F238E27FC236}">
                <a16:creationId xmlns:a16="http://schemas.microsoft.com/office/drawing/2014/main" id="{F370E000-2DE7-409A-85AC-57FF0AFC0E92}"/>
              </a:ext>
            </a:extLst>
          </p:cNvPr>
          <p:cNvSpPr txBox="1"/>
          <p:nvPr/>
        </p:nvSpPr>
        <p:spPr>
          <a:xfrm>
            <a:off x="1039214" y="5770362"/>
            <a:ext cx="895725" cy="593063"/>
          </a:xfrm>
          <a:prstGeom prst="rect">
            <a:avLst/>
          </a:prstGeom>
          <a:solidFill>
            <a:schemeClr val="bg1"/>
          </a:solidFill>
          <a:ln w="6350">
            <a:noFill/>
            <a:miter lim="800000"/>
          </a:ln>
        </p:spPr>
        <p:txBody>
          <a:bodyPr vert="horz"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300"/>
              </a:spcBef>
              <a:spcAft>
                <a:spcPts val="300"/>
              </a:spcAft>
              <a:buNone/>
            </a:pPr>
            <a:r>
              <a:rPr lang="en-US" dirty="0" err="1">
                <a:solidFill>
                  <a:schemeClr val="bg2">
                    <a:lumMod val="50000"/>
                  </a:schemeClr>
                </a:solidFill>
              </a:rPr>
              <a:t>Người</a:t>
            </a:r>
            <a:r>
              <a:rPr lang="en-US" dirty="0">
                <a:solidFill>
                  <a:schemeClr val="bg2">
                    <a:lumMod val="50000"/>
                  </a:schemeClr>
                </a:solidFill>
              </a:rPr>
              <a:t> Da </a:t>
            </a:r>
            <a:r>
              <a:rPr lang="en-US" dirty="0" err="1">
                <a:solidFill>
                  <a:schemeClr val="bg2">
                    <a:lumMod val="50000"/>
                  </a:schemeClr>
                </a:solidFill>
              </a:rPr>
              <a:t>Trắng</a:t>
            </a:r>
            <a:endParaRPr lang="en-US" dirty="0">
              <a:solidFill>
                <a:schemeClr val="bg2">
                  <a:lumMod val="50000"/>
                </a:schemeClr>
              </a:solidFill>
            </a:endParaRPr>
          </a:p>
        </p:txBody>
      </p:sp>
      <p:sp>
        <p:nvSpPr>
          <p:cNvPr id="22" name="TextBox 12">
            <a:extLst>
              <a:ext uri="{FF2B5EF4-FFF2-40B4-BE49-F238E27FC236}">
                <a16:creationId xmlns:a16="http://schemas.microsoft.com/office/drawing/2014/main" id="{E74E802C-13CD-4EF9-B0C1-811D1C2616B4}"/>
              </a:ext>
            </a:extLst>
          </p:cNvPr>
          <p:cNvSpPr txBox="1"/>
          <p:nvPr/>
        </p:nvSpPr>
        <p:spPr>
          <a:xfrm>
            <a:off x="7144538" y="3808192"/>
            <a:ext cx="1303030" cy="219400"/>
          </a:xfrm>
          <a:prstGeom prst="rect">
            <a:avLst/>
          </a:prstGeom>
          <a:solidFill>
            <a:schemeClr val="bg1"/>
          </a:solidFill>
          <a:ln w="6350">
            <a:noFill/>
            <a:miter lim="800000"/>
          </a:ln>
        </p:spPr>
        <p:txBody>
          <a:bodyPr vert="horz" wrap="square" lIns="0" tIns="0" rIns="0" bIns="0" rtlCol="0">
            <a:noAutofit/>
          </a:bodyPr>
          <a:lstStyle/>
          <a:p>
            <a:pPr>
              <a:spcBef>
                <a:spcPts val="300"/>
              </a:spcBef>
              <a:spcAft>
                <a:spcPts val="300"/>
              </a:spcAft>
              <a:buNone/>
            </a:pPr>
            <a:r>
              <a:rPr lang="en-US" sz="1100" dirty="0" err="1">
                <a:solidFill>
                  <a:schemeClr val="bg2">
                    <a:lumMod val="50000"/>
                  </a:schemeClr>
                </a:solidFill>
              </a:rPr>
              <a:t>Dân</a:t>
            </a:r>
            <a:r>
              <a:rPr lang="en-US" sz="1100" dirty="0">
                <a:solidFill>
                  <a:schemeClr val="bg2">
                    <a:lumMod val="50000"/>
                  </a:schemeClr>
                </a:solidFill>
              </a:rPr>
              <a:t> </a:t>
            </a:r>
            <a:r>
              <a:rPr lang="en-US" sz="1100" dirty="0" err="1">
                <a:solidFill>
                  <a:schemeClr val="bg2">
                    <a:lumMod val="50000"/>
                  </a:schemeClr>
                </a:solidFill>
                <a:latin typeface="Calibri" panose="020F0502020204030204" pitchFamily="34" charset="0"/>
                <a:cs typeface="Calibri" panose="020F0502020204030204" pitchFamily="34" charset="0"/>
              </a:rPr>
              <a:t>số</a:t>
            </a:r>
            <a:r>
              <a:rPr lang="en-US" sz="1100" dirty="0">
                <a:solidFill>
                  <a:schemeClr val="bg2">
                    <a:lumMod val="50000"/>
                  </a:schemeClr>
                </a:solidFill>
                <a:latin typeface="Calibri" panose="020F0502020204030204" pitchFamily="34" charset="0"/>
                <a:cs typeface="Calibri" panose="020F0502020204030204" pitchFamily="34" charset="0"/>
              </a:rPr>
              <a:t> Massachusetts</a:t>
            </a:r>
          </a:p>
        </p:txBody>
      </p:sp>
      <p:sp>
        <p:nvSpPr>
          <p:cNvPr id="23" name="TextBox 12">
            <a:extLst>
              <a:ext uri="{FF2B5EF4-FFF2-40B4-BE49-F238E27FC236}">
                <a16:creationId xmlns:a16="http://schemas.microsoft.com/office/drawing/2014/main" id="{D24DEDB6-26D2-4554-81AA-B188AE389DC4}"/>
              </a:ext>
            </a:extLst>
          </p:cNvPr>
          <p:cNvSpPr txBox="1"/>
          <p:nvPr/>
        </p:nvSpPr>
        <p:spPr>
          <a:xfrm>
            <a:off x="7144538" y="3096087"/>
            <a:ext cx="1164284" cy="371648"/>
          </a:xfrm>
          <a:prstGeom prst="rect">
            <a:avLst/>
          </a:prstGeom>
          <a:solidFill>
            <a:schemeClr val="bg1"/>
          </a:solidFill>
          <a:ln w="6350">
            <a:noFill/>
            <a:miter lim="800000"/>
          </a:ln>
        </p:spPr>
        <p:txBody>
          <a:bodyPr vert="horz" wrap="square" lIns="0" tIns="0" rIns="0" bIns="0" rtlCol="0">
            <a:noAutofit/>
          </a:bodyPr>
          <a:lstStyle/>
          <a:p>
            <a:pPr>
              <a:spcBef>
                <a:spcPts val="300"/>
              </a:spcBef>
              <a:spcAft>
                <a:spcPts val="300"/>
              </a:spcAft>
              <a:buNone/>
            </a:pPr>
            <a:r>
              <a:rPr lang="vi-VN" sz="1100" dirty="0">
                <a:solidFill>
                  <a:schemeClr val="bg2">
                    <a:lumMod val="50000"/>
                  </a:schemeClr>
                </a:solidFill>
                <a:latin typeface="Calibri" panose="020F0502020204030204" pitchFamily="34" charset="0"/>
                <a:cs typeface="Calibri" panose="020F0502020204030204" pitchFamily="34" charset="0"/>
              </a:rPr>
              <a:t>Người tham gia nghiên cứu</a:t>
            </a:r>
            <a:endParaRPr lang="en-US" sz="1100" dirty="0">
              <a:solidFill>
                <a:schemeClr val="bg2">
                  <a:lumMod val="50000"/>
                </a:schemeClr>
              </a:solidFill>
              <a:latin typeface="Calibri" panose="020F0502020204030204" pitchFamily="34" charset="0"/>
              <a:cs typeface="Calibri" panose="020F0502020204030204" pitchFamily="34" charset="0"/>
            </a:endParaRPr>
          </a:p>
          <a:p>
            <a:pPr>
              <a:spcBef>
                <a:spcPts val="300"/>
              </a:spcBef>
              <a:spcAft>
                <a:spcPts val="300"/>
              </a:spcAft>
              <a:buNone/>
            </a:pPr>
            <a:endParaRPr lang="en-US" sz="1100" dirty="0">
              <a:solidFill>
                <a:schemeClr val="bg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7074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id="{2D22C434-6E47-4E8F-9CC0-45A4B262AEBF}"/>
              </a:ext>
            </a:extLst>
          </p:cNvPr>
          <p:cNvPicPr>
            <a:picLocks noChangeAspect="1"/>
          </p:cNvPicPr>
          <p:nvPr/>
        </p:nvPicPr>
        <p:blipFill>
          <a:blip r:embed="rId3"/>
          <a:stretch>
            <a:fillRect/>
          </a:stretch>
        </p:blipFill>
        <p:spPr>
          <a:xfrm>
            <a:off x="247671" y="2253312"/>
            <a:ext cx="8748792" cy="3893312"/>
          </a:xfrm>
          <a:prstGeom prst="rect">
            <a:avLst/>
          </a:prstGeom>
        </p:spPr>
      </p:pic>
      <p:sp>
        <p:nvSpPr>
          <p:cNvPr id="4" name="Rectangle 3">
            <a:extLst>
              <a:ext uri="{FF2B5EF4-FFF2-40B4-BE49-F238E27FC236}">
                <a16:creationId xmlns:a16="http://schemas.microsoft.com/office/drawing/2014/main" id="{FF069143-FE01-453C-934A-DAA4862AED31}"/>
              </a:ext>
            </a:extLst>
          </p:cNvPr>
          <p:cNvSpPr/>
          <p:nvPr/>
        </p:nvSpPr>
        <p:spPr>
          <a:xfrm>
            <a:off x="356489" y="1201320"/>
            <a:ext cx="11356939" cy="830997"/>
          </a:xfrm>
          <a:prstGeom prst="rect">
            <a:avLst/>
          </a:prstGeom>
        </p:spPr>
        <p:txBody>
          <a:bodyPr wrap="square">
            <a:spAutoFit/>
          </a:bodyPr>
          <a:lstStyle/>
          <a:p>
            <a:r>
              <a:rPr lang="vi-VN" sz="2400" dirty="0">
                <a:latin typeface="Calibri" panose="020F0502020204030204" pitchFamily="34" charset="0"/>
                <a:cs typeface="Calibri" panose="020F0502020204030204" pitchFamily="34" charset="0"/>
              </a:rPr>
              <a:t>Tính an toàn của </a:t>
            </a:r>
            <a:r>
              <a:rPr lang="vi-VN" sz="2400" b="1" dirty="0">
                <a:latin typeface="Calibri" panose="020F0502020204030204" pitchFamily="34" charset="0"/>
                <a:cs typeface="Calibri" panose="020F0502020204030204" pitchFamily="34" charset="0"/>
              </a:rPr>
              <a:t>vắc-xin Moderna </a:t>
            </a:r>
            <a:r>
              <a:rPr lang="vi-VN" sz="2400" dirty="0">
                <a:latin typeface="Calibri" panose="020F0502020204030204" pitchFamily="34" charset="0"/>
                <a:cs typeface="Calibri" panose="020F0502020204030204" pitchFamily="34" charset="0"/>
              </a:rPr>
              <a:t>đã được đánh giá trên 30.351 người từ 18 tuổi trở lên tại Hoa Kỳ.</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graphicFrame>
        <p:nvGraphicFramePr>
          <p:cNvPr id="10" name="Chart 9">
            <a:extLst>
              <a:ext uri="{FF2B5EF4-FFF2-40B4-BE49-F238E27FC236}">
                <a16:creationId xmlns:a16="http://schemas.microsoft.com/office/drawing/2014/main" id="{80EDB754-326E-417D-AE8D-8C2A71606051}"/>
              </a:ext>
            </a:extLst>
          </p:cNvPr>
          <p:cNvGraphicFramePr>
            <a:graphicFrameLocks/>
          </p:cNvGraphicFramePr>
          <p:nvPr/>
        </p:nvGraphicFramePr>
        <p:xfrm>
          <a:off x="8699390" y="2393248"/>
          <a:ext cx="3492610" cy="342785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FCD175AF-47FA-464F-B9BA-B943F2F9BFEB}"/>
              </a:ext>
            </a:extLst>
          </p:cNvPr>
          <p:cNvSpPr txBox="1"/>
          <p:nvPr/>
        </p:nvSpPr>
        <p:spPr>
          <a:xfrm>
            <a:off x="0" y="181467"/>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A</a:t>
            </a:r>
            <a:r>
              <a:rPr lang="vi-VN" sz="3200" dirty="0">
                <a:latin typeface="Calibri" panose="020F0502020204030204" pitchFamily="34" charset="0"/>
                <a:cs typeface="Calibri" panose="020F0502020204030204" pitchFamily="34" charset="0"/>
              </a:rPr>
              <a:t>i đã được thử nghiệm vắc-xin </a:t>
            </a:r>
            <a:r>
              <a:rPr lang="en-US" sz="3200" dirty="0" err="1">
                <a:latin typeface="Calibri" panose="020F0502020204030204" pitchFamily="34" charset="0"/>
                <a:cs typeface="Calibri" panose="020F0502020204030204" pitchFamily="34" charset="0"/>
              </a:rPr>
              <a:t>Moderna</a:t>
            </a:r>
            <a:r>
              <a:rPr lang="vi-VN" sz="3200" dirty="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9AA55757-80E2-8745-9964-A7A1DD9C273F}"/>
              </a:ext>
            </a:extLst>
          </p:cNvPr>
          <p:cNvSpPr txBox="1"/>
          <p:nvPr/>
        </p:nvSpPr>
        <p:spPr>
          <a:xfrm>
            <a:off x="933433" y="5570375"/>
            <a:ext cx="638115" cy="381000"/>
          </a:xfrm>
          <a:prstGeom prst="rect">
            <a:avLst/>
          </a:prstGeom>
          <a:solidFill>
            <a:schemeClr val="bg1"/>
          </a:solidFill>
          <a:ln w="6350">
            <a:noFill/>
            <a:miter lim="800000"/>
          </a:ln>
        </p:spPr>
        <p:txBody>
          <a:bodyPr vert="horz"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300"/>
              </a:spcBef>
              <a:spcAft>
                <a:spcPts val="300"/>
              </a:spcAft>
              <a:buNone/>
            </a:pPr>
            <a:r>
              <a:rPr lang="en-US" dirty="0" err="1">
                <a:solidFill>
                  <a:schemeClr val="bg2">
                    <a:lumMod val="50000"/>
                  </a:schemeClr>
                </a:solidFill>
              </a:rPr>
              <a:t>Người</a:t>
            </a:r>
            <a:r>
              <a:rPr lang="en-US" dirty="0">
                <a:solidFill>
                  <a:schemeClr val="bg2">
                    <a:lumMod val="50000"/>
                  </a:schemeClr>
                </a:solidFill>
              </a:rPr>
              <a:t> Da </a:t>
            </a:r>
            <a:r>
              <a:rPr lang="en-US" dirty="0" err="1">
                <a:solidFill>
                  <a:schemeClr val="bg2">
                    <a:lumMod val="50000"/>
                  </a:schemeClr>
                </a:solidFill>
              </a:rPr>
              <a:t>Trắng</a:t>
            </a:r>
            <a:endParaRPr lang="en-US" dirty="0">
              <a:solidFill>
                <a:schemeClr val="bg2">
                  <a:lumMod val="50000"/>
                </a:schemeClr>
              </a:solidFill>
            </a:endParaRPr>
          </a:p>
        </p:txBody>
      </p:sp>
      <p:sp>
        <p:nvSpPr>
          <p:cNvPr id="11" name="TextBox 10">
            <a:extLst>
              <a:ext uri="{FF2B5EF4-FFF2-40B4-BE49-F238E27FC236}">
                <a16:creationId xmlns:a16="http://schemas.microsoft.com/office/drawing/2014/main" id="{B3CED367-0E2B-5847-9C93-690B1FA745A1}"/>
              </a:ext>
            </a:extLst>
          </p:cNvPr>
          <p:cNvSpPr txBox="1"/>
          <p:nvPr/>
        </p:nvSpPr>
        <p:spPr>
          <a:xfrm>
            <a:off x="4933485" y="5570375"/>
            <a:ext cx="908354" cy="789586"/>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vi-VN" sz="1100" dirty="0">
                <a:solidFill>
                  <a:schemeClr val="bg2">
                    <a:lumMod val="50000"/>
                  </a:schemeClr>
                </a:solidFill>
              </a:rPr>
              <a:t>Người Mỹ </a:t>
            </a:r>
            <a:r>
              <a:rPr lang="en-US" sz="1100" dirty="0" err="1">
                <a:solidFill>
                  <a:schemeClr val="bg2">
                    <a:lumMod val="50000"/>
                  </a:schemeClr>
                </a:solidFill>
              </a:rPr>
              <a:t>Bản</a:t>
            </a:r>
            <a:r>
              <a:rPr lang="en-US" sz="1100" dirty="0">
                <a:solidFill>
                  <a:schemeClr val="bg2">
                    <a:lumMod val="50000"/>
                  </a:schemeClr>
                </a:solidFill>
              </a:rPr>
              <a:t> </a:t>
            </a:r>
            <a:r>
              <a:rPr lang="en-US" sz="1100" dirty="0" err="1">
                <a:solidFill>
                  <a:schemeClr val="bg2">
                    <a:lumMod val="50000"/>
                  </a:schemeClr>
                </a:solidFill>
              </a:rPr>
              <a:t>Địa</a:t>
            </a:r>
            <a:r>
              <a:rPr lang="vi-VN" sz="1100" dirty="0">
                <a:solidFill>
                  <a:schemeClr val="bg2">
                    <a:lumMod val="50000"/>
                  </a:schemeClr>
                </a:solidFill>
              </a:rPr>
              <a:t>/ Người</a:t>
            </a:r>
            <a:r>
              <a:rPr lang="en-US" sz="1100" dirty="0">
                <a:solidFill>
                  <a:schemeClr val="bg2">
                    <a:lumMod val="50000"/>
                  </a:schemeClr>
                </a:solidFill>
              </a:rPr>
              <a:t> </a:t>
            </a:r>
            <a:r>
              <a:rPr lang="vi-VN" sz="1100" dirty="0">
                <a:solidFill>
                  <a:schemeClr val="bg2">
                    <a:lumMod val="50000"/>
                  </a:schemeClr>
                </a:solidFill>
              </a:rPr>
              <a:t>Alaska</a:t>
            </a:r>
            <a:r>
              <a:rPr lang="en-US" sz="1100" dirty="0">
                <a:solidFill>
                  <a:schemeClr val="bg2">
                    <a:lumMod val="50000"/>
                  </a:schemeClr>
                </a:solidFill>
              </a:rPr>
              <a:t> </a:t>
            </a:r>
            <a:r>
              <a:rPr lang="en-US" sz="1100" dirty="0" err="1">
                <a:solidFill>
                  <a:schemeClr val="bg2">
                    <a:lumMod val="50000"/>
                  </a:schemeClr>
                </a:solidFill>
              </a:rPr>
              <a:t>Bản</a:t>
            </a:r>
            <a:r>
              <a:rPr lang="en-US" sz="1100" dirty="0">
                <a:solidFill>
                  <a:schemeClr val="bg2">
                    <a:lumMod val="50000"/>
                  </a:schemeClr>
                </a:solidFill>
              </a:rPr>
              <a:t> </a:t>
            </a:r>
            <a:r>
              <a:rPr lang="en-US" sz="1100" dirty="0" err="1">
                <a:solidFill>
                  <a:schemeClr val="bg2">
                    <a:lumMod val="50000"/>
                  </a:schemeClr>
                </a:solidFill>
              </a:rPr>
              <a:t>Địa</a:t>
            </a:r>
            <a:endParaRPr lang="en-US" sz="1100" dirty="0">
              <a:solidFill>
                <a:schemeClr val="bg2">
                  <a:lumMod val="50000"/>
                </a:schemeClr>
              </a:solidFill>
            </a:endParaRPr>
          </a:p>
        </p:txBody>
      </p:sp>
      <p:sp>
        <p:nvSpPr>
          <p:cNvPr id="12" name="TextBox 11">
            <a:extLst>
              <a:ext uri="{FF2B5EF4-FFF2-40B4-BE49-F238E27FC236}">
                <a16:creationId xmlns:a16="http://schemas.microsoft.com/office/drawing/2014/main" id="{A5D493D2-829B-0641-82A1-B8F98DCF8DC0}"/>
              </a:ext>
            </a:extLst>
          </p:cNvPr>
          <p:cNvSpPr txBox="1"/>
          <p:nvPr/>
        </p:nvSpPr>
        <p:spPr>
          <a:xfrm>
            <a:off x="5905034" y="5570375"/>
            <a:ext cx="1103350" cy="789586"/>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100" dirty="0" err="1">
                <a:solidFill>
                  <a:schemeClr val="bg2">
                    <a:lumMod val="50000"/>
                  </a:schemeClr>
                </a:solidFill>
              </a:rPr>
              <a:t>Người</a:t>
            </a:r>
            <a:r>
              <a:rPr lang="en-US" sz="1100" dirty="0">
                <a:solidFill>
                  <a:schemeClr val="bg2">
                    <a:lumMod val="50000"/>
                  </a:schemeClr>
                </a:solidFill>
              </a:rPr>
              <a:t> Hawaii </a:t>
            </a:r>
            <a:r>
              <a:rPr lang="en-US" sz="1100" dirty="0" err="1">
                <a:solidFill>
                  <a:schemeClr val="bg2">
                    <a:lumMod val="50000"/>
                  </a:schemeClr>
                </a:solidFill>
              </a:rPr>
              <a:t>Bản</a:t>
            </a:r>
            <a:r>
              <a:rPr lang="en-US" sz="1100" dirty="0">
                <a:solidFill>
                  <a:schemeClr val="bg2">
                    <a:lumMod val="50000"/>
                  </a:schemeClr>
                </a:solidFill>
              </a:rPr>
              <a:t> </a:t>
            </a:r>
            <a:r>
              <a:rPr lang="en-US" sz="1100" dirty="0" err="1">
                <a:solidFill>
                  <a:schemeClr val="bg2">
                    <a:lumMod val="50000"/>
                  </a:schemeClr>
                </a:solidFill>
              </a:rPr>
              <a:t>Địa</a:t>
            </a:r>
            <a:r>
              <a:rPr lang="en-US" sz="1100" dirty="0">
                <a:solidFill>
                  <a:schemeClr val="bg2">
                    <a:lumMod val="50000"/>
                  </a:schemeClr>
                </a:solidFill>
              </a:rPr>
              <a:t> </a:t>
            </a:r>
            <a:r>
              <a:rPr lang="en-US" sz="1100" dirty="0" err="1">
                <a:solidFill>
                  <a:schemeClr val="bg2">
                    <a:lumMod val="50000"/>
                  </a:schemeClr>
                </a:solidFill>
              </a:rPr>
              <a:t>hoặc</a:t>
            </a:r>
            <a:r>
              <a:rPr lang="en-US" sz="1100" dirty="0">
                <a:solidFill>
                  <a:schemeClr val="bg2">
                    <a:lumMod val="50000"/>
                  </a:schemeClr>
                </a:solidFill>
              </a:rPr>
              <a:t> </a:t>
            </a:r>
            <a:r>
              <a:rPr lang="en-US" sz="1100" dirty="0" err="1">
                <a:solidFill>
                  <a:schemeClr val="bg2">
                    <a:lumMod val="50000"/>
                  </a:schemeClr>
                </a:solidFill>
              </a:rPr>
              <a:t>Người</a:t>
            </a:r>
            <a:r>
              <a:rPr lang="en-US" sz="1100" dirty="0">
                <a:solidFill>
                  <a:schemeClr val="bg2">
                    <a:lumMod val="50000"/>
                  </a:schemeClr>
                </a:solidFill>
              </a:rPr>
              <a:t> </a:t>
            </a:r>
            <a:r>
              <a:rPr lang="en-US" sz="1100" dirty="0" err="1">
                <a:solidFill>
                  <a:schemeClr val="bg2">
                    <a:lumMod val="50000"/>
                  </a:schemeClr>
                </a:solidFill>
              </a:rPr>
              <a:t>Dân</a:t>
            </a:r>
            <a:r>
              <a:rPr lang="en-US" sz="1100" dirty="0">
                <a:solidFill>
                  <a:schemeClr val="bg2">
                    <a:lumMod val="50000"/>
                  </a:schemeClr>
                </a:solidFill>
              </a:rPr>
              <a:t> </a:t>
            </a:r>
            <a:r>
              <a:rPr lang="en-US" sz="1100" dirty="0" err="1">
                <a:solidFill>
                  <a:schemeClr val="bg2">
                    <a:lumMod val="50000"/>
                  </a:schemeClr>
                </a:solidFill>
              </a:rPr>
              <a:t>Đảo</a:t>
            </a:r>
            <a:r>
              <a:rPr lang="en-US" sz="1100" dirty="0">
                <a:solidFill>
                  <a:schemeClr val="bg2">
                    <a:lumMod val="50000"/>
                  </a:schemeClr>
                </a:solidFill>
              </a:rPr>
              <a:t> </a:t>
            </a:r>
            <a:r>
              <a:rPr lang="en-US" sz="1100" dirty="0" err="1">
                <a:solidFill>
                  <a:schemeClr val="bg2">
                    <a:lumMod val="50000"/>
                  </a:schemeClr>
                </a:solidFill>
              </a:rPr>
              <a:t>Thái</a:t>
            </a:r>
            <a:r>
              <a:rPr lang="en-US" sz="1100" dirty="0">
                <a:solidFill>
                  <a:schemeClr val="bg2">
                    <a:lumMod val="50000"/>
                  </a:schemeClr>
                </a:solidFill>
              </a:rPr>
              <a:t> </a:t>
            </a:r>
            <a:r>
              <a:rPr lang="en-US" sz="1100" dirty="0" err="1">
                <a:solidFill>
                  <a:schemeClr val="bg2">
                    <a:lumMod val="50000"/>
                  </a:schemeClr>
                </a:solidFill>
              </a:rPr>
              <a:t>Bình</a:t>
            </a:r>
            <a:r>
              <a:rPr lang="en-US" sz="1100" dirty="0">
                <a:solidFill>
                  <a:schemeClr val="bg2">
                    <a:lumMod val="50000"/>
                  </a:schemeClr>
                </a:solidFill>
              </a:rPr>
              <a:t> </a:t>
            </a:r>
            <a:r>
              <a:rPr lang="en-US" sz="1100" dirty="0" err="1">
                <a:solidFill>
                  <a:schemeClr val="bg2">
                    <a:lumMod val="50000"/>
                  </a:schemeClr>
                </a:solidFill>
              </a:rPr>
              <a:t>Dương</a:t>
            </a:r>
            <a:endParaRPr lang="en-US" sz="1100" dirty="0">
              <a:solidFill>
                <a:schemeClr val="bg2">
                  <a:lumMod val="50000"/>
                </a:schemeClr>
              </a:solidFill>
            </a:endParaRPr>
          </a:p>
        </p:txBody>
      </p:sp>
      <p:sp>
        <p:nvSpPr>
          <p:cNvPr id="14" name="TextBox 13">
            <a:extLst>
              <a:ext uri="{FF2B5EF4-FFF2-40B4-BE49-F238E27FC236}">
                <a16:creationId xmlns:a16="http://schemas.microsoft.com/office/drawing/2014/main" id="{5F7614B1-9238-174D-BAA0-CC08015B870B}"/>
              </a:ext>
            </a:extLst>
          </p:cNvPr>
          <p:cNvSpPr txBox="1"/>
          <p:nvPr/>
        </p:nvSpPr>
        <p:spPr>
          <a:xfrm>
            <a:off x="7087898" y="5570375"/>
            <a:ext cx="729326" cy="789586"/>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100" dirty="0" err="1">
                <a:solidFill>
                  <a:schemeClr val="bg2">
                    <a:lumMod val="50000"/>
                  </a:schemeClr>
                </a:solidFill>
              </a:rPr>
              <a:t>Đa</a:t>
            </a:r>
            <a:r>
              <a:rPr lang="en-US" sz="1100" dirty="0">
                <a:solidFill>
                  <a:schemeClr val="bg2">
                    <a:lumMod val="50000"/>
                  </a:schemeClr>
                </a:solidFill>
              </a:rPr>
              <a:t> </a:t>
            </a:r>
            <a:r>
              <a:rPr lang="en-US" sz="1100" dirty="0" err="1">
                <a:solidFill>
                  <a:schemeClr val="bg2">
                    <a:lumMod val="50000"/>
                  </a:schemeClr>
                </a:solidFill>
              </a:rPr>
              <a:t>Chủng</a:t>
            </a:r>
            <a:r>
              <a:rPr lang="en-US" sz="1100" dirty="0">
                <a:solidFill>
                  <a:schemeClr val="bg2">
                    <a:lumMod val="50000"/>
                  </a:schemeClr>
                </a:solidFill>
              </a:rPr>
              <a:t> </a:t>
            </a:r>
            <a:r>
              <a:rPr lang="en-US" sz="1100" dirty="0" err="1">
                <a:solidFill>
                  <a:schemeClr val="bg2">
                    <a:lumMod val="50000"/>
                  </a:schemeClr>
                </a:solidFill>
              </a:rPr>
              <a:t>Tộc</a:t>
            </a:r>
            <a:endParaRPr lang="en-US" sz="1100" dirty="0">
              <a:solidFill>
                <a:schemeClr val="bg2">
                  <a:lumMod val="50000"/>
                </a:schemeClr>
              </a:solidFill>
            </a:endParaRPr>
          </a:p>
        </p:txBody>
      </p:sp>
      <p:sp>
        <p:nvSpPr>
          <p:cNvPr id="15" name="TextBox 14">
            <a:extLst>
              <a:ext uri="{FF2B5EF4-FFF2-40B4-BE49-F238E27FC236}">
                <a16:creationId xmlns:a16="http://schemas.microsoft.com/office/drawing/2014/main" id="{CB948462-244F-6046-9E10-7DAC496952FB}"/>
              </a:ext>
            </a:extLst>
          </p:cNvPr>
          <p:cNvSpPr txBox="1"/>
          <p:nvPr/>
        </p:nvSpPr>
        <p:spPr>
          <a:xfrm>
            <a:off x="8121211" y="5573267"/>
            <a:ext cx="729326" cy="794352"/>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100" dirty="0" err="1">
                <a:solidFill>
                  <a:schemeClr val="bg2">
                    <a:lumMod val="50000"/>
                  </a:schemeClr>
                </a:solidFill>
              </a:rPr>
              <a:t>Khác</a:t>
            </a:r>
            <a:endParaRPr lang="en-US" sz="1100" dirty="0">
              <a:solidFill>
                <a:schemeClr val="bg2">
                  <a:lumMod val="50000"/>
                </a:schemeClr>
              </a:solidFill>
            </a:endParaRPr>
          </a:p>
        </p:txBody>
      </p:sp>
      <p:sp>
        <p:nvSpPr>
          <p:cNvPr id="16" name="TextBox 15">
            <a:extLst>
              <a:ext uri="{FF2B5EF4-FFF2-40B4-BE49-F238E27FC236}">
                <a16:creationId xmlns:a16="http://schemas.microsoft.com/office/drawing/2014/main" id="{5CF24C30-0A17-E540-B1FE-03A47F2267F3}"/>
              </a:ext>
            </a:extLst>
          </p:cNvPr>
          <p:cNvSpPr txBox="1"/>
          <p:nvPr/>
        </p:nvSpPr>
        <p:spPr>
          <a:xfrm>
            <a:off x="1877357" y="5570374"/>
            <a:ext cx="818148" cy="789587"/>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vi-VN" sz="1100" dirty="0">
                <a:solidFill>
                  <a:schemeClr val="bg2">
                    <a:lumMod val="50000"/>
                  </a:schemeClr>
                </a:solidFill>
              </a:rPr>
              <a:t>Người Mỹ </a:t>
            </a:r>
            <a:r>
              <a:rPr lang="en-US" sz="1100" dirty="0">
                <a:solidFill>
                  <a:schemeClr val="bg2">
                    <a:lumMod val="50000"/>
                  </a:schemeClr>
                </a:solidFill>
              </a:rPr>
              <a:t>G</a:t>
            </a:r>
            <a:r>
              <a:rPr lang="vi-VN" sz="1100" dirty="0">
                <a:solidFill>
                  <a:schemeClr val="bg2">
                    <a:lumMod val="50000"/>
                  </a:schemeClr>
                </a:solidFill>
              </a:rPr>
              <a:t>ốc Tây Ban Nha</a:t>
            </a:r>
            <a:r>
              <a:rPr lang="en-US" sz="1100" dirty="0">
                <a:solidFill>
                  <a:schemeClr val="bg2">
                    <a:lumMod val="50000"/>
                  </a:schemeClr>
                </a:solidFill>
              </a:rPr>
              <a:t> </a:t>
            </a:r>
            <a:r>
              <a:rPr lang="en-US" sz="1100" dirty="0" err="1">
                <a:solidFill>
                  <a:schemeClr val="bg2">
                    <a:lumMod val="50000"/>
                  </a:schemeClr>
                </a:solidFill>
              </a:rPr>
              <a:t>và</a:t>
            </a:r>
            <a:r>
              <a:rPr lang="en-US" sz="1100" dirty="0">
                <a:solidFill>
                  <a:schemeClr val="bg2">
                    <a:lumMod val="50000"/>
                  </a:schemeClr>
                </a:solidFill>
              </a:rPr>
              <a:t> </a:t>
            </a:r>
            <a:r>
              <a:rPr lang="en-US" sz="1100" dirty="0" err="1">
                <a:solidFill>
                  <a:schemeClr val="bg2">
                    <a:lumMod val="50000"/>
                  </a:schemeClr>
                </a:solidFill>
              </a:rPr>
              <a:t>Latinh</a:t>
            </a:r>
            <a:endParaRPr lang="en-US" sz="1100" dirty="0">
              <a:solidFill>
                <a:schemeClr val="bg2">
                  <a:lumMod val="50000"/>
                </a:schemeClr>
              </a:solidFill>
            </a:endParaRPr>
          </a:p>
        </p:txBody>
      </p:sp>
      <p:sp>
        <p:nvSpPr>
          <p:cNvPr id="17" name="TextBox 16">
            <a:extLst>
              <a:ext uri="{FF2B5EF4-FFF2-40B4-BE49-F238E27FC236}">
                <a16:creationId xmlns:a16="http://schemas.microsoft.com/office/drawing/2014/main" id="{47EACE3E-BEAE-834E-8B78-44C5F5A824C4}"/>
              </a:ext>
            </a:extLst>
          </p:cNvPr>
          <p:cNvSpPr txBox="1"/>
          <p:nvPr/>
        </p:nvSpPr>
        <p:spPr>
          <a:xfrm>
            <a:off x="2910671" y="5570375"/>
            <a:ext cx="818148" cy="79724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vi-VN" sz="1100" dirty="0">
                <a:solidFill>
                  <a:schemeClr val="bg2">
                    <a:lumMod val="50000"/>
                  </a:schemeClr>
                </a:solidFill>
              </a:rPr>
              <a:t>Người Da Đen hoặc </a:t>
            </a:r>
            <a:r>
              <a:rPr lang="en-US" sz="1100" dirty="0">
                <a:solidFill>
                  <a:schemeClr val="bg2">
                    <a:lumMod val="50000"/>
                  </a:schemeClr>
                </a:solidFill>
              </a:rPr>
              <a:t>N</a:t>
            </a:r>
            <a:r>
              <a:rPr lang="vi-VN" sz="1100" dirty="0">
                <a:solidFill>
                  <a:schemeClr val="bg2">
                    <a:lumMod val="50000"/>
                  </a:schemeClr>
                </a:solidFill>
              </a:rPr>
              <a:t>gười Mỹ </a:t>
            </a:r>
            <a:r>
              <a:rPr lang="en-US" sz="1100" dirty="0">
                <a:solidFill>
                  <a:schemeClr val="bg2">
                    <a:lumMod val="50000"/>
                  </a:schemeClr>
                </a:solidFill>
              </a:rPr>
              <a:t>G</a:t>
            </a:r>
            <a:r>
              <a:rPr lang="vi-VN" sz="1100" dirty="0">
                <a:solidFill>
                  <a:schemeClr val="bg2">
                    <a:lumMod val="50000"/>
                  </a:schemeClr>
                </a:solidFill>
              </a:rPr>
              <a:t>ốc Phi</a:t>
            </a:r>
            <a:endParaRPr lang="en-US" sz="1100" dirty="0">
              <a:solidFill>
                <a:schemeClr val="bg2">
                  <a:lumMod val="50000"/>
                </a:schemeClr>
              </a:solidFill>
            </a:endParaRPr>
          </a:p>
        </p:txBody>
      </p:sp>
      <p:sp>
        <p:nvSpPr>
          <p:cNvPr id="19" name="TextBox 18">
            <a:extLst>
              <a:ext uri="{FF2B5EF4-FFF2-40B4-BE49-F238E27FC236}">
                <a16:creationId xmlns:a16="http://schemas.microsoft.com/office/drawing/2014/main" id="{CBCEE5EE-3516-8B48-B946-3A62BC882A0A}"/>
              </a:ext>
            </a:extLst>
          </p:cNvPr>
          <p:cNvSpPr txBox="1"/>
          <p:nvPr/>
        </p:nvSpPr>
        <p:spPr>
          <a:xfrm>
            <a:off x="4046113" y="5570374"/>
            <a:ext cx="608784" cy="53218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100" dirty="0" err="1">
                <a:solidFill>
                  <a:schemeClr val="bg2">
                    <a:lumMod val="50000"/>
                  </a:schemeClr>
                </a:solidFill>
              </a:rPr>
              <a:t>Người</a:t>
            </a:r>
            <a:r>
              <a:rPr lang="en-US" sz="1100" dirty="0">
                <a:solidFill>
                  <a:schemeClr val="bg2">
                    <a:lumMod val="50000"/>
                  </a:schemeClr>
                </a:solidFill>
              </a:rPr>
              <a:t> </a:t>
            </a:r>
            <a:r>
              <a:rPr lang="en-US" sz="1100" dirty="0" err="1">
                <a:solidFill>
                  <a:schemeClr val="bg2">
                    <a:lumMod val="50000"/>
                  </a:schemeClr>
                </a:solidFill>
              </a:rPr>
              <a:t>Châu</a:t>
            </a:r>
            <a:r>
              <a:rPr lang="en-US" sz="1100" dirty="0">
                <a:solidFill>
                  <a:schemeClr val="bg2">
                    <a:lumMod val="50000"/>
                  </a:schemeClr>
                </a:solidFill>
              </a:rPr>
              <a:t> A</a:t>
            </a:r>
          </a:p>
        </p:txBody>
      </p:sp>
      <p:sp>
        <p:nvSpPr>
          <p:cNvPr id="20" name="TextBox 19">
            <a:extLst>
              <a:ext uri="{FF2B5EF4-FFF2-40B4-BE49-F238E27FC236}">
                <a16:creationId xmlns:a16="http://schemas.microsoft.com/office/drawing/2014/main" id="{EEED651D-F41C-DF48-A36D-F05AFF74190F}"/>
              </a:ext>
            </a:extLst>
          </p:cNvPr>
          <p:cNvSpPr txBox="1"/>
          <p:nvPr/>
        </p:nvSpPr>
        <p:spPr>
          <a:xfrm>
            <a:off x="9113095" y="3810825"/>
            <a:ext cx="1332600" cy="532184"/>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en-US" sz="1600" b="1" dirty="0" err="1">
                <a:solidFill>
                  <a:schemeClr val="tx1">
                    <a:lumMod val="75000"/>
                    <a:lumOff val="25000"/>
                  </a:schemeClr>
                </a:solidFill>
              </a:rPr>
              <a:t>Nữ</a:t>
            </a:r>
            <a:r>
              <a:rPr lang="en-US" sz="1600" b="1" dirty="0">
                <a:solidFill>
                  <a:schemeClr val="tx1">
                    <a:lumMod val="75000"/>
                    <a:lumOff val="25000"/>
                  </a:schemeClr>
                </a:solidFill>
              </a:rPr>
              <a:t> </a:t>
            </a:r>
            <a:r>
              <a:rPr lang="en-US" sz="1600" b="1" dirty="0" err="1">
                <a:solidFill>
                  <a:schemeClr val="tx1">
                    <a:lumMod val="75000"/>
                    <a:lumOff val="25000"/>
                  </a:schemeClr>
                </a:solidFill>
              </a:rPr>
              <a:t>giới</a:t>
            </a:r>
            <a:endParaRPr lang="en-US" sz="1600" b="1" dirty="0">
              <a:solidFill>
                <a:schemeClr val="tx1">
                  <a:lumMod val="75000"/>
                  <a:lumOff val="25000"/>
                </a:schemeClr>
              </a:solidFill>
            </a:endParaRPr>
          </a:p>
          <a:p>
            <a:pPr algn="ctr">
              <a:spcBef>
                <a:spcPts val="300"/>
              </a:spcBef>
              <a:spcAft>
                <a:spcPts val="300"/>
              </a:spcAft>
              <a:buNone/>
            </a:pPr>
            <a:r>
              <a:rPr lang="en-US" sz="1600" b="1" dirty="0">
                <a:solidFill>
                  <a:schemeClr val="tx1">
                    <a:lumMod val="75000"/>
                    <a:lumOff val="25000"/>
                  </a:schemeClr>
                </a:solidFill>
              </a:rPr>
              <a:t>47%</a:t>
            </a:r>
          </a:p>
        </p:txBody>
      </p:sp>
      <p:sp>
        <p:nvSpPr>
          <p:cNvPr id="21" name="TextBox 20">
            <a:extLst>
              <a:ext uri="{FF2B5EF4-FFF2-40B4-BE49-F238E27FC236}">
                <a16:creationId xmlns:a16="http://schemas.microsoft.com/office/drawing/2014/main" id="{902BE28D-6B6E-884F-87A2-01501C8DD428}"/>
              </a:ext>
            </a:extLst>
          </p:cNvPr>
          <p:cNvSpPr txBox="1"/>
          <p:nvPr/>
        </p:nvSpPr>
        <p:spPr>
          <a:xfrm>
            <a:off x="10475031" y="3790121"/>
            <a:ext cx="1332600" cy="532184"/>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en-US" sz="1600" b="1" dirty="0">
                <a:solidFill>
                  <a:schemeClr val="tx1">
                    <a:lumMod val="75000"/>
                    <a:lumOff val="25000"/>
                  </a:schemeClr>
                </a:solidFill>
              </a:rPr>
              <a:t>Nam </a:t>
            </a:r>
            <a:r>
              <a:rPr lang="en-US" sz="1600" b="1" dirty="0" err="1">
                <a:solidFill>
                  <a:schemeClr val="tx1">
                    <a:lumMod val="75000"/>
                    <a:lumOff val="25000"/>
                  </a:schemeClr>
                </a:solidFill>
              </a:rPr>
              <a:t>giới</a:t>
            </a:r>
            <a:endParaRPr lang="en-US" sz="1600" b="1" dirty="0">
              <a:solidFill>
                <a:schemeClr val="tx1">
                  <a:lumMod val="75000"/>
                  <a:lumOff val="25000"/>
                </a:schemeClr>
              </a:solidFill>
            </a:endParaRPr>
          </a:p>
          <a:p>
            <a:pPr algn="ctr">
              <a:spcBef>
                <a:spcPts val="300"/>
              </a:spcBef>
              <a:spcAft>
                <a:spcPts val="300"/>
              </a:spcAft>
              <a:buNone/>
            </a:pPr>
            <a:r>
              <a:rPr lang="en-US" sz="1600" b="1" dirty="0">
                <a:solidFill>
                  <a:schemeClr val="tx1">
                    <a:lumMod val="75000"/>
                    <a:lumOff val="25000"/>
                  </a:schemeClr>
                </a:solidFill>
              </a:rPr>
              <a:t>53%</a:t>
            </a:r>
          </a:p>
        </p:txBody>
      </p:sp>
      <p:sp>
        <p:nvSpPr>
          <p:cNvPr id="24" name="TextBox 12">
            <a:extLst>
              <a:ext uri="{FF2B5EF4-FFF2-40B4-BE49-F238E27FC236}">
                <a16:creationId xmlns:a16="http://schemas.microsoft.com/office/drawing/2014/main" id="{9FB24A43-2231-4918-8808-82C24B1DBD18}"/>
              </a:ext>
            </a:extLst>
          </p:cNvPr>
          <p:cNvSpPr txBox="1"/>
          <p:nvPr/>
        </p:nvSpPr>
        <p:spPr>
          <a:xfrm>
            <a:off x="6963751" y="3622368"/>
            <a:ext cx="1303030" cy="219400"/>
          </a:xfrm>
          <a:prstGeom prst="rect">
            <a:avLst/>
          </a:prstGeom>
          <a:solidFill>
            <a:schemeClr val="bg1"/>
          </a:solidFill>
          <a:ln w="6350">
            <a:noFill/>
            <a:miter lim="800000"/>
          </a:ln>
        </p:spPr>
        <p:txBody>
          <a:bodyPr vert="horz" wrap="square" lIns="0" tIns="0" rIns="0" bIns="0" rtlCol="0">
            <a:noAutofit/>
          </a:bodyPr>
          <a:lstStyle/>
          <a:p>
            <a:pPr>
              <a:spcBef>
                <a:spcPts val="300"/>
              </a:spcBef>
              <a:spcAft>
                <a:spcPts val="300"/>
              </a:spcAft>
              <a:buNone/>
            </a:pPr>
            <a:r>
              <a:rPr lang="en-US" sz="1100" dirty="0" err="1">
                <a:solidFill>
                  <a:schemeClr val="bg2">
                    <a:lumMod val="50000"/>
                  </a:schemeClr>
                </a:solidFill>
              </a:rPr>
              <a:t>Dân</a:t>
            </a:r>
            <a:r>
              <a:rPr lang="en-US" sz="1100" dirty="0">
                <a:solidFill>
                  <a:schemeClr val="bg2">
                    <a:lumMod val="50000"/>
                  </a:schemeClr>
                </a:solidFill>
              </a:rPr>
              <a:t> </a:t>
            </a:r>
            <a:r>
              <a:rPr lang="en-US" sz="1100" dirty="0" err="1">
                <a:solidFill>
                  <a:schemeClr val="bg2">
                    <a:lumMod val="50000"/>
                  </a:schemeClr>
                </a:solidFill>
                <a:latin typeface="Calibri" panose="020F0502020204030204" pitchFamily="34" charset="0"/>
                <a:cs typeface="Calibri" panose="020F0502020204030204" pitchFamily="34" charset="0"/>
              </a:rPr>
              <a:t>sốMassachusetts</a:t>
            </a:r>
            <a:endParaRPr lang="en-US" sz="1100" dirty="0">
              <a:solidFill>
                <a:schemeClr val="bg2">
                  <a:lumMod val="50000"/>
                </a:schemeClr>
              </a:solidFill>
              <a:latin typeface="Calibri" panose="020F0502020204030204" pitchFamily="34" charset="0"/>
              <a:cs typeface="Calibri" panose="020F0502020204030204" pitchFamily="34" charset="0"/>
            </a:endParaRPr>
          </a:p>
        </p:txBody>
      </p:sp>
      <p:sp>
        <p:nvSpPr>
          <p:cNvPr id="25" name="TextBox 12">
            <a:extLst>
              <a:ext uri="{FF2B5EF4-FFF2-40B4-BE49-F238E27FC236}">
                <a16:creationId xmlns:a16="http://schemas.microsoft.com/office/drawing/2014/main" id="{6817DA9D-DF20-42DB-9F5A-9DB9DF098B62}"/>
              </a:ext>
            </a:extLst>
          </p:cNvPr>
          <p:cNvSpPr txBox="1"/>
          <p:nvPr/>
        </p:nvSpPr>
        <p:spPr>
          <a:xfrm>
            <a:off x="6963750" y="2910263"/>
            <a:ext cx="1238553" cy="371648"/>
          </a:xfrm>
          <a:prstGeom prst="rect">
            <a:avLst/>
          </a:prstGeom>
          <a:solidFill>
            <a:schemeClr val="bg1"/>
          </a:solidFill>
          <a:ln w="6350">
            <a:noFill/>
            <a:miter lim="800000"/>
          </a:ln>
        </p:spPr>
        <p:txBody>
          <a:bodyPr vert="horz" wrap="square" lIns="0" tIns="0" rIns="0" bIns="0" rtlCol="0">
            <a:noAutofit/>
          </a:bodyPr>
          <a:lstStyle/>
          <a:p>
            <a:pPr>
              <a:spcBef>
                <a:spcPts val="300"/>
              </a:spcBef>
              <a:spcAft>
                <a:spcPts val="300"/>
              </a:spcAft>
              <a:buNone/>
            </a:pPr>
            <a:r>
              <a:rPr lang="vi-VN" sz="1100" dirty="0">
                <a:solidFill>
                  <a:schemeClr val="bg2">
                    <a:lumMod val="50000"/>
                  </a:schemeClr>
                </a:solidFill>
                <a:latin typeface="Calibri" panose="020F0502020204030204" pitchFamily="34" charset="0"/>
                <a:cs typeface="Calibri" panose="020F0502020204030204" pitchFamily="34" charset="0"/>
              </a:rPr>
              <a:t>Người tham gia nghiên cứu</a:t>
            </a:r>
            <a:endParaRPr lang="en-US" sz="1100" dirty="0">
              <a:solidFill>
                <a:schemeClr val="bg2">
                  <a:lumMod val="50000"/>
                </a:schemeClr>
              </a:solidFill>
              <a:latin typeface="Calibri" panose="020F0502020204030204" pitchFamily="34" charset="0"/>
              <a:cs typeface="Calibri" panose="020F0502020204030204" pitchFamily="34" charset="0"/>
            </a:endParaRPr>
          </a:p>
          <a:p>
            <a:pPr>
              <a:spcBef>
                <a:spcPts val="300"/>
              </a:spcBef>
              <a:spcAft>
                <a:spcPts val="300"/>
              </a:spcAft>
              <a:buNone/>
            </a:pPr>
            <a:endParaRPr lang="en-US" sz="1100" dirty="0">
              <a:solidFill>
                <a:schemeClr val="bg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0666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a:extLst>
              <a:ext uri="{FF2B5EF4-FFF2-40B4-BE49-F238E27FC236}">
                <a16:creationId xmlns:a16="http://schemas.microsoft.com/office/drawing/2014/main" id="{50A7841B-1C7F-4ECB-BA46-649013698E1E}"/>
              </a:ext>
            </a:extLst>
          </p:cNvPr>
          <p:cNvPicPr>
            <a:picLocks noChangeAspect="1"/>
          </p:cNvPicPr>
          <p:nvPr/>
        </p:nvPicPr>
        <p:blipFill>
          <a:blip r:embed="rId3"/>
          <a:stretch>
            <a:fillRect/>
          </a:stretch>
        </p:blipFill>
        <p:spPr>
          <a:xfrm>
            <a:off x="359045" y="2477956"/>
            <a:ext cx="8516317" cy="3778386"/>
          </a:xfrm>
          <a:prstGeom prst="rect">
            <a:avLst/>
          </a:prstGeom>
        </p:spPr>
      </p:pic>
      <p:sp>
        <p:nvSpPr>
          <p:cNvPr id="2" name="TextBox 1"/>
          <p:cNvSpPr txBox="1"/>
          <p:nvPr/>
        </p:nvSpPr>
        <p:spPr>
          <a:xfrm>
            <a:off x="928048" y="464024"/>
            <a:ext cx="10099343" cy="818866"/>
          </a:xfrm>
          <a:prstGeom prst="rect">
            <a:avLst/>
          </a:prstGeom>
          <a:ln w="6350">
            <a:noFill/>
            <a:miter lim="800000"/>
          </a:ln>
        </p:spPr>
        <p:txBody>
          <a:bodyPr vert="horz" wrap="square" lIns="0" tIns="0" rIns="0" bIns="0" rtlCol="0">
            <a:noAutofit/>
          </a:bodyPr>
          <a:lstStyle/>
          <a:p>
            <a:pPr algn="l">
              <a:spcBef>
                <a:spcPts val="300"/>
              </a:spcBef>
              <a:spcAft>
                <a:spcPts val="300"/>
              </a:spcAft>
              <a:buNone/>
            </a:pPr>
            <a:endParaRPr lang="vi-VN" sz="1600" dirty="0"/>
          </a:p>
        </p:txBody>
      </p:sp>
      <p:sp>
        <p:nvSpPr>
          <p:cNvPr id="3" name="Rectangle 1"/>
          <p:cNvSpPr>
            <a:spLocks noChangeArrowheads="1"/>
          </p:cNvSpPr>
          <p:nvPr/>
        </p:nvSpPr>
        <p:spPr bwMode="auto">
          <a:xfrm>
            <a:off x="122832" y="171637"/>
            <a:ext cx="1219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vi-VN" sz="3200" b="1" u="sng" dirty="0">
                <a:solidFill>
                  <a:schemeClr val="bg2"/>
                </a:solidFill>
                <a:latin typeface="Calibri" pitchFamily="34" charset="0"/>
                <a:ea typeface="Calibri" pitchFamily="34" charset="0"/>
                <a:cs typeface="Calibri" pitchFamily="34" charset="0"/>
              </a:rPr>
              <a:t>A</a:t>
            </a:r>
            <a:r>
              <a:rPr kumimoji="0" lang="en-US" altLang="vi-VN" sz="3200" b="1" i="0" u="sng" strike="noStrike" cap="none" normalizeH="0" dirty="0">
                <a:ln>
                  <a:noFill/>
                </a:ln>
                <a:solidFill>
                  <a:schemeClr val="bg2"/>
                </a:solidFill>
                <a:effectLst/>
                <a:latin typeface="Calibri" pitchFamily="34" charset="0"/>
                <a:ea typeface="Calibri" pitchFamily="34" charset="0"/>
                <a:cs typeface="Calibri" pitchFamily="34" charset="0"/>
              </a:rPr>
              <a:t>i </a:t>
            </a:r>
            <a:r>
              <a:rPr kumimoji="0" lang="en-US" altLang="vi-VN" sz="3200" b="1" i="0" u="sng" strike="noStrike" cap="none" normalizeH="0" dirty="0" err="1">
                <a:ln>
                  <a:noFill/>
                </a:ln>
                <a:solidFill>
                  <a:schemeClr val="bg2"/>
                </a:solidFill>
                <a:effectLst/>
                <a:latin typeface="Calibri" pitchFamily="34" charset="0"/>
                <a:ea typeface="Calibri" pitchFamily="34" charset="0"/>
                <a:cs typeface="Calibri" pitchFamily="34" charset="0"/>
              </a:rPr>
              <a:t>đã</a:t>
            </a:r>
            <a:r>
              <a:rPr kumimoji="0" lang="en-US" altLang="vi-VN" sz="3200" b="1" i="0" u="sng" strike="noStrike" cap="none" normalizeH="0" dirty="0">
                <a:ln>
                  <a:noFill/>
                </a:ln>
                <a:solidFill>
                  <a:schemeClr val="bg2"/>
                </a:solidFill>
                <a:effectLst/>
                <a:latin typeface="Calibri" pitchFamily="34" charset="0"/>
                <a:ea typeface="Calibri" pitchFamily="34" charset="0"/>
                <a:cs typeface="Calibri" pitchFamily="34" charset="0"/>
              </a:rPr>
              <a:t> </a:t>
            </a:r>
            <a:r>
              <a:rPr kumimoji="0" lang="en-US" altLang="vi-VN" sz="3200" b="1" i="0" u="sng" strike="noStrike" cap="none" normalizeH="0" dirty="0" err="1">
                <a:ln>
                  <a:noFill/>
                </a:ln>
                <a:solidFill>
                  <a:schemeClr val="bg2"/>
                </a:solidFill>
                <a:effectLst/>
                <a:latin typeface="Calibri" pitchFamily="34" charset="0"/>
                <a:ea typeface="Calibri" pitchFamily="34" charset="0"/>
                <a:cs typeface="Calibri" pitchFamily="34" charset="0"/>
              </a:rPr>
              <a:t>được</a:t>
            </a:r>
            <a:r>
              <a:rPr kumimoji="0" lang="en-US" altLang="vi-VN" sz="3200" b="1" i="0" u="sng" strike="noStrike" cap="none" normalizeH="0" dirty="0">
                <a:ln>
                  <a:noFill/>
                </a:ln>
                <a:solidFill>
                  <a:schemeClr val="bg2"/>
                </a:solidFill>
                <a:effectLst/>
                <a:latin typeface="Calibri" pitchFamily="34" charset="0"/>
                <a:ea typeface="Calibri" pitchFamily="34" charset="0"/>
                <a:cs typeface="Calibri" pitchFamily="34" charset="0"/>
              </a:rPr>
              <a:t> </a:t>
            </a:r>
            <a:r>
              <a:rPr kumimoji="0" lang="en-US" altLang="vi-VN" sz="3200" b="1" i="0" u="sng" strike="noStrike" cap="none" normalizeH="0" dirty="0" err="1">
                <a:ln>
                  <a:noFill/>
                </a:ln>
                <a:solidFill>
                  <a:schemeClr val="bg2"/>
                </a:solidFill>
                <a:effectLst/>
                <a:latin typeface="Calibri" pitchFamily="34" charset="0"/>
                <a:ea typeface="Calibri" pitchFamily="34" charset="0"/>
                <a:cs typeface="Calibri" pitchFamily="34" charset="0"/>
              </a:rPr>
              <a:t>thử</a:t>
            </a:r>
            <a:r>
              <a:rPr kumimoji="0" lang="en-US" altLang="vi-VN" sz="3200" b="1" i="0" u="sng" strike="noStrike" cap="none" normalizeH="0" dirty="0">
                <a:ln>
                  <a:noFill/>
                </a:ln>
                <a:solidFill>
                  <a:schemeClr val="bg2"/>
                </a:solidFill>
                <a:effectLst/>
                <a:latin typeface="Calibri" pitchFamily="34" charset="0"/>
                <a:ea typeface="Calibri" pitchFamily="34" charset="0"/>
                <a:cs typeface="Calibri" pitchFamily="34" charset="0"/>
              </a:rPr>
              <a:t> </a:t>
            </a:r>
            <a:r>
              <a:rPr kumimoji="0" lang="en-US" altLang="vi-VN" sz="3200" b="1" i="0" u="sng" strike="noStrike" cap="none" normalizeH="0" dirty="0" err="1">
                <a:ln>
                  <a:noFill/>
                </a:ln>
                <a:solidFill>
                  <a:schemeClr val="bg2"/>
                </a:solidFill>
                <a:effectLst/>
                <a:latin typeface="Calibri" pitchFamily="34" charset="0"/>
                <a:ea typeface="Calibri" pitchFamily="34" charset="0"/>
                <a:cs typeface="Calibri" pitchFamily="34" charset="0"/>
              </a:rPr>
              <a:t>nghiệm</a:t>
            </a:r>
            <a:r>
              <a:rPr kumimoji="0" lang="en-US" altLang="vi-VN" sz="3200" b="1" i="0" u="sng" strike="noStrike" cap="none" normalizeH="0" dirty="0">
                <a:ln>
                  <a:noFill/>
                </a:ln>
                <a:solidFill>
                  <a:schemeClr val="bg2"/>
                </a:solidFill>
                <a:effectLst/>
                <a:latin typeface="Calibri" pitchFamily="34" charset="0"/>
                <a:ea typeface="Calibri" pitchFamily="34" charset="0"/>
                <a:cs typeface="Calibri" pitchFamily="34" charset="0"/>
              </a:rPr>
              <a:t> </a:t>
            </a:r>
            <a:r>
              <a:rPr kumimoji="0" lang="en-US" altLang="vi-VN" sz="3200" b="1" i="0" u="sng" strike="noStrike" cap="none" normalizeH="0" dirty="0" err="1">
                <a:ln>
                  <a:noFill/>
                </a:ln>
                <a:solidFill>
                  <a:schemeClr val="bg2"/>
                </a:solidFill>
                <a:effectLst/>
                <a:latin typeface="Calibri" pitchFamily="34" charset="0"/>
                <a:ea typeface="Calibri" pitchFamily="34" charset="0"/>
                <a:cs typeface="Calibri" pitchFamily="34" charset="0"/>
              </a:rPr>
              <a:t>vắc-xin</a:t>
            </a:r>
            <a:r>
              <a:rPr kumimoji="0" lang="en-US" altLang="vi-VN" sz="3200" b="0" i="0" u="sng" strike="noStrike" cap="none" normalizeH="0" baseline="0" dirty="0">
                <a:ln>
                  <a:noFill/>
                </a:ln>
                <a:solidFill>
                  <a:schemeClr val="bg2"/>
                </a:solidFill>
                <a:effectLst/>
                <a:latin typeface="Calibri" pitchFamily="34" charset="0"/>
                <a:ea typeface="Calibri" pitchFamily="34" charset="0"/>
                <a:cs typeface="Calibri" pitchFamily="34" charset="0"/>
              </a:rPr>
              <a:t> </a:t>
            </a:r>
            <a:r>
              <a:rPr kumimoji="0" lang="en-US" altLang="vi-VN" sz="3200" b="1" i="0" u="sng" strike="noStrike" cap="none" normalizeH="0" baseline="0" dirty="0">
                <a:ln>
                  <a:noFill/>
                </a:ln>
                <a:solidFill>
                  <a:schemeClr val="bg2"/>
                </a:solidFill>
                <a:effectLst/>
                <a:latin typeface="Calibri" pitchFamily="34" charset="0"/>
                <a:ea typeface="Calibri" pitchFamily="34" charset="0"/>
                <a:cs typeface="Calibri" pitchFamily="34" charset="0"/>
              </a:rPr>
              <a:t>Johnson &amp; Johnson?</a:t>
            </a:r>
            <a:r>
              <a:rPr kumimoji="0" lang="vi-VN" altLang="vi-VN" sz="1100" b="0" i="0" u="none" strike="noStrike" cap="none" normalizeH="0" baseline="0" dirty="0">
                <a:ln>
                  <a:noFill/>
                </a:ln>
                <a:solidFill>
                  <a:schemeClr val="bg2"/>
                </a:solidFill>
                <a:effectLst/>
                <a:latin typeface="Calibri" pitchFamily="34" charset="0"/>
                <a:cs typeface="Calibri" pitchFamily="34" charset="0"/>
              </a:rPr>
              <a:t> </a:t>
            </a:r>
            <a:endParaRPr kumimoji="0" lang="vi-VN" altLang="vi-VN" sz="1800" b="0" i="0" u="none" strike="noStrike" cap="none" normalizeH="0" baseline="0" dirty="0">
              <a:ln>
                <a:noFill/>
              </a:ln>
              <a:solidFill>
                <a:schemeClr val="bg2"/>
              </a:solidFill>
              <a:effectLst/>
              <a:latin typeface="Calibri" pitchFamily="34" charset="0"/>
              <a:cs typeface="Calibri" pitchFamily="34" charset="0"/>
            </a:endParaRPr>
          </a:p>
        </p:txBody>
      </p:sp>
      <p:sp>
        <p:nvSpPr>
          <p:cNvPr id="4" name="TextBox 3"/>
          <p:cNvSpPr txBox="1"/>
          <p:nvPr/>
        </p:nvSpPr>
        <p:spPr>
          <a:xfrm>
            <a:off x="532272" y="1173706"/>
            <a:ext cx="11041039" cy="1090520"/>
          </a:xfrm>
          <a:prstGeom prst="rect">
            <a:avLst/>
          </a:prstGeom>
          <a:ln w="6350">
            <a:noFill/>
            <a:miter lim="800000"/>
          </a:ln>
        </p:spPr>
        <p:txBody>
          <a:bodyPr vert="horz" wrap="square" lIns="0" tIns="0" rIns="0" bIns="0" rtlCol="0">
            <a:noAutofit/>
          </a:bodyPr>
          <a:lstStyle/>
          <a:p>
            <a:pPr>
              <a:spcBef>
                <a:spcPts val="300"/>
              </a:spcBef>
              <a:spcAft>
                <a:spcPts val="300"/>
              </a:spcAft>
            </a:pPr>
            <a:r>
              <a:rPr lang="vi-VN" sz="2400" dirty="0">
                <a:latin typeface="Calibri" panose="020F0502020204030204" pitchFamily="34" charset="0"/>
                <a:cs typeface="Calibri" panose="020F0502020204030204" pitchFamily="34" charset="0"/>
              </a:rPr>
              <a:t>Tính an toàn của </a:t>
            </a:r>
            <a:r>
              <a:rPr lang="vi-VN" sz="2400" b="1" dirty="0">
                <a:latin typeface="Calibri" panose="020F0502020204030204" pitchFamily="34" charset="0"/>
                <a:cs typeface="Calibri" panose="020F0502020204030204" pitchFamily="34" charset="0"/>
              </a:rPr>
              <a:t>vắc-xin</a:t>
            </a:r>
            <a:r>
              <a:rPr lang="vi-VN" sz="2400" dirty="0">
                <a:latin typeface="Calibri" panose="020F0502020204030204" pitchFamily="34" charset="0"/>
                <a:cs typeface="Calibri" panose="020F0502020204030204" pitchFamily="34" charset="0"/>
              </a:rPr>
              <a:t> </a:t>
            </a:r>
            <a:r>
              <a:rPr lang="vi-VN" sz="2400" b="1" dirty="0">
                <a:latin typeface="Calibri" panose="020F0502020204030204" pitchFamily="34" charset="0"/>
                <a:cs typeface="Calibri" panose="020F0502020204030204" pitchFamily="34" charset="0"/>
              </a:rPr>
              <a:t>Janssen (Johnson &amp; Johnson) </a:t>
            </a:r>
            <a:r>
              <a:rPr lang="vi-VN" sz="2400" dirty="0">
                <a:latin typeface="Calibri" panose="020F0502020204030204" pitchFamily="34" charset="0"/>
                <a:cs typeface="Calibri" panose="020F0502020204030204" pitchFamily="34" charset="0"/>
              </a:rPr>
              <a:t>đã được đánh giá trên 43.783 người từ 18 tuổi trở lên tại Hoa Kỳ, Brazil, Nam Phi, Colombia, Argentina, Peru, Chile và Mexico.</a:t>
            </a:r>
            <a:endParaRPr lang="en-US" sz="2400" dirty="0">
              <a:latin typeface="Calibri" panose="020F0502020204030204" pitchFamily="34" charset="0"/>
              <a:cs typeface="Calibri" panose="020F0502020204030204" pitchFamily="34" charset="0"/>
            </a:endParaRPr>
          </a:p>
          <a:p>
            <a:pPr>
              <a:spcBef>
                <a:spcPts val="300"/>
              </a:spcBef>
              <a:spcAft>
                <a:spcPts val="300"/>
              </a:spcAft>
            </a:pPr>
            <a:endParaRPr lang="en-US" sz="2400" dirty="0">
              <a:latin typeface="Calibri" panose="020F0502020204030204" pitchFamily="34" charset="0"/>
              <a:cs typeface="Calibri" panose="020F0502020204030204" pitchFamily="34" charset="0"/>
            </a:endParaRPr>
          </a:p>
          <a:p>
            <a:pPr>
              <a:spcBef>
                <a:spcPts val="300"/>
              </a:spcBef>
              <a:spcAft>
                <a:spcPts val="300"/>
              </a:spcAft>
            </a:pPr>
            <a:endParaRPr lang="en-US" sz="2400" dirty="0">
              <a:latin typeface="Calibri" panose="020F0502020204030204" pitchFamily="34" charset="0"/>
              <a:cs typeface="Calibri" panose="020F0502020204030204" pitchFamily="34" charset="0"/>
            </a:endParaRPr>
          </a:p>
          <a:p>
            <a:pPr>
              <a:spcBef>
                <a:spcPts val="300"/>
              </a:spcBef>
              <a:spcAft>
                <a:spcPts val="300"/>
              </a:spcAft>
            </a:pPr>
            <a:endParaRPr lang="en-US" sz="2400" dirty="0">
              <a:latin typeface="Calibri" panose="020F0502020204030204" pitchFamily="34" charset="0"/>
              <a:cs typeface="Calibri" panose="020F0502020204030204" pitchFamily="34" charset="0"/>
            </a:endParaRPr>
          </a:p>
          <a:p>
            <a:pPr>
              <a:spcBef>
                <a:spcPts val="300"/>
              </a:spcBef>
              <a:spcAft>
                <a:spcPts val="300"/>
              </a:spcAft>
            </a:pPr>
            <a:endParaRPr lang="en-US" sz="2400" dirty="0">
              <a:latin typeface="Calibri" panose="020F0502020204030204" pitchFamily="34" charset="0"/>
              <a:cs typeface="Calibri" panose="020F0502020204030204" pitchFamily="34" charset="0"/>
            </a:endParaRPr>
          </a:p>
          <a:p>
            <a:pPr>
              <a:spcBef>
                <a:spcPts val="300"/>
              </a:spcBef>
              <a:spcAft>
                <a:spcPts val="300"/>
              </a:spcAft>
            </a:pPr>
            <a:endParaRPr lang="en-US" sz="2400" dirty="0">
              <a:latin typeface="Calibri" panose="020F0502020204030204" pitchFamily="34" charset="0"/>
              <a:cs typeface="Calibri" panose="020F0502020204030204" pitchFamily="34" charset="0"/>
            </a:endParaRPr>
          </a:p>
          <a:p>
            <a:pPr>
              <a:spcBef>
                <a:spcPts val="300"/>
              </a:spcBef>
              <a:spcAft>
                <a:spcPts val="300"/>
              </a:spcAft>
            </a:pPr>
            <a:endParaRPr lang="en-US" sz="2400" dirty="0">
              <a:latin typeface="Calibri" panose="020F0502020204030204" pitchFamily="34" charset="0"/>
              <a:cs typeface="Calibri" panose="020F0502020204030204" pitchFamily="34" charset="0"/>
            </a:endParaRPr>
          </a:p>
          <a:p>
            <a:pPr>
              <a:spcBef>
                <a:spcPts val="300"/>
              </a:spcBef>
              <a:spcAft>
                <a:spcPts val="300"/>
              </a:spcAft>
            </a:pPr>
            <a:endParaRPr lang="en-US" sz="2400" dirty="0">
              <a:latin typeface="Calibri" panose="020F0502020204030204" pitchFamily="34" charset="0"/>
              <a:cs typeface="Calibri" panose="020F0502020204030204" pitchFamily="34" charset="0"/>
            </a:endParaRPr>
          </a:p>
          <a:p>
            <a:pPr>
              <a:spcBef>
                <a:spcPts val="300"/>
              </a:spcBef>
              <a:spcAft>
                <a:spcPts val="300"/>
              </a:spcAft>
            </a:pPr>
            <a:endParaRPr lang="en-US" sz="2400" dirty="0">
              <a:latin typeface="Calibri" panose="020F0502020204030204" pitchFamily="34" charset="0"/>
              <a:cs typeface="Calibri" panose="020F0502020204030204" pitchFamily="34" charset="0"/>
            </a:endParaRPr>
          </a:p>
          <a:p>
            <a:pPr>
              <a:spcBef>
                <a:spcPts val="300"/>
              </a:spcBef>
              <a:spcAft>
                <a:spcPts val="300"/>
              </a:spcAft>
            </a:pPr>
            <a:endParaRPr lang="en-US" sz="2400" dirty="0">
              <a:highlight>
                <a:srgbClr val="FFFF00"/>
              </a:highlight>
              <a:latin typeface="Calibri" panose="020F0502020204030204" pitchFamily="34" charset="0"/>
              <a:cs typeface="Calibri" panose="020F0502020204030204" pitchFamily="34" charset="0"/>
            </a:endParaRPr>
          </a:p>
        </p:txBody>
      </p:sp>
      <p:sp>
        <p:nvSpPr>
          <p:cNvPr id="8" name="TextBox 8">
            <a:extLst>
              <a:ext uri="{FF2B5EF4-FFF2-40B4-BE49-F238E27FC236}">
                <a16:creationId xmlns:a16="http://schemas.microsoft.com/office/drawing/2014/main" id="{79A31F0B-4485-4126-A340-B7F15E014B30}"/>
              </a:ext>
            </a:extLst>
          </p:cNvPr>
          <p:cNvSpPr txBox="1"/>
          <p:nvPr/>
        </p:nvSpPr>
        <p:spPr>
          <a:xfrm>
            <a:off x="976570" y="5684294"/>
            <a:ext cx="753193" cy="532183"/>
          </a:xfrm>
          <a:prstGeom prst="rect">
            <a:avLst/>
          </a:prstGeom>
          <a:solidFill>
            <a:schemeClr val="bg1"/>
          </a:solidFill>
          <a:ln w="6350">
            <a:noFill/>
            <a:miter lim="800000"/>
          </a:ln>
        </p:spPr>
        <p:txBody>
          <a:bodyPr vert="horz"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300"/>
              </a:spcBef>
              <a:spcAft>
                <a:spcPts val="300"/>
              </a:spcAft>
              <a:buNone/>
            </a:pPr>
            <a:r>
              <a:rPr lang="en-US" dirty="0" err="1">
                <a:solidFill>
                  <a:schemeClr val="bg2">
                    <a:lumMod val="50000"/>
                  </a:schemeClr>
                </a:solidFill>
              </a:rPr>
              <a:t>Người</a:t>
            </a:r>
            <a:r>
              <a:rPr lang="en-US" dirty="0">
                <a:solidFill>
                  <a:schemeClr val="bg2">
                    <a:lumMod val="50000"/>
                  </a:schemeClr>
                </a:solidFill>
              </a:rPr>
              <a:t> Da </a:t>
            </a:r>
            <a:r>
              <a:rPr lang="en-US" dirty="0" err="1">
                <a:solidFill>
                  <a:schemeClr val="bg2">
                    <a:lumMod val="50000"/>
                  </a:schemeClr>
                </a:solidFill>
              </a:rPr>
              <a:t>Trắng</a:t>
            </a:r>
            <a:endParaRPr lang="en-US" dirty="0">
              <a:solidFill>
                <a:schemeClr val="bg2">
                  <a:lumMod val="50000"/>
                </a:schemeClr>
              </a:solidFill>
            </a:endParaRPr>
          </a:p>
        </p:txBody>
      </p:sp>
      <p:sp>
        <p:nvSpPr>
          <p:cNvPr id="9" name="TextBox 10">
            <a:extLst>
              <a:ext uri="{FF2B5EF4-FFF2-40B4-BE49-F238E27FC236}">
                <a16:creationId xmlns:a16="http://schemas.microsoft.com/office/drawing/2014/main" id="{624EA24D-D9CD-4813-9651-6311DD84336C}"/>
              </a:ext>
            </a:extLst>
          </p:cNvPr>
          <p:cNvSpPr txBox="1"/>
          <p:nvPr/>
        </p:nvSpPr>
        <p:spPr>
          <a:xfrm>
            <a:off x="4865792" y="5683184"/>
            <a:ext cx="983591" cy="710792"/>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vi-VN" sz="1100" dirty="0">
                <a:solidFill>
                  <a:schemeClr val="bg2">
                    <a:lumMod val="50000"/>
                  </a:schemeClr>
                </a:solidFill>
              </a:rPr>
              <a:t>Người Mỹ </a:t>
            </a:r>
            <a:r>
              <a:rPr lang="en-US" sz="1100" dirty="0" err="1">
                <a:solidFill>
                  <a:schemeClr val="bg2">
                    <a:lumMod val="50000"/>
                  </a:schemeClr>
                </a:solidFill>
              </a:rPr>
              <a:t>Bản</a:t>
            </a:r>
            <a:r>
              <a:rPr lang="en-US" sz="1100" dirty="0">
                <a:solidFill>
                  <a:schemeClr val="bg2">
                    <a:lumMod val="50000"/>
                  </a:schemeClr>
                </a:solidFill>
              </a:rPr>
              <a:t> </a:t>
            </a:r>
            <a:r>
              <a:rPr lang="en-US" sz="1100" dirty="0" err="1">
                <a:solidFill>
                  <a:schemeClr val="bg2">
                    <a:lumMod val="50000"/>
                  </a:schemeClr>
                </a:solidFill>
              </a:rPr>
              <a:t>Địa</a:t>
            </a:r>
            <a:r>
              <a:rPr lang="vi-VN" sz="1100" dirty="0">
                <a:solidFill>
                  <a:schemeClr val="bg2">
                    <a:lumMod val="50000"/>
                  </a:schemeClr>
                </a:solidFill>
              </a:rPr>
              <a:t>/ Người</a:t>
            </a:r>
            <a:r>
              <a:rPr lang="en-US" sz="1100" dirty="0">
                <a:solidFill>
                  <a:schemeClr val="bg2">
                    <a:lumMod val="50000"/>
                  </a:schemeClr>
                </a:solidFill>
              </a:rPr>
              <a:t> </a:t>
            </a:r>
            <a:r>
              <a:rPr lang="vi-VN" sz="1100" dirty="0">
                <a:solidFill>
                  <a:schemeClr val="bg2">
                    <a:lumMod val="50000"/>
                  </a:schemeClr>
                </a:solidFill>
              </a:rPr>
              <a:t>Alaska</a:t>
            </a:r>
            <a:r>
              <a:rPr lang="en-US" sz="1100" dirty="0">
                <a:solidFill>
                  <a:schemeClr val="bg2">
                    <a:lumMod val="50000"/>
                  </a:schemeClr>
                </a:solidFill>
              </a:rPr>
              <a:t> </a:t>
            </a:r>
            <a:r>
              <a:rPr lang="en-US" sz="1100" dirty="0" err="1">
                <a:solidFill>
                  <a:schemeClr val="bg2">
                    <a:lumMod val="50000"/>
                  </a:schemeClr>
                </a:solidFill>
              </a:rPr>
              <a:t>Bản</a:t>
            </a:r>
            <a:r>
              <a:rPr lang="en-US" sz="1100" dirty="0">
                <a:solidFill>
                  <a:schemeClr val="bg2">
                    <a:lumMod val="50000"/>
                  </a:schemeClr>
                </a:solidFill>
              </a:rPr>
              <a:t> </a:t>
            </a:r>
            <a:r>
              <a:rPr lang="en-US" sz="1100" dirty="0" err="1">
                <a:solidFill>
                  <a:schemeClr val="bg2">
                    <a:lumMod val="50000"/>
                  </a:schemeClr>
                </a:solidFill>
              </a:rPr>
              <a:t>Địa</a:t>
            </a:r>
            <a:endParaRPr lang="en-US" sz="1100" dirty="0">
              <a:solidFill>
                <a:schemeClr val="bg2">
                  <a:lumMod val="50000"/>
                </a:schemeClr>
              </a:solidFill>
            </a:endParaRPr>
          </a:p>
        </p:txBody>
      </p:sp>
      <p:sp>
        <p:nvSpPr>
          <p:cNvPr id="10" name="TextBox 11">
            <a:extLst>
              <a:ext uri="{FF2B5EF4-FFF2-40B4-BE49-F238E27FC236}">
                <a16:creationId xmlns:a16="http://schemas.microsoft.com/office/drawing/2014/main" id="{E157D243-6726-42B6-9320-A351E383EFFA}"/>
              </a:ext>
            </a:extLst>
          </p:cNvPr>
          <p:cNvSpPr txBox="1"/>
          <p:nvPr/>
        </p:nvSpPr>
        <p:spPr>
          <a:xfrm>
            <a:off x="5874566" y="5672423"/>
            <a:ext cx="983591" cy="792553"/>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100" dirty="0" err="1">
                <a:solidFill>
                  <a:schemeClr val="bg2">
                    <a:lumMod val="50000"/>
                  </a:schemeClr>
                </a:solidFill>
              </a:rPr>
              <a:t>Người</a:t>
            </a:r>
            <a:r>
              <a:rPr lang="en-US" sz="1100" dirty="0">
                <a:solidFill>
                  <a:schemeClr val="bg2">
                    <a:lumMod val="50000"/>
                  </a:schemeClr>
                </a:solidFill>
              </a:rPr>
              <a:t> Hawaii </a:t>
            </a:r>
            <a:r>
              <a:rPr lang="en-US" sz="1100" dirty="0" err="1">
                <a:solidFill>
                  <a:schemeClr val="bg2">
                    <a:lumMod val="50000"/>
                  </a:schemeClr>
                </a:solidFill>
              </a:rPr>
              <a:t>Bản</a:t>
            </a:r>
            <a:r>
              <a:rPr lang="en-US" sz="1100" dirty="0">
                <a:solidFill>
                  <a:schemeClr val="bg2">
                    <a:lumMod val="50000"/>
                  </a:schemeClr>
                </a:solidFill>
              </a:rPr>
              <a:t> </a:t>
            </a:r>
            <a:r>
              <a:rPr lang="en-US" sz="1100" dirty="0" err="1">
                <a:solidFill>
                  <a:schemeClr val="bg2">
                    <a:lumMod val="50000"/>
                  </a:schemeClr>
                </a:solidFill>
              </a:rPr>
              <a:t>Địa</a:t>
            </a:r>
            <a:r>
              <a:rPr lang="en-US" sz="1100" dirty="0">
                <a:solidFill>
                  <a:schemeClr val="bg2">
                    <a:lumMod val="50000"/>
                  </a:schemeClr>
                </a:solidFill>
              </a:rPr>
              <a:t> </a:t>
            </a:r>
            <a:r>
              <a:rPr lang="en-US" sz="1100" dirty="0" err="1">
                <a:solidFill>
                  <a:schemeClr val="bg2">
                    <a:lumMod val="50000"/>
                  </a:schemeClr>
                </a:solidFill>
              </a:rPr>
              <a:t>hoặc</a:t>
            </a:r>
            <a:r>
              <a:rPr lang="en-US" sz="1100" dirty="0">
                <a:solidFill>
                  <a:schemeClr val="bg2">
                    <a:lumMod val="50000"/>
                  </a:schemeClr>
                </a:solidFill>
              </a:rPr>
              <a:t> </a:t>
            </a:r>
            <a:r>
              <a:rPr lang="en-US" sz="1100" dirty="0" err="1">
                <a:solidFill>
                  <a:schemeClr val="bg2">
                    <a:lumMod val="50000"/>
                  </a:schemeClr>
                </a:solidFill>
              </a:rPr>
              <a:t>Người</a:t>
            </a:r>
            <a:r>
              <a:rPr lang="en-US" sz="1100" dirty="0">
                <a:solidFill>
                  <a:schemeClr val="bg2">
                    <a:lumMod val="50000"/>
                  </a:schemeClr>
                </a:solidFill>
              </a:rPr>
              <a:t> </a:t>
            </a:r>
            <a:r>
              <a:rPr lang="en-US" sz="1100" dirty="0" err="1">
                <a:solidFill>
                  <a:schemeClr val="bg2">
                    <a:lumMod val="50000"/>
                  </a:schemeClr>
                </a:solidFill>
              </a:rPr>
              <a:t>Dân</a:t>
            </a:r>
            <a:r>
              <a:rPr lang="en-US" sz="1100" dirty="0">
                <a:solidFill>
                  <a:schemeClr val="bg2">
                    <a:lumMod val="50000"/>
                  </a:schemeClr>
                </a:solidFill>
              </a:rPr>
              <a:t> </a:t>
            </a:r>
            <a:r>
              <a:rPr lang="en-US" sz="1100" dirty="0" err="1">
                <a:solidFill>
                  <a:schemeClr val="bg2">
                    <a:lumMod val="50000"/>
                  </a:schemeClr>
                </a:solidFill>
              </a:rPr>
              <a:t>Đảo</a:t>
            </a:r>
            <a:r>
              <a:rPr lang="en-US" sz="1100" dirty="0">
                <a:solidFill>
                  <a:schemeClr val="bg2">
                    <a:lumMod val="50000"/>
                  </a:schemeClr>
                </a:solidFill>
              </a:rPr>
              <a:t> </a:t>
            </a:r>
            <a:r>
              <a:rPr lang="en-US" sz="1100" dirty="0" err="1">
                <a:solidFill>
                  <a:schemeClr val="bg2">
                    <a:lumMod val="50000"/>
                  </a:schemeClr>
                </a:solidFill>
              </a:rPr>
              <a:t>Thái</a:t>
            </a:r>
            <a:r>
              <a:rPr lang="en-US" sz="1100" dirty="0">
                <a:solidFill>
                  <a:schemeClr val="bg2">
                    <a:lumMod val="50000"/>
                  </a:schemeClr>
                </a:solidFill>
              </a:rPr>
              <a:t> </a:t>
            </a:r>
            <a:r>
              <a:rPr lang="en-US" sz="1100" dirty="0" err="1">
                <a:solidFill>
                  <a:schemeClr val="bg2">
                    <a:lumMod val="50000"/>
                  </a:schemeClr>
                </a:solidFill>
              </a:rPr>
              <a:t>Bình</a:t>
            </a:r>
            <a:r>
              <a:rPr lang="en-US" sz="1100" dirty="0">
                <a:solidFill>
                  <a:schemeClr val="bg2">
                    <a:lumMod val="50000"/>
                  </a:schemeClr>
                </a:solidFill>
              </a:rPr>
              <a:t> </a:t>
            </a:r>
            <a:r>
              <a:rPr lang="en-US" sz="1100" dirty="0" err="1">
                <a:solidFill>
                  <a:schemeClr val="bg2">
                    <a:lumMod val="50000"/>
                  </a:schemeClr>
                </a:solidFill>
              </a:rPr>
              <a:t>Dương</a:t>
            </a:r>
            <a:endParaRPr lang="en-US" sz="1100" dirty="0">
              <a:solidFill>
                <a:schemeClr val="bg2">
                  <a:lumMod val="50000"/>
                </a:schemeClr>
              </a:solidFill>
            </a:endParaRPr>
          </a:p>
        </p:txBody>
      </p:sp>
      <p:sp>
        <p:nvSpPr>
          <p:cNvPr id="11" name="TextBox 13">
            <a:extLst>
              <a:ext uri="{FF2B5EF4-FFF2-40B4-BE49-F238E27FC236}">
                <a16:creationId xmlns:a16="http://schemas.microsoft.com/office/drawing/2014/main" id="{130DE803-D5E4-4151-859A-EF89F3D35E95}"/>
              </a:ext>
            </a:extLst>
          </p:cNvPr>
          <p:cNvSpPr txBox="1"/>
          <p:nvPr/>
        </p:nvSpPr>
        <p:spPr>
          <a:xfrm>
            <a:off x="6974541" y="5672811"/>
            <a:ext cx="788894" cy="792553"/>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100" dirty="0" err="1">
                <a:solidFill>
                  <a:schemeClr val="bg2">
                    <a:lumMod val="50000"/>
                  </a:schemeClr>
                </a:solidFill>
              </a:rPr>
              <a:t>Đa</a:t>
            </a:r>
            <a:r>
              <a:rPr lang="en-US" sz="1100" dirty="0">
                <a:solidFill>
                  <a:schemeClr val="bg2">
                    <a:lumMod val="50000"/>
                  </a:schemeClr>
                </a:solidFill>
              </a:rPr>
              <a:t> </a:t>
            </a:r>
            <a:r>
              <a:rPr lang="en-US" sz="1100" dirty="0" err="1">
                <a:solidFill>
                  <a:schemeClr val="bg2">
                    <a:lumMod val="50000"/>
                  </a:schemeClr>
                </a:solidFill>
              </a:rPr>
              <a:t>Chủng</a:t>
            </a:r>
            <a:endParaRPr lang="en-US" sz="1100" dirty="0">
              <a:solidFill>
                <a:schemeClr val="bg2">
                  <a:lumMod val="50000"/>
                </a:schemeClr>
              </a:solidFill>
            </a:endParaRPr>
          </a:p>
          <a:p>
            <a:pPr algn="ctr">
              <a:spcBef>
                <a:spcPts val="300"/>
              </a:spcBef>
              <a:spcAft>
                <a:spcPts val="300"/>
              </a:spcAft>
              <a:buNone/>
            </a:pPr>
            <a:r>
              <a:rPr lang="en-US" sz="1100" dirty="0">
                <a:solidFill>
                  <a:schemeClr val="bg2">
                    <a:lumMod val="50000"/>
                  </a:schemeClr>
                </a:solidFill>
              </a:rPr>
              <a:t> </a:t>
            </a:r>
            <a:r>
              <a:rPr lang="en-US" sz="1100" dirty="0" err="1">
                <a:solidFill>
                  <a:schemeClr val="bg2">
                    <a:lumMod val="50000"/>
                  </a:schemeClr>
                </a:solidFill>
              </a:rPr>
              <a:t>Tộc</a:t>
            </a:r>
            <a:endParaRPr lang="en-US" sz="1100" dirty="0">
              <a:solidFill>
                <a:schemeClr val="bg2">
                  <a:lumMod val="50000"/>
                </a:schemeClr>
              </a:solidFill>
            </a:endParaRPr>
          </a:p>
        </p:txBody>
      </p:sp>
      <p:sp>
        <p:nvSpPr>
          <p:cNvPr id="12" name="TextBox 14">
            <a:extLst>
              <a:ext uri="{FF2B5EF4-FFF2-40B4-BE49-F238E27FC236}">
                <a16:creationId xmlns:a16="http://schemas.microsoft.com/office/drawing/2014/main" id="{3CD29F3A-04F7-4D71-B0A7-340F04823758}"/>
              </a:ext>
            </a:extLst>
          </p:cNvPr>
          <p:cNvSpPr txBox="1"/>
          <p:nvPr/>
        </p:nvSpPr>
        <p:spPr>
          <a:xfrm>
            <a:off x="8014446" y="5689193"/>
            <a:ext cx="699247" cy="52728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100" dirty="0" err="1">
                <a:solidFill>
                  <a:schemeClr val="bg2">
                    <a:lumMod val="50000"/>
                  </a:schemeClr>
                </a:solidFill>
              </a:rPr>
              <a:t>Khác</a:t>
            </a:r>
            <a:endParaRPr lang="en-US" sz="1100" dirty="0">
              <a:solidFill>
                <a:schemeClr val="bg2">
                  <a:lumMod val="50000"/>
                </a:schemeClr>
              </a:solidFill>
            </a:endParaRPr>
          </a:p>
        </p:txBody>
      </p:sp>
      <p:sp>
        <p:nvSpPr>
          <p:cNvPr id="13" name="TextBox 15">
            <a:extLst>
              <a:ext uri="{FF2B5EF4-FFF2-40B4-BE49-F238E27FC236}">
                <a16:creationId xmlns:a16="http://schemas.microsoft.com/office/drawing/2014/main" id="{414BBF19-C53B-41A5-94FD-4232EF84478C}"/>
              </a:ext>
            </a:extLst>
          </p:cNvPr>
          <p:cNvSpPr txBox="1"/>
          <p:nvPr/>
        </p:nvSpPr>
        <p:spPr>
          <a:xfrm>
            <a:off x="1881676" y="5684293"/>
            <a:ext cx="923099" cy="53218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vi-VN" sz="1100" dirty="0">
                <a:solidFill>
                  <a:schemeClr val="bg2">
                    <a:lumMod val="50000"/>
                  </a:schemeClr>
                </a:solidFill>
              </a:rPr>
              <a:t>Người Mỹ </a:t>
            </a:r>
            <a:r>
              <a:rPr lang="en-US" sz="1100" dirty="0">
                <a:solidFill>
                  <a:schemeClr val="bg2">
                    <a:lumMod val="50000"/>
                  </a:schemeClr>
                </a:solidFill>
              </a:rPr>
              <a:t>G</a:t>
            </a:r>
            <a:r>
              <a:rPr lang="vi-VN" sz="1100" dirty="0">
                <a:solidFill>
                  <a:schemeClr val="bg2">
                    <a:lumMod val="50000"/>
                  </a:schemeClr>
                </a:solidFill>
              </a:rPr>
              <a:t>ốc Tây Ban Nha</a:t>
            </a:r>
            <a:r>
              <a:rPr lang="en-US" sz="1100" dirty="0">
                <a:solidFill>
                  <a:schemeClr val="bg2">
                    <a:lumMod val="50000"/>
                  </a:schemeClr>
                </a:solidFill>
              </a:rPr>
              <a:t> </a:t>
            </a:r>
            <a:r>
              <a:rPr lang="en-US" sz="1100" dirty="0" err="1">
                <a:solidFill>
                  <a:schemeClr val="bg2">
                    <a:lumMod val="50000"/>
                  </a:schemeClr>
                </a:solidFill>
              </a:rPr>
              <a:t>và</a:t>
            </a:r>
            <a:r>
              <a:rPr lang="en-US" sz="1100" dirty="0">
                <a:solidFill>
                  <a:schemeClr val="bg2">
                    <a:lumMod val="50000"/>
                  </a:schemeClr>
                </a:solidFill>
              </a:rPr>
              <a:t> </a:t>
            </a:r>
            <a:r>
              <a:rPr lang="en-US" sz="1100" dirty="0" err="1">
                <a:solidFill>
                  <a:schemeClr val="bg2">
                    <a:lumMod val="50000"/>
                  </a:schemeClr>
                </a:solidFill>
              </a:rPr>
              <a:t>Latinh</a:t>
            </a:r>
            <a:endParaRPr lang="en-US" sz="1100" dirty="0">
              <a:solidFill>
                <a:schemeClr val="bg2">
                  <a:lumMod val="50000"/>
                </a:schemeClr>
              </a:solidFill>
            </a:endParaRPr>
          </a:p>
        </p:txBody>
      </p:sp>
      <p:sp>
        <p:nvSpPr>
          <p:cNvPr id="14" name="TextBox 16">
            <a:extLst>
              <a:ext uri="{FF2B5EF4-FFF2-40B4-BE49-F238E27FC236}">
                <a16:creationId xmlns:a16="http://schemas.microsoft.com/office/drawing/2014/main" id="{133E75F7-3419-4DEF-AC22-1D27CF1D5E58}"/>
              </a:ext>
            </a:extLst>
          </p:cNvPr>
          <p:cNvSpPr txBox="1"/>
          <p:nvPr/>
        </p:nvSpPr>
        <p:spPr>
          <a:xfrm>
            <a:off x="2898200" y="5672423"/>
            <a:ext cx="899525" cy="64797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vi-VN" sz="1100" dirty="0">
                <a:solidFill>
                  <a:schemeClr val="bg2">
                    <a:lumMod val="50000"/>
                  </a:schemeClr>
                </a:solidFill>
              </a:rPr>
              <a:t>Người Da Đen hoặc </a:t>
            </a:r>
            <a:r>
              <a:rPr lang="en-US" sz="1100" dirty="0">
                <a:solidFill>
                  <a:schemeClr val="bg2">
                    <a:lumMod val="50000"/>
                  </a:schemeClr>
                </a:solidFill>
              </a:rPr>
              <a:t>N</a:t>
            </a:r>
            <a:r>
              <a:rPr lang="vi-VN" sz="1100" dirty="0">
                <a:solidFill>
                  <a:schemeClr val="bg2">
                    <a:lumMod val="50000"/>
                  </a:schemeClr>
                </a:solidFill>
              </a:rPr>
              <a:t>gười Mỹ </a:t>
            </a:r>
            <a:r>
              <a:rPr lang="en-US" sz="1100" dirty="0">
                <a:solidFill>
                  <a:schemeClr val="bg2">
                    <a:lumMod val="50000"/>
                  </a:schemeClr>
                </a:solidFill>
              </a:rPr>
              <a:t>G</a:t>
            </a:r>
            <a:r>
              <a:rPr lang="vi-VN" sz="1100" dirty="0">
                <a:solidFill>
                  <a:schemeClr val="bg2">
                    <a:lumMod val="50000"/>
                  </a:schemeClr>
                </a:solidFill>
              </a:rPr>
              <a:t>ốc Phi</a:t>
            </a:r>
            <a:endParaRPr lang="en-US" sz="1100" dirty="0">
              <a:solidFill>
                <a:schemeClr val="bg2">
                  <a:lumMod val="50000"/>
                </a:schemeClr>
              </a:solidFill>
            </a:endParaRPr>
          </a:p>
        </p:txBody>
      </p:sp>
      <p:sp>
        <p:nvSpPr>
          <p:cNvPr id="15" name="TextBox 18">
            <a:extLst>
              <a:ext uri="{FF2B5EF4-FFF2-40B4-BE49-F238E27FC236}">
                <a16:creationId xmlns:a16="http://schemas.microsoft.com/office/drawing/2014/main" id="{59F21074-267E-42C8-AD1F-5C672313898D}"/>
              </a:ext>
            </a:extLst>
          </p:cNvPr>
          <p:cNvSpPr txBox="1"/>
          <p:nvPr/>
        </p:nvSpPr>
        <p:spPr>
          <a:xfrm>
            <a:off x="4060694" y="5684294"/>
            <a:ext cx="596314" cy="53218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100" dirty="0" err="1">
                <a:solidFill>
                  <a:schemeClr val="bg2">
                    <a:lumMod val="50000"/>
                  </a:schemeClr>
                </a:solidFill>
              </a:rPr>
              <a:t>Người</a:t>
            </a:r>
            <a:r>
              <a:rPr lang="en-US" sz="1100" dirty="0">
                <a:solidFill>
                  <a:schemeClr val="bg2">
                    <a:lumMod val="50000"/>
                  </a:schemeClr>
                </a:solidFill>
              </a:rPr>
              <a:t> </a:t>
            </a:r>
            <a:r>
              <a:rPr lang="en-US" sz="1100" dirty="0" err="1">
                <a:solidFill>
                  <a:schemeClr val="bg2">
                    <a:lumMod val="50000"/>
                  </a:schemeClr>
                </a:solidFill>
              </a:rPr>
              <a:t>Châu</a:t>
            </a:r>
            <a:r>
              <a:rPr lang="en-US" sz="1100" dirty="0">
                <a:solidFill>
                  <a:schemeClr val="bg2">
                    <a:lumMod val="50000"/>
                  </a:schemeClr>
                </a:solidFill>
              </a:rPr>
              <a:t> A</a:t>
            </a:r>
          </a:p>
        </p:txBody>
      </p:sp>
      <p:graphicFrame>
        <p:nvGraphicFramePr>
          <p:cNvPr id="16" name="Chart 9">
            <a:extLst>
              <a:ext uri="{FF2B5EF4-FFF2-40B4-BE49-F238E27FC236}">
                <a16:creationId xmlns:a16="http://schemas.microsoft.com/office/drawing/2014/main" id="{B35208A0-B990-4CE4-A498-0A87C095C3BD}"/>
              </a:ext>
            </a:extLst>
          </p:cNvPr>
          <p:cNvGraphicFramePr>
            <a:graphicFrameLocks/>
          </p:cNvGraphicFramePr>
          <p:nvPr>
            <p:extLst>
              <p:ext uri="{D42A27DB-BD31-4B8C-83A1-F6EECF244321}">
                <p14:modId xmlns:p14="http://schemas.microsoft.com/office/powerpoint/2010/main" val="1611998503"/>
              </p:ext>
            </p:extLst>
          </p:nvPr>
        </p:nvGraphicFramePr>
        <p:xfrm>
          <a:off x="8917258" y="2526040"/>
          <a:ext cx="2962275" cy="2907349"/>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9">
            <a:extLst>
              <a:ext uri="{FF2B5EF4-FFF2-40B4-BE49-F238E27FC236}">
                <a16:creationId xmlns:a16="http://schemas.microsoft.com/office/drawing/2014/main" id="{BF4D02E4-C411-4044-9FBB-E3DD6CA65C9A}"/>
              </a:ext>
            </a:extLst>
          </p:cNvPr>
          <p:cNvSpPr txBox="1"/>
          <p:nvPr/>
        </p:nvSpPr>
        <p:spPr>
          <a:xfrm>
            <a:off x="9003355" y="3864326"/>
            <a:ext cx="1332600" cy="532184"/>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en-US" sz="1600" b="1" dirty="0" err="1">
                <a:solidFill>
                  <a:schemeClr val="tx1">
                    <a:lumMod val="75000"/>
                    <a:lumOff val="25000"/>
                  </a:schemeClr>
                </a:solidFill>
              </a:rPr>
              <a:t>Nữ</a:t>
            </a:r>
            <a:r>
              <a:rPr lang="en-US" sz="1600" b="1" dirty="0">
                <a:solidFill>
                  <a:schemeClr val="tx1">
                    <a:lumMod val="75000"/>
                    <a:lumOff val="25000"/>
                  </a:schemeClr>
                </a:solidFill>
              </a:rPr>
              <a:t> </a:t>
            </a:r>
            <a:r>
              <a:rPr lang="en-US" sz="1600" b="1" dirty="0" err="1">
                <a:solidFill>
                  <a:schemeClr val="tx1">
                    <a:lumMod val="75000"/>
                    <a:lumOff val="25000"/>
                  </a:schemeClr>
                </a:solidFill>
              </a:rPr>
              <a:t>giới</a:t>
            </a:r>
            <a:endParaRPr lang="en-US" sz="1600" b="1" dirty="0">
              <a:solidFill>
                <a:schemeClr val="tx1">
                  <a:lumMod val="75000"/>
                  <a:lumOff val="25000"/>
                </a:schemeClr>
              </a:solidFill>
            </a:endParaRPr>
          </a:p>
          <a:p>
            <a:pPr algn="ctr">
              <a:spcBef>
                <a:spcPts val="300"/>
              </a:spcBef>
              <a:spcAft>
                <a:spcPts val="300"/>
              </a:spcAft>
              <a:buNone/>
            </a:pPr>
            <a:r>
              <a:rPr lang="en-US" sz="1600" b="1" dirty="0">
                <a:solidFill>
                  <a:schemeClr val="tx1">
                    <a:lumMod val="75000"/>
                    <a:lumOff val="25000"/>
                  </a:schemeClr>
                </a:solidFill>
              </a:rPr>
              <a:t>45%</a:t>
            </a:r>
          </a:p>
        </p:txBody>
      </p:sp>
      <p:sp>
        <p:nvSpPr>
          <p:cNvPr id="18" name="TextBox 20">
            <a:extLst>
              <a:ext uri="{FF2B5EF4-FFF2-40B4-BE49-F238E27FC236}">
                <a16:creationId xmlns:a16="http://schemas.microsoft.com/office/drawing/2014/main" id="{474DD369-166C-4345-A8E3-595B149732A4}"/>
              </a:ext>
            </a:extLst>
          </p:cNvPr>
          <p:cNvSpPr txBox="1"/>
          <p:nvPr/>
        </p:nvSpPr>
        <p:spPr>
          <a:xfrm>
            <a:off x="10365291" y="3843622"/>
            <a:ext cx="1332600" cy="532184"/>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en-US" sz="1600" b="1" dirty="0">
                <a:solidFill>
                  <a:schemeClr val="tx1">
                    <a:lumMod val="75000"/>
                    <a:lumOff val="25000"/>
                  </a:schemeClr>
                </a:solidFill>
              </a:rPr>
              <a:t>Nam </a:t>
            </a:r>
            <a:r>
              <a:rPr lang="en-US" sz="1600" b="1" dirty="0" err="1">
                <a:solidFill>
                  <a:schemeClr val="tx1">
                    <a:lumMod val="75000"/>
                    <a:lumOff val="25000"/>
                  </a:schemeClr>
                </a:solidFill>
              </a:rPr>
              <a:t>giới</a:t>
            </a:r>
            <a:endParaRPr lang="en-US" sz="1600" b="1" dirty="0">
              <a:solidFill>
                <a:schemeClr val="tx1">
                  <a:lumMod val="75000"/>
                  <a:lumOff val="25000"/>
                </a:schemeClr>
              </a:solidFill>
            </a:endParaRPr>
          </a:p>
          <a:p>
            <a:pPr algn="ctr">
              <a:spcBef>
                <a:spcPts val="300"/>
              </a:spcBef>
              <a:spcAft>
                <a:spcPts val="300"/>
              </a:spcAft>
              <a:buNone/>
            </a:pPr>
            <a:r>
              <a:rPr lang="en-US" sz="1600" b="1" dirty="0">
                <a:solidFill>
                  <a:schemeClr val="tx1">
                    <a:lumMod val="75000"/>
                    <a:lumOff val="25000"/>
                  </a:schemeClr>
                </a:solidFill>
              </a:rPr>
              <a:t>55%</a:t>
            </a:r>
          </a:p>
        </p:txBody>
      </p:sp>
      <p:sp>
        <p:nvSpPr>
          <p:cNvPr id="21" name="TextBox 12">
            <a:extLst>
              <a:ext uri="{FF2B5EF4-FFF2-40B4-BE49-F238E27FC236}">
                <a16:creationId xmlns:a16="http://schemas.microsoft.com/office/drawing/2014/main" id="{9E5EEDD4-808F-4F93-BE59-8E5D63073EEF}"/>
              </a:ext>
            </a:extLst>
          </p:cNvPr>
          <p:cNvSpPr txBox="1"/>
          <p:nvPr/>
        </p:nvSpPr>
        <p:spPr>
          <a:xfrm>
            <a:off x="6922015" y="3808192"/>
            <a:ext cx="1303030" cy="219400"/>
          </a:xfrm>
          <a:prstGeom prst="rect">
            <a:avLst/>
          </a:prstGeom>
          <a:solidFill>
            <a:schemeClr val="bg1"/>
          </a:solidFill>
          <a:ln w="6350">
            <a:noFill/>
            <a:miter lim="800000"/>
          </a:ln>
        </p:spPr>
        <p:txBody>
          <a:bodyPr vert="horz" wrap="square" lIns="0" tIns="0" rIns="0" bIns="0" rtlCol="0">
            <a:noAutofit/>
          </a:bodyPr>
          <a:lstStyle/>
          <a:p>
            <a:pPr>
              <a:spcBef>
                <a:spcPts val="300"/>
              </a:spcBef>
              <a:spcAft>
                <a:spcPts val="300"/>
              </a:spcAft>
              <a:buNone/>
            </a:pPr>
            <a:r>
              <a:rPr lang="en-US" sz="1100" dirty="0" err="1">
                <a:solidFill>
                  <a:schemeClr val="bg2">
                    <a:lumMod val="50000"/>
                  </a:schemeClr>
                </a:solidFill>
              </a:rPr>
              <a:t>Dân</a:t>
            </a:r>
            <a:r>
              <a:rPr lang="en-US" sz="1100" dirty="0">
                <a:solidFill>
                  <a:schemeClr val="bg2">
                    <a:lumMod val="50000"/>
                  </a:schemeClr>
                </a:solidFill>
              </a:rPr>
              <a:t> </a:t>
            </a:r>
            <a:r>
              <a:rPr lang="en-US" sz="1100" dirty="0" err="1">
                <a:solidFill>
                  <a:schemeClr val="bg2">
                    <a:lumMod val="50000"/>
                  </a:schemeClr>
                </a:solidFill>
                <a:latin typeface="Calibri" panose="020F0502020204030204" pitchFamily="34" charset="0"/>
                <a:cs typeface="Calibri" panose="020F0502020204030204" pitchFamily="34" charset="0"/>
              </a:rPr>
              <a:t>sốMassachusetts</a:t>
            </a:r>
            <a:endParaRPr lang="en-US" sz="1100" dirty="0">
              <a:solidFill>
                <a:schemeClr val="bg2">
                  <a:lumMod val="50000"/>
                </a:schemeClr>
              </a:solidFill>
              <a:latin typeface="Calibri" panose="020F0502020204030204" pitchFamily="34" charset="0"/>
              <a:cs typeface="Calibri" panose="020F0502020204030204" pitchFamily="34" charset="0"/>
            </a:endParaRPr>
          </a:p>
        </p:txBody>
      </p:sp>
      <p:sp>
        <p:nvSpPr>
          <p:cNvPr id="25" name="TextBox 12">
            <a:extLst>
              <a:ext uri="{FF2B5EF4-FFF2-40B4-BE49-F238E27FC236}">
                <a16:creationId xmlns:a16="http://schemas.microsoft.com/office/drawing/2014/main" id="{97F34F10-6B24-49DA-8294-2E7D84B6D573}"/>
              </a:ext>
            </a:extLst>
          </p:cNvPr>
          <p:cNvSpPr txBox="1"/>
          <p:nvPr/>
        </p:nvSpPr>
        <p:spPr>
          <a:xfrm>
            <a:off x="6922015" y="3096087"/>
            <a:ext cx="1164284" cy="371648"/>
          </a:xfrm>
          <a:prstGeom prst="rect">
            <a:avLst/>
          </a:prstGeom>
          <a:solidFill>
            <a:schemeClr val="bg1"/>
          </a:solidFill>
          <a:ln w="6350">
            <a:noFill/>
            <a:miter lim="800000"/>
          </a:ln>
        </p:spPr>
        <p:txBody>
          <a:bodyPr vert="horz" wrap="square" lIns="0" tIns="0" rIns="0" bIns="0" rtlCol="0">
            <a:noAutofit/>
          </a:bodyPr>
          <a:lstStyle/>
          <a:p>
            <a:pPr>
              <a:spcBef>
                <a:spcPts val="300"/>
              </a:spcBef>
              <a:spcAft>
                <a:spcPts val="300"/>
              </a:spcAft>
              <a:buNone/>
            </a:pPr>
            <a:r>
              <a:rPr lang="vi-VN" sz="1100" dirty="0">
                <a:solidFill>
                  <a:schemeClr val="bg2">
                    <a:lumMod val="50000"/>
                  </a:schemeClr>
                </a:solidFill>
                <a:latin typeface="Calibri" panose="020F0502020204030204" pitchFamily="34" charset="0"/>
                <a:cs typeface="Calibri" panose="020F0502020204030204" pitchFamily="34" charset="0"/>
              </a:rPr>
              <a:t>Người tham gia nghiên cứu</a:t>
            </a:r>
            <a:endParaRPr lang="en-US" sz="1100" dirty="0">
              <a:solidFill>
                <a:schemeClr val="bg2">
                  <a:lumMod val="50000"/>
                </a:schemeClr>
              </a:solidFill>
              <a:latin typeface="Calibri" panose="020F0502020204030204" pitchFamily="34" charset="0"/>
              <a:cs typeface="Calibri" panose="020F0502020204030204" pitchFamily="34" charset="0"/>
            </a:endParaRPr>
          </a:p>
          <a:p>
            <a:pPr>
              <a:spcBef>
                <a:spcPts val="300"/>
              </a:spcBef>
              <a:spcAft>
                <a:spcPts val="300"/>
              </a:spcAft>
              <a:buNone/>
            </a:pPr>
            <a:endParaRPr lang="en-US" sz="1100" dirty="0">
              <a:solidFill>
                <a:schemeClr val="bg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0646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8515A-DC24-4FF1-85F9-68F50ED8147F}"/>
              </a:ext>
            </a:extLst>
          </p:cNvPr>
          <p:cNvSpPr txBox="1"/>
          <p:nvPr/>
        </p:nvSpPr>
        <p:spPr>
          <a:xfrm>
            <a:off x="152121" y="207736"/>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vi-VN" sz="3200" dirty="0">
                <a:latin typeface="Calibri" panose="020F0502020204030204" pitchFamily="34" charset="0"/>
                <a:cs typeface="Calibri" panose="020F0502020204030204" pitchFamily="34" charset="0"/>
              </a:rPr>
              <a:t>Người bị dị ứng có nên tiêm vắc-xin COVID-19 không?</a:t>
            </a:r>
            <a:endParaRPr lang="en-US" sz="32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F069143-FE01-453C-934A-DAA4862AED31}"/>
              </a:ext>
            </a:extLst>
          </p:cNvPr>
          <p:cNvSpPr/>
          <p:nvPr/>
        </p:nvSpPr>
        <p:spPr>
          <a:xfrm>
            <a:off x="478571" y="1360347"/>
            <a:ext cx="11356939" cy="4524315"/>
          </a:xfrm>
          <a:prstGeom prst="rect">
            <a:avLst/>
          </a:prstGeom>
        </p:spPr>
        <p:txBody>
          <a:bodyPr wrap="square">
            <a:spAutoFit/>
          </a:bodyPr>
          <a:lstStyle/>
          <a:p>
            <a:pPr marL="342900" indent="-342900">
              <a:buFont typeface="Arial" panose="020B0604020202020204" pitchFamily="34" charset="0"/>
              <a:buChar char="•"/>
            </a:pPr>
            <a:r>
              <a:rPr lang="vi-VN" sz="2400" dirty="0">
                <a:latin typeface="Calibri" panose="020F0502020204030204" pitchFamily="34" charset="0"/>
                <a:cs typeface="Calibri" panose="020F0502020204030204" pitchFamily="34" charset="0"/>
              </a:rPr>
              <a:t>Quý vị </a:t>
            </a:r>
            <a:r>
              <a:rPr lang="vi-VN" sz="2400" b="1" dirty="0">
                <a:latin typeface="Calibri" panose="020F0502020204030204" pitchFamily="34" charset="0"/>
                <a:cs typeface="Calibri" panose="020F0502020204030204" pitchFamily="34" charset="0"/>
              </a:rPr>
              <a:t>không</a:t>
            </a:r>
            <a:r>
              <a:rPr lang="vi-VN" sz="2400" dirty="0">
                <a:latin typeface="Calibri" panose="020F0502020204030204" pitchFamily="34" charset="0"/>
                <a:cs typeface="Calibri" panose="020F0502020204030204" pitchFamily="34" charset="0"/>
              </a:rPr>
              <a:t> nên tiêm vắc-xin COVID-19 nếu quý vị có tiền sử phản ứng dị ứng nghiêm trọng (còn gọi là “sốc phản vệ”) với bất kỳ thành phần nào trong vắc-xin.</a:t>
            </a:r>
          </a:p>
          <a:p>
            <a:pPr marL="342900" indent="-342900">
              <a:buFont typeface="Arial" panose="020B0604020202020204" pitchFamily="34" charset="0"/>
              <a:buChar char="•"/>
            </a:pPr>
            <a:endParaRPr lang="vi-VN"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V</a:t>
            </a:r>
            <a:r>
              <a:rPr lang="vi-VN" sz="2400" dirty="0">
                <a:latin typeface="Calibri" panose="020F0502020204030204" pitchFamily="34" charset="0"/>
                <a:cs typeface="Calibri" panose="020F0502020204030204" pitchFamily="34" charset="0"/>
              </a:rPr>
              <a:t>ắc-xin không chứa trứng, gelatin, chất bảo quản hoặc </a:t>
            </a:r>
            <a:r>
              <a:rPr lang="en-US" sz="2400" dirty="0" err="1">
                <a:latin typeface="Calibri" panose="020F0502020204030204" pitchFamily="34" charset="0"/>
                <a:cs typeface="Calibri" panose="020F0502020204030204" pitchFamily="34" charset="0"/>
              </a:rPr>
              <a:t>mủ</a:t>
            </a:r>
            <a:r>
              <a:rPr lang="en-US" sz="2400" dirty="0">
                <a:latin typeface="Calibri" panose="020F0502020204030204" pitchFamily="34" charset="0"/>
                <a:cs typeface="Calibri" panose="020F0502020204030204" pitchFamily="34" charset="0"/>
              </a:rPr>
              <a:t> </a:t>
            </a:r>
            <a:r>
              <a:rPr lang="vi-VN" sz="2400" dirty="0">
                <a:latin typeface="Calibri" panose="020F0502020204030204" pitchFamily="34" charset="0"/>
                <a:cs typeface="Calibri" panose="020F0502020204030204" pitchFamily="34" charset="0"/>
              </a:rPr>
              <a:t>cao su. Danh sách thành phần có thể được tìm thấy tại:</a:t>
            </a:r>
          </a:p>
          <a:p>
            <a:pPr marL="342900" indent="-342900">
              <a:buFont typeface="Courier New" panose="02070309020205020404" pitchFamily="49" charset="0"/>
              <a:buChar char="o"/>
            </a:pPr>
            <a:r>
              <a:rPr lang="vi-VN" sz="2400" dirty="0">
                <a:latin typeface="Calibri" panose="020F0502020204030204" pitchFamily="34" charset="0"/>
                <a:cs typeface="Calibri" panose="020F0502020204030204" pitchFamily="34" charset="0"/>
              </a:rPr>
              <a:t>Pfizer</a:t>
            </a:r>
            <a:r>
              <a:rPr lang="en-US" sz="2400" dirty="0">
                <a:latin typeface="Calibri" panose="020F0502020204030204" pitchFamily="34" charset="0"/>
                <a:cs typeface="Calibri" panose="020F0502020204030204" pitchFamily="34" charset="0"/>
              </a:rPr>
              <a:t>/Comirnaty</a:t>
            </a:r>
            <a:r>
              <a:rPr lang="vi-VN" sz="2400" dirty="0">
                <a:latin typeface="Calibri" panose="020F0502020204030204" pitchFamily="34" charset="0"/>
                <a:cs typeface="Calibri" panose="020F0502020204030204" pitchFamily="34" charset="0"/>
              </a:rPr>
              <a:t>: </a:t>
            </a:r>
            <a:r>
              <a:rPr lang="en-US" sz="2400" u="sng" dirty="0">
                <a:hlinkClick r:id="rId3"/>
              </a:rPr>
              <a:t>https://www.fda.gov/media/144414/download</a:t>
            </a:r>
            <a:r>
              <a:rPr lang="en-US" sz="2400" dirty="0">
                <a:hlinkClick r:id="rId3"/>
              </a:rPr>
              <a:t> </a:t>
            </a:r>
            <a:r>
              <a:rPr lang="en-US" sz="2400" dirty="0"/>
              <a:t>(</a:t>
            </a:r>
            <a:r>
              <a:rPr lang="en-US" sz="2400" dirty="0" err="1"/>
              <a:t>trang</a:t>
            </a:r>
            <a:r>
              <a:rPr lang="en-US" sz="2400" dirty="0"/>
              <a:t> 3)</a:t>
            </a:r>
            <a:endParaRPr lang="en-US" sz="2400" dirty="0">
              <a:latin typeface="Calibri" panose="020F0502020204030204" pitchFamily="34" charset="0"/>
              <a:cs typeface="Calibri" panose="020F0502020204030204" pitchFamily="34" charset="0"/>
            </a:endParaRPr>
          </a:p>
          <a:p>
            <a:pPr marL="342900" indent="-342900">
              <a:buFont typeface="Courier New" panose="02070309020205020404" pitchFamily="49" charset="0"/>
              <a:buChar char="o"/>
            </a:pPr>
            <a:r>
              <a:rPr lang="vi-VN" sz="2400" dirty="0">
                <a:latin typeface="Calibri" panose="020F0502020204030204" pitchFamily="34" charset="0"/>
                <a:cs typeface="Calibri" panose="020F0502020204030204" pitchFamily="34" charset="0"/>
              </a:rPr>
              <a:t>Moderna: </a:t>
            </a:r>
            <a:r>
              <a:rPr lang="en-US" sz="2400" u="sng" dirty="0">
                <a:hlinkClick r:id="rId4"/>
              </a:rPr>
              <a:t>https://www.fda.gov/media/144638/download</a:t>
            </a:r>
            <a:r>
              <a:rPr lang="en-US" sz="2400" dirty="0">
                <a:hlinkClick r:id="rId4"/>
              </a:rPr>
              <a:t> </a:t>
            </a:r>
            <a:r>
              <a:rPr lang="en-US" sz="2400" dirty="0"/>
              <a:t>(</a:t>
            </a:r>
            <a:r>
              <a:rPr lang="en-US" sz="2400" dirty="0" err="1"/>
              <a:t>trang</a:t>
            </a:r>
            <a:r>
              <a:rPr lang="en-US" sz="2400" dirty="0"/>
              <a:t> 2)</a:t>
            </a:r>
            <a:endParaRPr lang="en-US" sz="2400" dirty="0">
              <a:latin typeface="Calibri" panose="020F0502020204030204" pitchFamily="34" charset="0"/>
              <a:cs typeface="Calibri" panose="020F0502020204030204" pitchFamily="34" charset="0"/>
            </a:endParaRPr>
          </a:p>
          <a:p>
            <a:pPr marL="342900" indent="-342900">
              <a:buFont typeface="Courier New" panose="02070309020205020404" pitchFamily="49" charset="0"/>
              <a:buChar char="o"/>
            </a:pPr>
            <a:r>
              <a:rPr lang="fi-FI" sz="2400" dirty="0">
                <a:latin typeface="Calibri" panose="020F0502020204030204" pitchFamily="34" charset="0"/>
                <a:cs typeface="Calibri" panose="020F0502020204030204" pitchFamily="34" charset="0"/>
              </a:rPr>
              <a:t>Janssen (Johnson &amp; Johnson): </a:t>
            </a:r>
            <a:r>
              <a:rPr lang="en-US" sz="2400" u="sng" dirty="0">
                <a:hlinkClick r:id="rId5"/>
              </a:rPr>
              <a:t>https://www.fda.gov/media/146305/download</a:t>
            </a:r>
            <a:r>
              <a:rPr lang="en-US" sz="2400" dirty="0"/>
              <a:t> (</a:t>
            </a:r>
            <a:r>
              <a:rPr lang="en-US" sz="2400" dirty="0" err="1"/>
              <a:t>trang</a:t>
            </a:r>
            <a:r>
              <a:rPr lang="en-US" sz="2400" dirty="0"/>
              <a:t> 2)</a:t>
            </a:r>
          </a:p>
          <a:p>
            <a:endParaRPr lang="vi-VN"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vi-VN" sz="2400" dirty="0">
                <a:latin typeface="Calibri" panose="020F0502020204030204" pitchFamily="34" charset="0"/>
                <a:cs typeface="Calibri" panose="020F0502020204030204" pitchFamily="34" charset="0"/>
              </a:rPr>
              <a:t>Nếu quý vị có tiền sử phản ứng dị ứng nghiêm trọng với những thứ khác không có trong vắc-xin (như bơ đậu phộng), hãy thảo luận với nhà cung cấp dịch vụ chăm sóc sức khỏe của quý vị trước khi tiêm vắc-xin. </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6325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13089"/>
            <a:ext cx="11314323" cy="984885"/>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vi-VN" sz="3200" b="0" dirty="0">
                <a:latin typeface="Calibri" pitchFamily="34" charset="0"/>
                <a:cs typeface="Calibri" pitchFamily="34" charset="0"/>
              </a:rPr>
              <a:t>Tôi muốn có con trong tương lai. </a:t>
            </a:r>
            <a:r>
              <a:rPr lang="en-US" sz="3200" b="0" dirty="0">
                <a:latin typeface="Calibri" pitchFamily="34" charset="0"/>
                <a:cs typeface="Calibri" pitchFamily="34" charset="0"/>
              </a:rPr>
              <a:t>V</a:t>
            </a:r>
            <a:r>
              <a:rPr lang="vi-VN" sz="3200" b="0" dirty="0">
                <a:latin typeface="Calibri" pitchFamily="34" charset="0"/>
                <a:cs typeface="Calibri" pitchFamily="34" charset="0"/>
              </a:rPr>
              <a:t>ắc-xin COVID-19 có an toàn đối với tôi không? </a:t>
            </a:r>
            <a:endParaRPr lang="en-US" sz="3200" dirty="0">
              <a:latin typeface="Calibri" pitchFamily="34" charset="0"/>
              <a:cs typeface="Calibri" pitchFamily="34" charset="0"/>
            </a:endParaRPr>
          </a:p>
        </p:txBody>
      </p:sp>
      <p:sp>
        <p:nvSpPr>
          <p:cNvPr id="5" name="Rectangle 4">
            <a:extLst>
              <a:ext uri="{FF2B5EF4-FFF2-40B4-BE49-F238E27FC236}">
                <a16:creationId xmlns:a16="http://schemas.microsoft.com/office/drawing/2014/main" id="{F5C5A823-101A-4EFF-BD93-CBB21EC8DD44}"/>
              </a:ext>
            </a:extLst>
          </p:cNvPr>
          <p:cNvSpPr/>
          <p:nvPr/>
        </p:nvSpPr>
        <p:spPr>
          <a:xfrm>
            <a:off x="478572" y="1418500"/>
            <a:ext cx="11227876" cy="2677656"/>
          </a:xfrm>
          <a:prstGeom prst="rect">
            <a:avLst/>
          </a:prstGeom>
        </p:spPr>
        <p:txBody>
          <a:bodyPr wrap="square">
            <a:spAutoFit/>
          </a:bodyPr>
          <a:lstStyle/>
          <a:p>
            <a:pPr marL="285750" indent="-285750">
              <a:buFont typeface="Arial" panose="020B0604020202020204" pitchFamily="34" charset="0"/>
              <a:buChar char="•"/>
            </a:pPr>
            <a:r>
              <a:rPr lang="vi-VN" sz="2400" dirty="0">
                <a:latin typeface="Calibri" panose="020F0502020204030204" pitchFamily="34" charset="0"/>
                <a:cs typeface="Calibri" panose="020F0502020204030204" pitchFamily="34" charset="0"/>
              </a:rPr>
              <a:t>Có</a:t>
            </a:r>
            <a:r>
              <a:rPr lang="en-US" sz="24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vi-VN" sz="2400" dirty="0">
                <a:latin typeface="Calibri" panose="020F0502020204030204" pitchFamily="34" charset="0"/>
                <a:cs typeface="Calibri" panose="020F0502020204030204" pitchFamily="34" charset="0"/>
              </a:rPr>
              <a:t>CDC khuyến nghị những người </a:t>
            </a:r>
            <a:r>
              <a:rPr lang="en-US" sz="2400" dirty="0" err="1">
                <a:latin typeface="Calibri" panose="020F0502020204030204" pitchFamily="34" charset="0"/>
                <a:cs typeface="Calibri" panose="020F0502020204030204" pitchFamily="34" charset="0"/>
              </a:rPr>
              <a:t>bây</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giờ</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đang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muốn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mang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thai</a:t>
            </a:r>
            <a:r>
              <a:rPr lang="vi-VN" sz="2400" dirty="0">
                <a:latin typeface="Calibri" panose="020F0502020204030204" pitchFamily="34" charset="0"/>
                <a:cs typeface="Calibri" panose="020F0502020204030204" pitchFamily="34" charset="0"/>
              </a:rPr>
              <a:t> hoặc </a:t>
            </a:r>
            <a:r>
              <a:rPr lang="en-US" sz="2400" dirty="0" err="1">
                <a:latin typeface="Calibri" panose="020F0502020204030204" pitchFamily="34" charset="0"/>
                <a:cs typeface="Calibri" panose="020F0502020204030204" pitchFamily="34" charset="0"/>
              </a:rPr>
              <a:t>có</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kế</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hoạch</a:t>
            </a:r>
            <a:r>
              <a:rPr lang="vi-VN" sz="2400" dirty="0">
                <a:latin typeface="Calibri" panose="020F0502020204030204" pitchFamily="34" charset="0"/>
                <a:cs typeface="Calibri" panose="020F0502020204030204" pitchFamily="34" charset="0"/>
              </a:rPr>
              <a:t> mang thai trong tương lai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nên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tiêm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vắc-xin</a:t>
            </a:r>
            <a:r>
              <a:rPr lang="en-US" sz="2400" dirty="0">
                <a:latin typeface="Calibri" panose="020F0502020204030204" pitchFamily="34" charset="0"/>
                <a:cs typeface="Calibri" panose="020F0502020204030204" pitchFamily="34" charset="0"/>
              </a:rPr>
              <a:t> COVID-19</a:t>
            </a:r>
            <a:r>
              <a:rPr lang="vi-VN" sz="24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vi-VN" sz="2400" dirty="0">
                <a:latin typeface="Calibri" panose="020F0502020204030204" pitchFamily="34" charset="0"/>
                <a:cs typeface="Calibri" panose="020F0502020204030204" pitchFamily="34" charset="0"/>
              </a:rPr>
              <a:t>Không có bằng chứng cho thấy các kháng thể được tạo ra sau khi tiêm vắc-xin COVID-19 hoặc các thành phần của vắc-xin sẽ gây ra bất kỳ vấn đề nào </a:t>
            </a:r>
          </a:p>
          <a:p>
            <a:pPr marL="285750" indent="-285750">
              <a:buFont typeface="Arial" panose="020B0604020202020204" pitchFamily="34" charset="0"/>
              <a:buChar char="•"/>
            </a:pPr>
            <a:r>
              <a:rPr lang="vi-VN" sz="2400" dirty="0">
                <a:latin typeface="Calibri" panose="020F0502020204030204" pitchFamily="34" charset="0"/>
                <a:cs typeface="Calibri" panose="020F0502020204030204" pitchFamily="34" charset="0"/>
              </a:rPr>
              <a:t>Không có bằng chứng cho thấy các vấn đề về khả năng sinh sản </a:t>
            </a:r>
            <a:r>
              <a:rPr lang="en-US" sz="2400" dirty="0">
                <a:latin typeface="Calibri" panose="020F0502020204030204" pitchFamily="34" charset="0"/>
                <a:cs typeface="Calibri" panose="020F0502020204030204" pitchFamily="34" charset="0"/>
              </a:rPr>
              <a:t>ở </a:t>
            </a:r>
            <a:r>
              <a:rPr lang="en-US" sz="2400" dirty="0" err="1">
                <a:latin typeface="Calibri" panose="020F0502020204030204" pitchFamily="34" charset="0"/>
                <a:cs typeface="Calibri" panose="020F0502020204030204" pitchFamily="34" charset="0"/>
              </a:rPr>
              <a:t>phụ</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nữ</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và</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nam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giới</a:t>
            </a:r>
            <a:r>
              <a:rPr lang="en-US" sz="2400" dirty="0">
                <a:latin typeface="Calibri" panose="020F0502020204030204" pitchFamily="34" charset="0"/>
                <a:cs typeface="Calibri" panose="020F0502020204030204" pitchFamily="34" charset="0"/>
              </a:rPr>
              <a:t> </a:t>
            </a:r>
            <a:r>
              <a:rPr lang="vi-VN" sz="2400" dirty="0">
                <a:latin typeface="Calibri" panose="020F0502020204030204" pitchFamily="34" charset="0"/>
                <a:cs typeface="Calibri" panose="020F0502020204030204" pitchFamily="34" charset="0"/>
              </a:rPr>
              <a:t>là tác dụng phụ của bất kỳ loại vắc-xin nào. </a:t>
            </a:r>
            <a:r>
              <a:rPr lang="en-US" sz="2400" dirty="0"/>
              <a:t> </a:t>
            </a:r>
          </a:p>
        </p:txBody>
      </p:sp>
    </p:spTree>
    <p:extLst>
      <p:ext uri="{BB962C8B-B14F-4D97-AF65-F5344CB8AC3E}">
        <p14:creationId xmlns:p14="http://schemas.microsoft.com/office/powerpoint/2010/main" val="1477243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8515A-DC24-4FF1-85F9-68F50ED8147F}"/>
              </a:ext>
            </a:extLst>
          </p:cNvPr>
          <p:cNvSpPr txBox="1"/>
          <p:nvPr/>
        </p:nvSpPr>
        <p:spPr>
          <a:xfrm>
            <a:off x="152121" y="0"/>
            <a:ext cx="12013375" cy="984885"/>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vi-VN" sz="3200" dirty="0">
                <a:latin typeface="Calibri" panose="020F0502020204030204" pitchFamily="34" charset="0"/>
                <a:cs typeface="Calibri" panose="020F0502020204030204" pitchFamily="34" charset="0"/>
              </a:rPr>
              <a:t>Những người đang mang thai hoặc cho con bú có </a:t>
            </a:r>
            <a:r>
              <a:rPr lang="en-US" sz="3200" dirty="0" err="1">
                <a:latin typeface="Calibri" panose="020F0502020204030204" pitchFamily="34" charset="0"/>
                <a:cs typeface="Calibri" panose="020F0502020204030204" pitchFamily="34" charset="0"/>
              </a:rPr>
              <a:t>thể</a:t>
            </a:r>
            <a:r>
              <a:rPr lang="vi-VN"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tiêm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vắc-xin</a:t>
            </a:r>
            <a:r>
              <a:rPr lang="vi-VN" sz="3200" dirty="0">
                <a:latin typeface="Calibri" panose="020F0502020204030204" pitchFamily="34" charset="0"/>
                <a:cs typeface="Calibri" panose="020F0502020204030204" pitchFamily="34" charset="0"/>
              </a:rPr>
              <a:t> COVID-19 không?</a:t>
            </a:r>
            <a:endParaRPr lang="en-US" sz="32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F069143-FE01-453C-934A-DAA4862AED31}"/>
              </a:ext>
            </a:extLst>
          </p:cNvPr>
          <p:cNvSpPr/>
          <p:nvPr/>
        </p:nvSpPr>
        <p:spPr>
          <a:xfrm>
            <a:off x="478571" y="1258749"/>
            <a:ext cx="11160435" cy="3416320"/>
          </a:xfrm>
          <a:prstGeom prst="rect">
            <a:avLst/>
          </a:prstGeom>
        </p:spPr>
        <p:txBody>
          <a:bodyPr wrap="square">
            <a:spAutoFit/>
          </a:bodyPr>
          <a:lstStyle/>
          <a:p>
            <a:r>
              <a:rPr lang="en-US" sz="2400" dirty="0" err="1">
                <a:latin typeface="Calibri" panose="020F0502020204030204" pitchFamily="34" charset="0"/>
                <a:cs typeface="Calibri" panose="020F0502020204030204" pitchFamily="34" charset="0"/>
              </a:rPr>
              <a:t>Có</a:t>
            </a:r>
            <a:r>
              <a:rPr lang="en-US" sz="2400" dirty="0">
                <a:latin typeface="Calibri" panose="020F0502020204030204" pitchFamily="34" charset="0"/>
                <a:cs typeface="Calibri" panose="020F0502020204030204" pitchFamily="34" charset="0"/>
              </a:rPr>
              <a:t>!</a:t>
            </a:r>
            <a:endParaRPr lang="vi-VN"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vi-VN" sz="2400" dirty="0">
                <a:latin typeface="Calibri" panose="020F0502020204030204" pitchFamily="34" charset="0"/>
                <a:cs typeface="Calibri" panose="020F0502020204030204" pitchFamily="34" charset="0"/>
              </a:rPr>
              <a:t>CDC và Trường Cao Đẳng Sản Phụ Khoa Hoa Kỳ khuyến nghị tiêm vắc-xin COVID-19 cho những người đang mang thai hoặc đang cho con bú. </a:t>
            </a: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L</a:t>
            </a:r>
            <a:r>
              <a:rPr lang="vi-VN" sz="2400" dirty="0">
                <a:latin typeface="Calibri" panose="020F0502020204030204" pitchFamily="34" charset="0"/>
                <a:cs typeface="Calibri" panose="020F0502020204030204" pitchFamily="34" charset="0"/>
              </a:rPr>
              <a:t>ợi ích của việc tiêm vắc-xin COVID-19 vượt trội hơn bất kỳ rủi ro nào đã được biết đến hoặc có thể có của việc tiêm vắc-xin trong thời kỳ mang thai.</a:t>
            </a: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err="1">
                <a:latin typeface="Calibri" panose="020F0502020204030204" pitchFamily="34" charset="0"/>
                <a:cs typeface="Calibri" panose="020F0502020204030204" pitchFamily="34" charset="0"/>
              </a:rPr>
              <a:t>Mắc</a:t>
            </a:r>
            <a:r>
              <a:rPr lang="vi-VN" sz="2400" dirty="0">
                <a:latin typeface="Calibri" panose="020F0502020204030204" pitchFamily="34" charset="0"/>
                <a:cs typeface="Calibri" panose="020F0502020204030204" pitchFamily="34" charset="0"/>
              </a:rPr>
              <a:t> COVID-19 trong khi mang thai </a:t>
            </a:r>
            <a:r>
              <a:rPr lang="en-US" sz="2400" dirty="0">
                <a:latin typeface="Calibri" panose="020F0502020204030204" pitchFamily="34" charset="0"/>
                <a:cs typeface="Calibri" panose="020F0502020204030204" pitchFamily="34" charset="0"/>
              </a:rPr>
              <a:t>l</a:t>
            </a:r>
            <a:r>
              <a:rPr lang="vi-VN" sz="2400" dirty="0">
                <a:latin typeface="Calibri" panose="020F0502020204030204" pitchFamily="34" charset="0"/>
                <a:cs typeface="Calibri" panose="020F0502020204030204" pitchFamily="34" charset="0"/>
              </a:rPr>
              <a:t>àm tăng nguy cơ bị bệnh nặng và sinh non. </a:t>
            </a: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vi-VN" sz="2400" dirty="0">
                <a:latin typeface="Calibri" panose="020F0502020204030204" pitchFamily="34" charset="0"/>
                <a:cs typeface="Calibri" panose="020F0502020204030204" pitchFamily="34" charset="0"/>
              </a:rPr>
              <a:t>Tiêm vắc-xin là lựa chọn cá nhân của những người đang mang thai hoặc đang cho con bú. Nếu quý vị có thắc mắc, hãy thảo luận về việc tiêm vắc-xin với nhà cung cấp dịch vụ chăm sóc sức khỏe của quý vị.</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9321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B489F-C3F8-44C1-9BB9-00F5D6FE80FA}"/>
              </a:ext>
            </a:extLst>
          </p:cNvPr>
          <p:cNvSpPr>
            <a:spLocks noGrp="1"/>
          </p:cNvSpPr>
          <p:nvPr>
            <p:ph type="title"/>
          </p:nvPr>
        </p:nvSpPr>
        <p:spPr>
          <a:xfrm>
            <a:off x="838200" y="-5936"/>
            <a:ext cx="10515600" cy="1325563"/>
          </a:xfrm>
        </p:spPr>
        <p:txBody>
          <a:bodyPr>
            <a:normAutofit/>
          </a:bodyPr>
          <a:lstStyle/>
          <a:p>
            <a:pPr algn="ctr"/>
            <a:r>
              <a:rPr lang="vi-VN" sz="3200" b="1" dirty="0">
                <a:latin typeface="Calibri" pitchFamily="34" charset="0"/>
                <a:cs typeface="Calibri" pitchFamily="34" charset="0"/>
              </a:rPr>
              <a:t>Hướng dẫn sử dụng hướng dẫn này</a:t>
            </a:r>
            <a:endParaRPr lang="en-US" sz="3200" b="1" dirty="0">
              <a:latin typeface="Calibri" pitchFamily="34" charset="0"/>
              <a:cs typeface="Calibri" pitchFamily="34" charset="0"/>
            </a:endParaRPr>
          </a:p>
        </p:txBody>
      </p:sp>
      <p:sp>
        <p:nvSpPr>
          <p:cNvPr id="3" name="Content Placeholder 2">
            <a:extLst>
              <a:ext uri="{FF2B5EF4-FFF2-40B4-BE49-F238E27FC236}">
                <a16:creationId xmlns:a16="http://schemas.microsoft.com/office/drawing/2014/main" id="{9640ACD5-A597-48EA-981B-26A084A0EC13}"/>
              </a:ext>
            </a:extLst>
          </p:cNvPr>
          <p:cNvSpPr>
            <a:spLocks noGrp="1"/>
          </p:cNvSpPr>
          <p:nvPr>
            <p:ph idx="1"/>
          </p:nvPr>
        </p:nvSpPr>
        <p:spPr>
          <a:xfrm>
            <a:off x="543338" y="1032958"/>
            <a:ext cx="11343861" cy="5515946"/>
          </a:xfrm>
        </p:spPr>
        <p:txBody>
          <a:bodyPr>
            <a:normAutofit fontScale="92500" lnSpcReduction="20000"/>
          </a:bodyPr>
          <a:lstStyle/>
          <a:p>
            <a:pPr>
              <a:lnSpc>
                <a:spcPct val="110000"/>
              </a:lnSpc>
            </a:pPr>
            <a:r>
              <a:rPr lang="vi-VN" sz="2600" dirty="0">
                <a:latin typeface="Calibri" pitchFamily="34" charset="0"/>
                <a:cs typeface="Calibri" pitchFamily="34" charset="0"/>
              </a:rPr>
              <a:t>Hướng dẫn này được thiết kế cho các nhà cung cấp, các nhóm cộng đồng và những người khác tổ chức các cuộc họp hoặc diễn đàn địa phương về vắc</a:t>
            </a:r>
            <a:r>
              <a:rPr lang="en-US" sz="2600" dirty="0">
                <a:latin typeface="Calibri" pitchFamily="34" charset="0"/>
                <a:cs typeface="Calibri" pitchFamily="34" charset="0"/>
              </a:rPr>
              <a:t>-</a:t>
            </a:r>
            <a:r>
              <a:rPr lang="vi-VN" sz="2600" dirty="0">
                <a:latin typeface="Calibri" pitchFamily="34" charset="0"/>
                <a:cs typeface="Calibri" pitchFamily="34" charset="0"/>
              </a:rPr>
              <a:t>xin COVID-19, với mục tiêu tăng cường </a:t>
            </a:r>
            <a:r>
              <a:rPr lang="en-US" sz="2600" dirty="0" err="1">
                <a:latin typeface="Calibri" pitchFamily="34" charset="0"/>
                <a:cs typeface="Calibri" pitchFamily="34" charset="0"/>
              </a:rPr>
              <a:t>độ</a:t>
            </a:r>
            <a:r>
              <a:rPr lang="vi-VN" sz="2600" dirty="0">
                <a:latin typeface="Calibri" pitchFamily="34" charset="0"/>
                <a:cs typeface="Calibri" pitchFamily="34" charset="0"/>
              </a:rPr>
              <a:t> tin cậy v</a:t>
            </a:r>
            <a:r>
              <a:rPr lang="en-US" sz="2600" dirty="0">
                <a:latin typeface="Calibri" pitchFamily="34" charset="0"/>
                <a:cs typeface="Calibri" pitchFamily="34" charset="0"/>
              </a:rPr>
              <a:t>ề</a:t>
            </a:r>
            <a:r>
              <a:rPr lang="vi-VN" sz="2600" dirty="0">
                <a:latin typeface="Calibri" pitchFamily="34" charset="0"/>
                <a:cs typeface="Calibri" pitchFamily="34" charset="0"/>
              </a:rPr>
              <a:t> vắc</a:t>
            </a:r>
            <a:r>
              <a:rPr lang="en-US" sz="2600" dirty="0">
                <a:latin typeface="Calibri" pitchFamily="34" charset="0"/>
                <a:cs typeface="Calibri" pitchFamily="34" charset="0"/>
              </a:rPr>
              <a:t>-</a:t>
            </a:r>
            <a:r>
              <a:rPr lang="vi-VN" sz="2600" dirty="0">
                <a:latin typeface="Calibri" pitchFamily="34" charset="0"/>
                <a:cs typeface="Calibri" pitchFamily="34" charset="0"/>
              </a:rPr>
              <a:t>xin.</a:t>
            </a:r>
          </a:p>
          <a:p>
            <a:pPr>
              <a:lnSpc>
                <a:spcPct val="110000"/>
              </a:lnSpc>
            </a:pPr>
            <a:r>
              <a:rPr lang="vi-VN" sz="2600" dirty="0">
                <a:latin typeface="Calibri" pitchFamily="34" charset="0"/>
                <a:cs typeface="Calibri" pitchFamily="34" charset="0"/>
              </a:rPr>
              <a:t>Hướng dẫn bao gồm thông tin từ </a:t>
            </a:r>
            <a:r>
              <a:rPr lang="en-US" sz="2600" dirty="0" err="1">
                <a:latin typeface="Calibri" pitchFamily="34" charset="0"/>
                <a:cs typeface="Calibri" pitchFamily="34" charset="0"/>
              </a:rPr>
              <a:t>Sở</a:t>
            </a:r>
            <a:r>
              <a:rPr lang="vi-VN" sz="2600" dirty="0">
                <a:latin typeface="Calibri" pitchFamily="34" charset="0"/>
                <a:cs typeface="Calibri" pitchFamily="34" charset="0"/>
              </a:rPr>
              <a:t> Y </a:t>
            </a:r>
            <a:r>
              <a:rPr lang="en-US" sz="2600" dirty="0">
                <a:latin typeface="Calibri" pitchFamily="34" charset="0"/>
                <a:cs typeface="Calibri" pitchFamily="34" charset="0"/>
              </a:rPr>
              <a:t>T</a:t>
            </a:r>
            <a:r>
              <a:rPr lang="vi-VN" sz="2600" dirty="0">
                <a:latin typeface="Calibri" pitchFamily="34" charset="0"/>
                <a:cs typeface="Calibri" pitchFamily="34" charset="0"/>
              </a:rPr>
              <a:t>ế Công </a:t>
            </a:r>
            <a:r>
              <a:rPr lang="en-US" sz="2600" dirty="0">
                <a:latin typeface="Calibri" pitchFamily="34" charset="0"/>
                <a:cs typeface="Calibri" pitchFamily="34" charset="0"/>
              </a:rPr>
              <a:t>C</a:t>
            </a:r>
            <a:r>
              <a:rPr lang="vi-VN" sz="2600" dirty="0">
                <a:latin typeface="Calibri" pitchFamily="34" charset="0"/>
                <a:cs typeface="Calibri" pitchFamily="34" charset="0"/>
              </a:rPr>
              <a:t>ộng Massachusetts (DPH) để trả lời các câu hỏi thường gặp và khuyến khích thảo luận và phản hồi.</a:t>
            </a:r>
          </a:p>
          <a:p>
            <a:pPr>
              <a:lnSpc>
                <a:spcPct val="110000"/>
              </a:lnSpc>
            </a:pPr>
            <a:r>
              <a:rPr lang="vi-VN" sz="2600" dirty="0">
                <a:latin typeface="Calibri" pitchFamily="34" charset="0"/>
                <a:cs typeface="Calibri" pitchFamily="34" charset="0"/>
              </a:rPr>
              <a:t>Có các </a:t>
            </a:r>
            <a:r>
              <a:rPr lang="en-US" sz="2600" dirty="0" err="1">
                <a:latin typeface="Calibri" pitchFamily="34" charset="0"/>
                <a:cs typeface="Calibri" pitchFamily="34" charset="0"/>
              </a:rPr>
              <a:t>quan</a:t>
            </a:r>
            <a:r>
              <a:rPr lang="en-US" sz="2600" dirty="0">
                <a:latin typeface="Calibri" pitchFamily="34" charset="0"/>
                <a:cs typeface="Calibri" pitchFamily="34" charset="0"/>
              </a:rPr>
              <a:t> </a:t>
            </a:r>
            <a:r>
              <a:rPr lang="en-US" sz="2600" dirty="0" err="1">
                <a:latin typeface="Calibri" pitchFamily="34" charset="0"/>
                <a:cs typeface="Calibri" pitchFamily="34" charset="0"/>
              </a:rPr>
              <a:t>điểm</a:t>
            </a:r>
            <a:r>
              <a:rPr lang="vi-VN" sz="2600" dirty="0">
                <a:latin typeface="Calibri" pitchFamily="34" charset="0"/>
                <a:cs typeface="Calibri" pitchFamily="34" charset="0"/>
              </a:rPr>
              <a:t> thảo luận bổ sung trong phần ghi chú của mỗi trang trình chiếu.</a:t>
            </a:r>
          </a:p>
          <a:p>
            <a:pPr>
              <a:lnSpc>
                <a:spcPct val="110000"/>
              </a:lnSpc>
            </a:pPr>
            <a:r>
              <a:rPr lang="vi-VN" sz="2600" dirty="0">
                <a:latin typeface="Calibri" pitchFamily="34" charset="0"/>
                <a:cs typeface="Calibri" pitchFamily="34" charset="0"/>
              </a:rPr>
              <a:t>Quý vị có thể sử dụng một số hoặc tất cả nội dung này dựa trên mối quan tâm và nhu cầu của cộng đồng</a:t>
            </a:r>
            <a:r>
              <a:rPr lang="en-US" sz="2600" dirty="0">
                <a:latin typeface="Calibri" pitchFamily="34" charset="0"/>
                <a:cs typeface="Calibri" pitchFamily="34" charset="0"/>
              </a:rPr>
              <a:t> </a:t>
            </a:r>
            <a:r>
              <a:rPr lang="en-US" sz="2600" dirty="0" err="1">
                <a:latin typeface="Calibri" pitchFamily="34" charset="0"/>
                <a:cs typeface="Calibri" pitchFamily="34" charset="0"/>
              </a:rPr>
              <a:t>quý</a:t>
            </a:r>
            <a:r>
              <a:rPr lang="en-US" sz="2600" dirty="0">
                <a:latin typeface="Calibri" pitchFamily="34" charset="0"/>
                <a:cs typeface="Calibri" pitchFamily="34" charset="0"/>
              </a:rPr>
              <a:t> </a:t>
            </a:r>
            <a:r>
              <a:rPr lang="en-US" sz="2600" dirty="0" err="1">
                <a:latin typeface="Calibri" pitchFamily="34" charset="0"/>
                <a:cs typeface="Calibri" pitchFamily="34" charset="0"/>
              </a:rPr>
              <a:t>vị</a:t>
            </a:r>
            <a:r>
              <a:rPr lang="vi-VN" sz="2600" dirty="0">
                <a:latin typeface="Calibri" pitchFamily="34" charset="0"/>
                <a:cs typeface="Calibri" pitchFamily="34" charset="0"/>
              </a:rPr>
              <a:t>.</a:t>
            </a:r>
          </a:p>
          <a:p>
            <a:pPr marL="804863" indent="-273050">
              <a:lnSpc>
                <a:spcPct val="110000"/>
              </a:lnSpc>
              <a:buFont typeface="Courier New" panose="02070309020205020404" pitchFamily="49" charset="0"/>
              <a:buChar char="o"/>
            </a:pPr>
            <a:r>
              <a:rPr lang="vi-VN" sz="2600" dirty="0">
                <a:latin typeface="Calibri" pitchFamily="34" charset="0"/>
                <a:cs typeface="Calibri" pitchFamily="34" charset="0"/>
              </a:rPr>
              <a:t>Quý vị có thể tìm thấy thông tin bổ sung dành cho diễn đàn của quý vị tại </a:t>
            </a:r>
            <a:r>
              <a:rPr lang="en-US" sz="2400" u="sng" dirty="0">
                <a:solidFill>
                  <a:srgbClr val="0563C1"/>
                </a:solidFill>
                <a:latin typeface="Calibri" pitchFamily="34" charset="0"/>
                <a:ea typeface="Calibri"/>
                <a:cs typeface="Calibri" pitchFamily="34" charset="0"/>
                <a:hlinkClick r:id="rId3"/>
              </a:rPr>
              <a:t>https://www.mass.gov/covid-19-vaccine-in-massachusetts</a:t>
            </a:r>
            <a:endParaRPr lang="vi-VN" sz="2400" u="sng" dirty="0">
              <a:solidFill>
                <a:srgbClr val="0563C1"/>
              </a:solidFill>
              <a:latin typeface="Calibri" pitchFamily="34" charset="0"/>
              <a:ea typeface="Calibri"/>
              <a:cs typeface="Calibri" pitchFamily="34" charset="0"/>
            </a:endParaRPr>
          </a:p>
          <a:p>
            <a:pPr>
              <a:lnSpc>
                <a:spcPct val="110000"/>
              </a:lnSpc>
            </a:pPr>
            <a:r>
              <a:rPr lang="vi-VN" sz="2600" dirty="0">
                <a:latin typeface="Calibri" pitchFamily="34" charset="0"/>
                <a:cs typeface="Calibri" pitchFamily="34" charset="0"/>
              </a:rPr>
              <a:t>Hướng dẫn sẽ được cập nhật dựa trên thông tin mới về vắc-xin COVID-19 và phản hồi từ </a:t>
            </a:r>
            <a:r>
              <a:rPr lang="en-US" sz="2600" dirty="0" err="1">
                <a:latin typeface="Calibri" pitchFamily="34" charset="0"/>
                <a:cs typeface="Calibri" pitchFamily="34" charset="0"/>
              </a:rPr>
              <a:t>những</a:t>
            </a:r>
            <a:r>
              <a:rPr lang="en-US" sz="2600" dirty="0">
                <a:latin typeface="Calibri" pitchFamily="34" charset="0"/>
                <a:cs typeface="Calibri" pitchFamily="34" charset="0"/>
              </a:rPr>
              <a:t> </a:t>
            </a:r>
            <a:r>
              <a:rPr lang="vi-VN" sz="2600" dirty="0">
                <a:latin typeface="Calibri" pitchFamily="34" charset="0"/>
                <a:cs typeface="Calibri" pitchFamily="34" charset="0"/>
              </a:rPr>
              <a:t>người</a:t>
            </a:r>
            <a:r>
              <a:rPr lang="en-US" sz="2600" dirty="0">
                <a:latin typeface="Calibri" pitchFamily="34" charset="0"/>
                <a:cs typeface="Calibri" pitchFamily="34" charset="0"/>
              </a:rPr>
              <a:t> </a:t>
            </a:r>
            <a:r>
              <a:rPr lang="en-US" sz="2600" dirty="0" err="1">
                <a:latin typeface="Calibri" pitchFamily="34" charset="0"/>
                <a:cs typeface="Calibri" pitchFamily="34" charset="0"/>
              </a:rPr>
              <a:t>được</a:t>
            </a:r>
            <a:r>
              <a:rPr lang="en-US" sz="2600" dirty="0">
                <a:latin typeface="Calibri" pitchFamily="34" charset="0"/>
                <a:cs typeface="Calibri" pitchFamily="34" charset="0"/>
              </a:rPr>
              <a:t> </a:t>
            </a:r>
            <a:r>
              <a:rPr lang="en-US" sz="2600" dirty="0" err="1">
                <a:latin typeface="Calibri" pitchFamily="34" charset="0"/>
                <a:cs typeface="Calibri" pitchFamily="34" charset="0"/>
              </a:rPr>
              <a:t>tiêm</a:t>
            </a:r>
            <a:r>
              <a:rPr lang="en-US" sz="2600" dirty="0">
                <a:latin typeface="Calibri" pitchFamily="34" charset="0"/>
                <a:cs typeface="Calibri" pitchFamily="34" charset="0"/>
              </a:rPr>
              <a:t> </a:t>
            </a:r>
            <a:r>
              <a:rPr lang="en-US" sz="2600" dirty="0" err="1">
                <a:latin typeface="Calibri" pitchFamily="34" charset="0"/>
                <a:cs typeface="Calibri" pitchFamily="34" charset="0"/>
              </a:rPr>
              <a:t>vắc-xin</a:t>
            </a:r>
            <a:r>
              <a:rPr lang="vi-VN" sz="2600" dirty="0">
                <a:latin typeface="Calibri" pitchFamily="34" charset="0"/>
                <a:cs typeface="Calibri" pitchFamily="34" charset="0"/>
              </a:rPr>
              <a:t>.</a:t>
            </a:r>
          </a:p>
          <a:p>
            <a:pPr>
              <a:lnSpc>
                <a:spcPct val="110000"/>
              </a:lnSpc>
            </a:pPr>
            <a:r>
              <a:rPr lang="vi-VN" sz="2600" dirty="0">
                <a:solidFill>
                  <a:srgbClr val="FF0000"/>
                </a:solidFill>
                <a:latin typeface="Calibri" pitchFamily="34" charset="0"/>
                <a:cs typeface="Calibri" pitchFamily="34" charset="0"/>
              </a:rPr>
              <a:t>Vui lòng xóa trang trình </a:t>
            </a:r>
            <a:r>
              <a:rPr lang="en-US" sz="2600" dirty="0" err="1">
                <a:solidFill>
                  <a:srgbClr val="FF0000"/>
                </a:solidFill>
                <a:latin typeface="Calibri" pitchFamily="34" charset="0"/>
                <a:cs typeface="Calibri" pitchFamily="34" charset="0"/>
              </a:rPr>
              <a:t>chiếu</a:t>
            </a:r>
            <a:r>
              <a:rPr lang="vi-VN" sz="2600" dirty="0">
                <a:solidFill>
                  <a:srgbClr val="FF0000"/>
                </a:solidFill>
                <a:latin typeface="Calibri" pitchFamily="34" charset="0"/>
                <a:cs typeface="Calibri" pitchFamily="34" charset="0"/>
              </a:rPr>
              <a:t> này khi chuẩn bị trình bày trước diễn đàn của quý vị</a:t>
            </a:r>
            <a:r>
              <a:rPr lang="vi-VN" sz="2600" dirty="0">
                <a:latin typeface="Calibri" pitchFamily="34" charset="0"/>
                <a:cs typeface="Calibri" pitchFamily="34" charset="0"/>
              </a:rPr>
              <a:t>. </a:t>
            </a:r>
            <a:endParaRPr lang="en-US" sz="2600"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3491398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8515A-DC24-4FF1-85F9-68F50ED8147F}"/>
              </a:ext>
            </a:extLst>
          </p:cNvPr>
          <p:cNvSpPr txBox="1"/>
          <p:nvPr/>
        </p:nvSpPr>
        <p:spPr>
          <a:xfrm>
            <a:off x="152121" y="207736"/>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err="1">
                <a:latin typeface="Calibri" panose="020F0502020204030204" pitchFamily="34" charset="0"/>
                <a:cs typeface="Calibri" panose="020F0502020204030204" pitchFamily="34" charset="0"/>
              </a:rPr>
              <a:t>Vắc-xin</a:t>
            </a:r>
            <a:r>
              <a:rPr lang="en-US" sz="3200" dirty="0">
                <a:latin typeface="Calibri" panose="020F0502020204030204" pitchFamily="34" charset="0"/>
                <a:cs typeface="Calibri" panose="020F0502020204030204" pitchFamily="34" charset="0"/>
              </a:rPr>
              <a:t> COVID-19 </a:t>
            </a:r>
            <a:r>
              <a:rPr lang="en-US" sz="3200" dirty="0" err="1">
                <a:latin typeface="Calibri" panose="020F0502020204030204" pitchFamily="34" charset="0"/>
                <a:cs typeface="Calibri" panose="020F0502020204030204" pitchFamily="34" charset="0"/>
              </a:rPr>
              <a:t>có</a:t>
            </a:r>
            <a:r>
              <a:rPr lang="en-US" sz="3200" dirty="0">
                <a:latin typeface="Calibri" panose="020F0502020204030204" pitchFamily="34" charset="0"/>
                <a:cs typeface="Calibri" panose="020F0502020204030204" pitchFamily="34" charset="0"/>
              </a:rPr>
              <a:t> an </a:t>
            </a:r>
            <a:r>
              <a:rPr lang="en-US" sz="3200" dirty="0" err="1">
                <a:latin typeface="Calibri" panose="020F0502020204030204" pitchFamily="34" charset="0"/>
                <a:cs typeface="Calibri" panose="020F0502020204030204" pitchFamily="34" charset="0"/>
              </a:rPr>
              <a:t>toàn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trẻ</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em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không</a:t>
            </a:r>
            <a:r>
              <a:rPr lang="en-US" sz="3200" dirty="0">
                <a:latin typeface="Calibri" panose="020F0502020204030204" pitchFamily="34" charset="0"/>
                <a:cs typeface="Calibri" panose="020F0502020204030204" pitchFamily="34" charset="0"/>
              </a:rPr>
              <a:t>?</a:t>
            </a:r>
          </a:p>
        </p:txBody>
      </p:sp>
      <p:sp>
        <p:nvSpPr>
          <p:cNvPr id="4" name="Rectangle 3">
            <a:extLst>
              <a:ext uri="{FF2B5EF4-FFF2-40B4-BE49-F238E27FC236}">
                <a16:creationId xmlns:a16="http://schemas.microsoft.com/office/drawing/2014/main" id="{FF069143-FE01-453C-934A-DAA4862AED31}"/>
              </a:ext>
            </a:extLst>
          </p:cNvPr>
          <p:cNvSpPr/>
          <p:nvPr/>
        </p:nvSpPr>
        <p:spPr>
          <a:xfrm>
            <a:off x="268507" y="1123656"/>
            <a:ext cx="11247990" cy="4154984"/>
          </a:xfrm>
          <a:prstGeom prst="rect">
            <a:avLst/>
          </a:prstGeom>
        </p:spPr>
        <p:txBody>
          <a:bodyPr wrap="square">
            <a:spAutoFit/>
          </a:bodyPr>
          <a:lstStyle/>
          <a:p>
            <a:r>
              <a:rPr lang="en-US" sz="2400">
                <a:latin typeface="Calibri" panose="020F0502020204030204" pitchFamily="34" charset="0"/>
                <a:cs typeface="Calibri" panose="020F0502020204030204" pitchFamily="34" charset="0"/>
              </a:rPr>
              <a:t>Có.</a:t>
            </a:r>
          </a:p>
          <a:p>
            <a:pPr marL="342900" indent="-342900">
              <a:buFont typeface="Arial" panose="020B0604020202020204" pitchFamily="34" charset="0"/>
              <a:buChar char="•"/>
            </a:pPr>
            <a:r>
              <a:rPr lang="en-US" sz="2400">
                <a:latin typeface="Calibri" panose="020F0502020204030204" pitchFamily="34" charset="0"/>
                <a:cs typeface="Calibri" panose="020F0502020204030204" pitchFamily="34" charset="0"/>
              </a:rPr>
              <a:t>CDC khuyến nghị bất kỳ ai từ 5 tuổi trở lên nên tiêm chủng ngừa vắc-xin COVID-19.</a:t>
            </a:r>
          </a:p>
          <a:p>
            <a:pPr marL="342900" indent="-342900">
              <a:buFont typeface="Arial" panose="020B0604020202020204" pitchFamily="34" charset="0"/>
              <a:buChar char="•"/>
            </a:pPr>
            <a:r>
              <a:rPr lang="en-US" sz="2400">
                <a:latin typeface="Calibri" panose="020F0502020204030204" pitchFamily="34" charset="0"/>
                <a:cs typeface="Calibri" panose="020F0502020204030204" pitchFamily="34" charset="0"/>
              </a:rPr>
              <a:t>Các nhà khoa học đã tiến hành những thử nghiệm lâm sàng với hàng ngàn trẻ em và đã xác định nó an toàn và hiệu quả</a:t>
            </a:r>
          </a:p>
          <a:p>
            <a:pPr marL="342900" indent="-342900">
              <a:buFont typeface="Arial" panose="020B0604020202020204" pitchFamily="34" charset="0"/>
              <a:buChar char="•"/>
            </a:pPr>
            <a:r>
              <a:rPr lang="en-US" sz="2400">
                <a:latin typeface="Calibri" panose="020F0502020204030204" pitchFamily="34" charset="0"/>
                <a:cs typeface="Calibri" panose="020F0502020204030204" pitchFamily="34" charset="0"/>
              </a:rPr>
              <a:t>V</a:t>
            </a:r>
            <a:r>
              <a:rPr lang="vi-VN" sz="2400" dirty="0">
                <a:latin typeface="Calibri" panose="020F0502020204030204" pitchFamily="34" charset="0"/>
                <a:cs typeface="Calibri" panose="020F0502020204030204" pitchFamily="34" charset="0"/>
              </a:rPr>
              <a:t>ắc-xin Pfizer được </a:t>
            </a:r>
            <a:r>
              <a:rPr lang="en-US" sz="2400" dirty="0" err="1">
                <a:latin typeface="Calibri" panose="020F0502020204030204" pitchFamily="34" charset="0"/>
                <a:cs typeface="Calibri" panose="020F0502020204030204" pitchFamily="34" charset="0"/>
              </a:rPr>
              <a:t>cấp</a:t>
            </a:r>
            <a:r>
              <a:rPr lang="en-US" sz="2400" dirty="0">
                <a:latin typeface="Calibri" panose="020F0502020204030204" pitchFamily="34" charset="0"/>
                <a:cs typeface="Calibri" panose="020F0502020204030204" pitchFamily="34" charset="0"/>
              </a:rPr>
              <a:t> </a:t>
            </a:r>
            <a:r>
              <a:rPr lang="vi-VN" sz="2400" dirty="0">
                <a:latin typeface="Calibri" panose="020F0502020204030204" pitchFamily="34" charset="0"/>
                <a:cs typeface="Calibri" panose="020F0502020204030204" pitchFamily="34" charset="0"/>
              </a:rPr>
              <a:t>phép sử dụng cho </a:t>
            </a:r>
            <a:r>
              <a:rPr lang="vi-VN" sz="2400">
                <a:latin typeface="Calibri" panose="020F0502020204030204" pitchFamily="34" charset="0"/>
                <a:cs typeface="Calibri" panose="020F0502020204030204" pitchFamily="34" charset="0"/>
              </a:rPr>
              <a:t>những người</a:t>
            </a:r>
            <a:endParaRPr lang="en-US" sz="2400">
              <a:latin typeface="Calibri" panose="020F0502020204030204" pitchFamily="34" charset="0"/>
              <a:cs typeface="Calibri" panose="020F0502020204030204" pitchFamily="34" charset="0"/>
            </a:endParaRPr>
          </a:p>
          <a:p>
            <a:r>
              <a:rPr lang="vi-VN" sz="2400">
                <a:latin typeface="Calibri" panose="020F0502020204030204" pitchFamily="34" charset="0"/>
                <a:cs typeface="Calibri" panose="020F0502020204030204" pitchFamily="34" charset="0"/>
              </a:rPr>
              <a:t>từ </a:t>
            </a:r>
            <a:r>
              <a:rPr lang="en-US" sz="2400">
                <a:latin typeface="Calibri" panose="020F0502020204030204" pitchFamily="34" charset="0"/>
                <a:cs typeface="Calibri" panose="020F0502020204030204" pitchFamily="34" charset="0"/>
              </a:rPr>
              <a:t>5</a:t>
            </a:r>
            <a:r>
              <a:rPr lang="vi-VN" sz="2400">
                <a:latin typeface="Calibri" panose="020F0502020204030204" pitchFamily="34" charset="0"/>
                <a:cs typeface="Calibri" panose="020F0502020204030204" pitchFamily="34" charset="0"/>
              </a:rPr>
              <a:t> </a:t>
            </a:r>
            <a:r>
              <a:rPr lang="vi-VN" sz="2400" dirty="0">
                <a:latin typeface="Calibri" panose="020F0502020204030204" pitchFamily="34" charset="0"/>
                <a:cs typeface="Calibri" panose="020F0502020204030204" pitchFamily="34" charset="0"/>
              </a:rPr>
              <a:t>tuổi </a:t>
            </a:r>
            <a:r>
              <a:rPr lang="vi-VN" sz="2400">
                <a:latin typeface="Calibri" panose="020F0502020204030204" pitchFamily="34" charset="0"/>
                <a:cs typeface="Calibri" panose="020F0502020204030204" pitchFamily="34" charset="0"/>
              </a:rPr>
              <a:t>trở lên</a:t>
            </a:r>
            <a:r>
              <a:rPr lang="en-US" sz="2400">
                <a:latin typeface="Calibri" panose="020F0502020204030204" pitchFamily="34" charset="0"/>
                <a:cs typeface="Calibri" panose="020F0502020204030204" pitchFamily="34" charset="0"/>
              </a:rPr>
              <a:t> và đã được phê duyệt giấy phép</a:t>
            </a:r>
          </a:p>
          <a:p>
            <a:r>
              <a:rPr lang="en-US" sz="2400">
                <a:latin typeface="Calibri" panose="020F0502020204030204" pitchFamily="34" charset="0"/>
                <a:cs typeface="Calibri" panose="020F0502020204030204" pitchFamily="34" charset="0"/>
              </a:rPr>
              <a:t>đầy đủ cho người từ 16 tuổi trở lên.</a:t>
            </a:r>
            <a:endParaRPr lang="vi-VN"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a:latin typeface="Calibri" panose="020F0502020204030204" pitchFamily="34" charset="0"/>
                <a:cs typeface="Calibri" panose="020F0502020204030204" pitchFamily="34" charset="0"/>
              </a:rPr>
              <a:t>V</a:t>
            </a:r>
            <a:r>
              <a:rPr lang="vi-VN" sz="2400" dirty="0">
                <a:latin typeface="Calibri" panose="020F0502020204030204" pitchFamily="34" charset="0"/>
                <a:cs typeface="Calibri" panose="020F0502020204030204" pitchFamily="34" charset="0"/>
              </a:rPr>
              <a:t>ắc-xin Moderna và Janssen (Johnson &amp; </a:t>
            </a:r>
            <a:r>
              <a:rPr lang="vi-VN" sz="2400">
                <a:latin typeface="Calibri" panose="020F0502020204030204" pitchFamily="34" charset="0"/>
                <a:cs typeface="Calibri" panose="020F0502020204030204" pitchFamily="34" charset="0"/>
              </a:rPr>
              <a:t>Johnson)</a:t>
            </a:r>
            <a:endParaRPr lang="en-US" sz="2400">
              <a:latin typeface="Calibri" panose="020F0502020204030204" pitchFamily="34" charset="0"/>
              <a:cs typeface="Calibri" panose="020F0502020204030204" pitchFamily="34" charset="0"/>
            </a:endParaRPr>
          </a:p>
          <a:p>
            <a:r>
              <a:rPr lang="vi-VN" sz="2400">
                <a:latin typeface="Calibri" panose="020F0502020204030204" pitchFamily="34" charset="0"/>
                <a:cs typeface="Calibri" panose="020F0502020204030204" pitchFamily="34" charset="0"/>
              </a:rPr>
              <a:t>được </a:t>
            </a:r>
            <a:r>
              <a:rPr lang="en-US" sz="2400" dirty="0" err="1">
                <a:latin typeface="Calibri" panose="020F0502020204030204" pitchFamily="34" charset="0"/>
                <a:cs typeface="Calibri" panose="020F0502020204030204" pitchFamily="34" charset="0"/>
              </a:rPr>
              <a:t>cấp</a:t>
            </a:r>
            <a:r>
              <a:rPr lang="en-US" sz="2400" dirty="0">
                <a:latin typeface="Calibri" panose="020F0502020204030204" pitchFamily="34" charset="0"/>
                <a:cs typeface="Calibri" panose="020F0502020204030204" pitchFamily="34" charset="0"/>
              </a:rPr>
              <a:t> </a:t>
            </a:r>
            <a:r>
              <a:rPr lang="vi-VN" sz="2400" dirty="0">
                <a:latin typeface="Calibri" panose="020F0502020204030204" pitchFamily="34" charset="0"/>
                <a:cs typeface="Calibri" panose="020F0502020204030204" pitchFamily="34" charset="0"/>
              </a:rPr>
              <a:t>phép sử dụng cho những người từ </a:t>
            </a:r>
            <a:r>
              <a:rPr lang="vi-VN" sz="2400">
                <a:latin typeface="Calibri" panose="020F0502020204030204" pitchFamily="34" charset="0"/>
                <a:cs typeface="Calibri" panose="020F0502020204030204" pitchFamily="34" charset="0"/>
              </a:rPr>
              <a:t>18 tuổi</a:t>
            </a:r>
            <a:endParaRPr lang="en-US" sz="2400">
              <a:latin typeface="Calibri" panose="020F0502020204030204" pitchFamily="34" charset="0"/>
              <a:cs typeface="Calibri" panose="020F0502020204030204" pitchFamily="34" charset="0"/>
            </a:endParaRPr>
          </a:p>
          <a:p>
            <a:r>
              <a:rPr lang="vi-VN" sz="2400">
                <a:latin typeface="Calibri" panose="020F0502020204030204" pitchFamily="34" charset="0"/>
                <a:cs typeface="Calibri" panose="020F0502020204030204" pitchFamily="34" charset="0"/>
              </a:rPr>
              <a:t>trở </a:t>
            </a:r>
            <a:r>
              <a:rPr lang="vi-VN" sz="2400" dirty="0">
                <a:latin typeface="Calibri" panose="020F0502020204030204" pitchFamily="34" charset="0"/>
                <a:cs typeface="Calibri" panose="020F0502020204030204" pitchFamily="34" charset="0"/>
              </a:rPr>
              <a:t>lên.</a:t>
            </a:r>
          </a:p>
          <a:p>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pic>
        <p:nvPicPr>
          <p:cNvPr id="7" name="Google Shape;611;p25" descr="Group of young people with arms around each other.">
            <a:extLst>
              <a:ext uri="{FF2B5EF4-FFF2-40B4-BE49-F238E27FC236}">
                <a16:creationId xmlns:a16="http://schemas.microsoft.com/office/drawing/2014/main" id="{A577999A-3101-4D86-8A90-3E6877C922D3}"/>
              </a:ext>
            </a:extLst>
          </p:cNvPr>
          <p:cNvPicPr preferRelativeResize="0"/>
          <p:nvPr/>
        </p:nvPicPr>
        <p:blipFill>
          <a:blip r:embed="rId3">
            <a:alphaModFix/>
          </a:blip>
          <a:stretch>
            <a:fillRect/>
          </a:stretch>
        </p:blipFill>
        <p:spPr>
          <a:xfrm>
            <a:off x="6685005" y="2458996"/>
            <a:ext cx="5241000" cy="3674586"/>
          </a:xfrm>
          <a:prstGeom prst="rect">
            <a:avLst/>
          </a:prstGeom>
          <a:noFill/>
          <a:ln>
            <a:noFill/>
          </a:ln>
        </p:spPr>
      </p:pic>
    </p:spTree>
    <p:extLst>
      <p:ext uri="{BB962C8B-B14F-4D97-AF65-F5344CB8AC3E}">
        <p14:creationId xmlns:p14="http://schemas.microsoft.com/office/powerpoint/2010/main" val="1470512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32573"/>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err="1">
                <a:latin typeface="Calibri" panose="020F0502020204030204" pitchFamily="34" charset="0"/>
                <a:cs typeface="Calibri" panose="020F0502020204030204" pitchFamily="34" charset="0"/>
              </a:rPr>
              <a:t>Vắc-xin</a:t>
            </a:r>
            <a:r>
              <a:rPr lang="en-US" sz="3200" dirty="0">
                <a:latin typeface="Calibri" panose="020F0502020204030204" pitchFamily="34" charset="0"/>
                <a:cs typeface="Calibri" panose="020F0502020204030204" pitchFamily="34" charset="0"/>
              </a:rPr>
              <a:t> COVID-19 </a:t>
            </a:r>
            <a:r>
              <a:rPr lang="en-US" sz="3200" dirty="0" err="1">
                <a:latin typeface="Calibri" panose="020F0502020204030204" pitchFamily="34" charset="0"/>
                <a:cs typeface="Calibri" panose="020F0502020204030204" pitchFamily="34" charset="0"/>
              </a:rPr>
              <a:t>có</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thay</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đổi</a:t>
            </a:r>
            <a:r>
              <a:rPr lang="en-US" sz="3200" dirty="0">
                <a:latin typeface="Calibri" panose="020F0502020204030204" pitchFamily="34" charset="0"/>
                <a:cs typeface="Calibri" panose="020F0502020204030204" pitchFamily="34" charset="0"/>
              </a:rPr>
              <a:t> ADN </a:t>
            </a:r>
            <a:r>
              <a:rPr lang="en-US" sz="3200" dirty="0" err="1">
                <a:latin typeface="Calibri" panose="020F0502020204030204" pitchFamily="34" charset="0"/>
                <a:cs typeface="Calibri" panose="020F0502020204030204" pitchFamily="34" charset="0"/>
              </a:rPr>
              <a:t>của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tôi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không</a:t>
            </a:r>
            <a:r>
              <a:rPr lang="en-US" sz="3200" dirty="0">
                <a:latin typeface="Calibri" panose="020F0502020204030204" pitchFamily="34" charset="0"/>
                <a:cs typeface="Calibri" panose="020F0502020204030204" pitchFamily="34" charset="0"/>
              </a:rPr>
              <a:t>?</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418500"/>
            <a:ext cx="11227876" cy="4278094"/>
          </a:xfrm>
          <a:prstGeom prst="rect">
            <a:avLst/>
          </a:prstGeom>
        </p:spPr>
        <p:txBody>
          <a:bodyPr wrap="square">
            <a:spAutoFit/>
          </a:bodyPr>
          <a:lstStyle/>
          <a:p>
            <a:pPr marL="285750" indent="-285750">
              <a:buFont typeface="Arial" panose="020B0604020202020204" pitchFamily="34" charset="0"/>
              <a:buChar char="•"/>
            </a:pPr>
            <a:r>
              <a:rPr lang="en-US" sz="2400" dirty="0" err="1">
                <a:latin typeface="Calibri" panose="020F0502020204030204" pitchFamily="34" charset="0"/>
                <a:cs typeface="Calibri" panose="020F0502020204030204" pitchFamily="34" charset="0"/>
              </a:rPr>
              <a:t>Không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Vắc-xin</a:t>
            </a:r>
            <a:r>
              <a:rPr lang="en-US" sz="2400" dirty="0">
                <a:latin typeface="Calibri" panose="020F0502020204030204" pitchFamily="34" charset="0"/>
                <a:cs typeface="Calibri" panose="020F0502020204030204" pitchFamily="34" charset="0"/>
              </a:rPr>
              <a:t> COVID-19 </a:t>
            </a:r>
            <a:r>
              <a:rPr lang="en-US" sz="2400" dirty="0" err="1">
                <a:latin typeface="Calibri" panose="020F0502020204030204" pitchFamily="34" charset="0"/>
                <a:cs typeface="Calibri" panose="020F0502020204030204" pitchFamily="34" charset="0"/>
              </a:rPr>
              <a:t>không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thay</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đổi</a:t>
            </a:r>
            <a:r>
              <a:rPr lang="en-US" sz="2400" dirty="0">
                <a:latin typeface="Calibri" panose="020F0502020204030204" pitchFamily="34" charset="0"/>
                <a:cs typeface="Calibri" panose="020F0502020204030204" pitchFamily="34" charset="0"/>
              </a:rPr>
              <a:t> hay </a:t>
            </a:r>
            <a:r>
              <a:rPr lang="en-US" sz="2400" dirty="0" err="1">
                <a:latin typeface="Calibri" panose="020F0502020204030204" pitchFamily="34" charset="0"/>
                <a:cs typeface="Calibri" panose="020F0502020204030204" pitchFamily="34" charset="0"/>
              </a:rPr>
              <a:t>tương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tác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với</a:t>
            </a:r>
            <a:r>
              <a:rPr lang="en-US" sz="2400" dirty="0">
                <a:latin typeface="Calibri" panose="020F0502020204030204" pitchFamily="34" charset="0"/>
                <a:cs typeface="Calibri" panose="020F0502020204030204" pitchFamily="34" charset="0"/>
              </a:rPr>
              <a:t> ADN </a:t>
            </a:r>
            <a:r>
              <a:rPr lang="en-US" sz="2400" dirty="0" err="1">
                <a:latin typeface="Calibri" panose="020F0502020204030204" pitchFamily="34" charset="0"/>
                <a:cs typeface="Calibri" panose="020F0502020204030204" pitchFamily="34" charset="0"/>
              </a:rPr>
              <a:t>của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quý</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vị</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theo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bất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kỳ</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cách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nào</a:t>
            </a:r>
            <a:r>
              <a:rPr lang="en-US" sz="2400" dirty="0">
                <a:latin typeface="Calibri" panose="020F0502020204030204" pitchFamily="34" charset="0"/>
                <a:cs typeface="Calibri" panose="020F0502020204030204" pitchFamily="34" charset="0"/>
              </a:rPr>
              <a:t>.</a:t>
            </a:r>
          </a:p>
          <a:p>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dirty="0" err="1">
                <a:latin typeface="Calibri" panose="020F0502020204030204" pitchFamily="34" charset="0"/>
                <a:cs typeface="Calibri" panose="020F0502020204030204" pitchFamily="34" charset="0"/>
              </a:rPr>
              <a:t>Vắc-xin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sẽ</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hướng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dẫn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hệ</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miễn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dịch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của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chúng</a:t>
            </a:r>
            <a:r>
              <a:rPr lang="en-US" sz="2400" dirty="0">
                <a:latin typeface="Calibri" panose="020F0502020204030204" pitchFamily="34" charset="0"/>
                <a:cs typeface="Calibri" panose="020F0502020204030204" pitchFamily="34" charset="0"/>
              </a:rPr>
              <a:t> ta </a:t>
            </a:r>
            <a:r>
              <a:rPr lang="en-US" sz="2400" dirty="0" err="1">
                <a:latin typeface="Calibri" panose="020F0502020204030204" pitchFamily="34" charset="0"/>
                <a:cs typeface="Calibri" panose="020F0502020204030204" pitchFamily="34" charset="0"/>
              </a:rPr>
              <a:t>cách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để</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chống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lại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một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loại</a:t>
            </a:r>
            <a:r>
              <a:rPr lang="en-US" sz="2400" dirty="0">
                <a:latin typeface="Calibri" panose="020F0502020204030204" pitchFamily="34" charset="0"/>
                <a:cs typeface="Calibri" panose="020F0502020204030204" pitchFamily="34" charset="0"/>
              </a:rPr>
              <a:t> vi-</a:t>
            </a:r>
            <a:r>
              <a:rPr lang="en-US" sz="2400" dirty="0" err="1">
                <a:latin typeface="Calibri" panose="020F0502020204030204" pitchFamily="34" charset="0"/>
                <a:cs typeface="Calibri" panose="020F0502020204030204" pitchFamily="34" charset="0"/>
              </a:rPr>
              <a:t>rút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cụ</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thể</a:t>
            </a:r>
            <a:r>
              <a:rPr lang="en-US" sz="2400" dirty="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dirty="0" err="1">
                <a:latin typeface="Calibri" panose="020F0502020204030204" pitchFamily="34" charset="0"/>
                <a:cs typeface="Calibri" panose="020F0502020204030204" pitchFamily="34" charset="0"/>
              </a:rPr>
              <a:t>Để</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làm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được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việc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này</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vắc-xin</a:t>
            </a:r>
            <a:r>
              <a:rPr lang="en-US" sz="2400" dirty="0">
                <a:latin typeface="Calibri" panose="020F0502020204030204" pitchFamily="34" charset="0"/>
                <a:cs typeface="Calibri" panose="020F0502020204030204" pitchFamily="34" charset="0"/>
              </a:rPr>
              <a:t> COVID-19 </a:t>
            </a:r>
            <a:r>
              <a:rPr lang="en-US" sz="2400" dirty="0" err="1">
                <a:latin typeface="Calibri" panose="020F0502020204030204" pitchFamily="34" charset="0"/>
                <a:cs typeface="Calibri" panose="020F0502020204030204" pitchFamily="34" charset="0"/>
              </a:rPr>
              <a:t>không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cần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vào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trong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nhân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tế</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bào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nơi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lưu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giữ</a:t>
            </a:r>
            <a:r>
              <a:rPr lang="en-US" sz="2400" dirty="0">
                <a:latin typeface="Calibri" panose="020F0502020204030204" pitchFamily="34" charset="0"/>
                <a:cs typeface="Calibri" panose="020F0502020204030204" pitchFamily="34" charset="0"/>
              </a:rPr>
              <a:t> ADN. </a:t>
            </a:r>
            <a:r>
              <a:rPr lang="en-US" sz="2400" dirty="0" err="1">
                <a:latin typeface="Calibri" panose="020F0502020204030204" pitchFamily="34" charset="0"/>
                <a:cs typeface="Calibri" panose="020F0502020204030204" pitchFamily="34" charset="0"/>
              </a:rPr>
              <a:t>Điều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này</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có</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nghĩa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là</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vắc-xin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không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bao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giờ</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tương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tác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với</a:t>
            </a:r>
            <a:r>
              <a:rPr lang="en-US" sz="2400" dirty="0">
                <a:latin typeface="Calibri" panose="020F0502020204030204" pitchFamily="34" charset="0"/>
                <a:cs typeface="Calibri" panose="020F0502020204030204" pitchFamily="34" charset="0"/>
              </a:rPr>
              <a:t> ADN </a:t>
            </a:r>
            <a:r>
              <a:rPr lang="en-US" sz="2400" dirty="0" err="1">
                <a:latin typeface="Calibri" panose="020F0502020204030204" pitchFamily="34" charset="0"/>
                <a:cs typeface="Calibri" panose="020F0502020204030204" pitchFamily="34" charset="0"/>
              </a:rPr>
              <a:t>theo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bất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kỳ</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cách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nào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và</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không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có</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cách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nào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để</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thay</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đổi</a:t>
            </a:r>
            <a:r>
              <a:rPr lang="en-US" sz="2400" dirty="0">
                <a:latin typeface="Calibri" panose="020F0502020204030204" pitchFamily="34" charset="0"/>
                <a:cs typeface="Calibri" panose="020F0502020204030204" pitchFamily="34" charset="0"/>
              </a:rPr>
              <a:t> ADN. </a:t>
            </a:r>
          </a:p>
          <a:p>
            <a:r>
              <a:rPr lang="en-US" sz="2400" dirty="0"/>
              <a:t> </a:t>
            </a:r>
          </a:p>
          <a:p>
            <a:endParaRPr lang="en-US" sz="3200" b="1" dirty="0"/>
          </a:p>
        </p:txBody>
      </p:sp>
    </p:spTree>
    <p:extLst>
      <p:ext uri="{BB962C8B-B14F-4D97-AF65-F5344CB8AC3E}">
        <p14:creationId xmlns:p14="http://schemas.microsoft.com/office/powerpoint/2010/main" val="4183109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32573"/>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err="1">
                <a:latin typeface="Calibri" panose="020F0502020204030204" pitchFamily="34" charset="0"/>
                <a:cs typeface="Calibri" panose="020F0502020204030204" pitchFamily="34" charset="0"/>
              </a:rPr>
              <a:t>Các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vắc-xin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có</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chống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lại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được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các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biến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chủng</a:t>
            </a:r>
            <a:r>
              <a:rPr lang="en-US" sz="3200" dirty="0">
                <a:latin typeface="Calibri" panose="020F0502020204030204" pitchFamily="34" charset="0"/>
                <a:cs typeface="Calibri" panose="020F0502020204030204" pitchFamily="34" charset="0"/>
              </a:rPr>
              <a:t> COVID-19 </a:t>
            </a:r>
            <a:r>
              <a:rPr lang="en-US" sz="3200" dirty="0" err="1">
                <a:latin typeface="Calibri" panose="020F0502020204030204" pitchFamily="34" charset="0"/>
                <a:cs typeface="Calibri" panose="020F0502020204030204" pitchFamily="34" charset="0"/>
              </a:rPr>
              <a:t>không</a:t>
            </a:r>
            <a:r>
              <a:rPr lang="en-US" sz="3200" dirty="0">
                <a:latin typeface="Calibri" panose="020F0502020204030204" pitchFamily="34" charset="0"/>
                <a:cs typeface="Calibri" panose="020F0502020204030204" pitchFamily="34" charset="0"/>
              </a:rPr>
              <a:t>?</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418500"/>
            <a:ext cx="11227876" cy="2800767"/>
          </a:xfrm>
          <a:prstGeom prst="rect">
            <a:avLst/>
          </a:prstGeom>
        </p:spPr>
        <p:txBody>
          <a:bodyPr wrap="square">
            <a:spAutoFit/>
          </a:bodyPr>
          <a:lstStyle/>
          <a:p>
            <a:pPr marL="285750" indent="-285750">
              <a:buFont typeface="Arial" panose="020B0604020202020204" pitchFamily="34" charset="0"/>
              <a:buChar char="•"/>
            </a:pPr>
            <a:r>
              <a:rPr lang="en-US" sz="2400" dirty="0" err="1">
                <a:latin typeface="Calibri" panose="020F0502020204030204" pitchFamily="34" charset="0"/>
                <a:cs typeface="Calibri" panose="020F0502020204030204" pitchFamily="34" charset="0"/>
              </a:rPr>
              <a:t>Việc</a:t>
            </a:r>
            <a:r>
              <a:rPr lang="en-US" sz="2400" dirty="0">
                <a:latin typeface="Calibri" panose="020F0502020204030204" pitchFamily="34" charset="0"/>
                <a:cs typeface="Calibri" panose="020F0502020204030204" pitchFamily="34" charset="0"/>
              </a:rPr>
              <a:t> vi-</a:t>
            </a:r>
            <a:r>
              <a:rPr lang="en-US" sz="2400" dirty="0" err="1">
                <a:latin typeface="Calibri" panose="020F0502020204030204" pitchFamily="34" charset="0"/>
                <a:cs typeface="Calibri" panose="020F0502020204030204" pitchFamily="34" charset="0"/>
              </a:rPr>
              <a:t>rút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thay</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đổi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khi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lây</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lan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là</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bình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thường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và</a:t>
            </a:r>
            <a:r>
              <a:rPr lang="en-US" sz="2400" dirty="0">
                <a:latin typeface="Calibri" panose="020F0502020204030204" pitchFamily="34" charset="0"/>
                <a:cs typeface="Calibri" panose="020F0502020204030204" pitchFamily="34" charset="0"/>
              </a:rPr>
              <a:t> do </a:t>
            </a:r>
            <a:r>
              <a:rPr lang="en-US" sz="2400" dirty="0" err="1">
                <a:latin typeface="Calibri" panose="020F0502020204030204" pitchFamily="34" charset="0"/>
                <a:cs typeface="Calibri" panose="020F0502020204030204" pitchFamily="34" charset="0"/>
              </a:rPr>
              <a:t>đó</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các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biến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chủng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mới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xuất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hiện</a:t>
            </a:r>
            <a:r>
              <a:rPr lang="en-US" sz="24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Cho </a:t>
            </a:r>
            <a:r>
              <a:rPr lang="en-US" sz="2400" dirty="0" err="1">
                <a:latin typeface="Calibri" panose="020F0502020204030204" pitchFamily="34" charset="0"/>
                <a:cs typeface="Calibri" panose="020F0502020204030204" pitchFamily="34" charset="0"/>
              </a:rPr>
              <a:t>đến</a:t>
            </a:r>
            <a:r>
              <a:rPr lang="en-US" sz="2400" dirty="0">
                <a:latin typeface="Calibri" panose="020F0502020204030204" pitchFamily="34" charset="0"/>
                <a:cs typeface="Calibri" panose="020F0502020204030204" pitchFamily="34" charset="0"/>
              </a:rPr>
              <a:t> nay, </a:t>
            </a:r>
            <a:r>
              <a:rPr lang="en-US" sz="2400" dirty="0" err="1">
                <a:latin typeface="Calibri" panose="020F0502020204030204" pitchFamily="34" charset="0"/>
                <a:cs typeface="Calibri" panose="020F0502020204030204" pitchFamily="34" charset="0"/>
              </a:rPr>
              <a:t>các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nghiên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cứu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chỉ</a:t>
            </a:r>
            <a:r>
              <a:rPr lang="en-US" sz="2400" dirty="0">
                <a:latin typeface="Calibri" panose="020F0502020204030204" pitchFamily="34" charset="0"/>
                <a:cs typeface="Calibri" panose="020F0502020204030204" pitchFamily="34" charset="0"/>
              </a:rPr>
              <a:t> ra </a:t>
            </a:r>
            <a:r>
              <a:rPr lang="en-US" sz="2400" dirty="0" err="1">
                <a:latin typeface="Calibri" panose="020F0502020204030204" pitchFamily="34" charset="0"/>
                <a:cs typeface="Calibri" panose="020F0502020204030204" pitchFamily="34" charset="0"/>
              </a:rPr>
              <a:t>rằng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vắc-xin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cung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cấp</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sự</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bảo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vệ</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khỏi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các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biến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chủng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đã</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được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biết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đến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như</a:t>
            </a:r>
            <a:r>
              <a:rPr lang="en-US" sz="2400" dirty="0">
                <a:latin typeface="Calibri" panose="020F0502020204030204" pitchFamily="34" charset="0"/>
                <a:cs typeface="Calibri" panose="020F0502020204030204" pitchFamily="34" charset="0"/>
              </a:rPr>
              <a:t> Delta </a:t>
            </a:r>
            <a:r>
              <a:rPr lang="en-US" sz="2400" dirty="0" err="1">
                <a:latin typeface="Calibri" panose="020F0502020204030204" pitchFamily="34" charset="0"/>
                <a:cs typeface="Calibri" panose="020F0502020204030204" pitchFamily="34" charset="0"/>
              </a:rPr>
              <a:t>và</a:t>
            </a:r>
            <a:r>
              <a:rPr lang="en-US" sz="2400" dirty="0">
                <a:latin typeface="Calibri" panose="020F0502020204030204" pitchFamily="34" charset="0"/>
                <a:cs typeface="Calibri" panose="020F0502020204030204" pitchFamily="34" charset="0"/>
              </a:rPr>
              <a:t> Omicron).</a:t>
            </a:r>
          </a:p>
          <a:p>
            <a:pPr marL="285750" indent="-285750">
              <a:buFont typeface="Arial" panose="020B0604020202020204" pitchFamily="34" charset="0"/>
              <a:buChar char="•"/>
            </a:pPr>
            <a:r>
              <a:rPr lang="en-US" sz="2400" dirty="0" err="1">
                <a:latin typeface="Calibri" panose="020F0502020204030204" pitchFamily="34" charset="0"/>
                <a:cs typeface="Calibri" panose="020F0502020204030204" pitchFamily="34" charset="0"/>
              </a:rPr>
              <a:t>Ngay</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cả</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khi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một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người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đã</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được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tiêm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vắc-xin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nhiễm</a:t>
            </a:r>
            <a:r>
              <a:rPr lang="en-US" sz="2400" dirty="0">
                <a:latin typeface="Calibri" panose="020F0502020204030204" pitchFamily="34" charset="0"/>
                <a:cs typeface="Calibri" panose="020F0502020204030204" pitchFamily="34" charset="0"/>
              </a:rPr>
              <a:t> COVID-19, </a:t>
            </a:r>
            <a:r>
              <a:rPr lang="en-US" sz="2400" dirty="0" err="1">
                <a:latin typeface="Calibri" panose="020F0502020204030204" pitchFamily="34" charset="0"/>
                <a:cs typeface="Calibri" panose="020F0502020204030204" pitchFamily="34" charset="0"/>
              </a:rPr>
              <a:t>thì</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họ</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vẫn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được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bảo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vệ</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khỏi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bệnh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nặng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và</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tử</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vong</a:t>
            </a:r>
            <a:r>
              <a:rPr lang="en-US" sz="2400" dirty="0">
                <a:latin typeface="Calibri" panose="020F0502020204030204" pitchFamily="34" charset="0"/>
                <a:cs typeface="Calibri" panose="020F0502020204030204" pitchFamily="34" charset="0"/>
              </a:rPr>
              <a:t>.</a:t>
            </a:r>
          </a:p>
          <a:p>
            <a:r>
              <a:rPr lang="en-US" sz="2400" dirty="0"/>
              <a:t> </a:t>
            </a:r>
          </a:p>
          <a:p>
            <a:endParaRPr lang="en-US" sz="3200" b="1" dirty="0"/>
          </a:p>
        </p:txBody>
      </p:sp>
      <p:pic>
        <p:nvPicPr>
          <p:cNvPr id="4" name="Picture 3" descr="A picture of a virus and the spikes on its surface.">
            <a:extLst>
              <a:ext uri="{FF2B5EF4-FFF2-40B4-BE49-F238E27FC236}">
                <a16:creationId xmlns:a16="http://schemas.microsoft.com/office/drawing/2014/main" id="{5B53736D-B02B-476C-83A1-92E3CB406E87}"/>
              </a:ext>
            </a:extLst>
          </p:cNvPr>
          <p:cNvPicPr/>
          <p:nvPr/>
        </p:nvPicPr>
        <p:blipFill>
          <a:blip r:embed="rId3">
            <a:extLst>
              <a:ext uri="{28A0092B-C50C-407E-A947-70E740481C1C}">
                <a14:useLocalDpi xmlns:a14="http://schemas.microsoft.com/office/drawing/2010/main" val="0"/>
              </a:ext>
            </a:extLst>
          </a:blip>
          <a:stretch>
            <a:fillRect/>
          </a:stretch>
        </p:blipFill>
        <p:spPr>
          <a:xfrm>
            <a:off x="8907235" y="3169829"/>
            <a:ext cx="2933700" cy="2706370"/>
          </a:xfrm>
          <a:prstGeom prst="rect">
            <a:avLst/>
          </a:prstGeom>
        </p:spPr>
      </p:pic>
    </p:spTree>
    <p:extLst>
      <p:ext uri="{BB962C8B-B14F-4D97-AF65-F5344CB8AC3E}">
        <p14:creationId xmlns:p14="http://schemas.microsoft.com/office/powerpoint/2010/main" val="2357610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32573"/>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err="1">
                <a:latin typeface="Calibri" panose="020F0502020204030204" pitchFamily="34" charset="0"/>
                <a:cs typeface="Calibri" panose="020F0502020204030204" pitchFamily="34" charset="0"/>
              </a:rPr>
              <a:t>Tôi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có</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cần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mũi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tiêm</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tăng cường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không</a:t>
            </a:r>
            <a:r>
              <a:rPr lang="en-US" sz="3200" dirty="0">
                <a:latin typeface="Calibri" panose="020F0502020204030204" pitchFamily="34" charset="0"/>
                <a:cs typeface="Calibri" panose="020F0502020204030204" pitchFamily="34" charset="0"/>
              </a:rPr>
              <a:t>?</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418500"/>
            <a:ext cx="11227876" cy="4154984"/>
          </a:xfrm>
          <a:prstGeom prst="rect">
            <a:avLst/>
          </a:prstGeom>
        </p:spPr>
        <p:txBody>
          <a:bodyPr wrap="square">
            <a:spAutoFit/>
          </a:bodyPr>
          <a:lstStyle/>
          <a:p>
            <a:pPr marL="285750" indent="-285750">
              <a:buFont typeface="Arial" panose="020B0604020202020204" pitchFamily="34" charset="0"/>
              <a:buChar char="•"/>
            </a:pPr>
            <a:r>
              <a:rPr lang="en-US" sz="2400" dirty="0" err="1">
                <a:latin typeface="Calibri" panose="020F0502020204030204" pitchFamily="34" charset="0"/>
                <a:cs typeface="Calibri" panose="020F0502020204030204" pitchFamily="34" charset="0"/>
              </a:rPr>
              <a:t>Vắc-xin</a:t>
            </a:r>
            <a:r>
              <a:rPr lang="en-US" sz="2400" dirty="0">
                <a:latin typeface="Calibri" panose="020F0502020204030204" pitchFamily="34" charset="0"/>
                <a:cs typeface="Calibri" panose="020F0502020204030204" pitchFamily="34" charset="0"/>
              </a:rPr>
              <a:t> COVID-19 </a:t>
            </a:r>
            <a:r>
              <a:rPr lang="en-US" sz="2400" dirty="0" err="1">
                <a:latin typeface="Calibri" panose="020F0502020204030204" pitchFamily="34" charset="0"/>
                <a:cs typeface="Calibri" panose="020F0502020204030204" pitchFamily="34" charset="0"/>
              </a:rPr>
              <a:t>có</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hiệu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quả</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trong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việc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ngăn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ngừa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bệnh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nặng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nhập</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viện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và</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tử</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vong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Tuy</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nhiên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các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chuyên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gia</a:t>
            </a:r>
            <a:r>
              <a:rPr lang="en-US" sz="2400" dirty="0">
                <a:latin typeface="Calibri" panose="020F0502020204030204" pitchFamily="34" charset="0"/>
                <a:cs typeface="Calibri" panose="020F0502020204030204" pitchFamily="34" charset="0"/>
              </a:rPr>
              <a:t> y </a:t>
            </a:r>
            <a:r>
              <a:rPr lang="en-US" sz="2400" dirty="0" err="1">
                <a:latin typeface="Calibri" panose="020F0502020204030204" pitchFamily="34" charset="0"/>
                <a:cs typeface="Calibri" panose="020F0502020204030204" pitchFamily="34" charset="0"/>
              </a:rPr>
              <a:t>tế</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công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cộng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đang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bắt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đầu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nhận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thấy</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hiệu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quả</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bảo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vệ</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chống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lại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bệnh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nhẹ</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và</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trung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bình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của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vắc-xin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thấp</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hơn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Các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mũi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tiêm</a:t>
            </a:r>
            <a:r>
              <a:rPr lang="en-US" sz="2400" dirty="0">
                <a:latin typeface="Calibri" panose="020F0502020204030204" pitchFamily="34" charset="0"/>
                <a:cs typeface="Calibri" panose="020F0502020204030204" pitchFamily="34" charset="0"/>
              </a:rPr>
              <a:t> </a:t>
            </a:r>
            <a:r>
              <a:rPr lang="vi-VN" sz="2400" dirty="0">
                <a:latin typeface="Calibri" panose="020F0502020204030204" pitchFamily="34" charset="0"/>
                <a:cs typeface="Calibri" panose="020F0502020204030204" pitchFamily="34" charset="0"/>
              </a:rPr>
              <a:t>tăng cường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giúp</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vắc-xin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có</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hiệu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quả</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lâu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dài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hơn</a:t>
            </a:r>
            <a:r>
              <a:rPr lang="en-US" sz="2400" dirty="0">
                <a:latin typeface="Calibri" panose="020F0502020204030204" pitchFamily="34" charset="0"/>
                <a:cs typeface="Calibri" panose="020F0502020204030204" pitchFamily="34" charset="0"/>
              </a:rPr>
              <a:t>.</a:t>
            </a:r>
            <a:endParaRPr lang="vi-VN"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dirty="0" err="1">
                <a:latin typeface="Calibri" panose="020F0502020204030204" pitchFamily="34" charset="0"/>
                <a:cs typeface="Calibri" panose="020F0502020204030204" pitchFamily="34" charset="0"/>
              </a:rPr>
              <a:t>Bất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kỳ</a:t>
            </a:r>
            <a:r>
              <a:rPr lang="en-US" sz="2400" dirty="0">
                <a:latin typeface="Calibri" panose="020F0502020204030204" pitchFamily="34" charset="0"/>
                <a:cs typeface="Calibri" panose="020F0502020204030204" pitchFamily="34" charset="0"/>
              </a:rPr>
              <a:t> ai </a:t>
            </a:r>
            <a:r>
              <a:rPr lang="vi-VN" sz="2400" dirty="0">
                <a:latin typeface="Calibri" panose="020F0502020204030204" pitchFamily="34" charset="0"/>
                <a:cs typeface="Calibri" panose="020F0502020204030204" pitchFamily="34" charset="0"/>
              </a:rPr>
              <a:t>trên 1</a:t>
            </a:r>
            <a:r>
              <a:rPr lang="en-US" sz="2400" dirty="0">
                <a:latin typeface="Calibri" panose="020F0502020204030204" pitchFamily="34" charset="0"/>
                <a:cs typeface="Calibri" panose="020F0502020204030204" pitchFamily="34" charset="0"/>
              </a:rPr>
              <a:t>2</a:t>
            </a:r>
            <a:r>
              <a:rPr lang="vi-VN" sz="2400" dirty="0">
                <a:latin typeface="Calibri" panose="020F0502020204030204" pitchFamily="34" charset="0"/>
                <a:cs typeface="Calibri" panose="020F0502020204030204" pitchFamily="34" charset="0"/>
              </a:rPr>
              <a:t> tuổi </a:t>
            </a:r>
            <a:r>
              <a:rPr lang="en-US" sz="2400" dirty="0" err="1">
                <a:latin typeface="Calibri" panose="020F0502020204030204" pitchFamily="34" charset="0"/>
                <a:cs typeface="Calibri" panose="020F0502020204030204" pitchFamily="34" charset="0"/>
              </a:rPr>
              <a:t>đều</a:t>
            </a:r>
            <a:r>
              <a:rPr lang="en-US" sz="2400" dirty="0">
                <a:latin typeface="Calibri" panose="020F0502020204030204" pitchFamily="34" charset="0"/>
                <a:cs typeface="Calibri" panose="020F0502020204030204" pitchFamily="34" charset="0"/>
              </a:rPr>
              <a:t> </a:t>
            </a:r>
            <a:r>
              <a:rPr lang="vi-VN" sz="2400" dirty="0">
                <a:latin typeface="Calibri" panose="020F0502020204030204" pitchFamily="34" charset="0"/>
                <a:cs typeface="Calibri" panose="020F0502020204030204" pitchFamily="34" charset="0"/>
              </a:rPr>
              <a:t>có thể được tiêm tăng cường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nếu</a:t>
            </a:r>
            <a:r>
              <a:rPr lang="en-US" sz="2400" dirty="0">
                <a:latin typeface="Calibri" panose="020F0502020204030204" pitchFamily="34" charset="0"/>
                <a:cs typeface="Calibri" panose="020F0502020204030204" pitchFamily="34" charset="0"/>
              </a:rPr>
              <a:t>:</a:t>
            </a:r>
            <a:endParaRPr lang="vi-VN" sz="2400" dirty="0">
              <a:latin typeface="Calibri" panose="020F0502020204030204" pitchFamily="34" charset="0"/>
              <a:cs typeface="Calibri" panose="020F0502020204030204" pitchFamily="34" charset="0"/>
            </a:endParaRPr>
          </a:p>
          <a:p>
            <a:pPr marL="342900" indent="-342900">
              <a:buFont typeface="Courier New" panose="02070309020205020404" pitchFamily="49" charset="0"/>
              <a:buChar char="o"/>
            </a:pPr>
            <a:r>
              <a:rPr lang="en-US" sz="2400" b="1"/>
              <a:t>Pfizer &amp; Moderna:</a:t>
            </a:r>
            <a:r>
              <a:rPr lang="en-US" sz="2400"/>
              <a:t> </a:t>
            </a:r>
            <a:r>
              <a:rPr lang="en-US" sz="2400" dirty="0" err="1"/>
              <a:t>Đã</a:t>
            </a:r>
            <a:r>
              <a:rPr lang="en-US" sz="2400" dirty="0"/>
              <a:t> qua </a:t>
            </a:r>
            <a:r>
              <a:rPr lang="en-US" sz="2400" dirty="0" err="1"/>
              <a:t>ít</a:t>
            </a:r>
            <a:r>
              <a:rPr lang="en-US" sz="2400" dirty="0"/>
              <a:t> </a:t>
            </a:r>
            <a:r>
              <a:rPr lang="en-US" sz="2400" dirty="0" err="1"/>
              <a:t>nhất</a:t>
            </a:r>
            <a:r>
              <a:rPr lang="en-US" sz="2400" dirty="0"/>
              <a:t> 5 </a:t>
            </a:r>
            <a:r>
              <a:rPr lang="en-US" sz="2400" dirty="0" err="1"/>
              <a:t>tháng</a:t>
            </a:r>
            <a:r>
              <a:rPr lang="en-US" sz="2400" dirty="0"/>
              <a:t> </a:t>
            </a:r>
            <a:r>
              <a:rPr lang="en-US" sz="2400" dirty="0" err="1"/>
              <a:t>kể</a:t>
            </a:r>
            <a:r>
              <a:rPr lang="en-US" sz="2400" dirty="0"/>
              <a:t> </a:t>
            </a:r>
            <a:r>
              <a:rPr lang="en-US" sz="2400" dirty="0" err="1"/>
              <a:t>từ</a:t>
            </a:r>
            <a:r>
              <a:rPr lang="en-US" sz="2400" dirty="0"/>
              <a:t> </a:t>
            </a:r>
            <a:r>
              <a:rPr lang="en-US" sz="2400" dirty="0" err="1"/>
              <a:t>khi</a:t>
            </a:r>
            <a:r>
              <a:rPr lang="en-US" sz="2400" dirty="0"/>
              <a:t> </a:t>
            </a:r>
            <a:r>
              <a:rPr lang="en-US" sz="2400" dirty="0" err="1"/>
              <a:t>quý</a:t>
            </a:r>
            <a:r>
              <a:rPr lang="en-US" sz="2400" dirty="0"/>
              <a:t> </a:t>
            </a:r>
            <a:r>
              <a:rPr lang="en-US" sz="2400" dirty="0" err="1"/>
              <a:t>vị</a:t>
            </a:r>
            <a:r>
              <a:rPr lang="en-US" sz="2400" dirty="0"/>
              <a:t> </a:t>
            </a:r>
            <a:r>
              <a:rPr lang="en-US" sz="2400" dirty="0" err="1"/>
              <a:t>tiêm</a:t>
            </a:r>
            <a:r>
              <a:rPr lang="en-US" sz="2400" dirty="0"/>
              <a:t> </a:t>
            </a:r>
            <a:r>
              <a:rPr lang="en-US" sz="2400" dirty="0" err="1"/>
              <a:t>liều</a:t>
            </a:r>
            <a:r>
              <a:rPr lang="en-US" sz="2400" dirty="0"/>
              <a:t> </a:t>
            </a:r>
            <a:r>
              <a:rPr lang="en-US" sz="2400" dirty="0" err="1"/>
              <a:t>thứ</a:t>
            </a:r>
            <a:r>
              <a:rPr lang="en-US" sz="2400" dirty="0"/>
              <a:t> </a:t>
            </a:r>
            <a:r>
              <a:rPr lang="en-US" sz="2400" dirty="0" err="1"/>
              <a:t>hai</a:t>
            </a:r>
            <a:endParaRPr lang="en-US" sz="2400" dirty="0"/>
          </a:p>
          <a:p>
            <a:pPr marL="342900" indent="-342900">
              <a:buFont typeface="Courier New" panose="02070309020205020404" pitchFamily="49" charset="0"/>
              <a:buChar char="o"/>
            </a:pPr>
            <a:r>
              <a:rPr lang="en-US" sz="2400" b="1" dirty="0"/>
              <a:t>Johnson &amp;Johnson:</a:t>
            </a:r>
            <a:r>
              <a:rPr lang="en-US" sz="2400" dirty="0"/>
              <a:t> </a:t>
            </a:r>
            <a:r>
              <a:rPr lang="en-US" sz="2400" dirty="0" err="1"/>
              <a:t>Đã</a:t>
            </a:r>
            <a:r>
              <a:rPr lang="en-US" sz="2400" dirty="0"/>
              <a:t> qua </a:t>
            </a:r>
            <a:r>
              <a:rPr lang="en-US" sz="2400" dirty="0" err="1"/>
              <a:t>ít</a:t>
            </a:r>
            <a:r>
              <a:rPr lang="en-US" sz="2400" dirty="0"/>
              <a:t> </a:t>
            </a:r>
            <a:r>
              <a:rPr lang="en-US" sz="2400" dirty="0" err="1"/>
              <a:t>nhất</a:t>
            </a:r>
            <a:r>
              <a:rPr lang="en-US" sz="2400" dirty="0"/>
              <a:t> 2 </a:t>
            </a:r>
            <a:r>
              <a:rPr lang="en-US" sz="2400" dirty="0" err="1"/>
              <a:t>tháng</a:t>
            </a:r>
            <a:r>
              <a:rPr lang="en-US" sz="2400" dirty="0"/>
              <a:t> </a:t>
            </a:r>
            <a:r>
              <a:rPr lang="en-US" sz="2400" dirty="0" err="1"/>
              <a:t>kể</a:t>
            </a:r>
            <a:r>
              <a:rPr lang="en-US" sz="2400" dirty="0"/>
              <a:t> </a:t>
            </a:r>
            <a:r>
              <a:rPr lang="en-US" sz="2400" dirty="0" err="1"/>
              <a:t>từ</a:t>
            </a:r>
            <a:r>
              <a:rPr lang="en-US" sz="2400" dirty="0"/>
              <a:t> </a:t>
            </a:r>
            <a:r>
              <a:rPr lang="en-US" sz="2400" dirty="0" err="1"/>
              <a:t>khi</a:t>
            </a:r>
            <a:r>
              <a:rPr lang="en-US" sz="2400" dirty="0"/>
              <a:t> </a:t>
            </a:r>
            <a:r>
              <a:rPr lang="en-US" sz="2400" dirty="0" err="1"/>
              <a:t>quý</a:t>
            </a:r>
            <a:r>
              <a:rPr lang="en-US" sz="2400" dirty="0"/>
              <a:t> </a:t>
            </a:r>
            <a:r>
              <a:rPr lang="en-US" sz="2400" dirty="0" err="1"/>
              <a:t>vị</a:t>
            </a:r>
            <a:r>
              <a:rPr lang="en-US" sz="2400" dirty="0"/>
              <a:t> </a:t>
            </a:r>
            <a:r>
              <a:rPr lang="en-US" sz="2400" dirty="0" err="1"/>
              <a:t>tiêm</a:t>
            </a:r>
            <a:r>
              <a:rPr lang="en-US" sz="2400" dirty="0"/>
              <a:t> </a:t>
            </a:r>
            <a:r>
              <a:rPr lang="en-US" sz="2400" dirty="0" err="1"/>
              <a:t>liều</a:t>
            </a:r>
            <a:r>
              <a:rPr lang="en-US" sz="2400" dirty="0"/>
              <a:t> </a:t>
            </a:r>
            <a:r>
              <a:rPr lang="en-US" sz="2400" dirty="0" err="1"/>
              <a:t>đầu</a:t>
            </a:r>
            <a:r>
              <a:rPr lang="en-US" sz="2400" dirty="0"/>
              <a:t> </a:t>
            </a:r>
            <a:r>
              <a:rPr lang="en-US" sz="2400" dirty="0" err="1"/>
              <a:t>tiên</a:t>
            </a:r>
            <a:endParaRPr lang="en-US" sz="2400" dirty="0"/>
          </a:p>
          <a:p>
            <a:pPr marL="342900" indent="-342900">
              <a:buFont typeface="Arial" panose="020B0604020202020204" pitchFamily="34" charset="0"/>
              <a:buChar char="•"/>
            </a:pPr>
            <a:r>
              <a:rPr lang="en-US" sz="2400" dirty="0" err="1"/>
              <a:t>Nếu</a:t>
            </a:r>
            <a:r>
              <a:rPr lang="en-US" sz="2400" dirty="0"/>
              <a:t> </a:t>
            </a:r>
            <a:r>
              <a:rPr lang="en-US" sz="2400" dirty="0" err="1"/>
              <a:t>quý</a:t>
            </a:r>
            <a:r>
              <a:rPr lang="en-US" sz="2400" dirty="0"/>
              <a:t> </a:t>
            </a:r>
            <a:r>
              <a:rPr lang="en-US" sz="2400" dirty="0" err="1"/>
              <a:t>vị</a:t>
            </a:r>
            <a:r>
              <a:rPr lang="en-US" sz="2400" dirty="0"/>
              <a:t> </a:t>
            </a:r>
            <a:r>
              <a:rPr lang="en-US" sz="2400" dirty="0" err="1"/>
              <a:t>từ</a:t>
            </a:r>
            <a:r>
              <a:rPr lang="en-US" sz="2400" dirty="0"/>
              <a:t> 12-17 </a:t>
            </a:r>
            <a:r>
              <a:rPr lang="en-US" sz="2400" dirty="0" err="1"/>
              <a:t>tuổi</a:t>
            </a:r>
            <a:r>
              <a:rPr lang="en-US" sz="2400" dirty="0"/>
              <a:t>, </a:t>
            </a:r>
            <a:r>
              <a:rPr lang="en-US" sz="2400" dirty="0" err="1"/>
              <a:t>quý</a:t>
            </a:r>
            <a:r>
              <a:rPr lang="en-US" sz="2400" dirty="0"/>
              <a:t> </a:t>
            </a:r>
            <a:r>
              <a:rPr lang="en-US" sz="2400" dirty="0" err="1"/>
              <a:t>vị</a:t>
            </a:r>
            <a:r>
              <a:rPr lang="en-US" sz="2400" dirty="0"/>
              <a:t> </a:t>
            </a:r>
            <a:r>
              <a:rPr lang="en-US" sz="2400" dirty="0" err="1"/>
              <a:t>chỉ</a:t>
            </a:r>
            <a:r>
              <a:rPr lang="en-US" sz="2400" dirty="0"/>
              <a:t> </a:t>
            </a:r>
            <a:r>
              <a:rPr lang="en-US" sz="2400" dirty="0" err="1"/>
              <a:t>có</a:t>
            </a:r>
            <a:r>
              <a:rPr lang="en-US" sz="2400" dirty="0"/>
              <a:t> </a:t>
            </a:r>
            <a:r>
              <a:rPr lang="en-US" sz="2400" dirty="0" err="1"/>
              <a:t>thể</a:t>
            </a:r>
            <a:r>
              <a:rPr lang="en-US" sz="2400" dirty="0"/>
              <a:t> </a:t>
            </a:r>
            <a:r>
              <a:rPr lang="en-US" sz="2400" dirty="0" err="1"/>
              <a:t>tiêm</a:t>
            </a:r>
            <a:r>
              <a:rPr lang="en-US" sz="2400" dirty="0"/>
              <a:t> </a:t>
            </a:r>
            <a:r>
              <a:rPr lang="en-US" sz="2400" dirty="0" err="1"/>
              <a:t>tăng</a:t>
            </a:r>
            <a:r>
              <a:rPr lang="en-US" sz="2400" dirty="0"/>
              <a:t> </a:t>
            </a:r>
            <a:r>
              <a:rPr lang="en-US" sz="2400" dirty="0" err="1"/>
              <a:t>cường</a:t>
            </a:r>
            <a:r>
              <a:rPr lang="en-US" sz="2400" dirty="0"/>
              <a:t> </a:t>
            </a:r>
            <a:r>
              <a:rPr lang="en-US" sz="2400" dirty="0" err="1"/>
              <a:t>bằng</a:t>
            </a:r>
            <a:r>
              <a:rPr lang="en-US" sz="2400" dirty="0"/>
              <a:t> </a:t>
            </a:r>
            <a:r>
              <a:rPr lang="en-US" sz="2400" dirty="0" err="1"/>
              <a:t>vắc-xin</a:t>
            </a:r>
            <a:r>
              <a:rPr lang="en-US" sz="2400" dirty="0"/>
              <a:t> Pfizer. </a:t>
            </a:r>
            <a:r>
              <a:rPr lang="en-US" sz="2400" dirty="0" err="1"/>
              <a:t>Những</a:t>
            </a:r>
            <a:r>
              <a:rPr lang="en-US" sz="2400" dirty="0"/>
              <a:t> </a:t>
            </a:r>
            <a:r>
              <a:rPr lang="en-US" sz="2400" dirty="0" err="1"/>
              <a:t>người</a:t>
            </a:r>
            <a:r>
              <a:rPr lang="en-US" sz="2400" dirty="0"/>
              <a:t> </a:t>
            </a:r>
            <a:r>
              <a:rPr lang="en-US" sz="2400" dirty="0" err="1"/>
              <a:t>khác</a:t>
            </a:r>
            <a:r>
              <a:rPr lang="en-US" sz="2400" dirty="0"/>
              <a:t> </a:t>
            </a:r>
            <a:r>
              <a:rPr lang="en-US" sz="2400" dirty="0" err="1"/>
              <a:t>có</a:t>
            </a:r>
            <a:r>
              <a:rPr lang="en-US" sz="2400" dirty="0"/>
              <a:t> </a:t>
            </a:r>
            <a:r>
              <a:rPr lang="en-US" sz="2400" dirty="0" err="1"/>
              <a:t>thể</a:t>
            </a:r>
            <a:r>
              <a:rPr lang="en-US" sz="2400" dirty="0"/>
              <a:t> </a:t>
            </a:r>
            <a:r>
              <a:rPr lang="en-US" sz="2400" dirty="0" err="1"/>
              <a:t>chọn</a:t>
            </a:r>
            <a:r>
              <a:rPr lang="en-US" sz="2400" dirty="0"/>
              <a:t> </a:t>
            </a:r>
            <a:r>
              <a:rPr lang="en-US" sz="2400" dirty="0" err="1"/>
              <a:t>loại</a:t>
            </a:r>
            <a:r>
              <a:rPr lang="en-US" sz="2400" dirty="0"/>
              <a:t> </a:t>
            </a:r>
            <a:r>
              <a:rPr lang="en-US" sz="2400" dirty="0" err="1"/>
              <a:t>vắc-xin</a:t>
            </a:r>
            <a:r>
              <a:rPr lang="en-US" sz="2400" dirty="0"/>
              <a:t> </a:t>
            </a:r>
            <a:r>
              <a:rPr lang="en-US" sz="2400" dirty="0" err="1"/>
              <a:t>tăng</a:t>
            </a:r>
            <a:r>
              <a:rPr lang="en-US" sz="2400" dirty="0"/>
              <a:t> </a:t>
            </a:r>
            <a:r>
              <a:rPr lang="en-US" sz="2400" dirty="0" err="1"/>
              <a:t>cường</a:t>
            </a:r>
            <a:r>
              <a:rPr lang="en-US" sz="2400" dirty="0"/>
              <a:t> </a:t>
            </a:r>
            <a:r>
              <a:rPr lang="en-US" sz="2400" dirty="0" err="1"/>
              <a:t>mà</a:t>
            </a:r>
            <a:r>
              <a:rPr lang="en-US" sz="2400" dirty="0"/>
              <a:t> </a:t>
            </a:r>
            <a:r>
              <a:rPr lang="en-US" sz="2400" dirty="0" err="1"/>
              <a:t>quý</a:t>
            </a:r>
            <a:r>
              <a:rPr lang="en-US" sz="2400" dirty="0"/>
              <a:t> </a:t>
            </a:r>
            <a:r>
              <a:rPr lang="en-US" sz="2400" dirty="0" err="1"/>
              <a:t>vị</a:t>
            </a:r>
            <a:r>
              <a:rPr lang="en-US" sz="2400" dirty="0"/>
              <a:t> </a:t>
            </a:r>
            <a:r>
              <a:rPr lang="en-US" sz="2400" dirty="0" err="1"/>
              <a:t>muốn</a:t>
            </a:r>
            <a:r>
              <a:rPr lang="en-US" sz="2400" dirty="0"/>
              <a:t>.</a:t>
            </a:r>
          </a:p>
          <a:p>
            <a:pPr marL="342900" indent="-342900">
              <a:buFont typeface="Arial" panose="020B0604020202020204" pitchFamily="34" charset="0"/>
              <a:buChar char="•"/>
            </a:pPr>
            <a:r>
              <a:rPr lang="en-US" sz="2400" dirty="0" err="1"/>
              <a:t>Quý</a:t>
            </a:r>
            <a:r>
              <a:rPr lang="en-US" sz="2400" dirty="0"/>
              <a:t> </a:t>
            </a:r>
            <a:r>
              <a:rPr lang="en-US" sz="2400" dirty="0" err="1"/>
              <a:t>vị</a:t>
            </a:r>
            <a:r>
              <a:rPr lang="en-US" sz="2400" dirty="0"/>
              <a:t> </a:t>
            </a:r>
            <a:r>
              <a:rPr lang="en-US" sz="2400" dirty="0" err="1"/>
              <a:t>có</a:t>
            </a:r>
            <a:r>
              <a:rPr lang="en-US" sz="2400" dirty="0"/>
              <a:t> </a:t>
            </a:r>
            <a:r>
              <a:rPr lang="en-US" sz="2400" dirty="0" err="1"/>
              <a:t>thể</a:t>
            </a:r>
            <a:r>
              <a:rPr lang="en-US" sz="2400" dirty="0"/>
              <a:t> </a:t>
            </a:r>
            <a:r>
              <a:rPr lang="en-US" sz="2400" dirty="0" err="1"/>
              <a:t>nhận</a:t>
            </a:r>
            <a:r>
              <a:rPr lang="en-US" sz="2400" dirty="0"/>
              <a:t> </a:t>
            </a:r>
            <a:r>
              <a:rPr lang="en-US" sz="2400" dirty="0" err="1"/>
              <a:t>mũi</a:t>
            </a:r>
            <a:r>
              <a:rPr lang="en-US" sz="2400" dirty="0"/>
              <a:t> </a:t>
            </a:r>
            <a:r>
              <a:rPr lang="en-US" sz="2400" dirty="0" err="1"/>
              <a:t>tiêm</a:t>
            </a:r>
            <a:r>
              <a:rPr lang="en-US" sz="2400" dirty="0"/>
              <a:t> </a:t>
            </a:r>
            <a:r>
              <a:rPr lang="en-US" sz="2400" dirty="0" err="1"/>
              <a:t>tăng</a:t>
            </a:r>
            <a:r>
              <a:rPr lang="en-US" sz="2400" dirty="0"/>
              <a:t> </a:t>
            </a:r>
            <a:r>
              <a:rPr lang="en-US" sz="2400" dirty="0" err="1"/>
              <a:t>cường</a:t>
            </a:r>
            <a:r>
              <a:rPr lang="en-US" sz="2400" dirty="0"/>
              <a:t> ở </a:t>
            </a:r>
            <a:r>
              <a:rPr lang="en-US" sz="2400" dirty="0" err="1"/>
              <a:t>bất</a:t>
            </a:r>
            <a:r>
              <a:rPr lang="en-US" sz="2400" dirty="0"/>
              <a:t> </a:t>
            </a:r>
            <a:r>
              <a:rPr lang="en-US" sz="2400" dirty="0" err="1"/>
              <a:t>kỳ</a:t>
            </a:r>
            <a:r>
              <a:rPr lang="en-US" sz="2400" dirty="0"/>
              <a:t> </a:t>
            </a:r>
            <a:r>
              <a:rPr lang="en-US" sz="2400" dirty="0" err="1"/>
              <a:t>đâu</a:t>
            </a:r>
            <a:r>
              <a:rPr lang="en-US" sz="2400" dirty="0"/>
              <a:t> </a:t>
            </a:r>
            <a:r>
              <a:rPr lang="en-US" sz="2400" dirty="0" err="1"/>
              <a:t>có</a:t>
            </a:r>
            <a:r>
              <a:rPr lang="en-US" sz="2400" dirty="0"/>
              <a:t> </a:t>
            </a:r>
            <a:r>
              <a:rPr lang="en-US" sz="2400" dirty="0" err="1"/>
              <a:t>sẵn</a:t>
            </a:r>
            <a:r>
              <a:rPr lang="en-US" sz="2400" dirty="0"/>
              <a:t>, bao </a:t>
            </a:r>
            <a:r>
              <a:rPr lang="en-US" sz="2400" dirty="0" err="1"/>
              <a:t>gồm</a:t>
            </a:r>
            <a:r>
              <a:rPr lang="en-US" sz="2400" dirty="0"/>
              <a:t> </a:t>
            </a:r>
            <a:r>
              <a:rPr lang="en-US" sz="2400" dirty="0" err="1"/>
              <a:t>nhà</a:t>
            </a:r>
            <a:r>
              <a:rPr lang="en-US" sz="2400" dirty="0"/>
              <a:t> </a:t>
            </a:r>
            <a:r>
              <a:rPr lang="en-US" sz="2400" dirty="0" err="1"/>
              <a:t>cung</a:t>
            </a:r>
            <a:r>
              <a:rPr lang="en-US" sz="2400" dirty="0"/>
              <a:t> </a:t>
            </a:r>
            <a:r>
              <a:rPr lang="en-US" sz="2400" dirty="0" err="1"/>
              <a:t>cấp</a:t>
            </a:r>
            <a:r>
              <a:rPr lang="en-US" sz="2400" dirty="0"/>
              <a:t> </a:t>
            </a:r>
            <a:r>
              <a:rPr lang="en-US" sz="2400" dirty="0" err="1"/>
              <a:t>dịch</a:t>
            </a:r>
            <a:r>
              <a:rPr lang="en-US" sz="2400" dirty="0"/>
              <a:t> </a:t>
            </a:r>
            <a:r>
              <a:rPr lang="en-US" sz="2400" dirty="0" err="1"/>
              <a:t>vụ</a:t>
            </a:r>
            <a:r>
              <a:rPr lang="en-US" sz="2400" dirty="0"/>
              <a:t> </a:t>
            </a:r>
            <a:r>
              <a:rPr lang="en-US" sz="2400" dirty="0" err="1"/>
              <a:t>chăm</a:t>
            </a:r>
            <a:r>
              <a:rPr lang="en-US" sz="2400" dirty="0"/>
              <a:t> </a:t>
            </a:r>
            <a:r>
              <a:rPr lang="en-US" sz="2400" dirty="0" err="1"/>
              <a:t>sóc</a:t>
            </a:r>
            <a:r>
              <a:rPr lang="en-US" sz="2400" dirty="0"/>
              <a:t> </a:t>
            </a:r>
            <a:r>
              <a:rPr lang="en-US" sz="2400" dirty="0" err="1"/>
              <a:t>chính</a:t>
            </a:r>
            <a:r>
              <a:rPr lang="en-US" sz="2400" dirty="0"/>
              <a:t> </a:t>
            </a:r>
            <a:r>
              <a:rPr lang="en-US" sz="2400" dirty="0" err="1"/>
              <a:t>của</a:t>
            </a:r>
            <a:r>
              <a:rPr lang="en-US" sz="2400" dirty="0"/>
              <a:t> </a:t>
            </a:r>
            <a:r>
              <a:rPr lang="en-US" sz="2400" dirty="0" err="1"/>
              <a:t>quý</a:t>
            </a:r>
            <a:r>
              <a:rPr lang="en-US" sz="2400" dirty="0"/>
              <a:t> </a:t>
            </a:r>
            <a:r>
              <a:rPr lang="en-US" sz="2400" dirty="0" err="1"/>
              <a:t>vị</a:t>
            </a:r>
            <a:r>
              <a:rPr lang="en-US" sz="2400" dirty="0"/>
              <a:t>, </a:t>
            </a:r>
            <a:r>
              <a:rPr lang="en-US" sz="2400" dirty="0" err="1"/>
              <a:t>hiệu</a:t>
            </a:r>
            <a:r>
              <a:rPr lang="en-US" sz="2400" dirty="0"/>
              <a:t> </a:t>
            </a:r>
            <a:r>
              <a:rPr lang="en-US" sz="2400" dirty="0" err="1"/>
              <a:t>thuốc</a:t>
            </a:r>
            <a:r>
              <a:rPr lang="en-US" sz="2400" dirty="0"/>
              <a:t> hay </a:t>
            </a:r>
            <a:r>
              <a:rPr lang="en-US" sz="2400" dirty="0" err="1"/>
              <a:t>phòng</a:t>
            </a:r>
            <a:r>
              <a:rPr lang="en-US" sz="2400" dirty="0"/>
              <a:t> </a:t>
            </a:r>
            <a:r>
              <a:rPr lang="en-US" sz="2400" dirty="0" err="1"/>
              <a:t>khám</a:t>
            </a:r>
            <a:r>
              <a:rPr lang="en-US" sz="2400" dirty="0"/>
              <a:t> </a:t>
            </a:r>
            <a:r>
              <a:rPr lang="en-US" sz="2400" dirty="0" err="1"/>
              <a:t>chủng</a:t>
            </a:r>
            <a:r>
              <a:rPr lang="en-US" sz="2400" dirty="0"/>
              <a:t> </a:t>
            </a:r>
            <a:r>
              <a:rPr lang="en-US" sz="2400" dirty="0" err="1"/>
              <a:t>ngừa</a:t>
            </a:r>
            <a:r>
              <a:rPr lang="en-US" sz="2400" dirty="0"/>
              <a:t> </a:t>
            </a:r>
            <a:r>
              <a:rPr lang="en-US" sz="2400" dirty="0" err="1"/>
              <a:t>cộng</a:t>
            </a:r>
            <a:r>
              <a:rPr lang="en-US" sz="2400" dirty="0"/>
              <a:t> </a:t>
            </a:r>
            <a:r>
              <a:rPr lang="en-US" sz="2400" dirty="0" err="1"/>
              <a:t>đồng</a:t>
            </a:r>
            <a:r>
              <a:rPr lang="en-US" sz="2400" dirty="0"/>
              <a:t>.</a:t>
            </a:r>
          </a:p>
        </p:txBody>
      </p:sp>
    </p:spTree>
    <p:extLst>
      <p:ext uri="{BB962C8B-B14F-4D97-AF65-F5344CB8AC3E}">
        <p14:creationId xmlns:p14="http://schemas.microsoft.com/office/powerpoint/2010/main" val="1533089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969B27-6B42-1E48-9C47-A5D48D764E7C}"/>
              </a:ext>
            </a:extLst>
          </p:cNvPr>
          <p:cNvSpPr/>
          <p:nvPr/>
        </p:nvSpPr>
        <p:spPr>
          <a:xfrm>
            <a:off x="-171450" y="-118778"/>
            <a:ext cx="12553950" cy="1116567"/>
          </a:xfrm>
          <a:prstGeom prst="rect">
            <a:avLst/>
          </a:prstGeom>
          <a:solidFill>
            <a:srgbClr val="4376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38200" y="-85676"/>
            <a:ext cx="10515600" cy="1325563"/>
          </a:xfrm>
        </p:spPr>
        <p:txBody>
          <a:bodyPr>
            <a:normAutofit/>
          </a:bodyPr>
          <a:lstStyle/>
          <a:p>
            <a:pPr algn="ctr"/>
            <a:r>
              <a:rPr lang="en-US" sz="3200" b="1" dirty="0" err="1">
                <a:solidFill>
                  <a:schemeClr val="bg1"/>
                </a:solidFill>
                <a:latin typeface="Calibri" pitchFamily="34" charset="0"/>
                <a:cs typeface="Calibri" pitchFamily="34" charset="0"/>
              </a:rPr>
              <a:t>Tôi</a:t>
            </a:r>
            <a:r>
              <a:rPr lang="en-US" sz="3200" b="1" dirty="0">
                <a:solidFill>
                  <a:schemeClr val="bg1"/>
                </a:solidFill>
                <a:latin typeface="Calibri" pitchFamily="34" charset="0"/>
                <a:cs typeface="Calibri" pitchFamily="34" charset="0"/>
              </a:rPr>
              <a:t> </a:t>
            </a:r>
            <a:r>
              <a:rPr lang="en-US" sz="3200" b="1" dirty="0" err="1">
                <a:solidFill>
                  <a:schemeClr val="bg1"/>
                </a:solidFill>
                <a:latin typeface="Calibri" pitchFamily="34" charset="0"/>
                <a:cs typeface="Calibri" pitchFamily="34" charset="0"/>
              </a:rPr>
              <a:t>đặt</a:t>
            </a:r>
            <a:r>
              <a:rPr lang="en-US" sz="3200" b="1" dirty="0">
                <a:solidFill>
                  <a:schemeClr val="bg1"/>
                </a:solidFill>
                <a:latin typeface="Calibri" pitchFamily="34" charset="0"/>
                <a:cs typeface="Calibri" pitchFamily="34" charset="0"/>
              </a:rPr>
              <a:t> </a:t>
            </a:r>
            <a:r>
              <a:rPr lang="en-US" sz="3200" b="1" dirty="0" err="1">
                <a:solidFill>
                  <a:schemeClr val="bg1"/>
                </a:solidFill>
                <a:latin typeface="Calibri" pitchFamily="34" charset="0"/>
                <a:cs typeface="Calibri" pitchFamily="34" charset="0"/>
              </a:rPr>
              <a:t>lịch</a:t>
            </a:r>
            <a:r>
              <a:rPr lang="en-US" sz="3200" b="1" dirty="0">
                <a:solidFill>
                  <a:schemeClr val="bg1"/>
                </a:solidFill>
                <a:latin typeface="Calibri" pitchFamily="34" charset="0"/>
                <a:cs typeface="Calibri" pitchFamily="34" charset="0"/>
              </a:rPr>
              <a:t> </a:t>
            </a:r>
            <a:r>
              <a:rPr lang="en-US" sz="3200" b="1" dirty="0" err="1">
                <a:solidFill>
                  <a:schemeClr val="bg1"/>
                </a:solidFill>
                <a:latin typeface="Calibri" pitchFamily="34" charset="0"/>
                <a:cs typeface="Calibri" pitchFamily="34" charset="0"/>
              </a:rPr>
              <a:t>hẹn</a:t>
            </a:r>
            <a:r>
              <a:rPr lang="en-US" sz="3200" b="1" dirty="0">
                <a:solidFill>
                  <a:schemeClr val="bg1"/>
                </a:solidFill>
                <a:latin typeface="Calibri" pitchFamily="34" charset="0"/>
                <a:cs typeface="Calibri" pitchFamily="34" charset="0"/>
              </a:rPr>
              <a:t> </a:t>
            </a:r>
            <a:r>
              <a:rPr lang="en-US" sz="3200" b="1" dirty="0" err="1">
                <a:solidFill>
                  <a:schemeClr val="bg1"/>
                </a:solidFill>
                <a:latin typeface="Calibri" pitchFamily="34" charset="0"/>
                <a:cs typeface="Calibri" pitchFamily="34" charset="0"/>
              </a:rPr>
              <a:t>như</a:t>
            </a:r>
            <a:r>
              <a:rPr lang="en-US" sz="3200" b="1" dirty="0">
                <a:solidFill>
                  <a:schemeClr val="bg1"/>
                </a:solidFill>
                <a:latin typeface="Calibri" pitchFamily="34" charset="0"/>
                <a:cs typeface="Calibri" pitchFamily="34" charset="0"/>
              </a:rPr>
              <a:t> </a:t>
            </a:r>
            <a:r>
              <a:rPr lang="en-US" sz="3200" b="1" dirty="0" err="1">
                <a:solidFill>
                  <a:schemeClr val="bg1"/>
                </a:solidFill>
                <a:latin typeface="Calibri" pitchFamily="34" charset="0"/>
                <a:cs typeface="Calibri" pitchFamily="34" charset="0"/>
              </a:rPr>
              <a:t>thế</a:t>
            </a:r>
            <a:r>
              <a:rPr lang="en-US" sz="3200" b="1" dirty="0">
                <a:solidFill>
                  <a:schemeClr val="bg1"/>
                </a:solidFill>
                <a:latin typeface="Calibri" pitchFamily="34" charset="0"/>
                <a:cs typeface="Calibri" pitchFamily="34" charset="0"/>
              </a:rPr>
              <a:t> </a:t>
            </a:r>
            <a:r>
              <a:rPr lang="en-US" sz="3200" b="1" dirty="0" err="1">
                <a:solidFill>
                  <a:schemeClr val="bg1"/>
                </a:solidFill>
                <a:latin typeface="Calibri" pitchFamily="34" charset="0"/>
                <a:cs typeface="Calibri" pitchFamily="34" charset="0"/>
              </a:rPr>
              <a:t>nào</a:t>
            </a:r>
            <a:r>
              <a:rPr lang="en-US" sz="3200" b="1" dirty="0">
                <a:solidFill>
                  <a:schemeClr val="bg1"/>
                </a:solidFill>
                <a:latin typeface="Calibri" pitchFamily="34" charset="0"/>
                <a:cs typeface="Calibri" pitchFamily="34" charset="0"/>
              </a:rPr>
              <a:t>?</a:t>
            </a:r>
          </a:p>
        </p:txBody>
      </p:sp>
      <p:pic>
        <p:nvPicPr>
          <p:cNvPr id="7" name="Picture 6" descr="This image has four pictures, including a computer with the mass.gov website, pins from a map, and a checklist. ">
            <a:extLst>
              <a:ext uri="{FF2B5EF4-FFF2-40B4-BE49-F238E27FC236}">
                <a16:creationId xmlns:a16="http://schemas.microsoft.com/office/drawing/2014/main" id="{EC56C721-BC2A-40D2-9621-95DAF3D021D8}"/>
              </a:ext>
            </a:extLst>
          </p:cNvPr>
          <p:cNvPicPr>
            <a:picLocks noChangeAspect="1"/>
          </p:cNvPicPr>
          <p:nvPr/>
        </p:nvPicPr>
        <p:blipFill>
          <a:blip r:embed="rId3"/>
          <a:stretch>
            <a:fillRect/>
          </a:stretch>
        </p:blipFill>
        <p:spPr>
          <a:xfrm>
            <a:off x="9796178" y="1478027"/>
            <a:ext cx="1747432" cy="4942124"/>
          </a:xfrm>
          <a:prstGeom prst="rect">
            <a:avLst/>
          </a:prstGeom>
        </p:spPr>
      </p:pic>
      <p:sp>
        <p:nvSpPr>
          <p:cNvPr id="6" name="Rectangle 5">
            <a:extLst>
              <a:ext uri="{FF2B5EF4-FFF2-40B4-BE49-F238E27FC236}">
                <a16:creationId xmlns:a16="http://schemas.microsoft.com/office/drawing/2014/main" id="{806BA76E-2EB6-5643-95F1-6C3D13A338C3}"/>
              </a:ext>
            </a:extLst>
          </p:cNvPr>
          <p:cNvSpPr/>
          <p:nvPr/>
        </p:nvSpPr>
        <p:spPr>
          <a:xfrm>
            <a:off x="-250380" y="6492504"/>
            <a:ext cx="12692760" cy="879846"/>
          </a:xfrm>
          <a:prstGeom prst="rect">
            <a:avLst/>
          </a:prstGeom>
          <a:solidFill>
            <a:srgbClr val="2A3B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28EE5060-1E16-4A88-B2A4-DE008FD0F3C0}"/>
              </a:ext>
            </a:extLst>
          </p:cNvPr>
          <p:cNvSpPr txBox="1"/>
          <p:nvPr/>
        </p:nvSpPr>
        <p:spPr>
          <a:xfrm>
            <a:off x="475883" y="1415775"/>
            <a:ext cx="9101254" cy="3954609"/>
          </a:xfrm>
          <a:prstGeom prst="rect">
            <a:avLst/>
          </a:prstGeom>
          <a:noFill/>
        </p:spPr>
        <p:txBody>
          <a:bodyPr wrap="square" rtlCol="0">
            <a:spAutoFit/>
          </a:bodyPr>
          <a:lstStyle/>
          <a:p>
            <a:pPr marL="231775" lvl="1" indent="-231775">
              <a:lnSpc>
                <a:spcPct val="105000"/>
              </a:lnSpc>
              <a:buFont typeface="Arial" panose="020B0604020202020204" pitchFamily="34" charset="0"/>
              <a:buChar char="•"/>
            </a:pPr>
            <a:r>
              <a:rPr lang="en-US" sz="2400"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Sử</a:t>
            </a:r>
            <a:r>
              <a:rPr lang="en-US" sz="2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dụng</a:t>
            </a:r>
            <a:r>
              <a:rPr lang="en-US" sz="2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2400" u="sng" dirty="0">
                <a:solidFill>
                  <a:schemeClr val="accent1"/>
                </a:solidFill>
              </a:rPr>
              <a:t>VaxFinder.mass.gov </a:t>
            </a:r>
            <a:r>
              <a:rPr lang="en-US" sz="2400" dirty="0" err="1">
                <a:solidFill>
                  <a:srgbClr val="000000"/>
                </a:solidFill>
                <a:latin typeface="Calibri" panose="020F0502020204030204" pitchFamily="34" charset="0"/>
                <a:cs typeface="Calibri" panose="020F0502020204030204" pitchFamily="34" charset="0"/>
              </a:rPr>
              <a:t>để</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đặt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lịch</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hẹn</a:t>
            </a:r>
            <a:r>
              <a:rPr lang="en-US" sz="2400" dirty="0">
                <a:solidFill>
                  <a:srgbClr val="000000"/>
                </a:solidFill>
                <a:latin typeface="Calibri" panose="020F0502020204030204" pitchFamily="34" charset="0"/>
                <a:cs typeface="Calibri" panose="020F0502020204030204" pitchFamily="34" charset="0"/>
              </a:rPr>
              <a:t> (bao </a:t>
            </a:r>
            <a:r>
              <a:rPr lang="en-US" sz="2400" dirty="0" err="1">
                <a:solidFill>
                  <a:srgbClr val="000000"/>
                </a:solidFill>
                <a:latin typeface="Calibri" panose="020F0502020204030204" pitchFamily="34" charset="0"/>
                <a:cs typeface="Calibri" panose="020F0502020204030204" pitchFamily="34" charset="0"/>
              </a:rPr>
              <a:t>gồm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mũi</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tăng</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cường</a:t>
            </a:r>
            <a:r>
              <a:rPr lang="en-US" sz="2400" dirty="0">
                <a:solidFill>
                  <a:srgbClr val="000000"/>
                </a:solidFill>
                <a:latin typeface="Calibri" panose="020F0502020204030204" pitchFamily="34" charset="0"/>
                <a:cs typeface="Calibri" panose="020F0502020204030204" pitchFamily="34" charset="0"/>
              </a:rPr>
              <a:t>)</a:t>
            </a:r>
            <a:r>
              <a:rPr lang="en-US" sz="2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tại</a:t>
            </a:r>
            <a:r>
              <a:rPr lang="en-US" sz="2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nhà</a:t>
            </a:r>
            <a:r>
              <a:rPr lang="en-US" sz="2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thuốc</a:t>
            </a:r>
            <a:r>
              <a:rPr lang="en-US" sz="2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nhà</a:t>
            </a:r>
            <a:r>
              <a:rPr lang="en-US" sz="2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cung</a:t>
            </a:r>
            <a:r>
              <a:rPr lang="en-US" sz="2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cấp</a:t>
            </a:r>
            <a:r>
              <a:rPr lang="en-US" sz="2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dịch</a:t>
            </a:r>
            <a:r>
              <a:rPr lang="en-US" sz="2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vụ</a:t>
            </a:r>
            <a:r>
              <a:rPr lang="en-US" sz="2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chăm</a:t>
            </a:r>
            <a:r>
              <a:rPr lang="en-US" sz="2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sóc</a:t>
            </a:r>
            <a:r>
              <a:rPr lang="en-US" sz="2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sức</a:t>
            </a:r>
            <a:r>
              <a:rPr lang="en-US" sz="2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khỏe</a:t>
            </a:r>
            <a:r>
              <a:rPr lang="en-US" sz="2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và</a:t>
            </a:r>
            <a:r>
              <a:rPr lang="en-US" sz="2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các</a:t>
            </a:r>
            <a:r>
              <a:rPr lang="en-US" sz="2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địa</a:t>
            </a:r>
            <a:r>
              <a:rPr lang="en-US" sz="2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điểm</a:t>
            </a:r>
            <a:r>
              <a:rPr lang="en-US" sz="2400" dirty="0">
                <a:solidFill>
                  <a:srgbClr val="000000"/>
                </a:solidFill>
                <a:latin typeface="Calibri" panose="020F0502020204030204" pitchFamily="34" charset="0"/>
                <a:ea typeface="Arial" panose="020B0604020202020204" pitchFamily="34" charset="0"/>
                <a:cs typeface="Calibri" panose="020F0502020204030204" pitchFamily="34" charset="0"/>
              </a:rPr>
              <a:t> </a:t>
            </a:r>
            <a:r>
              <a:rPr lang="en-US" sz="2400" dirty="0" err="1">
                <a:solidFill>
                  <a:srgbClr val="000000"/>
                </a:solidFill>
                <a:latin typeface="Calibri" panose="020F0502020204030204" pitchFamily="34" charset="0"/>
                <a:ea typeface="Arial" panose="020B0604020202020204" pitchFamily="34" charset="0"/>
                <a:cs typeface="Calibri" panose="020F0502020204030204" pitchFamily="34" charset="0"/>
              </a:rPr>
              <a:t>cộng</a:t>
            </a:r>
            <a:r>
              <a:rPr lang="en-US" sz="2400" dirty="0">
                <a:solidFill>
                  <a:srgbClr val="000000"/>
                </a:solidFill>
                <a:latin typeface="Calibri" panose="020F0502020204030204" pitchFamily="34" charset="0"/>
                <a:ea typeface="Arial" panose="020B0604020202020204" pitchFamily="34" charset="0"/>
                <a:cs typeface="Calibri" panose="020F0502020204030204" pitchFamily="34" charset="0"/>
              </a:rPr>
              <a:t> </a:t>
            </a:r>
            <a:r>
              <a:rPr lang="en-US" sz="2400" dirty="0" err="1">
                <a:solidFill>
                  <a:srgbClr val="000000"/>
                </a:solidFill>
                <a:latin typeface="Calibri" panose="020F0502020204030204" pitchFamily="34" charset="0"/>
                <a:ea typeface="Arial" panose="020B0604020202020204" pitchFamily="34" charset="0"/>
                <a:cs typeface="Calibri" panose="020F0502020204030204" pitchFamily="34" charset="0"/>
              </a:rPr>
              <a:t>đồng</a:t>
            </a:r>
            <a:r>
              <a:rPr lang="en-US" sz="2400" dirty="0">
                <a:solidFill>
                  <a:srgbClr val="000000"/>
                </a:solidFill>
                <a:latin typeface="Calibri" panose="020F0502020204030204" pitchFamily="34" charset="0"/>
                <a:ea typeface="Arial" panose="020B0604020202020204" pitchFamily="34" charset="0"/>
                <a:cs typeface="Calibri" panose="020F0502020204030204" pitchFamily="34" charset="0"/>
              </a:rPr>
              <a:t> </a:t>
            </a:r>
            <a:r>
              <a:rPr lang="en-US" sz="2400" dirty="0" err="1">
                <a:solidFill>
                  <a:srgbClr val="000000"/>
                </a:solidFill>
                <a:latin typeface="Calibri" panose="020F0502020204030204" pitchFamily="34" charset="0"/>
                <a:ea typeface="Arial" panose="020B0604020202020204" pitchFamily="34" charset="0"/>
                <a:cs typeface="Calibri" panose="020F0502020204030204" pitchFamily="34" charset="0"/>
              </a:rPr>
              <a:t>khác</a:t>
            </a:r>
            <a:r>
              <a:rPr lang="en-US" sz="2400" dirty="0">
                <a:solidFill>
                  <a:srgbClr val="000000"/>
                </a:solidFill>
                <a:latin typeface="Calibri" panose="020F0502020204030204" pitchFamily="34" charset="0"/>
                <a:ea typeface="Arial" panose="020B0604020202020204" pitchFamily="34" charset="0"/>
                <a:cs typeface="Calibri" panose="020F0502020204030204" pitchFamily="34" charset="0"/>
              </a:rPr>
              <a:t>. </a:t>
            </a:r>
            <a:endParaRPr lang="en-US" sz="2400"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a:p>
            <a:pPr marL="231775" lvl="1" indent="-231775">
              <a:lnSpc>
                <a:spcPct val="105000"/>
              </a:lnSpc>
              <a:buFont typeface="Arial" panose="020B0604020202020204" pitchFamily="34" charset="0"/>
              <a:buChar char="•"/>
            </a:pPr>
            <a:r>
              <a:rPr lang="en-US" sz="2400"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Nhiều</a:t>
            </a:r>
            <a:r>
              <a:rPr lang="en-US" sz="2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2400" dirty="0" err="1">
                <a:solidFill>
                  <a:srgbClr val="000000"/>
                </a:solidFill>
                <a:latin typeface="Calibri" panose="020F0502020204030204" pitchFamily="34" charset="0"/>
                <a:ea typeface="Arial" panose="020B0604020202020204" pitchFamily="34" charset="0"/>
                <a:cs typeface="Calibri" panose="020F0502020204030204" pitchFamily="34" charset="0"/>
              </a:rPr>
              <a:t>địa</a:t>
            </a:r>
            <a:r>
              <a:rPr lang="en-US" sz="2400" dirty="0">
                <a:solidFill>
                  <a:srgbClr val="000000"/>
                </a:solidFill>
                <a:latin typeface="Calibri" panose="020F0502020204030204" pitchFamily="34" charset="0"/>
                <a:ea typeface="Arial" panose="020B0604020202020204" pitchFamily="34" charset="0"/>
                <a:cs typeface="Calibri" panose="020F0502020204030204" pitchFamily="34" charset="0"/>
              </a:rPr>
              <a:t> </a:t>
            </a:r>
            <a:r>
              <a:rPr lang="en-US" sz="2400" dirty="0" err="1">
                <a:solidFill>
                  <a:srgbClr val="000000"/>
                </a:solidFill>
                <a:latin typeface="Calibri" panose="020F0502020204030204" pitchFamily="34" charset="0"/>
                <a:ea typeface="Arial" panose="020B0604020202020204" pitchFamily="34" charset="0"/>
                <a:cs typeface="Calibri" panose="020F0502020204030204" pitchFamily="34" charset="0"/>
              </a:rPr>
              <a:t>điểm</a:t>
            </a:r>
            <a:r>
              <a:rPr lang="en-US" sz="2400" dirty="0">
                <a:solidFill>
                  <a:srgbClr val="000000"/>
                </a:solidFill>
                <a:latin typeface="Calibri" panose="020F0502020204030204" pitchFamily="34" charset="0"/>
                <a:ea typeface="Arial" panose="020B0604020202020204" pitchFamily="34" charset="0"/>
                <a:cs typeface="Calibri" panose="020F0502020204030204" pitchFamily="34" charset="0"/>
              </a:rPr>
              <a:t> </a:t>
            </a:r>
            <a:r>
              <a:rPr lang="en-US" sz="2400" dirty="0" err="1">
                <a:solidFill>
                  <a:srgbClr val="000000"/>
                </a:solidFill>
                <a:latin typeface="Calibri" panose="020F0502020204030204" pitchFamily="34" charset="0"/>
                <a:ea typeface="Arial" panose="020B0604020202020204" pitchFamily="34" charset="0"/>
                <a:cs typeface="Calibri" panose="020F0502020204030204" pitchFamily="34" charset="0"/>
              </a:rPr>
              <a:t>chấp</a:t>
            </a:r>
            <a:r>
              <a:rPr lang="en-US" sz="2400" dirty="0">
                <a:solidFill>
                  <a:srgbClr val="000000"/>
                </a:solidFill>
                <a:latin typeface="Calibri" panose="020F0502020204030204" pitchFamily="34" charset="0"/>
                <a:ea typeface="Arial" panose="020B0604020202020204" pitchFamily="34" charset="0"/>
                <a:cs typeface="Calibri" panose="020F0502020204030204" pitchFamily="34" charset="0"/>
              </a:rPr>
              <a:t> </a:t>
            </a:r>
            <a:r>
              <a:rPr lang="en-US" sz="2400" dirty="0" err="1">
                <a:solidFill>
                  <a:srgbClr val="000000"/>
                </a:solidFill>
                <a:latin typeface="Calibri" panose="020F0502020204030204" pitchFamily="34" charset="0"/>
                <a:ea typeface="Arial" panose="020B0604020202020204" pitchFamily="34" charset="0"/>
                <a:cs typeface="Calibri" panose="020F0502020204030204" pitchFamily="34" charset="0"/>
              </a:rPr>
              <a:t>nhận</a:t>
            </a:r>
            <a:r>
              <a:rPr lang="en-US" sz="2400" dirty="0">
                <a:solidFill>
                  <a:srgbClr val="000000"/>
                </a:solidFill>
                <a:latin typeface="Calibri" panose="020F0502020204030204" pitchFamily="34" charset="0"/>
                <a:ea typeface="Arial" panose="020B0604020202020204" pitchFamily="34" charset="0"/>
                <a:cs typeface="Calibri" panose="020F0502020204030204" pitchFamily="34" charset="0"/>
              </a:rPr>
              <a:t> </a:t>
            </a:r>
            <a:r>
              <a:rPr lang="en-US" sz="2400" dirty="0" err="1">
                <a:solidFill>
                  <a:srgbClr val="000000"/>
                </a:solidFill>
                <a:latin typeface="Calibri" panose="020F0502020204030204" pitchFamily="34" charset="0"/>
                <a:ea typeface="Arial" panose="020B0604020202020204" pitchFamily="34" charset="0"/>
                <a:cs typeface="Calibri" panose="020F0502020204030204" pitchFamily="34" charset="0"/>
              </a:rPr>
              <a:t>hẹn</a:t>
            </a:r>
            <a:r>
              <a:rPr lang="en-US" sz="2400" dirty="0">
                <a:solidFill>
                  <a:srgbClr val="000000"/>
                </a:solidFill>
                <a:latin typeface="Calibri" panose="020F0502020204030204" pitchFamily="34" charset="0"/>
                <a:ea typeface="Arial" panose="020B0604020202020204" pitchFamily="34" charset="0"/>
                <a:cs typeface="Calibri" panose="020F0502020204030204" pitchFamily="34" charset="0"/>
              </a:rPr>
              <a:t> </a:t>
            </a:r>
            <a:r>
              <a:rPr lang="en-US" sz="2400" dirty="0" err="1">
                <a:solidFill>
                  <a:srgbClr val="000000"/>
                </a:solidFill>
                <a:latin typeface="Calibri" panose="020F0502020204030204" pitchFamily="34" charset="0"/>
                <a:ea typeface="Arial" panose="020B0604020202020204" pitchFamily="34" charset="0"/>
                <a:cs typeface="Calibri" panose="020F0502020204030204" pitchFamily="34" charset="0"/>
              </a:rPr>
              <a:t>đột</a:t>
            </a:r>
            <a:r>
              <a:rPr lang="en-US" sz="2400" dirty="0">
                <a:solidFill>
                  <a:srgbClr val="000000"/>
                </a:solidFill>
                <a:latin typeface="Calibri" panose="020F0502020204030204" pitchFamily="34" charset="0"/>
                <a:ea typeface="Arial" panose="020B0604020202020204" pitchFamily="34" charset="0"/>
                <a:cs typeface="Calibri" panose="020F0502020204030204" pitchFamily="34" charset="0"/>
              </a:rPr>
              <a:t> </a:t>
            </a:r>
            <a:r>
              <a:rPr lang="en-US" sz="2400" dirty="0" err="1">
                <a:solidFill>
                  <a:srgbClr val="000000"/>
                </a:solidFill>
                <a:latin typeface="Calibri" panose="020F0502020204030204" pitchFamily="34" charset="0"/>
                <a:ea typeface="Arial" panose="020B0604020202020204" pitchFamily="34" charset="0"/>
                <a:cs typeface="Calibri" panose="020F0502020204030204" pitchFamily="34" charset="0"/>
              </a:rPr>
              <a:t>xuất</a:t>
            </a:r>
            <a:r>
              <a:rPr lang="en-US" sz="2400" dirty="0">
                <a:solidFill>
                  <a:srgbClr val="000000"/>
                </a:solidFill>
                <a:latin typeface="Calibri" panose="020F0502020204030204" pitchFamily="34" charset="0"/>
                <a:ea typeface="Arial" panose="020B0604020202020204" pitchFamily="34" charset="0"/>
                <a:cs typeface="Calibri" panose="020F0502020204030204" pitchFamily="34" charset="0"/>
              </a:rPr>
              <a:t>.</a:t>
            </a:r>
          </a:p>
          <a:p>
            <a:pPr marL="231775" lvl="1" indent="-231775">
              <a:lnSpc>
                <a:spcPct val="105000"/>
              </a:lnSpc>
              <a:buFont typeface="Arial" panose="020B0604020202020204" pitchFamily="34" charset="0"/>
              <a:buChar char="•"/>
            </a:pPr>
            <a:r>
              <a:rPr lang="en-US" sz="2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Quý</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vị</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có</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thể</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lọc</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theo</a:t>
            </a:r>
            <a:r>
              <a:rPr lang="en-US" sz="2400" u="sng" dirty="0">
                <a:latin typeface="Calibri" panose="020F0502020204030204" pitchFamily="34" charset="0"/>
                <a:ea typeface="Times New Roman" panose="02020603050405020304" pitchFamily="18" charset="0"/>
                <a:cs typeface="Calibri" panose="020F0502020204030204" pitchFamily="34" charset="0"/>
              </a:rPr>
              <a:t> </a:t>
            </a:r>
            <a:r>
              <a:rPr lang="en-US" sz="2400" u="sng" dirty="0" err="1">
                <a:latin typeface="Calibri" panose="020F0502020204030204" pitchFamily="34" charset="0"/>
                <a:ea typeface="Times New Roman" panose="02020603050405020304" pitchFamily="18" charset="0"/>
                <a:cs typeface="Calibri" panose="020F0502020204030204" pitchFamily="34" charset="0"/>
              </a:rPr>
              <a:t>loại</a:t>
            </a:r>
            <a:r>
              <a:rPr lang="en-US" sz="2400" u="sng" dirty="0">
                <a:latin typeface="Calibri" panose="020F0502020204030204" pitchFamily="34" charset="0"/>
                <a:ea typeface="Times New Roman" panose="02020603050405020304" pitchFamily="18" charset="0"/>
                <a:cs typeface="Calibri" panose="020F0502020204030204" pitchFamily="34" charset="0"/>
              </a:rPr>
              <a:t> </a:t>
            </a:r>
            <a:r>
              <a:rPr lang="en-US" sz="2400" u="sng" dirty="0" err="1">
                <a:latin typeface="Calibri" panose="020F0502020204030204" pitchFamily="34" charset="0"/>
                <a:ea typeface="Times New Roman" panose="02020603050405020304" pitchFamily="18" charset="0"/>
                <a:cs typeface="Calibri" panose="020F0502020204030204" pitchFamily="34" charset="0"/>
              </a:rPr>
              <a:t>vắc-xin</a:t>
            </a:r>
            <a:r>
              <a:rPr lang="en-US" sz="2400" u="sng" dirty="0">
                <a:latin typeface="Calibri" panose="020F0502020204030204" pitchFamily="34" charset="0"/>
                <a:ea typeface="Times New Roman" panose="02020603050405020304" pitchFamily="18" charset="0"/>
                <a:cs typeface="Calibri" panose="020F0502020204030204" pitchFamily="34" charset="0"/>
              </a:rPr>
              <a:t> </a:t>
            </a:r>
            <a:r>
              <a:rPr lang="en-US" sz="2400" u="sng" dirty="0" err="1">
                <a:latin typeface="Calibri" panose="020F0502020204030204" pitchFamily="34" charset="0"/>
                <a:ea typeface="Times New Roman" panose="02020603050405020304" pitchFamily="18" charset="0"/>
                <a:cs typeface="Calibri" panose="020F0502020204030204" pitchFamily="34" charset="0"/>
              </a:rPr>
              <a:t>được</a:t>
            </a:r>
            <a:r>
              <a:rPr lang="en-US" sz="2400" u="sng" dirty="0">
                <a:latin typeface="Calibri" panose="020F0502020204030204" pitchFamily="34" charset="0"/>
                <a:ea typeface="Times New Roman" panose="02020603050405020304" pitchFamily="18" charset="0"/>
                <a:cs typeface="Calibri" panose="020F0502020204030204" pitchFamily="34" charset="0"/>
              </a:rPr>
              <a:t> </a:t>
            </a:r>
            <a:r>
              <a:rPr lang="en-US" sz="2400" u="sng" dirty="0" err="1">
                <a:latin typeface="Calibri" panose="020F0502020204030204" pitchFamily="34" charset="0"/>
                <a:ea typeface="Times New Roman" panose="02020603050405020304" pitchFamily="18" charset="0"/>
                <a:cs typeface="Calibri" panose="020F0502020204030204" pitchFamily="34" charset="0"/>
              </a:rPr>
              <a:t>cung</a:t>
            </a:r>
            <a:r>
              <a:rPr lang="en-US" sz="2400" u="sng" dirty="0">
                <a:latin typeface="Calibri" panose="020F0502020204030204" pitchFamily="34" charset="0"/>
                <a:ea typeface="Times New Roman" panose="02020603050405020304" pitchFamily="18" charset="0"/>
                <a:cs typeface="Calibri" panose="020F0502020204030204" pitchFamily="34" charset="0"/>
              </a:rPr>
              <a:t> </a:t>
            </a:r>
            <a:r>
              <a:rPr lang="en-US" sz="2400" u="sng" dirty="0" err="1">
                <a:latin typeface="Calibri" panose="020F0502020204030204" pitchFamily="34" charset="0"/>
                <a:ea typeface="Times New Roman" panose="02020603050405020304" pitchFamily="18" charset="0"/>
                <a:cs typeface="Calibri" panose="020F0502020204030204" pitchFamily="34" charset="0"/>
              </a:rPr>
              <a:t>cấp</a:t>
            </a:r>
            <a:r>
              <a:rPr lang="en-US" sz="2400" u="sng" dirty="0">
                <a:latin typeface="Calibri" panose="020F0502020204030204" pitchFamily="34" charset="0"/>
                <a:ea typeface="Times New Roman" panose="02020603050405020304" pitchFamily="18" charset="0"/>
                <a:cs typeface="Calibri" panose="020F0502020204030204" pitchFamily="34" charset="0"/>
              </a:rPr>
              <a:t> </a:t>
            </a:r>
            <a:r>
              <a:rPr lang="en-US" sz="2400" u="sng" dirty="0" err="1">
                <a:latin typeface="Calibri" panose="020F0502020204030204" pitchFamily="34" charset="0"/>
                <a:ea typeface="Times New Roman" panose="02020603050405020304" pitchFamily="18" charset="0"/>
                <a:cs typeface="Calibri" panose="020F0502020204030204" pitchFamily="34" charset="0"/>
              </a:rPr>
              <a:t>để</a:t>
            </a:r>
            <a:r>
              <a:rPr lang="en-US" sz="2400" u="sng" dirty="0">
                <a:latin typeface="Calibri" panose="020F0502020204030204" pitchFamily="34" charset="0"/>
                <a:ea typeface="Times New Roman" panose="02020603050405020304" pitchFamily="18" charset="0"/>
                <a:cs typeface="Calibri" panose="020F0502020204030204" pitchFamily="34" charset="0"/>
              </a:rPr>
              <a:t> </a:t>
            </a:r>
            <a:r>
              <a:rPr lang="en-US" sz="2400" u="sng" dirty="0" err="1">
                <a:latin typeface="Calibri" panose="020F0502020204030204" pitchFamily="34" charset="0"/>
                <a:ea typeface="Times New Roman" panose="02020603050405020304" pitchFamily="18" charset="0"/>
                <a:cs typeface="Calibri" panose="020F0502020204030204" pitchFamily="34" charset="0"/>
              </a:rPr>
              <a:t>những</a:t>
            </a:r>
            <a:r>
              <a:rPr lang="en-US" sz="2400" u="sng" dirty="0">
                <a:latin typeface="Calibri" panose="020F0502020204030204" pitchFamily="34" charset="0"/>
                <a:ea typeface="Times New Roman" panose="02020603050405020304" pitchFamily="18" charset="0"/>
                <a:cs typeface="Calibri" panose="020F0502020204030204" pitchFamily="34" charset="0"/>
              </a:rPr>
              <a:t> </a:t>
            </a:r>
            <a:r>
              <a:rPr lang="en-US" sz="2400" u="sng" dirty="0" err="1">
                <a:latin typeface="Calibri" panose="020F0502020204030204" pitchFamily="34" charset="0"/>
                <a:ea typeface="Times New Roman" panose="02020603050405020304" pitchFamily="18" charset="0"/>
                <a:cs typeface="Calibri" panose="020F0502020204030204" pitchFamily="34" charset="0"/>
              </a:rPr>
              <a:t>người</a:t>
            </a:r>
            <a:r>
              <a:rPr lang="en-US" sz="2400" u="sng" dirty="0">
                <a:latin typeface="Calibri" panose="020F0502020204030204" pitchFamily="34" charset="0"/>
                <a:ea typeface="Times New Roman" panose="02020603050405020304" pitchFamily="18" charset="0"/>
                <a:cs typeface="Calibri" panose="020F0502020204030204" pitchFamily="34" charset="0"/>
              </a:rPr>
              <a:t> </a:t>
            </a:r>
            <a:r>
              <a:rPr lang="en-US" sz="2400" u="sng" dirty="0" err="1">
                <a:latin typeface="Calibri" panose="020F0502020204030204" pitchFamily="34" charset="0"/>
                <a:ea typeface="Times New Roman" panose="02020603050405020304" pitchFamily="18" charset="0"/>
                <a:cs typeface="Calibri" panose="020F0502020204030204" pitchFamily="34" charset="0"/>
              </a:rPr>
              <a:t>dưới</a:t>
            </a:r>
            <a:r>
              <a:rPr lang="en-US" sz="2400" u="sng" dirty="0">
                <a:latin typeface="Calibri" panose="020F0502020204030204" pitchFamily="34" charset="0"/>
                <a:ea typeface="Times New Roman" panose="02020603050405020304" pitchFamily="18" charset="0"/>
                <a:cs typeface="Calibri" panose="020F0502020204030204" pitchFamily="34" charset="0"/>
              </a:rPr>
              <a:t> 18 </a:t>
            </a:r>
            <a:r>
              <a:rPr lang="en-US" sz="2400" u="sng" dirty="0" err="1">
                <a:latin typeface="Calibri" panose="020F0502020204030204" pitchFamily="34" charset="0"/>
                <a:ea typeface="Times New Roman" panose="02020603050405020304" pitchFamily="18" charset="0"/>
                <a:cs typeface="Calibri" panose="020F0502020204030204" pitchFamily="34" charset="0"/>
              </a:rPr>
              <a:t>tuổi</a:t>
            </a:r>
            <a:r>
              <a:rPr lang="en-US" sz="2400" u="sng" dirty="0">
                <a:latin typeface="Calibri" panose="020F0502020204030204" pitchFamily="34" charset="0"/>
                <a:ea typeface="Times New Roman" panose="02020603050405020304" pitchFamily="18" charset="0"/>
                <a:cs typeface="Calibri" panose="020F0502020204030204" pitchFamily="34" charset="0"/>
              </a:rPr>
              <a:t> </a:t>
            </a:r>
            <a:r>
              <a:rPr lang="en-US" sz="2400" u="sng" dirty="0" err="1">
                <a:latin typeface="Calibri" panose="020F0502020204030204" pitchFamily="34" charset="0"/>
                <a:ea typeface="Times New Roman" panose="02020603050405020304" pitchFamily="18" charset="0"/>
                <a:cs typeface="Calibri" panose="020F0502020204030204" pitchFamily="34" charset="0"/>
              </a:rPr>
              <a:t>có</a:t>
            </a:r>
            <a:r>
              <a:rPr lang="en-US" sz="2400" u="sng" dirty="0">
                <a:latin typeface="Calibri" panose="020F0502020204030204" pitchFamily="34" charset="0"/>
                <a:ea typeface="Times New Roman" panose="02020603050405020304" pitchFamily="18" charset="0"/>
                <a:cs typeface="Calibri" panose="020F0502020204030204" pitchFamily="34" charset="0"/>
              </a:rPr>
              <a:t> </a:t>
            </a:r>
            <a:r>
              <a:rPr lang="en-US" sz="2400" u="sng" dirty="0" err="1">
                <a:latin typeface="Calibri" panose="020F0502020204030204" pitchFamily="34" charset="0"/>
                <a:ea typeface="Times New Roman" panose="02020603050405020304" pitchFamily="18" charset="0"/>
                <a:cs typeface="Calibri" panose="020F0502020204030204" pitchFamily="34" charset="0"/>
              </a:rPr>
              <a:t>thể</a:t>
            </a:r>
            <a:r>
              <a:rPr lang="en-US" sz="2400" u="sng" dirty="0">
                <a:latin typeface="Calibri" panose="020F0502020204030204" pitchFamily="34" charset="0"/>
                <a:ea typeface="Times New Roman" panose="02020603050405020304" pitchFamily="18" charset="0"/>
                <a:cs typeface="Calibri" panose="020F0502020204030204" pitchFamily="34" charset="0"/>
              </a:rPr>
              <a:t> </a:t>
            </a:r>
            <a:r>
              <a:rPr lang="en-US" sz="2400" u="sng" dirty="0" err="1">
                <a:latin typeface="Calibri" panose="020F0502020204030204" pitchFamily="34" charset="0"/>
                <a:ea typeface="Times New Roman" panose="02020603050405020304" pitchFamily="18" charset="0"/>
                <a:cs typeface="Calibri" panose="020F0502020204030204" pitchFamily="34" charset="0"/>
              </a:rPr>
              <a:t>tìm</a:t>
            </a:r>
            <a:r>
              <a:rPr lang="en-US" sz="2400" u="sng" dirty="0">
                <a:latin typeface="Calibri" panose="020F0502020204030204" pitchFamily="34" charset="0"/>
                <a:ea typeface="Times New Roman" panose="02020603050405020304" pitchFamily="18" charset="0"/>
                <a:cs typeface="Calibri" panose="020F0502020204030204" pitchFamily="34" charset="0"/>
              </a:rPr>
              <a:t> </a:t>
            </a:r>
            <a:r>
              <a:rPr lang="en-US" sz="2400" u="sng" dirty="0" err="1">
                <a:latin typeface="Calibri" panose="020F0502020204030204" pitchFamily="34" charset="0"/>
                <a:ea typeface="Times New Roman" panose="02020603050405020304" pitchFamily="18" charset="0"/>
                <a:cs typeface="Calibri" panose="020F0502020204030204" pitchFamily="34" charset="0"/>
              </a:rPr>
              <a:t>được</a:t>
            </a:r>
            <a:r>
              <a:rPr lang="en-US" sz="2400" u="sng" dirty="0">
                <a:latin typeface="Calibri" panose="020F0502020204030204" pitchFamily="34" charset="0"/>
                <a:ea typeface="Times New Roman" panose="02020603050405020304" pitchFamily="18" charset="0"/>
                <a:cs typeface="Calibri" panose="020F0502020204030204" pitchFamily="34" charset="0"/>
              </a:rPr>
              <a:t> </a:t>
            </a:r>
            <a:r>
              <a:rPr lang="en-US" sz="2400" u="sng" dirty="0" err="1">
                <a:latin typeface="Calibri" panose="020F0502020204030204" pitchFamily="34" charset="0"/>
                <a:ea typeface="Times New Roman" panose="02020603050405020304" pitchFamily="18" charset="0"/>
                <a:cs typeface="Calibri" panose="020F0502020204030204" pitchFamily="34" charset="0"/>
              </a:rPr>
              <a:t>những</a:t>
            </a:r>
            <a:r>
              <a:rPr lang="en-US" sz="2400" u="sng" dirty="0">
                <a:latin typeface="Calibri" panose="020F0502020204030204" pitchFamily="34" charset="0"/>
                <a:ea typeface="Times New Roman" panose="02020603050405020304" pitchFamily="18" charset="0"/>
                <a:cs typeface="Calibri" panose="020F0502020204030204" pitchFamily="34" charset="0"/>
              </a:rPr>
              <a:t> </a:t>
            </a:r>
            <a:r>
              <a:rPr lang="en-US" sz="2400" u="sng" dirty="0" err="1">
                <a:latin typeface="Calibri" panose="020F0502020204030204" pitchFamily="34" charset="0"/>
                <a:ea typeface="Times New Roman" panose="02020603050405020304" pitchFamily="18" charset="0"/>
                <a:cs typeface="Calibri" panose="020F0502020204030204" pitchFamily="34" charset="0"/>
              </a:rPr>
              <a:t>nơi</a:t>
            </a:r>
            <a:r>
              <a:rPr lang="en-US" sz="2400" u="sng" dirty="0">
                <a:latin typeface="Calibri" panose="020F0502020204030204" pitchFamily="34" charset="0"/>
                <a:ea typeface="Times New Roman" panose="02020603050405020304" pitchFamily="18" charset="0"/>
                <a:cs typeface="Calibri" panose="020F0502020204030204" pitchFamily="34" charset="0"/>
              </a:rPr>
              <a:t> </a:t>
            </a:r>
            <a:r>
              <a:rPr lang="en-US" sz="2400" u="sng" dirty="0" err="1">
                <a:latin typeface="Calibri" panose="020F0502020204030204" pitchFamily="34" charset="0"/>
                <a:ea typeface="Times New Roman" panose="02020603050405020304" pitchFamily="18" charset="0"/>
                <a:cs typeface="Calibri" panose="020F0502020204030204" pitchFamily="34" charset="0"/>
              </a:rPr>
              <a:t>cung</a:t>
            </a:r>
            <a:r>
              <a:rPr lang="en-US" sz="2400" u="sng" dirty="0">
                <a:latin typeface="Calibri" panose="020F0502020204030204" pitchFamily="34" charset="0"/>
                <a:ea typeface="Times New Roman" panose="02020603050405020304" pitchFamily="18" charset="0"/>
                <a:cs typeface="Calibri" panose="020F0502020204030204" pitchFamily="34" charset="0"/>
              </a:rPr>
              <a:t> </a:t>
            </a:r>
            <a:r>
              <a:rPr lang="en-US" sz="2400" u="sng" dirty="0" err="1">
                <a:latin typeface="Calibri" panose="020F0502020204030204" pitchFamily="34" charset="0"/>
                <a:ea typeface="Times New Roman" panose="02020603050405020304" pitchFamily="18" charset="0"/>
                <a:cs typeface="Calibri" panose="020F0502020204030204" pitchFamily="34" charset="0"/>
              </a:rPr>
              <a:t>cấp</a:t>
            </a:r>
            <a:r>
              <a:rPr lang="en-US" sz="2400" u="sng" dirty="0">
                <a:latin typeface="Calibri" panose="020F0502020204030204" pitchFamily="34" charset="0"/>
                <a:ea typeface="Times New Roman" panose="02020603050405020304" pitchFamily="18" charset="0"/>
                <a:cs typeface="Calibri" panose="020F0502020204030204" pitchFamily="34" charset="0"/>
              </a:rPr>
              <a:t> </a:t>
            </a:r>
            <a:r>
              <a:rPr lang="en-US" sz="2400" u="sng" dirty="0" err="1">
                <a:latin typeface="Calibri" panose="020F0502020204030204" pitchFamily="34" charset="0"/>
                <a:ea typeface="Times New Roman" panose="02020603050405020304" pitchFamily="18" charset="0"/>
                <a:cs typeface="Calibri" panose="020F0502020204030204" pitchFamily="34" charset="0"/>
              </a:rPr>
              <a:t>vắc-xin</a:t>
            </a:r>
            <a:r>
              <a:rPr lang="en-US" sz="2400" u="sng" dirty="0">
                <a:latin typeface="Calibri" panose="020F0502020204030204" pitchFamily="34" charset="0"/>
                <a:ea typeface="Times New Roman" panose="02020603050405020304" pitchFamily="18" charset="0"/>
                <a:cs typeface="Calibri" panose="020F0502020204030204" pitchFamily="34" charset="0"/>
              </a:rPr>
              <a:t> Pfizer/Comirnaty.</a:t>
            </a:r>
            <a:endParaRPr lang="es-MX" sz="2400" u="sng" dirty="0">
              <a:latin typeface="Calibri" panose="020F0502020204030204" pitchFamily="34" charset="0"/>
              <a:ea typeface="Times New Roman" panose="02020603050405020304" pitchFamily="18" charset="0"/>
              <a:cs typeface="Times New Roman" panose="02020603050405020304" pitchFamily="18" charset="0"/>
            </a:endParaRPr>
          </a:p>
          <a:p>
            <a:pPr marL="231775" lvl="1" indent="-231775">
              <a:lnSpc>
                <a:spcPct val="105000"/>
              </a:lnSpc>
              <a:buFont typeface="Arial" panose="020B0604020202020204" pitchFamily="34" charset="0"/>
              <a:buChar char="•"/>
            </a:pP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Những</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người</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không</a:t>
            </a: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thể</a:t>
            </a: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sử</a:t>
            </a: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dụng</a:t>
            </a: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internet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có</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thể</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gọi</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tới</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Đường</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Dây</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Nguồn</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Lực</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Đặt</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Lịch</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Hẹn</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Tiêm</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Vắc-xin</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của</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Massachusets</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2-1-1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(877-211-6277)</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0544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AAD3A8-1BC2-DC4B-98A8-94C5E505408E}"/>
              </a:ext>
            </a:extLst>
          </p:cNvPr>
          <p:cNvSpPr/>
          <p:nvPr/>
        </p:nvSpPr>
        <p:spPr>
          <a:xfrm>
            <a:off x="-171450" y="-118778"/>
            <a:ext cx="12553950" cy="1116567"/>
          </a:xfrm>
          <a:prstGeom prst="rect">
            <a:avLst/>
          </a:prstGeom>
          <a:solidFill>
            <a:srgbClr val="4376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37152" y="36364"/>
            <a:ext cx="11157284" cy="855757"/>
          </a:xfrm>
        </p:spPr>
        <p:txBody>
          <a:bodyPr>
            <a:normAutofit/>
          </a:bodyPr>
          <a:lstStyle/>
          <a:p>
            <a:pPr algn="ctr"/>
            <a:r>
              <a:rPr lang="en-US" sz="3200" b="1" dirty="0" err="1">
                <a:solidFill>
                  <a:schemeClr val="bg1"/>
                </a:solidFill>
                <a:latin typeface="Calibri" pitchFamily="34" charset="0"/>
                <a:cs typeface="Calibri" pitchFamily="34" charset="0"/>
              </a:rPr>
              <a:t>Nếu</a:t>
            </a:r>
            <a:r>
              <a:rPr lang="en-US" sz="3200" b="1" dirty="0">
                <a:solidFill>
                  <a:schemeClr val="bg1"/>
                </a:solidFill>
                <a:latin typeface="Calibri" pitchFamily="34" charset="0"/>
                <a:cs typeface="Calibri" pitchFamily="34" charset="0"/>
              </a:rPr>
              <a:t> </a:t>
            </a:r>
            <a:r>
              <a:rPr lang="en-US" sz="3200" b="1" dirty="0" err="1">
                <a:solidFill>
                  <a:schemeClr val="bg1"/>
                </a:solidFill>
                <a:latin typeface="Calibri" pitchFamily="34" charset="0"/>
                <a:cs typeface="Calibri" pitchFamily="34" charset="0"/>
              </a:rPr>
              <a:t>tôi</a:t>
            </a:r>
            <a:r>
              <a:rPr lang="en-US" sz="3200" b="1" dirty="0">
                <a:solidFill>
                  <a:schemeClr val="bg1"/>
                </a:solidFill>
                <a:latin typeface="Calibri" pitchFamily="34" charset="0"/>
                <a:cs typeface="Calibri" pitchFamily="34" charset="0"/>
              </a:rPr>
              <a:t> </a:t>
            </a:r>
            <a:r>
              <a:rPr lang="en-US" sz="3200" b="1" dirty="0" err="1">
                <a:solidFill>
                  <a:schemeClr val="bg1"/>
                </a:solidFill>
                <a:latin typeface="Calibri" pitchFamily="34" charset="0"/>
                <a:cs typeface="Calibri" pitchFamily="34" charset="0"/>
              </a:rPr>
              <a:t>cần</a:t>
            </a:r>
            <a:r>
              <a:rPr lang="en-US" sz="3200" b="1" dirty="0">
                <a:solidFill>
                  <a:schemeClr val="bg1"/>
                </a:solidFill>
                <a:latin typeface="Calibri" pitchFamily="34" charset="0"/>
                <a:cs typeface="Calibri" pitchFamily="34" charset="0"/>
              </a:rPr>
              <a:t> </a:t>
            </a:r>
            <a:r>
              <a:rPr lang="en-US" sz="3200" b="1" dirty="0" err="1">
                <a:solidFill>
                  <a:schemeClr val="bg1"/>
                </a:solidFill>
                <a:latin typeface="Calibri" pitchFamily="34" charset="0"/>
                <a:cs typeface="Calibri" pitchFamily="34" charset="0"/>
              </a:rPr>
              <a:t>hỗ</a:t>
            </a:r>
            <a:r>
              <a:rPr lang="en-US" sz="3200" b="1" dirty="0">
                <a:solidFill>
                  <a:schemeClr val="bg1"/>
                </a:solidFill>
                <a:latin typeface="Calibri" pitchFamily="34" charset="0"/>
                <a:cs typeface="Calibri" pitchFamily="34" charset="0"/>
              </a:rPr>
              <a:t> </a:t>
            </a:r>
            <a:r>
              <a:rPr lang="en-US" sz="3200" b="1" dirty="0" err="1">
                <a:solidFill>
                  <a:schemeClr val="bg1"/>
                </a:solidFill>
                <a:latin typeface="Calibri" pitchFamily="34" charset="0"/>
                <a:cs typeface="Calibri" pitchFamily="34" charset="0"/>
              </a:rPr>
              <a:t>trợ</a:t>
            </a:r>
            <a:r>
              <a:rPr lang="en-US" sz="3200" b="1" dirty="0">
                <a:solidFill>
                  <a:schemeClr val="bg1"/>
                </a:solidFill>
                <a:latin typeface="Calibri" pitchFamily="34" charset="0"/>
                <a:cs typeface="Calibri" pitchFamily="34" charset="0"/>
              </a:rPr>
              <a:t> </a:t>
            </a:r>
            <a:r>
              <a:rPr lang="en-US" sz="3200" b="1" dirty="0" err="1">
                <a:solidFill>
                  <a:schemeClr val="bg1"/>
                </a:solidFill>
                <a:latin typeface="Calibri" pitchFamily="34" charset="0"/>
                <a:cs typeface="Calibri" pitchFamily="34" charset="0"/>
              </a:rPr>
              <a:t>đến</a:t>
            </a:r>
            <a:r>
              <a:rPr lang="en-US" sz="3200" b="1" dirty="0">
                <a:solidFill>
                  <a:schemeClr val="bg1"/>
                </a:solidFill>
                <a:latin typeface="Calibri" pitchFamily="34" charset="0"/>
                <a:cs typeface="Calibri" pitchFamily="34" charset="0"/>
              </a:rPr>
              <a:t> </a:t>
            </a:r>
            <a:r>
              <a:rPr lang="en-US" sz="3200" b="1" dirty="0" err="1">
                <a:solidFill>
                  <a:schemeClr val="bg1"/>
                </a:solidFill>
                <a:latin typeface="Calibri" pitchFamily="34" charset="0"/>
                <a:cs typeface="Calibri" pitchFamily="34" charset="0"/>
              </a:rPr>
              <a:t>điểm</a:t>
            </a:r>
            <a:r>
              <a:rPr lang="en-US" sz="3200" b="1" dirty="0">
                <a:solidFill>
                  <a:schemeClr val="bg1"/>
                </a:solidFill>
                <a:latin typeface="Calibri" pitchFamily="34" charset="0"/>
                <a:cs typeface="Calibri" pitchFamily="34" charset="0"/>
              </a:rPr>
              <a:t> </a:t>
            </a:r>
            <a:r>
              <a:rPr lang="en-US" sz="3200" b="1" dirty="0" err="1">
                <a:solidFill>
                  <a:schemeClr val="bg1"/>
                </a:solidFill>
                <a:latin typeface="Calibri" pitchFamily="34" charset="0"/>
                <a:cs typeface="Calibri" pitchFamily="34" charset="0"/>
              </a:rPr>
              <a:t>tiêm</a:t>
            </a:r>
            <a:r>
              <a:rPr lang="en-US" sz="3200" b="1" dirty="0">
                <a:solidFill>
                  <a:schemeClr val="bg1"/>
                </a:solidFill>
                <a:latin typeface="Calibri" pitchFamily="34" charset="0"/>
                <a:cs typeface="Calibri" pitchFamily="34" charset="0"/>
              </a:rPr>
              <a:t> </a:t>
            </a:r>
            <a:r>
              <a:rPr lang="en-US" sz="3200" b="1" dirty="0" err="1">
                <a:solidFill>
                  <a:schemeClr val="bg1"/>
                </a:solidFill>
                <a:latin typeface="Calibri" pitchFamily="34" charset="0"/>
                <a:cs typeface="Calibri" pitchFamily="34" charset="0"/>
              </a:rPr>
              <a:t>vắc-xin</a:t>
            </a:r>
            <a:r>
              <a:rPr lang="en-US" sz="3200" b="1" dirty="0">
                <a:solidFill>
                  <a:schemeClr val="bg1"/>
                </a:solidFill>
                <a:latin typeface="Calibri" pitchFamily="34" charset="0"/>
                <a:cs typeface="Calibri" pitchFamily="34" charset="0"/>
              </a:rPr>
              <a:t> </a:t>
            </a:r>
            <a:r>
              <a:rPr lang="en-US" sz="3200" b="1" dirty="0" err="1">
                <a:solidFill>
                  <a:schemeClr val="bg1"/>
                </a:solidFill>
                <a:latin typeface="Calibri" pitchFamily="34" charset="0"/>
                <a:cs typeface="Calibri" pitchFamily="34" charset="0"/>
              </a:rPr>
              <a:t>thì</a:t>
            </a:r>
            <a:r>
              <a:rPr lang="en-US" sz="3200" b="1" dirty="0">
                <a:solidFill>
                  <a:schemeClr val="bg1"/>
                </a:solidFill>
                <a:latin typeface="Calibri" pitchFamily="34" charset="0"/>
                <a:cs typeface="Calibri" pitchFamily="34" charset="0"/>
              </a:rPr>
              <a:t> </a:t>
            </a:r>
            <a:r>
              <a:rPr lang="en-US" sz="3200" b="1" dirty="0" err="1">
                <a:solidFill>
                  <a:schemeClr val="bg1"/>
                </a:solidFill>
                <a:latin typeface="Calibri" pitchFamily="34" charset="0"/>
                <a:cs typeface="Calibri" pitchFamily="34" charset="0"/>
              </a:rPr>
              <a:t>sao</a:t>
            </a:r>
            <a:r>
              <a:rPr lang="en-US" sz="3200" b="1" dirty="0">
                <a:solidFill>
                  <a:schemeClr val="bg1"/>
                </a:solidFill>
                <a:latin typeface="Calibri" pitchFamily="34" charset="0"/>
                <a:cs typeface="Calibri" pitchFamily="34" charset="0"/>
              </a:rPr>
              <a:t>?</a:t>
            </a:r>
          </a:p>
        </p:txBody>
      </p:sp>
      <p:sp>
        <p:nvSpPr>
          <p:cNvPr id="5" name="Content Placeholder 4"/>
          <p:cNvSpPr>
            <a:spLocks noGrp="1"/>
          </p:cNvSpPr>
          <p:nvPr>
            <p:ph idx="1"/>
          </p:nvPr>
        </p:nvSpPr>
        <p:spPr>
          <a:xfrm>
            <a:off x="437152" y="1466970"/>
            <a:ext cx="7091980" cy="4621898"/>
          </a:xfrm>
        </p:spPr>
        <p:txBody>
          <a:bodyPr>
            <a:normAutofit fontScale="92500" lnSpcReduction="20000"/>
          </a:bodyPr>
          <a:lstStyle/>
          <a:p>
            <a:pPr marL="342900" indent="-342900">
              <a:lnSpc>
                <a:spcPct val="100000"/>
              </a:lnSpc>
              <a:spcBef>
                <a:spcPts val="600"/>
              </a:spcBef>
            </a:pPr>
            <a:r>
              <a:rPr lang="vi-VN" sz="2400" dirty="0">
                <a:latin typeface="Calibri" pitchFamily="34" charset="0"/>
                <a:cs typeface="Calibri" pitchFamily="34" charset="0"/>
              </a:rPr>
              <a:t>Tiêm </a:t>
            </a:r>
            <a:r>
              <a:rPr lang="en-US" sz="2400" dirty="0" err="1">
                <a:latin typeface="Calibri" pitchFamily="34" charset="0"/>
                <a:cs typeface="Calibri" pitchFamily="34" charset="0"/>
              </a:rPr>
              <a:t>vắc-xin</a:t>
            </a:r>
            <a:r>
              <a:rPr lang="vi-VN" sz="2400" dirty="0">
                <a:latin typeface="Calibri" pitchFamily="34" charset="0"/>
                <a:cs typeface="Calibri" pitchFamily="34" charset="0"/>
              </a:rPr>
              <a:t> tại nhà có sẵn cho những ai không thể đến</a:t>
            </a:r>
            <a:r>
              <a:rPr lang="en-US" sz="2400" dirty="0">
                <a:latin typeface="Calibri" pitchFamily="34" charset="0"/>
                <a:cs typeface="Calibri" pitchFamily="34" charset="0"/>
              </a:rPr>
              <a:t> </a:t>
            </a:r>
            <a:r>
              <a:rPr lang="en-US" sz="2400" dirty="0" err="1">
                <a:latin typeface="Calibri" pitchFamily="34" charset="0"/>
                <a:cs typeface="Calibri" pitchFamily="34" charset="0"/>
              </a:rPr>
              <a:t>địa</a:t>
            </a:r>
            <a:r>
              <a:rPr lang="vi-VN" sz="2400" dirty="0">
                <a:latin typeface="Calibri" pitchFamily="34" charset="0"/>
                <a:cs typeface="Calibri" pitchFamily="34" charset="0"/>
              </a:rPr>
              <a:t> điểm tiêm </a:t>
            </a:r>
            <a:r>
              <a:rPr lang="en-US" sz="2400" dirty="0" err="1">
                <a:latin typeface="Calibri" pitchFamily="34" charset="0"/>
                <a:cs typeface="Calibri" pitchFamily="34" charset="0"/>
              </a:rPr>
              <a:t>vắc-xin</a:t>
            </a:r>
            <a:r>
              <a:rPr lang="en-US" sz="2400" dirty="0">
                <a:latin typeface="Calibri" pitchFamily="34" charset="0"/>
                <a:cs typeface="Calibri" pitchFamily="34" charset="0"/>
              </a:rPr>
              <a:t> - </a:t>
            </a:r>
            <a:r>
              <a:rPr lang="en-US" sz="2400" dirty="0" err="1">
                <a:latin typeface="Calibri" pitchFamily="34" charset="0"/>
                <a:cs typeface="Calibri" pitchFamily="34" charset="0"/>
              </a:rPr>
              <a:t>hãy</a:t>
            </a:r>
            <a:r>
              <a:rPr lang="en-US" sz="2400" dirty="0">
                <a:latin typeface="Calibri" pitchFamily="34" charset="0"/>
                <a:cs typeface="Calibri" pitchFamily="34" charset="0"/>
              </a:rPr>
              <a:t> </a:t>
            </a:r>
            <a:r>
              <a:rPr lang="vi-VN" sz="2400" dirty="0">
                <a:latin typeface="Calibri" pitchFamily="34" charset="0"/>
                <a:cs typeface="Calibri" pitchFamily="34" charset="0"/>
              </a:rPr>
              <a:t>gọi Đường </a:t>
            </a:r>
            <a:r>
              <a:rPr lang="en-US" sz="2400" dirty="0">
                <a:latin typeface="Calibri" pitchFamily="34" charset="0"/>
                <a:cs typeface="Calibri" pitchFamily="34" charset="0"/>
              </a:rPr>
              <a:t>D</a:t>
            </a:r>
            <a:r>
              <a:rPr lang="vi-VN" sz="2400" dirty="0">
                <a:latin typeface="Calibri" pitchFamily="34" charset="0"/>
                <a:cs typeface="Calibri" pitchFamily="34" charset="0"/>
              </a:rPr>
              <a:t>ây Tiếp </a:t>
            </a:r>
            <a:r>
              <a:rPr lang="en-US" sz="2400" dirty="0">
                <a:latin typeface="Calibri" pitchFamily="34" charset="0"/>
                <a:cs typeface="Calibri" pitchFamily="34" charset="0"/>
              </a:rPr>
              <a:t>N</a:t>
            </a:r>
            <a:r>
              <a:rPr lang="vi-VN" sz="2400" dirty="0">
                <a:latin typeface="Calibri" pitchFamily="34" charset="0"/>
                <a:cs typeface="Calibri" pitchFamily="34" charset="0"/>
              </a:rPr>
              <a:t>hận theo số (833) 983-0485.</a:t>
            </a:r>
            <a:endParaRPr lang="en-US" sz="2400" dirty="0">
              <a:latin typeface="Calibri" pitchFamily="34" charset="0"/>
              <a:cs typeface="Calibri" pitchFamily="34" charset="0"/>
            </a:endParaRPr>
          </a:p>
          <a:p>
            <a:pPr marL="342900" indent="-342900">
              <a:lnSpc>
                <a:spcPct val="100000"/>
              </a:lnSpc>
              <a:spcBef>
                <a:spcPts val="600"/>
              </a:spcBef>
              <a:buFont typeface="Arial" panose="020B0604020202020204" pitchFamily="34" charset="0"/>
              <a:buChar char="•"/>
            </a:pPr>
            <a:r>
              <a:rPr lang="en-US" sz="2400" dirty="0" err="1">
                <a:latin typeface="Calibri" pitchFamily="34" charset="0"/>
                <a:cs typeface="Calibri" pitchFamily="34" charset="0"/>
              </a:rPr>
              <a:t>MassHealth</a:t>
            </a:r>
            <a:r>
              <a:rPr lang="en-US" sz="2400" dirty="0">
                <a:latin typeface="Calibri" pitchFamily="34" charset="0"/>
                <a:cs typeface="Calibri" pitchFamily="34" charset="0"/>
              </a:rPr>
              <a:t> </a:t>
            </a:r>
            <a:r>
              <a:rPr lang="en-US" sz="2400" dirty="0" err="1">
                <a:latin typeface="Calibri" pitchFamily="34" charset="0"/>
                <a:cs typeface="Calibri" pitchFamily="34" charset="0"/>
              </a:rPr>
              <a:t>cung</a:t>
            </a:r>
            <a:r>
              <a:rPr lang="en-US" sz="2400" dirty="0">
                <a:latin typeface="Calibri" pitchFamily="34" charset="0"/>
                <a:cs typeface="Calibri" pitchFamily="34" charset="0"/>
              </a:rPr>
              <a:t> </a:t>
            </a:r>
            <a:r>
              <a:rPr lang="en-US" sz="2400" dirty="0" err="1">
                <a:latin typeface="Calibri" pitchFamily="34" charset="0"/>
                <a:cs typeface="Calibri" pitchFamily="34" charset="0"/>
              </a:rPr>
              <a:t>cấp</a:t>
            </a:r>
            <a:r>
              <a:rPr lang="en-US" sz="2400" dirty="0">
                <a:latin typeface="Calibri" pitchFamily="34" charset="0"/>
                <a:cs typeface="Calibri" pitchFamily="34" charset="0"/>
              </a:rPr>
              <a:t> </a:t>
            </a:r>
            <a:r>
              <a:rPr lang="en-US" sz="2400" dirty="0" err="1">
                <a:latin typeface="Calibri" pitchFamily="34" charset="0"/>
                <a:cs typeface="Calibri" pitchFamily="34" charset="0"/>
              </a:rPr>
              <a:t>dịch</a:t>
            </a:r>
            <a:r>
              <a:rPr lang="en-US" sz="2400" dirty="0">
                <a:latin typeface="Calibri" pitchFamily="34" charset="0"/>
                <a:cs typeface="Calibri" pitchFamily="34" charset="0"/>
              </a:rPr>
              <a:t> </a:t>
            </a:r>
            <a:r>
              <a:rPr lang="en-US" sz="2400" dirty="0" err="1">
                <a:latin typeface="Calibri" pitchFamily="34" charset="0"/>
                <a:cs typeface="Calibri" pitchFamily="34" charset="0"/>
              </a:rPr>
              <a:t>vụ</a:t>
            </a:r>
            <a:r>
              <a:rPr lang="en-US" sz="2400" dirty="0">
                <a:latin typeface="Calibri" pitchFamily="34" charset="0"/>
                <a:cs typeface="Calibri" pitchFamily="34" charset="0"/>
              </a:rPr>
              <a:t> </a:t>
            </a:r>
            <a:r>
              <a:rPr lang="en-US" sz="2400" dirty="0" err="1">
                <a:latin typeface="Calibri" pitchFamily="34" charset="0"/>
                <a:cs typeface="Calibri" pitchFamily="34" charset="0"/>
              </a:rPr>
              <a:t>chuyên</a:t>
            </a:r>
            <a:r>
              <a:rPr lang="en-US" sz="2400" dirty="0">
                <a:latin typeface="Calibri" pitchFamily="34" charset="0"/>
                <a:cs typeface="Calibri" pitchFamily="34" charset="0"/>
              </a:rPr>
              <a:t> </a:t>
            </a:r>
            <a:r>
              <a:rPr lang="en-US" sz="2400" dirty="0" err="1">
                <a:latin typeface="Calibri" pitchFamily="34" charset="0"/>
                <a:cs typeface="Calibri" pitchFamily="34" charset="0"/>
              </a:rPr>
              <a:t>chở</a:t>
            </a:r>
            <a:r>
              <a:rPr lang="en-US" sz="2400" dirty="0">
                <a:latin typeface="Calibri" pitchFamily="34" charset="0"/>
                <a:cs typeface="Calibri" pitchFamily="34" charset="0"/>
              </a:rPr>
              <a:t> </a:t>
            </a:r>
            <a:r>
              <a:rPr lang="en-US" sz="2400" dirty="0" err="1">
                <a:latin typeface="Calibri" pitchFamily="34" charset="0"/>
                <a:cs typeface="Calibri" pitchFamily="34" charset="0"/>
              </a:rPr>
              <a:t>miễn</a:t>
            </a:r>
            <a:r>
              <a:rPr lang="en-US" sz="2400" dirty="0">
                <a:latin typeface="Calibri" pitchFamily="34" charset="0"/>
                <a:cs typeface="Calibri" pitchFamily="34" charset="0"/>
              </a:rPr>
              <a:t> </a:t>
            </a:r>
            <a:r>
              <a:rPr lang="en-US" sz="2400" dirty="0" err="1">
                <a:latin typeface="Calibri" pitchFamily="34" charset="0"/>
                <a:cs typeface="Calibri" pitchFamily="34" charset="0"/>
              </a:rPr>
              <a:t>phí</a:t>
            </a:r>
            <a:r>
              <a:rPr lang="en-US" sz="2400" dirty="0">
                <a:latin typeface="Calibri" pitchFamily="34" charset="0"/>
                <a:cs typeface="Calibri" pitchFamily="34" charset="0"/>
              </a:rPr>
              <a:t> </a:t>
            </a:r>
            <a:r>
              <a:rPr lang="en-US" sz="2400" dirty="0" err="1">
                <a:latin typeface="Calibri" pitchFamily="34" charset="0"/>
                <a:cs typeface="Calibri" pitchFamily="34" charset="0"/>
              </a:rPr>
              <a:t>tới</a:t>
            </a:r>
            <a:r>
              <a:rPr lang="en-US" sz="2400" dirty="0">
                <a:latin typeface="Calibri" pitchFamily="34" charset="0"/>
                <a:cs typeface="Calibri" pitchFamily="34" charset="0"/>
              </a:rPr>
              <a:t> </a:t>
            </a:r>
            <a:r>
              <a:rPr lang="en-US" sz="2400" dirty="0" err="1">
                <a:latin typeface="Calibri" pitchFamily="34" charset="0"/>
                <a:cs typeface="Calibri" pitchFamily="34" charset="0"/>
              </a:rPr>
              <a:t>cuộc</a:t>
            </a:r>
            <a:r>
              <a:rPr lang="en-US" sz="2400" dirty="0">
                <a:latin typeface="Calibri" pitchFamily="34" charset="0"/>
                <a:cs typeface="Calibri" pitchFamily="34" charset="0"/>
              </a:rPr>
              <a:t> </a:t>
            </a:r>
            <a:r>
              <a:rPr lang="en-US" sz="2400" dirty="0" err="1">
                <a:latin typeface="Calibri" pitchFamily="34" charset="0"/>
                <a:cs typeface="Calibri" pitchFamily="34" charset="0"/>
              </a:rPr>
              <a:t>hẹn</a:t>
            </a:r>
            <a:r>
              <a:rPr lang="en-US" sz="2400" dirty="0">
                <a:latin typeface="Calibri" pitchFamily="34" charset="0"/>
                <a:cs typeface="Calibri" pitchFamily="34" charset="0"/>
              </a:rPr>
              <a:t> </a:t>
            </a:r>
            <a:r>
              <a:rPr lang="en-US" sz="2400" dirty="0" err="1">
                <a:latin typeface="Calibri" pitchFamily="34" charset="0"/>
                <a:cs typeface="Calibri" pitchFamily="34" charset="0"/>
              </a:rPr>
              <a:t>tiêm</a:t>
            </a:r>
            <a:r>
              <a:rPr lang="en-US" sz="2400" dirty="0">
                <a:latin typeface="Calibri" pitchFamily="34" charset="0"/>
                <a:cs typeface="Calibri" pitchFamily="34" charset="0"/>
              </a:rPr>
              <a:t> </a:t>
            </a:r>
            <a:r>
              <a:rPr lang="en-US" sz="2400" dirty="0" err="1">
                <a:latin typeface="Calibri" pitchFamily="34" charset="0"/>
                <a:cs typeface="Calibri" pitchFamily="34" charset="0"/>
              </a:rPr>
              <a:t>vắc-xin</a:t>
            </a:r>
            <a:r>
              <a:rPr lang="en-US" sz="2400" dirty="0">
                <a:latin typeface="Calibri" pitchFamily="34" charset="0"/>
                <a:cs typeface="Calibri" pitchFamily="34" charset="0"/>
              </a:rPr>
              <a:t> </a:t>
            </a:r>
            <a:r>
              <a:rPr lang="en-US" sz="2400" dirty="0" err="1">
                <a:latin typeface="Calibri" pitchFamily="34" charset="0"/>
                <a:cs typeface="Calibri" pitchFamily="34" charset="0"/>
              </a:rPr>
              <a:t>cho</a:t>
            </a:r>
            <a:r>
              <a:rPr lang="en-US" sz="2400" dirty="0">
                <a:latin typeface="Calibri" pitchFamily="34" charset="0"/>
                <a:cs typeface="Calibri" pitchFamily="34" charset="0"/>
              </a:rPr>
              <a:t> </a:t>
            </a:r>
            <a:r>
              <a:rPr lang="en-US" sz="2400" dirty="0" err="1">
                <a:latin typeface="Calibri" pitchFamily="34" charset="0"/>
                <a:cs typeface="Calibri" pitchFamily="34" charset="0"/>
              </a:rPr>
              <a:t>hội</a:t>
            </a:r>
            <a:r>
              <a:rPr lang="en-US" sz="2400" dirty="0">
                <a:latin typeface="Calibri" pitchFamily="34" charset="0"/>
                <a:cs typeface="Calibri" pitchFamily="34" charset="0"/>
              </a:rPr>
              <a:t> </a:t>
            </a:r>
            <a:r>
              <a:rPr lang="en-US" sz="2400" dirty="0" err="1">
                <a:latin typeface="Calibri" pitchFamily="34" charset="0"/>
                <a:cs typeface="Calibri" pitchFamily="34" charset="0"/>
              </a:rPr>
              <a:t>viên</a:t>
            </a:r>
            <a:r>
              <a:rPr lang="en-US" sz="2400" dirty="0">
                <a:latin typeface="Calibri" pitchFamily="34" charset="0"/>
                <a:cs typeface="Calibri" pitchFamily="34" charset="0"/>
              </a:rPr>
              <a:t> </a:t>
            </a:r>
            <a:r>
              <a:rPr lang="en-US" sz="2400" dirty="0" err="1">
                <a:latin typeface="Calibri" pitchFamily="34" charset="0"/>
                <a:cs typeface="Calibri" pitchFamily="34" charset="0"/>
              </a:rPr>
              <a:t>của</a:t>
            </a:r>
            <a:r>
              <a:rPr lang="en-US" sz="2400" dirty="0">
                <a:latin typeface="Calibri" pitchFamily="34" charset="0"/>
                <a:cs typeface="Calibri" pitchFamily="34" charset="0"/>
              </a:rPr>
              <a:t> </a:t>
            </a:r>
            <a:r>
              <a:rPr lang="en-US" sz="2400" dirty="0" err="1">
                <a:latin typeface="Calibri" pitchFamily="34" charset="0"/>
                <a:cs typeface="Calibri" pitchFamily="34" charset="0"/>
              </a:rPr>
              <a:t>MassHealth</a:t>
            </a:r>
            <a:r>
              <a:rPr lang="en-US" sz="2400" dirty="0">
                <a:latin typeface="Calibri" pitchFamily="34" charset="0"/>
                <a:cs typeface="Calibri" pitchFamily="34" charset="0"/>
              </a:rPr>
              <a:t> </a:t>
            </a:r>
            <a:r>
              <a:rPr lang="en-US" sz="2400" dirty="0" err="1">
                <a:latin typeface="Calibri" pitchFamily="34" charset="0"/>
                <a:cs typeface="Calibri" pitchFamily="34" charset="0"/>
              </a:rPr>
              <a:t>hoặc</a:t>
            </a:r>
            <a:r>
              <a:rPr lang="en-US" sz="2400" dirty="0">
                <a:latin typeface="Calibri" pitchFamily="34" charset="0"/>
                <a:cs typeface="Calibri" pitchFamily="34" charset="0"/>
              </a:rPr>
              <a:t> Health Safety Net.  </a:t>
            </a:r>
          </a:p>
          <a:p>
            <a:pPr marL="804672" lvl="1" indent="-347472">
              <a:lnSpc>
                <a:spcPct val="100000"/>
              </a:lnSpc>
              <a:spcBef>
                <a:spcPts val="600"/>
              </a:spcBef>
              <a:buFont typeface="Courier New" panose="02070309020205020404" pitchFamily="49" charset="0"/>
              <a:buChar char="o"/>
            </a:pPr>
            <a:r>
              <a:rPr lang="en-US" sz="2400" dirty="0" err="1">
                <a:latin typeface="Calibri" pitchFamily="34" charset="0"/>
                <a:cs typeface="Calibri" pitchFamily="34" charset="0"/>
              </a:rPr>
              <a:t>Quý</a:t>
            </a:r>
            <a:r>
              <a:rPr lang="en-US" sz="2400" dirty="0">
                <a:latin typeface="Calibri" pitchFamily="34" charset="0"/>
                <a:cs typeface="Calibri" pitchFamily="34" charset="0"/>
              </a:rPr>
              <a:t> </a:t>
            </a:r>
            <a:r>
              <a:rPr lang="en-US" sz="2400" dirty="0" err="1">
                <a:latin typeface="Calibri" pitchFamily="34" charset="0"/>
                <a:cs typeface="Calibri" pitchFamily="34" charset="0"/>
              </a:rPr>
              <a:t>vị</a:t>
            </a:r>
            <a:r>
              <a:rPr lang="en-US" sz="2400" dirty="0">
                <a:latin typeface="Calibri" pitchFamily="34" charset="0"/>
                <a:cs typeface="Calibri" pitchFamily="34" charset="0"/>
              </a:rPr>
              <a:t> </a:t>
            </a:r>
            <a:r>
              <a:rPr lang="en-US" sz="2400" dirty="0" err="1">
                <a:latin typeface="Calibri" pitchFamily="34" charset="0"/>
                <a:cs typeface="Calibri" pitchFamily="34" charset="0"/>
              </a:rPr>
              <a:t>có</a:t>
            </a:r>
            <a:r>
              <a:rPr lang="en-US" sz="2400" dirty="0">
                <a:latin typeface="Calibri" pitchFamily="34" charset="0"/>
                <a:cs typeface="Calibri" pitchFamily="34" charset="0"/>
              </a:rPr>
              <a:t> </a:t>
            </a:r>
            <a:r>
              <a:rPr lang="en-US" sz="2400" dirty="0" err="1">
                <a:latin typeface="Calibri" pitchFamily="34" charset="0"/>
                <a:cs typeface="Calibri" pitchFamily="34" charset="0"/>
              </a:rPr>
              <a:t>thể</a:t>
            </a:r>
            <a:r>
              <a:rPr lang="en-US" sz="2400" dirty="0">
                <a:latin typeface="Calibri" pitchFamily="34" charset="0"/>
                <a:cs typeface="Calibri" pitchFamily="34" charset="0"/>
              </a:rPr>
              <a:t> </a:t>
            </a:r>
            <a:r>
              <a:rPr lang="en-US" sz="2400" dirty="0" err="1">
                <a:latin typeface="Calibri" pitchFamily="34" charset="0"/>
                <a:cs typeface="Calibri" pitchFamily="34" charset="0"/>
              </a:rPr>
              <a:t>gọi</a:t>
            </a:r>
            <a:r>
              <a:rPr lang="en-US" sz="2400" dirty="0">
                <a:latin typeface="Calibri" pitchFamily="34" charset="0"/>
                <a:cs typeface="Calibri" pitchFamily="34" charset="0"/>
              </a:rPr>
              <a:t> </a:t>
            </a:r>
            <a:r>
              <a:rPr lang="en-US" sz="2400" dirty="0" err="1">
                <a:latin typeface="Calibri" pitchFamily="34" charset="0"/>
                <a:cs typeface="Calibri" pitchFamily="34" charset="0"/>
              </a:rPr>
              <a:t>điện</a:t>
            </a:r>
            <a:r>
              <a:rPr lang="en-US" sz="2400" dirty="0">
                <a:latin typeface="Calibri" pitchFamily="34" charset="0"/>
                <a:cs typeface="Calibri" pitchFamily="34" charset="0"/>
              </a:rPr>
              <a:t> </a:t>
            </a:r>
            <a:r>
              <a:rPr lang="en-US" sz="2400" dirty="0" err="1">
                <a:latin typeface="Calibri" pitchFamily="34" charset="0"/>
                <a:cs typeface="Calibri" pitchFamily="34" charset="0"/>
              </a:rPr>
              <a:t>cho</a:t>
            </a:r>
            <a:r>
              <a:rPr lang="en-US" sz="2400" dirty="0">
                <a:latin typeface="Calibri" pitchFamily="34" charset="0"/>
                <a:cs typeface="Calibri" pitchFamily="34" charset="0"/>
              </a:rPr>
              <a:t> </a:t>
            </a:r>
            <a:r>
              <a:rPr lang="en-US" sz="2400" dirty="0" err="1">
                <a:latin typeface="Calibri" pitchFamily="34" charset="0"/>
                <a:cs typeface="Calibri" pitchFamily="34" charset="0"/>
              </a:rPr>
              <a:t>chương</a:t>
            </a:r>
            <a:r>
              <a:rPr lang="en-US" sz="2400" dirty="0">
                <a:latin typeface="Calibri" pitchFamily="34" charset="0"/>
                <a:cs typeface="Calibri" pitchFamily="34" charset="0"/>
              </a:rPr>
              <a:t> </a:t>
            </a:r>
            <a:r>
              <a:rPr lang="en-US" sz="2400" dirty="0" err="1">
                <a:latin typeface="Calibri" pitchFamily="34" charset="0"/>
                <a:cs typeface="Calibri" pitchFamily="34" charset="0"/>
              </a:rPr>
              <a:t>trình</a:t>
            </a:r>
            <a:r>
              <a:rPr lang="en-US" sz="2400" dirty="0">
                <a:latin typeface="Calibri" pitchFamily="34" charset="0"/>
                <a:cs typeface="Calibri" pitchFamily="34" charset="0"/>
              </a:rPr>
              <a:t> </a:t>
            </a:r>
            <a:r>
              <a:rPr lang="en-US" sz="2400" dirty="0" err="1">
                <a:latin typeface="Calibri" pitchFamily="34" charset="0"/>
                <a:cs typeface="Calibri" pitchFamily="34" charset="0"/>
              </a:rPr>
              <a:t>bảo</a:t>
            </a:r>
            <a:r>
              <a:rPr lang="en-US" sz="2400" dirty="0">
                <a:latin typeface="Calibri" pitchFamily="34" charset="0"/>
                <a:cs typeface="Calibri" pitchFamily="34" charset="0"/>
              </a:rPr>
              <a:t> </a:t>
            </a:r>
            <a:r>
              <a:rPr lang="en-US" sz="2400" dirty="0" err="1">
                <a:latin typeface="Calibri" pitchFamily="34" charset="0"/>
                <a:cs typeface="Calibri" pitchFamily="34" charset="0"/>
              </a:rPr>
              <a:t>hiểm</a:t>
            </a:r>
            <a:r>
              <a:rPr lang="en-US" sz="2400" dirty="0">
                <a:latin typeface="Calibri" pitchFamily="34" charset="0"/>
                <a:cs typeface="Calibri" pitchFamily="34" charset="0"/>
              </a:rPr>
              <a:t> </a:t>
            </a:r>
            <a:r>
              <a:rPr lang="en-US" sz="2400" dirty="0" err="1">
                <a:latin typeface="Calibri" pitchFamily="34" charset="0"/>
                <a:cs typeface="Calibri" pitchFamily="34" charset="0"/>
              </a:rPr>
              <a:t>của</a:t>
            </a:r>
            <a:r>
              <a:rPr lang="en-US" sz="2400" dirty="0">
                <a:latin typeface="Calibri" pitchFamily="34" charset="0"/>
                <a:cs typeface="Calibri" pitchFamily="34" charset="0"/>
              </a:rPr>
              <a:t> </a:t>
            </a:r>
            <a:r>
              <a:rPr lang="en-US" sz="2400" dirty="0" err="1">
                <a:latin typeface="Calibri" pitchFamily="34" charset="0"/>
                <a:cs typeface="Calibri" pitchFamily="34" charset="0"/>
              </a:rPr>
              <a:t>mình</a:t>
            </a:r>
            <a:r>
              <a:rPr lang="en-US" sz="2400" dirty="0">
                <a:latin typeface="Calibri" pitchFamily="34" charset="0"/>
                <a:cs typeface="Calibri" pitchFamily="34" charset="0"/>
              </a:rPr>
              <a:t> </a:t>
            </a:r>
            <a:r>
              <a:rPr lang="en-US" sz="2400" dirty="0" err="1">
                <a:latin typeface="Calibri" pitchFamily="34" charset="0"/>
                <a:cs typeface="Calibri" pitchFamily="34" charset="0"/>
              </a:rPr>
              <a:t>hoặc</a:t>
            </a:r>
            <a:r>
              <a:rPr lang="en-US" sz="2400" dirty="0">
                <a:latin typeface="Calibri" pitchFamily="34" charset="0"/>
                <a:cs typeface="Calibri" pitchFamily="34" charset="0"/>
              </a:rPr>
              <a:t> </a:t>
            </a:r>
            <a:r>
              <a:rPr lang="en-US" sz="2400" dirty="0" err="1">
                <a:latin typeface="Calibri" pitchFamily="34" charset="0"/>
                <a:cs typeface="Calibri" pitchFamily="34" charset="0"/>
              </a:rPr>
              <a:t>cho</a:t>
            </a:r>
            <a:r>
              <a:rPr lang="en-US" sz="2400" dirty="0">
                <a:latin typeface="Calibri" pitchFamily="34" charset="0"/>
                <a:cs typeface="Calibri" pitchFamily="34" charset="0"/>
              </a:rPr>
              <a:t> MassHealth </a:t>
            </a:r>
            <a:r>
              <a:rPr lang="en-US" sz="2400" dirty="0" err="1">
                <a:latin typeface="Calibri" pitchFamily="34" charset="0"/>
                <a:cs typeface="Calibri" pitchFamily="34" charset="0"/>
              </a:rPr>
              <a:t>theo</a:t>
            </a:r>
            <a:r>
              <a:rPr lang="en-US" sz="2400" dirty="0">
                <a:latin typeface="Calibri" pitchFamily="34" charset="0"/>
                <a:cs typeface="Calibri" pitchFamily="34" charset="0"/>
              </a:rPr>
              <a:t> </a:t>
            </a:r>
            <a:r>
              <a:rPr lang="en-US" sz="2400" dirty="0" err="1">
                <a:latin typeface="Calibri" pitchFamily="34" charset="0"/>
                <a:cs typeface="Calibri" pitchFamily="34" charset="0"/>
              </a:rPr>
              <a:t>số</a:t>
            </a:r>
            <a:r>
              <a:rPr lang="en-US" sz="2400" dirty="0">
                <a:latin typeface="Calibri" pitchFamily="34" charset="0"/>
                <a:cs typeface="Calibri" pitchFamily="34" charset="0"/>
              </a:rPr>
              <a:t> 800-841-2900 </a:t>
            </a:r>
            <a:r>
              <a:rPr lang="en-US" sz="2400" dirty="0" err="1">
                <a:latin typeface="Calibri" pitchFamily="34" charset="0"/>
                <a:cs typeface="Calibri" pitchFamily="34" charset="0"/>
              </a:rPr>
              <a:t>để</a:t>
            </a:r>
            <a:r>
              <a:rPr lang="en-US" sz="2400" dirty="0">
                <a:latin typeface="Calibri" pitchFamily="34" charset="0"/>
                <a:cs typeface="Calibri" pitchFamily="34" charset="0"/>
              </a:rPr>
              <a:t> </a:t>
            </a:r>
            <a:r>
              <a:rPr lang="en-US" sz="2400" dirty="0" err="1">
                <a:latin typeface="Calibri" pitchFamily="34" charset="0"/>
                <a:cs typeface="Calibri" pitchFamily="34" charset="0"/>
              </a:rPr>
              <a:t>đặt</a:t>
            </a:r>
            <a:r>
              <a:rPr lang="en-US" sz="2400" dirty="0">
                <a:latin typeface="Calibri" pitchFamily="34" charset="0"/>
                <a:cs typeface="Calibri" pitchFamily="34" charset="0"/>
              </a:rPr>
              <a:t> </a:t>
            </a:r>
            <a:r>
              <a:rPr lang="en-US" sz="2400" dirty="0" err="1">
                <a:latin typeface="Calibri" pitchFamily="34" charset="0"/>
                <a:cs typeface="Calibri" pitchFamily="34" charset="0"/>
              </a:rPr>
              <a:t>lịch</a:t>
            </a:r>
            <a:endParaRPr lang="en-US" sz="2400" dirty="0">
              <a:latin typeface="Calibri" pitchFamily="34" charset="0"/>
              <a:cs typeface="Calibri" pitchFamily="34" charset="0"/>
            </a:endParaRPr>
          </a:p>
          <a:p>
            <a:pPr marL="342900" indent="-342900">
              <a:lnSpc>
                <a:spcPct val="100000"/>
              </a:lnSpc>
              <a:spcBef>
                <a:spcPts val="600"/>
              </a:spcBef>
              <a:buFont typeface="Arial" panose="020B0604020202020204" pitchFamily="34" charset="0"/>
              <a:buChar char="•"/>
            </a:pPr>
            <a:r>
              <a:rPr lang="en-US" sz="2400" dirty="0">
                <a:latin typeface="Calibri" pitchFamily="34" charset="0"/>
                <a:cs typeface="Calibri" pitchFamily="34" charset="0"/>
              </a:rPr>
              <a:t>LYFT </a:t>
            </a:r>
            <a:r>
              <a:rPr lang="en-US" sz="2400" dirty="0" err="1">
                <a:latin typeface="Calibri" pitchFamily="34" charset="0"/>
                <a:cs typeface="Calibri" pitchFamily="34" charset="0"/>
              </a:rPr>
              <a:t>đang</a:t>
            </a:r>
            <a:r>
              <a:rPr lang="en-US" sz="2400" dirty="0">
                <a:latin typeface="Calibri" pitchFamily="34" charset="0"/>
                <a:cs typeface="Calibri" pitchFamily="34" charset="0"/>
              </a:rPr>
              <a:t> </a:t>
            </a:r>
            <a:r>
              <a:rPr lang="en-US" sz="2400" dirty="0" err="1">
                <a:latin typeface="Calibri" pitchFamily="34" charset="0"/>
                <a:cs typeface="Calibri" pitchFamily="34" charset="0"/>
              </a:rPr>
              <a:t>cung</a:t>
            </a:r>
            <a:r>
              <a:rPr lang="en-US" sz="2400" dirty="0">
                <a:latin typeface="Calibri" pitchFamily="34" charset="0"/>
                <a:cs typeface="Calibri" pitchFamily="34" charset="0"/>
              </a:rPr>
              <a:t> </a:t>
            </a:r>
            <a:r>
              <a:rPr lang="en-US" sz="2400" dirty="0" err="1">
                <a:latin typeface="Calibri" pitchFamily="34" charset="0"/>
                <a:cs typeface="Calibri" pitchFamily="34" charset="0"/>
              </a:rPr>
              <a:t>cấp</a:t>
            </a:r>
            <a:r>
              <a:rPr lang="en-US" sz="2400" dirty="0">
                <a:latin typeface="Calibri" pitchFamily="34" charset="0"/>
                <a:cs typeface="Calibri" pitchFamily="34" charset="0"/>
              </a:rPr>
              <a:t> </a:t>
            </a:r>
            <a:r>
              <a:rPr lang="en-US" sz="2400" dirty="0" err="1">
                <a:latin typeface="Calibri" pitchFamily="34" charset="0"/>
                <a:cs typeface="Calibri" pitchFamily="34" charset="0"/>
              </a:rPr>
              <a:t>các</a:t>
            </a:r>
            <a:r>
              <a:rPr lang="en-US" sz="2400" dirty="0">
                <a:latin typeface="Calibri" pitchFamily="34" charset="0"/>
                <a:cs typeface="Calibri" pitchFamily="34" charset="0"/>
              </a:rPr>
              <a:t> </a:t>
            </a:r>
            <a:r>
              <a:rPr lang="en-US" sz="2400" dirty="0" err="1">
                <a:latin typeface="Calibri" pitchFamily="34" charset="0"/>
                <a:cs typeface="Calibri" pitchFamily="34" charset="0"/>
              </a:rPr>
              <a:t>chuyến</a:t>
            </a:r>
            <a:r>
              <a:rPr lang="en-US" sz="2400" dirty="0">
                <a:latin typeface="Calibri" pitchFamily="34" charset="0"/>
                <a:cs typeface="Calibri" pitchFamily="34" charset="0"/>
              </a:rPr>
              <a:t> </a:t>
            </a:r>
            <a:r>
              <a:rPr lang="en-US" sz="2400" dirty="0" err="1">
                <a:latin typeface="Calibri" pitchFamily="34" charset="0"/>
                <a:cs typeface="Calibri" pitchFamily="34" charset="0"/>
              </a:rPr>
              <a:t>xe</a:t>
            </a:r>
            <a:r>
              <a:rPr lang="en-US" sz="2400" dirty="0">
                <a:latin typeface="Calibri" pitchFamily="34" charset="0"/>
                <a:cs typeface="Calibri" pitchFamily="34" charset="0"/>
              </a:rPr>
              <a:t> </a:t>
            </a:r>
            <a:r>
              <a:rPr lang="en-US" sz="2400" dirty="0" err="1">
                <a:latin typeface="Calibri" pitchFamily="34" charset="0"/>
                <a:cs typeface="Calibri" pitchFamily="34" charset="0"/>
              </a:rPr>
              <a:t>miễn</a:t>
            </a:r>
            <a:r>
              <a:rPr lang="en-US" sz="2400" dirty="0">
                <a:latin typeface="Calibri" pitchFamily="34" charset="0"/>
                <a:cs typeface="Calibri" pitchFamily="34" charset="0"/>
              </a:rPr>
              <a:t> </a:t>
            </a:r>
            <a:r>
              <a:rPr lang="en-US" sz="2400" dirty="0" err="1">
                <a:latin typeface="Calibri" pitchFamily="34" charset="0"/>
                <a:cs typeface="Calibri" pitchFamily="34" charset="0"/>
              </a:rPr>
              <a:t>phí</a:t>
            </a:r>
            <a:r>
              <a:rPr lang="en-US" sz="2400" dirty="0">
                <a:latin typeface="Calibri" pitchFamily="34" charset="0"/>
                <a:cs typeface="Calibri" pitchFamily="34" charset="0"/>
              </a:rPr>
              <a:t> </a:t>
            </a:r>
            <a:r>
              <a:rPr lang="en-US" sz="2400" dirty="0" err="1">
                <a:latin typeface="Calibri" pitchFamily="34" charset="0"/>
                <a:cs typeface="Calibri" pitchFamily="34" charset="0"/>
              </a:rPr>
              <a:t>hoặc</a:t>
            </a:r>
            <a:r>
              <a:rPr lang="en-US" sz="2400" dirty="0">
                <a:latin typeface="Calibri" pitchFamily="34" charset="0"/>
                <a:cs typeface="Calibri" pitchFamily="34" charset="0"/>
              </a:rPr>
              <a:t> </a:t>
            </a:r>
            <a:r>
              <a:rPr lang="en-US" sz="2400" dirty="0" err="1">
                <a:latin typeface="Calibri" pitchFamily="34" charset="0"/>
                <a:cs typeface="Calibri" pitchFamily="34" charset="0"/>
              </a:rPr>
              <a:t>giảm</a:t>
            </a:r>
            <a:r>
              <a:rPr lang="en-US" sz="2400" dirty="0">
                <a:latin typeface="Calibri" pitchFamily="34" charset="0"/>
                <a:cs typeface="Calibri" pitchFamily="34" charset="0"/>
              </a:rPr>
              <a:t> </a:t>
            </a:r>
            <a:r>
              <a:rPr lang="en-US" sz="2400" dirty="0" err="1">
                <a:latin typeface="Calibri" pitchFamily="34" charset="0"/>
                <a:cs typeface="Calibri" pitchFamily="34" charset="0"/>
              </a:rPr>
              <a:t>giá</a:t>
            </a:r>
            <a:r>
              <a:rPr lang="en-US" sz="2400" dirty="0">
                <a:latin typeface="Calibri" pitchFamily="34" charset="0"/>
                <a:cs typeface="Calibri" pitchFamily="34" charset="0"/>
              </a:rPr>
              <a:t> </a:t>
            </a:r>
            <a:r>
              <a:rPr lang="en-US" sz="2400" dirty="0" err="1">
                <a:latin typeface="Calibri" pitchFamily="34" charset="0"/>
                <a:cs typeface="Calibri" pitchFamily="34" charset="0"/>
              </a:rPr>
              <a:t>tới</a:t>
            </a:r>
            <a:r>
              <a:rPr lang="en-US" sz="2400" dirty="0">
                <a:latin typeface="Calibri" pitchFamily="34" charset="0"/>
                <a:cs typeface="Calibri" pitchFamily="34" charset="0"/>
              </a:rPr>
              <a:t> </a:t>
            </a:r>
            <a:r>
              <a:rPr lang="en-US" sz="2400" dirty="0" err="1">
                <a:latin typeface="Calibri" pitchFamily="34" charset="0"/>
                <a:cs typeface="Calibri" pitchFamily="34" charset="0"/>
              </a:rPr>
              <a:t>và</a:t>
            </a:r>
            <a:r>
              <a:rPr lang="en-US" sz="2400" dirty="0">
                <a:latin typeface="Calibri" pitchFamily="34" charset="0"/>
                <a:cs typeface="Calibri" pitchFamily="34" charset="0"/>
              </a:rPr>
              <a:t> </a:t>
            </a:r>
            <a:r>
              <a:rPr lang="en-US" sz="2400" dirty="0" err="1">
                <a:latin typeface="Calibri" pitchFamily="34" charset="0"/>
                <a:cs typeface="Calibri" pitchFamily="34" charset="0"/>
              </a:rPr>
              <a:t>đi</a:t>
            </a:r>
            <a:r>
              <a:rPr lang="en-US" sz="2400" dirty="0">
                <a:latin typeface="Calibri" pitchFamily="34" charset="0"/>
                <a:cs typeface="Calibri" pitchFamily="34" charset="0"/>
              </a:rPr>
              <a:t> </a:t>
            </a:r>
            <a:r>
              <a:rPr lang="en-US" sz="2400" dirty="0" err="1">
                <a:latin typeface="Calibri" pitchFamily="34" charset="0"/>
                <a:cs typeface="Calibri" pitchFamily="34" charset="0"/>
              </a:rPr>
              <a:t>từ</a:t>
            </a:r>
            <a:r>
              <a:rPr lang="en-US" sz="2400" dirty="0">
                <a:latin typeface="Calibri" pitchFamily="34" charset="0"/>
                <a:cs typeface="Calibri" pitchFamily="34" charset="0"/>
              </a:rPr>
              <a:t> </a:t>
            </a:r>
            <a:r>
              <a:rPr lang="en-US" sz="2400" dirty="0" err="1">
                <a:latin typeface="Calibri" pitchFamily="34" charset="0"/>
                <a:cs typeface="Calibri" pitchFamily="34" charset="0"/>
              </a:rPr>
              <a:t>các</a:t>
            </a:r>
            <a:r>
              <a:rPr lang="en-US" sz="2400" dirty="0">
                <a:latin typeface="Calibri" pitchFamily="34" charset="0"/>
                <a:cs typeface="Calibri" pitchFamily="34" charset="0"/>
              </a:rPr>
              <a:t> </a:t>
            </a:r>
            <a:r>
              <a:rPr lang="en-US" sz="2400" dirty="0" err="1">
                <a:latin typeface="Calibri" pitchFamily="34" charset="0"/>
                <a:cs typeface="Calibri" pitchFamily="34" charset="0"/>
              </a:rPr>
              <a:t>cuộc</a:t>
            </a:r>
            <a:r>
              <a:rPr lang="en-US" sz="2400" dirty="0">
                <a:latin typeface="Calibri" pitchFamily="34" charset="0"/>
                <a:cs typeface="Calibri" pitchFamily="34" charset="0"/>
              </a:rPr>
              <a:t> </a:t>
            </a:r>
            <a:r>
              <a:rPr lang="en-US" sz="2400" dirty="0" err="1">
                <a:latin typeface="Calibri" pitchFamily="34" charset="0"/>
                <a:cs typeface="Calibri" pitchFamily="34" charset="0"/>
              </a:rPr>
              <a:t>hẹn</a:t>
            </a:r>
            <a:r>
              <a:rPr lang="en-US" sz="2400" dirty="0">
                <a:latin typeface="Calibri" pitchFamily="34" charset="0"/>
                <a:cs typeface="Calibri" pitchFamily="34" charset="0"/>
              </a:rPr>
              <a:t> </a:t>
            </a:r>
            <a:r>
              <a:rPr lang="en-US" sz="2400" dirty="0" err="1">
                <a:latin typeface="Calibri" pitchFamily="34" charset="0"/>
                <a:cs typeface="Calibri" pitchFamily="34" charset="0"/>
              </a:rPr>
              <a:t>tiêm</a:t>
            </a:r>
            <a:r>
              <a:rPr lang="en-US" sz="2400" dirty="0">
                <a:latin typeface="Calibri" pitchFamily="34" charset="0"/>
                <a:cs typeface="Calibri" pitchFamily="34" charset="0"/>
              </a:rPr>
              <a:t> </a:t>
            </a:r>
            <a:r>
              <a:rPr lang="en-US" sz="2400" dirty="0" err="1">
                <a:latin typeface="Calibri" pitchFamily="34" charset="0"/>
                <a:cs typeface="Calibri" pitchFamily="34" charset="0"/>
              </a:rPr>
              <a:t>chủng</a:t>
            </a:r>
            <a:r>
              <a:rPr lang="en-US" sz="2400" dirty="0">
                <a:latin typeface="Calibri" pitchFamily="34" charset="0"/>
                <a:cs typeface="Calibri" pitchFamily="34" charset="0"/>
              </a:rPr>
              <a:t>.</a:t>
            </a:r>
          </a:p>
          <a:p>
            <a:pPr marL="342900" indent="-342900">
              <a:lnSpc>
                <a:spcPct val="100000"/>
              </a:lnSpc>
              <a:spcBef>
                <a:spcPts val="600"/>
              </a:spcBef>
              <a:buFont typeface="Arial" panose="020B0604020202020204" pitchFamily="34" charset="0"/>
              <a:buChar char="•"/>
            </a:pPr>
            <a:r>
              <a:rPr lang="en-US" sz="2400" dirty="0" err="1">
                <a:latin typeface="Calibri" pitchFamily="34" charset="0"/>
                <a:cs typeface="Calibri" pitchFamily="34" charset="0"/>
              </a:rPr>
              <a:t>Các</a:t>
            </a:r>
            <a:r>
              <a:rPr lang="en-US" sz="2400" dirty="0">
                <a:latin typeface="Calibri" pitchFamily="34" charset="0"/>
                <a:cs typeface="Calibri" pitchFamily="34" charset="0"/>
              </a:rPr>
              <a:t> </a:t>
            </a:r>
            <a:r>
              <a:rPr lang="en-US" sz="2400" dirty="0" err="1">
                <a:latin typeface="Calibri" pitchFamily="34" charset="0"/>
                <a:cs typeface="Calibri" pitchFamily="34" charset="0"/>
              </a:rPr>
              <a:t>tổ</a:t>
            </a:r>
            <a:r>
              <a:rPr lang="en-US" sz="2400" dirty="0">
                <a:latin typeface="Calibri" pitchFamily="34" charset="0"/>
                <a:cs typeface="Calibri" pitchFamily="34" charset="0"/>
              </a:rPr>
              <a:t> </a:t>
            </a:r>
            <a:r>
              <a:rPr lang="en-US" sz="2400" dirty="0" err="1">
                <a:latin typeface="Calibri" pitchFamily="34" charset="0"/>
                <a:cs typeface="Calibri" pitchFamily="34" charset="0"/>
              </a:rPr>
              <a:t>chức</a:t>
            </a:r>
            <a:r>
              <a:rPr lang="en-US" sz="2400" dirty="0">
                <a:latin typeface="Calibri" pitchFamily="34" charset="0"/>
                <a:cs typeface="Calibri" pitchFamily="34" charset="0"/>
              </a:rPr>
              <a:t> </a:t>
            </a:r>
            <a:r>
              <a:rPr lang="en-US" sz="2400" dirty="0" err="1">
                <a:latin typeface="Calibri" pitchFamily="34" charset="0"/>
                <a:cs typeface="Calibri" pitchFamily="34" charset="0"/>
              </a:rPr>
              <a:t>như</a:t>
            </a:r>
            <a:r>
              <a:rPr lang="en-US" sz="2400" dirty="0">
                <a:latin typeface="Calibri" pitchFamily="34" charset="0"/>
                <a:cs typeface="Calibri" pitchFamily="34" charset="0"/>
              </a:rPr>
              <a:t> </a:t>
            </a:r>
            <a:r>
              <a:rPr lang="en-US" sz="2400" dirty="0" err="1">
                <a:latin typeface="Calibri" pitchFamily="34" charset="0"/>
                <a:cs typeface="Calibri" pitchFamily="34" charset="0"/>
              </a:rPr>
              <a:t>chủ</a:t>
            </a:r>
            <a:r>
              <a:rPr lang="en-US" sz="2400" dirty="0">
                <a:latin typeface="Calibri" pitchFamily="34" charset="0"/>
                <a:cs typeface="Calibri" pitchFamily="34" charset="0"/>
              </a:rPr>
              <a:t> </a:t>
            </a:r>
            <a:r>
              <a:rPr lang="en-US" sz="2400" dirty="0" err="1">
                <a:latin typeface="Calibri" pitchFamily="34" charset="0"/>
                <a:cs typeface="Calibri" pitchFamily="34" charset="0"/>
              </a:rPr>
              <a:t>sử</a:t>
            </a:r>
            <a:r>
              <a:rPr lang="en-US" sz="2400" dirty="0">
                <a:latin typeface="Calibri" pitchFamily="34" charset="0"/>
                <a:cs typeface="Calibri" pitchFamily="34" charset="0"/>
              </a:rPr>
              <a:t> </a:t>
            </a:r>
            <a:r>
              <a:rPr lang="en-US" sz="2400" dirty="0" err="1">
                <a:latin typeface="Calibri" pitchFamily="34" charset="0"/>
                <a:cs typeface="Calibri" pitchFamily="34" charset="0"/>
              </a:rPr>
              <a:t>dụng</a:t>
            </a:r>
            <a:r>
              <a:rPr lang="en-US" sz="2400" dirty="0">
                <a:latin typeface="Calibri" pitchFamily="34" charset="0"/>
                <a:cs typeface="Calibri" pitchFamily="34" charset="0"/>
              </a:rPr>
              <a:t> </a:t>
            </a:r>
            <a:r>
              <a:rPr lang="en-US" sz="2400" dirty="0" err="1">
                <a:latin typeface="Calibri" pitchFamily="34" charset="0"/>
                <a:cs typeface="Calibri" pitchFamily="34" charset="0"/>
              </a:rPr>
              <a:t>lao</a:t>
            </a:r>
            <a:r>
              <a:rPr lang="en-US" sz="2400" dirty="0">
                <a:latin typeface="Calibri" pitchFamily="34" charset="0"/>
                <a:cs typeface="Calibri" pitchFamily="34" charset="0"/>
              </a:rPr>
              <a:t> </a:t>
            </a:r>
            <a:r>
              <a:rPr lang="en-US" sz="2400" dirty="0" err="1">
                <a:latin typeface="Calibri" pitchFamily="34" charset="0"/>
                <a:cs typeface="Calibri" pitchFamily="34" charset="0"/>
              </a:rPr>
              <a:t>động</a:t>
            </a:r>
            <a:r>
              <a:rPr lang="en-US" sz="2400" dirty="0">
                <a:latin typeface="Calibri" pitchFamily="34" charset="0"/>
                <a:cs typeface="Calibri" pitchFamily="34" charset="0"/>
              </a:rPr>
              <a:t>, </a:t>
            </a:r>
            <a:r>
              <a:rPr lang="en-US" sz="2400" dirty="0" err="1">
                <a:latin typeface="Calibri" pitchFamily="34" charset="0"/>
                <a:cs typeface="Calibri" pitchFamily="34" charset="0"/>
              </a:rPr>
              <a:t>trường</a:t>
            </a:r>
            <a:r>
              <a:rPr lang="en-US" sz="2400" dirty="0">
                <a:latin typeface="Calibri" pitchFamily="34" charset="0"/>
                <a:cs typeface="Calibri" pitchFamily="34" charset="0"/>
              </a:rPr>
              <a:t> </a:t>
            </a:r>
            <a:r>
              <a:rPr lang="en-US" sz="2400" dirty="0" err="1">
                <a:latin typeface="Calibri" pitchFamily="34" charset="0"/>
                <a:cs typeface="Calibri" pitchFamily="34" charset="0"/>
              </a:rPr>
              <a:t>học</a:t>
            </a:r>
            <a:r>
              <a:rPr lang="en-US" sz="2400" dirty="0">
                <a:latin typeface="Calibri" pitchFamily="34" charset="0"/>
                <a:cs typeface="Calibri" pitchFamily="34" charset="0"/>
              </a:rPr>
              <a:t>, </a:t>
            </a:r>
            <a:r>
              <a:rPr lang="en-US" sz="2400" dirty="0" err="1">
                <a:latin typeface="Calibri" pitchFamily="34" charset="0"/>
                <a:cs typeface="Calibri" pitchFamily="34" charset="0"/>
              </a:rPr>
              <a:t>cùng</a:t>
            </a:r>
            <a:r>
              <a:rPr lang="en-US" sz="2400" dirty="0">
                <a:latin typeface="Calibri" pitchFamily="34" charset="0"/>
                <a:cs typeface="Calibri" pitchFamily="34" charset="0"/>
              </a:rPr>
              <a:t> </a:t>
            </a:r>
            <a:r>
              <a:rPr lang="en-US" sz="2400" dirty="0" err="1">
                <a:latin typeface="Calibri" pitchFamily="34" charset="0"/>
                <a:cs typeface="Calibri" pitchFamily="34" charset="0"/>
              </a:rPr>
              <a:t>các</a:t>
            </a:r>
            <a:r>
              <a:rPr lang="en-US" sz="2400" dirty="0">
                <a:latin typeface="Calibri" pitchFamily="34" charset="0"/>
                <a:cs typeface="Calibri" pitchFamily="34" charset="0"/>
              </a:rPr>
              <a:t> </a:t>
            </a:r>
            <a:r>
              <a:rPr lang="en-US" sz="2400" dirty="0" err="1">
                <a:latin typeface="Calibri" pitchFamily="34" charset="0"/>
                <a:cs typeface="Calibri" pitchFamily="34" charset="0"/>
              </a:rPr>
              <a:t>tổ</a:t>
            </a:r>
            <a:r>
              <a:rPr lang="en-US" sz="2400" dirty="0">
                <a:latin typeface="Calibri" pitchFamily="34" charset="0"/>
                <a:cs typeface="Calibri" pitchFamily="34" charset="0"/>
              </a:rPr>
              <a:t> </a:t>
            </a:r>
            <a:r>
              <a:rPr lang="en-US" sz="2400" dirty="0" err="1">
                <a:latin typeface="Calibri" pitchFamily="34" charset="0"/>
                <a:cs typeface="Calibri" pitchFamily="34" charset="0"/>
              </a:rPr>
              <a:t>chức</a:t>
            </a:r>
            <a:r>
              <a:rPr lang="en-US" sz="2400" dirty="0">
                <a:latin typeface="Calibri" pitchFamily="34" charset="0"/>
                <a:cs typeface="Calibri" pitchFamily="34" charset="0"/>
              </a:rPr>
              <a:t> </a:t>
            </a:r>
            <a:r>
              <a:rPr lang="en-US" sz="2400" dirty="0" err="1">
                <a:latin typeface="Calibri" pitchFamily="34" charset="0"/>
                <a:cs typeface="Calibri" pitchFamily="34" charset="0"/>
              </a:rPr>
              <a:t>cộng</a:t>
            </a:r>
            <a:r>
              <a:rPr lang="en-US" sz="2400" dirty="0">
                <a:latin typeface="Calibri" pitchFamily="34" charset="0"/>
                <a:cs typeface="Calibri" pitchFamily="34" charset="0"/>
              </a:rPr>
              <a:t> </a:t>
            </a:r>
            <a:r>
              <a:rPr lang="en-US" sz="2400" dirty="0" err="1">
                <a:latin typeface="Calibri" pitchFamily="34" charset="0"/>
                <a:cs typeface="Calibri" pitchFamily="34" charset="0"/>
              </a:rPr>
              <a:t>đồng</a:t>
            </a:r>
            <a:r>
              <a:rPr lang="en-US" sz="2400" dirty="0">
                <a:latin typeface="Calibri" pitchFamily="34" charset="0"/>
                <a:cs typeface="Calibri" pitchFamily="34" charset="0"/>
              </a:rPr>
              <a:t> </a:t>
            </a:r>
            <a:r>
              <a:rPr lang="en-US" sz="2400" dirty="0" err="1">
                <a:latin typeface="Calibri" pitchFamily="34" charset="0"/>
                <a:cs typeface="Calibri" pitchFamily="34" charset="0"/>
              </a:rPr>
              <a:t>và</a:t>
            </a:r>
            <a:r>
              <a:rPr lang="en-US" sz="2400" dirty="0">
                <a:latin typeface="Calibri" pitchFamily="34" charset="0"/>
                <a:cs typeface="Calibri" pitchFamily="34" charset="0"/>
              </a:rPr>
              <a:t> </a:t>
            </a:r>
            <a:r>
              <a:rPr lang="en-US" sz="2400" dirty="0" err="1">
                <a:latin typeface="Calibri" pitchFamily="34" charset="0"/>
                <a:cs typeface="Calibri" pitchFamily="34" charset="0"/>
              </a:rPr>
              <a:t>tín</a:t>
            </a:r>
            <a:r>
              <a:rPr lang="en-US" sz="2400" dirty="0">
                <a:latin typeface="Calibri" pitchFamily="34" charset="0"/>
                <a:cs typeface="Calibri" pitchFamily="34" charset="0"/>
              </a:rPr>
              <a:t> </a:t>
            </a:r>
            <a:r>
              <a:rPr lang="en-US" sz="2400" dirty="0" err="1">
                <a:latin typeface="Calibri" pitchFamily="34" charset="0"/>
                <a:cs typeface="Calibri" pitchFamily="34" charset="0"/>
              </a:rPr>
              <a:t>ngưỡng</a:t>
            </a:r>
            <a:r>
              <a:rPr lang="en-US" sz="2400" dirty="0">
                <a:latin typeface="Calibri" pitchFamily="34" charset="0"/>
                <a:cs typeface="Calibri" pitchFamily="34" charset="0"/>
              </a:rPr>
              <a:t> </a:t>
            </a:r>
            <a:r>
              <a:rPr lang="en-US" sz="2400" dirty="0" err="1">
                <a:latin typeface="Calibri" pitchFamily="34" charset="0"/>
                <a:cs typeface="Calibri" pitchFamily="34" charset="0"/>
              </a:rPr>
              <a:t>có</a:t>
            </a:r>
            <a:r>
              <a:rPr lang="en-US" sz="2400" dirty="0">
                <a:latin typeface="Calibri" pitchFamily="34" charset="0"/>
                <a:cs typeface="Calibri" pitchFamily="34" charset="0"/>
              </a:rPr>
              <a:t> </a:t>
            </a:r>
            <a:r>
              <a:rPr lang="en-US" sz="2400" dirty="0" err="1">
                <a:latin typeface="Calibri" pitchFamily="34" charset="0"/>
                <a:cs typeface="Calibri" pitchFamily="34" charset="0"/>
              </a:rPr>
              <a:t>thể</a:t>
            </a:r>
            <a:r>
              <a:rPr lang="en-US" sz="2400" dirty="0">
                <a:latin typeface="Calibri" pitchFamily="34" charset="0"/>
                <a:cs typeface="Calibri" pitchFamily="34" charset="0"/>
              </a:rPr>
              <a:t> </a:t>
            </a:r>
            <a:r>
              <a:rPr lang="en-US" sz="2400" dirty="0" err="1">
                <a:latin typeface="Calibri" pitchFamily="34" charset="0"/>
                <a:cs typeface="Calibri" pitchFamily="34" charset="0"/>
              </a:rPr>
              <a:t>yêu</a:t>
            </a:r>
            <a:r>
              <a:rPr lang="en-US" sz="2400" dirty="0">
                <a:latin typeface="Calibri" pitchFamily="34" charset="0"/>
                <a:cs typeface="Calibri" pitchFamily="34" charset="0"/>
              </a:rPr>
              <a:t> </a:t>
            </a:r>
            <a:r>
              <a:rPr lang="en-US" sz="2400" dirty="0" err="1">
                <a:latin typeface="Calibri" pitchFamily="34" charset="0"/>
                <a:cs typeface="Calibri" pitchFamily="34" charset="0"/>
              </a:rPr>
              <a:t>cầu</a:t>
            </a:r>
            <a:r>
              <a:rPr lang="en-US" sz="2400" dirty="0">
                <a:latin typeface="Calibri" pitchFamily="34" charset="0"/>
                <a:cs typeface="Calibri" pitchFamily="34" charset="0"/>
              </a:rPr>
              <a:t> </a:t>
            </a:r>
            <a:r>
              <a:rPr lang="en-US" sz="2400" dirty="0" err="1">
                <a:latin typeface="Calibri" pitchFamily="34" charset="0"/>
                <a:cs typeface="Calibri" pitchFamily="34" charset="0"/>
              </a:rPr>
              <a:t>phòng</a:t>
            </a:r>
            <a:r>
              <a:rPr lang="en-US" sz="2400" dirty="0">
                <a:latin typeface="Calibri" pitchFamily="34" charset="0"/>
                <a:cs typeface="Calibri" pitchFamily="34" charset="0"/>
              </a:rPr>
              <a:t> </a:t>
            </a:r>
            <a:r>
              <a:rPr lang="en-US" sz="2400" dirty="0" err="1">
                <a:latin typeface="Calibri" pitchFamily="34" charset="0"/>
                <a:cs typeface="Calibri" pitchFamily="34" charset="0"/>
              </a:rPr>
              <a:t>tiêm</a:t>
            </a:r>
            <a:r>
              <a:rPr lang="en-US" sz="2400" dirty="0">
                <a:latin typeface="Calibri" pitchFamily="34" charset="0"/>
                <a:cs typeface="Calibri" pitchFamily="34" charset="0"/>
              </a:rPr>
              <a:t> </a:t>
            </a:r>
            <a:r>
              <a:rPr lang="en-US" sz="2400" dirty="0" err="1">
                <a:latin typeface="Calibri" pitchFamily="34" charset="0"/>
                <a:cs typeface="Calibri" pitchFamily="34" charset="0"/>
              </a:rPr>
              <a:t>lưu</a:t>
            </a:r>
            <a:r>
              <a:rPr lang="en-US" sz="2400" dirty="0">
                <a:latin typeface="Calibri" pitchFamily="34" charset="0"/>
                <a:cs typeface="Calibri" pitchFamily="34" charset="0"/>
              </a:rPr>
              <a:t> </a:t>
            </a:r>
            <a:r>
              <a:rPr lang="en-US" sz="2400" dirty="0" err="1">
                <a:latin typeface="Calibri" pitchFamily="34" charset="0"/>
                <a:cs typeface="Calibri" pitchFamily="34" charset="0"/>
              </a:rPr>
              <a:t>động</a:t>
            </a:r>
            <a:r>
              <a:rPr lang="en-US" sz="2400" dirty="0">
                <a:latin typeface="Calibri" pitchFamily="34" charset="0"/>
                <a:cs typeface="Calibri" pitchFamily="34" charset="0"/>
              </a:rPr>
              <a:t> </a:t>
            </a:r>
            <a:r>
              <a:rPr lang="en-US" sz="2400" dirty="0" err="1">
                <a:latin typeface="Calibri" pitchFamily="34" charset="0"/>
                <a:cs typeface="Calibri" pitchFamily="34" charset="0"/>
              </a:rPr>
              <a:t>miễn</a:t>
            </a:r>
            <a:r>
              <a:rPr lang="en-US" sz="2400" dirty="0">
                <a:latin typeface="Calibri" pitchFamily="34" charset="0"/>
                <a:cs typeface="Calibri" pitchFamily="34" charset="0"/>
              </a:rPr>
              <a:t> </a:t>
            </a:r>
            <a:r>
              <a:rPr lang="en-US" sz="2400" dirty="0" err="1">
                <a:latin typeface="Calibri" pitchFamily="34" charset="0"/>
                <a:cs typeface="Calibri" pitchFamily="34" charset="0"/>
              </a:rPr>
              <a:t>phí</a:t>
            </a:r>
            <a:r>
              <a:rPr lang="en-US" sz="2400" dirty="0">
                <a:latin typeface="Calibri" pitchFamily="34" charset="0"/>
                <a:cs typeface="Calibri" pitchFamily="34" charset="0"/>
              </a:rPr>
              <a:t> </a:t>
            </a:r>
            <a:r>
              <a:rPr lang="en-US" sz="2400" dirty="0" err="1">
                <a:latin typeface="Calibri" pitchFamily="34" charset="0"/>
                <a:cs typeface="Calibri" pitchFamily="34" charset="0"/>
              </a:rPr>
              <a:t>tại</a:t>
            </a:r>
            <a:r>
              <a:rPr lang="en-US" sz="2400" dirty="0">
                <a:latin typeface="Calibri" pitchFamily="34" charset="0"/>
                <a:cs typeface="Calibri" pitchFamily="34" charset="0"/>
              </a:rPr>
              <a:t> </a:t>
            </a:r>
            <a:r>
              <a:rPr lang="en-US" sz="2400" dirty="0" err="1">
                <a:latin typeface="Calibri" pitchFamily="34" charset="0"/>
                <a:cs typeface="Calibri" pitchFamily="34" charset="0"/>
              </a:rPr>
              <a:t>chỗ</a:t>
            </a:r>
            <a:r>
              <a:rPr lang="en-US" sz="2400" dirty="0">
                <a:latin typeface="Calibri" pitchFamily="34" charset="0"/>
                <a:cs typeface="Calibri" pitchFamily="34" charset="0"/>
              </a:rPr>
              <a:t> </a:t>
            </a:r>
            <a:r>
              <a:rPr lang="en-US" sz="2400" dirty="0" err="1">
                <a:latin typeface="Calibri" pitchFamily="34" charset="0"/>
                <a:cs typeface="Calibri" pitchFamily="34" charset="0"/>
              </a:rPr>
              <a:t>để</a:t>
            </a:r>
            <a:r>
              <a:rPr lang="en-US" sz="2400" dirty="0">
                <a:latin typeface="Calibri" pitchFamily="34" charset="0"/>
                <a:cs typeface="Calibri" pitchFamily="34" charset="0"/>
              </a:rPr>
              <a:t> </a:t>
            </a:r>
            <a:r>
              <a:rPr lang="en-US" sz="2400" dirty="0" err="1">
                <a:latin typeface="Calibri" pitchFamily="34" charset="0"/>
                <a:cs typeface="Calibri" pitchFamily="34" charset="0"/>
              </a:rPr>
              <a:t>tiêm</a:t>
            </a:r>
            <a:r>
              <a:rPr lang="en-US" sz="2400" dirty="0">
                <a:latin typeface="Calibri" pitchFamily="34" charset="0"/>
                <a:cs typeface="Calibri" pitchFamily="34" charset="0"/>
              </a:rPr>
              <a:t> </a:t>
            </a:r>
            <a:r>
              <a:rPr lang="en-US" sz="2400" dirty="0" err="1">
                <a:latin typeface="Calibri" pitchFamily="34" charset="0"/>
                <a:cs typeface="Calibri" pitchFamily="34" charset="0"/>
              </a:rPr>
              <a:t>chủng</a:t>
            </a:r>
            <a:r>
              <a:rPr lang="en-US" sz="2400" dirty="0">
                <a:latin typeface="Calibri" pitchFamily="34" charset="0"/>
                <a:cs typeface="Calibri" pitchFamily="34" charset="0"/>
              </a:rPr>
              <a:t> </a:t>
            </a:r>
            <a:r>
              <a:rPr lang="en-US" sz="2400" dirty="0" err="1">
                <a:latin typeface="Calibri" pitchFamily="34" charset="0"/>
                <a:cs typeface="Calibri" pitchFamily="34" charset="0"/>
              </a:rPr>
              <a:t>cho</a:t>
            </a:r>
            <a:r>
              <a:rPr lang="en-US" sz="2400" dirty="0">
                <a:latin typeface="Calibri" pitchFamily="34" charset="0"/>
                <a:cs typeface="Calibri" pitchFamily="34" charset="0"/>
              </a:rPr>
              <a:t> </a:t>
            </a:r>
            <a:r>
              <a:rPr lang="en-US" sz="2400" dirty="0" err="1">
                <a:latin typeface="Calibri" pitchFamily="34" charset="0"/>
                <a:cs typeface="Calibri" pitchFamily="34" charset="0"/>
              </a:rPr>
              <a:t>các</a:t>
            </a:r>
            <a:r>
              <a:rPr lang="en-US" sz="2400" dirty="0">
                <a:latin typeface="Calibri" pitchFamily="34" charset="0"/>
                <a:cs typeface="Calibri" pitchFamily="34" charset="0"/>
              </a:rPr>
              <a:t> </a:t>
            </a:r>
            <a:r>
              <a:rPr lang="en-US" sz="2400" dirty="0" err="1">
                <a:latin typeface="Calibri" pitchFamily="34" charset="0"/>
                <a:cs typeface="Calibri" pitchFamily="34" charset="0"/>
              </a:rPr>
              <a:t>cá</a:t>
            </a:r>
            <a:r>
              <a:rPr lang="en-US" sz="2400" dirty="0">
                <a:latin typeface="Calibri" pitchFamily="34" charset="0"/>
                <a:cs typeface="Calibri" pitchFamily="34" charset="0"/>
              </a:rPr>
              <a:t> </a:t>
            </a:r>
            <a:r>
              <a:rPr lang="en-US" sz="2400" dirty="0" err="1">
                <a:latin typeface="Calibri" pitchFamily="34" charset="0"/>
                <a:cs typeface="Calibri" pitchFamily="34" charset="0"/>
              </a:rPr>
              <a:t>nhân</a:t>
            </a:r>
            <a:r>
              <a:rPr lang="en-US" sz="2400" dirty="0">
                <a:latin typeface="Calibri" pitchFamily="34" charset="0"/>
                <a:cs typeface="Calibri" pitchFamily="34" charset="0"/>
              </a:rPr>
              <a:t>.</a:t>
            </a:r>
          </a:p>
          <a:p>
            <a:pPr>
              <a:lnSpc>
                <a:spcPct val="110000"/>
              </a:lnSpc>
              <a:spcBef>
                <a:spcPts val="0"/>
              </a:spcBef>
            </a:pPr>
            <a:endParaRPr lang="en-US" sz="2400" dirty="0">
              <a:latin typeface="Calibri" pitchFamily="34" charset="0"/>
              <a:cs typeface="Calibri" pitchFamily="34" charset="0"/>
            </a:endParaRPr>
          </a:p>
        </p:txBody>
      </p:sp>
      <p:pic>
        <p:nvPicPr>
          <p:cNvPr id="2" name="Picture 1">
            <a:extLst>
              <a:ext uri="{FF2B5EF4-FFF2-40B4-BE49-F238E27FC236}">
                <a16:creationId xmlns:a16="http://schemas.microsoft.com/office/drawing/2014/main" id="{B97AAAE2-6EC7-44BF-AECD-EA838D2E9B0C}"/>
              </a:ext>
            </a:extLst>
          </p:cNvPr>
          <p:cNvPicPr>
            <a:picLocks noChangeAspect="1"/>
          </p:cNvPicPr>
          <p:nvPr/>
        </p:nvPicPr>
        <p:blipFill>
          <a:blip r:embed="rId3"/>
          <a:stretch>
            <a:fillRect/>
          </a:stretch>
        </p:blipFill>
        <p:spPr>
          <a:xfrm>
            <a:off x="7792448" y="2159166"/>
            <a:ext cx="3962400" cy="2876550"/>
          </a:xfrm>
          <a:prstGeom prst="rect">
            <a:avLst/>
          </a:prstGeom>
        </p:spPr>
      </p:pic>
      <p:sp>
        <p:nvSpPr>
          <p:cNvPr id="6" name="Rectangle 5">
            <a:extLst>
              <a:ext uri="{FF2B5EF4-FFF2-40B4-BE49-F238E27FC236}">
                <a16:creationId xmlns:a16="http://schemas.microsoft.com/office/drawing/2014/main" id="{8372DAA4-5868-2046-95F0-389B1561CBE7}"/>
              </a:ext>
            </a:extLst>
          </p:cNvPr>
          <p:cNvSpPr/>
          <p:nvPr/>
        </p:nvSpPr>
        <p:spPr>
          <a:xfrm>
            <a:off x="-250380" y="6492504"/>
            <a:ext cx="12692760" cy="879846"/>
          </a:xfrm>
          <a:prstGeom prst="rect">
            <a:avLst/>
          </a:prstGeom>
          <a:solidFill>
            <a:srgbClr val="2A3B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12" descr="Side of a bus that reads &quot;COVID-19 Mobile Vaccination Unit&quot;">
            <a:extLst>
              <a:ext uri="{FF2B5EF4-FFF2-40B4-BE49-F238E27FC236}">
                <a16:creationId xmlns:a16="http://schemas.microsoft.com/office/drawing/2014/main" id="{DB30CE07-062C-4B4C-BC8C-1FC8EBBAC627}"/>
              </a:ext>
            </a:extLst>
          </p:cNvPr>
          <p:cNvPicPr/>
          <p:nvPr/>
        </p:nvPicPr>
        <p:blipFill rotWithShape="1">
          <a:blip r:embed="rId4" cstate="print">
            <a:extLst>
              <a:ext uri="{28A0092B-C50C-407E-A947-70E740481C1C}">
                <a14:useLocalDpi xmlns:a14="http://schemas.microsoft.com/office/drawing/2010/main" val="0"/>
              </a:ext>
            </a:extLst>
          </a:blip>
          <a:srcRect r="45574"/>
          <a:stretch/>
        </p:blipFill>
        <p:spPr>
          <a:xfrm>
            <a:off x="7529132" y="963828"/>
            <a:ext cx="4662869" cy="5535826"/>
          </a:xfrm>
          <a:prstGeom prst="rect">
            <a:avLst/>
          </a:prstGeom>
        </p:spPr>
      </p:pic>
    </p:spTree>
    <p:extLst>
      <p:ext uri="{BB962C8B-B14F-4D97-AF65-F5344CB8AC3E}">
        <p14:creationId xmlns:p14="http://schemas.microsoft.com/office/powerpoint/2010/main" val="1374801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26</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err="1">
                <a:latin typeface="Calibri" panose="020F0502020204030204" pitchFamily="34" charset="0"/>
                <a:cs typeface="Calibri" panose="020F0502020204030204" pitchFamily="34" charset="0"/>
              </a:rPr>
              <a:t>Tôi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có</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phải</a:t>
            </a:r>
            <a:r>
              <a:rPr lang="en-US" sz="3200" dirty="0">
                <a:latin typeface="Calibri" panose="020F0502020204030204" pitchFamily="34" charset="0"/>
                <a:cs typeface="Calibri" panose="020F0502020204030204" pitchFamily="34" charset="0"/>
              </a:rPr>
              <a:t> chi </a:t>
            </a:r>
            <a:r>
              <a:rPr lang="en-US" sz="3200" dirty="0" err="1">
                <a:latin typeface="Calibri" panose="020F0502020204030204" pitchFamily="34" charset="0"/>
                <a:cs typeface="Calibri" panose="020F0502020204030204" pitchFamily="34" charset="0"/>
              </a:rPr>
              <a:t>trả</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vắc-xin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không</a:t>
            </a:r>
            <a:r>
              <a:rPr lang="en-US" sz="3200" dirty="0">
                <a:latin typeface="Calibri" panose="020F0502020204030204" pitchFamily="34" charset="0"/>
                <a:cs typeface="Calibri" panose="020F0502020204030204" pitchFamily="34" charset="0"/>
              </a:rPr>
              <a:t>?</a:t>
            </a:r>
          </a:p>
        </p:txBody>
      </p:sp>
      <p:sp>
        <p:nvSpPr>
          <p:cNvPr id="4" name="Rectangle 3">
            <a:extLst>
              <a:ext uri="{FF2B5EF4-FFF2-40B4-BE49-F238E27FC236}">
                <a16:creationId xmlns:a16="http://schemas.microsoft.com/office/drawing/2014/main" id="{FF069143-FE01-453C-934A-DAA4862AED31}"/>
              </a:ext>
            </a:extLst>
          </p:cNvPr>
          <p:cNvSpPr/>
          <p:nvPr/>
        </p:nvSpPr>
        <p:spPr>
          <a:xfrm>
            <a:off x="478572" y="1241076"/>
            <a:ext cx="5825976" cy="5678478"/>
          </a:xfrm>
          <a:prstGeom prst="rect">
            <a:avLst/>
          </a:prstGeom>
        </p:spPr>
        <p:txBody>
          <a:bodyPr wrap="square">
            <a:spAutoFit/>
          </a:bodyPr>
          <a:lstStyle/>
          <a:p>
            <a:r>
              <a:rPr lang="en-US" sz="2400" u="sng"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err="1">
                <a:latin typeface="Calibri" panose="020F0502020204030204" pitchFamily="34" charset="0"/>
                <a:cs typeface="Calibri" panose="020F0502020204030204" pitchFamily="34" charset="0"/>
              </a:rPr>
              <a:t>Không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Vắc-xin</a:t>
            </a:r>
            <a:r>
              <a:rPr lang="en-US" sz="2400" dirty="0">
                <a:latin typeface="Calibri" panose="020F0502020204030204" pitchFamily="34" charset="0"/>
                <a:cs typeface="Calibri" panose="020F0502020204030204" pitchFamily="34" charset="0"/>
              </a:rPr>
              <a:t> (bao </a:t>
            </a:r>
            <a:r>
              <a:rPr lang="en-US" sz="2400" dirty="0" err="1">
                <a:latin typeface="Calibri" panose="020F0502020204030204" pitchFamily="34" charset="0"/>
                <a:cs typeface="Calibri" panose="020F0502020204030204" pitchFamily="34" charset="0"/>
              </a:rPr>
              <a:t>gồm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mũi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tăng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cường</a:t>
            </a:r>
            <a:r>
              <a:rPr lang="en-US" sz="2400"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miễn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phí</a:t>
            </a:r>
            <a:r>
              <a:rPr lang="en-US" sz="2400" b="1"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cho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tất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cả</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các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cư</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dân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của</a:t>
            </a:r>
            <a:r>
              <a:rPr lang="en-US" sz="2400" dirty="0">
                <a:latin typeface="Calibri" panose="020F0502020204030204" pitchFamily="34" charset="0"/>
                <a:cs typeface="Calibri" panose="020F0502020204030204" pitchFamily="34" charset="0"/>
              </a:rPr>
              <a:t> Massachusetts.</a:t>
            </a:r>
          </a:p>
          <a:p>
            <a:pPr marL="800100" lvl="1" indent="-3429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800100" lvl="1" indent="-342900">
              <a:buFont typeface="Courier New" panose="02070309020205020404" pitchFamily="49" charset="0"/>
              <a:buChar char="o"/>
            </a:pPr>
            <a:r>
              <a:rPr lang="en-US" sz="2400" dirty="0" err="1">
                <a:latin typeface="Calibri" panose="020F0502020204030204" pitchFamily="34" charset="0"/>
                <a:cs typeface="Calibri" panose="020F0502020204030204" pitchFamily="34" charset="0"/>
              </a:rPr>
              <a:t>Quý</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vị</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sẽ</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không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bao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giờ</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bị</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yêu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cầu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cung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cấp</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số</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thẻ</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tín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dụng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để</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đặt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lịch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hẹn</a:t>
            </a:r>
            <a:r>
              <a:rPr lang="en-US" sz="2400" dirty="0">
                <a:latin typeface="Calibri" panose="020F0502020204030204" pitchFamily="34" charset="0"/>
                <a:cs typeface="Calibri" panose="020F0502020204030204" pitchFamily="34" charset="0"/>
              </a:rPr>
              <a:t>.</a:t>
            </a:r>
          </a:p>
          <a:p>
            <a:pPr marL="800100" lvl="1" indent="-3429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800100" lvl="1" indent="-342900">
              <a:buFont typeface="Courier New" panose="02070309020205020404" pitchFamily="49" charset="0"/>
              <a:buChar char="o"/>
            </a:pPr>
            <a:r>
              <a:rPr lang="en-US" sz="2400" dirty="0" err="1">
                <a:latin typeface="Calibri" panose="020F0502020204030204" pitchFamily="34" charset="0"/>
                <a:cs typeface="Calibri" panose="020F0502020204030204" pitchFamily="34" charset="0"/>
              </a:rPr>
              <a:t>Quý</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vị</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có</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thể</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tiêm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vắc-xin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kể</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cả</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nếu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quý</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vị</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không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có</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bảo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hiểm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bằng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lái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xe</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hoặc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số</a:t>
            </a:r>
            <a:r>
              <a:rPr lang="en-US" sz="2400" dirty="0">
                <a:latin typeface="Calibri" panose="020F0502020204030204" pitchFamily="34" charset="0"/>
                <a:cs typeface="Calibri" panose="020F0502020204030204" pitchFamily="34" charset="0"/>
              </a:rPr>
              <a:t> An </a:t>
            </a:r>
            <a:r>
              <a:rPr lang="en-US" sz="2400" dirty="0" err="1">
                <a:latin typeface="Calibri" panose="020F0502020204030204" pitchFamily="34" charset="0"/>
                <a:cs typeface="Calibri" panose="020F0502020204030204" pitchFamily="34" charset="0"/>
              </a:rPr>
              <a:t>Sinh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Xã</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Hội</a:t>
            </a:r>
            <a:r>
              <a:rPr lang="en-US" sz="2400" dirty="0">
                <a:latin typeface="Calibri" panose="020F0502020204030204" pitchFamily="34" charset="0"/>
                <a:cs typeface="Calibri" panose="020F0502020204030204" pitchFamily="34" charset="0"/>
              </a:rPr>
              <a:t>.</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pPr marL="800100" lvl="1" indent="-3429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285750" lvl="0" indent="-285750">
              <a:spcBef>
                <a:spcPts val="600"/>
              </a:spcBef>
              <a:spcAft>
                <a:spcPts val="600"/>
              </a:spcAft>
              <a:buFont typeface="Arial"/>
              <a:buChar char="•"/>
            </a:pPr>
            <a:endParaRPr lang="en-US" sz="2200" b="1" dirty="0"/>
          </a:p>
        </p:txBody>
      </p:sp>
      <p:pic>
        <p:nvPicPr>
          <p:cNvPr id="5" name="Google Shape;563;p19" descr="Group of people wearing masks">
            <a:extLst>
              <a:ext uri="{FF2B5EF4-FFF2-40B4-BE49-F238E27FC236}">
                <a16:creationId xmlns:a16="http://schemas.microsoft.com/office/drawing/2014/main" id="{5076DD13-AE15-4D4C-858E-CEFBF793B537}"/>
              </a:ext>
            </a:extLst>
          </p:cNvPr>
          <p:cNvPicPr preferRelativeResize="0"/>
          <p:nvPr/>
        </p:nvPicPr>
        <p:blipFill>
          <a:blip r:embed="rId3">
            <a:alphaModFix/>
          </a:blip>
          <a:stretch>
            <a:fillRect/>
          </a:stretch>
        </p:blipFill>
        <p:spPr>
          <a:xfrm>
            <a:off x="6873497" y="2860766"/>
            <a:ext cx="5000640" cy="3644801"/>
          </a:xfrm>
          <a:prstGeom prst="rect">
            <a:avLst/>
          </a:prstGeom>
          <a:noFill/>
          <a:ln>
            <a:noFill/>
          </a:ln>
        </p:spPr>
      </p:pic>
    </p:spTree>
    <p:extLst>
      <p:ext uri="{BB962C8B-B14F-4D97-AF65-F5344CB8AC3E}">
        <p14:creationId xmlns:p14="http://schemas.microsoft.com/office/powerpoint/2010/main" val="1878392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27</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30887"/>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2800" dirty="0" err="1">
                <a:latin typeface="Calibri" panose="020F0502020204030204" pitchFamily="34" charset="0"/>
                <a:cs typeface="Calibri" panose="020F0502020204030204" pitchFamily="34" charset="0"/>
              </a:rPr>
              <a:t>Tiêm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vắc-xin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có</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ảnh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hưởng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tới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tình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trạng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nhập</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cư</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không</a:t>
            </a:r>
            <a:r>
              <a:rPr lang="en-US" sz="2800" dirty="0">
                <a:latin typeface="Calibri" panose="020F0502020204030204" pitchFamily="34" charset="0"/>
                <a:cs typeface="Calibri" panose="020F0502020204030204" pitchFamily="34" charset="0"/>
              </a:rPr>
              <a:t>?</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241077"/>
            <a:ext cx="11356939" cy="5001369"/>
          </a:xfrm>
          <a:prstGeom prst="rect">
            <a:avLst/>
          </a:prstGeom>
        </p:spPr>
        <p:txBody>
          <a:bodyPr wrap="square">
            <a:spAutoFit/>
          </a:bodyPr>
          <a:lstStyle/>
          <a:p>
            <a:r>
              <a:rPr lang="en-US" sz="2400" u="sng"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pPr marL="342900" indent="-342900">
              <a:spcBef>
                <a:spcPts val="600"/>
              </a:spcBef>
              <a:spcAft>
                <a:spcPts val="600"/>
              </a:spcAft>
              <a:buFont typeface="Arial" panose="020B0604020202020204" pitchFamily="34" charset="0"/>
              <a:buChar char="•"/>
            </a:pPr>
            <a:r>
              <a:rPr lang="en-US" sz="2400" dirty="0" err="1">
                <a:latin typeface="Calibri" panose="020F0502020204030204" pitchFamily="34" charset="0"/>
                <a:cs typeface="Calibri" panose="020F0502020204030204" pitchFamily="34" charset="0"/>
              </a:rPr>
              <a:t>Không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Việc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tiêm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vắc-xin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sẽ</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không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thay</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đổi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việc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quý</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vị</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có</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thể</a:t>
            </a:r>
            <a:r>
              <a:rPr lang="en-US" sz="2400" dirty="0">
                <a:latin typeface="Calibri" panose="020F0502020204030204" pitchFamily="34" charset="0"/>
                <a:cs typeface="Calibri" panose="020F0502020204030204" pitchFamily="34" charset="0"/>
              </a:rPr>
              <a:t> ở </a:t>
            </a:r>
            <a:r>
              <a:rPr lang="en-US" sz="2400" dirty="0" err="1">
                <a:latin typeface="Calibri" panose="020F0502020204030204" pitchFamily="34" charset="0"/>
                <a:cs typeface="Calibri" panose="020F0502020204030204" pitchFamily="34" charset="0"/>
              </a:rPr>
              <a:t>lại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Hoa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Kỳ</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lấy</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thẻ</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xanh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hoặc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nhận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các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quyền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lợi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công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cộng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như</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nhà</a:t>
            </a:r>
            <a:r>
              <a:rPr lang="en-US" sz="2400" dirty="0">
                <a:latin typeface="Calibri" panose="020F0502020204030204" pitchFamily="34" charset="0"/>
                <a:cs typeface="Calibri" panose="020F0502020204030204" pitchFamily="34" charset="0"/>
              </a:rPr>
              <a:t> ở </a:t>
            </a:r>
            <a:r>
              <a:rPr lang="en-US" sz="2400" dirty="0" err="1">
                <a:latin typeface="Calibri" panose="020F0502020204030204" pitchFamily="34" charset="0"/>
                <a:cs typeface="Calibri" panose="020F0502020204030204" pitchFamily="34" charset="0"/>
              </a:rPr>
              <a:t>và</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Chương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Trình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Hỗ</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Trợ</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Dinh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Dưỡng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Bổ</a:t>
            </a:r>
            <a:r>
              <a:rPr lang="en-US" sz="2400" dirty="0">
                <a:latin typeface="Calibri" panose="020F0502020204030204" pitchFamily="34" charset="0"/>
                <a:cs typeface="Calibri" panose="020F0502020204030204" pitchFamily="34" charset="0"/>
              </a:rPr>
              <a:t> Sung (SNAP) hay </a:t>
            </a:r>
            <a:r>
              <a:rPr lang="en-US" sz="2400" dirty="0" err="1">
                <a:latin typeface="Calibri" panose="020F0502020204030204" pitchFamily="34" charset="0"/>
                <a:cs typeface="Calibri" panose="020F0502020204030204" pitchFamily="34" charset="0"/>
              </a:rPr>
              <a:t>không</a:t>
            </a:r>
            <a:r>
              <a:rPr lang="en-US" sz="2400" dirty="0">
                <a:latin typeface="Calibri" panose="020F0502020204030204" pitchFamily="34" charset="0"/>
                <a:cs typeface="Calibri" panose="020F0502020204030204" pitchFamily="34" charset="0"/>
              </a:rPr>
              <a:t>.</a:t>
            </a:r>
          </a:p>
          <a:p>
            <a:pPr marL="342900" indent="-342900">
              <a:spcBef>
                <a:spcPts val="600"/>
              </a:spcBef>
              <a:spcAft>
                <a:spcPts val="600"/>
              </a:spcAft>
              <a:buFont typeface="Arial" panose="020B0604020202020204" pitchFamily="34" charset="0"/>
              <a:buChar char="•"/>
            </a:pPr>
            <a:endParaRPr lang="en-US" sz="2400" b="1" dirty="0">
              <a:latin typeface="Calibri" panose="020F0502020204030204" pitchFamily="34" charset="0"/>
              <a:cs typeface="Calibri" panose="020F0502020204030204" pitchFamily="34" charset="0"/>
            </a:endParaRPr>
          </a:p>
          <a:p>
            <a:pPr marL="342900" lvl="0" indent="-342900">
              <a:spcBef>
                <a:spcPts val="600"/>
              </a:spcBef>
              <a:spcAft>
                <a:spcPts val="600"/>
              </a:spcAft>
              <a:buFont typeface="Arial" panose="020B0604020202020204" pitchFamily="34" charset="0"/>
              <a:buChar char="•"/>
            </a:pPr>
            <a:r>
              <a:rPr lang="en-US" sz="2400" b="1" dirty="0" err="1">
                <a:latin typeface="Calibri" panose="020F0502020204030204" pitchFamily="34" charset="0"/>
                <a:cs typeface="Calibri" panose="020F0502020204030204" pitchFamily="34" charset="0"/>
              </a:rPr>
              <a:t>Bất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kể</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tình</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trạng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nhập</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cư</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của</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quý</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vị</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là</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gì</a:t>
            </a:r>
            <a:r>
              <a:rPr lang="en-US" sz="2400" b="1"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điều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quan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trọng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với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quý</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vị</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và</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gia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đình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quý</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vị</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là</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được</a:t>
            </a:r>
            <a:r>
              <a:rPr lang="en-US" sz="2400" dirty="0">
                <a:latin typeface="Calibri" panose="020F0502020204030204" pitchFamily="34" charset="0"/>
                <a:cs typeface="Calibri" panose="020F0502020204030204" pitchFamily="34" charset="0"/>
              </a:rPr>
              <a:t> an </a:t>
            </a:r>
            <a:r>
              <a:rPr lang="en-US" sz="2400" dirty="0" err="1">
                <a:latin typeface="Calibri" panose="020F0502020204030204" pitchFamily="34" charset="0"/>
                <a:cs typeface="Calibri" panose="020F0502020204030204" pitchFamily="34" charset="0"/>
              </a:rPr>
              <a:t>toàn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trước</a:t>
            </a:r>
            <a:r>
              <a:rPr lang="en-US" sz="2400" dirty="0">
                <a:latin typeface="Calibri" panose="020F0502020204030204" pitchFamily="34" charset="0"/>
                <a:cs typeface="Calibri" panose="020F0502020204030204" pitchFamily="34" charset="0"/>
              </a:rPr>
              <a:t> COVID-19.   </a:t>
            </a:r>
          </a:p>
          <a:p>
            <a:pPr marL="342900" lvl="0" indent="-342900">
              <a:spcBef>
                <a:spcPts val="600"/>
              </a:spcBef>
              <a:spcAft>
                <a:spcPts val="600"/>
              </a:spcAft>
              <a:buFont typeface="Arial" panose="020B0604020202020204" pitchFamily="34" charset="0"/>
              <a:buChar char="•"/>
            </a:pPr>
            <a:endParaRPr lang="en-US" sz="2400" b="1" dirty="0">
              <a:latin typeface="Calibri" panose="020F0502020204030204" pitchFamily="34" charset="0"/>
              <a:cs typeface="Calibri" panose="020F0502020204030204" pitchFamily="34" charset="0"/>
            </a:endParaRPr>
          </a:p>
          <a:p>
            <a:pPr marL="342900" indent="-342900">
              <a:spcBef>
                <a:spcPts val="600"/>
              </a:spcBef>
              <a:spcAft>
                <a:spcPts val="600"/>
              </a:spcAft>
              <a:buFont typeface="Arial" panose="020B0604020202020204" pitchFamily="34" charset="0"/>
              <a:buChar char="•"/>
            </a:pPr>
            <a:r>
              <a:rPr lang="en-US" sz="2400" dirty="0" err="1">
                <a:latin typeface="Calibri" panose="020F0502020204030204" pitchFamily="34" charset="0"/>
                <a:cs typeface="Calibri" panose="020F0502020204030204" pitchFamily="34" charset="0"/>
              </a:rPr>
              <a:t>Quý</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vị</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có</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thể</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tiêm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vắc-xin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ngay</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cả</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khi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quý</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vị</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không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có</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bảo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hiểm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bằng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lái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xe</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hoặc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số</a:t>
            </a:r>
            <a:r>
              <a:rPr lang="en-US" sz="2400" dirty="0">
                <a:latin typeface="Calibri" panose="020F0502020204030204" pitchFamily="34" charset="0"/>
                <a:cs typeface="Calibri" panose="020F0502020204030204" pitchFamily="34" charset="0"/>
              </a:rPr>
              <a:t> An </a:t>
            </a:r>
            <a:r>
              <a:rPr lang="en-US" sz="2400" dirty="0" err="1">
                <a:latin typeface="Calibri" panose="020F0502020204030204" pitchFamily="34" charset="0"/>
                <a:cs typeface="Calibri" panose="020F0502020204030204" pitchFamily="34" charset="0"/>
              </a:rPr>
              <a:t>Sinh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Xã</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Hội</a:t>
            </a:r>
            <a:r>
              <a:rPr lang="en-US" sz="2400" dirty="0">
                <a:latin typeface="Calibri" panose="020F0502020204030204" pitchFamily="34" charset="0"/>
                <a:cs typeface="Calibri" panose="020F0502020204030204" pitchFamily="34" charset="0"/>
              </a:rPr>
              <a:t>.</a:t>
            </a:r>
            <a:endParaRPr lang="en-US" sz="2400" b="1" dirty="0">
              <a:latin typeface="Calibri" panose="020F0502020204030204" pitchFamily="34" charset="0"/>
              <a:cs typeface="Calibri" panose="020F0502020204030204" pitchFamily="34" charset="0"/>
            </a:endParaRPr>
          </a:p>
          <a:p>
            <a:pPr marL="342900" indent="-342900">
              <a:spcBef>
                <a:spcPts val="600"/>
              </a:spcBef>
              <a:spcAft>
                <a:spcPts val="600"/>
              </a:spcAft>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910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28</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2204"/>
            <a:ext cx="11314323" cy="984885"/>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err="1">
                <a:latin typeface="Calibri" panose="020F0502020204030204" pitchFamily="34" charset="0"/>
                <a:cs typeface="Calibri" panose="020F0502020204030204" pitchFamily="34" charset="0"/>
              </a:rPr>
              <a:t>Tôi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nên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làm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gì</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nếu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tôi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có</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các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triệu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chứng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sau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tiêm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vắc-xin</a:t>
            </a:r>
            <a:r>
              <a:rPr lang="en-US" sz="3200" dirty="0">
                <a:latin typeface="Calibri" panose="020F0502020204030204" pitchFamily="34" charset="0"/>
                <a:cs typeface="Calibri" panose="020F0502020204030204" pitchFamily="34" charset="0"/>
              </a:rPr>
              <a:t> COVID-19?</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390165"/>
            <a:ext cx="7629109" cy="5262979"/>
          </a:xfrm>
          <a:prstGeom prst="rect">
            <a:avLst/>
          </a:prstGeom>
        </p:spPr>
        <p:txBody>
          <a:bodyPr wrap="square">
            <a:spAutoFit/>
          </a:bodyPr>
          <a:lstStyle/>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err="1">
                <a:latin typeface="Calibri" panose="020F0502020204030204" pitchFamily="34" charset="0"/>
                <a:cs typeface="Calibri" panose="020F0502020204030204" pitchFamily="34" charset="0"/>
              </a:rPr>
              <a:t>Nếu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quý</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vị</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bị</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đau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hoặc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thấy</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khó</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chịu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nhiều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hãy</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trao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đổi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với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nhà</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cung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cấp</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dịch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vụ</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chăm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sóc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sức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khỏe</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của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quý</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vị</a:t>
            </a:r>
            <a:r>
              <a:rPr lang="en-US" sz="2400" dirty="0">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err="1">
                <a:latin typeface="Calibri" panose="020F0502020204030204" pitchFamily="34" charset="0"/>
                <a:cs typeface="Calibri" panose="020F0502020204030204" pitchFamily="34" charset="0"/>
              </a:rPr>
              <a:t>Nếu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quý</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vị</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không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có</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nhà</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cung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cấp</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dịch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vụ</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chăm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sóc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sức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khỏe</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hoặc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muốn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báo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cáo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bất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kỳ</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tác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dụng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phụ</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nào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cho</a:t>
            </a:r>
            <a:r>
              <a:rPr lang="en-US" sz="2400" dirty="0">
                <a:latin typeface="Calibri" panose="020F0502020204030204" pitchFamily="34" charset="0"/>
                <a:cs typeface="Calibri" panose="020F0502020204030204" pitchFamily="34" charset="0"/>
              </a:rPr>
              <a:t> CDC, </a:t>
            </a:r>
            <a:r>
              <a:rPr lang="en-US" sz="2400" dirty="0" err="1">
                <a:latin typeface="Calibri" panose="020F0502020204030204" pitchFamily="34" charset="0"/>
                <a:cs typeface="Calibri" panose="020F0502020204030204" pitchFamily="34" charset="0"/>
              </a:rPr>
              <a:t>hãy</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truy</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cập</a:t>
            </a: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cdc.gov/</a:t>
            </a:r>
            <a:r>
              <a:rPr lang="en-US" sz="2400" b="1" dirty="0" err="1">
                <a:latin typeface="Calibri" panose="020F0502020204030204" pitchFamily="34" charset="0"/>
                <a:cs typeface="Calibri" panose="020F0502020204030204" pitchFamily="34" charset="0"/>
              </a:rPr>
              <a:t>vsafe</a:t>
            </a:r>
            <a:r>
              <a:rPr lang="en-US" sz="2400" b="1" dirty="0">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endParaRPr lang="en-US" sz="24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err="1">
                <a:latin typeface="Calibri" panose="020F0502020204030204" pitchFamily="34" charset="0"/>
                <a:cs typeface="Calibri" panose="020F0502020204030204" pitchFamily="34" charset="0"/>
              </a:rPr>
              <a:t>Quý</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vị</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có</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thể</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sử</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dụng</a:t>
            </a:r>
            <a:r>
              <a:rPr lang="en-US" sz="2400" dirty="0">
                <a:latin typeface="Calibri" panose="020F0502020204030204" pitchFamily="34" charset="0"/>
                <a:cs typeface="Calibri" panose="020F0502020204030204" pitchFamily="34" charset="0"/>
              </a:rPr>
              <a:t> v-safe </a:t>
            </a:r>
            <a:r>
              <a:rPr lang="en-US" sz="2400" dirty="0" err="1">
                <a:latin typeface="Calibri" panose="020F0502020204030204" pitchFamily="34" charset="0"/>
                <a:cs typeface="Calibri" panose="020F0502020204030204" pitchFamily="34" charset="0"/>
              </a:rPr>
              <a:t>trên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điện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thoại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thông</a:t>
            </a:r>
            <a:r>
              <a:rPr lang="en-US" sz="2400" dirty="0">
                <a:latin typeface="Calibri" panose="020F0502020204030204" pitchFamily="34" charset="0"/>
                <a:cs typeface="Calibri" panose="020F0502020204030204" pitchFamily="34" charset="0"/>
              </a:rPr>
              <a:t> minh </a:t>
            </a:r>
            <a:r>
              <a:rPr lang="en-US" sz="2400" dirty="0" err="1">
                <a:latin typeface="Calibri" panose="020F0502020204030204" pitchFamily="34" charset="0"/>
                <a:cs typeface="Calibri" panose="020F0502020204030204" pitchFamily="34" charset="0"/>
              </a:rPr>
              <a:t>để</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nhanh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chóng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thông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báo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cho</a:t>
            </a:r>
            <a:r>
              <a:rPr lang="en-US" sz="2400" dirty="0">
                <a:latin typeface="Calibri" panose="020F0502020204030204" pitchFamily="34" charset="0"/>
                <a:cs typeface="Calibri" panose="020F0502020204030204" pitchFamily="34" charset="0"/>
              </a:rPr>
              <a:t> CDC </a:t>
            </a:r>
            <a:r>
              <a:rPr lang="en-US" sz="2400" dirty="0" err="1">
                <a:latin typeface="Calibri" panose="020F0502020204030204" pitchFamily="34" charset="0"/>
                <a:cs typeface="Calibri" panose="020F0502020204030204" pitchFamily="34" charset="0"/>
              </a:rPr>
              <a:t>nếu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quý</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vị</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gặp</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phải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bất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kỳ</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tác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dụng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phụ</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nào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sau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khi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tiêm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vắc-xin</a:t>
            </a:r>
            <a:r>
              <a:rPr lang="en-US" sz="2400" dirty="0">
                <a:latin typeface="Calibri" panose="020F0502020204030204" pitchFamily="34" charset="0"/>
                <a:cs typeface="Calibri" panose="020F0502020204030204" pitchFamily="34" charset="0"/>
              </a:rPr>
              <a:t> COVID-19 </a:t>
            </a:r>
            <a:r>
              <a:rPr lang="en-US" sz="2400" dirty="0" err="1">
                <a:latin typeface="Calibri" panose="020F0502020204030204" pitchFamily="34" charset="0"/>
                <a:cs typeface="Calibri" panose="020F0502020204030204" pitchFamily="34" charset="0"/>
              </a:rPr>
              <a:t>và</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tiếp</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nhận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kiểm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tra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sức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khỏe</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cá</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nhân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sau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khi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quý</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vị</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được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tiêm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vắc-xin</a:t>
            </a:r>
            <a:r>
              <a:rPr lang="en-US" sz="2400" dirty="0">
                <a:latin typeface="Calibri" panose="020F0502020204030204" pitchFamily="34" charset="0"/>
                <a:cs typeface="Calibri" panose="020F0502020204030204" pitchFamily="34" charset="0"/>
              </a:rPr>
              <a:t> COVID-19.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pic>
        <p:nvPicPr>
          <p:cNvPr id="6" name="Picture 5" descr="This image is this logo of CDC's v-safe after vaccination health checker.">
            <a:extLst>
              <a:ext uri="{FF2B5EF4-FFF2-40B4-BE49-F238E27FC236}">
                <a16:creationId xmlns:a16="http://schemas.microsoft.com/office/drawing/2014/main" id="{4BA750C1-1905-4717-A3CA-D5198463D2D1}"/>
              </a:ext>
            </a:extLst>
          </p:cNvPr>
          <p:cNvPicPr>
            <a:picLocks noChangeAspect="1"/>
          </p:cNvPicPr>
          <p:nvPr/>
        </p:nvPicPr>
        <p:blipFill>
          <a:blip r:embed="rId3"/>
          <a:stretch>
            <a:fillRect/>
          </a:stretch>
        </p:blipFill>
        <p:spPr>
          <a:xfrm>
            <a:off x="8454473" y="1820260"/>
            <a:ext cx="3038475" cy="3343275"/>
          </a:xfrm>
          <a:prstGeom prst="rect">
            <a:avLst/>
          </a:prstGeom>
        </p:spPr>
      </p:pic>
    </p:spTree>
    <p:extLst>
      <p:ext uri="{BB962C8B-B14F-4D97-AF65-F5344CB8AC3E}">
        <p14:creationId xmlns:p14="http://schemas.microsoft.com/office/powerpoint/2010/main" val="3601094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29</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4300"/>
            <a:ext cx="11314323" cy="984885"/>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err="1">
                <a:latin typeface="Calibri" panose="020F0502020204030204" pitchFamily="34" charset="0"/>
                <a:cs typeface="Calibri" panose="020F0502020204030204" pitchFamily="34" charset="0"/>
              </a:rPr>
              <a:t>Bao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lâu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sau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tiêm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vắc-xin</a:t>
            </a:r>
            <a:r>
              <a:rPr lang="en-US" sz="3200" dirty="0">
                <a:latin typeface="Calibri" panose="020F0502020204030204" pitchFamily="34" charset="0"/>
                <a:cs typeface="Calibri" panose="020F0502020204030204" pitchFamily="34" charset="0"/>
              </a:rPr>
              <a:t> COVID-19 </a:t>
            </a:r>
            <a:r>
              <a:rPr lang="en-US" sz="3200" dirty="0" err="1">
                <a:latin typeface="Calibri" panose="020F0502020204030204" pitchFamily="34" charset="0"/>
                <a:cs typeface="Calibri" panose="020F0502020204030204" pitchFamily="34" charset="0"/>
              </a:rPr>
              <a:t>thì</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vắc-xin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có</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tác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dụng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Tác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dụng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kéo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dài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bao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lâu</a:t>
            </a:r>
            <a:r>
              <a:rPr lang="en-US" sz="3200" dirty="0">
                <a:latin typeface="Calibri" panose="020F0502020204030204" pitchFamily="34" charset="0"/>
                <a:cs typeface="Calibri" panose="020F0502020204030204" pitchFamily="34" charset="0"/>
              </a:rPr>
              <a:t>?</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319005"/>
            <a:ext cx="11356939" cy="4154984"/>
          </a:xfrm>
          <a:prstGeom prst="rect">
            <a:avLst/>
          </a:prstGeom>
        </p:spPr>
        <p:txBody>
          <a:bodyPr wrap="square">
            <a:spAutoFit/>
          </a:bodyPr>
          <a:lstStyle/>
          <a:p>
            <a:pPr marL="342900" indent="-342900">
              <a:buFont typeface="Arial" panose="020B0604020202020204" pitchFamily="34" charset="0"/>
              <a:buChar char="•"/>
            </a:pPr>
            <a:r>
              <a:rPr lang="en-US" sz="2400" dirty="0" err="1">
                <a:latin typeface="Calibri" panose="020F0502020204030204" pitchFamily="34" charset="0"/>
                <a:cs typeface="Calibri" panose="020F0502020204030204" pitchFamily="34" charset="0"/>
              </a:rPr>
              <a:t>Thường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sẽ</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mất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vài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tuần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để</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cơ</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thể</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xây</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dựng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miễn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dịch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sau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khi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tiêm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vắc-xin</a:t>
            </a:r>
            <a:r>
              <a:rPr lang="en-US" sz="2400" dirty="0">
                <a:latin typeface="Calibri" panose="020F0502020204030204" pitchFamily="34" charset="0"/>
                <a:cs typeface="Calibri" panose="020F0502020204030204" pitchFamily="34" charset="0"/>
              </a:rPr>
              <a:t>.</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err="1">
                <a:latin typeface="Calibri" panose="020F0502020204030204" pitchFamily="34" charset="0"/>
                <a:cs typeface="Calibri" panose="020F0502020204030204" pitchFamily="34" charset="0"/>
              </a:rPr>
              <a:t>Điều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này</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có</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nghĩa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là</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vẫn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có</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khả</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năng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nhiễm</a:t>
            </a:r>
            <a:r>
              <a:rPr lang="en-US" sz="2400" dirty="0">
                <a:latin typeface="Calibri" panose="020F0502020204030204" pitchFamily="34" charset="0"/>
                <a:cs typeface="Calibri" panose="020F0502020204030204" pitchFamily="34" charset="0"/>
              </a:rPr>
              <a:t> vi-</a:t>
            </a:r>
            <a:r>
              <a:rPr lang="en-US" sz="2400" dirty="0" err="1">
                <a:latin typeface="Calibri" panose="020F0502020204030204" pitchFamily="34" charset="0"/>
                <a:cs typeface="Calibri" panose="020F0502020204030204" pitchFamily="34" charset="0"/>
              </a:rPr>
              <a:t>rút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gây</a:t>
            </a:r>
            <a:r>
              <a:rPr lang="en-US" sz="2400" dirty="0">
                <a:latin typeface="Calibri" panose="020F0502020204030204" pitchFamily="34" charset="0"/>
                <a:cs typeface="Calibri" panose="020F0502020204030204" pitchFamily="34" charset="0"/>
              </a:rPr>
              <a:t> COVID-19 </a:t>
            </a:r>
            <a:r>
              <a:rPr lang="en-US" sz="2400" dirty="0" err="1">
                <a:latin typeface="Calibri" panose="020F0502020204030204" pitchFamily="34" charset="0"/>
                <a:cs typeface="Calibri" panose="020F0502020204030204" pitchFamily="34" charset="0"/>
              </a:rPr>
              <a:t>ngay</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trước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khi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hoặc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ngay</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sau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khi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được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tiêm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vắc-xin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và</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mắc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bệnh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Đó</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là</a:t>
            </a:r>
            <a:r>
              <a:rPr lang="en-US" sz="2400" dirty="0">
                <a:latin typeface="Calibri" panose="020F0502020204030204" pitchFamily="34" charset="0"/>
                <a:cs typeface="Calibri" panose="020F0502020204030204" pitchFamily="34" charset="0"/>
              </a:rPr>
              <a:t> do </a:t>
            </a:r>
            <a:r>
              <a:rPr lang="en-US" sz="2400" dirty="0" err="1">
                <a:latin typeface="Calibri" panose="020F0502020204030204" pitchFamily="34" charset="0"/>
                <a:cs typeface="Calibri" panose="020F0502020204030204" pitchFamily="34" charset="0"/>
              </a:rPr>
              <a:t>vắc-xin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chưa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có</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đủ</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thời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gian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để</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cung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cấp</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khả</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năng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bảo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vệ</a:t>
            </a:r>
            <a:r>
              <a:rPr lang="en-US" sz="2400" dirty="0">
                <a:latin typeface="Calibri" panose="020F0502020204030204" pitchFamily="34" charset="0"/>
                <a:cs typeface="Calibri" panose="020F0502020204030204" pitchFamily="34" charset="0"/>
              </a:rPr>
              <a:t>.</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err="1">
                <a:latin typeface="Calibri" panose="020F0502020204030204" pitchFamily="34" charset="0"/>
                <a:cs typeface="Calibri" panose="020F0502020204030204" pitchFamily="34" charset="0"/>
              </a:rPr>
              <a:t>Chúng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tôi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hiện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vẫn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chưa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biết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vắc-xin</a:t>
            </a:r>
            <a:r>
              <a:rPr lang="en-US" sz="2400" dirty="0">
                <a:latin typeface="Calibri" panose="020F0502020204030204" pitchFamily="34" charset="0"/>
                <a:cs typeface="Calibri" panose="020F0502020204030204" pitchFamily="34" charset="0"/>
              </a:rPr>
              <a:t> COVID-19 </a:t>
            </a:r>
            <a:r>
              <a:rPr lang="en-US" sz="2400" dirty="0" err="1">
                <a:latin typeface="Calibri" panose="020F0502020204030204" pitchFamily="34" charset="0"/>
                <a:cs typeface="Calibri" panose="020F0502020204030204" pitchFamily="34" charset="0"/>
              </a:rPr>
              <a:t>sẽ</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cung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cấp</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khả</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năng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bảo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vệ</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trong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bao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lâu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Các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nghiên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cứu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gần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đây</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cho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thấy</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khả</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năng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bảo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vệ</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chống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lại</a:t>
            </a:r>
            <a:r>
              <a:rPr lang="en-US" sz="2400" dirty="0">
                <a:latin typeface="Calibri" panose="020F0502020204030204" pitchFamily="34" charset="0"/>
                <a:cs typeface="Calibri" panose="020F0502020204030204" pitchFamily="34" charset="0"/>
              </a:rPr>
              <a:t> vi-</a:t>
            </a:r>
            <a:r>
              <a:rPr lang="en-US" sz="2400" dirty="0" err="1">
                <a:latin typeface="Calibri" panose="020F0502020204030204" pitchFamily="34" charset="0"/>
                <a:cs typeface="Calibri" panose="020F0502020204030204" pitchFamily="34" charset="0"/>
              </a:rPr>
              <a:t>rút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có</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thể</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giảm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dần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theo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thời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gian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Đó</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là</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lý</a:t>
            </a:r>
            <a:r>
              <a:rPr lang="en-US" sz="2400" dirty="0">
                <a:latin typeface="Calibri" panose="020F0502020204030204" pitchFamily="34" charset="0"/>
                <a:cs typeface="Calibri" panose="020F0502020204030204" pitchFamily="34" charset="0"/>
              </a:rPr>
              <a:t> do </a:t>
            </a:r>
            <a:r>
              <a:rPr lang="en-US" sz="2400" dirty="0" err="1">
                <a:latin typeface="Calibri" panose="020F0502020204030204" pitchFamily="34" charset="0"/>
                <a:cs typeface="Calibri" panose="020F0502020204030204" pitchFamily="34" charset="0"/>
              </a:rPr>
              <a:t>tại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sao</a:t>
            </a:r>
            <a:r>
              <a:rPr lang="en-US" sz="2400" dirty="0">
                <a:latin typeface="Calibri" panose="020F0502020204030204" pitchFamily="34" charset="0"/>
                <a:cs typeface="Calibri" panose="020F0502020204030204" pitchFamily="34" charset="0"/>
              </a:rPr>
              <a:t> CDC </a:t>
            </a:r>
            <a:r>
              <a:rPr lang="en-US" sz="2400" dirty="0" err="1">
                <a:latin typeface="Calibri" panose="020F0502020204030204" pitchFamily="34" charset="0"/>
                <a:cs typeface="Calibri" panose="020F0502020204030204" pitchFamily="34" charset="0"/>
              </a:rPr>
              <a:t>khuyến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nghị</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các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nhóm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nhất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định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nên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tiêm</a:t>
            </a:r>
            <a:r>
              <a:rPr lang="en-US" sz="2400" dirty="0">
                <a:latin typeface="Calibri" panose="020F0502020204030204" pitchFamily="34" charset="0"/>
                <a:cs typeface="Calibri" panose="020F0502020204030204" pitchFamily="34" charset="0"/>
              </a:rPr>
              <a:t> </a:t>
            </a:r>
            <a:r>
              <a:rPr lang="vi-VN" sz="2400" dirty="0">
                <a:latin typeface="Calibri" panose="020F0502020204030204" pitchFamily="34" charset="0"/>
                <a:cs typeface="Calibri" panose="020F0502020204030204" pitchFamily="34" charset="0"/>
              </a:rPr>
              <a:t>tăng cường</a:t>
            </a:r>
            <a:r>
              <a:rPr lang="en-US" sz="2400" dirty="0">
                <a:latin typeface="Calibri" panose="020F0502020204030204" pitchFamily="34" charset="0"/>
                <a:cs typeface="Calibri" panose="020F0502020204030204" pitchFamily="34" charset="0"/>
              </a:rPr>
              <a:t>.</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4924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B489F-C3F8-44C1-9BB9-00F5D6FE80FA}"/>
              </a:ext>
            </a:extLst>
          </p:cNvPr>
          <p:cNvSpPr>
            <a:spLocks noGrp="1"/>
          </p:cNvSpPr>
          <p:nvPr>
            <p:ph type="title"/>
          </p:nvPr>
        </p:nvSpPr>
        <p:spPr>
          <a:xfrm>
            <a:off x="838200" y="-5936"/>
            <a:ext cx="10515600" cy="1325563"/>
          </a:xfrm>
        </p:spPr>
        <p:txBody>
          <a:bodyPr>
            <a:normAutofit/>
          </a:bodyPr>
          <a:lstStyle/>
          <a:p>
            <a:pPr algn="ctr"/>
            <a:r>
              <a:rPr lang="vi-VN" sz="3200" b="1" dirty="0">
                <a:latin typeface="Calibri" pitchFamily="34" charset="0"/>
                <a:cs typeface="Calibri" pitchFamily="34" charset="0"/>
              </a:rPr>
              <a:t>Cách mời đại </a:t>
            </a:r>
            <a:r>
              <a:rPr lang="vi-VN" sz="3200" b="1">
                <a:latin typeface="Calibri" pitchFamily="34" charset="0"/>
                <a:cs typeface="Calibri" pitchFamily="34" charset="0"/>
              </a:rPr>
              <a:t>sứ </a:t>
            </a:r>
            <a:r>
              <a:rPr lang="en-US" sz="3200" b="1">
                <a:latin typeface="Calibri" pitchFamily="34" charset="0"/>
                <a:cs typeface="Calibri" pitchFamily="34" charset="0"/>
              </a:rPr>
              <a:t>vắc-xin </a:t>
            </a:r>
            <a:r>
              <a:rPr lang="vi-VN" sz="3200" b="1">
                <a:latin typeface="Calibri" pitchFamily="34" charset="0"/>
                <a:cs typeface="Calibri" pitchFamily="34" charset="0"/>
              </a:rPr>
              <a:t>DPH</a:t>
            </a:r>
            <a:endParaRPr lang="en-US" sz="3200" b="1" dirty="0">
              <a:latin typeface="Calibri" pitchFamily="34" charset="0"/>
              <a:cs typeface="Calibri" pitchFamily="34" charset="0"/>
            </a:endParaRPr>
          </a:p>
        </p:txBody>
      </p:sp>
      <p:sp>
        <p:nvSpPr>
          <p:cNvPr id="3" name="Content Placeholder 2">
            <a:extLst>
              <a:ext uri="{FF2B5EF4-FFF2-40B4-BE49-F238E27FC236}">
                <a16:creationId xmlns:a16="http://schemas.microsoft.com/office/drawing/2014/main" id="{9640ACD5-A597-48EA-981B-26A084A0EC13}"/>
              </a:ext>
            </a:extLst>
          </p:cNvPr>
          <p:cNvSpPr>
            <a:spLocks noGrp="1"/>
          </p:cNvSpPr>
          <p:nvPr>
            <p:ph idx="1"/>
          </p:nvPr>
        </p:nvSpPr>
        <p:spPr>
          <a:xfrm>
            <a:off x="543338" y="1164906"/>
            <a:ext cx="11343861" cy="5347901"/>
          </a:xfrm>
        </p:spPr>
        <p:txBody>
          <a:bodyPr>
            <a:normAutofit/>
          </a:bodyPr>
          <a:lstStyle/>
          <a:p>
            <a:pPr>
              <a:lnSpc>
                <a:spcPct val="110000"/>
              </a:lnSpc>
            </a:pPr>
            <a:r>
              <a:rPr lang="vi-VN" sz="2400" dirty="0">
                <a:latin typeface="Calibri" pitchFamily="34" charset="0"/>
                <a:cs typeface="Calibri" pitchFamily="34" charset="0"/>
              </a:rPr>
              <a:t>Quý vị có thể </a:t>
            </a:r>
            <a:r>
              <a:rPr lang="en-US" sz="2400" dirty="0" err="1">
                <a:latin typeface="Calibri" pitchFamily="34" charset="0"/>
                <a:cs typeface="Calibri" pitchFamily="34" charset="0"/>
              </a:rPr>
              <a:t>mời</a:t>
            </a:r>
            <a:r>
              <a:rPr lang="vi-VN" sz="2400" dirty="0">
                <a:latin typeface="Calibri" pitchFamily="34" charset="0"/>
                <a:cs typeface="Calibri" pitchFamily="34" charset="0"/>
              </a:rPr>
              <a:t> đại sứ vắc</a:t>
            </a:r>
            <a:r>
              <a:rPr lang="en-US" sz="2400" dirty="0">
                <a:latin typeface="Calibri" pitchFamily="34" charset="0"/>
                <a:cs typeface="Calibri" pitchFamily="34" charset="0"/>
              </a:rPr>
              <a:t>-</a:t>
            </a:r>
            <a:r>
              <a:rPr lang="vi-VN" sz="2400" dirty="0">
                <a:latin typeface="Calibri" pitchFamily="34" charset="0"/>
                <a:cs typeface="Calibri" pitchFamily="34" charset="0"/>
              </a:rPr>
              <a:t>xin DPH COVID-19 tham dự diễn đàn cộng đồng của quý vị. Các đại sứ không nhất thiết phải là chuyên gia </a:t>
            </a:r>
            <a:r>
              <a:rPr lang="en-US" sz="2400" dirty="0" err="1">
                <a:latin typeface="Calibri" pitchFamily="34" charset="0"/>
                <a:cs typeface="Calibri" pitchFamily="34" charset="0"/>
              </a:rPr>
              <a:t>về</a:t>
            </a:r>
            <a:r>
              <a:rPr lang="en-US" sz="2400" dirty="0">
                <a:latin typeface="Calibri" pitchFamily="34" charset="0"/>
                <a:cs typeface="Calibri" pitchFamily="34" charset="0"/>
              </a:rPr>
              <a:t> </a:t>
            </a:r>
            <a:r>
              <a:rPr lang="vi-VN" sz="2400" dirty="0">
                <a:latin typeface="Calibri" pitchFamily="34" charset="0"/>
                <a:cs typeface="Calibri" pitchFamily="34" charset="0"/>
              </a:rPr>
              <a:t>vắc</a:t>
            </a:r>
            <a:r>
              <a:rPr lang="en-US" sz="2400" dirty="0">
                <a:latin typeface="Calibri" pitchFamily="34" charset="0"/>
                <a:cs typeface="Calibri" pitchFamily="34" charset="0"/>
              </a:rPr>
              <a:t>-</a:t>
            </a:r>
            <a:r>
              <a:rPr lang="vi-VN" sz="2400" dirty="0">
                <a:latin typeface="Calibri" pitchFamily="34" charset="0"/>
                <a:cs typeface="Calibri" pitchFamily="34" charset="0"/>
              </a:rPr>
              <a:t>xin hoặc bác sĩ lâm sàng mà có thể là các chuyên gia y tế công cộng có kinh nghiệm trong môi trường cộng đồng.</a:t>
            </a:r>
          </a:p>
          <a:p>
            <a:pPr>
              <a:lnSpc>
                <a:spcPct val="110000"/>
              </a:lnSpc>
            </a:pPr>
            <a:r>
              <a:rPr lang="vi-VN" sz="2400" dirty="0">
                <a:latin typeface="Calibri" pitchFamily="34" charset="0"/>
                <a:cs typeface="Calibri" pitchFamily="34" charset="0"/>
              </a:rPr>
              <a:t>Đại </a:t>
            </a:r>
            <a:r>
              <a:rPr lang="vi-VN" sz="2400">
                <a:latin typeface="Calibri" pitchFamily="34" charset="0"/>
                <a:cs typeface="Calibri" pitchFamily="34" charset="0"/>
              </a:rPr>
              <a:t>sứ có </a:t>
            </a:r>
            <a:r>
              <a:rPr lang="vi-VN" sz="2400" dirty="0">
                <a:latin typeface="Calibri" pitchFamily="34" charset="0"/>
                <a:cs typeface="Calibri" pitchFamily="34" charset="0"/>
              </a:rPr>
              <a:t>thể phát biểu, trả lời câu hỏi hoặc lắng nghe phản hồi của quý vị để chia sẻ với DPH.</a:t>
            </a:r>
          </a:p>
          <a:p>
            <a:pPr>
              <a:lnSpc>
                <a:spcPct val="110000"/>
              </a:lnSpc>
            </a:pPr>
            <a:r>
              <a:rPr lang="vi-VN" sz="2400" dirty="0">
                <a:latin typeface="Calibri" pitchFamily="34" charset="0"/>
                <a:cs typeface="Calibri" pitchFamily="34" charset="0"/>
              </a:rPr>
              <a:t>Nếu quý vị muốn mời một đại sứ DPH tham gia diễn đàn của mình, vui lòng </a:t>
            </a:r>
            <a:r>
              <a:rPr lang="en-US" sz="2400" u="sng" dirty="0" err="1">
                <a:solidFill>
                  <a:schemeClr val="accent1"/>
                </a:solidFill>
              </a:rPr>
              <a:t>hoàn</a:t>
            </a:r>
            <a:r>
              <a:rPr lang="en-US" sz="2400" u="sng" dirty="0">
                <a:solidFill>
                  <a:schemeClr val="accent1"/>
                </a:solidFill>
              </a:rPr>
              <a:t> </a:t>
            </a:r>
            <a:r>
              <a:rPr lang="en-US" sz="2400" u="sng" dirty="0" err="1">
                <a:solidFill>
                  <a:schemeClr val="accent1"/>
                </a:solidFill>
              </a:rPr>
              <a:t>thành</a:t>
            </a:r>
            <a:r>
              <a:rPr lang="en-US" sz="2400" u="sng" dirty="0">
                <a:solidFill>
                  <a:schemeClr val="accent1"/>
                </a:solidFill>
              </a:rPr>
              <a:t> </a:t>
            </a:r>
            <a:r>
              <a:rPr lang="en-US" sz="2400" u="sng" dirty="0" err="1">
                <a:solidFill>
                  <a:schemeClr val="accent1"/>
                </a:solidFill>
              </a:rPr>
              <a:t>mẫu</a:t>
            </a:r>
            <a:r>
              <a:rPr lang="en-US" sz="2400" u="sng" dirty="0">
                <a:solidFill>
                  <a:schemeClr val="accent1"/>
                </a:solidFill>
              </a:rPr>
              <a:t> </a:t>
            </a:r>
            <a:r>
              <a:rPr lang="en-US" sz="2400" u="sng" dirty="0" err="1">
                <a:solidFill>
                  <a:schemeClr val="accent1"/>
                </a:solidFill>
              </a:rPr>
              <a:t>này</a:t>
            </a:r>
            <a:r>
              <a:rPr lang="en-US" sz="2400" u="sng" dirty="0"/>
              <a:t>.</a:t>
            </a:r>
            <a:endParaRPr lang="vi-VN" sz="2400" dirty="0">
              <a:latin typeface="Calibri" pitchFamily="34" charset="0"/>
              <a:cs typeface="Calibri" pitchFamily="34" charset="0"/>
            </a:endParaRPr>
          </a:p>
          <a:p>
            <a:pPr>
              <a:lnSpc>
                <a:spcPct val="110000"/>
              </a:lnSpc>
            </a:pPr>
            <a:r>
              <a:rPr lang="vi-VN" sz="2400" dirty="0">
                <a:latin typeface="Calibri" pitchFamily="34" charset="0"/>
                <a:cs typeface="Calibri" pitchFamily="34" charset="0"/>
              </a:rPr>
              <a:t>Nếu có thể, vui lòng gửi lời mời cho đại sứ ít nhất 2 tuần trước diễn đàn của quý vị.</a:t>
            </a:r>
          </a:p>
          <a:p>
            <a:pPr>
              <a:lnSpc>
                <a:spcPct val="110000"/>
              </a:lnSpc>
            </a:pPr>
            <a:r>
              <a:rPr lang="vi-VN" sz="2400" dirty="0">
                <a:latin typeface="Calibri" pitchFamily="34" charset="0"/>
                <a:cs typeface="Calibri" pitchFamily="34" charset="0"/>
              </a:rPr>
              <a:t>DPH sẽ nỗ lực để đáp ứng các </a:t>
            </a:r>
            <a:r>
              <a:rPr lang="en-US" sz="2400" dirty="0" err="1">
                <a:latin typeface="Calibri" pitchFamily="34" charset="0"/>
                <a:cs typeface="Calibri" pitchFamily="34" charset="0"/>
              </a:rPr>
              <a:t>lời</a:t>
            </a:r>
            <a:r>
              <a:rPr lang="en-US" sz="2400" dirty="0">
                <a:latin typeface="Calibri" pitchFamily="34" charset="0"/>
                <a:cs typeface="Calibri" pitchFamily="34" charset="0"/>
              </a:rPr>
              <a:t> </a:t>
            </a:r>
            <a:r>
              <a:rPr lang="en-US" sz="2400" dirty="0" err="1">
                <a:latin typeface="Calibri" pitchFamily="34" charset="0"/>
                <a:cs typeface="Calibri" pitchFamily="34" charset="0"/>
              </a:rPr>
              <a:t>mời</a:t>
            </a:r>
            <a:r>
              <a:rPr lang="vi-VN" sz="2400" dirty="0">
                <a:latin typeface="Calibri" pitchFamily="34" charset="0"/>
                <a:cs typeface="Calibri" pitchFamily="34" charset="0"/>
              </a:rPr>
              <a:t>.</a:t>
            </a:r>
          </a:p>
          <a:p>
            <a:pPr>
              <a:lnSpc>
                <a:spcPct val="110000"/>
              </a:lnSpc>
            </a:pPr>
            <a:r>
              <a:rPr lang="vi-VN" sz="2400" dirty="0">
                <a:solidFill>
                  <a:srgbClr val="FF0000"/>
                </a:solidFill>
                <a:latin typeface="Calibri" pitchFamily="34" charset="0"/>
                <a:cs typeface="Calibri" pitchFamily="34" charset="0"/>
              </a:rPr>
              <a:t>Vui lòng xóa trang trình </a:t>
            </a:r>
            <a:r>
              <a:rPr lang="en-US" sz="2400" dirty="0" err="1">
                <a:solidFill>
                  <a:srgbClr val="FF0000"/>
                </a:solidFill>
                <a:latin typeface="Calibri" pitchFamily="34" charset="0"/>
                <a:cs typeface="Calibri" pitchFamily="34" charset="0"/>
              </a:rPr>
              <a:t>chiếu</a:t>
            </a:r>
            <a:r>
              <a:rPr lang="vi-VN" sz="2400" dirty="0">
                <a:solidFill>
                  <a:srgbClr val="FF0000"/>
                </a:solidFill>
                <a:latin typeface="Calibri" pitchFamily="34" charset="0"/>
                <a:cs typeface="Calibri" pitchFamily="34" charset="0"/>
              </a:rPr>
              <a:t> này khi chuẩn bị trình bày trước diễn đàn của quý vị</a:t>
            </a:r>
            <a:r>
              <a:rPr lang="en-US" sz="2400" dirty="0">
                <a:solidFill>
                  <a:srgbClr val="FF0000"/>
                </a:solidFill>
                <a:latin typeface="Calibri" pitchFamily="34" charset="0"/>
                <a:cs typeface="Calibri" pitchFamily="34" charset="0"/>
              </a:rPr>
              <a:t>.</a:t>
            </a:r>
          </a:p>
        </p:txBody>
      </p:sp>
    </p:spTree>
    <p:extLst>
      <p:ext uri="{BB962C8B-B14F-4D97-AF65-F5344CB8AC3E}">
        <p14:creationId xmlns:p14="http://schemas.microsoft.com/office/powerpoint/2010/main" val="1573959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0"/>
            <a:ext cx="11314323" cy="984885"/>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vi-VN" sz="3200">
                <a:latin typeface="Calibri" panose="020F0502020204030204" pitchFamily="34" charset="0"/>
                <a:cs typeface="Calibri" panose="020F0502020204030204" pitchFamily="34" charset="0"/>
              </a:rPr>
              <a:t>Tôi có cần tiếp tục đeo khẩu trang nếu đã được tiêm vắc-xin đầy đủ không?</a:t>
            </a:r>
            <a:endParaRPr lang="en-US" sz="3200"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F5C5A823-101A-4EFF-BD93-CBB21EC8DD44}"/>
              </a:ext>
            </a:extLst>
          </p:cNvPr>
          <p:cNvSpPr/>
          <p:nvPr/>
        </p:nvSpPr>
        <p:spPr>
          <a:xfrm>
            <a:off x="478571" y="1241077"/>
            <a:ext cx="11356939" cy="206819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400" dirty="0" err="1">
                <a:effectLst/>
                <a:latin typeface="Calibri" panose="020F0502020204030204" pitchFamily="34" charset="0"/>
                <a:ea typeface="Calibri" panose="020F0502020204030204" pitchFamily="34" charset="0"/>
                <a:cs typeface="Times New Roman" panose="02020603050405020304" pitchFamily="18" charset="0"/>
              </a:rPr>
              <a:t>Chỉ</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trong</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một</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số</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tình</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huống</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nhất</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định</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bao</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gồm</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giao</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thông</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công</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cộng</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cơ</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sở</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chăm</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sóc</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sức</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khỏe</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trường</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học</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và</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các</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cơ</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sở</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khác</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có</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dân</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số</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dễ</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bị</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nhiễm</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bệnh</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như</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dịch</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vụ</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chăm</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sóc</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tập</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thể</a:t>
            </a: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Ở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nhà</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và</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đi</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xét</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nghiệm</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nếu</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cảm</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thấy</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không</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khỏe</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800"/>
              </a:spcAft>
              <a:buFont typeface="Symbol" panose="05050102010706020507" pitchFamily="18" charset="2"/>
              <a:buChar char=""/>
            </a:pPr>
            <a:r>
              <a:rPr lang="en-US" sz="2400" dirty="0" err="1">
                <a:effectLst/>
                <a:latin typeface="Calibri" panose="020F0502020204030204" pitchFamily="34" charset="0"/>
                <a:ea typeface="Calibri" panose="020F0502020204030204" pitchFamily="34" charset="0"/>
                <a:cs typeface="Times New Roman" panose="02020603050405020304" pitchFamily="18" charset="0"/>
              </a:rPr>
              <a:t>Cách</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ly</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nếu</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quý</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vị</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có</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kết</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quả</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xét</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nghiệm</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dương</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tính</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với</a:t>
            </a:r>
            <a:r>
              <a:rPr lang="en-US" sz="2400" dirty="0">
                <a:effectLst/>
                <a:latin typeface="Calibri" panose="020F0502020204030204" pitchFamily="34" charset="0"/>
                <a:ea typeface="Calibri" panose="020F0502020204030204" pitchFamily="34" charset="0"/>
                <a:cs typeface="Times New Roman" panose="02020603050405020304" pitchFamily="18" charset="0"/>
              </a:rPr>
              <a:t> COVID-19.</a:t>
            </a:r>
            <a:endParaRPr lang="en-US" sz="2800" b="1"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6940295" y="3402472"/>
            <a:ext cx="4895215" cy="2044065"/>
          </a:xfrm>
          <a:prstGeom prst="rect">
            <a:avLst/>
          </a:prstGeom>
        </p:spPr>
      </p:pic>
    </p:spTree>
    <p:extLst>
      <p:ext uri="{BB962C8B-B14F-4D97-AF65-F5344CB8AC3E}">
        <p14:creationId xmlns:p14="http://schemas.microsoft.com/office/powerpoint/2010/main" val="1421350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46221"/>
            <a:ext cx="11314323" cy="430887"/>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2800" dirty="0">
                <a:latin typeface="Calibri" panose="020F0502020204030204" pitchFamily="34" charset="0"/>
                <a:cs typeface="Calibri" panose="020F0502020204030204" pitchFamily="34" charset="0"/>
              </a:rPr>
              <a:t>Ai </a:t>
            </a:r>
            <a:r>
              <a:rPr lang="en-US" sz="2800" dirty="0" err="1">
                <a:latin typeface="Calibri" panose="020F0502020204030204" pitchFamily="34" charset="0"/>
                <a:cs typeface="Calibri" panose="020F0502020204030204" pitchFamily="34" charset="0"/>
              </a:rPr>
              <a:t>có</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thể</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giúp</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tôi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trong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việc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ra</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quyết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định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về</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việc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tiêm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vắc-xin</a:t>
            </a:r>
            <a:r>
              <a:rPr lang="en-US" sz="2800" dirty="0">
                <a:latin typeface="Calibri" panose="020F0502020204030204" pitchFamily="34" charset="0"/>
                <a:cs typeface="Calibri" panose="020F0502020204030204" pitchFamily="34" charset="0"/>
              </a:rPr>
              <a:t>?</a:t>
            </a:r>
          </a:p>
        </p:txBody>
      </p:sp>
      <p:sp>
        <p:nvSpPr>
          <p:cNvPr id="5" name="Rectangle 4">
            <a:extLst>
              <a:ext uri="{FF2B5EF4-FFF2-40B4-BE49-F238E27FC236}">
                <a16:creationId xmlns:a16="http://schemas.microsoft.com/office/drawing/2014/main" id="{F5C5A823-101A-4EFF-BD93-CBB21EC8DD44}"/>
              </a:ext>
            </a:extLst>
          </p:cNvPr>
          <p:cNvSpPr/>
          <p:nvPr/>
        </p:nvSpPr>
        <p:spPr>
          <a:xfrm>
            <a:off x="587754" y="2206129"/>
            <a:ext cx="5157953" cy="2677656"/>
          </a:xfrm>
          <a:prstGeom prst="rect">
            <a:avLst/>
          </a:prstGeom>
        </p:spPr>
        <p:txBody>
          <a:bodyPr wrap="square">
            <a:spAutoFit/>
          </a:bodyPr>
          <a:lstStyle/>
          <a:p>
            <a:r>
              <a:rPr lang="en-US" sz="2400" dirty="0" err="1">
                <a:latin typeface="Calibri" panose="020F0502020204030204" pitchFamily="34" charset="0"/>
                <a:cs typeface="Calibri" panose="020F0502020204030204" pitchFamily="34" charset="0"/>
              </a:rPr>
              <a:t>Nếu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quý</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vị</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có</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thắc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mắc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về</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sức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khỏe</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của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mình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hoặc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về</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việc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quyết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định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tiêm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vắc-xin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hãy</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trao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đổi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với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nhà</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cung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cấp</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dịch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vụ</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chăm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sóc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sức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khỏe</a:t>
            </a:r>
            <a:r>
              <a:rPr lang="en-US" sz="2400" dirty="0">
                <a:latin typeface="Calibri" panose="020F0502020204030204" pitchFamily="34" charset="0"/>
                <a:cs typeface="Calibri" panose="020F0502020204030204" pitchFamily="34" charset="0"/>
              </a:rPr>
              <a:t> tin </a:t>
            </a:r>
            <a:r>
              <a:rPr lang="en-US" sz="2400" dirty="0" err="1">
                <a:latin typeface="Calibri" panose="020F0502020204030204" pitchFamily="34" charset="0"/>
                <a:cs typeface="Calibri" panose="020F0502020204030204" pitchFamily="34" charset="0"/>
              </a:rPr>
              <a:t>cậy</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như</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bác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sĩ</a:t>
            </a:r>
            <a:r>
              <a:rPr lang="en-US" sz="2400" dirty="0">
                <a:latin typeface="Calibri" panose="020F0502020204030204" pitchFamily="34" charset="0"/>
                <a:cs typeface="Calibri" panose="020F0502020204030204" pitchFamily="34" charset="0"/>
              </a:rPr>
              <a:t>, y </a:t>
            </a:r>
            <a:r>
              <a:rPr lang="en-US" sz="2400" dirty="0" err="1">
                <a:latin typeface="Calibri" panose="020F0502020204030204" pitchFamily="34" charset="0"/>
                <a:cs typeface="Calibri" panose="020F0502020204030204" pitchFamily="34" charset="0"/>
              </a:rPr>
              <a:t>tá</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quản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lý</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chăm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sóc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bảo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hiểm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dược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sĩ</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hoặc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nhân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viên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chăm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sóc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sức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khỏe</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cộng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đồng</a:t>
            </a:r>
            <a:r>
              <a:rPr lang="en-US" sz="2400" dirty="0">
                <a:latin typeface="Calibri" panose="020F0502020204030204" pitchFamily="34" charset="0"/>
                <a:cs typeface="Calibri" panose="020F0502020204030204" pitchFamily="34" charset="0"/>
              </a:rPr>
              <a:t>.</a:t>
            </a:r>
            <a:endParaRPr lang="en-US" sz="2000" dirty="0"/>
          </a:p>
        </p:txBody>
      </p:sp>
      <p:pic>
        <p:nvPicPr>
          <p:cNvPr id="19458" name="Picture 2" descr="This is a picture of two people wearing masks standing in front of a medical building.">
            <a:extLst>
              <a:ext uri="{FF2B5EF4-FFF2-40B4-BE49-F238E27FC236}">
                <a16:creationId xmlns:a16="http://schemas.microsoft.com/office/drawing/2014/main" id="{CF19B3FD-7D43-41BC-B7D8-4C8C947246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87606"/>
            <a:ext cx="5747982" cy="4299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365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165373"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err="1">
                <a:latin typeface="Calibri" panose="020F0502020204030204" pitchFamily="34" charset="0"/>
                <a:cs typeface="Calibri" panose="020F0502020204030204" pitchFamily="34" charset="0"/>
              </a:rPr>
              <a:t>Câu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hỏi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thảo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luận</a:t>
            </a:r>
            <a:endParaRPr lang="en-US" sz="3200"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F5C5A823-101A-4EFF-BD93-CBB21EC8DD44}"/>
              </a:ext>
            </a:extLst>
          </p:cNvPr>
          <p:cNvSpPr/>
          <p:nvPr/>
        </p:nvSpPr>
        <p:spPr>
          <a:xfrm>
            <a:off x="478571" y="1241077"/>
            <a:ext cx="11356939" cy="5016758"/>
          </a:xfrm>
          <a:prstGeom prst="rect">
            <a:avLst/>
          </a:prstGeom>
        </p:spPr>
        <p:txBody>
          <a:bodyPr wrap="square">
            <a:spAutoFit/>
          </a:bodyPr>
          <a:lstStyle/>
          <a:p>
            <a:pPr marL="285750" indent="-285750">
              <a:buFont typeface="Arial" panose="020B0604020202020204" pitchFamily="34" charset="0"/>
              <a:buChar char="•"/>
            </a:pPr>
            <a:r>
              <a:rPr lang="en-US" sz="2000" b="1" dirty="0" err="1">
                <a:latin typeface="Calibri" panose="020F0502020204030204" pitchFamily="34" charset="0"/>
                <a:cs typeface="Calibri" panose="020F0502020204030204" pitchFamily="34" charset="0"/>
              </a:rPr>
              <a:t>Quý</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vị</a:t>
            </a:r>
            <a:r>
              <a:rPr lang="en-US" sz="2000" b="1"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có</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mối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quan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ngại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gì</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về</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vắc-xin</a:t>
            </a:r>
            <a:r>
              <a:rPr lang="en-US" sz="2000" dirty="0">
                <a:latin typeface="Calibri" panose="020F0502020204030204" pitchFamily="34" charset="0"/>
                <a:cs typeface="Calibri" panose="020F0502020204030204" pitchFamily="34" charset="0"/>
              </a:rPr>
              <a:t> COVID?</a:t>
            </a:r>
            <a:endParaRPr lang="en-US" sz="2000" b="1" dirty="0">
              <a:latin typeface="Calibri" panose="020F0502020204030204" pitchFamily="34" charset="0"/>
              <a:cs typeface="Calibri" panose="020F0502020204030204" pitchFamily="34" charset="0"/>
            </a:endParaRPr>
          </a:p>
          <a:p>
            <a:pPr marL="742950" lvl="1" indent="-285750">
              <a:buFont typeface="Courier New" panose="02070309020205020404" pitchFamily="49" charset="0"/>
              <a:buChar char="o"/>
            </a:pPr>
            <a:r>
              <a:rPr lang="en-US" sz="2000" b="1" dirty="0" err="1">
                <a:latin typeface="Calibri" panose="020F0502020204030204" pitchFamily="34" charset="0"/>
                <a:cs typeface="Calibri" panose="020F0502020204030204" pitchFamily="34" charset="0"/>
              </a:rPr>
              <a:t>Mọi</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người</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trong</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cộng</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đồng</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của</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quý</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vị</a:t>
            </a:r>
            <a:r>
              <a:rPr lang="en-US" sz="2000" b="1"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có</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mối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quan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ngại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gì</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về</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vắc-xin</a:t>
            </a:r>
            <a:r>
              <a:rPr lang="en-US" sz="2000" dirty="0">
                <a:latin typeface="Calibri" panose="020F0502020204030204" pitchFamily="34" charset="0"/>
                <a:cs typeface="Calibri" panose="020F0502020204030204" pitchFamily="34" charset="0"/>
              </a:rPr>
              <a:t> COVID?</a:t>
            </a:r>
            <a:endParaRPr lang="en-US" sz="2000" b="1"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 </a:t>
            </a:r>
          </a:p>
          <a:p>
            <a:pPr marL="285750" lvl="0" indent="-285750">
              <a:buFont typeface="Arial" panose="020B0604020202020204" pitchFamily="34" charset="0"/>
              <a:buChar char="•"/>
            </a:pPr>
            <a:r>
              <a:rPr lang="en-US" sz="2000" dirty="0" err="1">
                <a:latin typeface="Calibri" panose="020F0502020204030204" pitchFamily="34" charset="0"/>
                <a:cs typeface="Calibri" panose="020F0502020204030204" pitchFamily="34" charset="0"/>
              </a:rPr>
              <a:t>Thông</a:t>
            </a:r>
            <a:r>
              <a:rPr lang="en-US" sz="2000" dirty="0">
                <a:latin typeface="Calibri" panose="020F0502020204030204" pitchFamily="34" charset="0"/>
                <a:cs typeface="Calibri" panose="020F0502020204030204" pitchFamily="34" charset="0"/>
              </a:rPr>
              <a:t> tin </a:t>
            </a:r>
            <a:r>
              <a:rPr lang="en-US" sz="2000" dirty="0" err="1">
                <a:latin typeface="Calibri" panose="020F0502020204030204" pitchFamily="34" charset="0"/>
                <a:cs typeface="Calibri" panose="020F0502020204030204" pitchFamily="34" charset="0"/>
              </a:rPr>
              <a:t>nào</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có</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thể</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giúp</a:t>
            </a:r>
            <a:r>
              <a:rPr lang="en-US" sz="2000"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quý</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vị</a:t>
            </a:r>
            <a:r>
              <a:rPr lang="en-US" sz="2000" b="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tin </a:t>
            </a:r>
            <a:r>
              <a:rPr lang="en-US" sz="2000" dirty="0" err="1">
                <a:latin typeface="Calibri" panose="020F0502020204030204" pitchFamily="34" charset="0"/>
                <a:cs typeface="Calibri" panose="020F0502020204030204" pitchFamily="34" charset="0"/>
              </a:rPr>
              <a:t>tưởng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vắc-xin</a:t>
            </a:r>
            <a:r>
              <a:rPr lang="en-US" sz="2000" dirty="0">
                <a:latin typeface="Calibri" panose="020F0502020204030204" pitchFamily="34" charset="0"/>
                <a:cs typeface="Calibri" panose="020F0502020204030204" pitchFamily="34" charset="0"/>
              </a:rPr>
              <a:t>?</a:t>
            </a:r>
          </a:p>
          <a:p>
            <a:pPr marL="742950" lvl="1" indent="-285750">
              <a:buFont typeface="Courier New" panose="02070309020205020404" pitchFamily="49" charset="0"/>
              <a:buChar char="o"/>
            </a:pPr>
            <a:r>
              <a:rPr lang="en-US" sz="2000" dirty="0" err="1">
                <a:latin typeface="Calibri" panose="020F0502020204030204" pitchFamily="34" charset="0"/>
                <a:cs typeface="Calibri" panose="020F0502020204030204" pitchFamily="34" charset="0"/>
              </a:rPr>
              <a:t>Thông</a:t>
            </a:r>
            <a:r>
              <a:rPr lang="en-US" sz="2000" dirty="0">
                <a:latin typeface="Calibri" panose="020F0502020204030204" pitchFamily="34" charset="0"/>
                <a:cs typeface="Calibri" panose="020F0502020204030204" pitchFamily="34" charset="0"/>
              </a:rPr>
              <a:t> tin </a:t>
            </a:r>
            <a:r>
              <a:rPr lang="en-US" sz="2000" dirty="0" err="1">
                <a:latin typeface="Calibri" panose="020F0502020204030204" pitchFamily="34" charset="0"/>
                <a:cs typeface="Calibri" panose="020F0502020204030204" pitchFamily="34" charset="0"/>
              </a:rPr>
              <a:t>nào</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có</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thể</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giúp</a:t>
            </a:r>
            <a:r>
              <a:rPr lang="en-US" sz="2000"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mọi</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người</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trong</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cộng</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đồng</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của</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quý</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vị</a:t>
            </a:r>
            <a:r>
              <a:rPr lang="en-US" sz="2000" b="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tin </a:t>
            </a:r>
            <a:r>
              <a:rPr lang="en-US" sz="2000" dirty="0" err="1">
                <a:latin typeface="Calibri" panose="020F0502020204030204" pitchFamily="34" charset="0"/>
                <a:cs typeface="Calibri" panose="020F0502020204030204" pitchFamily="34" charset="0"/>
              </a:rPr>
              <a:t>tưởng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vắc-xin</a:t>
            </a:r>
            <a:r>
              <a:rPr lang="en-US" sz="2000" dirty="0">
                <a:latin typeface="Calibri" panose="020F0502020204030204" pitchFamily="34" charset="0"/>
                <a:cs typeface="Calibri" panose="020F0502020204030204" pitchFamily="34" charset="0"/>
              </a:rPr>
              <a:t>?</a:t>
            </a:r>
          </a:p>
          <a:p>
            <a:endParaRPr lang="en-US" sz="20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US" sz="2000" dirty="0" err="1">
                <a:latin typeface="Calibri" panose="020F0502020204030204" pitchFamily="34" charset="0"/>
                <a:cs typeface="Calibri" panose="020F0502020204030204" pitchFamily="34" charset="0"/>
              </a:rPr>
              <a:t>Điều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gì</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có</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thể</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khiến</a:t>
            </a:r>
            <a:r>
              <a:rPr lang="en-US" sz="2000"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quý</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vị</a:t>
            </a:r>
            <a:r>
              <a:rPr lang="en-US" sz="2000" b="1"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có</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khả</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năng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tiêm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vắc-xin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hơn</a:t>
            </a:r>
            <a:r>
              <a:rPr lang="en-US" sz="2000" dirty="0">
                <a:latin typeface="Calibri" panose="020F0502020204030204" pitchFamily="34" charset="0"/>
                <a:cs typeface="Calibri" panose="020F0502020204030204" pitchFamily="34" charset="0"/>
              </a:rPr>
              <a:t>?</a:t>
            </a:r>
          </a:p>
          <a:p>
            <a:pPr marL="742950" lvl="1" indent="-285750">
              <a:buFont typeface="Courier New" panose="02070309020205020404" pitchFamily="49" charset="0"/>
              <a:buChar char="o"/>
            </a:pPr>
            <a:r>
              <a:rPr lang="en-US" sz="2000" dirty="0" err="1">
                <a:latin typeface="Calibri" panose="020F0502020204030204" pitchFamily="34" charset="0"/>
                <a:cs typeface="Calibri" panose="020F0502020204030204" pitchFamily="34" charset="0"/>
              </a:rPr>
              <a:t>Điều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gì</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có</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thể</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khiến</a:t>
            </a:r>
            <a:r>
              <a:rPr lang="en-US" sz="2000"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mọi</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người</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trong</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cộng</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đồng</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của</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quý</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vị</a:t>
            </a:r>
            <a:r>
              <a:rPr lang="en-US" sz="2000" b="1"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có</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khả</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năng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tiêm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vắc-xin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hơn</a:t>
            </a:r>
            <a:r>
              <a:rPr lang="en-US" sz="2000" dirty="0">
                <a:latin typeface="Calibri" panose="020F0502020204030204" pitchFamily="34" charset="0"/>
                <a:cs typeface="Calibri" panose="020F0502020204030204" pitchFamily="34" charset="0"/>
              </a:rPr>
              <a:t>?</a:t>
            </a:r>
          </a:p>
          <a:p>
            <a:r>
              <a:rPr lang="en-US" sz="2000" dirty="0">
                <a:latin typeface="Calibri" panose="020F0502020204030204" pitchFamily="34" charset="0"/>
                <a:cs typeface="Calibri" panose="020F0502020204030204" pitchFamily="34" charset="0"/>
              </a:rPr>
              <a:t> </a:t>
            </a:r>
          </a:p>
          <a:p>
            <a:pPr marL="285750" lvl="0" indent="-285750">
              <a:buFont typeface="Arial" panose="020B0604020202020204" pitchFamily="34" charset="0"/>
              <a:buChar char="•"/>
            </a:pPr>
            <a:r>
              <a:rPr lang="en-US" sz="2000" dirty="0" err="1">
                <a:latin typeface="Calibri" panose="020F0502020204030204" pitchFamily="34" charset="0"/>
                <a:cs typeface="Calibri" panose="020F0502020204030204" pitchFamily="34" charset="0"/>
              </a:rPr>
              <a:t>Những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rào</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cản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nào</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khiến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việc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tiêm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vắc-xin</a:t>
            </a:r>
            <a:r>
              <a:rPr lang="en-US" sz="2000" dirty="0">
                <a:latin typeface="Calibri" panose="020F0502020204030204" pitchFamily="34" charset="0"/>
                <a:cs typeface="Calibri" panose="020F0502020204030204" pitchFamily="34" charset="0"/>
              </a:rPr>
              <a:t> COVID </a:t>
            </a:r>
            <a:r>
              <a:rPr lang="en-US" sz="2000" dirty="0" err="1">
                <a:latin typeface="Calibri" panose="020F0502020204030204" pitchFamily="34" charset="0"/>
                <a:cs typeface="Calibri" panose="020F0502020204030204" pitchFamily="34" charset="0"/>
              </a:rPr>
              <a:t>khó</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khăn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hơn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với</a:t>
            </a:r>
            <a:r>
              <a:rPr lang="en-US" sz="2000"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quý</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vị</a:t>
            </a:r>
            <a:r>
              <a:rPr lang="en-US" sz="2000" b="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a:t>
            </a:r>
            <a:r>
              <a:rPr lang="en-US" sz="2000" dirty="0" err="1">
                <a:latin typeface="Calibri" panose="020F0502020204030204" pitchFamily="34" charset="0"/>
                <a:cs typeface="Calibri" panose="020F0502020204030204" pitchFamily="34" charset="0"/>
              </a:rPr>
              <a:t>ví</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dụ</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địa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điểm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thời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gian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làm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việc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yêu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cầu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tiêm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hai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liều</a:t>
            </a:r>
            <a:r>
              <a:rPr lang="en-US" sz="2000" dirty="0">
                <a:latin typeface="Calibri" panose="020F0502020204030204" pitchFamily="34" charset="0"/>
                <a:cs typeface="Calibri" panose="020F0502020204030204" pitchFamily="34" charset="0"/>
              </a:rPr>
              <a:t>)?</a:t>
            </a:r>
          </a:p>
          <a:p>
            <a:pPr marL="742950" lvl="1" indent="-285750">
              <a:buFont typeface="Courier New" panose="02070309020205020404" pitchFamily="49" charset="0"/>
              <a:buChar char="o"/>
            </a:pPr>
            <a:r>
              <a:rPr lang="en-US" sz="2000" dirty="0" err="1">
                <a:latin typeface="Calibri" panose="020F0502020204030204" pitchFamily="34" charset="0"/>
                <a:cs typeface="Calibri" panose="020F0502020204030204" pitchFamily="34" charset="0"/>
              </a:rPr>
              <a:t>Điều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gì</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có</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thể</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khiến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việc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tiêm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vắc-xin</a:t>
            </a:r>
            <a:r>
              <a:rPr lang="en-US" sz="2000" dirty="0">
                <a:latin typeface="Calibri" panose="020F0502020204030204" pitchFamily="34" charset="0"/>
                <a:cs typeface="Calibri" panose="020F0502020204030204" pitchFamily="34" charset="0"/>
              </a:rPr>
              <a:t> COVID </a:t>
            </a:r>
            <a:r>
              <a:rPr lang="en-US" sz="2000" dirty="0" err="1">
                <a:latin typeface="Calibri" panose="020F0502020204030204" pitchFamily="34" charset="0"/>
                <a:cs typeface="Calibri" panose="020F0502020204030204" pitchFamily="34" charset="0"/>
              </a:rPr>
              <a:t>khó</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khăn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hơn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với</a:t>
            </a:r>
            <a:r>
              <a:rPr lang="en-US" sz="2000"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mọi</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người</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trong</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cộng</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đồng</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của</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quý</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vị</a:t>
            </a:r>
            <a:r>
              <a:rPr lang="en-US" sz="2000" dirty="0">
                <a:latin typeface="Calibri" panose="020F0502020204030204" pitchFamily="34" charset="0"/>
                <a:cs typeface="Calibri" panose="020F0502020204030204" pitchFamily="34" charset="0"/>
              </a:rPr>
              <a:t>?</a:t>
            </a:r>
          </a:p>
          <a:p>
            <a:pPr lvl="1"/>
            <a:r>
              <a:rPr lang="en-US" sz="2000" dirty="0">
                <a:latin typeface="Calibri" panose="020F0502020204030204" pitchFamily="34" charset="0"/>
                <a:cs typeface="Calibri" panose="020F0502020204030204" pitchFamily="34" charset="0"/>
              </a:rPr>
              <a:t> </a:t>
            </a:r>
          </a:p>
          <a:p>
            <a:pPr marL="285750" lvl="0" indent="-285750">
              <a:buFont typeface="Arial" panose="020B0604020202020204" pitchFamily="34" charset="0"/>
              <a:buChar char="•"/>
            </a:pPr>
            <a:r>
              <a:rPr lang="en-US" sz="2000">
                <a:latin typeface="Calibri" panose="020F0502020204030204" pitchFamily="34" charset="0"/>
                <a:cs typeface="Calibri" panose="020F0502020204030204" pitchFamily="34" charset="0"/>
              </a:rPr>
              <a:t>Điều gì có thể giúp </a:t>
            </a:r>
            <a:r>
              <a:rPr lang="en-US" sz="2000" dirty="0" err="1">
                <a:latin typeface="Calibri" panose="020F0502020204030204" pitchFamily="34" charset="0"/>
                <a:cs typeface="Calibri" panose="020F0502020204030204" pitchFamily="34" charset="0"/>
              </a:rPr>
              <a:t>việc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tiêm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vắc-xin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dễ</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dàng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hơn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với</a:t>
            </a:r>
            <a:r>
              <a:rPr lang="en-US" sz="2000"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quý</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vị</a:t>
            </a:r>
            <a:r>
              <a:rPr lang="en-US" sz="2000" dirty="0">
                <a:latin typeface="Calibri" panose="020F0502020204030204" pitchFamily="34" charset="0"/>
                <a:cs typeface="Calibri" panose="020F0502020204030204" pitchFamily="34" charset="0"/>
              </a:rPr>
              <a:t>?</a:t>
            </a:r>
          </a:p>
          <a:p>
            <a:pPr marL="742950" lvl="1" indent="-285750">
              <a:buFont typeface="Courier New" panose="02070309020205020404" pitchFamily="49" charset="0"/>
              <a:buChar char="o"/>
            </a:pPr>
            <a:r>
              <a:rPr lang="en-US" sz="2000">
                <a:latin typeface="Calibri" panose="020F0502020204030204" pitchFamily="34" charset="0"/>
                <a:cs typeface="Calibri" panose="020F0502020204030204" pitchFamily="34" charset="0"/>
              </a:rPr>
              <a:t>Điều gì có </a:t>
            </a:r>
            <a:r>
              <a:rPr lang="en-US" sz="2000" err="1">
                <a:latin typeface="Calibri" panose="020F0502020204030204" pitchFamily="34" charset="0"/>
                <a:cs typeface="Calibri" panose="020F0502020204030204" pitchFamily="34" charset="0"/>
              </a:rPr>
              <a:t>thể</a:t>
            </a:r>
            <a:r>
              <a:rPr lang="en-US" sz="2000">
                <a:latin typeface="Calibri" panose="020F0502020204030204" pitchFamily="34" charset="0"/>
                <a:cs typeface="Calibri" panose="020F0502020204030204" pitchFamily="34" charset="0"/>
              </a:rPr>
              <a:t> giúp việc </a:t>
            </a:r>
            <a:r>
              <a:rPr lang="en-US" sz="2000" dirty="0" err="1">
                <a:latin typeface="Calibri" panose="020F0502020204030204" pitchFamily="34" charset="0"/>
                <a:cs typeface="Calibri" panose="020F0502020204030204" pitchFamily="34" charset="0"/>
              </a:rPr>
              <a:t>tiêm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vắc-xin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dễ</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dàng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hơn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với</a:t>
            </a:r>
            <a:r>
              <a:rPr lang="en-US" sz="2000"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mọi</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người</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trong</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cộng</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đồng</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của</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quý</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vị</a:t>
            </a:r>
            <a:r>
              <a:rPr lang="en-US" sz="20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05974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33</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err="1">
                <a:latin typeface="Calibri" panose="020F0502020204030204" pitchFamily="34" charset="0"/>
                <a:cs typeface="Calibri" panose="020F0502020204030204" pitchFamily="34" charset="0"/>
              </a:rPr>
              <a:t>Địa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điểm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tìm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hiểu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thêm</a:t>
            </a:r>
            <a:endParaRPr lang="en-US" sz="32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F069143-FE01-453C-934A-DAA4862AED31}"/>
              </a:ext>
            </a:extLst>
          </p:cNvPr>
          <p:cNvSpPr/>
          <p:nvPr/>
        </p:nvSpPr>
        <p:spPr>
          <a:xfrm>
            <a:off x="478571" y="1068800"/>
            <a:ext cx="11356939" cy="5632311"/>
          </a:xfrm>
          <a:prstGeom prst="rect">
            <a:avLst/>
          </a:prstGeom>
        </p:spPr>
        <p:txBody>
          <a:bodyPr wrap="square">
            <a:spAutoFit/>
          </a:bodyPr>
          <a:lstStyle/>
          <a:p>
            <a:r>
              <a:rPr lang="en-US" sz="2400" dirty="0"/>
              <a:t>Cho </a:t>
            </a:r>
            <a:r>
              <a:rPr lang="en-US" sz="2400" dirty="0" err="1"/>
              <a:t>đến</a:t>
            </a:r>
            <a:r>
              <a:rPr lang="en-US" sz="2400" dirty="0"/>
              <a:t> nay </a:t>
            </a:r>
            <a:r>
              <a:rPr lang="en-US" sz="2400" dirty="0" err="1"/>
              <a:t>những</a:t>
            </a:r>
            <a:r>
              <a:rPr lang="en-US" sz="2400" dirty="0"/>
              <a:t> </a:t>
            </a:r>
            <a:r>
              <a:rPr lang="en-US" sz="2400" dirty="0" err="1"/>
              <a:t>ai</a:t>
            </a:r>
            <a:r>
              <a:rPr lang="en-US" sz="2400" dirty="0"/>
              <a:t> </a:t>
            </a:r>
            <a:r>
              <a:rPr lang="en-US" sz="2400" dirty="0" err="1"/>
              <a:t>đã</a:t>
            </a:r>
            <a:r>
              <a:rPr lang="en-US" sz="2400" dirty="0"/>
              <a:t> </a:t>
            </a:r>
            <a:r>
              <a:rPr lang="en-US" sz="2400" dirty="0" err="1"/>
              <a:t>tiêm</a:t>
            </a:r>
            <a:r>
              <a:rPr lang="en-US" sz="2400" dirty="0"/>
              <a:t> </a:t>
            </a:r>
            <a:r>
              <a:rPr lang="en-US" sz="2400" dirty="0" err="1"/>
              <a:t>vắc-xin</a:t>
            </a:r>
            <a:endParaRPr lang="en-US" sz="2400" dirty="0"/>
          </a:p>
          <a:p>
            <a:r>
              <a:rPr lang="en-US" sz="2400" u="sng" dirty="0">
                <a:hlinkClick r:id="rId3"/>
              </a:rPr>
              <a:t>COVID-19 Vaccination Program | Mass.gov</a:t>
            </a:r>
            <a:endParaRPr lang="en-US" sz="2400" dirty="0"/>
          </a:p>
          <a:p>
            <a:pPr lvl="0"/>
            <a:endParaRPr lang="en-US" sz="2400" dirty="0"/>
          </a:p>
          <a:p>
            <a:pPr lvl="0"/>
            <a:r>
              <a:rPr lang="en-US" sz="2400" dirty="0" err="1"/>
              <a:t>Các</a:t>
            </a:r>
            <a:r>
              <a:rPr lang="en-US" sz="2400" dirty="0"/>
              <a:t> </a:t>
            </a:r>
            <a:r>
              <a:rPr lang="en-US" sz="2400" dirty="0" err="1"/>
              <a:t>Câu</a:t>
            </a:r>
            <a:r>
              <a:rPr lang="en-US" sz="2400" dirty="0"/>
              <a:t> </a:t>
            </a:r>
            <a:r>
              <a:rPr lang="en-US" sz="2400" dirty="0" err="1"/>
              <a:t>Hỏi</a:t>
            </a:r>
            <a:r>
              <a:rPr lang="en-US" sz="2400" dirty="0"/>
              <a:t> </a:t>
            </a:r>
            <a:r>
              <a:rPr lang="en-US" sz="2400" dirty="0" err="1"/>
              <a:t>Thường</a:t>
            </a:r>
            <a:r>
              <a:rPr lang="en-US" sz="2400" dirty="0"/>
              <a:t> </a:t>
            </a:r>
            <a:r>
              <a:rPr lang="en-US" sz="2400" dirty="0" err="1"/>
              <a:t>Gặp</a:t>
            </a:r>
            <a:r>
              <a:rPr lang="en-US" sz="2400" dirty="0"/>
              <a:t> (FAQ) </a:t>
            </a:r>
            <a:r>
              <a:rPr lang="en-US" sz="2400" dirty="0" err="1"/>
              <a:t>cho</a:t>
            </a:r>
            <a:r>
              <a:rPr lang="en-US" sz="2400" dirty="0"/>
              <a:t> </a:t>
            </a:r>
            <a:r>
              <a:rPr lang="en-US" sz="2400" dirty="0" err="1"/>
              <a:t>công</a:t>
            </a:r>
            <a:r>
              <a:rPr lang="en-US" sz="2400" dirty="0"/>
              <a:t> </a:t>
            </a:r>
            <a:r>
              <a:rPr lang="en-US" sz="2400" dirty="0" err="1"/>
              <a:t>chúng</a:t>
            </a:r>
            <a:endParaRPr lang="en-US" sz="2400" dirty="0"/>
          </a:p>
          <a:p>
            <a:pPr lvl="0"/>
            <a:r>
              <a:rPr lang="en-US" sz="2400" u="sng" dirty="0" err="1">
                <a:hlinkClick r:id="rId4"/>
              </a:rPr>
              <a:t>Các</a:t>
            </a:r>
            <a:r>
              <a:rPr lang="en-US" sz="2400" u="sng" dirty="0">
                <a:hlinkClick r:id="rId4"/>
              </a:rPr>
              <a:t> </a:t>
            </a:r>
            <a:r>
              <a:rPr lang="en-US" sz="2400" u="sng" dirty="0" err="1">
                <a:hlinkClick r:id="rId4"/>
              </a:rPr>
              <a:t>Câu</a:t>
            </a:r>
            <a:r>
              <a:rPr lang="en-US" sz="2400" u="sng" dirty="0">
                <a:hlinkClick r:id="rId4"/>
              </a:rPr>
              <a:t> </a:t>
            </a:r>
            <a:r>
              <a:rPr lang="en-US" sz="2400" u="sng" dirty="0" err="1">
                <a:hlinkClick r:id="rId4"/>
              </a:rPr>
              <a:t>Hỏi</a:t>
            </a:r>
            <a:r>
              <a:rPr lang="en-US" sz="2400" u="sng" dirty="0">
                <a:hlinkClick r:id="rId4"/>
              </a:rPr>
              <a:t> </a:t>
            </a:r>
            <a:r>
              <a:rPr lang="en-US" sz="2400" u="sng" dirty="0" err="1">
                <a:hlinkClick r:id="rId4"/>
              </a:rPr>
              <a:t>Thường</a:t>
            </a:r>
            <a:r>
              <a:rPr lang="en-US" sz="2400" u="sng" dirty="0">
                <a:hlinkClick r:id="rId4"/>
              </a:rPr>
              <a:t> </a:t>
            </a:r>
            <a:r>
              <a:rPr lang="en-US" sz="2400" u="sng" dirty="0" err="1">
                <a:hlinkClick r:id="rId4"/>
              </a:rPr>
              <a:t>Gặp</a:t>
            </a:r>
            <a:r>
              <a:rPr lang="en-US" sz="2400" u="sng" dirty="0">
                <a:hlinkClick r:id="rId4"/>
              </a:rPr>
              <a:t> </a:t>
            </a:r>
            <a:r>
              <a:rPr lang="en-US" sz="2400" u="sng" dirty="0" err="1">
                <a:hlinkClick r:id="rId4"/>
              </a:rPr>
              <a:t>về</a:t>
            </a:r>
            <a:r>
              <a:rPr lang="en-US" sz="2400" u="sng" dirty="0">
                <a:hlinkClick r:id="rId4"/>
              </a:rPr>
              <a:t> </a:t>
            </a:r>
            <a:r>
              <a:rPr lang="en-US" sz="2400" u="sng" dirty="0" err="1">
                <a:hlinkClick r:id="rId4"/>
              </a:rPr>
              <a:t>Vắc-xin</a:t>
            </a:r>
            <a:r>
              <a:rPr lang="en-US" sz="2400" u="sng" dirty="0">
                <a:hlinkClick r:id="rId4"/>
              </a:rPr>
              <a:t> COVID-19| Mass.gov</a:t>
            </a:r>
            <a:endParaRPr lang="en-US" sz="2400" u="sng" dirty="0"/>
          </a:p>
          <a:p>
            <a:pPr lvl="0"/>
            <a:endParaRPr lang="en-US" sz="2400" u="sng" dirty="0"/>
          </a:p>
          <a:p>
            <a:r>
              <a:rPr lang="en-US" sz="2400" dirty="0" err="1">
                <a:latin typeface="Calibri (Body)"/>
              </a:rPr>
              <a:t>Công</a:t>
            </a:r>
            <a:r>
              <a:rPr lang="en-US" sz="2400" dirty="0">
                <a:latin typeface="Calibri (Body)"/>
              </a:rPr>
              <a:t> </a:t>
            </a:r>
            <a:r>
              <a:rPr lang="en-US" sz="2400" dirty="0" err="1">
                <a:latin typeface="Calibri (Body)"/>
              </a:rPr>
              <a:t>Bằng</a:t>
            </a:r>
            <a:r>
              <a:rPr lang="en-US" sz="2400" dirty="0">
                <a:latin typeface="Calibri (Body)"/>
              </a:rPr>
              <a:t> </a:t>
            </a:r>
            <a:r>
              <a:rPr lang="en-US" sz="2400" dirty="0" err="1">
                <a:latin typeface="Calibri (Body)"/>
              </a:rPr>
              <a:t>Vắc-xin</a:t>
            </a:r>
            <a:endParaRPr lang="en-US" sz="2400" dirty="0">
              <a:latin typeface="Calibri (Body)"/>
            </a:endParaRPr>
          </a:p>
          <a:p>
            <a:r>
              <a:rPr lang="en-US" sz="2400" dirty="0" err="1">
                <a:latin typeface="Calibri (Body)"/>
              </a:rPr>
              <a:t>Sáng</a:t>
            </a:r>
            <a:r>
              <a:rPr lang="en-US" sz="2400" dirty="0">
                <a:latin typeface="Calibri (Body)"/>
              </a:rPr>
              <a:t> </a:t>
            </a:r>
            <a:r>
              <a:rPr lang="en-US" sz="2400" dirty="0" err="1">
                <a:latin typeface="Calibri (Body)"/>
              </a:rPr>
              <a:t>Kiến</a:t>
            </a:r>
            <a:r>
              <a:rPr lang="en-US" sz="2400" dirty="0">
                <a:latin typeface="Calibri (Body)"/>
              </a:rPr>
              <a:t> </a:t>
            </a:r>
            <a:r>
              <a:rPr lang="en-US" sz="2400" dirty="0" err="1">
                <a:latin typeface="Calibri (Body)"/>
              </a:rPr>
              <a:t>Công</a:t>
            </a:r>
            <a:r>
              <a:rPr lang="en-US" sz="2400" dirty="0">
                <a:latin typeface="Calibri (Body)"/>
              </a:rPr>
              <a:t> </a:t>
            </a:r>
            <a:r>
              <a:rPr lang="en-US" sz="2400" dirty="0" err="1">
                <a:latin typeface="Calibri (Body)"/>
              </a:rPr>
              <a:t>Bằng</a:t>
            </a:r>
            <a:r>
              <a:rPr lang="en-US" sz="2400" dirty="0">
                <a:latin typeface="Calibri (Body)"/>
              </a:rPr>
              <a:t> </a:t>
            </a:r>
            <a:r>
              <a:rPr lang="en-US" sz="2400" dirty="0" err="1">
                <a:latin typeface="Calibri (Body)"/>
              </a:rPr>
              <a:t>Vắc-xin</a:t>
            </a:r>
            <a:r>
              <a:rPr lang="en-US" sz="2400" dirty="0">
                <a:latin typeface="Calibri (Body)"/>
              </a:rPr>
              <a:t> COVID-19</a:t>
            </a:r>
          </a:p>
          <a:p>
            <a:pPr lvl="0"/>
            <a:endParaRPr lang="en-US" sz="2400" dirty="0"/>
          </a:p>
          <a:p>
            <a:pPr lvl="0"/>
            <a:r>
              <a:rPr lang="en-US" sz="2400" dirty="0" err="1"/>
              <a:t>Thông</a:t>
            </a:r>
            <a:r>
              <a:rPr lang="en-US" sz="2400" dirty="0"/>
              <a:t> tin </a:t>
            </a:r>
            <a:r>
              <a:rPr lang="en-US" sz="2400" dirty="0" err="1"/>
              <a:t>về</a:t>
            </a:r>
            <a:r>
              <a:rPr lang="en-US" sz="2400" dirty="0"/>
              <a:t> </a:t>
            </a:r>
            <a:r>
              <a:rPr lang="en-US" sz="2400" dirty="0" err="1"/>
              <a:t>Vắc-xin</a:t>
            </a:r>
            <a:r>
              <a:rPr lang="en-US" sz="2400" dirty="0"/>
              <a:t> COVID-19 </a:t>
            </a:r>
            <a:r>
              <a:rPr lang="en-US" sz="2400" dirty="0" err="1"/>
              <a:t>từ</a:t>
            </a:r>
            <a:r>
              <a:rPr lang="en-US" sz="2400" dirty="0"/>
              <a:t> CDC</a:t>
            </a:r>
          </a:p>
          <a:p>
            <a:pPr lvl="0"/>
            <a:r>
              <a:rPr lang="en-US" sz="2400" u="sng" dirty="0" err="1">
                <a:hlinkClick r:id="rId5"/>
              </a:rPr>
              <a:t>Vắc-xin</a:t>
            </a:r>
            <a:r>
              <a:rPr lang="en-US" sz="2400" u="sng" dirty="0">
                <a:hlinkClick r:id="rId5"/>
              </a:rPr>
              <a:t> COVID-19 | CDC</a:t>
            </a:r>
            <a:endParaRPr lang="en-US" sz="2400" u="sng" dirty="0"/>
          </a:p>
          <a:p>
            <a:pPr lvl="0"/>
            <a:endParaRPr lang="en-US" sz="2400" u="sng" dirty="0"/>
          </a:p>
          <a:p>
            <a:r>
              <a:rPr lang="en-US" sz="2400" dirty="0" err="1"/>
              <a:t>Nếu</a:t>
            </a:r>
            <a:r>
              <a:rPr lang="en-US" sz="2400" dirty="0"/>
              <a:t> </a:t>
            </a:r>
            <a:r>
              <a:rPr lang="en-US" sz="2400" dirty="0" err="1"/>
              <a:t>có</a:t>
            </a:r>
            <a:r>
              <a:rPr lang="en-US" sz="2400" dirty="0"/>
              <a:t> </a:t>
            </a:r>
            <a:r>
              <a:rPr lang="en-US" sz="2400" dirty="0" err="1"/>
              <a:t>các</a:t>
            </a:r>
            <a:r>
              <a:rPr lang="en-US" sz="2400" dirty="0"/>
              <a:t> </a:t>
            </a:r>
            <a:r>
              <a:rPr lang="en-US" sz="2400" dirty="0" err="1"/>
              <a:t>thắc</a:t>
            </a:r>
            <a:r>
              <a:rPr lang="en-US" sz="2400" dirty="0"/>
              <a:t> </a:t>
            </a:r>
            <a:r>
              <a:rPr lang="en-US" sz="2400" dirty="0" err="1"/>
              <a:t>mắc</a:t>
            </a:r>
            <a:r>
              <a:rPr lang="en-US" sz="2400" dirty="0"/>
              <a:t> </a:t>
            </a:r>
            <a:r>
              <a:rPr lang="en-US" sz="2400" dirty="0" err="1"/>
              <a:t>khác</a:t>
            </a:r>
            <a:r>
              <a:rPr lang="en-US" sz="2400" dirty="0"/>
              <a:t> </a:t>
            </a:r>
            <a:r>
              <a:rPr lang="en-US" sz="2400" dirty="0" err="1"/>
              <a:t>về</a:t>
            </a:r>
            <a:r>
              <a:rPr lang="en-US" sz="2400" dirty="0"/>
              <a:t> </a:t>
            </a:r>
            <a:r>
              <a:rPr lang="en-US" sz="2400" dirty="0" err="1"/>
              <a:t>vắc-xin</a:t>
            </a:r>
            <a:r>
              <a:rPr lang="en-US" sz="2400" dirty="0"/>
              <a:t> COVID-19 </a:t>
            </a:r>
            <a:r>
              <a:rPr lang="en-US" sz="2400" dirty="0" err="1"/>
              <a:t>tại</a:t>
            </a:r>
            <a:r>
              <a:rPr lang="en-US" sz="2400" dirty="0"/>
              <a:t> Massachusetts, </a:t>
            </a:r>
            <a:r>
              <a:rPr lang="en-US" sz="2400" dirty="0" err="1"/>
              <a:t>vui</a:t>
            </a:r>
            <a:r>
              <a:rPr lang="en-US" sz="2400" dirty="0"/>
              <a:t> </a:t>
            </a:r>
            <a:r>
              <a:rPr lang="en-US" sz="2400" dirty="0" err="1"/>
              <a:t>lòng</a:t>
            </a:r>
            <a:r>
              <a:rPr lang="en-US" sz="2400" dirty="0"/>
              <a:t> </a:t>
            </a:r>
            <a:r>
              <a:rPr lang="en-US" sz="2400" dirty="0" err="1"/>
              <a:t>gửi</a:t>
            </a:r>
            <a:r>
              <a:rPr lang="en-US" sz="2400" dirty="0"/>
              <a:t> email </a:t>
            </a:r>
            <a:r>
              <a:rPr lang="en-US" sz="2400" dirty="0" err="1"/>
              <a:t>tới</a:t>
            </a:r>
            <a:r>
              <a:rPr lang="en-US" sz="2400" dirty="0"/>
              <a:t>:</a:t>
            </a:r>
          </a:p>
          <a:p>
            <a:r>
              <a:rPr lang="en-US" sz="2400" u="sng" dirty="0">
                <a:hlinkClick r:id="rId6"/>
              </a:rPr>
              <a:t>COVID-19-Vaccine-Plan-MA@mass.gov</a:t>
            </a:r>
            <a:endParaRPr lang="en-US" sz="2400" dirty="0"/>
          </a:p>
          <a:p>
            <a:pPr lvl="0"/>
            <a:endParaRPr lang="en-US" sz="2400" dirty="0"/>
          </a:p>
        </p:txBody>
      </p:sp>
    </p:spTree>
    <p:extLst>
      <p:ext uri="{BB962C8B-B14F-4D97-AF65-F5344CB8AC3E}">
        <p14:creationId xmlns:p14="http://schemas.microsoft.com/office/powerpoint/2010/main" val="4288282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err="1">
                <a:latin typeface="Calibri" panose="020F0502020204030204" pitchFamily="34" charset="0"/>
                <a:cs typeface="Calibri" panose="020F0502020204030204" pitchFamily="34" charset="0"/>
              </a:rPr>
              <a:t>Ví</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dụ</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về</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các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câu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hỏi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khác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trong</a:t>
            </a:r>
            <a:r>
              <a:rPr lang="en-US" sz="3200" dirty="0">
                <a:latin typeface="Calibri" panose="020F0502020204030204" pitchFamily="34" charset="0"/>
                <a:cs typeface="Calibri" panose="020F0502020204030204" pitchFamily="34" charset="0"/>
              </a:rPr>
              <a:t> FAQ </a:t>
            </a:r>
            <a:r>
              <a:rPr lang="en-US" sz="3200" dirty="0" err="1">
                <a:latin typeface="Calibri" panose="020F0502020204030204" pitchFamily="34" charset="0"/>
                <a:cs typeface="Calibri" panose="020F0502020204030204" pitchFamily="34" charset="0"/>
              </a:rPr>
              <a:t>cho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công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chúng</a:t>
            </a:r>
            <a:endParaRPr lang="en-US" sz="3200"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F5C5A823-101A-4EFF-BD93-CBB21EC8DD44}"/>
              </a:ext>
            </a:extLst>
          </p:cNvPr>
          <p:cNvSpPr/>
          <p:nvPr/>
        </p:nvSpPr>
        <p:spPr>
          <a:xfrm>
            <a:off x="478572" y="1241077"/>
            <a:ext cx="11227876" cy="3764107"/>
          </a:xfrm>
          <a:prstGeom prst="rect">
            <a:avLst/>
          </a:prstGeom>
        </p:spPr>
        <p:txBody>
          <a:bodyPr wrap="square">
            <a:spAutoFit/>
          </a:bodyPr>
          <a:lstStyle/>
          <a:p>
            <a:pPr algn="ctr">
              <a:lnSpc>
                <a:spcPct val="114000"/>
              </a:lnSpc>
            </a:pPr>
            <a:r>
              <a:rPr lang="en-US" sz="2400" u="sng" dirty="0" err="1">
                <a:hlinkClick r:id="rId3"/>
              </a:rPr>
              <a:t>Các</a:t>
            </a:r>
            <a:r>
              <a:rPr lang="en-US" sz="2400" u="sng" dirty="0">
                <a:hlinkClick r:id="rId3"/>
              </a:rPr>
              <a:t> </a:t>
            </a:r>
            <a:r>
              <a:rPr lang="en-US" sz="2400" u="sng" dirty="0" err="1">
                <a:hlinkClick r:id="rId3"/>
              </a:rPr>
              <a:t>Câu</a:t>
            </a:r>
            <a:r>
              <a:rPr lang="en-US" sz="2400" u="sng" dirty="0">
                <a:hlinkClick r:id="rId3"/>
              </a:rPr>
              <a:t> </a:t>
            </a:r>
            <a:r>
              <a:rPr lang="en-US" sz="2400" u="sng" dirty="0" err="1">
                <a:hlinkClick r:id="rId3"/>
              </a:rPr>
              <a:t>Hỏi</a:t>
            </a:r>
            <a:r>
              <a:rPr lang="en-US" sz="2400" u="sng" dirty="0">
                <a:hlinkClick r:id="rId3"/>
              </a:rPr>
              <a:t> </a:t>
            </a:r>
            <a:r>
              <a:rPr lang="en-US" sz="2400" u="sng" dirty="0" err="1">
                <a:hlinkClick r:id="rId3"/>
              </a:rPr>
              <a:t>Thường</a:t>
            </a:r>
            <a:r>
              <a:rPr lang="en-US" sz="2400" u="sng" dirty="0">
                <a:hlinkClick r:id="rId3"/>
              </a:rPr>
              <a:t> </a:t>
            </a:r>
            <a:r>
              <a:rPr lang="en-US" sz="2400" u="sng" dirty="0" err="1">
                <a:hlinkClick r:id="rId3"/>
              </a:rPr>
              <a:t>Gặp</a:t>
            </a:r>
            <a:r>
              <a:rPr lang="en-US" sz="2400" u="sng" dirty="0">
                <a:hlinkClick r:id="rId3"/>
              </a:rPr>
              <a:t> </a:t>
            </a:r>
            <a:r>
              <a:rPr lang="en-US" sz="2400" u="sng" dirty="0" err="1">
                <a:hlinkClick r:id="rId3"/>
              </a:rPr>
              <a:t>về</a:t>
            </a:r>
            <a:r>
              <a:rPr lang="en-US" sz="2400" u="sng" dirty="0">
                <a:hlinkClick r:id="rId3"/>
              </a:rPr>
              <a:t> </a:t>
            </a:r>
            <a:r>
              <a:rPr lang="en-US" sz="2400" u="sng" dirty="0" err="1">
                <a:hlinkClick r:id="rId3"/>
              </a:rPr>
              <a:t>Vắc-xin</a:t>
            </a:r>
            <a:r>
              <a:rPr lang="en-US" sz="2400" u="sng" dirty="0">
                <a:hlinkClick r:id="rId3"/>
              </a:rPr>
              <a:t> COVID-19| Mass.gov</a:t>
            </a:r>
            <a:endParaRPr lang="en-US" sz="2400" u="sng" dirty="0"/>
          </a:p>
          <a:p>
            <a:pPr algn="ctr">
              <a:lnSpc>
                <a:spcPct val="114000"/>
              </a:lnSpc>
            </a:pPr>
            <a:endParaRPr lang="en-US" sz="1600" dirty="0"/>
          </a:p>
          <a:p>
            <a:pPr marL="342900" indent="-342900">
              <a:spcBef>
                <a:spcPts val="600"/>
              </a:spcBef>
              <a:buFont typeface="Arial" panose="020B0604020202020204" pitchFamily="34" charset="0"/>
              <a:buChar char="•"/>
            </a:pPr>
            <a:r>
              <a:rPr lang="en-US" sz="2400" dirty="0" err="1"/>
              <a:t>Những</a:t>
            </a:r>
            <a:r>
              <a:rPr lang="en-US" sz="2400" dirty="0"/>
              <a:t> </a:t>
            </a:r>
            <a:r>
              <a:rPr lang="en-US" sz="2400" dirty="0" err="1"/>
              <a:t>người</a:t>
            </a:r>
            <a:r>
              <a:rPr lang="en-US" sz="2400" dirty="0"/>
              <a:t> </a:t>
            </a:r>
            <a:r>
              <a:rPr lang="en-US" sz="2400" dirty="0" err="1"/>
              <a:t>dương</a:t>
            </a:r>
            <a:r>
              <a:rPr lang="en-US" sz="2400" dirty="0"/>
              <a:t> </a:t>
            </a:r>
            <a:r>
              <a:rPr lang="en-US" sz="2400" dirty="0" err="1"/>
              <a:t>tính</a:t>
            </a:r>
            <a:r>
              <a:rPr lang="en-US" sz="2400" dirty="0"/>
              <a:t> </a:t>
            </a:r>
            <a:r>
              <a:rPr lang="en-US" sz="2400" dirty="0" err="1"/>
              <a:t>với</a:t>
            </a:r>
            <a:r>
              <a:rPr lang="en-US" sz="2400" dirty="0"/>
              <a:t> COVID-19 </a:t>
            </a:r>
            <a:r>
              <a:rPr lang="en-US" sz="2400" dirty="0" err="1"/>
              <a:t>có</a:t>
            </a:r>
            <a:r>
              <a:rPr lang="en-US" sz="2400" dirty="0"/>
              <a:t> </a:t>
            </a:r>
            <a:r>
              <a:rPr lang="en-US" sz="2400" dirty="0" err="1"/>
              <a:t>nên</a:t>
            </a:r>
            <a:r>
              <a:rPr lang="en-US" sz="2400" dirty="0"/>
              <a:t> </a:t>
            </a:r>
            <a:r>
              <a:rPr lang="en-US" sz="2400" dirty="0" err="1"/>
              <a:t>tiêm</a:t>
            </a:r>
            <a:r>
              <a:rPr lang="en-US" sz="2400" dirty="0"/>
              <a:t> </a:t>
            </a:r>
            <a:r>
              <a:rPr lang="en-US" sz="2400" dirty="0" err="1"/>
              <a:t>vắc-xin</a:t>
            </a:r>
            <a:r>
              <a:rPr lang="en-US" sz="2400" dirty="0"/>
              <a:t> </a:t>
            </a:r>
            <a:r>
              <a:rPr lang="en-US" sz="2400" dirty="0" err="1"/>
              <a:t>không</a:t>
            </a:r>
            <a:r>
              <a:rPr lang="en-US" sz="2400" dirty="0"/>
              <a:t>?</a:t>
            </a:r>
          </a:p>
          <a:p>
            <a:pPr marL="342900" indent="-342900">
              <a:spcBef>
                <a:spcPts val="600"/>
              </a:spcBef>
              <a:buFont typeface="Arial" panose="020B0604020202020204" pitchFamily="34" charset="0"/>
              <a:buChar char="•"/>
            </a:pPr>
            <a:r>
              <a:rPr lang="en-US" sz="2400" dirty="0" err="1"/>
              <a:t>Những</a:t>
            </a:r>
            <a:r>
              <a:rPr lang="en-US" sz="2400" dirty="0"/>
              <a:t> </a:t>
            </a:r>
            <a:r>
              <a:rPr lang="en-US" sz="2400" dirty="0" err="1"/>
              <a:t>người</a:t>
            </a:r>
            <a:r>
              <a:rPr lang="en-US" sz="2400" dirty="0"/>
              <a:t> </a:t>
            </a:r>
            <a:r>
              <a:rPr lang="en-US" sz="2400" dirty="0" err="1"/>
              <a:t>đã</a:t>
            </a:r>
            <a:r>
              <a:rPr lang="en-US" sz="2400" dirty="0"/>
              <a:t> </a:t>
            </a:r>
            <a:r>
              <a:rPr lang="en-US" sz="2400" dirty="0" err="1"/>
              <a:t>từng</a:t>
            </a:r>
            <a:r>
              <a:rPr lang="en-US" sz="2400" dirty="0"/>
              <a:t> </a:t>
            </a:r>
            <a:r>
              <a:rPr lang="en-US" sz="2400" dirty="0" err="1"/>
              <a:t>mắc</a:t>
            </a:r>
            <a:r>
              <a:rPr lang="en-US" sz="2400" dirty="0"/>
              <a:t> COVID-19 </a:t>
            </a:r>
            <a:r>
              <a:rPr lang="en-US" sz="2400" dirty="0" err="1"/>
              <a:t>có</a:t>
            </a:r>
            <a:r>
              <a:rPr lang="en-US" sz="2400" dirty="0"/>
              <a:t> </a:t>
            </a:r>
            <a:r>
              <a:rPr lang="en-US" sz="2400" dirty="0" err="1"/>
              <a:t>nên</a:t>
            </a:r>
            <a:r>
              <a:rPr lang="en-US" sz="2400" dirty="0"/>
              <a:t> </a:t>
            </a:r>
            <a:r>
              <a:rPr lang="en-US" sz="2400" dirty="0" err="1"/>
              <a:t>tiêm</a:t>
            </a:r>
            <a:r>
              <a:rPr lang="en-US" sz="2400" dirty="0"/>
              <a:t> </a:t>
            </a:r>
            <a:r>
              <a:rPr lang="en-US" sz="2400" dirty="0" err="1"/>
              <a:t>vắc-xin</a:t>
            </a:r>
            <a:r>
              <a:rPr lang="en-US" sz="2400" dirty="0"/>
              <a:t> </a:t>
            </a:r>
            <a:r>
              <a:rPr lang="en-US" sz="2400" dirty="0" err="1"/>
              <a:t>không</a:t>
            </a:r>
            <a:r>
              <a:rPr lang="en-US" sz="2400" dirty="0"/>
              <a:t>?</a:t>
            </a:r>
          </a:p>
          <a:p>
            <a:pPr marL="342900" indent="-342900">
              <a:spcBef>
                <a:spcPts val="600"/>
              </a:spcBef>
              <a:buFont typeface="Arial" panose="020B0604020202020204" pitchFamily="34" charset="0"/>
              <a:buChar char="•"/>
            </a:pPr>
            <a:r>
              <a:rPr lang="en-US" sz="2400" dirty="0" err="1"/>
              <a:t>Tôi</a:t>
            </a:r>
            <a:r>
              <a:rPr lang="en-US" sz="2400" dirty="0"/>
              <a:t> </a:t>
            </a:r>
            <a:r>
              <a:rPr lang="en-US" sz="2400" dirty="0" err="1"/>
              <a:t>có</a:t>
            </a:r>
            <a:r>
              <a:rPr lang="en-US" sz="2400" dirty="0"/>
              <a:t> </a:t>
            </a:r>
            <a:r>
              <a:rPr lang="en-US" sz="2400" dirty="0" err="1"/>
              <a:t>thể</a:t>
            </a:r>
            <a:r>
              <a:rPr lang="en-US" sz="2400" dirty="0"/>
              <a:t> </a:t>
            </a:r>
            <a:r>
              <a:rPr lang="en-US" sz="2400" dirty="0" err="1"/>
              <a:t>mong</a:t>
            </a:r>
            <a:r>
              <a:rPr lang="en-US" sz="2400" dirty="0"/>
              <a:t> </a:t>
            </a:r>
            <a:r>
              <a:rPr lang="en-US" sz="2400" dirty="0" err="1"/>
              <a:t>chờ</a:t>
            </a:r>
            <a:r>
              <a:rPr lang="en-US" sz="2400" dirty="0"/>
              <a:t> </a:t>
            </a:r>
            <a:r>
              <a:rPr lang="en-US" sz="2400" dirty="0" err="1"/>
              <a:t>điều</a:t>
            </a:r>
            <a:r>
              <a:rPr lang="en-US" sz="2400" dirty="0"/>
              <a:t> </a:t>
            </a:r>
            <a:r>
              <a:rPr lang="en-US" sz="2400" dirty="0" err="1"/>
              <a:t>gì</a:t>
            </a:r>
            <a:r>
              <a:rPr lang="en-US" sz="2400" dirty="0"/>
              <a:t> ở </a:t>
            </a:r>
            <a:r>
              <a:rPr lang="en-US" sz="2400" dirty="0" err="1"/>
              <a:t>cuộc</a:t>
            </a:r>
            <a:r>
              <a:rPr lang="en-US" sz="2400" dirty="0"/>
              <a:t> </a:t>
            </a:r>
            <a:r>
              <a:rPr lang="en-US" sz="2400" dirty="0" err="1"/>
              <a:t>hẹn</a:t>
            </a:r>
            <a:r>
              <a:rPr lang="en-US" sz="2400" dirty="0"/>
              <a:t> </a:t>
            </a:r>
            <a:r>
              <a:rPr lang="en-US" sz="2400" dirty="0" err="1"/>
              <a:t>tiêm</a:t>
            </a:r>
            <a:r>
              <a:rPr lang="en-US" sz="2400" dirty="0"/>
              <a:t> </a:t>
            </a:r>
            <a:r>
              <a:rPr lang="en-US" sz="2400" dirty="0" err="1"/>
              <a:t>vắc-xin</a:t>
            </a:r>
            <a:r>
              <a:rPr lang="en-US" sz="2400" dirty="0"/>
              <a:t> COVID-19?</a:t>
            </a:r>
          </a:p>
          <a:p>
            <a:pPr marL="342900" indent="-342900">
              <a:spcBef>
                <a:spcPts val="600"/>
              </a:spcBef>
              <a:buFont typeface="Arial" panose="020B0604020202020204" pitchFamily="34" charset="0"/>
              <a:buChar char="•"/>
            </a:pPr>
            <a:r>
              <a:rPr lang="en-US" sz="2400" dirty="0" err="1"/>
              <a:t>Những</a:t>
            </a:r>
            <a:r>
              <a:rPr lang="en-US" sz="2400" dirty="0"/>
              <a:t> </a:t>
            </a:r>
            <a:r>
              <a:rPr lang="en-US" sz="2400" dirty="0" err="1"/>
              <a:t>người</a:t>
            </a:r>
            <a:r>
              <a:rPr lang="en-US" sz="2400" dirty="0"/>
              <a:t> </a:t>
            </a:r>
            <a:r>
              <a:rPr lang="en-US" sz="2400" dirty="0" err="1"/>
              <a:t>sống</a:t>
            </a:r>
            <a:r>
              <a:rPr lang="en-US" sz="2400" dirty="0"/>
              <a:t> </a:t>
            </a:r>
            <a:r>
              <a:rPr lang="en-US" sz="2400" dirty="0" err="1"/>
              <a:t>tạm</a:t>
            </a:r>
            <a:r>
              <a:rPr lang="en-US" sz="2400" dirty="0"/>
              <a:t> </a:t>
            </a:r>
            <a:r>
              <a:rPr lang="en-US" sz="2400" dirty="0" err="1"/>
              <a:t>thời</a:t>
            </a:r>
            <a:r>
              <a:rPr lang="en-US" sz="2400" dirty="0"/>
              <a:t> ở </a:t>
            </a:r>
            <a:r>
              <a:rPr lang="en-US" sz="2400" dirty="0" err="1"/>
              <a:t>tiểu</a:t>
            </a:r>
            <a:r>
              <a:rPr lang="en-US" sz="2400" dirty="0"/>
              <a:t> bang </a:t>
            </a:r>
            <a:r>
              <a:rPr lang="en-US" sz="2400" dirty="0" err="1"/>
              <a:t>hoặc</a:t>
            </a:r>
            <a:r>
              <a:rPr lang="en-US" sz="2400" dirty="0"/>
              <a:t> </a:t>
            </a:r>
            <a:r>
              <a:rPr lang="en-US" sz="2400" dirty="0" err="1"/>
              <a:t>quốc</a:t>
            </a:r>
            <a:r>
              <a:rPr lang="en-US" sz="2400" dirty="0"/>
              <a:t> </a:t>
            </a:r>
            <a:r>
              <a:rPr lang="en-US" sz="2400" dirty="0" err="1"/>
              <a:t>gia</a:t>
            </a:r>
            <a:r>
              <a:rPr lang="en-US" sz="2400" dirty="0"/>
              <a:t> </a:t>
            </a:r>
            <a:r>
              <a:rPr lang="en-US" sz="2400" dirty="0" err="1"/>
              <a:t>khác</a:t>
            </a:r>
            <a:r>
              <a:rPr lang="en-US" sz="2400" dirty="0"/>
              <a:t> (</a:t>
            </a:r>
            <a:r>
              <a:rPr lang="en-US" sz="2400" dirty="0" err="1"/>
              <a:t>ví</a:t>
            </a:r>
            <a:r>
              <a:rPr lang="en-US" sz="2400" dirty="0"/>
              <a:t> </a:t>
            </a:r>
            <a:r>
              <a:rPr lang="en-US" sz="2400" dirty="0" err="1"/>
              <a:t>dụ</a:t>
            </a:r>
            <a:r>
              <a:rPr lang="en-US" sz="2400" dirty="0"/>
              <a:t> </a:t>
            </a:r>
            <a:r>
              <a:rPr lang="en-US" sz="2400" dirty="0" err="1"/>
              <a:t>sinh</a:t>
            </a:r>
            <a:r>
              <a:rPr lang="en-US" sz="2400" dirty="0"/>
              <a:t> </a:t>
            </a:r>
            <a:r>
              <a:rPr lang="en-US" sz="2400" dirty="0" err="1"/>
              <a:t>viên</a:t>
            </a:r>
            <a:r>
              <a:rPr lang="en-US" sz="2400" dirty="0"/>
              <a:t>, </a:t>
            </a:r>
            <a:r>
              <a:rPr lang="en-US" sz="2400" dirty="0" err="1"/>
              <a:t>người</a:t>
            </a:r>
            <a:r>
              <a:rPr lang="en-US" sz="2400" dirty="0"/>
              <a:t> </a:t>
            </a:r>
            <a:r>
              <a:rPr lang="en-US" sz="2400" dirty="0" err="1"/>
              <a:t>về</a:t>
            </a:r>
            <a:r>
              <a:rPr lang="en-US" sz="2400" dirty="0"/>
              <a:t> </a:t>
            </a:r>
            <a:r>
              <a:rPr lang="en-US" sz="2400" dirty="0" err="1"/>
              <a:t>hưu</a:t>
            </a:r>
            <a:r>
              <a:rPr lang="en-US" sz="2400" dirty="0"/>
              <a:t>, </a:t>
            </a:r>
            <a:r>
              <a:rPr lang="en-US" sz="2400" dirty="0" err="1"/>
              <a:t>người</a:t>
            </a:r>
            <a:r>
              <a:rPr lang="en-US" sz="2400" dirty="0"/>
              <a:t> </a:t>
            </a:r>
            <a:r>
              <a:rPr lang="en-US" sz="2400" dirty="0" err="1"/>
              <a:t>có</a:t>
            </a:r>
            <a:r>
              <a:rPr lang="en-US" sz="2400" dirty="0"/>
              <a:t> </a:t>
            </a:r>
            <a:r>
              <a:rPr lang="en-US" sz="2400" dirty="0" err="1"/>
              <a:t>hai</a:t>
            </a:r>
            <a:r>
              <a:rPr lang="en-US" sz="2400" dirty="0"/>
              <a:t> </a:t>
            </a:r>
            <a:r>
              <a:rPr lang="en-US" sz="2400" dirty="0" err="1"/>
              <a:t>quốc</a:t>
            </a:r>
            <a:r>
              <a:rPr lang="en-US" sz="2400" dirty="0"/>
              <a:t> </a:t>
            </a:r>
            <a:r>
              <a:rPr lang="en-US" sz="2400" dirty="0" err="1"/>
              <a:t>tịch</a:t>
            </a:r>
            <a:r>
              <a:rPr lang="en-US" sz="2400" dirty="0"/>
              <a:t>) </a:t>
            </a:r>
            <a:r>
              <a:rPr lang="en-US" sz="2400" dirty="0" err="1"/>
              <a:t>có</a:t>
            </a:r>
            <a:r>
              <a:rPr lang="en-US" sz="2400" dirty="0"/>
              <a:t> </a:t>
            </a:r>
            <a:r>
              <a:rPr lang="en-US" sz="2400" dirty="0" err="1"/>
              <a:t>thể</a:t>
            </a:r>
            <a:r>
              <a:rPr lang="en-US" sz="2400" dirty="0"/>
              <a:t> </a:t>
            </a:r>
            <a:r>
              <a:rPr lang="en-US" sz="2400" dirty="0" err="1"/>
              <a:t>được</a:t>
            </a:r>
            <a:r>
              <a:rPr lang="en-US" sz="2400" dirty="0"/>
              <a:t> </a:t>
            </a:r>
            <a:r>
              <a:rPr lang="en-US" sz="2400" dirty="0" err="1"/>
              <a:t>tiêm</a:t>
            </a:r>
            <a:r>
              <a:rPr lang="en-US" sz="2400" dirty="0"/>
              <a:t> </a:t>
            </a:r>
            <a:r>
              <a:rPr lang="en-US" sz="2400" dirty="0" err="1"/>
              <a:t>vắc-xin</a:t>
            </a:r>
            <a:r>
              <a:rPr lang="en-US" sz="2400" dirty="0"/>
              <a:t> COVID-19 </a:t>
            </a:r>
            <a:r>
              <a:rPr lang="en-US" sz="2400" dirty="0" err="1"/>
              <a:t>tại</a:t>
            </a:r>
            <a:r>
              <a:rPr lang="en-US" sz="2400" dirty="0"/>
              <a:t> Massachusetts </a:t>
            </a:r>
            <a:r>
              <a:rPr lang="en-US" sz="2400" dirty="0" err="1"/>
              <a:t>không</a:t>
            </a:r>
            <a:r>
              <a:rPr lang="en-US" sz="2400" dirty="0"/>
              <a:t>?</a:t>
            </a:r>
          </a:p>
          <a:p>
            <a:pPr marL="342900" indent="-342900">
              <a:spcBef>
                <a:spcPts val="600"/>
              </a:spcBef>
              <a:buFont typeface="Arial" panose="020B0604020202020204" pitchFamily="34" charset="0"/>
              <a:buChar char="•"/>
            </a:pPr>
            <a:r>
              <a:rPr lang="en-US" sz="2400" dirty="0" err="1"/>
              <a:t>Giấy</a:t>
            </a:r>
            <a:r>
              <a:rPr lang="en-US" sz="2400" dirty="0"/>
              <a:t> </a:t>
            </a:r>
            <a:r>
              <a:rPr lang="en-US" sz="2400" dirty="0" err="1"/>
              <a:t>Phép</a:t>
            </a:r>
            <a:r>
              <a:rPr lang="en-US" sz="2400" dirty="0"/>
              <a:t> </a:t>
            </a:r>
            <a:r>
              <a:rPr lang="en-US" sz="2400" dirty="0" err="1"/>
              <a:t>Sử</a:t>
            </a:r>
            <a:r>
              <a:rPr lang="en-US" sz="2400" dirty="0"/>
              <a:t> </a:t>
            </a:r>
            <a:r>
              <a:rPr lang="en-US" sz="2400" dirty="0" err="1"/>
              <a:t>Dụng</a:t>
            </a:r>
            <a:r>
              <a:rPr lang="en-US" sz="2400" dirty="0"/>
              <a:t> </a:t>
            </a:r>
            <a:r>
              <a:rPr lang="en-US" sz="2400" dirty="0" err="1"/>
              <a:t>Khẩn</a:t>
            </a:r>
            <a:r>
              <a:rPr lang="en-US" sz="2400" dirty="0"/>
              <a:t> </a:t>
            </a:r>
            <a:r>
              <a:rPr lang="en-US" sz="2400" dirty="0" err="1"/>
              <a:t>Cấp</a:t>
            </a:r>
            <a:r>
              <a:rPr lang="en-US" sz="2400" dirty="0"/>
              <a:t> </a:t>
            </a:r>
            <a:r>
              <a:rPr lang="en-US" sz="2400" dirty="0" err="1"/>
              <a:t>là</a:t>
            </a:r>
            <a:r>
              <a:rPr lang="en-US" sz="2400" dirty="0"/>
              <a:t> </a:t>
            </a:r>
            <a:r>
              <a:rPr lang="en-US" sz="2400" dirty="0" err="1"/>
              <a:t>gì</a:t>
            </a:r>
            <a:r>
              <a:rPr lang="en-US" sz="2400" dirty="0"/>
              <a:t>?</a:t>
            </a:r>
          </a:p>
        </p:txBody>
      </p:sp>
    </p:spTree>
    <p:extLst>
      <p:ext uri="{BB962C8B-B14F-4D97-AF65-F5344CB8AC3E}">
        <p14:creationId xmlns:p14="http://schemas.microsoft.com/office/powerpoint/2010/main" val="1474205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35</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err="1">
                <a:latin typeface="Calibri" panose="020F0502020204030204" pitchFamily="34" charset="0"/>
                <a:cs typeface="Calibri" panose="020F0502020204030204" pitchFamily="34" charset="0"/>
              </a:rPr>
              <a:t>Công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cụ</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nguồn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lực</a:t>
            </a:r>
            <a:endParaRPr lang="en-US" sz="32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F069143-FE01-453C-934A-DAA4862AED31}"/>
              </a:ext>
            </a:extLst>
          </p:cNvPr>
          <p:cNvSpPr/>
          <p:nvPr/>
        </p:nvSpPr>
        <p:spPr>
          <a:xfrm>
            <a:off x="478571" y="1241077"/>
            <a:ext cx="11356939" cy="4431983"/>
          </a:xfrm>
          <a:prstGeom prst="rect">
            <a:avLst/>
          </a:prstGeom>
        </p:spPr>
        <p:txBody>
          <a:bodyPr wrap="square">
            <a:spAutoFit/>
          </a:bodyPr>
          <a:lstStyle/>
          <a:p>
            <a:r>
              <a:rPr lang="en-US" sz="2400" dirty="0" err="1">
                <a:latin typeface="Calibri" panose="020F0502020204030204" pitchFamily="34" charset="0"/>
                <a:cs typeface="Calibri" panose="020F0502020204030204" pitchFamily="34" charset="0"/>
              </a:rPr>
              <a:t>Tờ</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rơi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và</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hình</a:t>
            </a:r>
            <a:r>
              <a:rPr lang="en-US" sz="2400" dirty="0">
                <a:latin typeface="Calibri" panose="020F0502020204030204" pitchFamily="34" charset="0"/>
                <a:cs typeface="Calibri" panose="020F0502020204030204" pitchFamily="34" charset="0"/>
              </a:rPr>
              <a:t> minh </a:t>
            </a:r>
            <a:r>
              <a:rPr lang="en-US" sz="2400" dirty="0" err="1">
                <a:latin typeface="Calibri" panose="020F0502020204030204" pitchFamily="34" charset="0"/>
                <a:cs typeface="Calibri" panose="020F0502020204030204" pitchFamily="34" charset="0"/>
              </a:rPr>
              <a:t>họa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truyền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thông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xã</a:t>
            </a:r>
            <a:r>
              <a:rPr lang="en-US" sz="2400" dirty="0">
                <a:latin typeface="Calibri" panose="020F0502020204030204" pitchFamily="34" charset="0"/>
                <a:cs typeface="Calibri" panose="020F0502020204030204" pitchFamily="34" charset="0"/>
              </a:rPr>
              <a:t> </a:t>
            </a:r>
            <a:r>
              <a:rPr lang="en-US" sz="2400">
                <a:latin typeface="Calibri" panose="020F0502020204030204" pitchFamily="34" charset="0"/>
                <a:cs typeface="Calibri" panose="020F0502020204030204" pitchFamily="34" charset="0"/>
              </a:rPr>
              <a:t>hội </a:t>
            </a:r>
            <a:r>
              <a:rPr lang="en-US" sz="2400" dirty="0" err="1">
                <a:latin typeface="Calibri" panose="020F0502020204030204" pitchFamily="34" charset="0"/>
                <a:cs typeface="Calibri" panose="020F0502020204030204" pitchFamily="34" charset="0"/>
              </a:rPr>
              <a:t>đa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ngôn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ngữ</a:t>
            </a:r>
            <a:endParaRPr lang="en-US" sz="2400" dirty="0">
              <a:latin typeface="Calibri" panose="020F0502020204030204" pitchFamily="34" charset="0"/>
              <a:cs typeface="Calibri" panose="020F0502020204030204" pitchFamily="34" charset="0"/>
            </a:endParaRPr>
          </a:p>
          <a:p>
            <a:pPr lvl="0"/>
            <a:r>
              <a:rPr lang="en-US" sz="2400" dirty="0" err="1">
                <a:latin typeface="Calibri" panose="020F0502020204030204" pitchFamily="34" charset="0"/>
                <a:cs typeface="Calibri" panose="020F0502020204030204" pitchFamily="34" charset="0"/>
                <a:hlinkClick r:id="rId3"/>
              </a:rPr>
              <a:t>Ngăn</a:t>
            </a:r>
            <a:r>
              <a:rPr lang="en-US" sz="2400" dirty="0">
                <a:latin typeface="Calibri" panose="020F0502020204030204" pitchFamily="34" charset="0"/>
                <a:cs typeface="Calibri" panose="020F0502020204030204" pitchFamily="34" charset="0"/>
                <a:hlinkClick r:id="rId3"/>
              </a:rPr>
              <a:t> </a:t>
            </a:r>
            <a:r>
              <a:rPr lang="en-US" sz="2400" dirty="0" err="1">
                <a:latin typeface="Calibri" panose="020F0502020204030204" pitchFamily="34" charset="0"/>
                <a:cs typeface="Calibri" panose="020F0502020204030204" pitchFamily="34" charset="0"/>
                <a:hlinkClick r:id="rId3"/>
              </a:rPr>
              <a:t>chặn</a:t>
            </a:r>
            <a:r>
              <a:rPr lang="en-US" sz="2400" dirty="0">
                <a:latin typeface="Calibri" panose="020F0502020204030204" pitchFamily="34" charset="0"/>
                <a:cs typeface="Calibri" panose="020F0502020204030204" pitchFamily="34" charset="0"/>
                <a:hlinkClick r:id="rId3"/>
              </a:rPr>
              <a:t> COVID-19 – </a:t>
            </a:r>
            <a:r>
              <a:rPr lang="en-US" sz="2400" dirty="0" err="1">
                <a:latin typeface="Calibri" panose="020F0502020204030204" pitchFamily="34" charset="0"/>
                <a:cs typeface="Calibri" panose="020F0502020204030204" pitchFamily="34" charset="0"/>
                <a:hlinkClick r:id="rId3"/>
              </a:rPr>
              <a:t>Hình</a:t>
            </a:r>
            <a:r>
              <a:rPr lang="en-US" sz="2400" dirty="0">
                <a:latin typeface="Calibri" panose="020F0502020204030204" pitchFamily="34" charset="0"/>
                <a:cs typeface="Calibri" panose="020F0502020204030204" pitchFamily="34" charset="0"/>
                <a:hlinkClick r:id="rId3"/>
              </a:rPr>
              <a:t> minh </a:t>
            </a:r>
            <a:r>
              <a:rPr lang="en-US" sz="2400" dirty="0" err="1">
                <a:latin typeface="Calibri" panose="020F0502020204030204" pitchFamily="34" charset="0"/>
                <a:cs typeface="Calibri" panose="020F0502020204030204" pitchFamily="34" charset="0"/>
                <a:hlinkClick r:id="rId3"/>
              </a:rPr>
              <a:t>họa</a:t>
            </a:r>
            <a:r>
              <a:rPr lang="en-US" sz="2400" dirty="0">
                <a:latin typeface="Calibri" panose="020F0502020204030204" pitchFamily="34" charset="0"/>
                <a:cs typeface="Calibri" panose="020F0502020204030204" pitchFamily="34" charset="0"/>
                <a:hlinkClick r:id="rId3"/>
              </a:rPr>
              <a:t> </a:t>
            </a:r>
            <a:r>
              <a:rPr lang="en-US" sz="2400" dirty="0" err="1">
                <a:latin typeface="Calibri" panose="020F0502020204030204" pitchFamily="34" charset="0"/>
                <a:cs typeface="Calibri" panose="020F0502020204030204" pitchFamily="34" charset="0"/>
                <a:hlinkClick r:id="rId3"/>
              </a:rPr>
              <a:t>vắc-xin</a:t>
            </a:r>
            <a:r>
              <a:rPr lang="en-US" sz="2400" dirty="0">
                <a:latin typeface="Calibri" panose="020F0502020204030204" pitchFamily="34" charset="0"/>
                <a:cs typeface="Calibri" panose="020F0502020204030204" pitchFamily="34" charset="0"/>
                <a:hlinkClick r:id="rId3"/>
              </a:rPr>
              <a:t>| Mass.gov</a:t>
            </a: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r>
              <a:rPr lang="en-US" sz="2400" dirty="0" err="1">
                <a:latin typeface="Calibri" panose="020F0502020204030204" pitchFamily="34" charset="0"/>
                <a:cs typeface="Calibri" panose="020F0502020204030204" pitchFamily="34" charset="0"/>
              </a:rPr>
              <a:t>Tài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Liệu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của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Chiến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Dịch</a:t>
            </a:r>
            <a:r>
              <a:rPr lang="en-US" sz="2400" dirty="0">
                <a:latin typeface="Calibri" panose="020F0502020204030204" pitchFamily="34" charset="0"/>
                <a:cs typeface="Calibri" panose="020F0502020204030204" pitchFamily="34" charset="0"/>
              </a:rPr>
              <a:t> Tin </a:t>
            </a:r>
            <a:r>
              <a:rPr lang="en-US" sz="2400" dirty="0" err="1">
                <a:latin typeface="Calibri" panose="020F0502020204030204" pitchFamily="34" charset="0"/>
                <a:cs typeface="Calibri" panose="020F0502020204030204" pitchFamily="34" charset="0"/>
              </a:rPr>
              <a:t>Tưởng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Sự</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Thật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Tiêm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Vắc-xin</a:t>
            </a:r>
            <a:r>
              <a:rPr lang="en-US" sz="2400"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bao</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gồm</a:t>
            </a:r>
            <a:r>
              <a:rPr lang="en-US" sz="2400" b="1" dirty="0">
                <a:latin typeface="Calibri" panose="020F0502020204030204" pitchFamily="34" charset="0"/>
                <a:cs typeface="Calibri" panose="020F0502020204030204" pitchFamily="34" charset="0"/>
              </a:rPr>
              <a:t> video</a:t>
            </a:r>
          </a:p>
          <a:p>
            <a:r>
              <a:rPr lang="en-US" sz="2400" dirty="0" err="1">
                <a:latin typeface="Calibri" panose="020F0502020204030204" pitchFamily="34" charset="0"/>
                <a:cs typeface="Calibri" panose="020F0502020204030204" pitchFamily="34" charset="0"/>
                <a:hlinkClick r:id="rId4"/>
              </a:rPr>
              <a:t>Tài</a:t>
            </a:r>
            <a:r>
              <a:rPr lang="en-US" sz="2400" dirty="0">
                <a:latin typeface="Calibri" panose="020F0502020204030204" pitchFamily="34" charset="0"/>
                <a:cs typeface="Calibri" panose="020F0502020204030204" pitchFamily="34" charset="0"/>
                <a:hlinkClick r:id="rId4"/>
              </a:rPr>
              <a:t> </a:t>
            </a:r>
            <a:r>
              <a:rPr lang="en-US" sz="2400" dirty="0" err="1">
                <a:latin typeface="Calibri" panose="020F0502020204030204" pitchFamily="34" charset="0"/>
                <a:cs typeface="Calibri" panose="020F0502020204030204" pitchFamily="34" charset="0"/>
                <a:hlinkClick r:id="rId4"/>
              </a:rPr>
              <a:t>Liệu</a:t>
            </a:r>
            <a:r>
              <a:rPr lang="en-US" sz="2400" dirty="0">
                <a:latin typeface="Calibri" panose="020F0502020204030204" pitchFamily="34" charset="0"/>
                <a:cs typeface="Calibri" panose="020F0502020204030204" pitchFamily="34" charset="0"/>
                <a:hlinkClick r:id="rId4"/>
              </a:rPr>
              <a:t> </a:t>
            </a:r>
            <a:r>
              <a:rPr lang="en-US" sz="2400" dirty="0" err="1">
                <a:latin typeface="Calibri" panose="020F0502020204030204" pitchFamily="34" charset="0"/>
                <a:cs typeface="Calibri" panose="020F0502020204030204" pitchFamily="34" charset="0"/>
                <a:hlinkClick r:id="rId4"/>
              </a:rPr>
              <a:t>của</a:t>
            </a:r>
            <a:r>
              <a:rPr lang="en-US" sz="2400" dirty="0">
                <a:latin typeface="Calibri" panose="020F0502020204030204" pitchFamily="34" charset="0"/>
                <a:cs typeface="Calibri" panose="020F0502020204030204" pitchFamily="34" charset="0"/>
                <a:hlinkClick r:id="rId4"/>
              </a:rPr>
              <a:t> </a:t>
            </a:r>
            <a:r>
              <a:rPr lang="en-US" sz="2400" dirty="0" err="1">
                <a:latin typeface="Calibri" panose="020F0502020204030204" pitchFamily="34" charset="0"/>
                <a:cs typeface="Calibri" panose="020F0502020204030204" pitchFamily="34" charset="0"/>
                <a:hlinkClick r:id="rId4"/>
              </a:rPr>
              <a:t>Chiến</a:t>
            </a:r>
            <a:r>
              <a:rPr lang="en-US" sz="2400" dirty="0">
                <a:latin typeface="Calibri" panose="020F0502020204030204" pitchFamily="34" charset="0"/>
                <a:cs typeface="Calibri" panose="020F0502020204030204" pitchFamily="34" charset="0"/>
                <a:hlinkClick r:id="rId4"/>
              </a:rPr>
              <a:t> </a:t>
            </a:r>
            <a:r>
              <a:rPr lang="en-US" sz="2400" dirty="0" err="1">
                <a:latin typeface="Calibri" panose="020F0502020204030204" pitchFamily="34" charset="0"/>
                <a:cs typeface="Calibri" panose="020F0502020204030204" pitchFamily="34" charset="0"/>
                <a:hlinkClick r:id="rId4"/>
              </a:rPr>
              <a:t>Dịch</a:t>
            </a:r>
            <a:r>
              <a:rPr lang="en-US" sz="2400" dirty="0">
                <a:latin typeface="Calibri" panose="020F0502020204030204" pitchFamily="34" charset="0"/>
                <a:cs typeface="Calibri" panose="020F0502020204030204" pitchFamily="34" charset="0"/>
                <a:hlinkClick r:id="rId4"/>
              </a:rPr>
              <a:t> Tin </a:t>
            </a:r>
            <a:r>
              <a:rPr lang="en-US" sz="2400" dirty="0" err="1">
                <a:latin typeface="Calibri" panose="020F0502020204030204" pitchFamily="34" charset="0"/>
                <a:cs typeface="Calibri" panose="020F0502020204030204" pitchFamily="34" charset="0"/>
                <a:hlinkClick r:id="rId4"/>
              </a:rPr>
              <a:t>Tưởng</a:t>
            </a:r>
            <a:r>
              <a:rPr lang="en-US" sz="2400" dirty="0">
                <a:latin typeface="Calibri" panose="020F0502020204030204" pitchFamily="34" charset="0"/>
                <a:cs typeface="Calibri" panose="020F0502020204030204" pitchFamily="34" charset="0"/>
                <a:hlinkClick r:id="rId4"/>
              </a:rPr>
              <a:t> </a:t>
            </a:r>
            <a:r>
              <a:rPr lang="en-US" sz="2400" dirty="0" err="1">
                <a:latin typeface="Calibri" panose="020F0502020204030204" pitchFamily="34" charset="0"/>
                <a:cs typeface="Calibri" panose="020F0502020204030204" pitchFamily="34" charset="0"/>
                <a:hlinkClick r:id="rId4"/>
              </a:rPr>
              <a:t>Sự</a:t>
            </a:r>
            <a:r>
              <a:rPr lang="en-US" sz="2400" dirty="0">
                <a:latin typeface="Calibri" panose="020F0502020204030204" pitchFamily="34" charset="0"/>
                <a:cs typeface="Calibri" panose="020F0502020204030204" pitchFamily="34" charset="0"/>
                <a:hlinkClick r:id="rId4"/>
              </a:rPr>
              <a:t> </a:t>
            </a:r>
            <a:r>
              <a:rPr lang="en-US" sz="2400" dirty="0" err="1">
                <a:latin typeface="Calibri" panose="020F0502020204030204" pitchFamily="34" charset="0"/>
                <a:cs typeface="Calibri" panose="020F0502020204030204" pitchFamily="34" charset="0"/>
                <a:hlinkClick r:id="rId4"/>
              </a:rPr>
              <a:t>Thật</a:t>
            </a:r>
            <a:r>
              <a:rPr lang="en-US" sz="2400" dirty="0">
                <a:latin typeface="Calibri" panose="020F0502020204030204" pitchFamily="34" charset="0"/>
                <a:cs typeface="Calibri" panose="020F0502020204030204" pitchFamily="34" charset="0"/>
                <a:hlinkClick r:id="rId4"/>
              </a:rPr>
              <a:t>, </a:t>
            </a:r>
            <a:r>
              <a:rPr lang="en-US" sz="2400" dirty="0" err="1">
                <a:latin typeface="Calibri" panose="020F0502020204030204" pitchFamily="34" charset="0"/>
                <a:cs typeface="Calibri" panose="020F0502020204030204" pitchFamily="34" charset="0"/>
                <a:hlinkClick r:id="rId4"/>
              </a:rPr>
              <a:t>Tiêm</a:t>
            </a:r>
            <a:r>
              <a:rPr lang="en-US" sz="2400" dirty="0">
                <a:latin typeface="Calibri" panose="020F0502020204030204" pitchFamily="34" charset="0"/>
                <a:cs typeface="Calibri" panose="020F0502020204030204" pitchFamily="34" charset="0"/>
                <a:hlinkClick r:id="rId4"/>
              </a:rPr>
              <a:t> </a:t>
            </a:r>
            <a:r>
              <a:rPr lang="en-US" sz="2400" dirty="0" err="1">
                <a:latin typeface="Calibri" panose="020F0502020204030204" pitchFamily="34" charset="0"/>
                <a:cs typeface="Calibri" panose="020F0502020204030204" pitchFamily="34" charset="0"/>
                <a:hlinkClick r:id="rId4"/>
              </a:rPr>
              <a:t>Vắc-xin</a:t>
            </a:r>
            <a:r>
              <a:rPr lang="en-US" sz="2400" dirty="0">
                <a:latin typeface="Calibri" panose="020F0502020204030204" pitchFamily="34" charset="0"/>
                <a:cs typeface="Calibri" panose="020F0502020204030204" pitchFamily="34" charset="0"/>
                <a:hlinkClick r:id="rId4"/>
              </a:rPr>
              <a:t> | Mass.gov</a:t>
            </a: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r>
              <a:rPr lang="en-US" sz="2400" dirty="0" err="1">
                <a:latin typeface="Calibri" panose="020F0502020204030204" pitchFamily="34" charset="0"/>
                <a:cs typeface="Calibri" panose="020F0502020204030204" pitchFamily="34" charset="0"/>
              </a:rPr>
              <a:t>Bộ</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Công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Cụ</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Giao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Tiếp</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Vắc-xin</a:t>
            </a:r>
            <a:r>
              <a:rPr lang="en-US" sz="2400" dirty="0">
                <a:latin typeface="Calibri" panose="020F0502020204030204" pitchFamily="34" charset="0"/>
                <a:cs typeface="Calibri" panose="020F0502020204030204" pitchFamily="34" charset="0"/>
              </a:rPr>
              <a:t> COVID-19 </a:t>
            </a:r>
            <a:r>
              <a:rPr lang="en-US" sz="2400" dirty="0" err="1">
                <a:latin typeface="Calibri" panose="020F0502020204030204" pitchFamily="34" charset="0"/>
                <a:cs typeface="Calibri" panose="020F0502020204030204" pitchFamily="34" charset="0"/>
              </a:rPr>
              <a:t>cho</a:t>
            </a:r>
            <a:r>
              <a:rPr lang="en-US" sz="2400"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Các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Tổ</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Chức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Cộng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Đồng</a:t>
            </a:r>
            <a:endParaRPr lang="en-US" sz="2400" b="1" dirty="0">
              <a:latin typeface="Calibri" panose="020F0502020204030204" pitchFamily="34" charset="0"/>
              <a:cs typeface="Calibri" panose="020F0502020204030204" pitchFamily="34" charset="0"/>
            </a:endParaRPr>
          </a:p>
          <a:p>
            <a:r>
              <a:rPr lang="en-US" sz="2400" dirty="0" err="1">
                <a:latin typeface="Calibri" panose="020F0502020204030204" pitchFamily="34" charset="0"/>
                <a:cs typeface="Calibri" panose="020F0502020204030204" pitchFamily="34" charset="0"/>
                <a:hlinkClick r:id="rId5"/>
              </a:rPr>
              <a:t>Bộ</a:t>
            </a:r>
            <a:r>
              <a:rPr lang="en-US" sz="2400" dirty="0">
                <a:latin typeface="Calibri" panose="020F0502020204030204" pitchFamily="34" charset="0"/>
                <a:cs typeface="Calibri" panose="020F0502020204030204" pitchFamily="34" charset="0"/>
                <a:hlinkClick r:id="rId5"/>
              </a:rPr>
              <a:t> </a:t>
            </a:r>
            <a:r>
              <a:rPr lang="en-US" sz="2400" dirty="0" err="1">
                <a:latin typeface="Calibri" panose="020F0502020204030204" pitchFamily="34" charset="0"/>
                <a:cs typeface="Calibri" panose="020F0502020204030204" pitchFamily="34" charset="0"/>
                <a:hlinkClick r:id="rId5"/>
              </a:rPr>
              <a:t>Công</a:t>
            </a:r>
            <a:r>
              <a:rPr lang="en-US" sz="2400" dirty="0">
                <a:latin typeface="Calibri" panose="020F0502020204030204" pitchFamily="34" charset="0"/>
                <a:cs typeface="Calibri" panose="020F0502020204030204" pitchFamily="34" charset="0"/>
                <a:hlinkClick r:id="rId5"/>
              </a:rPr>
              <a:t> </a:t>
            </a:r>
            <a:r>
              <a:rPr lang="en-US" sz="2400" dirty="0" err="1">
                <a:latin typeface="Calibri" panose="020F0502020204030204" pitchFamily="34" charset="0"/>
                <a:cs typeface="Calibri" panose="020F0502020204030204" pitchFamily="34" charset="0"/>
                <a:hlinkClick r:id="rId5"/>
              </a:rPr>
              <a:t>Cụ</a:t>
            </a:r>
            <a:r>
              <a:rPr lang="en-US" sz="2400" dirty="0">
                <a:latin typeface="Calibri" panose="020F0502020204030204" pitchFamily="34" charset="0"/>
                <a:cs typeface="Calibri" panose="020F0502020204030204" pitchFamily="34" charset="0"/>
                <a:hlinkClick r:id="rId5"/>
              </a:rPr>
              <a:t> </a:t>
            </a:r>
            <a:r>
              <a:rPr lang="en-US" sz="2400" dirty="0" err="1">
                <a:latin typeface="Calibri" panose="020F0502020204030204" pitchFamily="34" charset="0"/>
                <a:cs typeface="Calibri" panose="020F0502020204030204" pitchFamily="34" charset="0"/>
                <a:hlinkClick r:id="rId5"/>
              </a:rPr>
              <a:t>Giao</a:t>
            </a:r>
            <a:r>
              <a:rPr lang="en-US" sz="2400" dirty="0">
                <a:latin typeface="Calibri" panose="020F0502020204030204" pitchFamily="34" charset="0"/>
                <a:cs typeface="Calibri" panose="020F0502020204030204" pitchFamily="34" charset="0"/>
                <a:hlinkClick r:id="rId5"/>
              </a:rPr>
              <a:t> </a:t>
            </a:r>
            <a:r>
              <a:rPr lang="en-US" sz="2400" dirty="0" err="1">
                <a:latin typeface="Calibri" panose="020F0502020204030204" pitchFamily="34" charset="0"/>
                <a:cs typeface="Calibri" panose="020F0502020204030204" pitchFamily="34" charset="0"/>
                <a:hlinkClick r:id="rId5"/>
              </a:rPr>
              <a:t>Tiếp</a:t>
            </a:r>
            <a:r>
              <a:rPr lang="en-US" sz="2400" dirty="0">
                <a:latin typeface="Calibri" panose="020F0502020204030204" pitchFamily="34" charset="0"/>
                <a:cs typeface="Calibri" panose="020F0502020204030204" pitchFamily="34" charset="0"/>
                <a:hlinkClick r:id="rId5"/>
              </a:rPr>
              <a:t> </a:t>
            </a:r>
            <a:r>
              <a:rPr lang="en-US" sz="2400" dirty="0" err="1">
                <a:latin typeface="Calibri" panose="020F0502020204030204" pitchFamily="34" charset="0"/>
                <a:cs typeface="Calibri" panose="020F0502020204030204" pitchFamily="34" charset="0"/>
                <a:hlinkClick r:id="rId5"/>
              </a:rPr>
              <a:t>Vắc-xin</a:t>
            </a:r>
            <a:r>
              <a:rPr lang="en-US" sz="2400" dirty="0">
                <a:latin typeface="Calibri" panose="020F0502020204030204" pitchFamily="34" charset="0"/>
                <a:cs typeface="Calibri" panose="020F0502020204030204" pitchFamily="34" charset="0"/>
                <a:hlinkClick r:id="rId5"/>
              </a:rPr>
              <a:t> COVID-19 </a:t>
            </a:r>
            <a:r>
              <a:rPr lang="en-US" sz="2400" dirty="0" err="1">
                <a:latin typeface="Calibri" panose="020F0502020204030204" pitchFamily="34" charset="0"/>
                <a:cs typeface="Calibri" panose="020F0502020204030204" pitchFamily="34" charset="0"/>
                <a:hlinkClick r:id="rId5"/>
              </a:rPr>
              <a:t>cho</a:t>
            </a:r>
            <a:r>
              <a:rPr lang="en-US" sz="2400" dirty="0">
                <a:latin typeface="Calibri" panose="020F0502020204030204" pitchFamily="34" charset="0"/>
                <a:cs typeface="Calibri" panose="020F0502020204030204" pitchFamily="34" charset="0"/>
                <a:hlinkClick r:id="rId5"/>
              </a:rPr>
              <a:t> </a:t>
            </a:r>
            <a:r>
              <a:rPr lang="en-US" sz="2400" dirty="0" err="1">
                <a:latin typeface="Calibri" panose="020F0502020204030204" pitchFamily="34" charset="0"/>
                <a:cs typeface="Calibri" panose="020F0502020204030204" pitchFamily="34" charset="0"/>
                <a:hlinkClick r:id="rId5"/>
              </a:rPr>
              <a:t>Các</a:t>
            </a:r>
            <a:r>
              <a:rPr lang="en-US" sz="2400" dirty="0">
                <a:latin typeface="Calibri" panose="020F0502020204030204" pitchFamily="34" charset="0"/>
                <a:cs typeface="Calibri" panose="020F0502020204030204" pitchFamily="34" charset="0"/>
                <a:hlinkClick r:id="rId5"/>
              </a:rPr>
              <a:t> </a:t>
            </a:r>
            <a:r>
              <a:rPr lang="en-US" sz="2400" dirty="0" err="1">
                <a:latin typeface="Calibri" panose="020F0502020204030204" pitchFamily="34" charset="0"/>
                <a:cs typeface="Calibri" panose="020F0502020204030204" pitchFamily="34" charset="0"/>
                <a:hlinkClick r:id="rId5"/>
              </a:rPr>
              <a:t>Tổ</a:t>
            </a:r>
            <a:r>
              <a:rPr lang="en-US" sz="2400" dirty="0">
                <a:latin typeface="Calibri" panose="020F0502020204030204" pitchFamily="34" charset="0"/>
                <a:cs typeface="Calibri" panose="020F0502020204030204" pitchFamily="34" charset="0"/>
                <a:hlinkClick r:id="rId5"/>
              </a:rPr>
              <a:t> </a:t>
            </a:r>
            <a:r>
              <a:rPr lang="en-US" sz="2400" dirty="0" err="1">
                <a:latin typeface="Calibri" panose="020F0502020204030204" pitchFamily="34" charset="0"/>
                <a:cs typeface="Calibri" panose="020F0502020204030204" pitchFamily="34" charset="0"/>
                <a:hlinkClick r:id="rId5"/>
              </a:rPr>
              <a:t>Chức</a:t>
            </a:r>
            <a:r>
              <a:rPr lang="en-US" sz="2400" dirty="0">
                <a:latin typeface="Calibri" panose="020F0502020204030204" pitchFamily="34" charset="0"/>
                <a:cs typeface="Calibri" panose="020F0502020204030204" pitchFamily="34" charset="0"/>
                <a:hlinkClick r:id="rId5"/>
              </a:rPr>
              <a:t> </a:t>
            </a:r>
            <a:r>
              <a:rPr lang="en-US" sz="2400" dirty="0" err="1">
                <a:latin typeface="Calibri" panose="020F0502020204030204" pitchFamily="34" charset="0"/>
                <a:cs typeface="Calibri" panose="020F0502020204030204" pitchFamily="34" charset="0"/>
                <a:hlinkClick r:id="rId5"/>
              </a:rPr>
              <a:t>Cộng</a:t>
            </a:r>
            <a:r>
              <a:rPr lang="en-US" sz="2400" dirty="0">
                <a:latin typeface="Calibri" panose="020F0502020204030204" pitchFamily="34" charset="0"/>
                <a:cs typeface="Calibri" panose="020F0502020204030204" pitchFamily="34" charset="0"/>
                <a:hlinkClick r:id="rId5"/>
              </a:rPr>
              <a:t> </a:t>
            </a:r>
            <a:r>
              <a:rPr lang="en-US" sz="2400" dirty="0" err="1">
                <a:latin typeface="Calibri" panose="020F0502020204030204" pitchFamily="34" charset="0"/>
                <a:cs typeface="Calibri" panose="020F0502020204030204" pitchFamily="34" charset="0"/>
                <a:hlinkClick r:id="rId5"/>
              </a:rPr>
              <a:t>Đồng</a:t>
            </a:r>
            <a:r>
              <a:rPr lang="en-US" sz="2400" dirty="0">
                <a:latin typeface="Calibri" panose="020F0502020204030204" pitchFamily="34" charset="0"/>
                <a:cs typeface="Calibri" panose="020F0502020204030204" pitchFamily="34" charset="0"/>
                <a:hlinkClick r:id="rId5"/>
              </a:rPr>
              <a:t>: </a:t>
            </a:r>
            <a:r>
              <a:rPr lang="en-US" sz="2400" dirty="0" err="1">
                <a:latin typeface="Calibri" panose="020F0502020204030204" pitchFamily="34" charset="0"/>
                <a:cs typeface="Calibri" panose="020F0502020204030204" pitchFamily="34" charset="0"/>
                <a:hlinkClick r:id="rId5"/>
              </a:rPr>
              <a:t>Bắt</a:t>
            </a:r>
            <a:r>
              <a:rPr lang="en-US" sz="2400" dirty="0">
                <a:latin typeface="Calibri" panose="020F0502020204030204" pitchFamily="34" charset="0"/>
                <a:cs typeface="Calibri" panose="020F0502020204030204" pitchFamily="34" charset="0"/>
                <a:hlinkClick r:id="rId5"/>
              </a:rPr>
              <a:t> </a:t>
            </a:r>
            <a:r>
              <a:rPr lang="en-US" sz="2400" dirty="0" err="1">
                <a:latin typeface="Calibri" panose="020F0502020204030204" pitchFamily="34" charset="0"/>
                <a:cs typeface="Calibri" panose="020F0502020204030204" pitchFamily="34" charset="0"/>
                <a:hlinkClick r:id="rId5"/>
              </a:rPr>
              <a:t>Đầu</a:t>
            </a:r>
            <a:r>
              <a:rPr lang="en-US" sz="2400" dirty="0">
                <a:latin typeface="Calibri" panose="020F0502020204030204" pitchFamily="34" charset="0"/>
                <a:cs typeface="Calibri" panose="020F0502020204030204" pitchFamily="34" charset="0"/>
                <a:hlinkClick r:id="rId5"/>
              </a:rPr>
              <a:t> | CDC</a:t>
            </a:r>
            <a:endParaRPr lang="en-US" sz="2400" dirty="0">
              <a:latin typeface="Calibri" panose="020F0502020204030204" pitchFamily="34" charset="0"/>
              <a:cs typeface="Calibri" panose="020F0502020204030204" pitchFamily="34" charset="0"/>
            </a:endParaRPr>
          </a:p>
          <a:p>
            <a:endParaRPr lang="en-US" dirty="0"/>
          </a:p>
          <a:p>
            <a:r>
              <a:rPr lang="en-US" sz="2400" dirty="0" err="1"/>
              <a:t>Tờ</a:t>
            </a:r>
            <a:r>
              <a:rPr lang="en-US" sz="2400" dirty="0"/>
              <a:t> </a:t>
            </a:r>
            <a:r>
              <a:rPr lang="en-US" sz="2400" dirty="0" err="1"/>
              <a:t>thông</a:t>
            </a:r>
            <a:r>
              <a:rPr lang="en-US" sz="2400" dirty="0"/>
              <a:t> tin </a:t>
            </a:r>
            <a:r>
              <a:rPr lang="en-US" sz="2400" dirty="0" err="1"/>
              <a:t>về</a:t>
            </a:r>
            <a:r>
              <a:rPr lang="en-US" sz="2400" dirty="0"/>
              <a:t> </a:t>
            </a:r>
            <a:r>
              <a:rPr lang="en-US" sz="2400" dirty="0" err="1"/>
              <a:t>các</a:t>
            </a:r>
            <a:r>
              <a:rPr lang="en-US" sz="2400" dirty="0"/>
              <a:t> </a:t>
            </a:r>
            <a:r>
              <a:rPr lang="en-US" sz="2400" dirty="0" err="1"/>
              <a:t>chủ</a:t>
            </a:r>
            <a:r>
              <a:rPr lang="en-US" sz="2400" dirty="0"/>
              <a:t> </a:t>
            </a:r>
            <a:r>
              <a:rPr lang="en-US" sz="2400" dirty="0" err="1"/>
              <a:t>đề</a:t>
            </a:r>
            <a:r>
              <a:rPr lang="en-US" sz="2400" dirty="0"/>
              <a:t> </a:t>
            </a:r>
            <a:r>
              <a:rPr lang="en-US" sz="2400" dirty="0" err="1"/>
              <a:t>như</a:t>
            </a:r>
            <a:r>
              <a:rPr lang="en-US" sz="2400" dirty="0"/>
              <a:t> </a:t>
            </a:r>
            <a:r>
              <a:rPr lang="en-US" sz="2400" dirty="0" err="1"/>
              <a:t>đeo</a:t>
            </a:r>
            <a:r>
              <a:rPr lang="en-US" sz="2400" dirty="0"/>
              <a:t> </a:t>
            </a:r>
            <a:r>
              <a:rPr lang="en-US" sz="2400" dirty="0" err="1"/>
              <a:t>khẩu</a:t>
            </a:r>
            <a:r>
              <a:rPr lang="en-US" sz="2400" dirty="0"/>
              <a:t> </a:t>
            </a:r>
            <a:r>
              <a:rPr lang="en-US" sz="2400" dirty="0" err="1"/>
              <a:t>trang</a:t>
            </a:r>
            <a:r>
              <a:rPr lang="en-US" sz="2400" dirty="0"/>
              <a:t>, </a:t>
            </a:r>
            <a:r>
              <a:rPr lang="en-US" sz="2400" dirty="0" err="1"/>
              <a:t>giãn</a:t>
            </a:r>
            <a:r>
              <a:rPr lang="en-US" sz="2400" dirty="0"/>
              <a:t> </a:t>
            </a:r>
            <a:r>
              <a:rPr lang="en-US" sz="2400" dirty="0" err="1"/>
              <a:t>cách</a:t>
            </a:r>
            <a:r>
              <a:rPr lang="en-US" sz="2400" dirty="0"/>
              <a:t> </a:t>
            </a:r>
            <a:r>
              <a:rPr lang="en-US" sz="2400" dirty="0" err="1"/>
              <a:t>xã</a:t>
            </a:r>
            <a:r>
              <a:rPr lang="en-US" sz="2400" dirty="0"/>
              <a:t> </a:t>
            </a:r>
            <a:r>
              <a:rPr lang="en-US" sz="2400" dirty="0" err="1"/>
              <a:t>hội</a:t>
            </a:r>
            <a:r>
              <a:rPr lang="en-US" sz="2400" dirty="0"/>
              <a:t>, </a:t>
            </a:r>
            <a:r>
              <a:rPr lang="en-US" sz="2400" dirty="0" err="1"/>
              <a:t>và</a:t>
            </a:r>
            <a:r>
              <a:rPr lang="en-US" sz="2400" dirty="0"/>
              <a:t> </a:t>
            </a:r>
            <a:r>
              <a:rPr lang="en-US" sz="2400" dirty="0" err="1"/>
              <a:t>ngăn</a:t>
            </a:r>
            <a:r>
              <a:rPr lang="en-US" sz="2400" dirty="0"/>
              <a:t> </a:t>
            </a:r>
            <a:r>
              <a:rPr lang="en-US" sz="2400" dirty="0" err="1"/>
              <a:t>chặn</a:t>
            </a:r>
            <a:r>
              <a:rPr lang="en-US" sz="2400" dirty="0"/>
              <a:t> </a:t>
            </a:r>
            <a:r>
              <a:rPr lang="en-US" sz="2400" dirty="0" err="1"/>
              <a:t>sự</a:t>
            </a:r>
            <a:r>
              <a:rPr lang="en-US" sz="2400" dirty="0"/>
              <a:t> </a:t>
            </a:r>
            <a:r>
              <a:rPr lang="en-US" sz="2400" dirty="0" err="1"/>
              <a:t>lây</a:t>
            </a:r>
            <a:r>
              <a:rPr lang="en-US" sz="2400" dirty="0"/>
              <a:t> </a:t>
            </a:r>
            <a:r>
              <a:rPr lang="en-US" sz="2400" dirty="0" err="1"/>
              <a:t>lan</a:t>
            </a:r>
            <a:r>
              <a:rPr lang="en-US" sz="2400" dirty="0"/>
              <a:t> </a:t>
            </a:r>
            <a:r>
              <a:rPr lang="en-US" sz="2400" dirty="0" err="1"/>
              <a:t>của</a:t>
            </a:r>
            <a:r>
              <a:rPr lang="en-US" sz="2400" dirty="0"/>
              <a:t> </a:t>
            </a:r>
            <a:r>
              <a:rPr lang="en-US" sz="2400" dirty="0" err="1"/>
              <a:t>mầm</a:t>
            </a:r>
            <a:r>
              <a:rPr lang="en-US" sz="2400" dirty="0"/>
              <a:t> </a:t>
            </a:r>
            <a:r>
              <a:rPr lang="en-US" sz="2400" dirty="0" err="1"/>
              <a:t>bệnh</a:t>
            </a:r>
            <a:endParaRPr lang="en-US" sz="2400" dirty="0"/>
          </a:p>
          <a:p>
            <a:r>
              <a:rPr lang="en-US" sz="2400" u="sng" dirty="0" err="1">
                <a:hlinkClick r:id="rId6"/>
              </a:rPr>
              <a:t>Tờ</a:t>
            </a:r>
            <a:r>
              <a:rPr lang="en-US" sz="2400" u="sng" dirty="0">
                <a:hlinkClick r:id="rId6"/>
              </a:rPr>
              <a:t> </a:t>
            </a:r>
            <a:r>
              <a:rPr lang="en-US" sz="2400" u="sng" dirty="0" err="1">
                <a:hlinkClick r:id="rId6"/>
              </a:rPr>
              <a:t>Thông</a:t>
            </a:r>
            <a:r>
              <a:rPr lang="en-US" sz="2400" u="sng" dirty="0">
                <a:hlinkClick r:id="rId6"/>
              </a:rPr>
              <a:t> Tin </a:t>
            </a:r>
            <a:r>
              <a:rPr lang="en-US" sz="2400" u="sng" dirty="0" err="1">
                <a:hlinkClick r:id="rId6"/>
              </a:rPr>
              <a:t>Có</a:t>
            </a:r>
            <a:r>
              <a:rPr lang="en-US" sz="2400" u="sng" dirty="0">
                <a:hlinkClick r:id="rId6"/>
              </a:rPr>
              <a:t> </a:t>
            </a:r>
            <a:r>
              <a:rPr lang="en-US" sz="2400" u="sng" dirty="0" err="1">
                <a:hlinkClick r:id="rId6"/>
              </a:rPr>
              <a:t>Thể</a:t>
            </a:r>
            <a:r>
              <a:rPr lang="en-US" sz="2400" u="sng" dirty="0">
                <a:hlinkClick r:id="rId6"/>
              </a:rPr>
              <a:t> In </a:t>
            </a:r>
            <a:r>
              <a:rPr lang="en-US" sz="2400" u="sng" dirty="0" err="1">
                <a:hlinkClick r:id="rId6"/>
              </a:rPr>
              <a:t>Được</a:t>
            </a:r>
            <a:r>
              <a:rPr lang="en-US" sz="2400" u="sng" dirty="0">
                <a:hlinkClick r:id="rId6"/>
              </a:rPr>
              <a:t> </a:t>
            </a:r>
            <a:r>
              <a:rPr lang="en-US" sz="2400" u="sng" dirty="0" err="1">
                <a:hlinkClick r:id="rId6"/>
              </a:rPr>
              <a:t>về</a:t>
            </a:r>
            <a:r>
              <a:rPr lang="en-US" sz="2400" u="sng" dirty="0">
                <a:hlinkClick r:id="rId6"/>
              </a:rPr>
              <a:t> COVID-19| Mass.gov</a:t>
            </a:r>
            <a:endParaRPr lang="en-US" sz="2400" dirty="0"/>
          </a:p>
        </p:txBody>
      </p:sp>
    </p:spTree>
    <p:extLst>
      <p:ext uri="{BB962C8B-B14F-4D97-AF65-F5344CB8AC3E}">
        <p14:creationId xmlns:p14="http://schemas.microsoft.com/office/powerpoint/2010/main" val="218011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9F4D63-99E7-428F-B121-DD911185C0C7}"/>
              </a:ext>
            </a:extLst>
          </p:cNvPr>
          <p:cNvSpPr>
            <a:spLocks noGrp="1"/>
          </p:cNvSpPr>
          <p:nvPr>
            <p:ph idx="1"/>
          </p:nvPr>
        </p:nvSpPr>
        <p:spPr>
          <a:xfrm>
            <a:off x="753978" y="1584321"/>
            <a:ext cx="10844463" cy="4351338"/>
          </a:xfrm>
        </p:spPr>
        <p:txBody>
          <a:bodyPr>
            <a:normAutofit fontScale="92500" lnSpcReduction="10000"/>
          </a:bodyPr>
          <a:lstStyle/>
          <a:p>
            <a:pPr marL="0" indent="0" fontAlgn="base">
              <a:lnSpc>
                <a:spcPct val="112000"/>
              </a:lnSpc>
              <a:buNone/>
            </a:pPr>
            <a:r>
              <a:rPr lang="en-US" sz="2400" dirty="0" err="1">
                <a:latin typeface="Calibri" pitchFamily="34" charset="0"/>
                <a:cs typeface="Calibri" pitchFamily="34" charset="0"/>
              </a:rPr>
              <a:t>Sở</a:t>
            </a:r>
            <a:r>
              <a:rPr lang="vi-VN" sz="2400" dirty="0">
                <a:latin typeface="Calibri" pitchFamily="34" charset="0"/>
                <a:cs typeface="Calibri" pitchFamily="34" charset="0"/>
              </a:rPr>
              <a:t> Y </a:t>
            </a:r>
            <a:r>
              <a:rPr lang="en-US" sz="2400" dirty="0">
                <a:latin typeface="Calibri" pitchFamily="34" charset="0"/>
                <a:cs typeface="Calibri" pitchFamily="34" charset="0"/>
              </a:rPr>
              <a:t>T</a:t>
            </a:r>
            <a:r>
              <a:rPr lang="vi-VN" sz="2400" dirty="0">
                <a:latin typeface="Calibri" pitchFamily="34" charset="0"/>
                <a:cs typeface="Calibri" pitchFamily="34" charset="0"/>
              </a:rPr>
              <a:t>ế Công </a:t>
            </a:r>
            <a:r>
              <a:rPr lang="en-US" sz="2400" dirty="0">
                <a:latin typeface="Calibri" pitchFamily="34" charset="0"/>
                <a:cs typeface="Calibri" pitchFamily="34" charset="0"/>
              </a:rPr>
              <a:t>C</a:t>
            </a:r>
            <a:r>
              <a:rPr lang="vi-VN" sz="2400" dirty="0">
                <a:latin typeface="Calibri" pitchFamily="34" charset="0"/>
                <a:cs typeface="Calibri" pitchFamily="34" charset="0"/>
              </a:rPr>
              <a:t>ộng Massachusetts thừa nhận rằng phân biệt chủng tộc có tính hệ thống, phân biệt đối xử với những người khuyết tật và các hình thức áp bức khác trong lịch sử và hiện tại đã khiến một số cộng đồng (chẳng hạn như </a:t>
            </a:r>
            <a:r>
              <a:rPr lang="en-US" sz="2400" dirty="0">
                <a:latin typeface="Calibri" pitchFamily="34" charset="0"/>
                <a:cs typeface="Calibri" pitchFamily="34" charset="0"/>
              </a:rPr>
              <a:t>N</a:t>
            </a:r>
            <a:r>
              <a:rPr lang="vi-VN" sz="2400" dirty="0">
                <a:latin typeface="Calibri" pitchFamily="34" charset="0"/>
                <a:cs typeface="Calibri" pitchFamily="34" charset="0"/>
              </a:rPr>
              <a:t>gười da </a:t>
            </a:r>
            <a:r>
              <a:rPr lang="en-US" sz="2400" dirty="0">
                <a:latin typeface="Calibri" pitchFamily="34" charset="0"/>
                <a:cs typeface="Calibri" pitchFamily="34" charset="0"/>
              </a:rPr>
              <a:t>đ</a:t>
            </a:r>
            <a:r>
              <a:rPr lang="vi-VN" sz="2400" dirty="0">
                <a:latin typeface="Calibri" pitchFamily="34" charset="0"/>
                <a:cs typeface="Calibri" pitchFamily="34" charset="0"/>
              </a:rPr>
              <a:t>en và người khuyết tật) khó tin tưởng hoàn toàn vào y tế c</a:t>
            </a:r>
            <a:r>
              <a:rPr lang="en-US" sz="2400" dirty="0">
                <a:latin typeface="Calibri" pitchFamily="34" charset="0"/>
                <a:cs typeface="Calibri" pitchFamily="34" charset="0"/>
              </a:rPr>
              <a:t>ô</a:t>
            </a:r>
            <a:r>
              <a:rPr lang="vi-VN" sz="2400" dirty="0">
                <a:latin typeface="Calibri" pitchFamily="34" charset="0"/>
                <a:cs typeface="Calibri" pitchFamily="34" charset="0"/>
              </a:rPr>
              <a:t>ng </a:t>
            </a:r>
            <a:r>
              <a:rPr lang="en-US" sz="2400" dirty="0" err="1">
                <a:latin typeface="Calibri" pitchFamily="34" charset="0"/>
                <a:cs typeface="Calibri" pitchFamily="34" charset="0"/>
              </a:rPr>
              <a:t>cộng</a:t>
            </a:r>
            <a:r>
              <a:rPr lang="vi-VN" sz="2400" dirty="0">
                <a:latin typeface="Calibri" pitchFamily="34" charset="0"/>
                <a:cs typeface="Calibri" pitchFamily="34" charset="0"/>
              </a:rPr>
              <a:t>, cộng đồng y tế và khoa học. Chúng tôi muốn c</a:t>
            </a:r>
            <a:r>
              <a:rPr lang="en-US" sz="2400" dirty="0" err="1">
                <a:latin typeface="Calibri" pitchFamily="34" charset="0"/>
                <a:cs typeface="Calibri" pitchFamily="34" charset="0"/>
              </a:rPr>
              <a:t>ởi</a:t>
            </a:r>
            <a:r>
              <a:rPr lang="en-US" sz="2400" dirty="0">
                <a:latin typeface="Calibri" pitchFamily="34" charset="0"/>
                <a:cs typeface="Calibri" pitchFamily="34" charset="0"/>
              </a:rPr>
              <a:t> </a:t>
            </a:r>
            <a:r>
              <a:rPr lang="en-US" sz="2400" dirty="0" err="1">
                <a:latin typeface="Calibri" pitchFamily="34" charset="0"/>
                <a:cs typeface="Calibri" pitchFamily="34" charset="0"/>
              </a:rPr>
              <a:t>mở</a:t>
            </a:r>
            <a:r>
              <a:rPr lang="vi-VN" sz="2400" dirty="0">
                <a:latin typeface="Calibri" pitchFamily="34" charset="0"/>
                <a:cs typeface="Calibri" pitchFamily="34" charset="0"/>
              </a:rPr>
              <a:t> và trung thực về tính an toàn và </a:t>
            </a:r>
            <a:r>
              <a:rPr lang="en-US" sz="2400" dirty="0" err="1">
                <a:latin typeface="Calibri" pitchFamily="34" charset="0"/>
                <a:cs typeface="Calibri" pitchFamily="34" charset="0"/>
              </a:rPr>
              <a:t>sự</a:t>
            </a:r>
            <a:r>
              <a:rPr lang="en-US" sz="2400" dirty="0">
                <a:latin typeface="Calibri" pitchFamily="34" charset="0"/>
                <a:cs typeface="Calibri" pitchFamily="34" charset="0"/>
              </a:rPr>
              <a:t> </a:t>
            </a:r>
            <a:r>
              <a:rPr lang="vi-VN" sz="2400" dirty="0">
                <a:latin typeface="Calibri" pitchFamily="34" charset="0"/>
                <a:cs typeface="Calibri" pitchFamily="34" charset="0"/>
              </a:rPr>
              <a:t>phát triển của vắc-xin COVID-19—những gì chúng tôi biết và những gì chúng tôi không biết.</a:t>
            </a:r>
          </a:p>
          <a:p>
            <a:pPr marL="0" indent="0" fontAlgn="base">
              <a:lnSpc>
                <a:spcPct val="112000"/>
              </a:lnSpc>
              <a:buNone/>
            </a:pPr>
            <a:endParaRPr lang="vi-VN" sz="2400" dirty="0">
              <a:latin typeface="Calibri" pitchFamily="34" charset="0"/>
              <a:cs typeface="Calibri" pitchFamily="34" charset="0"/>
            </a:endParaRPr>
          </a:p>
          <a:p>
            <a:pPr marL="0" indent="0" fontAlgn="base">
              <a:lnSpc>
                <a:spcPct val="112000"/>
              </a:lnSpc>
              <a:buNone/>
            </a:pPr>
            <a:r>
              <a:rPr lang="vi-VN" sz="2400" dirty="0">
                <a:latin typeface="Calibri" pitchFamily="34" charset="0"/>
                <a:cs typeface="Calibri" pitchFamily="34" charset="0"/>
              </a:rPr>
              <a:t>Hướng dẫn này cung cấp nền tảng để có những cuộc trò chuyện này nhưng không giải quyết tất cả các nhu cầu và mối quan </a:t>
            </a:r>
            <a:r>
              <a:rPr lang="en-US" sz="2400" dirty="0" err="1">
                <a:latin typeface="Calibri" pitchFamily="34" charset="0"/>
                <a:cs typeface="Calibri" pitchFamily="34" charset="0"/>
              </a:rPr>
              <a:t>ngại</a:t>
            </a:r>
            <a:r>
              <a:rPr lang="vi-VN" sz="2400" dirty="0">
                <a:latin typeface="Calibri" pitchFamily="34" charset="0"/>
                <a:cs typeface="Calibri" pitchFamily="34" charset="0"/>
              </a:rPr>
              <a:t> riêng biệt và hợp </a:t>
            </a:r>
            <a:r>
              <a:rPr lang="en-US" sz="2400" dirty="0" err="1">
                <a:latin typeface="Calibri" pitchFamily="34" charset="0"/>
                <a:cs typeface="Calibri" pitchFamily="34" charset="0"/>
              </a:rPr>
              <a:t>lý</a:t>
            </a:r>
            <a:r>
              <a:rPr lang="vi-VN" sz="2400" dirty="0">
                <a:latin typeface="Calibri" pitchFamily="34" charset="0"/>
                <a:cs typeface="Calibri" pitchFamily="34" charset="0"/>
              </a:rPr>
              <a:t> của các nhóm dân cư và cộng đồng khác nhau. Chúng tôi khuyến khích quý vị điều chỉnh ngôn ngữ và định dạng theo cách phù hợp và gây tiếng vang nhất cho những người mà quý vị làm việc cùng. </a:t>
            </a:r>
            <a:endParaRPr lang="en-US" dirty="0">
              <a:latin typeface="Calibri" pitchFamily="34" charset="0"/>
              <a:cs typeface="Calibri" pitchFamily="34" charset="0"/>
            </a:endParaRPr>
          </a:p>
        </p:txBody>
      </p:sp>
      <p:sp>
        <p:nvSpPr>
          <p:cNvPr id="5" name="Title 1">
            <a:extLst>
              <a:ext uri="{FF2B5EF4-FFF2-40B4-BE49-F238E27FC236}">
                <a16:creationId xmlns:a16="http://schemas.microsoft.com/office/drawing/2014/main" id="{C7C4C383-9AF6-4FE7-8D19-DD844A3BB01A}"/>
              </a:ext>
            </a:extLst>
          </p:cNvPr>
          <p:cNvSpPr>
            <a:spLocks noGrp="1"/>
          </p:cNvSpPr>
          <p:nvPr>
            <p:ph type="title"/>
          </p:nvPr>
        </p:nvSpPr>
        <p:spPr>
          <a:xfrm>
            <a:off x="753976" y="150473"/>
            <a:ext cx="10515600" cy="1325563"/>
          </a:xfrm>
        </p:spPr>
        <p:txBody>
          <a:bodyPr>
            <a:normAutofit fontScale="90000"/>
          </a:bodyPr>
          <a:lstStyle/>
          <a:p>
            <a:pPr algn="ctr"/>
            <a:r>
              <a:rPr lang="en-US" sz="3200" b="1" dirty="0" err="1">
                <a:latin typeface="Calibri" pitchFamily="34" charset="0"/>
                <a:cs typeface="Calibri" pitchFamily="34" charset="0"/>
              </a:rPr>
              <a:t>Thừa</a:t>
            </a:r>
            <a:r>
              <a:rPr lang="en-US" sz="3200" b="1" dirty="0">
                <a:latin typeface="Calibri" pitchFamily="34" charset="0"/>
                <a:cs typeface="Calibri" pitchFamily="34" charset="0"/>
              </a:rPr>
              <a:t> </a:t>
            </a:r>
            <a:r>
              <a:rPr lang="en-US" sz="3200" b="1" dirty="0" err="1">
                <a:latin typeface="Calibri" pitchFamily="34" charset="0"/>
                <a:cs typeface="Calibri" pitchFamily="34" charset="0"/>
              </a:rPr>
              <a:t>nhận</a:t>
            </a:r>
            <a:r>
              <a:rPr lang="en-US" sz="3200" b="1" dirty="0">
                <a:latin typeface="Calibri" pitchFamily="34" charset="0"/>
                <a:cs typeface="Calibri" pitchFamily="34" charset="0"/>
              </a:rPr>
              <a:t> </a:t>
            </a:r>
            <a:r>
              <a:rPr lang="en-US" sz="3200" b="1" dirty="0" err="1">
                <a:latin typeface="Calibri" pitchFamily="34" charset="0"/>
                <a:cs typeface="Calibri" pitchFamily="34" charset="0"/>
              </a:rPr>
              <a:t>phân</a:t>
            </a:r>
            <a:r>
              <a:rPr lang="en-US" sz="3200" b="1" dirty="0">
                <a:latin typeface="Calibri" pitchFamily="34" charset="0"/>
                <a:cs typeface="Calibri" pitchFamily="34" charset="0"/>
              </a:rPr>
              <a:t> </a:t>
            </a:r>
            <a:r>
              <a:rPr lang="en-US" sz="3200" b="1" dirty="0" err="1">
                <a:latin typeface="Calibri" pitchFamily="34" charset="0"/>
                <a:cs typeface="Calibri" pitchFamily="34" charset="0"/>
              </a:rPr>
              <a:t>biệt</a:t>
            </a:r>
            <a:r>
              <a:rPr lang="en-US" sz="3200" b="1" dirty="0">
                <a:latin typeface="Calibri" pitchFamily="34" charset="0"/>
                <a:cs typeface="Calibri" pitchFamily="34" charset="0"/>
              </a:rPr>
              <a:t> </a:t>
            </a:r>
            <a:r>
              <a:rPr lang="en-US" sz="3200" b="1" dirty="0" err="1">
                <a:latin typeface="Calibri" pitchFamily="34" charset="0"/>
                <a:cs typeface="Calibri" pitchFamily="34" charset="0"/>
              </a:rPr>
              <a:t>chủng</a:t>
            </a:r>
            <a:r>
              <a:rPr lang="en-US" sz="3200" b="1" dirty="0">
                <a:latin typeface="Calibri" pitchFamily="34" charset="0"/>
                <a:cs typeface="Calibri" pitchFamily="34" charset="0"/>
              </a:rPr>
              <a:t> </a:t>
            </a:r>
            <a:r>
              <a:rPr lang="en-US" sz="3200" b="1" dirty="0" err="1">
                <a:latin typeface="Calibri" pitchFamily="34" charset="0"/>
                <a:cs typeface="Calibri" pitchFamily="34" charset="0"/>
              </a:rPr>
              <a:t>tộc</a:t>
            </a:r>
            <a:r>
              <a:rPr lang="en-US" sz="3200" b="1" dirty="0">
                <a:latin typeface="Calibri" pitchFamily="34" charset="0"/>
                <a:cs typeface="Calibri" pitchFamily="34" charset="0"/>
              </a:rPr>
              <a:t> </a:t>
            </a:r>
            <a:r>
              <a:rPr lang="en-US" sz="3200" b="1" dirty="0" err="1">
                <a:latin typeface="Calibri" pitchFamily="34" charset="0"/>
                <a:cs typeface="Calibri" pitchFamily="34" charset="0"/>
              </a:rPr>
              <a:t>có</a:t>
            </a:r>
            <a:r>
              <a:rPr lang="en-US" sz="3200" b="1" dirty="0">
                <a:latin typeface="Calibri" pitchFamily="34" charset="0"/>
                <a:cs typeface="Calibri" pitchFamily="34" charset="0"/>
              </a:rPr>
              <a:t> </a:t>
            </a:r>
            <a:r>
              <a:rPr lang="en-US" sz="3200" b="1" dirty="0" err="1">
                <a:latin typeface="Calibri" pitchFamily="34" charset="0"/>
                <a:cs typeface="Calibri" pitchFamily="34" charset="0"/>
              </a:rPr>
              <a:t>tính</a:t>
            </a:r>
            <a:r>
              <a:rPr lang="en-US" sz="3200" b="1" dirty="0">
                <a:latin typeface="Calibri" pitchFamily="34" charset="0"/>
                <a:cs typeface="Calibri" pitchFamily="34" charset="0"/>
              </a:rPr>
              <a:t> </a:t>
            </a:r>
            <a:r>
              <a:rPr lang="en-US" sz="3200" b="1" dirty="0" err="1">
                <a:latin typeface="Calibri" pitchFamily="34" charset="0"/>
                <a:cs typeface="Calibri" pitchFamily="34" charset="0"/>
              </a:rPr>
              <a:t>hệ</a:t>
            </a:r>
            <a:r>
              <a:rPr lang="en-US" sz="3200" b="1" dirty="0">
                <a:latin typeface="Calibri" pitchFamily="34" charset="0"/>
                <a:cs typeface="Calibri" pitchFamily="34" charset="0"/>
              </a:rPr>
              <a:t> </a:t>
            </a:r>
            <a:r>
              <a:rPr lang="en-US" sz="3200" b="1" dirty="0" err="1">
                <a:latin typeface="Calibri" pitchFamily="34" charset="0"/>
                <a:cs typeface="Calibri" pitchFamily="34" charset="0"/>
              </a:rPr>
              <a:t>thống</a:t>
            </a:r>
            <a:r>
              <a:rPr lang="en-US" sz="3200" b="1" dirty="0">
                <a:latin typeface="Calibri" pitchFamily="34" charset="0"/>
                <a:cs typeface="Calibri" pitchFamily="34" charset="0"/>
              </a:rPr>
              <a:t>, </a:t>
            </a:r>
            <a:r>
              <a:rPr lang="en-US" sz="3200" b="1" dirty="0" err="1">
                <a:latin typeface="Calibri" pitchFamily="34" charset="0"/>
                <a:cs typeface="Calibri" pitchFamily="34" charset="0"/>
              </a:rPr>
              <a:t>phân</a:t>
            </a:r>
            <a:r>
              <a:rPr lang="en-US" sz="3200" b="1" dirty="0">
                <a:latin typeface="Calibri" pitchFamily="34" charset="0"/>
                <a:cs typeface="Calibri" pitchFamily="34" charset="0"/>
              </a:rPr>
              <a:t> </a:t>
            </a:r>
            <a:r>
              <a:rPr lang="en-US" sz="3200" b="1" dirty="0" err="1">
                <a:latin typeface="Calibri" pitchFamily="34" charset="0"/>
                <a:cs typeface="Calibri" pitchFamily="34" charset="0"/>
              </a:rPr>
              <a:t>biệt</a:t>
            </a:r>
            <a:r>
              <a:rPr lang="en-US" sz="3200" b="1" dirty="0">
                <a:latin typeface="Calibri" pitchFamily="34" charset="0"/>
                <a:cs typeface="Calibri" pitchFamily="34" charset="0"/>
              </a:rPr>
              <a:t> </a:t>
            </a:r>
            <a:r>
              <a:rPr lang="en-US" sz="3200" b="1" dirty="0" err="1">
                <a:latin typeface="Calibri" pitchFamily="34" charset="0"/>
                <a:cs typeface="Calibri" pitchFamily="34" charset="0"/>
              </a:rPr>
              <a:t>đối</a:t>
            </a:r>
            <a:r>
              <a:rPr lang="en-US" sz="3200" b="1" dirty="0">
                <a:latin typeface="Calibri" pitchFamily="34" charset="0"/>
                <a:cs typeface="Calibri" pitchFamily="34" charset="0"/>
              </a:rPr>
              <a:t> </a:t>
            </a:r>
            <a:r>
              <a:rPr lang="en-US" sz="3200" b="1" dirty="0" err="1">
                <a:latin typeface="Calibri" pitchFamily="34" charset="0"/>
                <a:cs typeface="Calibri" pitchFamily="34" charset="0"/>
              </a:rPr>
              <a:t>xử</a:t>
            </a:r>
            <a:r>
              <a:rPr lang="en-US" sz="3200" b="1" dirty="0">
                <a:latin typeface="Calibri" pitchFamily="34" charset="0"/>
                <a:cs typeface="Calibri" pitchFamily="34" charset="0"/>
              </a:rPr>
              <a:t> </a:t>
            </a:r>
            <a:r>
              <a:rPr lang="en-US" sz="3200" b="1" dirty="0" err="1">
                <a:latin typeface="Calibri" pitchFamily="34" charset="0"/>
                <a:cs typeface="Calibri" pitchFamily="34" charset="0"/>
              </a:rPr>
              <a:t>với</a:t>
            </a:r>
            <a:r>
              <a:rPr lang="en-US" sz="3200" b="1" dirty="0">
                <a:latin typeface="Calibri" pitchFamily="34" charset="0"/>
                <a:cs typeface="Calibri" pitchFamily="34" charset="0"/>
              </a:rPr>
              <a:t> </a:t>
            </a:r>
            <a:r>
              <a:rPr lang="en-US" sz="3200" b="1" dirty="0" err="1">
                <a:latin typeface="Calibri" pitchFamily="34" charset="0"/>
                <a:cs typeface="Calibri" pitchFamily="34" charset="0"/>
              </a:rPr>
              <a:t>những</a:t>
            </a:r>
            <a:r>
              <a:rPr lang="en-US" sz="3200" b="1" dirty="0">
                <a:latin typeface="Calibri" pitchFamily="34" charset="0"/>
                <a:cs typeface="Calibri" pitchFamily="34" charset="0"/>
              </a:rPr>
              <a:t> </a:t>
            </a:r>
            <a:r>
              <a:rPr lang="en-US" sz="3200" b="1" dirty="0" err="1">
                <a:latin typeface="Calibri" pitchFamily="34" charset="0"/>
                <a:cs typeface="Calibri" pitchFamily="34" charset="0"/>
              </a:rPr>
              <a:t>người</a:t>
            </a:r>
            <a:r>
              <a:rPr lang="en-US" sz="3200" b="1" dirty="0">
                <a:latin typeface="Calibri" pitchFamily="34" charset="0"/>
                <a:cs typeface="Calibri" pitchFamily="34" charset="0"/>
              </a:rPr>
              <a:t> </a:t>
            </a:r>
            <a:r>
              <a:rPr lang="en-US" sz="3200" b="1" dirty="0" err="1">
                <a:latin typeface="Calibri" pitchFamily="34" charset="0"/>
                <a:cs typeface="Calibri" pitchFamily="34" charset="0"/>
              </a:rPr>
              <a:t>khuyết</a:t>
            </a:r>
            <a:r>
              <a:rPr lang="en-US" sz="3200" b="1" dirty="0">
                <a:latin typeface="Calibri" pitchFamily="34" charset="0"/>
                <a:cs typeface="Calibri" pitchFamily="34" charset="0"/>
              </a:rPr>
              <a:t> </a:t>
            </a:r>
            <a:r>
              <a:rPr lang="en-US" sz="3200" b="1" dirty="0" err="1">
                <a:latin typeface="Calibri" pitchFamily="34" charset="0"/>
                <a:cs typeface="Calibri" pitchFamily="34" charset="0"/>
              </a:rPr>
              <a:t>tật</a:t>
            </a:r>
            <a:r>
              <a:rPr lang="en-US" sz="3200" b="1" dirty="0">
                <a:latin typeface="Calibri" pitchFamily="34" charset="0"/>
                <a:cs typeface="Calibri" pitchFamily="34" charset="0"/>
              </a:rPr>
              <a:t> </a:t>
            </a:r>
            <a:r>
              <a:rPr lang="en-US" sz="3200" b="1" dirty="0" err="1">
                <a:latin typeface="Calibri" pitchFamily="34" charset="0"/>
                <a:cs typeface="Calibri" pitchFamily="34" charset="0"/>
              </a:rPr>
              <a:t>và</a:t>
            </a:r>
            <a:r>
              <a:rPr lang="en-US" sz="3200" b="1" dirty="0">
                <a:latin typeface="Calibri" pitchFamily="34" charset="0"/>
                <a:cs typeface="Calibri" pitchFamily="34" charset="0"/>
              </a:rPr>
              <a:t> </a:t>
            </a:r>
            <a:r>
              <a:rPr lang="en-US" sz="3200" b="1" dirty="0" err="1">
                <a:latin typeface="Calibri" pitchFamily="34" charset="0"/>
                <a:cs typeface="Calibri" pitchFamily="34" charset="0"/>
              </a:rPr>
              <a:t>các</a:t>
            </a:r>
            <a:r>
              <a:rPr lang="en-US" sz="3200" b="1" dirty="0">
                <a:latin typeface="Calibri" pitchFamily="34" charset="0"/>
                <a:cs typeface="Calibri" pitchFamily="34" charset="0"/>
              </a:rPr>
              <a:t> </a:t>
            </a:r>
            <a:r>
              <a:rPr lang="en-US" sz="3200" b="1" dirty="0" err="1">
                <a:latin typeface="Calibri" pitchFamily="34" charset="0"/>
                <a:cs typeface="Calibri" pitchFamily="34" charset="0"/>
              </a:rPr>
              <a:t>hình</a:t>
            </a:r>
            <a:r>
              <a:rPr lang="en-US" sz="3200" b="1" dirty="0">
                <a:latin typeface="Calibri" pitchFamily="34" charset="0"/>
                <a:cs typeface="Calibri" pitchFamily="34" charset="0"/>
              </a:rPr>
              <a:t> </a:t>
            </a:r>
            <a:r>
              <a:rPr lang="en-US" sz="3200" b="1" dirty="0" err="1">
                <a:latin typeface="Calibri" pitchFamily="34" charset="0"/>
                <a:cs typeface="Calibri" pitchFamily="34" charset="0"/>
              </a:rPr>
              <a:t>thức</a:t>
            </a:r>
            <a:r>
              <a:rPr lang="en-US" sz="3200" b="1" dirty="0">
                <a:latin typeface="Calibri" pitchFamily="34" charset="0"/>
                <a:cs typeface="Calibri" pitchFamily="34" charset="0"/>
              </a:rPr>
              <a:t> </a:t>
            </a:r>
            <a:r>
              <a:rPr lang="en-US" sz="3200" b="1" dirty="0" err="1">
                <a:latin typeface="Calibri" pitchFamily="34" charset="0"/>
                <a:cs typeface="Calibri" pitchFamily="34" charset="0"/>
              </a:rPr>
              <a:t>áp</a:t>
            </a:r>
            <a:r>
              <a:rPr lang="en-US" sz="3200" b="1" dirty="0">
                <a:latin typeface="Calibri" pitchFamily="34" charset="0"/>
                <a:cs typeface="Calibri" pitchFamily="34" charset="0"/>
              </a:rPr>
              <a:t> </a:t>
            </a:r>
            <a:r>
              <a:rPr lang="en-US" sz="3200" b="1" dirty="0" err="1">
                <a:latin typeface="Calibri" pitchFamily="34" charset="0"/>
                <a:cs typeface="Calibri" pitchFamily="34" charset="0"/>
              </a:rPr>
              <a:t>bức</a:t>
            </a:r>
            <a:r>
              <a:rPr lang="en-US" sz="3200" b="1" dirty="0">
                <a:latin typeface="Calibri" pitchFamily="34" charset="0"/>
                <a:cs typeface="Calibri" pitchFamily="34" charset="0"/>
              </a:rPr>
              <a:t> </a:t>
            </a:r>
            <a:r>
              <a:rPr lang="en-US" sz="3200" b="1" dirty="0" err="1">
                <a:latin typeface="Calibri" pitchFamily="34" charset="0"/>
                <a:cs typeface="Calibri" pitchFamily="34" charset="0"/>
              </a:rPr>
              <a:t>khác</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3985047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5</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vi-VN" sz="3200" dirty="0">
                <a:latin typeface="Calibri" pitchFamily="34" charset="0"/>
                <a:cs typeface="Calibri" pitchFamily="34" charset="0"/>
              </a:rPr>
              <a:t>Vắc</a:t>
            </a:r>
            <a:r>
              <a:rPr lang="en-US" sz="3200" dirty="0">
                <a:latin typeface="Calibri" pitchFamily="34" charset="0"/>
                <a:cs typeface="Calibri" pitchFamily="34" charset="0"/>
              </a:rPr>
              <a:t>-</a:t>
            </a:r>
            <a:r>
              <a:rPr lang="vi-VN" sz="3200" dirty="0">
                <a:latin typeface="Calibri" pitchFamily="34" charset="0"/>
                <a:cs typeface="Calibri" pitchFamily="34" charset="0"/>
              </a:rPr>
              <a:t>xin là gì và </a:t>
            </a:r>
            <a:r>
              <a:rPr lang="en-US" sz="3200" dirty="0">
                <a:latin typeface="Calibri" pitchFamily="34" charset="0"/>
                <a:cs typeface="Calibri" pitchFamily="34" charset="0"/>
              </a:rPr>
              <a:t>c</a:t>
            </a:r>
            <a:r>
              <a:rPr lang="vi-VN" sz="3200" dirty="0">
                <a:latin typeface="Calibri" pitchFamily="34" charset="0"/>
                <a:cs typeface="Calibri" pitchFamily="34" charset="0"/>
              </a:rPr>
              <a:t>ách hoạt động của vắc</a:t>
            </a:r>
            <a:r>
              <a:rPr lang="en-US" sz="3200" dirty="0">
                <a:latin typeface="Calibri" pitchFamily="34" charset="0"/>
                <a:cs typeface="Calibri" pitchFamily="34" charset="0"/>
              </a:rPr>
              <a:t>-</a:t>
            </a:r>
            <a:r>
              <a:rPr lang="vi-VN" sz="3200" dirty="0">
                <a:latin typeface="Calibri" pitchFamily="34" charset="0"/>
                <a:cs typeface="Calibri" pitchFamily="34" charset="0"/>
              </a:rPr>
              <a:t>xin?</a:t>
            </a:r>
            <a:endParaRPr lang="en-US" sz="3200" dirty="0">
              <a:latin typeface="Calibri" pitchFamily="34" charset="0"/>
              <a:cs typeface="Calibri" pitchFamily="34" charset="0"/>
            </a:endParaRPr>
          </a:p>
        </p:txBody>
      </p:sp>
      <p:sp>
        <p:nvSpPr>
          <p:cNvPr id="4" name="Rectangle 3">
            <a:extLst>
              <a:ext uri="{FF2B5EF4-FFF2-40B4-BE49-F238E27FC236}">
                <a16:creationId xmlns:a16="http://schemas.microsoft.com/office/drawing/2014/main" id="{FF069143-FE01-453C-934A-DAA4862AED31}"/>
              </a:ext>
            </a:extLst>
          </p:cNvPr>
          <p:cNvSpPr/>
          <p:nvPr/>
        </p:nvSpPr>
        <p:spPr>
          <a:xfrm>
            <a:off x="504498" y="1377720"/>
            <a:ext cx="10988451" cy="3785652"/>
          </a:xfrm>
          <a:prstGeom prst="rect">
            <a:avLst/>
          </a:prstGeom>
        </p:spPr>
        <p:txBody>
          <a:bodyPr wrap="square">
            <a:spAutoFit/>
          </a:bodyPr>
          <a:lstStyle/>
          <a:p>
            <a:pPr marL="342900" indent="-342900">
              <a:buFont typeface="Arial" panose="020B0604020202020204" pitchFamily="34" charset="0"/>
              <a:buChar char="•"/>
            </a:pPr>
            <a:r>
              <a:rPr lang="vi-VN" sz="2400" dirty="0">
                <a:latin typeface="Calibri" pitchFamily="34" charset="0"/>
                <a:cs typeface="Calibri" pitchFamily="34" charset="0"/>
              </a:rPr>
              <a:t>Vắc</a:t>
            </a:r>
            <a:r>
              <a:rPr lang="en-US" sz="2400" dirty="0">
                <a:latin typeface="Calibri" pitchFamily="34" charset="0"/>
                <a:cs typeface="Calibri" pitchFamily="34" charset="0"/>
              </a:rPr>
              <a:t>-</a:t>
            </a:r>
            <a:r>
              <a:rPr lang="vi-VN" sz="2400" dirty="0">
                <a:latin typeface="Calibri" pitchFamily="34" charset="0"/>
                <a:cs typeface="Calibri" pitchFamily="34" charset="0"/>
              </a:rPr>
              <a:t>xin ngăn ngừa các bệnh</a:t>
            </a:r>
            <a:r>
              <a:rPr lang="en-US" sz="2400" dirty="0">
                <a:latin typeface="Calibri" pitchFamily="34" charset="0"/>
                <a:cs typeface="Calibri" pitchFamily="34" charset="0"/>
              </a:rPr>
              <a:t> </a:t>
            </a:r>
            <a:r>
              <a:rPr lang="en-US" sz="2400" dirty="0" err="1">
                <a:latin typeface="Calibri" pitchFamily="34" charset="0"/>
                <a:cs typeface="Calibri" pitchFamily="34" charset="0"/>
              </a:rPr>
              <a:t>dịch</a:t>
            </a:r>
            <a:r>
              <a:rPr lang="en-US" sz="2400" dirty="0">
                <a:latin typeface="Calibri" pitchFamily="34" charset="0"/>
                <a:cs typeface="Calibri" pitchFamily="34" charset="0"/>
              </a:rPr>
              <a:t> </a:t>
            </a:r>
            <a:r>
              <a:rPr lang="vi-VN" sz="2400" dirty="0">
                <a:latin typeface="Calibri" pitchFamily="34" charset="0"/>
                <a:cs typeface="Calibri" pitchFamily="34" charset="0"/>
              </a:rPr>
              <a:t>có </a:t>
            </a:r>
            <a:r>
              <a:rPr lang="en-US" sz="2400" dirty="0" err="1">
                <a:latin typeface="Calibri" pitchFamily="34" charset="0"/>
                <a:cs typeface="Calibri" pitchFamily="34" charset="0"/>
              </a:rPr>
              <a:t>thể</a:t>
            </a:r>
            <a:r>
              <a:rPr lang="en-US" sz="2400" dirty="0">
                <a:latin typeface="Calibri" pitchFamily="34" charset="0"/>
                <a:cs typeface="Calibri" pitchFamily="34" charset="0"/>
              </a:rPr>
              <a:t> </a:t>
            </a:r>
            <a:r>
              <a:rPr lang="en-US" sz="2400" dirty="0" err="1">
                <a:latin typeface="Calibri" pitchFamily="34" charset="0"/>
                <a:cs typeface="Calibri" pitchFamily="34" charset="0"/>
              </a:rPr>
              <a:t>trở</a:t>
            </a:r>
            <a:r>
              <a:rPr lang="en-US" sz="2400" dirty="0">
                <a:latin typeface="Calibri" pitchFamily="34" charset="0"/>
                <a:cs typeface="Calibri" pitchFamily="34" charset="0"/>
              </a:rPr>
              <a:t> </a:t>
            </a:r>
            <a:r>
              <a:rPr lang="en-US" sz="2400" dirty="0" err="1">
                <a:latin typeface="Calibri" pitchFamily="34" charset="0"/>
                <a:cs typeface="Calibri" pitchFamily="34" charset="0"/>
              </a:rPr>
              <a:t>nên</a:t>
            </a:r>
            <a:r>
              <a:rPr lang="vi-VN" sz="2400" dirty="0">
                <a:latin typeface="Calibri" pitchFamily="34" charset="0"/>
                <a:cs typeface="Calibri" pitchFamily="34" charset="0"/>
              </a:rPr>
              <a:t> nguy hiểm, hoặc thậm chí gây tử vong. Vắc</a:t>
            </a:r>
            <a:r>
              <a:rPr lang="en-US" sz="2400" dirty="0">
                <a:latin typeface="Calibri" pitchFamily="34" charset="0"/>
                <a:cs typeface="Calibri" pitchFamily="34" charset="0"/>
              </a:rPr>
              <a:t>-</a:t>
            </a:r>
            <a:r>
              <a:rPr lang="vi-VN" sz="2400" dirty="0">
                <a:latin typeface="Calibri" pitchFamily="34" charset="0"/>
                <a:cs typeface="Calibri" pitchFamily="34" charset="0"/>
              </a:rPr>
              <a:t>xin </a:t>
            </a:r>
            <a:r>
              <a:rPr lang="en-US" sz="2400" dirty="0" err="1">
                <a:latin typeface="Calibri" pitchFamily="34" charset="0"/>
                <a:cs typeface="Calibri" pitchFamily="34" charset="0"/>
              </a:rPr>
              <a:t>hợp</a:t>
            </a:r>
            <a:r>
              <a:rPr lang="en-US" sz="2400" dirty="0">
                <a:latin typeface="Calibri" pitchFamily="34" charset="0"/>
                <a:cs typeface="Calibri" pitchFamily="34" charset="0"/>
              </a:rPr>
              <a:t> </a:t>
            </a:r>
            <a:r>
              <a:rPr lang="en-US" sz="2400" dirty="0" err="1">
                <a:latin typeface="Calibri" pitchFamily="34" charset="0"/>
                <a:cs typeface="Calibri" pitchFamily="34" charset="0"/>
              </a:rPr>
              <a:t>tác</a:t>
            </a:r>
            <a:r>
              <a:rPr lang="vi-VN" sz="2400" dirty="0">
                <a:latin typeface="Calibri" pitchFamily="34" charset="0"/>
                <a:cs typeface="Calibri" pitchFamily="34" charset="0"/>
              </a:rPr>
              <a:t> với khả năng bảo vệ tự nhiên của cơ thể quý vị để </a:t>
            </a:r>
            <a:r>
              <a:rPr lang="en-US" sz="2400" dirty="0" err="1">
                <a:latin typeface="Calibri" pitchFamily="34" charset="0"/>
                <a:cs typeface="Calibri" pitchFamily="34" charset="0"/>
              </a:rPr>
              <a:t>xây</a:t>
            </a:r>
            <a:r>
              <a:rPr lang="en-US" sz="2400" dirty="0">
                <a:latin typeface="Calibri" pitchFamily="34" charset="0"/>
                <a:cs typeface="Calibri" pitchFamily="34" charset="0"/>
              </a:rPr>
              <a:t> </a:t>
            </a:r>
            <a:r>
              <a:rPr lang="en-US" sz="2400" dirty="0" err="1">
                <a:latin typeface="Calibri" pitchFamily="34" charset="0"/>
                <a:cs typeface="Calibri" pitchFamily="34" charset="0"/>
              </a:rPr>
              <a:t>dựng</a:t>
            </a:r>
            <a:r>
              <a:rPr lang="vi-VN" sz="2400" dirty="0">
                <a:latin typeface="Calibri" pitchFamily="34" charset="0"/>
                <a:cs typeface="Calibri" pitchFamily="34" charset="0"/>
              </a:rPr>
              <a:t> khả năng bảo vệ khỏi bệnh</a:t>
            </a:r>
            <a:r>
              <a:rPr lang="en-US" sz="2400" dirty="0">
                <a:latin typeface="Calibri" pitchFamily="34" charset="0"/>
                <a:cs typeface="Calibri" pitchFamily="34" charset="0"/>
              </a:rPr>
              <a:t> </a:t>
            </a:r>
            <a:r>
              <a:rPr lang="en-US" sz="2400" dirty="0" err="1">
                <a:latin typeface="Calibri" pitchFamily="34" charset="0"/>
                <a:cs typeface="Calibri" pitchFamily="34" charset="0"/>
              </a:rPr>
              <a:t>dịch</a:t>
            </a:r>
            <a:r>
              <a:rPr lang="en-US" sz="2400" dirty="0">
                <a:latin typeface="Calibri" pitchFamily="34" charset="0"/>
                <a:cs typeface="Calibri" pitchFamily="34" charset="0"/>
              </a:rPr>
              <a:t> </a:t>
            </a:r>
            <a:r>
              <a:rPr lang="vi-VN" sz="2400" dirty="0">
                <a:latin typeface="Calibri" pitchFamily="34" charset="0"/>
                <a:cs typeface="Calibri" pitchFamily="34" charset="0"/>
              </a:rPr>
              <a:t>một cách an toàn.</a:t>
            </a:r>
          </a:p>
          <a:p>
            <a:pPr marL="342900" indent="-342900">
              <a:buFont typeface="Arial" panose="020B0604020202020204" pitchFamily="34" charset="0"/>
              <a:buChar char="•"/>
            </a:pPr>
            <a:endParaRPr lang="vi-VN" sz="2400" dirty="0">
              <a:latin typeface="Calibri" pitchFamily="34" charset="0"/>
              <a:cs typeface="Calibri" pitchFamily="34" charset="0"/>
            </a:endParaRPr>
          </a:p>
          <a:p>
            <a:pPr marL="342900" indent="-342900">
              <a:buFont typeface="Arial" panose="020B0604020202020204" pitchFamily="34" charset="0"/>
              <a:buChar char="•"/>
            </a:pPr>
            <a:r>
              <a:rPr lang="vi-VN" sz="2400" dirty="0">
                <a:latin typeface="Calibri" pitchFamily="34" charset="0"/>
                <a:cs typeface="Calibri" pitchFamily="34" charset="0"/>
              </a:rPr>
              <a:t>Vắc</a:t>
            </a:r>
            <a:r>
              <a:rPr lang="en-US" sz="2400" dirty="0">
                <a:latin typeface="Calibri" pitchFamily="34" charset="0"/>
                <a:cs typeface="Calibri" pitchFamily="34" charset="0"/>
              </a:rPr>
              <a:t>-</a:t>
            </a:r>
            <a:r>
              <a:rPr lang="vi-VN" sz="2400" dirty="0">
                <a:latin typeface="Calibri" pitchFamily="34" charset="0"/>
                <a:cs typeface="Calibri" pitchFamily="34" charset="0"/>
              </a:rPr>
              <a:t>xin giúp hệ miễn dịch của quý vị tạo ra kháng thể, giống như khi quý vị bị phơi nhiễm với bệnh </a:t>
            </a:r>
            <a:r>
              <a:rPr lang="en-US" sz="2400" dirty="0" err="1">
                <a:latin typeface="Calibri" pitchFamily="34" charset="0"/>
                <a:cs typeface="Calibri" pitchFamily="34" charset="0"/>
              </a:rPr>
              <a:t>dịch</a:t>
            </a:r>
            <a:r>
              <a:rPr lang="vi-VN" sz="2400" dirty="0">
                <a:latin typeface="Calibri" pitchFamily="34" charset="0"/>
                <a:cs typeface="Calibri" pitchFamily="34" charset="0"/>
              </a:rPr>
              <a:t>. Sau khi tiêm vắc</a:t>
            </a:r>
            <a:r>
              <a:rPr lang="en-US" sz="2400" dirty="0">
                <a:latin typeface="Calibri" pitchFamily="34" charset="0"/>
                <a:cs typeface="Calibri" pitchFamily="34" charset="0"/>
              </a:rPr>
              <a:t>-</a:t>
            </a:r>
            <a:r>
              <a:rPr lang="vi-VN" sz="2400" dirty="0">
                <a:latin typeface="Calibri" pitchFamily="34" charset="0"/>
                <a:cs typeface="Calibri" pitchFamily="34" charset="0"/>
              </a:rPr>
              <a:t>xin, quý vị được bảo vệ khỏi bệnh </a:t>
            </a:r>
            <a:r>
              <a:rPr lang="en-US" sz="2400" dirty="0" err="1">
                <a:latin typeface="Calibri" pitchFamily="34" charset="0"/>
                <a:cs typeface="Calibri" pitchFamily="34" charset="0"/>
              </a:rPr>
              <a:t>dịch</a:t>
            </a:r>
            <a:r>
              <a:rPr lang="en-US" sz="2400" dirty="0">
                <a:latin typeface="Calibri" pitchFamily="34" charset="0"/>
                <a:cs typeface="Calibri" pitchFamily="34" charset="0"/>
              </a:rPr>
              <a:t> </a:t>
            </a:r>
            <a:r>
              <a:rPr lang="vi-VN" sz="2400" dirty="0">
                <a:latin typeface="Calibri" pitchFamily="34" charset="0"/>
                <a:cs typeface="Calibri" pitchFamily="34" charset="0"/>
              </a:rPr>
              <a:t>đó mà không cần phải mắc bệnh </a:t>
            </a:r>
            <a:r>
              <a:rPr lang="en-US" sz="2400" dirty="0" err="1">
                <a:latin typeface="Calibri" pitchFamily="34" charset="0"/>
                <a:cs typeface="Calibri" pitchFamily="34" charset="0"/>
              </a:rPr>
              <a:t>dịch</a:t>
            </a:r>
            <a:r>
              <a:rPr lang="en-US" sz="2400" dirty="0">
                <a:latin typeface="Calibri" pitchFamily="34" charset="0"/>
                <a:cs typeface="Calibri" pitchFamily="34" charset="0"/>
              </a:rPr>
              <a:t> </a:t>
            </a:r>
            <a:r>
              <a:rPr lang="vi-VN" sz="2400" dirty="0">
                <a:latin typeface="Calibri" pitchFamily="34" charset="0"/>
                <a:cs typeface="Calibri" pitchFamily="34" charset="0"/>
              </a:rPr>
              <a:t>trước.</a:t>
            </a:r>
          </a:p>
          <a:p>
            <a:pPr marL="342900" indent="-342900">
              <a:buFont typeface="Arial" panose="020B0604020202020204" pitchFamily="34" charset="0"/>
              <a:buChar char="•"/>
            </a:pPr>
            <a:endParaRPr lang="vi-VN" sz="2400" dirty="0">
              <a:latin typeface="Calibri" pitchFamily="34" charset="0"/>
              <a:cs typeface="Calibri" pitchFamily="34" charset="0"/>
            </a:endParaRPr>
          </a:p>
          <a:p>
            <a:pPr marL="342900" indent="-342900">
              <a:buFont typeface="Arial" panose="020B0604020202020204" pitchFamily="34" charset="0"/>
              <a:buChar char="•"/>
            </a:pPr>
            <a:r>
              <a:rPr lang="vi-VN" sz="2400" dirty="0">
                <a:latin typeface="Calibri" pitchFamily="34" charset="0"/>
                <a:cs typeface="Calibri" pitchFamily="34" charset="0"/>
              </a:rPr>
              <a:t>Đây là điều làm cho vắc</a:t>
            </a:r>
            <a:r>
              <a:rPr lang="en-US" sz="2400" dirty="0">
                <a:latin typeface="Calibri" pitchFamily="34" charset="0"/>
                <a:cs typeface="Calibri" pitchFamily="34" charset="0"/>
              </a:rPr>
              <a:t>-</a:t>
            </a:r>
            <a:r>
              <a:rPr lang="vi-VN" sz="2400" dirty="0">
                <a:latin typeface="Calibri" pitchFamily="34" charset="0"/>
                <a:cs typeface="Calibri" pitchFamily="34" charset="0"/>
              </a:rPr>
              <a:t>xin trở thành loại thuốc công hiệu như vậy. Không giống như hầu hết các loại thuốc điều trị hoặc chữa bệnh</a:t>
            </a:r>
            <a:r>
              <a:rPr lang="en-US" sz="2400" dirty="0">
                <a:latin typeface="Calibri" pitchFamily="34" charset="0"/>
                <a:cs typeface="Calibri" pitchFamily="34" charset="0"/>
              </a:rPr>
              <a:t> </a:t>
            </a:r>
            <a:r>
              <a:rPr lang="en-US" sz="2400" dirty="0" err="1">
                <a:latin typeface="Calibri" pitchFamily="34" charset="0"/>
                <a:cs typeface="Calibri" pitchFamily="34" charset="0"/>
              </a:rPr>
              <a:t>dịch</a:t>
            </a:r>
            <a:r>
              <a:rPr lang="vi-VN" sz="2400" dirty="0">
                <a:latin typeface="Calibri" pitchFamily="34" charset="0"/>
                <a:cs typeface="Calibri" pitchFamily="34" charset="0"/>
              </a:rPr>
              <a:t>, vắc</a:t>
            </a:r>
            <a:r>
              <a:rPr lang="en-US" sz="2400" dirty="0">
                <a:latin typeface="Calibri" pitchFamily="34" charset="0"/>
                <a:cs typeface="Calibri" pitchFamily="34" charset="0"/>
              </a:rPr>
              <a:t>-</a:t>
            </a:r>
            <a:r>
              <a:rPr lang="vi-VN" sz="2400" dirty="0">
                <a:latin typeface="Calibri" pitchFamily="34" charset="0"/>
                <a:cs typeface="Calibri" pitchFamily="34" charset="0"/>
              </a:rPr>
              <a:t>xin </a:t>
            </a:r>
            <a:r>
              <a:rPr lang="vi-VN" sz="2400" i="1" dirty="0">
                <a:latin typeface="Calibri" pitchFamily="34" charset="0"/>
                <a:cs typeface="Calibri" pitchFamily="34" charset="0"/>
              </a:rPr>
              <a:t>ngăn ngừa</a:t>
            </a:r>
            <a:r>
              <a:rPr lang="vi-VN" sz="2400" dirty="0">
                <a:latin typeface="Calibri" pitchFamily="34" charset="0"/>
                <a:cs typeface="Calibri" pitchFamily="34" charset="0"/>
              </a:rPr>
              <a:t> bệnh</a:t>
            </a:r>
            <a:r>
              <a:rPr lang="en-US" sz="2400" dirty="0">
                <a:latin typeface="Calibri" pitchFamily="34" charset="0"/>
                <a:cs typeface="Calibri" pitchFamily="34" charset="0"/>
              </a:rPr>
              <a:t> </a:t>
            </a:r>
            <a:r>
              <a:rPr lang="en-US" sz="2400" dirty="0" err="1">
                <a:latin typeface="Calibri" pitchFamily="34" charset="0"/>
                <a:cs typeface="Calibri" pitchFamily="34" charset="0"/>
              </a:rPr>
              <a:t>dịch</a:t>
            </a:r>
            <a:r>
              <a:rPr lang="vi-VN" sz="2400" dirty="0">
                <a:latin typeface="Calibri" pitchFamily="34" charset="0"/>
                <a:cs typeface="Calibri" pitchFamily="34" charset="0"/>
              </a:rPr>
              <a:t>. </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1522728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6</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err="1">
                <a:latin typeface="Calibri" pitchFamily="34" charset="0"/>
                <a:cs typeface="Calibri" pitchFamily="34" charset="0"/>
              </a:rPr>
              <a:t>Lợi</a:t>
            </a:r>
            <a:r>
              <a:rPr lang="en-US" sz="3200" dirty="0">
                <a:latin typeface="Calibri" pitchFamily="34" charset="0"/>
                <a:cs typeface="Calibri" pitchFamily="34" charset="0"/>
              </a:rPr>
              <a:t> </a:t>
            </a:r>
            <a:r>
              <a:rPr lang="en-US" sz="3200" dirty="0" err="1">
                <a:latin typeface="Calibri" pitchFamily="34" charset="0"/>
                <a:cs typeface="Calibri" pitchFamily="34" charset="0"/>
              </a:rPr>
              <a:t>ích</a:t>
            </a:r>
            <a:r>
              <a:rPr lang="en-US" sz="3200" dirty="0">
                <a:latin typeface="Calibri" pitchFamily="34" charset="0"/>
                <a:cs typeface="Calibri" pitchFamily="34" charset="0"/>
              </a:rPr>
              <a:t> </a:t>
            </a:r>
            <a:r>
              <a:rPr lang="en-US" sz="3200" dirty="0" err="1">
                <a:latin typeface="Calibri" pitchFamily="34" charset="0"/>
                <a:cs typeface="Calibri" pitchFamily="34" charset="0"/>
              </a:rPr>
              <a:t>của</a:t>
            </a:r>
            <a:r>
              <a:rPr lang="en-US" sz="3200" dirty="0">
                <a:latin typeface="Calibri" pitchFamily="34" charset="0"/>
                <a:cs typeface="Calibri" pitchFamily="34" charset="0"/>
              </a:rPr>
              <a:t> </a:t>
            </a:r>
            <a:r>
              <a:rPr lang="en-US" sz="3200" dirty="0" err="1">
                <a:latin typeface="Calibri" pitchFamily="34" charset="0"/>
                <a:cs typeface="Calibri" pitchFamily="34" charset="0"/>
              </a:rPr>
              <a:t>việc</a:t>
            </a:r>
            <a:r>
              <a:rPr lang="en-US" sz="3200" dirty="0">
                <a:latin typeface="Calibri" pitchFamily="34" charset="0"/>
                <a:cs typeface="Calibri" pitchFamily="34" charset="0"/>
              </a:rPr>
              <a:t> </a:t>
            </a:r>
            <a:r>
              <a:rPr lang="en-US" sz="3200" dirty="0" err="1">
                <a:latin typeface="Calibri" pitchFamily="34" charset="0"/>
                <a:cs typeface="Calibri" pitchFamily="34" charset="0"/>
              </a:rPr>
              <a:t>tiêm</a:t>
            </a:r>
            <a:r>
              <a:rPr lang="en-US" sz="3200" dirty="0">
                <a:latin typeface="Calibri" pitchFamily="34" charset="0"/>
                <a:cs typeface="Calibri" pitchFamily="34" charset="0"/>
              </a:rPr>
              <a:t> </a:t>
            </a:r>
            <a:r>
              <a:rPr lang="en-US" sz="3200" dirty="0" err="1">
                <a:latin typeface="Calibri" pitchFamily="34" charset="0"/>
                <a:cs typeface="Calibri" pitchFamily="34" charset="0"/>
              </a:rPr>
              <a:t>vắc-xin</a:t>
            </a:r>
            <a:r>
              <a:rPr lang="en-US" sz="3200" dirty="0">
                <a:latin typeface="Calibri" pitchFamily="34" charset="0"/>
                <a:cs typeface="Calibri" pitchFamily="34" charset="0"/>
              </a:rPr>
              <a:t> COVID-19 </a:t>
            </a:r>
            <a:r>
              <a:rPr lang="en-US" sz="3200" dirty="0" err="1">
                <a:latin typeface="Calibri" pitchFamily="34" charset="0"/>
                <a:cs typeface="Calibri" pitchFamily="34" charset="0"/>
              </a:rPr>
              <a:t>là</a:t>
            </a:r>
            <a:r>
              <a:rPr lang="en-US" sz="3200" dirty="0">
                <a:latin typeface="Calibri" pitchFamily="34" charset="0"/>
                <a:cs typeface="Calibri" pitchFamily="34" charset="0"/>
              </a:rPr>
              <a:t> </a:t>
            </a:r>
            <a:r>
              <a:rPr lang="en-US" sz="3200" dirty="0" err="1">
                <a:latin typeface="Calibri" pitchFamily="34" charset="0"/>
                <a:cs typeface="Calibri" pitchFamily="34" charset="0"/>
              </a:rPr>
              <a:t>gì</a:t>
            </a:r>
            <a:r>
              <a:rPr lang="en-US" sz="3200" dirty="0">
                <a:latin typeface="Calibri" pitchFamily="34" charset="0"/>
                <a:cs typeface="Calibri" pitchFamily="34" charset="0"/>
              </a:rPr>
              <a:t>?</a:t>
            </a:r>
          </a:p>
        </p:txBody>
      </p:sp>
      <p:sp>
        <p:nvSpPr>
          <p:cNvPr id="4" name="Rectangle 3">
            <a:extLst>
              <a:ext uri="{FF2B5EF4-FFF2-40B4-BE49-F238E27FC236}">
                <a16:creationId xmlns:a16="http://schemas.microsoft.com/office/drawing/2014/main" id="{FF069143-FE01-453C-934A-DAA4862AED31}"/>
              </a:ext>
            </a:extLst>
          </p:cNvPr>
          <p:cNvSpPr/>
          <p:nvPr/>
        </p:nvSpPr>
        <p:spPr>
          <a:xfrm>
            <a:off x="504497" y="1213945"/>
            <a:ext cx="7806990" cy="3416320"/>
          </a:xfrm>
          <a:prstGeom prst="rect">
            <a:avLst/>
          </a:prstGeom>
        </p:spPr>
        <p:txBody>
          <a:bodyPr wrap="square">
            <a:spAutoFit/>
          </a:bodyPr>
          <a:lstStyle/>
          <a:p>
            <a:pPr marL="342900" indent="-342900">
              <a:buFont typeface="Arial" panose="020B0604020202020204" pitchFamily="34" charset="0"/>
              <a:buChar char="•"/>
            </a:pPr>
            <a:r>
              <a:rPr lang="vi-VN" sz="2400" dirty="0">
                <a:latin typeface="Calibri" pitchFamily="34" charset="0"/>
                <a:cs typeface="Calibri" pitchFamily="34" charset="0"/>
              </a:rPr>
              <a:t>Tiêm vắc</a:t>
            </a:r>
            <a:r>
              <a:rPr lang="en-US" sz="2400" dirty="0">
                <a:latin typeface="Calibri" pitchFamily="34" charset="0"/>
                <a:cs typeface="Calibri" pitchFamily="34" charset="0"/>
              </a:rPr>
              <a:t>-</a:t>
            </a:r>
            <a:r>
              <a:rPr lang="vi-VN" sz="2400" dirty="0">
                <a:latin typeface="Calibri" pitchFamily="34" charset="0"/>
                <a:cs typeface="Calibri" pitchFamily="34" charset="0"/>
              </a:rPr>
              <a:t>xin COVID-19 sẽ giúp quý vị không bị mắc bệnh do COVID-19.</a:t>
            </a:r>
          </a:p>
          <a:p>
            <a:pPr marL="342900" indent="-342900">
              <a:buFont typeface="Arial" panose="020B0604020202020204" pitchFamily="34" charset="0"/>
              <a:buChar char="•"/>
            </a:pPr>
            <a:r>
              <a:rPr lang="vi-VN" sz="2400" dirty="0">
                <a:latin typeface="Calibri" pitchFamily="34" charset="0"/>
                <a:cs typeface="Calibri" pitchFamily="34" charset="0"/>
              </a:rPr>
              <a:t>Tất cả các loại vắc</a:t>
            </a:r>
            <a:r>
              <a:rPr lang="en-US" sz="2400" dirty="0">
                <a:latin typeface="Calibri" pitchFamily="34" charset="0"/>
                <a:cs typeface="Calibri" pitchFamily="34" charset="0"/>
              </a:rPr>
              <a:t>-</a:t>
            </a:r>
            <a:r>
              <a:rPr lang="vi-VN" sz="2400" dirty="0">
                <a:latin typeface="Calibri" pitchFamily="34" charset="0"/>
                <a:cs typeface="Calibri" pitchFamily="34" charset="0"/>
              </a:rPr>
              <a:t>xin COVID-19 hiện có ở Hoa Kỳ đều đã được chứng minh là rất hiệu quả.</a:t>
            </a:r>
          </a:p>
          <a:p>
            <a:pPr marL="342900" indent="-342900">
              <a:buFont typeface="Arial" panose="020B0604020202020204" pitchFamily="34" charset="0"/>
              <a:buChar char="•"/>
            </a:pPr>
            <a:r>
              <a:rPr lang="vi-VN" sz="2400" dirty="0">
                <a:latin typeface="Calibri" pitchFamily="34" charset="0"/>
                <a:cs typeface="Calibri" pitchFamily="34" charset="0"/>
              </a:rPr>
              <a:t>Việc kết hợp tiêm vắc</a:t>
            </a:r>
            <a:r>
              <a:rPr lang="en-US" sz="2400" dirty="0">
                <a:latin typeface="Calibri" pitchFamily="34" charset="0"/>
                <a:cs typeface="Calibri" pitchFamily="34" charset="0"/>
              </a:rPr>
              <a:t>-</a:t>
            </a:r>
            <a:r>
              <a:rPr lang="vi-VN" sz="2400" dirty="0">
                <a:latin typeface="Calibri" pitchFamily="34" charset="0"/>
                <a:cs typeface="Calibri" pitchFamily="34" charset="0"/>
              </a:rPr>
              <a:t>xin và tuân theo các khuyến nghị của CDC để bảo vệ bản thân và những người khác sẽ mang lại sự bảo vệ khỏi COVID-19 tốt nhất.</a:t>
            </a:r>
          </a:p>
          <a:p>
            <a:pPr marL="342900" indent="-342900">
              <a:buFont typeface="Arial" panose="020B0604020202020204" pitchFamily="34" charset="0"/>
              <a:buChar char="•"/>
            </a:pPr>
            <a:r>
              <a:rPr lang="vi-VN" sz="2400" dirty="0">
                <a:latin typeface="Calibri" pitchFamily="34" charset="0"/>
                <a:cs typeface="Calibri" pitchFamily="34" charset="0"/>
              </a:rPr>
              <a:t>Càng nhiều người tiêm vắc</a:t>
            </a:r>
            <a:r>
              <a:rPr lang="en-US" sz="2400" dirty="0">
                <a:latin typeface="Calibri" pitchFamily="34" charset="0"/>
                <a:cs typeface="Calibri" pitchFamily="34" charset="0"/>
              </a:rPr>
              <a:t>-</a:t>
            </a:r>
            <a:r>
              <a:rPr lang="vi-VN" sz="2400" dirty="0">
                <a:latin typeface="Calibri" pitchFamily="34" charset="0"/>
                <a:cs typeface="Calibri" pitchFamily="34" charset="0"/>
              </a:rPr>
              <a:t>xin, chúng ta càng có thể nhanh chóng trở lại cuộc sống bình thường của mình. </a:t>
            </a:r>
          </a:p>
        </p:txBody>
      </p:sp>
      <p:pic>
        <p:nvPicPr>
          <p:cNvPr id="6" name="Picture 5" descr="This image is of three people wearing masks.">
            <a:extLst>
              <a:ext uri="{FF2B5EF4-FFF2-40B4-BE49-F238E27FC236}">
                <a16:creationId xmlns:a16="http://schemas.microsoft.com/office/drawing/2014/main" id="{1EBD1F6A-72C6-49BE-A55E-8D752746B2E2}"/>
              </a:ext>
            </a:extLst>
          </p:cNvPr>
          <p:cNvPicPr>
            <a:picLocks noChangeAspect="1"/>
          </p:cNvPicPr>
          <p:nvPr/>
        </p:nvPicPr>
        <p:blipFill>
          <a:blip r:embed="rId3"/>
          <a:stretch>
            <a:fillRect/>
          </a:stretch>
        </p:blipFill>
        <p:spPr>
          <a:xfrm>
            <a:off x="8475052" y="1945843"/>
            <a:ext cx="3343910" cy="3076000"/>
          </a:xfrm>
          <a:prstGeom prst="rect">
            <a:avLst/>
          </a:prstGeom>
        </p:spPr>
      </p:pic>
    </p:spTree>
    <p:extLst>
      <p:ext uri="{BB962C8B-B14F-4D97-AF65-F5344CB8AC3E}">
        <p14:creationId xmlns:p14="http://schemas.microsoft.com/office/powerpoint/2010/main" val="3956458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7</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err="1">
                <a:latin typeface="Calibri" pitchFamily="34" charset="0"/>
                <a:cs typeface="Calibri" pitchFamily="34" charset="0"/>
              </a:rPr>
              <a:t>Có</a:t>
            </a:r>
            <a:r>
              <a:rPr lang="en-US" sz="3200" dirty="0">
                <a:latin typeface="Calibri" pitchFamily="34" charset="0"/>
                <a:cs typeface="Calibri" pitchFamily="34" charset="0"/>
              </a:rPr>
              <a:t> </a:t>
            </a:r>
            <a:r>
              <a:rPr lang="en-US" sz="3200" dirty="0" err="1">
                <a:latin typeface="Calibri" pitchFamily="34" charset="0"/>
                <a:cs typeface="Calibri" pitchFamily="34" charset="0"/>
              </a:rPr>
              <a:t>những</a:t>
            </a:r>
            <a:r>
              <a:rPr lang="en-US" sz="3200" dirty="0">
                <a:latin typeface="Calibri" pitchFamily="34" charset="0"/>
                <a:cs typeface="Calibri" pitchFamily="34" charset="0"/>
              </a:rPr>
              <a:t> </a:t>
            </a:r>
            <a:r>
              <a:rPr lang="en-US" sz="3200" dirty="0" err="1">
                <a:latin typeface="Calibri" pitchFamily="34" charset="0"/>
                <a:cs typeface="Calibri" pitchFamily="34" charset="0"/>
              </a:rPr>
              <a:t>loại</a:t>
            </a:r>
            <a:r>
              <a:rPr lang="en-US" sz="3200" dirty="0">
                <a:latin typeface="Calibri" pitchFamily="34" charset="0"/>
                <a:cs typeface="Calibri" pitchFamily="34" charset="0"/>
              </a:rPr>
              <a:t> </a:t>
            </a:r>
            <a:r>
              <a:rPr lang="en-US" sz="3200" dirty="0" err="1">
                <a:latin typeface="Calibri" pitchFamily="34" charset="0"/>
                <a:cs typeface="Calibri" pitchFamily="34" charset="0"/>
              </a:rPr>
              <a:t>vắc-xin</a:t>
            </a:r>
            <a:r>
              <a:rPr lang="en-US" sz="3200" dirty="0">
                <a:latin typeface="Calibri" pitchFamily="34" charset="0"/>
                <a:cs typeface="Calibri" pitchFamily="34" charset="0"/>
              </a:rPr>
              <a:t> </a:t>
            </a:r>
            <a:r>
              <a:rPr lang="en-US" sz="3200" dirty="0" err="1">
                <a:latin typeface="Calibri" pitchFamily="34" charset="0"/>
                <a:cs typeface="Calibri" pitchFamily="34" charset="0"/>
              </a:rPr>
              <a:t>nào</a:t>
            </a:r>
            <a:r>
              <a:rPr lang="en-US" sz="3200" dirty="0">
                <a:latin typeface="Calibri" pitchFamily="34" charset="0"/>
                <a:cs typeface="Calibri" pitchFamily="34" charset="0"/>
              </a:rPr>
              <a:t>?</a:t>
            </a:r>
          </a:p>
        </p:txBody>
      </p:sp>
      <p:sp>
        <p:nvSpPr>
          <p:cNvPr id="4" name="Rectangle 3">
            <a:extLst>
              <a:ext uri="{FF2B5EF4-FFF2-40B4-BE49-F238E27FC236}">
                <a16:creationId xmlns:a16="http://schemas.microsoft.com/office/drawing/2014/main" id="{FF069143-FE01-453C-934A-DAA4862AED31}"/>
              </a:ext>
            </a:extLst>
          </p:cNvPr>
          <p:cNvSpPr/>
          <p:nvPr/>
        </p:nvSpPr>
        <p:spPr>
          <a:xfrm>
            <a:off x="354842" y="1178195"/>
            <a:ext cx="8832701" cy="3416320"/>
          </a:xfrm>
          <a:prstGeom prst="rect">
            <a:avLst/>
          </a:prstGeom>
        </p:spPr>
        <p:txBody>
          <a:bodyPr wrap="square">
            <a:spAutoFit/>
          </a:bodyPr>
          <a:lstStyle/>
          <a:p>
            <a:pPr marL="342900" indent="-342900">
              <a:buFont typeface="Arial" panose="020B0604020202020204" pitchFamily="34" charset="0"/>
              <a:buChar char="•"/>
            </a:pPr>
            <a:r>
              <a:rPr lang="vi-VN" sz="2400" dirty="0">
                <a:latin typeface="Calibri" pitchFamily="34" charset="0"/>
                <a:cs typeface="Calibri" pitchFamily="34" charset="0"/>
              </a:rPr>
              <a:t>Ba loại </a:t>
            </a:r>
            <a:r>
              <a:rPr lang="vi-VN" sz="2400">
                <a:latin typeface="Calibri" pitchFamily="34" charset="0"/>
                <a:cs typeface="Calibri" pitchFamily="34" charset="0"/>
              </a:rPr>
              <a:t>vắc-xin đã</a:t>
            </a:r>
            <a:r>
              <a:rPr lang="en-US" sz="2400">
                <a:latin typeface="Calibri" pitchFamily="34" charset="0"/>
                <a:cs typeface="Calibri" pitchFamily="34" charset="0"/>
              </a:rPr>
              <a:t> được</a:t>
            </a:r>
            <a:r>
              <a:rPr lang="vi-VN" sz="2400">
                <a:latin typeface="Calibri" pitchFamily="34" charset="0"/>
                <a:cs typeface="Calibri" pitchFamily="34" charset="0"/>
              </a:rPr>
              <a:t> </a:t>
            </a:r>
            <a:r>
              <a:rPr lang="en-US" sz="2400">
                <a:latin typeface="Calibri" pitchFamily="34" charset="0"/>
                <a:cs typeface="Calibri" pitchFamily="34" charset="0"/>
              </a:rPr>
              <a:t>cấp giấy phép hoặc </a:t>
            </a:r>
            <a:r>
              <a:rPr lang="vi-VN" sz="2400">
                <a:latin typeface="Calibri" pitchFamily="34" charset="0"/>
                <a:cs typeface="Calibri" pitchFamily="34" charset="0"/>
              </a:rPr>
              <a:t>nhận </a:t>
            </a:r>
            <a:r>
              <a:rPr lang="vi-VN" sz="2400" dirty="0">
                <a:latin typeface="Calibri" pitchFamily="34" charset="0"/>
                <a:cs typeface="Calibri" pitchFamily="34" charset="0"/>
              </a:rPr>
              <a:t>được Giấy Phép Sử Dụng Khẩn Cấp từ Cục Quản Lý Thực Phẩm và Dược </a:t>
            </a:r>
            <a:r>
              <a:rPr lang="vi-VN" sz="2400">
                <a:latin typeface="Calibri" pitchFamily="34" charset="0"/>
                <a:cs typeface="Calibri" pitchFamily="34" charset="0"/>
              </a:rPr>
              <a:t>Phẩm có tên Pfizer</a:t>
            </a:r>
            <a:r>
              <a:rPr lang="en-US" sz="2400">
                <a:latin typeface="Calibri" pitchFamily="34" charset="0"/>
                <a:cs typeface="Calibri" pitchFamily="34" charset="0"/>
              </a:rPr>
              <a:t>/Comirnaty</a:t>
            </a:r>
            <a:r>
              <a:rPr lang="vi-VN" sz="2400">
                <a:latin typeface="Calibri" pitchFamily="34" charset="0"/>
                <a:cs typeface="Calibri" pitchFamily="34" charset="0"/>
              </a:rPr>
              <a:t>, </a:t>
            </a:r>
            <a:r>
              <a:rPr lang="vi-VN" sz="2400" dirty="0">
                <a:latin typeface="Calibri" pitchFamily="34" charset="0"/>
                <a:cs typeface="Calibri" pitchFamily="34" charset="0"/>
              </a:rPr>
              <a:t>Moderna và Janssen (Johnson &amp; Johnson). </a:t>
            </a:r>
          </a:p>
          <a:p>
            <a:pPr marL="342900" indent="-342900">
              <a:buFont typeface="Arial" panose="020B0604020202020204" pitchFamily="34" charset="0"/>
              <a:buChar char="•"/>
            </a:pPr>
            <a:r>
              <a:rPr lang="vi-VN" sz="2400" dirty="0">
                <a:latin typeface="Calibri" pitchFamily="34" charset="0"/>
                <a:cs typeface="Calibri" pitchFamily="34" charset="0"/>
              </a:rPr>
              <a:t>Cả ba loại vắc-xin COVID-19 đều an toàn và có hiệu quả cao trong việc chống lại bệnh nghiêm trọng, nhập viện và tử vong.</a:t>
            </a:r>
          </a:p>
          <a:p>
            <a:pPr marL="342900" indent="-342900">
              <a:buFont typeface="Arial" panose="020B0604020202020204" pitchFamily="34" charset="0"/>
              <a:buChar char="•"/>
            </a:pPr>
            <a:r>
              <a:rPr lang="en-US" sz="2400" dirty="0">
                <a:latin typeface="Calibri" pitchFamily="34" charset="0"/>
                <a:cs typeface="Calibri" pitchFamily="34" charset="0"/>
              </a:rPr>
              <a:t>V</a:t>
            </a:r>
            <a:r>
              <a:rPr lang="vi-VN" sz="2400">
                <a:latin typeface="Calibri" pitchFamily="34" charset="0"/>
                <a:cs typeface="Calibri" pitchFamily="34" charset="0"/>
              </a:rPr>
              <a:t>ắc-xin Pfizer</a:t>
            </a:r>
            <a:r>
              <a:rPr lang="en-US" sz="2400">
                <a:latin typeface="Calibri" pitchFamily="34" charset="0"/>
                <a:cs typeface="Calibri" pitchFamily="34" charset="0"/>
              </a:rPr>
              <a:t>/Comirnaty</a:t>
            </a:r>
            <a:r>
              <a:rPr lang="vi-VN" sz="2400">
                <a:latin typeface="Calibri" pitchFamily="34" charset="0"/>
                <a:cs typeface="Calibri" pitchFamily="34" charset="0"/>
              </a:rPr>
              <a:t> </a:t>
            </a:r>
            <a:r>
              <a:rPr lang="vi-VN" sz="2400" dirty="0">
                <a:latin typeface="Calibri" pitchFamily="34" charset="0"/>
                <a:cs typeface="Calibri" pitchFamily="34" charset="0"/>
              </a:rPr>
              <a:t>và Moderna yêu cầu tiêm 2 liều, mỗi liều cách nhau ít nhất 3-4 tuần. Mọi người nên tiêm đầy đủ cả 2</a:t>
            </a:r>
            <a:r>
              <a:rPr lang="en-US" sz="2400" dirty="0">
                <a:latin typeface="Calibri" pitchFamily="34" charset="0"/>
                <a:cs typeface="Calibri" pitchFamily="34" charset="0"/>
              </a:rPr>
              <a:t> l</a:t>
            </a:r>
            <a:r>
              <a:rPr lang="vi-VN" sz="2400" dirty="0">
                <a:latin typeface="Calibri" pitchFamily="34" charset="0"/>
                <a:cs typeface="Calibri" pitchFamily="34" charset="0"/>
              </a:rPr>
              <a:t>i</a:t>
            </a:r>
            <a:r>
              <a:rPr lang="en-US" sz="2400" dirty="0" err="1">
                <a:latin typeface="Calibri" pitchFamily="34" charset="0"/>
                <a:cs typeface="Calibri" pitchFamily="34" charset="0"/>
              </a:rPr>
              <a:t>ều</a:t>
            </a:r>
            <a:r>
              <a:rPr lang="vi-VN" sz="2400" dirty="0">
                <a:latin typeface="Calibri" pitchFamily="34" charset="0"/>
                <a:cs typeface="Calibri" pitchFamily="34" charset="0"/>
              </a:rPr>
              <a:t> </a:t>
            </a:r>
            <a:r>
              <a:rPr lang="en-US" sz="2400" dirty="0" err="1">
                <a:latin typeface="Calibri" pitchFamily="34" charset="0"/>
                <a:cs typeface="Calibri" pitchFamily="34" charset="0"/>
              </a:rPr>
              <a:t>để</a:t>
            </a:r>
            <a:r>
              <a:rPr lang="vi-VN" sz="2400" dirty="0">
                <a:latin typeface="Calibri" pitchFamily="34" charset="0"/>
                <a:cs typeface="Calibri" pitchFamily="34" charset="0"/>
              </a:rPr>
              <a:t> đạt được hiệu quả.</a:t>
            </a:r>
          </a:p>
          <a:p>
            <a:pPr marL="342900" indent="-342900">
              <a:buFont typeface="Arial" panose="020B0604020202020204" pitchFamily="34" charset="0"/>
              <a:buChar char="•"/>
            </a:pPr>
            <a:r>
              <a:rPr lang="fi-FI" sz="2400" dirty="0">
                <a:latin typeface="Calibri" pitchFamily="34" charset="0"/>
                <a:cs typeface="Calibri" pitchFamily="34" charset="0"/>
              </a:rPr>
              <a:t>Janssen (Johnson &amp; Johnson) chỉ tiêm 1 liều.</a:t>
            </a:r>
            <a:endParaRPr lang="en-US" sz="2400" dirty="0">
              <a:latin typeface="Calibri" pitchFamily="34" charset="0"/>
              <a:cs typeface="Calibri" pitchFamily="34" charset="0"/>
            </a:endParaRPr>
          </a:p>
        </p:txBody>
      </p:sp>
      <p:pic>
        <p:nvPicPr>
          <p:cNvPr id="5" name="Picture 4" descr="This is an image of a medicine bottle that is labeled &quot;COVID-19 vaccine&quot;">
            <a:extLst>
              <a:ext uri="{FF2B5EF4-FFF2-40B4-BE49-F238E27FC236}">
                <a16:creationId xmlns:a16="http://schemas.microsoft.com/office/drawing/2014/main" id="{BE55B62F-4DC4-490E-BD71-34766C9A6186}"/>
              </a:ext>
            </a:extLst>
          </p:cNvPr>
          <p:cNvPicPr>
            <a:picLocks noChangeAspect="1"/>
          </p:cNvPicPr>
          <p:nvPr/>
        </p:nvPicPr>
        <p:blipFill>
          <a:blip r:embed="rId3"/>
          <a:stretch>
            <a:fillRect/>
          </a:stretch>
        </p:blipFill>
        <p:spPr>
          <a:xfrm>
            <a:off x="9453439" y="1901277"/>
            <a:ext cx="2407335" cy="3416218"/>
          </a:xfrm>
          <a:prstGeom prst="rect">
            <a:avLst/>
          </a:prstGeom>
        </p:spPr>
      </p:pic>
    </p:spTree>
    <p:extLst>
      <p:ext uri="{BB962C8B-B14F-4D97-AF65-F5344CB8AC3E}">
        <p14:creationId xmlns:p14="http://schemas.microsoft.com/office/powerpoint/2010/main" val="1150806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8</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62544" y="357068"/>
            <a:ext cx="12029368"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vi-VN" sz="3200" b="0" dirty="0">
                <a:latin typeface="Calibri" pitchFamily="34" charset="0"/>
                <a:cs typeface="Calibri" pitchFamily="34" charset="0"/>
              </a:rPr>
              <a:t>Làm thế nào để chúng ta biết được vắc-xin có an toàn hay không?</a:t>
            </a:r>
            <a:endParaRPr lang="en-US" sz="3200" dirty="0">
              <a:latin typeface="Calibri" pitchFamily="34" charset="0"/>
              <a:cs typeface="Calibri" pitchFamily="34" charset="0"/>
            </a:endParaRPr>
          </a:p>
        </p:txBody>
      </p:sp>
      <p:sp>
        <p:nvSpPr>
          <p:cNvPr id="4" name="Rectangle 3">
            <a:extLst>
              <a:ext uri="{FF2B5EF4-FFF2-40B4-BE49-F238E27FC236}">
                <a16:creationId xmlns:a16="http://schemas.microsoft.com/office/drawing/2014/main" id="{FF069143-FE01-453C-934A-DAA4862AED31}"/>
              </a:ext>
            </a:extLst>
          </p:cNvPr>
          <p:cNvSpPr/>
          <p:nvPr/>
        </p:nvSpPr>
        <p:spPr>
          <a:xfrm>
            <a:off x="478571" y="1048926"/>
            <a:ext cx="11356939" cy="4893647"/>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V</a:t>
            </a:r>
            <a:r>
              <a:rPr lang="vi-VN" sz="2400" dirty="0">
                <a:latin typeface="Calibri" panose="020F0502020204030204" pitchFamily="34" charset="0"/>
                <a:cs typeface="Calibri" panose="020F0502020204030204" pitchFamily="34" charset="0"/>
              </a:rPr>
              <a:t>ắc-xin trải qua nhiều thử nghiệm hơn bất kỳ loại dược phẩm nào khác.</a:t>
            </a:r>
          </a:p>
          <a:p>
            <a:endParaRPr lang="vi-VN" sz="2400" dirty="0">
              <a:latin typeface="Calibri" panose="020F0502020204030204" pitchFamily="34" charset="0"/>
              <a:cs typeface="Calibri" panose="020F0502020204030204" pitchFamily="34" charset="0"/>
            </a:endParaRPr>
          </a:p>
          <a:p>
            <a:pPr lvl="6"/>
            <a:endParaRPr lang="es-MX" sz="2400" dirty="0">
              <a:latin typeface="Calibri" panose="020F0502020204030204" pitchFamily="34" charset="0"/>
              <a:cs typeface="Calibri" panose="020F0502020204030204" pitchFamily="34" charset="0"/>
            </a:endParaRPr>
          </a:p>
          <a:p>
            <a:pPr lvl="6"/>
            <a:r>
              <a:rPr lang="vi-VN" sz="2400" dirty="0">
                <a:latin typeface="Calibri" panose="020F0502020204030204" pitchFamily="34" charset="0"/>
                <a:cs typeface="Calibri" panose="020F0502020204030204" pitchFamily="34" charset="0"/>
              </a:rPr>
              <a:t>Đầu tiên, những nhóm người nhỏ được tiêm vắc-xin thử nghiệm.</a:t>
            </a:r>
          </a:p>
          <a:p>
            <a:pPr lvl="6"/>
            <a:endParaRPr lang="es-MX" sz="2400" dirty="0">
              <a:latin typeface="Calibri" panose="020F0502020204030204" pitchFamily="34" charset="0"/>
              <a:cs typeface="Calibri" panose="020F0502020204030204" pitchFamily="34" charset="0"/>
            </a:endParaRPr>
          </a:p>
          <a:p>
            <a:pPr lvl="6"/>
            <a:endParaRPr lang="es-MX" sz="2400" dirty="0">
              <a:latin typeface="Calibri" panose="020F0502020204030204" pitchFamily="34" charset="0"/>
              <a:cs typeface="Calibri" panose="020F0502020204030204" pitchFamily="34" charset="0"/>
            </a:endParaRPr>
          </a:p>
          <a:p>
            <a:pPr lvl="6"/>
            <a:r>
              <a:rPr lang="vi-VN" sz="2400" dirty="0">
                <a:latin typeface="Calibri" panose="020F0502020204030204" pitchFamily="34" charset="0"/>
                <a:cs typeface="Calibri" panose="020F0502020204030204" pitchFamily="34" charset="0"/>
              </a:rPr>
              <a:t>Tiếp theo, vắc-xin được tiêm cho những nhóm người cụ thể (ví dụ, những người ở độ tuổi, chủng tộc và có sức khỏe thể chất nhất định).</a:t>
            </a:r>
          </a:p>
          <a:p>
            <a:pPr lvl="6"/>
            <a:endParaRPr lang="es-MX" sz="2400" dirty="0">
              <a:latin typeface="Calibri" panose="020F0502020204030204" pitchFamily="34" charset="0"/>
              <a:cs typeface="Calibri" panose="020F0502020204030204" pitchFamily="34" charset="0"/>
            </a:endParaRPr>
          </a:p>
          <a:p>
            <a:pPr lvl="6"/>
            <a:endParaRPr lang="es-MX" sz="2400" dirty="0">
              <a:latin typeface="Calibri" panose="020F0502020204030204" pitchFamily="34" charset="0"/>
              <a:cs typeface="Calibri" panose="020F0502020204030204" pitchFamily="34" charset="0"/>
            </a:endParaRPr>
          </a:p>
          <a:p>
            <a:pPr lvl="6"/>
            <a:r>
              <a:rPr lang="vi-VN" sz="2400" dirty="0">
                <a:latin typeface="Calibri" panose="020F0502020204030204" pitchFamily="34" charset="0"/>
                <a:cs typeface="Calibri" panose="020F0502020204030204" pitchFamily="34" charset="0"/>
              </a:rPr>
              <a:t>Sau đó, vắc-xin được tiêm cho hàng chục nghìn người và được thử nghiệm về tính hiệu quả và </a:t>
            </a:r>
            <a:r>
              <a:rPr lang="en-US" sz="2400" dirty="0" err="1">
                <a:latin typeface="Calibri" panose="020F0502020204030204" pitchFamily="34" charset="0"/>
                <a:cs typeface="Calibri" panose="020F0502020204030204" pitchFamily="34" charset="0"/>
              </a:rPr>
              <a:t>độ</a:t>
            </a:r>
            <a:r>
              <a:rPr lang="en-US" sz="2400" dirty="0">
                <a:latin typeface="Calibri" panose="020F0502020204030204" pitchFamily="34" charset="0"/>
                <a:cs typeface="Calibri" panose="020F0502020204030204" pitchFamily="34" charset="0"/>
              </a:rPr>
              <a:t> </a:t>
            </a:r>
            <a:r>
              <a:rPr lang="vi-VN" sz="2400" dirty="0">
                <a:latin typeface="Calibri" panose="020F0502020204030204" pitchFamily="34" charset="0"/>
                <a:cs typeface="Calibri" panose="020F0502020204030204" pitchFamily="34" charset="0"/>
              </a:rPr>
              <a:t>an toàn.</a:t>
            </a:r>
            <a:endParaRPr lang="en-US" sz="2400" dirty="0">
              <a:latin typeface="Calibri" panose="020F0502020204030204" pitchFamily="34" charset="0"/>
              <a:cs typeface="Calibri" panose="020F0502020204030204" pitchFamily="34" charset="0"/>
            </a:endParaRPr>
          </a:p>
        </p:txBody>
      </p:sp>
      <p:pic>
        <p:nvPicPr>
          <p:cNvPr id="5" name="Google Shape;415;p80" descr="lmage of three people">
            <a:extLst>
              <a:ext uri="{FF2B5EF4-FFF2-40B4-BE49-F238E27FC236}">
                <a16:creationId xmlns:a16="http://schemas.microsoft.com/office/drawing/2014/main" id="{7FEB33DC-382F-44B8-A856-B89FA61EDEF7}"/>
              </a:ext>
            </a:extLst>
          </p:cNvPr>
          <p:cNvPicPr preferRelativeResize="0"/>
          <p:nvPr/>
        </p:nvPicPr>
        <p:blipFill>
          <a:blip r:embed="rId3">
            <a:alphaModFix/>
          </a:blip>
          <a:stretch>
            <a:fillRect/>
          </a:stretch>
        </p:blipFill>
        <p:spPr>
          <a:xfrm>
            <a:off x="1707903" y="3178085"/>
            <a:ext cx="1590350" cy="1581257"/>
          </a:xfrm>
          <a:prstGeom prst="rect">
            <a:avLst/>
          </a:prstGeom>
          <a:noFill/>
          <a:ln>
            <a:noFill/>
          </a:ln>
        </p:spPr>
      </p:pic>
      <p:pic>
        <p:nvPicPr>
          <p:cNvPr id="6" name="Google Shape;416;p80" descr="lmage of six people">
            <a:extLst>
              <a:ext uri="{FF2B5EF4-FFF2-40B4-BE49-F238E27FC236}">
                <a16:creationId xmlns:a16="http://schemas.microsoft.com/office/drawing/2014/main" id="{3AC5FFE7-9AF0-4952-BF51-E0BF53849388}"/>
              </a:ext>
            </a:extLst>
          </p:cNvPr>
          <p:cNvPicPr preferRelativeResize="0"/>
          <p:nvPr/>
        </p:nvPicPr>
        <p:blipFill>
          <a:blip r:embed="rId4">
            <a:alphaModFix/>
          </a:blip>
          <a:stretch>
            <a:fillRect/>
          </a:stretch>
        </p:blipFill>
        <p:spPr>
          <a:xfrm>
            <a:off x="1751523" y="4863450"/>
            <a:ext cx="1503115" cy="1494525"/>
          </a:xfrm>
          <a:prstGeom prst="rect">
            <a:avLst/>
          </a:prstGeom>
          <a:noFill/>
          <a:ln>
            <a:noFill/>
          </a:ln>
        </p:spPr>
      </p:pic>
      <p:pic>
        <p:nvPicPr>
          <p:cNvPr id="7" name="Google Shape;417;p80" descr="Image of a syringe">
            <a:extLst>
              <a:ext uri="{FF2B5EF4-FFF2-40B4-BE49-F238E27FC236}">
                <a16:creationId xmlns:a16="http://schemas.microsoft.com/office/drawing/2014/main" id="{09917D64-B047-4E95-929F-448ECCFD06D7}"/>
              </a:ext>
            </a:extLst>
          </p:cNvPr>
          <p:cNvPicPr preferRelativeResize="0"/>
          <p:nvPr/>
        </p:nvPicPr>
        <p:blipFill>
          <a:blip r:embed="rId5">
            <a:alphaModFix/>
          </a:blip>
          <a:stretch>
            <a:fillRect/>
          </a:stretch>
        </p:blipFill>
        <p:spPr>
          <a:xfrm>
            <a:off x="1668725" y="1598888"/>
            <a:ext cx="1668700" cy="1579198"/>
          </a:xfrm>
          <a:prstGeom prst="rect">
            <a:avLst/>
          </a:prstGeom>
          <a:noFill/>
          <a:ln>
            <a:noFill/>
          </a:ln>
        </p:spPr>
      </p:pic>
      <p:pic>
        <p:nvPicPr>
          <p:cNvPr id="8" name="Google Shape;422;p80" descr="Number 1">
            <a:extLst>
              <a:ext uri="{FF2B5EF4-FFF2-40B4-BE49-F238E27FC236}">
                <a16:creationId xmlns:a16="http://schemas.microsoft.com/office/drawing/2014/main" id="{01A1555E-95A2-4443-959B-55BAA7CCF669}"/>
              </a:ext>
            </a:extLst>
          </p:cNvPr>
          <p:cNvPicPr preferRelativeResize="0"/>
          <p:nvPr/>
        </p:nvPicPr>
        <p:blipFill>
          <a:blip r:embed="rId6">
            <a:alphaModFix/>
          </a:blip>
          <a:stretch>
            <a:fillRect/>
          </a:stretch>
        </p:blipFill>
        <p:spPr>
          <a:xfrm>
            <a:off x="1506750" y="1708538"/>
            <a:ext cx="548400" cy="523200"/>
          </a:xfrm>
          <a:prstGeom prst="rect">
            <a:avLst/>
          </a:prstGeom>
          <a:noFill/>
          <a:ln>
            <a:noFill/>
          </a:ln>
        </p:spPr>
      </p:pic>
      <p:pic>
        <p:nvPicPr>
          <p:cNvPr id="9" name="Google Shape;423;p80" descr="Number 2">
            <a:extLst>
              <a:ext uri="{FF2B5EF4-FFF2-40B4-BE49-F238E27FC236}">
                <a16:creationId xmlns:a16="http://schemas.microsoft.com/office/drawing/2014/main" id="{F78701F9-708C-4C08-B61F-5C3DA8863246}"/>
              </a:ext>
            </a:extLst>
          </p:cNvPr>
          <p:cNvPicPr preferRelativeResize="0"/>
          <p:nvPr/>
        </p:nvPicPr>
        <p:blipFill>
          <a:blip r:embed="rId7">
            <a:alphaModFix/>
          </a:blip>
          <a:stretch>
            <a:fillRect/>
          </a:stretch>
        </p:blipFill>
        <p:spPr>
          <a:xfrm>
            <a:off x="1506750" y="3287662"/>
            <a:ext cx="548400" cy="519855"/>
          </a:xfrm>
          <a:prstGeom prst="rect">
            <a:avLst/>
          </a:prstGeom>
          <a:noFill/>
          <a:ln>
            <a:noFill/>
          </a:ln>
        </p:spPr>
      </p:pic>
      <p:pic>
        <p:nvPicPr>
          <p:cNvPr id="10" name="Google Shape;424;p80" descr="Number 3">
            <a:extLst>
              <a:ext uri="{FF2B5EF4-FFF2-40B4-BE49-F238E27FC236}">
                <a16:creationId xmlns:a16="http://schemas.microsoft.com/office/drawing/2014/main" id="{DD42DABB-D2CC-416B-954A-746FF36165D4}"/>
              </a:ext>
            </a:extLst>
          </p:cNvPr>
          <p:cNvPicPr preferRelativeResize="0"/>
          <p:nvPr/>
        </p:nvPicPr>
        <p:blipFill>
          <a:blip r:embed="rId8">
            <a:alphaModFix/>
          </a:blip>
          <a:stretch>
            <a:fillRect/>
          </a:stretch>
        </p:blipFill>
        <p:spPr>
          <a:xfrm>
            <a:off x="1506750" y="4863450"/>
            <a:ext cx="548400" cy="560244"/>
          </a:xfrm>
          <a:prstGeom prst="rect">
            <a:avLst/>
          </a:prstGeom>
          <a:noFill/>
          <a:ln>
            <a:noFill/>
          </a:ln>
        </p:spPr>
      </p:pic>
    </p:spTree>
    <p:extLst>
      <p:ext uri="{BB962C8B-B14F-4D97-AF65-F5344CB8AC3E}">
        <p14:creationId xmlns:p14="http://schemas.microsoft.com/office/powerpoint/2010/main" val="2412340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9</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62544" y="357068"/>
            <a:ext cx="12029368"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vi-VN" sz="3200" b="0" dirty="0">
                <a:latin typeface="Calibri" pitchFamily="34" charset="0"/>
                <a:cs typeface="Calibri" pitchFamily="34" charset="0"/>
              </a:rPr>
              <a:t>Làm thế nào để chúng ta biết được vắc-xin có an toàn hay không?</a:t>
            </a:r>
            <a:endParaRPr lang="en-US" sz="3200" dirty="0">
              <a:latin typeface="Calibri" pitchFamily="34" charset="0"/>
              <a:cs typeface="Calibri" pitchFamily="34" charset="0"/>
            </a:endParaRPr>
          </a:p>
        </p:txBody>
      </p:sp>
      <p:sp>
        <p:nvSpPr>
          <p:cNvPr id="4" name="Rectangle 3">
            <a:extLst>
              <a:ext uri="{FF2B5EF4-FFF2-40B4-BE49-F238E27FC236}">
                <a16:creationId xmlns:a16="http://schemas.microsoft.com/office/drawing/2014/main" id="{FF069143-FE01-453C-934A-DAA4862AED31}"/>
              </a:ext>
            </a:extLst>
          </p:cNvPr>
          <p:cNvSpPr/>
          <p:nvPr/>
        </p:nvSpPr>
        <p:spPr>
          <a:xfrm>
            <a:off x="3171887" y="1406855"/>
            <a:ext cx="7725088" cy="3046988"/>
          </a:xfrm>
          <a:prstGeom prst="rect">
            <a:avLst/>
          </a:prstGeom>
        </p:spPr>
        <p:txBody>
          <a:bodyPr wrap="square">
            <a:spAutoFit/>
          </a:bodyPr>
          <a:lstStyle/>
          <a:p>
            <a:r>
              <a:rPr lang="vi-VN" sz="2400" dirty="0">
                <a:latin typeface="Calibri" panose="020F0502020204030204" pitchFamily="34" charset="0"/>
                <a:cs typeface="Calibri" panose="020F0502020204030204" pitchFamily="34" charset="0"/>
              </a:rPr>
              <a:t>Sau đó, </a:t>
            </a:r>
            <a:r>
              <a:rPr lang="vi-VN" sz="2400" u="sng" dirty="0">
                <a:latin typeface="Calibri" panose="020F0502020204030204" pitchFamily="34" charset="0"/>
                <a:cs typeface="Calibri" panose="020F0502020204030204" pitchFamily="34" charset="0"/>
                <a:hlinkClick r:id="rId3"/>
              </a:rPr>
              <a:t>Ủy Ban Tư Vấn</a:t>
            </a:r>
            <a:r>
              <a:rPr lang="en-US" sz="2400" u="sng" dirty="0">
                <a:latin typeface="Calibri" panose="020F0502020204030204" pitchFamily="34" charset="0"/>
                <a:cs typeface="Calibri" panose="020F0502020204030204" pitchFamily="34" charset="0"/>
                <a:hlinkClick r:id="rId3"/>
              </a:rPr>
              <a:t> </a:t>
            </a:r>
            <a:r>
              <a:rPr lang="en-US" sz="2400" u="sng" dirty="0" err="1">
                <a:latin typeface="Calibri" panose="020F0502020204030204" pitchFamily="34" charset="0"/>
                <a:cs typeface="Calibri" panose="020F0502020204030204" pitchFamily="34" charset="0"/>
                <a:hlinkClick r:id="rId3"/>
              </a:rPr>
              <a:t>về</a:t>
            </a:r>
            <a:r>
              <a:rPr lang="en-US" sz="2400" u="sng" dirty="0">
                <a:latin typeface="Calibri" panose="020F0502020204030204" pitchFamily="34" charset="0"/>
                <a:cs typeface="Calibri" panose="020F0502020204030204" pitchFamily="34" charset="0"/>
                <a:hlinkClick r:id="rId3"/>
              </a:rPr>
              <a:t> </a:t>
            </a:r>
            <a:r>
              <a:rPr lang="en-US" sz="2400" u="sng" dirty="0" err="1">
                <a:latin typeface="Calibri" panose="020F0502020204030204" pitchFamily="34" charset="0"/>
                <a:cs typeface="Calibri" panose="020F0502020204030204" pitchFamily="34" charset="0"/>
                <a:hlinkClick r:id="rId3"/>
              </a:rPr>
              <a:t>Thực</a:t>
            </a:r>
            <a:r>
              <a:rPr lang="en-US" sz="2400" u="sng" dirty="0">
                <a:latin typeface="Calibri" panose="020F0502020204030204" pitchFamily="34" charset="0"/>
                <a:cs typeface="Calibri" panose="020F0502020204030204" pitchFamily="34" charset="0"/>
                <a:hlinkClick r:id="rId3"/>
              </a:rPr>
              <a:t> </a:t>
            </a:r>
            <a:r>
              <a:rPr lang="en-US" sz="2400" u="sng" dirty="0" err="1">
                <a:latin typeface="Calibri" panose="020F0502020204030204" pitchFamily="34" charset="0"/>
                <a:cs typeface="Calibri" panose="020F0502020204030204" pitchFamily="34" charset="0"/>
                <a:hlinkClick r:id="rId3"/>
              </a:rPr>
              <a:t>Hành</a:t>
            </a:r>
            <a:r>
              <a:rPr lang="en-US" sz="2400" u="sng" dirty="0">
                <a:latin typeface="Calibri" panose="020F0502020204030204" pitchFamily="34" charset="0"/>
                <a:cs typeface="Calibri" panose="020F0502020204030204" pitchFamily="34" charset="0"/>
                <a:hlinkClick r:id="rId3"/>
              </a:rPr>
              <a:t> </a:t>
            </a:r>
            <a:r>
              <a:rPr lang="en-US" sz="2400" u="sng" dirty="0" err="1">
                <a:latin typeface="Calibri" panose="020F0502020204030204" pitchFamily="34" charset="0"/>
                <a:cs typeface="Calibri" panose="020F0502020204030204" pitchFamily="34" charset="0"/>
                <a:hlinkClick r:id="rId3"/>
              </a:rPr>
              <a:t>Chủng</a:t>
            </a:r>
            <a:r>
              <a:rPr lang="en-US" sz="2400" u="sng" dirty="0">
                <a:latin typeface="Calibri" panose="020F0502020204030204" pitchFamily="34" charset="0"/>
                <a:cs typeface="Calibri" panose="020F0502020204030204" pitchFamily="34" charset="0"/>
                <a:hlinkClick r:id="rId3"/>
              </a:rPr>
              <a:t> </a:t>
            </a:r>
            <a:r>
              <a:rPr lang="en-US" sz="2400" u="sng" dirty="0" err="1">
                <a:latin typeface="Calibri" panose="020F0502020204030204" pitchFamily="34" charset="0"/>
                <a:cs typeface="Calibri" panose="020F0502020204030204" pitchFamily="34" charset="0"/>
                <a:hlinkClick r:id="rId3"/>
              </a:rPr>
              <a:t>Ngừa</a:t>
            </a:r>
            <a:r>
              <a:rPr lang="en-US" sz="2400" u="sng" dirty="0">
                <a:latin typeface="Calibri" panose="020F0502020204030204" pitchFamily="34" charset="0"/>
                <a:cs typeface="Calibri" panose="020F0502020204030204" pitchFamily="34" charset="0"/>
                <a:hlinkClick r:id="rId3"/>
              </a:rPr>
              <a:t> </a:t>
            </a:r>
            <a:r>
              <a:rPr lang="vi-VN" sz="2400" dirty="0">
                <a:latin typeface="Calibri" panose="020F0502020204030204" pitchFamily="34" charset="0"/>
                <a:cs typeface="Calibri" panose="020F0502020204030204" pitchFamily="34" charset="0"/>
              </a:rPr>
              <a:t> của CDC sẽ xem xét dữ liệu để xem liệu vắc-xin có hiệu quả và an toàn hay không. Họ đưa ra lời khuyên cho C</a:t>
            </a:r>
            <a:r>
              <a:rPr lang="en-US" sz="2400" dirty="0" err="1">
                <a:latin typeface="Calibri" panose="020F0502020204030204" pitchFamily="34" charset="0"/>
                <a:cs typeface="Calibri" panose="020F0502020204030204" pitchFamily="34" charset="0"/>
              </a:rPr>
              <a:t>ục</a:t>
            </a:r>
            <a:r>
              <a:rPr lang="vi-VN" sz="2400" dirty="0">
                <a:latin typeface="Calibri" panose="020F0502020204030204" pitchFamily="34" charset="0"/>
                <a:cs typeface="Calibri" panose="020F0502020204030204" pitchFamily="34" charset="0"/>
              </a:rPr>
              <a:t> Quản Lý Thực Phẩm và Dược Phẩm Hoa Kỳ (FDA).</a:t>
            </a:r>
            <a:endParaRPr lang="es-MX" sz="2400" dirty="0">
              <a:latin typeface="Calibri" panose="020F0502020204030204" pitchFamily="34" charset="0"/>
              <a:cs typeface="Calibri" panose="020F0502020204030204" pitchFamily="34" charset="0"/>
            </a:endParaRPr>
          </a:p>
          <a:p>
            <a:endParaRPr lang="vi-VN" sz="2400" dirty="0">
              <a:latin typeface="Calibri" panose="020F0502020204030204" pitchFamily="34" charset="0"/>
              <a:cs typeface="Calibri" panose="020F0502020204030204" pitchFamily="34" charset="0"/>
            </a:endParaRPr>
          </a:p>
          <a:p>
            <a:endParaRPr lang="es-MX" sz="2400" dirty="0">
              <a:latin typeface="Calibri" panose="020F0502020204030204" pitchFamily="34" charset="0"/>
              <a:cs typeface="Calibri" panose="020F0502020204030204" pitchFamily="34" charset="0"/>
            </a:endParaRPr>
          </a:p>
          <a:p>
            <a:r>
              <a:rPr lang="vi-VN" sz="2400" dirty="0">
                <a:latin typeface="Calibri" panose="020F0502020204030204" pitchFamily="34" charset="0"/>
                <a:cs typeface="Calibri" panose="020F0502020204030204" pitchFamily="34" charset="0"/>
              </a:rPr>
              <a:t>FDA xem xét dữ liệu và lời khuyên từ Ủy Ban Tư Vấn và quyết định có phê duyệt vắc-xin hay không.</a:t>
            </a:r>
          </a:p>
        </p:txBody>
      </p:sp>
      <p:pic>
        <p:nvPicPr>
          <p:cNvPr id="5" name="Google Shape;432;g79ce8b2f6a_0_51" descr="Check mark">
            <a:extLst>
              <a:ext uri="{FF2B5EF4-FFF2-40B4-BE49-F238E27FC236}">
                <a16:creationId xmlns:a16="http://schemas.microsoft.com/office/drawing/2014/main" id="{1300B13C-877B-492D-8496-D7D0694455BF}"/>
              </a:ext>
            </a:extLst>
          </p:cNvPr>
          <p:cNvPicPr preferRelativeResize="0"/>
          <p:nvPr/>
        </p:nvPicPr>
        <p:blipFill>
          <a:blip r:embed="rId4">
            <a:alphaModFix/>
          </a:blip>
          <a:stretch>
            <a:fillRect/>
          </a:stretch>
        </p:blipFill>
        <p:spPr>
          <a:xfrm>
            <a:off x="1502813" y="3146125"/>
            <a:ext cx="1669436" cy="1645275"/>
          </a:xfrm>
          <a:prstGeom prst="rect">
            <a:avLst/>
          </a:prstGeom>
          <a:noFill/>
          <a:ln>
            <a:noFill/>
          </a:ln>
        </p:spPr>
      </p:pic>
      <p:pic>
        <p:nvPicPr>
          <p:cNvPr id="6" name="Google Shape;435;g79ce8b2f6a_0_51" descr="Image of a piece of paper and magnifying glass">
            <a:extLst>
              <a:ext uri="{FF2B5EF4-FFF2-40B4-BE49-F238E27FC236}">
                <a16:creationId xmlns:a16="http://schemas.microsoft.com/office/drawing/2014/main" id="{9DA3472B-1DEE-4032-9A5C-576E5298AE7B}"/>
              </a:ext>
            </a:extLst>
          </p:cNvPr>
          <p:cNvPicPr preferRelativeResize="0"/>
          <p:nvPr/>
        </p:nvPicPr>
        <p:blipFill>
          <a:blip r:embed="rId5">
            <a:alphaModFix/>
          </a:blip>
          <a:stretch>
            <a:fillRect/>
          </a:stretch>
        </p:blipFill>
        <p:spPr>
          <a:xfrm>
            <a:off x="1503187" y="1349123"/>
            <a:ext cx="1668700" cy="1644602"/>
          </a:xfrm>
          <a:prstGeom prst="rect">
            <a:avLst/>
          </a:prstGeom>
          <a:noFill/>
          <a:ln>
            <a:noFill/>
          </a:ln>
        </p:spPr>
      </p:pic>
      <p:pic>
        <p:nvPicPr>
          <p:cNvPr id="7" name="Google Shape;436;g79ce8b2f6a_0_51" descr="Number 4">
            <a:extLst>
              <a:ext uri="{FF2B5EF4-FFF2-40B4-BE49-F238E27FC236}">
                <a16:creationId xmlns:a16="http://schemas.microsoft.com/office/drawing/2014/main" id="{00B0BDFC-4DD2-47B5-9FC2-39A09BC04A0D}"/>
              </a:ext>
            </a:extLst>
          </p:cNvPr>
          <p:cNvPicPr preferRelativeResize="0"/>
          <p:nvPr/>
        </p:nvPicPr>
        <p:blipFill>
          <a:blip r:embed="rId6">
            <a:alphaModFix/>
          </a:blip>
          <a:stretch>
            <a:fillRect/>
          </a:stretch>
        </p:blipFill>
        <p:spPr>
          <a:xfrm>
            <a:off x="1295025" y="1350250"/>
            <a:ext cx="615075" cy="560250"/>
          </a:xfrm>
          <a:prstGeom prst="rect">
            <a:avLst/>
          </a:prstGeom>
          <a:noFill/>
          <a:ln>
            <a:noFill/>
          </a:ln>
        </p:spPr>
      </p:pic>
      <p:pic>
        <p:nvPicPr>
          <p:cNvPr id="8" name="Google Shape;437;g79ce8b2f6a_0_51" descr="Number 5">
            <a:extLst>
              <a:ext uri="{FF2B5EF4-FFF2-40B4-BE49-F238E27FC236}">
                <a16:creationId xmlns:a16="http://schemas.microsoft.com/office/drawing/2014/main" id="{F3A244EE-FB46-4FD5-8190-6305B33307A6}"/>
              </a:ext>
            </a:extLst>
          </p:cNvPr>
          <p:cNvPicPr preferRelativeResize="0"/>
          <p:nvPr/>
        </p:nvPicPr>
        <p:blipFill>
          <a:blip r:embed="rId7">
            <a:alphaModFix/>
          </a:blip>
          <a:stretch>
            <a:fillRect/>
          </a:stretch>
        </p:blipFill>
        <p:spPr>
          <a:xfrm>
            <a:off x="1295025" y="3342331"/>
            <a:ext cx="615075" cy="546593"/>
          </a:xfrm>
          <a:prstGeom prst="rect">
            <a:avLst/>
          </a:prstGeom>
          <a:noFill/>
          <a:ln>
            <a:noFill/>
          </a:ln>
        </p:spPr>
      </p:pic>
      <p:sp>
        <p:nvSpPr>
          <p:cNvPr id="9" name="Google Shape;438;g79ce8b2f6a_0_51" descr="The vaccine is only approved after all of these steps are done and various teams of reviewers are sure that it works and is safe.&#10;">
            <a:extLst>
              <a:ext uri="{FF2B5EF4-FFF2-40B4-BE49-F238E27FC236}">
                <a16:creationId xmlns:a16="http://schemas.microsoft.com/office/drawing/2014/main" id="{EB9382E1-86C2-4141-8497-FDE32B6F5B59}"/>
              </a:ext>
            </a:extLst>
          </p:cNvPr>
          <p:cNvSpPr/>
          <p:nvPr/>
        </p:nvSpPr>
        <p:spPr>
          <a:xfrm>
            <a:off x="1625100" y="5093700"/>
            <a:ext cx="9308400" cy="1096500"/>
          </a:xfrm>
          <a:prstGeom prst="rect">
            <a:avLst/>
          </a:prstGeom>
          <a:solidFill>
            <a:srgbClr val="D7EAF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a:solidFill>
                  <a:schemeClr val="dk1"/>
                </a:solidFill>
                <a:latin typeface="Calibri"/>
                <a:ea typeface="Calibri"/>
                <a:cs typeface="Calibri"/>
                <a:sym typeface="Calibri"/>
              </a:rPr>
              <a:t>Vắc-xin chỉ được phê duyệt sau khi thực hiện </a:t>
            </a:r>
            <a:r>
              <a:rPr lang="vi-VN" sz="2400" b="1" dirty="0">
                <a:solidFill>
                  <a:schemeClr val="dk1"/>
                </a:solidFill>
                <a:latin typeface="Calibri"/>
                <a:ea typeface="Calibri"/>
                <a:cs typeface="Calibri"/>
                <a:sym typeface="Calibri"/>
              </a:rPr>
              <a:t>tất cả các bước này </a:t>
            </a:r>
            <a:r>
              <a:rPr lang="vi-VN" sz="2400" dirty="0">
                <a:solidFill>
                  <a:schemeClr val="dk1"/>
                </a:solidFill>
                <a:latin typeface="Calibri"/>
                <a:ea typeface="Calibri"/>
                <a:cs typeface="Calibri"/>
                <a:sym typeface="Calibri"/>
              </a:rPr>
              <a:t>và các chuyên gia đảm bảo rằng vắc-xin hiệu quả và an toàn.</a:t>
            </a:r>
            <a:endParaRPr dirty="0"/>
          </a:p>
        </p:txBody>
      </p:sp>
    </p:spTree>
    <p:extLst>
      <p:ext uri="{BB962C8B-B14F-4D97-AF65-F5344CB8AC3E}">
        <p14:creationId xmlns:p14="http://schemas.microsoft.com/office/powerpoint/2010/main" val="20966207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sNW.o98SoiFy91A3BEm45w"/>
</p:tagLst>
</file>

<file path=ppt/tags/tag10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6.xml><?xml version="1.0" encoding="utf-8"?>
<p:tagLst xmlns:a="http://schemas.openxmlformats.org/drawingml/2006/main" xmlns:r="http://schemas.openxmlformats.org/officeDocument/2006/relationships" xmlns:p="http://schemas.openxmlformats.org/presentationml/2006/main">
  <p:tag name="SHAPENAME" val="5. Source"/>
</p:tagLst>
</file>

<file path=ppt/tags/tag1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byb7IqASrXgBhCh1Cqos3Q"/>
</p:tagLst>
</file>

<file path=ppt/tags/tag11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5.xml><?xml version="1.0" encoding="utf-8"?>
<p:tagLst xmlns:a="http://schemas.openxmlformats.org/drawingml/2006/main" xmlns:r="http://schemas.openxmlformats.org/officeDocument/2006/relationships" xmlns:p="http://schemas.openxmlformats.org/presentationml/2006/main">
  <p:tag name="SHAPENAME" val="5. Source"/>
</p:tagLst>
</file>

<file path=ppt/tags/tag1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twvOXtdSuox6Lt0s4FLA0w"/>
</p:tagLst>
</file>

<file path=ppt/tags/tag1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4.xml><?xml version="1.0" encoding="utf-8"?>
<p:tagLst xmlns:a="http://schemas.openxmlformats.org/drawingml/2006/main" xmlns:r="http://schemas.openxmlformats.org/officeDocument/2006/relationships" xmlns:p="http://schemas.openxmlformats.org/presentationml/2006/main">
  <p:tag name="SHAPENAME" val="5. Source"/>
</p:tagLst>
</file>

<file path=ppt/tags/tag1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9.xml><?xml version="1.0" encoding="utf-8"?>
<p:tagLst xmlns:a="http://schemas.openxmlformats.org/drawingml/2006/main" xmlns:r="http://schemas.openxmlformats.org/officeDocument/2006/relationships" xmlns:p="http://schemas.openxmlformats.org/presentationml/2006/main">
  <p:tag name="SHAPENAME" val="5. Source"/>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SHAPENAME" val="5. Source"/>
</p:tagLst>
</file>

<file path=ppt/tags/tag13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jRyNLusCFOya.iVh4ubixQ"/>
</p:tagLst>
</file>

<file path=ppt/tags/tag137.xml><?xml version="1.0" encoding="utf-8"?>
<p:tagLst xmlns:a="http://schemas.openxmlformats.org/drawingml/2006/main" xmlns:r="http://schemas.openxmlformats.org/officeDocument/2006/relationships" xmlns:p="http://schemas.openxmlformats.org/presentationml/2006/main">
  <p:tag name="SHAPENAME" val="4. Footnote"/>
</p:tagLst>
</file>

<file path=ppt/tags/tag138.xml><?xml version="1.0" encoding="utf-8"?>
<p:tagLst xmlns:a="http://schemas.openxmlformats.org/drawingml/2006/main" xmlns:r="http://schemas.openxmlformats.org/officeDocument/2006/relationships" xmlns:p="http://schemas.openxmlformats.org/presentationml/2006/main">
  <p:tag name="SHAPENAME" val="Grid"/>
</p:tagLst>
</file>

<file path=ppt/tags/tag139.xml><?xml version="1.0" encoding="utf-8"?>
<p:tagLst xmlns:a="http://schemas.openxmlformats.org/drawingml/2006/main" xmlns:r="http://schemas.openxmlformats.org/officeDocument/2006/relationships" xmlns:p="http://schemas.openxmlformats.org/presentationml/2006/main">
  <p:tag name="NAME" val="ACET"/>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4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41.xml><?xml version="1.0" encoding="utf-8"?>
<p:tagLst xmlns:a="http://schemas.openxmlformats.org/drawingml/2006/main" xmlns:r="http://schemas.openxmlformats.org/officeDocument/2006/relationships" xmlns:p="http://schemas.openxmlformats.org/presentationml/2006/main">
  <p:tag name="NAME" val="Moon"/>
</p:tagLst>
</file>

<file path=ppt/tags/tag142.xml><?xml version="1.0" encoding="utf-8"?>
<p:tagLst xmlns:a="http://schemas.openxmlformats.org/drawingml/2006/main" xmlns:r="http://schemas.openxmlformats.org/officeDocument/2006/relationships" xmlns:p="http://schemas.openxmlformats.org/presentationml/2006/main">
  <p:tag name="NAME" val="Moon"/>
</p:tagLst>
</file>

<file path=ppt/tags/tag143.xml><?xml version="1.0" encoding="utf-8"?>
<p:tagLst xmlns:a="http://schemas.openxmlformats.org/drawingml/2006/main" xmlns:r="http://schemas.openxmlformats.org/officeDocument/2006/relationships" xmlns:p="http://schemas.openxmlformats.org/presentationml/2006/main">
  <p:tag name="NAME" val="Moon"/>
</p:tagLst>
</file>

<file path=ppt/tags/tag144.xml><?xml version="1.0" encoding="utf-8"?>
<p:tagLst xmlns:a="http://schemas.openxmlformats.org/drawingml/2006/main" xmlns:r="http://schemas.openxmlformats.org/officeDocument/2006/relationships" xmlns:p="http://schemas.openxmlformats.org/presentationml/2006/main">
  <p:tag name="NAME" val="Moon"/>
</p:tagLst>
</file>

<file path=ppt/tags/tag145.xml><?xml version="1.0" encoding="utf-8"?>
<p:tagLst xmlns:a="http://schemas.openxmlformats.org/drawingml/2006/main" xmlns:r="http://schemas.openxmlformats.org/officeDocument/2006/relationships" xmlns:p="http://schemas.openxmlformats.org/presentationml/2006/main">
  <p:tag name="NAME" val="Moon"/>
</p:tagLst>
</file>

<file path=ppt/tags/tag146.xml><?xml version="1.0" encoding="utf-8"?>
<p:tagLst xmlns:a="http://schemas.openxmlformats.org/drawingml/2006/main" xmlns:r="http://schemas.openxmlformats.org/officeDocument/2006/relationships" xmlns:p="http://schemas.openxmlformats.org/presentationml/2006/main">
  <p:tag name="ANGLE" val="5"/>
</p:tagLst>
</file>

<file path=ppt/tags/tag147.xml><?xml version="1.0" encoding="utf-8"?>
<p:tagLst xmlns:a="http://schemas.openxmlformats.org/drawingml/2006/main" xmlns:r="http://schemas.openxmlformats.org/officeDocument/2006/relationships" xmlns:p="http://schemas.openxmlformats.org/presentationml/2006/main">
  <p:tag name="ANGLE" val="5"/>
</p:tagLst>
</file>

<file path=ppt/tags/tag148.xml><?xml version="1.0" encoding="utf-8"?>
<p:tagLst xmlns:a="http://schemas.openxmlformats.org/drawingml/2006/main" xmlns:r="http://schemas.openxmlformats.org/officeDocument/2006/relationships" xmlns:p="http://schemas.openxmlformats.org/presentationml/2006/main">
  <p:tag name="ANGLE" val="4"/>
</p:tagLst>
</file>

<file path=ppt/tags/tag149.xml><?xml version="1.0" encoding="utf-8"?>
<p:tagLst xmlns:a="http://schemas.openxmlformats.org/drawingml/2006/main" xmlns:r="http://schemas.openxmlformats.org/officeDocument/2006/relationships" xmlns:p="http://schemas.openxmlformats.org/presentationml/2006/main">
  <p:tag name="ANGLE" val="4"/>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ANGLE" val="3"/>
</p:tagLst>
</file>

<file path=ppt/tags/tag151.xml><?xml version="1.0" encoding="utf-8"?>
<p:tagLst xmlns:a="http://schemas.openxmlformats.org/drawingml/2006/main" xmlns:r="http://schemas.openxmlformats.org/officeDocument/2006/relationships" xmlns:p="http://schemas.openxmlformats.org/presentationml/2006/main">
  <p:tag name="ANGLE" val="3"/>
</p:tagLst>
</file>

<file path=ppt/tags/tag152.xml><?xml version="1.0" encoding="utf-8"?>
<p:tagLst xmlns:a="http://schemas.openxmlformats.org/drawingml/2006/main" xmlns:r="http://schemas.openxmlformats.org/officeDocument/2006/relationships" xmlns:p="http://schemas.openxmlformats.org/presentationml/2006/main">
  <p:tag name="ANGLE" val="2"/>
</p:tagLst>
</file>

<file path=ppt/tags/tag153.xml><?xml version="1.0" encoding="utf-8"?>
<p:tagLst xmlns:a="http://schemas.openxmlformats.org/drawingml/2006/main" xmlns:r="http://schemas.openxmlformats.org/officeDocument/2006/relationships" xmlns:p="http://schemas.openxmlformats.org/presentationml/2006/main">
  <p:tag name="ANGLE" val="2"/>
</p:tagLst>
</file>

<file path=ppt/tags/tag154.xml><?xml version="1.0" encoding="utf-8"?>
<p:tagLst xmlns:a="http://schemas.openxmlformats.org/drawingml/2006/main" xmlns:r="http://schemas.openxmlformats.org/officeDocument/2006/relationships" xmlns:p="http://schemas.openxmlformats.org/presentationml/2006/main">
  <p:tag name="ANGLE" val="1"/>
</p:tagLst>
</file>

<file path=ppt/tags/tag155.xml><?xml version="1.0" encoding="utf-8"?>
<p:tagLst xmlns:a="http://schemas.openxmlformats.org/drawingml/2006/main" xmlns:r="http://schemas.openxmlformats.org/officeDocument/2006/relationships" xmlns:p="http://schemas.openxmlformats.org/presentationml/2006/main">
  <p:tag name="ANGLE" val="1"/>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RyNLusCFOya.iVh4ubixQ"/>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25.xml><?xml version="1.0" encoding="utf-8"?>
<p:tagLst xmlns:a="http://schemas.openxmlformats.org/drawingml/2006/main" xmlns:r="http://schemas.openxmlformats.org/officeDocument/2006/relationships" xmlns:p="http://schemas.openxmlformats.org/presentationml/2006/main">
  <p:tag name="SHAPENAME" val="Title"/>
</p:tagLst>
</file>

<file path=ppt/tags/tag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xml><?xml version="1.0" encoding="utf-8"?>
<p:tagLst xmlns:a="http://schemas.openxmlformats.org/drawingml/2006/main" xmlns:r="http://schemas.openxmlformats.org/officeDocument/2006/relationships" xmlns:p="http://schemas.openxmlformats.org/presentationml/2006/main">
  <p:tag name="SHAPENAME" val="4. Footno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32.xml><?xml version="1.0" encoding="utf-8"?>
<p:tagLst xmlns:a="http://schemas.openxmlformats.org/drawingml/2006/main" xmlns:r="http://schemas.openxmlformats.org/officeDocument/2006/relationships" xmlns:p="http://schemas.openxmlformats.org/presentationml/2006/main">
  <p:tag name="SHAPENAME" val="Title"/>
</p:tagLst>
</file>

<file path=ppt/tags/tag3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4.xml><?xml version="1.0" encoding="utf-8"?>
<p:tagLst xmlns:a="http://schemas.openxmlformats.org/drawingml/2006/main" xmlns:r="http://schemas.openxmlformats.org/officeDocument/2006/relationships" xmlns:p="http://schemas.openxmlformats.org/presentationml/2006/main">
  <p:tag name="SHAPENAME" val="Subtitle"/>
</p:tagLst>
</file>

<file path=ppt/tags/tag3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7.xml><?xml version="1.0" encoding="utf-8"?>
<p:tagLst xmlns:a="http://schemas.openxmlformats.org/drawingml/2006/main" xmlns:r="http://schemas.openxmlformats.org/officeDocument/2006/relationships" xmlns:p="http://schemas.openxmlformats.org/presentationml/2006/main">
  <p:tag name="MM_SLIDE_TYPE" val="6"/>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xml><?xml version="1.0" encoding="utf-8"?>
<p:tagLst xmlns:a="http://schemas.openxmlformats.org/drawingml/2006/main" xmlns:r="http://schemas.openxmlformats.org/officeDocument/2006/relationships" xmlns:p="http://schemas.openxmlformats.org/presentationml/2006/main">
  <p:tag name="SHAPENAME" val="3. Subtitle"/>
</p:tagLst>
</file>

<file path=ppt/tags/tag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xml><?xml version="1.0" encoding="utf-8"?>
<p:tagLst xmlns:a="http://schemas.openxmlformats.org/drawingml/2006/main" xmlns:r="http://schemas.openxmlformats.org/officeDocument/2006/relationships" xmlns:p="http://schemas.openxmlformats.org/presentationml/2006/main">
  <p:tag name="SHAPENAME" val="5. Source"/>
</p:tagLst>
</file>

<file path=ppt/tags/tag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W.jaZV2t50WPSHTUtWplg"/>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SHAPENAME" val="5. Source"/>
</p:tagLst>
</file>

<file path=ppt/tags/tag5.xml><?xml version="1.0" encoding="utf-8"?>
<p:tagLst xmlns:a="http://schemas.openxmlformats.org/drawingml/2006/main" xmlns:r="http://schemas.openxmlformats.org/officeDocument/2006/relationships" xmlns:p="http://schemas.openxmlformats.org/presentationml/2006/main">
  <p:tag name="SHAPENAME" val="Grid"/>
</p:tagLst>
</file>

<file path=ppt/tags/tag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G7P_.gIZGQPXw.fS0dZNcA"/>
</p:tagLst>
</file>

<file path=ppt/tags/tag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xml><?xml version="1.0" encoding="utf-8"?>
<p:tagLst xmlns:a="http://schemas.openxmlformats.org/drawingml/2006/main" xmlns:r="http://schemas.openxmlformats.org/officeDocument/2006/relationships" xmlns:p="http://schemas.openxmlformats.org/presentationml/2006/main">
  <p:tag name="SHAPENAME" val="5. Source"/>
</p:tagLst>
</file>

<file path=ppt/tags/tag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UIdiyB.KA1w5Zf6omJ8wPQ"/>
</p:tagLst>
</file>

<file path=ppt/tags/tag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xml><?xml version="1.0" encoding="utf-8"?>
<p:tagLst xmlns:a="http://schemas.openxmlformats.org/drawingml/2006/main" xmlns:r="http://schemas.openxmlformats.org/officeDocument/2006/relationships" xmlns:p="http://schemas.openxmlformats.org/presentationml/2006/main">
  <p:tag name="SHAPENAME" val="5. Source"/>
</p:tagLst>
</file>

<file path=ppt/tags/tag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C4mPCKC9nVYO1Uqs5KvPbw"/>
</p:tagLst>
</file>

<file path=ppt/tags/tag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0.xml><?xml version="1.0" encoding="utf-8"?>
<p:tagLst xmlns:a="http://schemas.openxmlformats.org/drawingml/2006/main" xmlns:r="http://schemas.openxmlformats.org/officeDocument/2006/relationships" xmlns:p="http://schemas.openxmlformats.org/presentationml/2006/main">
  <p:tag name="SHAPENAME" val="5. Source"/>
</p:tagLst>
</file>

<file path=ppt/tags/tag7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uqe3BZqfYDGOVAxJrfDmYg"/>
</p:tagLst>
</file>

<file path=ppt/tags/tag7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xml><?xml version="1.0" encoding="utf-8"?>
<p:tagLst xmlns:a="http://schemas.openxmlformats.org/drawingml/2006/main" xmlns:r="http://schemas.openxmlformats.org/officeDocument/2006/relationships" xmlns:p="http://schemas.openxmlformats.org/presentationml/2006/main">
  <p:tag name="SHAPENAME" val="5. Sourc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xml><?xml version="1.0" encoding="utf-8"?>
<p:tagLst xmlns:a="http://schemas.openxmlformats.org/drawingml/2006/main" xmlns:r="http://schemas.openxmlformats.org/officeDocument/2006/relationships" xmlns:p="http://schemas.openxmlformats.org/presentationml/2006/main">
  <p:tag name="SHAPENAME" val="3. Subtitle"/>
</p:tagLst>
</file>

<file path=ppt/tags/tag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V5UTfoCa07OVAmOGtXHmmw"/>
</p:tagLst>
</file>

<file path=ppt/tags/tag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8.xml><?xml version="1.0" encoding="utf-8"?>
<p:tagLst xmlns:a="http://schemas.openxmlformats.org/drawingml/2006/main" xmlns:r="http://schemas.openxmlformats.org/officeDocument/2006/relationships" xmlns:p="http://schemas.openxmlformats.org/presentationml/2006/main">
  <p:tag name="SHAPENAME" val="5. Source"/>
</p:tagLst>
</file>

<file path=ppt/tags/tag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9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BvHuO0.8Pky3Fso9DP9x8A"/>
</p:tagLst>
</file>

<file path=ppt/tags/tag9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7.xml><?xml version="1.0" encoding="utf-8"?>
<p:tagLst xmlns:a="http://schemas.openxmlformats.org/drawingml/2006/main" xmlns:r="http://schemas.openxmlformats.org/officeDocument/2006/relationships" xmlns:p="http://schemas.openxmlformats.org/presentationml/2006/main">
  <p:tag name="SHAPENAME" val="5. Source"/>
</p:tagLst>
</file>

<file path=ppt/tags/tag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9.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0734_OFF.potx" id="{B99654CB-F1B9-41E3-A169-339811ED5F54}" vid="{F40D82E9-5348-40C5-82A2-1CB421C2615D}"/>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4517</TotalTime>
  <Words>8741</Words>
  <Application>Microsoft Office PowerPoint</Application>
  <PresentationFormat>Widescreen</PresentationFormat>
  <Paragraphs>522</Paragraphs>
  <Slides>35</Slides>
  <Notes>35</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35</vt:i4>
      </vt:variant>
    </vt:vector>
  </HeadingPairs>
  <TitlesOfParts>
    <vt:vector size="49" baseType="lpstr">
      <vt:lpstr>Arial</vt:lpstr>
      <vt:lpstr>Calibri</vt:lpstr>
      <vt:lpstr>Calibri (Body)</vt:lpstr>
      <vt:lpstr>Calibri Light</vt:lpstr>
      <vt:lpstr>Courier New</vt:lpstr>
      <vt:lpstr>Open Sans</vt:lpstr>
      <vt:lpstr>Segoe UI</vt:lpstr>
      <vt:lpstr>Symbol</vt:lpstr>
      <vt:lpstr>Wingdings</vt:lpstr>
      <vt:lpstr>Office Theme</vt:lpstr>
      <vt:lpstr>1_Office Theme</vt:lpstr>
      <vt:lpstr>White</vt:lpstr>
      <vt:lpstr>Tema de Office</vt:lpstr>
      <vt:lpstr>think-cell Slide</vt:lpstr>
      <vt:lpstr>PowerPoint Presentation</vt:lpstr>
      <vt:lpstr>Hướng dẫn sử dụng hướng dẫn này</vt:lpstr>
      <vt:lpstr>Cách mời đại sứ vắc-xin DPH</vt:lpstr>
      <vt:lpstr>Thừa nhận phân biệt chủng tộc có tính hệ thống, phân biệt đối xử với những người khuyết tật và các hình thức áp bức khác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Tôi đặt lịch hẹn như thế nào?</vt:lpstr>
      <vt:lpstr>Nếu tôi cần hỗ trợ đến điểm tiêm vắc-xin thì sao?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Stetler, Katie (DPH)</dc:creator>
  <cp:lastModifiedBy>Leo Galperin</cp:lastModifiedBy>
  <cp:revision>511</cp:revision>
  <dcterms:created xsi:type="dcterms:W3CDTF">2021-01-16T16:40:21Z</dcterms:created>
  <dcterms:modified xsi:type="dcterms:W3CDTF">2022-01-28T20:27:07Z</dcterms:modified>
</cp:coreProperties>
</file>