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</p:sldMasterIdLst>
  <p:notesMasterIdLst>
    <p:notesMasterId r:id="rId22"/>
  </p:notesMasterIdLst>
  <p:sldIdLst>
    <p:sldId id="258" r:id="rId5"/>
    <p:sldId id="284" r:id="rId6"/>
    <p:sldId id="285" r:id="rId7"/>
    <p:sldId id="286" r:id="rId8"/>
    <p:sldId id="288" r:id="rId9"/>
    <p:sldId id="289" r:id="rId10"/>
    <p:sldId id="298" r:id="rId11"/>
    <p:sldId id="299" r:id="rId12"/>
    <p:sldId id="290" r:id="rId13"/>
    <p:sldId id="291" r:id="rId14"/>
    <p:sldId id="295" r:id="rId15"/>
    <p:sldId id="294" r:id="rId16"/>
    <p:sldId id="296" r:id="rId17"/>
    <p:sldId id="297" r:id="rId18"/>
    <p:sldId id="300" r:id="rId19"/>
    <p:sldId id="304" r:id="rId20"/>
    <p:sldId id="302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10AF5"/>
    <a:srgbClr val="002B3A"/>
    <a:srgbClr val="791214"/>
    <a:srgbClr val="55595D"/>
    <a:srgbClr val="BD1E24"/>
    <a:srgbClr val="7474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1738" autoAdjust="0"/>
  </p:normalViewPr>
  <p:slideViewPr>
    <p:cSldViewPr snapToGrid="0">
      <p:cViewPr varScale="1">
        <p:scale>
          <a:sx n="60" d="100"/>
          <a:sy n="60" d="100"/>
        </p:scale>
        <p:origin x="816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3F13BC-0E80-FD40-8D0A-CDE9607CD7C4}" type="datetimeFigureOut">
              <a:rPr lang="en-US" smtClean="0"/>
              <a:t>11/18/2025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0716EE-8306-1C49-AE04-BF3D314C89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9119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18194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772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3508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828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CA1928-1022-6960-5E48-8E07BC6A89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E47892-AFED-86AA-DED4-F63C047E962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D54DE05-2A50-2821-AC52-C610729E22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1B7290-5AAB-C0EE-36E3-9A6668F00C2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51490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6316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9658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8652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416BDC-2E63-4B4B-72FD-5A4DC17D3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64F4EFD-7F66-B378-9AE9-4544F7DEB83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FA63E4E-0290-84F0-A513-5792683424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6D142EA-838E-2D8A-FB58-883FC99F0F0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0716EE-8306-1C49-AE04-BF3D314C8941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6670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Cov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8F0DDDD-2BF6-6C4A-B765-A7FFC37D2CE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59789" y="6281703"/>
            <a:ext cx="6256472" cy="338602"/>
          </a:xfrm>
          <a:prstGeom prst="rect">
            <a:avLst/>
          </a:prstGeom>
        </p:spPr>
        <p:txBody>
          <a:bodyPr/>
          <a:lstStyle>
            <a:lvl1pPr algn="l">
              <a:defRPr lang="en-US" sz="900" b="0" i="1" smtClean="0">
                <a:solidFill>
                  <a:srgbClr val="55595D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t> </a:t>
            </a:r>
            <a:r>
              <a:rPr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t>  DC Health | Government of the District of Columbia</a:t>
            </a:r>
          </a:p>
        </p:txBody>
      </p:sp>
      <p:sp>
        <p:nvSpPr>
          <p:cNvPr id="8" name="Text Placeholder 5">
            <a:extLst>
              <a:ext uri="{FF2B5EF4-FFF2-40B4-BE49-F238E27FC236}">
                <a16:creationId xmlns:a16="http://schemas.microsoft.com/office/drawing/2014/main" id="{AF5CB9F2-B9FE-5D4E-A023-27ACF1441522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60376" y="3299280"/>
            <a:ext cx="8869680" cy="563563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3200" b="1">
                <a:solidFill>
                  <a:srgbClr val="002B3A"/>
                </a:solidFill>
              </a:defRPr>
            </a:lvl1pPr>
          </a:lstStyle>
          <a:p>
            <a:pPr lvl="0"/>
            <a:r>
              <a:rPr lang="en-US"/>
              <a:t>INSERT TITLE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3C122FB5-D7FE-7945-9DED-2A15D0C350A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59790" y="4129543"/>
            <a:ext cx="8869680" cy="333375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2400">
                <a:solidFill>
                  <a:srgbClr val="55595D"/>
                </a:solidFill>
              </a:defRPr>
            </a:lvl1pPr>
          </a:lstStyle>
          <a:p>
            <a:pPr lvl="0"/>
            <a:r>
              <a:rPr lang="en-US"/>
              <a:t>Insert Subtitle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9DA7EAF2-9E1C-5E49-808A-B351B9D2BE4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659791" y="4674488"/>
            <a:ext cx="8869679" cy="333375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1800">
                <a:solidFill>
                  <a:srgbClr val="55595D"/>
                </a:solidFill>
              </a:defRPr>
            </a:lvl1pPr>
          </a:lstStyle>
          <a:p>
            <a:pPr lvl="0"/>
            <a:r>
              <a:rPr lang="en-US"/>
              <a:t>Insert Presenter | Insert Date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FC3F7493-3441-8549-A8C9-EC77E76884E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659790" y="3926343"/>
            <a:ext cx="8869680" cy="45719"/>
          </a:xfrm>
          <a:prstGeom prst="rect">
            <a:avLst/>
          </a:prstGeom>
          <a:solidFill>
            <a:srgbClr val="791214"/>
          </a:solidFill>
        </p:spPr>
        <p:txBody>
          <a:bodyPr/>
          <a:lstStyle>
            <a:lvl1pPr>
              <a:buNone/>
              <a:defRPr sz="24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12" name="Picture 11" descr="A close up of a sign&#10;&#10;Description automatically generated">
            <a:extLst>
              <a:ext uri="{FF2B5EF4-FFF2-40B4-BE49-F238E27FC236}">
                <a16:creationId xmlns:a16="http://schemas.microsoft.com/office/drawing/2014/main" id="{C66D31CF-CB31-2A4B-8ED6-91F3BBE9B754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74073" y="283875"/>
            <a:ext cx="2444365" cy="5635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095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_Gre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8A7EE-5A71-7A49-B393-37FB3040EE2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428203" y="6407019"/>
            <a:ext cx="4975321" cy="338602"/>
          </a:xfrm>
          <a:prstGeom prst="rect">
            <a:avLst/>
          </a:prstGeom>
        </p:spPr>
        <p:txBody>
          <a:bodyPr/>
          <a:lstStyle>
            <a:lvl1pPr algn="r">
              <a:defRPr lang="en-US" sz="900" b="0" i="1" smtClean="0">
                <a:solidFill>
                  <a:srgbClr val="747476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t> </a:t>
            </a:r>
            <a:r>
              <a:rPr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t>  DC Health | Government of the District of Columbia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B531A3-4352-5748-B4D1-F805AE1B9242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39547" y="6323739"/>
            <a:ext cx="690880" cy="365125"/>
          </a:xfrm>
          <a:prstGeom prst="rect">
            <a:avLst/>
          </a:prstGeom>
        </p:spPr>
        <p:txBody>
          <a:bodyPr/>
          <a:lstStyle>
            <a:lvl1pPr algn="ctr">
              <a:defRPr sz="800" b="0" i="0">
                <a:solidFill>
                  <a:srgbClr val="747476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7F4E9268-1612-8141-A5F6-8C1073305412}" type="slidenum">
              <a:rPr lang="en-US" smtClean="0"/>
              <a:pPr/>
              <a:t>‹#›</a:t>
            </a:fld>
            <a:endParaRPr lang="en-US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94F036B-F0C4-FA43-8171-421C7324E8E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84905" y="6191146"/>
            <a:ext cx="1694871" cy="390762"/>
          </a:xfrm>
          <a:prstGeom prst="rect">
            <a:avLst/>
          </a:prstGeom>
        </p:spPr>
      </p:pic>
      <p:sp>
        <p:nvSpPr>
          <p:cNvPr id="9" name="Text Placeholder 5">
            <a:extLst>
              <a:ext uri="{FF2B5EF4-FFF2-40B4-BE49-F238E27FC236}">
                <a16:creationId xmlns:a16="http://schemas.microsoft.com/office/drawing/2014/main" id="{52A836F9-F470-984A-B7F3-A605A121BE1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60523" y="2609851"/>
            <a:ext cx="6035040" cy="563563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3200" b="1">
                <a:solidFill>
                  <a:srgbClr val="002B3A"/>
                </a:solidFill>
              </a:defRPr>
            </a:lvl1pPr>
          </a:lstStyle>
          <a:p>
            <a:pPr lvl="0"/>
            <a:r>
              <a:rPr lang="en-US"/>
              <a:t>INSERT DIVIDER TITLE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8B217580-8BBF-BC40-A74B-1F54F8C8B15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59932" y="3440114"/>
            <a:ext cx="6035040" cy="333375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2400">
                <a:solidFill>
                  <a:srgbClr val="55595D"/>
                </a:solidFill>
              </a:defRPr>
            </a:lvl1pPr>
          </a:lstStyle>
          <a:p>
            <a:pPr lvl="0"/>
            <a:r>
              <a:rPr lang="en-US"/>
              <a:t>Insert Divider Subtitle</a:t>
            </a:r>
          </a:p>
        </p:txBody>
      </p:sp>
      <p:sp>
        <p:nvSpPr>
          <p:cNvPr id="11" name="Text Placeholder 11">
            <a:extLst>
              <a:ext uri="{FF2B5EF4-FFF2-40B4-BE49-F238E27FC236}">
                <a16:creationId xmlns:a16="http://schemas.microsoft.com/office/drawing/2014/main" id="{A3CDDEAF-2A3A-584E-98F4-3D6140E7AA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59935" y="3236914"/>
            <a:ext cx="6035040" cy="45719"/>
          </a:xfrm>
          <a:prstGeom prst="rect">
            <a:avLst/>
          </a:prstGeom>
          <a:solidFill>
            <a:srgbClr val="791214"/>
          </a:solidFill>
        </p:spPr>
        <p:txBody>
          <a:bodyPr/>
          <a:lstStyle>
            <a:lvl1pPr>
              <a:buNone/>
              <a:defRPr sz="24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8513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llout_Grey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5750384D-F384-9845-AE73-9BF30876CF8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39547" y="6270574"/>
            <a:ext cx="690880" cy="365125"/>
          </a:xfrm>
          <a:prstGeom prst="rect">
            <a:avLst/>
          </a:prstGeom>
        </p:spPr>
        <p:txBody>
          <a:bodyPr/>
          <a:lstStyle>
            <a:lvl1pPr algn="ctr">
              <a:defRPr sz="800" b="0" i="0">
                <a:solidFill>
                  <a:schemeClr val="bg1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7F4E9268-1612-8141-A5F6-8C1073305412}" type="slidenum">
              <a:rPr lang="en-US" smtClean="0"/>
              <a:pPr/>
              <a:t>‹#›</a:t>
            </a:fld>
            <a:endParaRPr lang="en-US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Text Placeholder 5">
            <a:extLst>
              <a:ext uri="{FF2B5EF4-FFF2-40B4-BE49-F238E27FC236}">
                <a16:creationId xmlns:a16="http://schemas.microsoft.com/office/drawing/2014/main" id="{9FA445DB-3597-F844-9167-35F2A7C08F6E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939176" y="1304925"/>
            <a:ext cx="5120640" cy="909527"/>
          </a:xfrm>
          <a:prstGeom prst="rect">
            <a:avLst/>
          </a:prstGeom>
        </p:spPr>
        <p:txBody>
          <a:bodyPr/>
          <a:lstStyle>
            <a:lvl1pPr marL="7938" indent="-7938" algn="ctr">
              <a:buNone/>
              <a:tabLst/>
              <a:defRPr sz="3200" b="1">
                <a:solidFill>
                  <a:srgbClr val="791214"/>
                </a:solidFill>
              </a:defRPr>
            </a:lvl1pPr>
          </a:lstStyle>
          <a:p>
            <a:pPr lvl="0"/>
            <a:r>
              <a:rPr lang="en-US"/>
              <a:t>INSERT CALLOUT/</a:t>
            </a:r>
            <a:br>
              <a:rPr lang="en-US"/>
            </a:br>
            <a:r>
              <a:rPr lang="en-US"/>
              <a:t>QUOTE TEXT</a:t>
            </a:r>
          </a:p>
        </p:txBody>
      </p:sp>
      <p:sp>
        <p:nvSpPr>
          <p:cNvPr id="9" name="Text Placeholder 11">
            <a:extLst>
              <a:ext uri="{FF2B5EF4-FFF2-40B4-BE49-F238E27FC236}">
                <a16:creationId xmlns:a16="http://schemas.microsoft.com/office/drawing/2014/main" id="{8F67B4A1-4E92-AC4F-878D-B50F5D1127F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 rot="5400000">
            <a:off x="3437860" y="1717015"/>
            <a:ext cx="1828800" cy="85344"/>
          </a:xfrm>
          <a:prstGeom prst="rect">
            <a:avLst/>
          </a:prstGeom>
          <a:solidFill>
            <a:srgbClr val="791214"/>
          </a:solidFill>
        </p:spPr>
        <p:txBody>
          <a:bodyPr/>
          <a:lstStyle>
            <a:lvl1pPr>
              <a:buNone/>
              <a:defRPr sz="24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06CE269B-6E0D-1F48-8C54-97D99D773C7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 rot="5400000">
            <a:off x="9732333" y="1717015"/>
            <a:ext cx="1828800" cy="85344"/>
          </a:xfrm>
          <a:prstGeom prst="rect">
            <a:avLst/>
          </a:prstGeom>
          <a:solidFill>
            <a:srgbClr val="791214"/>
          </a:solidFill>
        </p:spPr>
        <p:txBody>
          <a:bodyPr/>
          <a:lstStyle>
            <a:lvl1pPr>
              <a:buNone/>
              <a:defRPr sz="2400">
                <a:noFill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A4F994E1-6DCE-3248-AA7C-411E18EB55B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484905" y="6191146"/>
            <a:ext cx="1694871" cy="390762"/>
          </a:xfrm>
          <a:prstGeom prst="rect">
            <a:avLst/>
          </a:prstGeom>
        </p:spPr>
      </p:pic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76F28170-32A6-8942-BBFC-4DAB21FED75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262926" y="6357438"/>
            <a:ext cx="4975321" cy="338602"/>
          </a:xfrm>
          <a:prstGeom prst="rect">
            <a:avLst/>
          </a:prstGeom>
        </p:spPr>
        <p:txBody>
          <a:bodyPr/>
          <a:lstStyle>
            <a:lvl1pPr algn="r">
              <a:defRPr lang="en-US" sz="900" b="0" i="1" smtClean="0">
                <a:solidFill>
                  <a:schemeClr val="bg1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t> </a:t>
            </a:r>
            <a:r>
              <a:rPr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3157942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F6950744-0650-7048-8496-79986345E39D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>
          <a:xfrm>
            <a:off x="11439547" y="6323739"/>
            <a:ext cx="690880" cy="365125"/>
          </a:xfrm>
          <a:prstGeom prst="rect">
            <a:avLst/>
          </a:prstGeom>
        </p:spPr>
        <p:txBody>
          <a:bodyPr/>
          <a:lstStyle>
            <a:lvl1pPr algn="ctr">
              <a:defRPr sz="800" b="0" i="0">
                <a:solidFill>
                  <a:srgbClr val="747476"/>
                </a:solidFill>
                <a:latin typeface="Calibri Light" panose="020F0302020204030204" pitchFamily="34" charset="0"/>
                <a:ea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7F4E9268-1612-8141-A5F6-8C1073305412}" type="slidenum">
              <a:rPr lang="en-US" smtClean="0"/>
              <a:pPr/>
              <a:t>‹#›</a:t>
            </a:fld>
            <a:endParaRPr lang="en-US">
              <a:latin typeface="Calibri Light" panose="020F0302020204030204" pitchFamily="34" charset="0"/>
              <a:cs typeface="Calibri Light" panose="020F0302020204030204" pitchFamily="34" charset="0"/>
            </a:endParaRPr>
          </a:p>
        </p:txBody>
      </p:sp>
      <p:sp>
        <p:nvSpPr>
          <p:cNvPr id="5" name="Content Placeholder 10">
            <a:extLst>
              <a:ext uri="{FF2B5EF4-FFF2-40B4-BE49-F238E27FC236}">
                <a16:creationId xmlns:a16="http://schemas.microsoft.com/office/drawing/2014/main" id="{D4090AB2-7F98-C14D-852B-2E11048610B7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34069" y="1835876"/>
            <a:ext cx="10352491" cy="3854570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buClr>
                <a:srgbClr val="791214"/>
              </a:buClr>
              <a:defRPr sz="2400" b="0" i="0">
                <a:solidFill>
                  <a:srgbClr val="55595D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  <a:lvl2pPr>
              <a:spcBef>
                <a:spcPts val="600"/>
              </a:spcBef>
              <a:spcAft>
                <a:spcPts val="600"/>
              </a:spcAft>
              <a:buFont typeface="Monaco" pitchFamily="2" charset="77"/>
              <a:buChar char="⎼"/>
              <a:defRPr sz="1800" b="0" i="0">
                <a:solidFill>
                  <a:srgbClr val="55595D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2pPr>
            <a:lvl3pPr>
              <a:spcBef>
                <a:spcPts val="600"/>
              </a:spcBef>
              <a:spcAft>
                <a:spcPts val="600"/>
              </a:spcAft>
              <a:buFont typeface="Courier New" panose="02070309020205020404" pitchFamily="49" charset="0"/>
              <a:buChar char="o"/>
              <a:defRPr sz="1600" b="0" i="0">
                <a:solidFill>
                  <a:srgbClr val="55595D"/>
                </a:solidFill>
                <a:latin typeface="Calibri Light" panose="020F0302020204030204" pitchFamily="34" charset="0"/>
                <a:cs typeface="Calibri Light" panose="020F0302020204030204" pitchFamily="34" charset="0"/>
              </a:defRPr>
            </a:lvl3pPr>
            <a:lvl4pPr>
              <a:defRPr>
                <a:solidFill>
                  <a:srgbClr val="55595D"/>
                </a:solidFill>
              </a:defRPr>
            </a:lvl4pPr>
            <a:lvl5pPr>
              <a:defRPr>
                <a:solidFill>
                  <a:srgbClr val="55595D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F91810DF-7B96-FD43-A447-4B3BFB0769C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4069" y="577902"/>
            <a:ext cx="10352491" cy="563563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3200" b="1">
                <a:solidFill>
                  <a:srgbClr val="002B3A"/>
                </a:solidFill>
              </a:defRPr>
            </a:lvl1pPr>
          </a:lstStyle>
          <a:p>
            <a:pPr lvl="0"/>
            <a:r>
              <a:rPr lang="en-US"/>
              <a:t>INSERT TITLE</a:t>
            </a:r>
          </a:p>
        </p:txBody>
      </p:sp>
      <p:sp>
        <p:nvSpPr>
          <p:cNvPr id="7" name="Text Placeholder 11">
            <a:extLst>
              <a:ext uri="{FF2B5EF4-FFF2-40B4-BE49-F238E27FC236}">
                <a16:creationId xmlns:a16="http://schemas.microsoft.com/office/drawing/2014/main" id="{FB250E82-A18F-8040-AC7C-758D6E00039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934069" y="1225128"/>
            <a:ext cx="10352491" cy="333375"/>
          </a:xfrm>
          <a:prstGeom prst="rect">
            <a:avLst/>
          </a:prstGeom>
        </p:spPr>
        <p:txBody>
          <a:bodyPr/>
          <a:lstStyle>
            <a:lvl1pPr marL="7938" indent="-7938">
              <a:buNone/>
              <a:tabLst/>
              <a:defRPr sz="2400">
                <a:solidFill>
                  <a:srgbClr val="55595D"/>
                </a:solidFill>
              </a:defRPr>
            </a:lvl1pPr>
          </a:lstStyle>
          <a:p>
            <a:pPr lvl="0"/>
            <a:r>
              <a:rPr lang="en-US"/>
              <a:t>Insert Divider Subtitle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46CB27-D9A1-0245-B74D-BB40184BB85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rcRect/>
          <a:stretch/>
        </p:blipFill>
        <p:spPr>
          <a:xfrm>
            <a:off x="934069" y="6191146"/>
            <a:ext cx="1694871" cy="390761"/>
          </a:xfrm>
          <a:prstGeom prst="rect">
            <a:avLst/>
          </a:prstGeom>
        </p:spPr>
      </p:pic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731DAE09-7B42-E049-9607-4A9BC95CA4B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428203" y="6396386"/>
            <a:ext cx="4975321" cy="338602"/>
          </a:xfrm>
          <a:prstGeom prst="rect">
            <a:avLst/>
          </a:prstGeom>
        </p:spPr>
        <p:txBody>
          <a:bodyPr/>
          <a:lstStyle>
            <a:lvl1pPr algn="r">
              <a:defRPr lang="en-US" sz="900" b="0" i="1" smtClean="0">
                <a:solidFill>
                  <a:srgbClr val="747476"/>
                </a:solidFill>
                <a:effectLst/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t> </a:t>
            </a:r>
            <a:r>
              <a:rPr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3588080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ack Cov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8C0D36A-8704-0049-A279-89917C938D0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38736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9658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705" r:id="rId2"/>
    <p:sldLayoutId id="2147483706" r:id="rId3"/>
    <p:sldLayoutId id="2147483702" r:id="rId4"/>
    <p:sldLayoutId id="2147483703" r:id="rId5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Suzanne.Fenzel3@dc.gov" TargetMode="External"/><Relationship Id="rId4" Type="http://schemas.openxmlformats.org/officeDocument/2006/relationships/hyperlink" Target="mailto:Aisha.Nixon@dc.gov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B685F02E-FF0E-834C-BF60-CD7FC4EDF8E8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59789" y="6281703"/>
            <a:ext cx="6256472" cy="338602"/>
          </a:xfrm>
        </p:spPr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t> </a:t>
            </a:r>
            <a:r>
              <a:rPr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t>  DC Health | Government of the District of Columbia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0BC76A6A-CF17-7D4D-A10B-CE03832E8A4A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59788" y="2933540"/>
            <a:ext cx="10879939" cy="984433"/>
          </a:xfrm>
        </p:spPr>
        <p:txBody>
          <a:bodyPr/>
          <a:lstStyle/>
          <a:p>
            <a:r>
              <a:rPr lang="en-US" sz="3600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Medical licensure pathways in the </a:t>
            </a:r>
            <a:r>
              <a:rPr lang="en-US" sz="3600" cap="all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dmv</a:t>
            </a:r>
            <a:r>
              <a:rPr lang="en-US" sz="3600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region: </a:t>
            </a:r>
            <a:r>
              <a:rPr lang="en-US" sz="3600" cap="all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imlcc</a:t>
            </a:r>
            <a:r>
              <a:rPr lang="en-US" sz="3600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vs. regional reciprocity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21B29F7-E0EA-3443-B6C5-3730C2445222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659789" y="4036369"/>
            <a:ext cx="10003411" cy="584030"/>
          </a:xfrm>
        </p:spPr>
        <p:txBody>
          <a:bodyPr/>
          <a:lstStyle/>
          <a:p>
            <a:r>
              <a:rPr lang="en-US" sz="4000" cap="small">
                <a:solidFill>
                  <a:srgbClr val="002060"/>
                </a:solidFill>
              </a:rPr>
              <a:t>FY23 – FY26 Trends and Policy Implications</a:t>
            </a:r>
          </a:p>
        </p:txBody>
      </p:sp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76551BA6-2F4E-BC48-91E5-216D155D6F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22723" y="3884010"/>
            <a:ext cx="8869680" cy="4571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99528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4455B3-98A7-8341-1706-62A5B51006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A511C450-70D0-6FB1-E6EA-9CDEC4556D0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34069" y="1278785"/>
            <a:ext cx="10352491" cy="4411661"/>
          </a:xfrm>
        </p:spPr>
        <p:txBody>
          <a:bodyPr/>
          <a:lstStyle/>
          <a:p>
            <a:pPr marL="0" indent="0">
              <a:buNone/>
            </a:pPr>
            <a:r>
              <a:rPr lang="en-US" b="1"/>
              <a:t>Key Elements of the DMV MOA</a:t>
            </a:r>
          </a:p>
          <a:p>
            <a:pPr lvl="1"/>
            <a:r>
              <a:rPr lang="en-US" sz="2000" b="1"/>
              <a:t>Shared Eligibility Criteria</a:t>
            </a:r>
            <a:br>
              <a:rPr lang="en-US" sz="2000"/>
            </a:br>
            <a:r>
              <a:rPr lang="en-US" sz="2000"/>
              <a:t>Applicants must meet consistent standards across all three jurisdictions</a:t>
            </a:r>
          </a:p>
          <a:p>
            <a:pPr lvl="1"/>
            <a:r>
              <a:rPr lang="en-US" sz="2000" b="1"/>
              <a:t>Legislative and Regulatory Alignment</a:t>
            </a:r>
            <a:br>
              <a:rPr lang="en-US" sz="2000"/>
            </a:br>
            <a:r>
              <a:rPr lang="en-US" sz="2000"/>
              <a:t>Harmonization of rules to support mutual recognition</a:t>
            </a:r>
          </a:p>
          <a:p>
            <a:pPr lvl="1"/>
            <a:r>
              <a:rPr lang="en-US" sz="2000" b="1"/>
              <a:t>Mutual Recognition of Licensure</a:t>
            </a:r>
            <a:br>
              <a:rPr lang="en-US" sz="2000"/>
            </a:br>
            <a:r>
              <a:rPr lang="en-US" sz="2000"/>
              <a:t>Physicians licensed in one jurisdiction can apply for expedited licensure in the others</a:t>
            </a:r>
          </a:p>
          <a:p>
            <a:pPr lvl="1"/>
            <a:r>
              <a:rPr lang="en-US" sz="2000" b="1"/>
              <a:t>Defined Roles and Responsibilities</a:t>
            </a:r>
            <a:br>
              <a:rPr lang="en-US" sz="2000"/>
            </a:br>
            <a:r>
              <a:rPr lang="en-US" sz="2000"/>
              <a:t>Each board retains authority while honoring the agreement</a:t>
            </a:r>
          </a:p>
          <a:p>
            <a:pPr lvl="1"/>
            <a:r>
              <a:rPr lang="en-US" sz="2000" b="1"/>
              <a:t>Ongoing Governance</a:t>
            </a:r>
            <a:br>
              <a:rPr lang="en-US" sz="2000"/>
            </a:br>
            <a:r>
              <a:rPr lang="en-US" sz="2000"/>
              <a:t>Regular review and updates to maintain alignment and address emerging issues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158073-6558-7704-0EB0-F7B766AA93D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Board &amp; Legal Collaboration &amp; DMV MOA Overview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1F86C6C-A4F7-132F-C8E0-32DB60CB8B29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4195622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F4AC6B6-ABED-6F4A-B43A-584E7B0CC0A0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327931541"/>
              </p:ext>
            </p:extLst>
          </p:nvPr>
        </p:nvGraphicFramePr>
        <p:xfrm>
          <a:off x="933450" y="1835150"/>
          <a:ext cx="10353675" cy="2590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51225">
                  <a:extLst>
                    <a:ext uri="{9D8B030D-6E8A-4147-A177-3AD203B41FA5}">
                      <a16:colId xmlns:a16="http://schemas.microsoft.com/office/drawing/2014/main" val="2751697972"/>
                    </a:ext>
                  </a:extLst>
                </a:gridCol>
                <a:gridCol w="3451225">
                  <a:extLst>
                    <a:ext uri="{9D8B030D-6E8A-4147-A177-3AD203B41FA5}">
                      <a16:colId xmlns:a16="http://schemas.microsoft.com/office/drawing/2014/main" val="3455956441"/>
                    </a:ext>
                  </a:extLst>
                </a:gridCol>
                <a:gridCol w="3451225">
                  <a:extLst>
                    <a:ext uri="{9D8B030D-6E8A-4147-A177-3AD203B41FA5}">
                      <a16:colId xmlns:a16="http://schemas.microsoft.com/office/drawing/2014/main" val="97884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Feature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DMV Reciprocity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IMLCC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599430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Enforcement Scope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State-specific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Multi-state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646660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Trigger for Action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2000">
                          <a:effectLst/>
                          <a:latin typeface="+mn-lt"/>
                        </a:rPr>
                        <a:t>Varies by jurisdiction</a:t>
                      </a:r>
                    </a:p>
                  </a:txBody>
                  <a:tcPr marL="114300" marR="76200" marT="76200" marB="66675"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Action in one state can trigger others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9488646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Standardization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Limited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High: Governed by IMLCC rules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483384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000" b="1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Data Sharing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>
                          <a:latin typeface="+mn-lt"/>
                        </a:rPr>
                        <a:t>Informal or ad hoc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b="0" i="0">
                          <a:solidFill>
                            <a:srgbClr val="424242"/>
                          </a:solidFill>
                          <a:effectLst/>
                          <a:latin typeface="+mn-lt"/>
                        </a:rPr>
                        <a:t>Formal, structured reporting across states</a:t>
                      </a:r>
                      <a:endParaRPr lang="en-US" sz="200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3895161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055BA0-A108-41D4-4167-07F99C84AFA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Enforcement &amp; Sensitive Case Considerations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2E85B79-2636-6275-6903-4552D08EA3E7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/>
              <a:t>Disciplinary Action Comparison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81E382-E247-B075-3AF1-832342E35941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6665501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B9CC8C8-427C-AA1F-E019-70626E7456CF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2669178017"/>
              </p:ext>
            </p:extLst>
          </p:nvPr>
        </p:nvGraphicFramePr>
        <p:xfrm>
          <a:off x="933450" y="1141465"/>
          <a:ext cx="10353674" cy="47801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837">
                  <a:extLst>
                    <a:ext uri="{9D8B030D-6E8A-4147-A177-3AD203B41FA5}">
                      <a16:colId xmlns:a16="http://schemas.microsoft.com/office/drawing/2014/main" val="1998085713"/>
                    </a:ext>
                  </a:extLst>
                </a:gridCol>
                <a:gridCol w="5176837">
                  <a:extLst>
                    <a:ext uri="{9D8B030D-6E8A-4147-A177-3AD203B41FA5}">
                      <a16:colId xmlns:a16="http://schemas.microsoft.com/office/drawing/2014/main" val="1517347138"/>
                    </a:ext>
                  </a:extLst>
                </a:gridCol>
              </a:tblGrid>
              <a:tr h="434691">
                <a:tc>
                  <a:txBody>
                    <a:bodyPr/>
                    <a:lstStyle/>
                    <a:p>
                      <a:r>
                        <a:rPr lang="en-US" sz="2400"/>
                        <a:t>BENEFITS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/>
                        <a:t>CHALLENGES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44907402"/>
                  </a:ext>
                </a:extLst>
              </a:tr>
              <a:tr h="521206"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Reduced Processing Time</a:t>
                      </a:r>
                      <a:endParaRPr lang="en-US" sz="2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Applicant Confusion on Eligibility</a:t>
                      </a:r>
                      <a:endParaRPr lang="en-US" sz="24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11625955"/>
                  </a:ext>
                </a:extLst>
              </a:tr>
              <a:tr h="950433"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Seamless Verification</a:t>
                      </a:r>
                      <a:endParaRPr lang="en-US" sz="2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>
                          <a:solidFill>
                            <a:srgbClr val="424242"/>
                          </a:solidFill>
                          <a:effectLst/>
                          <a:latin typeface="Segoe Sans"/>
                        </a:rPr>
                        <a:t>Manual Conversion to Examination Pathway</a:t>
                      </a:r>
                      <a:endParaRPr lang="en-US" sz="24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6623945"/>
                  </a:ext>
                </a:extLst>
              </a:tr>
              <a:tr h="950433"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Increased Access to Care</a:t>
                      </a:r>
                      <a:endParaRPr lang="en-US" sz="2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Communication Gaps Between Jurisdictions</a:t>
                      </a:r>
                      <a:endParaRPr lang="en-US" sz="24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11206750"/>
                  </a:ext>
                </a:extLst>
              </a:tr>
              <a:tr h="950433"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Multi-State Practice Flexibility </a:t>
                      </a:r>
                      <a:r>
                        <a:rPr lang="en-US" sz="2400" b="0" i="1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(IMLCC)</a:t>
                      </a:r>
                      <a:endParaRPr lang="en-US" sz="2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Limited Awareness of Options</a:t>
                      </a:r>
                      <a:endParaRPr lang="en-US" sz="24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5197532"/>
                  </a:ext>
                </a:extLst>
              </a:tr>
              <a:tr h="950433"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Regulatory Collaboration</a:t>
                      </a:r>
                      <a:endParaRPr lang="en-US" sz="2400" b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0" i="0" kern="120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Ongoing Maintenance of Agreements</a:t>
                      </a:r>
                      <a:endParaRPr lang="en-US" sz="2400" b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25282079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FA105D-C493-DED3-5861-3B5E7E518B2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Benefits &amp; Challenges of Expedited Licensure Pathways</a:t>
            </a:r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E03FB2-F84F-151D-7366-FEE32072C62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2609620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A3CC3E9-7461-A524-D992-A59520D63893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 lIns="91440" tIns="45720" rIns="91440" bIns="45720" anchor="t"/>
          <a:lstStyle/>
          <a:p>
            <a:r>
              <a:rPr lang="en-US" b="1">
                <a:latin typeface="Calibri Light"/>
                <a:ea typeface="Calibri Light"/>
                <a:cs typeface="Calibri Light"/>
              </a:rPr>
              <a:t>Complementary Strengths</a:t>
            </a:r>
            <a:r>
              <a:rPr lang="en-US">
                <a:latin typeface="Calibri Light"/>
                <a:ea typeface="Calibri Light"/>
                <a:cs typeface="Calibri Light"/>
              </a:rPr>
              <a:t>:</a:t>
            </a:r>
          </a:p>
          <a:p>
            <a:pPr lvl="1"/>
            <a:r>
              <a:rPr lang="en-US" b="1">
                <a:latin typeface="Calibri Light"/>
                <a:ea typeface="Calibri Light"/>
                <a:cs typeface="Calibri Light"/>
              </a:rPr>
              <a:t>IMLCC</a:t>
            </a:r>
            <a:r>
              <a:rPr lang="en-US">
                <a:latin typeface="Calibri Light"/>
                <a:ea typeface="Calibri Light"/>
                <a:cs typeface="Calibri Light"/>
              </a:rPr>
              <a:t> provides a </a:t>
            </a:r>
            <a:r>
              <a:rPr lang="en-US" b="1">
                <a:latin typeface="Calibri Light"/>
                <a:ea typeface="Calibri Light"/>
                <a:cs typeface="Calibri Light"/>
              </a:rPr>
              <a:t>standardized, streamlined process</a:t>
            </a:r>
            <a:r>
              <a:rPr lang="en-US">
                <a:latin typeface="Calibri Light"/>
                <a:ea typeface="Calibri Light"/>
                <a:cs typeface="Calibri Light"/>
              </a:rPr>
              <a:t> for multi-state licensure, ideal for providers seeking broad practice reach.</a:t>
            </a:r>
          </a:p>
          <a:p>
            <a:pPr lvl="1"/>
            <a:r>
              <a:rPr lang="en-US" b="1">
                <a:latin typeface="Calibri Light"/>
                <a:ea typeface="Calibri Light"/>
                <a:cs typeface="Calibri Light"/>
              </a:rPr>
              <a:t>DMV reciprocity</a:t>
            </a:r>
            <a:r>
              <a:rPr lang="en-US">
                <a:latin typeface="Calibri Light"/>
                <a:ea typeface="Calibri Light"/>
                <a:cs typeface="Calibri Light"/>
              </a:rPr>
              <a:t> supports </a:t>
            </a:r>
            <a:r>
              <a:rPr lang="en-US" b="1">
                <a:latin typeface="Calibri Light"/>
                <a:ea typeface="Calibri Light"/>
                <a:cs typeface="Calibri Light"/>
              </a:rPr>
              <a:t>regional mobility</a:t>
            </a:r>
            <a:r>
              <a:rPr lang="en-US">
                <a:latin typeface="Calibri Light"/>
                <a:ea typeface="Calibri Light"/>
                <a:cs typeface="Calibri Light"/>
              </a:rPr>
              <a:t>, especially for providers already licensed in neighboring states.</a:t>
            </a:r>
          </a:p>
          <a:p>
            <a:r>
              <a:rPr lang="en-US" b="1">
                <a:latin typeface="Calibri Light"/>
                <a:ea typeface="Calibri Light"/>
                <a:cs typeface="Calibri Light"/>
              </a:rPr>
              <a:t>Demonstrated Growth in Our Area</a:t>
            </a:r>
            <a:r>
              <a:rPr lang="en-US">
                <a:latin typeface="Calibri Light"/>
                <a:ea typeface="Calibri Light"/>
                <a:cs typeface="Calibri Light"/>
              </a:rPr>
              <a:t>:</a:t>
            </a:r>
          </a:p>
          <a:p>
            <a:pPr lvl="1"/>
            <a:r>
              <a:rPr lang="en-US" b="1">
                <a:latin typeface="Calibri Light"/>
                <a:ea typeface="Calibri Light"/>
                <a:cs typeface="Calibri Light"/>
              </a:rPr>
              <a:t>IMLCC Licenses Issued</a:t>
            </a:r>
            <a:r>
              <a:rPr lang="en-US">
                <a:latin typeface="Calibri Light"/>
                <a:ea typeface="Calibri Light"/>
                <a:cs typeface="Calibri Light"/>
              </a:rPr>
              <a:t>: Over </a:t>
            </a:r>
            <a:r>
              <a:rPr lang="en-US" b="1">
                <a:latin typeface="Calibri Light"/>
                <a:ea typeface="Calibri Light"/>
                <a:cs typeface="Calibri Light"/>
              </a:rPr>
              <a:t>1,000 active licenses</a:t>
            </a:r>
            <a:r>
              <a:rPr lang="en-US">
                <a:latin typeface="Calibri Light"/>
                <a:ea typeface="Calibri Light"/>
                <a:cs typeface="Calibri Light"/>
              </a:rPr>
              <a:t> approved through IMLCC in our jurisdiction in the past 12 months.</a:t>
            </a:r>
          </a:p>
          <a:p>
            <a:pPr lvl="1"/>
            <a:r>
              <a:rPr lang="en-US" b="1">
                <a:latin typeface="Calibri Light"/>
                <a:ea typeface="Calibri Light"/>
                <a:cs typeface="Calibri Light"/>
              </a:rPr>
              <a:t>DMV Reciprocity Applications</a:t>
            </a:r>
            <a:r>
              <a:rPr lang="en-US">
                <a:latin typeface="Calibri Light"/>
                <a:ea typeface="Calibri Light"/>
                <a:cs typeface="Calibri Light"/>
              </a:rPr>
              <a:t>: Over </a:t>
            </a:r>
            <a:r>
              <a:rPr lang="en-US" b="1">
                <a:latin typeface="Calibri Light"/>
                <a:ea typeface="Calibri Light"/>
                <a:cs typeface="Calibri Light"/>
              </a:rPr>
              <a:t>481 active licenses </a:t>
            </a:r>
            <a:r>
              <a:rPr lang="en-US">
                <a:latin typeface="Calibri Light"/>
                <a:ea typeface="Calibri Light"/>
                <a:cs typeface="Calibri Light"/>
              </a:rPr>
              <a:t>approved through DMV Reciprocity in our jurisdiction in the past 12 months.</a:t>
            </a:r>
            <a:endParaRPr lang="en-US" b="1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7307C3-9399-0360-BB0A-235029DC4E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Key Takeaways – Dual Pathway Strategy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7CC911A-C82A-18C9-8E35-A854D5B113E6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/>
              <a:t>Why Both Pathways Matter in Our Region</a:t>
            </a:r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EC5264-0013-9D88-F9F3-C5051C9AF615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300126707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6A2F1-5138-ED24-80A8-D87704CE89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4290AB1-E489-5795-12CA-23FFBD24E94B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 b="1"/>
              <a:t>Strategic Benefits</a:t>
            </a:r>
            <a:r>
              <a:rPr lang="en-US"/>
              <a:t>:</a:t>
            </a:r>
          </a:p>
          <a:p>
            <a:pPr lvl="1"/>
            <a:r>
              <a:rPr lang="en-US"/>
              <a:t>IMLCC ensures uniform enforcement and credentialing standards, reducing administrative burden.</a:t>
            </a:r>
          </a:p>
          <a:p>
            <a:pPr lvl="1"/>
            <a:r>
              <a:rPr lang="en-US"/>
              <a:t>Reciprocity offers flexibility but remains fragmented across jurisdictions.</a:t>
            </a:r>
          </a:p>
          <a:p>
            <a:r>
              <a:rPr lang="en-US" b="1"/>
              <a:t>Policy Complexity</a:t>
            </a:r>
            <a:r>
              <a:rPr lang="en-US"/>
              <a:t>:</a:t>
            </a:r>
          </a:p>
          <a:p>
            <a:pPr lvl="1"/>
            <a:r>
              <a:rPr lang="en-US" b="1"/>
              <a:t>Shield laws</a:t>
            </a:r>
            <a:r>
              <a:rPr lang="en-US"/>
              <a:t> and varying state regulations introduce legal ambiguity, affecting both pathways.</a:t>
            </a:r>
          </a:p>
          <a:p>
            <a:r>
              <a:rPr lang="en-US" b="1"/>
              <a:t>Bottom Line:</a:t>
            </a:r>
          </a:p>
          <a:p>
            <a:pPr lvl="1"/>
            <a:r>
              <a:rPr lang="en-US"/>
              <a:t>Leveraging both IMLCC and DMV reciprocity expands access to qualified providers, enhances workforce flexibility, and supports regional healthcare delivery goals.</a:t>
            </a:r>
          </a:p>
          <a:p>
            <a:pPr marL="0" indent="0">
              <a:buNone/>
            </a:pP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18CE59-3DA1-BEBC-3520-4FFCA8AE0A4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Key Takeaways – Dual Pathway Strategy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B3689BB-9AAF-5F99-E7A8-35D9405FAA6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/>
              <a:t>Why Both Pathways Matter in Our Region</a:t>
            </a:r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C1D7B-FF10-24C3-BC4E-AC9F82C82444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400427212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DD79A0-901F-4C5E-1650-F28AF248116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t> </a:t>
            </a:r>
            <a:r>
              <a:rPr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t>  DC Health | Government of the District of Columbia</a:t>
            </a:r>
          </a:p>
        </p:txBody>
      </p:sp>
      <p:sp>
        <p:nvSpPr>
          <p:cNvPr id="10" name="Text Placeholder 6">
            <a:extLst>
              <a:ext uri="{FF2B5EF4-FFF2-40B4-BE49-F238E27FC236}">
                <a16:creationId xmlns:a16="http://schemas.microsoft.com/office/drawing/2014/main" id="{C2F60B48-43D3-9D2D-57D5-9C832DE9FD57}"/>
              </a:ext>
            </a:extLst>
          </p:cNvPr>
          <p:cNvSpPr>
            <a:spLocks noGrp="1"/>
          </p:cNvSpPr>
          <p:nvPr/>
        </p:nvSpPr>
        <p:spPr>
          <a:xfrm>
            <a:off x="431973" y="584695"/>
            <a:ext cx="10879939" cy="984433"/>
          </a:xfrm>
          <a:prstGeom prst="rect">
            <a:avLst/>
          </a:prstGeom>
        </p:spPr>
        <p:txBody>
          <a:bodyPr lIns="91440" tIns="45720" rIns="91440" bIns="45720" anchor="t"/>
          <a:lstStyle>
            <a:lvl1pPr marL="7938" indent="-7938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tabLst/>
              <a:defRPr sz="3200" b="1" kern="1200">
                <a:solidFill>
                  <a:srgbClr val="002B3A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7620" indent="-7620" algn="ctr"/>
            <a:r>
              <a:rPr lang="en-US" sz="3600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Calibri"/>
              </a:rPr>
              <a:t>Medical licensure PATHWAY IN THE REGION:</a:t>
            </a:r>
            <a:endParaRPr lang="en-US"/>
          </a:p>
          <a:p>
            <a:pPr marL="7620" indent="-7620" algn="ctr"/>
            <a:r>
              <a:rPr lang="en-US" sz="3600" cap="all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/>
                <a:cs typeface="Calibri"/>
              </a:rPr>
              <a:t>IMLCC VS RECIPROCITY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58F4B60B-F1E5-23B7-9629-D9196561B1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2091" y="2026524"/>
            <a:ext cx="8587818" cy="34412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82249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148F0-FC16-0C63-F0C9-8A3607809B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Footer Placeholder 20">
            <a:extLst>
              <a:ext uri="{FF2B5EF4-FFF2-40B4-BE49-F238E27FC236}">
                <a16:creationId xmlns:a16="http://schemas.microsoft.com/office/drawing/2014/main" id="{AC8201B6-41B4-61A2-3480-2F828AA94C4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>
          <a:xfrm>
            <a:off x="659789" y="6281703"/>
            <a:ext cx="6256472" cy="338602"/>
          </a:xfrm>
        </p:spPr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t> </a:t>
            </a:r>
            <a:r>
              <a:rPr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t>  DC Health | Government of the District of Columbia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DB1F77-B11E-D20A-F0EB-04B977CB951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0417" y="1429631"/>
            <a:ext cx="8869680" cy="563563"/>
          </a:xfrm>
        </p:spPr>
        <p:txBody>
          <a:bodyPr lIns="91440" tIns="45720" rIns="91440" bIns="45720" anchor="t"/>
          <a:lstStyle/>
          <a:p>
            <a:pPr marL="7620" indent="-7620"/>
            <a:r>
              <a:rPr lang="en-US">
                <a:ea typeface="Calibri"/>
                <a:cs typeface="Calibri"/>
              </a:rPr>
              <a:t>CONTACTS 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561460F-E46C-FB5E-4C60-371C03EE5B7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67245" y="437855"/>
            <a:ext cx="2219325" cy="177165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2FB649-FF6E-B159-4DA2-884A04E7ED93}"/>
              </a:ext>
            </a:extLst>
          </p:cNvPr>
          <p:cNvSpPr txBox="1"/>
          <p:nvPr/>
        </p:nvSpPr>
        <p:spPr>
          <a:xfrm>
            <a:off x="569535" y="2655215"/>
            <a:ext cx="4725186" cy="261610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>
                <a:ea typeface="Calibri"/>
                <a:cs typeface="Calibri"/>
              </a:rPr>
              <a:t>Aisha K. Nixon, MPT, CPM</a:t>
            </a:r>
          </a:p>
          <a:p>
            <a:r>
              <a:rPr lang="en-US" sz="1600">
                <a:ea typeface="Calibri"/>
                <a:cs typeface="Calibri"/>
              </a:rPr>
              <a:t>Associate Director </a:t>
            </a:r>
          </a:p>
          <a:p>
            <a:r>
              <a:rPr lang="en-US" sz="1600">
                <a:ea typeface="Calibri"/>
                <a:cs typeface="Calibri"/>
              </a:rPr>
              <a:t>Office of Health Facilities</a:t>
            </a:r>
          </a:p>
          <a:p>
            <a:r>
              <a:rPr lang="en-US" sz="1600">
                <a:ea typeface="Calibri"/>
                <a:cs typeface="Calibri"/>
              </a:rPr>
              <a:t>Health System and Preparedness Administration</a:t>
            </a:r>
          </a:p>
          <a:p>
            <a:r>
              <a:rPr lang="en-US" sz="1600">
                <a:solidFill>
                  <a:srgbClr val="310AF5"/>
                </a:solidFill>
                <a:ea typeface="Calibri"/>
                <a:cs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Aisha.Nixon@dc.gov</a:t>
            </a:r>
            <a:r>
              <a:rPr lang="en-US" sz="1600">
                <a:solidFill>
                  <a:srgbClr val="310AF5"/>
                </a:solidFill>
                <a:ea typeface="Calibri"/>
                <a:cs typeface="Calibri"/>
              </a:rPr>
              <a:t> </a:t>
            </a:r>
          </a:p>
          <a:p>
            <a:r>
              <a:rPr lang="en-US" sz="1600">
                <a:solidFill>
                  <a:srgbClr val="002B3A"/>
                </a:solidFill>
                <a:ea typeface="Calibri"/>
                <a:cs typeface="Calibri"/>
              </a:rPr>
              <a:t>Phone:  (202) 442-8336</a:t>
            </a:r>
          </a:p>
          <a:p>
            <a:endParaRPr lang="en-US" sz="1600">
              <a:solidFill>
                <a:srgbClr val="002B3A"/>
              </a:solidFill>
              <a:ea typeface="Calibri"/>
              <a:cs typeface="Calibri"/>
            </a:endParaRPr>
          </a:p>
          <a:p>
            <a:endParaRPr lang="en-US" sz="1600" b="1">
              <a:solidFill>
                <a:srgbClr val="002B3A"/>
              </a:solidFill>
              <a:ea typeface="Calibri"/>
              <a:cs typeface="Calibri"/>
            </a:endParaRPr>
          </a:p>
          <a:p>
            <a:endParaRPr lang="en-US">
              <a:solidFill>
                <a:srgbClr val="310AF5"/>
              </a:solidFill>
              <a:ea typeface="Calibri"/>
              <a:cs typeface="Calibri"/>
            </a:endParaRPr>
          </a:p>
          <a:p>
            <a:endParaRPr lang="en-US">
              <a:ea typeface="Calibri"/>
              <a:cs typeface="Calibri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35E147A-F30C-8060-5C97-4BB4CF78868F}"/>
              </a:ext>
            </a:extLst>
          </p:cNvPr>
          <p:cNvSpPr txBox="1"/>
          <p:nvPr/>
        </p:nvSpPr>
        <p:spPr>
          <a:xfrm>
            <a:off x="5514680" y="2647361"/>
            <a:ext cx="4289195" cy="156966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sz="1600" b="1" i="0" u="none" strike="noStrike" baseline="0" dirty="0">
                <a:latin typeface="Calibri"/>
                <a:ea typeface="Segoe UI"/>
                <a:cs typeface="Segoe UI"/>
              </a:rPr>
              <a:t>Suzanne M. Fenzel</a:t>
            </a:r>
            <a:r>
              <a:rPr lang="en-US" sz="1600" b="0" i="0" dirty="0">
                <a:latin typeface="Calibri"/>
                <a:ea typeface="Segoe UI"/>
                <a:cs typeface="Segoe UI"/>
              </a:rPr>
              <a:t>​</a:t>
            </a:r>
            <a:r>
              <a:rPr lang="en-US" sz="1600" b="1" dirty="0">
                <a:latin typeface="Calibri"/>
                <a:ea typeface="Segoe UI"/>
                <a:cs typeface="Segoe UI"/>
              </a:rPr>
              <a:t>, Esq.</a:t>
            </a:r>
            <a:endParaRPr lang="en-US" b="1" dirty="0">
              <a:ea typeface="Calibri" panose="020F0502020204030204"/>
              <a:cs typeface="Calibri" panose="020F0502020204030204"/>
            </a:endParaRPr>
          </a:p>
          <a:p>
            <a:pPr algn="l" rtl="0"/>
            <a:r>
              <a:rPr lang="en-US" sz="1600" b="0" i="0" u="none" strike="noStrike" baseline="0" dirty="0">
                <a:latin typeface="Calibri"/>
                <a:ea typeface="Segoe UI"/>
                <a:cs typeface="Segoe UI"/>
              </a:rPr>
              <a:t>Senior Assistant General Counsel</a:t>
            </a:r>
            <a:r>
              <a:rPr lang="en-US" sz="1600" b="0" i="0" dirty="0"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1600" b="0" i="0" u="none" strike="noStrike" baseline="0" dirty="0">
                <a:latin typeface="Calibri"/>
                <a:ea typeface="Segoe UI"/>
                <a:cs typeface="Segoe UI"/>
              </a:rPr>
              <a:t>Counsel to the Board of Medicine</a:t>
            </a:r>
            <a:r>
              <a:rPr lang="en-US" sz="1600" b="0" i="0" dirty="0"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1600" b="0" i="0" u="none" strike="noStrike" baseline="0" dirty="0">
                <a:latin typeface="Calibri"/>
                <a:ea typeface="Segoe UI"/>
                <a:cs typeface="Segoe UI"/>
              </a:rPr>
              <a:t>Office of the General Counsel</a:t>
            </a:r>
            <a:r>
              <a:rPr lang="en-US" sz="1600" b="0" i="0" dirty="0">
                <a:latin typeface="Calibri"/>
                <a:ea typeface="Segoe UI"/>
                <a:cs typeface="Segoe UI"/>
              </a:rPr>
              <a:t>​</a:t>
            </a:r>
          </a:p>
          <a:p>
            <a:pPr algn="l" rtl="0"/>
            <a:r>
              <a:rPr lang="en-US" sz="1600" i="0" u="sng" strike="noStrike" baseline="0" dirty="0">
                <a:solidFill>
                  <a:srgbClr val="310AF5"/>
                </a:solidFill>
                <a:latin typeface="Calibri"/>
                <a:ea typeface="Segoe UI"/>
                <a:cs typeface="Segoe UI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Suzanne.Fenzel3@dc.gov</a:t>
            </a:r>
            <a:r>
              <a:rPr lang="en-US" sz="1600" i="0" u="none" strike="noStrike" baseline="0" dirty="0">
                <a:solidFill>
                  <a:srgbClr val="310AF5"/>
                </a:solidFill>
                <a:latin typeface="Calibri"/>
                <a:ea typeface="Segoe UI"/>
                <a:cs typeface="Segoe UI"/>
              </a:rPr>
              <a:t> </a:t>
            </a:r>
            <a:r>
              <a:rPr lang="en-US" sz="1600" i="0" dirty="0">
                <a:solidFill>
                  <a:srgbClr val="310AF5"/>
                </a:solidFill>
                <a:latin typeface="Calibri"/>
                <a:ea typeface="Segoe UI"/>
                <a:cs typeface="Segoe UI"/>
              </a:rPr>
              <a:t>​</a:t>
            </a:r>
          </a:p>
          <a:p>
            <a:r>
              <a:rPr lang="en-US" sz="1600" b="0" i="0" u="none" strike="noStrike" baseline="0" dirty="0">
                <a:latin typeface="Calibri"/>
                <a:ea typeface="Segoe UI"/>
                <a:cs typeface="Segoe UI"/>
              </a:rPr>
              <a:t>Phone:</a:t>
            </a:r>
            <a:r>
              <a:rPr lang="en-US" sz="1600" dirty="0">
                <a:latin typeface="Calibri"/>
                <a:ea typeface="Segoe UI"/>
                <a:cs typeface="Segoe UI"/>
              </a:rPr>
              <a:t> </a:t>
            </a:r>
            <a:r>
              <a:rPr lang="en-US" sz="1600" b="0" i="0" u="none" strike="noStrike" baseline="0" dirty="0">
                <a:latin typeface="Calibri"/>
                <a:ea typeface="Segoe UI"/>
                <a:cs typeface="Segoe UI"/>
              </a:rPr>
              <a:t> (202) 724-8915</a:t>
            </a:r>
            <a:endParaRPr lang="en-US" sz="1600" dirty="0">
              <a:ea typeface="Calibri" panose="020F0502020204030204"/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75414615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4191F-3C8A-0763-0A4A-8C7C1ACD52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76302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3EFB9E54-AB90-B55B-D124-68F4F1A5505A}"/>
              </a:ext>
            </a:extLst>
          </p:cNvPr>
          <p:cNvSpPr>
            <a:spLocks noGrp="1"/>
          </p:cNvSpPr>
          <p:nvPr>
            <p:ph sz="quarter" idx="16"/>
          </p:nvPr>
        </p:nvSpPr>
        <p:spPr/>
        <p:txBody>
          <a:bodyPr/>
          <a:lstStyle/>
          <a:p>
            <a:r>
              <a:rPr lang="en-US"/>
              <a:t>Dr. Andrea Anderson, Chair of the D.C. Board of Medicine</a:t>
            </a:r>
          </a:p>
          <a:p>
            <a:r>
              <a:rPr lang="en-US"/>
              <a:t>Suzanne Fenzel, Senior Assistant General Counsel for D.C. Board of Medicine</a:t>
            </a:r>
          </a:p>
          <a:p>
            <a:r>
              <a:rPr lang="en-US"/>
              <a:t>Aisha Nixon, Associate Director for the Office of Health Professional Licensing Boards, DC Health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0BDA7DB-C8FC-C8E9-7865-8B3126073A50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982930" y="696564"/>
            <a:ext cx="10352491" cy="563563"/>
          </a:xfrm>
        </p:spPr>
        <p:txBody>
          <a:bodyPr/>
          <a:lstStyle/>
          <a:p>
            <a:r>
              <a:rPr lang="en-US" dirty="0"/>
              <a:t>PRESENTERS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BFC39D-0F57-8789-68C8-B60850E92BD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20995697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25407980-089F-2C23-6C90-DAF54E628D5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34069" y="1141465"/>
            <a:ext cx="10352491" cy="4757446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3200" b="1">
                <a:latin typeface="Calibri Light"/>
                <a:ea typeface="Calibri Light"/>
                <a:cs typeface="Calibri Light"/>
              </a:rPr>
              <a:t>Purpose of Today’s Discussion</a:t>
            </a:r>
          </a:p>
          <a:p>
            <a:pPr lvl="1"/>
            <a:r>
              <a:rPr lang="en-US" sz="3200">
                <a:latin typeface="Calibri Light"/>
                <a:ea typeface="Calibri Light"/>
                <a:cs typeface="Calibri Light"/>
              </a:rPr>
              <a:t>Understand the origin and development of the DMV Regional Reciprocity initiative.</a:t>
            </a:r>
          </a:p>
          <a:p>
            <a:pPr lvl="1"/>
            <a:r>
              <a:rPr lang="en-US" sz="3200">
                <a:latin typeface="Calibri Light"/>
                <a:ea typeface="Calibri Light"/>
                <a:cs typeface="Calibri Light"/>
              </a:rPr>
              <a:t>Compare Regional Reciprocity with the Interstate Medical Licensure Compact (IMLCC).</a:t>
            </a:r>
          </a:p>
          <a:p>
            <a:pPr lvl="1"/>
            <a:r>
              <a:rPr lang="en-US" sz="3200">
                <a:latin typeface="Calibri Light"/>
                <a:ea typeface="Calibri Light"/>
                <a:cs typeface="Calibri Light"/>
              </a:rPr>
              <a:t>Identify the key challenges and benefits of regional licensure portability.</a:t>
            </a:r>
          </a:p>
          <a:p>
            <a:pPr marL="0" indent="0">
              <a:buNone/>
            </a:pPr>
            <a:br>
              <a:rPr lang="en-US"/>
            </a:b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6FBFD4-A5C9-8F9A-BEE4-3C240FCD46A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Purpose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F7233-6AC5-8CA6-F11D-BA4AE354472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20383799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828291D-E8D4-4332-4122-EA449CB58204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34069" y="1402538"/>
            <a:ext cx="10352491" cy="4287908"/>
          </a:xfrm>
        </p:spPr>
        <p:txBody>
          <a:bodyPr lIns="91440" tIns="45720" rIns="91440" bIns="45720" anchor="t"/>
          <a:lstStyle/>
          <a:p>
            <a:r>
              <a:rPr lang="en-US" sz="2800">
                <a:latin typeface="Calibri Light"/>
                <a:ea typeface="Calibri Light"/>
                <a:cs typeface="Calibri Light"/>
              </a:rPr>
              <a:t>The DMV region (DC, Maryland, Virginia) is a high-mobility, high-demand area.</a:t>
            </a:r>
          </a:p>
          <a:p>
            <a:r>
              <a:rPr lang="en-US" sz="2800">
                <a:latin typeface="Calibri Light"/>
                <a:ea typeface="Calibri Light"/>
                <a:cs typeface="Calibri Light"/>
              </a:rPr>
              <a:t>Regional collaboration supports telehealth expansion and workforce flexibility:</a:t>
            </a:r>
          </a:p>
          <a:p>
            <a:pPr lvl="1"/>
            <a:r>
              <a:rPr lang="en-US" sz="2800">
                <a:latin typeface="Calibri Light"/>
                <a:ea typeface="Calibri Light"/>
                <a:cs typeface="Calibri Light"/>
              </a:rPr>
              <a:t>Enables provider mobility across state lines.</a:t>
            </a:r>
          </a:p>
          <a:p>
            <a:pPr lvl="1"/>
            <a:r>
              <a:rPr lang="en-US" sz="2800">
                <a:latin typeface="Calibri Light"/>
                <a:ea typeface="Calibri Light"/>
                <a:cs typeface="Calibri Light"/>
              </a:rPr>
              <a:t>Reduces the administrative burden on clinicians.</a:t>
            </a:r>
          </a:p>
          <a:p>
            <a:pPr lvl="1"/>
            <a:r>
              <a:rPr lang="en-US" sz="2800">
                <a:latin typeface="Calibri Light"/>
                <a:ea typeface="Calibri Light"/>
                <a:cs typeface="Calibri Light"/>
              </a:rPr>
              <a:t>Expands patient access to timely, high-quality care.</a:t>
            </a:r>
          </a:p>
          <a:p>
            <a:pPr lvl="1"/>
            <a:r>
              <a:rPr lang="en-US" sz="2800">
                <a:latin typeface="Calibri Light"/>
                <a:ea typeface="Calibri Light"/>
                <a:cs typeface="Calibri Light"/>
              </a:rPr>
              <a:t>Regional (DMV) employers.</a:t>
            </a:r>
            <a:endParaRPr lang="en-US" sz="2800">
              <a:ea typeface="Calibri Light"/>
            </a:endParaRPr>
          </a:p>
          <a:p>
            <a:endParaRPr lang="en-US">
              <a:ea typeface="Calibri Light" panose="020F0302020204030204" pitchFamily="34" charset="0"/>
            </a:endParaRPr>
          </a:p>
          <a:p>
            <a:pPr marL="0" indent="0">
              <a:buNone/>
            </a:pPr>
            <a:endParaRPr lang="en-US">
              <a:ea typeface="Calibri Light" panose="020F0302020204030204" pitchFamily="34" charset="0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997AD09-E1EA-BBB5-156B-AC69F14E9F7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Why Regional Models Matter </a:t>
            </a:r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D813ED-987D-68C8-A92B-7367DDFEF33E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3617788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097B19F-9A4C-5A22-0890-0D58645323B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714063" y="1230860"/>
            <a:ext cx="10352491" cy="5165526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sz="1800" b="1">
                <a:latin typeface="Calibri Light"/>
                <a:ea typeface="Calibri Light"/>
                <a:cs typeface="Calibri Light"/>
              </a:rPr>
              <a:t>Expedited Licensure Options</a:t>
            </a:r>
          </a:p>
          <a:p>
            <a:r>
              <a:rPr lang="en-US" sz="1800" b="1">
                <a:latin typeface="Calibri Light"/>
                <a:ea typeface="Calibri Light"/>
                <a:cs typeface="Calibri Light"/>
              </a:rPr>
              <a:t>DMV Regional Reciprocity</a:t>
            </a:r>
            <a:endParaRPr lang="en-US" sz="1800">
              <a:latin typeface="Calibri Light"/>
              <a:ea typeface="Calibri Light"/>
              <a:cs typeface="Calibri Light"/>
            </a:endParaRP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Available to physicians licensed in Maryland and Virginia.</a:t>
            </a:r>
            <a:endParaRPr lang="en-US" sz="1600">
              <a:ea typeface="Calibri Light"/>
            </a:endParaRP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Streamlined application process between participating states.</a:t>
            </a:r>
            <a:endParaRPr lang="en-US" sz="1600">
              <a:ea typeface="Calibri Light"/>
            </a:endParaRP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Results in individual licenses for each state.</a:t>
            </a:r>
            <a:endParaRPr lang="en-US" sz="1600">
              <a:ea typeface="Calibri Light"/>
            </a:endParaRP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Requires compliance with each state’s laws and regulations.</a:t>
            </a:r>
            <a:endParaRPr lang="en-US" sz="1600">
              <a:ea typeface="Calibri Light"/>
            </a:endParaRP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Ideal for physicians practicing in the DMV region.</a:t>
            </a:r>
            <a:endParaRPr lang="en-US" sz="1600">
              <a:ea typeface="Calibri Light"/>
            </a:endParaRPr>
          </a:p>
          <a:p>
            <a:r>
              <a:rPr lang="en-US" sz="1800" b="1">
                <a:latin typeface="Calibri Light"/>
                <a:ea typeface="Calibri Light"/>
                <a:cs typeface="Calibri Light"/>
              </a:rPr>
              <a:t>Interstate Medical Licensure Compact (IMLCC)</a:t>
            </a:r>
            <a:endParaRPr lang="en-US" sz="1800">
              <a:latin typeface="Calibri Light"/>
              <a:ea typeface="Calibri Light"/>
              <a:cs typeface="Calibri Light"/>
            </a:endParaRP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Offers multi-state licensure eligibility through a single application.</a:t>
            </a: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Participating states issue separate licenses, but the process is centralized.</a:t>
            </a: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Requires the designation of a State of Principal License (SPL).</a:t>
            </a: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Must meet eligibility criteria (e.g., board certification, no disciplinary actions).</a:t>
            </a:r>
          </a:p>
          <a:p>
            <a:pPr lvl="1"/>
            <a:r>
              <a:rPr lang="en-US" sz="1600">
                <a:latin typeface="Calibri Light"/>
                <a:ea typeface="Calibri Light"/>
                <a:cs typeface="Calibri Light"/>
              </a:rPr>
              <a:t>Enables broader geographic mobility for telehealth and multi-state practice.</a:t>
            </a:r>
          </a:p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9EBABD7-2B10-CF28-3A19-3B89BE3584E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Overview of Licensure Pathways 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240CD3-9121-C055-185D-26168DC814ED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39875179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30EF67C-C690-4E75-B20B-93A481981A3E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3293930639"/>
              </p:ext>
            </p:extLst>
          </p:nvPr>
        </p:nvGraphicFramePr>
        <p:xfrm>
          <a:off x="933450" y="2310686"/>
          <a:ext cx="10353675" cy="3319960"/>
        </p:xfrm>
        <a:graphic>
          <a:graphicData uri="http://schemas.openxmlformats.org/drawingml/2006/table">
            <a:tbl>
              <a:tblPr/>
              <a:tblGrid>
                <a:gridCol w="3451225">
                  <a:extLst>
                    <a:ext uri="{9D8B030D-6E8A-4147-A177-3AD203B41FA5}">
                      <a16:colId xmlns:a16="http://schemas.microsoft.com/office/drawing/2014/main" val="1334240326"/>
                    </a:ext>
                  </a:extLst>
                </a:gridCol>
                <a:gridCol w="3451225">
                  <a:extLst>
                    <a:ext uri="{9D8B030D-6E8A-4147-A177-3AD203B41FA5}">
                      <a16:colId xmlns:a16="http://schemas.microsoft.com/office/drawing/2014/main" val="3493063733"/>
                    </a:ext>
                  </a:extLst>
                </a:gridCol>
                <a:gridCol w="3451225">
                  <a:extLst>
                    <a:ext uri="{9D8B030D-6E8A-4147-A177-3AD203B41FA5}">
                      <a16:colId xmlns:a16="http://schemas.microsoft.com/office/drawing/2014/main" val="3211390262"/>
                    </a:ext>
                  </a:extLst>
                </a:gridCol>
              </a:tblGrid>
              <a:tr h="41077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Feature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Regional Reciprocity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IMLCC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33272680"/>
                  </a:ext>
                </a:extLst>
              </a:tr>
              <a:tr h="41077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Pathway Type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Expedited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Expedited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9144345"/>
                  </a:ext>
                </a:extLst>
              </a:tr>
              <a:tr h="41077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Fees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Paid to each state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Paid to each state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79151855"/>
                  </a:ext>
                </a:extLst>
              </a:tr>
              <a:tr h="41077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CEUs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All participating states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Home state only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7366107"/>
                  </a:ext>
                </a:extLst>
              </a:tr>
              <a:tr h="41077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License Type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Individual state licenses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Multi-state portability (via SPL)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5250103"/>
                  </a:ext>
                </a:extLst>
              </a:tr>
              <a:tr h="41077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Portability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Limited to MD &amp; VA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Broad, across compact states</a:t>
                      </a: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6098950"/>
                  </a:ext>
                </a:extLst>
              </a:tr>
              <a:tr h="41077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 b="1">
                          <a:effectLst/>
                        </a:rPr>
                        <a:t>Application</a:t>
                      </a:r>
                      <a:endParaRPr lang="en-US" sz="1800" b="0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Separate for each state</a:t>
                      </a:r>
                    </a:p>
                  </a:txBody>
                  <a:tcPr marL="112540" marR="75027" marT="75027" marB="5627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800">
                          <a:effectLst/>
                        </a:rPr>
                        <a:t>Centralized via IMLCC portal</a:t>
                      </a:r>
                    </a:p>
                  </a:txBody>
                  <a:tcPr marL="112540" marR="75027" marT="75027" marB="5627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440284"/>
                  </a:ext>
                </a:extLst>
              </a:tr>
              <a:tr h="410770"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 b="1">
                          <a:effectLst/>
                        </a:rPr>
                        <a:t>Foreign-Trained Physicians</a:t>
                      </a:r>
                      <a:endParaRPr lang="en-US" sz="1800" b="1" err="1">
                        <a:effectLst/>
                      </a:endParaRPr>
                    </a:p>
                  </a:txBody>
                  <a:tcPr marL="112540" marR="75027" marT="75027" marB="65648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5F5F5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>
                          <a:effectLst/>
                        </a:rPr>
                        <a:t>Not eligible</a:t>
                      </a:r>
                    </a:p>
                  </a:txBody>
                  <a:tcPr marL="112540" marR="75027" marT="75027" marB="5627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tc>
                  <a:txBody>
                    <a:bodyPr/>
                    <a:lstStyle/>
                    <a:p>
                      <a:pPr lvl="0" algn="l">
                        <a:buNone/>
                      </a:pPr>
                      <a:r>
                        <a:rPr lang="en-US" sz="1800">
                          <a:effectLst/>
                        </a:rPr>
                        <a:t>Eligible</a:t>
                      </a:r>
                    </a:p>
                  </a:txBody>
                  <a:tcPr marL="112540" marR="75027" marT="75027" marB="56270">
                    <a:lnL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E6E6E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FA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1800127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1BAB67-5ED1-E098-4127-F2E4EDB4175D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Overview of Licensure Pathways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6F9B78-D017-7DA5-E65F-A8921B4129A1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/>
              <a:t>Comparison of Regional Reciprocity vs. IMLCC</a:t>
            </a:r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2EC574-B5E4-5C11-568C-05E925207EE0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3605943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D24E4757-BD7B-0A5F-91F8-6E5606CB6713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1412854666"/>
              </p:ext>
            </p:extLst>
          </p:nvPr>
        </p:nvGraphicFramePr>
        <p:xfrm>
          <a:off x="933450" y="1835150"/>
          <a:ext cx="10353672" cy="1849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88418">
                  <a:extLst>
                    <a:ext uri="{9D8B030D-6E8A-4147-A177-3AD203B41FA5}">
                      <a16:colId xmlns:a16="http://schemas.microsoft.com/office/drawing/2014/main" val="82033979"/>
                    </a:ext>
                  </a:extLst>
                </a:gridCol>
                <a:gridCol w="2588418">
                  <a:extLst>
                    <a:ext uri="{9D8B030D-6E8A-4147-A177-3AD203B41FA5}">
                      <a16:colId xmlns:a16="http://schemas.microsoft.com/office/drawing/2014/main" val="153975101"/>
                    </a:ext>
                  </a:extLst>
                </a:gridCol>
                <a:gridCol w="2588418">
                  <a:extLst>
                    <a:ext uri="{9D8B030D-6E8A-4147-A177-3AD203B41FA5}">
                      <a16:colId xmlns:a16="http://schemas.microsoft.com/office/drawing/2014/main" val="722922053"/>
                    </a:ext>
                  </a:extLst>
                </a:gridCol>
                <a:gridCol w="2588418">
                  <a:extLst>
                    <a:ext uri="{9D8B030D-6E8A-4147-A177-3AD203B41FA5}">
                      <a16:colId xmlns:a16="http://schemas.microsoft.com/office/drawing/2014/main" val="232840713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i="0">
                          <a:solidFill>
                            <a:schemeClr val="bg1"/>
                          </a:solidFill>
                          <a:effectLst/>
                          <a:latin typeface="Segoe Sans"/>
                        </a:rPr>
                        <a:t>Fiscal Year</a:t>
                      </a:r>
                      <a:endParaRPr lang="en-US" b="1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Maryland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Virginia</a:t>
                      </a:r>
                      <a:endParaRPr lang="en-US" b="1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MD &amp; VA</a:t>
                      </a:r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247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FY2023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271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FY2024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47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911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FY2025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680345"/>
                  </a:ext>
                </a:extLst>
              </a:tr>
              <a:tr h="365288">
                <a:tc>
                  <a:txBody>
                    <a:bodyPr/>
                    <a:lstStyle/>
                    <a:p>
                      <a:r>
                        <a:rPr lang="en-US"/>
                        <a:t>FY2026</a:t>
                      </a:r>
                      <a:r>
                        <a:rPr lang="en-US" baseline="3000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265746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B8734-6E60-7B6B-BDA7-05033B45CD8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Growth in Expedited Licensure Pathways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3892A0-FA40-FC27-D71B-951330B597D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 lIns="91440" tIns="45720" rIns="91440" bIns="45720" anchor="t"/>
          <a:lstStyle/>
          <a:p>
            <a:pPr marL="7620" indent="-7620"/>
            <a:r>
              <a:rPr lang="en-US" b="1"/>
              <a:t> DMV Reciprocity Licenses Issued by Fiscal Year and State of Qualifying License</a:t>
            </a:r>
            <a:endParaRPr lang="en-US"/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D7A011-DC94-7518-950E-D34EA2FB6EF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02D292-2AEB-09CA-108E-39B20541837C}"/>
              </a:ext>
            </a:extLst>
          </p:cNvPr>
          <p:cNvSpPr txBox="1"/>
          <p:nvPr/>
        </p:nvSpPr>
        <p:spPr>
          <a:xfrm>
            <a:off x="934824" y="5671793"/>
            <a:ext cx="198748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aseline="30000">
                <a:ea typeface="Calibri"/>
                <a:cs typeface="Calibri"/>
              </a:rPr>
              <a:t>*</a:t>
            </a:r>
            <a:r>
              <a:rPr lang="en-US" sz="1200">
                <a:ea typeface="Calibri"/>
                <a:cs typeface="Calibri"/>
              </a:rPr>
              <a:t>Data as of 11/07/2025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1137436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7271369-AA85-AAEF-19D7-4840887952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EC8CC614-C6F8-2DBE-0542-E9F4F40CB40E}"/>
              </a:ext>
            </a:extLst>
          </p:cNvPr>
          <p:cNvGraphicFramePr>
            <a:graphicFrameLocks noGrp="1"/>
          </p:cNvGraphicFramePr>
          <p:nvPr>
            <p:ph sz="quarter" idx="16"/>
            <p:extLst>
              <p:ext uri="{D42A27DB-BD31-4B8C-83A1-F6EECF244321}">
                <p14:modId xmlns:p14="http://schemas.microsoft.com/office/powerpoint/2010/main" val="962952598"/>
              </p:ext>
            </p:extLst>
          </p:nvPr>
        </p:nvGraphicFramePr>
        <p:xfrm>
          <a:off x="933449" y="1835150"/>
          <a:ext cx="8788067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032939">
                  <a:extLst>
                    <a:ext uri="{9D8B030D-6E8A-4147-A177-3AD203B41FA5}">
                      <a16:colId xmlns:a16="http://schemas.microsoft.com/office/drawing/2014/main" val="82033979"/>
                    </a:ext>
                  </a:extLst>
                </a:gridCol>
                <a:gridCol w="3755128">
                  <a:extLst>
                    <a:ext uri="{9D8B030D-6E8A-4147-A177-3AD203B41FA5}">
                      <a16:colId xmlns:a16="http://schemas.microsoft.com/office/drawing/2014/main" val="1539751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>
                          <a:solidFill>
                            <a:schemeClr val="bg1"/>
                          </a:solidFill>
                        </a:rPr>
                        <a:t>Fiscal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b="1" i="0" kern="120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Licenses Issued</a:t>
                      </a:r>
                      <a:endParaRPr lang="en-US" b="1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42473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FY2023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137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572717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FY2024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577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5891194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FY2025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670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06803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/>
                        <a:t>FY2026</a:t>
                      </a:r>
                      <a:r>
                        <a:rPr lang="en-US" baseline="30000"/>
                        <a:t>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70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17265746"/>
                  </a:ext>
                </a:extLst>
              </a:tr>
            </a:tbl>
          </a:graphicData>
        </a:graphic>
      </p:graphicFrame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94790D-D00F-021F-0C1B-CA403A3EA1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Growth in Expedited Licensure Pathways</a:t>
            </a:r>
          </a:p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1D62B77-8372-C90E-8170-5D001E75049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b="1"/>
              <a:t> IMLCC Licenses Issued by Fiscal Year</a:t>
            </a:r>
          </a:p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4915C-F809-25E9-17C9-10164404BE1C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69B1BBE-9DC1-2A49-D3F0-DC09922BA97E}"/>
              </a:ext>
            </a:extLst>
          </p:cNvPr>
          <p:cNvSpPr txBox="1"/>
          <p:nvPr/>
        </p:nvSpPr>
        <p:spPr>
          <a:xfrm>
            <a:off x="934824" y="5648226"/>
            <a:ext cx="1987485" cy="27699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baseline="30000">
                <a:ea typeface="Calibri"/>
                <a:cs typeface="Calibri"/>
              </a:rPr>
              <a:t>*</a:t>
            </a:r>
            <a:r>
              <a:rPr lang="en-US" sz="1200">
                <a:ea typeface="Calibri"/>
                <a:cs typeface="Calibri"/>
              </a:rPr>
              <a:t>Data as of 11/07/2025</a:t>
            </a:r>
            <a:endParaRPr lang="en-US" sz="1200"/>
          </a:p>
        </p:txBody>
      </p:sp>
    </p:spTree>
    <p:extLst>
      <p:ext uri="{BB962C8B-B14F-4D97-AF65-F5344CB8AC3E}">
        <p14:creationId xmlns:p14="http://schemas.microsoft.com/office/powerpoint/2010/main" val="35335311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4101CE-BEE5-1AF7-AFA0-8916F1941D2C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934069" y="1278785"/>
            <a:ext cx="10352491" cy="4411661"/>
          </a:xfrm>
        </p:spPr>
        <p:txBody>
          <a:bodyPr lIns="91440" tIns="45720" rIns="91440" bIns="45720" anchor="t"/>
          <a:lstStyle/>
          <a:p>
            <a:pPr marL="0" indent="0">
              <a:buNone/>
            </a:pPr>
            <a:r>
              <a:rPr lang="en-US" b="1">
                <a:latin typeface="Calibri Light"/>
                <a:ea typeface="Calibri Light"/>
                <a:cs typeface="Calibri Light"/>
              </a:rPr>
              <a:t>Collaborative Efforts Across Jurisdictions</a:t>
            </a:r>
          </a:p>
          <a:p>
            <a:pPr lvl="1"/>
            <a:r>
              <a:rPr lang="en-US" sz="2000">
                <a:latin typeface="Calibri Light"/>
                <a:ea typeface="Calibri Light"/>
                <a:cs typeface="Calibri Light"/>
              </a:rPr>
              <a:t>Joint review of Maryland and Virginia licensure requirements.</a:t>
            </a:r>
          </a:p>
          <a:p>
            <a:pPr lvl="1"/>
            <a:r>
              <a:rPr lang="en-US" sz="2000">
                <a:latin typeface="Calibri Light"/>
                <a:ea typeface="Calibri Light"/>
                <a:cs typeface="Calibri Light"/>
              </a:rPr>
              <a:t>Legal teams conducted a side-by-side analysis of statutes and regulations.</a:t>
            </a:r>
          </a:p>
          <a:p>
            <a:pPr lvl="1"/>
            <a:r>
              <a:rPr lang="en-US" sz="2000">
                <a:latin typeface="Calibri Light"/>
                <a:ea typeface="Calibri Light"/>
                <a:cs typeface="Calibri Light"/>
              </a:rPr>
              <a:t>The Board reviewed the information to determine "substantially similar".</a:t>
            </a:r>
          </a:p>
          <a:p>
            <a:pPr lvl="1"/>
            <a:r>
              <a:rPr lang="en-US" sz="2000">
                <a:latin typeface="Calibri Light"/>
                <a:ea typeface="Calibri Light"/>
                <a:cs typeface="Calibri Light"/>
              </a:rPr>
              <a:t>Identified areas for alignment to support reciprocity.</a:t>
            </a:r>
          </a:p>
          <a:p>
            <a:pPr lvl="1"/>
            <a:r>
              <a:rPr lang="en-US" sz="2000">
                <a:latin typeface="Calibri Light"/>
                <a:ea typeface="Calibri Light"/>
                <a:cs typeface="Calibri Light"/>
              </a:rPr>
              <a:t>Developed a shared framework for expedited licensure.</a:t>
            </a:r>
          </a:p>
          <a:p>
            <a:pPr marL="0" indent="0">
              <a:buNone/>
            </a:pPr>
            <a:r>
              <a:rPr lang="en-US" b="1">
                <a:latin typeface="Calibri Light"/>
                <a:ea typeface="Calibri Light"/>
                <a:cs typeface="Calibri Light"/>
              </a:rPr>
              <a:t>Memorandum of Agreement (MOA) Development</a:t>
            </a:r>
          </a:p>
          <a:p>
            <a:pPr lvl="1"/>
            <a:r>
              <a:rPr lang="en-US" sz="2000">
                <a:latin typeface="Calibri Light"/>
                <a:ea typeface="Calibri Light"/>
                <a:cs typeface="Calibri Light"/>
              </a:rPr>
              <a:t>Drafted and refined through interagency collaboration.</a:t>
            </a:r>
          </a:p>
          <a:p>
            <a:pPr lvl="1"/>
            <a:r>
              <a:rPr lang="en-US" sz="2000">
                <a:latin typeface="Calibri Light"/>
                <a:ea typeface="Calibri Light"/>
                <a:cs typeface="Calibri Light"/>
              </a:rPr>
              <a:t>Legal and policy teams from DC, MD, and VA contributed.</a:t>
            </a:r>
          </a:p>
          <a:p>
            <a:pPr lvl="1"/>
            <a:r>
              <a:rPr lang="en-US" sz="2000">
                <a:latin typeface="Calibri Light"/>
                <a:ea typeface="Calibri Light"/>
                <a:cs typeface="Calibri Light"/>
              </a:rPr>
              <a:t>Final MOA signed and implemented in FY2023.</a:t>
            </a:r>
          </a:p>
          <a:p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A7EE63-FA52-C120-E024-65D0877FB5E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/>
              <a:t>Board &amp; Legal Collaboration &amp; DMV MOA Overview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FA35B4-8171-940B-80A5-11BE5173A64B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en-US"/>
              <a:t>Created/Revised </a:t>
            </a:r>
            <a:fld id="{4847C892-326B-5749-A3AF-56466FB939B3}" type="datetimeyyyy">
              <a:rPr lang="en-US" smtClean="0"/>
              <a:pPr/>
              <a:t>2025</a:t>
            </a:fld>
            <a:r>
              <a:rPr lang="en-US"/>
              <a:t> </a:t>
            </a:r>
            <a:r>
              <a:rPr lang="en-US">
                <a:ea typeface="Calibri" panose="020F0502020204030204" pitchFamily="34" charset="0"/>
                <a:cs typeface="Times New Roman" panose="02020603050405020304" pitchFamily="18" charset="0"/>
              </a:rPr>
              <a:t>—</a:t>
            </a:r>
            <a:r>
              <a:rPr lang="en-US"/>
              <a:t>  DC Health | Government of the District of Columbia</a:t>
            </a:r>
          </a:p>
        </p:txBody>
      </p:sp>
    </p:spTree>
    <p:extLst>
      <p:ext uri="{BB962C8B-B14F-4D97-AF65-F5344CB8AC3E}">
        <p14:creationId xmlns:p14="http://schemas.microsoft.com/office/powerpoint/2010/main" val="21120603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DC Health">
      <a:dk1>
        <a:srgbClr val="000000"/>
      </a:dk1>
      <a:lt1>
        <a:srgbClr val="FFFFFF"/>
      </a:lt1>
      <a:dk2>
        <a:srgbClr val="BD1F24"/>
      </a:dk2>
      <a:lt2>
        <a:srgbClr val="55595C"/>
      </a:lt2>
      <a:accent1>
        <a:srgbClr val="791214"/>
      </a:accent1>
      <a:accent2>
        <a:srgbClr val="002A3A"/>
      </a:accent2>
      <a:accent3>
        <a:srgbClr val="378FAC"/>
      </a:accent3>
      <a:accent4>
        <a:srgbClr val="708A41"/>
      </a:accent4>
      <a:accent5>
        <a:srgbClr val="D8AA28"/>
      </a:accent5>
      <a:accent6>
        <a:srgbClr val="8C888B"/>
      </a:accent6>
      <a:hlink>
        <a:srgbClr val="ABA7AB"/>
      </a:hlink>
      <a:folHlink>
        <a:srgbClr val="E5E6E4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CEC7655A-FD74-2C49-AB7A-1B027F2DFFC9}" vid="{29A61544-6352-BA43-839F-EE217F2A3A9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06bcb79-fb5e-4698-be89-851978738fb0" xsi:nil="true"/>
    <lcf76f155ced4ddcb4097134ff3c332f xmlns="387fdb63-138b-4ef9-8353-9e86d13646ee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1EB65D6E2D3949A62E27FEE745B381" ma:contentTypeVersion="20" ma:contentTypeDescription="Create a new document." ma:contentTypeScope="" ma:versionID="508efd1be3e08e32114b29dccd03fece">
  <xsd:schema xmlns:xsd="http://www.w3.org/2001/XMLSchema" xmlns:xs="http://www.w3.org/2001/XMLSchema" xmlns:p="http://schemas.microsoft.com/office/2006/metadata/properties" xmlns:ns2="387fdb63-138b-4ef9-8353-9e86d13646ee" xmlns:ns3="c1d0ad4c-e697-4b5d-b94b-fd8084d3a694" xmlns:ns4="606bcb79-fb5e-4698-be89-851978738fb0" targetNamespace="http://schemas.microsoft.com/office/2006/metadata/properties" ma:root="true" ma:fieldsID="2a0cedd6d6f986016f0026945a31ded6" ns2:_="" ns3:_="" ns4:_="">
    <xsd:import namespace="387fdb63-138b-4ef9-8353-9e86d13646ee"/>
    <xsd:import namespace="c1d0ad4c-e697-4b5d-b94b-fd8084d3a694"/>
    <xsd:import namespace="606bcb79-fb5e-4698-be89-851978738fb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4:TaxCatchAll" minOccurs="0"/>
                <xsd:element ref="ns2:lcf76f155ced4ddcb4097134ff3c332f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87fdb63-138b-4ef9-8353-9e86d13646e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b3549e45-1cf5-44e0-acae-db85769a36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1d0ad4c-e697-4b5d-b94b-fd8084d3a69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6bcb79-fb5e-4698-be89-851978738fb0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c16e6ac1-a7e5-4e44-8688-a502dfef7f1a}" ma:internalName="TaxCatchAll" ma:showField="CatchAllData" ma:web="606bcb79-fb5e-4698-be89-851978738fb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D230833-6AF2-4638-9A1F-E91D26A6D841}">
  <ds:schemaRefs>
    <ds:schemaRef ds:uri="387fdb63-138b-4ef9-8353-9e86d13646ee"/>
    <ds:schemaRef ds:uri="606bcb79-fb5e-4698-be89-851978738fb0"/>
    <ds:schemaRef ds:uri="c1d0ad4c-e697-4b5d-b94b-fd8084d3a69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D32C98E-732D-477C-AFD1-E24C07043CF2}">
  <ds:schemaRefs>
    <ds:schemaRef ds:uri="387fdb63-138b-4ef9-8353-9e86d13646ee"/>
    <ds:schemaRef ds:uri="606bcb79-fb5e-4698-be89-851978738fb0"/>
    <ds:schemaRef ds:uri="c1d0ad4c-e697-4b5d-b94b-fd8084d3a69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7BBAB68B-D392-4DDA-9CF8-28236BE7E8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2025-DCH_PPT Template_Grey_Red_Widescreen-NEW-ADDRESS 1 (2) (1)</Template>
  <TotalTime>1</TotalTime>
  <Words>1200</Words>
  <Application>Microsoft Office PowerPoint</Application>
  <PresentationFormat>Widescreen</PresentationFormat>
  <Paragraphs>202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4" baseType="lpstr">
      <vt:lpstr>Arial</vt:lpstr>
      <vt:lpstr>Calibri</vt:lpstr>
      <vt:lpstr>Calibri Light</vt:lpstr>
      <vt:lpstr>Courier New</vt:lpstr>
      <vt:lpstr>Monaco</vt:lpstr>
      <vt:lpstr>Segoe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Grazette, Victor (DOH)</dc:creator>
  <cp:lastModifiedBy>Cohen, Gabriel R. (EHS)</cp:lastModifiedBy>
  <cp:revision>4</cp:revision>
  <cp:lastPrinted>2020-11-09T20:37:40Z</cp:lastPrinted>
  <dcterms:created xsi:type="dcterms:W3CDTF">2025-08-15T16:22:35Z</dcterms:created>
  <dcterms:modified xsi:type="dcterms:W3CDTF">2025-11-19T02:22:59Z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0x010100641EB65D6E2D3949A62E27FEE745B381</vt:lpwstr>
  </property>
  <property fmtid="{D5CDD505-2E9C-101B-9397-08002B2CF9AE}" pid="3" name="MediaServiceImageTags">
    <vt:lpwstr/>
  </property>
</Properties>
</file>