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708" r:id="rId2"/>
    <p:sldMasterId id="2147483677" r:id="rId3"/>
    <p:sldMasterId id="2147483703" r:id="rId4"/>
  </p:sldMasterIdLst>
  <p:notesMasterIdLst>
    <p:notesMasterId r:id="rId42"/>
  </p:notesMasterIdLst>
  <p:sldIdLst>
    <p:sldId id="314" r:id="rId5"/>
    <p:sldId id="318" r:id="rId6"/>
    <p:sldId id="311" r:id="rId7"/>
    <p:sldId id="358" r:id="rId8"/>
    <p:sldId id="361" r:id="rId9"/>
    <p:sldId id="317" r:id="rId10"/>
    <p:sldId id="363" r:id="rId11"/>
    <p:sldId id="364" r:id="rId12"/>
    <p:sldId id="392" r:id="rId13"/>
    <p:sldId id="371" r:id="rId14"/>
    <p:sldId id="391" r:id="rId15"/>
    <p:sldId id="366" r:id="rId16"/>
    <p:sldId id="368" r:id="rId17"/>
    <p:sldId id="369" r:id="rId18"/>
    <p:sldId id="370" r:id="rId19"/>
    <p:sldId id="360" r:id="rId20"/>
    <p:sldId id="377" r:id="rId21"/>
    <p:sldId id="378" r:id="rId22"/>
    <p:sldId id="387" r:id="rId23"/>
    <p:sldId id="373" r:id="rId24"/>
    <p:sldId id="374" r:id="rId25"/>
    <p:sldId id="390" r:id="rId26"/>
    <p:sldId id="376" r:id="rId27"/>
    <p:sldId id="389" r:id="rId28"/>
    <p:sldId id="379" r:id="rId29"/>
    <p:sldId id="375" r:id="rId30"/>
    <p:sldId id="380" r:id="rId31"/>
    <p:sldId id="381" r:id="rId32"/>
    <p:sldId id="384" r:id="rId33"/>
    <p:sldId id="385" r:id="rId34"/>
    <p:sldId id="386" r:id="rId35"/>
    <p:sldId id="388" r:id="rId36"/>
    <p:sldId id="330" r:id="rId37"/>
    <p:sldId id="341" r:id="rId38"/>
    <p:sldId id="367" r:id="rId39"/>
    <p:sldId id="362" r:id="rId40"/>
    <p:sldId id="266" r:id="rId41"/>
  </p:sldIdLst>
  <p:sldSz cx="9144000" cy="6858000" type="screen4x3"/>
  <p:notesSz cx="7315200" cy="96012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48">
          <p15:clr>
            <a:srgbClr val="A4A3A4"/>
          </p15:clr>
        </p15:guide>
        <p15:guide id="2" pos="41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nna Bertrand" initials="RB" lastIdx="22" clrIdx="0"/>
  <p:cmAuthor id="1" name="Donna Hurd" initials="DH" lastIdx="15" clrIdx="1"/>
  <p:cmAuthor id="2" name="Gabrielle Katz" initials="GK" lastIdx="34" clrIdx="2"/>
  <p:cmAuthor id="3" name="Jennifer Pettis" initials="JP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3D4"/>
    <a:srgbClr val="FFFFFF"/>
    <a:srgbClr val="B7C9D3"/>
    <a:srgbClr val="C3C6A8"/>
    <a:srgbClr val="E87722"/>
    <a:srgbClr val="DA291C"/>
    <a:srgbClr val="7566A0"/>
    <a:srgbClr val="DFD1A7"/>
    <a:srgbClr val="608E3A"/>
    <a:srgbClr val="48A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676" autoAdjust="0"/>
    <p:restoredTop sz="55657" autoAdjust="0"/>
  </p:normalViewPr>
  <p:slideViewPr>
    <p:cSldViewPr snapToGrid="0" snapToObjects="1">
      <p:cViewPr varScale="1">
        <p:scale>
          <a:sx n="63" d="100"/>
          <a:sy n="63" d="100"/>
        </p:scale>
        <p:origin x="-3024" y="-108"/>
      </p:cViewPr>
      <p:guideLst>
        <p:guide orient="horz" pos="948"/>
        <p:guide pos="4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76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27C8A-03B3-46DC-A005-A3791C3B0B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8364E5-CAAD-4C4D-A864-1E94B00F3D47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Participate in the poll on the right.</a:t>
          </a:r>
          <a:endParaRPr lang="en-US" sz="2800" dirty="0">
            <a:solidFill>
              <a:schemeClr val="bg1"/>
            </a:solidFill>
          </a:endParaRPr>
        </a:p>
      </dgm:t>
    </dgm:pt>
    <dgm:pt modelId="{00862174-72D0-4F1B-A764-D9FBE9E20506}" type="parTrans" cxnId="{7D38A883-AFCE-4420-B172-864280E2F159}">
      <dgm:prSet/>
      <dgm:spPr/>
      <dgm:t>
        <a:bodyPr/>
        <a:lstStyle/>
        <a:p>
          <a:endParaRPr lang="en-US"/>
        </a:p>
      </dgm:t>
    </dgm:pt>
    <dgm:pt modelId="{448EB6C9-88F9-4BFA-8F94-0DBB2399D61C}" type="sibTrans" cxnId="{7D38A883-AFCE-4420-B172-864280E2F159}">
      <dgm:prSet/>
      <dgm:spPr/>
      <dgm:t>
        <a:bodyPr/>
        <a:lstStyle/>
        <a:p>
          <a:endParaRPr lang="en-US"/>
        </a:p>
      </dgm:t>
    </dgm:pt>
    <dgm:pt modelId="{449AD01A-AAD8-4004-BDB1-8BEEB9248625}" type="pres">
      <dgm:prSet presAssocID="{69227C8A-03B3-46DC-A005-A3791C3B0B74}" presName="Name0" presStyleCnt="0">
        <dgm:presLayoutVars>
          <dgm:dir/>
          <dgm:animLvl val="lvl"/>
          <dgm:resizeHandles val="exact"/>
        </dgm:presLayoutVars>
      </dgm:prSet>
      <dgm:spPr/>
    </dgm:pt>
    <dgm:pt modelId="{4982923C-AD9C-46E5-9B84-2790747D2145}" type="pres">
      <dgm:prSet presAssocID="{69227C8A-03B3-46DC-A005-A3791C3B0B74}" presName="dummy" presStyleCnt="0"/>
      <dgm:spPr/>
    </dgm:pt>
    <dgm:pt modelId="{F163438D-00D6-4DE1-9079-143C960335A1}" type="pres">
      <dgm:prSet presAssocID="{69227C8A-03B3-46DC-A005-A3791C3B0B74}" presName="linH" presStyleCnt="0"/>
      <dgm:spPr/>
    </dgm:pt>
    <dgm:pt modelId="{6A8D68CA-E257-4E89-A458-7F0DB7A5C08D}" type="pres">
      <dgm:prSet presAssocID="{69227C8A-03B3-46DC-A005-A3791C3B0B74}" presName="padding1" presStyleCnt="0"/>
      <dgm:spPr/>
    </dgm:pt>
    <dgm:pt modelId="{39146F3B-4465-47BE-90C3-667C8F79F97A}" type="pres">
      <dgm:prSet presAssocID="{F88364E5-CAAD-4C4D-A864-1E94B00F3D47}" presName="linV" presStyleCnt="0"/>
      <dgm:spPr/>
    </dgm:pt>
    <dgm:pt modelId="{B3C0AE6C-B4AD-4CD6-AE78-E1340761632E}" type="pres">
      <dgm:prSet presAssocID="{F88364E5-CAAD-4C4D-A864-1E94B00F3D47}" presName="spVertical1" presStyleCnt="0"/>
      <dgm:spPr/>
    </dgm:pt>
    <dgm:pt modelId="{565168A0-C858-4EB1-A8B6-EC6F9D0C82CA}" type="pres">
      <dgm:prSet presAssocID="{F88364E5-CAAD-4C4D-A864-1E94B00F3D47}" presName="parTx" presStyleLbl="revTx" presStyleIdx="0" presStyleCnt="1" custScaleX="119072" custScaleY="39898" custLinFactNeighborX="-9845" custLinFactNeighborY="53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88CA-4E43-4BCA-B3C4-B25A5B9850B0}" type="pres">
      <dgm:prSet presAssocID="{F88364E5-CAAD-4C4D-A864-1E94B00F3D47}" presName="spVertical2" presStyleCnt="0"/>
      <dgm:spPr/>
    </dgm:pt>
    <dgm:pt modelId="{95EE5F12-573E-4789-948B-0441A0659457}" type="pres">
      <dgm:prSet presAssocID="{F88364E5-CAAD-4C4D-A864-1E94B00F3D47}" presName="spVertical3" presStyleCnt="0"/>
      <dgm:spPr/>
    </dgm:pt>
    <dgm:pt modelId="{A479C8DF-5161-4B71-8C07-6270A7571A2B}" type="pres">
      <dgm:prSet presAssocID="{69227C8A-03B3-46DC-A005-A3791C3B0B74}" presName="padding2" presStyleCnt="0"/>
      <dgm:spPr/>
    </dgm:pt>
    <dgm:pt modelId="{BFE3F28F-4CDD-4DF5-BBAB-77EF4100D4EC}" type="pres">
      <dgm:prSet presAssocID="{69227C8A-03B3-46DC-A005-A3791C3B0B74}" presName="negArrow" presStyleCnt="0"/>
      <dgm:spPr/>
    </dgm:pt>
    <dgm:pt modelId="{544311FF-3713-4EE8-BF51-E754CE683D03}" type="pres">
      <dgm:prSet presAssocID="{69227C8A-03B3-46DC-A005-A3791C3B0B74}" presName="backgroundArrow" presStyleLbl="node1" presStyleIdx="0" presStyleCnt="1"/>
      <dgm:spPr/>
    </dgm:pt>
  </dgm:ptLst>
  <dgm:cxnLst>
    <dgm:cxn modelId="{7D38A883-AFCE-4420-B172-864280E2F159}" srcId="{69227C8A-03B3-46DC-A005-A3791C3B0B74}" destId="{F88364E5-CAAD-4C4D-A864-1E94B00F3D47}" srcOrd="0" destOrd="0" parTransId="{00862174-72D0-4F1B-A764-D9FBE9E20506}" sibTransId="{448EB6C9-88F9-4BFA-8F94-0DBB2399D61C}"/>
    <dgm:cxn modelId="{DA68DA7C-9C54-4229-92EC-701461DB596A}" type="presOf" srcId="{F88364E5-CAAD-4C4D-A864-1E94B00F3D47}" destId="{565168A0-C858-4EB1-A8B6-EC6F9D0C82CA}" srcOrd="0" destOrd="0" presId="urn:microsoft.com/office/officeart/2005/8/layout/hProcess3"/>
    <dgm:cxn modelId="{ADA2940A-DCD1-4441-AB74-CF2C8041B3DB}" type="presOf" srcId="{69227C8A-03B3-46DC-A005-A3791C3B0B74}" destId="{449AD01A-AAD8-4004-BDB1-8BEEB9248625}" srcOrd="0" destOrd="0" presId="urn:microsoft.com/office/officeart/2005/8/layout/hProcess3"/>
    <dgm:cxn modelId="{3A86E71F-15F7-4F5D-9034-E3BF403DCBAB}" type="presParOf" srcId="{449AD01A-AAD8-4004-BDB1-8BEEB9248625}" destId="{4982923C-AD9C-46E5-9B84-2790747D2145}" srcOrd="0" destOrd="0" presId="urn:microsoft.com/office/officeart/2005/8/layout/hProcess3"/>
    <dgm:cxn modelId="{DD4C5CD3-6222-4970-88CD-B8E98AD4437A}" type="presParOf" srcId="{449AD01A-AAD8-4004-BDB1-8BEEB9248625}" destId="{F163438D-00D6-4DE1-9079-143C960335A1}" srcOrd="1" destOrd="0" presId="urn:microsoft.com/office/officeart/2005/8/layout/hProcess3"/>
    <dgm:cxn modelId="{5F76AD80-89A1-46EE-A24E-CB55AE46288E}" type="presParOf" srcId="{F163438D-00D6-4DE1-9079-143C960335A1}" destId="{6A8D68CA-E257-4E89-A458-7F0DB7A5C08D}" srcOrd="0" destOrd="0" presId="urn:microsoft.com/office/officeart/2005/8/layout/hProcess3"/>
    <dgm:cxn modelId="{FD566590-474F-417F-9AFF-4F43F0A724D6}" type="presParOf" srcId="{F163438D-00D6-4DE1-9079-143C960335A1}" destId="{39146F3B-4465-47BE-90C3-667C8F79F97A}" srcOrd="1" destOrd="0" presId="urn:microsoft.com/office/officeart/2005/8/layout/hProcess3"/>
    <dgm:cxn modelId="{7EAF56DB-BC6F-4DBE-8F40-29E2544E6556}" type="presParOf" srcId="{39146F3B-4465-47BE-90C3-667C8F79F97A}" destId="{B3C0AE6C-B4AD-4CD6-AE78-E1340761632E}" srcOrd="0" destOrd="0" presId="urn:microsoft.com/office/officeart/2005/8/layout/hProcess3"/>
    <dgm:cxn modelId="{E1267C35-4672-4BE3-B61B-1F93D660D912}" type="presParOf" srcId="{39146F3B-4465-47BE-90C3-667C8F79F97A}" destId="{565168A0-C858-4EB1-A8B6-EC6F9D0C82CA}" srcOrd="1" destOrd="0" presId="urn:microsoft.com/office/officeart/2005/8/layout/hProcess3"/>
    <dgm:cxn modelId="{FD62963B-BDE5-48B3-99AF-2F034B7FB1E7}" type="presParOf" srcId="{39146F3B-4465-47BE-90C3-667C8F79F97A}" destId="{F30088CA-4E43-4BCA-B3C4-B25A5B9850B0}" srcOrd="2" destOrd="0" presId="urn:microsoft.com/office/officeart/2005/8/layout/hProcess3"/>
    <dgm:cxn modelId="{EEFE6C46-FE78-4DD7-87BB-1B8AB1889E51}" type="presParOf" srcId="{39146F3B-4465-47BE-90C3-667C8F79F97A}" destId="{95EE5F12-573E-4789-948B-0441A0659457}" srcOrd="3" destOrd="0" presId="urn:microsoft.com/office/officeart/2005/8/layout/hProcess3"/>
    <dgm:cxn modelId="{13215592-BCAC-442F-8A7F-6137D10F1A24}" type="presParOf" srcId="{F163438D-00D6-4DE1-9079-143C960335A1}" destId="{A479C8DF-5161-4B71-8C07-6270A7571A2B}" srcOrd="2" destOrd="0" presId="urn:microsoft.com/office/officeart/2005/8/layout/hProcess3"/>
    <dgm:cxn modelId="{D4CE83DF-7BF7-4C48-A0E0-723007999F3B}" type="presParOf" srcId="{F163438D-00D6-4DE1-9079-143C960335A1}" destId="{BFE3F28F-4CDD-4DF5-BBAB-77EF4100D4EC}" srcOrd="3" destOrd="0" presId="urn:microsoft.com/office/officeart/2005/8/layout/hProcess3"/>
    <dgm:cxn modelId="{C180B688-E4D6-4D47-B791-BAEDE3EA5403}" type="presParOf" srcId="{F163438D-00D6-4DE1-9079-143C960335A1}" destId="{544311FF-3713-4EE8-BF51-E754CE683D0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27C8A-03B3-46DC-A005-A3791C3B0B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8364E5-CAAD-4C4D-A864-1E94B00F3D47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Participate in the poll on the right.</a:t>
          </a:r>
          <a:endParaRPr lang="en-US" sz="2800" dirty="0">
            <a:solidFill>
              <a:schemeClr val="bg1"/>
            </a:solidFill>
          </a:endParaRPr>
        </a:p>
      </dgm:t>
    </dgm:pt>
    <dgm:pt modelId="{00862174-72D0-4F1B-A764-D9FBE9E20506}" type="parTrans" cxnId="{7D38A883-AFCE-4420-B172-864280E2F159}">
      <dgm:prSet/>
      <dgm:spPr/>
      <dgm:t>
        <a:bodyPr/>
        <a:lstStyle/>
        <a:p>
          <a:endParaRPr lang="en-US"/>
        </a:p>
      </dgm:t>
    </dgm:pt>
    <dgm:pt modelId="{448EB6C9-88F9-4BFA-8F94-0DBB2399D61C}" type="sibTrans" cxnId="{7D38A883-AFCE-4420-B172-864280E2F159}">
      <dgm:prSet/>
      <dgm:spPr/>
      <dgm:t>
        <a:bodyPr/>
        <a:lstStyle/>
        <a:p>
          <a:endParaRPr lang="en-US"/>
        </a:p>
      </dgm:t>
    </dgm:pt>
    <dgm:pt modelId="{449AD01A-AAD8-4004-BDB1-8BEEB9248625}" type="pres">
      <dgm:prSet presAssocID="{69227C8A-03B3-46DC-A005-A3791C3B0B74}" presName="Name0" presStyleCnt="0">
        <dgm:presLayoutVars>
          <dgm:dir/>
          <dgm:animLvl val="lvl"/>
          <dgm:resizeHandles val="exact"/>
        </dgm:presLayoutVars>
      </dgm:prSet>
      <dgm:spPr/>
    </dgm:pt>
    <dgm:pt modelId="{4982923C-AD9C-46E5-9B84-2790747D2145}" type="pres">
      <dgm:prSet presAssocID="{69227C8A-03B3-46DC-A005-A3791C3B0B74}" presName="dummy" presStyleCnt="0"/>
      <dgm:spPr/>
    </dgm:pt>
    <dgm:pt modelId="{F163438D-00D6-4DE1-9079-143C960335A1}" type="pres">
      <dgm:prSet presAssocID="{69227C8A-03B3-46DC-A005-A3791C3B0B74}" presName="linH" presStyleCnt="0"/>
      <dgm:spPr/>
    </dgm:pt>
    <dgm:pt modelId="{6A8D68CA-E257-4E89-A458-7F0DB7A5C08D}" type="pres">
      <dgm:prSet presAssocID="{69227C8A-03B3-46DC-A005-A3791C3B0B74}" presName="padding1" presStyleCnt="0"/>
      <dgm:spPr/>
    </dgm:pt>
    <dgm:pt modelId="{39146F3B-4465-47BE-90C3-667C8F79F97A}" type="pres">
      <dgm:prSet presAssocID="{F88364E5-CAAD-4C4D-A864-1E94B00F3D47}" presName="linV" presStyleCnt="0"/>
      <dgm:spPr/>
    </dgm:pt>
    <dgm:pt modelId="{B3C0AE6C-B4AD-4CD6-AE78-E1340761632E}" type="pres">
      <dgm:prSet presAssocID="{F88364E5-CAAD-4C4D-A864-1E94B00F3D47}" presName="spVertical1" presStyleCnt="0"/>
      <dgm:spPr/>
    </dgm:pt>
    <dgm:pt modelId="{565168A0-C858-4EB1-A8B6-EC6F9D0C82CA}" type="pres">
      <dgm:prSet presAssocID="{F88364E5-CAAD-4C4D-A864-1E94B00F3D47}" presName="parTx" presStyleLbl="revTx" presStyleIdx="0" presStyleCnt="1" custScaleX="119072" custScaleY="39898" custLinFactNeighborX="-9845" custLinFactNeighborY="53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88CA-4E43-4BCA-B3C4-B25A5B9850B0}" type="pres">
      <dgm:prSet presAssocID="{F88364E5-CAAD-4C4D-A864-1E94B00F3D47}" presName="spVertical2" presStyleCnt="0"/>
      <dgm:spPr/>
    </dgm:pt>
    <dgm:pt modelId="{95EE5F12-573E-4789-948B-0441A0659457}" type="pres">
      <dgm:prSet presAssocID="{F88364E5-CAAD-4C4D-A864-1E94B00F3D47}" presName="spVertical3" presStyleCnt="0"/>
      <dgm:spPr/>
    </dgm:pt>
    <dgm:pt modelId="{A479C8DF-5161-4B71-8C07-6270A7571A2B}" type="pres">
      <dgm:prSet presAssocID="{69227C8A-03B3-46DC-A005-A3791C3B0B74}" presName="padding2" presStyleCnt="0"/>
      <dgm:spPr/>
    </dgm:pt>
    <dgm:pt modelId="{BFE3F28F-4CDD-4DF5-BBAB-77EF4100D4EC}" type="pres">
      <dgm:prSet presAssocID="{69227C8A-03B3-46DC-A005-A3791C3B0B74}" presName="negArrow" presStyleCnt="0"/>
      <dgm:spPr/>
    </dgm:pt>
    <dgm:pt modelId="{544311FF-3713-4EE8-BF51-E754CE683D03}" type="pres">
      <dgm:prSet presAssocID="{69227C8A-03B3-46DC-A005-A3791C3B0B74}" presName="backgroundArrow" presStyleLbl="node1" presStyleIdx="0" presStyleCnt="1"/>
      <dgm:spPr/>
    </dgm:pt>
  </dgm:ptLst>
  <dgm:cxnLst>
    <dgm:cxn modelId="{BC2C8DFD-66AC-4916-A541-883C8697A3ED}" type="presOf" srcId="{69227C8A-03B3-46DC-A005-A3791C3B0B74}" destId="{449AD01A-AAD8-4004-BDB1-8BEEB9248625}" srcOrd="0" destOrd="0" presId="urn:microsoft.com/office/officeart/2005/8/layout/hProcess3"/>
    <dgm:cxn modelId="{7D38A883-AFCE-4420-B172-864280E2F159}" srcId="{69227C8A-03B3-46DC-A005-A3791C3B0B74}" destId="{F88364E5-CAAD-4C4D-A864-1E94B00F3D47}" srcOrd="0" destOrd="0" parTransId="{00862174-72D0-4F1B-A764-D9FBE9E20506}" sibTransId="{448EB6C9-88F9-4BFA-8F94-0DBB2399D61C}"/>
    <dgm:cxn modelId="{10437629-0D2A-441E-8563-DBC23555143F}" type="presOf" srcId="{F88364E5-CAAD-4C4D-A864-1E94B00F3D47}" destId="{565168A0-C858-4EB1-A8B6-EC6F9D0C82CA}" srcOrd="0" destOrd="0" presId="urn:microsoft.com/office/officeart/2005/8/layout/hProcess3"/>
    <dgm:cxn modelId="{39831FCA-E4B8-44FE-9F4B-E6C05C66D001}" type="presParOf" srcId="{449AD01A-AAD8-4004-BDB1-8BEEB9248625}" destId="{4982923C-AD9C-46E5-9B84-2790747D2145}" srcOrd="0" destOrd="0" presId="urn:microsoft.com/office/officeart/2005/8/layout/hProcess3"/>
    <dgm:cxn modelId="{FDB5E9D1-ADEA-41CF-8D2C-046A32691D5D}" type="presParOf" srcId="{449AD01A-AAD8-4004-BDB1-8BEEB9248625}" destId="{F163438D-00D6-4DE1-9079-143C960335A1}" srcOrd="1" destOrd="0" presId="urn:microsoft.com/office/officeart/2005/8/layout/hProcess3"/>
    <dgm:cxn modelId="{FC00A80B-FA86-4853-981D-7613CD76B7DB}" type="presParOf" srcId="{F163438D-00D6-4DE1-9079-143C960335A1}" destId="{6A8D68CA-E257-4E89-A458-7F0DB7A5C08D}" srcOrd="0" destOrd="0" presId="urn:microsoft.com/office/officeart/2005/8/layout/hProcess3"/>
    <dgm:cxn modelId="{F6AE3B65-E2DD-4821-8904-F258AAC4419A}" type="presParOf" srcId="{F163438D-00D6-4DE1-9079-143C960335A1}" destId="{39146F3B-4465-47BE-90C3-667C8F79F97A}" srcOrd="1" destOrd="0" presId="urn:microsoft.com/office/officeart/2005/8/layout/hProcess3"/>
    <dgm:cxn modelId="{6F487431-307A-4FD6-917D-67088961721A}" type="presParOf" srcId="{39146F3B-4465-47BE-90C3-667C8F79F97A}" destId="{B3C0AE6C-B4AD-4CD6-AE78-E1340761632E}" srcOrd="0" destOrd="0" presId="urn:microsoft.com/office/officeart/2005/8/layout/hProcess3"/>
    <dgm:cxn modelId="{79D55A7F-F383-4E55-94FE-3D0AE74D353A}" type="presParOf" srcId="{39146F3B-4465-47BE-90C3-667C8F79F97A}" destId="{565168A0-C858-4EB1-A8B6-EC6F9D0C82CA}" srcOrd="1" destOrd="0" presId="urn:microsoft.com/office/officeart/2005/8/layout/hProcess3"/>
    <dgm:cxn modelId="{07849910-1A0C-47B0-999D-EC44B131C4E1}" type="presParOf" srcId="{39146F3B-4465-47BE-90C3-667C8F79F97A}" destId="{F30088CA-4E43-4BCA-B3C4-B25A5B9850B0}" srcOrd="2" destOrd="0" presId="urn:microsoft.com/office/officeart/2005/8/layout/hProcess3"/>
    <dgm:cxn modelId="{BDF0A55B-B0EB-48D9-A5F5-782292FAD2A8}" type="presParOf" srcId="{39146F3B-4465-47BE-90C3-667C8F79F97A}" destId="{95EE5F12-573E-4789-948B-0441A0659457}" srcOrd="3" destOrd="0" presId="urn:microsoft.com/office/officeart/2005/8/layout/hProcess3"/>
    <dgm:cxn modelId="{C9E608BB-1992-4FD9-B333-DBBE93760515}" type="presParOf" srcId="{F163438D-00D6-4DE1-9079-143C960335A1}" destId="{A479C8DF-5161-4B71-8C07-6270A7571A2B}" srcOrd="2" destOrd="0" presId="urn:microsoft.com/office/officeart/2005/8/layout/hProcess3"/>
    <dgm:cxn modelId="{D3DE2A01-A0C3-4712-9442-785E7DBCF551}" type="presParOf" srcId="{F163438D-00D6-4DE1-9079-143C960335A1}" destId="{BFE3F28F-4CDD-4DF5-BBAB-77EF4100D4EC}" srcOrd="3" destOrd="0" presId="urn:microsoft.com/office/officeart/2005/8/layout/hProcess3"/>
    <dgm:cxn modelId="{6ABEBB5A-FD55-457C-A019-8974EE1E0E34}" type="presParOf" srcId="{F163438D-00D6-4DE1-9079-143C960335A1}" destId="{544311FF-3713-4EE8-BF51-E754CE683D0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227C8A-03B3-46DC-A005-A3791C3B0B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8364E5-CAAD-4C4D-A864-1E94B00F3D47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Participate in the poll on the right.</a:t>
          </a:r>
          <a:endParaRPr lang="en-US" sz="2800" dirty="0">
            <a:solidFill>
              <a:schemeClr val="bg1"/>
            </a:solidFill>
          </a:endParaRPr>
        </a:p>
      </dgm:t>
    </dgm:pt>
    <dgm:pt modelId="{00862174-72D0-4F1B-A764-D9FBE9E20506}" type="parTrans" cxnId="{7D38A883-AFCE-4420-B172-864280E2F159}">
      <dgm:prSet/>
      <dgm:spPr/>
      <dgm:t>
        <a:bodyPr/>
        <a:lstStyle/>
        <a:p>
          <a:endParaRPr lang="en-US"/>
        </a:p>
      </dgm:t>
    </dgm:pt>
    <dgm:pt modelId="{448EB6C9-88F9-4BFA-8F94-0DBB2399D61C}" type="sibTrans" cxnId="{7D38A883-AFCE-4420-B172-864280E2F159}">
      <dgm:prSet/>
      <dgm:spPr/>
      <dgm:t>
        <a:bodyPr/>
        <a:lstStyle/>
        <a:p>
          <a:endParaRPr lang="en-US"/>
        </a:p>
      </dgm:t>
    </dgm:pt>
    <dgm:pt modelId="{449AD01A-AAD8-4004-BDB1-8BEEB9248625}" type="pres">
      <dgm:prSet presAssocID="{69227C8A-03B3-46DC-A005-A3791C3B0B74}" presName="Name0" presStyleCnt="0">
        <dgm:presLayoutVars>
          <dgm:dir/>
          <dgm:animLvl val="lvl"/>
          <dgm:resizeHandles val="exact"/>
        </dgm:presLayoutVars>
      </dgm:prSet>
      <dgm:spPr/>
    </dgm:pt>
    <dgm:pt modelId="{4982923C-AD9C-46E5-9B84-2790747D2145}" type="pres">
      <dgm:prSet presAssocID="{69227C8A-03B3-46DC-A005-A3791C3B0B74}" presName="dummy" presStyleCnt="0"/>
      <dgm:spPr/>
    </dgm:pt>
    <dgm:pt modelId="{F163438D-00D6-4DE1-9079-143C960335A1}" type="pres">
      <dgm:prSet presAssocID="{69227C8A-03B3-46DC-A005-A3791C3B0B74}" presName="linH" presStyleCnt="0"/>
      <dgm:spPr/>
    </dgm:pt>
    <dgm:pt modelId="{6A8D68CA-E257-4E89-A458-7F0DB7A5C08D}" type="pres">
      <dgm:prSet presAssocID="{69227C8A-03B3-46DC-A005-A3791C3B0B74}" presName="padding1" presStyleCnt="0"/>
      <dgm:spPr/>
    </dgm:pt>
    <dgm:pt modelId="{39146F3B-4465-47BE-90C3-667C8F79F97A}" type="pres">
      <dgm:prSet presAssocID="{F88364E5-CAAD-4C4D-A864-1E94B00F3D47}" presName="linV" presStyleCnt="0"/>
      <dgm:spPr/>
    </dgm:pt>
    <dgm:pt modelId="{B3C0AE6C-B4AD-4CD6-AE78-E1340761632E}" type="pres">
      <dgm:prSet presAssocID="{F88364E5-CAAD-4C4D-A864-1E94B00F3D47}" presName="spVertical1" presStyleCnt="0"/>
      <dgm:spPr/>
    </dgm:pt>
    <dgm:pt modelId="{565168A0-C858-4EB1-A8B6-EC6F9D0C82CA}" type="pres">
      <dgm:prSet presAssocID="{F88364E5-CAAD-4C4D-A864-1E94B00F3D47}" presName="parTx" presStyleLbl="revTx" presStyleIdx="0" presStyleCnt="1" custScaleX="119072" custScaleY="39898" custLinFactNeighborX="-9845" custLinFactNeighborY="53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88CA-4E43-4BCA-B3C4-B25A5B9850B0}" type="pres">
      <dgm:prSet presAssocID="{F88364E5-CAAD-4C4D-A864-1E94B00F3D47}" presName="spVertical2" presStyleCnt="0"/>
      <dgm:spPr/>
    </dgm:pt>
    <dgm:pt modelId="{95EE5F12-573E-4789-948B-0441A0659457}" type="pres">
      <dgm:prSet presAssocID="{F88364E5-CAAD-4C4D-A864-1E94B00F3D47}" presName="spVertical3" presStyleCnt="0"/>
      <dgm:spPr/>
    </dgm:pt>
    <dgm:pt modelId="{A479C8DF-5161-4B71-8C07-6270A7571A2B}" type="pres">
      <dgm:prSet presAssocID="{69227C8A-03B3-46DC-A005-A3791C3B0B74}" presName="padding2" presStyleCnt="0"/>
      <dgm:spPr/>
    </dgm:pt>
    <dgm:pt modelId="{BFE3F28F-4CDD-4DF5-BBAB-77EF4100D4EC}" type="pres">
      <dgm:prSet presAssocID="{69227C8A-03B3-46DC-A005-A3791C3B0B74}" presName="negArrow" presStyleCnt="0"/>
      <dgm:spPr/>
    </dgm:pt>
    <dgm:pt modelId="{544311FF-3713-4EE8-BF51-E754CE683D03}" type="pres">
      <dgm:prSet presAssocID="{69227C8A-03B3-46DC-A005-A3791C3B0B74}" presName="backgroundArrow" presStyleLbl="node1" presStyleIdx="0" presStyleCnt="1"/>
      <dgm:spPr/>
    </dgm:pt>
  </dgm:ptLst>
  <dgm:cxnLst>
    <dgm:cxn modelId="{7D38A883-AFCE-4420-B172-864280E2F159}" srcId="{69227C8A-03B3-46DC-A005-A3791C3B0B74}" destId="{F88364E5-CAAD-4C4D-A864-1E94B00F3D47}" srcOrd="0" destOrd="0" parTransId="{00862174-72D0-4F1B-A764-D9FBE9E20506}" sibTransId="{448EB6C9-88F9-4BFA-8F94-0DBB2399D61C}"/>
    <dgm:cxn modelId="{EF34A556-307B-4A7A-9713-33B1BCE1A0E5}" type="presOf" srcId="{F88364E5-CAAD-4C4D-A864-1E94B00F3D47}" destId="{565168A0-C858-4EB1-A8B6-EC6F9D0C82CA}" srcOrd="0" destOrd="0" presId="urn:microsoft.com/office/officeart/2005/8/layout/hProcess3"/>
    <dgm:cxn modelId="{F25A6ECB-F0F4-4760-8721-15128E2CDE80}" type="presOf" srcId="{69227C8A-03B3-46DC-A005-A3791C3B0B74}" destId="{449AD01A-AAD8-4004-BDB1-8BEEB9248625}" srcOrd="0" destOrd="0" presId="urn:microsoft.com/office/officeart/2005/8/layout/hProcess3"/>
    <dgm:cxn modelId="{23DA289F-4701-409D-9203-AF2D89F4FA37}" type="presParOf" srcId="{449AD01A-AAD8-4004-BDB1-8BEEB9248625}" destId="{4982923C-AD9C-46E5-9B84-2790747D2145}" srcOrd="0" destOrd="0" presId="urn:microsoft.com/office/officeart/2005/8/layout/hProcess3"/>
    <dgm:cxn modelId="{05A83AF4-2725-4D7E-A01B-E43E169DAEEE}" type="presParOf" srcId="{449AD01A-AAD8-4004-BDB1-8BEEB9248625}" destId="{F163438D-00D6-4DE1-9079-143C960335A1}" srcOrd="1" destOrd="0" presId="urn:microsoft.com/office/officeart/2005/8/layout/hProcess3"/>
    <dgm:cxn modelId="{D8E7D711-7315-4D3A-B1A9-34D9232108ED}" type="presParOf" srcId="{F163438D-00D6-4DE1-9079-143C960335A1}" destId="{6A8D68CA-E257-4E89-A458-7F0DB7A5C08D}" srcOrd="0" destOrd="0" presId="urn:microsoft.com/office/officeart/2005/8/layout/hProcess3"/>
    <dgm:cxn modelId="{BD5AA96C-04E8-47B7-A165-094EB3906800}" type="presParOf" srcId="{F163438D-00D6-4DE1-9079-143C960335A1}" destId="{39146F3B-4465-47BE-90C3-667C8F79F97A}" srcOrd="1" destOrd="0" presId="urn:microsoft.com/office/officeart/2005/8/layout/hProcess3"/>
    <dgm:cxn modelId="{15041B3A-455F-4C32-B8E1-285B1E025BFC}" type="presParOf" srcId="{39146F3B-4465-47BE-90C3-667C8F79F97A}" destId="{B3C0AE6C-B4AD-4CD6-AE78-E1340761632E}" srcOrd="0" destOrd="0" presId="urn:microsoft.com/office/officeart/2005/8/layout/hProcess3"/>
    <dgm:cxn modelId="{585B1CC5-9F1C-4C2C-9895-520C2F5FC95A}" type="presParOf" srcId="{39146F3B-4465-47BE-90C3-667C8F79F97A}" destId="{565168A0-C858-4EB1-A8B6-EC6F9D0C82CA}" srcOrd="1" destOrd="0" presId="urn:microsoft.com/office/officeart/2005/8/layout/hProcess3"/>
    <dgm:cxn modelId="{E97D3976-FADE-4987-8D4F-3DB6090B1F69}" type="presParOf" srcId="{39146F3B-4465-47BE-90C3-667C8F79F97A}" destId="{F30088CA-4E43-4BCA-B3C4-B25A5B9850B0}" srcOrd="2" destOrd="0" presId="urn:microsoft.com/office/officeart/2005/8/layout/hProcess3"/>
    <dgm:cxn modelId="{B39CB691-5736-4A4F-B3C5-29B30A741002}" type="presParOf" srcId="{39146F3B-4465-47BE-90C3-667C8F79F97A}" destId="{95EE5F12-573E-4789-948B-0441A0659457}" srcOrd="3" destOrd="0" presId="urn:microsoft.com/office/officeart/2005/8/layout/hProcess3"/>
    <dgm:cxn modelId="{2FF8676D-9F48-4577-A2DC-A3EE6BB6C59D}" type="presParOf" srcId="{F163438D-00D6-4DE1-9079-143C960335A1}" destId="{A479C8DF-5161-4B71-8C07-6270A7571A2B}" srcOrd="2" destOrd="0" presId="urn:microsoft.com/office/officeart/2005/8/layout/hProcess3"/>
    <dgm:cxn modelId="{489E9CA3-ADF8-4018-A71B-82381C8C967F}" type="presParOf" srcId="{F163438D-00D6-4DE1-9079-143C960335A1}" destId="{BFE3F28F-4CDD-4DF5-BBAB-77EF4100D4EC}" srcOrd="3" destOrd="0" presId="urn:microsoft.com/office/officeart/2005/8/layout/hProcess3"/>
    <dgm:cxn modelId="{4FBA3E24-F6E5-48C5-8C51-4619A2E50791}" type="presParOf" srcId="{F163438D-00D6-4DE1-9079-143C960335A1}" destId="{544311FF-3713-4EE8-BF51-E754CE683D0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27C8A-03B3-46DC-A005-A3791C3B0B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8364E5-CAAD-4C4D-A864-1E94B00F3D47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Participate in the poll on the right.</a:t>
          </a:r>
          <a:endParaRPr lang="en-US" sz="2800" dirty="0">
            <a:solidFill>
              <a:schemeClr val="bg1"/>
            </a:solidFill>
          </a:endParaRPr>
        </a:p>
      </dgm:t>
    </dgm:pt>
    <dgm:pt modelId="{00862174-72D0-4F1B-A764-D9FBE9E20506}" type="parTrans" cxnId="{7D38A883-AFCE-4420-B172-864280E2F159}">
      <dgm:prSet/>
      <dgm:spPr/>
      <dgm:t>
        <a:bodyPr/>
        <a:lstStyle/>
        <a:p>
          <a:endParaRPr lang="en-US"/>
        </a:p>
      </dgm:t>
    </dgm:pt>
    <dgm:pt modelId="{448EB6C9-88F9-4BFA-8F94-0DBB2399D61C}" type="sibTrans" cxnId="{7D38A883-AFCE-4420-B172-864280E2F159}">
      <dgm:prSet/>
      <dgm:spPr/>
      <dgm:t>
        <a:bodyPr/>
        <a:lstStyle/>
        <a:p>
          <a:endParaRPr lang="en-US"/>
        </a:p>
      </dgm:t>
    </dgm:pt>
    <dgm:pt modelId="{449AD01A-AAD8-4004-BDB1-8BEEB9248625}" type="pres">
      <dgm:prSet presAssocID="{69227C8A-03B3-46DC-A005-A3791C3B0B74}" presName="Name0" presStyleCnt="0">
        <dgm:presLayoutVars>
          <dgm:dir/>
          <dgm:animLvl val="lvl"/>
          <dgm:resizeHandles val="exact"/>
        </dgm:presLayoutVars>
      </dgm:prSet>
      <dgm:spPr/>
    </dgm:pt>
    <dgm:pt modelId="{4982923C-AD9C-46E5-9B84-2790747D2145}" type="pres">
      <dgm:prSet presAssocID="{69227C8A-03B3-46DC-A005-A3791C3B0B74}" presName="dummy" presStyleCnt="0"/>
      <dgm:spPr/>
    </dgm:pt>
    <dgm:pt modelId="{F163438D-00D6-4DE1-9079-143C960335A1}" type="pres">
      <dgm:prSet presAssocID="{69227C8A-03B3-46DC-A005-A3791C3B0B74}" presName="linH" presStyleCnt="0"/>
      <dgm:spPr/>
    </dgm:pt>
    <dgm:pt modelId="{6A8D68CA-E257-4E89-A458-7F0DB7A5C08D}" type="pres">
      <dgm:prSet presAssocID="{69227C8A-03B3-46DC-A005-A3791C3B0B74}" presName="padding1" presStyleCnt="0"/>
      <dgm:spPr/>
    </dgm:pt>
    <dgm:pt modelId="{39146F3B-4465-47BE-90C3-667C8F79F97A}" type="pres">
      <dgm:prSet presAssocID="{F88364E5-CAAD-4C4D-A864-1E94B00F3D47}" presName="linV" presStyleCnt="0"/>
      <dgm:spPr/>
    </dgm:pt>
    <dgm:pt modelId="{B3C0AE6C-B4AD-4CD6-AE78-E1340761632E}" type="pres">
      <dgm:prSet presAssocID="{F88364E5-CAAD-4C4D-A864-1E94B00F3D47}" presName="spVertical1" presStyleCnt="0"/>
      <dgm:spPr/>
    </dgm:pt>
    <dgm:pt modelId="{565168A0-C858-4EB1-A8B6-EC6F9D0C82CA}" type="pres">
      <dgm:prSet presAssocID="{F88364E5-CAAD-4C4D-A864-1E94B00F3D47}" presName="parTx" presStyleLbl="revTx" presStyleIdx="0" presStyleCnt="1" custScaleX="119072" custScaleY="39898" custLinFactNeighborX="-9845" custLinFactNeighborY="53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88CA-4E43-4BCA-B3C4-B25A5B9850B0}" type="pres">
      <dgm:prSet presAssocID="{F88364E5-CAAD-4C4D-A864-1E94B00F3D47}" presName="spVertical2" presStyleCnt="0"/>
      <dgm:spPr/>
    </dgm:pt>
    <dgm:pt modelId="{95EE5F12-573E-4789-948B-0441A0659457}" type="pres">
      <dgm:prSet presAssocID="{F88364E5-CAAD-4C4D-A864-1E94B00F3D47}" presName="spVertical3" presStyleCnt="0"/>
      <dgm:spPr/>
    </dgm:pt>
    <dgm:pt modelId="{A479C8DF-5161-4B71-8C07-6270A7571A2B}" type="pres">
      <dgm:prSet presAssocID="{69227C8A-03B3-46DC-A005-A3791C3B0B74}" presName="padding2" presStyleCnt="0"/>
      <dgm:spPr/>
    </dgm:pt>
    <dgm:pt modelId="{BFE3F28F-4CDD-4DF5-BBAB-77EF4100D4EC}" type="pres">
      <dgm:prSet presAssocID="{69227C8A-03B3-46DC-A005-A3791C3B0B74}" presName="negArrow" presStyleCnt="0"/>
      <dgm:spPr/>
    </dgm:pt>
    <dgm:pt modelId="{544311FF-3713-4EE8-BF51-E754CE683D03}" type="pres">
      <dgm:prSet presAssocID="{69227C8A-03B3-46DC-A005-A3791C3B0B74}" presName="backgroundArrow" presStyleLbl="node1" presStyleIdx="0" presStyleCnt="1"/>
      <dgm:spPr/>
    </dgm:pt>
  </dgm:ptLst>
  <dgm:cxnLst>
    <dgm:cxn modelId="{7D38A883-AFCE-4420-B172-864280E2F159}" srcId="{69227C8A-03B3-46DC-A005-A3791C3B0B74}" destId="{F88364E5-CAAD-4C4D-A864-1E94B00F3D47}" srcOrd="0" destOrd="0" parTransId="{00862174-72D0-4F1B-A764-D9FBE9E20506}" sibTransId="{448EB6C9-88F9-4BFA-8F94-0DBB2399D61C}"/>
    <dgm:cxn modelId="{2B8BD924-CD71-4DD8-9B61-8B925E8C9910}" type="presOf" srcId="{F88364E5-CAAD-4C4D-A864-1E94B00F3D47}" destId="{565168A0-C858-4EB1-A8B6-EC6F9D0C82CA}" srcOrd="0" destOrd="0" presId="urn:microsoft.com/office/officeart/2005/8/layout/hProcess3"/>
    <dgm:cxn modelId="{C4C02DE6-451F-42EC-B1C8-4E5A430FE1BB}" type="presOf" srcId="{69227C8A-03B3-46DC-A005-A3791C3B0B74}" destId="{449AD01A-AAD8-4004-BDB1-8BEEB9248625}" srcOrd="0" destOrd="0" presId="urn:microsoft.com/office/officeart/2005/8/layout/hProcess3"/>
    <dgm:cxn modelId="{474DB560-8C88-41A9-BC15-7C54693C7BB3}" type="presParOf" srcId="{449AD01A-AAD8-4004-BDB1-8BEEB9248625}" destId="{4982923C-AD9C-46E5-9B84-2790747D2145}" srcOrd="0" destOrd="0" presId="urn:microsoft.com/office/officeart/2005/8/layout/hProcess3"/>
    <dgm:cxn modelId="{EB9C5CE8-C278-46E1-9566-0A7594CEF763}" type="presParOf" srcId="{449AD01A-AAD8-4004-BDB1-8BEEB9248625}" destId="{F163438D-00D6-4DE1-9079-143C960335A1}" srcOrd="1" destOrd="0" presId="urn:microsoft.com/office/officeart/2005/8/layout/hProcess3"/>
    <dgm:cxn modelId="{EDD342AA-621C-42DF-9012-3B3B71DE62C5}" type="presParOf" srcId="{F163438D-00D6-4DE1-9079-143C960335A1}" destId="{6A8D68CA-E257-4E89-A458-7F0DB7A5C08D}" srcOrd="0" destOrd="0" presId="urn:microsoft.com/office/officeart/2005/8/layout/hProcess3"/>
    <dgm:cxn modelId="{3A49C8BA-E6F0-4F1C-9E19-4F46B9A3A2C5}" type="presParOf" srcId="{F163438D-00D6-4DE1-9079-143C960335A1}" destId="{39146F3B-4465-47BE-90C3-667C8F79F97A}" srcOrd="1" destOrd="0" presId="urn:microsoft.com/office/officeart/2005/8/layout/hProcess3"/>
    <dgm:cxn modelId="{D5BAA51C-5EF6-4F6E-A171-38D147D53DAE}" type="presParOf" srcId="{39146F3B-4465-47BE-90C3-667C8F79F97A}" destId="{B3C0AE6C-B4AD-4CD6-AE78-E1340761632E}" srcOrd="0" destOrd="0" presId="urn:microsoft.com/office/officeart/2005/8/layout/hProcess3"/>
    <dgm:cxn modelId="{4582858A-6638-46D7-A6B1-FE5030468B14}" type="presParOf" srcId="{39146F3B-4465-47BE-90C3-667C8F79F97A}" destId="{565168A0-C858-4EB1-A8B6-EC6F9D0C82CA}" srcOrd="1" destOrd="0" presId="urn:microsoft.com/office/officeart/2005/8/layout/hProcess3"/>
    <dgm:cxn modelId="{D79BAD24-B460-47B1-9E06-B323AAFA7B33}" type="presParOf" srcId="{39146F3B-4465-47BE-90C3-667C8F79F97A}" destId="{F30088CA-4E43-4BCA-B3C4-B25A5B9850B0}" srcOrd="2" destOrd="0" presId="urn:microsoft.com/office/officeart/2005/8/layout/hProcess3"/>
    <dgm:cxn modelId="{C96588FD-8B84-45AF-B0FB-0F48C713771B}" type="presParOf" srcId="{39146F3B-4465-47BE-90C3-667C8F79F97A}" destId="{95EE5F12-573E-4789-948B-0441A0659457}" srcOrd="3" destOrd="0" presId="urn:microsoft.com/office/officeart/2005/8/layout/hProcess3"/>
    <dgm:cxn modelId="{3006A972-FBEB-4796-929A-9E1C24C5E2E2}" type="presParOf" srcId="{F163438D-00D6-4DE1-9079-143C960335A1}" destId="{A479C8DF-5161-4B71-8C07-6270A7571A2B}" srcOrd="2" destOrd="0" presId="urn:microsoft.com/office/officeart/2005/8/layout/hProcess3"/>
    <dgm:cxn modelId="{138BFCEF-36FB-4CF2-AC0E-3C69CA3F3693}" type="presParOf" srcId="{F163438D-00D6-4DE1-9079-143C960335A1}" destId="{BFE3F28F-4CDD-4DF5-BBAB-77EF4100D4EC}" srcOrd="3" destOrd="0" presId="urn:microsoft.com/office/officeart/2005/8/layout/hProcess3"/>
    <dgm:cxn modelId="{7CE7C9DD-04B0-4D1E-B66D-A6554DBBE559}" type="presParOf" srcId="{F163438D-00D6-4DE1-9079-143C960335A1}" destId="{544311FF-3713-4EE8-BF51-E754CE683D0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F2C3BC-19C5-4522-9C87-05D41B761FB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37EC42F-484B-48A0-945F-AAAE3AA8AB65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17E6BF94-918D-4739-8958-E6F73845D028}" type="parTrans" cxnId="{AA331494-B914-4AFF-8E8D-AB85B3F8D92D}">
      <dgm:prSet/>
      <dgm:spPr/>
      <dgm:t>
        <a:bodyPr/>
        <a:lstStyle/>
        <a:p>
          <a:endParaRPr lang="en-US"/>
        </a:p>
      </dgm:t>
    </dgm:pt>
    <dgm:pt modelId="{0FE36192-B90C-4BF8-9B7A-2FD4490FC813}" type="sibTrans" cxnId="{AA331494-B914-4AFF-8E8D-AB85B3F8D92D}">
      <dgm:prSet/>
      <dgm:spPr/>
      <dgm:t>
        <a:bodyPr/>
        <a:lstStyle/>
        <a:p>
          <a:endParaRPr lang="en-US"/>
        </a:p>
      </dgm:t>
    </dgm:pt>
    <dgm:pt modelId="{06ECB52C-526E-4E55-AC51-491EE2AAEEBB}">
      <dgm:prSet phldrT="[Text]"/>
      <dgm:spPr/>
      <dgm:t>
        <a:bodyPr/>
        <a:lstStyle/>
        <a:p>
          <a:r>
            <a:rPr lang="en-US" dirty="0" smtClean="0"/>
            <a:t>Do</a:t>
          </a:r>
          <a:endParaRPr lang="en-US" dirty="0"/>
        </a:p>
      </dgm:t>
    </dgm:pt>
    <dgm:pt modelId="{4EF131E5-377B-4585-8D71-762834FB974E}" type="parTrans" cxnId="{13AD1A65-EE54-4691-BFAB-E979595EE26D}">
      <dgm:prSet/>
      <dgm:spPr/>
      <dgm:t>
        <a:bodyPr/>
        <a:lstStyle/>
        <a:p>
          <a:endParaRPr lang="en-US"/>
        </a:p>
      </dgm:t>
    </dgm:pt>
    <dgm:pt modelId="{1520DA3B-B34C-441E-B0CF-556A6617668F}" type="sibTrans" cxnId="{13AD1A65-EE54-4691-BFAB-E979595EE26D}">
      <dgm:prSet/>
      <dgm:spPr/>
      <dgm:t>
        <a:bodyPr/>
        <a:lstStyle/>
        <a:p>
          <a:endParaRPr lang="en-US"/>
        </a:p>
      </dgm:t>
    </dgm:pt>
    <dgm:pt modelId="{3B6575DD-1276-41AA-B6A6-C26AEB51C323}">
      <dgm:prSet phldrT="[Text]"/>
      <dgm:spPr/>
      <dgm:t>
        <a:bodyPr/>
        <a:lstStyle/>
        <a:p>
          <a:r>
            <a:rPr lang="en-US" dirty="0" smtClean="0"/>
            <a:t>Study</a:t>
          </a:r>
          <a:endParaRPr lang="en-US" dirty="0"/>
        </a:p>
      </dgm:t>
    </dgm:pt>
    <dgm:pt modelId="{D427D70A-2B3A-4BEB-9B0D-EEAD3B566F59}" type="parTrans" cxnId="{2B654529-B026-4677-853B-4D4CDB7B0487}">
      <dgm:prSet/>
      <dgm:spPr/>
    </dgm:pt>
    <dgm:pt modelId="{4C1A07B2-AED4-4B6A-BFE0-251DF6524817}" type="sibTrans" cxnId="{2B654529-B026-4677-853B-4D4CDB7B0487}">
      <dgm:prSet/>
      <dgm:spPr/>
    </dgm:pt>
    <dgm:pt modelId="{B4AD1614-6A47-4F6D-9085-4FEA8EAD0E03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3262955C-081E-400A-AFE1-C0C092D29E31}" type="parTrans" cxnId="{9DEAC40A-57C8-45CA-9ABB-DBAA499C36AB}">
      <dgm:prSet/>
      <dgm:spPr/>
    </dgm:pt>
    <dgm:pt modelId="{5460FD41-3EBD-45D5-8EF2-71EC34096C8F}" type="sibTrans" cxnId="{9DEAC40A-57C8-45CA-9ABB-DBAA499C36AB}">
      <dgm:prSet/>
      <dgm:spPr/>
    </dgm:pt>
    <dgm:pt modelId="{005D064C-9A89-4B8F-9928-95E9B326A472}" type="pres">
      <dgm:prSet presAssocID="{3BF2C3BC-19C5-4522-9C87-05D41B761FBC}" presName="compositeShape" presStyleCnt="0">
        <dgm:presLayoutVars>
          <dgm:chMax val="7"/>
          <dgm:dir/>
          <dgm:resizeHandles val="exact"/>
        </dgm:presLayoutVars>
      </dgm:prSet>
      <dgm:spPr/>
    </dgm:pt>
    <dgm:pt modelId="{A96F8CF9-33E8-4C2D-B9A4-AC553AB2763D}" type="pres">
      <dgm:prSet presAssocID="{3BF2C3BC-19C5-4522-9C87-05D41B761FBC}" presName="wedge1" presStyleLbl="node1" presStyleIdx="0" presStyleCnt="4"/>
      <dgm:spPr/>
      <dgm:t>
        <a:bodyPr/>
        <a:lstStyle/>
        <a:p>
          <a:endParaRPr lang="en-US"/>
        </a:p>
      </dgm:t>
    </dgm:pt>
    <dgm:pt modelId="{2E9EEA35-6A44-4B8F-A221-502F0C608060}" type="pres">
      <dgm:prSet presAssocID="{3BF2C3BC-19C5-4522-9C87-05D41B761FBC}" presName="dummy1a" presStyleCnt="0"/>
      <dgm:spPr/>
    </dgm:pt>
    <dgm:pt modelId="{E73FA669-CCCB-4F26-A19A-BF1542263B0E}" type="pres">
      <dgm:prSet presAssocID="{3BF2C3BC-19C5-4522-9C87-05D41B761FBC}" presName="dummy1b" presStyleCnt="0"/>
      <dgm:spPr/>
    </dgm:pt>
    <dgm:pt modelId="{09F3E2A9-5BD7-4572-ACEB-99936122142D}" type="pres">
      <dgm:prSet presAssocID="{3BF2C3BC-19C5-4522-9C87-05D41B761FB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1EFA3-F9C4-4C78-B80D-7D33F6F7F8AC}" type="pres">
      <dgm:prSet presAssocID="{3BF2C3BC-19C5-4522-9C87-05D41B761FBC}" presName="wedge2" presStyleLbl="node1" presStyleIdx="1" presStyleCnt="4"/>
      <dgm:spPr/>
      <dgm:t>
        <a:bodyPr/>
        <a:lstStyle/>
        <a:p>
          <a:endParaRPr lang="en-US"/>
        </a:p>
      </dgm:t>
    </dgm:pt>
    <dgm:pt modelId="{8065EB50-4735-4AB8-AEC5-A2E5D56672D9}" type="pres">
      <dgm:prSet presAssocID="{3BF2C3BC-19C5-4522-9C87-05D41B761FBC}" presName="dummy2a" presStyleCnt="0"/>
      <dgm:spPr/>
    </dgm:pt>
    <dgm:pt modelId="{3F21F27B-E5FE-48DA-9630-F3BD5AFD95A4}" type="pres">
      <dgm:prSet presAssocID="{3BF2C3BC-19C5-4522-9C87-05D41B761FBC}" presName="dummy2b" presStyleCnt="0"/>
      <dgm:spPr/>
    </dgm:pt>
    <dgm:pt modelId="{44D7E0CB-37B4-4738-A89B-C3455C4DE5EF}" type="pres">
      <dgm:prSet presAssocID="{3BF2C3BC-19C5-4522-9C87-05D41B761FB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D8E1D-9D2B-45F6-9EFA-E2759DB70AEF}" type="pres">
      <dgm:prSet presAssocID="{3BF2C3BC-19C5-4522-9C87-05D41B761FBC}" presName="wedge3" presStyleLbl="node1" presStyleIdx="2" presStyleCnt="4"/>
      <dgm:spPr/>
      <dgm:t>
        <a:bodyPr/>
        <a:lstStyle/>
        <a:p>
          <a:endParaRPr lang="en-US"/>
        </a:p>
      </dgm:t>
    </dgm:pt>
    <dgm:pt modelId="{8A6F4814-FD96-4768-91FB-AA792ABD9762}" type="pres">
      <dgm:prSet presAssocID="{3BF2C3BC-19C5-4522-9C87-05D41B761FBC}" presName="dummy3a" presStyleCnt="0"/>
      <dgm:spPr/>
    </dgm:pt>
    <dgm:pt modelId="{A095AD66-7FA6-4007-9E56-E3410AF3C226}" type="pres">
      <dgm:prSet presAssocID="{3BF2C3BC-19C5-4522-9C87-05D41B761FBC}" presName="dummy3b" presStyleCnt="0"/>
      <dgm:spPr/>
    </dgm:pt>
    <dgm:pt modelId="{330CAE95-9FB0-40AA-99FA-19ED4338D27A}" type="pres">
      <dgm:prSet presAssocID="{3BF2C3BC-19C5-4522-9C87-05D41B761FB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F3920-CFE0-444E-B52B-70231C2BE1E6}" type="pres">
      <dgm:prSet presAssocID="{3BF2C3BC-19C5-4522-9C87-05D41B761FBC}" presName="wedge4" presStyleLbl="node1" presStyleIdx="3" presStyleCnt="4"/>
      <dgm:spPr/>
      <dgm:t>
        <a:bodyPr/>
        <a:lstStyle/>
        <a:p>
          <a:endParaRPr lang="en-US"/>
        </a:p>
      </dgm:t>
    </dgm:pt>
    <dgm:pt modelId="{830C35F0-33FF-4041-8474-B1B05F26258A}" type="pres">
      <dgm:prSet presAssocID="{3BF2C3BC-19C5-4522-9C87-05D41B761FBC}" presName="dummy4a" presStyleCnt="0"/>
      <dgm:spPr/>
    </dgm:pt>
    <dgm:pt modelId="{33027704-8B9A-45AE-A896-CF7116050ECB}" type="pres">
      <dgm:prSet presAssocID="{3BF2C3BC-19C5-4522-9C87-05D41B761FBC}" presName="dummy4b" presStyleCnt="0"/>
      <dgm:spPr/>
    </dgm:pt>
    <dgm:pt modelId="{EC8C0443-EF88-4125-BCA0-61A55FF55E3D}" type="pres">
      <dgm:prSet presAssocID="{3BF2C3BC-19C5-4522-9C87-05D41B761FB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73593-6E82-474C-9926-14AF18029A5D}" type="pres">
      <dgm:prSet presAssocID="{0FE36192-B90C-4BF8-9B7A-2FD4490FC813}" presName="arrowWedge1" presStyleLbl="fgSibTrans2D1" presStyleIdx="0" presStyleCnt="4"/>
      <dgm:spPr/>
    </dgm:pt>
    <dgm:pt modelId="{0907A32D-8FC2-48B8-870B-CA62CA28801F}" type="pres">
      <dgm:prSet presAssocID="{1520DA3B-B34C-441E-B0CF-556A6617668F}" presName="arrowWedge2" presStyleLbl="fgSibTrans2D1" presStyleIdx="1" presStyleCnt="4"/>
      <dgm:spPr/>
    </dgm:pt>
    <dgm:pt modelId="{ABA417B6-A257-4444-976D-91160279CA01}" type="pres">
      <dgm:prSet presAssocID="{4C1A07B2-AED4-4B6A-BFE0-251DF6524817}" presName="arrowWedge3" presStyleLbl="fgSibTrans2D1" presStyleIdx="2" presStyleCnt="4"/>
      <dgm:spPr/>
    </dgm:pt>
    <dgm:pt modelId="{DF9F1633-D90F-4AE4-8AD1-051FE1B8522B}" type="pres">
      <dgm:prSet presAssocID="{5460FD41-3EBD-45D5-8EF2-71EC34096C8F}" presName="arrowWedge4" presStyleLbl="fgSibTrans2D1" presStyleIdx="3" presStyleCnt="4"/>
      <dgm:spPr/>
    </dgm:pt>
  </dgm:ptLst>
  <dgm:cxnLst>
    <dgm:cxn modelId="{FF403759-6018-4C26-8233-16A288955A2A}" type="presOf" srcId="{B4AD1614-6A47-4F6D-9085-4FEA8EAD0E03}" destId="{EC8C0443-EF88-4125-BCA0-61A55FF55E3D}" srcOrd="1" destOrd="0" presId="urn:microsoft.com/office/officeart/2005/8/layout/cycle8"/>
    <dgm:cxn modelId="{8ACEB0CF-EB74-4718-A2DF-B8A2B4B47F56}" type="presOf" srcId="{06ECB52C-526E-4E55-AC51-491EE2AAEEBB}" destId="{F8A1EFA3-F9C4-4C78-B80D-7D33F6F7F8AC}" srcOrd="0" destOrd="0" presId="urn:microsoft.com/office/officeart/2005/8/layout/cycle8"/>
    <dgm:cxn modelId="{2B654529-B026-4677-853B-4D4CDB7B0487}" srcId="{3BF2C3BC-19C5-4522-9C87-05D41B761FBC}" destId="{3B6575DD-1276-41AA-B6A6-C26AEB51C323}" srcOrd="2" destOrd="0" parTransId="{D427D70A-2B3A-4BEB-9B0D-EEAD3B566F59}" sibTransId="{4C1A07B2-AED4-4B6A-BFE0-251DF6524817}"/>
    <dgm:cxn modelId="{745A0AD0-CE19-4750-B475-DD25CAE0114B}" type="presOf" srcId="{3BF2C3BC-19C5-4522-9C87-05D41B761FBC}" destId="{005D064C-9A89-4B8F-9928-95E9B326A472}" srcOrd="0" destOrd="0" presId="urn:microsoft.com/office/officeart/2005/8/layout/cycle8"/>
    <dgm:cxn modelId="{D0A11ADB-2577-4542-B4F6-0135DFF1E00F}" type="presOf" srcId="{3B6575DD-1276-41AA-B6A6-C26AEB51C323}" destId="{11ED8E1D-9D2B-45F6-9EFA-E2759DB70AEF}" srcOrd="0" destOrd="0" presId="urn:microsoft.com/office/officeart/2005/8/layout/cycle8"/>
    <dgm:cxn modelId="{0857DD7B-5165-496C-8A46-8678BB8C4E0C}" type="presOf" srcId="{B4AD1614-6A47-4F6D-9085-4FEA8EAD0E03}" destId="{164F3920-CFE0-444E-B52B-70231C2BE1E6}" srcOrd="0" destOrd="0" presId="urn:microsoft.com/office/officeart/2005/8/layout/cycle8"/>
    <dgm:cxn modelId="{2B0EDE61-6500-4586-AA71-8A1C70CE765F}" type="presOf" srcId="{D37EC42F-484B-48A0-945F-AAAE3AA8AB65}" destId="{09F3E2A9-5BD7-4572-ACEB-99936122142D}" srcOrd="1" destOrd="0" presId="urn:microsoft.com/office/officeart/2005/8/layout/cycle8"/>
    <dgm:cxn modelId="{DB045E8A-3A6F-44E4-8656-F6F13A63FA0A}" type="presOf" srcId="{D37EC42F-484B-48A0-945F-AAAE3AA8AB65}" destId="{A96F8CF9-33E8-4C2D-B9A4-AC553AB2763D}" srcOrd="0" destOrd="0" presId="urn:microsoft.com/office/officeart/2005/8/layout/cycle8"/>
    <dgm:cxn modelId="{2A2FE068-CF35-48FD-AEDE-75EB9108AEA5}" type="presOf" srcId="{06ECB52C-526E-4E55-AC51-491EE2AAEEBB}" destId="{44D7E0CB-37B4-4738-A89B-C3455C4DE5EF}" srcOrd="1" destOrd="0" presId="urn:microsoft.com/office/officeart/2005/8/layout/cycle8"/>
    <dgm:cxn modelId="{911F4C36-2CB6-49D4-871D-0524750CCC4C}" type="presOf" srcId="{3B6575DD-1276-41AA-B6A6-C26AEB51C323}" destId="{330CAE95-9FB0-40AA-99FA-19ED4338D27A}" srcOrd="1" destOrd="0" presId="urn:microsoft.com/office/officeart/2005/8/layout/cycle8"/>
    <dgm:cxn modelId="{AA331494-B914-4AFF-8E8D-AB85B3F8D92D}" srcId="{3BF2C3BC-19C5-4522-9C87-05D41B761FBC}" destId="{D37EC42F-484B-48A0-945F-AAAE3AA8AB65}" srcOrd="0" destOrd="0" parTransId="{17E6BF94-918D-4739-8958-E6F73845D028}" sibTransId="{0FE36192-B90C-4BF8-9B7A-2FD4490FC813}"/>
    <dgm:cxn modelId="{9DEAC40A-57C8-45CA-9ABB-DBAA499C36AB}" srcId="{3BF2C3BC-19C5-4522-9C87-05D41B761FBC}" destId="{B4AD1614-6A47-4F6D-9085-4FEA8EAD0E03}" srcOrd="3" destOrd="0" parTransId="{3262955C-081E-400A-AFE1-C0C092D29E31}" sibTransId="{5460FD41-3EBD-45D5-8EF2-71EC34096C8F}"/>
    <dgm:cxn modelId="{13AD1A65-EE54-4691-BFAB-E979595EE26D}" srcId="{3BF2C3BC-19C5-4522-9C87-05D41B761FBC}" destId="{06ECB52C-526E-4E55-AC51-491EE2AAEEBB}" srcOrd="1" destOrd="0" parTransId="{4EF131E5-377B-4585-8D71-762834FB974E}" sibTransId="{1520DA3B-B34C-441E-B0CF-556A6617668F}"/>
    <dgm:cxn modelId="{991D54DA-D557-47C6-9D85-8220399CE743}" type="presParOf" srcId="{005D064C-9A89-4B8F-9928-95E9B326A472}" destId="{A96F8CF9-33E8-4C2D-B9A4-AC553AB2763D}" srcOrd="0" destOrd="0" presId="urn:microsoft.com/office/officeart/2005/8/layout/cycle8"/>
    <dgm:cxn modelId="{808B8CA5-2656-469F-8691-03AF4C8AF62F}" type="presParOf" srcId="{005D064C-9A89-4B8F-9928-95E9B326A472}" destId="{2E9EEA35-6A44-4B8F-A221-502F0C608060}" srcOrd="1" destOrd="0" presId="urn:microsoft.com/office/officeart/2005/8/layout/cycle8"/>
    <dgm:cxn modelId="{0213765E-7F8C-4212-8635-37FD78123B59}" type="presParOf" srcId="{005D064C-9A89-4B8F-9928-95E9B326A472}" destId="{E73FA669-CCCB-4F26-A19A-BF1542263B0E}" srcOrd="2" destOrd="0" presId="urn:microsoft.com/office/officeart/2005/8/layout/cycle8"/>
    <dgm:cxn modelId="{FA712043-EE86-40F3-B780-6F4C4FD18C2B}" type="presParOf" srcId="{005D064C-9A89-4B8F-9928-95E9B326A472}" destId="{09F3E2A9-5BD7-4572-ACEB-99936122142D}" srcOrd="3" destOrd="0" presId="urn:microsoft.com/office/officeart/2005/8/layout/cycle8"/>
    <dgm:cxn modelId="{8F831670-5385-4B91-AA03-617FF3AF6A08}" type="presParOf" srcId="{005D064C-9A89-4B8F-9928-95E9B326A472}" destId="{F8A1EFA3-F9C4-4C78-B80D-7D33F6F7F8AC}" srcOrd="4" destOrd="0" presId="urn:microsoft.com/office/officeart/2005/8/layout/cycle8"/>
    <dgm:cxn modelId="{AD09336D-B699-424F-BA37-3778947AF13D}" type="presParOf" srcId="{005D064C-9A89-4B8F-9928-95E9B326A472}" destId="{8065EB50-4735-4AB8-AEC5-A2E5D56672D9}" srcOrd="5" destOrd="0" presId="urn:microsoft.com/office/officeart/2005/8/layout/cycle8"/>
    <dgm:cxn modelId="{571A5B79-E2FF-4726-A794-67310C9A44C1}" type="presParOf" srcId="{005D064C-9A89-4B8F-9928-95E9B326A472}" destId="{3F21F27B-E5FE-48DA-9630-F3BD5AFD95A4}" srcOrd="6" destOrd="0" presId="urn:microsoft.com/office/officeart/2005/8/layout/cycle8"/>
    <dgm:cxn modelId="{F422DBF5-4947-4E84-A234-F48AD3BAB87A}" type="presParOf" srcId="{005D064C-9A89-4B8F-9928-95E9B326A472}" destId="{44D7E0CB-37B4-4738-A89B-C3455C4DE5EF}" srcOrd="7" destOrd="0" presId="urn:microsoft.com/office/officeart/2005/8/layout/cycle8"/>
    <dgm:cxn modelId="{56C495D3-1129-49EE-8D4A-4E8B0373FE36}" type="presParOf" srcId="{005D064C-9A89-4B8F-9928-95E9B326A472}" destId="{11ED8E1D-9D2B-45F6-9EFA-E2759DB70AEF}" srcOrd="8" destOrd="0" presId="urn:microsoft.com/office/officeart/2005/8/layout/cycle8"/>
    <dgm:cxn modelId="{4EB927A5-83CA-4405-BE07-53F59A73CB60}" type="presParOf" srcId="{005D064C-9A89-4B8F-9928-95E9B326A472}" destId="{8A6F4814-FD96-4768-91FB-AA792ABD9762}" srcOrd="9" destOrd="0" presId="urn:microsoft.com/office/officeart/2005/8/layout/cycle8"/>
    <dgm:cxn modelId="{0C4AC132-CE65-46AA-814D-E61787F36B18}" type="presParOf" srcId="{005D064C-9A89-4B8F-9928-95E9B326A472}" destId="{A095AD66-7FA6-4007-9E56-E3410AF3C226}" srcOrd="10" destOrd="0" presId="urn:microsoft.com/office/officeart/2005/8/layout/cycle8"/>
    <dgm:cxn modelId="{C4AB9F45-6AF7-4E74-9F61-8FD655670435}" type="presParOf" srcId="{005D064C-9A89-4B8F-9928-95E9B326A472}" destId="{330CAE95-9FB0-40AA-99FA-19ED4338D27A}" srcOrd="11" destOrd="0" presId="urn:microsoft.com/office/officeart/2005/8/layout/cycle8"/>
    <dgm:cxn modelId="{CACE94EB-0438-4BB4-A42B-3D5B31F72A97}" type="presParOf" srcId="{005D064C-9A89-4B8F-9928-95E9B326A472}" destId="{164F3920-CFE0-444E-B52B-70231C2BE1E6}" srcOrd="12" destOrd="0" presId="urn:microsoft.com/office/officeart/2005/8/layout/cycle8"/>
    <dgm:cxn modelId="{A291D252-18FE-438F-B22E-085F0EB7F380}" type="presParOf" srcId="{005D064C-9A89-4B8F-9928-95E9B326A472}" destId="{830C35F0-33FF-4041-8474-B1B05F26258A}" srcOrd="13" destOrd="0" presId="urn:microsoft.com/office/officeart/2005/8/layout/cycle8"/>
    <dgm:cxn modelId="{B9DF1977-6F4A-4FCC-8EA3-4CCF83670BBB}" type="presParOf" srcId="{005D064C-9A89-4B8F-9928-95E9B326A472}" destId="{33027704-8B9A-45AE-A896-CF7116050ECB}" srcOrd="14" destOrd="0" presId="urn:microsoft.com/office/officeart/2005/8/layout/cycle8"/>
    <dgm:cxn modelId="{CD83AB2D-2462-4664-B774-ADCF5F288512}" type="presParOf" srcId="{005D064C-9A89-4B8F-9928-95E9B326A472}" destId="{EC8C0443-EF88-4125-BCA0-61A55FF55E3D}" srcOrd="15" destOrd="0" presId="urn:microsoft.com/office/officeart/2005/8/layout/cycle8"/>
    <dgm:cxn modelId="{217C92A4-705A-48C2-AC1D-BC5BDC194B20}" type="presParOf" srcId="{005D064C-9A89-4B8F-9928-95E9B326A472}" destId="{B4F73593-6E82-474C-9926-14AF18029A5D}" srcOrd="16" destOrd="0" presId="urn:microsoft.com/office/officeart/2005/8/layout/cycle8"/>
    <dgm:cxn modelId="{146E2973-F063-4506-91AC-1292D31D14CD}" type="presParOf" srcId="{005D064C-9A89-4B8F-9928-95E9B326A472}" destId="{0907A32D-8FC2-48B8-870B-CA62CA28801F}" srcOrd="17" destOrd="0" presId="urn:microsoft.com/office/officeart/2005/8/layout/cycle8"/>
    <dgm:cxn modelId="{EE1717D1-0E48-47FF-82E2-F3F39A6B227C}" type="presParOf" srcId="{005D064C-9A89-4B8F-9928-95E9B326A472}" destId="{ABA417B6-A257-4444-976D-91160279CA01}" srcOrd="18" destOrd="0" presId="urn:microsoft.com/office/officeart/2005/8/layout/cycle8"/>
    <dgm:cxn modelId="{A008DB9D-89E0-4660-9B06-B2CE8735E798}" type="presParOf" srcId="{005D064C-9A89-4B8F-9928-95E9B326A472}" destId="{DF9F1633-D90F-4AE4-8AD1-051FE1B8522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11FF-3713-4EE8-BF51-E754CE683D03}">
      <dsp:nvSpPr>
        <dsp:cNvPr id="0" name=""/>
        <dsp:cNvSpPr/>
      </dsp:nvSpPr>
      <dsp:spPr>
        <a:xfrm>
          <a:off x="0" y="3600"/>
          <a:ext cx="3824288" cy="273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168A0-C858-4EB1-A8B6-EC6F9D0C82CA}">
      <dsp:nvSpPr>
        <dsp:cNvPr id="0" name=""/>
        <dsp:cNvSpPr/>
      </dsp:nvSpPr>
      <dsp:spPr>
        <a:xfrm>
          <a:off x="47561" y="1055900"/>
          <a:ext cx="3135085" cy="54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Participate in the poll on the right.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7561" y="1055900"/>
        <a:ext cx="3135085" cy="545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11FF-3713-4EE8-BF51-E754CE683D03}">
      <dsp:nvSpPr>
        <dsp:cNvPr id="0" name=""/>
        <dsp:cNvSpPr/>
      </dsp:nvSpPr>
      <dsp:spPr>
        <a:xfrm>
          <a:off x="0" y="3600"/>
          <a:ext cx="3824288" cy="273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168A0-C858-4EB1-A8B6-EC6F9D0C82CA}">
      <dsp:nvSpPr>
        <dsp:cNvPr id="0" name=""/>
        <dsp:cNvSpPr/>
      </dsp:nvSpPr>
      <dsp:spPr>
        <a:xfrm>
          <a:off x="47561" y="1055900"/>
          <a:ext cx="3135085" cy="54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Participate in the poll on the right.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7561" y="1055900"/>
        <a:ext cx="3135085" cy="545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11FF-3713-4EE8-BF51-E754CE683D03}">
      <dsp:nvSpPr>
        <dsp:cNvPr id="0" name=""/>
        <dsp:cNvSpPr/>
      </dsp:nvSpPr>
      <dsp:spPr>
        <a:xfrm>
          <a:off x="0" y="3600"/>
          <a:ext cx="3824288" cy="273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168A0-C858-4EB1-A8B6-EC6F9D0C82CA}">
      <dsp:nvSpPr>
        <dsp:cNvPr id="0" name=""/>
        <dsp:cNvSpPr/>
      </dsp:nvSpPr>
      <dsp:spPr>
        <a:xfrm>
          <a:off x="47561" y="1055900"/>
          <a:ext cx="3135085" cy="54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Participate in the poll on the right.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7561" y="1055900"/>
        <a:ext cx="3135085" cy="545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11FF-3713-4EE8-BF51-E754CE683D03}">
      <dsp:nvSpPr>
        <dsp:cNvPr id="0" name=""/>
        <dsp:cNvSpPr/>
      </dsp:nvSpPr>
      <dsp:spPr>
        <a:xfrm>
          <a:off x="0" y="29050"/>
          <a:ext cx="3770313" cy="252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168A0-C858-4EB1-A8B6-EC6F9D0C82CA}">
      <dsp:nvSpPr>
        <dsp:cNvPr id="0" name=""/>
        <dsp:cNvSpPr/>
      </dsp:nvSpPr>
      <dsp:spPr>
        <a:xfrm>
          <a:off x="46890" y="998273"/>
          <a:ext cx="3090837" cy="502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Participate in the poll on the right.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6890" y="998273"/>
        <a:ext cx="3090837" cy="5027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F8CF9-33E8-4C2D-B9A4-AC553AB2763D}">
      <dsp:nvSpPr>
        <dsp:cNvPr id="0" name=""/>
        <dsp:cNvSpPr/>
      </dsp:nvSpPr>
      <dsp:spPr>
        <a:xfrm>
          <a:off x="1974782" y="285282"/>
          <a:ext cx="3865816" cy="3865816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Plan</a:t>
          </a:r>
          <a:endParaRPr lang="en-US" sz="4400" kern="1200" dirty="0"/>
        </a:p>
      </dsp:txBody>
      <dsp:txXfrm>
        <a:off x="4026886" y="1086519"/>
        <a:ext cx="1426670" cy="1058497"/>
      </dsp:txXfrm>
    </dsp:sp>
    <dsp:sp modelId="{F8A1EFA3-F9C4-4C78-B80D-7D33F6F7F8AC}">
      <dsp:nvSpPr>
        <dsp:cNvPr id="0" name=""/>
        <dsp:cNvSpPr/>
      </dsp:nvSpPr>
      <dsp:spPr>
        <a:xfrm>
          <a:off x="1974782" y="415063"/>
          <a:ext cx="3865816" cy="386581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Do</a:t>
          </a:r>
          <a:endParaRPr lang="en-US" sz="4400" kern="1200" dirty="0"/>
        </a:p>
      </dsp:txBody>
      <dsp:txXfrm>
        <a:off x="4026886" y="2421146"/>
        <a:ext cx="1426670" cy="1058497"/>
      </dsp:txXfrm>
    </dsp:sp>
    <dsp:sp modelId="{11ED8E1D-9D2B-45F6-9EFA-E2759DB70AEF}">
      <dsp:nvSpPr>
        <dsp:cNvPr id="0" name=""/>
        <dsp:cNvSpPr/>
      </dsp:nvSpPr>
      <dsp:spPr>
        <a:xfrm>
          <a:off x="1845001" y="415063"/>
          <a:ext cx="3865816" cy="3865816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Study</a:t>
          </a:r>
          <a:endParaRPr lang="en-US" sz="4400" kern="1200" dirty="0"/>
        </a:p>
      </dsp:txBody>
      <dsp:txXfrm>
        <a:off x="2232042" y="2421146"/>
        <a:ext cx="1426670" cy="1058497"/>
      </dsp:txXfrm>
    </dsp:sp>
    <dsp:sp modelId="{164F3920-CFE0-444E-B52B-70231C2BE1E6}">
      <dsp:nvSpPr>
        <dsp:cNvPr id="0" name=""/>
        <dsp:cNvSpPr/>
      </dsp:nvSpPr>
      <dsp:spPr>
        <a:xfrm>
          <a:off x="1845001" y="285282"/>
          <a:ext cx="3865816" cy="3865816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Act</a:t>
          </a:r>
          <a:endParaRPr lang="en-US" sz="4400" kern="1200" dirty="0"/>
        </a:p>
      </dsp:txBody>
      <dsp:txXfrm>
        <a:off x="2232042" y="1086519"/>
        <a:ext cx="1426670" cy="1058497"/>
      </dsp:txXfrm>
    </dsp:sp>
    <dsp:sp modelId="{B4F73593-6E82-474C-9926-14AF18029A5D}">
      <dsp:nvSpPr>
        <dsp:cNvPr id="0" name=""/>
        <dsp:cNvSpPr/>
      </dsp:nvSpPr>
      <dsp:spPr>
        <a:xfrm>
          <a:off x="1735469" y="45970"/>
          <a:ext cx="4344441" cy="434444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7A32D-8FC2-48B8-870B-CA62CA28801F}">
      <dsp:nvSpPr>
        <dsp:cNvPr id="0" name=""/>
        <dsp:cNvSpPr/>
      </dsp:nvSpPr>
      <dsp:spPr>
        <a:xfrm>
          <a:off x="1735469" y="175751"/>
          <a:ext cx="4344441" cy="434444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417B6-A257-4444-976D-91160279CA01}">
      <dsp:nvSpPr>
        <dsp:cNvPr id="0" name=""/>
        <dsp:cNvSpPr/>
      </dsp:nvSpPr>
      <dsp:spPr>
        <a:xfrm>
          <a:off x="1605688" y="175751"/>
          <a:ext cx="4344441" cy="434444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F1633-D90F-4AE4-8AD1-051FE1B8522B}">
      <dsp:nvSpPr>
        <dsp:cNvPr id="0" name=""/>
        <dsp:cNvSpPr/>
      </dsp:nvSpPr>
      <dsp:spPr>
        <a:xfrm>
          <a:off x="1605688" y="45970"/>
          <a:ext cx="4344441" cy="434444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F29CC5-00F7-42D8-B124-DBB9CF6078E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E49B88-C793-41F8-9EA0-1766465D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7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8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05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4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5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22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14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00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baseline="0" dirty="0" smtClean="0">
              <a:effectLst/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3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8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4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75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88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02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8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16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14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81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0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154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2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9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5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0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66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137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18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1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1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5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6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3784156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82428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Wingdings" pitchFamily="2" charset="2"/>
              <a:buChar char="Ø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3097"/>
          </a:xfrm>
          <a:prstGeom prst="rect">
            <a:avLst/>
          </a:prstGeom>
        </p:spPr>
        <p:txBody>
          <a:bodyPr vert="horz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9222"/>
            <a:ext cx="290509" cy="2743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chemeClr val="tx1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312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39" y="1535113"/>
            <a:ext cx="4222750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9" y="2174875"/>
            <a:ext cx="4222750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37038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3703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531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39" y="1535113"/>
            <a:ext cx="8607424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9" y="2174875"/>
            <a:ext cx="4222750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3703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001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39" y="1535113"/>
            <a:ext cx="4222750" cy="4591051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237038" cy="4591051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280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9" y="1535113"/>
            <a:ext cx="8580437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2174875"/>
            <a:ext cx="4210050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2274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214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41" y="1535113"/>
            <a:ext cx="8610601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9" y="2174875"/>
            <a:ext cx="8610600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317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>
            <a:noAutofit/>
          </a:bodyPr>
          <a:lstStyle>
            <a:lvl1pPr>
              <a:defRPr sz="1800"/>
            </a:lvl1pPr>
            <a:lvl2pPr marL="7429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, ligula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ex lorem </a:t>
            </a:r>
            <a:r>
              <a:rPr lang="en-US" dirty="0" err="1" smtClean="0"/>
              <a:t>interdum</a:t>
            </a:r>
            <a:r>
              <a:rPr lang="en-US" dirty="0" smtClean="0"/>
              <a:t> ex, id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. In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diam.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dui </a:t>
            </a:r>
            <a:r>
              <a:rPr lang="en-US" dirty="0" err="1" smtClean="0"/>
              <a:t>vel</a:t>
            </a:r>
            <a:r>
              <a:rPr lang="en-US" dirty="0" smtClean="0"/>
              <a:t> ipsum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vitae sit </a:t>
            </a:r>
            <a:r>
              <a:rPr lang="en-US" dirty="0" err="1" smtClean="0"/>
              <a:t>amet</a:t>
            </a:r>
            <a:r>
              <a:rPr lang="en-US" dirty="0" smtClean="0"/>
              <a:t> ante. </a:t>
            </a:r>
            <a:r>
              <a:rPr lang="en-US" dirty="0" err="1" smtClean="0"/>
              <a:t>Quisque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Nam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tempus semper. </a:t>
            </a:r>
            <a:r>
              <a:rPr lang="en-US" dirty="0" err="1" smtClean="0"/>
              <a:t>Sed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ex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ipsum </a:t>
            </a:r>
            <a:r>
              <a:rPr lang="en-US" dirty="0" err="1" smtClean="0"/>
              <a:t>sed</a:t>
            </a:r>
            <a:r>
              <a:rPr lang="en-US" dirty="0" smtClean="0"/>
              <a:t>,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Maecenas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. Nam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291459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916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buFont typeface="+mj-lt"/>
              <a:buAutoNum type="romanLcPeriod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487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9" y="1536702"/>
            <a:ext cx="8607424" cy="4236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5805266"/>
            <a:ext cx="8607424" cy="472143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1535113"/>
            <a:ext cx="3784157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3824288" cy="4591051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lang="en-US" sz="1800" kern="120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633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2762" y="3556932"/>
            <a:ext cx="3636627" cy="255864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>
              <a:spcAft>
                <a:spcPts val="0"/>
              </a:spcAft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62" y="2480945"/>
            <a:ext cx="3636627" cy="9480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743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1D3A525-682C-4FAC-ACB0-B6A2CB96732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23DF564-EF59-48AA-8249-40940A99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53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"/>
          <a:lstStyle>
            <a:lvl1pPr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588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2" y="2174875"/>
            <a:ext cx="3784156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24288" cy="3951288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9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32" y="1535113"/>
            <a:ext cx="775608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33" y="2174875"/>
            <a:ext cx="7756081" cy="3951288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80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651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  <a:lvl3pPr marL="1314450" indent="-4000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514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2"/>
            <a:ext cx="7721600" cy="4218148"/>
          </a:xfrm>
        </p:spPr>
        <p:txBody>
          <a:bodyPr/>
          <a:lstStyle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5805266"/>
            <a:ext cx="7721600" cy="470124"/>
          </a:xfrm>
        </p:spPr>
        <p:txBody>
          <a:bodyPr/>
          <a:lstStyle>
            <a:lvl1pPr marL="0" indent="0" algn="ctr">
              <a:buNone/>
              <a:defRPr sz="18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1800" b="1" i="1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 b="1" i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1800" b="1" i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1800" b="1"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7" r:id="rId2"/>
    <p:sldLayoutId id="2147483714" r:id="rId3"/>
    <p:sldLayoutId id="2147483721" r:id="rId4"/>
    <p:sldLayoutId id="2147483723" r:id="rId5"/>
    <p:sldLayoutId id="2147483683" r:id="rId6"/>
    <p:sldLayoutId id="2147483720" r:id="rId7"/>
    <p:sldLayoutId id="2147483712" r:id="rId8"/>
    <p:sldLayoutId id="2147483686" r:id="rId9"/>
    <p:sldLayoutId id="214748372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2152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9"/>
          </a:xfrm>
          <a:prstGeom prst="rect">
            <a:avLst/>
          </a:prstGeom>
        </p:spPr>
        <p:txBody>
          <a:bodyPr vert="horz" lIns="91440" tIns="108000" rIns="91440" bIns="10800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645" y="1536700"/>
            <a:ext cx="8598715" cy="460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16" r:id="rId3"/>
    <p:sldLayoutId id="2147483725" r:id="rId4"/>
    <p:sldLayoutId id="2147483724" r:id="rId5"/>
    <p:sldLayoutId id="2147483715" r:id="rId6"/>
    <p:sldLayoutId id="2147483710" r:id="rId7"/>
    <p:sldLayoutId id="2147483719" r:id="rId8"/>
    <p:sldLayoutId id="2147483713" r:id="rId9"/>
    <p:sldLayoutId id="214748371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 descr="abt_assoc_lockup.ai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500" y="627213"/>
            <a:ext cx="1460250" cy="1471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28" r:id="rId2"/>
    <p:sldLayoutId id="2147483729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6" y="6291233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7" y="274639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3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3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20" y="6291233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bt_logo.tag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25" y="4223680"/>
            <a:ext cx="3110527" cy="1421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Provider-Enrollment-and-Certification/QAPI/Downloads/Potentially-Preventable-Adverse-Events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HomeQI@massmail.state.ma.u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Provider-Enrollment-and-Certification/SurveyCertificationGenInfo/Downloads/Survey-and-Cert-Letter-17-07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ederalregister.gov/documents/2016/10/04/2016-23503/medicare-and-medicaid-programs-reform-of-requirements-for-long-term-care-faciliti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provider-enrollment-and-certification/qapi/downloads/qapiataglance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o.cms.gov/Nhqap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21360" y="2549979"/>
            <a:ext cx="3695526" cy="3679382"/>
          </a:xfrm>
          <a:solidFill>
            <a:srgbClr val="DA291C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Supportive Planning and Operations Team (SPOT) </a:t>
            </a:r>
            <a:r>
              <a:rPr lang="en-US" sz="2400" dirty="0" smtClean="0">
                <a:solidFill>
                  <a:schemeClr val="bg1"/>
                </a:solidFill>
              </a:rPr>
              <a:t>Initiative Webinar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Quality Assurance and Performance </a:t>
            </a:r>
            <a:r>
              <a:rPr lang="en-US" sz="2400" b="1" dirty="0" smtClean="0">
                <a:solidFill>
                  <a:schemeClr val="bg1"/>
                </a:solidFill>
              </a:rPr>
              <a:t>Improvement – </a:t>
            </a:r>
            <a:r>
              <a:rPr lang="en-US" sz="2400" b="1" dirty="0">
                <a:solidFill>
                  <a:schemeClr val="bg1"/>
                </a:solidFill>
              </a:rPr>
              <a:t>An Overview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June 1, 2017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13100" y="2404643"/>
            <a:ext cx="904875" cy="567157"/>
          </a:xfrm>
          <a:prstGeom prst="roundRect">
            <a:avLst>
              <a:gd name="adj" fmla="val 2207"/>
            </a:avLst>
          </a:prstGeom>
          <a:solidFill>
            <a:srgbClr val="BFCED6"/>
          </a:solidFill>
          <a:ln>
            <a:solidFill>
              <a:srgbClr val="D0D3D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2288" y="5316670"/>
            <a:ext cx="910246" cy="914119"/>
          </a:xfrm>
          <a:prstGeom prst="roundRect">
            <a:avLst>
              <a:gd name="adj" fmla="val 2207"/>
            </a:avLst>
          </a:prstGeom>
          <a:solidFill>
            <a:srgbClr val="DFD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7225" y="5316670"/>
            <a:ext cx="1878455" cy="914119"/>
          </a:xfrm>
          <a:prstGeom prst="roundRect">
            <a:avLst>
              <a:gd name="adj" fmla="val 2207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658" y="4371975"/>
            <a:ext cx="2830875" cy="8772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</p:pic>
      <p:pic>
        <p:nvPicPr>
          <p:cNvPr id="1026" name="Picture 2" descr="\\camfilesrv02\redirected$\plotzkem\Desktop\NursingHome_SlideSho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0" y="2391252"/>
            <a:ext cx="2895705" cy="1927712"/>
          </a:xfrm>
          <a:prstGeom prst="roundRect">
            <a:avLst>
              <a:gd name="adj" fmla="val 3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26" y="3028950"/>
            <a:ext cx="969935" cy="2222768"/>
          </a:xfrm>
          <a:prstGeom prst="roundRect">
            <a:avLst>
              <a:gd name="adj" fmla="val 95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\\camfilesrv02\redirected$\plotzkem\Desktop\doctor-right-answers-400x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09" y="5306864"/>
            <a:ext cx="923925" cy="923925"/>
          </a:xfrm>
          <a:prstGeom prst="roundRect">
            <a:avLst>
              <a:gd name="adj" fmla="val 55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643440" y="6230789"/>
            <a:ext cx="788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Disclaimer: </a:t>
            </a:r>
            <a:r>
              <a:rPr lang="en-US" sz="1200" dirty="0" smtClean="0"/>
              <a:t>Participation in this educational offering is not </a:t>
            </a:r>
            <a:r>
              <a:rPr lang="en-US" sz="1200" dirty="0"/>
              <a:t>mandatory for regulatory compliance nor do </a:t>
            </a:r>
            <a:r>
              <a:rPr lang="en-US" sz="1200" dirty="0" smtClean="0"/>
              <a:t>actions or tools and resources discussed in it ensure </a:t>
            </a:r>
            <a:r>
              <a:rPr lang="en-US" sz="1200" dirty="0"/>
              <a:t>regulatory compliance.</a:t>
            </a:r>
          </a:p>
        </p:txBody>
      </p:sp>
      <p:pic>
        <p:nvPicPr>
          <p:cNvPr id="2" name="5F970B73-0CD7-4B1C-BB86-ED7638E92584" descr="5F970B73-0CD7-4B1C-BB86-ED7638E925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66" y="642257"/>
            <a:ext cx="1531267" cy="149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79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Effective QAPI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Serves as a framework for an ongoing, effective, comprehensive, and data-driven QAPI program</a:t>
            </a:r>
          </a:p>
          <a:p>
            <a:r>
              <a:rPr lang="en-US" sz="2000" dirty="0" smtClean="0"/>
              <a:t>Addresses the full range of care and services provided by the facility, all systems of care, and management practices</a:t>
            </a:r>
          </a:p>
          <a:p>
            <a:r>
              <a:rPr lang="en-US" sz="2000" dirty="0" smtClean="0"/>
              <a:t>Includes clinical care, quality of life, and resident choice</a:t>
            </a:r>
          </a:p>
          <a:p>
            <a:r>
              <a:rPr lang="en-US" sz="2000" dirty="0" smtClean="0"/>
              <a:t>Reflects the complexities of the facility and the unique care and services it provides</a:t>
            </a:r>
          </a:p>
          <a:p>
            <a:r>
              <a:rPr lang="en-US" sz="2000" dirty="0"/>
              <a:t>Describes how all levels of staff, residents, and families are engaged in QAPI </a:t>
            </a:r>
          </a:p>
          <a:p>
            <a:r>
              <a:rPr lang="en-US" sz="2000" dirty="0" smtClean="0"/>
              <a:t>Is a living document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65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composition of teams involved in QAPI activities will vary, depending on the activity. </a:t>
            </a:r>
            <a:endParaRPr lang="en-US" dirty="0" smtClean="0"/>
          </a:p>
          <a:p>
            <a:r>
              <a:rPr lang="en-US" dirty="0" smtClean="0"/>
              <a:t>Generally</a:t>
            </a:r>
            <a:r>
              <a:rPr lang="en-US" dirty="0"/>
              <a:t>, each team should be composed of interdisciplinary members and should include various levels of staff. </a:t>
            </a:r>
            <a:endParaRPr lang="en-US" dirty="0" smtClean="0"/>
          </a:p>
          <a:p>
            <a:r>
              <a:rPr lang="en-US" dirty="0" smtClean="0"/>
              <a:t>Additionally</a:t>
            </a:r>
            <a:r>
              <a:rPr lang="en-US" dirty="0"/>
              <a:t>, family members and residents may be team members, though for confidentiality </a:t>
            </a:r>
            <a:r>
              <a:rPr lang="en-US" dirty="0" smtClean="0"/>
              <a:t>reasons </a:t>
            </a:r>
            <a:r>
              <a:rPr lang="en-US" dirty="0"/>
              <a:t>they may not review certain data or information that identifies individuals.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Purpose, Guiding Principles, and Scope for QAPI</a:t>
            </a:r>
            <a:endParaRPr lang="en-US" dirty="0"/>
          </a:p>
        </p:txBody>
      </p:sp>
      <p:pic>
        <p:nvPicPr>
          <p:cNvPr id="3079" name="Picture 7" descr="C:\Users\pettisj\AppData\Local\Microsoft\Windows\Temporary Internet Files\Content.IE5\7280K9C6\Yellow-sign-with-start-on-it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056" y="1827213"/>
            <a:ext cx="2875239" cy="3709987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064000" y="1535113"/>
            <a:ext cx="4405313" cy="4591051"/>
          </a:xfrm>
        </p:spPr>
        <p:txBody>
          <a:bodyPr/>
          <a:lstStyle/>
          <a:p>
            <a:r>
              <a:rPr lang="en-US" sz="2800" dirty="0" smtClean="0"/>
              <a:t>Taking </a:t>
            </a:r>
            <a:r>
              <a:rPr lang="en-US" sz="2800" dirty="0"/>
              <a:t>time to articulate the purpose, develop guiding </a:t>
            </a:r>
            <a:r>
              <a:rPr lang="en-US" sz="2800" dirty="0" smtClean="0"/>
              <a:t>principles, and </a:t>
            </a:r>
            <a:r>
              <a:rPr lang="en-US" sz="2800" dirty="0"/>
              <a:t>define the scope will help the team </a:t>
            </a:r>
            <a:r>
              <a:rPr lang="en-US" sz="2800" dirty="0" smtClean="0"/>
              <a:t>to:</a:t>
            </a:r>
          </a:p>
          <a:p>
            <a:pPr lvl="1"/>
            <a:r>
              <a:rPr lang="en-US" sz="2400" dirty="0" smtClean="0"/>
              <a:t>Understand </a:t>
            </a:r>
            <a:r>
              <a:rPr lang="en-US" sz="2400" dirty="0"/>
              <a:t>how QAPI will be used and integrated into your </a:t>
            </a:r>
            <a:r>
              <a:rPr lang="en-US" sz="2400" dirty="0" smtClean="0"/>
              <a:t>facility, and</a:t>
            </a:r>
          </a:p>
          <a:p>
            <a:pPr lvl="1"/>
            <a:r>
              <a:rPr lang="en-US" sz="2400" dirty="0" smtClean="0"/>
              <a:t>Develop the </a:t>
            </a:r>
            <a:r>
              <a:rPr lang="en-US" sz="2400" dirty="0"/>
              <a:t>written QAPI plan.</a:t>
            </a:r>
          </a:p>
        </p:txBody>
      </p:sp>
    </p:spTree>
    <p:extLst>
      <p:ext uri="{BB962C8B-B14F-4D97-AF65-F5344CB8AC3E}">
        <p14:creationId xmlns:p14="http://schemas.microsoft.com/office/powerpoint/2010/main" val="2787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Statement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purpose statement describes how </a:t>
            </a:r>
            <a:r>
              <a:rPr lang="en-US" sz="2800" dirty="0"/>
              <a:t>QAPI will support the overall vision and mission of the </a:t>
            </a:r>
            <a:r>
              <a:rPr lang="en-US" sz="2800" dirty="0" smtClean="0"/>
              <a:t>facility.</a:t>
            </a:r>
          </a:p>
          <a:p>
            <a:r>
              <a:rPr lang="en-US" sz="2800" dirty="0" smtClean="0"/>
              <a:t>May include:</a:t>
            </a:r>
          </a:p>
          <a:p>
            <a:pPr lvl="1"/>
            <a:r>
              <a:rPr lang="en-US" sz="2200" dirty="0" smtClean="0"/>
              <a:t>What </a:t>
            </a:r>
            <a:r>
              <a:rPr lang="en-US" sz="2200" dirty="0"/>
              <a:t>the facility team strives to achieve through the QAPI </a:t>
            </a:r>
            <a:r>
              <a:rPr lang="en-US" sz="2200" dirty="0" smtClean="0"/>
              <a:t>plan</a:t>
            </a:r>
          </a:p>
          <a:p>
            <a:pPr lvl="1"/>
            <a:r>
              <a:rPr lang="en-US" sz="2200" dirty="0" smtClean="0"/>
              <a:t>How </a:t>
            </a:r>
            <a:r>
              <a:rPr lang="en-US" sz="2200" dirty="0"/>
              <a:t>the facility team works to </a:t>
            </a:r>
            <a:r>
              <a:rPr lang="en-US" sz="2200" dirty="0" smtClean="0"/>
              <a:t>continuously improve </a:t>
            </a:r>
            <a:r>
              <a:rPr lang="en-US" sz="2200" dirty="0"/>
              <a:t>the care and services received by </a:t>
            </a:r>
            <a:r>
              <a:rPr lang="en-US" sz="2200" dirty="0" smtClean="0"/>
              <a:t>residents</a:t>
            </a:r>
          </a:p>
          <a:p>
            <a:pPr lvl="1"/>
            <a:r>
              <a:rPr lang="en-US" sz="2200" dirty="0" smtClean="0"/>
              <a:t>Who </a:t>
            </a:r>
            <a:r>
              <a:rPr lang="en-US" sz="2200" dirty="0"/>
              <a:t>reviews the plan and how often the reviews </a:t>
            </a:r>
            <a:r>
              <a:rPr lang="en-US" sz="2200" dirty="0" smtClean="0"/>
              <a:t>occur  </a:t>
            </a:r>
            <a:endParaRPr lang="en-US" sz="2200" dirty="0"/>
          </a:p>
          <a:p>
            <a:pPr lvl="1"/>
            <a:r>
              <a:rPr lang="en-US" sz="2200" dirty="0" smtClean="0"/>
              <a:t>How </a:t>
            </a:r>
            <a:r>
              <a:rPr lang="en-US" sz="2200" dirty="0"/>
              <a:t>and to whom revisions to the QAPI plan will be communicated</a:t>
            </a:r>
          </a:p>
        </p:txBody>
      </p:sp>
    </p:spTree>
    <p:extLst>
      <p:ext uri="{BB962C8B-B14F-4D97-AF65-F5344CB8AC3E}">
        <p14:creationId xmlns:p14="http://schemas.microsoft.com/office/powerpoint/2010/main" val="234396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guiding principles describe </a:t>
            </a:r>
            <a:r>
              <a:rPr lang="en-US" sz="2800" dirty="0"/>
              <a:t>the </a:t>
            </a:r>
            <a:r>
              <a:rPr lang="en-US" sz="2800" dirty="0" smtClean="0"/>
              <a:t>facility’s </a:t>
            </a:r>
            <a:r>
              <a:rPr lang="en-US" sz="2800" dirty="0"/>
              <a:t>beliefs and philosophy pertaining to </a:t>
            </a:r>
            <a:r>
              <a:rPr lang="en-US" sz="2800" dirty="0" smtClean="0"/>
              <a:t>QAPI.</a:t>
            </a:r>
          </a:p>
          <a:p>
            <a:r>
              <a:rPr lang="en-US" sz="2800" dirty="0" smtClean="0"/>
              <a:t>Examples: </a:t>
            </a:r>
          </a:p>
          <a:p>
            <a:pPr lvl="1"/>
            <a:r>
              <a:rPr lang="en-US" sz="2200" dirty="0" smtClean="0"/>
              <a:t>In </a:t>
            </a:r>
            <a:r>
              <a:rPr lang="en-US" sz="2200" dirty="0"/>
              <a:t>our facility, QAPI includes all employees, all </a:t>
            </a:r>
            <a:r>
              <a:rPr lang="en-US" sz="2200" dirty="0" smtClean="0"/>
              <a:t>departments, </a:t>
            </a:r>
            <a:r>
              <a:rPr lang="en-US" sz="2200" dirty="0"/>
              <a:t>and all services </a:t>
            </a:r>
            <a:r>
              <a:rPr lang="en-US" sz="2200" dirty="0" smtClean="0"/>
              <a:t>provided.</a:t>
            </a:r>
            <a:endParaRPr lang="en-US" sz="2200" dirty="0"/>
          </a:p>
          <a:p>
            <a:pPr lvl="1"/>
            <a:r>
              <a:rPr lang="en-US" sz="2200" dirty="0" smtClean="0"/>
              <a:t>Our </a:t>
            </a:r>
            <a:r>
              <a:rPr lang="en-US" sz="2200" dirty="0"/>
              <a:t>facility sets goals for </a:t>
            </a:r>
            <a:r>
              <a:rPr lang="en-US" sz="2200" dirty="0" smtClean="0"/>
              <a:t>performance </a:t>
            </a:r>
            <a:r>
              <a:rPr lang="en-US" sz="2200" dirty="0"/>
              <a:t>and measures progress toward those </a:t>
            </a:r>
            <a:r>
              <a:rPr lang="en-US" sz="2200" dirty="0" smtClean="0"/>
              <a:t>goals.</a:t>
            </a:r>
            <a:endParaRPr lang="en-US" sz="2200" dirty="0"/>
          </a:p>
          <a:p>
            <a:pPr lvl="1"/>
            <a:r>
              <a:rPr lang="en-US" sz="2200" dirty="0" smtClean="0"/>
              <a:t>Through QAPI, our team </a:t>
            </a:r>
            <a:r>
              <a:rPr lang="en-US" sz="2200" dirty="0"/>
              <a:t>focuses on systems and processes, rather than </a:t>
            </a:r>
            <a:r>
              <a:rPr lang="en-US" sz="2200" dirty="0" smtClean="0"/>
              <a:t>individuals.</a:t>
            </a:r>
          </a:p>
          <a:p>
            <a:pPr lvl="1"/>
            <a:r>
              <a:rPr lang="en-US" sz="2200" dirty="0" smtClean="0"/>
              <a:t>Our </a:t>
            </a:r>
            <a:r>
              <a:rPr lang="en-US" sz="2200" dirty="0"/>
              <a:t>facility has a culture that encourages, rather than punishes, employees who identify errors or system </a:t>
            </a:r>
            <a:r>
              <a:rPr lang="en-US" sz="2200" dirty="0" smtClean="0"/>
              <a:t>breakdowns.</a:t>
            </a:r>
            <a:endParaRPr lang="en-US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scope of the QAPI plan outlines </a:t>
            </a:r>
            <a:r>
              <a:rPr lang="en-US" sz="3200" dirty="0"/>
              <a:t>what types of care and services are provided by the </a:t>
            </a:r>
            <a:r>
              <a:rPr lang="en-US" sz="3200" dirty="0" smtClean="0"/>
              <a:t>facility, and includes:</a:t>
            </a:r>
          </a:p>
          <a:p>
            <a:pPr lvl="1"/>
            <a:r>
              <a:rPr lang="en-US" sz="2600" dirty="0" smtClean="0"/>
              <a:t>Types of care (e.g., dementia care, short-term care), </a:t>
            </a:r>
          </a:p>
          <a:p>
            <a:pPr lvl="1"/>
            <a:r>
              <a:rPr lang="en-US" sz="2600" dirty="0" smtClean="0"/>
              <a:t>Specific services (e.g., clinical care, dining services),</a:t>
            </a:r>
            <a:r>
              <a:rPr lang="en-US" sz="2600" dirty="0"/>
              <a:t> </a:t>
            </a:r>
            <a:r>
              <a:rPr lang="en-US" sz="2600" dirty="0" smtClean="0"/>
              <a:t>and</a:t>
            </a:r>
          </a:p>
          <a:p>
            <a:pPr lvl="1"/>
            <a:r>
              <a:rPr lang="en-US" sz="2600" dirty="0" smtClean="0"/>
              <a:t>Key issues (e.g., resident choice, safety). </a:t>
            </a:r>
          </a:p>
        </p:txBody>
      </p:sp>
    </p:spTree>
    <p:extLst>
      <p:ext uri="{BB962C8B-B14F-4D97-AF65-F5344CB8AC3E}">
        <p14:creationId xmlns:p14="http://schemas.microsoft.com/office/powerpoint/2010/main" val="1901921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Polling Question: Guiding Principles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6015056"/>
              </p:ext>
            </p:extLst>
          </p:nvPr>
        </p:nvGraphicFramePr>
        <p:xfrm>
          <a:off x="4645025" y="2514599"/>
          <a:ext cx="3824288" cy="274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What do QAPI guiding principles describe?</a:t>
            </a:r>
          </a:p>
          <a:p>
            <a:pPr>
              <a:buFont typeface="+mj-lt"/>
              <a:buAutoNum type="alphaUcPeriod"/>
            </a:pPr>
            <a:r>
              <a:rPr lang="en-US" sz="1900" dirty="0"/>
              <a:t>How QAPI will support the overall vision and mission of the facility</a:t>
            </a:r>
          </a:p>
          <a:p>
            <a:pPr>
              <a:buFont typeface="+mj-lt"/>
              <a:buAutoNum type="alphaUcPeriod"/>
            </a:pPr>
            <a:r>
              <a:rPr lang="en-US" sz="1900" dirty="0" smtClean="0"/>
              <a:t>The </a:t>
            </a:r>
            <a:r>
              <a:rPr lang="en-US" sz="1900" dirty="0"/>
              <a:t>facility’s beliefs and philosophy pertaining </a:t>
            </a:r>
            <a:r>
              <a:rPr lang="en-US" sz="1900" dirty="0" smtClean="0"/>
              <a:t>to QAPI</a:t>
            </a:r>
          </a:p>
          <a:p>
            <a:pPr>
              <a:buFont typeface="+mj-lt"/>
              <a:buAutoNum type="alphaUcPeriod"/>
            </a:pPr>
            <a:r>
              <a:rPr lang="en-US" sz="1900" dirty="0" smtClean="0"/>
              <a:t>All care and services that the QAPI program will address</a:t>
            </a:r>
          </a:p>
          <a:p>
            <a:pPr>
              <a:buFont typeface="+mj-lt"/>
              <a:buAutoNum type="alphaUcPeriod"/>
            </a:pPr>
            <a:r>
              <a:rPr lang="en-US" sz="1900" dirty="0" smtClean="0"/>
              <a:t>How </a:t>
            </a:r>
            <a:r>
              <a:rPr lang="en-US" sz="1900" dirty="0"/>
              <a:t>the facility team works to continuously improve the care and services </a:t>
            </a:r>
          </a:p>
        </p:txBody>
      </p:sp>
    </p:spTree>
    <p:extLst>
      <p:ext uri="{BB962C8B-B14F-4D97-AF65-F5344CB8AC3E}">
        <p14:creationId xmlns:p14="http://schemas.microsoft.com/office/powerpoint/2010/main" val="10900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Governance and </a:t>
            </a:r>
            <a:r>
              <a:rPr lang="en-US" dirty="0" smtClean="0"/>
              <a:t>Leadership – Roles and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governing body and/or executive leadership </a:t>
            </a:r>
            <a:r>
              <a:rPr lang="en-US" dirty="0" smtClean="0"/>
              <a:t>is </a:t>
            </a:r>
            <a:r>
              <a:rPr lang="en-US" dirty="0"/>
              <a:t>responsible and accountable for ensuring that:</a:t>
            </a:r>
          </a:p>
          <a:p>
            <a:pPr lvl="1"/>
            <a:r>
              <a:rPr lang="en-US" dirty="0"/>
              <a:t>An ongoing QAPI program is defined, implemented, and maintained </a:t>
            </a:r>
            <a:r>
              <a:rPr lang="en-US" dirty="0" smtClean="0"/>
              <a:t>while addressing identified priorities </a:t>
            </a:r>
            <a:endParaRPr lang="en-US" dirty="0"/>
          </a:p>
          <a:p>
            <a:pPr lvl="1"/>
            <a:r>
              <a:rPr lang="en-US" dirty="0"/>
              <a:t>The QAPI </a:t>
            </a:r>
            <a:r>
              <a:rPr lang="en-US" dirty="0" smtClean="0"/>
              <a:t>program is sustained </a:t>
            </a:r>
            <a:r>
              <a:rPr lang="en-US" dirty="0"/>
              <a:t>during transitions in leadership and </a:t>
            </a:r>
            <a:r>
              <a:rPr lang="en-US" dirty="0" smtClean="0"/>
              <a:t>staffing</a:t>
            </a:r>
          </a:p>
          <a:p>
            <a:pPr lvl="1"/>
            <a:r>
              <a:rPr lang="en-US" dirty="0" smtClean="0"/>
              <a:t>Adequate resources are available for QAPI</a:t>
            </a:r>
          </a:p>
          <a:p>
            <a:pPr lvl="1"/>
            <a:r>
              <a:rPr lang="en-US" dirty="0" smtClean="0"/>
              <a:t>The QAPI program identifies </a:t>
            </a:r>
            <a:r>
              <a:rPr lang="en-US" dirty="0"/>
              <a:t>and prioritizes problems and </a:t>
            </a:r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Corrective </a:t>
            </a:r>
            <a:r>
              <a:rPr lang="en-US" dirty="0"/>
              <a:t>actions address gaps in systems, and are evaluated for </a:t>
            </a:r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Clear </a:t>
            </a:r>
            <a:r>
              <a:rPr lang="en-US" dirty="0"/>
              <a:t>expectations are set around safety, quality, rights, choice, and </a:t>
            </a:r>
            <a:r>
              <a:rPr lang="en-US" dirty="0" smtClean="0"/>
              <a:t>respect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22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Governance and Leadership – Building the </a:t>
            </a:r>
            <a:r>
              <a:rPr lang="en-US" dirty="0" smtClean="0"/>
              <a:t>Plan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</a:t>
            </a:r>
            <a:r>
              <a:rPr lang="en-US" dirty="0" smtClean="0"/>
              <a:t>who has the responsibility </a:t>
            </a:r>
            <a:r>
              <a:rPr lang="en-US" dirty="0"/>
              <a:t>and accountability to </a:t>
            </a:r>
            <a:r>
              <a:rPr lang="en-US" dirty="0" smtClean="0"/>
              <a:t>ensure that QAPI </a:t>
            </a:r>
            <a:r>
              <a:rPr lang="en-US" dirty="0"/>
              <a:t>is implemented in the </a:t>
            </a:r>
            <a:r>
              <a:rPr lang="en-US" dirty="0" smtClean="0"/>
              <a:t>facility.</a:t>
            </a:r>
          </a:p>
          <a:p>
            <a:r>
              <a:rPr lang="en-US" dirty="0" smtClean="0"/>
              <a:t>Identify the members of the QAPI steering committee.</a:t>
            </a:r>
          </a:p>
          <a:p>
            <a:r>
              <a:rPr lang="en-US" dirty="0" smtClean="0"/>
              <a:t>Outline </a:t>
            </a:r>
            <a:r>
              <a:rPr lang="en-US" dirty="0"/>
              <a:t>how the governing body or executive leadership will be made aware of QAPI </a:t>
            </a:r>
            <a:r>
              <a:rPr lang="en-US" dirty="0" smtClean="0"/>
              <a:t>activities.</a:t>
            </a:r>
          </a:p>
          <a:p>
            <a:r>
              <a:rPr lang="en-US" dirty="0" smtClean="0"/>
              <a:t>Discuss how QAPI will be adequately resourced.</a:t>
            </a:r>
          </a:p>
          <a:p>
            <a:r>
              <a:rPr lang="en-US" dirty="0" smtClean="0"/>
              <a:t>Describe </a:t>
            </a:r>
            <a:r>
              <a:rPr lang="en-US" dirty="0"/>
              <a:t>how the facility will ensure that all </a:t>
            </a:r>
            <a:r>
              <a:rPr lang="en-US" dirty="0" smtClean="0"/>
              <a:t>staff receive </a:t>
            </a:r>
            <a:r>
              <a:rPr lang="en-US" dirty="0"/>
              <a:t>training </a:t>
            </a:r>
            <a:r>
              <a:rPr lang="en-US" dirty="0" smtClean="0"/>
              <a:t>regarding QAPI.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5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Governance and Leadership – Building the </a:t>
            </a:r>
            <a:r>
              <a:rPr lang="en-US" dirty="0" smtClean="0"/>
              <a:t>Plan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how residents, families, and all levels of staff will be engaged in </a:t>
            </a:r>
            <a:r>
              <a:rPr lang="en-US" dirty="0" smtClean="0"/>
              <a:t>QAPI.</a:t>
            </a:r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how leadership fosters a culture where QAPI is a </a:t>
            </a:r>
            <a:r>
              <a:rPr lang="en-US" dirty="0" smtClean="0"/>
              <a:t>priority.</a:t>
            </a:r>
            <a:endParaRPr lang="en-US" dirty="0"/>
          </a:p>
          <a:p>
            <a:r>
              <a:rPr lang="en-US" dirty="0" smtClean="0"/>
              <a:t>Articulate </a:t>
            </a:r>
            <a:r>
              <a:rPr lang="en-US" dirty="0"/>
              <a:t>leadership’s expectations around safety, quality, rights, choice, and respect by balancing safety with resident-centered rights and </a:t>
            </a:r>
            <a:r>
              <a:rPr lang="en-US" dirty="0" smtClean="0"/>
              <a:t>choice.</a:t>
            </a:r>
            <a:endParaRPr lang="en-US" dirty="0"/>
          </a:p>
          <a:p>
            <a:r>
              <a:rPr lang="en-US" dirty="0"/>
              <a:t>Discuss how leadership establishes and maintains a climate of open communication and </a:t>
            </a:r>
            <a:r>
              <a:rPr lang="en-US" dirty="0" smtClean="0"/>
              <a:t>respect.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9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Webinar!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95754" y="4855866"/>
            <a:ext cx="7045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Katherine T. Fillo,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RN-BC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Clinical Quality Improvement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Bureau of Health Care Safety &amp; Quality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23" y="1571625"/>
            <a:ext cx="2264229" cy="3322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2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Best Available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facility must utilize </a:t>
            </a:r>
            <a:r>
              <a:rPr lang="en-US" dirty="0"/>
              <a:t>the best available evidence to define and measure indicators of quality and facility goals that reflect processes of </a:t>
            </a:r>
            <a:r>
              <a:rPr lang="en-US" dirty="0" smtClean="0"/>
              <a:t>care, </a:t>
            </a:r>
            <a:r>
              <a:rPr lang="en-US" dirty="0"/>
              <a:t>and facility operations that have been shown to be predictive of desired outcomes for residents of </a:t>
            </a:r>
            <a:r>
              <a:rPr lang="en-US" dirty="0" smtClean="0"/>
              <a:t>a nursing home. </a:t>
            </a:r>
          </a:p>
          <a:p>
            <a:r>
              <a:rPr lang="en-US" dirty="0"/>
              <a:t>Potential sources of evidence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and national benchmarks, </a:t>
            </a:r>
            <a:endParaRPr lang="en-US" dirty="0" smtClean="0"/>
          </a:p>
          <a:p>
            <a:pPr lvl="1"/>
            <a:r>
              <a:rPr lang="en-US" dirty="0" smtClean="0"/>
              <a:t>Published </a:t>
            </a:r>
            <a:r>
              <a:rPr lang="en-US" dirty="0"/>
              <a:t>best practices, and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linical </a:t>
            </a:r>
            <a:r>
              <a:rPr lang="en-US" dirty="0"/>
              <a:t>guidelines.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 descr="C:\Users\pettisj\AppData\Local\Microsoft\Windows\Temporary Internet Files\Content.IE5\GZ82MBY0\evidence-75x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72" y="3940175"/>
            <a:ext cx="191135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6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Incorporating Feedback, Data Systems, and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Systems, policies, and procedures related to program feedback, data systems, and monitoring should address how the facility:</a:t>
            </a:r>
          </a:p>
          <a:p>
            <a:pPr lvl="1"/>
            <a:r>
              <a:rPr lang="en-US" sz="2150" dirty="0" smtClean="0"/>
              <a:t>Obtains and uses feedback and input from direct care staff, other staff, residents, and resident representatives</a:t>
            </a:r>
          </a:p>
          <a:p>
            <a:pPr lvl="1"/>
            <a:r>
              <a:rPr lang="en-US" sz="2150" dirty="0" smtClean="0"/>
              <a:t>Identifies, collects, and uses data and information from all departments, including using the information to develop and monitor performance indicators</a:t>
            </a:r>
          </a:p>
          <a:p>
            <a:pPr lvl="1"/>
            <a:r>
              <a:rPr lang="en-US" sz="2150" dirty="0" smtClean="0"/>
              <a:t>Develops, monitors, and evaluates performance indicators</a:t>
            </a:r>
          </a:p>
          <a:p>
            <a:pPr lvl="1"/>
            <a:r>
              <a:rPr lang="en-US" sz="2150" dirty="0" smtClean="0"/>
              <a:t>Systematically identifies, reports, tracks, investigates, analyzes, </a:t>
            </a:r>
            <a:r>
              <a:rPr lang="en-US" sz="2150" dirty="0"/>
              <a:t>and </a:t>
            </a:r>
            <a:r>
              <a:rPr lang="en-US" sz="2150" dirty="0" smtClean="0"/>
              <a:t>uses </a:t>
            </a:r>
            <a:r>
              <a:rPr lang="en-US" sz="2150" dirty="0"/>
              <a:t>data and information </a:t>
            </a:r>
            <a:r>
              <a:rPr lang="en-US" sz="2150" dirty="0" smtClean="0"/>
              <a:t>related </a:t>
            </a:r>
            <a:r>
              <a:rPr lang="en-US" sz="2150" dirty="0"/>
              <a:t>to adverse events in the </a:t>
            </a:r>
            <a:r>
              <a:rPr lang="en-US" sz="2150" dirty="0" smtClean="0"/>
              <a:t>facility</a:t>
            </a:r>
            <a:endParaRPr lang="en-US" sz="2150" dirty="0"/>
          </a:p>
        </p:txBody>
      </p:sp>
    </p:spTree>
    <p:extLst>
      <p:ext uri="{BB962C8B-B14F-4D97-AF65-F5344CB8AC3E}">
        <p14:creationId xmlns:p14="http://schemas.microsoft.com/office/powerpoint/2010/main" val="2066169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Potential Adverse Events in Nursing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Centers for Medicare &amp; Medicaid Services (or CMS) has categorized potentially preventable adverse events into three categories including those related to: </a:t>
            </a:r>
          </a:p>
          <a:p>
            <a:pPr lvl="1"/>
            <a:r>
              <a:rPr lang="en-US" sz="2400" dirty="0" smtClean="0"/>
              <a:t>Medication, </a:t>
            </a:r>
          </a:p>
          <a:p>
            <a:pPr lvl="1"/>
            <a:r>
              <a:rPr lang="en-US" sz="2400" dirty="0" smtClean="0"/>
              <a:t>Resident care, and  </a:t>
            </a:r>
          </a:p>
          <a:p>
            <a:pPr lvl="1"/>
            <a:r>
              <a:rPr lang="en-US" sz="2400" dirty="0" smtClean="0"/>
              <a:t>Infections. </a:t>
            </a:r>
          </a:p>
          <a:p>
            <a:r>
              <a:rPr lang="en-US" sz="2000" dirty="0" smtClean="0"/>
              <a:t>See the complete list: </a:t>
            </a:r>
            <a:r>
              <a:rPr lang="en-US" sz="2000" dirty="0" smtClean="0">
                <a:hlinkClick r:id="rId3"/>
              </a:rPr>
              <a:t>https://www.cms.gov/Medicare/Provider-Enrollment-and-Certification/QAPI/Downloads/Potentially-Preventable-Adverse-Events.pdf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851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Feedback, Data Systems and </a:t>
            </a:r>
            <a:r>
              <a:rPr lang="en-US" dirty="0" smtClean="0"/>
              <a:t>Monitoring – Building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/>
              <a:t>the overall system that will be put in place to monitor care and services, drawing data from multiple </a:t>
            </a:r>
            <a:r>
              <a:rPr lang="en-US" dirty="0" smtClean="0"/>
              <a:t>sources.</a:t>
            </a:r>
          </a:p>
          <a:p>
            <a:r>
              <a:rPr lang="en-US" dirty="0" smtClean="0"/>
              <a:t>Identify </a:t>
            </a:r>
            <a:r>
              <a:rPr lang="en-US" dirty="0"/>
              <a:t>the sources of data that the team will </a:t>
            </a:r>
            <a:r>
              <a:rPr lang="en-US" dirty="0" smtClean="0"/>
              <a:t>monitor.</a:t>
            </a:r>
          </a:p>
          <a:p>
            <a:r>
              <a:rPr lang="en-US" dirty="0" smtClean="0"/>
              <a:t>Describe </a:t>
            </a:r>
            <a:r>
              <a:rPr lang="en-US" dirty="0"/>
              <a:t>the process for </a:t>
            </a:r>
            <a:r>
              <a:rPr lang="en-US" dirty="0" smtClean="0"/>
              <a:t>collecting, analyzing, and communicating </a:t>
            </a:r>
            <a:r>
              <a:rPr lang="en-US" dirty="0"/>
              <a:t>the </a:t>
            </a:r>
            <a:r>
              <a:rPr lang="en-US" dirty="0" smtClean="0"/>
              <a:t>information.</a:t>
            </a:r>
          </a:p>
          <a:p>
            <a:r>
              <a:rPr lang="en-US" dirty="0"/>
              <a:t>Identify who will receive </a:t>
            </a:r>
            <a:r>
              <a:rPr lang="en-US" dirty="0" smtClean="0"/>
              <a:t>the information, in </a:t>
            </a:r>
            <a:r>
              <a:rPr lang="en-US" dirty="0"/>
              <a:t>what format, and how frequently information will be </a:t>
            </a:r>
            <a:r>
              <a:rPr lang="en-US" dirty="0" smtClean="0"/>
              <a:t>disseminated.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78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Measures/Indicators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 Measures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percentage of newly admitted residents receiving admission skin </a:t>
            </a:r>
            <a:r>
              <a:rPr lang="en-US" dirty="0" smtClean="0"/>
              <a:t>assessments</a:t>
            </a:r>
          </a:p>
          <a:p>
            <a:r>
              <a:rPr lang="en-US" dirty="0" smtClean="0"/>
              <a:t>The </a:t>
            </a:r>
            <a:r>
              <a:rPr lang="en-US" dirty="0"/>
              <a:t>percentage of residents who were offered an annual influenza </a:t>
            </a:r>
            <a:r>
              <a:rPr lang="en-US" dirty="0" smtClean="0"/>
              <a:t>vaccination </a:t>
            </a:r>
          </a:p>
          <a:p>
            <a:r>
              <a:rPr lang="en-US" dirty="0" smtClean="0"/>
              <a:t>The </a:t>
            </a:r>
            <a:r>
              <a:rPr lang="en-US" dirty="0"/>
              <a:t>percentage of residents whose dietary preferences were obtained and </a:t>
            </a:r>
            <a:r>
              <a:rPr lang="en-US" dirty="0" smtClean="0"/>
              <a:t>documented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Outcome Measures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percentage of residents with nursing home acquired pressure </a:t>
            </a:r>
            <a:r>
              <a:rPr lang="en-US" dirty="0" smtClean="0"/>
              <a:t>ulcers</a:t>
            </a:r>
          </a:p>
          <a:p>
            <a:r>
              <a:rPr lang="en-US" dirty="0" smtClean="0"/>
              <a:t>Resident and family satisfaction scores</a:t>
            </a:r>
          </a:p>
          <a:p>
            <a:r>
              <a:rPr lang="en-US" dirty="0" smtClean="0"/>
              <a:t>Infection rates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percentage of residents with functional improvement or </a:t>
            </a:r>
            <a:r>
              <a:rPr lang="en-US" dirty="0" smtClean="0"/>
              <a:t>decline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37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Polling Question – Potential Sources of Evidence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2831200"/>
              </p:ext>
            </p:extLst>
          </p:nvPr>
        </p:nvGraphicFramePr>
        <p:xfrm>
          <a:off x="4951411" y="2679700"/>
          <a:ext cx="3770313" cy="257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2900" y="1535113"/>
            <a:ext cx="4635499" cy="45910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represent potential sources of evidence to define indicators of quality? Select all that apply.  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Office </a:t>
            </a:r>
            <a:r>
              <a:rPr lang="en-US" dirty="0"/>
              <a:t>of Inspector General </a:t>
            </a:r>
            <a:r>
              <a:rPr lang="en-US" dirty="0" smtClean="0"/>
              <a:t>reports 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Occupational Safety and Health Administration (OSHA) guidelines 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Information from the Centers for Disease Control and Prevention (CDC)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Resources from the Agency </a:t>
            </a:r>
            <a:r>
              <a:rPr lang="en-US" dirty="0"/>
              <a:t>for Healthcare Research and Quality (AHRQ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Utilizing Systematic Analysis and Systemic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 the QAPI plan, nursing home teams should articulate how they will:  </a:t>
            </a:r>
          </a:p>
          <a:p>
            <a:pPr lvl="1"/>
            <a:r>
              <a:rPr lang="en-US" sz="2800" dirty="0" smtClean="0"/>
              <a:t>Use a systematic approach to determine underlying causes of problems,</a:t>
            </a:r>
          </a:p>
          <a:p>
            <a:pPr lvl="1"/>
            <a:r>
              <a:rPr lang="en-US" sz="2800" dirty="0" smtClean="0"/>
              <a:t>Develop corrective actions that will be designed to effect change at the systems level, and </a:t>
            </a:r>
          </a:p>
          <a:p>
            <a:pPr lvl="1"/>
            <a:r>
              <a:rPr lang="en-US" sz="2800" dirty="0" smtClean="0"/>
              <a:t>Monitor the effectiveness of performance improvement activities.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Systematic Analysis and Systemic </a:t>
            </a:r>
            <a:r>
              <a:rPr lang="en-US" dirty="0" smtClean="0"/>
              <a:t>Action – Building the Plan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/>
              <a:t>how the facility team will use a systematic approach to fully understand the root cause of an issue and the systems </a:t>
            </a:r>
            <a:r>
              <a:rPr lang="en-US" dirty="0" smtClean="0"/>
              <a:t>involved.</a:t>
            </a:r>
          </a:p>
          <a:p>
            <a:r>
              <a:rPr lang="en-US" dirty="0" smtClean="0"/>
              <a:t>Examples of tools the team can use to identify the cause and contributing factors: </a:t>
            </a:r>
          </a:p>
          <a:p>
            <a:pPr lvl="1"/>
            <a:r>
              <a:rPr lang="en-US" sz="2200" dirty="0"/>
              <a:t>Failure Mode and Effects Analysis (FMEA)</a:t>
            </a:r>
          </a:p>
          <a:p>
            <a:pPr lvl="1"/>
            <a:r>
              <a:rPr lang="en-US" sz="2200" dirty="0" smtClean="0"/>
              <a:t>Five </a:t>
            </a:r>
            <a:r>
              <a:rPr lang="en-US" sz="2200" dirty="0"/>
              <a:t>Whys</a:t>
            </a:r>
          </a:p>
          <a:p>
            <a:pPr lvl="1"/>
            <a:r>
              <a:rPr lang="en-US" sz="2200" dirty="0" smtClean="0"/>
              <a:t>Fishbone </a:t>
            </a:r>
            <a:r>
              <a:rPr lang="en-US" sz="2200" dirty="0"/>
              <a:t>Diagram</a:t>
            </a:r>
          </a:p>
          <a:p>
            <a:pPr lvl="1"/>
            <a:r>
              <a:rPr lang="en-US" sz="2200" dirty="0" smtClean="0"/>
              <a:t>Flowcharting</a:t>
            </a:r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6" name="Picture 2" descr="C:\Users\pettisj\AppData\Local\Microsoft\Windows\Temporary Internet Files\Content.IE5\4ITWMY73\5-why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67" y="4020172"/>
            <a:ext cx="3152907" cy="20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3" y="1992968"/>
            <a:ext cx="2307771" cy="2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Systematic Analysis and Systemic Action – Building the </a:t>
            </a:r>
            <a:r>
              <a:rPr lang="en-US" dirty="0" smtClean="0"/>
              <a:t>Plan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536700"/>
            <a:ext cx="6830786" cy="4601909"/>
          </a:xfrm>
        </p:spPr>
        <p:txBody>
          <a:bodyPr/>
          <a:lstStyle/>
          <a:p>
            <a:r>
              <a:rPr lang="en-US" sz="2800" dirty="0" smtClean="0"/>
              <a:t>Choose </a:t>
            </a:r>
            <a:r>
              <a:rPr lang="en-US" sz="2800" dirty="0"/>
              <a:t>actions that are tightly linked to the root causes and that lead to a system or process </a:t>
            </a:r>
            <a:r>
              <a:rPr lang="en-US" sz="2800" dirty="0" smtClean="0"/>
              <a:t>change.</a:t>
            </a:r>
          </a:p>
          <a:p>
            <a:r>
              <a:rPr lang="en-US" sz="2800" dirty="0" smtClean="0"/>
              <a:t>Interventions </a:t>
            </a:r>
            <a:r>
              <a:rPr lang="en-US" sz="2800" dirty="0"/>
              <a:t>or corrective actions </a:t>
            </a:r>
            <a:r>
              <a:rPr lang="en-US" sz="2800" dirty="0" smtClean="0"/>
              <a:t>should:</a:t>
            </a:r>
          </a:p>
          <a:p>
            <a:pPr lvl="1"/>
            <a:r>
              <a:rPr lang="en-US" sz="2400" dirty="0" smtClean="0"/>
              <a:t>Target </a:t>
            </a:r>
            <a:r>
              <a:rPr lang="en-US" sz="2400" dirty="0"/>
              <a:t>the elimination of root </a:t>
            </a:r>
            <a:r>
              <a:rPr lang="en-US" sz="2400" dirty="0" smtClean="0"/>
              <a:t>causes,</a:t>
            </a:r>
          </a:p>
          <a:p>
            <a:pPr lvl="1"/>
            <a:r>
              <a:rPr lang="en-US" sz="2400" dirty="0" smtClean="0"/>
              <a:t>Be </a:t>
            </a:r>
            <a:r>
              <a:rPr lang="en-US" sz="2400" dirty="0"/>
              <a:t>achievable, objective, and </a:t>
            </a:r>
            <a:r>
              <a:rPr lang="en-US" sz="2400" dirty="0" smtClean="0"/>
              <a:t>measurable, and </a:t>
            </a:r>
          </a:p>
          <a:p>
            <a:pPr lvl="1"/>
            <a:r>
              <a:rPr lang="en-US" sz="2400" dirty="0" smtClean="0"/>
              <a:t>Prevent </a:t>
            </a:r>
            <a:r>
              <a:rPr lang="en-US" sz="2400" dirty="0"/>
              <a:t>future events and promote sustained </a:t>
            </a:r>
            <a:r>
              <a:rPr lang="en-US" sz="2400" dirty="0" smtClean="0"/>
              <a:t>improvement.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/>
              <a:t>priorities for </a:t>
            </a:r>
            <a:r>
              <a:rPr lang="en-US" dirty="0" smtClean="0"/>
              <a:t>performance </a:t>
            </a:r>
            <a:r>
              <a:rPr lang="en-US" dirty="0"/>
              <a:t>improvement </a:t>
            </a:r>
            <a:r>
              <a:rPr lang="en-US" dirty="0" smtClean="0"/>
              <a:t>activities </a:t>
            </a:r>
            <a:r>
              <a:rPr lang="en-US" dirty="0"/>
              <a:t>that focus on high-risk, high-volume, or problem-prone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Track, analyze, and prevent medical errors and resident events</a:t>
            </a:r>
          </a:p>
          <a:p>
            <a:r>
              <a:rPr lang="en-US" dirty="0" smtClean="0"/>
              <a:t>Conduct distinct performance improvement projects (PIPs)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Speakers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75" y="4008639"/>
            <a:ext cx="1587098" cy="1985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5647" y="5994448"/>
            <a:ext cx="2903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Jen Pettis, MSN, RN, WCC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86" y="1626609"/>
            <a:ext cx="1971675" cy="1971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1987" y="3598284"/>
            <a:ext cx="188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Gabby Katz, MPP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9749" y="5994448"/>
            <a:ext cx="2562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Rosanna Bertrand, PhD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8325" y="3598284"/>
            <a:ext cx="2365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Donna Hurd, MSN, RN</a:t>
            </a:r>
          </a:p>
        </p:txBody>
      </p:sp>
      <p:pic>
        <p:nvPicPr>
          <p:cNvPr id="3" name="Picture 2" descr="\\camfile01\DATA2\Projects\MA_SPOT\Team photos\rosanna 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4008639"/>
            <a:ext cx="1752184" cy="19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09" y="1558162"/>
            <a:ext cx="1565377" cy="204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5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Program Activities – Building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Describe how the facility team will:</a:t>
            </a:r>
          </a:p>
          <a:p>
            <a:pPr lvl="1"/>
            <a:r>
              <a:rPr lang="en-US" sz="2400" dirty="0" smtClean="0"/>
              <a:t>Conduct PIPs, </a:t>
            </a:r>
          </a:p>
          <a:p>
            <a:pPr lvl="1"/>
            <a:r>
              <a:rPr lang="en-US" sz="2400" dirty="0" smtClean="0"/>
              <a:t>Identify potential topics for PIPs,</a:t>
            </a:r>
          </a:p>
          <a:p>
            <a:pPr lvl="1"/>
            <a:r>
              <a:rPr lang="en-US" sz="2400" dirty="0" smtClean="0"/>
              <a:t>Prioritize PIPs,</a:t>
            </a:r>
          </a:p>
          <a:p>
            <a:pPr lvl="1"/>
            <a:r>
              <a:rPr lang="en-US" sz="2400" dirty="0" smtClean="0"/>
              <a:t>Charter PIPs, and</a:t>
            </a:r>
          </a:p>
          <a:p>
            <a:pPr lvl="1"/>
            <a:r>
              <a:rPr lang="en-US" sz="2400" dirty="0" smtClean="0"/>
              <a:t>Designate PIP teams.</a:t>
            </a:r>
          </a:p>
          <a:p>
            <a:pPr lvl="1"/>
            <a:endParaRPr lang="en-US" sz="2400" dirty="0"/>
          </a:p>
          <a:p>
            <a:pPr marL="400050"/>
            <a:r>
              <a:rPr lang="en-US" sz="2800" dirty="0" smtClean="0"/>
              <a:t>Discuss how PIP teams will conduct their work.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1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PDSA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181800"/>
              </p:ext>
            </p:extLst>
          </p:nvPr>
        </p:nvGraphicFramePr>
        <p:xfrm>
          <a:off x="723900" y="1536700"/>
          <a:ext cx="7721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9373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1407747"/>
            <a:ext cx="8112369" cy="4601909"/>
          </a:xfrm>
        </p:spPr>
        <p:txBody>
          <a:bodyPr/>
          <a:lstStyle/>
          <a:p>
            <a:r>
              <a:rPr lang="en-US" sz="2800" dirty="0" smtClean="0"/>
              <a:t>In today’s webinar, we shared:</a:t>
            </a:r>
          </a:p>
          <a:p>
            <a:pPr lvl="1"/>
            <a:r>
              <a:rPr lang="en-US" sz="2400" dirty="0" smtClean="0"/>
              <a:t>Several elements </a:t>
            </a:r>
            <a:r>
              <a:rPr lang="en-US" sz="2400" dirty="0"/>
              <a:t>of an effective </a:t>
            </a:r>
            <a:r>
              <a:rPr lang="en-US" sz="2400" dirty="0" smtClean="0"/>
              <a:t>QAPI plan</a:t>
            </a:r>
            <a:endParaRPr lang="en-US" sz="2400" dirty="0"/>
          </a:p>
          <a:p>
            <a:pPr lvl="1"/>
            <a:r>
              <a:rPr lang="en-US" sz="2400" dirty="0" smtClean="0"/>
              <a:t>Information about and examples of process and outcome measures/indicators</a:t>
            </a:r>
          </a:p>
          <a:p>
            <a:pPr lvl="1"/>
            <a:r>
              <a:rPr lang="en-US" sz="2400" dirty="0" smtClean="0"/>
              <a:t>Ideas that may help you to define all types of care </a:t>
            </a:r>
            <a:r>
              <a:rPr lang="en-US" sz="2400" dirty="0"/>
              <a:t>and services provided </a:t>
            </a:r>
            <a:r>
              <a:rPr lang="en-US" sz="2400" dirty="0" smtClean="0"/>
              <a:t>by your facility</a:t>
            </a:r>
            <a:r>
              <a:rPr lang="en-US" sz="2400" dirty="0"/>
              <a:t> </a:t>
            </a:r>
            <a:r>
              <a:rPr lang="en-US" sz="2400" dirty="0" smtClean="0"/>
              <a:t>as well as systems </a:t>
            </a:r>
            <a:r>
              <a:rPr lang="en-US" sz="2400" dirty="0"/>
              <a:t>of care and management practices that may be included in a QAPI </a:t>
            </a:r>
            <a:r>
              <a:rPr lang="en-US" sz="2400" dirty="0" smtClean="0"/>
              <a:t>plan</a:t>
            </a:r>
            <a:endParaRPr lang="en-US" sz="2400" dirty="0"/>
          </a:p>
          <a:p>
            <a:pPr lvl="1"/>
            <a:r>
              <a:rPr lang="en-US" sz="2400" dirty="0" smtClean="0"/>
              <a:t>Examples </a:t>
            </a:r>
            <a:r>
              <a:rPr lang="en-US" sz="2400" dirty="0"/>
              <a:t>of evidence to define and measure indicators of </a:t>
            </a:r>
            <a:r>
              <a:rPr lang="en-US" sz="2400" dirty="0" smtClean="0"/>
              <a:t>quality</a:t>
            </a:r>
            <a:endParaRPr lang="en-US" sz="2400" dirty="0"/>
          </a:p>
          <a:p>
            <a:pPr lvl="1"/>
            <a:r>
              <a:rPr lang="en-US" sz="2400" dirty="0" smtClean="0"/>
              <a:t>Information about </a:t>
            </a:r>
            <a:r>
              <a:rPr lang="en-US" sz="2400" dirty="0"/>
              <a:t>potential adverse events that may occur in a </a:t>
            </a:r>
            <a:r>
              <a:rPr lang="en-US" sz="2400" dirty="0" smtClean="0"/>
              <a:t>long-term care facility</a:t>
            </a:r>
            <a:endParaRPr lang="en-US" sz="2400" dirty="0"/>
          </a:p>
          <a:p>
            <a:pPr marL="857250" lvl="2" indent="0">
              <a:spcBef>
                <a:spcPts val="1800"/>
              </a:spcBef>
              <a:buNone/>
            </a:pPr>
            <a:endParaRPr lang="en-US" dirty="0" smtClean="0"/>
          </a:p>
          <a:p>
            <a:pPr lvl="2">
              <a:spcBef>
                <a:spcPts val="1800"/>
              </a:spcBef>
            </a:pPr>
            <a:endParaRPr lang="en-US" dirty="0" smtClean="0"/>
          </a:p>
          <a:p>
            <a:pPr lvl="2">
              <a:spcBef>
                <a:spcPts val="1800"/>
              </a:spcBef>
            </a:pPr>
            <a:endParaRPr lang="en-US" dirty="0" smtClean="0"/>
          </a:p>
          <a:p>
            <a:pPr lvl="2"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Email the Abt SPOT Initiative Team at: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NursingHomeQI@massmail.state.ma.us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 descr="C:\Users\pettisj\AppData\Local\Microsoft\Windows\Temporary Internet Files\Content.IE5\IOBO4VA0\emaillis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13" y="3870251"/>
            <a:ext cx="2121467" cy="21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and Webinar Evaluation</a:t>
            </a:r>
            <a:endParaRPr lang="en-US" dirty="0"/>
          </a:p>
        </p:txBody>
      </p:sp>
      <p:pic>
        <p:nvPicPr>
          <p:cNvPr id="2051" name="Picture 3" descr="C:\Users\pettisj\AppData\Local\Microsoft\Windows\Temporary Internet Files\Content.IE5\7280K9C6\questions_graphic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4" y="2202437"/>
            <a:ext cx="3494802" cy="348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tisj\AppData\Local\Microsoft\Windows\Temporary Internet Files\Content.IE5\GZ82MBY0\iStock_000017685398Mediu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08" y="2089046"/>
            <a:ext cx="3483544" cy="34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Advance </a:t>
            </a:r>
            <a:r>
              <a:rPr lang="en-US" sz="2000" dirty="0"/>
              <a:t>Copy - Revisions to State Operations Manual (SOM), Appendix PP Revised Regulations and Tags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www.cms.gov/Medicare/Provider-Enrollment-and-Certification/SurveyCertificationGenInfo/Downloads/Survey-and-Cert-Letter-17-07.pdf</a:t>
            </a:r>
            <a:r>
              <a:rPr lang="en-US" sz="2000" dirty="0" smtClean="0"/>
              <a:t>   </a:t>
            </a:r>
          </a:p>
          <a:p>
            <a:r>
              <a:rPr lang="en-US" sz="2000" dirty="0" smtClean="0"/>
              <a:t>Medicare </a:t>
            </a:r>
            <a:r>
              <a:rPr lang="en-US" sz="2000" dirty="0"/>
              <a:t>and Medicaid Programs; Reform of Requirements for Long-Term Care Facilities: Final Rule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www.federalregister.gov/documents/2016/10/04/2016-23503/medicare-and-medicaid-programs-reform-of-requirements-for-long-term-care-facilities</a:t>
            </a:r>
            <a:r>
              <a:rPr lang="en-US" sz="2000" dirty="0" smtClean="0"/>
              <a:t>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1337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QAPI at </a:t>
            </a:r>
            <a:r>
              <a:rPr lang="en-US" sz="2000" dirty="0"/>
              <a:t>a Glance (includes several tools to support teams </a:t>
            </a:r>
            <a:r>
              <a:rPr lang="en-US" sz="2000" dirty="0" smtClean="0"/>
              <a:t>in developing </a:t>
            </a:r>
            <a:r>
              <a:rPr lang="en-US" sz="2000" dirty="0"/>
              <a:t>their QAPI </a:t>
            </a:r>
            <a:r>
              <a:rPr lang="en-US" sz="2000" dirty="0" smtClean="0"/>
              <a:t>plans, </a:t>
            </a:r>
            <a:r>
              <a:rPr lang="en-US" sz="2000" dirty="0"/>
              <a:t>including the Guide for Developing Purpose, Guiding Principles, and Scope for QAPI, </a:t>
            </a:r>
            <a:r>
              <a:rPr lang="en-US" sz="2000" dirty="0" smtClean="0"/>
              <a:t>the Guide </a:t>
            </a:r>
            <a:r>
              <a:rPr lang="en-US" sz="2000" dirty="0"/>
              <a:t>for Developing a QAPI </a:t>
            </a:r>
            <a:r>
              <a:rPr lang="en-US" sz="2000" dirty="0" smtClean="0"/>
              <a:t>Plan, and the Goal Setting Worksheet)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www.cms.gov/medicare/provider-enrollment-and-certification/qapi/downloads/qapiataglance.pdf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Centers for Medicare &amp; Medicaid Services Nursing Home QAPI Web site (includes links to many tools and resources):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go.cms.gov/Nhqapi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5354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Polling Question: How Many Are Participating?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04326416"/>
              </p:ext>
            </p:extLst>
          </p:nvPr>
        </p:nvGraphicFramePr>
        <p:xfrm>
          <a:off x="4645025" y="2514599"/>
          <a:ext cx="3824288" cy="274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How many people (including yourself) are participating in this </a:t>
            </a:r>
            <a:r>
              <a:rPr lang="en-US" sz="2400" dirty="0" smtClean="0"/>
              <a:t>webinar </a:t>
            </a:r>
            <a:r>
              <a:rPr lang="en-US" sz="2400" dirty="0"/>
              <a:t>together? </a:t>
            </a:r>
            <a:endParaRPr lang="en-US" sz="1200" dirty="0"/>
          </a:p>
          <a:p>
            <a:pPr marL="800100" lvl="1" indent="-342900">
              <a:buFont typeface="+mj-lt"/>
              <a:buAutoNum type="alphaUcPeriod"/>
            </a:pPr>
            <a:endParaRPr lang="en-US" sz="2000" dirty="0" smtClean="0"/>
          </a:p>
          <a:p>
            <a:pPr marL="514350" indent="-457200">
              <a:buFont typeface="+mj-lt"/>
              <a:buAutoNum type="alphaUcPeriod"/>
            </a:pPr>
            <a:r>
              <a:rPr lang="en-US" sz="2200" dirty="0"/>
              <a:t>1  (it’s just me)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 smtClean="0"/>
              <a:t>2–3 </a:t>
            </a:r>
            <a:endParaRPr lang="en-US" sz="2200" dirty="0"/>
          </a:p>
          <a:p>
            <a:pPr marL="514350" indent="-457200">
              <a:buFont typeface="+mj-lt"/>
              <a:buAutoNum type="alphaUcPeriod"/>
            </a:pPr>
            <a:r>
              <a:rPr lang="en-US" sz="2200" dirty="0" smtClean="0"/>
              <a:t>4–5 </a:t>
            </a:r>
            <a:endParaRPr lang="en-US" sz="2200" dirty="0"/>
          </a:p>
          <a:p>
            <a:pPr marL="514350" indent="-457200">
              <a:buFont typeface="+mj-lt"/>
              <a:buAutoNum type="alphaUcPeriod"/>
            </a:pPr>
            <a:r>
              <a:rPr lang="en-US" sz="2200" dirty="0"/>
              <a:t>6 or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Polling Question: Who Is Participating?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98167867"/>
              </p:ext>
            </p:extLst>
          </p:nvPr>
        </p:nvGraphicFramePr>
        <p:xfrm>
          <a:off x="4645025" y="2514599"/>
          <a:ext cx="3824288" cy="274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Who is participating in today’s </a:t>
            </a:r>
            <a:r>
              <a:rPr lang="en-US" sz="2400" dirty="0" smtClean="0">
                <a:solidFill>
                  <a:prstClr val="black"/>
                </a:solidFill>
              </a:rPr>
              <a:t>webinar</a:t>
            </a:r>
            <a:r>
              <a:rPr lang="en-US" sz="2400" dirty="0">
                <a:solidFill>
                  <a:prstClr val="black"/>
                </a:solidFill>
              </a:rPr>
              <a:t>? </a:t>
            </a:r>
          </a:p>
          <a:p>
            <a:pPr lvl="1"/>
            <a:endParaRPr lang="en-US" sz="2000" dirty="0">
              <a:solidFill>
                <a:prstClr val="black"/>
              </a:solidFill>
            </a:endParaRP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Administrator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Director of nursing 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QAPI </a:t>
            </a:r>
            <a:r>
              <a:rPr lang="en-US" sz="2200" dirty="0" smtClean="0">
                <a:solidFill>
                  <a:prstClr val="black"/>
                </a:solidFill>
              </a:rPr>
              <a:t>coordinator</a:t>
            </a:r>
            <a:endParaRPr lang="en-US" sz="2200" dirty="0">
              <a:solidFill>
                <a:prstClr val="black"/>
              </a:solidFill>
            </a:endParaRP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Department heads 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Mid-level managers </a:t>
            </a:r>
          </a:p>
          <a:p>
            <a:pPr marL="514350" indent="-457200">
              <a:buFont typeface="+mj-lt"/>
              <a:buAutoNum type="alphaUcPeriod"/>
            </a:pPr>
            <a:r>
              <a:rPr lang="en-US" sz="2200" dirty="0">
                <a:solidFill>
                  <a:prstClr val="black"/>
                </a:solidFill>
              </a:rPr>
              <a:t>Front-line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1407747"/>
            <a:ext cx="8112369" cy="4601909"/>
          </a:xfrm>
        </p:spPr>
        <p:txBody>
          <a:bodyPr/>
          <a:lstStyle/>
          <a:p>
            <a:r>
              <a:rPr lang="en-US" dirty="0"/>
              <a:t>Upon completion of the </a:t>
            </a:r>
            <a:r>
              <a:rPr lang="en-US" dirty="0" smtClean="0"/>
              <a:t>webinar</a:t>
            </a:r>
            <a:r>
              <a:rPr lang="en-US" dirty="0"/>
              <a:t>, participants will be able to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Recall elements </a:t>
            </a:r>
            <a:r>
              <a:rPr lang="en-US" dirty="0"/>
              <a:t>of an effective Quality Assurance and Performance Improvement (QAPI) </a:t>
            </a:r>
            <a:r>
              <a:rPr lang="en-US" dirty="0" smtClean="0"/>
              <a:t>plan</a:t>
            </a:r>
            <a:endParaRPr lang="en-US" dirty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potential indicators of the outcomes of care and quality of </a:t>
            </a:r>
            <a:r>
              <a:rPr lang="en-US" dirty="0" smtClean="0"/>
              <a:t>life </a:t>
            </a:r>
            <a:endParaRPr lang="en-US" dirty="0"/>
          </a:p>
          <a:p>
            <a:pPr lvl="1"/>
            <a:r>
              <a:rPr lang="en-US" dirty="0" smtClean="0"/>
              <a:t>List </a:t>
            </a:r>
            <a:r>
              <a:rPr lang="en-US" dirty="0"/>
              <a:t>the full range of care and services provided by their </a:t>
            </a:r>
            <a:r>
              <a:rPr lang="en-US" dirty="0" smtClean="0"/>
              <a:t>facility</a:t>
            </a:r>
            <a:endParaRPr lang="en-US" dirty="0"/>
          </a:p>
          <a:p>
            <a:pPr lvl="1"/>
            <a:r>
              <a:rPr lang="en-US" dirty="0" smtClean="0"/>
              <a:t>Name </a:t>
            </a:r>
            <a:r>
              <a:rPr lang="en-US" dirty="0"/>
              <a:t>systems of care and management practices that may be included in a QAPI </a:t>
            </a:r>
            <a:r>
              <a:rPr lang="en-US" dirty="0" smtClean="0"/>
              <a:t>plan</a:t>
            </a:r>
            <a:endParaRPr lang="en-US" dirty="0"/>
          </a:p>
          <a:p>
            <a:pPr lvl="1"/>
            <a:r>
              <a:rPr lang="en-US" dirty="0" smtClean="0"/>
              <a:t>Select </a:t>
            </a:r>
            <a:r>
              <a:rPr lang="en-US" dirty="0"/>
              <a:t>examples of evidence to define and measure indicators of </a:t>
            </a:r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Recognize </a:t>
            </a:r>
            <a:r>
              <a:rPr lang="en-US" dirty="0"/>
              <a:t>potential adverse events that may occur in a long-term care </a:t>
            </a:r>
            <a:r>
              <a:rPr lang="en-US" dirty="0" smtClean="0"/>
              <a:t>facility</a:t>
            </a:r>
            <a:endParaRPr lang="en-US" dirty="0"/>
          </a:p>
          <a:p>
            <a:pPr marL="857250" lvl="2" indent="0">
              <a:spcBef>
                <a:spcPts val="1800"/>
              </a:spcBef>
              <a:buNone/>
            </a:pPr>
            <a:endParaRPr lang="en-US" dirty="0" smtClean="0"/>
          </a:p>
          <a:p>
            <a:pPr lvl="2">
              <a:spcBef>
                <a:spcPts val="1800"/>
              </a:spcBef>
            </a:pPr>
            <a:endParaRPr lang="en-US" dirty="0" smtClean="0"/>
          </a:p>
          <a:p>
            <a:pPr lvl="2">
              <a:spcBef>
                <a:spcPts val="1800"/>
              </a:spcBef>
            </a:pPr>
            <a:endParaRPr lang="en-US" dirty="0" smtClean="0"/>
          </a:p>
          <a:p>
            <a:pPr lvl="2"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QAPI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Reform of Requirements for Long-Term Care Facilities Final </a:t>
            </a:r>
            <a:r>
              <a:rPr lang="en-US" dirty="0" smtClean="0"/>
              <a:t>Rule includes QAPI requirements for </a:t>
            </a:r>
            <a:r>
              <a:rPr lang="en-US" dirty="0"/>
              <a:t>all certified long-term care facilities.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facility must present its QAPI plan to the State Survey Agency no later than </a:t>
            </a:r>
            <a:r>
              <a:rPr lang="en-US" dirty="0" smtClean="0"/>
              <a:t>one </a:t>
            </a:r>
            <a:r>
              <a:rPr lang="en-US" dirty="0"/>
              <a:t>year after the promulgation of </a:t>
            </a:r>
            <a:r>
              <a:rPr lang="en-US" dirty="0" smtClean="0"/>
              <a:t>the regulation.</a:t>
            </a:r>
          </a:p>
          <a:p>
            <a:r>
              <a:rPr lang="en-US" dirty="0" smtClean="0"/>
              <a:t>However</a:t>
            </a:r>
            <a:r>
              <a:rPr lang="en-US" dirty="0"/>
              <a:t>, viewing </a:t>
            </a:r>
            <a:r>
              <a:rPr lang="en-US" dirty="0" smtClean="0"/>
              <a:t>the development 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</a:t>
            </a:r>
            <a:r>
              <a:rPr lang="en-US" dirty="0"/>
              <a:t>QAPI plan only as </a:t>
            </a:r>
            <a:r>
              <a:rPr lang="en-US" dirty="0" smtClean="0"/>
              <a:t>an </a:t>
            </a:r>
            <a:r>
              <a:rPr lang="en-US" dirty="0"/>
              <a:t>exercise </a:t>
            </a:r>
            <a:r>
              <a:rPr lang="en-US" dirty="0" smtClean="0"/>
              <a:t>aimed </a:t>
            </a:r>
            <a:r>
              <a:rPr lang="en-US" dirty="0"/>
              <a:t>at meeting a requirement is missing an opportunity to ensure a systematic, comprehensive, </a:t>
            </a:r>
            <a:r>
              <a:rPr lang="en-US" dirty="0" smtClean="0"/>
              <a:t>and data-driven </a:t>
            </a:r>
            <a:r>
              <a:rPr lang="en-US" dirty="0"/>
              <a:t>approach to care. </a:t>
            </a:r>
          </a:p>
        </p:txBody>
      </p:sp>
    </p:spTree>
    <p:extLst>
      <p:ext uri="{BB962C8B-B14F-4D97-AF65-F5344CB8AC3E}">
        <p14:creationId xmlns:p14="http://schemas.microsoft.com/office/powerpoint/2010/main" val="27192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Reaching Beyond Minimum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Effective QAPI is not only about meeting minimum </a:t>
            </a:r>
            <a:r>
              <a:rPr lang="en-US" sz="3200" dirty="0"/>
              <a:t>standards – it </a:t>
            </a:r>
            <a:r>
              <a:rPr lang="en-US" sz="3200" dirty="0" smtClean="0"/>
              <a:t>is about continually aiming higher.</a:t>
            </a:r>
          </a:p>
          <a:p>
            <a:endParaRPr lang="en-US" dirty="0"/>
          </a:p>
        </p:txBody>
      </p:sp>
      <p:pic>
        <p:nvPicPr>
          <p:cNvPr id="2055" name="Picture 7" descr="C:\Users\pettisj\AppData\Local\Microsoft\Windows\Temporary Internet Files\Content.IE5\GZ82MBY0\shutterstock_60882343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69" y="2014538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Reaching Beyond Minimum Standards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1" y="3172463"/>
            <a:ext cx="5649666" cy="3060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97595"/>
            <a:ext cx="4927830" cy="3400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643" y="2405237"/>
            <a:ext cx="367284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http://go.cms.gov/Nhqapi </a:t>
            </a:r>
          </a:p>
        </p:txBody>
      </p:sp>
    </p:spTree>
    <p:extLst>
      <p:ext uri="{BB962C8B-B14F-4D97-AF65-F5344CB8AC3E}">
        <p14:creationId xmlns:p14="http://schemas.microsoft.com/office/powerpoint/2010/main" val="38343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ASGTemplate">
  <a:themeElements>
    <a:clrScheme name="AbtTheme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ideSlides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JASGTemplate</Template>
  <TotalTime>2328</TotalTime>
  <Words>2027</Words>
  <Application>Microsoft Office PowerPoint</Application>
  <PresentationFormat>On-screen Show (4:3)</PresentationFormat>
  <Paragraphs>246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JASGTemplate</vt:lpstr>
      <vt:lpstr>WideSlides</vt:lpstr>
      <vt:lpstr>3_Office Theme</vt:lpstr>
      <vt:lpstr>5_Office Theme</vt:lpstr>
      <vt:lpstr>PowerPoint Presentation</vt:lpstr>
      <vt:lpstr>Welcome to the Webinar!</vt:lpstr>
      <vt:lpstr>Today’s Speakers</vt:lpstr>
      <vt:lpstr>Polling Question: How Many Are Participating? </vt:lpstr>
      <vt:lpstr>Polling Question: Who Is Participating? </vt:lpstr>
      <vt:lpstr>Objectives</vt:lpstr>
      <vt:lpstr>QAPI Requirements</vt:lpstr>
      <vt:lpstr>Reaching Beyond Minimum Standards</vt:lpstr>
      <vt:lpstr>Reaching Beyond Minimum Standards</vt:lpstr>
      <vt:lpstr>An Effective QAPI Plan </vt:lpstr>
      <vt:lpstr>The Team</vt:lpstr>
      <vt:lpstr>The Purpose, Guiding Principles, and Scope for QAPI</vt:lpstr>
      <vt:lpstr>Purpose Statement </vt:lpstr>
      <vt:lpstr>Guiding Principles</vt:lpstr>
      <vt:lpstr>Scope </vt:lpstr>
      <vt:lpstr>Polling Question: Guiding Principles </vt:lpstr>
      <vt:lpstr>Governance and Leadership – Roles and Responsibilities </vt:lpstr>
      <vt:lpstr>Governance and Leadership – Building the Plan (1)</vt:lpstr>
      <vt:lpstr>Governance and Leadership – Building the Plan (2)</vt:lpstr>
      <vt:lpstr>Using the Best Available Evidence</vt:lpstr>
      <vt:lpstr>Incorporating Feedback, Data Systems, and Monitoring</vt:lpstr>
      <vt:lpstr>Potential Adverse Events in Nursing Homes</vt:lpstr>
      <vt:lpstr>Feedback, Data Systems and Monitoring – Building the Plan</vt:lpstr>
      <vt:lpstr>Examples of Measures/Indicators</vt:lpstr>
      <vt:lpstr>Polling Question – Potential Sources of Evidence</vt:lpstr>
      <vt:lpstr>Utilizing Systematic Analysis and Systemic Action</vt:lpstr>
      <vt:lpstr>Systematic Analysis and Systemic Action – Building the Plan (1)</vt:lpstr>
      <vt:lpstr>Systematic Analysis and Systemic Action – Building the Plan (2)</vt:lpstr>
      <vt:lpstr>Program Activities</vt:lpstr>
      <vt:lpstr>Program Activities – Building the Plan</vt:lpstr>
      <vt:lpstr>The PDSA Model</vt:lpstr>
      <vt:lpstr>Recap</vt:lpstr>
      <vt:lpstr>Contact Us!</vt:lpstr>
      <vt:lpstr>Questions and Webinar Evaluation</vt:lpstr>
      <vt:lpstr>Resources</vt:lpstr>
      <vt:lpstr>References</vt:lpstr>
      <vt:lpstr>PowerPoint Presentation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Jennifer Pettis</dc:creator>
  <cp:keywords>PowerPoint;Footers;Wide Slides;Bullets that work in iOS</cp:keywords>
  <cp:lastModifiedBy>Jennifer Pettis</cp:lastModifiedBy>
  <cp:revision>215</cp:revision>
  <cp:lastPrinted>2011-06-22T19:26:10Z</cp:lastPrinted>
  <dcterms:created xsi:type="dcterms:W3CDTF">2017-03-22T14:33:25Z</dcterms:created>
  <dcterms:modified xsi:type="dcterms:W3CDTF">2018-01-29T13:25:29Z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E41D42D2-72F9-4DAE-AFA3-E2D0DDC874BA</vt:lpwstr>
  </property>
  <property fmtid="{D5CDD505-2E9C-101B-9397-08002B2CF9AE}" pid="3" name="ArticulatePath">
    <vt:lpwstr>SPOT_Intro_Year_2_Final</vt:lpwstr>
  </property>
</Properties>
</file>