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708" r:id="rId2"/>
    <p:sldMasterId id="2147483677" r:id="rId3"/>
    <p:sldMasterId id="2147483703" r:id="rId4"/>
    <p:sldMasterId id="2147483730" r:id="rId5"/>
  </p:sldMasterIdLst>
  <p:notesMasterIdLst>
    <p:notesMasterId r:id="rId43"/>
  </p:notesMasterIdLst>
  <p:sldIdLst>
    <p:sldId id="314" r:id="rId6"/>
    <p:sldId id="403" r:id="rId7"/>
    <p:sldId id="382" r:id="rId8"/>
    <p:sldId id="317" r:id="rId9"/>
    <p:sldId id="321" r:id="rId10"/>
    <p:sldId id="345" r:id="rId11"/>
    <p:sldId id="335" r:id="rId12"/>
    <p:sldId id="346" r:id="rId13"/>
    <p:sldId id="358" r:id="rId14"/>
    <p:sldId id="343" r:id="rId15"/>
    <p:sldId id="348" r:id="rId16"/>
    <p:sldId id="375" r:id="rId17"/>
    <p:sldId id="377" r:id="rId18"/>
    <p:sldId id="378" r:id="rId19"/>
    <p:sldId id="349" r:id="rId20"/>
    <p:sldId id="351" r:id="rId21"/>
    <p:sldId id="347" r:id="rId22"/>
    <p:sldId id="379" r:id="rId23"/>
    <p:sldId id="353" r:id="rId24"/>
    <p:sldId id="354" r:id="rId25"/>
    <p:sldId id="397" r:id="rId26"/>
    <p:sldId id="398" r:id="rId27"/>
    <p:sldId id="356" r:id="rId28"/>
    <p:sldId id="357" r:id="rId29"/>
    <p:sldId id="350" r:id="rId30"/>
    <p:sldId id="401" r:id="rId31"/>
    <p:sldId id="402" r:id="rId32"/>
    <p:sldId id="361" r:id="rId33"/>
    <p:sldId id="396" r:id="rId34"/>
    <p:sldId id="362" r:id="rId35"/>
    <p:sldId id="399" r:id="rId36"/>
    <p:sldId id="400" r:id="rId37"/>
    <p:sldId id="372" r:id="rId38"/>
    <p:sldId id="373" r:id="rId39"/>
    <p:sldId id="374" r:id="rId40"/>
    <p:sldId id="341" r:id="rId41"/>
    <p:sldId id="266" r:id="rId4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nna Bertrand" initials="RB" lastIdx="16" clrIdx="0"/>
  <p:cmAuthor id="1" name="Donna Hurd" initials="DH" lastIdx="18" clrIdx="1"/>
  <p:cmAuthor id="2" name="Gabrielle Katz" initials="GK" lastIdx="15" clrIdx="2"/>
  <p:cmAuthor id="3" name="Jennifer Pettis" initials="JP" lastIdx="1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1A7"/>
    <a:srgbClr val="D0D3D4"/>
    <a:srgbClr val="FFFFFF"/>
    <a:srgbClr val="B7C9D3"/>
    <a:srgbClr val="C3C6A8"/>
    <a:srgbClr val="E87722"/>
    <a:srgbClr val="DA291C"/>
    <a:srgbClr val="7566A0"/>
    <a:srgbClr val="608E3A"/>
    <a:srgbClr val="48A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77250" autoAdjust="0"/>
  </p:normalViewPr>
  <p:slideViewPr>
    <p:cSldViewPr snapToGrid="0" snapToObjects="1">
      <p:cViewPr>
        <p:scale>
          <a:sx n="61" d="100"/>
          <a:sy n="61" d="100"/>
        </p:scale>
        <p:origin x="-3054" y="-702"/>
      </p:cViewPr>
      <p:guideLst>
        <p:guide orient="horz" pos="948"/>
        <p:guide pos="4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81740-3F07-4ACA-A713-0FE5A3055CF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830A35-85FC-4489-A78B-366B63AA2854}">
      <dgm:prSet phldrT="[Text]"/>
      <dgm:spPr/>
      <dgm:t>
        <a:bodyPr/>
        <a:lstStyle/>
        <a:p>
          <a:r>
            <a:rPr lang="en-US" dirty="0" smtClean="0"/>
            <a:t>Problem</a:t>
          </a:r>
          <a:endParaRPr lang="en-US" dirty="0"/>
        </a:p>
      </dgm:t>
    </dgm:pt>
    <dgm:pt modelId="{E22D937A-7145-4AE2-B150-F8EAAB348C5D}" type="parTrans" cxnId="{A7DEFB96-BBD3-4F1B-97B8-E07CDFD67518}">
      <dgm:prSet/>
      <dgm:spPr/>
      <dgm:t>
        <a:bodyPr/>
        <a:lstStyle/>
        <a:p>
          <a:endParaRPr lang="en-US"/>
        </a:p>
      </dgm:t>
    </dgm:pt>
    <dgm:pt modelId="{D5F93B2F-9CFE-4226-886C-3240D4EFD25D}" type="sibTrans" cxnId="{A7DEFB96-BBD3-4F1B-97B8-E07CDFD67518}">
      <dgm:prSet/>
      <dgm:spPr/>
      <dgm:t>
        <a:bodyPr/>
        <a:lstStyle/>
        <a:p>
          <a:endParaRPr lang="en-US"/>
        </a:p>
      </dgm:t>
    </dgm:pt>
    <dgm:pt modelId="{245C7385-0E2F-4BEE-ABF2-E7D5D95ACA67}">
      <dgm:prSet phldrT="[Text]"/>
      <dgm:spPr/>
      <dgm:t>
        <a:bodyPr/>
        <a:lstStyle/>
        <a:p>
          <a:r>
            <a:rPr lang="en-US" dirty="0" smtClean="0"/>
            <a:t>Mrs. T has a laceration on her leg.</a:t>
          </a:r>
          <a:endParaRPr lang="en-US" dirty="0"/>
        </a:p>
      </dgm:t>
    </dgm:pt>
    <dgm:pt modelId="{E23B3CB9-4F81-4A39-9E0A-05F0A123CE91}" type="parTrans" cxnId="{D80A2C67-FE81-41CF-ADD8-60C972D7AB2A}">
      <dgm:prSet/>
      <dgm:spPr/>
      <dgm:t>
        <a:bodyPr/>
        <a:lstStyle/>
        <a:p>
          <a:endParaRPr lang="en-US"/>
        </a:p>
      </dgm:t>
    </dgm:pt>
    <dgm:pt modelId="{8E6ACAE4-69E4-4E0C-B493-A250F1CCBC71}" type="sibTrans" cxnId="{D80A2C67-FE81-41CF-ADD8-60C972D7AB2A}">
      <dgm:prSet/>
      <dgm:spPr/>
      <dgm:t>
        <a:bodyPr/>
        <a:lstStyle/>
        <a:p>
          <a:endParaRPr lang="en-US"/>
        </a:p>
      </dgm:t>
    </dgm:pt>
    <dgm:pt modelId="{4C8234A3-F35A-4318-9B6D-ACDA2A426E2B}">
      <dgm:prSet phldrT="[Text]"/>
      <dgm:spPr/>
      <dgm:t>
        <a:bodyPr/>
        <a:lstStyle/>
        <a:p>
          <a:r>
            <a:rPr lang="en-US" dirty="0" smtClean="0"/>
            <a:t>Why? </a:t>
          </a:r>
          <a:endParaRPr lang="en-US" dirty="0"/>
        </a:p>
      </dgm:t>
    </dgm:pt>
    <dgm:pt modelId="{4E5EC3BC-B0B6-4060-ABEE-83A5D6BCC699}" type="parTrans" cxnId="{9E412ACF-3E82-41AE-9BDF-793CF87FAFD2}">
      <dgm:prSet/>
      <dgm:spPr/>
      <dgm:t>
        <a:bodyPr/>
        <a:lstStyle/>
        <a:p>
          <a:endParaRPr lang="en-US"/>
        </a:p>
      </dgm:t>
    </dgm:pt>
    <dgm:pt modelId="{B1E941BB-085B-48BD-B73C-3C5AF13A075C}" type="sibTrans" cxnId="{9E412ACF-3E82-41AE-9BDF-793CF87FAFD2}">
      <dgm:prSet/>
      <dgm:spPr/>
      <dgm:t>
        <a:bodyPr/>
        <a:lstStyle/>
        <a:p>
          <a:endParaRPr lang="en-US"/>
        </a:p>
      </dgm:t>
    </dgm:pt>
    <dgm:pt modelId="{A606E597-7222-4FBF-BF3B-9C3ACB9EE770}">
      <dgm:prSet phldrT="[Text]"/>
      <dgm:spPr/>
      <dgm:t>
        <a:bodyPr/>
        <a:lstStyle/>
        <a:p>
          <a:r>
            <a:rPr lang="en-US" dirty="0" smtClean="0"/>
            <a:t>Because she hit her leg on the wheelchair footrest. </a:t>
          </a:r>
          <a:endParaRPr lang="en-US" dirty="0"/>
        </a:p>
      </dgm:t>
    </dgm:pt>
    <dgm:pt modelId="{BC1792B0-AA65-454C-A9DE-17CF96C7D349}" type="parTrans" cxnId="{2F3E9D5E-51CD-40C0-A5C0-9360575B6EF0}">
      <dgm:prSet/>
      <dgm:spPr/>
      <dgm:t>
        <a:bodyPr/>
        <a:lstStyle/>
        <a:p>
          <a:endParaRPr lang="en-US"/>
        </a:p>
      </dgm:t>
    </dgm:pt>
    <dgm:pt modelId="{0E91B9F8-A6C0-4076-B85F-33EC31A1D008}" type="sibTrans" cxnId="{2F3E9D5E-51CD-40C0-A5C0-9360575B6EF0}">
      <dgm:prSet/>
      <dgm:spPr/>
      <dgm:t>
        <a:bodyPr/>
        <a:lstStyle/>
        <a:p>
          <a:endParaRPr lang="en-US"/>
        </a:p>
      </dgm:t>
    </dgm:pt>
    <dgm:pt modelId="{31432480-C399-461D-B484-19ED53FA7F51}">
      <dgm:prSet phldrT="[Text]"/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7C814679-69FB-47F6-A16B-D23EEB77A859}" type="parTrans" cxnId="{A7E27E94-BDA5-4F57-BD93-AEA9180336A8}">
      <dgm:prSet/>
      <dgm:spPr/>
      <dgm:t>
        <a:bodyPr/>
        <a:lstStyle/>
        <a:p>
          <a:endParaRPr lang="en-US"/>
        </a:p>
      </dgm:t>
    </dgm:pt>
    <dgm:pt modelId="{E571E8D7-8DE8-40BD-8303-E64ECD535BDA}" type="sibTrans" cxnId="{A7E27E94-BDA5-4F57-BD93-AEA9180336A8}">
      <dgm:prSet/>
      <dgm:spPr/>
      <dgm:t>
        <a:bodyPr/>
        <a:lstStyle/>
        <a:p>
          <a:endParaRPr lang="en-US"/>
        </a:p>
      </dgm:t>
    </dgm:pt>
    <dgm:pt modelId="{F7D0F1A9-1124-4F07-AA5A-D16EE8295C39}">
      <dgm:prSet phldrT="[Text]"/>
      <dgm:spPr/>
      <dgm:t>
        <a:bodyPr/>
        <a:lstStyle/>
        <a:p>
          <a:r>
            <a:rPr lang="en-US" dirty="0" smtClean="0"/>
            <a:t>Because the footrest did not fold back out of the way.</a:t>
          </a:r>
          <a:endParaRPr lang="en-US" dirty="0"/>
        </a:p>
      </dgm:t>
    </dgm:pt>
    <dgm:pt modelId="{B3DDD2F7-1E9B-4A6C-8652-B8FCD4581DF3}" type="parTrans" cxnId="{AC2DCD71-636E-42B6-9737-DD05E0B8442F}">
      <dgm:prSet/>
      <dgm:spPr/>
      <dgm:t>
        <a:bodyPr/>
        <a:lstStyle/>
        <a:p>
          <a:endParaRPr lang="en-US"/>
        </a:p>
      </dgm:t>
    </dgm:pt>
    <dgm:pt modelId="{18EB2F31-EC75-4BF7-A1ED-80910289149E}" type="sibTrans" cxnId="{AC2DCD71-636E-42B6-9737-DD05E0B8442F}">
      <dgm:prSet/>
      <dgm:spPr/>
      <dgm:t>
        <a:bodyPr/>
        <a:lstStyle/>
        <a:p>
          <a:endParaRPr lang="en-US"/>
        </a:p>
      </dgm:t>
    </dgm:pt>
    <dgm:pt modelId="{9DCD893E-9059-4382-9173-DC696BA54275}" type="pres">
      <dgm:prSet presAssocID="{93681740-3F07-4ACA-A713-0FE5A3055C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F27E4A-82ED-4434-B9E5-53E660A10A52}" type="pres">
      <dgm:prSet presAssocID="{55830A35-85FC-4489-A78B-366B63AA2854}" presName="composite" presStyleCnt="0"/>
      <dgm:spPr/>
    </dgm:pt>
    <dgm:pt modelId="{4ED742B2-FAF5-4DC9-9702-7CA4C0FE3CEB}" type="pres">
      <dgm:prSet presAssocID="{55830A35-85FC-4489-A78B-366B63AA285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C110C-8FB8-4F84-BCB4-60E807EF99C6}" type="pres">
      <dgm:prSet presAssocID="{55830A35-85FC-4489-A78B-366B63AA285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3C84B-A457-4B07-B95C-6E154EF8F8E8}" type="pres">
      <dgm:prSet presAssocID="{D5F93B2F-9CFE-4226-886C-3240D4EFD25D}" presName="sp" presStyleCnt="0"/>
      <dgm:spPr/>
    </dgm:pt>
    <dgm:pt modelId="{96692F1C-14E5-4A32-A5CD-532919E8B646}" type="pres">
      <dgm:prSet presAssocID="{4C8234A3-F35A-4318-9B6D-ACDA2A426E2B}" presName="composite" presStyleCnt="0"/>
      <dgm:spPr/>
    </dgm:pt>
    <dgm:pt modelId="{01CCE5BC-40A7-4754-8D74-FAA7D2E00007}" type="pres">
      <dgm:prSet presAssocID="{4C8234A3-F35A-4318-9B6D-ACDA2A426E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C0DA4-5D93-4071-AFEA-44B440BE6991}" type="pres">
      <dgm:prSet presAssocID="{4C8234A3-F35A-4318-9B6D-ACDA2A426E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BBA5C-7331-48B6-B1B1-FE5C49B2D363}" type="pres">
      <dgm:prSet presAssocID="{B1E941BB-085B-48BD-B73C-3C5AF13A075C}" presName="sp" presStyleCnt="0"/>
      <dgm:spPr/>
    </dgm:pt>
    <dgm:pt modelId="{D04D4554-B3FC-4F44-A5A3-8C9A377C7211}" type="pres">
      <dgm:prSet presAssocID="{31432480-C399-461D-B484-19ED53FA7F51}" presName="composite" presStyleCnt="0"/>
      <dgm:spPr/>
    </dgm:pt>
    <dgm:pt modelId="{B6352298-8301-453D-80CB-497487D84BC2}" type="pres">
      <dgm:prSet presAssocID="{31432480-C399-461D-B484-19ED53FA7F5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0B8D7-BF43-4F79-A478-6D3035240278}" type="pres">
      <dgm:prSet presAssocID="{31432480-C399-461D-B484-19ED53FA7F5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0A2C67-FE81-41CF-ADD8-60C972D7AB2A}" srcId="{55830A35-85FC-4489-A78B-366B63AA2854}" destId="{245C7385-0E2F-4BEE-ABF2-E7D5D95ACA67}" srcOrd="0" destOrd="0" parTransId="{E23B3CB9-4F81-4A39-9E0A-05F0A123CE91}" sibTransId="{8E6ACAE4-69E4-4E0C-B493-A250F1CCBC71}"/>
    <dgm:cxn modelId="{C5D2B878-763B-4C90-8E60-448234E6843D}" type="presOf" srcId="{31432480-C399-461D-B484-19ED53FA7F51}" destId="{B6352298-8301-453D-80CB-497487D84BC2}" srcOrd="0" destOrd="0" presId="urn:microsoft.com/office/officeart/2005/8/layout/chevron2"/>
    <dgm:cxn modelId="{B1908B5D-E8CC-4330-B807-70B6E6BB24D4}" type="presOf" srcId="{93681740-3F07-4ACA-A713-0FE5A3055CF2}" destId="{9DCD893E-9059-4382-9173-DC696BA54275}" srcOrd="0" destOrd="0" presId="urn:microsoft.com/office/officeart/2005/8/layout/chevron2"/>
    <dgm:cxn modelId="{DB590654-6236-48DE-AEA3-AC24D5D0E467}" type="presOf" srcId="{A606E597-7222-4FBF-BF3B-9C3ACB9EE770}" destId="{E01C0DA4-5D93-4071-AFEA-44B440BE6991}" srcOrd="0" destOrd="0" presId="urn:microsoft.com/office/officeart/2005/8/layout/chevron2"/>
    <dgm:cxn modelId="{81D60F2E-5535-44B9-835B-9C85581915C0}" type="presOf" srcId="{55830A35-85FC-4489-A78B-366B63AA2854}" destId="{4ED742B2-FAF5-4DC9-9702-7CA4C0FE3CEB}" srcOrd="0" destOrd="0" presId="urn:microsoft.com/office/officeart/2005/8/layout/chevron2"/>
    <dgm:cxn modelId="{AC2DCD71-636E-42B6-9737-DD05E0B8442F}" srcId="{31432480-C399-461D-B484-19ED53FA7F51}" destId="{F7D0F1A9-1124-4F07-AA5A-D16EE8295C39}" srcOrd="0" destOrd="0" parTransId="{B3DDD2F7-1E9B-4A6C-8652-B8FCD4581DF3}" sibTransId="{18EB2F31-EC75-4BF7-A1ED-80910289149E}"/>
    <dgm:cxn modelId="{A7DEFB96-BBD3-4F1B-97B8-E07CDFD67518}" srcId="{93681740-3F07-4ACA-A713-0FE5A3055CF2}" destId="{55830A35-85FC-4489-A78B-366B63AA2854}" srcOrd="0" destOrd="0" parTransId="{E22D937A-7145-4AE2-B150-F8EAAB348C5D}" sibTransId="{D5F93B2F-9CFE-4226-886C-3240D4EFD25D}"/>
    <dgm:cxn modelId="{60952051-6EDF-422B-8A0D-44023B4A6118}" type="presOf" srcId="{F7D0F1A9-1124-4F07-AA5A-D16EE8295C39}" destId="{0470B8D7-BF43-4F79-A478-6D3035240278}" srcOrd="0" destOrd="0" presId="urn:microsoft.com/office/officeart/2005/8/layout/chevron2"/>
    <dgm:cxn modelId="{C0511D02-19A6-461A-95EA-7EA48A8278F5}" type="presOf" srcId="{4C8234A3-F35A-4318-9B6D-ACDA2A426E2B}" destId="{01CCE5BC-40A7-4754-8D74-FAA7D2E00007}" srcOrd="0" destOrd="0" presId="urn:microsoft.com/office/officeart/2005/8/layout/chevron2"/>
    <dgm:cxn modelId="{9E412ACF-3E82-41AE-9BDF-793CF87FAFD2}" srcId="{93681740-3F07-4ACA-A713-0FE5A3055CF2}" destId="{4C8234A3-F35A-4318-9B6D-ACDA2A426E2B}" srcOrd="1" destOrd="0" parTransId="{4E5EC3BC-B0B6-4060-ABEE-83A5D6BCC699}" sibTransId="{B1E941BB-085B-48BD-B73C-3C5AF13A075C}"/>
    <dgm:cxn modelId="{A7E27E94-BDA5-4F57-BD93-AEA9180336A8}" srcId="{93681740-3F07-4ACA-A713-0FE5A3055CF2}" destId="{31432480-C399-461D-B484-19ED53FA7F51}" srcOrd="2" destOrd="0" parTransId="{7C814679-69FB-47F6-A16B-D23EEB77A859}" sibTransId="{E571E8D7-8DE8-40BD-8303-E64ECD535BDA}"/>
    <dgm:cxn modelId="{1BC4AC19-2AA0-4178-B987-B63FC7A9290E}" type="presOf" srcId="{245C7385-0E2F-4BEE-ABF2-E7D5D95ACA67}" destId="{623C110C-8FB8-4F84-BCB4-60E807EF99C6}" srcOrd="0" destOrd="0" presId="urn:microsoft.com/office/officeart/2005/8/layout/chevron2"/>
    <dgm:cxn modelId="{2F3E9D5E-51CD-40C0-A5C0-9360575B6EF0}" srcId="{4C8234A3-F35A-4318-9B6D-ACDA2A426E2B}" destId="{A606E597-7222-4FBF-BF3B-9C3ACB9EE770}" srcOrd="0" destOrd="0" parTransId="{BC1792B0-AA65-454C-A9DE-17CF96C7D349}" sibTransId="{0E91B9F8-A6C0-4076-B85F-33EC31A1D008}"/>
    <dgm:cxn modelId="{D78A7519-56B7-4F21-9801-A1A2F18A4EED}" type="presParOf" srcId="{9DCD893E-9059-4382-9173-DC696BA54275}" destId="{7FF27E4A-82ED-4434-B9E5-53E660A10A52}" srcOrd="0" destOrd="0" presId="urn:microsoft.com/office/officeart/2005/8/layout/chevron2"/>
    <dgm:cxn modelId="{4D467CA7-FB6C-418E-92CF-C2FA3B021AAD}" type="presParOf" srcId="{7FF27E4A-82ED-4434-B9E5-53E660A10A52}" destId="{4ED742B2-FAF5-4DC9-9702-7CA4C0FE3CEB}" srcOrd="0" destOrd="0" presId="urn:microsoft.com/office/officeart/2005/8/layout/chevron2"/>
    <dgm:cxn modelId="{9D5E74F7-E3B7-4806-B2CA-4E3B516BAF2D}" type="presParOf" srcId="{7FF27E4A-82ED-4434-B9E5-53E660A10A52}" destId="{623C110C-8FB8-4F84-BCB4-60E807EF99C6}" srcOrd="1" destOrd="0" presId="urn:microsoft.com/office/officeart/2005/8/layout/chevron2"/>
    <dgm:cxn modelId="{337A12B2-2285-4DE6-9B5B-2A0725BBC2BA}" type="presParOf" srcId="{9DCD893E-9059-4382-9173-DC696BA54275}" destId="{F733C84B-A457-4B07-B95C-6E154EF8F8E8}" srcOrd="1" destOrd="0" presId="urn:microsoft.com/office/officeart/2005/8/layout/chevron2"/>
    <dgm:cxn modelId="{23569CB9-3F95-4D19-850C-396F40972095}" type="presParOf" srcId="{9DCD893E-9059-4382-9173-DC696BA54275}" destId="{96692F1C-14E5-4A32-A5CD-532919E8B646}" srcOrd="2" destOrd="0" presId="urn:microsoft.com/office/officeart/2005/8/layout/chevron2"/>
    <dgm:cxn modelId="{1B89DB68-C94F-464C-80DC-00D3651380A7}" type="presParOf" srcId="{96692F1C-14E5-4A32-A5CD-532919E8B646}" destId="{01CCE5BC-40A7-4754-8D74-FAA7D2E00007}" srcOrd="0" destOrd="0" presId="urn:microsoft.com/office/officeart/2005/8/layout/chevron2"/>
    <dgm:cxn modelId="{468E408D-BB5E-4746-B3A7-022FA262DFF0}" type="presParOf" srcId="{96692F1C-14E5-4A32-A5CD-532919E8B646}" destId="{E01C0DA4-5D93-4071-AFEA-44B440BE6991}" srcOrd="1" destOrd="0" presId="urn:microsoft.com/office/officeart/2005/8/layout/chevron2"/>
    <dgm:cxn modelId="{BFB7A183-0C4D-40F4-8533-C3DCE2E176D2}" type="presParOf" srcId="{9DCD893E-9059-4382-9173-DC696BA54275}" destId="{D40BBA5C-7331-48B6-B1B1-FE5C49B2D363}" srcOrd="3" destOrd="0" presId="urn:microsoft.com/office/officeart/2005/8/layout/chevron2"/>
    <dgm:cxn modelId="{71E5867F-DAE0-4069-B3D5-201DE54497DD}" type="presParOf" srcId="{9DCD893E-9059-4382-9173-DC696BA54275}" destId="{D04D4554-B3FC-4F44-A5A3-8C9A377C7211}" srcOrd="4" destOrd="0" presId="urn:microsoft.com/office/officeart/2005/8/layout/chevron2"/>
    <dgm:cxn modelId="{D846D62B-8461-4F20-B4A6-B9EB393CB98B}" type="presParOf" srcId="{D04D4554-B3FC-4F44-A5A3-8C9A377C7211}" destId="{B6352298-8301-453D-80CB-497487D84BC2}" srcOrd="0" destOrd="0" presId="urn:microsoft.com/office/officeart/2005/8/layout/chevron2"/>
    <dgm:cxn modelId="{01968A61-B6CB-4A4F-81FD-D5480C2EEC2D}" type="presParOf" srcId="{D04D4554-B3FC-4F44-A5A3-8C9A377C7211}" destId="{0470B8D7-BF43-4F79-A478-6D30352402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81740-3F07-4ACA-A713-0FE5A3055CF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3E4D5-351E-4F17-97B6-100F18ECD90A}">
      <dgm:prSet phldrT="[Text]"/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8512CE3E-4C11-4B11-9352-5206AF6AC89C}" type="parTrans" cxnId="{FFDF68D1-7E06-4B1E-980D-C603CD129C08}">
      <dgm:prSet/>
      <dgm:spPr/>
    </dgm:pt>
    <dgm:pt modelId="{48FF3E42-ECF9-4BA2-B46C-2271427BA61D}" type="sibTrans" cxnId="{FFDF68D1-7E06-4B1E-980D-C603CD129C08}">
      <dgm:prSet/>
      <dgm:spPr/>
    </dgm:pt>
    <dgm:pt modelId="{727706EC-048D-4BD3-A1FA-A63151E4C6DE}">
      <dgm:prSet phldrT="[Text]"/>
      <dgm:spPr/>
      <dgm:t>
        <a:bodyPr/>
        <a:lstStyle/>
        <a:p>
          <a:r>
            <a:rPr lang="en-US" dirty="0" smtClean="0"/>
            <a:t>Because the chair is old or damaged. </a:t>
          </a:r>
          <a:endParaRPr lang="en-US" dirty="0"/>
        </a:p>
      </dgm:t>
    </dgm:pt>
    <dgm:pt modelId="{725B793E-7A87-4DEB-9549-27DF39235324}" type="parTrans" cxnId="{6088ED72-AF4F-411F-9776-3234E188FE2B}">
      <dgm:prSet/>
      <dgm:spPr/>
    </dgm:pt>
    <dgm:pt modelId="{37641932-E8AA-49B5-BC66-6BCC5CAA7EF9}" type="sibTrans" cxnId="{6088ED72-AF4F-411F-9776-3234E188FE2B}">
      <dgm:prSet/>
      <dgm:spPr/>
    </dgm:pt>
    <dgm:pt modelId="{C65FACA5-B766-4CD1-BE87-FF5B8ADD12ED}">
      <dgm:prSet phldrT="[Text]"/>
      <dgm:spPr/>
      <dgm:t>
        <a:bodyPr/>
        <a:lstStyle/>
        <a:p>
          <a:r>
            <a:rPr lang="en-US" dirty="0" smtClean="0"/>
            <a:t>Why? </a:t>
          </a:r>
          <a:endParaRPr lang="en-US" dirty="0"/>
        </a:p>
      </dgm:t>
    </dgm:pt>
    <dgm:pt modelId="{DA1271CD-0A41-4BD4-9AC2-0338E910BF84}" type="parTrans" cxnId="{772D3D3B-182A-4658-A125-DB39BC11035C}">
      <dgm:prSet/>
      <dgm:spPr/>
    </dgm:pt>
    <dgm:pt modelId="{3B580245-9FE1-4E3D-B545-272C4C071496}" type="sibTrans" cxnId="{772D3D3B-182A-4658-A125-DB39BC11035C}">
      <dgm:prSet/>
      <dgm:spPr/>
    </dgm:pt>
    <dgm:pt modelId="{9AF39F28-FF22-49C0-AB60-180B9A8A2B3A}">
      <dgm:prSet/>
      <dgm:spPr/>
      <dgm:t>
        <a:bodyPr/>
        <a:lstStyle/>
        <a:p>
          <a:r>
            <a:rPr lang="en-US" dirty="0" smtClean="0"/>
            <a:t>Because there is no set process or schedule for ensuring wheelchair maintenance or for removing damaged equipment from the units. </a:t>
          </a:r>
          <a:endParaRPr lang="en-US" dirty="0"/>
        </a:p>
      </dgm:t>
    </dgm:pt>
    <dgm:pt modelId="{0C36C99C-E740-4CD7-8357-E5860C3A6433}" type="parTrans" cxnId="{603CCE1F-BD08-4C8F-8F6B-DD7A59753EE6}">
      <dgm:prSet/>
      <dgm:spPr/>
    </dgm:pt>
    <dgm:pt modelId="{FA2B2C4F-4DBB-4B77-9C78-AE344D1DF479}" type="sibTrans" cxnId="{603CCE1F-BD08-4C8F-8F6B-DD7A59753EE6}">
      <dgm:prSet/>
      <dgm:spPr/>
    </dgm:pt>
    <dgm:pt modelId="{C4CFC8D1-335A-45AD-A627-5334F014BBCD}">
      <dgm:prSet phldrT="[Text]"/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CB470F24-790C-4ACA-8C1A-557148A9B4AB}" type="parTrans" cxnId="{594AB19E-FF28-4DB0-B167-B3FBEE3437E6}">
      <dgm:prSet/>
      <dgm:spPr/>
    </dgm:pt>
    <dgm:pt modelId="{54E9B391-8D71-42BE-B050-97C1EA9480A6}" type="sibTrans" cxnId="{594AB19E-FF28-4DB0-B167-B3FBEE3437E6}">
      <dgm:prSet/>
      <dgm:spPr/>
    </dgm:pt>
    <dgm:pt modelId="{C1F58A19-5961-4DEB-AD3D-1B997F17BE4F}">
      <dgm:prSet phldrT="[Text]"/>
      <dgm:spPr/>
      <dgm:t>
        <a:bodyPr/>
        <a:lstStyle/>
        <a:p>
          <a:r>
            <a:rPr lang="en-US" dirty="0" smtClean="0"/>
            <a:t>Because the footrest was stuck or didn’t stay back when the aide pushed it back. </a:t>
          </a:r>
          <a:endParaRPr lang="en-US" dirty="0"/>
        </a:p>
      </dgm:t>
    </dgm:pt>
    <dgm:pt modelId="{D42DF6A1-8793-47A9-8718-74F2050D911D}" type="parTrans" cxnId="{D8F38295-C119-4C08-8F13-3C0E54183155}">
      <dgm:prSet/>
      <dgm:spPr/>
    </dgm:pt>
    <dgm:pt modelId="{2B34E761-390C-4F5C-BCFB-04954D20CE16}" type="sibTrans" cxnId="{D8F38295-C119-4C08-8F13-3C0E54183155}">
      <dgm:prSet/>
      <dgm:spPr/>
    </dgm:pt>
    <dgm:pt modelId="{9DCD893E-9059-4382-9173-DC696BA54275}" type="pres">
      <dgm:prSet presAssocID="{93681740-3F07-4ACA-A713-0FE5A3055C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9E0BD-6E89-44DE-8E72-AF4228C03E42}" type="pres">
      <dgm:prSet presAssocID="{C4CFC8D1-335A-45AD-A627-5334F014BBCD}" presName="composite" presStyleCnt="0"/>
      <dgm:spPr/>
    </dgm:pt>
    <dgm:pt modelId="{6B17972B-6ED4-4F02-A124-74836555C72A}" type="pres">
      <dgm:prSet presAssocID="{C4CFC8D1-335A-45AD-A627-5334F014BBC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25711-E068-4AF7-982F-5837B0155ED1}" type="pres">
      <dgm:prSet presAssocID="{C4CFC8D1-335A-45AD-A627-5334F014BBC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00DAD-309F-4FA3-9AC9-CA46E47837D0}" type="pres">
      <dgm:prSet presAssocID="{54E9B391-8D71-42BE-B050-97C1EA9480A6}" presName="sp" presStyleCnt="0"/>
      <dgm:spPr/>
    </dgm:pt>
    <dgm:pt modelId="{2D2F5E14-F1CB-407C-9CA4-7690324B83B6}" type="pres">
      <dgm:prSet presAssocID="{BCB3E4D5-351E-4F17-97B6-100F18ECD90A}" presName="composite" presStyleCnt="0"/>
      <dgm:spPr/>
    </dgm:pt>
    <dgm:pt modelId="{D9B3FAD3-D93E-4D33-B63C-DD6D60B4C861}" type="pres">
      <dgm:prSet presAssocID="{BCB3E4D5-351E-4F17-97B6-100F18ECD9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7D1E9-D257-486C-8827-E4AFF269554D}" type="pres">
      <dgm:prSet presAssocID="{BCB3E4D5-351E-4F17-97B6-100F18ECD90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A3B84-A4C1-4664-9884-E8B0292D2B87}" type="pres">
      <dgm:prSet presAssocID="{48FF3E42-ECF9-4BA2-B46C-2271427BA61D}" presName="sp" presStyleCnt="0"/>
      <dgm:spPr/>
    </dgm:pt>
    <dgm:pt modelId="{BA541991-E455-4D3C-804F-5663D35F821E}" type="pres">
      <dgm:prSet presAssocID="{C65FACA5-B766-4CD1-BE87-FF5B8ADD12ED}" presName="composite" presStyleCnt="0"/>
      <dgm:spPr/>
    </dgm:pt>
    <dgm:pt modelId="{20E48444-4B07-43FA-BE13-8FE9C16A7B58}" type="pres">
      <dgm:prSet presAssocID="{C65FACA5-B766-4CD1-BE87-FF5B8ADD12E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FB30D-25B1-42A1-AABB-50CE21079611}" type="pres">
      <dgm:prSet presAssocID="{C65FACA5-B766-4CD1-BE87-FF5B8ADD12E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F38295-C119-4C08-8F13-3C0E54183155}" srcId="{C4CFC8D1-335A-45AD-A627-5334F014BBCD}" destId="{C1F58A19-5961-4DEB-AD3D-1B997F17BE4F}" srcOrd="0" destOrd="0" parTransId="{D42DF6A1-8793-47A9-8718-74F2050D911D}" sibTransId="{2B34E761-390C-4F5C-BCFB-04954D20CE16}"/>
    <dgm:cxn modelId="{26CB1EF6-4E5C-4938-8249-FFC558C8F347}" type="presOf" srcId="{9AF39F28-FF22-49C0-AB60-180B9A8A2B3A}" destId="{0DAFB30D-25B1-42A1-AABB-50CE21079611}" srcOrd="0" destOrd="0" presId="urn:microsoft.com/office/officeart/2005/8/layout/chevron2"/>
    <dgm:cxn modelId="{BF14CCE7-DEB9-4909-8663-BA400999E1A3}" type="presOf" srcId="{C65FACA5-B766-4CD1-BE87-FF5B8ADD12ED}" destId="{20E48444-4B07-43FA-BE13-8FE9C16A7B58}" srcOrd="0" destOrd="0" presId="urn:microsoft.com/office/officeart/2005/8/layout/chevron2"/>
    <dgm:cxn modelId="{720D86DB-E183-4A4B-8C2E-D3FDC48A098B}" type="presOf" srcId="{C4CFC8D1-335A-45AD-A627-5334F014BBCD}" destId="{6B17972B-6ED4-4F02-A124-74836555C72A}" srcOrd="0" destOrd="0" presId="urn:microsoft.com/office/officeart/2005/8/layout/chevron2"/>
    <dgm:cxn modelId="{6088ED72-AF4F-411F-9776-3234E188FE2B}" srcId="{BCB3E4D5-351E-4F17-97B6-100F18ECD90A}" destId="{727706EC-048D-4BD3-A1FA-A63151E4C6DE}" srcOrd="0" destOrd="0" parTransId="{725B793E-7A87-4DEB-9549-27DF39235324}" sibTransId="{37641932-E8AA-49B5-BC66-6BCC5CAA7EF9}"/>
    <dgm:cxn modelId="{2817E620-C33C-47A4-842E-19718287B17D}" type="presOf" srcId="{C1F58A19-5961-4DEB-AD3D-1B997F17BE4F}" destId="{75025711-E068-4AF7-982F-5837B0155ED1}" srcOrd="0" destOrd="0" presId="urn:microsoft.com/office/officeart/2005/8/layout/chevron2"/>
    <dgm:cxn modelId="{F23B632F-7234-4E9F-B776-E5B183323687}" type="presOf" srcId="{BCB3E4D5-351E-4F17-97B6-100F18ECD90A}" destId="{D9B3FAD3-D93E-4D33-B63C-DD6D60B4C861}" srcOrd="0" destOrd="0" presId="urn:microsoft.com/office/officeart/2005/8/layout/chevron2"/>
    <dgm:cxn modelId="{C9111387-358F-4147-8CEF-E9CBE0795973}" type="presOf" srcId="{727706EC-048D-4BD3-A1FA-A63151E4C6DE}" destId="{7027D1E9-D257-486C-8827-E4AFF269554D}" srcOrd="0" destOrd="0" presId="urn:microsoft.com/office/officeart/2005/8/layout/chevron2"/>
    <dgm:cxn modelId="{FFDF68D1-7E06-4B1E-980D-C603CD129C08}" srcId="{93681740-3F07-4ACA-A713-0FE5A3055CF2}" destId="{BCB3E4D5-351E-4F17-97B6-100F18ECD90A}" srcOrd="1" destOrd="0" parTransId="{8512CE3E-4C11-4B11-9352-5206AF6AC89C}" sibTransId="{48FF3E42-ECF9-4BA2-B46C-2271427BA61D}"/>
    <dgm:cxn modelId="{772D3D3B-182A-4658-A125-DB39BC11035C}" srcId="{93681740-3F07-4ACA-A713-0FE5A3055CF2}" destId="{C65FACA5-B766-4CD1-BE87-FF5B8ADD12ED}" srcOrd="2" destOrd="0" parTransId="{DA1271CD-0A41-4BD4-9AC2-0338E910BF84}" sibTransId="{3B580245-9FE1-4E3D-B545-272C4C071496}"/>
    <dgm:cxn modelId="{594AB19E-FF28-4DB0-B167-B3FBEE3437E6}" srcId="{93681740-3F07-4ACA-A713-0FE5A3055CF2}" destId="{C4CFC8D1-335A-45AD-A627-5334F014BBCD}" srcOrd="0" destOrd="0" parTransId="{CB470F24-790C-4ACA-8C1A-557148A9B4AB}" sibTransId="{54E9B391-8D71-42BE-B050-97C1EA9480A6}"/>
    <dgm:cxn modelId="{603CCE1F-BD08-4C8F-8F6B-DD7A59753EE6}" srcId="{C65FACA5-B766-4CD1-BE87-FF5B8ADD12ED}" destId="{9AF39F28-FF22-49C0-AB60-180B9A8A2B3A}" srcOrd="0" destOrd="0" parTransId="{0C36C99C-E740-4CD7-8357-E5860C3A6433}" sibTransId="{FA2B2C4F-4DBB-4B77-9C78-AE344D1DF479}"/>
    <dgm:cxn modelId="{F90C4EC4-B82E-4C11-AD9E-3F6A1DF76C3B}" type="presOf" srcId="{93681740-3F07-4ACA-A713-0FE5A3055CF2}" destId="{9DCD893E-9059-4382-9173-DC696BA54275}" srcOrd="0" destOrd="0" presId="urn:microsoft.com/office/officeart/2005/8/layout/chevron2"/>
    <dgm:cxn modelId="{132301A4-CABD-4CC1-BD0B-CACDFC8DA6A3}" type="presParOf" srcId="{9DCD893E-9059-4382-9173-DC696BA54275}" destId="{6889E0BD-6E89-44DE-8E72-AF4228C03E42}" srcOrd="0" destOrd="0" presId="urn:microsoft.com/office/officeart/2005/8/layout/chevron2"/>
    <dgm:cxn modelId="{A95B8D7A-4CDE-498E-888D-1B61BBC67784}" type="presParOf" srcId="{6889E0BD-6E89-44DE-8E72-AF4228C03E42}" destId="{6B17972B-6ED4-4F02-A124-74836555C72A}" srcOrd="0" destOrd="0" presId="urn:microsoft.com/office/officeart/2005/8/layout/chevron2"/>
    <dgm:cxn modelId="{15AB40FD-6989-48FC-8DE3-B15DC119EDF3}" type="presParOf" srcId="{6889E0BD-6E89-44DE-8E72-AF4228C03E42}" destId="{75025711-E068-4AF7-982F-5837B0155ED1}" srcOrd="1" destOrd="0" presId="urn:microsoft.com/office/officeart/2005/8/layout/chevron2"/>
    <dgm:cxn modelId="{71726454-8D8C-4EC9-AA2E-5FC8771109D1}" type="presParOf" srcId="{9DCD893E-9059-4382-9173-DC696BA54275}" destId="{EA600DAD-309F-4FA3-9AC9-CA46E47837D0}" srcOrd="1" destOrd="0" presId="urn:microsoft.com/office/officeart/2005/8/layout/chevron2"/>
    <dgm:cxn modelId="{4D7A3ADC-489F-47F1-AC9F-2752B67193DB}" type="presParOf" srcId="{9DCD893E-9059-4382-9173-DC696BA54275}" destId="{2D2F5E14-F1CB-407C-9CA4-7690324B83B6}" srcOrd="2" destOrd="0" presId="urn:microsoft.com/office/officeart/2005/8/layout/chevron2"/>
    <dgm:cxn modelId="{886B59C9-1E24-4329-8435-193D2D851AF5}" type="presParOf" srcId="{2D2F5E14-F1CB-407C-9CA4-7690324B83B6}" destId="{D9B3FAD3-D93E-4D33-B63C-DD6D60B4C861}" srcOrd="0" destOrd="0" presId="urn:microsoft.com/office/officeart/2005/8/layout/chevron2"/>
    <dgm:cxn modelId="{63C19E05-756D-43F2-979B-61C911B19428}" type="presParOf" srcId="{2D2F5E14-F1CB-407C-9CA4-7690324B83B6}" destId="{7027D1E9-D257-486C-8827-E4AFF269554D}" srcOrd="1" destOrd="0" presId="urn:microsoft.com/office/officeart/2005/8/layout/chevron2"/>
    <dgm:cxn modelId="{9467114D-67C9-4B94-979B-2357C556C994}" type="presParOf" srcId="{9DCD893E-9059-4382-9173-DC696BA54275}" destId="{C3CA3B84-A4C1-4664-9884-E8B0292D2B87}" srcOrd="3" destOrd="0" presId="urn:microsoft.com/office/officeart/2005/8/layout/chevron2"/>
    <dgm:cxn modelId="{EB1A0273-ACB3-40E1-98F4-B15281807D05}" type="presParOf" srcId="{9DCD893E-9059-4382-9173-DC696BA54275}" destId="{BA541991-E455-4D3C-804F-5663D35F821E}" srcOrd="4" destOrd="0" presId="urn:microsoft.com/office/officeart/2005/8/layout/chevron2"/>
    <dgm:cxn modelId="{920FCA50-E9E1-4EEB-A052-FF41CFC9D60C}" type="presParOf" srcId="{BA541991-E455-4D3C-804F-5663D35F821E}" destId="{20E48444-4B07-43FA-BE13-8FE9C16A7B58}" srcOrd="0" destOrd="0" presId="urn:microsoft.com/office/officeart/2005/8/layout/chevron2"/>
    <dgm:cxn modelId="{5944EC77-3E35-4DF2-BD48-5FF9B6E0CBF8}" type="presParOf" srcId="{BA541991-E455-4D3C-804F-5663D35F821E}" destId="{0DAFB30D-25B1-42A1-AABB-50CE210796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742B2-FAF5-4DC9-9702-7CA4C0FE3CEB}">
      <dsp:nvSpPr>
        <dsp:cNvPr id="0" name=""/>
        <dsp:cNvSpPr/>
      </dsp:nvSpPr>
      <dsp:spPr>
        <a:xfrm rot="5400000">
          <a:off x="-249433" y="249734"/>
          <a:ext cx="1662890" cy="11640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Problem</a:t>
          </a:r>
          <a:endParaRPr lang="en-US" sz="2500" kern="1200" dirty="0"/>
        </a:p>
      </dsp:txBody>
      <dsp:txXfrm rot="-5400000">
        <a:off x="1" y="582313"/>
        <a:ext cx="1164023" cy="498867"/>
      </dsp:txXfrm>
    </dsp:sp>
    <dsp:sp modelId="{623C110C-8FB8-4F84-BCB4-60E807EF99C6}">
      <dsp:nvSpPr>
        <dsp:cNvPr id="0" name=""/>
        <dsp:cNvSpPr/>
      </dsp:nvSpPr>
      <dsp:spPr>
        <a:xfrm rot="5400000">
          <a:off x="3902372" y="-2738047"/>
          <a:ext cx="1080879" cy="655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Mrs. T has a laceration on her leg.</a:t>
          </a:r>
          <a:endParaRPr lang="en-US" sz="3300" kern="1200" dirty="0"/>
        </a:p>
      </dsp:txBody>
      <dsp:txXfrm rot="-5400000">
        <a:off x="1164024" y="53065"/>
        <a:ext cx="6504812" cy="975351"/>
      </dsp:txXfrm>
    </dsp:sp>
    <dsp:sp modelId="{01CCE5BC-40A7-4754-8D74-FAA7D2E00007}">
      <dsp:nvSpPr>
        <dsp:cNvPr id="0" name=""/>
        <dsp:cNvSpPr/>
      </dsp:nvSpPr>
      <dsp:spPr>
        <a:xfrm rot="5400000">
          <a:off x="-249433" y="1719069"/>
          <a:ext cx="1662890" cy="11640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Why? </a:t>
          </a:r>
          <a:endParaRPr lang="en-US" sz="2500" kern="1200" dirty="0"/>
        </a:p>
      </dsp:txBody>
      <dsp:txXfrm rot="-5400000">
        <a:off x="1" y="2051648"/>
        <a:ext cx="1164023" cy="498867"/>
      </dsp:txXfrm>
    </dsp:sp>
    <dsp:sp modelId="{E01C0DA4-5D93-4071-AFEA-44B440BE6991}">
      <dsp:nvSpPr>
        <dsp:cNvPr id="0" name=""/>
        <dsp:cNvSpPr/>
      </dsp:nvSpPr>
      <dsp:spPr>
        <a:xfrm rot="5400000">
          <a:off x="3902372" y="-1268712"/>
          <a:ext cx="1080879" cy="655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Because she hit her leg on the wheelchair footrest. </a:t>
          </a:r>
          <a:endParaRPr lang="en-US" sz="3300" kern="1200" dirty="0"/>
        </a:p>
      </dsp:txBody>
      <dsp:txXfrm rot="-5400000">
        <a:off x="1164024" y="1522400"/>
        <a:ext cx="6504812" cy="975351"/>
      </dsp:txXfrm>
    </dsp:sp>
    <dsp:sp modelId="{B6352298-8301-453D-80CB-497487D84BC2}">
      <dsp:nvSpPr>
        <dsp:cNvPr id="0" name=""/>
        <dsp:cNvSpPr/>
      </dsp:nvSpPr>
      <dsp:spPr>
        <a:xfrm rot="5400000">
          <a:off x="-249433" y="3188404"/>
          <a:ext cx="1662890" cy="11640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Why?</a:t>
          </a:r>
          <a:endParaRPr lang="en-US" sz="2500" kern="1200" dirty="0"/>
        </a:p>
      </dsp:txBody>
      <dsp:txXfrm rot="-5400000">
        <a:off x="1" y="3520983"/>
        <a:ext cx="1164023" cy="498867"/>
      </dsp:txXfrm>
    </dsp:sp>
    <dsp:sp modelId="{0470B8D7-BF43-4F79-A478-6D3035240278}">
      <dsp:nvSpPr>
        <dsp:cNvPr id="0" name=""/>
        <dsp:cNvSpPr/>
      </dsp:nvSpPr>
      <dsp:spPr>
        <a:xfrm rot="5400000">
          <a:off x="3902372" y="200622"/>
          <a:ext cx="1080879" cy="655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Because the footrest did not fold back out of the way.</a:t>
          </a:r>
          <a:endParaRPr lang="en-US" sz="3300" kern="1200" dirty="0"/>
        </a:p>
      </dsp:txBody>
      <dsp:txXfrm rot="-5400000">
        <a:off x="1164024" y="2991734"/>
        <a:ext cx="6504812" cy="975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7972B-6ED4-4F02-A124-74836555C72A}">
      <dsp:nvSpPr>
        <dsp:cNvPr id="0" name=""/>
        <dsp:cNvSpPr/>
      </dsp:nvSpPr>
      <dsp:spPr>
        <a:xfrm rot="5400000">
          <a:off x="-249433" y="249734"/>
          <a:ext cx="1662890" cy="11640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Why?</a:t>
          </a:r>
          <a:endParaRPr lang="en-US" sz="3200" kern="1200" dirty="0"/>
        </a:p>
      </dsp:txBody>
      <dsp:txXfrm rot="-5400000">
        <a:off x="1" y="582313"/>
        <a:ext cx="1164023" cy="498867"/>
      </dsp:txXfrm>
    </dsp:sp>
    <dsp:sp modelId="{75025711-E068-4AF7-982F-5837B0155ED1}">
      <dsp:nvSpPr>
        <dsp:cNvPr id="0" name=""/>
        <dsp:cNvSpPr/>
      </dsp:nvSpPr>
      <dsp:spPr>
        <a:xfrm rot="5400000">
          <a:off x="3902372" y="-2738047"/>
          <a:ext cx="1080879" cy="655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Because the footrest was stuck or didn’t stay back when the aide pushed it back. </a:t>
          </a:r>
          <a:endParaRPr lang="en-US" sz="2200" kern="1200" dirty="0"/>
        </a:p>
      </dsp:txBody>
      <dsp:txXfrm rot="-5400000">
        <a:off x="1164024" y="53065"/>
        <a:ext cx="6504812" cy="975351"/>
      </dsp:txXfrm>
    </dsp:sp>
    <dsp:sp modelId="{D9B3FAD3-D93E-4D33-B63C-DD6D60B4C861}">
      <dsp:nvSpPr>
        <dsp:cNvPr id="0" name=""/>
        <dsp:cNvSpPr/>
      </dsp:nvSpPr>
      <dsp:spPr>
        <a:xfrm rot="5400000">
          <a:off x="-249433" y="1719069"/>
          <a:ext cx="1662890" cy="11640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Why?</a:t>
          </a:r>
          <a:endParaRPr lang="en-US" sz="3200" kern="1200" dirty="0"/>
        </a:p>
      </dsp:txBody>
      <dsp:txXfrm rot="-5400000">
        <a:off x="1" y="2051648"/>
        <a:ext cx="1164023" cy="498867"/>
      </dsp:txXfrm>
    </dsp:sp>
    <dsp:sp modelId="{7027D1E9-D257-486C-8827-E4AFF269554D}">
      <dsp:nvSpPr>
        <dsp:cNvPr id="0" name=""/>
        <dsp:cNvSpPr/>
      </dsp:nvSpPr>
      <dsp:spPr>
        <a:xfrm rot="5400000">
          <a:off x="3902372" y="-1268712"/>
          <a:ext cx="1080879" cy="655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Because the chair is old or damaged. </a:t>
          </a:r>
          <a:endParaRPr lang="en-US" sz="2200" kern="1200" dirty="0"/>
        </a:p>
      </dsp:txBody>
      <dsp:txXfrm rot="-5400000">
        <a:off x="1164024" y="1522400"/>
        <a:ext cx="6504812" cy="975351"/>
      </dsp:txXfrm>
    </dsp:sp>
    <dsp:sp modelId="{20E48444-4B07-43FA-BE13-8FE9C16A7B58}">
      <dsp:nvSpPr>
        <dsp:cNvPr id="0" name=""/>
        <dsp:cNvSpPr/>
      </dsp:nvSpPr>
      <dsp:spPr>
        <a:xfrm rot="5400000">
          <a:off x="-249433" y="3188404"/>
          <a:ext cx="1662890" cy="11640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Why? </a:t>
          </a:r>
          <a:endParaRPr lang="en-US" sz="3200" kern="1200" dirty="0"/>
        </a:p>
      </dsp:txBody>
      <dsp:txXfrm rot="-5400000">
        <a:off x="1" y="3520983"/>
        <a:ext cx="1164023" cy="498867"/>
      </dsp:txXfrm>
    </dsp:sp>
    <dsp:sp modelId="{0DAFB30D-25B1-42A1-AABB-50CE21079611}">
      <dsp:nvSpPr>
        <dsp:cNvPr id="0" name=""/>
        <dsp:cNvSpPr/>
      </dsp:nvSpPr>
      <dsp:spPr>
        <a:xfrm rot="5400000">
          <a:off x="3902372" y="200622"/>
          <a:ext cx="1080879" cy="655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Because there is no set process or schedule for ensuring wheelchair maintenance or for removing damaged equipment from the units. </a:t>
          </a:r>
          <a:endParaRPr lang="en-US" sz="2200" kern="1200" dirty="0"/>
        </a:p>
      </dsp:txBody>
      <dsp:txXfrm rot="-5400000">
        <a:off x="1164024" y="2991734"/>
        <a:ext cx="6504812" cy="975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F29CC5-00F7-42D8-B124-DBB9CF6078E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6E49B88-C793-41F8-9EA0-1766465D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7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34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26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6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6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62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21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14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1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34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3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3784156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2428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6576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Wingdings" pitchFamily="2" charset="2"/>
              <a:buChar char="Ø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3097"/>
          </a:xfrm>
          <a:prstGeom prst="rect">
            <a:avLst/>
          </a:prstGeom>
        </p:spPr>
        <p:txBody>
          <a:bodyPr vert="horz">
            <a:noAutofit/>
          </a:bodyPr>
          <a:lstStyle>
            <a:lvl1pPr algn="ctr">
              <a:defRPr sz="4400"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9222"/>
            <a:ext cx="290509" cy="2743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baseline="0">
                <a:solidFill>
                  <a:schemeClr val="tx1"/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312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39" y="1535113"/>
            <a:ext cx="4222750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39" y="2174875"/>
            <a:ext cx="4222750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3703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3703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531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39" y="1535113"/>
            <a:ext cx="8607424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39" y="2174875"/>
            <a:ext cx="4222750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3703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001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39" y="1535113"/>
            <a:ext cx="4222750" cy="4591051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237038" cy="4591051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280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9" y="1535113"/>
            <a:ext cx="8580437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2174875"/>
            <a:ext cx="4210050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2274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214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41" y="1535113"/>
            <a:ext cx="8610601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9" y="2174875"/>
            <a:ext cx="8610600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317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>
            <a:noAutofit/>
          </a:bodyPr>
          <a:lstStyle>
            <a:lvl1pPr>
              <a:defRPr sz="1800"/>
            </a:lvl1pPr>
            <a:lvl2pPr marL="7429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ligula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ex lorem </a:t>
            </a:r>
            <a:r>
              <a:rPr lang="en-US" dirty="0" err="1" smtClean="0"/>
              <a:t>interdum</a:t>
            </a:r>
            <a:r>
              <a:rPr lang="en-US" dirty="0" smtClean="0"/>
              <a:t> ex, id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. In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diam.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dui </a:t>
            </a:r>
            <a:r>
              <a:rPr lang="en-US" dirty="0" err="1" smtClean="0"/>
              <a:t>vel</a:t>
            </a:r>
            <a:r>
              <a:rPr lang="en-US" dirty="0" smtClean="0"/>
              <a:t> ipsum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vitae sit </a:t>
            </a:r>
            <a:r>
              <a:rPr lang="en-US" dirty="0" err="1" smtClean="0"/>
              <a:t>amet</a:t>
            </a:r>
            <a:r>
              <a:rPr lang="en-US" dirty="0" smtClean="0"/>
              <a:t> ante. </a:t>
            </a:r>
            <a:r>
              <a:rPr lang="en-US" dirty="0" err="1" smtClean="0"/>
              <a:t>Quisque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Nam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tempus semper. </a:t>
            </a:r>
            <a:r>
              <a:rPr lang="en-US" dirty="0" err="1" smtClean="0"/>
              <a:t>Sed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ex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ipsum </a:t>
            </a:r>
            <a:r>
              <a:rPr lang="en-US" dirty="0" err="1" smtClean="0"/>
              <a:t>sed</a:t>
            </a:r>
            <a:r>
              <a:rPr lang="en-US" dirty="0" smtClean="0"/>
              <a:t>,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Maecenas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. Nam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non. </a:t>
            </a:r>
          </a:p>
        </p:txBody>
      </p:sp>
    </p:spTree>
    <p:extLst>
      <p:ext uri="{BB962C8B-B14F-4D97-AF65-F5344CB8AC3E}">
        <p14:creationId xmlns:p14="http://schemas.microsoft.com/office/powerpoint/2010/main" val="291459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916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buFont typeface="+mj-lt"/>
              <a:buAutoNum type="romanLcPeriod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487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9" y="1536702"/>
            <a:ext cx="8607424" cy="4236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5805266"/>
            <a:ext cx="8607424" cy="472143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3784157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3824288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633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2762" y="3556932"/>
            <a:ext cx="3636627" cy="255864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>
              <a:spcAft>
                <a:spcPts val="0"/>
              </a:spcAft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62" y="2480945"/>
            <a:ext cx="3636627" cy="9480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2651125"/>
            <a:ext cx="3413125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32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 </a:t>
            </a:r>
          </a:p>
          <a:p>
            <a:pPr algn="l">
              <a:spcAft>
                <a:spcPts val="0"/>
              </a:spcAft>
            </a:pPr>
            <a:endParaRPr lang="en-US" sz="2500" b="1" i="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Lorem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ipsum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dolor set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amet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magnum</a:t>
            </a:r>
            <a:r>
              <a:rPr lang="en-US" sz="25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allure. </a:t>
            </a:r>
            <a:endParaRPr lang="en-US" sz="2500" b="0" i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3743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3784156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2428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390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3784157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3824288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786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/>
          <a:lstStyle>
            <a:lvl1pPr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39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0232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2174875"/>
            <a:ext cx="7756081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889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3612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/>
          <a:lstStyle>
            <a:lvl1pPr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588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756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2"/>
            <a:ext cx="7721600" cy="4218148"/>
          </a:xfrm>
        </p:spPr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5805266"/>
            <a:ext cx="7721600" cy="470124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6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6576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Wingdings" pitchFamily="2" charset="2"/>
              <a:buChar char="Ø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3097"/>
          </a:xfrm>
          <a:prstGeom prst="rect">
            <a:avLst/>
          </a:prstGeom>
        </p:spPr>
        <p:txBody>
          <a:bodyPr vert="horz">
            <a:noAutofit/>
          </a:bodyPr>
          <a:lstStyle>
            <a:lvl1pPr algn="ctr">
              <a:defRPr sz="4400"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9222"/>
            <a:ext cx="290509" cy="2743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baseline="0">
                <a:solidFill>
                  <a:schemeClr val="tx1"/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821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9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2174875"/>
            <a:ext cx="7756081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651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514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2"/>
            <a:ext cx="7721600" cy="4218148"/>
          </a:xfrm>
        </p:spPr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5805266"/>
            <a:ext cx="7721600" cy="470124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3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7" r:id="rId2"/>
    <p:sldLayoutId id="2147483714" r:id="rId3"/>
    <p:sldLayoutId id="2147483721" r:id="rId4"/>
    <p:sldLayoutId id="2147483723" r:id="rId5"/>
    <p:sldLayoutId id="2147483683" r:id="rId6"/>
    <p:sldLayoutId id="2147483720" r:id="rId7"/>
    <p:sldLayoutId id="2147483712" r:id="rId8"/>
    <p:sldLayoutId id="2147483686" r:id="rId9"/>
    <p:sldLayoutId id="2147483727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645" y="1536700"/>
            <a:ext cx="8598715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 smtClean="0"/>
              <a:t>Third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3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2" r:id="rId2"/>
    <p:sldLayoutId id="2147483716" r:id="rId3"/>
    <p:sldLayoutId id="2147483725" r:id="rId4"/>
    <p:sldLayoutId id="2147483724" r:id="rId5"/>
    <p:sldLayoutId id="2147483715" r:id="rId6"/>
    <p:sldLayoutId id="2147483710" r:id="rId7"/>
    <p:sldLayoutId id="2147483719" r:id="rId8"/>
    <p:sldLayoutId id="2147483713" r:id="rId9"/>
    <p:sldLayoutId id="214748371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 descr="abt_assoc_lockup.ai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500" y="627213"/>
            <a:ext cx="1460250" cy="14717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8500" y="2404645"/>
            <a:ext cx="3848778" cy="3826144"/>
          </a:xfrm>
          <a:prstGeom prst="roundRect">
            <a:avLst>
              <a:gd name="adj" fmla="val 953"/>
            </a:avLst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000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A"/>
        </a:buClr>
        <a:buFont typeface="Wingdings" charset="2"/>
        <a:buChar char="§"/>
        <a:defRPr sz="3200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3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bt_logo.tag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25" y="4223680"/>
            <a:ext cx="3110527" cy="1421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Arial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3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2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1360" y="2549979"/>
            <a:ext cx="3695526" cy="3679382"/>
          </a:xfrm>
          <a:solidFill>
            <a:srgbClr val="DA291C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Supportive Planning and Operations Team (SPOT) </a:t>
            </a:r>
            <a:r>
              <a:rPr lang="en-US" sz="2400" b="1" dirty="0" smtClean="0">
                <a:solidFill>
                  <a:schemeClr val="bg1"/>
                </a:solidFill>
              </a:rPr>
              <a:t>Initiative 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Root Cause Analysis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July 20, 2017</a:t>
            </a: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13100" y="2404643"/>
            <a:ext cx="904875" cy="567157"/>
          </a:xfrm>
          <a:prstGeom prst="roundRect">
            <a:avLst>
              <a:gd name="adj" fmla="val 2207"/>
            </a:avLst>
          </a:prstGeom>
          <a:solidFill>
            <a:srgbClr val="BFCED6"/>
          </a:solidFill>
          <a:ln>
            <a:solidFill>
              <a:srgbClr val="D0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2288" y="5316670"/>
            <a:ext cx="910246" cy="914119"/>
          </a:xfrm>
          <a:prstGeom prst="roundRect">
            <a:avLst>
              <a:gd name="adj" fmla="val 2207"/>
            </a:avLst>
          </a:prstGeom>
          <a:solidFill>
            <a:srgbClr val="DFD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97225" y="5316670"/>
            <a:ext cx="1878455" cy="914119"/>
          </a:xfrm>
          <a:prstGeom prst="roundRect">
            <a:avLst>
              <a:gd name="adj" fmla="val 2207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658" y="4371975"/>
            <a:ext cx="2830875" cy="8772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</p:pic>
      <p:pic>
        <p:nvPicPr>
          <p:cNvPr id="1026" name="Picture 2" descr="\\camfilesrv02\redirected$\plotzkem\Desktop\NursingHome_SlideSh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50" y="2391252"/>
            <a:ext cx="2895705" cy="1927712"/>
          </a:xfrm>
          <a:prstGeom prst="roundRect">
            <a:avLst>
              <a:gd name="adj" fmla="val 3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26" y="3028950"/>
            <a:ext cx="969935" cy="2222768"/>
          </a:xfrm>
          <a:prstGeom prst="roundRect">
            <a:avLst>
              <a:gd name="adj" fmla="val 95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\\camfilesrv02\redirected$\plotzkem\Desktop\doctor-right-answers-400x4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09" y="5306864"/>
            <a:ext cx="923925" cy="923925"/>
          </a:xfrm>
          <a:prstGeom prst="roundRect">
            <a:avLst>
              <a:gd name="adj" fmla="val 55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643440" y="6230789"/>
            <a:ext cx="788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Disclaimer: </a:t>
            </a:r>
            <a:r>
              <a:rPr lang="en-US" sz="1200" dirty="0" smtClean="0"/>
              <a:t>Participation in this educational offering is not </a:t>
            </a:r>
            <a:r>
              <a:rPr lang="en-US" sz="1200" dirty="0"/>
              <a:t>mandatory for regulatory compliance nor do </a:t>
            </a:r>
            <a:r>
              <a:rPr lang="en-US" sz="1200" dirty="0" smtClean="0"/>
              <a:t>actions or tools and resources discussed in it ensure </a:t>
            </a:r>
            <a:r>
              <a:rPr lang="en-US" sz="1200" dirty="0"/>
              <a:t>regulatory compliance.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93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1: Identify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Events and issues may come from a variety of sources, for example:</a:t>
            </a:r>
          </a:p>
          <a:p>
            <a:pPr lvl="1"/>
            <a:r>
              <a:rPr lang="en-US" sz="2400" dirty="0" smtClean="0"/>
              <a:t>Incident reports,</a:t>
            </a:r>
          </a:p>
          <a:p>
            <a:pPr lvl="1"/>
            <a:r>
              <a:rPr lang="en-US" sz="2400" dirty="0" smtClean="0"/>
              <a:t>DPH citations,</a:t>
            </a:r>
          </a:p>
          <a:p>
            <a:pPr lvl="1"/>
            <a:r>
              <a:rPr lang="en-US" sz="2400" dirty="0" smtClean="0"/>
              <a:t>Resident or family complaints, or</a:t>
            </a:r>
          </a:p>
          <a:p>
            <a:pPr lvl="1"/>
            <a:r>
              <a:rPr lang="en-US" sz="2400" dirty="0" smtClean="0"/>
              <a:t>Staff report of near-misses. </a:t>
            </a:r>
          </a:p>
          <a:p>
            <a:r>
              <a:rPr lang="en-US" sz="2800" dirty="0" smtClean="0"/>
              <a:t>High priority should be given to events that resulted (or could have resulted) in significant harm to a resident.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6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Identify the Problem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facility should have a process for selecting events that require RCA.</a:t>
            </a:r>
          </a:p>
          <a:p>
            <a:r>
              <a:rPr lang="en-US" sz="2800" dirty="0" smtClean="0"/>
              <a:t>Once a problem is identified, gather preliminary information (e.g., incident reports, details of the event).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1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CNA Mary needed to transport Mrs. T to the dining room. </a:t>
            </a:r>
          </a:p>
          <a:p>
            <a:r>
              <a:rPr lang="en-US" sz="2200" dirty="0" smtClean="0"/>
              <a:t>She located a wheelchair and brought it to Mrs. T’s room. </a:t>
            </a:r>
          </a:p>
          <a:p>
            <a:r>
              <a:rPr lang="en-US" sz="2200" dirty="0" smtClean="0"/>
              <a:t>She assisted Mrs. T. into the wheelchair. </a:t>
            </a:r>
          </a:p>
          <a:p>
            <a:r>
              <a:rPr lang="en-US" sz="2200" dirty="0" smtClean="0"/>
              <a:t>Mary noticed blood on Mrs. T’s pant leg and a long nasty gash on her calf. </a:t>
            </a:r>
          </a:p>
          <a:p>
            <a:r>
              <a:rPr lang="en-US" sz="2200" dirty="0"/>
              <a:t>“She may need </a:t>
            </a:r>
            <a:r>
              <a:rPr lang="en-US" sz="2200" dirty="0" smtClean="0"/>
              <a:t>stitches,” explained </a:t>
            </a:r>
            <a:r>
              <a:rPr lang="en-US" sz="2200" dirty="0"/>
              <a:t>the charge nurse. “What happened?” 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footrests on the wheelchair did not fully swivel out of the way for the transfer. </a:t>
            </a:r>
            <a:endParaRPr lang="en-US" sz="2200" dirty="0" smtClean="0"/>
          </a:p>
          <a:p>
            <a:r>
              <a:rPr lang="en-US" sz="2200" dirty="0" smtClean="0"/>
              <a:t>“</a:t>
            </a:r>
            <a:r>
              <a:rPr lang="en-US" sz="2200" dirty="0"/>
              <a:t>Maybe she cut her leg on the footrest</a:t>
            </a:r>
            <a:r>
              <a:rPr lang="en-US" sz="2200" dirty="0" smtClean="0"/>
              <a:t>,” </a:t>
            </a:r>
            <a:r>
              <a:rPr lang="en-US" sz="2200" dirty="0"/>
              <a:t>Mary responded.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47496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check all that </a:t>
            </a:r>
            <a:r>
              <a:rPr lang="en-US" dirty="0"/>
              <a:t>apply. What details do we know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The resident </a:t>
            </a:r>
            <a:r>
              <a:rPr lang="en-US" sz="2000" dirty="0"/>
              <a:t>sustained an injury </a:t>
            </a:r>
            <a:r>
              <a:rPr lang="en-US" sz="2000" dirty="0" smtClean="0"/>
              <a:t>requiring stitches while transferring into a wheelchair. </a:t>
            </a:r>
            <a:endParaRPr lang="en-US" sz="2000" dirty="0"/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The CNA was not careful during the transfer.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The injury may have happened during </a:t>
            </a:r>
            <a:r>
              <a:rPr lang="en-US" sz="2000" dirty="0"/>
              <a:t>a transfer </a:t>
            </a:r>
            <a:r>
              <a:rPr lang="en-US" sz="2000" dirty="0" smtClean="0"/>
              <a:t>to the wheelchair.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The CNA explained the process of the transfer to the resident.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The CNA used a gait belt with the transfer.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The footrests on the wheelchair did not fully </a:t>
            </a:r>
            <a:r>
              <a:rPr lang="en-US" sz="2000" dirty="0"/>
              <a:t>swivel out of the way for the </a:t>
            </a:r>
            <a:r>
              <a:rPr lang="en-US" sz="2000" dirty="0" smtClean="0"/>
              <a:t>transfer.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4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Chat!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4664679" cy="4591051"/>
          </a:xfrm>
        </p:spPr>
        <p:txBody>
          <a:bodyPr/>
          <a:lstStyle/>
          <a:p>
            <a:r>
              <a:rPr lang="en-US" sz="2800" dirty="0" smtClean="0"/>
              <a:t>Based on our example, what additional details would we want to know? </a:t>
            </a:r>
          </a:p>
          <a:p>
            <a:r>
              <a:rPr lang="en-US" sz="2800" dirty="0" smtClean="0"/>
              <a:t>Please use the chat feature on the webinar to type in other things that you may want to find out through an RCA.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6" name="Picture 4" descr="C:\Users\pettisj\AppData\Local\Microsoft\Windows\Temporary Internet Files\Content.IE5\GZ82MBY0\chat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38" y="1942225"/>
            <a:ext cx="3824288" cy="337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2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2: Assemble 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Designate a leader.</a:t>
            </a:r>
          </a:p>
          <a:p>
            <a:r>
              <a:rPr lang="en-US" dirty="0" smtClean="0"/>
              <a:t>Individuals </a:t>
            </a:r>
            <a:r>
              <a:rPr lang="en-US" dirty="0"/>
              <a:t>selected </a:t>
            </a:r>
            <a:r>
              <a:rPr lang="en-US" dirty="0" smtClean="0"/>
              <a:t>must </a:t>
            </a:r>
            <a:r>
              <a:rPr lang="en-US" dirty="0"/>
              <a:t>be familiar with the processes and systems associated with the event. </a:t>
            </a:r>
          </a:p>
          <a:p>
            <a:r>
              <a:rPr lang="en-US" dirty="0" smtClean="0"/>
              <a:t>Individuals involved in the event may or may not be appropriate for the team.</a:t>
            </a:r>
          </a:p>
          <a:p>
            <a:r>
              <a:rPr lang="en-US" dirty="0" smtClean="0"/>
              <a:t>Keep the number of supervisory people involved to a minimum.</a:t>
            </a:r>
          </a:p>
          <a:p>
            <a:r>
              <a:rPr lang="en-US" dirty="0" smtClean="0"/>
              <a:t>Maintain confidentiality.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8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Assemble the Team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4434882" cy="4591051"/>
          </a:xfrm>
        </p:spPr>
        <p:txBody>
          <a:bodyPr/>
          <a:lstStyle/>
          <a:p>
            <a:r>
              <a:rPr lang="en-US" sz="2800" dirty="0" smtClean="0"/>
              <a:t>At the first meeting:</a:t>
            </a:r>
          </a:p>
          <a:p>
            <a:pPr lvl="1"/>
            <a:r>
              <a:rPr lang="en-US" sz="2400" dirty="0" smtClean="0"/>
              <a:t>Orient the team to the RCA process,</a:t>
            </a:r>
          </a:p>
          <a:p>
            <a:pPr lvl="1"/>
            <a:r>
              <a:rPr lang="en-US" sz="2400" dirty="0" smtClean="0"/>
              <a:t>Explain role of the leader and members,</a:t>
            </a:r>
          </a:p>
          <a:p>
            <a:pPr lvl="1"/>
            <a:r>
              <a:rPr lang="en-US" sz="2400" dirty="0" smtClean="0"/>
              <a:t>Assign someone to record notes,</a:t>
            </a:r>
          </a:p>
          <a:p>
            <a:pPr lvl="1"/>
            <a:r>
              <a:rPr lang="en-US" sz="2400" dirty="0" smtClean="0"/>
              <a:t>Decide meeting dates and times, and </a:t>
            </a:r>
          </a:p>
          <a:p>
            <a:pPr lvl="1"/>
            <a:r>
              <a:rPr lang="en-US" sz="2400" dirty="0" smtClean="0"/>
              <a:t>Review rules of behavior and expectations.</a:t>
            </a:r>
            <a:endParaRPr lang="en-US" sz="2400" dirty="0"/>
          </a:p>
        </p:txBody>
      </p:sp>
      <p:pic>
        <p:nvPicPr>
          <p:cNvPr id="1027" name="Picture 3" descr="C:\Users\pettisj\AppData\Local\Microsoft\Windows\Temporary Internet Files\Content.IE5\7280K9C6\FocusGroup14[1]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5" y="2348451"/>
            <a:ext cx="3810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1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3: Construct a Timeline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Share preliminary details of the event.</a:t>
            </a:r>
          </a:p>
          <a:p>
            <a:r>
              <a:rPr lang="en-US" sz="2800" dirty="0" smtClean="0"/>
              <a:t>Outline the event beginning with the first known fact and progressing through the final known fact. </a:t>
            </a:r>
          </a:p>
          <a:p>
            <a:r>
              <a:rPr lang="en-US" sz="2800" dirty="0" smtClean="0"/>
              <a:t>Stick with the facts at this stage; causal factors are added later.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624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Construct a Timeline (cont.)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23829" y="4397248"/>
            <a:ext cx="4107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16118" y="2341422"/>
            <a:ext cx="2984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232" y="1750100"/>
            <a:ext cx="1750999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CNA </a:t>
            </a:r>
            <a:r>
              <a:rPr lang="en-US" dirty="0" smtClean="0"/>
              <a:t>went </a:t>
            </a:r>
            <a:r>
              <a:rPr lang="en-US" dirty="0"/>
              <a:t>to resident room </a:t>
            </a:r>
            <a:r>
              <a:rPr lang="en-US" dirty="0" smtClean="0"/>
              <a:t>with the wheelchair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0433" y="1709672"/>
            <a:ext cx="1573079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CNA explained transfer process to  resident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4616" y="1971761"/>
            <a:ext cx="1484705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CNA placed gait belt on resident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38054" y="1689681"/>
            <a:ext cx="1970516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CNA </a:t>
            </a:r>
            <a:r>
              <a:rPr lang="en-US" dirty="0" smtClean="0"/>
              <a:t>helped the resident stand and transfer from lounge </a:t>
            </a:r>
            <a:r>
              <a:rPr lang="en-US" dirty="0"/>
              <a:t>chair to wheelchair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548" y="3797084"/>
            <a:ext cx="1968284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CNA </a:t>
            </a:r>
            <a:r>
              <a:rPr lang="en-US" dirty="0" smtClean="0"/>
              <a:t>saw </a:t>
            </a:r>
            <a:r>
              <a:rPr lang="en-US" dirty="0"/>
              <a:t>blood on resident’s leg and notes skin </a:t>
            </a:r>
            <a:r>
              <a:rPr lang="en-US" dirty="0" smtClean="0"/>
              <a:t>tear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34534" y="3935583"/>
            <a:ext cx="1448350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CNA </a:t>
            </a:r>
            <a:r>
              <a:rPr lang="en-US" dirty="0" smtClean="0"/>
              <a:t>notified </a:t>
            </a:r>
            <a:r>
              <a:rPr lang="en-US" dirty="0"/>
              <a:t>charge nurse 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8408" y="3814552"/>
            <a:ext cx="1463104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Resident </a:t>
            </a:r>
            <a:r>
              <a:rPr lang="en-US" dirty="0" smtClean="0"/>
              <a:t>was </a:t>
            </a:r>
            <a:r>
              <a:rPr lang="en-US" dirty="0"/>
              <a:t>transferred to ED for evaluation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0166" y="3953051"/>
            <a:ext cx="1906292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Resident </a:t>
            </a:r>
            <a:r>
              <a:rPr lang="en-US" dirty="0" smtClean="0"/>
              <a:t>returned from </a:t>
            </a:r>
            <a:r>
              <a:rPr lang="en-US" dirty="0"/>
              <a:t>ED with </a:t>
            </a:r>
            <a:r>
              <a:rPr lang="en-US" dirty="0" smtClean="0"/>
              <a:t>25 </a:t>
            </a:r>
            <a:r>
              <a:rPr lang="en-US" dirty="0"/>
              <a:t>sutures in calf 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63512" y="4412746"/>
            <a:ext cx="3657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81512" y="4404997"/>
            <a:ext cx="288654" cy="7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</p:cNvCxnSpPr>
          <p:nvPr/>
        </p:nvCxnSpPr>
        <p:spPr>
          <a:xfrm>
            <a:off x="7523312" y="3167009"/>
            <a:ext cx="0" cy="5418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426401" y="3355737"/>
            <a:ext cx="6112966" cy="3530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410346" y="3355737"/>
            <a:ext cx="16055" cy="441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464231" y="2357193"/>
            <a:ext cx="4262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" idx="3"/>
          </p:cNvCxnSpPr>
          <p:nvPr/>
        </p:nvCxnSpPr>
        <p:spPr>
          <a:xfrm>
            <a:off x="6199321" y="2433426"/>
            <a:ext cx="3387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9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Construct a Timeline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timeline “tell the story” of the incident?</a:t>
            </a:r>
          </a:p>
          <a:p>
            <a:r>
              <a:rPr lang="en-US" dirty="0" smtClean="0"/>
              <a:t>If not, the timeline may need to be extended further back in time or expanded to include what happened after the event.</a:t>
            </a:r>
          </a:p>
          <a:p>
            <a:r>
              <a:rPr lang="en-US" dirty="0" smtClean="0"/>
              <a:t>Does each step logically flow from the one preceding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5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the Webinar!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95754" y="4855866"/>
            <a:ext cx="7045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Suzanne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Cray, Director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and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Initiatives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Health Care Safety &amp; Quality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03" y="1578219"/>
            <a:ext cx="3102270" cy="3102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14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Step 4: Identify Contributing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Contributing factors are situations, circumstances, or conditions that increase the likelihood of an adverse event.</a:t>
            </a:r>
          </a:p>
          <a:p>
            <a:r>
              <a:rPr lang="en-US" dirty="0"/>
              <a:t>Look at each step of the timeline while the group </a:t>
            </a:r>
            <a:r>
              <a:rPr lang="en-US" dirty="0" smtClean="0"/>
              <a:t>brainstorms.</a:t>
            </a:r>
          </a:p>
          <a:p>
            <a:r>
              <a:rPr lang="en-US" dirty="0" smtClean="0"/>
              <a:t>Ask what was going on at each step that might have  increased the likelihood the event would occur.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88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Step 4: Identify Contributing Factors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39883" y="2894897"/>
            <a:ext cx="2324745" cy="2001812"/>
          </a:xfrm>
          <a:prstGeom prst="ellipse">
            <a:avLst/>
          </a:prstGeom>
          <a:solidFill>
            <a:srgbClr val="DFD1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1619" y="3110973"/>
            <a:ext cx="2061275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CNA went to resident room with the </a:t>
            </a:r>
            <a:r>
              <a:rPr lang="en-US" sz="2400" dirty="0" smtClean="0"/>
              <a:t>wheelchair.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81384" y="1590265"/>
            <a:ext cx="258047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CNA had a hard time finding a wheelchair. She found the one she used buried in a unit closet.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8897" y="1590265"/>
            <a:ext cx="1804065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Maintenance had tagged the wheelchair to not be used but did not remove it from the unit.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4854" y="3633561"/>
            <a:ext cx="2867186" cy="25853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 is no consistent process to notify the maintenance dept. that something needs repair. Sometimes nursing calls maintenance directly, sometimes issues are reported to the DON or Administrator.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232" y="3018640"/>
            <a:ext cx="2471513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CNA did not notice that the wheelchair was tagged; a tag was found on the floor of the closet during the investigation.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7200" y="4988566"/>
            <a:ext cx="373509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Maintenance is responsible for wheelchair repairs but they do not have a system for regular checking of </a:t>
            </a:r>
            <a:r>
              <a:rPr lang="en-US" dirty="0" smtClean="0"/>
              <a:t>chairs.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Identify Contributing Factors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3232" y="2454972"/>
            <a:ext cx="1960536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resident was late for a special activity that she was looking forward to.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698842"/>
            <a:ext cx="2797439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CNA looked around for someone to help her but everyone was busy or off the floor on break.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3267" y="2454972"/>
            <a:ext cx="2030278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CNA uses the wheelchair even after she notices that both footrests will not swing completely back.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81514" y="5390784"/>
            <a:ext cx="4145794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CNA was reprimanded the previous week for not completing her assignment on time.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31749" y="3332135"/>
            <a:ext cx="2324745" cy="2001812"/>
          </a:xfrm>
          <a:prstGeom prst="ellipse">
            <a:avLst/>
          </a:prstGeom>
          <a:solidFill>
            <a:srgbClr val="DFD1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79722" y="3716647"/>
            <a:ext cx="1828800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CNA helped the resident stand and transfer from lounge chair to wheelchair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308522" y="2882686"/>
            <a:ext cx="2324745" cy="2001812"/>
          </a:xfrm>
          <a:prstGeom prst="ellipse">
            <a:avLst/>
          </a:prstGeom>
          <a:solidFill>
            <a:srgbClr val="DFD1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4452" y="3283427"/>
            <a:ext cx="1692884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CNA saw blood on resident’s leg and notes skin </a:t>
            </a:r>
            <a:r>
              <a:rPr lang="en-US" dirty="0" smtClean="0"/>
              <a:t>tear.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5: Identify Root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All incidents have a direct cause.</a:t>
            </a:r>
          </a:p>
          <a:p>
            <a:r>
              <a:rPr lang="en-US" sz="3000" dirty="0" smtClean="0"/>
              <a:t>The direct cause may not be the root cause.</a:t>
            </a:r>
          </a:p>
          <a:p>
            <a:r>
              <a:rPr lang="en-US" sz="3000" dirty="0" smtClean="0"/>
              <a:t>Root causes are underlying faulty process or system issues that lead to a harmful or potentially harmful event.</a:t>
            </a:r>
          </a:p>
          <a:p>
            <a:r>
              <a:rPr lang="en-US" sz="3000" dirty="0" smtClean="0"/>
              <a:t>There may be more than one root cause.</a:t>
            </a:r>
          </a:p>
          <a:p>
            <a:r>
              <a:rPr lang="en-US" sz="3000" dirty="0" smtClean="0"/>
              <a:t>Contributing factors are not root causes.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325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5: Identify Root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7459" y="1535113"/>
            <a:ext cx="4109932" cy="4591051"/>
          </a:xfrm>
        </p:spPr>
        <p:txBody>
          <a:bodyPr/>
          <a:lstStyle/>
          <a:p>
            <a:r>
              <a:rPr lang="en-US" sz="3600" dirty="0" smtClean="0"/>
              <a:t>Use RCA tools!</a:t>
            </a:r>
          </a:p>
          <a:p>
            <a:pPr lvl="1"/>
            <a:r>
              <a:rPr lang="en-US" sz="3400" dirty="0" smtClean="0"/>
              <a:t>Five Whys</a:t>
            </a:r>
          </a:p>
          <a:p>
            <a:pPr lvl="1"/>
            <a:r>
              <a:rPr lang="en-US" sz="3400" dirty="0" smtClean="0"/>
              <a:t>Fishbone Diagram </a:t>
            </a:r>
            <a:endParaRPr lang="en-US" sz="3400" dirty="0"/>
          </a:p>
        </p:txBody>
      </p:sp>
      <p:pic>
        <p:nvPicPr>
          <p:cNvPr id="4099" name="Picture 3" descr="C:\Users\pettisj\AppData\Local\Microsoft\Windows\Temporary Internet Files\Content.IE5\4ITWMY73\5-whys[1]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9" y="3779489"/>
            <a:ext cx="3526697" cy="224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8" y="2464230"/>
            <a:ext cx="4612373" cy="24530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Conducting 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7740300" cy="4591051"/>
          </a:xfrm>
        </p:spPr>
        <p:txBody>
          <a:bodyPr/>
          <a:lstStyle/>
          <a:p>
            <a:r>
              <a:rPr lang="en-US" sz="3200" dirty="0" smtClean="0"/>
              <a:t>Five </a:t>
            </a:r>
            <a:r>
              <a:rPr lang="en-US" sz="3200" dirty="0"/>
              <a:t>Whys </a:t>
            </a:r>
            <a:r>
              <a:rPr lang="en-US" sz="3200" dirty="0" smtClean="0"/>
              <a:t>Tool</a:t>
            </a:r>
          </a:p>
          <a:p>
            <a:pPr lvl="1"/>
            <a:r>
              <a:rPr lang="en-US" sz="3200" dirty="0" smtClean="0"/>
              <a:t>Ask why or what caused this problem. </a:t>
            </a:r>
          </a:p>
          <a:p>
            <a:pPr lvl="1"/>
            <a:r>
              <a:rPr lang="en-US" sz="3200" dirty="0" smtClean="0"/>
              <a:t>Ask if this response was corrected, would the problem reoccur. </a:t>
            </a:r>
          </a:p>
          <a:p>
            <a:pPr lvl="1"/>
            <a:r>
              <a:rPr lang="en-US" sz="3200" dirty="0" smtClean="0"/>
              <a:t>If yes, then this is a contributing factor, not a root cause.</a:t>
            </a:r>
          </a:p>
          <a:p>
            <a:pPr lvl="1"/>
            <a:r>
              <a:rPr lang="en-US" sz="3200" dirty="0" smtClean="0"/>
              <a:t>Keep asking why until the root cause is identified.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4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Whys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147502"/>
              </p:ext>
            </p:extLst>
          </p:nvPr>
        </p:nvGraphicFramePr>
        <p:xfrm>
          <a:off x="723900" y="1536700"/>
          <a:ext cx="7721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75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Whys Example (cont.)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726067"/>
              </p:ext>
            </p:extLst>
          </p:nvPr>
        </p:nvGraphicFramePr>
        <p:xfrm>
          <a:off x="723900" y="1536700"/>
          <a:ext cx="7721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6119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Fishbone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Fishbone Tool is a cause and effect diagram.</a:t>
            </a:r>
          </a:p>
          <a:p>
            <a:r>
              <a:rPr lang="en-US" dirty="0" smtClean="0"/>
              <a:t>Can help the team to sort ideas into categories.</a:t>
            </a:r>
          </a:p>
          <a:p>
            <a:r>
              <a:rPr lang="en-US" dirty="0" smtClean="0"/>
              <a:t>Problem is the head of the fish.</a:t>
            </a:r>
          </a:p>
          <a:p>
            <a:r>
              <a:rPr lang="en-US" dirty="0" smtClean="0"/>
              <a:t>Contributing factors are the bones of the fish.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23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Fishbone Diagram</a:t>
            </a:r>
            <a:endParaRPr lang="en-US" dirty="0"/>
          </a:p>
        </p:txBody>
      </p:sp>
      <p:sp>
        <p:nvSpPr>
          <p:cNvPr id="4" name="Title 16"/>
          <p:cNvSpPr>
            <a:spLocks noGrp="1"/>
          </p:cNvSpPr>
          <p:nvPr>
            <p:ph sz="half" idx="4294967295"/>
          </p:nvPr>
        </p:nvSpPr>
        <p:spPr>
          <a:xfrm>
            <a:off x="1403350" y="1535113"/>
            <a:ext cx="7740650" cy="4591050"/>
          </a:xfrm>
        </p:spPr>
        <p:txBody>
          <a:bodyPr/>
          <a:lstStyle/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91" name="bk object 16"/>
          <p:cNvSpPr/>
          <p:nvPr/>
        </p:nvSpPr>
        <p:spPr>
          <a:xfrm>
            <a:off x="142761" y="2168573"/>
            <a:ext cx="1578717" cy="1829794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87" y="1371600"/>
                </a:lnTo>
              </a:path>
            </a:pathLst>
          </a:custGeom>
          <a:ln w="2539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7"/>
          <p:cNvSpPr/>
          <p:nvPr/>
        </p:nvSpPr>
        <p:spPr>
          <a:xfrm>
            <a:off x="1295260" y="4011013"/>
            <a:ext cx="1724973" cy="1724972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587"/>
                </a:moveTo>
                <a:lnTo>
                  <a:pt x="1371600" y="0"/>
                </a:lnTo>
              </a:path>
            </a:pathLst>
          </a:custGeom>
          <a:ln w="2539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8"/>
          <p:cNvSpPr/>
          <p:nvPr/>
        </p:nvSpPr>
        <p:spPr>
          <a:xfrm>
            <a:off x="2880361" y="2123474"/>
            <a:ext cx="1894124" cy="1887727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87" y="1371600"/>
                </a:lnTo>
              </a:path>
            </a:pathLst>
          </a:custGeom>
          <a:ln w="2539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"/>
          <p:cNvSpPr/>
          <p:nvPr/>
        </p:nvSpPr>
        <p:spPr>
          <a:xfrm>
            <a:off x="3170431" y="3998366"/>
            <a:ext cx="1724973" cy="1724972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587"/>
                </a:moveTo>
                <a:lnTo>
                  <a:pt x="1371600" y="0"/>
                </a:lnTo>
              </a:path>
            </a:pathLst>
          </a:custGeom>
          <a:ln w="2539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20"/>
          <p:cNvSpPr/>
          <p:nvPr/>
        </p:nvSpPr>
        <p:spPr>
          <a:xfrm>
            <a:off x="5353051" y="2076451"/>
            <a:ext cx="1931670" cy="193475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87" y="1371600"/>
                </a:lnTo>
              </a:path>
            </a:pathLst>
          </a:custGeom>
          <a:ln w="2539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21"/>
          <p:cNvSpPr/>
          <p:nvPr/>
        </p:nvSpPr>
        <p:spPr>
          <a:xfrm>
            <a:off x="5548514" y="3998366"/>
            <a:ext cx="1724973" cy="1724972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587"/>
                </a:moveTo>
                <a:lnTo>
                  <a:pt x="1371600" y="0"/>
                </a:lnTo>
              </a:path>
            </a:pathLst>
          </a:custGeom>
          <a:ln w="2539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22"/>
          <p:cNvSpPr/>
          <p:nvPr/>
        </p:nvSpPr>
        <p:spPr>
          <a:xfrm>
            <a:off x="338055" y="4003044"/>
            <a:ext cx="7546755" cy="0"/>
          </a:xfrm>
          <a:custGeom>
            <a:avLst/>
            <a:gdLst/>
            <a:ahLst/>
            <a:cxnLst/>
            <a:rect l="l" t="t" r="r" b="b"/>
            <a:pathLst>
              <a:path w="6000750">
                <a:moveTo>
                  <a:pt x="0" y="0"/>
                </a:moveTo>
                <a:lnTo>
                  <a:pt x="6000127" y="0"/>
                </a:lnTo>
              </a:path>
            </a:pathLst>
          </a:custGeom>
          <a:ln w="254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23"/>
          <p:cNvSpPr/>
          <p:nvPr/>
        </p:nvSpPr>
        <p:spPr>
          <a:xfrm>
            <a:off x="536223" y="2571188"/>
            <a:ext cx="1836364" cy="45719"/>
          </a:xfrm>
          <a:custGeom>
            <a:avLst/>
            <a:gdLst/>
            <a:ahLst/>
            <a:cxnLst/>
            <a:rect l="l" t="t" r="r" b="b"/>
            <a:pathLst>
              <a:path w="1141730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24"/>
          <p:cNvSpPr/>
          <p:nvPr/>
        </p:nvSpPr>
        <p:spPr>
          <a:xfrm>
            <a:off x="854964" y="2920247"/>
            <a:ext cx="1917819" cy="53690"/>
          </a:xfrm>
          <a:custGeom>
            <a:avLst/>
            <a:gdLst/>
            <a:ahLst/>
            <a:cxnLst/>
            <a:rect l="l" t="t" r="r" b="b"/>
            <a:pathLst>
              <a:path w="1141730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5"/>
          <p:cNvSpPr/>
          <p:nvPr/>
        </p:nvSpPr>
        <p:spPr>
          <a:xfrm>
            <a:off x="1076069" y="3269308"/>
            <a:ext cx="2191922" cy="45719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6"/>
          <p:cNvSpPr/>
          <p:nvPr/>
        </p:nvSpPr>
        <p:spPr>
          <a:xfrm flipV="1">
            <a:off x="1615776" y="3664088"/>
            <a:ext cx="2211648" cy="45719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7"/>
          <p:cNvSpPr/>
          <p:nvPr/>
        </p:nvSpPr>
        <p:spPr>
          <a:xfrm flipV="1">
            <a:off x="3394711" y="2539861"/>
            <a:ext cx="2281266" cy="77046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9"/>
          <p:cNvSpPr/>
          <p:nvPr/>
        </p:nvSpPr>
        <p:spPr>
          <a:xfrm flipV="1">
            <a:off x="3954780" y="3159050"/>
            <a:ext cx="2036897" cy="45719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30"/>
          <p:cNvSpPr/>
          <p:nvPr/>
        </p:nvSpPr>
        <p:spPr>
          <a:xfrm>
            <a:off x="4547833" y="3664090"/>
            <a:ext cx="1579699" cy="45719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31"/>
          <p:cNvSpPr/>
          <p:nvPr/>
        </p:nvSpPr>
        <p:spPr>
          <a:xfrm flipV="1">
            <a:off x="5854518" y="2517002"/>
            <a:ext cx="2695121" cy="45719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32"/>
          <p:cNvSpPr/>
          <p:nvPr/>
        </p:nvSpPr>
        <p:spPr>
          <a:xfrm>
            <a:off x="6166659" y="2900455"/>
            <a:ext cx="2424889" cy="45719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33"/>
          <p:cNvSpPr/>
          <p:nvPr/>
        </p:nvSpPr>
        <p:spPr>
          <a:xfrm>
            <a:off x="6559324" y="3279134"/>
            <a:ext cx="2218916" cy="45719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34"/>
          <p:cNvSpPr/>
          <p:nvPr/>
        </p:nvSpPr>
        <p:spPr>
          <a:xfrm>
            <a:off x="6924692" y="3635484"/>
            <a:ext cx="2219307" cy="45719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35"/>
          <p:cNvSpPr/>
          <p:nvPr/>
        </p:nvSpPr>
        <p:spPr>
          <a:xfrm>
            <a:off x="338055" y="5400413"/>
            <a:ext cx="1282549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23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36"/>
          <p:cNvSpPr/>
          <p:nvPr/>
        </p:nvSpPr>
        <p:spPr>
          <a:xfrm>
            <a:off x="536223" y="5051345"/>
            <a:ext cx="1435880" cy="0"/>
          </a:xfrm>
          <a:custGeom>
            <a:avLst/>
            <a:gdLst/>
            <a:ahLst/>
            <a:cxnLst/>
            <a:rect l="l" t="t" r="r" b="b"/>
            <a:pathLst>
              <a:path w="1141730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37"/>
          <p:cNvSpPr/>
          <p:nvPr/>
        </p:nvSpPr>
        <p:spPr>
          <a:xfrm>
            <a:off x="897835" y="4702286"/>
            <a:ext cx="1435880" cy="0"/>
          </a:xfrm>
          <a:custGeom>
            <a:avLst/>
            <a:gdLst/>
            <a:ahLst/>
            <a:cxnLst/>
            <a:rect l="l" t="t" r="r" b="b"/>
            <a:pathLst>
              <a:path w="1141730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38"/>
          <p:cNvSpPr/>
          <p:nvPr/>
        </p:nvSpPr>
        <p:spPr>
          <a:xfrm>
            <a:off x="1239805" y="4353227"/>
            <a:ext cx="1435880" cy="0"/>
          </a:xfrm>
          <a:custGeom>
            <a:avLst/>
            <a:gdLst/>
            <a:ahLst/>
            <a:cxnLst/>
            <a:rect l="l" t="t" r="r" b="b"/>
            <a:pathLst>
              <a:path w="1141730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39"/>
          <p:cNvSpPr/>
          <p:nvPr/>
        </p:nvSpPr>
        <p:spPr>
          <a:xfrm>
            <a:off x="2021091" y="5425696"/>
            <a:ext cx="1435880" cy="0"/>
          </a:xfrm>
          <a:custGeom>
            <a:avLst/>
            <a:gdLst/>
            <a:ahLst/>
            <a:cxnLst/>
            <a:rect l="l" t="t" r="r" b="b"/>
            <a:pathLst>
              <a:path w="1141730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40"/>
          <p:cNvSpPr/>
          <p:nvPr/>
        </p:nvSpPr>
        <p:spPr>
          <a:xfrm>
            <a:off x="2372587" y="5076637"/>
            <a:ext cx="1435880" cy="0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41"/>
          <p:cNvSpPr/>
          <p:nvPr/>
        </p:nvSpPr>
        <p:spPr>
          <a:xfrm>
            <a:off x="2734201" y="4727575"/>
            <a:ext cx="1435880" cy="0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42"/>
          <p:cNvSpPr/>
          <p:nvPr/>
        </p:nvSpPr>
        <p:spPr>
          <a:xfrm>
            <a:off x="3076170" y="4378510"/>
            <a:ext cx="1435880" cy="0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43"/>
          <p:cNvSpPr/>
          <p:nvPr/>
        </p:nvSpPr>
        <p:spPr>
          <a:xfrm>
            <a:off x="3864859" y="5450985"/>
            <a:ext cx="1949202" cy="45719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44"/>
          <p:cNvSpPr/>
          <p:nvPr/>
        </p:nvSpPr>
        <p:spPr>
          <a:xfrm>
            <a:off x="4216357" y="5101918"/>
            <a:ext cx="1950301" cy="45719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46"/>
          <p:cNvSpPr/>
          <p:nvPr/>
        </p:nvSpPr>
        <p:spPr>
          <a:xfrm>
            <a:off x="4919939" y="4403800"/>
            <a:ext cx="1943810" cy="45719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158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47"/>
          <p:cNvSpPr/>
          <p:nvPr/>
        </p:nvSpPr>
        <p:spPr>
          <a:xfrm>
            <a:off x="7884683" y="3585726"/>
            <a:ext cx="881653" cy="881653"/>
          </a:xfrm>
          <a:custGeom>
            <a:avLst/>
            <a:gdLst/>
            <a:ahLst/>
            <a:cxnLst/>
            <a:rect l="l" t="t" r="r" b="b"/>
            <a:pathLst>
              <a:path w="701040" h="701040">
                <a:moveTo>
                  <a:pt x="350494" y="0"/>
                </a:moveTo>
                <a:lnTo>
                  <a:pt x="302934" y="3199"/>
                </a:lnTo>
                <a:lnTo>
                  <a:pt x="257319" y="12519"/>
                </a:lnTo>
                <a:lnTo>
                  <a:pt x="214066" y="27543"/>
                </a:lnTo>
                <a:lnTo>
                  <a:pt x="173593" y="47852"/>
                </a:lnTo>
                <a:lnTo>
                  <a:pt x="136317" y="73028"/>
                </a:lnTo>
                <a:lnTo>
                  <a:pt x="102657" y="102655"/>
                </a:lnTo>
                <a:lnTo>
                  <a:pt x="73029" y="136315"/>
                </a:lnTo>
                <a:lnTo>
                  <a:pt x="47852" y="173589"/>
                </a:lnTo>
                <a:lnTo>
                  <a:pt x="27543" y="214060"/>
                </a:lnTo>
                <a:lnTo>
                  <a:pt x="12519" y="257311"/>
                </a:lnTo>
                <a:lnTo>
                  <a:pt x="3199" y="302924"/>
                </a:lnTo>
                <a:lnTo>
                  <a:pt x="0" y="350481"/>
                </a:lnTo>
                <a:lnTo>
                  <a:pt x="3199" y="398042"/>
                </a:lnTo>
                <a:lnTo>
                  <a:pt x="12519" y="443657"/>
                </a:lnTo>
                <a:lnTo>
                  <a:pt x="27543" y="486910"/>
                </a:lnTo>
                <a:lnTo>
                  <a:pt x="47852" y="527383"/>
                </a:lnTo>
                <a:lnTo>
                  <a:pt x="73029" y="564658"/>
                </a:lnTo>
                <a:lnTo>
                  <a:pt x="102657" y="598319"/>
                </a:lnTo>
                <a:lnTo>
                  <a:pt x="136317" y="627946"/>
                </a:lnTo>
                <a:lnTo>
                  <a:pt x="173593" y="653123"/>
                </a:lnTo>
                <a:lnTo>
                  <a:pt x="214066" y="673432"/>
                </a:lnTo>
                <a:lnTo>
                  <a:pt x="257319" y="688456"/>
                </a:lnTo>
                <a:lnTo>
                  <a:pt x="302934" y="697776"/>
                </a:lnTo>
                <a:lnTo>
                  <a:pt x="350494" y="700976"/>
                </a:lnTo>
                <a:lnTo>
                  <a:pt x="398054" y="697776"/>
                </a:lnTo>
                <a:lnTo>
                  <a:pt x="443670" y="688456"/>
                </a:lnTo>
                <a:lnTo>
                  <a:pt x="486923" y="673432"/>
                </a:lnTo>
                <a:lnTo>
                  <a:pt x="527396" y="653123"/>
                </a:lnTo>
                <a:lnTo>
                  <a:pt x="564671" y="627946"/>
                </a:lnTo>
                <a:lnTo>
                  <a:pt x="598331" y="598319"/>
                </a:lnTo>
                <a:lnTo>
                  <a:pt x="627959" y="564658"/>
                </a:lnTo>
                <a:lnTo>
                  <a:pt x="653136" y="527383"/>
                </a:lnTo>
                <a:lnTo>
                  <a:pt x="673445" y="486910"/>
                </a:lnTo>
                <a:lnTo>
                  <a:pt x="688469" y="443657"/>
                </a:lnTo>
                <a:lnTo>
                  <a:pt x="697789" y="398042"/>
                </a:lnTo>
                <a:lnTo>
                  <a:pt x="700989" y="350481"/>
                </a:lnTo>
                <a:lnTo>
                  <a:pt x="697789" y="302924"/>
                </a:lnTo>
                <a:lnTo>
                  <a:pt x="688469" y="257311"/>
                </a:lnTo>
                <a:lnTo>
                  <a:pt x="673445" y="214060"/>
                </a:lnTo>
                <a:lnTo>
                  <a:pt x="653136" y="173589"/>
                </a:lnTo>
                <a:lnTo>
                  <a:pt x="627959" y="136315"/>
                </a:lnTo>
                <a:lnTo>
                  <a:pt x="598331" y="102655"/>
                </a:lnTo>
                <a:lnTo>
                  <a:pt x="564671" y="73028"/>
                </a:lnTo>
                <a:lnTo>
                  <a:pt x="527396" y="47852"/>
                </a:lnTo>
                <a:lnTo>
                  <a:pt x="486923" y="27543"/>
                </a:lnTo>
                <a:lnTo>
                  <a:pt x="443670" y="12519"/>
                </a:lnTo>
                <a:lnTo>
                  <a:pt x="398054" y="3199"/>
                </a:lnTo>
                <a:lnTo>
                  <a:pt x="350494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 with serious injury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bk object 48"/>
          <p:cNvSpPr/>
          <p:nvPr/>
        </p:nvSpPr>
        <p:spPr>
          <a:xfrm>
            <a:off x="7888493" y="3585726"/>
            <a:ext cx="881653" cy="881653"/>
          </a:xfrm>
          <a:custGeom>
            <a:avLst/>
            <a:gdLst/>
            <a:ahLst/>
            <a:cxnLst/>
            <a:rect l="l" t="t" r="r" b="b"/>
            <a:pathLst>
              <a:path w="701040" h="701040">
                <a:moveTo>
                  <a:pt x="350494" y="700976"/>
                </a:moveTo>
                <a:lnTo>
                  <a:pt x="398054" y="697776"/>
                </a:lnTo>
                <a:lnTo>
                  <a:pt x="443670" y="688456"/>
                </a:lnTo>
                <a:lnTo>
                  <a:pt x="486923" y="673432"/>
                </a:lnTo>
                <a:lnTo>
                  <a:pt x="527396" y="653123"/>
                </a:lnTo>
                <a:lnTo>
                  <a:pt x="564671" y="627946"/>
                </a:lnTo>
                <a:lnTo>
                  <a:pt x="598331" y="598319"/>
                </a:lnTo>
                <a:lnTo>
                  <a:pt x="627959" y="564658"/>
                </a:lnTo>
                <a:lnTo>
                  <a:pt x="653136" y="527383"/>
                </a:lnTo>
                <a:lnTo>
                  <a:pt x="673445" y="486910"/>
                </a:lnTo>
                <a:lnTo>
                  <a:pt x="688469" y="443657"/>
                </a:lnTo>
                <a:lnTo>
                  <a:pt x="697789" y="398042"/>
                </a:lnTo>
                <a:lnTo>
                  <a:pt x="700989" y="350481"/>
                </a:lnTo>
                <a:lnTo>
                  <a:pt x="697789" y="302924"/>
                </a:lnTo>
                <a:lnTo>
                  <a:pt x="688469" y="257311"/>
                </a:lnTo>
                <a:lnTo>
                  <a:pt x="673445" y="214060"/>
                </a:lnTo>
                <a:lnTo>
                  <a:pt x="653136" y="173589"/>
                </a:lnTo>
                <a:lnTo>
                  <a:pt x="627959" y="136315"/>
                </a:lnTo>
                <a:lnTo>
                  <a:pt x="598331" y="102655"/>
                </a:lnTo>
                <a:lnTo>
                  <a:pt x="564671" y="73028"/>
                </a:lnTo>
                <a:lnTo>
                  <a:pt x="527396" y="47852"/>
                </a:lnTo>
                <a:lnTo>
                  <a:pt x="486923" y="27543"/>
                </a:lnTo>
                <a:lnTo>
                  <a:pt x="443670" y="12519"/>
                </a:lnTo>
                <a:lnTo>
                  <a:pt x="398054" y="3199"/>
                </a:lnTo>
                <a:lnTo>
                  <a:pt x="350494" y="0"/>
                </a:lnTo>
                <a:lnTo>
                  <a:pt x="302934" y="3199"/>
                </a:lnTo>
                <a:lnTo>
                  <a:pt x="257319" y="12519"/>
                </a:lnTo>
                <a:lnTo>
                  <a:pt x="214066" y="27543"/>
                </a:lnTo>
                <a:lnTo>
                  <a:pt x="173593" y="47852"/>
                </a:lnTo>
                <a:lnTo>
                  <a:pt x="136317" y="73028"/>
                </a:lnTo>
                <a:lnTo>
                  <a:pt x="102657" y="102655"/>
                </a:lnTo>
                <a:lnTo>
                  <a:pt x="73029" y="136315"/>
                </a:lnTo>
                <a:lnTo>
                  <a:pt x="47852" y="173589"/>
                </a:lnTo>
                <a:lnTo>
                  <a:pt x="27543" y="214060"/>
                </a:lnTo>
                <a:lnTo>
                  <a:pt x="12519" y="257311"/>
                </a:lnTo>
                <a:lnTo>
                  <a:pt x="3199" y="302924"/>
                </a:lnTo>
                <a:lnTo>
                  <a:pt x="0" y="350481"/>
                </a:lnTo>
                <a:lnTo>
                  <a:pt x="3199" y="398042"/>
                </a:lnTo>
                <a:lnTo>
                  <a:pt x="12519" y="443657"/>
                </a:lnTo>
                <a:lnTo>
                  <a:pt x="27543" y="486910"/>
                </a:lnTo>
                <a:lnTo>
                  <a:pt x="47852" y="527383"/>
                </a:lnTo>
                <a:lnTo>
                  <a:pt x="73029" y="564658"/>
                </a:lnTo>
                <a:lnTo>
                  <a:pt x="102657" y="598319"/>
                </a:lnTo>
                <a:lnTo>
                  <a:pt x="136317" y="627946"/>
                </a:lnTo>
                <a:lnTo>
                  <a:pt x="173593" y="653123"/>
                </a:lnTo>
                <a:lnTo>
                  <a:pt x="214066" y="673432"/>
                </a:lnTo>
                <a:lnTo>
                  <a:pt x="257319" y="688456"/>
                </a:lnTo>
                <a:lnTo>
                  <a:pt x="302934" y="697776"/>
                </a:lnTo>
                <a:lnTo>
                  <a:pt x="350494" y="700976"/>
                </a:lnTo>
                <a:close/>
              </a:path>
            </a:pathLst>
          </a:custGeom>
          <a:ln w="254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49"/>
          <p:cNvSpPr/>
          <p:nvPr/>
        </p:nvSpPr>
        <p:spPr>
          <a:xfrm>
            <a:off x="7697790" y="3827124"/>
            <a:ext cx="186872" cy="368154"/>
          </a:xfrm>
          <a:custGeom>
            <a:avLst/>
            <a:gdLst/>
            <a:ahLst/>
            <a:cxnLst/>
            <a:rect l="l" t="t" r="r" b="b"/>
            <a:pathLst>
              <a:path w="148590" h="292735">
                <a:moveTo>
                  <a:pt x="0" y="0"/>
                </a:moveTo>
                <a:lnTo>
                  <a:pt x="3428" y="292735"/>
                </a:lnTo>
                <a:lnTo>
                  <a:pt x="148081" y="148069"/>
                </a:lnTo>
                <a:lnTo>
                  <a:pt x="0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6"/>
          <p:cNvSpPr txBox="1"/>
          <p:nvPr/>
        </p:nvSpPr>
        <p:spPr>
          <a:xfrm>
            <a:off x="76200" y="5706648"/>
            <a:ext cx="1590010" cy="274320"/>
          </a:xfrm>
          <a:prstGeom prst="rect">
            <a:avLst/>
          </a:prstGeom>
          <a:solidFill>
            <a:srgbClr val="F1F2F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marL="78740">
              <a:lnSpc>
                <a:spcPts val="1350"/>
              </a:lnSpc>
            </a:pPr>
            <a:r>
              <a:rPr sz="12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object 8"/>
          <p:cNvSpPr txBox="1"/>
          <p:nvPr/>
        </p:nvSpPr>
        <p:spPr>
          <a:xfrm>
            <a:off x="1989644" y="5706648"/>
            <a:ext cx="1590010" cy="274320"/>
          </a:xfrm>
          <a:prstGeom prst="rect">
            <a:avLst/>
          </a:prstGeom>
          <a:solidFill>
            <a:srgbClr val="F1F2F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marL="78740">
              <a:lnSpc>
                <a:spcPts val="1350"/>
              </a:lnSpc>
            </a:pPr>
            <a:r>
              <a:rPr sz="1200" spc="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object 10"/>
          <p:cNvSpPr txBox="1"/>
          <p:nvPr/>
        </p:nvSpPr>
        <p:spPr>
          <a:xfrm>
            <a:off x="4085967" y="5706648"/>
            <a:ext cx="1590010" cy="274320"/>
          </a:xfrm>
          <a:prstGeom prst="rect">
            <a:avLst/>
          </a:prstGeom>
          <a:solidFill>
            <a:srgbClr val="F1F2F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marL="78740">
              <a:lnSpc>
                <a:spcPts val="1350"/>
              </a:lnSpc>
            </a:pPr>
            <a:r>
              <a:rPr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object 7"/>
          <p:cNvSpPr txBox="1"/>
          <p:nvPr/>
        </p:nvSpPr>
        <p:spPr>
          <a:xfrm>
            <a:off x="30594" y="1854593"/>
            <a:ext cx="1590010" cy="274320"/>
          </a:xfrm>
          <a:prstGeom prst="rect">
            <a:avLst/>
          </a:prstGeom>
          <a:solidFill>
            <a:srgbClr val="F1F2F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marL="78105">
              <a:lnSpc>
                <a:spcPts val="1335"/>
              </a:lnSpc>
            </a:pPr>
            <a:r>
              <a:rPr sz="1200" spc="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object 9"/>
          <p:cNvSpPr txBox="1"/>
          <p:nvPr/>
        </p:nvSpPr>
        <p:spPr>
          <a:xfrm>
            <a:off x="2696160" y="1884052"/>
            <a:ext cx="1590010" cy="274320"/>
          </a:xfrm>
          <a:prstGeom prst="rect">
            <a:avLst/>
          </a:prstGeom>
          <a:solidFill>
            <a:srgbClr val="F1F2F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marL="78740">
              <a:lnSpc>
                <a:spcPts val="1335"/>
              </a:lnSpc>
            </a:pPr>
            <a:r>
              <a:rPr sz="12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object 11"/>
          <p:cNvSpPr txBox="1"/>
          <p:nvPr/>
        </p:nvSpPr>
        <p:spPr>
          <a:xfrm>
            <a:off x="5273739" y="1849154"/>
            <a:ext cx="1590010" cy="274320"/>
          </a:xfrm>
          <a:prstGeom prst="rect">
            <a:avLst/>
          </a:prstGeom>
          <a:solidFill>
            <a:srgbClr val="F1F2F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marL="78740">
              <a:lnSpc>
                <a:spcPts val="1335"/>
              </a:lnSpc>
            </a:pPr>
            <a:r>
              <a:rPr sz="12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98570" y="2276306"/>
            <a:ext cx="1935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Wheelchair with sharp edge</a:t>
            </a:r>
            <a:endParaRPr lang="en-US" sz="1200" dirty="0"/>
          </a:p>
        </p:txBody>
      </p:sp>
      <p:sp>
        <p:nvSpPr>
          <p:cNvPr id="232" name="TextBox 231"/>
          <p:cNvSpPr txBox="1"/>
          <p:nvPr/>
        </p:nvSpPr>
        <p:spPr>
          <a:xfrm>
            <a:off x="1058678" y="3002134"/>
            <a:ext cx="2376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Wheelchair tagged “not for use”</a:t>
            </a:r>
            <a:endParaRPr lang="en-US" sz="1200" dirty="0"/>
          </a:p>
        </p:txBody>
      </p:sp>
      <p:sp>
        <p:nvSpPr>
          <p:cNvPr id="233" name="TextBox 232"/>
          <p:cNvSpPr txBox="1"/>
          <p:nvPr/>
        </p:nvSpPr>
        <p:spPr>
          <a:xfrm>
            <a:off x="1366142" y="3478976"/>
            <a:ext cx="244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Wheelchair tagged but not removed           from unit</a:t>
            </a:r>
            <a:endParaRPr lang="en-US" sz="1200" dirty="0"/>
          </a:p>
        </p:txBody>
      </p:sp>
      <p:sp>
        <p:nvSpPr>
          <p:cNvPr id="234" name="TextBox 233"/>
          <p:cNvSpPr txBox="1"/>
          <p:nvPr/>
        </p:nvSpPr>
        <p:spPr>
          <a:xfrm>
            <a:off x="675027" y="2616907"/>
            <a:ext cx="2407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CNA unable to find wheelchair</a:t>
            </a:r>
            <a:endParaRPr lang="en-US" sz="1200" dirty="0"/>
          </a:p>
        </p:txBody>
      </p:sp>
      <p:sp>
        <p:nvSpPr>
          <p:cNvPr id="235" name="TextBox 234"/>
          <p:cNvSpPr txBox="1"/>
          <p:nvPr/>
        </p:nvSpPr>
        <p:spPr>
          <a:xfrm>
            <a:off x="3267990" y="2129771"/>
            <a:ext cx="274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 consistent system for notifying Maintenance about repairs</a:t>
            </a:r>
            <a:endParaRPr lang="en-US" sz="1200" dirty="0"/>
          </a:p>
        </p:txBody>
      </p:sp>
      <p:sp>
        <p:nvSpPr>
          <p:cNvPr id="236" name="TextBox 235"/>
          <p:cNvSpPr txBox="1"/>
          <p:nvPr/>
        </p:nvSpPr>
        <p:spPr>
          <a:xfrm>
            <a:off x="3860092" y="2743105"/>
            <a:ext cx="226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Maintenance has no system for regular checking of wheel chairs</a:t>
            </a:r>
            <a:endParaRPr lang="en-US" sz="1200" dirty="0"/>
          </a:p>
        </p:txBody>
      </p:sp>
      <p:sp>
        <p:nvSpPr>
          <p:cNvPr id="237" name="TextBox 236"/>
          <p:cNvSpPr txBox="1"/>
          <p:nvPr/>
        </p:nvSpPr>
        <p:spPr>
          <a:xfrm>
            <a:off x="5712461" y="2268670"/>
            <a:ext cx="3202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CNA uses wheelchair even though damaged</a:t>
            </a:r>
            <a:endParaRPr lang="en-US" sz="1200" dirty="0"/>
          </a:p>
        </p:txBody>
      </p:sp>
      <p:sp>
        <p:nvSpPr>
          <p:cNvPr id="238" name="TextBox 237"/>
          <p:cNvSpPr txBox="1"/>
          <p:nvPr/>
        </p:nvSpPr>
        <p:spPr>
          <a:xfrm>
            <a:off x="6135724" y="2594047"/>
            <a:ext cx="255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CNA rushing to complete assignment</a:t>
            </a:r>
            <a:endParaRPr lang="en-US" sz="1200" dirty="0"/>
          </a:p>
        </p:txBody>
      </p:sp>
      <p:sp>
        <p:nvSpPr>
          <p:cNvPr id="239" name="TextBox 238"/>
          <p:cNvSpPr txBox="1"/>
          <p:nvPr/>
        </p:nvSpPr>
        <p:spPr>
          <a:xfrm>
            <a:off x="6365715" y="2973937"/>
            <a:ext cx="2991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CNA trying to get resident to </a:t>
            </a:r>
            <a:r>
              <a:rPr lang="en-US" sz="1200" dirty="0"/>
              <a:t>a</a:t>
            </a:r>
            <a:r>
              <a:rPr lang="en-US" sz="1200" dirty="0" smtClean="0"/>
              <a:t>ctivity</a:t>
            </a:r>
            <a:endParaRPr lang="en-US" sz="1200" dirty="0"/>
          </a:p>
        </p:txBody>
      </p:sp>
      <p:sp>
        <p:nvSpPr>
          <p:cNvPr id="240" name="TextBox 239"/>
          <p:cNvSpPr txBox="1"/>
          <p:nvPr/>
        </p:nvSpPr>
        <p:spPr>
          <a:xfrm>
            <a:off x="6788564" y="3358486"/>
            <a:ext cx="2462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CNA unable to find someone to help </a:t>
            </a:r>
            <a:endParaRPr lang="en-US" sz="1200" dirty="0"/>
          </a:p>
        </p:txBody>
      </p:sp>
      <p:sp>
        <p:nvSpPr>
          <p:cNvPr id="241" name="TextBox 240"/>
          <p:cNvSpPr txBox="1"/>
          <p:nvPr/>
        </p:nvSpPr>
        <p:spPr>
          <a:xfrm>
            <a:off x="338055" y="4026552"/>
            <a:ext cx="2353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Maintenance tag on the floor</a:t>
            </a:r>
            <a:endParaRPr lang="en-US" sz="1200" dirty="0"/>
          </a:p>
        </p:txBody>
      </p:sp>
      <p:sp>
        <p:nvSpPr>
          <p:cNvPr id="245" name="TextBox 244"/>
          <p:cNvSpPr txBox="1"/>
          <p:nvPr/>
        </p:nvSpPr>
        <p:spPr>
          <a:xfrm>
            <a:off x="2734201" y="3964445"/>
            <a:ext cx="188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Wheelchair shoved in the closet</a:t>
            </a:r>
            <a:endParaRPr lang="en-US" sz="1200" dirty="0"/>
          </a:p>
        </p:txBody>
      </p:sp>
      <p:sp>
        <p:nvSpPr>
          <p:cNvPr id="249" name="TextBox 248"/>
          <p:cNvSpPr txBox="1"/>
          <p:nvPr/>
        </p:nvSpPr>
        <p:spPr>
          <a:xfrm>
            <a:off x="4815840" y="3964445"/>
            <a:ext cx="238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CNA reprimanded for not completing assignment on time</a:t>
            </a:r>
            <a:endParaRPr lang="en-US" sz="1200" dirty="0"/>
          </a:p>
        </p:txBody>
      </p:sp>
      <p:sp>
        <p:nvSpPr>
          <p:cNvPr id="250" name="TextBox 249"/>
          <p:cNvSpPr txBox="1"/>
          <p:nvPr/>
        </p:nvSpPr>
        <p:spPr>
          <a:xfrm>
            <a:off x="4286169" y="4400692"/>
            <a:ext cx="213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CNAs not assigned breaks that ensure adequate staffing coverage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17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Speakers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75" y="4008639"/>
            <a:ext cx="1587098" cy="1985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5647" y="5994448"/>
            <a:ext cx="2903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 Pettis, MS, RN, WCC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86" y="1626609"/>
            <a:ext cx="1971675" cy="1971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1987" y="3598284"/>
            <a:ext cx="18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Gabby Katz, MPP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9749" y="5994448"/>
            <a:ext cx="2562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Rosanna Bertrand, PhD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8325" y="3598284"/>
            <a:ext cx="2365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Hurd, MSN, RN</a:t>
            </a:r>
          </a:p>
        </p:txBody>
      </p:sp>
      <p:pic>
        <p:nvPicPr>
          <p:cNvPr id="3" name="Picture 2" descr="\\camfile01\DATA2\Projects\MA_SPOT\Team photos\rosanna p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4008639"/>
            <a:ext cx="1752184" cy="19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09" y="1558162"/>
            <a:ext cx="1565377" cy="204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5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Step 6:  Design and Implement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each root cause to determine how to best reduce or eliminate it.</a:t>
            </a:r>
          </a:p>
          <a:p>
            <a:r>
              <a:rPr lang="en-US" dirty="0" smtClean="0"/>
              <a:t>Choose actions that address each root cause.</a:t>
            </a:r>
          </a:p>
          <a:p>
            <a:r>
              <a:rPr lang="en-US" dirty="0" smtClean="0"/>
              <a:t>Develop at least one corrective action for each root cause.</a:t>
            </a:r>
          </a:p>
          <a:p>
            <a:r>
              <a:rPr lang="en-US" dirty="0"/>
              <a:t>Aim for corrective actions ranked strong or intermediate.</a:t>
            </a:r>
          </a:p>
          <a:p>
            <a:r>
              <a:rPr lang="en-US" dirty="0"/>
              <a:t>Corrective actions that change the system and do not allow errors are the </a:t>
            </a:r>
            <a:r>
              <a:rPr lang="en-US" dirty="0" smtClean="0"/>
              <a:t>strongest.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71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6:  Design and Implement Changes (cont.)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993856"/>
              </p:ext>
            </p:extLst>
          </p:nvPr>
        </p:nvGraphicFramePr>
        <p:xfrm>
          <a:off x="723900" y="1492573"/>
          <a:ext cx="7721601" cy="4785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73867"/>
                <a:gridCol w="2573867"/>
                <a:gridCol w="2573867"/>
              </a:tblGrid>
              <a:tr h="50030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Examples of Actions by Strength Category</a:t>
                      </a:r>
                      <a:endParaRPr lang="en-US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Stronger</a:t>
                      </a:r>
                      <a:endParaRPr lang="en-US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Intermediate</a:t>
                      </a:r>
                      <a:endParaRPr lang="en-US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Weaker</a:t>
                      </a:r>
                      <a:endParaRPr lang="en-US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87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Architectural/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physical plant changes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New device with usability testing before purchasing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Simplify the process and remove unnecessary steps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Standardize equipment or process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Checklist/cognitive aid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Eliminate look- and sound-alikes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Read back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Enhanced documentation/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Redundancy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Double-checks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Warnings and labels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New memorandum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Additional study/analysis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5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Polling Question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corrective </a:t>
            </a:r>
            <a:r>
              <a:rPr lang="en-US" sz="2400" dirty="0" smtClean="0"/>
              <a:t>action is </a:t>
            </a:r>
            <a:r>
              <a:rPr lang="en-US" sz="2400" dirty="0"/>
              <a:t>unlikely to result in lasting change? </a:t>
            </a:r>
          </a:p>
          <a:p>
            <a:pPr>
              <a:buFont typeface="+mj-lt"/>
              <a:buAutoNum type="alphaUcPeriod"/>
            </a:pPr>
            <a:r>
              <a:rPr lang="en-US" sz="2400" dirty="0"/>
              <a:t>Development of a checklist</a:t>
            </a:r>
          </a:p>
          <a:p>
            <a:pPr>
              <a:buFont typeface="+mj-lt"/>
              <a:buAutoNum type="alphaUcPeriod"/>
            </a:pPr>
            <a:r>
              <a:rPr lang="en-US" sz="2400" dirty="0"/>
              <a:t>Simplifying the process</a:t>
            </a:r>
          </a:p>
          <a:p>
            <a:pPr>
              <a:buFont typeface="+mj-lt"/>
              <a:buAutoNum type="alphaUcPeriod"/>
            </a:pPr>
            <a:r>
              <a:rPr lang="en-US" sz="2400" dirty="0" smtClean="0"/>
              <a:t>Reminding staff of a step</a:t>
            </a:r>
            <a:endParaRPr lang="en-US" sz="2400" dirty="0"/>
          </a:p>
          <a:p>
            <a:pPr>
              <a:buFont typeface="+mj-lt"/>
              <a:buAutoNum type="alphaUcPeriod"/>
            </a:pPr>
            <a:r>
              <a:rPr lang="en-US" sz="2400" dirty="0"/>
              <a:t>Standardizing equipment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Step 6:  Design and Implement Changes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Clearly state what is to be done, by whom, and when.</a:t>
            </a:r>
          </a:p>
          <a:p>
            <a:r>
              <a:rPr lang="en-US" smtClean="0"/>
              <a:t>Clearly defined plans will enable monitoring of implementation of corrective actions.</a:t>
            </a:r>
          </a:p>
          <a:p>
            <a:r>
              <a:rPr lang="en-US" smtClean="0"/>
              <a:t>If a particular action cannot be accomplished, look for other ways to change the process – doing nothing should not be an option.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5413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 Measure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Gather data to measure success of corrective actions.</a:t>
            </a:r>
          </a:p>
          <a:p>
            <a:r>
              <a:rPr lang="en-US" sz="2800" dirty="0" smtClean="0"/>
              <a:t>Measure the following:</a:t>
            </a:r>
          </a:p>
          <a:p>
            <a:pPr lvl="1"/>
            <a:r>
              <a:rPr lang="en-US" sz="2400" dirty="0" smtClean="0"/>
              <a:t>Was the corrective action implemented?</a:t>
            </a:r>
          </a:p>
          <a:p>
            <a:pPr lvl="1"/>
            <a:r>
              <a:rPr lang="en-US" sz="2400" dirty="0" smtClean="0"/>
              <a:t>Are staff complying with changes</a:t>
            </a:r>
          </a:p>
          <a:p>
            <a:pPr lvl="1"/>
            <a:r>
              <a:rPr lang="en-US" sz="2400" dirty="0" smtClean="0"/>
              <a:t>Have the changes made a difference?</a:t>
            </a:r>
          </a:p>
        </p:txBody>
      </p:sp>
    </p:spTree>
    <p:extLst>
      <p:ext uri="{BB962C8B-B14F-4D97-AF65-F5344CB8AC3E}">
        <p14:creationId xmlns:p14="http://schemas.microsoft.com/office/powerpoint/2010/main" val="3799485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Root Cause Analysis Performance Improvement Project (PIP) Template</a:t>
            </a:r>
          </a:p>
        </p:txBody>
      </p:sp>
      <p:pic>
        <p:nvPicPr>
          <p:cNvPr id="5127" name="Picture 7" descr="C:\Users\pettisj\AppData\Local\Microsoft\Windows\Temporary Internet Files\Content.IE5\I68V2XN1\assessment_000[1]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74" y="2119560"/>
            <a:ext cx="3438996" cy="34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02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and Webinar Evaluation</a:t>
            </a:r>
            <a:endParaRPr lang="en-US" dirty="0"/>
          </a:p>
        </p:txBody>
      </p:sp>
      <p:pic>
        <p:nvPicPr>
          <p:cNvPr id="2051" name="Picture 3" descr="C:\Users\pettisj\AppData\Local\Microsoft\Windows\Temporary Internet Files\Content.IE5\7280K9C6\questions_graphic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4" y="2202437"/>
            <a:ext cx="3494802" cy="348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tisj\AppData\Local\Microsoft\Windows\Temporary Internet Files\Content.IE5\GZ82MBY0\iStock_000017685398Mediu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08" y="2089046"/>
            <a:ext cx="3483544" cy="34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27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Upon completion of this webinar, attendees will be able to:</a:t>
            </a:r>
          </a:p>
          <a:p>
            <a:pPr lvl="1"/>
            <a:r>
              <a:rPr lang="en-US" sz="2400" dirty="0" smtClean="0"/>
              <a:t>Describe the steps in the root cause analysis (RCA) process,</a:t>
            </a:r>
          </a:p>
          <a:p>
            <a:pPr lvl="1"/>
            <a:r>
              <a:rPr lang="en-US" sz="2400" dirty="0" smtClean="0"/>
              <a:t>Explain what types of incidents or events are appropriate for RCA,</a:t>
            </a:r>
          </a:p>
          <a:p>
            <a:pPr lvl="1"/>
            <a:r>
              <a:rPr lang="en-US" sz="2400" dirty="0" smtClean="0"/>
              <a:t>Describe who should be on the team to conduct RCA, and</a:t>
            </a:r>
          </a:p>
          <a:p>
            <a:pPr lvl="1"/>
            <a:r>
              <a:rPr lang="en-US" sz="2400" dirty="0" smtClean="0"/>
              <a:t>Describe the difference between a contributing factor and a root cause.</a:t>
            </a:r>
          </a:p>
        </p:txBody>
      </p:sp>
    </p:spTree>
    <p:extLst>
      <p:ext uri="{BB962C8B-B14F-4D97-AF65-F5344CB8AC3E}">
        <p14:creationId xmlns:p14="http://schemas.microsoft.com/office/powerpoint/2010/main" val="36003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What is RCA?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RCA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is 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process for identifying the underlying factors or causes of an adverse event or near-miss.</a:t>
            </a:r>
          </a:p>
          <a:p>
            <a:r>
              <a:rPr lang="en-US" sz="2800" dirty="0" smtClean="0"/>
              <a:t>Often what seems to be the obvious reason for an event or problem may not be the real reason behind it. </a:t>
            </a:r>
          </a:p>
          <a:p>
            <a:r>
              <a:rPr lang="en-US" sz="2800" dirty="0" smtClean="0"/>
              <a:t>RCA leads to digging deeper and deeper looking for the reasons behind the reasons.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407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RCA Example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32" y="1536700"/>
            <a:ext cx="7732268" cy="4771110"/>
          </a:xfrm>
        </p:spPr>
        <p:txBody>
          <a:bodyPr/>
          <a:lstStyle/>
          <a:p>
            <a:r>
              <a:rPr lang="en-US" sz="2000" b="1" dirty="0" smtClean="0"/>
              <a:t>Problem</a:t>
            </a:r>
            <a:r>
              <a:rPr lang="en-US" sz="2000" dirty="0" smtClean="0"/>
              <a:t>: Medications are not delivered to residents in a timely manner. Often medications scheduled for 8 a.m. are not delivered until 9:30 a.m. or later.</a:t>
            </a:r>
          </a:p>
          <a:p>
            <a:r>
              <a:rPr lang="en-US" sz="2000" b="1" dirty="0" smtClean="0"/>
              <a:t>Possible reason: </a:t>
            </a:r>
            <a:r>
              <a:rPr lang="en-US" sz="2000" dirty="0" smtClean="0"/>
              <a:t>Nurses are not aware of the facility policy requiring delivery of medications within a two-hour window (1 hour before and 1 hour after scheduled time). </a:t>
            </a:r>
            <a:endParaRPr lang="en-US" sz="2000" strike="sngStrike" dirty="0" smtClean="0"/>
          </a:p>
          <a:p>
            <a:r>
              <a:rPr lang="en-US" sz="2000" b="1" dirty="0" smtClean="0"/>
              <a:t>Possible solution: </a:t>
            </a:r>
            <a:r>
              <a:rPr lang="en-US" sz="2000" dirty="0" smtClean="0"/>
              <a:t>In-service or retrain the nurses.</a:t>
            </a:r>
          </a:p>
          <a:p>
            <a:r>
              <a:rPr lang="en-US" sz="2000" b="1" dirty="0" smtClean="0"/>
              <a:t>RCA:  </a:t>
            </a:r>
            <a:r>
              <a:rPr lang="en-US" sz="2000" dirty="0" smtClean="0"/>
              <a:t>All morning medications on the unit are scheduled for the same time (8 a.m.) allowing only about 2 minutes/resident. </a:t>
            </a:r>
          </a:p>
          <a:p>
            <a:r>
              <a:rPr lang="en-US" sz="2000" b="1" dirty="0" smtClean="0"/>
              <a:t>Stronger </a:t>
            </a:r>
            <a:r>
              <a:rPr lang="en-US" sz="2000" b="1" dirty="0"/>
              <a:t>s</a:t>
            </a:r>
            <a:r>
              <a:rPr lang="en-US" sz="2000" b="1" dirty="0" smtClean="0"/>
              <a:t>olution</a:t>
            </a:r>
            <a:r>
              <a:rPr lang="en-US" sz="2000" dirty="0" smtClean="0"/>
              <a:t>: Address the root cause by allowing nurses more time (stagger medication times). </a:t>
            </a:r>
            <a:r>
              <a:rPr lang="en-US" sz="2000" strike="sngStrik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5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ettisj\AppData\Local\Microsoft\Windows\Temporary Internet Files\Content.IE5\GZ82MBY0\SettingGoals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36" y="2278250"/>
            <a:ext cx="3721663" cy="27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Goals of 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4354713" cy="4591051"/>
          </a:xfrm>
        </p:spPr>
        <p:txBody>
          <a:bodyPr/>
          <a:lstStyle/>
          <a:p>
            <a:r>
              <a:rPr lang="en-US" sz="3200" dirty="0" smtClean="0"/>
              <a:t>To find out:</a:t>
            </a:r>
          </a:p>
          <a:p>
            <a:pPr lvl="1"/>
            <a:r>
              <a:rPr lang="en-US" sz="2800" dirty="0" smtClean="0"/>
              <a:t>What happened, </a:t>
            </a:r>
          </a:p>
          <a:p>
            <a:pPr lvl="1"/>
            <a:r>
              <a:rPr lang="en-US" sz="2800" dirty="0" smtClean="0"/>
              <a:t>Why it happened, and</a:t>
            </a:r>
          </a:p>
          <a:p>
            <a:pPr lvl="1"/>
            <a:r>
              <a:rPr lang="en-US" sz="2800" dirty="0" smtClean="0"/>
              <a:t>What changes need</a:t>
            </a:r>
            <a:r>
              <a:rPr lang="en-US" sz="2800" strike="sngStrike" dirty="0" smtClean="0"/>
              <a:t> </a:t>
            </a:r>
            <a:r>
              <a:rPr lang="en-US" sz="2800" dirty="0" smtClean="0"/>
              <a:t>to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be made to prevent it from happening again.</a:t>
            </a:r>
          </a:p>
        </p:txBody>
      </p:sp>
    </p:spTree>
    <p:extLst>
      <p:ext uri="{BB962C8B-B14F-4D97-AF65-F5344CB8AC3E}">
        <p14:creationId xmlns:p14="http://schemas.microsoft.com/office/powerpoint/2010/main" val="182217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7740300" cy="45910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Identify a problem that needs RCA.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Assemble a team.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Construct the timeline of events.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Identify contributing factors.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300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RCA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7740300" cy="4591051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3600" dirty="0" smtClean="0"/>
              <a:t>Identify root causes.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600" dirty="0" smtClean="0"/>
              <a:t>Design the “fix.”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600" dirty="0" smtClean="0"/>
              <a:t>Measure success.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050" name="Picture 2" descr="C:\Users\pettisj\AppData\Local\Microsoft\Windows\Temporary Internet Files\Content.IE5\OG48J6JD\cause_effect_essay8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97" y="2358811"/>
            <a:ext cx="3030936" cy="359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24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ASGTemplate">
  <a:themeElements>
    <a:clrScheme name="AbtTheme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8575">
          <a:solidFill>
            <a:schemeClr val="accent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ideSlides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JASGTemplate">
  <a:themeElements>
    <a:clrScheme name="AbtTheme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JASGTemplate</Template>
  <TotalTime>11836</TotalTime>
  <Words>1955</Words>
  <Application>Microsoft Office PowerPoint</Application>
  <PresentationFormat>On-screen Show (4:3)</PresentationFormat>
  <Paragraphs>269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JASGTemplate</vt:lpstr>
      <vt:lpstr>WideSlides</vt:lpstr>
      <vt:lpstr>3_Office Theme</vt:lpstr>
      <vt:lpstr>5_Office Theme</vt:lpstr>
      <vt:lpstr>1_JASGTemplate</vt:lpstr>
      <vt:lpstr>PowerPoint Presentation</vt:lpstr>
      <vt:lpstr>Welcome to the Webinar!</vt:lpstr>
      <vt:lpstr>Today’s Speakers</vt:lpstr>
      <vt:lpstr>Objectives</vt:lpstr>
      <vt:lpstr>What is RCA?</vt:lpstr>
      <vt:lpstr>RCA Example</vt:lpstr>
      <vt:lpstr>The Goals of RCA</vt:lpstr>
      <vt:lpstr>Getting Started with RCA</vt:lpstr>
      <vt:lpstr>Getting Started with RCA (cont.)</vt:lpstr>
      <vt:lpstr>Step 1: Identify the Problem</vt:lpstr>
      <vt:lpstr>Step 1: Identify the Problem (cont.)</vt:lpstr>
      <vt:lpstr>Example Problem</vt:lpstr>
      <vt:lpstr>Polling Question</vt:lpstr>
      <vt:lpstr>Let’s Chat!</vt:lpstr>
      <vt:lpstr>Step 2: Assemble the Team</vt:lpstr>
      <vt:lpstr>Step 2: Assemble the Team (cont.)</vt:lpstr>
      <vt:lpstr>Step 3: Construct a Timeline </vt:lpstr>
      <vt:lpstr>Step 3: Construct a Timeline (cont.) </vt:lpstr>
      <vt:lpstr>Step 3: Construct a Timeline (cont.) </vt:lpstr>
      <vt:lpstr>Step 4: Identify Contributing Factors</vt:lpstr>
      <vt:lpstr>Step 4: Identify Contributing Factors</vt:lpstr>
      <vt:lpstr>Step 4: Identify Contributing Factors</vt:lpstr>
      <vt:lpstr>Step 5: Identify Root Causes</vt:lpstr>
      <vt:lpstr>Step 5: Identify Root Causes</vt:lpstr>
      <vt:lpstr>Tools for Conducting RCA</vt:lpstr>
      <vt:lpstr>Five Whys Example</vt:lpstr>
      <vt:lpstr>Five Whys Example (cont.)</vt:lpstr>
      <vt:lpstr>Fishbone Diagram</vt:lpstr>
      <vt:lpstr>Fishbone Diagram</vt:lpstr>
      <vt:lpstr>Step 6:  Design and Implement Changes </vt:lpstr>
      <vt:lpstr>Step 6:  Design and Implement Changes (cont.)</vt:lpstr>
      <vt:lpstr>Polling Question </vt:lpstr>
      <vt:lpstr>Step 6:  Design and Implement Changes (cont.)</vt:lpstr>
      <vt:lpstr>Step 7:  Measure Success</vt:lpstr>
      <vt:lpstr>Additional Handout</vt:lpstr>
      <vt:lpstr>Questions and Webinar Evaluation</vt:lpstr>
      <vt:lpstr>PowerPoint Presentation</vt:lpstr>
    </vt:vector>
  </TitlesOfParts>
  <Company>Abt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Jennifer Pettis</dc:creator>
  <cp:keywords>PowerPoint;Footers;Wide Slides;Bullets that work in iOS</cp:keywords>
  <cp:lastModifiedBy>Jennifer Pettis</cp:lastModifiedBy>
  <cp:revision>204</cp:revision>
  <cp:lastPrinted>2011-06-22T19:26:10Z</cp:lastPrinted>
  <dcterms:created xsi:type="dcterms:W3CDTF">2017-03-22T14:33:25Z</dcterms:created>
  <dcterms:modified xsi:type="dcterms:W3CDTF">2018-01-29T13:30:33Z</dcterms:modified>
</cp:coreProperties>
</file>