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147469666" r:id="rId7"/>
    <p:sldId id="2147469668" r:id="rId8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346EB2F-3FE5-5787-6B60-81639671EF77}" name="Sudders, Marylou (EHS)" initials="SM(" userId="S::Marylou.Sudders@mass.gov::fb55bd95-4951-4d3e-bbfa-043df7d28f8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260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7456" y="273558"/>
            <a:ext cx="4673091" cy="3500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98524" y="1661795"/>
            <a:ext cx="6193790" cy="4536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6600" y="410083"/>
            <a:ext cx="5613653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Massachusetts</a:t>
            </a:r>
            <a:r>
              <a:rPr sz="1200" b="1" spc="-6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Department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Public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Health–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lang="en-US" sz="1200" b="1" spc="-10" dirty="0">
                <a:latin typeface="Arial"/>
                <a:cs typeface="Arial"/>
              </a:rPr>
              <a:t>Wednesday</a:t>
            </a:r>
            <a:r>
              <a:rPr sz="1200" b="1" dirty="0">
                <a:latin typeface="Arial"/>
                <a:cs typeface="Arial"/>
              </a:rPr>
              <a:t>,</a:t>
            </a:r>
            <a:r>
              <a:rPr lang="en-US" sz="1200" b="1" dirty="0">
                <a:latin typeface="Arial"/>
                <a:cs typeface="Arial"/>
              </a:rPr>
              <a:t> November 23,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2022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44420" y="967181"/>
            <a:ext cx="6341745" cy="1307409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5"/>
              </a:spcBef>
            </a:pPr>
            <a:r>
              <a:rPr dirty="0"/>
              <a:t>Monkeypox</a:t>
            </a:r>
            <a:r>
              <a:rPr spc="-95" dirty="0"/>
              <a:t> </a:t>
            </a:r>
            <a:r>
              <a:rPr dirty="0"/>
              <a:t>Cases</a:t>
            </a:r>
            <a:r>
              <a:rPr spc="-80" dirty="0"/>
              <a:t> </a:t>
            </a:r>
            <a:r>
              <a:rPr dirty="0"/>
              <a:t>and</a:t>
            </a:r>
            <a:r>
              <a:rPr spc="-50" dirty="0"/>
              <a:t> </a:t>
            </a:r>
            <a:r>
              <a:rPr dirty="0"/>
              <a:t>People</a:t>
            </a:r>
            <a:r>
              <a:rPr spc="-55" dirty="0"/>
              <a:t> </a:t>
            </a:r>
            <a:r>
              <a:rPr spc="-10" dirty="0"/>
              <a:t>Vaccinated</a:t>
            </a:r>
            <a:r>
              <a:rPr spc="-35" dirty="0"/>
              <a:t> </a:t>
            </a:r>
            <a:r>
              <a:rPr dirty="0"/>
              <a:t>by</a:t>
            </a:r>
            <a:r>
              <a:rPr spc="-150" dirty="0"/>
              <a:t> </a:t>
            </a:r>
            <a:r>
              <a:rPr spc="-20" dirty="0"/>
              <a:t>Age,</a:t>
            </a:r>
          </a:p>
          <a:p>
            <a:pPr marL="7620" algn="ctr">
              <a:lnSpc>
                <a:spcPct val="100000"/>
              </a:lnSpc>
            </a:pPr>
            <a:r>
              <a:rPr dirty="0"/>
              <a:t>Sex</a:t>
            </a:r>
            <a:r>
              <a:rPr spc="-25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spc="-10" dirty="0"/>
              <a:t>Race/Ethnicity</a:t>
            </a:r>
            <a:br>
              <a:rPr lang="en-US" spc="-10" dirty="0"/>
            </a:br>
            <a:br>
              <a:rPr lang="en-US" spc="-10" dirty="0"/>
            </a:b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1450975" y="2495803"/>
            <a:ext cx="656272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The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Monkeypox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Cases and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People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Vaccinated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Age,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Sex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and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Race/Ethnicity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Report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will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updated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weekly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posted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chemeClr val="tx1"/>
                </a:solidFill>
                <a:latin typeface="Calibri"/>
                <a:cs typeface="Calibri"/>
              </a:rPr>
              <a:t>Thursday</a:t>
            </a:r>
            <a:endParaRPr sz="1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50975" y="3325114"/>
            <a:ext cx="648589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All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included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this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report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are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preliminary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subject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change.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demographics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cases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is </a:t>
            </a:r>
            <a:r>
              <a:rPr sz="1200" dirty="0">
                <a:latin typeface="Calibri"/>
                <a:cs typeface="Calibri"/>
              </a:rPr>
              <a:t>obtained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through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electronic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reports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by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healthcare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providers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laboratories and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from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cases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during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case </a:t>
            </a:r>
            <a:r>
              <a:rPr sz="1200" dirty="0">
                <a:latin typeface="Calibri"/>
                <a:cs typeface="Calibri"/>
              </a:rPr>
              <a:t>interviews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entered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into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Massachusetts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Electronic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Disease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Surveillance System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(MAVEN).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on </a:t>
            </a:r>
            <a:r>
              <a:rPr sz="1200" dirty="0">
                <a:latin typeface="Calibri"/>
                <a:cs typeface="Calibri"/>
              </a:rPr>
              <a:t>demographics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people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vaccinated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obtained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through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provider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reports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into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Massachusetts </a:t>
            </a:r>
            <a:r>
              <a:rPr sz="1200" dirty="0">
                <a:latin typeface="Calibri"/>
                <a:cs typeface="Calibri"/>
              </a:rPr>
              <a:t>Immunization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Information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System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(MIIS).</a:t>
            </a:r>
            <a:endParaRPr sz="1200" dirty="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6847" y="4596384"/>
            <a:ext cx="1670303" cy="170078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5175" y="277368"/>
            <a:ext cx="1200912" cy="12252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Monkeypox</a:t>
            </a:r>
            <a:r>
              <a:rPr spc="-80" dirty="0"/>
              <a:t> </a:t>
            </a:r>
            <a:r>
              <a:rPr dirty="0"/>
              <a:t>Cases</a:t>
            </a:r>
            <a:r>
              <a:rPr spc="-75" dirty="0"/>
              <a:t> </a:t>
            </a:r>
            <a:r>
              <a:rPr dirty="0"/>
              <a:t>–</a:t>
            </a:r>
            <a:r>
              <a:rPr spc="-25" dirty="0"/>
              <a:t> </a:t>
            </a:r>
            <a:r>
              <a:rPr dirty="0"/>
              <a:t>Epidemic</a:t>
            </a:r>
            <a:r>
              <a:rPr spc="-65" dirty="0"/>
              <a:t> </a:t>
            </a:r>
            <a:r>
              <a:rPr spc="-10" dirty="0"/>
              <a:t>Curve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88431" y="721263"/>
            <a:ext cx="8681085" cy="543739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25400" rIns="0" bIns="0" rtlCol="0">
            <a:spAutoFit/>
          </a:bodyPr>
          <a:lstStyle/>
          <a:p>
            <a:pPr marL="376555" indent="-287020">
              <a:lnSpc>
                <a:spcPct val="100000"/>
              </a:lnSpc>
              <a:spcBef>
                <a:spcPts val="200"/>
              </a:spcBef>
              <a:buFont typeface="Wingdings"/>
              <a:buChar char=""/>
              <a:tabLst>
                <a:tab pos="376555" algn="l"/>
                <a:tab pos="377190" algn="l"/>
              </a:tabLst>
            </a:pPr>
            <a:r>
              <a:rPr lang="en-US" sz="1600" b="1" spc="-35" dirty="0">
                <a:latin typeface="Arial"/>
                <a:cs typeface="Arial"/>
              </a:rPr>
              <a:t>453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confirmed</a:t>
            </a:r>
            <a:r>
              <a:rPr sz="1600" spc="-9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probable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cases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monkeypox</a:t>
            </a:r>
            <a:r>
              <a:rPr sz="1600" spc="-7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have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been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reported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in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MA</a:t>
            </a:r>
            <a:r>
              <a:rPr lang="en-US" sz="1600" spc="-25" dirty="0">
                <a:latin typeface="Arial"/>
                <a:cs typeface="Arial"/>
              </a:rPr>
              <a:t> as of 11/23/2022</a:t>
            </a:r>
          </a:p>
          <a:p>
            <a:pPr marL="376555" indent="-287020">
              <a:lnSpc>
                <a:spcPct val="100000"/>
              </a:lnSpc>
              <a:spcBef>
                <a:spcPts val="200"/>
              </a:spcBef>
              <a:buFont typeface="Wingdings"/>
              <a:buChar char=""/>
              <a:tabLst>
                <a:tab pos="376555" algn="l"/>
                <a:tab pos="377190" algn="l"/>
              </a:tabLst>
            </a:pPr>
            <a:r>
              <a:rPr lang="en-US" sz="1600" dirty="0">
                <a:latin typeface="Arial"/>
                <a:cs typeface="Arial"/>
              </a:rPr>
              <a:t>There have been </a:t>
            </a:r>
            <a:r>
              <a:rPr lang="en-US" sz="1600" b="1" dirty="0">
                <a:latin typeface="Arial"/>
                <a:cs typeface="Arial"/>
              </a:rPr>
              <a:t>4</a:t>
            </a:r>
            <a:r>
              <a:rPr lang="en-US" sz="1600" dirty="0">
                <a:latin typeface="Arial"/>
                <a:cs typeface="Arial"/>
              </a:rPr>
              <a:t> new cases since the last report on 11/17/2022</a:t>
            </a:r>
            <a:endParaRPr sz="1600" dirty="0">
              <a:latin typeface="Arial"/>
              <a:cs typeface="Arial"/>
            </a:endParaRPr>
          </a:p>
        </p:txBody>
      </p:sp>
      <p:pic>
        <p:nvPicPr>
          <p:cNvPr id="6" name="Picture 5" descr="The SGPlot Procedure" title="The SGPlot Procedure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9416"/>
            <a:ext cx="768096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Monkeypox</a:t>
            </a:r>
            <a:r>
              <a:rPr spc="-80" dirty="0"/>
              <a:t> </a:t>
            </a:r>
            <a:r>
              <a:rPr dirty="0"/>
              <a:t>Cases</a:t>
            </a:r>
            <a:r>
              <a:rPr spc="-90" dirty="0"/>
              <a:t> </a:t>
            </a:r>
            <a:r>
              <a:rPr dirty="0"/>
              <a:t>by</a:t>
            </a:r>
            <a:r>
              <a:rPr spc="-20" dirty="0"/>
              <a:t> </a:t>
            </a:r>
            <a:r>
              <a:rPr spc="-25" dirty="0"/>
              <a:t>Sex</a:t>
            </a:r>
          </a:p>
        </p:txBody>
      </p:sp>
      <p:pic>
        <p:nvPicPr>
          <p:cNvPr id="5" name="Picture 4" descr="The SGPie Procedure" title="The SGPie Procedure">
            <a:extLst>
              <a:ext uri="{FF2B5EF4-FFF2-40B4-BE49-F238E27FC236}">
                <a16:creationId xmlns:a16="http://schemas.microsoft.com/office/drawing/2014/main" id="{00000000-0008-0000-0800-000003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" y="945642"/>
            <a:ext cx="7894320" cy="5638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Monkeypox</a:t>
            </a:r>
            <a:r>
              <a:rPr spc="-85" dirty="0"/>
              <a:t> </a:t>
            </a:r>
            <a:r>
              <a:rPr dirty="0"/>
              <a:t>Cases</a:t>
            </a:r>
            <a:r>
              <a:rPr spc="-100" dirty="0"/>
              <a:t> </a:t>
            </a:r>
            <a:r>
              <a:rPr dirty="0"/>
              <a:t>by</a:t>
            </a:r>
            <a:r>
              <a:rPr spc="-125" dirty="0"/>
              <a:t> </a:t>
            </a:r>
            <a:r>
              <a:rPr dirty="0"/>
              <a:t>Age</a:t>
            </a:r>
            <a:r>
              <a:rPr spc="10" dirty="0"/>
              <a:t> </a:t>
            </a:r>
            <a:r>
              <a:rPr spc="-10" dirty="0"/>
              <a:t>Group</a:t>
            </a:r>
          </a:p>
        </p:txBody>
      </p:sp>
      <p:pic>
        <p:nvPicPr>
          <p:cNvPr id="5" name="Picture 4" descr="The SGPlot Procedure" title="The SGPlot Procedure">
            <a:extLst>
              <a:ext uri="{FF2B5EF4-FFF2-40B4-BE49-F238E27FC236}">
                <a16:creationId xmlns:a16="http://schemas.microsoft.com/office/drawing/2014/main" id="{00000000-0008-0000-0800-000004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927252"/>
            <a:ext cx="7955280" cy="568234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2384">
              <a:lnSpc>
                <a:spcPct val="100000"/>
              </a:lnSpc>
              <a:spcBef>
                <a:spcPts val="110"/>
              </a:spcBef>
            </a:pPr>
            <a:r>
              <a:rPr dirty="0"/>
              <a:t>Monkeypox</a:t>
            </a:r>
            <a:r>
              <a:rPr spc="-80" dirty="0"/>
              <a:t> </a:t>
            </a:r>
            <a:r>
              <a:rPr dirty="0"/>
              <a:t>Cases</a:t>
            </a:r>
            <a:r>
              <a:rPr spc="-90" dirty="0"/>
              <a:t> </a:t>
            </a:r>
            <a:r>
              <a:rPr dirty="0"/>
              <a:t>by</a:t>
            </a:r>
            <a:r>
              <a:rPr spc="-20" dirty="0"/>
              <a:t> </a:t>
            </a:r>
            <a:r>
              <a:rPr spc="-10" dirty="0"/>
              <a:t>Race/Ethnicity</a:t>
            </a:r>
          </a:p>
        </p:txBody>
      </p:sp>
      <p:pic>
        <p:nvPicPr>
          <p:cNvPr id="5" name="Picture 4" descr="The SGPie Procedure" title="The SGPie Procedure">
            <a:extLst>
              <a:ext uri="{FF2B5EF4-FFF2-40B4-BE49-F238E27FC236}">
                <a16:creationId xmlns:a16="http://schemas.microsoft.com/office/drawing/2014/main" id="{00000000-0008-0000-0800-000005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90600"/>
            <a:ext cx="8229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737686-82F8-4447-9011-62A90C5D1B0D}"/>
              </a:ext>
            </a:extLst>
          </p:cNvPr>
          <p:cNvSpPr txBox="1"/>
          <p:nvPr/>
        </p:nvSpPr>
        <p:spPr>
          <a:xfrm>
            <a:off x="268455" y="252113"/>
            <a:ext cx="67938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Monkeypox Vaccines</a:t>
            </a:r>
          </a:p>
        </p:txBody>
      </p:sp>
      <p:sp>
        <p:nvSpPr>
          <p:cNvPr id="11" name="Subtitle 1">
            <a:extLst>
              <a:ext uri="{FF2B5EF4-FFF2-40B4-BE49-F238E27FC236}">
                <a16:creationId xmlns:a16="http://schemas.microsoft.com/office/drawing/2014/main" id="{09C86B98-FB55-4975-80E7-AE9C63DDC1CF}"/>
              </a:ext>
            </a:extLst>
          </p:cNvPr>
          <p:cNvSpPr txBox="1">
            <a:spLocks/>
          </p:cNvSpPr>
          <p:nvPr/>
        </p:nvSpPr>
        <p:spPr>
          <a:xfrm>
            <a:off x="268455" y="658119"/>
            <a:ext cx="8681658" cy="8968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dirty="0">
              <a:solidFill>
                <a:schemeClr val="dk1"/>
              </a:solidFill>
              <a:effectLst/>
              <a:ea typeface="+mn-ea"/>
              <a:cs typeface="+mn-cs"/>
            </a:endParaRPr>
          </a:p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Since June 1, 2022, </a:t>
            </a: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32,716 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JYNNEOS vaccine doses have been administered to </a:t>
            </a: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19,693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 people.</a:t>
            </a:r>
            <a:endParaRPr lang="en-US" sz="1600" dirty="0">
              <a:solidFill>
                <a:schemeClr val="dk1"/>
              </a:solidFill>
              <a:cs typeface="+mn-cs"/>
            </a:endParaRPr>
          </a:p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6,678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 people have received only one dose of vaccine and </a:t>
            </a: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13,007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 have received two doses.</a:t>
            </a:r>
          </a:p>
          <a:p>
            <a:pPr marL="171450" indent="-171450" defTabSz="914400">
              <a:spcBef>
                <a:spcPts val="0"/>
              </a:spcBef>
              <a:spcAft>
                <a:spcPts val="0"/>
              </a:spcAft>
              <a:defRPr/>
            </a:pPr>
            <a:endParaRPr lang="en-US" sz="1200" baseline="0" dirty="0">
              <a:solidFill>
                <a:schemeClr val="dk1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4EBCFD-559A-4675-91C7-C0413EF0706A}"/>
              </a:ext>
            </a:extLst>
          </p:cNvPr>
          <p:cNvSpPr txBox="1"/>
          <p:nvPr/>
        </p:nvSpPr>
        <p:spPr>
          <a:xfrm>
            <a:off x="0" y="6515041"/>
            <a:ext cx="5175849" cy="225397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200" dirty="0"/>
              <a:t>Data as of 11/22/2022 and subject to change</a:t>
            </a:r>
            <a:endParaRPr lang="en-US" sz="1200" b="1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effectLst/>
              <a:latin typeface="Calibri" panose="020F0502020204030204" pitchFamily="34" charset="0"/>
            </a:endParaRPr>
          </a:p>
          <a:p>
            <a:endParaRPr lang="en-US" sz="1100" dirty="0"/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1A8EDD3-B22E-490C-9CCE-0D4B018DA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430487"/>
              </p:ext>
            </p:extLst>
          </p:nvPr>
        </p:nvGraphicFramePr>
        <p:xfrm>
          <a:off x="1404850" y="1668186"/>
          <a:ext cx="6181138" cy="4672082"/>
        </p:xfrm>
        <a:graphic>
          <a:graphicData uri="http://schemas.openxmlformats.org/drawingml/2006/table">
            <a:tbl>
              <a:tblPr/>
              <a:tblGrid>
                <a:gridCol w="3386925">
                  <a:extLst>
                    <a:ext uri="{9D8B030D-6E8A-4147-A177-3AD203B41FA5}">
                      <a16:colId xmlns:a16="http://schemas.microsoft.com/office/drawing/2014/main" val="1536136114"/>
                    </a:ext>
                  </a:extLst>
                </a:gridCol>
                <a:gridCol w="1306385">
                  <a:extLst>
                    <a:ext uri="{9D8B030D-6E8A-4147-A177-3AD203B41FA5}">
                      <a16:colId xmlns:a16="http://schemas.microsoft.com/office/drawing/2014/main" val="2983482547"/>
                    </a:ext>
                  </a:extLst>
                </a:gridCol>
                <a:gridCol w="1487828">
                  <a:extLst>
                    <a:ext uri="{9D8B030D-6E8A-4147-A177-3AD203B41FA5}">
                      <a16:colId xmlns:a16="http://schemas.microsoft.com/office/drawing/2014/main" val="996275824"/>
                    </a:ext>
                  </a:extLst>
                </a:gridCol>
              </a:tblGrid>
              <a:tr h="4829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Number of People Vaccinated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Percentage of Total Vaccinated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538386"/>
                  </a:ext>
                </a:extLst>
              </a:tr>
              <a:tr h="195248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SEX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01640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18,092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198922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Female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1,529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084018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68751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784975"/>
                  </a:ext>
                </a:extLst>
              </a:tr>
              <a:tr h="313979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AGE GROUP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389840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0-19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947974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20-29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5,038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09083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30-39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5,929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52260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40-49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3,087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077581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50-59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3,076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17885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60+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2,360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2536029"/>
                  </a:ext>
                </a:extLst>
              </a:tr>
              <a:tr h="164407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RACE/ETHNICITY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587628"/>
                  </a:ext>
                </a:extLst>
              </a:tr>
              <a:tr h="2370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American Indian or Alaskan Native,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77485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Asian,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1,231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680114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Black or African American,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993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27614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2,538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4891972"/>
                  </a:ext>
                </a:extLst>
              </a:tr>
              <a:tr h="21093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Native Hawaiian or Pacific Islander,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804027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 race, non-Hispanic*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1,314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40349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White,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12,272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199736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Unknown, missing or refused to answer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1,309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9412766"/>
                  </a:ext>
                </a:extLst>
              </a:tr>
            </a:tbl>
          </a:graphicData>
        </a:graphic>
      </p:graphicFrame>
      <p:sp>
        <p:nvSpPr>
          <p:cNvPr id="14" name="Subtitle 1">
            <a:extLst>
              <a:ext uri="{FF2B5EF4-FFF2-40B4-BE49-F238E27FC236}">
                <a16:creationId xmlns:a16="http://schemas.microsoft.com/office/drawing/2014/main" id="{91DB0F69-7E70-4B63-BEC1-C75BE26E2CF4}"/>
              </a:ext>
            </a:extLst>
          </p:cNvPr>
          <p:cNvSpPr txBox="1">
            <a:spLocks/>
          </p:cNvSpPr>
          <p:nvPr/>
        </p:nvSpPr>
        <p:spPr>
          <a:xfrm>
            <a:off x="5461462" y="6515041"/>
            <a:ext cx="3599411" cy="305176"/>
          </a:xfrm>
          <a:prstGeom prst="rect">
            <a:avLst/>
          </a:prstGeom>
          <a:noFill/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dk1"/>
                </a:solidFill>
                <a:cs typeface="+mn-cs"/>
              </a:rPr>
              <a:t>*Includes multi-race, non-Hispanic</a:t>
            </a:r>
          </a:p>
        </p:txBody>
      </p:sp>
    </p:spTree>
    <p:extLst>
      <p:ext uri="{BB962C8B-B14F-4D97-AF65-F5344CB8AC3E}">
        <p14:creationId xmlns:p14="http://schemas.microsoft.com/office/powerpoint/2010/main" val="3002462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737686-82F8-4447-9011-62A90C5D1B0D}"/>
              </a:ext>
            </a:extLst>
          </p:cNvPr>
          <p:cNvSpPr txBox="1"/>
          <p:nvPr/>
        </p:nvSpPr>
        <p:spPr>
          <a:xfrm>
            <a:off x="268455" y="252113"/>
            <a:ext cx="67938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TPOXX</a:t>
            </a:r>
          </a:p>
        </p:txBody>
      </p:sp>
      <p:sp>
        <p:nvSpPr>
          <p:cNvPr id="7" name="Subtitle 1">
            <a:extLst>
              <a:ext uri="{FF2B5EF4-FFF2-40B4-BE49-F238E27FC236}">
                <a16:creationId xmlns:a16="http://schemas.microsoft.com/office/drawing/2014/main" id="{4F9C2AFE-7314-4262-BD35-4524D653777E}"/>
              </a:ext>
            </a:extLst>
          </p:cNvPr>
          <p:cNvSpPr txBox="1">
            <a:spLocks/>
          </p:cNvSpPr>
          <p:nvPr/>
        </p:nvSpPr>
        <p:spPr>
          <a:xfrm>
            <a:off x="268455" y="718008"/>
            <a:ext cx="8681658" cy="7297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Since June 1, 2022, providers have reported treating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208*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people with TPOXX to the Department of Public Health.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TPOXX is a prescription antiviral medication that may help treat monkeypox infection.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Not everyone with monkeypox should be treated but it may help reduce severe disease.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572BC7-962B-42A7-8C10-9F40099D9027}"/>
              </a:ext>
            </a:extLst>
          </p:cNvPr>
          <p:cNvSpPr txBox="1"/>
          <p:nvPr/>
        </p:nvSpPr>
        <p:spPr>
          <a:xfrm>
            <a:off x="0" y="6515041"/>
            <a:ext cx="5175849" cy="225397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Data as of 11/23/2022 and subject to change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6DC1445-5027-429F-9A90-88204345EA1B}"/>
              </a:ext>
            </a:extLst>
          </p:cNvPr>
          <p:cNvGraphicFramePr>
            <a:graphicFrameLocks noGrp="1"/>
          </p:cNvGraphicFramePr>
          <p:nvPr/>
        </p:nvGraphicFramePr>
        <p:xfrm>
          <a:off x="1371600" y="1519669"/>
          <a:ext cx="6629400" cy="4620323"/>
        </p:xfrm>
        <a:graphic>
          <a:graphicData uri="http://schemas.openxmlformats.org/drawingml/2006/table">
            <a:tbl>
              <a:tblPr/>
              <a:tblGrid>
                <a:gridCol w="3362612">
                  <a:extLst>
                    <a:ext uri="{9D8B030D-6E8A-4147-A177-3AD203B41FA5}">
                      <a16:colId xmlns:a16="http://schemas.microsoft.com/office/drawing/2014/main" val="1536136114"/>
                    </a:ext>
                  </a:extLst>
                </a:gridCol>
                <a:gridCol w="2047588">
                  <a:extLst>
                    <a:ext uri="{9D8B030D-6E8A-4147-A177-3AD203B41FA5}">
                      <a16:colId xmlns:a16="http://schemas.microsoft.com/office/drawing/2014/main" val="298348254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015466460"/>
                    </a:ext>
                  </a:extLst>
                </a:gridCol>
              </a:tblGrid>
              <a:tr h="4829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Number of People Treated with TPOXX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Percentage of Total Treated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538386"/>
                  </a:ext>
                </a:extLst>
              </a:tr>
              <a:tr h="195248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SEX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200" b="1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1640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200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198922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Female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084018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&lt;1%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68751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784975"/>
                  </a:ext>
                </a:extLst>
              </a:tr>
              <a:tr h="262220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AGE GROUP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200" b="1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389840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0-19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947974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20-29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09083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30-39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52260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40-49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077581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50-59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17885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60+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2536029"/>
                  </a:ext>
                </a:extLst>
              </a:tr>
              <a:tr h="164407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RACE/ETHNICITY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200" b="1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587628"/>
                  </a:ext>
                </a:extLst>
              </a:tr>
              <a:tr h="2370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American Indian or Alaskan Native,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77485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Asian,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680114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Black or African American,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27614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4891972"/>
                  </a:ext>
                </a:extLst>
              </a:tr>
              <a:tr h="21093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Native Hawaiian or Pacific Islander,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804027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 race, non-Hispanic*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40349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White,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199736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Unknown, missing or refused to answer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9412766"/>
                  </a:ext>
                </a:extLst>
              </a:tr>
            </a:tbl>
          </a:graphicData>
        </a:graphic>
      </p:graphicFrame>
      <p:sp>
        <p:nvSpPr>
          <p:cNvPr id="10" name="Subtitle 1">
            <a:extLst>
              <a:ext uri="{FF2B5EF4-FFF2-40B4-BE49-F238E27FC236}">
                <a16:creationId xmlns:a16="http://schemas.microsoft.com/office/drawing/2014/main" id="{A4127A4D-0FCB-4218-AEE1-01CA7E3D50EC}"/>
              </a:ext>
            </a:extLst>
          </p:cNvPr>
          <p:cNvSpPr txBox="1">
            <a:spLocks/>
          </p:cNvSpPr>
          <p:nvPr/>
        </p:nvSpPr>
        <p:spPr>
          <a:xfrm>
            <a:off x="5374255" y="6474182"/>
            <a:ext cx="3599411" cy="305176"/>
          </a:xfrm>
          <a:prstGeom prst="rect">
            <a:avLst/>
          </a:prstGeom>
          <a:noFill/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*Includes multi-race, non-Hispanic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F54DCE-8E4A-4897-AEBE-5BFE9B21E749}"/>
              </a:ext>
            </a:extLst>
          </p:cNvPr>
          <p:cNvSpPr txBox="1"/>
          <p:nvPr/>
        </p:nvSpPr>
        <p:spPr>
          <a:xfrm>
            <a:off x="268455" y="6172200"/>
            <a:ext cx="8494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*Includes out of state residents not included in Massachusetts case counts and presumptive treatment of patients prior to testing in accordance with CDC guidelines.</a:t>
            </a:r>
          </a:p>
        </p:txBody>
      </p:sp>
    </p:spTree>
    <p:extLst>
      <p:ext uri="{BB962C8B-B14F-4D97-AF65-F5344CB8AC3E}">
        <p14:creationId xmlns:p14="http://schemas.microsoft.com/office/powerpoint/2010/main" val="2561783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1558</TotalTime>
  <Words>539</Words>
  <Application>Microsoft Office PowerPoint</Application>
  <PresentationFormat>On-screen Show (4:3)</PresentationFormat>
  <Paragraphs>143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Segoe UI</vt:lpstr>
      <vt:lpstr>Wingdings</vt:lpstr>
      <vt:lpstr>Office Theme</vt:lpstr>
      <vt:lpstr>Monkeypox Cases and People Vaccinated by Age, Sex and Race/Ethnicity  </vt:lpstr>
      <vt:lpstr>Monkeypox Cases – Epidemic Curve</vt:lpstr>
      <vt:lpstr>Monkeypox Cases by Sex</vt:lpstr>
      <vt:lpstr>Monkeypox Cases by Age Group</vt:lpstr>
      <vt:lpstr>Monkeypox Cases by Race/Ethnicity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CCC structure and update</dc:title>
  <dc:creator>Aaron Senior</dc:creator>
  <cp:lastModifiedBy>Brown, Catherine (DPH)</cp:lastModifiedBy>
  <cp:revision>41</cp:revision>
  <dcterms:created xsi:type="dcterms:W3CDTF">2022-09-01T14:50:09Z</dcterms:created>
  <dcterms:modified xsi:type="dcterms:W3CDTF">2022-11-23T16:44:19Z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2022-09-01T00:00:00Z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2022-09-01T00:00:00Z</vt:filetime>
  </property>
  <property fmtid="{D5CDD505-2E9C-101B-9397-08002B2CF9AE}" pid="5" name="Producer">
    <vt:lpwstr>Microsoft® PowerPoint® for Microsoft 365</vt:lpwstr>
  </property>
</Properties>
</file>