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56" r:id="rId5"/>
    <p:sldId id="2147470025" r:id="rId6"/>
    <p:sldId id="2147470017" r:id="rId7"/>
    <p:sldId id="2147470115" r:id="rId8"/>
    <p:sldId id="2147470052" r:id="rId9"/>
    <p:sldId id="2147470026" r:id="rId10"/>
    <p:sldId id="2147470053" r:id="rId11"/>
    <p:sldId id="2147470117" r:id="rId12"/>
    <p:sldId id="2147470104" r:id="rId13"/>
    <p:sldId id="2147470128" r:id="rId14"/>
    <p:sldId id="2147470135" r:id="rId15"/>
    <p:sldId id="2147470127" r:id="rId16"/>
    <p:sldId id="2147470136" r:id="rId17"/>
    <p:sldId id="2147470130" r:id="rId18"/>
    <p:sldId id="2147470124" r:id="rId19"/>
    <p:sldId id="2147470133" r:id="rId20"/>
    <p:sldId id="2147470131" r:id="rId21"/>
    <p:sldId id="2147470129" r:id="rId22"/>
    <p:sldId id="2147470134" r:id="rId23"/>
    <p:sldId id="2147470064" r:id="rId24"/>
    <p:sldId id="2147470065" r:id="rId25"/>
    <p:sldId id="214747006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FSE September 2026" id="{0883C18F-36D2-45F8-A359-E52C7321392D}">
          <p14:sldIdLst>
            <p14:sldId id="256"/>
            <p14:sldId id="2147470025"/>
            <p14:sldId id="2147470017"/>
            <p14:sldId id="2147470115"/>
            <p14:sldId id="2147470052"/>
            <p14:sldId id="2147470026"/>
            <p14:sldId id="2147470053"/>
            <p14:sldId id="2147470117"/>
            <p14:sldId id="2147470104"/>
            <p14:sldId id="2147470128"/>
            <p14:sldId id="2147470135"/>
            <p14:sldId id="2147470127"/>
            <p14:sldId id="2147470136"/>
            <p14:sldId id="2147470130"/>
            <p14:sldId id="2147470124"/>
            <p14:sldId id="2147470133"/>
            <p14:sldId id="2147470131"/>
            <p14:sldId id="2147470129"/>
            <p14:sldId id="2147470134"/>
            <p14:sldId id="2147470064"/>
            <p14:sldId id="2147470065"/>
            <p14:sldId id="214747006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B58319-6A63-E6D2-3072-B19571B82C25}" name="Biggins, Danielle M (DPH)" initials="B(" userId="S::danielle.m.biggins@mass.gov::21b80515-b44f-4ca9-9422-42f13226240e" providerId="AD"/>
  <p188:author id="{7DBF6A34-883C-C348-5877-211BED9822C8}" name="Flynn, Phoebe Marie" initials="FP" userId="S::pflynn_pcgus.com#ext#@massgov.onmicrosoft.com::c28e1ce3-0eb3-40bc-b09b-7a48017f5db9" providerId="AD"/>
  <p188:author id="{2BCFC03E-F324-504E-F9F3-9D629FAECEC9}" name="Herman, Rebecca (DPH)" initials="HR" userId="S::rebecca.herman@mass.gov::af770ad0-1c6d-4d41-8278-94d55aa8c6fa" providerId="AD"/>
  <p188:author id="{A3F84F56-AD76-25D4-48BF-33CF58081D7D}" name="Chaneco, Aynsley" initials="CA" userId="S::aynsley.chaneco@mass.gov::681a52f2-92cf-46ea-b0ca-264ed9471fd1" providerId="AD"/>
  <p188:author id="{FAE8535D-7FC0-4AF6-E073-196ECECA5086}" name="Memmo, Elise" initials="ME" userId="S::ememmo_pcgus.com#ext#@massgov.onmicrosoft.com::6cf039f0-ed8e-4398-905a-d78682c270d9" providerId="AD"/>
  <p188:author id="{AA022267-FB60-0E05-1E74-6AB34B191D47}" name="Memmo, Elise" initials="EM" userId="S::ememmo@pcgus.com::b65150ec-9d67-4814-ab73-9baa67230c5d" providerId="AD"/>
  <p188:author id="{44110C79-996F-BDE5-F9E7-8E53C5D12CBF}" name="Mendez-Penate, Larisa  (DPH)" initials="ML" userId="S::larisa.mendez-penate@mass.gov::8c7a5252-a7ad-4cb9-8232-d33b70ce00a0" providerId="AD"/>
  <p188:author id="{65BC598A-BE49-603D-2A31-C5FF36E2EB1A}" name="Trucks, Emma" initials="ET" userId="S::etrucks@pcgus.com::1d5fc234-470f-4117-aea2-0ddfd8cb12ea" providerId="AD"/>
  <p188:author id="{08B3EB9E-B5A8-5972-A22C-68FD10195A4E}" name="Doyle, Stephanie E (DPH)" initials="D(" userId="S::stephanie.e.doyle@mass.gov::f981c4a0-1aa2-4ed3-8e7c-53831a222bf0" providerId="AD"/>
  <p188:author id="{5A812FB6-B401-DA8A-6E3E-2A784B55C08E}" name="Gil-Sanchez, Lissette (DPH)" initials="GL" userId="S::lissette.gil-sanchez@mass.gov::467bdc33-be32-458d-9b79-55755a963287" providerId="AD"/>
  <p188:author id="{40DABEC0-BA16-51B5-3E60-B863A30ACAFE}" name="Martinez, Claribel" initials="MC" userId="S::clamartinez_pcgus.com#ext#@massgov.onmicrosoft.com::8d0355b3-1ee3-4ebb-893a-2dd1e4151849" providerId="AD"/>
  <p188:author id="{AC1CD9CA-C5DE-C8AB-9248-2E46E685974C}" name="Mecha, Grace-Rebecca" initials="GM" userId="S::gmecha@pcgus.com::6a8b7e56-7e4e-4fc1-9ed6-f30b964be7c6" providerId="AD"/>
  <p188:author id="{5F1E16D4-EC5F-71CC-B2D5-DF45CD51606C}" name="Silva, Christine (DPH)" initials="SC" userId="S::christine.silva@mass.gov::fe0c5a47-d73e-42b0-a2ae-7965bb88d6f5" providerId="AD"/>
  <p188:author id="{40459FDF-2E95-4633-9A23-F92822819AF1}" name="Doyle, Stephanie E (DPH)" initials="DSE(" userId="S::Stephanie.E.Doyle@mass.gov::f981c4a0-1aa2-4ed3-8e7c-53831a222b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2F54"/>
    <a:srgbClr val="55AFF9"/>
    <a:srgbClr val="A6D5FC"/>
    <a:srgbClr val="005994"/>
    <a:srgbClr val="92CAD6"/>
    <a:srgbClr val="E4E4E4"/>
    <a:srgbClr val="032E53"/>
    <a:srgbClr val="025B95"/>
    <a:srgbClr val="2E75B6"/>
    <a:srgbClr val="BF9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E6F84A-A27A-32B2-A1CE-520D573ECE5D}" v="26" dt="2026-09-24T16:12:01.1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72"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o, Karl (EHS)" userId="b8d89c57-85e7-483d-9d63-7aa31cf4d93d" providerId="ADAL" clId="{21045DF9-DC1B-4C94-BEE7-AA65E0C372D4}"/>
    <pc:docChg chg="modSld">
      <pc:chgData name="Woo, Karl (EHS)" userId="b8d89c57-85e7-483d-9d63-7aa31cf4d93d" providerId="ADAL" clId="{21045DF9-DC1B-4C94-BEE7-AA65E0C372D4}" dt="2026-09-24T19:04:55.293" v="52"/>
      <pc:docMkLst>
        <pc:docMk/>
      </pc:docMkLst>
      <pc:sldChg chg="modSp mod">
        <pc:chgData name="Woo, Karl (EHS)" userId="b8d89c57-85e7-483d-9d63-7aa31cf4d93d" providerId="ADAL" clId="{21045DF9-DC1B-4C94-BEE7-AA65E0C372D4}" dt="2026-09-24T19:04:45.913" v="46"/>
        <pc:sldMkLst>
          <pc:docMk/>
          <pc:sldMk cId="2142599829" sldId="2147470017"/>
        </pc:sldMkLst>
        <pc:spChg chg="ord">
          <ac:chgData name="Woo, Karl (EHS)" userId="b8d89c57-85e7-483d-9d63-7aa31cf4d93d" providerId="ADAL" clId="{21045DF9-DC1B-4C94-BEE7-AA65E0C372D4}" dt="2026-09-24T19:04:45.913" v="46"/>
          <ac:spMkLst>
            <pc:docMk/>
            <pc:sldMk cId="2142599829" sldId="2147470017"/>
            <ac:spMk id="2" creationId="{24E25C5E-BC81-4CF3-BA2D-D0D14555BD3E}"/>
          </ac:spMkLst>
        </pc:spChg>
        <pc:spChg chg="ord">
          <ac:chgData name="Woo, Karl (EHS)" userId="b8d89c57-85e7-483d-9d63-7aa31cf4d93d" providerId="ADAL" clId="{21045DF9-DC1B-4C94-BEE7-AA65E0C372D4}" dt="2026-09-24T19:04:45.913" v="46"/>
          <ac:spMkLst>
            <pc:docMk/>
            <pc:sldMk cId="2142599829" sldId="2147470017"/>
            <ac:spMk id="4" creationId="{E2CA712E-6100-1C3A-619B-092DB46E2F68}"/>
          </ac:spMkLst>
        </pc:spChg>
        <pc:spChg chg="ord">
          <ac:chgData name="Woo, Karl (EHS)" userId="b8d89c57-85e7-483d-9d63-7aa31cf4d93d" providerId="ADAL" clId="{21045DF9-DC1B-4C94-BEE7-AA65E0C372D4}" dt="2026-09-24T19:04:45.913" v="46"/>
          <ac:spMkLst>
            <pc:docMk/>
            <pc:sldMk cId="2142599829" sldId="2147470017"/>
            <ac:spMk id="5" creationId="{F121D112-1C9E-850F-8619-10D51AA72591}"/>
          </ac:spMkLst>
        </pc:spChg>
        <pc:spChg chg="ord">
          <ac:chgData name="Woo, Karl (EHS)" userId="b8d89c57-85e7-483d-9d63-7aa31cf4d93d" providerId="ADAL" clId="{21045DF9-DC1B-4C94-BEE7-AA65E0C372D4}" dt="2026-09-24T19:04:45.913" v="46"/>
          <ac:spMkLst>
            <pc:docMk/>
            <pc:sldMk cId="2142599829" sldId="2147470017"/>
            <ac:spMk id="6" creationId="{050978A7-3D85-D050-961F-2D1EC2C2D06E}"/>
          </ac:spMkLst>
        </pc:spChg>
        <pc:graphicFrameChg chg="ord">
          <ac:chgData name="Woo, Karl (EHS)" userId="b8d89c57-85e7-483d-9d63-7aa31cf4d93d" providerId="ADAL" clId="{21045DF9-DC1B-4C94-BEE7-AA65E0C372D4}" dt="2026-09-24T19:04:45.913" v="46"/>
          <ac:graphicFrameMkLst>
            <pc:docMk/>
            <pc:sldMk cId="2142599829" sldId="2147470017"/>
            <ac:graphicFrameMk id="3" creationId="{D9396BFB-9B9B-E38D-B043-9ECF377865F1}"/>
          </ac:graphicFrameMkLst>
        </pc:graphicFrameChg>
      </pc:sldChg>
      <pc:sldChg chg="modSp mod">
        <pc:chgData name="Woo, Karl (EHS)" userId="b8d89c57-85e7-483d-9d63-7aa31cf4d93d" providerId="ADAL" clId="{21045DF9-DC1B-4C94-BEE7-AA65E0C372D4}" dt="2026-09-24T19:04:39.347" v="45"/>
        <pc:sldMkLst>
          <pc:docMk/>
          <pc:sldMk cId="3647236714" sldId="2147470025"/>
        </pc:sldMkLst>
        <pc:spChg chg="ord">
          <ac:chgData name="Woo, Karl (EHS)" userId="b8d89c57-85e7-483d-9d63-7aa31cf4d93d" providerId="ADAL" clId="{21045DF9-DC1B-4C94-BEE7-AA65E0C372D4}" dt="2026-09-24T19:04:39.347" v="45"/>
          <ac:spMkLst>
            <pc:docMk/>
            <pc:sldMk cId="3647236714" sldId="2147470025"/>
            <ac:spMk id="3" creationId="{2D4E9E4F-8695-CCB4-2705-2294C103F329}"/>
          </ac:spMkLst>
        </pc:spChg>
        <pc:spChg chg="mod ord">
          <ac:chgData name="Woo, Karl (EHS)" userId="b8d89c57-85e7-483d-9d63-7aa31cf4d93d" providerId="ADAL" clId="{21045DF9-DC1B-4C94-BEE7-AA65E0C372D4}" dt="2026-09-24T19:04:39.347" v="45"/>
          <ac:spMkLst>
            <pc:docMk/>
            <pc:sldMk cId="3647236714" sldId="2147470025"/>
            <ac:spMk id="4" creationId="{41D80589-B524-C10D-80CE-DF64519FA3C0}"/>
          </ac:spMkLst>
        </pc:spChg>
        <pc:spChg chg="ord">
          <ac:chgData name="Woo, Karl (EHS)" userId="b8d89c57-85e7-483d-9d63-7aa31cf4d93d" providerId="ADAL" clId="{21045DF9-DC1B-4C94-BEE7-AA65E0C372D4}" dt="2026-09-24T19:04:39.347" v="45"/>
          <ac:spMkLst>
            <pc:docMk/>
            <pc:sldMk cId="3647236714" sldId="2147470025"/>
            <ac:spMk id="5" creationId="{0FFD0438-622B-7733-D654-A2E93D12E237}"/>
          </ac:spMkLst>
        </pc:spChg>
        <pc:spChg chg="ord">
          <ac:chgData name="Woo, Karl (EHS)" userId="b8d89c57-85e7-483d-9d63-7aa31cf4d93d" providerId="ADAL" clId="{21045DF9-DC1B-4C94-BEE7-AA65E0C372D4}" dt="2026-09-24T19:04:39.347" v="45"/>
          <ac:spMkLst>
            <pc:docMk/>
            <pc:sldMk cId="3647236714" sldId="2147470025"/>
            <ac:spMk id="7" creationId="{2802F2C7-FE2E-2A94-8061-D32FE8F21E2C}"/>
          </ac:spMkLst>
        </pc:spChg>
        <pc:spChg chg="ord">
          <ac:chgData name="Woo, Karl (EHS)" userId="b8d89c57-85e7-483d-9d63-7aa31cf4d93d" providerId="ADAL" clId="{21045DF9-DC1B-4C94-BEE7-AA65E0C372D4}" dt="2026-09-24T19:04:39.347" v="45"/>
          <ac:spMkLst>
            <pc:docMk/>
            <pc:sldMk cId="3647236714" sldId="2147470025"/>
            <ac:spMk id="9" creationId="{455E3272-B378-9594-8430-3CD5FF1A3F28}"/>
          </ac:spMkLst>
        </pc:spChg>
        <pc:spChg chg="mod ord">
          <ac:chgData name="Woo, Karl (EHS)" userId="b8d89c57-85e7-483d-9d63-7aa31cf4d93d" providerId="ADAL" clId="{21045DF9-DC1B-4C94-BEE7-AA65E0C372D4}" dt="2026-09-24T19:04:39.347" v="45"/>
          <ac:spMkLst>
            <pc:docMk/>
            <pc:sldMk cId="3647236714" sldId="2147470025"/>
            <ac:spMk id="11" creationId="{212CBC65-B84A-1AEE-3D4D-86FEF9B143CA}"/>
          </ac:spMkLst>
        </pc:spChg>
        <pc:spChg chg="ord">
          <ac:chgData name="Woo, Karl (EHS)" userId="b8d89c57-85e7-483d-9d63-7aa31cf4d93d" providerId="ADAL" clId="{21045DF9-DC1B-4C94-BEE7-AA65E0C372D4}" dt="2026-09-24T19:04:39.347" v="45"/>
          <ac:spMkLst>
            <pc:docMk/>
            <pc:sldMk cId="3647236714" sldId="2147470025"/>
            <ac:spMk id="15" creationId="{D6CC2033-7D5A-5920-0FD0-61AD87931340}"/>
          </ac:spMkLst>
        </pc:spChg>
        <pc:picChg chg="mod ord">
          <ac:chgData name="Woo, Karl (EHS)" userId="b8d89c57-85e7-483d-9d63-7aa31cf4d93d" providerId="ADAL" clId="{21045DF9-DC1B-4C94-BEE7-AA65E0C372D4}" dt="2026-09-24T18:47:27.284" v="27"/>
          <ac:picMkLst>
            <pc:docMk/>
            <pc:sldMk cId="3647236714" sldId="2147470025"/>
            <ac:picMk id="6" creationId="{B67146F5-B80D-C6D4-D456-F60C6CC2D4DF}"/>
          </ac:picMkLst>
        </pc:picChg>
        <pc:picChg chg="mod ord">
          <ac:chgData name="Woo, Karl (EHS)" userId="b8d89c57-85e7-483d-9d63-7aa31cf4d93d" providerId="ADAL" clId="{21045DF9-DC1B-4C94-BEE7-AA65E0C372D4}" dt="2026-09-24T18:48:10.212" v="35" actId="13244"/>
          <ac:picMkLst>
            <pc:docMk/>
            <pc:sldMk cId="3647236714" sldId="2147470025"/>
            <ac:picMk id="8" creationId="{2F00AEBC-3737-DEF1-4DDD-06CBE965E727}"/>
          </ac:picMkLst>
        </pc:picChg>
        <pc:picChg chg="mod ord">
          <ac:chgData name="Woo, Karl (EHS)" userId="b8d89c57-85e7-483d-9d63-7aa31cf4d93d" providerId="ADAL" clId="{21045DF9-DC1B-4C94-BEE7-AA65E0C372D4}" dt="2026-09-24T19:04:39.347" v="45"/>
          <ac:picMkLst>
            <pc:docMk/>
            <pc:sldMk cId="3647236714" sldId="2147470025"/>
            <ac:picMk id="10" creationId="{904E8883-1FDC-F972-AA95-09F010BF5865}"/>
          </ac:picMkLst>
        </pc:picChg>
        <pc:picChg chg="mod ord">
          <ac:chgData name="Woo, Karl (EHS)" userId="b8d89c57-85e7-483d-9d63-7aa31cf4d93d" providerId="ADAL" clId="{21045DF9-DC1B-4C94-BEE7-AA65E0C372D4}" dt="2026-09-24T19:04:39.347" v="45"/>
          <ac:picMkLst>
            <pc:docMk/>
            <pc:sldMk cId="3647236714" sldId="2147470025"/>
            <ac:picMk id="12" creationId="{A108CF4A-240B-15FD-71D7-4FD8FE0DE6E2}"/>
          </ac:picMkLst>
        </pc:picChg>
        <pc:picChg chg="mod ord">
          <ac:chgData name="Woo, Karl (EHS)" userId="b8d89c57-85e7-483d-9d63-7aa31cf4d93d" providerId="ADAL" clId="{21045DF9-DC1B-4C94-BEE7-AA65E0C372D4}" dt="2026-09-24T19:01:22.572" v="43" actId="962"/>
          <ac:picMkLst>
            <pc:docMk/>
            <pc:sldMk cId="3647236714" sldId="2147470025"/>
            <ac:picMk id="13" creationId="{5316C68B-729D-C5D2-A660-740C16AE426D}"/>
          </ac:picMkLst>
        </pc:picChg>
        <pc:picChg chg="mod ord">
          <ac:chgData name="Woo, Karl (EHS)" userId="b8d89c57-85e7-483d-9d63-7aa31cf4d93d" providerId="ADAL" clId="{21045DF9-DC1B-4C94-BEE7-AA65E0C372D4}" dt="2026-09-24T19:04:39.347" v="45"/>
          <ac:picMkLst>
            <pc:docMk/>
            <pc:sldMk cId="3647236714" sldId="2147470025"/>
            <ac:picMk id="16" creationId="{BE74DBDF-3A19-A3DB-FC31-F34A7BD65347}"/>
          </ac:picMkLst>
        </pc:picChg>
      </pc:sldChg>
      <pc:sldChg chg="modSp mod">
        <pc:chgData name="Woo, Karl (EHS)" userId="b8d89c57-85e7-483d-9d63-7aa31cf4d93d" providerId="ADAL" clId="{21045DF9-DC1B-4C94-BEE7-AA65E0C372D4}" dt="2026-09-24T19:04:49.934" v="48"/>
        <pc:sldMkLst>
          <pc:docMk/>
          <pc:sldMk cId="1636775223" sldId="2147470052"/>
        </pc:sldMkLst>
        <pc:spChg chg="ord">
          <ac:chgData name="Woo, Karl (EHS)" userId="b8d89c57-85e7-483d-9d63-7aa31cf4d93d" providerId="ADAL" clId="{21045DF9-DC1B-4C94-BEE7-AA65E0C372D4}" dt="2026-09-24T19:04:49.934" v="48"/>
          <ac:spMkLst>
            <pc:docMk/>
            <pc:sldMk cId="1636775223" sldId="2147470052"/>
            <ac:spMk id="2" creationId="{449F497D-0FED-27F4-9CCD-9B7837FF7D18}"/>
          </ac:spMkLst>
        </pc:spChg>
        <pc:spChg chg="ord">
          <ac:chgData name="Woo, Karl (EHS)" userId="b8d89c57-85e7-483d-9d63-7aa31cf4d93d" providerId="ADAL" clId="{21045DF9-DC1B-4C94-BEE7-AA65E0C372D4}" dt="2026-09-24T19:04:49.934" v="48"/>
          <ac:spMkLst>
            <pc:docMk/>
            <pc:sldMk cId="1636775223" sldId="2147470052"/>
            <ac:spMk id="4" creationId="{DFFC914D-9B9E-9E91-EE72-97FBBC46B2B9}"/>
          </ac:spMkLst>
        </pc:spChg>
        <pc:spChg chg="ord">
          <ac:chgData name="Woo, Karl (EHS)" userId="b8d89c57-85e7-483d-9d63-7aa31cf4d93d" providerId="ADAL" clId="{21045DF9-DC1B-4C94-BEE7-AA65E0C372D4}" dt="2026-09-24T19:04:49.934" v="48"/>
          <ac:spMkLst>
            <pc:docMk/>
            <pc:sldMk cId="1636775223" sldId="2147470052"/>
            <ac:spMk id="7" creationId="{B399DD91-D9EC-36EF-E3A8-F2ED01AAE58D}"/>
          </ac:spMkLst>
        </pc:spChg>
        <pc:graphicFrameChg chg="ord">
          <ac:chgData name="Woo, Karl (EHS)" userId="b8d89c57-85e7-483d-9d63-7aa31cf4d93d" providerId="ADAL" clId="{21045DF9-DC1B-4C94-BEE7-AA65E0C372D4}" dt="2026-09-24T19:04:49.934" v="48"/>
          <ac:graphicFrameMkLst>
            <pc:docMk/>
            <pc:sldMk cId="1636775223" sldId="2147470052"/>
            <ac:graphicFrameMk id="5" creationId="{47B9B9F3-FA90-2D57-6C94-0B115FBC6663}"/>
          </ac:graphicFrameMkLst>
        </pc:graphicFrameChg>
        <pc:picChg chg="ord">
          <ac:chgData name="Woo, Karl (EHS)" userId="b8d89c57-85e7-483d-9d63-7aa31cf4d93d" providerId="ADAL" clId="{21045DF9-DC1B-4C94-BEE7-AA65E0C372D4}" dt="2026-09-24T19:04:49.934" v="48"/>
          <ac:picMkLst>
            <pc:docMk/>
            <pc:sldMk cId="1636775223" sldId="2147470052"/>
            <ac:picMk id="3" creationId="{3B9FA29E-AEF8-52F2-B3F2-73D4DEBAA195}"/>
          </ac:picMkLst>
        </pc:picChg>
      </pc:sldChg>
      <pc:sldChg chg="modSp mod">
        <pc:chgData name="Woo, Karl (EHS)" userId="b8d89c57-85e7-483d-9d63-7aa31cf4d93d" providerId="ADAL" clId="{21045DF9-DC1B-4C94-BEE7-AA65E0C372D4}" dt="2026-09-24T19:04:47.828" v="47"/>
        <pc:sldMkLst>
          <pc:docMk/>
          <pc:sldMk cId="997325330" sldId="2147470115"/>
        </pc:sldMkLst>
        <pc:spChg chg="ord">
          <ac:chgData name="Woo, Karl (EHS)" userId="b8d89c57-85e7-483d-9d63-7aa31cf4d93d" providerId="ADAL" clId="{21045DF9-DC1B-4C94-BEE7-AA65E0C372D4}" dt="2026-09-24T19:04:47.828" v="47"/>
          <ac:spMkLst>
            <pc:docMk/>
            <pc:sldMk cId="997325330" sldId="2147470115"/>
            <ac:spMk id="2" creationId="{D8EB47C8-2232-C03C-73F9-F7A9C5FFFB52}"/>
          </ac:spMkLst>
        </pc:spChg>
        <pc:spChg chg="ord">
          <ac:chgData name="Woo, Karl (EHS)" userId="b8d89c57-85e7-483d-9d63-7aa31cf4d93d" providerId="ADAL" clId="{21045DF9-DC1B-4C94-BEE7-AA65E0C372D4}" dt="2026-09-24T19:04:47.828" v="47"/>
          <ac:spMkLst>
            <pc:docMk/>
            <pc:sldMk cId="997325330" sldId="2147470115"/>
            <ac:spMk id="3" creationId="{E5411849-5DA3-1C68-6B81-862C3E3583FD}"/>
          </ac:spMkLst>
        </pc:spChg>
      </pc:sldChg>
      <pc:sldChg chg="modSp mod">
        <pc:chgData name="Woo, Karl (EHS)" userId="b8d89c57-85e7-483d-9d63-7aa31cf4d93d" providerId="ADAL" clId="{21045DF9-DC1B-4C94-BEE7-AA65E0C372D4}" dt="2026-09-24T19:04:53.195" v="49"/>
        <pc:sldMkLst>
          <pc:docMk/>
          <pc:sldMk cId="661990170" sldId="2147470117"/>
        </pc:sldMkLst>
        <pc:spChg chg="ord">
          <ac:chgData name="Woo, Karl (EHS)" userId="b8d89c57-85e7-483d-9d63-7aa31cf4d93d" providerId="ADAL" clId="{21045DF9-DC1B-4C94-BEE7-AA65E0C372D4}" dt="2026-09-24T19:04:53.195" v="49"/>
          <ac:spMkLst>
            <pc:docMk/>
            <pc:sldMk cId="661990170" sldId="2147470117"/>
            <ac:spMk id="2" creationId="{210B7C49-DE6D-9284-5A94-9DB8C70EE97D}"/>
          </ac:spMkLst>
        </pc:spChg>
        <pc:spChg chg="ord">
          <ac:chgData name="Woo, Karl (EHS)" userId="b8d89c57-85e7-483d-9d63-7aa31cf4d93d" providerId="ADAL" clId="{21045DF9-DC1B-4C94-BEE7-AA65E0C372D4}" dt="2026-09-24T19:04:53.195" v="49"/>
          <ac:spMkLst>
            <pc:docMk/>
            <pc:sldMk cId="661990170" sldId="2147470117"/>
            <ac:spMk id="3" creationId="{852ACA94-E212-C233-5FAF-43E65BBDC4BA}"/>
          </ac:spMkLst>
        </pc:spChg>
      </pc:sldChg>
      <pc:sldChg chg="modSp mod">
        <pc:chgData name="Woo, Karl (EHS)" userId="b8d89c57-85e7-483d-9d63-7aa31cf4d93d" providerId="ADAL" clId="{21045DF9-DC1B-4C94-BEE7-AA65E0C372D4}" dt="2026-09-24T19:04:54.437" v="50"/>
        <pc:sldMkLst>
          <pc:docMk/>
          <pc:sldMk cId="886886907" sldId="2147470128"/>
        </pc:sldMkLst>
        <pc:spChg chg="ord">
          <ac:chgData name="Woo, Karl (EHS)" userId="b8d89c57-85e7-483d-9d63-7aa31cf4d93d" providerId="ADAL" clId="{21045DF9-DC1B-4C94-BEE7-AA65E0C372D4}" dt="2026-09-24T19:04:54.437" v="50"/>
          <ac:spMkLst>
            <pc:docMk/>
            <pc:sldMk cId="886886907" sldId="2147470128"/>
            <ac:spMk id="2" creationId="{F8A19F3C-F5C8-7C13-2287-A9C417389B3D}"/>
          </ac:spMkLst>
        </pc:spChg>
        <pc:spChg chg="ord">
          <ac:chgData name="Woo, Karl (EHS)" userId="b8d89c57-85e7-483d-9d63-7aa31cf4d93d" providerId="ADAL" clId="{21045DF9-DC1B-4C94-BEE7-AA65E0C372D4}" dt="2026-09-24T19:04:54.437" v="50"/>
          <ac:spMkLst>
            <pc:docMk/>
            <pc:sldMk cId="886886907" sldId="2147470128"/>
            <ac:spMk id="3" creationId="{F433A8B9-F4E9-63FB-59E0-7B8591C53DCB}"/>
          </ac:spMkLst>
        </pc:spChg>
      </pc:sldChg>
      <pc:sldChg chg="modSp mod">
        <pc:chgData name="Woo, Karl (EHS)" userId="b8d89c57-85e7-483d-9d63-7aa31cf4d93d" providerId="ADAL" clId="{21045DF9-DC1B-4C94-BEE7-AA65E0C372D4}" dt="2026-09-24T19:04:55.293" v="52"/>
        <pc:sldMkLst>
          <pc:docMk/>
          <pc:sldMk cId="3336122564" sldId="2147470135"/>
        </pc:sldMkLst>
        <pc:spChg chg="ord">
          <ac:chgData name="Woo, Karl (EHS)" userId="b8d89c57-85e7-483d-9d63-7aa31cf4d93d" providerId="ADAL" clId="{21045DF9-DC1B-4C94-BEE7-AA65E0C372D4}" dt="2026-09-24T19:04:55.293" v="52"/>
          <ac:spMkLst>
            <pc:docMk/>
            <pc:sldMk cId="3336122564" sldId="2147470135"/>
            <ac:spMk id="2" creationId="{EB666AD7-1874-B962-32EF-A23BBD28F83A}"/>
          </ac:spMkLst>
        </pc:spChg>
        <pc:spChg chg="ord">
          <ac:chgData name="Woo, Karl (EHS)" userId="b8d89c57-85e7-483d-9d63-7aa31cf4d93d" providerId="ADAL" clId="{21045DF9-DC1B-4C94-BEE7-AA65E0C372D4}" dt="2026-09-24T19:04:55.293" v="52"/>
          <ac:spMkLst>
            <pc:docMk/>
            <pc:sldMk cId="3336122564" sldId="2147470135"/>
            <ac:spMk id="3" creationId="{14C78CF9-9BDD-1873-1597-D55D99A117CB}"/>
          </ac:spMkLst>
        </pc:spChg>
        <pc:spChg chg="ord">
          <ac:chgData name="Woo, Karl (EHS)" userId="b8d89c57-85e7-483d-9d63-7aa31cf4d93d" providerId="ADAL" clId="{21045DF9-DC1B-4C94-BEE7-AA65E0C372D4}" dt="2026-09-24T19:04:55.293" v="52"/>
          <ac:spMkLst>
            <pc:docMk/>
            <pc:sldMk cId="3336122564" sldId="2147470135"/>
            <ac:spMk id="4" creationId="{33A31777-354C-DB5D-3E12-D9026A3673B1}"/>
          </ac:spMkLst>
        </pc:spChg>
        <pc:spChg chg="ord">
          <ac:chgData name="Woo, Karl (EHS)" userId="b8d89c57-85e7-483d-9d63-7aa31cf4d93d" providerId="ADAL" clId="{21045DF9-DC1B-4C94-BEE7-AA65E0C372D4}" dt="2026-09-24T19:04:55.293" v="52"/>
          <ac:spMkLst>
            <pc:docMk/>
            <pc:sldMk cId="3336122564" sldId="2147470135"/>
            <ac:spMk id="7" creationId="{2681C2AB-4C2F-BD42-C0C5-4F2E068B1FF8}"/>
          </ac:spMkLst>
        </pc:spChg>
        <pc:spChg chg="ord">
          <ac:chgData name="Woo, Karl (EHS)" userId="b8d89c57-85e7-483d-9d63-7aa31cf4d93d" providerId="ADAL" clId="{21045DF9-DC1B-4C94-BEE7-AA65E0C372D4}" dt="2026-09-24T19:04:55.293" v="52"/>
          <ac:spMkLst>
            <pc:docMk/>
            <pc:sldMk cId="3336122564" sldId="2147470135"/>
            <ac:spMk id="11" creationId="{170EB291-F8EB-FBE8-78AC-6D73C59BC676}"/>
          </ac:spMkLst>
        </pc:spChg>
        <pc:spChg chg="ord">
          <ac:chgData name="Woo, Karl (EHS)" userId="b8d89c57-85e7-483d-9d63-7aa31cf4d93d" providerId="ADAL" clId="{21045DF9-DC1B-4C94-BEE7-AA65E0C372D4}" dt="2026-09-24T19:04:55.293" v="52"/>
          <ac:spMkLst>
            <pc:docMk/>
            <pc:sldMk cId="3336122564" sldId="2147470135"/>
            <ac:spMk id="13" creationId="{8C57D7A9-9DF1-51FF-A824-E6CC128628D9}"/>
          </ac:spMkLst>
        </pc:spChg>
        <pc:spChg chg="ord">
          <ac:chgData name="Woo, Karl (EHS)" userId="b8d89c57-85e7-483d-9d63-7aa31cf4d93d" providerId="ADAL" clId="{21045DF9-DC1B-4C94-BEE7-AA65E0C372D4}" dt="2026-09-24T19:04:55.293" v="52"/>
          <ac:spMkLst>
            <pc:docMk/>
            <pc:sldMk cId="3336122564" sldId="2147470135"/>
            <ac:spMk id="15" creationId="{B4472CF2-EC2F-D0B6-8F57-3BFA6FE2D71D}"/>
          </ac:spMkLst>
        </pc:spChg>
        <pc:spChg chg="ord">
          <ac:chgData name="Woo, Karl (EHS)" userId="b8d89c57-85e7-483d-9d63-7aa31cf4d93d" providerId="ADAL" clId="{21045DF9-DC1B-4C94-BEE7-AA65E0C372D4}" dt="2026-09-24T19:04:55.293" v="52"/>
          <ac:spMkLst>
            <pc:docMk/>
            <pc:sldMk cId="3336122564" sldId="2147470135"/>
            <ac:spMk id="21" creationId="{D76D63F1-665D-D7CD-A5BE-B971D948B388}"/>
          </ac:spMkLst>
        </pc:spChg>
        <pc:spChg chg="ord">
          <ac:chgData name="Woo, Karl (EHS)" userId="b8d89c57-85e7-483d-9d63-7aa31cf4d93d" providerId="ADAL" clId="{21045DF9-DC1B-4C94-BEE7-AA65E0C372D4}" dt="2026-09-24T19:04:55.293" v="52"/>
          <ac:spMkLst>
            <pc:docMk/>
            <pc:sldMk cId="3336122564" sldId="2147470135"/>
            <ac:spMk id="25" creationId="{3C0E4C27-2C99-5EC1-0F56-7D2C1E40BCA8}"/>
          </ac:spMkLst>
        </pc:spChg>
        <pc:spChg chg="ord">
          <ac:chgData name="Woo, Karl (EHS)" userId="b8d89c57-85e7-483d-9d63-7aa31cf4d93d" providerId="ADAL" clId="{21045DF9-DC1B-4C94-BEE7-AA65E0C372D4}" dt="2026-09-24T19:04:55.293" v="52"/>
          <ac:spMkLst>
            <pc:docMk/>
            <pc:sldMk cId="3336122564" sldId="2147470135"/>
            <ac:spMk id="29" creationId="{936A0763-1D08-F0DA-4351-839EBC03704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27E4F2-4301-4D13-A0E3-A9BE4FD633B2}"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634337-379F-48D3-B0E9-680D9C7E0E28}" type="slidenum">
              <a:rPr lang="en-US" smtClean="0"/>
              <a:t>‹#›</a:t>
            </a:fld>
            <a:endParaRPr lang="en-US"/>
          </a:p>
        </p:txBody>
      </p:sp>
    </p:spTree>
    <p:extLst>
      <p:ext uri="{BB962C8B-B14F-4D97-AF65-F5344CB8AC3E}">
        <p14:creationId xmlns:p14="http://schemas.microsoft.com/office/powerpoint/2010/main" val="2585223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endParaRPr lang="en-US" sz="1200" b="0" i="0" kern="1200" dirty="0">
              <a:effectLst/>
              <a:cs typeface="+mn-lt"/>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1</a:t>
            </a:fld>
            <a:endParaRPr lang="en-US"/>
          </a:p>
        </p:txBody>
      </p:sp>
    </p:spTree>
    <p:extLst>
      <p:ext uri="{BB962C8B-B14F-4D97-AF65-F5344CB8AC3E}">
        <p14:creationId xmlns:p14="http://schemas.microsoft.com/office/powerpoint/2010/main" val="1999418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2</a:t>
            </a:fld>
            <a:endParaRPr lang="en-US"/>
          </a:p>
        </p:txBody>
      </p:sp>
    </p:spTree>
    <p:extLst>
      <p:ext uri="{BB962C8B-B14F-4D97-AF65-F5344CB8AC3E}">
        <p14:creationId xmlns:p14="http://schemas.microsoft.com/office/powerpoint/2010/main" val="2563146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endParaRPr lang="en-US" sz="1200" b="0" i="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3</a:t>
            </a:fld>
            <a:endParaRPr lang="en-US"/>
          </a:p>
        </p:txBody>
      </p:sp>
    </p:spTree>
    <p:extLst>
      <p:ext uri="{BB962C8B-B14F-4D97-AF65-F5344CB8AC3E}">
        <p14:creationId xmlns:p14="http://schemas.microsoft.com/office/powerpoint/2010/main" val="2400860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4</a:t>
            </a:fld>
            <a:endParaRPr lang="en-US"/>
          </a:p>
        </p:txBody>
      </p:sp>
    </p:spTree>
    <p:extLst>
      <p:ext uri="{BB962C8B-B14F-4D97-AF65-F5344CB8AC3E}">
        <p14:creationId xmlns:p14="http://schemas.microsoft.com/office/powerpoint/2010/main" val="4260338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5</a:t>
            </a:fld>
            <a:endParaRPr lang="en-US"/>
          </a:p>
        </p:txBody>
      </p:sp>
    </p:spTree>
    <p:extLst>
      <p:ext uri="{BB962C8B-B14F-4D97-AF65-F5344CB8AC3E}">
        <p14:creationId xmlns:p14="http://schemas.microsoft.com/office/powerpoint/2010/main" val="3169179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6</a:t>
            </a:fld>
            <a:endParaRPr lang="en-US"/>
          </a:p>
        </p:txBody>
      </p:sp>
    </p:spTree>
    <p:extLst>
      <p:ext uri="{BB962C8B-B14F-4D97-AF65-F5344CB8AC3E}">
        <p14:creationId xmlns:p14="http://schemas.microsoft.com/office/powerpoint/2010/main" val="2735888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7</a:t>
            </a:fld>
            <a:endParaRPr lang="en-US"/>
          </a:p>
        </p:txBody>
      </p:sp>
    </p:spTree>
    <p:extLst>
      <p:ext uri="{BB962C8B-B14F-4D97-AF65-F5344CB8AC3E}">
        <p14:creationId xmlns:p14="http://schemas.microsoft.com/office/powerpoint/2010/main" val="2013630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8</a:t>
            </a:fld>
            <a:endParaRPr lang="en-US"/>
          </a:p>
        </p:txBody>
      </p:sp>
    </p:spTree>
    <p:extLst>
      <p:ext uri="{BB962C8B-B14F-4D97-AF65-F5344CB8AC3E}">
        <p14:creationId xmlns:p14="http://schemas.microsoft.com/office/powerpoint/2010/main" val="1641426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9</a:t>
            </a:fld>
            <a:endParaRPr lang="en-US"/>
          </a:p>
        </p:txBody>
      </p:sp>
    </p:spTree>
    <p:extLst>
      <p:ext uri="{BB962C8B-B14F-4D97-AF65-F5344CB8AC3E}">
        <p14:creationId xmlns:p14="http://schemas.microsoft.com/office/powerpoint/2010/main" val="387340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10</a:t>
            </a:fld>
            <a:endParaRPr lang="en-US"/>
          </a:p>
        </p:txBody>
      </p:sp>
    </p:spTree>
    <p:extLst>
      <p:ext uri="{BB962C8B-B14F-4D97-AF65-F5344CB8AC3E}">
        <p14:creationId xmlns:p14="http://schemas.microsoft.com/office/powerpoint/2010/main" val="463214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9B105-BA71-80F0-4FA9-94CD8BABE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A1DD87-B54B-0E3F-DEFB-3377A464D8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095A1-3B70-3B31-4249-6BD8A33BC4ED}"/>
              </a:ext>
            </a:extLst>
          </p:cNvPr>
          <p:cNvSpPr>
            <a:spLocks noGrp="1"/>
          </p:cNvSpPr>
          <p:nvPr>
            <p:ph type="body" idx="1"/>
          </p:nvPr>
        </p:nvSpPr>
        <p:spPr/>
        <p:txBody>
          <a:bodyPr/>
          <a:lstStyle/>
          <a:p>
            <a:pPr lvl="0" fontAlgn="t"/>
            <a:endParaRPr lang="en-US" sz="1200" b="0" i="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C82B14C7-C032-6C75-89F8-8FD4B90BE16A}"/>
              </a:ext>
            </a:extLst>
          </p:cNvPr>
          <p:cNvSpPr>
            <a:spLocks noGrp="1"/>
          </p:cNvSpPr>
          <p:nvPr>
            <p:ph type="sldNum" sz="quarter" idx="5"/>
          </p:nvPr>
        </p:nvSpPr>
        <p:spPr/>
        <p:txBody>
          <a:bodyPr/>
          <a:lstStyle/>
          <a:p>
            <a:fld id="{B4634337-379F-48D3-B0E9-680D9C7E0E28}" type="slidenum">
              <a:rPr lang="en-US" smtClean="0"/>
              <a:t>11</a:t>
            </a:fld>
            <a:endParaRPr lang="en-US"/>
          </a:p>
        </p:txBody>
      </p:sp>
    </p:spTree>
    <p:extLst>
      <p:ext uri="{BB962C8B-B14F-4D97-AF65-F5344CB8AC3E}">
        <p14:creationId xmlns:p14="http://schemas.microsoft.com/office/powerpoint/2010/main" val="2235993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endParaRPr lang="en-US" sz="1200" b="0" i="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12</a:t>
            </a:fld>
            <a:endParaRPr lang="en-US"/>
          </a:p>
        </p:txBody>
      </p:sp>
    </p:spTree>
    <p:extLst>
      <p:ext uri="{BB962C8B-B14F-4D97-AF65-F5344CB8AC3E}">
        <p14:creationId xmlns:p14="http://schemas.microsoft.com/office/powerpoint/2010/main" val="2956004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14</a:t>
            </a:fld>
            <a:endParaRPr lang="en-US"/>
          </a:p>
        </p:txBody>
      </p:sp>
    </p:spTree>
    <p:extLst>
      <p:ext uri="{BB962C8B-B14F-4D97-AF65-F5344CB8AC3E}">
        <p14:creationId xmlns:p14="http://schemas.microsoft.com/office/powerpoint/2010/main" val="10549309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B9C68-5327-55BA-1952-11D7DBE0B8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7EF1C-E451-16A0-01AF-A6E2BFF20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794A04-2045-2381-8429-F8E23BED07FB}"/>
              </a:ext>
            </a:extLst>
          </p:cNvPr>
          <p:cNvSpPr>
            <a:spLocks noGrp="1"/>
          </p:cNvSpPr>
          <p:nvPr>
            <p:ph type="body" idx="1"/>
          </p:nvPr>
        </p:nvSpPr>
        <p:spPr/>
        <p:txBody>
          <a:bodyPr/>
          <a:lstStyle/>
          <a:p>
            <a:pPr lvl="0" fontAlgn="t"/>
            <a:endParaRPr lang="en-US" dirty="0"/>
          </a:p>
        </p:txBody>
      </p:sp>
      <p:sp>
        <p:nvSpPr>
          <p:cNvPr id="4" name="Slide Number Placeholder 3">
            <a:extLst>
              <a:ext uri="{FF2B5EF4-FFF2-40B4-BE49-F238E27FC236}">
                <a16:creationId xmlns:a16="http://schemas.microsoft.com/office/drawing/2014/main" id="{4C01B644-57C3-EF55-DEAC-D588513F3EA0}"/>
              </a:ext>
            </a:extLst>
          </p:cNvPr>
          <p:cNvSpPr>
            <a:spLocks noGrp="1"/>
          </p:cNvSpPr>
          <p:nvPr>
            <p:ph type="sldNum" sz="quarter" idx="5"/>
          </p:nvPr>
        </p:nvSpPr>
        <p:spPr/>
        <p:txBody>
          <a:bodyPr/>
          <a:lstStyle/>
          <a:p>
            <a:fld id="{B4634337-379F-48D3-B0E9-680D9C7E0E28}" type="slidenum">
              <a:rPr lang="en-US" smtClean="0"/>
              <a:t>15</a:t>
            </a:fld>
            <a:endParaRPr lang="en-US"/>
          </a:p>
        </p:txBody>
      </p:sp>
    </p:spTree>
    <p:extLst>
      <p:ext uri="{BB962C8B-B14F-4D97-AF65-F5344CB8AC3E}">
        <p14:creationId xmlns:p14="http://schemas.microsoft.com/office/powerpoint/2010/main" val="932875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16</a:t>
            </a:fld>
            <a:endParaRPr lang="en-US"/>
          </a:p>
        </p:txBody>
      </p:sp>
    </p:spTree>
    <p:extLst>
      <p:ext uri="{BB962C8B-B14F-4D97-AF65-F5344CB8AC3E}">
        <p14:creationId xmlns:p14="http://schemas.microsoft.com/office/powerpoint/2010/main" val="2934592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endParaRPr lang="en-US" sz="1200" b="0" i="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17</a:t>
            </a:fld>
            <a:endParaRPr lang="en-US"/>
          </a:p>
        </p:txBody>
      </p:sp>
    </p:spTree>
    <p:extLst>
      <p:ext uri="{BB962C8B-B14F-4D97-AF65-F5344CB8AC3E}">
        <p14:creationId xmlns:p14="http://schemas.microsoft.com/office/powerpoint/2010/main" val="263620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18</a:t>
            </a:fld>
            <a:endParaRPr lang="en-US"/>
          </a:p>
        </p:txBody>
      </p:sp>
    </p:spTree>
    <p:extLst>
      <p:ext uri="{BB962C8B-B14F-4D97-AF65-F5344CB8AC3E}">
        <p14:creationId xmlns:p14="http://schemas.microsoft.com/office/powerpoint/2010/main" val="1529839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5A8DC-2F4E-D349-AE3D-73CDB6B4ED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91869E-2894-5471-8D29-9226ABFFE0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8F78E-B323-4B8B-925B-E3627079A424}"/>
              </a:ext>
            </a:extLst>
          </p:cNvPr>
          <p:cNvSpPr>
            <a:spLocks noGrp="1"/>
          </p:cNvSpPr>
          <p:nvPr>
            <p:ph type="body" idx="1"/>
          </p:nvPr>
        </p:nvSpPr>
        <p:spPr/>
        <p:txBody>
          <a:bodyPr/>
          <a:lstStyle/>
          <a:p>
            <a:pPr lvl="0" fontAlgn="t"/>
            <a:endParaRPr lang="en-US" dirty="0"/>
          </a:p>
        </p:txBody>
      </p:sp>
      <p:sp>
        <p:nvSpPr>
          <p:cNvPr id="4" name="Slide Number Placeholder 3">
            <a:extLst>
              <a:ext uri="{FF2B5EF4-FFF2-40B4-BE49-F238E27FC236}">
                <a16:creationId xmlns:a16="http://schemas.microsoft.com/office/drawing/2014/main" id="{43B0A213-D927-3164-9830-B7DA599FF6F6}"/>
              </a:ext>
            </a:extLst>
          </p:cNvPr>
          <p:cNvSpPr>
            <a:spLocks noGrp="1"/>
          </p:cNvSpPr>
          <p:nvPr>
            <p:ph type="sldNum" sz="quarter" idx="5"/>
          </p:nvPr>
        </p:nvSpPr>
        <p:spPr/>
        <p:txBody>
          <a:bodyPr/>
          <a:lstStyle/>
          <a:p>
            <a:fld id="{B4634337-379F-48D3-B0E9-680D9C7E0E28}" type="slidenum">
              <a:rPr lang="en-US" smtClean="0"/>
              <a:t>19</a:t>
            </a:fld>
            <a:endParaRPr lang="en-US"/>
          </a:p>
        </p:txBody>
      </p:sp>
    </p:spTree>
    <p:extLst>
      <p:ext uri="{BB962C8B-B14F-4D97-AF65-F5344CB8AC3E}">
        <p14:creationId xmlns:p14="http://schemas.microsoft.com/office/powerpoint/2010/main" val="3759412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8ECE8-5F80-800E-47B0-E40C710B8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B4574E-AF43-75F0-B436-70FFA16E29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B3D12-5B3B-B286-3A39-A3EE28E3B2B1}"/>
              </a:ext>
            </a:extLst>
          </p:cNvPr>
          <p:cNvSpPr>
            <a:spLocks noGrp="1"/>
          </p:cNvSpPr>
          <p:nvPr>
            <p:ph type="body" idx="1"/>
          </p:nvPr>
        </p:nvSpPr>
        <p:spPr/>
        <p:txBody>
          <a:bodyPr/>
          <a:lstStyle/>
          <a:p>
            <a:pPr lvl="0" fontAlgn="t"/>
            <a:endParaRPr lang="en-US" dirty="0"/>
          </a:p>
        </p:txBody>
      </p:sp>
      <p:sp>
        <p:nvSpPr>
          <p:cNvPr id="4" name="Slide Number Placeholder 3">
            <a:extLst>
              <a:ext uri="{FF2B5EF4-FFF2-40B4-BE49-F238E27FC236}">
                <a16:creationId xmlns:a16="http://schemas.microsoft.com/office/drawing/2014/main" id="{3F3F2124-3C09-12AA-7066-6E4D6F48840C}"/>
              </a:ext>
            </a:extLst>
          </p:cNvPr>
          <p:cNvSpPr>
            <a:spLocks noGrp="1"/>
          </p:cNvSpPr>
          <p:nvPr>
            <p:ph type="sldNum" sz="quarter" idx="5"/>
          </p:nvPr>
        </p:nvSpPr>
        <p:spPr/>
        <p:txBody>
          <a:bodyPr/>
          <a:lstStyle/>
          <a:p>
            <a:fld id="{B4634337-379F-48D3-B0E9-680D9C7E0E28}" type="slidenum">
              <a:rPr lang="en-US" smtClean="0"/>
              <a:t>20</a:t>
            </a:fld>
            <a:endParaRPr lang="en-US"/>
          </a:p>
        </p:txBody>
      </p:sp>
    </p:spTree>
    <p:extLst>
      <p:ext uri="{BB962C8B-B14F-4D97-AF65-F5344CB8AC3E}">
        <p14:creationId xmlns:p14="http://schemas.microsoft.com/office/powerpoint/2010/main" val="2167826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21</a:t>
            </a:fld>
            <a:endParaRPr lang="en-US"/>
          </a:p>
        </p:txBody>
      </p:sp>
    </p:spTree>
    <p:extLst>
      <p:ext uri="{BB962C8B-B14F-4D97-AF65-F5344CB8AC3E}">
        <p14:creationId xmlns:p14="http://schemas.microsoft.com/office/powerpoint/2010/main" val="1230840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56411-4CD6-B920-AD21-7A5B31F09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AF0FF-0CD0-5EA4-1D0D-ADF8EB0BFE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041298-0543-5DA5-0DFE-E288DB93E7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5CE85B49-8DCB-ADC5-AEC9-FEAEC096DA92}"/>
              </a:ext>
            </a:extLst>
          </p:cNvPr>
          <p:cNvSpPr>
            <a:spLocks noGrp="1"/>
          </p:cNvSpPr>
          <p:nvPr>
            <p:ph type="sldNum" sz="quarter" idx="5"/>
          </p:nvPr>
        </p:nvSpPr>
        <p:spPr/>
        <p:txBody>
          <a:bodyPr/>
          <a:lstStyle/>
          <a:p>
            <a:fld id="{B4634337-379F-48D3-B0E9-680D9C7E0E28}" type="slidenum">
              <a:rPr lang="en-US" smtClean="0"/>
              <a:t>22</a:t>
            </a:fld>
            <a:endParaRPr lang="en-US"/>
          </a:p>
        </p:txBody>
      </p:sp>
    </p:spTree>
    <p:extLst>
      <p:ext uri="{BB962C8B-B14F-4D97-AF65-F5344CB8AC3E}">
        <p14:creationId xmlns:p14="http://schemas.microsoft.com/office/powerpoint/2010/main" val="2924491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B35CF-C6B8-E3D8-C983-47B5B6024791}"/>
              </a:ext>
            </a:extLst>
          </p:cNvPr>
          <p:cNvSpPr>
            <a:spLocks noGrp="1"/>
          </p:cNvSpPr>
          <p:nvPr>
            <p:ph type="ctrTitle"/>
          </p:nvPr>
        </p:nvSpPr>
        <p:spPr>
          <a:xfrm>
            <a:off x="599975" y="2800951"/>
            <a:ext cx="9144000" cy="1222091"/>
          </a:xfrm>
        </p:spPr>
        <p:txBody>
          <a:bodyPr anchor="b">
            <a:normAutofit/>
          </a:bodyPr>
          <a:lstStyle>
            <a:lvl1pPr algn="l">
              <a:defRPr sz="4000" b="1" i="0">
                <a:solidFill>
                  <a:srgbClr val="005B96"/>
                </a:solidFill>
                <a:latin typeface="Avenir Next" panose="020B0503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DAEC54F-954C-3FDD-F56B-0742CE06FACA}"/>
              </a:ext>
            </a:extLst>
          </p:cNvPr>
          <p:cNvSpPr>
            <a:spLocks noGrp="1"/>
          </p:cNvSpPr>
          <p:nvPr>
            <p:ph type="subTitle" idx="1"/>
          </p:nvPr>
        </p:nvSpPr>
        <p:spPr>
          <a:xfrm>
            <a:off x="599975" y="4218055"/>
            <a:ext cx="9144000" cy="1655762"/>
          </a:xfrm>
        </p:spPr>
        <p:txBody>
          <a:bodyPr>
            <a:normAutofit/>
          </a:bodyPr>
          <a:lstStyle>
            <a:lvl1pPr marL="0" indent="0" algn="l">
              <a:buNone/>
              <a:defRPr sz="2800">
                <a:solidFill>
                  <a:srgbClr val="022F54"/>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026C85C-55B3-3C7E-3144-AA184DAF637D}"/>
              </a:ext>
            </a:extLst>
          </p:cNvPr>
          <p:cNvSpPr>
            <a:spLocks noGrp="1"/>
          </p:cNvSpPr>
          <p:nvPr>
            <p:ph type="sldNum" sz="quarter" idx="12"/>
          </p:nvPr>
        </p:nvSpPr>
        <p:spPr>
          <a:xfrm>
            <a:off x="9293994" y="6365975"/>
            <a:ext cx="2743200" cy="365125"/>
          </a:xfrm>
        </p:spPr>
        <p:txBody>
          <a:bodyPr/>
          <a:lstStyle>
            <a:lvl1pPr>
              <a:defRPr sz="1800">
                <a:solidFill>
                  <a:schemeClr val="bg1"/>
                </a:solidFill>
                <a:latin typeface="Source Sans Pro" panose="020B0503030403020204" pitchFamily="34" charset="0"/>
                <a:ea typeface="Source Sans Pro" panose="020B0503030403020204" pitchFamily="34" charset="0"/>
              </a:defRPr>
            </a:lvl1pPr>
          </a:lstStyle>
          <a:p>
            <a:fld id="{FB0DD312-D48A-0241-B110-0DC4EF2074A8}" type="slidenum">
              <a:rPr lang="en-US" smtClean="0"/>
              <a:pPr/>
              <a:t>‹#›</a:t>
            </a:fld>
            <a:endParaRPr lang="en-US"/>
          </a:p>
        </p:txBody>
      </p:sp>
    </p:spTree>
    <p:extLst>
      <p:ext uri="{BB962C8B-B14F-4D97-AF65-F5344CB8AC3E}">
        <p14:creationId xmlns:p14="http://schemas.microsoft.com/office/powerpoint/2010/main" val="1176075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FC4B-9B1B-5B31-BB99-816A76790BDC}"/>
              </a:ext>
            </a:extLst>
          </p:cNvPr>
          <p:cNvSpPr>
            <a:spLocks noGrp="1"/>
          </p:cNvSpPr>
          <p:nvPr>
            <p:ph type="title"/>
          </p:nvPr>
        </p:nvSpPr>
        <p:spPr>
          <a:xfrm>
            <a:off x="838200" y="576882"/>
            <a:ext cx="10515600" cy="770656"/>
          </a:xfrm>
        </p:spPr>
        <p:txBody>
          <a:bodyPr>
            <a:normAutofit/>
          </a:bodyPr>
          <a:lstStyle>
            <a:lvl1pPr>
              <a:defRPr sz="3200" b="1" i="0">
                <a:solidFill>
                  <a:srgbClr val="005B96"/>
                </a:solidFill>
                <a:latin typeface="Avenir Next" panose="020B05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C484E12-39F3-9863-79C7-34AEC31B5C8D}"/>
              </a:ext>
            </a:extLst>
          </p:cNvPr>
          <p:cNvSpPr>
            <a:spLocks noGrp="1"/>
          </p:cNvSpPr>
          <p:nvPr>
            <p:ph idx="1"/>
          </p:nvPr>
        </p:nvSpPr>
        <p:spPr>
          <a:xfrm>
            <a:off x="838200" y="1507991"/>
            <a:ext cx="10515600" cy="4351338"/>
          </a:xfrm>
        </p:spPr>
        <p:txBody>
          <a:bodyPr>
            <a:normAutofit/>
          </a:bodyPr>
          <a:lstStyle>
            <a:lvl1pPr>
              <a:defRPr sz="2400">
                <a:latin typeface="Source Sans Pro" panose="020B0503030403020204" pitchFamily="34" charset="0"/>
                <a:ea typeface="Source Sans Pro" panose="020B0503030403020204" pitchFamily="34" charset="0"/>
              </a:defRPr>
            </a:lvl1pPr>
            <a:lvl2pPr>
              <a:defRPr sz="2000">
                <a:latin typeface="Source Sans Pro" panose="020B0503030403020204" pitchFamily="34" charset="0"/>
                <a:ea typeface="Source Sans Pro" panose="020B0503030403020204" pitchFamily="34" charset="0"/>
              </a:defRPr>
            </a:lvl2pPr>
            <a:lvl3pPr>
              <a:defRPr sz="1800">
                <a:latin typeface="Source Sans Pro" panose="020B0503030403020204" pitchFamily="34" charset="0"/>
                <a:ea typeface="Source Sans Pro" panose="020B0503030403020204" pitchFamily="34" charset="0"/>
              </a:defRPr>
            </a:lvl3pPr>
            <a:lvl4pPr>
              <a:defRPr sz="1600">
                <a:latin typeface="Source Sans Pro" panose="020B0503030403020204" pitchFamily="34" charset="0"/>
                <a:ea typeface="Source Sans Pro" panose="020B0503030403020204" pitchFamily="34" charset="0"/>
              </a:defRPr>
            </a:lvl4pPr>
            <a:lvl5pPr>
              <a:defRPr sz="1600">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D50C9372-B36A-F96A-91FA-B0C5CE594A29}"/>
              </a:ext>
            </a:extLst>
          </p:cNvPr>
          <p:cNvSpPr>
            <a:spLocks noGrp="1"/>
          </p:cNvSpPr>
          <p:nvPr>
            <p:ph type="sldNum" sz="quarter" idx="12"/>
          </p:nvPr>
        </p:nvSpPr>
        <p:spPr>
          <a:xfrm>
            <a:off x="9293994" y="6365975"/>
            <a:ext cx="2743200" cy="365125"/>
          </a:xfrm>
        </p:spPr>
        <p:txBody>
          <a:bodyPr/>
          <a:lstStyle>
            <a:lvl1pPr>
              <a:defRPr sz="1800">
                <a:solidFill>
                  <a:schemeClr val="bg1"/>
                </a:solidFill>
                <a:latin typeface="Source Sans Pro" panose="020B0503030403020204" pitchFamily="34" charset="0"/>
                <a:ea typeface="Source Sans Pro" panose="020B0503030403020204" pitchFamily="34" charset="0"/>
              </a:defRPr>
            </a:lvl1pPr>
          </a:lstStyle>
          <a:p>
            <a:fld id="{FB0DD312-D48A-0241-B110-0DC4EF2074A8}" type="slidenum">
              <a:rPr lang="en-US" smtClean="0"/>
              <a:pPr/>
              <a:t>‹#›</a:t>
            </a:fld>
            <a:endParaRPr lang="en-US"/>
          </a:p>
        </p:txBody>
      </p:sp>
    </p:spTree>
    <p:extLst>
      <p:ext uri="{BB962C8B-B14F-4D97-AF65-F5344CB8AC3E}">
        <p14:creationId xmlns:p14="http://schemas.microsoft.com/office/powerpoint/2010/main" val="3195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FC4B-9B1B-5B31-BB99-816A76790BDC}"/>
              </a:ext>
            </a:extLst>
          </p:cNvPr>
          <p:cNvSpPr>
            <a:spLocks noGrp="1"/>
          </p:cNvSpPr>
          <p:nvPr>
            <p:ph type="title"/>
          </p:nvPr>
        </p:nvSpPr>
        <p:spPr>
          <a:xfrm>
            <a:off x="713072" y="3964974"/>
            <a:ext cx="10515600" cy="770656"/>
          </a:xfrm>
        </p:spPr>
        <p:txBody>
          <a:bodyPr>
            <a:normAutofit/>
          </a:bodyPr>
          <a:lstStyle>
            <a:lvl1pPr>
              <a:defRPr sz="4000" b="1" i="0">
                <a:solidFill>
                  <a:srgbClr val="005B96"/>
                </a:solidFill>
                <a:latin typeface="Avenir Next" panose="020B0503020202020204" pitchFamily="34"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D50C9372-B36A-F96A-91FA-B0C5CE594A29}"/>
              </a:ext>
            </a:extLst>
          </p:cNvPr>
          <p:cNvSpPr>
            <a:spLocks noGrp="1"/>
          </p:cNvSpPr>
          <p:nvPr>
            <p:ph type="sldNum" sz="quarter" idx="12"/>
          </p:nvPr>
        </p:nvSpPr>
        <p:spPr>
          <a:xfrm>
            <a:off x="9293994" y="6365975"/>
            <a:ext cx="2743200" cy="365125"/>
          </a:xfrm>
        </p:spPr>
        <p:txBody>
          <a:bodyPr/>
          <a:lstStyle>
            <a:lvl1pPr>
              <a:defRPr sz="1800">
                <a:solidFill>
                  <a:schemeClr val="bg1"/>
                </a:solidFill>
                <a:latin typeface="Source Sans Pro" panose="020B0503030403020204" pitchFamily="34" charset="0"/>
                <a:ea typeface="Source Sans Pro" panose="020B0503030403020204" pitchFamily="34" charset="0"/>
              </a:defRPr>
            </a:lvl1pPr>
          </a:lstStyle>
          <a:p>
            <a:fld id="{FB0DD312-D48A-0241-B110-0DC4EF2074A8}" type="slidenum">
              <a:rPr lang="en-US" smtClean="0"/>
              <a:pPr/>
              <a:t>‹#›</a:t>
            </a:fld>
            <a:endParaRPr lang="en-US"/>
          </a:p>
        </p:txBody>
      </p:sp>
    </p:spTree>
    <p:extLst>
      <p:ext uri="{BB962C8B-B14F-4D97-AF65-F5344CB8AC3E}">
        <p14:creationId xmlns:p14="http://schemas.microsoft.com/office/powerpoint/2010/main" val="1182003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FC4B-9B1B-5B31-BB99-816A76790BDC}"/>
              </a:ext>
            </a:extLst>
          </p:cNvPr>
          <p:cNvSpPr>
            <a:spLocks noGrp="1"/>
          </p:cNvSpPr>
          <p:nvPr>
            <p:ph type="title"/>
          </p:nvPr>
        </p:nvSpPr>
        <p:spPr>
          <a:xfrm>
            <a:off x="838200" y="3043672"/>
            <a:ext cx="10515600" cy="770656"/>
          </a:xfrm>
        </p:spPr>
        <p:txBody>
          <a:bodyPr>
            <a:normAutofit/>
          </a:bodyPr>
          <a:lstStyle>
            <a:lvl1pPr algn="ctr">
              <a:defRPr sz="4400" b="1" i="0">
                <a:solidFill>
                  <a:srgbClr val="005B96"/>
                </a:solidFill>
                <a:latin typeface="Avenir Next" panose="020B0503020202020204" pitchFamily="34"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D50C9372-B36A-F96A-91FA-B0C5CE594A29}"/>
              </a:ext>
            </a:extLst>
          </p:cNvPr>
          <p:cNvSpPr>
            <a:spLocks noGrp="1"/>
          </p:cNvSpPr>
          <p:nvPr>
            <p:ph type="sldNum" sz="quarter" idx="12"/>
          </p:nvPr>
        </p:nvSpPr>
        <p:spPr>
          <a:xfrm>
            <a:off x="9293994" y="6365975"/>
            <a:ext cx="2743200" cy="365125"/>
          </a:xfrm>
        </p:spPr>
        <p:txBody>
          <a:bodyPr/>
          <a:lstStyle>
            <a:lvl1pPr>
              <a:defRPr sz="1800">
                <a:solidFill>
                  <a:schemeClr val="bg1"/>
                </a:solidFill>
                <a:latin typeface="Source Sans Pro" panose="020B0503030403020204" pitchFamily="34" charset="0"/>
                <a:ea typeface="Source Sans Pro" panose="020B0503030403020204" pitchFamily="34" charset="0"/>
              </a:defRPr>
            </a:lvl1pPr>
          </a:lstStyle>
          <a:p>
            <a:fld id="{FB0DD312-D48A-0241-B110-0DC4EF2074A8}" type="slidenum">
              <a:rPr lang="en-US" smtClean="0"/>
              <a:pPr/>
              <a:t>‹#›</a:t>
            </a:fld>
            <a:endParaRPr lang="en-US"/>
          </a:p>
        </p:txBody>
      </p:sp>
    </p:spTree>
    <p:extLst>
      <p:ext uri="{BB962C8B-B14F-4D97-AF65-F5344CB8AC3E}">
        <p14:creationId xmlns:p14="http://schemas.microsoft.com/office/powerpoint/2010/main" val="3013103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D904-79AF-2979-C476-2E336692BBD7}"/>
              </a:ext>
            </a:extLst>
          </p:cNvPr>
          <p:cNvSpPr>
            <a:spLocks noGrp="1"/>
          </p:cNvSpPr>
          <p:nvPr>
            <p:ph type="title"/>
          </p:nvPr>
        </p:nvSpPr>
        <p:spPr/>
        <p:txBody>
          <a:bodyPr>
            <a:normAutofit/>
          </a:bodyPr>
          <a:lstStyle>
            <a:lvl1pPr>
              <a:defRPr sz="3200" b="1" i="0">
                <a:solidFill>
                  <a:srgbClr val="005B96"/>
                </a:solidFill>
                <a:latin typeface="Avenir Next" panose="020B050302020202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AD3E5F04-6C9A-BBF5-CF92-C893DE097B4B}"/>
              </a:ext>
            </a:extLst>
          </p:cNvPr>
          <p:cNvSpPr>
            <a:spLocks noGrp="1"/>
          </p:cNvSpPr>
          <p:nvPr>
            <p:ph type="sldNum" sz="quarter" idx="12"/>
          </p:nvPr>
        </p:nvSpPr>
        <p:spPr>
          <a:xfrm>
            <a:off x="9293994" y="6365975"/>
            <a:ext cx="2743200" cy="365125"/>
          </a:xfrm>
        </p:spPr>
        <p:txBody>
          <a:bodyPr/>
          <a:lstStyle>
            <a:lvl1pPr>
              <a:defRPr sz="1800">
                <a:solidFill>
                  <a:srgbClr val="022F54"/>
                </a:solidFill>
                <a:latin typeface="Source Sans Pro" panose="020B0503030403020204" pitchFamily="34" charset="0"/>
                <a:ea typeface="Source Sans Pro" panose="020B0503030403020204" pitchFamily="34" charset="0"/>
              </a:defRPr>
            </a:lvl1pPr>
          </a:lstStyle>
          <a:p>
            <a:fld id="{FB0DD312-D48A-0241-B110-0DC4EF2074A8}" type="slidenum">
              <a:rPr lang="en-US" smtClean="0"/>
              <a:pPr/>
              <a:t>‹#›</a:t>
            </a:fld>
            <a:endParaRPr lang="en-US"/>
          </a:p>
        </p:txBody>
      </p:sp>
    </p:spTree>
    <p:extLst>
      <p:ext uri="{BB962C8B-B14F-4D97-AF65-F5344CB8AC3E}">
        <p14:creationId xmlns:p14="http://schemas.microsoft.com/office/powerpoint/2010/main" val="3720200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lnSpc>
                <a:spcPct val="114000"/>
              </a:lnSpc>
              <a:spcBef>
                <a:spcPct val="20000"/>
              </a:spcBef>
              <a:buFont typeface="Arial" panose="020B0604020202020204" pitchFamily="34" charset="0"/>
              <a:buChar char="•"/>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114000"/>
              </a:lnSpc>
              <a:spcBef>
                <a:spcPct val="20000"/>
              </a:spcBef>
              <a:buFont typeface="Arial" panose="020B0604020202020204" pitchFamily="34" charset="0"/>
              <a:buChar char="•"/>
              <a:defRPr sz="2800" kern="1200">
                <a:solidFill>
                  <a:srgbClr val="032E53"/>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lnSpc>
                <a:spcPct val="114000"/>
              </a:lnSpc>
              <a:spcBef>
                <a:spcPct val="20000"/>
              </a:spcBef>
              <a:buFont typeface="Arial" panose="020B0604020202020204" pitchFamily="34" charset="0"/>
              <a:buChar char="•"/>
              <a:defRPr sz="2400" kern="1200">
                <a:solidFill>
                  <a:srgbClr val="032E53"/>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(add periods if more than one full sentence; no periods needed otherwise)</a:t>
            </a:r>
          </a:p>
          <a:p>
            <a:pPr lvl="1"/>
            <a:r>
              <a:rPr lang="en-US"/>
              <a:t>Second level bullet text</a:t>
            </a:r>
          </a:p>
          <a:p>
            <a:pPr lvl="2"/>
            <a:r>
              <a:rPr lang="en-US"/>
              <a:t>Third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3" name="Title 1">
            <a:extLst>
              <a:ext uri="{FF2B5EF4-FFF2-40B4-BE49-F238E27FC236}">
                <a16:creationId xmlns:a16="http://schemas.microsoft.com/office/drawing/2014/main" id="{494959E2-EEB2-23E3-14AB-DE9E290B62F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167140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Advisory Committee Aim: </a:t>
            </a:r>
            <a:br>
              <a:rPr lang="en-US"/>
            </a:br>
            <a:r>
              <a:rPr lang="en-US"/>
              <a:t>Supporting a Successful Statewide Expansion</a:t>
            </a:r>
          </a:p>
        </p:txBody>
      </p:sp>
    </p:spTree>
    <p:extLst>
      <p:ext uri="{BB962C8B-B14F-4D97-AF65-F5344CB8AC3E}">
        <p14:creationId xmlns:p14="http://schemas.microsoft.com/office/powerpoint/2010/main" val="139014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F2C7-C163-0628-341B-12876143635B}"/>
              </a:ext>
            </a:extLst>
          </p:cNvPr>
          <p:cNvSpPr>
            <a:spLocks noGrp="1"/>
          </p:cNvSpPr>
          <p:nvPr>
            <p:ph type="title" hasCustomPrompt="1"/>
          </p:nvPr>
        </p:nvSpPr>
        <p:spPr>
          <a:xfrm>
            <a:off x="838200" y="773112"/>
            <a:ext cx="10515600" cy="759482"/>
          </a:xfrm>
        </p:spPr>
        <p:txBody>
          <a:bodyPr>
            <a:normAutofit/>
          </a:bodyPr>
          <a:lstStyle>
            <a:lvl1pPr>
              <a:defRPr sz="3600" b="1">
                <a:solidFill>
                  <a:srgbClr val="0366FC"/>
                </a:solidFill>
                <a:latin typeface="+mn-lt"/>
              </a:defRPr>
            </a:lvl1pPr>
          </a:lstStyle>
          <a:p>
            <a:r>
              <a:rPr lang="en-US"/>
              <a:t>Agenda</a:t>
            </a:r>
          </a:p>
        </p:txBody>
      </p:sp>
      <p:sp>
        <p:nvSpPr>
          <p:cNvPr id="5" name="Slide Number Placeholder 4">
            <a:extLst>
              <a:ext uri="{FF2B5EF4-FFF2-40B4-BE49-F238E27FC236}">
                <a16:creationId xmlns:a16="http://schemas.microsoft.com/office/drawing/2014/main" id="{6B76792A-2EDD-BC43-CB9B-8645043F62DD}"/>
              </a:ext>
            </a:extLst>
          </p:cNvPr>
          <p:cNvSpPr>
            <a:spLocks noGrp="1"/>
          </p:cNvSpPr>
          <p:nvPr>
            <p:ph type="sldNum" sz="quarter" idx="12"/>
          </p:nvPr>
        </p:nvSpPr>
        <p:spPr/>
        <p:txBody>
          <a:bodyPr/>
          <a:lstStyle/>
          <a:p>
            <a:fld id="{790722E6-E914-654A-9D8C-238B2EF9180E}" type="slidenum">
              <a:rPr lang="en-US" smtClean="0"/>
              <a:t>‹#›</a:t>
            </a:fld>
            <a:endParaRPr lang="en-US"/>
          </a:p>
        </p:txBody>
      </p:sp>
      <p:sp>
        <p:nvSpPr>
          <p:cNvPr id="11" name="Text Placeholder 10">
            <a:extLst>
              <a:ext uri="{FF2B5EF4-FFF2-40B4-BE49-F238E27FC236}">
                <a16:creationId xmlns:a16="http://schemas.microsoft.com/office/drawing/2014/main" id="{E45DB382-D4D5-F2D0-444C-80D436AA326C}"/>
              </a:ext>
            </a:extLst>
          </p:cNvPr>
          <p:cNvSpPr>
            <a:spLocks noGrp="1"/>
          </p:cNvSpPr>
          <p:nvPr>
            <p:ph type="body" sz="quarter" idx="13" hasCustomPrompt="1"/>
          </p:nvPr>
        </p:nvSpPr>
        <p:spPr>
          <a:xfrm>
            <a:off x="838200" y="1692768"/>
            <a:ext cx="10515600" cy="4244975"/>
          </a:xfrm>
        </p:spPr>
        <p:txBody>
          <a:bodyPr>
            <a:normAutofit/>
          </a:bodyPr>
          <a:lstStyle>
            <a:lvl1pPr>
              <a:defRPr sz="2400"/>
            </a:lvl1pPr>
          </a:lstStyle>
          <a:p>
            <a:pPr lvl="0"/>
            <a:r>
              <a:rPr lang="en-US"/>
              <a:t>[insert]</a:t>
            </a:r>
          </a:p>
          <a:p>
            <a:pPr lvl="0"/>
            <a:r>
              <a:rPr lang="en-US"/>
              <a:t>[insert]</a:t>
            </a:r>
          </a:p>
          <a:p>
            <a:pPr lvl="0"/>
            <a:r>
              <a:rPr lang="en-US"/>
              <a:t>[insert]</a:t>
            </a:r>
          </a:p>
        </p:txBody>
      </p:sp>
    </p:spTree>
    <p:extLst>
      <p:ext uri="{BB962C8B-B14F-4D97-AF65-F5344CB8AC3E}">
        <p14:creationId xmlns:p14="http://schemas.microsoft.com/office/powerpoint/2010/main" val="1717610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C91A13-BBD0-5BC2-A1EE-8B33F02FD7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21D8E6-8846-6D4C-A7CC-79C1B85FE6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4156C9-162A-A242-AB99-72513D56B9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04715F-53A3-334A-A519-E1E7FA0DBB64}" type="datetimeFigureOut">
              <a:rPr lang="en-US" smtClean="0"/>
              <a:t>9/24/2026</a:t>
            </a:fld>
            <a:endParaRPr lang="en-US"/>
          </a:p>
        </p:txBody>
      </p:sp>
      <p:sp>
        <p:nvSpPr>
          <p:cNvPr id="5" name="Footer Placeholder 4">
            <a:extLst>
              <a:ext uri="{FF2B5EF4-FFF2-40B4-BE49-F238E27FC236}">
                <a16:creationId xmlns:a16="http://schemas.microsoft.com/office/drawing/2014/main" id="{EFA82F05-C490-178E-3BA7-0D03AF742E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DC11CF-3032-433F-68C3-7B586F990B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0DD312-D48A-0241-B110-0DC4EF2074A8}" type="slidenum">
              <a:rPr lang="en-US" smtClean="0"/>
              <a:t>‹#›</a:t>
            </a:fld>
            <a:endParaRPr lang="en-US"/>
          </a:p>
        </p:txBody>
      </p:sp>
    </p:spTree>
    <p:extLst>
      <p:ext uri="{BB962C8B-B14F-4D97-AF65-F5344CB8AC3E}">
        <p14:creationId xmlns:p14="http://schemas.microsoft.com/office/powerpoint/2010/main" val="90849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4" r:id="rId5"/>
    <p:sldLayoutId id="2147483657" r:id="rId6"/>
    <p:sldLayoutId id="2147483658" r:id="rId7"/>
    <p:sldLayoutId id="2147483660"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BC94B3-6808-0444-A3DF-B690B6639CCD}"/>
              </a:ext>
            </a:extLst>
          </p:cNvPr>
          <p:cNvSpPr>
            <a:spLocks noGrp="1"/>
          </p:cNvSpPr>
          <p:nvPr>
            <p:ph type="ctrTitle"/>
          </p:nvPr>
        </p:nvSpPr>
        <p:spPr>
          <a:xfrm>
            <a:off x="599975" y="3160784"/>
            <a:ext cx="9144000" cy="1222091"/>
          </a:xfrm>
        </p:spPr>
        <p:txBody>
          <a:bodyPr/>
          <a:lstStyle/>
          <a:p>
            <a:r>
              <a:rPr lang="en-US">
                <a:latin typeface="Avenir Next LT Pro"/>
              </a:rPr>
              <a:t>Welcome Family Statewide Expansion Advisory Committee </a:t>
            </a:r>
          </a:p>
        </p:txBody>
      </p:sp>
      <p:sp>
        <p:nvSpPr>
          <p:cNvPr id="4" name="Subtitle 3">
            <a:extLst>
              <a:ext uri="{FF2B5EF4-FFF2-40B4-BE49-F238E27FC236}">
                <a16:creationId xmlns:a16="http://schemas.microsoft.com/office/drawing/2014/main" id="{5AEAD457-DDA6-0CED-B11C-C5B48E4122B8}"/>
              </a:ext>
            </a:extLst>
          </p:cNvPr>
          <p:cNvSpPr>
            <a:spLocks noGrp="1"/>
          </p:cNvSpPr>
          <p:nvPr>
            <p:ph type="subTitle" idx="1"/>
          </p:nvPr>
        </p:nvSpPr>
        <p:spPr>
          <a:xfrm>
            <a:off x="599975" y="4577888"/>
            <a:ext cx="9144000" cy="1655762"/>
          </a:xfrm>
        </p:spPr>
        <p:txBody>
          <a:bodyPr vert="horz" lIns="91440" tIns="45720" rIns="91440" bIns="45720" rtlCol="0" anchor="t">
            <a:normAutofit/>
          </a:bodyPr>
          <a:lstStyle/>
          <a:p>
            <a:r>
              <a:rPr lang="en-US">
                <a:latin typeface="Source Sans Pro"/>
                <a:ea typeface="Source Sans Pro"/>
              </a:rPr>
              <a:t>September 2026 Convening</a:t>
            </a:r>
          </a:p>
          <a:p>
            <a:r>
              <a:rPr lang="en-US">
                <a:latin typeface="Source Sans Pro"/>
                <a:ea typeface="Source Sans Pro"/>
              </a:rPr>
              <a:t>Workforce Training and Capacity: Onboarding and Training for Welcome Family Nurses</a:t>
            </a:r>
          </a:p>
          <a:p>
            <a:endParaRPr lang="en-US"/>
          </a:p>
        </p:txBody>
      </p:sp>
    </p:spTree>
    <p:extLst>
      <p:ext uri="{BB962C8B-B14F-4D97-AF65-F5344CB8AC3E}">
        <p14:creationId xmlns:p14="http://schemas.microsoft.com/office/powerpoint/2010/main" val="1294683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4E9E4F-8695-CCB4-2705-2294C103F329}"/>
              </a:ext>
            </a:extLst>
          </p:cNvPr>
          <p:cNvSpPr>
            <a:spLocks noGrp="1"/>
          </p:cNvSpPr>
          <p:nvPr>
            <p:ph type="title"/>
          </p:nvPr>
        </p:nvSpPr>
        <p:spPr/>
        <p:txBody>
          <a:bodyPr>
            <a:normAutofit/>
          </a:bodyPr>
          <a:lstStyle/>
          <a:p>
            <a:r>
              <a:rPr lang="en-US" sz="3200">
                <a:latin typeface="Avenir Next LT Pro"/>
                <a:cs typeface="Arial"/>
              </a:rPr>
              <a:t>Welcome and DPH BFHN Team Introductions</a:t>
            </a:r>
          </a:p>
        </p:txBody>
      </p:sp>
      <p:pic>
        <p:nvPicPr>
          <p:cNvPr id="13" name="Picture 12" descr="Massachusetts Department of Public Health logo">
            <a:extLst>
              <a:ext uri="{FF2B5EF4-FFF2-40B4-BE49-F238E27FC236}">
                <a16:creationId xmlns:a16="http://schemas.microsoft.com/office/drawing/2014/main" id="{5316C68B-729D-C5D2-A660-740C16AE426D}"/>
              </a:ext>
            </a:extLst>
          </p:cNvPr>
          <p:cNvPicPr>
            <a:picLocks noChangeAspect="1"/>
          </p:cNvPicPr>
          <p:nvPr/>
        </p:nvPicPr>
        <p:blipFill>
          <a:blip r:embed="rId3"/>
          <a:stretch>
            <a:fillRect/>
          </a:stretch>
        </p:blipFill>
        <p:spPr>
          <a:xfrm>
            <a:off x="10694505" y="113972"/>
            <a:ext cx="1362323" cy="759757"/>
          </a:xfrm>
          <a:prstGeom prst="rect">
            <a:avLst/>
          </a:prstGeom>
        </p:spPr>
      </p:pic>
      <p:pic>
        <p:nvPicPr>
          <p:cNvPr id="6" name="Picture 5" descr="Stephanie Doyle">
            <a:extLst>
              <a:ext uri="{FF2B5EF4-FFF2-40B4-BE49-F238E27FC236}">
                <a16:creationId xmlns:a16="http://schemas.microsoft.com/office/drawing/2014/main" id="{B67146F5-B80D-C6D4-D456-F60C6CC2D4DF}"/>
              </a:ext>
              <a:ext uri="{C183D7F6-B498-43B3-948B-1728B52AA6E4}">
                <adec:decorative xmlns:adec="http://schemas.microsoft.com/office/drawing/2017/decorative" val="0"/>
              </a:ext>
            </a:extLst>
          </p:cNvPr>
          <p:cNvPicPr>
            <a:picLocks noChangeAspect="1"/>
          </p:cNvPicPr>
          <p:nvPr/>
        </p:nvPicPr>
        <p:blipFill>
          <a:blip r:embed="rId4"/>
          <a:srcRect t="12795" b="17263"/>
          <a:stretch>
            <a:fillRect/>
          </a:stretch>
        </p:blipFill>
        <p:spPr>
          <a:xfrm>
            <a:off x="481787" y="1381299"/>
            <a:ext cx="2185892" cy="2307237"/>
          </a:xfrm>
          <a:prstGeom prst="flowChartConnector">
            <a:avLst/>
          </a:prstGeom>
        </p:spPr>
      </p:pic>
      <p:pic>
        <p:nvPicPr>
          <p:cNvPr id="10" name="Picture 9" descr="Christine Silva">
            <a:extLst>
              <a:ext uri="{FF2B5EF4-FFF2-40B4-BE49-F238E27FC236}">
                <a16:creationId xmlns:a16="http://schemas.microsoft.com/office/drawing/2014/main" id="{904E8883-1FDC-F972-AA95-09F010BF5865}"/>
              </a:ext>
              <a:ext uri="{C183D7F6-B498-43B3-948B-1728B52AA6E4}">
                <adec:decorative xmlns:adec="http://schemas.microsoft.com/office/drawing/2017/decorative" val="0"/>
              </a:ext>
            </a:extLst>
          </p:cNvPr>
          <p:cNvPicPr>
            <a:picLocks noChangeAspect="1"/>
          </p:cNvPicPr>
          <p:nvPr/>
        </p:nvPicPr>
        <p:blipFill>
          <a:blip r:embed="rId5"/>
          <a:srcRect l="2342" r="2342"/>
          <a:stretch/>
        </p:blipFill>
        <p:spPr>
          <a:xfrm>
            <a:off x="3413356" y="1373185"/>
            <a:ext cx="2185892" cy="2307237"/>
          </a:xfrm>
          <a:prstGeom prst="flowChartConnector">
            <a:avLst/>
          </a:prstGeom>
        </p:spPr>
      </p:pic>
      <p:pic>
        <p:nvPicPr>
          <p:cNvPr id="8" name="Picture 7" descr="Danielle Biggins">
            <a:extLst>
              <a:ext uri="{FF2B5EF4-FFF2-40B4-BE49-F238E27FC236}">
                <a16:creationId xmlns:a16="http://schemas.microsoft.com/office/drawing/2014/main" id="{2F00AEBC-3737-DEF1-4DDD-06CBE965E727}"/>
              </a:ext>
              <a:ext uri="{C183D7F6-B498-43B3-948B-1728B52AA6E4}">
                <adec:decorative xmlns:adec="http://schemas.microsoft.com/office/drawing/2017/decorative" val="0"/>
              </a:ext>
            </a:extLst>
          </p:cNvPr>
          <p:cNvPicPr>
            <a:picLocks noChangeAspect="1"/>
          </p:cNvPicPr>
          <p:nvPr/>
        </p:nvPicPr>
        <p:blipFill>
          <a:blip r:embed="rId6"/>
          <a:srcRect l="5063" r="-379"/>
          <a:stretch>
            <a:fillRect/>
          </a:stretch>
        </p:blipFill>
        <p:spPr>
          <a:xfrm>
            <a:off x="6415394" y="1373185"/>
            <a:ext cx="2185892" cy="2307237"/>
          </a:xfrm>
          <a:prstGeom prst="flowChartConnector">
            <a:avLst/>
          </a:prstGeom>
        </p:spPr>
      </p:pic>
      <p:pic>
        <p:nvPicPr>
          <p:cNvPr id="16" name="Picture 15" descr="Elaine Fitzgerald Lewis">
            <a:extLst>
              <a:ext uri="{FF2B5EF4-FFF2-40B4-BE49-F238E27FC236}">
                <a16:creationId xmlns:a16="http://schemas.microsoft.com/office/drawing/2014/main" id="{BE74DBDF-3A19-A3DB-FC31-F34A7BD65347}"/>
              </a:ext>
              <a:ext uri="{C183D7F6-B498-43B3-948B-1728B52AA6E4}">
                <adec:decorative xmlns:adec="http://schemas.microsoft.com/office/drawing/2017/decorative" val="0"/>
              </a:ext>
            </a:extLst>
          </p:cNvPr>
          <p:cNvPicPr>
            <a:picLocks noChangeAspect="1"/>
          </p:cNvPicPr>
          <p:nvPr/>
        </p:nvPicPr>
        <p:blipFill>
          <a:blip r:embed="rId7"/>
          <a:srcRect l="2630" r="2630"/>
          <a:stretch/>
        </p:blipFill>
        <p:spPr>
          <a:xfrm>
            <a:off x="9456727" y="1367150"/>
            <a:ext cx="2185892" cy="2307237"/>
          </a:xfrm>
          <a:prstGeom prst="flowChartConnector">
            <a:avLst/>
          </a:prstGeom>
        </p:spPr>
      </p:pic>
      <p:sp>
        <p:nvSpPr>
          <p:cNvPr id="5" name="Text Placeholder 3">
            <a:extLst>
              <a:ext uri="{FF2B5EF4-FFF2-40B4-BE49-F238E27FC236}">
                <a16:creationId xmlns:a16="http://schemas.microsoft.com/office/drawing/2014/main" id="{0FFD0438-622B-7733-D654-A2E93D12E237}"/>
              </a:ext>
            </a:extLst>
          </p:cNvPr>
          <p:cNvSpPr txBox="1">
            <a:spLocks/>
          </p:cNvSpPr>
          <p:nvPr/>
        </p:nvSpPr>
        <p:spPr>
          <a:xfrm>
            <a:off x="168350" y="3776287"/>
            <a:ext cx="2880360" cy="1596927"/>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spcBef>
                <a:spcPts val="0"/>
              </a:spcBef>
            </a:pPr>
            <a:r>
              <a:rPr lang="en-US" sz="1400" b="1">
                <a:ea typeface="Source Sans Pro"/>
                <a:cs typeface="Arial"/>
              </a:rPr>
              <a:t>Stephanie Doyle, MS</a:t>
            </a:r>
            <a:endParaRPr lang="en-US" sz="1400">
              <a:ea typeface="Source Sans Pro"/>
            </a:endParaRPr>
          </a:p>
          <a:p>
            <a:pPr algn="ctr">
              <a:lnSpc>
                <a:spcPct val="100000"/>
              </a:lnSpc>
              <a:spcBef>
                <a:spcPts val="0"/>
              </a:spcBef>
            </a:pPr>
            <a:r>
              <a:rPr lang="en-US" sz="1400">
                <a:solidFill>
                  <a:srgbClr val="022F54"/>
                </a:solidFill>
                <a:ea typeface="Source Sans Pro"/>
                <a:cs typeface="Arial"/>
              </a:rPr>
              <a:t>Deputy Director of Strategy &amp; Implementation </a:t>
            </a:r>
          </a:p>
          <a:p>
            <a:pPr algn="ctr">
              <a:lnSpc>
                <a:spcPct val="100000"/>
              </a:lnSpc>
              <a:spcBef>
                <a:spcPts val="0"/>
              </a:spcBef>
            </a:pPr>
            <a:r>
              <a:rPr lang="en-US" sz="1400">
                <a:solidFill>
                  <a:srgbClr val="022F54"/>
                </a:solidFill>
                <a:ea typeface="Source Sans Pro"/>
                <a:cs typeface="Arial"/>
              </a:rPr>
              <a:t>Bureau of Family Health &amp; Nutrition </a:t>
            </a:r>
          </a:p>
        </p:txBody>
      </p:sp>
      <p:sp>
        <p:nvSpPr>
          <p:cNvPr id="9" name="Text Placeholder 3">
            <a:extLst>
              <a:ext uri="{FF2B5EF4-FFF2-40B4-BE49-F238E27FC236}">
                <a16:creationId xmlns:a16="http://schemas.microsoft.com/office/drawing/2014/main" id="{455E3272-B378-9594-8430-3CD5FF1A3F28}"/>
              </a:ext>
            </a:extLst>
          </p:cNvPr>
          <p:cNvSpPr txBox="1">
            <a:spLocks/>
          </p:cNvSpPr>
          <p:nvPr/>
        </p:nvSpPr>
        <p:spPr>
          <a:xfrm>
            <a:off x="3098446" y="3771856"/>
            <a:ext cx="2884276" cy="1998140"/>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spcBef>
                <a:spcPts val="0"/>
              </a:spcBef>
            </a:pPr>
            <a:r>
              <a:rPr lang="en-US" sz="1400" b="1">
                <a:ea typeface="Source Sans Pro"/>
                <a:cs typeface="Arial"/>
              </a:rPr>
              <a:t>Christine Silva, MPH</a:t>
            </a:r>
            <a:endParaRPr lang="en-US" sz="1400">
              <a:ea typeface="Source Sans Pro"/>
            </a:endParaRPr>
          </a:p>
          <a:p>
            <a:pPr algn="ctr">
              <a:lnSpc>
                <a:spcPct val="100000"/>
              </a:lnSpc>
              <a:spcBef>
                <a:spcPts val="0"/>
              </a:spcBef>
            </a:pPr>
            <a:r>
              <a:rPr lang="en-US" sz="1400">
                <a:solidFill>
                  <a:srgbClr val="022F54"/>
                </a:solidFill>
                <a:ea typeface="Source Sans Pro"/>
                <a:cs typeface="Arial"/>
              </a:rPr>
              <a:t>Director, Massachusetts Home Visiting Initiative  </a:t>
            </a:r>
          </a:p>
          <a:p>
            <a:pPr algn="ctr">
              <a:lnSpc>
                <a:spcPct val="100000"/>
              </a:lnSpc>
              <a:spcBef>
                <a:spcPts val="0"/>
              </a:spcBef>
            </a:pPr>
            <a:r>
              <a:rPr lang="en-US" sz="1400">
                <a:solidFill>
                  <a:srgbClr val="022F54"/>
                </a:solidFill>
                <a:ea typeface="Source Sans Pro"/>
                <a:cs typeface="Arial"/>
              </a:rPr>
              <a:t>Division of Pregnancy, Infancy, &amp; Early Childhood </a:t>
            </a:r>
          </a:p>
        </p:txBody>
      </p:sp>
      <p:pic>
        <p:nvPicPr>
          <p:cNvPr id="12" name="Picture 11" descr="Public Consulting Group logo">
            <a:extLst>
              <a:ext uri="{FF2B5EF4-FFF2-40B4-BE49-F238E27FC236}">
                <a16:creationId xmlns:a16="http://schemas.microsoft.com/office/drawing/2014/main" id="{A108CF4A-240B-15FD-71D7-4FD8FE0DE6E2}"/>
              </a:ext>
              <a:ext uri="{C183D7F6-B498-43B3-948B-1728B52AA6E4}">
                <adec:decorative xmlns:adec="http://schemas.microsoft.com/office/drawing/2017/decorative" val="0"/>
              </a:ext>
            </a:extLst>
          </p:cNvPr>
          <p:cNvPicPr>
            <a:picLocks noChangeAspect="1"/>
          </p:cNvPicPr>
          <p:nvPr/>
        </p:nvPicPr>
        <p:blipFill>
          <a:blip r:embed="rId8"/>
          <a:srcRect l="-3229" t="-162876" r="-3229" b="-117960"/>
          <a:stretch>
            <a:fillRect/>
          </a:stretch>
        </p:blipFill>
        <p:spPr>
          <a:xfrm>
            <a:off x="4997277" y="4427486"/>
            <a:ext cx="1961039" cy="2057400"/>
          </a:xfrm>
          <a:prstGeom prst="flowChartConnector">
            <a:avLst/>
          </a:prstGeom>
        </p:spPr>
      </p:pic>
      <p:sp>
        <p:nvSpPr>
          <p:cNvPr id="11" name="Text Placeholder 3">
            <a:extLst>
              <a:ext uri="{FF2B5EF4-FFF2-40B4-BE49-F238E27FC236}">
                <a16:creationId xmlns:a16="http://schemas.microsoft.com/office/drawing/2014/main" id="{212CBC65-B84A-1AEE-3D4D-86FEF9B143CA}"/>
              </a:ext>
              <a:ext uri="{C183D7F6-B498-43B3-948B-1728B52AA6E4}">
                <adec:decorative xmlns:adec="http://schemas.microsoft.com/office/drawing/2017/decorative" val="0"/>
              </a:ext>
            </a:extLst>
          </p:cNvPr>
          <p:cNvSpPr txBox="1">
            <a:spLocks/>
          </p:cNvSpPr>
          <p:nvPr/>
        </p:nvSpPr>
        <p:spPr>
          <a:xfrm>
            <a:off x="4748017" y="5614112"/>
            <a:ext cx="2459558" cy="823912"/>
          </a:xfrm>
          <a:prstGeom prst="rect">
            <a:avLst/>
          </a:prstGeom>
        </p:spPr>
        <p:txBody>
          <a:bodyPr vert="horz" lIns="91440" tIns="45720" rIns="91440" bIns="45720" rtlCol="0" anchor="ctr">
            <a:no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pPr>
            <a:r>
              <a:rPr lang="en-US" sz="1400" b="1">
                <a:latin typeface="Avenir Next LT Pro"/>
                <a:cs typeface="Arial"/>
              </a:rPr>
              <a:t>Project Support Team</a:t>
            </a:r>
            <a:endParaRPr lang="en-US" sz="1400"/>
          </a:p>
        </p:txBody>
      </p:sp>
      <p:sp>
        <p:nvSpPr>
          <p:cNvPr id="7" name="Text Placeholder 3">
            <a:extLst>
              <a:ext uri="{FF2B5EF4-FFF2-40B4-BE49-F238E27FC236}">
                <a16:creationId xmlns:a16="http://schemas.microsoft.com/office/drawing/2014/main" id="{2802F2C7-FE2E-2A94-8061-D32FE8F21E2C}"/>
              </a:ext>
            </a:extLst>
          </p:cNvPr>
          <p:cNvSpPr txBox="1">
            <a:spLocks/>
          </p:cNvSpPr>
          <p:nvPr/>
        </p:nvSpPr>
        <p:spPr>
          <a:xfrm>
            <a:off x="6214204" y="3775348"/>
            <a:ext cx="2880360" cy="1585912"/>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spcBef>
                <a:spcPts val="0"/>
              </a:spcBef>
            </a:pPr>
            <a:r>
              <a:rPr lang="en-US" sz="1400" b="1">
                <a:ea typeface="Source Sans Pro"/>
                <a:cs typeface="Arial"/>
              </a:rPr>
              <a:t>Danielle Biggins, MS</a:t>
            </a:r>
            <a:endParaRPr lang="en-US" sz="1400">
              <a:ea typeface="Source Sans Pro"/>
            </a:endParaRPr>
          </a:p>
          <a:p>
            <a:pPr algn="ctr">
              <a:lnSpc>
                <a:spcPct val="100000"/>
              </a:lnSpc>
              <a:spcBef>
                <a:spcPts val="0"/>
              </a:spcBef>
            </a:pPr>
            <a:r>
              <a:rPr lang="en-US" sz="1400">
                <a:solidFill>
                  <a:srgbClr val="022F54"/>
                </a:solidFill>
                <a:ea typeface="Source Sans Pro"/>
                <a:cs typeface="Arial"/>
              </a:rPr>
              <a:t>Home Visiting Implementation Specialist </a:t>
            </a:r>
          </a:p>
          <a:p>
            <a:pPr algn="ctr">
              <a:lnSpc>
                <a:spcPct val="100000"/>
              </a:lnSpc>
              <a:spcBef>
                <a:spcPts val="0"/>
              </a:spcBef>
            </a:pPr>
            <a:r>
              <a:rPr lang="en-US" sz="1400">
                <a:solidFill>
                  <a:srgbClr val="022F54"/>
                </a:solidFill>
                <a:ea typeface="Source Sans Pro"/>
                <a:cs typeface="Arial"/>
              </a:rPr>
              <a:t>Division of Pregnancy, Infancy, &amp; Early Childhood  </a:t>
            </a:r>
          </a:p>
        </p:txBody>
      </p:sp>
      <p:sp>
        <p:nvSpPr>
          <p:cNvPr id="15" name="Text Placeholder 3">
            <a:extLst>
              <a:ext uri="{FF2B5EF4-FFF2-40B4-BE49-F238E27FC236}">
                <a16:creationId xmlns:a16="http://schemas.microsoft.com/office/drawing/2014/main" id="{D6CC2033-7D5A-5920-0FD0-61AD87931340}"/>
              </a:ext>
            </a:extLst>
          </p:cNvPr>
          <p:cNvSpPr txBox="1">
            <a:spLocks/>
          </p:cNvSpPr>
          <p:nvPr/>
        </p:nvSpPr>
        <p:spPr>
          <a:xfrm>
            <a:off x="9143290" y="3762138"/>
            <a:ext cx="2880360" cy="1596927"/>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spcBef>
                <a:spcPts val="0"/>
              </a:spcBef>
            </a:pPr>
            <a:r>
              <a:rPr lang="en-US" sz="1400" b="1">
                <a:ea typeface="Source Sans Pro"/>
                <a:cs typeface="Arial"/>
              </a:rPr>
              <a:t>Elaine Fitzgerald Lewis, DrPH, MIA</a:t>
            </a:r>
          </a:p>
          <a:p>
            <a:pPr algn="ctr">
              <a:lnSpc>
                <a:spcPct val="100000"/>
              </a:lnSpc>
              <a:spcBef>
                <a:spcPts val="0"/>
              </a:spcBef>
            </a:pPr>
            <a:r>
              <a:rPr lang="en-US" sz="1400">
                <a:ea typeface="Source Sans Pro"/>
                <a:cs typeface="Arial"/>
              </a:rPr>
              <a:t>Director, Bureau of Family Health &amp; Nutrition</a:t>
            </a:r>
          </a:p>
          <a:p>
            <a:pPr algn="ctr">
              <a:lnSpc>
                <a:spcPct val="100000"/>
              </a:lnSpc>
              <a:spcBef>
                <a:spcPts val="0"/>
              </a:spcBef>
            </a:pPr>
            <a:r>
              <a:rPr lang="en-US" sz="1400">
                <a:ea typeface="Source Sans Pro"/>
                <a:cs typeface="Arial"/>
              </a:rPr>
              <a:t>State Title V Maternal and Child Health Director</a:t>
            </a:r>
            <a:endParaRPr lang="en-US" sz="1400">
              <a:solidFill>
                <a:srgbClr val="022F54"/>
              </a:solidFill>
              <a:ea typeface="Source Sans Pro"/>
              <a:cs typeface="Arial"/>
            </a:endParaRPr>
          </a:p>
        </p:txBody>
      </p:sp>
      <p:sp>
        <p:nvSpPr>
          <p:cNvPr id="4" name="Slide Number Placeholder 1">
            <a:extLst>
              <a:ext uri="{FF2B5EF4-FFF2-40B4-BE49-F238E27FC236}">
                <a16:creationId xmlns:a16="http://schemas.microsoft.com/office/drawing/2014/main" id="{41D80589-B524-C10D-80CE-DF64519FA3C0}"/>
              </a:ext>
              <a:ext uri="{C183D7F6-B498-43B3-948B-1728B52AA6E4}">
                <adec:decorative xmlns:adec="http://schemas.microsoft.com/office/drawing/2017/decorative" val="0"/>
              </a:ext>
            </a:extLst>
          </p:cNvPr>
          <p:cNvSpPr>
            <a:spLocks noGrp="1"/>
          </p:cNvSpPr>
          <p:nvPr>
            <p:ph type="sldNum" sz="quarter" idx="4"/>
          </p:nvPr>
        </p:nvSpPr>
        <p:spPr>
          <a:xfrm>
            <a:off x="9034825" y="6492502"/>
            <a:ext cx="2736415" cy="365125"/>
          </a:xfrm>
        </p:spPr>
        <p:txBody>
          <a:bodyPr/>
          <a:lstStyle/>
          <a:p>
            <a:fld id="{CA49D0EE-DE7F-324B-A84C-F36708423CDB}" type="slidenum">
              <a:rPr lang="en-US" smtClean="0"/>
              <a:pPr/>
              <a:t>2</a:t>
            </a:fld>
            <a:endParaRPr lang="en-US"/>
          </a:p>
        </p:txBody>
      </p:sp>
    </p:spTree>
    <p:extLst>
      <p:ext uri="{BB962C8B-B14F-4D97-AF65-F5344CB8AC3E}">
        <p14:creationId xmlns:p14="http://schemas.microsoft.com/office/powerpoint/2010/main" val="3647236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21D112-1C9E-850F-8619-10D51AA72591}"/>
              </a:ext>
            </a:extLst>
          </p:cNvPr>
          <p:cNvSpPr>
            <a:spLocks noGrp="1"/>
          </p:cNvSpPr>
          <p:nvPr>
            <p:ph type="title"/>
          </p:nvPr>
        </p:nvSpPr>
        <p:spPr/>
        <p:txBody>
          <a:bodyPr>
            <a:normAutofit/>
          </a:bodyPr>
          <a:lstStyle/>
          <a:p>
            <a:r>
              <a:rPr lang="en-US" sz="3200">
                <a:latin typeface="Avenir Next LT Pro"/>
                <a:cs typeface="Arial"/>
              </a:rPr>
              <a:t>Advisory Committee areas of focus</a:t>
            </a:r>
            <a:endParaRPr lang="en-US" sz="3200"/>
          </a:p>
        </p:txBody>
      </p:sp>
      <p:graphicFrame>
        <p:nvGraphicFramePr>
          <p:cNvPr id="3" name="Content Placeholder 2">
            <a:extLst>
              <a:ext uri="{FF2B5EF4-FFF2-40B4-BE49-F238E27FC236}">
                <a16:creationId xmlns:a16="http://schemas.microsoft.com/office/drawing/2014/main" id="{D9396BFB-9B9B-E38D-B043-9ECF377865F1}"/>
              </a:ext>
            </a:extLst>
          </p:cNvPr>
          <p:cNvGraphicFramePr>
            <a:graphicFrameLocks noGrp="1"/>
          </p:cNvGraphicFramePr>
          <p:nvPr>
            <p:ph idx="4294967295"/>
            <p:extLst>
              <p:ext uri="{D42A27DB-BD31-4B8C-83A1-F6EECF244321}">
                <p14:modId xmlns:p14="http://schemas.microsoft.com/office/powerpoint/2010/main" val="1444933450"/>
              </p:ext>
            </p:extLst>
          </p:nvPr>
        </p:nvGraphicFramePr>
        <p:xfrm>
          <a:off x="301469" y="1384050"/>
          <a:ext cx="11776111" cy="3383280"/>
        </p:xfrm>
        <a:graphic>
          <a:graphicData uri="http://schemas.openxmlformats.org/drawingml/2006/table">
            <a:tbl>
              <a:tblPr firstRow="1" bandRow="1">
                <a:tableStyleId>{0E3FDE45-AF77-4B5C-9715-49D594BDF05E}</a:tableStyleId>
              </a:tblPr>
              <a:tblGrid>
                <a:gridCol w="1090013">
                  <a:extLst>
                    <a:ext uri="{9D8B030D-6E8A-4147-A177-3AD203B41FA5}">
                      <a16:colId xmlns:a16="http://schemas.microsoft.com/office/drawing/2014/main" val="2989653057"/>
                    </a:ext>
                  </a:extLst>
                </a:gridCol>
                <a:gridCol w="1140475">
                  <a:extLst>
                    <a:ext uri="{9D8B030D-6E8A-4147-A177-3AD203B41FA5}">
                      <a16:colId xmlns:a16="http://schemas.microsoft.com/office/drawing/2014/main" val="2928757708"/>
                    </a:ext>
                  </a:extLst>
                </a:gridCol>
                <a:gridCol w="1645112">
                  <a:extLst>
                    <a:ext uri="{9D8B030D-6E8A-4147-A177-3AD203B41FA5}">
                      <a16:colId xmlns:a16="http://schemas.microsoft.com/office/drawing/2014/main" val="2811267691"/>
                    </a:ext>
                  </a:extLst>
                </a:gridCol>
                <a:gridCol w="1291867">
                  <a:extLst>
                    <a:ext uri="{9D8B030D-6E8A-4147-A177-3AD203B41FA5}">
                      <a16:colId xmlns:a16="http://schemas.microsoft.com/office/drawing/2014/main" val="55885263"/>
                    </a:ext>
                  </a:extLst>
                </a:gridCol>
                <a:gridCol w="1718898">
                  <a:extLst>
                    <a:ext uri="{9D8B030D-6E8A-4147-A177-3AD203B41FA5}">
                      <a16:colId xmlns:a16="http://schemas.microsoft.com/office/drawing/2014/main" val="1394938284"/>
                    </a:ext>
                  </a:extLst>
                </a:gridCol>
                <a:gridCol w="1629917">
                  <a:extLst>
                    <a:ext uri="{9D8B030D-6E8A-4147-A177-3AD203B41FA5}">
                      <a16:colId xmlns:a16="http://schemas.microsoft.com/office/drawing/2014/main" val="137109650"/>
                    </a:ext>
                  </a:extLst>
                </a:gridCol>
                <a:gridCol w="1382698">
                  <a:extLst>
                    <a:ext uri="{9D8B030D-6E8A-4147-A177-3AD203B41FA5}">
                      <a16:colId xmlns:a16="http://schemas.microsoft.com/office/drawing/2014/main" val="153298219"/>
                    </a:ext>
                  </a:extLst>
                </a:gridCol>
                <a:gridCol w="1877131">
                  <a:extLst>
                    <a:ext uri="{9D8B030D-6E8A-4147-A177-3AD203B41FA5}">
                      <a16:colId xmlns:a16="http://schemas.microsoft.com/office/drawing/2014/main" val="205219995"/>
                    </a:ext>
                  </a:extLst>
                </a:gridCol>
              </a:tblGrid>
              <a:tr h="370840">
                <a:tc>
                  <a:txBody>
                    <a:bodyPr/>
                    <a:lstStyle/>
                    <a:p>
                      <a:pPr algn="ctr"/>
                      <a:r>
                        <a:rPr lang="en-US" sz="1400" b="1" kern="1200">
                          <a:solidFill>
                            <a:schemeClr val="tx1"/>
                          </a:solidFill>
                          <a:effectLst/>
                          <a:latin typeface="Avenir Next LT Pro" panose="020B0504020202020204" pitchFamily="34" charset="0"/>
                        </a:rPr>
                        <a:t>Objective</a:t>
                      </a:r>
                      <a:endParaRPr lang="en-US" sz="1400" b="1" kern="1200">
                        <a:solidFill>
                          <a:schemeClr val="tx1"/>
                        </a:solidFill>
                        <a:effectLst/>
                        <a:latin typeface="Avenir Next LT Pro" panose="020B0504020202020204" pitchFamily="34" charset="0"/>
                        <a:ea typeface="+mn-ea"/>
                        <a:cs typeface="+mn-cs"/>
                      </a:endParaRPr>
                    </a:p>
                  </a:txBody>
                  <a:tcPr vert="vert270" anchor="ctr"/>
                </a:tc>
                <a:tc>
                  <a:txBody>
                    <a:bodyPr/>
                    <a:lstStyle/>
                    <a:p>
                      <a:pPr algn="l"/>
                      <a:r>
                        <a:rPr lang="en-US" sz="1400" b="0" kern="1200">
                          <a:solidFill>
                            <a:schemeClr val="tx1"/>
                          </a:solidFill>
                          <a:effectLst/>
                          <a:latin typeface="Avenir Next LT Pro"/>
                        </a:rPr>
                        <a:t>Build awareness </a:t>
                      </a:r>
                      <a:endParaRPr lang="en-US" sz="1400" b="0" kern="1200">
                        <a:solidFill>
                          <a:schemeClr val="tx1"/>
                        </a:solidFill>
                        <a:effectLst/>
                        <a:latin typeface="Avenir Next LT Pro"/>
                        <a:ea typeface="+mn-ea"/>
                        <a:cs typeface="+mn-cs"/>
                      </a:endParaRPr>
                    </a:p>
                  </a:txBody>
                  <a:tcPr anchor="ctr"/>
                </a:tc>
                <a:tc>
                  <a:txBody>
                    <a:bodyPr/>
                    <a:lstStyle/>
                    <a:p>
                      <a:pPr algn="l"/>
                      <a:r>
                        <a:rPr lang="en-US" sz="1400" b="0" kern="1200">
                          <a:solidFill>
                            <a:schemeClr val="tx1"/>
                          </a:solidFill>
                          <a:effectLst/>
                          <a:latin typeface="Avenir Next LT Pro"/>
                        </a:rPr>
                        <a:t>Community engagement in services and system coordination</a:t>
                      </a:r>
                      <a:endParaRPr lang="en-US" sz="1400" b="0">
                        <a:latin typeface="Avenir Next LT Pro"/>
                      </a:endParaRPr>
                    </a:p>
                  </a:txBody>
                  <a:tcPr anchor="ctr"/>
                </a:tc>
                <a:tc>
                  <a:txBody>
                    <a:bodyPr/>
                    <a:lstStyle/>
                    <a:p>
                      <a:pPr algn="l"/>
                      <a:r>
                        <a:rPr lang="en-US" sz="1400" b="0" kern="1200">
                          <a:solidFill>
                            <a:schemeClr val="tx1"/>
                          </a:solidFill>
                          <a:effectLst/>
                          <a:latin typeface="Avenir Next LT Pro"/>
                        </a:rPr>
                        <a:t>Workforce training and capacity </a:t>
                      </a:r>
                      <a:endParaRPr lang="en-US" sz="1400" b="0">
                        <a:latin typeface="Avenir Next LT Pro"/>
                      </a:endParaRPr>
                    </a:p>
                  </a:txBody>
                  <a:tcPr anchor="ctr"/>
                </a:tc>
                <a:tc>
                  <a:txBody>
                    <a:bodyPr/>
                    <a:lstStyle/>
                    <a:p>
                      <a:pPr algn="l"/>
                      <a:r>
                        <a:rPr lang="en-US" sz="1400" b="0" kern="1200">
                          <a:solidFill>
                            <a:schemeClr val="tx1"/>
                          </a:solidFill>
                          <a:effectLst/>
                          <a:latin typeface="Avenir Next LT Pro"/>
                        </a:rPr>
                        <a:t>Workforce recruitment and retention</a:t>
                      </a:r>
                      <a:endParaRPr lang="en-US" sz="1400" b="0">
                        <a:latin typeface="Avenir Next LT Pro"/>
                      </a:endParaRPr>
                    </a:p>
                  </a:txBody>
                  <a:tcPr anchor="ctr"/>
                </a:tc>
                <a:tc>
                  <a:txBody>
                    <a:bodyPr/>
                    <a:lstStyle/>
                    <a:p>
                      <a:pPr algn="l"/>
                      <a:r>
                        <a:rPr lang="en-US" sz="1400" b="0" kern="1200">
                          <a:solidFill>
                            <a:schemeClr val="tx1"/>
                          </a:solidFill>
                          <a:effectLst/>
                          <a:latin typeface="Avenir Next LT Pro"/>
                        </a:rPr>
                        <a:t>Quality monitoring and program evaluation strategy</a:t>
                      </a:r>
                      <a:endParaRPr lang="en-US" sz="1400" b="0">
                        <a:latin typeface="Avenir Next LT Pro"/>
                      </a:endParaRPr>
                    </a:p>
                  </a:txBody>
                  <a:tcPr anchor="ctr"/>
                </a:tc>
                <a:tc>
                  <a:txBody>
                    <a:bodyPr/>
                    <a:lstStyle/>
                    <a:p>
                      <a:pPr algn="l"/>
                      <a:r>
                        <a:rPr lang="en-US" sz="1400" b="0" kern="1200">
                          <a:solidFill>
                            <a:schemeClr val="tx1"/>
                          </a:solidFill>
                          <a:effectLst/>
                          <a:latin typeface="Avenir Next LT Pro"/>
                        </a:rPr>
                        <a:t>Equity in utilization and experience</a:t>
                      </a:r>
                      <a:endParaRPr lang="en-US" sz="1400" b="0">
                        <a:latin typeface="Avenir Next LT Pro"/>
                      </a:endParaRPr>
                    </a:p>
                  </a:txBody>
                  <a:tcPr anchor="ctr"/>
                </a:tc>
                <a:tc>
                  <a:txBody>
                    <a:bodyPr/>
                    <a:lstStyle/>
                    <a:p>
                      <a:pPr algn="l"/>
                      <a:r>
                        <a:rPr lang="en-US" sz="1400" b="0" kern="1200">
                          <a:solidFill>
                            <a:schemeClr val="tx1"/>
                          </a:solidFill>
                          <a:effectLst/>
                          <a:latin typeface="Avenir Next LT Pro"/>
                        </a:rPr>
                        <a:t>Timely response to community need and emerging acute issues</a:t>
                      </a:r>
                      <a:endParaRPr lang="en-US" sz="1400" b="0">
                        <a:latin typeface="Avenir Next LT Pro"/>
                      </a:endParaRPr>
                    </a:p>
                  </a:txBody>
                  <a:tcPr anchor="ctr"/>
                </a:tc>
                <a:extLst>
                  <a:ext uri="{0D108BD9-81ED-4DB2-BD59-A6C34878D82A}">
                    <a16:rowId xmlns:a16="http://schemas.microsoft.com/office/drawing/2014/main" val="2193812158"/>
                  </a:ext>
                </a:extLst>
              </a:tr>
              <a:tr h="370840">
                <a:tc>
                  <a:txBody>
                    <a:bodyPr/>
                    <a:lstStyle/>
                    <a:p>
                      <a:pPr algn="ctr"/>
                      <a:r>
                        <a:rPr lang="en-US" sz="1400" b="1">
                          <a:solidFill>
                            <a:srgbClr val="000000"/>
                          </a:solidFill>
                          <a:latin typeface="Avenir Next LT Pro"/>
                        </a:rPr>
                        <a:t>Intended Outcome</a:t>
                      </a:r>
                    </a:p>
                  </a:txBody>
                  <a:tcPr vert="vert270" anchor="ctr"/>
                </a:tc>
                <a:tc>
                  <a:txBody>
                    <a:bodyPr/>
                    <a:lstStyle/>
                    <a:p>
                      <a:pPr algn="l"/>
                      <a:r>
                        <a:rPr lang="en-US" sz="1400" kern="1200">
                          <a:solidFill>
                            <a:srgbClr val="000000"/>
                          </a:solidFill>
                          <a:effectLst/>
                          <a:latin typeface="Avenir Next LT Pro" panose="020B0504020202020204" pitchFamily="34" charset="0"/>
                        </a:rPr>
                        <a:t>Broader reach and higher referral and utilization rates across regions.</a:t>
                      </a:r>
                      <a:endParaRPr lang="en-US" sz="1400">
                        <a:solidFill>
                          <a:srgbClr val="000000"/>
                        </a:solidFill>
                        <a:latin typeface="Avenir Next LT Pro" panose="020B0504020202020204" pitchFamily="34" charset="0"/>
                      </a:endParaRPr>
                    </a:p>
                  </a:txBody>
                  <a:tcPr anchor="ctr"/>
                </a:tc>
                <a:tc>
                  <a:txBody>
                    <a:bodyPr/>
                    <a:lstStyle/>
                    <a:p>
                      <a:pPr algn="l"/>
                      <a:r>
                        <a:rPr lang="en-US" sz="1400" kern="1200">
                          <a:solidFill>
                            <a:srgbClr val="000000"/>
                          </a:solidFill>
                          <a:effectLst/>
                          <a:latin typeface="Avenir Next LT Pro" panose="020B0504020202020204" pitchFamily="34" charset="0"/>
                        </a:rPr>
                        <a:t>Better coordination of community services and referrals. </a:t>
                      </a:r>
                      <a:endParaRPr lang="en-US" sz="1400" kern="1200">
                        <a:solidFill>
                          <a:srgbClr val="000000"/>
                        </a:solidFill>
                        <a:effectLst/>
                        <a:latin typeface="Avenir Next LT Pro" panose="020B0504020202020204" pitchFamily="34" charset="0"/>
                        <a:ea typeface="+mn-ea"/>
                        <a:cs typeface="+mn-cs"/>
                      </a:endParaRPr>
                    </a:p>
                  </a:txBody>
                  <a:tcPr anchor="ctr"/>
                </a:tc>
                <a:tc>
                  <a:txBody>
                    <a:bodyPr/>
                    <a:lstStyle/>
                    <a:p>
                      <a:pPr algn="l"/>
                      <a:r>
                        <a:rPr lang="en-US" sz="1400" kern="1200">
                          <a:solidFill>
                            <a:srgbClr val="000000"/>
                          </a:solidFill>
                          <a:effectLst/>
                          <a:latin typeface="Avenir Next LT Pro" panose="020B0504020202020204" pitchFamily="34" charset="0"/>
                        </a:rPr>
                        <a:t>Consistent, high-quality, family-centered service delivery.</a:t>
                      </a:r>
                      <a:endParaRPr lang="en-US" sz="1400" kern="1200">
                        <a:solidFill>
                          <a:srgbClr val="000000"/>
                        </a:solidFill>
                        <a:effectLst/>
                        <a:latin typeface="Avenir Next LT Pro" panose="020B0504020202020204" pitchFamily="34" charset="0"/>
                        <a:ea typeface="+mn-ea"/>
                        <a:cs typeface="+mn-cs"/>
                      </a:endParaRPr>
                    </a:p>
                  </a:txBody>
                  <a:tcPr anchor="ctr"/>
                </a:tc>
                <a:tc>
                  <a:txBody>
                    <a:bodyPr/>
                    <a:lstStyle/>
                    <a:p>
                      <a:pPr algn="l"/>
                      <a:r>
                        <a:rPr lang="en-US" sz="1400" kern="1200">
                          <a:solidFill>
                            <a:srgbClr val="000000"/>
                          </a:solidFill>
                          <a:effectLst/>
                          <a:latin typeface="Avenir Next LT Pro" panose="020B0504020202020204" pitchFamily="34" charset="0"/>
                        </a:rPr>
                        <a:t>Achieve adequate staffing to support service expansion.</a:t>
                      </a:r>
                      <a:endParaRPr lang="en-US">
                        <a:latin typeface="Avenir Next LT Pro" panose="020B0504020202020204" pitchFamily="34" charset="0"/>
                      </a:endParaRPr>
                    </a:p>
                    <a:p>
                      <a:pPr lvl="0" algn="l">
                        <a:buNone/>
                      </a:pPr>
                      <a:endParaRPr lang="en-US" sz="1400" kern="1200">
                        <a:solidFill>
                          <a:srgbClr val="000000"/>
                        </a:solidFill>
                        <a:effectLst/>
                        <a:latin typeface="Avenir Next LT Pro" panose="020B0504020202020204" pitchFamily="34" charset="0"/>
                      </a:endParaRPr>
                    </a:p>
                    <a:p>
                      <a:pPr lvl="0" algn="l">
                        <a:buNone/>
                      </a:pPr>
                      <a:r>
                        <a:rPr lang="en-US" sz="1400" kern="1200">
                          <a:solidFill>
                            <a:srgbClr val="000000"/>
                          </a:solidFill>
                          <a:effectLst/>
                          <a:latin typeface="Avenir Next LT Pro" panose="020B0504020202020204" pitchFamily="34" charset="0"/>
                        </a:rPr>
                        <a:t>Improved staff stability and workforce diversity.</a:t>
                      </a:r>
                      <a:endParaRPr lang="en-US">
                        <a:latin typeface="Avenir Next LT Pro" panose="020B0504020202020204" pitchFamily="34" charset="0"/>
                      </a:endParaRPr>
                    </a:p>
                  </a:txBody>
                  <a:tcPr anchor="ctr"/>
                </a:tc>
                <a:tc>
                  <a:txBody>
                    <a:bodyPr/>
                    <a:lstStyle/>
                    <a:p>
                      <a:pPr algn="l"/>
                      <a:r>
                        <a:rPr lang="en-US" sz="1400" kern="1200">
                          <a:solidFill>
                            <a:srgbClr val="000000"/>
                          </a:solidFill>
                          <a:effectLst/>
                          <a:latin typeface="Avenir Next LT Pro" panose="020B0504020202020204" pitchFamily="34" charset="0"/>
                        </a:rPr>
                        <a:t>Data-driven program decisions and improved family outcomes.</a:t>
                      </a:r>
                      <a:endParaRPr lang="en-US" sz="1400" kern="1200">
                        <a:solidFill>
                          <a:srgbClr val="000000"/>
                        </a:solidFill>
                        <a:effectLst/>
                        <a:latin typeface="Avenir Next LT Pro" panose="020B0504020202020204" pitchFamily="34" charset="0"/>
                        <a:ea typeface="+mn-ea"/>
                        <a:cs typeface="+mn-cs"/>
                      </a:endParaRPr>
                    </a:p>
                  </a:txBody>
                  <a:tcPr anchor="ctr"/>
                </a:tc>
                <a:tc>
                  <a:txBody>
                    <a:bodyPr/>
                    <a:lstStyle/>
                    <a:p>
                      <a:pPr algn="l"/>
                      <a:r>
                        <a:rPr lang="en-US" sz="1400" kern="1200">
                          <a:solidFill>
                            <a:srgbClr val="000000"/>
                          </a:solidFill>
                          <a:effectLst/>
                          <a:latin typeface="Avenir Next LT Pro" panose="020B0504020202020204" pitchFamily="34" charset="0"/>
                        </a:rPr>
                        <a:t>More equitable participation and outcomes across all families and regions.</a:t>
                      </a:r>
                      <a:endParaRPr lang="en-US" sz="1400" kern="1200">
                        <a:solidFill>
                          <a:srgbClr val="000000"/>
                        </a:solidFill>
                        <a:effectLst/>
                        <a:latin typeface="Avenir Next LT Pro" panose="020B0504020202020204" pitchFamily="34" charset="0"/>
                        <a:ea typeface="+mn-ea"/>
                        <a:cs typeface="+mn-cs"/>
                      </a:endParaRPr>
                    </a:p>
                  </a:txBody>
                  <a:tcPr anchor="ctr"/>
                </a:tc>
                <a:tc>
                  <a:txBody>
                    <a:bodyPr/>
                    <a:lstStyle/>
                    <a:p>
                      <a:pPr algn="l"/>
                      <a:r>
                        <a:rPr lang="en-US" sz="1400" kern="1200">
                          <a:solidFill>
                            <a:srgbClr val="000000"/>
                          </a:solidFill>
                          <a:effectLst/>
                          <a:latin typeface="Avenir Next LT Pro" panose="020B0504020202020204" pitchFamily="34" charset="0"/>
                        </a:rPr>
                        <a:t>Welcome Family becomes a trusted source of accurate public health information which can be leveraged to connect with families directly aligning with public health priorities. </a:t>
                      </a:r>
                      <a:endParaRPr lang="en-US" sz="1400" kern="1200">
                        <a:solidFill>
                          <a:srgbClr val="000000"/>
                        </a:solidFill>
                        <a:effectLst/>
                        <a:latin typeface="Avenir Next LT Pro" panose="020B0504020202020204" pitchFamily="34" charset="0"/>
                        <a:ea typeface="+mn-ea"/>
                        <a:cs typeface="+mn-cs"/>
                      </a:endParaRPr>
                    </a:p>
                  </a:txBody>
                  <a:tcPr anchor="ctr"/>
                </a:tc>
                <a:extLst>
                  <a:ext uri="{0D108BD9-81ED-4DB2-BD59-A6C34878D82A}">
                    <a16:rowId xmlns:a16="http://schemas.microsoft.com/office/drawing/2014/main" val="4240123526"/>
                  </a:ext>
                </a:extLst>
              </a:tr>
            </a:tbl>
          </a:graphicData>
        </a:graphic>
      </p:graphicFrame>
      <p:sp>
        <p:nvSpPr>
          <p:cNvPr id="4" name="Rectangle 3" descr="Objective: Workforce training and capacity&#10;Intended Outcome: Consistent, high-quality, family-centered service delivery">
            <a:extLst>
              <a:ext uri="{FF2B5EF4-FFF2-40B4-BE49-F238E27FC236}">
                <a16:creationId xmlns:a16="http://schemas.microsoft.com/office/drawing/2014/main" id="{E2CA712E-6100-1C3A-619B-092DB46E2F68}"/>
              </a:ext>
            </a:extLst>
          </p:cNvPr>
          <p:cNvSpPr/>
          <p:nvPr/>
        </p:nvSpPr>
        <p:spPr>
          <a:xfrm>
            <a:off x="3995698" y="1384050"/>
            <a:ext cx="1429230" cy="3383280"/>
          </a:xfrm>
          <a:prstGeom prst="rect">
            <a:avLst/>
          </a:prstGeom>
          <a:noFill/>
          <a:ln w="38100">
            <a:solidFill>
              <a:srgbClr val="00599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Up 5" descr="Arrow pointing to workforce training and capacity">
            <a:extLst>
              <a:ext uri="{FF2B5EF4-FFF2-40B4-BE49-F238E27FC236}">
                <a16:creationId xmlns:a16="http://schemas.microsoft.com/office/drawing/2014/main" id="{050978A7-3D85-D050-961F-2D1EC2C2D06E}"/>
              </a:ext>
            </a:extLst>
          </p:cNvPr>
          <p:cNvSpPr/>
          <p:nvPr/>
        </p:nvSpPr>
        <p:spPr>
          <a:xfrm>
            <a:off x="4426003" y="4994622"/>
            <a:ext cx="414938" cy="105271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3</a:t>
            </a:fld>
            <a:endParaRPr lang="en-US"/>
          </a:p>
        </p:txBody>
      </p:sp>
    </p:spTree>
    <p:extLst>
      <p:ext uri="{BB962C8B-B14F-4D97-AF65-F5344CB8AC3E}">
        <p14:creationId xmlns:p14="http://schemas.microsoft.com/office/powerpoint/2010/main" val="2142599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411849-5DA3-1C68-6B81-862C3E3583FD}"/>
              </a:ext>
            </a:extLst>
          </p:cNvPr>
          <p:cNvSpPr>
            <a:spLocks noGrp="1"/>
          </p:cNvSpPr>
          <p:nvPr>
            <p:ph type="title"/>
          </p:nvPr>
        </p:nvSpPr>
        <p:spPr/>
        <p:txBody>
          <a:bodyPr/>
          <a:lstStyle/>
          <a:p>
            <a:r>
              <a:rPr lang="en-US">
                <a:latin typeface="Avenir Next LT Pro"/>
                <a:cs typeface="Arial"/>
              </a:rPr>
              <a:t>September 2026 Meeting Objectives </a:t>
            </a:r>
          </a:p>
        </p:txBody>
      </p:sp>
      <p:sp>
        <p:nvSpPr>
          <p:cNvPr id="2" name="Content Placeholder 1">
            <a:extLst>
              <a:ext uri="{FF2B5EF4-FFF2-40B4-BE49-F238E27FC236}">
                <a16:creationId xmlns:a16="http://schemas.microsoft.com/office/drawing/2014/main" id="{D8EB47C8-2232-C03C-73F9-F7A9C5FFFB52}"/>
              </a:ext>
            </a:extLst>
          </p:cNvPr>
          <p:cNvSpPr>
            <a:spLocks noGrp="1"/>
          </p:cNvSpPr>
          <p:nvPr>
            <p:ph idx="1"/>
          </p:nvPr>
        </p:nvSpPr>
        <p:spPr/>
        <p:txBody>
          <a:bodyPr vert="horz" lIns="91440" tIns="45720" rIns="91440" bIns="45720" rtlCol="0" anchor="t">
            <a:normAutofit fontScale="92500" lnSpcReduction="10000"/>
          </a:bodyPr>
          <a:lstStyle/>
          <a:p>
            <a:pPr marL="0" indent="0">
              <a:spcBef>
                <a:spcPts val="20"/>
              </a:spcBef>
              <a:buNone/>
            </a:pPr>
            <a:r>
              <a:rPr lang="en-US" b="1">
                <a:latin typeface="Avenir Next LT Pro"/>
                <a:cs typeface="Arial"/>
              </a:rPr>
              <a:t>By the end of this meeting, participants will be able to:</a:t>
            </a:r>
          </a:p>
          <a:p>
            <a:pPr>
              <a:lnSpc>
                <a:spcPct val="113999"/>
              </a:lnSpc>
            </a:pPr>
            <a:r>
              <a:rPr lang="en-US"/>
              <a:t>Provide input on key competencies Welcome Family nurses should have to be successful.</a:t>
            </a:r>
          </a:p>
          <a:p>
            <a:pPr>
              <a:lnSpc>
                <a:spcPct val="113999"/>
              </a:lnSpc>
            </a:pPr>
            <a:r>
              <a:rPr lang="en-US"/>
              <a:t>Propose onboarding and professional training supports that will strengthen the Welcome Family workforce and quality of service.</a:t>
            </a:r>
          </a:p>
          <a:p>
            <a:pPr>
              <a:lnSpc>
                <a:spcPct val="113999"/>
              </a:lnSpc>
            </a:pPr>
            <a:r>
              <a:rPr lang="en-US"/>
              <a:t>Provide input on state-led versus program-led  responsibilities for the development of a statewide system of onboarding and training.</a:t>
            </a:r>
          </a:p>
        </p:txBody>
      </p:sp>
    </p:spTree>
    <p:extLst>
      <p:ext uri="{BB962C8B-B14F-4D97-AF65-F5344CB8AC3E}">
        <p14:creationId xmlns:p14="http://schemas.microsoft.com/office/powerpoint/2010/main" val="997325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02185-8314-ABD6-9F0E-21034F5A82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F497D-0FED-27F4-9CCD-9B7837FF7D18}"/>
              </a:ext>
            </a:extLst>
          </p:cNvPr>
          <p:cNvSpPr>
            <a:spLocks noGrp="1"/>
          </p:cNvSpPr>
          <p:nvPr>
            <p:ph type="title"/>
          </p:nvPr>
        </p:nvSpPr>
        <p:spPr/>
        <p:txBody>
          <a:bodyPr>
            <a:noAutofit/>
          </a:bodyPr>
          <a:lstStyle/>
          <a:p>
            <a:r>
              <a:rPr lang="en-US" sz="2400">
                <a:latin typeface="Avenir Next LT Pro"/>
                <a:cs typeface="Arial"/>
              </a:rPr>
              <a:t>September 2026 Agenda:</a:t>
            </a:r>
            <a:br>
              <a:rPr lang="en-US" sz="2400">
                <a:latin typeface="Avenir Next LT Pro"/>
                <a:cs typeface="Arial"/>
              </a:rPr>
            </a:br>
            <a:r>
              <a:rPr lang="en-US" sz="2400">
                <a:latin typeface="Avenir Next LT Pro"/>
                <a:cs typeface="Arial"/>
              </a:rPr>
              <a:t>Onboarding and Training for Welcome Family Nurses</a:t>
            </a:r>
          </a:p>
        </p:txBody>
      </p:sp>
      <p:graphicFrame>
        <p:nvGraphicFramePr>
          <p:cNvPr id="5" name="Content Placeholder 4">
            <a:extLst>
              <a:ext uri="{FF2B5EF4-FFF2-40B4-BE49-F238E27FC236}">
                <a16:creationId xmlns:a16="http://schemas.microsoft.com/office/drawing/2014/main" id="{47B9B9F3-FA90-2D57-6C94-0B115FBC6663}"/>
              </a:ext>
            </a:extLst>
          </p:cNvPr>
          <p:cNvGraphicFramePr>
            <a:graphicFrameLocks noGrp="1"/>
          </p:cNvGraphicFramePr>
          <p:nvPr>
            <p:ph idx="1"/>
            <p:extLst>
              <p:ext uri="{D42A27DB-BD31-4B8C-83A1-F6EECF244321}">
                <p14:modId xmlns:p14="http://schemas.microsoft.com/office/powerpoint/2010/main" val="4130116199"/>
              </p:ext>
            </p:extLst>
          </p:nvPr>
        </p:nvGraphicFramePr>
        <p:xfrm>
          <a:off x="592822" y="1525361"/>
          <a:ext cx="5993249" cy="4848286"/>
        </p:xfrm>
        <a:graphic>
          <a:graphicData uri="http://schemas.openxmlformats.org/drawingml/2006/table">
            <a:tbl>
              <a:tblPr firstRow="1" bandRow="1">
                <a:tableStyleId>{69012ECD-51FC-41F1-AA8D-1B2483CD663E}</a:tableStyleId>
              </a:tblPr>
              <a:tblGrid>
                <a:gridCol w="478764">
                  <a:extLst>
                    <a:ext uri="{9D8B030D-6E8A-4147-A177-3AD203B41FA5}">
                      <a16:colId xmlns:a16="http://schemas.microsoft.com/office/drawing/2014/main" val="1961045615"/>
                    </a:ext>
                  </a:extLst>
                </a:gridCol>
                <a:gridCol w="5514485">
                  <a:extLst>
                    <a:ext uri="{9D8B030D-6E8A-4147-A177-3AD203B41FA5}">
                      <a16:colId xmlns:a16="http://schemas.microsoft.com/office/drawing/2014/main" val="1748802575"/>
                    </a:ext>
                  </a:extLst>
                </a:gridCol>
              </a:tblGrid>
              <a:tr h="686783">
                <a:tc>
                  <a:txBody>
                    <a:bodyPr/>
                    <a:lstStyle/>
                    <a:p>
                      <a:r>
                        <a:rPr lang="en-US" sz="2400">
                          <a:latin typeface="Avenir Next LT Pro" panose="020B0504020202020204" pitchFamily="34" charset="0"/>
                          <a:ea typeface="Source Sans Pro"/>
                        </a:rPr>
                        <a:t>#</a:t>
                      </a:r>
                    </a:p>
                  </a:txBody>
                  <a:tcPr anchor="ctr"/>
                </a:tc>
                <a:tc>
                  <a:txBody>
                    <a:bodyPr/>
                    <a:lstStyle/>
                    <a:p>
                      <a:r>
                        <a:rPr lang="en-US" sz="2400">
                          <a:latin typeface="Avenir Next LT Pro" panose="020B0504020202020204" pitchFamily="34" charset="0"/>
                          <a:ea typeface="Source Sans Pro"/>
                        </a:rPr>
                        <a:t>Topic</a:t>
                      </a:r>
                    </a:p>
                  </a:txBody>
                  <a:tcPr anchor="ctr"/>
                </a:tc>
                <a:extLst>
                  <a:ext uri="{0D108BD9-81ED-4DB2-BD59-A6C34878D82A}">
                    <a16:rowId xmlns:a16="http://schemas.microsoft.com/office/drawing/2014/main" val="2520924029"/>
                  </a:ext>
                </a:extLst>
              </a:tr>
              <a:tr h="686783">
                <a:tc>
                  <a:txBody>
                    <a:bodyPr/>
                    <a:lstStyle/>
                    <a:p>
                      <a:r>
                        <a:rPr lang="en-US" sz="2400">
                          <a:solidFill>
                            <a:srgbClr val="032E53"/>
                          </a:solidFill>
                          <a:latin typeface="Avenir Next LT Pro" panose="020B0504020202020204" pitchFamily="34" charset="0"/>
                          <a:ea typeface="Source Sans Pro"/>
                        </a:rPr>
                        <a:t>1</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solidFill>
                            <a:srgbClr val="032E53"/>
                          </a:solidFill>
                          <a:latin typeface="Avenir Next LT Pro" panose="020B0504020202020204" pitchFamily="34" charset="0"/>
                          <a:ea typeface="Source Sans Pro"/>
                        </a:rPr>
                        <a:t>August Input Recap </a:t>
                      </a:r>
                    </a:p>
                  </a:txBody>
                  <a:tcPr anchor="ctr"/>
                </a:tc>
                <a:extLst>
                  <a:ext uri="{0D108BD9-81ED-4DB2-BD59-A6C34878D82A}">
                    <a16:rowId xmlns:a16="http://schemas.microsoft.com/office/drawing/2014/main" val="675352773"/>
                  </a:ext>
                </a:extLst>
              </a:tr>
              <a:tr h="686783">
                <a:tc>
                  <a:txBody>
                    <a:bodyPr/>
                    <a:lstStyle/>
                    <a:p>
                      <a:r>
                        <a:rPr lang="en-US" sz="2400">
                          <a:solidFill>
                            <a:srgbClr val="032E53"/>
                          </a:solidFill>
                          <a:latin typeface="Avenir Next LT Pro" panose="020B0504020202020204" pitchFamily="34" charset="0"/>
                          <a:ea typeface="Source Sans Pro"/>
                        </a:rPr>
                        <a:t>2</a:t>
                      </a:r>
                    </a:p>
                  </a:txBody>
                  <a:tcPr anchor="ctr"/>
                </a:tc>
                <a:tc>
                  <a:txBody>
                    <a:bodyPr/>
                    <a:lstStyle/>
                    <a:p>
                      <a:r>
                        <a:rPr lang="en-US" sz="2400" b="1" kern="1200">
                          <a:solidFill>
                            <a:srgbClr val="032E53"/>
                          </a:solidFill>
                          <a:latin typeface="Avenir Next LT Pro" panose="020B0504020202020204" pitchFamily="34" charset="0"/>
                          <a:ea typeface="Source Sans Pro"/>
                          <a:cs typeface="+mn-cs"/>
                        </a:rPr>
                        <a:t>Nurse Competencies </a:t>
                      </a:r>
                    </a:p>
                    <a:p>
                      <a:pPr marL="342900" indent="-342900">
                        <a:buFont typeface="Arial" panose="020B0604020202020204" pitchFamily="34" charset="0"/>
                        <a:buChar char="•"/>
                      </a:pPr>
                      <a:r>
                        <a:rPr lang="en-US" sz="2400" kern="1200">
                          <a:solidFill>
                            <a:srgbClr val="032E53"/>
                          </a:solidFill>
                          <a:latin typeface="Avenir Next LT Pro" panose="020B0504020202020204" pitchFamily="34" charset="0"/>
                          <a:ea typeface="Source Sans Pro"/>
                          <a:cs typeface="+mn-cs"/>
                        </a:rPr>
                        <a:t>Review of Current State and Competency Framework</a:t>
                      </a:r>
                    </a:p>
                    <a:p>
                      <a:pPr marL="342900" indent="-342900">
                        <a:buFont typeface="Arial" panose="020B0604020202020204" pitchFamily="34" charset="0"/>
                        <a:buChar char="•"/>
                      </a:pPr>
                      <a:r>
                        <a:rPr lang="en-US" sz="2400" kern="1200" err="1">
                          <a:solidFill>
                            <a:srgbClr val="032E53"/>
                          </a:solidFill>
                          <a:latin typeface="Avenir Next LT Pro" panose="020B0504020202020204" pitchFamily="34" charset="0"/>
                          <a:ea typeface="Source Sans Pro"/>
                          <a:cs typeface="+mn-cs"/>
                        </a:rPr>
                        <a:t>Mentimeter</a:t>
                      </a:r>
                      <a:r>
                        <a:rPr lang="en-US" sz="2400" kern="1200">
                          <a:solidFill>
                            <a:srgbClr val="032E53"/>
                          </a:solidFill>
                          <a:latin typeface="Avenir Next LT Pro" panose="020B0504020202020204" pitchFamily="34" charset="0"/>
                          <a:ea typeface="Source Sans Pro"/>
                          <a:cs typeface="+mn-cs"/>
                        </a:rPr>
                        <a:t> Word Cloud</a:t>
                      </a:r>
                    </a:p>
                    <a:p>
                      <a:pPr marL="342900" indent="-342900">
                        <a:buFont typeface="Arial" panose="020B0604020202020204" pitchFamily="34" charset="0"/>
                        <a:buChar char="•"/>
                      </a:pPr>
                      <a:r>
                        <a:rPr lang="en-US" sz="2400" kern="1200">
                          <a:solidFill>
                            <a:srgbClr val="032E53"/>
                          </a:solidFill>
                          <a:latin typeface="Avenir Next LT Pro" panose="020B0504020202020204" pitchFamily="34" charset="0"/>
                          <a:ea typeface="Source Sans Pro"/>
                          <a:cs typeface="+mn-cs"/>
                        </a:rPr>
                        <a:t>Chat Waterfall</a:t>
                      </a:r>
                    </a:p>
                  </a:txBody>
                  <a:tcPr anchor="ctr"/>
                </a:tc>
                <a:extLst>
                  <a:ext uri="{0D108BD9-81ED-4DB2-BD59-A6C34878D82A}">
                    <a16:rowId xmlns:a16="http://schemas.microsoft.com/office/drawing/2014/main" val="1460375604"/>
                  </a:ext>
                </a:extLst>
              </a:tr>
              <a:tr h="686783">
                <a:tc>
                  <a:txBody>
                    <a:bodyPr/>
                    <a:lstStyle/>
                    <a:p>
                      <a:r>
                        <a:rPr lang="en-US" sz="2400">
                          <a:solidFill>
                            <a:srgbClr val="032E53"/>
                          </a:solidFill>
                          <a:latin typeface="Avenir Next LT Pro" panose="020B0504020202020204" pitchFamily="34" charset="0"/>
                          <a:ea typeface="Source Sans Pro"/>
                        </a:rPr>
                        <a:t>3</a:t>
                      </a:r>
                    </a:p>
                  </a:txBody>
                  <a:tcPr anchor="ctr"/>
                </a:tc>
                <a:tc>
                  <a:txBody>
                    <a:bodyPr/>
                    <a:lstStyle/>
                    <a:p>
                      <a:r>
                        <a:rPr lang="en-US" sz="2400" b="1">
                          <a:solidFill>
                            <a:srgbClr val="032E53"/>
                          </a:solidFill>
                          <a:latin typeface="Avenir Next LT Pro"/>
                          <a:ea typeface="Source Sans Pro"/>
                        </a:rPr>
                        <a:t>Onboarding and Training </a:t>
                      </a:r>
                    </a:p>
                    <a:p>
                      <a:pPr marL="342900" indent="-342900">
                        <a:buFont typeface="Arial" panose="020B0604020202020204" pitchFamily="34" charset="0"/>
                        <a:buChar char="•"/>
                      </a:pPr>
                      <a:r>
                        <a:rPr lang="en-US" sz="2400">
                          <a:solidFill>
                            <a:srgbClr val="032E53"/>
                          </a:solidFill>
                          <a:latin typeface="Avenir Next LT Pro"/>
                          <a:ea typeface="Source Sans Pro"/>
                        </a:rPr>
                        <a:t>Chat Waterfall</a:t>
                      </a:r>
                    </a:p>
                    <a:p>
                      <a:pPr marL="342900" indent="-342900">
                        <a:buFont typeface="Arial" panose="020B0604020202020204" pitchFamily="34" charset="0"/>
                        <a:buChar char="•"/>
                      </a:pPr>
                      <a:r>
                        <a:rPr lang="en-US" sz="2400">
                          <a:solidFill>
                            <a:srgbClr val="032E53"/>
                          </a:solidFill>
                          <a:latin typeface="Avenir Next LT Pro"/>
                          <a:ea typeface="Source Sans Pro"/>
                        </a:rPr>
                        <a:t>Poll</a:t>
                      </a:r>
                    </a:p>
                    <a:p>
                      <a:pPr marL="342900" indent="-342900">
                        <a:buFont typeface="Arial" panose="020B0604020202020204" pitchFamily="34" charset="0"/>
                        <a:buChar char="•"/>
                      </a:pPr>
                      <a:r>
                        <a:rPr lang="en-US" sz="2400">
                          <a:solidFill>
                            <a:srgbClr val="032E53"/>
                          </a:solidFill>
                          <a:latin typeface="Avenir Next LT Pro"/>
                          <a:ea typeface="Source Sans Pro"/>
                        </a:rPr>
                        <a:t>Breakout Discussions</a:t>
                      </a:r>
                    </a:p>
                  </a:txBody>
                  <a:tcPr anchor="ctr"/>
                </a:tc>
                <a:extLst>
                  <a:ext uri="{0D108BD9-81ED-4DB2-BD59-A6C34878D82A}">
                    <a16:rowId xmlns:a16="http://schemas.microsoft.com/office/drawing/2014/main" val="3102134729"/>
                  </a:ext>
                </a:extLst>
              </a:tr>
            </a:tbl>
          </a:graphicData>
        </a:graphic>
      </p:graphicFrame>
      <p:pic>
        <p:nvPicPr>
          <p:cNvPr id="3" name="Picture 2" descr="Advisory Committee Group Agreements​">
            <a:extLst>
              <a:ext uri="{FF2B5EF4-FFF2-40B4-BE49-F238E27FC236}">
                <a16:creationId xmlns:a16="http://schemas.microsoft.com/office/drawing/2014/main" id="{3B9FA29E-AEF8-52F2-B3F2-73D4DEBAA195}"/>
              </a:ext>
            </a:extLst>
          </p:cNvPr>
          <p:cNvPicPr>
            <a:picLocks noChangeAspect="1"/>
          </p:cNvPicPr>
          <p:nvPr/>
        </p:nvPicPr>
        <p:blipFill>
          <a:blip r:embed="rId3"/>
          <a:srcRect l="21234" t="3297" r="22099" b="3956"/>
          <a:stretch/>
        </p:blipFill>
        <p:spPr>
          <a:xfrm>
            <a:off x="7093439" y="1525361"/>
            <a:ext cx="4743926" cy="4520876"/>
          </a:xfrm>
          <a:prstGeom prst="rect">
            <a:avLst/>
          </a:prstGeom>
        </p:spPr>
      </p:pic>
      <p:sp>
        <p:nvSpPr>
          <p:cNvPr id="7" name="Title 2">
            <a:extLst>
              <a:ext uri="{FF2B5EF4-FFF2-40B4-BE49-F238E27FC236}">
                <a16:creationId xmlns:a16="http://schemas.microsoft.com/office/drawing/2014/main" id="{B399DD91-D9EC-36EF-E3A8-F2ED01AAE58D}"/>
              </a:ext>
            </a:extLst>
          </p:cNvPr>
          <p:cNvSpPr txBox="1">
            <a:spLocks/>
          </p:cNvSpPr>
          <p:nvPr/>
        </p:nvSpPr>
        <p:spPr>
          <a:xfrm>
            <a:off x="8258946" y="3570068"/>
            <a:ext cx="2539683" cy="784218"/>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pPr algn="ctr">
              <a:lnSpc>
                <a:spcPct val="100000"/>
              </a:lnSpc>
              <a:spcBef>
                <a:spcPts val="0"/>
              </a:spcBef>
            </a:pPr>
            <a:r>
              <a:rPr lang="en-US" sz="2600">
                <a:solidFill>
                  <a:srgbClr val="032E53"/>
                </a:solidFill>
                <a:latin typeface="Avenir Next LT Pro"/>
                <a:cs typeface="Arial"/>
              </a:rPr>
              <a:t>Advisory Committee Group Agreements</a:t>
            </a:r>
            <a:endParaRPr lang="en-US" sz="2600">
              <a:solidFill>
                <a:srgbClr val="032E53"/>
              </a:solidFill>
            </a:endParaRPr>
          </a:p>
        </p:txBody>
      </p:sp>
      <p:sp>
        <p:nvSpPr>
          <p:cNvPr id="4" name="TextBox 3">
            <a:extLst>
              <a:ext uri="{FF2B5EF4-FFF2-40B4-BE49-F238E27FC236}">
                <a16:creationId xmlns:a16="http://schemas.microsoft.com/office/drawing/2014/main" id="{DFFC914D-9B9E-9E91-EE72-97FBBC46B2B9}"/>
              </a:ext>
            </a:extLst>
          </p:cNvPr>
          <p:cNvSpPr txBox="1"/>
          <p:nvPr/>
        </p:nvSpPr>
        <p:spPr>
          <a:xfrm>
            <a:off x="8570107" y="6127102"/>
            <a:ext cx="308071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mn-lt"/>
                <a:cs typeface="+mn-lt"/>
              </a:rPr>
              <a:t>Source: </a:t>
            </a:r>
            <a:r>
              <a:rPr lang="en-US" sz="1200" err="1">
                <a:ea typeface="+mn-lt"/>
                <a:cs typeface="+mn-lt"/>
              </a:rPr>
              <a:t>JustLead</a:t>
            </a:r>
            <a:r>
              <a:rPr lang="en-US" sz="1200">
                <a:ea typeface="+mn-lt"/>
                <a:cs typeface="+mn-lt"/>
              </a:rPr>
              <a:t> Washington</a:t>
            </a:r>
            <a:endParaRPr lang="en-US" sz="1200"/>
          </a:p>
        </p:txBody>
      </p:sp>
    </p:spTree>
    <p:extLst>
      <p:ext uri="{BB962C8B-B14F-4D97-AF65-F5344CB8AC3E}">
        <p14:creationId xmlns:p14="http://schemas.microsoft.com/office/powerpoint/2010/main" val="1636775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75AFA-9286-0485-243C-CA24059AFE2D}"/>
              </a:ext>
            </a:extLst>
          </p:cNvPr>
          <p:cNvSpPr>
            <a:spLocks noGrp="1"/>
          </p:cNvSpPr>
          <p:nvPr>
            <p:ph type="title"/>
          </p:nvPr>
        </p:nvSpPr>
        <p:spPr/>
        <p:txBody>
          <a:bodyPr>
            <a:normAutofit/>
          </a:bodyPr>
          <a:lstStyle/>
          <a:p>
            <a:r>
              <a:rPr lang="en-US" sz="3200">
                <a:latin typeface="Avenir Next LT Pro"/>
                <a:cs typeface="Arial"/>
              </a:rPr>
              <a:t>Active participation today!</a:t>
            </a:r>
          </a:p>
        </p:txBody>
      </p:sp>
      <p:pic>
        <p:nvPicPr>
          <p:cNvPr id="5" name="Picture 4" descr="Icons for Zo">
            <a:extLst>
              <a:ext uri="{FF2B5EF4-FFF2-40B4-BE49-F238E27FC236}">
                <a16:creationId xmlns:a16="http://schemas.microsoft.com/office/drawing/2014/main" id="{DBCC7E67-12A3-D0FD-108B-EAAAD5164872}"/>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82311" y="1547911"/>
            <a:ext cx="11227377" cy="901746"/>
          </a:xfrm>
          <a:prstGeom prst="rect">
            <a:avLst/>
          </a:prstGeom>
        </p:spPr>
      </p:pic>
      <p:sp>
        <p:nvSpPr>
          <p:cNvPr id="8" name="Rectangle 7">
            <a:extLst>
              <a:ext uri="{FF2B5EF4-FFF2-40B4-BE49-F238E27FC236}">
                <a16:creationId xmlns:a16="http://schemas.microsoft.com/office/drawing/2014/main" id="{7FF91BD2-DFC3-3EAA-027A-91A000A8C2BE}"/>
              </a:ext>
              <a:ext uri="{C183D7F6-B498-43B3-948B-1728B52AA6E4}">
                <adec:decorative xmlns:adec="http://schemas.microsoft.com/office/drawing/2017/decorative" val="1"/>
              </a:ext>
            </a:extLst>
          </p:cNvPr>
          <p:cNvSpPr/>
          <p:nvPr/>
        </p:nvSpPr>
        <p:spPr>
          <a:xfrm>
            <a:off x="482311" y="1547911"/>
            <a:ext cx="705627" cy="901746"/>
          </a:xfrm>
          <a:prstGeom prst="rect">
            <a:avLst/>
          </a:prstGeom>
          <a:no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136824FC-6CEF-E33D-CC03-7923F25BD351}"/>
              </a:ext>
            </a:extLst>
          </p:cNvPr>
          <p:cNvSpPr/>
          <p:nvPr/>
        </p:nvSpPr>
        <p:spPr>
          <a:xfrm>
            <a:off x="583911" y="3000130"/>
            <a:ext cx="4493848" cy="492370"/>
          </a:xfrm>
          <a:prstGeom prst="roundRect">
            <a:avLst/>
          </a:prstGeom>
          <a:solidFill>
            <a:srgbClr val="032F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Click this to open the chat function </a:t>
            </a:r>
          </a:p>
        </p:txBody>
      </p:sp>
      <p:sp>
        <p:nvSpPr>
          <p:cNvPr id="10" name="Arrow: Up 9">
            <a:extLst>
              <a:ext uri="{FF2B5EF4-FFF2-40B4-BE49-F238E27FC236}">
                <a16:creationId xmlns:a16="http://schemas.microsoft.com/office/drawing/2014/main" id="{EFF998EC-D17E-CCA5-01EB-D66BFC322BCF}"/>
              </a:ext>
              <a:ext uri="{C183D7F6-B498-43B3-948B-1728B52AA6E4}">
                <adec:decorative xmlns:adec="http://schemas.microsoft.com/office/drawing/2017/decorative" val="1"/>
              </a:ext>
            </a:extLst>
          </p:cNvPr>
          <p:cNvSpPr/>
          <p:nvPr/>
        </p:nvSpPr>
        <p:spPr>
          <a:xfrm>
            <a:off x="482311" y="2527254"/>
            <a:ext cx="355889" cy="901746"/>
          </a:xfrm>
          <a:prstGeom prst="upArrow">
            <a:avLst/>
          </a:prstGeom>
          <a:solidFill>
            <a:srgbClr val="032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9874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DDFC9-F655-2E4B-A924-79D37E51D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6B38B-6B3F-F90A-C775-06C8F034A594}"/>
              </a:ext>
            </a:extLst>
          </p:cNvPr>
          <p:cNvSpPr>
            <a:spLocks noGrp="1"/>
          </p:cNvSpPr>
          <p:nvPr>
            <p:ph type="title"/>
          </p:nvPr>
        </p:nvSpPr>
        <p:spPr/>
        <p:txBody>
          <a:bodyPr>
            <a:normAutofit/>
          </a:bodyPr>
          <a:lstStyle/>
          <a:p>
            <a:r>
              <a:rPr lang="en-US" sz="3200">
                <a:latin typeface="Avenir Next LT Pro"/>
                <a:cs typeface="Arial"/>
              </a:rPr>
              <a:t>Active participation today! (continued)</a:t>
            </a:r>
            <a:endParaRPr lang="en-US" sz="3200"/>
          </a:p>
        </p:txBody>
      </p:sp>
      <p:pic>
        <p:nvPicPr>
          <p:cNvPr id="5" name="Picture 4" descr="Icons for Zoom meeting ">
            <a:extLst>
              <a:ext uri="{FF2B5EF4-FFF2-40B4-BE49-F238E27FC236}">
                <a16:creationId xmlns:a16="http://schemas.microsoft.com/office/drawing/2014/main" id="{062656F0-24DA-80C9-1148-EA1C88D481EE}"/>
              </a:ext>
            </a:extLst>
          </p:cNvPr>
          <p:cNvPicPr>
            <a:picLocks noChangeAspect="1"/>
          </p:cNvPicPr>
          <p:nvPr/>
        </p:nvPicPr>
        <p:blipFill>
          <a:blip r:embed="rId3"/>
          <a:stretch>
            <a:fillRect/>
          </a:stretch>
        </p:blipFill>
        <p:spPr>
          <a:xfrm>
            <a:off x="482311" y="1547911"/>
            <a:ext cx="11227377" cy="901746"/>
          </a:xfrm>
          <a:prstGeom prst="rect">
            <a:avLst/>
          </a:prstGeom>
        </p:spPr>
      </p:pic>
      <p:sp>
        <p:nvSpPr>
          <p:cNvPr id="8" name="Rectangle 7">
            <a:extLst>
              <a:ext uri="{FF2B5EF4-FFF2-40B4-BE49-F238E27FC236}">
                <a16:creationId xmlns:a16="http://schemas.microsoft.com/office/drawing/2014/main" id="{B6FF1D6A-4330-C8BE-3989-36EBAD334EBD}"/>
              </a:ext>
              <a:ext uri="{C183D7F6-B498-43B3-948B-1728B52AA6E4}">
                <adec:decorative xmlns:adec="http://schemas.microsoft.com/office/drawing/2017/decorative" val="1"/>
              </a:ext>
            </a:extLst>
          </p:cNvPr>
          <p:cNvSpPr/>
          <p:nvPr/>
        </p:nvSpPr>
        <p:spPr>
          <a:xfrm>
            <a:off x="1899539" y="1551353"/>
            <a:ext cx="705627" cy="901746"/>
          </a:xfrm>
          <a:prstGeom prst="rect">
            <a:avLst/>
          </a:prstGeom>
          <a:no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9E51CA50-7690-BDA4-3970-F66D28AC52BA}"/>
              </a:ext>
            </a:extLst>
          </p:cNvPr>
          <p:cNvSpPr/>
          <p:nvPr/>
        </p:nvSpPr>
        <p:spPr>
          <a:xfrm>
            <a:off x="2172677" y="3111988"/>
            <a:ext cx="7031736" cy="634024"/>
          </a:xfrm>
          <a:prstGeom prst="roundRect">
            <a:avLst/>
          </a:prstGeom>
          <a:solidFill>
            <a:srgbClr val="032F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Click ‘Raise Hand’ and unmute ‘Mic’ to ask questions and make comments</a:t>
            </a:r>
          </a:p>
        </p:txBody>
      </p:sp>
      <p:sp>
        <p:nvSpPr>
          <p:cNvPr id="10" name="Arrow: Up 9">
            <a:extLst>
              <a:ext uri="{FF2B5EF4-FFF2-40B4-BE49-F238E27FC236}">
                <a16:creationId xmlns:a16="http://schemas.microsoft.com/office/drawing/2014/main" id="{F2D880DD-3209-9202-D257-FE61627ADE86}"/>
              </a:ext>
              <a:ext uri="{C183D7F6-B498-43B3-948B-1728B52AA6E4}">
                <adec:decorative xmlns:adec="http://schemas.microsoft.com/office/drawing/2017/decorative" val="1"/>
              </a:ext>
            </a:extLst>
          </p:cNvPr>
          <p:cNvSpPr/>
          <p:nvPr/>
        </p:nvSpPr>
        <p:spPr>
          <a:xfrm>
            <a:off x="2074407" y="2661115"/>
            <a:ext cx="355889" cy="901746"/>
          </a:xfrm>
          <a:prstGeom prst="upArrow">
            <a:avLst/>
          </a:prstGeom>
          <a:solidFill>
            <a:srgbClr val="032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95D44E0-BCB7-CF69-9906-7F57740482C4}"/>
              </a:ext>
              <a:ext uri="{C183D7F6-B498-43B3-948B-1728B52AA6E4}">
                <adec:decorative xmlns:adec="http://schemas.microsoft.com/office/drawing/2017/decorative" val="1"/>
              </a:ext>
            </a:extLst>
          </p:cNvPr>
          <p:cNvSpPr/>
          <p:nvPr/>
        </p:nvSpPr>
        <p:spPr>
          <a:xfrm>
            <a:off x="8773170" y="1544469"/>
            <a:ext cx="705627" cy="901746"/>
          </a:xfrm>
          <a:prstGeom prst="rect">
            <a:avLst/>
          </a:prstGeom>
          <a:no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Up 3">
            <a:extLst>
              <a:ext uri="{FF2B5EF4-FFF2-40B4-BE49-F238E27FC236}">
                <a16:creationId xmlns:a16="http://schemas.microsoft.com/office/drawing/2014/main" id="{75CE081E-9367-E51E-1E53-226D660284A2}"/>
              </a:ext>
              <a:ext uri="{C183D7F6-B498-43B3-948B-1728B52AA6E4}">
                <adec:decorative xmlns:adec="http://schemas.microsoft.com/office/drawing/2017/decorative" val="1"/>
              </a:ext>
            </a:extLst>
          </p:cNvPr>
          <p:cNvSpPr/>
          <p:nvPr/>
        </p:nvSpPr>
        <p:spPr>
          <a:xfrm>
            <a:off x="8948038" y="2609931"/>
            <a:ext cx="355889" cy="901746"/>
          </a:xfrm>
          <a:prstGeom prst="upArrow">
            <a:avLst/>
          </a:prstGeom>
          <a:solidFill>
            <a:srgbClr val="032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049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2ACA94-E212-C233-5FAF-43E65BBDC4BA}"/>
              </a:ext>
            </a:extLst>
          </p:cNvPr>
          <p:cNvSpPr>
            <a:spLocks noGrp="1"/>
          </p:cNvSpPr>
          <p:nvPr>
            <p:ph type="title"/>
          </p:nvPr>
        </p:nvSpPr>
        <p:spPr/>
        <p:txBody>
          <a:bodyPr/>
          <a:lstStyle/>
          <a:p>
            <a:r>
              <a:rPr lang="en-US"/>
              <a:t>Summary of August Input </a:t>
            </a:r>
          </a:p>
        </p:txBody>
      </p:sp>
      <p:sp>
        <p:nvSpPr>
          <p:cNvPr id="2" name="Content Placeholder 1">
            <a:extLst>
              <a:ext uri="{FF2B5EF4-FFF2-40B4-BE49-F238E27FC236}">
                <a16:creationId xmlns:a16="http://schemas.microsoft.com/office/drawing/2014/main" id="{210B7C49-DE6D-9284-5A94-9DB8C70EE97D}"/>
              </a:ext>
            </a:extLst>
          </p:cNvPr>
          <p:cNvSpPr>
            <a:spLocks noGrp="1"/>
          </p:cNvSpPr>
          <p:nvPr>
            <p:ph idx="1"/>
          </p:nvPr>
        </p:nvSpPr>
        <p:spPr>
          <a:xfrm>
            <a:off x="-16778" y="1260273"/>
            <a:ext cx="12192000" cy="4703031"/>
          </a:xfrm>
        </p:spPr>
        <p:txBody>
          <a:bodyPr>
            <a:noAutofit/>
          </a:bodyPr>
          <a:lstStyle/>
          <a:p>
            <a:r>
              <a:rPr lang="en-US" sz="1700" b="1"/>
              <a:t>Welcome Family Program Level: </a:t>
            </a:r>
          </a:p>
          <a:p>
            <a:pPr lvl="1"/>
            <a:r>
              <a:rPr lang="en-US" sz="1700">
                <a:solidFill>
                  <a:srgbClr val="032F54"/>
                </a:solidFill>
              </a:rPr>
              <a:t>Establish process to vet or maintain quality standards amongst community-based referral sources following a Welcome Family visit, especially for, but not exclusively related to, clinic-based vs private lactation support.</a:t>
            </a:r>
          </a:p>
          <a:p>
            <a:pPr lvl="1"/>
            <a:r>
              <a:rPr lang="en-US" sz="1700">
                <a:solidFill>
                  <a:srgbClr val="032F54"/>
                </a:solidFill>
              </a:rPr>
              <a:t>Consistent and timely records of key contacts with community-based referral organizations. </a:t>
            </a:r>
          </a:p>
          <a:p>
            <a:pPr lvl="1"/>
            <a:r>
              <a:rPr lang="en-US" sz="1700">
                <a:solidFill>
                  <a:srgbClr val="032F54"/>
                </a:solidFill>
              </a:rPr>
              <a:t>Ensure Welcome Family programs are prepared to align referrals with insurance status for families served. (this was from one individual, not a group consensus).</a:t>
            </a:r>
          </a:p>
          <a:p>
            <a:pPr lvl="1"/>
            <a:r>
              <a:rPr lang="en-US" sz="1700">
                <a:solidFill>
                  <a:srgbClr val="032F54"/>
                </a:solidFill>
              </a:rPr>
              <a:t>Equip Welcome Family nurses and staff with knowledge of the local service landscape to effectively connect families with available community resources.</a:t>
            </a:r>
            <a:endParaRPr lang="en-US" sz="1700"/>
          </a:p>
          <a:p>
            <a:r>
              <a:rPr lang="en-US" sz="1700" b="1"/>
              <a:t>State Level: </a:t>
            </a:r>
          </a:p>
          <a:p>
            <a:pPr lvl="1"/>
            <a:r>
              <a:rPr lang="en-US" sz="1700"/>
              <a:t>Ensure Welcome Family collects and analyzes data that assesses barriers to entering systems of care, including challenges experienced by families, or challenges posed by capacity of community providers. </a:t>
            </a:r>
          </a:p>
          <a:p>
            <a:pPr lvl="1"/>
            <a:r>
              <a:rPr lang="en-US" sz="1700"/>
              <a:t>Continue to allow self-referrals by families. </a:t>
            </a:r>
          </a:p>
          <a:p>
            <a:pPr lvl="1"/>
            <a:r>
              <a:rPr lang="en-US" sz="1700"/>
              <a:t>Consider expanding the role of CHWs within the Welcome Family model, recognizing the value they bring to family engagement and support. Accordingly, CHWs may be included as part of the staffing model, but the nurse remains responsible for conducting the Welcome Family visit.</a:t>
            </a:r>
          </a:p>
        </p:txBody>
      </p:sp>
    </p:spTree>
    <p:extLst>
      <p:ext uri="{BB962C8B-B14F-4D97-AF65-F5344CB8AC3E}">
        <p14:creationId xmlns:p14="http://schemas.microsoft.com/office/powerpoint/2010/main" val="661990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D6DC9-39EC-DB52-80E2-5232DAEE89C1}"/>
              </a:ext>
            </a:extLst>
          </p:cNvPr>
          <p:cNvSpPr>
            <a:spLocks noGrp="1"/>
          </p:cNvSpPr>
          <p:nvPr>
            <p:ph type="title"/>
          </p:nvPr>
        </p:nvSpPr>
        <p:spPr>
          <a:xfrm>
            <a:off x="713072" y="3964974"/>
            <a:ext cx="10515600" cy="881090"/>
          </a:xfrm>
        </p:spPr>
        <p:txBody>
          <a:bodyPr>
            <a:normAutofit/>
          </a:bodyPr>
          <a:lstStyle/>
          <a:p>
            <a:r>
              <a:rPr lang="en-US">
                <a:latin typeface="Avenir Next"/>
              </a:rPr>
              <a:t>Welcome Family Nurse Competencies </a:t>
            </a:r>
            <a:endParaRPr lang="en-US"/>
          </a:p>
        </p:txBody>
      </p:sp>
    </p:spTree>
    <p:extLst>
      <p:ext uri="{BB962C8B-B14F-4D97-AF65-F5344CB8AC3E}">
        <p14:creationId xmlns:p14="http://schemas.microsoft.com/office/powerpoint/2010/main" val="1497760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33A8B9-F4E9-63FB-59E0-7B8591C53DCB}"/>
              </a:ext>
            </a:extLst>
          </p:cNvPr>
          <p:cNvSpPr>
            <a:spLocks noGrp="1"/>
          </p:cNvSpPr>
          <p:nvPr>
            <p:ph type="title"/>
          </p:nvPr>
        </p:nvSpPr>
        <p:spPr/>
        <p:txBody>
          <a:bodyPr>
            <a:normAutofit fontScale="90000"/>
          </a:bodyPr>
          <a:lstStyle/>
          <a:p>
            <a:r>
              <a:rPr lang="en-US"/>
              <a:t>Statewide System of Training and Onboarding: Current State </a:t>
            </a:r>
          </a:p>
        </p:txBody>
      </p:sp>
      <p:sp>
        <p:nvSpPr>
          <p:cNvPr id="2" name="Content Placeholder 1">
            <a:extLst>
              <a:ext uri="{FF2B5EF4-FFF2-40B4-BE49-F238E27FC236}">
                <a16:creationId xmlns:a16="http://schemas.microsoft.com/office/drawing/2014/main" id="{F8A19F3C-F5C8-7C13-2287-A9C417389B3D}"/>
              </a:ext>
            </a:extLst>
          </p:cNvPr>
          <p:cNvSpPr>
            <a:spLocks noGrp="1"/>
          </p:cNvSpPr>
          <p:nvPr>
            <p:ph idx="1"/>
          </p:nvPr>
        </p:nvSpPr>
        <p:spPr>
          <a:xfrm>
            <a:off x="609600" y="1438462"/>
            <a:ext cx="10956022" cy="4703031"/>
          </a:xfrm>
        </p:spPr>
        <p:txBody>
          <a:bodyPr>
            <a:normAutofit/>
          </a:bodyPr>
          <a:lstStyle/>
          <a:p>
            <a:pPr fontAlgn="t"/>
            <a:r>
              <a:rPr lang="en-US" sz="2000"/>
              <a:t>Welcome Family nurse competencies were developed in response to the evidence-based model, community input and pilot program experience. </a:t>
            </a:r>
          </a:p>
          <a:p>
            <a:pPr fontAlgn="t"/>
            <a:endParaRPr lang="en-US" sz="2000"/>
          </a:p>
          <a:p>
            <a:pPr fontAlgn="t"/>
            <a:r>
              <a:rPr lang="en-US" sz="2000"/>
              <a:t>Welcome Family programs must assess nurse competencies as part of supervision requirements. </a:t>
            </a:r>
          </a:p>
          <a:p>
            <a:pPr fontAlgn="t"/>
            <a:endParaRPr lang="en-US" sz="2000"/>
          </a:p>
          <a:p>
            <a:pPr fontAlgn="t"/>
            <a:r>
              <a:rPr lang="en-US" sz="2000"/>
              <a:t>DPH requires three annual trainings across all programs: mandatory reporting for child abuse and neglect, home visitor safety and community resources. </a:t>
            </a:r>
          </a:p>
          <a:p>
            <a:pPr fontAlgn="t"/>
            <a:endParaRPr lang="en-US" sz="2000"/>
          </a:p>
          <a:p>
            <a:pPr fontAlgn="t"/>
            <a:r>
              <a:rPr lang="en-US" sz="2000"/>
              <a:t>Currently, there is no statewide training system of training for Welcome Family. Programs are responsible for providing training and onboarding for their staff. </a:t>
            </a:r>
          </a:p>
        </p:txBody>
      </p:sp>
    </p:spTree>
    <p:extLst>
      <p:ext uri="{BB962C8B-B14F-4D97-AF65-F5344CB8AC3E}">
        <p14:creationId xmlns:p14="http://schemas.microsoft.com/office/powerpoint/2010/main" val="886886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B02CC-31C1-63C8-22EE-246BB12E82C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4C78CF9-9BDD-1873-1597-D55D99A117CB}"/>
              </a:ext>
            </a:extLst>
          </p:cNvPr>
          <p:cNvSpPr>
            <a:spLocks noGrp="1"/>
          </p:cNvSpPr>
          <p:nvPr>
            <p:ph type="title"/>
          </p:nvPr>
        </p:nvSpPr>
        <p:spPr/>
        <p:txBody>
          <a:bodyPr>
            <a:normAutofit fontScale="90000"/>
          </a:bodyPr>
          <a:lstStyle/>
          <a:p>
            <a:r>
              <a:rPr lang="en-US"/>
              <a:t>Current Competencies for Welcome Family Nurses</a:t>
            </a:r>
          </a:p>
        </p:txBody>
      </p:sp>
      <p:sp>
        <p:nvSpPr>
          <p:cNvPr id="2" name="Content Placeholder 1">
            <a:extLst>
              <a:ext uri="{FF2B5EF4-FFF2-40B4-BE49-F238E27FC236}">
                <a16:creationId xmlns:a16="http://schemas.microsoft.com/office/drawing/2014/main" id="{EB666AD7-1874-B962-32EF-A23BBD28F83A}"/>
              </a:ext>
            </a:extLst>
          </p:cNvPr>
          <p:cNvSpPr>
            <a:spLocks noGrp="1"/>
          </p:cNvSpPr>
          <p:nvPr>
            <p:ph idx="1"/>
          </p:nvPr>
        </p:nvSpPr>
        <p:spPr>
          <a:xfrm>
            <a:off x="626378" y="1257709"/>
            <a:ext cx="10956022" cy="874654"/>
          </a:xfrm>
        </p:spPr>
        <p:txBody>
          <a:bodyPr>
            <a:noAutofit/>
          </a:bodyPr>
          <a:lstStyle/>
          <a:p>
            <a:pPr marL="0" indent="0" fontAlgn="t">
              <a:buNone/>
            </a:pPr>
            <a:r>
              <a:rPr lang="en-US" sz="1800"/>
              <a:t>Building on a foundational expectation of maternal and child health and licensed nursing clinical skills and experience, additional competencies include: </a:t>
            </a:r>
          </a:p>
        </p:txBody>
      </p:sp>
      <p:sp>
        <p:nvSpPr>
          <p:cNvPr id="13" name="Rectangle 12">
            <a:extLst>
              <a:ext uri="{FF2B5EF4-FFF2-40B4-BE49-F238E27FC236}">
                <a16:creationId xmlns:a16="http://schemas.microsoft.com/office/drawing/2014/main" id="{8C57D7A9-9DF1-51FF-A824-E6CC128628D9}"/>
              </a:ext>
            </a:extLst>
          </p:cNvPr>
          <p:cNvSpPr/>
          <p:nvPr/>
        </p:nvSpPr>
        <p:spPr>
          <a:xfrm>
            <a:off x="461574" y="2277345"/>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 Cultural Sensitivity </a:t>
            </a:r>
          </a:p>
        </p:txBody>
      </p:sp>
      <p:sp>
        <p:nvSpPr>
          <p:cNvPr id="11" name="Rectangle 10">
            <a:extLst>
              <a:ext uri="{FF2B5EF4-FFF2-40B4-BE49-F238E27FC236}">
                <a16:creationId xmlns:a16="http://schemas.microsoft.com/office/drawing/2014/main" id="{170EB291-F8EB-FBE8-78AC-6D73C59BC676}"/>
              </a:ext>
            </a:extLst>
          </p:cNvPr>
          <p:cNvSpPr/>
          <p:nvPr/>
        </p:nvSpPr>
        <p:spPr>
          <a:xfrm>
            <a:off x="3319545" y="2277345"/>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2. Infant feeding including breastfeeding </a:t>
            </a:r>
          </a:p>
        </p:txBody>
      </p:sp>
      <p:sp>
        <p:nvSpPr>
          <p:cNvPr id="4" name="Rectangle 3">
            <a:extLst>
              <a:ext uri="{FF2B5EF4-FFF2-40B4-BE49-F238E27FC236}">
                <a16:creationId xmlns:a16="http://schemas.microsoft.com/office/drawing/2014/main" id="{33A31777-354C-DB5D-3E12-D9026A3673B1}"/>
              </a:ext>
            </a:extLst>
          </p:cNvPr>
          <p:cNvSpPr/>
          <p:nvPr/>
        </p:nvSpPr>
        <p:spPr>
          <a:xfrm>
            <a:off x="6153386" y="2277345"/>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3. Motivational Interviewing</a:t>
            </a:r>
          </a:p>
        </p:txBody>
      </p:sp>
      <p:sp>
        <p:nvSpPr>
          <p:cNvPr id="7" name="Rectangle 6">
            <a:extLst>
              <a:ext uri="{FF2B5EF4-FFF2-40B4-BE49-F238E27FC236}">
                <a16:creationId xmlns:a16="http://schemas.microsoft.com/office/drawing/2014/main" id="{2681C2AB-4C2F-BD42-C0C5-4F2E068B1FF8}"/>
              </a:ext>
            </a:extLst>
          </p:cNvPr>
          <p:cNvSpPr/>
          <p:nvPr/>
        </p:nvSpPr>
        <p:spPr>
          <a:xfrm>
            <a:off x="8987227" y="2277345"/>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4. Fundamentals of home visiting, including home visitor safety</a:t>
            </a:r>
          </a:p>
        </p:txBody>
      </p:sp>
      <p:sp>
        <p:nvSpPr>
          <p:cNvPr id="21" name="Rectangle 20">
            <a:extLst>
              <a:ext uri="{FF2B5EF4-FFF2-40B4-BE49-F238E27FC236}">
                <a16:creationId xmlns:a16="http://schemas.microsoft.com/office/drawing/2014/main" id="{D76D63F1-665D-D7CD-A5BE-B971D948B388}"/>
              </a:ext>
            </a:extLst>
          </p:cNvPr>
          <p:cNvSpPr/>
          <p:nvPr/>
        </p:nvSpPr>
        <p:spPr>
          <a:xfrm>
            <a:off x="461574" y="3565327"/>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5. Family Engagement </a:t>
            </a:r>
          </a:p>
        </p:txBody>
      </p:sp>
      <p:sp>
        <p:nvSpPr>
          <p:cNvPr id="19" name="Rectangle 18">
            <a:extLst>
              <a:ext uri="{FF2B5EF4-FFF2-40B4-BE49-F238E27FC236}">
                <a16:creationId xmlns:a16="http://schemas.microsoft.com/office/drawing/2014/main" id="{640295E3-2FD9-9B6C-577A-EE86E611A841}"/>
              </a:ext>
            </a:extLst>
          </p:cNvPr>
          <p:cNvSpPr/>
          <p:nvPr/>
        </p:nvSpPr>
        <p:spPr>
          <a:xfrm>
            <a:off x="3319545" y="3565327"/>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6. Knowledge about trauma-informed care</a:t>
            </a:r>
          </a:p>
        </p:txBody>
      </p:sp>
      <p:sp>
        <p:nvSpPr>
          <p:cNvPr id="15" name="Rectangle 14">
            <a:extLst>
              <a:ext uri="{FF2B5EF4-FFF2-40B4-BE49-F238E27FC236}">
                <a16:creationId xmlns:a16="http://schemas.microsoft.com/office/drawing/2014/main" id="{B4472CF2-EC2F-D0B6-8F57-3BFA6FE2D71D}"/>
              </a:ext>
            </a:extLst>
          </p:cNvPr>
          <p:cNvSpPr/>
          <p:nvPr/>
        </p:nvSpPr>
        <p:spPr>
          <a:xfrm>
            <a:off x="6153386" y="3565327"/>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7. Knowledge of community resources &amp; collaboration with others in the field </a:t>
            </a:r>
          </a:p>
        </p:txBody>
      </p:sp>
      <p:sp>
        <p:nvSpPr>
          <p:cNvPr id="17" name="Rectangle 16">
            <a:extLst>
              <a:ext uri="{FF2B5EF4-FFF2-40B4-BE49-F238E27FC236}">
                <a16:creationId xmlns:a16="http://schemas.microsoft.com/office/drawing/2014/main" id="{25FDFF51-1506-59D1-F201-430C16EE635E}"/>
              </a:ext>
            </a:extLst>
          </p:cNvPr>
          <p:cNvSpPr/>
          <p:nvPr/>
        </p:nvSpPr>
        <p:spPr>
          <a:xfrm>
            <a:off x="8987227" y="3565327"/>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a:solidFill>
                  <a:srgbClr val="032F54"/>
                </a:solidFill>
                <a:latin typeface="Avenir Next LT Pro" panose="020B0504020202020204" pitchFamily="34" charset="0"/>
              </a:rPr>
              <a:t>8. Knowledge and skills for screening and discussing: </a:t>
            </a:r>
          </a:p>
          <a:p>
            <a:pPr marL="228600" indent="-228600">
              <a:buFont typeface="+mj-lt"/>
              <a:buAutoNum type="alphaLcParenR"/>
            </a:pPr>
            <a:r>
              <a:rPr lang="en-US" sz="1200">
                <a:solidFill>
                  <a:srgbClr val="032F54"/>
                </a:solidFill>
                <a:latin typeface="Avenir Next LT Pro" panose="020B0504020202020204" pitchFamily="34" charset="0"/>
              </a:rPr>
              <a:t>postpartum depression and anxiety </a:t>
            </a:r>
          </a:p>
          <a:p>
            <a:pPr marL="228600" indent="-228600">
              <a:buFont typeface="+mj-lt"/>
              <a:buAutoNum type="alphaLcParenR"/>
            </a:pPr>
            <a:r>
              <a:rPr lang="en-US" sz="1200">
                <a:solidFill>
                  <a:srgbClr val="032F54"/>
                </a:solidFill>
                <a:latin typeface="Avenir Next LT Pro" panose="020B0504020202020204" pitchFamily="34" charset="0"/>
              </a:rPr>
              <a:t>substance use </a:t>
            </a:r>
          </a:p>
          <a:p>
            <a:pPr marL="228600" indent="-228600">
              <a:buFont typeface="+mj-lt"/>
              <a:buAutoNum type="alphaLcParenR"/>
            </a:pPr>
            <a:r>
              <a:rPr lang="en-US" sz="1200">
                <a:solidFill>
                  <a:srgbClr val="032F54"/>
                </a:solidFill>
                <a:latin typeface="Avenir Next LT Pro" panose="020B0504020202020204" pitchFamily="34" charset="0"/>
              </a:rPr>
              <a:t>domestic violence</a:t>
            </a:r>
          </a:p>
        </p:txBody>
      </p:sp>
      <p:sp>
        <p:nvSpPr>
          <p:cNvPr id="29" name="Rectangle 28">
            <a:extLst>
              <a:ext uri="{FF2B5EF4-FFF2-40B4-BE49-F238E27FC236}">
                <a16:creationId xmlns:a16="http://schemas.microsoft.com/office/drawing/2014/main" id="{936A0763-1D08-F0DA-4351-839EBC03704E}"/>
              </a:ext>
            </a:extLst>
          </p:cNvPr>
          <p:cNvSpPr/>
          <p:nvPr/>
        </p:nvSpPr>
        <p:spPr>
          <a:xfrm>
            <a:off x="461573" y="4853309"/>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9. Knowledge of maternal and postpartum care</a:t>
            </a:r>
          </a:p>
        </p:txBody>
      </p:sp>
      <p:sp>
        <p:nvSpPr>
          <p:cNvPr id="27" name="Rectangle 26">
            <a:extLst>
              <a:ext uri="{FF2B5EF4-FFF2-40B4-BE49-F238E27FC236}">
                <a16:creationId xmlns:a16="http://schemas.microsoft.com/office/drawing/2014/main" id="{D76ECBE8-9816-1E79-B173-0736D39782DA}"/>
              </a:ext>
            </a:extLst>
          </p:cNvPr>
          <p:cNvSpPr/>
          <p:nvPr/>
        </p:nvSpPr>
        <p:spPr>
          <a:xfrm>
            <a:off x="3319544" y="4853309"/>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10. Knowledge of newborn care</a:t>
            </a:r>
          </a:p>
        </p:txBody>
      </p:sp>
      <p:sp>
        <p:nvSpPr>
          <p:cNvPr id="23" name="Rectangle 22">
            <a:extLst>
              <a:ext uri="{FF2B5EF4-FFF2-40B4-BE49-F238E27FC236}">
                <a16:creationId xmlns:a16="http://schemas.microsoft.com/office/drawing/2014/main" id="{292EB17E-4AF0-4ABA-51DB-695FD9FFE16B}"/>
              </a:ext>
            </a:extLst>
          </p:cNvPr>
          <p:cNvSpPr/>
          <p:nvPr/>
        </p:nvSpPr>
        <p:spPr>
          <a:xfrm>
            <a:off x="6153385" y="4853309"/>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11. Child Abuse and Neglect </a:t>
            </a:r>
          </a:p>
        </p:txBody>
      </p:sp>
      <p:sp>
        <p:nvSpPr>
          <p:cNvPr id="25" name="Rectangle 24">
            <a:extLst>
              <a:ext uri="{FF2B5EF4-FFF2-40B4-BE49-F238E27FC236}">
                <a16:creationId xmlns:a16="http://schemas.microsoft.com/office/drawing/2014/main" id="{3C0E4C27-2C99-5EC1-0F56-7D2C1E40BCA8}"/>
              </a:ext>
            </a:extLst>
          </p:cNvPr>
          <p:cNvSpPr/>
          <p:nvPr/>
        </p:nvSpPr>
        <p:spPr>
          <a:xfrm>
            <a:off x="8987226" y="4853309"/>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12. Reflective Practice</a:t>
            </a:r>
          </a:p>
        </p:txBody>
      </p:sp>
    </p:spTree>
    <p:extLst>
      <p:ext uri="{BB962C8B-B14F-4D97-AF65-F5344CB8AC3E}">
        <p14:creationId xmlns:p14="http://schemas.microsoft.com/office/powerpoint/2010/main" val="3336122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8EF3493-A7B4-4467-EEF4-252FF3FF0105}"/>
              </a:ext>
            </a:extLst>
          </p:cNvPr>
          <p:cNvSpPr>
            <a:spLocks noGrp="1"/>
          </p:cNvSpPr>
          <p:nvPr>
            <p:ph idx="1"/>
          </p:nvPr>
        </p:nvSpPr>
        <p:spPr>
          <a:xfrm>
            <a:off x="609600" y="1438462"/>
            <a:ext cx="10956022" cy="4703031"/>
          </a:xfrm>
        </p:spPr>
        <p:txBody>
          <a:bodyPr anchor="t"/>
          <a:lstStyle/>
          <a:p>
            <a:pPr marL="0" indent="0" algn="ctr">
              <a:buNone/>
            </a:pPr>
            <a:r>
              <a:rPr lang="en-US" b="1">
                <a:solidFill>
                  <a:srgbClr val="032F54"/>
                </a:solidFill>
              </a:rPr>
              <a:t>What competencies were you glad to see included? </a:t>
            </a:r>
          </a:p>
          <a:p>
            <a:pPr marL="0" indent="0" algn="ctr">
              <a:buNone/>
            </a:pPr>
            <a:endParaRPr lang="en-US" i="1">
              <a:solidFill>
                <a:srgbClr val="032F54"/>
              </a:solidFill>
            </a:endParaRPr>
          </a:p>
        </p:txBody>
      </p:sp>
      <p:sp>
        <p:nvSpPr>
          <p:cNvPr id="4" name="Title 3">
            <a:extLst>
              <a:ext uri="{FF2B5EF4-FFF2-40B4-BE49-F238E27FC236}">
                <a16:creationId xmlns:a16="http://schemas.microsoft.com/office/drawing/2014/main" id="{9418FC96-743A-F8AA-7D5A-12BF8F85FF80}"/>
              </a:ext>
            </a:extLst>
          </p:cNvPr>
          <p:cNvSpPr>
            <a:spLocks noGrp="1"/>
          </p:cNvSpPr>
          <p:nvPr>
            <p:ph type="title"/>
          </p:nvPr>
        </p:nvSpPr>
        <p:spPr/>
        <p:txBody>
          <a:bodyPr/>
          <a:lstStyle/>
          <a:p>
            <a:r>
              <a:rPr lang="en-US" err="1"/>
              <a:t>Mentimeter</a:t>
            </a:r>
            <a:r>
              <a:rPr lang="en-US"/>
              <a:t> Word Cloud</a:t>
            </a:r>
          </a:p>
        </p:txBody>
      </p:sp>
      <p:sp>
        <p:nvSpPr>
          <p:cNvPr id="32" name="Rectangle 31">
            <a:extLst>
              <a:ext uri="{FF2B5EF4-FFF2-40B4-BE49-F238E27FC236}">
                <a16:creationId xmlns:a16="http://schemas.microsoft.com/office/drawing/2014/main" id="{FE68E526-CF95-FC9F-17DF-450A988CAE86}"/>
              </a:ext>
            </a:extLst>
          </p:cNvPr>
          <p:cNvSpPr/>
          <p:nvPr/>
        </p:nvSpPr>
        <p:spPr>
          <a:xfrm>
            <a:off x="6153386" y="2277345"/>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3. Motivational Interviewing</a:t>
            </a:r>
          </a:p>
        </p:txBody>
      </p:sp>
      <p:sp>
        <p:nvSpPr>
          <p:cNvPr id="34" name="Rectangle 33">
            <a:extLst>
              <a:ext uri="{FF2B5EF4-FFF2-40B4-BE49-F238E27FC236}">
                <a16:creationId xmlns:a16="http://schemas.microsoft.com/office/drawing/2014/main" id="{105E126E-AAA1-F3F0-88E2-4FB21277AE89}"/>
              </a:ext>
            </a:extLst>
          </p:cNvPr>
          <p:cNvSpPr/>
          <p:nvPr/>
        </p:nvSpPr>
        <p:spPr>
          <a:xfrm>
            <a:off x="8987227" y="2277345"/>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4. Fundamentals of home visiting, including home visitor safety</a:t>
            </a:r>
          </a:p>
        </p:txBody>
      </p:sp>
      <p:sp>
        <p:nvSpPr>
          <p:cNvPr id="36" name="Rectangle 35">
            <a:extLst>
              <a:ext uri="{FF2B5EF4-FFF2-40B4-BE49-F238E27FC236}">
                <a16:creationId xmlns:a16="http://schemas.microsoft.com/office/drawing/2014/main" id="{7368495B-CF89-0FC7-60C9-C0DB49463D59}"/>
              </a:ext>
            </a:extLst>
          </p:cNvPr>
          <p:cNvSpPr/>
          <p:nvPr/>
        </p:nvSpPr>
        <p:spPr>
          <a:xfrm>
            <a:off x="3319545" y="2277345"/>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2. Infant feeding including breastfeeding </a:t>
            </a:r>
          </a:p>
        </p:txBody>
      </p:sp>
      <p:sp>
        <p:nvSpPr>
          <p:cNvPr id="38" name="Rectangle 37">
            <a:extLst>
              <a:ext uri="{FF2B5EF4-FFF2-40B4-BE49-F238E27FC236}">
                <a16:creationId xmlns:a16="http://schemas.microsoft.com/office/drawing/2014/main" id="{61ECD057-0233-7FEC-E4EA-A1D578C46D1C}"/>
              </a:ext>
            </a:extLst>
          </p:cNvPr>
          <p:cNvSpPr/>
          <p:nvPr/>
        </p:nvSpPr>
        <p:spPr>
          <a:xfrm>
            <a:off x="461574" y="2277345"/>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 Cultural Sensitivity </a:t>
            </a:r>
          </a:p>
        </p:txBody>
      </p:sp>
      <p:sp>
        <p:nvSpPr>
          <p:cNvPr id="40" name="Rectangle 39">
            <a:extLst>
              <a:ext uri="{FF2B5EF4-FFF2-40B4-BE49-F238E27FC236}">
                <a16:creationId xmlns:a16="http://schemas.microsoft.com/office/drawing/2014/main" id="{C7EA769B-9046-4D18-E12E-02B052B3A8C5}"/>
              </a:ext>
            </a:extLst>
          </p:cNvPr>
          <p:cNvSpPr/>
          <p:nvPr/>
        </p:nvSpPr>
        <p:spPr>
          <a:xfrm>
            <a:off x="6153386" y="3565327"/>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7. Knowledge of community resources &amp; collaboration with others in the field </a:t>
            </a:r>
          </a:p>
        </p:txBody>
      </p:sp>
      <p:sp>
        <p:nvSpPr>
          <p:cNvPr id="42" name="Rectangle 41">
            <a:extLst>
              <a:ext uri="{FF2B5EF4-FFF2-40B4-BE49-F238E27FC236}">
                <a16:creationId xmlns:a16="http://schemas.microsoft.com/office/drawing/2014/main" id="{014B400F-017F-A638-7898-7E40A90CD9A4}"/>
              </a:ext>
            </a:extLst>
          </p:cNvPr>
          <p:cNvSpPr/>
          <p:nvPr/>
        </p:nvSpPr>
        <p:spPr>
          <a:xfrm>
            <a:off x="8987227" y="3565327"/>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a:solidFill>
                  <a:srgbClr val="032F54"/>
                </a:solidFill>
                <a:latin typeface="Avenir Next LT Pro" panose="020B0504020202020204" pitchFamily="34" charset="0"/>
              </a:rPr>
              <a:t>8. Knowledge and skills for screening and discussing: </a:t>
            </a:r>
          </a:p>
          <a:p>
            <a:pPr marL="228600" indent="-228600">
              <a:buFont typeface="+mj-lt"/>
              <a:buAutoNum type="alphaLcParenR"/>
            </a:pPr>
            <a:r>
              <a:rPr lang="en-US" sz="1200">
                <a:solidFill>
                  <a:srgbClr val="032F54"/>
                </a:solidFill>
                <a:latin typeface="Avenir Next LT Pro" panose="020B0504020202020204" pitchFamily="34" charset="0"/>
              </a:rPr>
              <a:t>postpartum depression and anxiety </a:t>
            </a:r>
          </a:p>
          <a:p>
            <a:pPr marL="228600" indent="-228600">
              <a:buFont typeface="+mj-lt"/>
              <a:buAutoNum type="alphaLcParenR"/>
            </a:pPr>
            <a:r>
              <a:rPr lang="en-US" sz="1200">
                <a:solidFill>
                  <a:srgbClr val="032F54"/>
                </a:solidFill>
                <a:latin typeface="Avenir Next LT Pro" panose="020B0504020202020204" pitchFamily="34" charset="0"/>
              </a:rPr>
              <a:t>substance use </a:t>
            </a:r>
          </a:p>
          <a:p>
            <a:pPr marL="228600" indent="-228600">
              <a:buFont typeface="+mj-lt"/>
              <a:buAutoNum type="alphaLcParenR"/>
            </a:pPr>
            <a:r>
              <a:rPr lang="en-US" sz="1200">
                <a:solidFill>
                  <a:srgbClr val="032F54"/>
                </a:solidFill>
                <a:latin typeface="Avenir Next LT Pro" panose="020B0504020202020204" pitchFamily="34" charset="0"/>
              </a:rPr>
              <a:t>domestic violence</a:t>
            </a:r>
          </a:p>
        </p:txBody>
      </p:sp>
      <p:sp>
        <p:nvSpPr>
          <p:cNvPr id="44" name="Rectangle 43">
            <a:extLst>
              <a:ext uri="{FF2B5EF4-FFF2-40B4-BE49-F238E27FC236}">
                <a16:creationId xmlns:a16="http://schemas.microsoft.com/office/drawing/2014/main" id="{FA27EFE5-EA12-9081-318B-CA9F9A8209EF}"/>
              </a:ext>
            </a:extLst>
          </p:cNvPr>
          <p:cNvSpPr/>
          <p:nvPr/>
        </p:nvSpPr>
        <p:spPr>
          <a:xfrm>
            <a:off x="3319545" y="3565327"/>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6. Knowledge about trauma-informed care</a:t>
            </a:r>
          </a:p>
        </p:txBody>
      </p:sp>
      <p:sp>
        <p:nvSpPr>
          <p:cNvPr id="46" name="Rectangle 45">
            <a:extLst>
              <a:ext uri="{FF2B5EF4-FFF2-40B4-BE49-F238E27FC236}">
                <a16:creationId xmlns:a16="http://schemas.microsoft.com/office/drawing/2014/main" id="{074CA3AA-2839-8D10-1F24-3C64E0E7C7DF}"/>
              </a:ext>
            </a:extLst>
          </p:cNvPr>
          <p:cNvSpPr/>
          <p:nvPr/>
        </p:nvSpPr>
        <p:spPr>
          <a:xfrm>
            <a:off x="461574" y="3565327"/>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5. Family Engagement </a:t>
            </a:r>
          </a:p>
        </p:txBody>
      </p:sp>
      <p:sp>
        <p:nvSpPr>
          <p:cNvPr id="48" name="Rectangle 47">
            <a:extLst>
              <a:ext uri="{FF2B5EF4-FFF2-40B4-BE49-F238E27FC236}">
                <a16:creationId xmlns:a16="http://schemas.microsoft.com/office/drawing/2014/main" id="{40575E2D-6564-528F-2CDF-06A9CC1F50BF}"/>
              </a:ext>
            </a:extLst>
          </p:cNvPr>
          <p:cNvSpPr/>
          <p:nvPr/>
        </p:nvSpPr>
        <p:spPr>
          <a:xfrm>
            <a:off x="6153385" y="4853309"/>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11. Child Abuse and Neglect </a:t>
            </a:r>
          </a:p>
        </p:txBody>
      </p:sp>
      <p:sp>
        <p:nvSpPr>
          <p:cNvPr id="50" name="Rectangle 49">
            <a:extLst>
              <a:ext uri="{FF2B5EF4-FFF2-40B4-BE49-F238E27FC236}">
                <a16:creationId xmlns:a16="http://schemas.microsoft.com/office/drawing/2014/main" id="{4BF60934-5833-48F0-16F2-4D8FDA89813D}"/>
              </a:ext>
            </a:extLst>
          </p:cNvPr>
          <p:cNvSpPr/>
          <p:nvPr/>
        </p:nvSpPr>
        <p:spPr>
          <a:xfrm>
            <a:off x="8987226" y="4853309"/>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12. Reflective Practice</a:t>
            </a:r>
          </a:p>
        </p:txBody>
      </p:sp>
      <p:sp>
        <p:nvSpPr>
          <p:cNvPr id="52" name="Rectangle 51">
            <a:extLst>
              <a:ext uri="{FF2B5EF4-FFF2-40B4-BE49-F238E27FC236}">
                <a16:creationId xmlns:a16="http://schemas.microsoft.com/office/drawing/2014/main" id="{21DBB1E5-5C9A-B675-30FE-112E6E4F9907}"/>
              </a:ext>
            </a:extLst>
          </p:cNvPr>
          <p:cNvSpPr/>
          <p:nvPr/>
        </p:nvSpPr>
        <p:spPr>
          <a:xfrm>
            <a:off x="3319544" y="4853309"/>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10. Knowledge of newborn care</a:t>
            </a:r>
          </a:p>
        </p:txBody>
      </p:sp>
      <p:sp>
        <p:nvSpPr>
          <p:cNvPr id="54" name="Rectangle 53">
            <a:extLst>
              <a:ext uri="{FF2B5EF4-FFF2-40B4-BE49-F238E27FC236}">
                <a16:creationId xmlns:a16="http://schemas.microsoft.com/office/drawing/2014/main" id="{0AD034EB-265A-0DC4-0F00-FBF6B4EA29F7}"/>
              </a:ext>
            </a:extLst>
          </p:cNvPr>
          <p:cNvSpPr/>
          <p:nvPr/>
        </p:nvSpPr>
        <p:spPr>
          <a:xfrm>
            <a:off x="461573" y="4853309"/>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9. Knowledge of maternal and postpartum care</a:t>
            </a:r>
          </a:p>
        </p:txBody>
      </p:sp>
    </p:spTree>
    <p:extLst>
      <p:ext uri="{BB962C8B-B14F-4D97-AF65-F5344CB8AC3E}">
        <p14:creationId xmlns:p14="http://schemas.microsoft.com/office/powerpoint/2010/main" val="1285329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16D714-EBEE-79C4-6E46-8BA512A35137}"/>
              </a:ext>
            </a:extLst>
          </p:cNvPr>
          <p:cNvSpPr>
            <a:spLocks noGrp="1"/>
          </p:cNvSpPr>
          <p:nvPr>
            <p:ph type="title"/>
          </p:nvPr>
        </p:nvSpPr>
        <p:spPr/>
        <p:txBody>
          <a:bodyPr/>
          <a:lstStyle/>
          <a:p>
            <a:r>
              <a:rPr lang="en-US" err="1"/>
              <a:t>Wordcloud</a:t>
            </a:r>
            <a:r>
              <a:rPr lang="en-US"/>
              <a:t> results</a:t>
            </a:r>
          </a:p>
        </p:txBody>
      </p:sp>
      <p:pic>
        <p:nvPicPr>
          <p:cNvPr id="5" name="Picture 4" descr="Image showing Wordcloud results of &quot;What competencies were you glad to see included? Responses included: community resources, family engagement, trauma-informed care, cultural sensitivity, reflective practice, newborn care, breastfeeding">
            <a:extLst>
              <a:ext uri="{FF2B5EF4-FFF2-40B4-BE49-F238E27FC236}">
                <a16:creationId xmlns:a16="http://schemas.microsoft.com/office/drawing/2014/main" id="{58AC9B8F-AB10-E63B-EAC8-379A86B8F54F}"/>
              </a:ext>
            </a:extLst>
          </p:cNvPr>
          <p:cNvPicPr>
            <a:picLocks noChangeAspect="1"/>
          </p:cNvPicPr>
          <p:nvPr/>
        </p:nvPicPr>
        <p:blipFill>
          <a:blip r:embed="rId2"/>
          <a:stretch>
            <a:fillRect/>
          </a:stretch>
        </p:blipFill>
        <p:spPr>
          <a:xfrm>
            <a:off x="592821" y="1184341"/>
            <a:ext cx="10514909" cy="5104164"/>
          </a:xfrm>
          <a:prstGeom prst="rect">
            <a:avLst/>
          </a:prstGeom>
        </p:spPr>
      </p:pic>
    </p:spTree>
    <p:extLst>
      <p:ext uri="{BB962C8B-B14F-4D97-AF65-F5344CB8AC3E}">
        <p14:creationId xmlns:p14="http://schemas.microsoft.com/office/powerpoint/2010/main" val="1507863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CA7588-46EF-B1E8-9BF9-7EA002F5655B}"/>
              </a:ext>
            </a:extLst>
          </p:cNvPr>
          <p:cNvSpPr>
            <a:spLocks noGrp="1"/>
          </p:cNvSpPr>
          <p:nvPr>
            <p:ph idx="1"/>
          </p:nvPr>
        </p:nvSpPr>
        <p:spPr>
          <a:xfrm>
            <a:off x="609600" y="1254642"/>
            <a:ext cx="10972799" cy="4886851"/>
          </a:xfrm>
        </p:spPr>
        <p:txBody>
          <a:bodyPr/>
          <a:lstStyle/>
          <a:p>
            <a:pPr marL="0" indent="0">
              <a:buNone/>
            </a:pPr>
            <a:r>
              <a:rPr lang="en-US"/>
              <a:t>Please share if there are </a:t>
            </a:r>
            <a:r>
              <a:rPr lang="en-US" b="1"/>
              <a:t>competencies missing </a:t>
            </a:r>
            <a:r>
              <a:rPr lang="en-US"/>
              <a:t>that should be expected of a Welcome Family nurse, and </a:t>
            </a:r>
            <a:r>
              <a:rPr lang="en-US" b="1"/>
              <a:t>why</a:t>
            </a:r>
            <a:r>
              <a:rPr lang="en-US"/>
              <a:t>. </a:t>
            </a:r>
          </a:p>
        </p:txBody>
      </p:sp>
      <p:sp>
        <p:nvSpPr>
          <p:cNvPr id="3" name="Title 2">
            <a:extLst>
              <a:ext uri="{FF2B5EF4-FFF2-40B4-BE49-F238E27FC236}">
                <a16:creationId xmlns:a16="http://schemas.microsoft.com/office/drawing/2014/main" id="{2D61329B-9D2E-36F5-54EE-2A5514DB8796}"/>
              </a:ext>
            </a:extLst>
          </p:cNvPr>
          <p:cNvSpPr>
            <a:spLocks noGrp="1"/>
          </p:cNvSpPr>
          <p:nvPr>
            <p:ph type="title"/>
          </p:nvPr>
        </p:nvSpPr>
        <p:spPr/>
        <p:txBody>
          <a:bodyPr/>
          <a:lstStyle/>
          <a:p>
            <a:r>
              <a:rPr lang="en-US"/>
              <a:t>Chat Waterfall 1</a:t>
            </a:r>
          </a:p>
        </p:txBody>
      </p:sp>
      <p:sp>
        <p:nvSpPr>
          <p:cNvPr id="31" name="Rectangle 30">
            <a:extLst>
              <a:ext uri="{FF2B5EF4-FFF2-40B4-BE49-F238E27FC236}">
                <a16:creationId xmlns:a16="http://schemas.microsoft.com/office/drawing/2014/main" id="{384529DF-2D08-CDEE-AEC0-0FFAF4C7D8D7}"/>
              </a:ext>
            </a:extLst>
          </p:cNvPr>
          <p:cNvSpPr/>
          <p:nvPr/>
        </p:nvSpPr>
        <p:spPr>
          <a:xfrm>
            <a:off x="6142754" y="2681382"/>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3. Motivational Interviewing</a:t>
            </a:r>
          </a:p>
        </p:txBody>
      </p:sp>
      <p:sp>
        <p:nvSpPr>
          <p:cNvPr id="33" name="Rectangle 32">
            <a:extLst>
              <a:ext uri="{FF2B5EF4-FFF2-40B4-BE49-F238E27FC236}">
                <a16:creationId xmlns:a16="http://schemas.microsoft.com/office/drawing/2014/main" id="{9F207681-5EBC-0FED-2A23-5C74C7F03E6B}"/>
              </a:ext>
            </a:extLst>
          </p:cNvPr>
          <p:cNvSpPr/>
          <p:nvPr/>
        </p:nvSpPr>
        <p:spPr>
          <a:xfrm>
            <a:off x="8976595" y="2681382"/>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4. Fundamentals of home visiting, including home visitor safety</a:t>
            </a:r>
          </a:p>
        </p:txBody>
      </p:sp>
      <p:sp>
        <p:nvSpPr>
          <p:cNvPr id="35" name="Rectangle 34">
            <a:extLst>
              <a:ext uri="{FF2B5EF4-FFF2-40B4-BE49-F238E27FC236}">
                <a16:creationId xmlns:a16="http://schemas.microsoft.com/office/drawing/2014/main" id="{6B272CCA-8F43-CC59-1D62-7C3436D57D80}"/>
              </a:ext>
            </a:extLst>
          </p:cNvPr>
          <p:cNvSpPr/>
          <p:nvPr/>
        </p:nvSpPr>
        <p:spPr>
          <a:xfrm>
            <a:off x="3308913" y="2681382"/>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2. Infant feeding including breastfeeding </a:t>
            </a:r>
          </a:p>
        </p:txBody>
      </p:sp>
      <p:sp>
        <p:nvSpPr>
          <p:cNvPr id="37" name="Rectangle 36">
            <a:extLst>
              <a:ext uri="{FF2B5EF4-FFF2-40B4-BE49-F238E27FC236}">
                <a16:creationId xmlns:a16="http://schemas.microsoft.com/office/drawing/2014/main" id="{257A6EB2-0A69-E615-3A56-85CC1F4EB747}"/>
              </a:ext>
            </a:extLst>
          </p:cNvPr>
          <p:cNvSpPr/>
          <p:nvPr/>
        </p:nvSpPr>
        <p:spPr>
          <a:xfrm>
            <a:off x="450942" y="2681382"/>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 Cultural Sensitivity </a:t>
            </a:r>
          </a:p>
        </p:txBody>
      </p:sp>
      <p:sp>
        <p:nvSpPr>
          <p:cNvPr id="39" name="Rectangle 38">
            <a:extLst>
              <a:ext uri="{FF2B5EF4-FFF2-40B4-BE49-F238E27FC236}">
                <a16:creationId xmlns:a16="http://schemas.microsoft.com/office/drawing/2014/main" id="{9EEAD802-6E7E-E53B-9986-6DF4FE8A318F}"/>
              </a:ext>
            </a:extLst>
          </p:cNvPr>
          <p:cNvSpPr/>
          <p:nvPr/>
        </p:nvSpPr>
        <p:spPr>
          <a:xfrm>
            <a:off x="6142754" y="3969364"/>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7. Knowledge of community resources &amp; collaboration with others in the field </a:t>
            </a:r>
          </a:p>
        </p:txBody>
      </p:sp>
      <p:sp>
        <p:nvSpPr>
          <p:cNvPr id="41" name="Rectangle 40">
            <a:extLst>
              <a:ext uri="{FF2B5EF4-FFF2-40B4-BE49-F238E27FC236}">
                <a16:creationId xmlns:a16="http://schemas.microsoft.com/office/drawing/2014/main" id="{D53DBD36-7D01-7520-F0BD-EFC513108AFA}"/>
              </a:ext>
            </a:extLst>
          </p:cNvPr>
          <p:cNvSpPr/>
          <p:nvPr/>
        </p:nvSpPr>
        <p:spPr>
          <a:xfrm>
            <a:off x="8976595" y="3969364"/>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a:solidFill>
                  <a:srgbClr val="032F54"/>
                </a:solidFill>
                <a:latin typeface="Avenir Next LT Pro" panose="020B0504020202020204" pitchFamily="34" charset="0"/>
              </a:rPr>
              <a:t>8. Knowledge and skills for screening and discussing: </a:t>
            </a:r>
          </a:p>
          <a:p>
            <a:pPr marL="228600" indent="-228600">
              <a:buFont typeface="+mj-lt"/>
              <a:buAutoNum type="alphaLcParenR"/>
            </a:pPr>
            <a:r>
              <a:rPr lang="en-US" sz="1200">
                <a:solidFill>
                  <a:srgbClr val="032F54"/>
                </a:solidFill>
                <a:latin typeface="Avenir Next LT Pro" panose="020B0504020202020204" pitchFamily="34" charset="0"/>
              </a:rPr>
              <a:t>postpartum depression and anxiety </a:t>
            </a:r>
          </a:p>
          <a:p>
            <a:pPr marL="228600" indent="-228600">
              <a:buFont typeface="+mj-lt"/>
              <a:buAutoNum type="alphaLcParenR"/>
            </a:pPr>
            <a:r>
              <a:rPr lang="en-US" sz="1200">
                <a:solidFill>
                  <a:srgbClr val="032F54"/>
                </a:solidFill>
                <a:latin typeface="Avenir Next LT Pro" panose="020B0504020202020204" pitchFamily="34" charset="0"/>
              </a:rPr>
              <a:t>substance use </a:t>
            </a:r>
          </a:p>
          <a:p>
            <a:pPr marL="228600" indent="-228600">
              <a:buFont typeface="+mj-lt"/>
              <a:buAutoNum type="alphaLcParenR"/>
            </a:pPr>
            <a:r>
              <a:rPr lang="en-US" sz="1200">
                <a:solidFill>
                  <a:srgbClr val="032F54"/>
                </a:solidFill>
                <a:latin typeface="Avenir Next LT Pro" panose="020B0504020202020204" pitchFamily="34" charset="0"/>
              </a:rPr>
              <a:t>domestic violence</a:t>
            </a:r>
          </a:p>
        </p:txBody>
      </p:sp>
      <p:sp>
        <p:nvSpPr>
          <p:cNvPr id="43" name="Rectangle 42">
            <a:extLst>
              <a:ext uri="{FF2B5EF4-FFF2-40B4-BE49-F238E27FC236}">
                <a16:creationId xmlns:a16="http://schemas.microsoft.com/office/drawing/2014/main" id="{E5A54027-AF9D-028D-B0D7-654E6ECAB731}"/>
              </a:ext>
            </a:extLst>
          </p:cNvPr>
          <p:cNvSpPr/>
          <p:nvPr/>
        </p:nvSpPr>
        <p:spPr>
          <a:xfrm>
            <a:off x="3308913" y="3969364"/>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6. Knowledge about trauma-informed care</a:t>
            </a:r>
          </a:p>
        </p:txBody>
      </p:sp>
      <p:sp>
        <p:nvSpPr>
          <p:cNvPr id="45" name="Rectangle 44">
            <a:extLst>
              <a:ext uri="{FF2B5EF4-FFF2-40B4-BE49-F238E27FC236}">
                <a16:creationId xmlns:a16="http://schemas.microsoft.com/office/drawing/2014/main" id="{1C2D537E-3EDE-8D2B-E59F-F7F92E1F4188}"/>
              </a:ext>
            </a:extLst>
          </p:cNvPr>
          <p:cNvSpPr/>
          <p:nvPr/>
        </p:nvSpPr>
        <p:spPr>
          <a:xfrm>
            <a:off x="450942" y="3969364"/>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5. Family Engagement </a:t>
            </a:r>
          </a:p>
        </p:txBody>
      </p:sp>
      <p:sp>
        <p:nvSpPr>
          <p:cNvPr id="47" name="Rectangle 46">
            <a:extLst>
              <a:ext uri="{FF2B5EF4-FFF2-40B4-BE49-F238E27FC236}">
                <a16:creationId xmlns:a16="http://schemas.microsoft.com/office/drawing/2014/main" id="{F99BE192-2A65-509A-54D5-57D3375B6DAD}"/>
              </a:ext>
            </a:extLst>
          </p:cNvPr>
          <p:cNvSpPr/>
          <p:nvPr/>
        </p:nvSpPr>
        <p:spPr>
          <a:xfrm>
            <a:off x="6142753" y="5257346"/>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11. Child Abuse and Neglect </a:t>
            </a:r>
          </a:p>
        </p:txBody>
      </p:sp>
      <p:sp>
        <p:nvSpPr>
          <p:cNvPr id="49" name="Rectangle 48">
            <a:extLst>
              <a:ext uri="{FF2B5EF4-FFF2-40B4-BE49-F238E27FC236}">
                <a16:creationId xmlns:a16="http://schemas.microsoft.com/office/drawing/2014/main" id="{BE3405F1-4044-679A-9849-23932C35A60E}"/>
              </a:ext>
            </a:extLst>
          </p:cNvPr>
          <p:cNvSpPr/>
          <p:nvPr/>
        </p:nvSpPr>
        <p:spPr>
          <a:xfrm>
            <a:off x="8976594" y="5257346"/>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12. Reflective Practice</a:t>
            </a:r>
          </a:p>
        </p:txBody>
      </p:sp>
      <p:sp>
        <p:nvSpPr>
          <p:cNvPr id="51" name="Rectangle 50">
            <a:extLst>
              <a:ext uri="{FF2B5EF4-FFF2-40B4-BE49-F238E27FC236}">
                <a16:creationId xmlns:a16="http://schemas.microsoft.com/office/drawing/2014/main" id="{D7FC5E8E-B5CE-B308-4400-97A1D3CA7D95}"/>
              </a:ext>
            </a:extLst>
          </p:cNvPr>
          <p:cNvSpPr/>
          <p:nvPr/>
        </p:nvSpPr>
        <p:spPr>
          <a:xfrm>
            <a:off x="3308912" y="5257346"/>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10. Knowledge of newborn care</a:t>
            </a:r>
          </a:p>
        </p:txBody>
      </p:sp>
      <p:sp>
        <p:nvSpPr>
          <p:cNvPr id="53" name="Rectangle 52">
            <a:extLst>
              <a:ext uri="{FF2B5EF4-FFF2-40B4-BE49-F238E27FC236}">
                <a16:creationId xmlns:a16="http://schemas.microsoft.com/office/drawing/2014/main" id="{1C689A74-D5C0-EEBE-5496-551855071B86}"/>
              </a:ext>
            </a:extLst>
          </p:cNvPr>
          <p:cNvSpPr/>
          <p:nvPr/>
        </p:nvSpPr>
        <p:spPr>
          <a:xfrm>
            <a:off x="450941" y="5257346"/>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9. Knowledge of maternal and postpartum care</a:t>
            </a:r>
          </a:p>
        </p:txBody>
      </p:sp>
    </p:spTree>
    <p:extLst>
      <p:ext uri="{BB962C8B-B14F-4D97-AF65-F5344CB8AC3E}">
        <p14:creationId xmlns:p14="http://schemas.microsoft.com/office/powerpoint/2010/main" val="2013896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8B072-0F29-9867-939F-722F74F9DE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FB629E-63A0-BDF4-87B7-3F70B51E6F3C}"/>
              </a:ext>
            </a:extLst>
          </p:cNvPr>
          <p:cNvSpPr>
            <a:spLocks noGrp="1"/>
          </p:cNvSpPr>
          <p:nvPr>
            <p:ph type="title"/>
          </p:nvPr>
        </p:nvSpPr>
        <p:spPr>
          <a:xfrm>
            <a:off x="713072" y="3964974"/>
            <a:ext cx="10515600" cy="881090"/>
          </a:xfrm>
        </p:spPr>
        <p:txBody>
          <a:bodyPr>
            <a:normAutofit/>
          </a:bodyPr>
          <a:lstStyle/>
          <a:p>
            <a:r>
              <a:rPr lang="en-US">
                <a:latin typeface="Avenir Next"/>
              </a:rPr>
              <a:t>Onboarding and Training</a:t>
            </a:r>
            <a:endParaRPr lang="en-US"/>
          </a:p>
        </p:txBody>
      </p:sp>
    </p:spTree>
    <p:extLst>
      <p:ext uri="{BB962C8B-B14F-4D97-AF65-F5344CB8AC3E}">
        <p14:creationId xmlns:p14="http://schemas.microsoft.com/office/powerpoint/2010/main" val="4134506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6E42AB-EF38-EC8E-9B96-EBFF89B7725E}"/>
              </a:ext>
            </a:extLst>
          </p:cNvPr>
          <p:cNvSpPr>
            <a:spLocks noGrp="1"/>
          </p:cNvSpPr>
          <p:nvPr>
            <p:ph idx="1"/>
          </p:nvPr>
        </p:nvSpPr>
        <p:spPr/>
        <p:txBody>
          <a:bodyPr anchor="ctr">
            <a:normAutofit/>
          </a:bodyPr>
          <a:lstStyle/>
          <a:p>
            <a:pPr marL="0" indent="0" algn="ctr">
              <a:buNone/>
            </a:pPr>
            <a:r>
              <a:rPr lang="en-US" b="1"/>
              <a:t>What was the best training or onboarding experience you ever had? </a:t>
            </a:r>
          </a:p>
          <a:p>
            <a:pPr marL="0" indent="0" algn="ctr">
              <a:buNone/>
            </a:pPr>
            <a:endParaRPr lang="en-US" b="1"/>
          </a:p>
          <a:p>
            <a:pPr marL="0" indent="0" algn="ctr">
              <a:buNone/>
            </a:pPr>
            <a:r>
              <a:rPr lang="en-US" b="1"/>
              <a:t>What made it great? </a:t>
            </a:r>
          </a:p>
        </p:txBody>
      </p:sp>
      <p:sp>
        <p:nvSpPr>
          <p:cNvPr id="3" name="Title 2">
            <a:extLst>
              <a:ext uri="{FF2B5EF4-FFF2-40B4-BE49-F238E27FC236}">
                <a16:creationId xmlns:a16="http://schemas.microsoft.com/office/drawing/2014/main" id="{AB77F9FE-82B0-AD57-8AAB-00985A867820}"/>
              </a:ext>
            </a:extLst>
          </p:cNvPr>
          <p:cNvSpPr>
            <a:spLocks noGrp="1"/>
          </p:cNvSpPr>
          <p:nvPr>
            <p:ph type="title"/>
          </p:nvPr>
        </p:nvSpPr>
        <p:spPr/>
        <p:txBody>
          <a:bodyPr/>
          <a:lstStyle/>
          <a:p>
            <a:r>
              <a:rPr lang="en-US"/>
              <a:t>Chat Waterfall 2</a:t>
            </a:r>
          </a:p>
        </p:txBody>
      </p:sp>
    </p:spTree>
    <p:extLst>
      <p:ext uri="{BB962C8B-B14F-4D97-AF65-F5344CB8AC3E}">
        <p14:creationId xmlns:p14="http://schemas.microsoft.com/office/powerpoint/2010/main" val="3614135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9F01EF-3F31-1D5E-006F-F1FB0D7BD823}"/>
              </a:ext>
            </a:extLst>
          </p:cNvPr>
          <p:cNvSpPr>
            <a:spLocks noGrp="1"/>
          </p:cNvSpPr>
          <p:nvPr>
            <p:ph idx="1"/>
          </p:nvPr>
        </p:nvSpPr>
        <p:spPr>
          <a:xfrm>
            <a:off x="472205" y="1125815"/>
            <a:ext cx="11247589" cy="1410585"/>
          </a:xfrm>
        </p:spPr>
        <p:txBody>
          <a:bodyPr>
            <a:noAutofit/>
          </a:bodyPr>
          <a:lstStyle/>
          <a:p>
            <a:pPr marL="0" indent="0">
              <a:buNone/>
            </a:pPr>
            <a:r>
              <a:rPr lang="en-US" sz="2600"/>
              <a:t>Which competencies reflect the greatest opportunity for the state to develop a system of strategies, tools or resources that support Welcome Family programs and their nurses?</a:t>
            </a:r>
            <a:r>
              <a:rPr lang="en-US" sz="2600">
                <a:solidFill>
                  <a:srgbClr val="FF0000"/>
                </a:solidFill>
              </a:rPr>
              <a:t> </a:t>
            </a:r>
            <a:r>
              <a:rPr lang="en-US" sz="2600" b="1">
                <a:solidFill>
                  <a:srgbClr val="032F54"/>
                </a:solidFill>
              </a:rPr>
              <a:t>Choose your top 3</a:t>
            </a:r>
          </a:p>
          <a:p>
            <a:pPr marL="0" indent="0">
              <a:buNone/>
            </a:pPr>
            <a:endParaRPr lang="en-US" sz="2600">
              <a:solidFill>
                <a:srgbClr val="FF0000"/>
              </a:solidFill>
            </a:endParaRPr>
          </a:p>
        </p:txBody>
      </p:sp>
      <p:sp>
        <p:nvSpPr>
          <p:cNvPr id="3" name="Title 2">
            <a:extLst>
              <a:ext uri="{FF2B5EF4-FFF2-40B4-BE49-F238E27FC236}">
                <a16:creationId xmlns:a16="http://schemas.microsoft.com/office/drawing/2014/main" id="{C43AE0BF-2B14-939F-D702-1DE810801780}"/>
              </a:ext>
            </a:extLst>
          </p:cNvPr>
          <p:cNvSpPr>
            <a:spLocks noGrp="1"/>
          </p:cNvSpPr>
          <p:nvPr>
            <p:ph type="title"/>
          </p:nvPr>
        </p:nvSpPr>
        <p:spPr/>
        <p:txBody>
          <a:bodyPr/>
          <a:lstStyle/>
          <a:p>
            <a:r>
              <a:rPr lang="en-US"/>
              <a:t>POLL</a:t>
            </a:r>
          </a:p>
        </p:txBody>
      </p:sp>
      <p:sp>
        <p:nvSpPr>
          <p:cNvPr id="7" name="Rectangle 6">
            <a:extLst>
              <a:ext uri="{FF2B5EF4-FFF2-40B4-BE49-F238E27FC236}">
                <a16:creationId xmlns:a16="http://schemas.microsoft.com/office/drawing/2014/main" id="{72B56B7E-8E1E-D2E3-7855-138DA7512C52}"/>
              </a:ext>
            </a:extLst>
          </p:cNvPr>
          <p:cNvSpPr/>
          <p:nvPr/>
        </p:nvSpPr>
        <p:spPr>
          <a:xfrm>
            <a:off x="6142754" y="2681382"/>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3. Motivational Interviewing</a:t>
            </a:r>
          </a:p>
        </p:txBody>
      </p:sp>
      <p:sp>
        <p:nvSpPr>
          <p:cNvPr id="9" name="Rectangle 8">
            <a:extLst>
              <a:ext uri="{FF2B5EF4-FFF2-40B4-BE49-F238E27FC236}">
                <a16:creationId xmlns:a16="http://schemas.microsoft.com/office/drawing/2014/main" id="{C578A5FE-CAE2-E20D-9A81-212812C5EF25}"/>
              </a:ext>
            </a:extLst>
          </p:cNvPr>
          <p:cNvSpPr/>
          <p:nvPr/>
        </p:nvSpPr>
        <p:spPr>
          <a:xfrm>
            <a:off x="8976595" y="2681382"/>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4. Fundamentals of home visiting, including home visitor safety</a:t>
            </a:r>
          </a:p>
        </p:txBody>
      </p:sp>
      <p:sp>
        <p:nvSpPr>
          <p:cNvPr id="11" name="Rectangle 10">
            <a:extLst>
              <a:ext uri="{FF2B5EF4-FFF2-40B4-BE49-F238E27FC236}">
                <a16:creationId xmlns:a16="http://schemas.microsoft.com/office/drawing/2014/main" id="{D0FB4D73-6EB7-8E9D-1241-E47B9FACAC3B}"/>
              </a:ext>
            </a:extLst>
          </p:cNvPr>
          <p:cNvSpPr/>
          <p:nvPr/>
        </p:nvSpPr>
        <p:spPr>
          <a:xfrm>
            <a:off x="3308913" y="2681382"/>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2. Infant feeding including breastfeeding </a:t>
            </a:r>
          </a:p>
        </p:txBody>
      </p:sp>
      <p:sp>
        <p:nvSpPr>
          <p:cNvPr id="13" name="Rectangle 12">
            <a:extLst>
              <a:ext uri="{FF2B5EF4-FFF2-40B4-BE49-F238E27FC236}">
                <a16:creationId xmlns:a16="http://schemas.microsoft.com/office/drawing/2014/main" id="{53E73193-5950-BE26-2779-D70970B370AE}"/>
              </a:ext>
            </a:extLst>
          </p:cNvPr>
          <p:cNvSpPr/>
          <p:nvPr/>
        </p:nvSpPr>
        <p:spPr>
          <a:xfrm>
            <a:off x="450942" y="2681382"/>
            <a:ext cx="2743200" cy="1143000"/>
          </a:xfrm>
          <a:prstGeom prst="rect">
            <a:avLst/>
          </a:prstGeom>
          <a:solidFill>
            <a:schemeClr val="bg1"/>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 Cultural Sensitivity </a:t>
            </a:r>
          </a:p>
        </p:txBody>
      </p:sp>
      <p:sp>
        <p:nvSpPr>
          <p:cNvPr id="15" name="Rectangle 14">
            <a:extLst>
              <a:ext uri="{FF2B5EF4-FFF2-40B4-BE49-F238E27FC236}">
                <a16:creationId xmlns:a16="http://schemas.microsoft.com/office/drawing/2014/main" id="{3BCF3C81-4E7E-66EF-B691-2AFE71B12BA9}"/>
              </a:ext>
            </a:extLst>
          </p:cNvPr>
          <p:cNvSpPr/>
          <p:nvPr/>
        </p:nvSpPr>
        <p:spPr>
          <a:xfrm>
            <a:off x="6142754" y="3969364"/>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7. Knowledge of community resources &amp; collaboration with others in the field </a:t>
            </a:r>
          </a:p>
        </p:txBody>
      </p:sp>
      <p:sp>
        <p:nvSpPr>
          <p:cNvPr id="17" name="Rectangle 16">
            <a:extLst>
              <a:ext uri="{FF2B5EF4-FFF2-40B4-BE49-F238E27FC236}">
                <a16:creationId xmlns:a16="http://schemas.microsoft.com/office/drawing/2014/main" id="{DAA0649F-5024-205C-82F3-0548B51BACD8}"/>
              </a:ext>
            </a:extLst>
          </p:cNvPr>
          <p:cNvSpPr/>
          <p:nvPr/>
        </p:nvSpPr>
        <p:spPr>
          <a:xfrm>
            <a:off x="8976595" y="3969364"/>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a:solidFill>
                  <a:srgbClr val="032F54"/>
                </a:solidFill>
                <a:latin typeface="Avenir Next LT Pro" panose="020B0504020202020204" pitchFamily="34" charset="0"/>
              </a:rPr>
              <a:t>8. Knowledge and skills for screening and discussing: </a:t>
            </a:r>
          </a:p>
          <a:p>
            <a:pPr marL="228600" indent="-228600">
              <a:buFont typeface="+mj-lt"/>
              <a:buAutoNum type="alphaLcParenR"/>
            </a:pPr>
            <a:r>
              <a:rPr lang="en-US" sz="1200">
                <a:solidFill>
                  <a:srgbClr val="032F54"/>
                </a:solidFill>
                <a:latin typeface="Avenir Next LT Pro" panose="020B0504020202020204" pitchFamily="34" charset="0"/>
              </a:rPr>
              <a:t>postpartum depression and anxiety </a:t>
            </a:r>
          </a:p>
          <a:p>
            <a:pPr marL="228600" indent="-228600">
              <a:buFont typeface="+mj-lt"/>
              <a:buAutoNum type="alphaLcParenR"/>
            </a:pPr>
            <a:r>
              <a:rPr lang="en-US" sz="1200">
                <a:solidFill>
                  <a:srgbClr val="032F54"/>
                </a:solidFill>
                <a:latin typeface="Avenir Next LT Pro" panose="020B0504020202020204" pitchFamily="34" charset="0"/>
              </a:rPr>
              <a:t>substance use </a:t>
            </a:r>
          </a:p>
          <a:p>
            <a:pPr marL="228600" indent="-228600">
              <a:buFont typeface="+mj-lt"/>
              <a:buAutoNum type="alphaLcParenR"/>
            </a:pPr>
            <a:r>
              <a:rPr lang="en-US" sz="1200">
                <a:solidFill>
                  <a:srgbClr val="032F54"/>
                </a:solidFill>
                <a:latin typeface="Avenir Next LT Pro" panose="020B0504020202020204" pitchFamily="34" charset="0"/>
              </a:rPr>
              <a:t>domestic violence</a:t>
            </a:r>
          </a:p>
        </p:txBody>
      </p:sp>
      <p:sp>
        <p:nvSpPr>
          <p:cNvPr id="19" name="Rectangle 18">
            <a:extLst>
              <a:ext uri="{FF2B5EF4-FFF2-40B4-BE49-F238E27FC236}">
                <a16:creationId xmlns:a16="http://schemas.microsoft.com/office/drawing/2014/main" id="{F48F4411-E675-3608-3479-25A1291E159B}"/>
              </a:ext>
            </a:extLst>
          </p:cNvPr>
          <p:cNvSpPr/>
          <p:nvPr/>
        </p:nvSpPr>
        <p:spPr>
          <a:xfrm>
            <a:off x="3308913" y="3969364"/>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6. Knowledge about trauma-informed care</a:t>
            </a:r>
          </a:p>
        </p:txBody>
      </p:sp>
      <p:sp>
        <p:nvSpPr>
          <p:cNvPr id="21" name="Rectangle 20">
            <a:extLst>
              <a:ext uri="{FF2B5EF4-FFF2-40B4-BE49-F238E27FC236}">
                <a16:creationId xmlns:a16="http://schemas.microsoft.com/office/drawing/2014/main" id="{39675FA8-1B05-8F8A-3C93-B0E992C27EBA}"/>
              </a:ext>
            </a:extLst>
          </p:cNvPr>
          <p:cNvSpPr/>
          <p:nvPr/>
        </p:nvSpPr>
        <p:spPr>
          <a:xfrm>
            <a:off x="450942" y="3969364"/>
            <a:ext cx="2743200" cy="1143000"/>
          </a:xfrm>
          <a:prstGeom prst="rect">
            <a:avLst/>
          </a:prstGeom>
          <a:solidFill>
            <a:srgbClr val="A6D5FC"/>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5. Family Engagement </a:t>
            </a:r>
          </a:p>
        </p:txBody>
      </p:sp>
      <p:sp>
        <p:nvSpPr>
          <p:cNvPr id="23" name="Rectangle 22">
            <a:extLst>
              <a:ext uri="{FF2B5EF4-FFF2-40B4-BE49-F238E27FC236}">
                <a16:creationId xmlns:a16="http://schemas.microsoft.com/office/drawing/2014/main" id="{675494D8-112A-7815-89BC-77449514794D}"/>
              </a:ext>
            </a:extLst>
          </p:cNvPr>
          <p:cNvSpPr/>
          <p:nvPr/>
        </p:nvSpPr>
        <p:spPr>
          <a:xfrm>
            <a:off x="6142753" y="5257346"/>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11. Child Abuse and Neglect </a:t>
            </a:r>
          </a:p>
        </p:txBody>
      </p:sp>
      <p:sp>
        <p:nvSpPr>
          <p:cNvPr id="25" name="Rectangle 24">
            <a:extLst>
              <a:ext uri="{FF2B5EF4-FFF2-40B4-BE49-F238E27FC236}">
                <a16:creationId xmlns:a16="http://schemas.microsoft.com/office/drawing/2014/main" id="{5FAF5EC2-C2D7-1E1D-2DC2-7AEB9994A403}"/>
              </a:ext>
            </a:extLst>
          </p:cNvPr>
          <p:cNvSpPr/>
          <p:nvPr/>
        </p:nvSpPr>
        <p:spPr>
          <a:xfrm>
            <a:off x="8976594" y="5257346"/>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12. Reflective Practice</a:t>
            </a:r>
          </a:p>
        </p:txBody>
      </p:sp>
      <p:sp>
        <p:nvSpPr>
          <p:cNvPr id="27" name="Rectangle 26">
            <a:extLst>
              <a:ext uri="{FF2B5EF4-FFF2-40B4-BE49-F238E27FC236}">
                <a16:creationId xmlns:a16="http://schemas.microsoft.com/office/drawing/2014/main" id="{B4F0E2E6-5BE6-2E66-685F-B1B30C4B0132}"/>
              </a:ext>
            </a:extLst>
          </p:cNvPr>
          <p:cNvSpPr/>
          <p:nvPr/>
        </p:nvSpPr>
        <p:spPr>
          <a:xfrm>
            <a:off x="3308912" y="5257346"/>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032F54"/>
                </a:solidFill>
                <a:latin typeface="Avenir Next LT Pro" panose="020B0504020202020204" pitchFamily="34" charset="0"/>
              </a:rPr>
              <a:t>10. Knowledge of newborn care</a:t>
            </a:r>
          </a:p>
        </p:txBody>
      </p:sp>
      <p:sp>
        <p:nvSpPr>
          <p:cNvPr id="29" name="Rectangle 28">
            <a:extLst>
              <a:ext uri="{FF2B5EF4-FFF2-40B4-BE49-F238E27FC236}">
                <a16:creationId xmlns:a16="http://schemas.microsoft.com/office/drawing/2014/main" id="{E892766B-0586-4929-68DA-7406C57A50D8}"/>
              </a:ext>
            </a:extLst>
          </p:cNvPr>
          <p:cNvSpPr/>
          <p:nvPr/>
        </p:nvSpPr>
        <p:spPr>
          <a:xfrm>
            <a:off x="450941" y="5257346"/>
            <a:ext cx="2743200" cy="1143000"/>
          </a:xfrm>
          <a:prstGeom prst="rect">
            <a:avLst/>
          </a:prstGeom>
          <a:solidFill>
            <a:srgbClr val="55AFF9"/>
          </a:solid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en-US">
                <a:solidFill>
                  <a:srgbClr val="032F54"/>
                </a:solidFill>
                <a:latin typeface="Avenir Next LT Pro" panose="020B0504020202020204" pitchFamily="34" charset="0"/>
              </a:rPr>
              <a:t>9. Knowledge of maternal and postpartum care</a:t>
            </a:r>
          </a:p>
        </p:txBody>
      </p:sp>
    </p:spTree>
    <p:extLst>
      <p:ext uri="{BB962C8B-B14F-4D97-AF65-F5344CB8AC3E}">
        <p14:creationId xmlns:p14="http://schemas.microsoft.com/office/powerpoint/2010/main" val="140143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52A08C-993E-956E-928A-6D12E3FF2DC6}"/>
              </a:ext>
            </a:extLst>
          </p:cNvPr>
          <p:cNvSpPr>
            <a:spLocks noGrp="1"/>
          </p:cNvSpPr>
          <p:nvPr>
            <p:ph idx="1"/>
          </p:nvPr>
        </p:nvSpPr>
        <p:spPr/>
        <p:txBody>
          <a:bodyPr>
            <a:normAutofit fontScale="85000" lnSpcReduction="20000"/>
          </a:bodyPr>
          <a:lstStyle/>
          <a:p>
            <a:pPr marL="0" lvl="0" indent="0">
              <a:buNone/>
            </a:pPr>
            <a:r>
              <a:rPr lang="en-US"/>
              <a:t>What </a:t>
            </a:r>
            <a:r>
              <a:rPr lang="en-US" b="1"/>
              <a:t>strategies, tools, resources and other supports</a:t>
            </a:r>
            <a:r>
              <a:rPr lang="en-US"/>
              <a:t> should comprise the future statewide system of training for Welcome Family? For instance: </a:t>
            </a:r>
          </a:p>
          <a:p>
            <a:pPr lvl="1"/>
            <a:r>
              <a:rPr lang="en-US"/>
              <a:t>Should there be an online training platform that hosts on-demand training modules and live virtual trainings? </a:t>
            </a:r>
          </a:p>
          <a:p>
            <a:pPr lvl="1"/>
            <a:r>
              <a:rPr lang="en-US"/>
              <a:t>Should there be in-person trainings and skills workshops? </a:t>
            </a:r>
          </a:p>
          <a:p>
            <a:pPr lvl="1"/>
            <a:r>
              <a:rPr lang="en-US"/>
              <a:t>What other onboarding and training support would be helpful to ensure nurses are successful in their roles? </a:t>
            </a:r>
          </a:p>
          <a:p>
            <a:pPr lvl="1"/>
            <a:r>
              <a:rPr lang="en-US"/>
              <a:t>What support should continue after initial onboarding, so nurses continue to feel successful?</a:t>
            </a:r>
          </a:p>
          <a:p>
            <a:pPr lvl="1"/>
            <a:r>
              <a:rPr lang="en-US" b="1"/>
              <a:t>What should the state prioritize in designing the system?</a:t>
            </a:r>
            <a:endParaRPr lang="en-US"/>
          </a:p>
          <a:p>
            <a:pPr marL="0" indent="0">
              <a:buNone/>
            </a:pPr>
            <a:endParaRPr lang="en-US"/>
          </a:p>
        </p:txBody>
      </p:sp>
      <p:sp>
        <p:nvSpPr>
          <p:cNvPr id="3" name="Title 2">
            <a:extLst>
              <a:ext uri="{FF2B5EF4-FFF2-40B4-BE49-F238E27FC236}">
                <a16:creationId xmlns:a16="http://schemas.microsoft.com/office/drawing/2014/main" id="{2F4FDFA6-F6A6-5567-0A52-46DB3C3EDDAA}"/>
              </a:ext>
            </a:extLst>
          </p:cNvPr>
          <p:cNvSpPr>
            <a:spLocks noGrp="1"/>
          </p:cNvSpPr>
          <p:nvPr>
            <p:ph type="title"/>
          </p:nvPr>
        </p:nvSpPr>
        <p:spPr/>
        <p:txBody>
          <a:bodyPr/>
          <a:lstStyle/>
          <a:p>
            <a:r>
              <a:rPr lang="en-US"/>
              <a:t>Breakout Group Discussions</a:t>
            </a:r>
          </a:p>
        </p:txBody>
      </p:sp>
    </p:spTree>
    <p:extLst>
      <p:ext uri="{BB962C8B-B14F-4D97-AF65-F5344CB8AC3E}">
        <p14:creationId xmlns:p14="http://schemas.microsoft.com/office/powerpoint/2010/main" val="437249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585CE-2FEF-B523-AC98-4E4E28B227D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19A4B9-9B8E-48D4-783A-7A504F776A93}"/>
              </a:ext>
            </a:extLst>
          </p:cNvPr>
          <p:cNvSpPr>
            <a:spLocks noGrp="1"/>
          </p:cNvSpPr>
          <p:nvPr>
            <p:ph idx="1"/>
          </p:nvPr>
        </p:nvSpPr>
        <p:spPr/>
        <p:txBody>
          <a:bodyPr>
            <a:normAutofit fontScale="92500" lnSpcReduction="10000"/>
          </a:bodyPr>
          <a:lstStyle/>
          <a:p>
            <a:pPr marL="0" lvl="0" indent="0">
              <a:buNone/>
            </a:pPr>
            <a:r>
              <a:rPr lang="en-US"/>
              <a:t>Breakout Discussion Time: </a:t>
            </a:r>
          </a:p>
          <a:p>
            <a:pPr marL="0" lvl="0" indent="0">
              <a:buNone/>
            </a:pPr>
            <a:endParaRPr lang="en-US"/>
          </a:p>
          <a:p>
            <a:pPr marL="0" lvl="0" indent="0">
              <a:buNone/>
            </a:pPr>
            <a:r>
              <a:rPr lang="en-US"/>
              <a:t>Room 1: Infant Feeding Including Lactation </a:t>
            </a:r>
          </a:p>
          <a:p>
            <a:pPr marL="0" lvl="0" indent="0">
              <a:buNone/>
            </a:pPr>
            <a:r>
              <a:rPr lang="en-US"/>
              <a:t>Room 2: Family Engagement </a:t>
            </a:r>
          </a:p>
          <a:p>
            <a:pPr marL="0" lvl="0" indent="0">
              <a:buNone/>
            </a:pPr>
            <a:r>
              <a:rPr lang="en-US"/>
              <a:t>Room 3: Knowledge and skills for screening and discussing: </a:t>
            </a:r>
          </a:p>
          <a:p>
            <a:pPr marL="0" lvl="0" indent="0">
              <a:buNone/>
            </a:pPr>
            <a:r>
              <a:rPr lang="en-US"/>
              <a:t>postpartum depression and anxiety  </a:t>
            </a:r>
          </a:p>
          <a:p>
            <a:pPr marL="0" indent="0">
              <a:buNone/>
            </a:pPr>
            <a:endParaRPr lang="en-US"/>
          </a:p>
          <a:p>
            <a:pPr marL="0" indent="0">
              <a:buNone/>
            </a:pPr>
            <a:r>
              <a:rPr lang="en-US"/>
              <a:t>Large group debrief after</a:t>
            </a:r>
          </a:p>
        </p:txBody>
      </p:sp>
      <p:sp>
        <p:nvSpPr>
          <p:cNvPr id="3" name="Title 2">
            <a:extLst>
              <a:ext uri="{FF2B5EF4-FFF2-40B4-BE49-F238E27FC236}">
                <a16:creationId xmlns:a16="http://schemas.microsoft.com/office/drawing/2014/main" id="{28D4ED20-0DA5-00B0-7B92-ADBCBF34E76C}"/>
              </a:ext>
            </a:extLst>
          </p:cNvPr>
          <p:cNvSpPr>
            <a:spLocks noGrp="1"/>
          </p:cNvSpPr>
          <p:nvPr>
            <p:ph type="title"/>
          </p:nvPr>
        </p:nvSpPr>
        <p:spPr/>
        <p:txBody>
          <a:bodyPr/>
          <a:lstStyle/>
          <a:p>
            <a:r>
              <a:rPr lang="en-US"/>
              <a:t>Breakout Group Instructions </a:t>
            </a:r>
          </a:p>
        </p:txBody>
      </p:sp>
    </p:spTree>
    <p:extLst>
      <p:ext uri="{BB962C8B-B14F-4D97-AF65-F5344CB8AC3E}">
        <p14:creationId xmlns:p14="http://schemas.microsoft.com/office/powerpoint/2010/main" val="3175064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E3AC3-FE7E-7B75-3A92-FCDD3EC4B1CF}"/>
            </a:ext>
          </a:extLst>
        </p:cNvPr>
        <p:cNvGrpSpPr/>
        <p:nvPr/>
      </p:nvGrpSpPr>
      <p:grpSpPr>
        <a:xfrm>
          <a:off x="0" y="0"/>
          <a:ext cx="0" cy="0"/>
          <a:chOff x="0" y="0"/>
          <a:chExt cx="0" cy="0"/>
        </a:xfrm>
      </p:grpSpPr>
      <p:pic>
        <p:nvPicPr>
          <p:cNvPr id="9" name="Picture 8" descr="Stethoscope on green background">
            <a:extLst>
              <a:ext uri="{FF2B5EF4-FFF2-40B4-BE49-F238E27FC236}">
                <a16:creationId xmlns:a16="http://schemas.microsoft.com/office/drawing/2014/main" id="{959D3730-0874-054D-74DE-DDF5EA39F7CB}"/>
              </a:ext>
            </a:extLst>
          </p:cNvPr>
          <p:cNvPicPr>
            <a:picLocks noChangeAspect="1"/>
          </p:cNvPicPr>
          <p:nvPr/>
        </p:nvPicPr>
        <p:blipFill>
          <a:blip r:embed="rId3">
            <a:duotone>
              <a:schemeClr val="accent1">
                <a:shade val="45000"/>
                <a:satMod val="135000"/>
              </a:schemeClr>
              <a:prstClr val="white"/>
            </a:duotone>
          </a:blip>
          <a:srcRect r="18737"/>
          <a:stretch>
            <a:fillRect/>
          </a:stretch>
        </p:blipFill>
        <p:spPr>
          <a:xfrm>
            <a:off x="0" y="986972"/>
            <a:ext cx="7373257" cy="5515428"/>
          </a:xfrm>
          <a:prstGeom prst="rect">
            <a:avLst/>
          </a:prstGeom>
        </p:spPr>
      </p:pic>
      <p:sp>
        <p:nvSpPr>
          <p:cNvPr id="3" name="Title 2">
            <a:extLst>
              <a:ext uri="{FF2B5EF4-FFF2-40B4-BE49-F238E27FC236}">
                <a16:creationId xmlns:a16="http://schemas.microsoft.com/office/drawing/2014/main" id="{7846CEC6-DE96-9B88-7816-F26AD5F7D85F}"/>
              </a:ext>
            </a:extLst>
          </p:cNvPr>
          <p:cNvSpPr>
            <a:spLocks noGrp="1"/>
          </p:cNvSpPr>
          <p:nvPr>
            <p:ph type="title"/>
          </p:nvPr>
        </p:nvSpPr>
        <p:spPr/>
        <p:txBody>
          <a:bodyPr>
            <a:normAutofit/>
          </a:bodyPr>
          <a:lstStyle/>
          <a:p>
            <a:r>
              <a:rPr lang="en-US" sz="3200">
                <a:latin typeface="Avenir Next LT Pro"/>
                <a:cs typeface="Arial"/>
              </a:rPr>
              <a:t>Looking Ahead</a:t>
            </a:r>
            <a:endParaRPr lang="en-US" sz="3200">
              <a:solidFill>
                <a:srgbClr val="FF0000"/>
              </a:solidFill>
              <a:latin typeface="Avenir Next LT Pro"/>
              <a:cs typeface="Arial"/>
            </a:endParaRPr>
          </a:p>
        </p:txBody>
      </p:sp>
      <p:sp>
        <p:nvSpPr>
          <p:cNvPr id="7" name="TextBox 6">
            <a:extLst>
              <a:ext uri="{FF2B5EF4-FFF2-40B4-BE49-F238E27FC236}">
                <a16:creationId xmlns:a16="http://schemas.microsoft.com/office/drawing/2014/main" id="{048BEDC9-D364-6DED-BA2B-4A37292E03F4}"/>
              </a:ext>
            </a:extLst>
          </p:cNvPr>
          <p:cNvSpPr txBox="1"/>
          <p:nvPr/>
        </p:nvSpPr>
        <p:spPr>
          <a:xfrm>
            <a:off x="7770750" y="2029306"/>
            <a:ext cx="4147272"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32E53"/>
                </a:solidFill>
                <a:latin typeface="Avenir Next LT Pro"/>
                <a:ea typeface="+mn-lt"/>
                <a:cs typeface="+mn-lt"/>
              </a:rPr>
              <a:t>Meeting dates and times: </a:t>
            </a:r>
          </a:p>
          <a:p>
            <a:r>
              <a:rPr lang="en-US" sz="2000">
                <a:solidFill>
                  <a:srgbClr val="032E53"/>
                </a:solidFill>
                <a:latin typeface="Avenir Next LT Pro"/>
                <a:ea typeface="+mn-lt"/>
                <a:cs typeface="+mn-lt"/>
              </a:rPr>
              <a:t>Mondays at 2pm EST</a:t>
            </a:r>
          </a:p>
          <a:p>
            <a:pPr marL="285750" indent="-285750">
              <a:buFont typeface="Arial"/>
              <a:buChar char="•"/>
            </a:pPr>
            <a:r>
              <a:rPr lang="en-US" sz="2000">
                <a:solidFill>
                  <a:srgbClr val="032E53"/>
                </a:solidFill>
                <a:latin typeface="Avenir Next LT Pro"/>
                <a:ea typeface="+mn-lt"/>
                <a:cs typeface="+mn-lt"/>
              </a:rPr>
              <a:t>October 19, 2026*** </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November 9, 2026</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December 14, 2026</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January 11, 2027</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February 8, 2027</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March 8, 2027</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April 12, 2027</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May 10, 2027</a:t>
            </a:r>
            <a:endParaRPr lang="en-US" sz="2000">
              <a:solidFill>
                <a:srgbClr val="032E53"/>
              </a:solidFill>
              <a:latin typeface="Avenir Next LT Pro"/>
              <a:ea typeface="Calibri" panose="020F0502020204030204"/>
              <a:cs typeface="Calibri" panose="020F0502020204030204"/>
            </a:endParaRPr>
          </a:p>
        </p:txBody>
      </p:sp>
    </p:spTree>
    <p:extLst>
      <p:ext uri="{BB962C8B-B14F-4D97-AF65-F5344CB8AC3E}">
        <p14:creationId xmlns:p14="http://schemas.microsoft.com/office/powerpoint/2010/main" val="2520927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0F7B-6019-33B1-380A-0461E7D401ED}"/>
              </a:ext>
            </a:extLst>
          </p:cNvPr>
          <p:cNvSpPr>
            <a:spLocks noGrp="1"/>
          </p:cNvSpPr>
          <p:nvPr>
            <p:ph type="title"/>
          </p:nvPr>
        </p:nvSpPr>
        <p:spPr/>
        <p:txBody>
          <a:bodyPr/>
          <a:lstStyle/>
          <a:p>
            <a:r>
              <a:rPr lang="en-US"/>
              <a:t>Evaluation Poll</a:t>
            </a:r>
          </a:p>
        </p:txBody>
      </p:sp>
      <p:sp>
        <p:nvSpPr>
          <p:cNvPr id="3" name="Content Placeholder 2">
            <a:extLst>
              <a:ext uri="{FF2B5EF4-FFF2-40B4-BE49-F238E27FC236}">
                <a16:creationId xmlns:a16="http://schemas.microsoft.com/office/drawing/2014/main" id="{89277E8D-ED81-C585-C88D-BF1FB2B50586}"/>
              </a:ext>
            </a:extLst>
          </p:cNvPr>
          <p:cNvSpPr>
            <a:spLocks noGrp="1"/>
          </p:cNvSpPr>
          <p:nvPr>
            <p:ph idx="1"/>
          </p:nvPr>
        </p:nvSpPr>
        <p:spPr/>
        <p:txBody>
          <a:bodyPr vert="horz" lIns="91440" tIns="45720" rIns="91440" bIns="45720" rtlCol="0" anchor="t">
            <a:normAutofit/>
          </a:bodyPr>
          <a:lstStyle/>
          <a:p>
            <a:pPr marL="0" indent="0">
              <a:buNone/>
            </a:pPr>
            <a:r>
              <a:rPr lang="en-US"/>
              <a:t>Scale for all questions: 1–5, with 5 = Strongly Agree</a:t>
            </a:r>
          </a:p>
          <a:p>
            <a:pPr marL="457200" indent="-457200">
              <a:buFont typeface="+mj-lt"/>
              <a:buAutoNum type="arabicPeriod"/>
            </a:pPr>
            <a:r>
              <a:rPr lang="en-US"/>
              <a:t>This meeting provided sufficient  opportunities for members to share input and perspectives.</a:t>
            </a:r>
          </a:p>
          <a:p>
            <a:pPr marL="457200" indent="-457200">
              <a:buFont typeface="+mj-lt"/>
              <a:buAutoNum type="arabicPeriod"/>
            </a:pPr>
            <a:r>
              <a:rPr lang="en-US"/>
              <a:t>Participating in this meeting was engaging and satisfying. </a:t>
            </a:r>
          </a:p>
          <a:p>
            <a:pPr marL="457200" indent="-457200">
              <a:buFont typeface="+mj-lt"/>
              <a:buAutoNum type="arabicPeriod"/>
            </a:pPr>
            <a:r>
              <a:rPr lang="en-US"/>
              <a:t>Meeting facilitation encouraged respectful, inclusive participation from all members.</a:t>
            </a:r>
          </a:p>
          <a:p>
            <a:pPr marL="457200" indent="-457200">
              <a:buFont typeface="+mj-lt"/>
              <a:buAutoNum type="arabicPeriod"/>
            </a:pPr>
            <a:r>
              <a:rPr lang="en-US"/>
              <a:t>I had the information I needed to feel prepared to participate in this meeting.</a:t>
            </a:r>
          </a:p>
          <a:p>
            <a:pPr marL="457200" indent="-457200">
              <a:buAutoNum type="arabicPeriod"/>
            </a:pPr>
            <a:r>
              <a:rPr lang="en-US">
                <a:latin typeface="Source Sans Pro"/>
                <a:ea typeface="Source Sans Pro"/>
              </a:rPr>
              <a:t>Open comment: Is there anything we should consider or do differently for the next meeting? </a:t>
            </a:r>
          </a:p>
        </p:txBody>
      </p:sp>
    </p:spTree>
    <p:extLst>
      <p:ext uri="{BB962C8B-B14F-4D97-AF65-F5344CB8AC3E}">
        <p14:creationId xmlns:p14="http://schemas.microsoft.com/office/powerpoint/2010/main" val="3545496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D44A-9941-67D2-D0FC-5D19762AB5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14A6F9-9FA8-D2B0-B8FE-AF042A798A3D}"/>
              </a:ext>
            </a:extLst>
          </p:cNvPr>
          <p:cNvSpPr>
            <a:spLocks/>
          </p:cNvSpPr>
          <p:nvPr/>
        </p:nvSpPr>
        <p:spPr>
          <a:xfrm>
            <a:off x="658590" y="4280338"/>
            <a:ext cx="6236678" cy="9993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chemeClr val="accent1">
                    <a:lumMod val="49000"/>
                  </a:schemeClr>
                </a:solidFill>
                <a:effectLst/>
                <a:uLnTx/>
                <a:uFillTx/>
                <a:latin typeface="Avenir Next LT Pro"/>
                <a:ea typeface="+mj-ea"/>
                <a:cs typeface="+mj-cs"/>
              </a:rPr>
              <a:t>Welcome Family Statewide Expansion Advisory Committee </a:t>
            </a:r>
            <a:endParaRPr kumimoji="0" lang="en-US" sz="4000" b="1" i="0" u="none" strike="noStrike" kern="1200" cap="none" spc="0" normalizeH="0" baseline="0" noProof="0">
              <a:ln>
                <a:noFill/>
              </a:ln>
              <a:solidFill>
                <a:srgbClr val="005B96"/>
              </a:solidFill>
              <a:effectLst/>
              <a:uLnTx/>
              <a:uFillTx/>
              <a:latin typeface="Avenir Next" panose="020B0503020202020204" pitchFamily="34" charset="0"/>
              <a:ea typeface="+mj-ea"/>
              <a:cs typeface="+mj-cs"/>
            </a:endParaRPr>
          </a:p>
        </p:txBody>
      </p:sp>
      <p:sp>
        <p:nvSpPr>
          <p:cNvPr id="5" name="Subtitle 4">
            <a:extLst>
              <a:ext uri="{FF2B5EF4-FFF2-40B4-BE49-F238E27FC236}">
                <a16:creationId xmlns:a16="http://schemas.microsoft.com/office/drawing/2014/main" id="{198D3854-3EE2-6EEB-EA00-0D2C9C5E089E}"/>
              </a:ext>
            </a:extLst>
          </p:cNvPr>
          <p:cNvSpPr>
            <a:spLocks noGrp="1"/>
          </p:cNvSpPr>
          <p:nvPr>
            <p:ph type="title" idx="4294967295"/>
          </p:nvPr>
        </p:nvSpPr>
        <p:spPr>
          <a:xfrm>
            <a:off x="658813" y="3327400"/>
            <a:ext cx="9144000" cy="16557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600" b="1" i="0" u="none" strike="noStrike" kern="1200" cap="none" spc="0" normalizeH="0" baseline="0" noProof="0">
                <a:ln>
                  <a:noFill/>
                </a:ln>
                <a:solidFill>
                  <a:schemeClr val="accent1"/>
                </a:solidFill>
                <a:effectLst/>
                <a:uLnTx/>
                <a:uFillTx/>
                <a:latin typeface="Avenir Next LT Pro"/>
                <a:ea typeface="Source Sans Pro"/>
                <a:cs typeface="+mn-cs"/>
              </a:rPr>
              <a:t>Thank you! </a:t>
            </a:r>
            <a:endParaRPr kumimoji="0" lang="en-US" sz="6600" b="1" i="0" u="none" strike="noStrike" kern="1200" cap="none" spc="0" normalizeH="0" baseline="0" noProof="0">
              <a:ln>
                <a:noFill/>
              </a:ln>
              <a:solidFill>
                <a:schemeClr val="accent1"/>
              </a:solidFill>
              <a:effectLst/>
              <a:uLnTx/>
              <a:uFillTx/>
              <a:latin typeface="Avenir Next LT Pro"/>
              <a:ea typeface="Source Sans Pro" panose="020B0503030403020204" pitchFamily="34" charset="0"/>
              <a:cs typeface="+mn-cs"/>
            </a:endParaRPr>
          </a:p>
        </p:txBody>
      </p:sp>
    </p:spTree>
    <p:extLst>
      <p:ext uri="{BB962C8B-B14F-4D97-AF65-F5344CB8AC3E}">
        <p14:creationId xmlns:p14="http://schemas.microsoft.com/office/powerpoint/2010/main" val="3075896017"/>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4546A"/>
      </a:dk2>
      <a:lt2>
        <a:srgbClr val="E7E6E6"/>
      </a:lt2>
      <a:accent1>
        <a:srgbClr val="025B95"/>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FHN PPT template" id="{C5C04DC3-7813-4D48-B5F1-7AB289CFD447}" vid="{0C8EA7D6-339F-544C-9B92-B542AB6913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8182E55F23B44BA2760F944DE1F463" ma:contentTypeVersion="17" ma:contentTypeDescription="Create a new document." ma:contentTypeScope="" ma:versionID="6378d88418017b9fb3e893e9f437d24a">
  <xsd:schema xmlns:xsd="http://www.w3.org/2001/XMLSchema" xmlns:xs="http://www.w3.org/2001/XMLSchema" xmlns:p="http://schemas.microsoft.com/office/2006/metadata/properties" xmlns:ns2="af3f551c-2d02-4759-aff4-6c3c0e9785a5" xmlns:ns3="0f58af1f-13b0-48c0-8254-855478aebda6" targetNamespace="http://schemas.microsoft.com/office/2006/metadata/properties" ma:root="true" ma:fieldsID="80150a591f214b69ffa8414087af6960" ns2:_="" ns3:_="">
    <xsd:import namespace="af3f551c-2d02-4759-aff4-6c3c0e9785a5"/>
    <xsd:import namespace="0f58af1f-13b0-48c0-8254-855478aebd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3f551c-2d02-4759-aff4-6c3c0e9785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58af1f-13b0-48c0-8254-855478aebd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91467b20-a82e-4407-9ba5-ba77c5e1dd5c}" ma:internalName="TaxCatchAll" ma:showField="CatchAllData" ma:web="0f58af1f-13b0-48c0-8254-855478aebd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f58af1f-13b0-48c0-8254-855478aebda6" xsi:nil="true"/>
    <lcf76f155ced4ddcb4097134ff3c332f xmlns="af3f551c-2d02-4759-aff4-6c3c0e9785a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1066FF1-DE3A-4786-8751-2C5236AD1955}">
  <ds:schemaRefs>
    <ds:schemaRef ds:uri="0f58af1f-13b0-48c0-8254-855478aebda6"/>
    <ds:schemaRef ds:uri="af3f551c-2d02-4759-aff4-6c3c0e9785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946340E-C1AE-4559-8568-6906F4A66E01}">
  <ds:schemaRefs>
    <ds:schemaRef ds:uri="http://schemas.microsoft.com/sharepoint/v3/contenttype/forms"/>
  </ds:schemaRefs>
</ds:datastoreItem>
</file>

<file path=customXml/itemProps3.xml><?xml version="1.0" encoding="utf-8"?>
<ds:datastoreItem xmlns:ds="http://schemas.openxmlformats.org/officeDocument/2006/customXml" ds:itemID="{B81C3D4E-0D80-4B3F-A804-581C9E54DF3D}">
  <ds:schemaRefs>
    <ds:schemaRef ds:uri="0f58af1f-13b0-48c0-8254-855478aebda6"/>
    <ds:schemaRef ds:uri="af3f551c-2d02-4759-aff4-6c3c0e9785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16</TotalTime>
  <Words>1448</Words>
  <Application>Microsoft Office PowerPoint</Application>
  <PresentationFormat>Widescreen</PresentationFormat>
  <Paragraphs>214</Paragraphs>
  <Slides>22</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Aptos</vt:lpstr>
      <vt:lpstr>Arial</vt:lpstr>
      <vt:lpstr>Avenir Next</vt:lpstr>
      <vt:lpstr>Avenir Next LT Pro</vt:lpstr>
      <vt:lpstr>Calibri</vt:lpstr>
      <vt:lpstr>Calibri Light</vt:lpstr>
      <vt:lpstr>Franklin Gothic Book</vt:lpstr>
      <vt:lpstr>Source Sans Pro</vt:lpstr>
      <vt:lpstr>Office Theme</vt:lpstr>
      <vt:lpstr>Welcome Family Statewide Expansion Advisory Committee </vt:lpstr>
      <vt:lpstr>Welcome and DPH BFHN Team Introductions</vt:lpstr>
      <vt:lpstr>Advisory Committee areas of focus</vt:lpstr>
      <vt:lpstr>September 2026 Meeting Objectives </vt:lpstr>
      <vt:lpstr>September 2026 Agenda: Onboarding and Training for Welcome Family Nurses</vt:lpstr>
      <vt:lpstr>Active participation today!</vt:lpstr>
      <vt:lpstr>Active participation today! (continued)</vt:lpstr>
      <vt:lpstr>Summary of August Input </vt:lpstr>
      <vt:lpstr>Welcome Family Nurse Competencies </vt:lpstr>
      <vt:lpstr>Statewide System of Training and Onboarding: Current State </vt:lpstr>
      <vt:lpstr>Current Competencies for Welcome Family Nurses</vt:lpstr>
      <vt:lpstr>Mentimeter Word Cloud</vt:lpstr>
      <vt:lpstr>Wordcloud results</vt:lpstr>
      <vt:lpstr>Chat Waterfall 1</vt:lpstr>
      <vt:lpstr>Onboarding and Training</vt:lpstr>
      <vt:lpstr>Chat Waterfall 2</vt:lpstr>
      <vt:lpstr>POLL</vt:lpstr>
      <vt:lpstr>Breakout Group Discussions</vt:lpstr>
      <vt:lpstr>Breakout Group Instructions </vt:lpstr>
      <vt:lpstr>Looking Ahead</vt:lpstr>
      <vt:lpstr>Evaluation Poll</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Aynsley Chaneco</dc:creator>
  <cp:lastModifiedBy>Woo, Karl (EHS)</cp:lastModifiedBy>
  <cp:revision>30</cp:revision>
  <dcterms:created xsi:type="dcterms:W3CDTF">2025-12-23T21:05:21Z</dcterms:created>
  <dcterms:modified xsi:type="dcterms:W3CDTF">2026-09-24T19:04:57Z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0x010100968182E55F23B44BA2760F944DE1F463</vt:lpwstr>
  </property>
  <property fmtid="{D5CDD505-2E9C-101B-9397-08002B2CF9AE}" pid="3" name="MediaServiceImageTags">
    <vt:lpwstr/>
  </property>
  <property fmtid="{D5CDD505-2E9C-101B-9397-08002B2CF9AE}" pid="4" name="MSIP_Label_c2aaa477-68f3-4232-bdda-8c438f46d220_Enabled">
    <vt:lpwstr>true</vt:lpwstr>
  </property>
  <property fmtid="{D5CDD505-2E9C-101B-9397-08002B2CF9AE}" pid="5" name="MSIP_Label_c2aaa477-68f3-4232-bdda-8c438f46d220_SetDate">
    <vt:lpwstr>2026-08-25T17:49:37Z</vt:lpwstr>
  </property>
  <property fmtid="{D5CDD505-2E9C-101B-9397-08002B2CF9AE}" pid="6" name="MSIP_Label_c2aaa477-68f3-4232-bdda-8c438f46d220_Method">
    <vt:lpwstr>Standard</vt:lpwstr>
  </property>
  <property fmtid="{D5CDD505-2E9C-101B-9397-08002B2CF9AE}" pid="7" name="MSIP_Label_c2aaa477-68f3-4232-bdda-8c438f46d220_Name">
    <vt:lpwstr>Internal or Sensitive</vt:lpwstr>
  </property>
  <property fmtid="{D5CDD505-2E9C-101B-9397-08002B2CF9AE}" pid="8" name="MSIP_Label_c2aaa477-68f3-4232-bdda-8c438f46d220_SiteId">
    <vt:lpwstr>d9b110c3-4c25-4379-b97a-e248938cc17b</vt:lpwstr>
  </property>
  <property fmtid="{D5CDD505-2E9C-101B-9397-08002B2CF9AE}" pid="9" name="MSIP_Label_c2aaa477-68f3-4232-bdda-8c438f46d220_ActionId">
    <vt:lpwstr>caaf4280-5566-44e7-b363-e6035e8ec522</vt:lpwstr>
  </property>
  <property fmtid="{D5CDD505-2E9C-101B-9397-08002B2CF9AE}" pid="10" name="MSIP_Label_c2aaa477-68f3-4232-bdda-8c438f46d220_ContentBits">
    <vt:lpwstr>0</vt:lpwstr>
  </property>
  <property fmtid="{D5CDD505-2E9C-101B-9397-08002B2CF9AE}" pid="11" name="MSIP_Label_c2aaa477-68f3-4232-bdda-8c438f46d220_Tag">
    <vt:lpwstr>10, 3, 0, 1</vt:lpwstr>
  </property>
</Properties>
</file>