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56" r:id="rId5"/>
    <p:sldId id="2147470082" r:id="rId6"/>
    <p:sldId id="2147470052" r:id="rId7"/>
    <p:sldId id="2147470026" r:id="rId8"/>
    <p:sldId id="2147470053" r:id="rId9"/>
    <p:sldId id="2147470072" r:id="rId10"/>
    <p:sldId id="2147470075" r:id="rId11"/>
    <p:sldId id="2147470074" r:id="rId12"/>
    <p:sldId id="2147470076" r:id="rId13"/>
    <p:sldId id="2147470077" r:id="rId14"/>
    <p:sldId id="2147470064" r:id="rId15"/>
    <p:sldId id="2147470063" r:id="rId16"/>
    <p:sldId id="2147470068" r:id="rId17"/>
    <p:sldId id="2147470069" r:id="rId18"/>
    <p:sldId id="2147470078" r:id="rId19"/>
    <p:sldId id="2147470080" r:id="rId20"/>
    <p:sldId id="2147470071" r:id="rId21"/>
    <p:sldId id="214747008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FAC - June 2026" id="{0883C18F-36D2-45F8-A359-E52C7321392D}">
          <p14:sldIdLst>
            <p14:sldId id="256"/>
            <p14:sldId id="2147470082"/>
            <p14:sldId id="2147470052"/>
            <p14:sldId id="2147470026"/>
            <p14:sldId id="2147470053"/>
            <p14:sldId id="2147470072"/>
            <p14:sldId id="2147470075"/>
            <p14:sldId id="2147470074"/>
            <p14:sldId id="2147470076"/>
            <p14:sldId id="2147470077"/>
            <p14:sldId id="2147470064"/>
            <p14:sldId id="2147470063"/>
            <p14:sldId id="2147470068"/>
            <p14:sldId id="2147470069"/>
            <p14:sldId id="2147470078"/>
            <p14:sldId id="2147470080"/>
            <p14:sldId id="2147470071"/>
            <p14:sldId id="214747008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CFC03E-F324-504E-F9F3-9D629FAECEC9}" name="Herman, Rebecca (DPH)" initials="HR" userId="S::rebecca.herman@mass.gov::af770ad0-1c6d-4d41-8278-94d55aa8c6fa" providerId="AD"/>
  <p188:author id="{A3F84F56-AD76-25D4-48BF-33CF58081D7D}" name="Chaneco, Aynsley" initials="CA" userId="S::aynsley.chaneco@mass.gov::681a52f2-92cf-46ea-b0ca-264ed9471fd1" providerId="AD"/>
  <p188:author id="{FAE8535D-7FC0-4AF6-E073-196ECECA5086}" name="Memmo, Elise" initials="ME" userId="S::ememmo_pcgus.com#ext#@massgov.onmicrosoft.com::6cf039f0-ed8e-4398-905a-d78682c270d9" providerId="AD"/>
  <p188:author id="{44110C79-996F-BDE5-F9E7-8E53C5D12CBF}" name="Mendez-Penate, Larisa  (DPH)" initials="ML" userId="S::larisa.mendez-penate@mass.gov::8c7a5252-a7ad-4cb9-8232-d33b70ce00a0" providerId="AD"/>
  <p188:author id="{65BC598A-BE49-603D-2A31-C5FF36E2EB1A}" name="Trucks, Emma" initials="ET" userId="S::etrucks@pcgus.com::1d5fc234-470f-4117-aea2-0ddfd8cb12ea" providerId="AD"/>
  <p188:author id="{08B3EB9E-B5A8-5972-A22C-68FD10195A4E}" name="Doyle, Stephanie E (DPH)" initials="D(" userId="S::stephanie.e.doyle@mass.gov::f981c4a0-1aa2-4ed3-8e7c-53831a222bf0" providerId="AD"/>
  <p188:author id="{5A812FB6-B401-DA8A-6E3E-2A784B55C08E}" name="Gil-Sanchez, Lissette (DPH)" initials="GL" userId="S::lissette.gil-sanchez@mass.gov::467bdc33-be32-458d-9b79-55755a963287" providerId="AD"/>
  <p188:author id="{5F1E16D4-EC5F-71CC-B2D5-DF45CD51606C}" name="Silva, Christine (DPH)" initials="SC" userId="S::christine.silva@mass.gov::fe0c5a47-d73e-42b0-a2ae-7965bb88d6f5" providerId="AD"/>
  <p188:author id="{40459FDF-2E95-4633-9A23-F92822819AF1}" name="Doyle, Stephanie E (DPH)" initials="DSE(" userId="S::Stephanie.E.Doyle@mass.gov::f981c4a0-1aa2-4ed3-8e7c-53831a222b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2E53"/>
    <a:srgbClr val="2E75B6"/>
    <a:srgbClr val="BF9000"/>
    <a:srgbClr val="FFFFFF"/>
    <a:srgbClr val="052C52"/>
    <a:srgbClr val="E7E6E6"/>
    <a:srgbClr val="FF8F3D"/>
    <a:srgbClr val="F2BC19"/>
    <a:srgbClr val="E4E4E4"/>
    <a:srgbClr val="92CA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C67C6A-A11F-BB02-FDF7-EF098BB21503}" v="1" dt="2026-07-16T17:47:08.026"/>
    <p1510:client id="{7EB2A492-7D77-7903-140B-C60308727864}" v="3" dt="2026-07-15T22:21:11.119"/>
    <p1510:client id="{BAACAF9D-8B21-3566-8052-F34DFF58A2B8}" v="1" dt="2026-07-16T15:26:52.8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759" autoAdjust="0"/>
  </p:normalViewPr>
  <p:slideViewPr>
    <p:cSldViewPr snapToGrid="0">
      <p:cViewPr varScale="1">
        <p:scale>
          <a:sx n="51" d="100"/>
          <a:sy n="51" d="100"/>
        </p:scale>
        <p:origin x="123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27E4F2-4301-4D13-A0E3-A9BE4FD633B2}"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634337-379F-48D3-B0E9-680D9C7E0E28}" type="slidenum">
              <a:rPr lang="en-US" smtClean="0"/>
              <a:t>‹#›</a:t>
            </a:fld>
            <a:endParaRPr lang="en-US"/>
          </a:p>
        </p:txBody>
      </p:sp>
    </p:spTree>
    <p:extLst>
      <p:ext uri="{BB962C8B-B14F-4D97-AF65-F5344CB8AC3E}">
        <p14:creationId xmlns:p14="http://schemas.microsoft.com/office/powerpoint/2010/main" val="2585223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EMMA</a:t>
            </a:r>
            <a:br>
              <a:rPr lang="en-US" sz="1200" b="0" i="0" kern="1200">
                <a:solidFill>
                  <a:schemeClr val="tx1"/>
                </a:solidFill>
                <a:effectLst/>
                <a:latin typeface="+mn-lt"/>
                <a:ea typeface="+mn-ea"/>
                <a:cs typeface="+mn-cs"/>
              </a:rPr>
            </a:b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Welcome and thank everyone for joining today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Today will be more discussion oriented than last month’s orientation.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We encourage everyone to ask questions in real time and we will work to build understanding before we move forward to our next item.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Today we are seeking your input on building awareness of welcome family, in the clinical setting and within communities and families, with the hope to find strategies that can help promote referrals and utilization of the service. The input you provide today could translate into guidance for the programs, strategies to engage the birth hospitals or other clinical partners, and how to form a communications strategy with tailored and impactful messaging. </a:t>
            </a:r>
          </a:p>
          <a:p>
            <a:endParaRPr lang="en-US"/>
          </a:p>
        </p:txBody>
      </p:sp>
      <p:sp>
        <p:nvSpPr>
          <p:cNvPr id="4" name="Slide Number Placeholder 3"/>
          <p:cNvSpPr>
            <a:spLocks noGrp="1"/>
          </p:cNvSpPr>
          <p:nvPr>
            <p:ph type="sldNum" sz="quarter" idx="5"/>
          </p:nvPr>
        </p:nvSpPr>
        <p:spPr/>
        <p:txBody>
          <a:bodyPr/>
          <a:lstStyle/>
          <a:p>
            <a:fld id="{B4634337-379F-48D3-B0E9-680D9C7E0E28}" type="slidenum">
              <a:rPr lang="en-US" smtClean="0"/>
              <a:t>1</a:t>
            </a:fld>
            <a:endParaRPr lang="en-US"/>
          </a:p>
        </p:txBody>
      </p:sp>
    </p:spTree>
    <p:extLst>
      <p:ext uri="{BB962C8B-B14F-4D97-AF65-F5344CB8AC3E}">
        <p14:creationId xmlns:p14="http://schemas.microsoft.com/office/powerpoint/2010/main" val="1999418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Stephanie – Provide some context that budget is always a driving factor on how we work to build strategies on awareness building activities from the input provided today, some strategies more impacted by budget constraints than others. For instance, communications investments to support programs can be impacted by budget from the state level, while recognizing that local programs hold the power to act and drive engagement of the referral entities which can be supported by state investment while also furthered by their own local efforts.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Emma to facilitate questions</a:t>
            </a:r>
          </a:p>
        </p:txBody>
      </p:sp>
      <p:sp>
        <p:nvSpPr>
          <p:cNvPr id="4" name="Slide Number Placeholder 3"/>
          <p:cNvSpPr>
            <a:spLocks noGrp="1"/>
          </p:cNvSpPr>
          <p:nvPr>
            <p:ph type="sldNum" sz="quarter" idx="5"/>
          </p:nvPr>
        </p:nvSpPr>
        <p:spPr/>
        <p:txBody>
          <a:bodyPr/>
          <a:lstStyle/>
          <a:p>
            <a:fld id="{B4634337-379F-48D3-B0E9-680D9C7E0E28}" type="slidenum">
              <a:rPr lang="en-US" smtClean="0"/>
              <a:t>10</a:t>
            </a:fld>
            <a:endParaRPr lang="en-US"/>
          </a:p>
        </p:txBody>
      </p:sp>
    </p:spTree>
    <p:extLst>
      <p:ext uri="{BB962C8B-B14F-4D97-AF65-F5344CB8AC3E}">
        <p14:creationId xmlns:p14="http://schemas.microsoft.com/office/powerpoint/2010/main" val="112297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8ECE8-5F80-800E-47B0-E40C710B8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4574E-AF43-75F0-B436-70FFA16E29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1B3D12-5B3B-B286-3A39-A3EE28E3B2B1}"/>
              </a:ext>
            </a:extLst>
          </p:cNvPr>
          <p:cNvSpPr>
            <a:spLocks noGrp="1"/>
          </p:cNvSpPr>
          <p:nvPr>
            <p:ph type="body" idx="1"/>
          </p:nvPr>
        </p:nvSpPr>
        <p:spPr/>
        <p:txBody>
          <a:bodyPr/>
          <a:lstStyle/>
          <a:p>
            <a:r>
              <a:rPr lang="en-US"/>
              <a:t>Claribel reference upcoming meeting dates and July’s topic </a:t>
            </a:r>
          </a:p>
          <a:p>
            <a:r>
              <a:rPr lang="en-US"/>
              <a:t>Note that Eval poll is now launched and we appreciate each member taking a moment to provide your feedback</a:t>
            </a:r>
          </a:p>
          <a:p>
            <a:endParaRPr lang="en-US"/>
          </a:p>
          <a:p>
            <a:r>
              <a:rPr lang="en-US" b="1"/>
              <a:t>Any other DPH comments? </a:t>
            </a:r>
          </a:p>
        </p:txBody>
      </p:sp>
      <p:sp>
        <p:nvSpPr>
          <p:cNvPr id="4" name="Slide Number Placeholder 3">
            <a:extLst>
              <a:ext uri="{FF2B5EF4-FFF2-40B4-BE49-F238E27FC236}">
                <a16:creationId xmlns:a16="http://schemas.microsoft.com/office/drawing/2014/main" id="{3F3F2124-3C09-12AA-7066-6E4D6F48840C}"/>
              </a:ext>
            </a:extLst>
          </p:cNvPr>
          <p:cNvSpPr>
            <a:spLocks noGrp="1"/>
          </p:cNvSpPr>
          <p:nvPr>
            <p:ph type="sldNum" sz="quarter" idx="5"/>
          </p:nvPr>
        </p:nvSpPr>
        <p:spPr/>
        <p:txBody>
          <a:bodyPr/>
          <a:lstStyle/>
          <a:p>
            <a:fld id="{B4634337-379F-48D3-B0E9-680D9C7E0E28}" type="slidenum">
              <a:rPr lang="en-US" smtClean="0"/>
              <a:t>11</a:t>
            </a:fld>
            <a:endParaRPr lang="en-US"/>
          </a:p>
        </p:txBody>
      </p:sp>
    </p:spTree>
    <p:extLst>
      <p:ext uri="{BB962C8B-B14F-4D97-AF65-F5344CB8AC3E}">
        <p14:creationId xmlns:p14="http://schemas.microsoft.com/office/powerpoint/2010/main" val="2167826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56411-4CD6-B920-AD21-7A5B31F09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AF0FF-0CD0-5EA4-1D0D-ADF8EB0BFE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41298-0543-5DA5-0DFE-E288DB93E7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5CE85B49-8DCB-ADC5-AEC9-FEAEC096DA92}"/>
              </a:ext>
            </a:extLst>
          </p:cNvPr>
          <p:cNvSpPr>
            <a:spLocks noGrp="1"/>
          </p:cNvSpPr>
          <p:nvPr>
            <p:ph type="sldNum" sz="quarter" idx="5"/>
          </p:nvPr>
        </p:nvSpPr>
        <p:spPr/>
        <p:txBody>
          <a:bodyPr/>
          <a:lstStyle/>
          <a:p>
            <a:fld id="{B4634337-379F-48D3-B0E9-680D9C7E0E28}" type="slidenum">
              <a:rPr lang="en-US" smtClean="0"/>
              <a:t>12</a:t>
            </a:fld>
            <a:endParaRPr lang="en-US"/>
          </a:p>
        </p:txBody>
      </p:sp>
    </p:spTree>
    <p:extLst>
      <p:ext uri="{BB962C8B-B14F-4D97-AF65-F5344CB8AC3E}">
        <p14:creationId xmlns:p14="http://schemas.microsoft.com/office/powerpoint/2010/main" val="2924491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STEPHANIE</a:t>
            </a:r>
          </a:p>
        </p:txBody>
      </p:sp>
      <p:sp>
        <p:nvSpPr>
          <p:cNvPr id="4" name="Slide Number Placeholder 3"/>
          <p:cNvSpPr>
            <a:spLocks noGrp="1"/>
          </p:cNvSpPr>
          <p:nvPr>
            <p:ph type="sldNum" sz="quarter" idx="5"/>
          </p:nvPr>
        </p:nvSpPr>
        <p:spPr/>
        <p:txBody>
          <a:bodyPr/>
          <a:lstStyle/>
          <a:p>
            <a:fld id="{B4634337-379F-48D3-B0E9-680D9C7E0E28}" type="slidenum">
              <a:rPr lang="en-US" smtClean="0"/>
              <a:t>13</a:t>
            </a:fld>
            <a:endParaRPr lang="en-US"/>
          </a:p>
        </p:txBody>
      </p:sp>
    </p:spTree>
    <p:extLst>
      <p:ext uri="{BB962C8B-B14F-4D97-AF65-F5344CB8AC3E}">
        <p14:creationId xmlns:p14="http://schemas.microsoft.com/office/powerpoint/2010/main" val="824100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a:latin typeface="Avenir Next LT Pro" panose="020B0504020202020204" pitchFamily="34" charset="0"/>
              </a:rPr>
              <a:t>PHOEBE – </a:t>
            </a:r>
          </a:p>
          <a:p>
            <a:pPr lvl="0"/>
            <a:r>
              <a:rPr lang="en-US" b="0">
                <a:latin typeface="Avenir Next LT Pro" panose="020B0504020202020204" pitchFamily="34" charset="0"/>
              </a:rPr>
              <a:t>Briefly summarize the categories reflecting what success looks like. Appreciate that they align with many of the objectives we established for this Committee and highlight that today we will dig in further on building that universal awareness, with these other factors in mind. </a:t>
            </a:r>
          </a:p>
          <a:p>
            <a:pPr lvl="0"/>
            <a:endParaRPr lang="en-US" b="1">
              <a:latin typeface="Avenir Next LT Pro" panose="020B0504020202020204" pitchFamily="34" charset="0"/>
            </a:endParaRPr>
          </a:p>
          <a:p>
            <a:pPr lvl="0"/>
            <a:endParaRPr lang="en-US" b="1">
              <a:latin typeface="Avenir Next LT Pro" panose="020B0504020202020204" pitchFamily="34" charset="0"/>
            </a:endParaRPr>
          </a:p>
          <a:p>
            <a:pPr lvl="0"/>
            <a:r>
              <a:rPr lang="en-US" b="1">
                <a:latin typeface="Avenir Next LT Pro" panose="020B0504020202020204" pitchFamily="34" charset="0"/>
              </a:rPr>
              <a:t>Detailed Notes: </a:t>
            </a:r>
          </a:p>
          <a:p>
            <a:pPr lvl="0"/>
            <a:r>
              <a:rPr lang="en-US" b="1">
                <a:latin typeface="Avenir Next LT Pro" panose="020B0504020202020204" pitchFamily="34" charset="0"/>
              </a:rPr>
              <a:t>Universal awareness and access:</a:t>
            </a:r>
            <a:r>
              <a:rPr lang="en-US">
                <a:latin typeface="Avenir Next LT Pro" panose="020B0504020202020204" pitchFamily="34" charset="0"/>
              </a:rPr>
              <a:t> Every new family, regardless of background or location, knows about the program, can easily access it, and feels genuinely supported and respected during the postpartum period </a:t>
            </a:r>
            <a:r>
              <a:rPr lang="en-US" i="1">
                <a:latin typeface="Avenir Next LT Pro" panose="020B0504020202020204" pitchFamily="34" charset="0"/>
              </a:rPr>
              <a:t>(n=8)</a:t>
            </a:r>
            <a:r>
              <a:rPr lang="en-US">
                <a:latin typeface="Avenir Next LT Pro" panose="020B0504020202020204" pitchFamily="34" charset="0"/>
              </a:rPr>
              <a:t>.</a:t>
            </a:r>
          </a:p>
          <a:p>
            <a:pPr lvl="0"/>
            <a:r>
              <a:rPr lang="en-US" b="1">
                <a:latin typeface="Avenir Next LT Pro" panose="020B0504020202020204" pitchFamily="34" charset="0"/>
              </a:rPr>
              <a:t>Equitable reach across communities: </a:t>
            </a:r>
            <a:r>
              <a:rPr lang="en-US">
                <a:latin typeface="Avenir Next LT Pro" panose="020B0504020202020204" pitchFamily="34" charset="0"/>
              </a:rPr>
              <a:t>The program reaches a greater percentage of families statewide, with intentional focus on equity </a:t>
            </a:r>
            <a:r>
              <a:rPr lang="en-US" i="1">
                <a:latin typeface="Avenir Next LT Pro" panose="020B0504020202020204" pitchFamily="34" charset="0"/>
              </a:rPr>
              <a:t>(n=7)</a:t>
            </a:r>
            <a:r>
              <a:rPr lang="en-US">
                <a:latin typeface="Avenir Next LT Pro" panose="020B0504020202020204" pitchFamily="34" charset="0"/>
              </a:rPr>
              <a:t>.</a:t>
            </a:r>
          </a:p>
          <a:p>
            <a:pPr lvl="0"/>
            <a:r>
              <a:rPr lang="en-US" b="1">
                <a:latin typeface="Avenir Next LT Pro" panose="020B0504020202020204" pitchFamily="34" charset="0"/>
              </a:rPr>
              <a:t>Positive family experience: </a:t>
            </a:r>
            <a:r>
              <a:rPr lang="en-US">
                <a:latin typeface="Avenir Next LT Pro" panose="020B0504020202020204" pitchFamily="34" charset="0"/>
              </a:rPr>
              <a:t>High levels of patient satisfaction and trust in the program </a:t>
            </a:r>
            <a:r>
              <a:rPr lang="en-US" i="1">
                <a:latin typeface="Avenir Next LT Pro" panose="020B0504020202020204" pitchFamily="34" charset="0"/>
              </a:rPr>
              <a:t>(n=2)</a:t>
            </a:r>
            <a:r>
              <a:rPr lang="en-US">
                <a:latin typeface="Avenir Next LT Pro" panose="020B0504020202020204" pitchFamily="34" charset="0"/>
              </a:rPr>
              <a:t>.</a:t>
            </a:r>
          </a:p>
          <a:p>
            <a:pPr lvl="0"/>
            <a:r>
              <a:rPr lang="en-US" b="1">
                <a:latin typeface="Avenir Next LT Pro" panose="020B0504020202020204" pitchFamily="34" charset="0"/>
              </a:rPr>
              <a:t>Statewide standards with local flexibility: </a:t>
            </a:r>
            <a:r>
              <a:rPr lang="en-US">
                <a:latin typeface="Avenir Next LT Pro" panose="020B0504020202020204" pitchFamily="34" charset="0"/>
              </a:rPr>
              <a:t>Clear expectations and quality standards balanced with local ownership and flexibility to meet community‑specific needs </a:t>
            </a:r>
            <a:r>
              <a:rPr lang="en-US" i="1">
                <a:latin typeface="Avenir Next LT Pro" panose="020B0504020202020204" pitchFamily="34" charset="0"/>
              </a:rPr>
              <a:t>(n=2)</a:t>
            </a:r>
            <a:r>
              <a:rPr lang="en-US">
                <a:latin typeface="Avenir Next LT Pro" panose="020B0504020202020204" pitchFamily="34" charset="0"/>
              </a:rPr>
              <a:t>.</a:t>
            </a:r>
          </a:p>
          <a:p>
            <a:pPr lvl="0"/>
            <a:r>
              <a:rPr lang="en-US" b="1">
                <a:latin typeface="Avenir Next LT Pro" panose="020B0504020202020204" pitchFamily="34" charset="0"/>
              </a:rPr>
              <a:t>Highly prepared providers: </a:t>
            </a:r>
            <a:r>
              <a:rPr lang="en-US">
                <a:latin typeface="Avenir Next LT Pro" panose="020B0504020202020204" pitchFamily="34" charset="0"/>
              </a:rPr>
              <a:t>Providers are equipped with strong clinical skills, up‑to‑date local resources, and culturally and linguistically appropriate materials, allowing them to maximize the value of visit time </a:t>
            </a:r>
            <a:r>
              <a:rPr lang="en-US" i="1">
                <a:latin typeface="Avenir Next LT Pro" panose="020B0504020202020204" pitchFamily="34" charset="0"/>
              </a:rPr>
              <a:t>(n=2)</a:t>
            </a:r>
            <a:r>
              <a:rPr lang="en-US">
                <a:latin typeface="Avenir Next LT Pro" panose="020B0504020202020204" pitchFamily="34" charset="0"/>
              </a:rPr>
              <a:t>.</a:t>
            </a:r>
          </a:p>
          <a:p>
            <a:pPr lvl="0"/>
            <a:r>
              <a:rPr lang="en-US" b="1">
                <a:latin typeface="Avenir Next LT Pro" panose="020B0504020202020204" pitchFamily="34" charset="0"/>
              </a:rPr>
              <a:t>Stronger resource connections: </a:t>
            </a:r>
            <a:r>
              <a:rPr lang="en-US">
                <a:latin typeface="Avenir Next LT Pro" panose="020B0504020202020204" pitchFamily="34" charset="0"/>
              </a:rPr>
              <a:t>Increased availability of and connection to resources for families with higher levels of need. Seamless connection to services in the community.</a:t>
            </a:r>
          </a:p>
          <a:p>
            <a:r>
              <a:rPr lang="en-US" b="1">
                <a:latin typeface="Avenir Next LT Pro" panose="020B0504020202020204" pitchFamily="34" charset="0"/>
              </a:rPr>
              <a:t>Representative and destigmatized workforce: </a:t>
            </a:r>
            <a:r>
              <a:rPr lang="en-US">
                <a:latin typeface="Avenir Next LT Pro" panose="020B0504020202020204" pitchFamily="34" charset="0"/>
              </a:rPr>
              <a:t>A diverse provider workforce that reflects the demographics of the families served, and framing Welcome Family as a universal right rather than a stigmatized “social service.”</a:t>
            </a:r>
          </a:p>
          <a:p>
            <a:endParaRPr lang="en-US"/>
          </a:p>
        </p:txBody>
      </p:sp>
      <p:sp>
        <p:nvSpPr>
          <p:cNvPr id="4" name="Slide Number Placeholder 3"/>
          <p:cNvSpPr>
            <a:spLocks noGrp="1"/>
          </p:cNvSpPr>
          <p:nvPr>
            <p:ph type="sldNum" sz="quarter" idx="5"/>
          </p:nvPr>
        </p:nvSpPr>
        <p:spPr/>
        <p:txBody>
          <a:bodyPr/>
          <a:lstStyle/>
          <a:p>
            <a:fld id="{B4634337-379F-48D3-B0E9-680D9C7E0E28}" type="slidenum">
              <a:rPr lang="en-US" smtClean="0"/>
              <a:t>14</a:t>
            </a:fld>
            <a:endParaRPr lang="en-US"/>
          </a:p>
        </p:txBody>
      </p:sp>
    </p:spTree>
    <p:extLst>
      <p:ext uri="{BB962C8B-B14F-4D97-AF65-F5344CB8AC3E}">
        <p14:creationId xmlns:p14="http://schemas.microsoft.com/office/powerpoint/2010/main" val="2240282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A80BD-DAD8-68BD-77A0-FC46755359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8596FE-C0D3-4DE8-F785-7BF5A24B1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CFCBC-7C1A-D55C-C5AA-9364A7627BCB}"/>
              </a:ext>
            </a:extLst>
          </p:cNvPr>
          <p:cNvSpPr>
            <a:spLocks noGrp="1"/>
          </p:cNvSpPr>
          <p:nvPr>
            <p:ph type="body" idx="1"/>
          </p:nvPr>
        </p:nvSpPr>
        <p:spPr/>
        <p:txBody>
          <a:bodyPr/>
          <a:lstStyle/>
          <a:p>
            <a:r>
              <a:rPr lang="en-US"/>
              <a:t>EMMA</a:t>
            </a:r>
            <a:br>
              <a:rPr lang="en-US"/>
            </a:br>
            <a:br>
              <a:rPr lang="en-US"/>
            </a:br>
            <a:r>
              <a:rPr lang="en-US"/>
              <a:t>Acknowledge a few themes that emerged from May’s meeting indicating some areas of interest and importance to the committee. </a:t>
            </a:r>
          </a:p>
          <a:p>
            <a:r>
              <a:rPr lang="en-US"/>
              <a:t>Walk through the questions and themes and highlight how we plan to address it collaboratively with this committee. </a:t>
            </a:r>
          </a:p>
          <a:p>
            <a:endParaRPr lang="en-US"/>
          </a:p>
          <a:p>
            <a:pPr fontAlgn="t"/>
            <a:r>
              <a:rPr lang="en-US" sz="1200" b="1" i="0" kern="1200">
                <a:solidFill>
                  <a:schemeClr val="tx1"/>
                </a:solidFill>
                <a:effectLst/>
                <a:latin typeface="+mn-lt"/>
                <a:ea typeface="+mn-ea"/>
                <a:cs typeface="+mn-cs"/>
              </a:rPr>
              <a:t>Two key themes emerged around workforce and community connections.</a:t>
            </a:r>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First, on workforce: while the clinical Welcome Family visit remains nurse-led, the Committee emphasized the critical role of partners like CHWs, doulas, and CPMs. Moving forward, we’ll dedicate additional sessions to exploring how these roles can be more intentionally integrated into the statewide system and support stronger coordination across programs. </a:t>
            </a:r>
          </a:p>
          <a:p>
            <a:endParaRPr lang="en-US"/>
          </a:p>
        </p:txBody>
      </p:sp>
      <p:sp>
        <p:nvSpPr>
          <p:cNvPr id="4" name="Slide Number Placeholder 3">
            <a:extLst>
              <a:ext uri="{FF2B5EF4-FFF2-40B4-BE49-F238E27FC236}">
                <a16:creationId xmlns:a16="http://schemas.microsoft.com/office/drawing/2014/main" id="{D1A9F6FD-9058-6784-BF3C-8C930E75AF8F}"/>
              </a:ext>
            </a:extLst>
          </p:cNvPr>
          <p:cNvSpPr>
            <a:spLocks noGrp="1"/>
          </p:cNvSpPr>
          <p:nvPr>
            <p:ph type="sldNum" sz="quarter" idx="5"/>
          </p:nvPr>
        </p:nvSpPr>
        <p:spPr/>
        <p:txBody>
          <a:bodyPr/>
          <a:lstStyle/>
          <a:p>
            <a:fld id="{B4634337-379F-48D3-B0E9-680D9C7E0E28}" type="slidenum">
              <a:rPr lang="en-US" smtClean="0"/>
              <a:t>15</a:t>
            </a:fld>
            <a:endParaRPr lang="en-US"/>
          </a:p>
        </p:txBody>
      </p:sp>
    </p:spTree>
    <p:extLst>
      <p:ext uri="{BB962C8B-B14F-4D97-AF65-F5344CB8AC3E}">
        <p14:creationId xmlns:p14="http://schemas.microsoft.com/office/powerpoint/2010/main" val="28305055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C4B40-4430-63FB-1B24-B890B69E17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5A498-EF9C-4F1C-6341-F8F8DE9361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D903D8-3C00-FD3B-0847-EA384F07597E}"/>
              </a:ext>
            </a:extLst>
          </p:cNvPr>
          <p:cNvSpPr>
            <a:spLocks noGrp="1"/>
          </p:cNvSpPr>
          <p:nvPr>
            <p:ph type="body" idx="1"/>
          </p:nvPr>
        </p:nvSpPr>
        <p:spPr/>
        <p:txBody>
          <a:bodyPr/>
          <a:lstStyle/>
          <a:p>
            <a:r>
              <a:rPr lang="en-US"/>
              <a:t>EMMA</a:t>
            </a:r>
            <a:br>
              <a:rPr lang="en-US"/>
            </a:br>
            <a:br>
              <a:rPr lang="en-US"/>
            </a:br>
            <a:r>
              <a:rPr lang="en-US"/>
              <a:t>Stop for questions</a:t>
            </a:r>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3C741096-AF9F-FC80-A217-FE746D2273ED}"/>
              </a:ext>
            </a:extLst>
          </p:cNvPr>
          <p:cNvSpPr>
            <a:spLocks noGrp="1"/>
          </p:cNvSpPr>
          <p:nvPr>
            <p:ph type="sldNum" sz="quarter" idx="5"/>
          </p:nvPr>
        </p:nvSpPr>
        <p:spPr/>
        <p:txBody>
          <a:bodyPr/>
          <a:lstStyle/>
          <a:p>
            <a:fld id="{B4634337-379F-48D3-B0E9-680D9C7E0E28}" type="slidenum">
              <a:rPr lang="en-US" smtClean="0"/>
              <a:t>16</a:t>
            </a:fld>
            <a:endParaRPr lang="en-US"/>
          </a:p>
        </p:txBody>
      </p:sp>
    </p:spTree>
    <p:extLst>
      <p:ext uri="{BB962C8B-B14F-4D97-AF65-F5344CB8AC3E}">
        <p14:creationId xmlns:p14="http://schemas.microsoft.com/office/powerpoint/2010/main" val="639520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9F5A2-F22B-5CC2-A76B-010C28A90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4325AE-749D-BB4D-21DE-EE815B84E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7D89F7-36FE-4889-31A3-9EC4677D0CA8}"/>
              </a:ext>
            </a:extLst>
          </p:cNvPr>
          <p:cNvSpPr>
            <a:spLocks noGrp="1"/>
          </p:cNvSpPr>
          <p:nvPr>
            <p:ph type="body" idx="1"/>
          </p:nvPr>
        </p:nvSpPr>
        <p:spPr/>
        <p:txBody>
          <a:bodyPr/>
          <a:lstStyle/>
          <a:p>
            <a:r>
              <a:rPr lang="en-US"/>
              <a:t>EMMA</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Second, on community connections: referrals are central to the model, and the Committee highlighted the need for a stronger infrastructure to ensure staff have access to up-to-date, culturally relevant resources. In response, we’ll explore enhanced roles focused on community engagement, as well as potential data system improvements to strengthen referral pathways and ensure families are successfully connected to ongoing care.</a:t>
            </a:r>
          </a:p>
          <a:p>
            <a:endParaRPr lang="en-US"/>
          </a:p>
        </p:txBody>
      </p:sp>
      <p:sp>
        <p:nvSpPr>
          <p:cNvPr id="4" name="Slide Number Placeholder 3">
            <a:extLst>
              <a:ext uri="{FF2B5EF4-FFF2-40B4-BE49-F238E27FC236}">
                <a16:creationId xmlns:a16="http://schemas.microsoft.com/office/drawing/2014/main" id="{725D314E-DE24-2B85-54EB-C19ABFD24877}"/>
              </a:ext>
            </a:extLst>
          </p:cNvPr>
          <p:cNvSpPr>
            <a:spLocks noGrp="1"/>
          </p:cNvSpPr>
          <p:nvPr>
            <p:ph type="sldNum" sz="quarter" idx="5"/>
          </p:nvPr>
        </p:nvSpPr>
        <p:spPr/>
        <p:txBody>
          <a:bodyPr/>
          <a:lstStyle/>
          <a:p>
            <a:fld id="{B4634337-379F-48D3-B0E9-680D9C7E0E28}" type="slidenum">
              <a:rPr lang="en-US" smtClean="0"/>
              <a:t>17</a:t>
            </a:fld>
            <a:endParaRPr lang="en-US"/>
          </a:p>
        </p:txBody>
      </p:sp>
    </p:spTree>
    <p:extLst>
      <p:ext uri="{BB962C8B-B14F-4D97-AF65-F5344CB8AC3E}">
        <p14:creationId xmlns:p14="http://schemas.microsoft.com/office/powerpoint/2010/main" val="920130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059C8-290A-9BDE-A9E5-4651D5C7B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2BFF4C-23DE-5BF2-499E-169A477F74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3BF728-8FE0-10E1-FA5A-DC2FAA41E8EB}"/>
              </a:ext>
            </a:extLst>
          </p:cNvPr>
          <p:cNvSpPr>
            <a:spLocks noGrp="1"/>
          </p:cNvSpPr>
          <p:nvPr>
            <p:ph type="body" idx="1"/>
          </p:nvPr>
        </p:nvSpPr>
        <p:spPr/>
        <p:txBody>
          <a:bodyPr/>
          <a:lstStyle/>
          <a:p>
            <a:pPr lvl="0"/>
            <a:r>
              <a:rPr lang="en-US" b="1">
                <a:latin typeface="Avenir Next LT Pro" panose="020B0504020202020204" pitchFamily="34" charset="0"/>
              </a:rPr>
              <a:t>EMMA </a:t>
            </a:r>
          </a:p>
          <a:p>
            <a:pPr lvl="0"/>
            <a:endParaRPr lang="en-US" b="1">
              <a:latin typeface="Avenir Next LT Pro" panose="020B0504020202020204" pitchFamily="34" charset="0"/>
            </a:endParaRPr>
          </a:p>
          <a:p>
            <a:pPr lvl="0"/>
            <a:r>
              <a:rPr lang="en-US" b="1">
                <a:latin typeface="Avenir Next LT Pro" panose="020B0504020202020204" pitchFamily="34" charset="0"/>
              </a:rPr>
              <a:t>Stop for questions</a:t>
            </a:r>
            <a:endParaRPr lang="en-US">
              <a:latin typeface="Avenir Next LT Pro" panose="020B0504020202020204" pitchFamily="34" charset="0"/>
            </a:endParaRPr>
          </a:p>
          <a:p>
            <a:endParaRPr lang="en-US"/>
          </a:p>
        </p:txBody>
      </p:sp>
      <p:sp>
        <p:nvSpPr>
          <p:cNvPr id="4" name="Slide Number Placeholder 3">
            <a:extLst>
              <a:ext uri="{FF2B5EF4-FFF2-40B4-BE49-F238E27FC236}">
                <a16:creationId xmlns:a16="http://schemas.microsoft.com/office/drawing/2014/main" id="{384C6C0B-FF37-3CEC-BEC3-EB3A2A6405D2}"/>
              </a:ext>
            </a:extLst>
          </p:cNvPr>
          <p:cNvSpPr>
            <a:spLocks noGrp="1"/>
          </p:cNvSpPr>
          <p:nvPr>
            <p:ph type="sldNum" sz="quarter" idx="5"/>
          </p:nvPr>
        </p:nvSpPr>
        <p:spPr/>
        <p:txBody>
          <a:bodyPr/>
          <a:lstStyle/>
          <a:p>
            <a:fld id="{B4634337-379F-48D3-B0E9-680D9C7E0E28}" type="slidenum">
              <a:rPr lang="en-US" smtClean="0"/>
              <a:t>18</a:t>
            </a:fld>
            <a:endParaRPr lang="en-US"/>
          </a:p>
        </p:txBody>
      </p:sp>
    </p:spTree>
    <p:extLst>
      <p:ext uri="{BB962C8B-B14F-4D97-AF65-F5344CB8AC3E}">
        <p14:creationId xmlns:p14="http://schemas.microsoft.com/office/powerpoint/2010/main" val="982444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A7883-D0E3-8365-B07B-90AC6725C4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27EAD1-43EC-3C42-3425-44EB75322A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ECA1E3-5CEC-13B4-CA78-DB5AE03BA8FD}"/>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Emma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introduce the DPH team and PCG</a:t>
            </a:r>
          </a:p>
          <a:p>
            <a:pPr fontAlgn="t"/>
            <a:endParaRPr lang="en-US" sz="1200" b="1"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48BFD90-4585-F2F1-498F-AE3E48585912}"/>
              </a:ext>
            </a:extLst>
          </p:cNvPr>
          <p:cNvSpPr>
            <a:spLocks noGrp="1"/>
          </p:cNvSpPr>
          <p:nvPr>
            <p:ph type="sldNum" sz="quarter" idx="5"/>
          </p:nvPr>
        </p:nvSpPr>
        <p:spPr/>
        <p:txBody>
          <a:bodyPr/>
          <a:lstStyle/>
          <a:p>
            <a:fld id="{B4634337-379F-48D3-B0E9-680D9C7E0E28}" type="slidenum">
              <a:rPr lang="en-US" smtClean="0"/>
              <a:t>2</a:t>
            </a:fld>
            <a:endParaRPr lang="en-US"/>
          </a:p>
        </p:txBody>
      </p:sp>
    </p:spTree>
    <p:extLst>
      <p:ext uri="{BB962C8B-B14F-4D97-AF65-F5344CB8AC3E}">
        <p14:creationId xmlns:p14="http://schemas.microsoft.com/office/powerpoint/2010/main" val="2645206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1" i="0" kern="1200">
                <a:solidFill>
                  <a:schemeClr val="tx1"/>
                </a:solidFill>
                <a:effectLst/>
                <a:latin typeface="+mn-lt"/>
                <a:ea typeface="+mn-ea"/>
                <a:cs typeface="+mn-cs"/>
              </a:rPr>
              <a:t>CLARIBEL</a:t>
            </a:r>
          </a:p>
          <a:p>
            <a:pPr fontAlgn="t"/>
            <a:endParaRPr lang="en-US" sz="1200" b="1"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Agenda overview</a:t>
            </a:r>
          </a:p>
          <a:p>
            <a:pPr fontAlgn="t"/>
            <a:r>
              <a:rPr lang="en-US" sz="1200" b="0" i="0" kern="1200">
                <a:solidFill>
                  <a:schemeClr val="tx1"/>
                </a:solidFill>
                <a:effectLst/>
                <a:latin typeface="+mn-lt"/>
                <a:ea typeface="+mn-ea"/>
                <a:cs typeface="+mn-cs"/>
              </a:rPr>
              <a:t>Walk through major agenda sections at a high level</a:t>
            </a:r>
          </a:p>
          <a:p>
            <a:pPr fontAlgn="t"/>
            <a:r>
              <a:rPr lang="en-US" sz="1200" b="0" i="0" kern="1200">
                <a:solidFill>
                  <a:schemeClr val="tx1"/>
                </a:solidFill>
                <a:effectLst/>
                <a:latin typeface="+mn-lt"/>
                <a:ea typeface="+mn-ea"/>
                <a:cs typeface="+mn-cs"/>
              </a:rPr>
              <a:t>Flag interactive portions later in the meeting</a:t>
            </a:r>
          </a:p>
          <a:p>
            <a:pPr fontAlgn="t"/>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REMINDER: the DPH group agreements are present here again, to remind us that we are here because of and to benefit from the diversity of experience and opinion reflected in this group. No one knows everything and together we can learn a lot to ensure that communities are aware of welcome family, the first step to engaging with the service. </a:t>
            </a:r>
          </a:p>
          <a:p>
            <a:pPr fontAlgn="t"/>
            <a:endParaRPr lang="en-US" sz="1200" b="0" i="0" kern="1200">
              <a:solidFill>
                <a:schemeClr val="tx1"/>
              </a:solidFill>
              <a:effectLst/>
              <a:latin typeface="+mn-lt"/>
              <a:ea typeface="+mn-ea"/>
              <a:cs typeface="+mn-cs"/>
            </a:endParaRPr>
          </a:p>
          <a:p>
            <a:pPr fontAlgn="t"/>
            <a:endParaRPr lang="en-US" sz="1200" b="0"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Technical/logistics (Microsoft Teams)</a:t>
            </a:r>
          </a:p>
          <a:p>
            <a:pPr fontAlgn="t"/>
            <a:r>
              <a:rPr lang="en-US" sz="1200" b="0" i="0" kern="1200">
                <a:solidFill>
                  <a:schemeClr val="tx1"/>
                </a:solidFill>
                <a:effectLst/>
                <a:latin typeface="+mn-lt"/>
                <a:ea typeface="+mn-ea"/>
                <a:cs typeface="+mn-cs"/>
              </a:rPr>
              <a:t>How to: </a:t>
            </a:r>
          </a:p>
          <a:p>
            <a:pPr lvl="1" fontAlgn="t"/>
            <a:r>
              <a:rPr lang="en-US" sz="1200" b="0" i="0" kern="1200">
                <a:solidFill>
                  <a:schemeClr val="tx1"/>
                </a:solidFill>
                <a:effectLst/>
                <a:latin typeface="+mn-lt"/>
                <a:ea typeface="+mn-ea"/>
                <a:cs typeface="+mn-cs"/>
              </a:rPr>
              <a:t>Use chat for questions and comments throughout</a:t>
            </a:r>
          </a:p>
          <a:p>
            <a:pPr lvl="1" fontAlgn="t"/>
            <a:r>
              <a:rPr lang="en-US" sz="1200" b="0" i="0" kern="1200">
                <a:solidFill>
                  <a:schemeClr val="tx1"/>
                </a:solidFill>
                <a:effectLst/>
                <a:latin typeface="+mn-lt"/>
                <a:ea typeface="+mn-ea"/>
                <a:cs typeface="+mn-cs"/>
              </a:rPr>
              <a:t>Raise a hand to ask a live question</a:t>
            </a:r>
          </a:p>
          <a:p>
            <a:pPr fontAlgn="t"/>
            <a:r>
              <a:rPr lang="en-US" sz="1200" b="0" i="0" kern="1200">
                <a:solidFill>
                  <a:schemeClr val="tx1"/>
                </a:solidFill>
                <a:effectLst/>
                <a:latin typeface="+mn-lt"/>
                <a:ea typeface="+mn-ea"/>
                <a:cs typeface="+mn-cs"/>
              </a:rPr>
              <a:t>Note on breakout rooms: </a:t>
            </a:r>
          </a:p>
          <a:p>
            <a:pPr lvl="1" fontAlgn="t"/>
            <a:r>
              <a:rPr lang="en-US" sz="1200" b="0" i="0" kern="1200">
                <a:solidFill>
                  <a:schemeClr val="tx1"/>
                </a:solidFill>
                <a:effectLst/>
                <a:latin typeface="+mn-lt"/>
                <a:ea typeface="+mn-ea"/>
                <a:cs typeface="+mn-cs"/>
              </a:rPr>
              <a:t>There will be breakout discussions later</a:t>
            </a:r>
          </a:p>
          <a:p>
            <a:pPr lvl="1" fontAlgn="t"/>
            <a:r>
              <a:rPr lang="en-US" sz="1200" b="0" i="0" kern="1200">
                <a:solidFill>
                  <a:schemeClr val="tx1"/>
                </a:solidFill>
                <a:effectLst/>
                <a:latin typeface="+mn-lt"/>
                <a:ea typeface="+mn-ea"/>
                <a:cs typeface="+mn-cs"/>
              </a:rPr>
              <a:t>Instructions will be provided at that time</a:t>
            </a:r>
          </a:p>
          <a:p>
            <a:pPr fontAlgn="t"/>
            <a:r>
              <a:rPr lang="en-US" sz="1200" b="0" i="0" kern="1200">
                <a:solidFill>
                  <a:schemeClr val="tx1"/>
                </a:solidFill>
                <a:effectLst/>
                <a:latin typeface="+mn-lt"/>
                <a:ea typeface="+mn-ea"/>
                <a:cs typeface="+mn-cs"/>
              </a:rPr>
              <a:t>Encourage participation: </a:t>
            </a:r>
          </a:p>
          <a:p>
            <a:pPr lvl="1" fontAlgn="t"/>
            <a:r>
              <a:rPr lang="en-US" sz="1200" b="0" i="0" kern="1200">
                <a:solidFill>
                  <a:schemeClr val="tx1"/>
                </a:solidFill>
                <a:effectLst/>
                <a:latin typeface="+mn-lt"/>
                <a:ea typeface="+mn-ea"/>
                <a:cs typeface="+mn-cs"/>
              </a:rPr>
              <a:t>Questions are welcome at any point</a:t>
            </a:r>
          </a:p>
          <a:p>
            <a:pPr lvl="1" fontAlgn="t"/>
            <a:r>
              <a:rPr lang="en-US" sz="1200" b="0" i="0" kern="1200">
                <a:solidFill>
                  <a:schemeClr val="tx1"/>
                </a:solidFill>
                <a:effectLst/>
                <a:latin typeface="+mn-lt"/>
                <a:ea typeface="+mn-ea"/>
                <a:cs typeface="+mn-cs"/>
              </a:rPr>
              <a:t>Multiple ways to engage</a:t>
            </a:r>
          </a:p>
        </p:txBody>
      </p:sp>
      <p:sp>
        <p:nvSpPr>
          <p:cNvPr id="4" name="Slide Number Placeholder 3"/>
          <p:cNvSpPr>
            <a:spLocks noGrp="1"/>
          </p:cNvSpPr>
          <p:nvPr>
            <p:ph type="sldNum" sz="quarter" idx="5"/>
          </p:nvPr>
        </p:nvSpPr>
        <p:spPr/>
        <p:txBody>
          <a:bodyPr/>
          <a:lstStyle/>
          <a:p>
            <a:fld id="{B4634337-379F-48D3-B0E9-680D9C7E0E28}" type="slidenum">
              <a:rPr lang="en-US" smtClean="0"/>
              <a:t>3</a:t>
            </a:fld>
            <a:endParaRPr lang="en-US"/>
          </a:p>
        </p:txBody>
      </p:sp>
    </p:spTree>
    <p:extLst>
      <p:ext uri="{BB962C8B-B14F-4D97-AF65-F5344CB8AC3E}">
        <p14:creationId xmlns:p14="http://schemas.microsoft.com/office/powerpoint/2010/main" val="3169179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PCG - CLARIBEL</a:t>
            </a:r>
          </a:p>
        </p:txBody>
      </p:sp>
      <p:sp>
        <p:nvSpPr>
          <p:cNvPr id="4" name="Slide Number Placeholder 3"/>
          <p:cNvSpPr>
            <a:spLocks noGrp="1"/>
          </p:cNvSpPr>
          <p:nvPr>
            <p:ph type="sldNum" sz="quarter" idx="5"/>
          </p:nvPr>
        </p:nvSpPr>
        <p:spPr/>
        <p:txBody>
          <a:bodyPr/>
          <a:lstStyle/>
          <a:p>
            <a:fld id="{B4634337-379F-48D3-B0E9-680D9C7E0E28}" type="slidenum">
              <a:rPr lang="en-US" smtClean="0"/>
              <a:t>4</a:t>
            </a:fld>
            <a:endParaRPr lang="en-US"/>
          </a:p>
        </p:txBody>
      </p:sp>
    </p:spTree>
    <p:extLst>
      <p:ext uri="{BB962C8B-B14F-4D97-AF65-F5344CB8AC3E}">
        <p14:creationId xmlns:p14="http://schemas.microsoft.com/office/powerpoint/2010/main" val="2735888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PCG - CLARIBEL</a:t>
            </a:r>
          </a:p>
        </p:txBody>
      </p:sp>
      <p:sp>
        <p:nvSpPr>
          <p:cNvPr id="4" name="Slide Number Placeholder 3"/>
          <p:cNvSpPr>
            <a:spLocks noGrp="1"/>
          </p:cNvSpPr>
          <p:nvPr>
            <p:ph type="sldNum" sz="quarter" idx="5"/>
          </p:nvPr>
        </p:nvSpPr>
        <p:spPr/>
        <p:txBody>
          <a:bodyPr/>
          <a:lstStyle/>
          <a:p>
            <a:fld id="{B4634337-379F-48D3-B0E9-680D9C7E0E28}" type="slidenum">
              <a:rPr lang="en-US" smtClean="0"/>
              <a:t>5</a:t>
            </a:fld>
            <a:endParaRPr lang="en-US"/>
          </a:p>
        </p:txBody>
      </p:sp>
    </p:spTree>
    <p:extLst>
      <p:ext uri="{BB962C8B-B14F-4D97-AF65-F5344CB8AC3E}">
        <p14:creationId xmlns:p14="http://schemas.microsoft.com/office/powerpoint/2010/main" val="2013630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Christine: </a:t>
            </a:r>
            <a:br>
              <a:rPr lang="en-US"/>
            </a:br>
            <a:br>
              <a:rPr lang="en-US"/>
            </a:br>
            <a:r>
              <a:rPr lang="en-US"/>
              <a:t>Birth Hospitals are the primary referral source, introducing Welcome Family to caregivers. </a:t>
            </a:r>
          </a:p>
          <a:p>
            <a:r>
              <a:rPr lang="en-US"/>
              <a:t>Current Welcome Family Programs employ a variety of strategies to increase referrals. </a:t>
            </a:r>
          </a:p>
          <a:p>
            <a:endParaRPr lang="en-US"/>
          </a:p>
          <a:p>
            <a:endParaRPr lang="en-US"/>
          </a:p>
          <a:p>
            <a:r>
              <a:rPr lang="en-US">
                <a:effectLst/>
              </a:rPr>
              <a:t>Current version of the Welcome Family bags include: </a:t>
            </a:r>
          </a:p>
          <a:p>
            <a:r>
              <a:rPr lang="en-US">
                <a:effectLst/>
              </a:rPr>
              <a:t>Large carabiner/ “Mommy Hook”  </a:t>
            </a:r>
            <a:endParaRPr lang="en-US"/>
          </a:p>
          <a:p>
            <a:r>
              <a:rPr lang="en-US">
                <a:effectLst/>
              </a:rPr>
              <a:t>Board Book </a:t>
            </a:r>
            <a:endParaRPr lang="en-US"/>
          </a:p>
          <a:p>
            <a:r>
              <a:rPr lang="en-US">
                <a:effectLst/>
              </a:rPr>
              <a:t>Thermometer </a:t>
            </a:r>
            <a:endParaRPr lang="en-US"/>
          </a:p>
          <a:p>
            <a:r>
              <a:rPr lang="en-US">
                <a:effectLst/>
              </a:rPr>
              <a:t>Bath Soap </a:t>
            </a:r>
            <a:endParaRPr lang="en-US"/>
          </a:p>
          <a:p>
            <a:r>
              <a:rPr lang="en-US">
                <a:effectLst/>
              </a:rPr>
              <a:t>Magnet </a:t>
            </a:r>
            <a:endParaRPr lang="en-US"/>
          </a:p>
          <a:p>
            <a:r>
              <a:rPr lang="en-US">
                <a:effectLst/>
              </a:rPr>
              <a:t>Safe home checklist </a:t>
            </a:r>
            <a:endParaRPr lang="en-US"/>
          </a:p>
          <a:p>
            <a:r>
              <a:rPr lang="en-US">
                <a:effectLst/>
              </a:rPr>
              <a:t>CDC milestones booklet </a:t>
            </a:r>
            <a:endParaRPr lang="en-US"/>
          </a:p>
          <a:p>
            <a:r>
              <a:rPr lang="en-US">
                <a:effectLst/>
              </a:rPr>
              <a:t>Other brochures/pamphlets </a:t>
            </a:r>
            <a:endParaRPr lang="en-US"/>
          </a:p>
          <a:p>
            <a:endParaRPr lang="en-US"/>
          </a:p>
          <a:p>
            <a:endParaRPr lang="en-US"/>
          </a:p>
        </p:txBody>
      </p:sp>
      <p:sp>
        <p:nvSpPr>
          <p:cNvPr id="4" name="Slide Number Placeholder 3"/>
          <p:cNvSpPr>
            <a:spLocks noGrp="1"/>
          </p:cNvSpPr>
          <p:nvPr>
            <p:ph type="sldNum" sz="quarter" idx="5"/>
          </p:nvPr>
        </p:nvSpPr>
        <p:spPr/>
        <p:txBody>
          <a:bodyPr/>
          <a:lstStyle/>
          <a:p>
            <a:fld id="{B4634337-379F-48D3-B0E9-680D9C7E0E28}" type="slidenum">
              <a:rPr lang="en-US" smtClean="0"/>
              <a:t>6</a:t>
            </a:fld>
            <a:endParaRPr lang="en-US"/>
          </a:p>
        </p:txBody>
      </p:sp>
    </p:spTree>
    <p:extLst>
      <p:ext uri="{BB962C8B-B14F-4D97-AF65-F5344CB8AC3E}">
        <p14:creationId xmlns:p14="http://schemas.microsoft.com/office/powerpoint/2010/main" val="208167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a:solidFill>
                  <a:schemeClr val="tx1"/>
                </a:solidFill>
                <a:effectLst/>
                <a:latin typeface="+mn-lt"/>
                <a:ea typeface="+mn-ea"/>
                <a:cs typeface="+mn-cs"/>
              </a:rPr>
              <a:t>EMMA</a:t>
            </a:r>
            <a:br>
              <a:rPr lang="en-US" sz="1200" b="0" i="0" kern="1200">
                <a:effectLst/>
                <a:cs typeface="+mn-lt"/>
              </a:rPr>
            </a:br>
            <a:br>
              <a:rPr lang="en-US" sz="1200" b="0" i="0" kern="1200">
                <a:effectLst/>
                <a:cs typeface="+mn-lt"/>
              </a:rPr>
            </a:br>
            <a:r>
              <a:rPr lang="en-US" sz="1200" b="0" i="0" kern="1200">
                <a:solidFill>
                  <a:schemeClr val="tx1"/>
                </a:solidFill>
                <a:effectLst/>
                <a:latin typeface="+mn-lt"/>
                <a:ea typeface="+mn-ea"/>
                <a:cs typeface="+mn-cs"/>
              </a:rPr>
              <a:t>Today, we want to understand how Welcome Family shows up across your different roles and experiences—and use that to identify how we build awareness and trust with families at different points in their journey</a:t>
            </a:r>
            <a:r>
              <a:rPr lang="en-US"/>
              <a:t> so that families will accept a referral and a visit</a:t>
            </a:r>
            <a:r>
              <a:rPr lang="en-US" sz="1200" b="0" i="0" kern="1200">
                <a:solidFill>
                  <a:schemeClr val="tx1"/>
                </a:solidFill>
                <a:effectLst/>
                <a:latin typeface="+mn-lt"/>
                <a:ea typeface="+mn-ea"/>
                <a:cs typeface="+mn-cs"/>
              </a:rPr>
              <a:t>.</a:t>
            </a:r>
          </a:p>
          <a:p>
            <a:pPr fontAlgn="t"/>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We’ll start by hearing from everyone, then move into smaller groups that you will self select based on your role, and ultimately identify concrete strategies for outreach and messaging that we will report back to the larger group.</a:t>
            </a:r>
          </a:p>
          <a:p>
            <a:endParaRPr lang="en-US"/>
          </a:p>
        </p:txBody>
      </p:sp>
      <p:sp>
        <p:nvSpPr>
          <p:cNvPr id="4" name="Slide Number Placeholder 3"/>
          <p:cNvSpPr>
            <a:spLocks noGrp="1"/>
          </p:cNvSpPr>
          <p:nvPr>
            <p:ph type="sldNum" sz="quarter" idx="5"/>
          </p:nvPr>
        </p:nvSpPr>
        <p:spPr/>
        <p:txBody>
          <a:bodyPr/>
          <a:lstStyle/>
          <a:p>
            <a:fld id="{B4634337-379F-48D3-B0E9-680D9C7E0E28}" type="slidenum">
              <a:rPr lang="en-US" smtClean="0"/>
              <a:t>7</a:t>
            </a:fld>
            <a:endParaRPr lang="en-US"/>
          </a:p>
        </p:txBody>
      </p:sp>
    </p:spTree>
    <p:extLst>
      <p:ext uri="{BB962C8B-B14F-4D97-AF65-F5344CB8AC3E}">
        <p14:creationId xmlns:p14="http://schemas.microsoft.com/office/powerpoint/2010/main" val="1369773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EMMA</a:t>
            </a:r>
            <a:br>
              <a:rPr lang="en-US"/>
            </a:br>
            <a:endParaRPr lang="en-US"/>
          </a:p>
          <a:p>
            <a:r>
              <a:rPr lang="en-US"/>
              <a:t>Facilitation – </a:t>
            </a:r>
          </a:p>
          <a:p>
            <a:r>
              <a:rPr lang="en-US"/>
              <a:t>Read out the responses, ask the group what they notice about the responses? Ask if they feel anything they read resonates or anything they want to amplify? Ask if anyone feels these responses are suggesting anything right off the bat at this first observation? </a:t>
            </a:r>
          </a:p>
        </p:txBody>
      </p:sp>
      <p:sp>
        <p:nvSpPr>
          <p:cNvPr id="4" name="Slide Number Placeholder 3"/>
          <p:cNvSpPr>
            <a:spLocks noGrp="1"/>
          </p:cNvSpPr>
          <p:nvPr>
            <p:ph type="sldNum" sz="quarter" idx="5"/>
          </p:nvPr>
        </p:nvSpPr>
        <p:spPr/>
        <p:txBody>
          <a:bodyPr/>
          <a:lstStyle/>
          <a:p>
            <a:fld id="{B4634337-379F-48D3-B0E9-680D9C7E0E28}" type="slidenum">
              <a:rPr lang="en-US" smtClean="0"/>
              <a:t>8</a:t>
            </a:fld>
            <a:endParaRPr lang="en-US"/>
          </a:p>
        </p:txBody>
      </p:sp>
    </p:spTree>
    <p:extLst>
      <p:ext uri="{BB962C8B-B14F-4D97-AF65-F5344CB8AC3E}">
        <p14:creationId xmlns:p14="http://schemas.microsoft.com/office/powerpoint/2010/main" val="707874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Self Select Breakout Group: </a:t>
            </a:r>
          </a:p>
          <a:p>
            <a:pPr lvl="1"/>
            <a:r>
              <a:rPr lang="en-US" dirty="0"/>
              <a:t>Clinical providers – EMMA – DPH? Stephanie – Elaine </a:t>
            </a:r>
          </a:p>
          <a:p>
            <a:pPr lvl="1"/>
            <a:r>
              <a:rPr lang="en-US" dirty="0"/>
              <a:t>Community-based organizations – Grace, Elise – DPH? Danielle -</a:t>
            </a:r>
          </a:p>
          <a:p>
            <a:pPr lvl="1"/>
            <a:r>
              <a:rPr lang="en-US" dirty="0"/>
              <a:t>Family representatives – Phoebe, Claribel  - DPH? Christine</a:t>
            </a:r>
          </a:p>
          <a:p>
            <a:pPr lvl="1"/>
            <a:r>
              <a:rPr lang="en-US" dirty="0"/>
              <a:t>MAIN ROOM – Claribel will remain in main room to support anyone having technical difficulties, if someone cannot move to a breakout, she will lead the discussion in the main room? </a:t>
            </a:r>
          </a:p>
          <a:p>
            <a:pPr lvl="1"/>
            <a:endParaRPr lang="en-US" dirty="0"/>
          </a:p>
          <a:p>
            <a:pPr marL="228600" indent="-228600">
              <a:buFont typeface="+mj-lt"/>
              <a:buAutoNum type="arabicPeriod"/>
            </a:pPr>
            <a:r>
              <a:rPr lang="en-US" dirty="0"/>
              <a:t>Set Context in the breakout:</a:t>
            </a:r>
          </a:p>
          <a:p>
            <a:pPr marL="685800" lvl="1" indent="-228600">
              <a:buFont typeface="+mj-lt"/>
              <a:buAutoNum type="arabicPeriod"/>
            </a:pPr>
            <a:r>
              <a:rPr lang="en-US" dirty="0"/>
              <a:t>Confirm the ‘category’ of the breakout room. Emphasize everyone turn on cameras if they are able, and come off mute freely, and also use chat to affirm, emphasize others’ comments or provide your own and facilitator will try to acknowledge those. </a:t>
            </a:r>
          </a:p>
          <a:p>
            <a:pPr marL="685800" lvl="1" indent="-228600">
              <a:buFont typeface="+mj-lt"/>
              <a:buAutoNum type="arabicPeriod"/>
            </a:pPr>
            <a:r>
              <a:rPr lang="en-US" dirty="0"/>
              <a:t>Note that the group will go over 3 main questions – </a:t>
            </a:r>
          </a:p>
          <a:p>
            <a:pPr marL="685800" lvl="1" indent="-228600">
              <a:buFont typeface="+mj-lt"/>
              <a:buAutoNum type="arabicPeriod"/>
            </a:pPr>
            <a:r>
              <a:rPr lang="en-US" dirty="0"/>
              <a:t>Question 1: - Recognize that birth hospitals are primary referral source at delivery encounter, that is the current reality and the expectation for the future statewide expansion and then ask “Beyond birth hospitals, where are the most important opportunities to build awareness of Welcome Family? Consider if this answer varies by prenatal, birth and post partum periods. </a:t>
            </a:r>
          </a:p>
          <a:p>
            <a:pPr marL="685800" lvl="1" indent="-228600">
              <a:buFont typeface="+mj-lt"/>
              <a:buAutoNum type="arabicPeriod"/>
            </a:pPr>
            <a:r>
              <a:rPr lang="en-US" dirty="0"/>
              <a:t>Question 2: “From your context or experience, who is most trusted to introduce or talk about Welcome Family? What makes that source credible to families?” </a:t>
            </a:r>
            <a:r>
              <a:rPr lang="en-US" sz="1200" kern="1200" dirty="0">
                <a:solidFill>
                  <a:schemeClr val="tx1"/>
                </a:solidFill>
                <a:effectLst/>
                <a:latin typeface="+mn-lt"/>
                <a:ea typeface="+mn-ea"/>
                <a:cs typeface="+mn-cs"/>
              </a:rPr>
              <a:t>Should we include a question of what will barriers be? what can get in the way of trust? </a:t>
            </a:r>
            <a:endParaRPr lang="en-US" dirty="0"/>
          </a:p>
          <a:p>
            <a:pPr marL="685800" lvl="1" indent="-228600">
              <a:buFont typeface="+mj-lt"/>
              <a:buAutoNum type="arabicPeriod"/>
            </a:pPr>
            <a:r>
              <a:rPr lang="en-US" dirty="0"/>
              <a:t>Question 3: “How should Welcome Family be presented at: Prenatal stage? At birth? Postpartum?”</a:t>
            </a:r>
          </a:p>
          <a:p>
            <a:pPr marL="228600" lvl="0" indent="-228600">
              <a:buFont typeface="+mj-lt"/>
              <a:buAutoNum type="arabicPeriod"/>
            </a:pPr>
            <a:r>
              <a:rPr lang="en-US" dirty="0"/>
              <a:t>Back to larger group. Facilitator to report out on awareness channels, trusted messengers and top messaging framing for trust building. Also, elevate any specific interventions or strategies that the group identified (i.e., social media campaign, or billboard </a:t>
            </a:r>
            <a:r>
              <a:rPr lang="en-US" dirty="0" err="1"/>
              <a:t>etc</a:t>
            </a:r>
            <a:r>
              <a:rPr lang="en-US" dirty="0"/>
              <a:t> )</a:t>
            </a:r>
          </a:p>
          <a:p>
            <a:pPr marL="228600" lvl="0" indent="-228600">
              <a:buFont typeface="+mj-lt"/>
              <a:buAutoNum type="arabicPeriod"/>
            </a:pPr>
            <a:endParaRPr lang="en-US" dirty="0"/>
          </a:p>
          <a:p>
            <a:pPr marL="228600" lvl="0" indent="-228600">
              <a:buFont typeface="+mj-lt"/>
              <a:buAutoNum type="arabicPeriod"/>
            </a:pPr>
            <a:endParaRPr lang="en-US" dirty="0"/>
          </a:p>
          <a:p>
            <a:pPr marL="0" lvl="0" indent="0">
              <a:buFont typeface="+mj-lt"/>
              <a:buNone/>
            </a:pPr>
            <a:r>
              <a:rPr lang="en-US" dirty="0"/>
              <a:t>Reference</a:t>
            </a:r>
          </a:p>
          <a:p>
            <a:r>
              <a:rPr lang="en-US" dirty="0">
                <a:effectLst/>
              </a:rPr>
              <a:t>Current version of the Welcome Family bags include: </a:t>
            </a:r>
          </a:p>
          <a:p>
            <a:r>
              <a:rPr lang="en-US" dirty="0">
                <a:effectLst/>
              </a:rPr>
              <a:t>Large carabiner/ “Mommy Hook”  </a:t>
            </a:r>
            <a:endParaRPr lang="en-US" dirty="0"/>
          </a:p>
          <a:p>
            <a:r>
              <a:rPr lang="en-US" dirty="0">
                <a:effectLst/>
              </a:rPr>
              <a:t>Board Book </a:t>
            </a:r>
            <a:endParaRPr lang="en-US" dirty="0"/>
          </a:p>
          <a:p>
            <a:r>
              <a:rPr lang="en-US" dirty="0">
                <a:effectLst/>
              </a:rPr>
              <a:t>Thermometer </a:t>
            </a:r>
            <a:endParaRPr lang="en-US" dirty="0"/>
          </a:p>
          <a:p>
            <a:r>
              <a:rPr lang="en-US" dirty="0">
                <a:effectLst/>
              </a:rPr>
              <a:t>Bath Soap </a:t>
            </a:r>
            <a:endParaRPr lang="en-US" dirty="0"/>
          </a:p>
          <a:p>
            <a:r>
              <a:rPr lang="en-US" dirty="0">
                <a:effectLst/>
              </a:rPr>
              <a:t>Magnet </a:t>
            </a:r>
            <a:endParaRPr lang="en-US" dirty="0"/>
          </a:p>
          <a:p>
            <a:r>
              <a:rPr lang="en-US" dirty="0">
                <a:effectLst/>
              </a:rPr>
              <a:t>Safe home checklist </a:t>
            </a:r>
            <a:endParaRPr lang="en-US" dirty="0"/>
          </a:p>
          <a:p>
            <a:r>
              <a:rPr lang="en-US" dirty="0">
                <a:effectLst/>
              </a:rPr>
              <a:t>CDC milestones booklet </a:t>
            </a:r>
            <a:endParaRPr lang="en-US" dirty="0"/>
          </a:p>
          <a:p>
            <a:r>
              <a:rPr lang="en-US" dirty="0">
                <a:effectLst/>
              </a:rPr>
              <a:t>Other brochures/pamphlets </a:t>
            </a:r>
            <a:endParaRPr lang="en-US" dirty="0"/>
          </a:p>
          <a:p>
            <a:endParaRPr lang="en-US" dirty="0"/>
          </a:p>
        </p:txBody>
      </p:sp>
      <p:sp>
        <p:nvSpPr>
          <p:cNvPr id="4" name="Slide Number Placeholder 3"/>
          <p:cNvSpPr>
            <a:spLocks noGrp="1"/>
          </p:cNvSpPr>
          <p:nvPr>
            <p:ph type="sldNum" sz="quarter" idx="5"/>
          </p:nvPr>
        </p:nvSpPr>
        <p:spPr/>
        <p:txBody>
          <a:bodyPr/>
          <a:lstStyle/>
          <a:p>
            <a:fld id="{B4634337-379F-48D3-B0E9-680D9C7E0E28}" type="slidenum">
              <a:rPr lang="en-US" smtClean="0"/>
              <a:t>9</a:t>
            </a:fld>
            <a:endParaRPr lang="en-US"/>
          </a:p>
        </p:txBody>
      </p:sp>
    </p:spTree>
    <p:extLst>
      <p:ext uri="{BB962C8B-B14F-4D97-AF65-F5344CB8AC3E}">
        <p14:creationId xmlns:p14="http://schemas.microsoft.com/office/powerpoint/2010/main" val="30271140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B35CF-C6B8-E3D8-C983-47B5B6024791}"/>
              </a:ext>
            </a:extLst>
          </p:cNvPr>
          <p:cNvSpPr>
            <a:spLocks noGrp="1"/>
          </p:cNvSpPr>
          <p:nvPr>
            <p:ph type="ctrTitle"/>
          </p:nvPr>
        </p:nvSpPr>
        <p:spPr>
          <a:xfrm>
            <a:off x="599975" y="2800951"/>
            <a:ext cx="9144000" cy="1222091"/>
          </a:xfrm>
        </p:spPr>
        <p:txBody>
          <a:bodyPr anchor="b">
            <a:normAutofit/>
          </a:bodyPr>
          <a:lstStyle>
            <a:lvl1pPr algn="l">
              <a:defRPr sz="4000" b="1" i="0">
                <a:solidFill>
                  <a:srgbClr val="005B96"/>
                </a:solidFill>
                <a:latin typeface="Avenir Next" panose="020B0503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DAEC54F-954C-3FDD-F56B-0742CE06FACA}"/>
              </a:ext>
            </a:extLst>
          </p:cNvPr>
          <p:cNvSpPr>
            <a:spLocks noGrp="1"/>
          </p:cNvSpPr>
          <p:nvPr>
            <p:ph type="subTitle" idx="1"/>
          </p:nvPr>
        </p:nvSpPr>
        <p:spPr>
          <a:xfrm>
            <a:off x="599975" y="4218055"/>
            <a:ext cx="9144000" cy="1655762"/>
          </a:xfrm>
        </p:spPr>
        <p:txBody>
          <a:bodyPr>
            <a:normAutofit/>
          </a:bodyPr>
          <a:lstStyle>
            <a:lvl1pPr marL="0" indent="0" algn="l">
              <a:buNone/>
              <a:defRPr sz="2800">
                <a:solidFill>
                  <a:srgbClr val="022F54"/>
                </a:solidFill>
                <a:latin typeface="Source Sans Pro" panose="020B0503030403020204" pitchFamily="34" charset="0"/>
                <a:ea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2026C85C-55B3-3C7E-3144-AA184DAF637D}"/>
              </a:ext>
            </a:extLst>
          </p:cNvPr>
          <p:cNvSpPr>
            <a:spLocks noGrp="1"/>
          </p:cNvSpPr>
          <p:nvPr>
            <p:ph type="sldNum" sz="quarter" idx="12"/>
          </p:nvPr>
        </p:nvSpPr>
        <p:spPr>
          <a:xfrm>
            <a:off x="9293994" y="6365975"/>
            <a:ext cx="2743200" cy="365125"/>
          </a:xfrm>
        </p:spPr>
        <p:txBody>
          <a:bodyPr/>
          <a:lstStyle>
            <a:lvl1pPr>
              <a:defRPr sz="1800">
                <a:solidFill>
                  <a:schemeClr val="bg1"/>
                </a:solidFill>
                <a:latin typeface="Source Sans Pro" panose="020B0503030403020204" pitchFamily="34" charset="0"/>
                <a:ea typeface="Source Sans Pro" panose="020B0503030403020204" pitchFamily="34" charset="0"/>
              </a:defRPr>
            </a:lvl1pPr>
          </a:lstStyle>
          <a:p>
            <a:fld id="{FB0DD312-D48A-0241-B110-0DC4EF2074A8}" type="slidenum">
              <a:rPr lang="en-US" smtClean="0"/>
              <a:pPr/>
              <a:t>‹#›</a:t>
            </a:fld>
            <a:endParaRPr lang="en-US"/>
          </a:p>
        </p:txBody>
      </p:sp>
    </p:spTree>
    <p:extLst>
      <p:ext uri="{BB962C8B-B14F-4D97-AF65-F5344CB8AC3E}">
        <p14:creationId xmlns:p14="http://schemas.microsoft.com/office/powerpoint/2010/main" val="117607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CFC4B-9B1B-5B31-BB99-816A76790BDC}"/>
              </a:ext>
            </a:extLst>
          </p:cNvPr>
          <p:cNvSpPr>
            <a:spLocks noGrp="1"/>
          </p:cNvSpPr>
          <p:nvPr>
            <p:ph type="title"/>
          </p:nvPr>
        </p:nvSpPr>
        <p:spPr>
          <a:xfrm>
            <a:off x="838200" y="576882"/>
            <a:ext cx="10515600" cy="770656"/>
          </a:xfrm>
        </p:spPr>
        <p:txBody>
          <a:bodyPr>
            <a:normAutofit/>
          </a:bodyPr>
          <a:lstStyle>
            <a:lvl1pPr>
              <a:defRPr sz="3200" b="1" i="0">
                <a:solidFill>
                  <a:srgbClr val="005B96"/>
                </a:solidFill>
                <a:latin typeface="Avenir Next" panose="020B0503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C484E12-39F3-9863-79C7-34AEC31B5C8D}"/>
              </a:ext>
            </a:extLst>
          </p:cNvPr>
          <p:cNvSpPr>
            <a:spLocks noGrp="1"/>
          </p:cNvSpPr>
          <p:nvPr>
            <p:ph idx="1"/>
          </p:nvPr>
        </p:nvSpPr>
        <p:spPr>
          <a:xfrm>
            <a:off x="838200" y="1507991"/>
            <a:ext cx="10515600" cy="4351338"/>
          </a:xfrm>
        </p:spPr>
        <p:txBody>
          <a:bodyPr>
            <a:normAutofit/>
          </a:bodyPr>
          <a:lstStyle>
            <a:lvl1pPr>
              <a:defRPr sz="2400">
                <a:latin typeface="Source Sans Pro" panose="020B0503030403020204" pitchFamily="34" charset="0"/>
                <a:ea typeface="Source Sans Pro" panose="020B0503030403020204" pitchFamily="34" charset="0"/>
              </a:defRPr>
            </a:lvl1pPr>
            <a:lvl2pPr>
              <a:defRPr sz="2000">
                <a:latin typeface="Source Sans Pro" panose="020B0503030403020204" pitchFamily="34" charset="0"/>
                <a:ea typeface="Source Sans Pro" panose="020B0503030403020204" pitchFamily="34" charset="0"/>
              </a:defRPr>
            </a:lvl2pPr>
            <a:lvl3pPr>
              <a:defRPr sz="1800">
                <a:latin typeface="Source Sans Pro" panose="020B0503030403020204" pitchFamily="34" charset="0"/>
                <a:ea typeface="Source Sans Pro" panose="020B0503030403020204" pitchFamily="34" charset="0"/>
              </a:defRPr>
            </a:lvl3pPr>
            <a:lvl4pPr>
              <a:defRPr sz="1600">
                <a:latin typeface="Source Sans Pro" panose="020B0503030403020204" pitchFamily="34" charset="0"/>
                <a:ea typeface="Source Sans Pro" panose="020B0503030403020204" pitchFamily="34" charset="0"/>
              </a:defRPr>
            </a:lvl4pPr>
            <a:lvl5pPr>
              <a:defRPr sz="1600">
                <a:latin typeface="Source Sans Pro" panose="020B0503030403020204" pitchFamily="34" charset="0"/>
                <a:ea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D50C9372-B36A-F96A-91FA-B0C5CE594A29}"/>
              </a:ext>
            </a:extLst>
          </p:cNvPr>
          <p:cNvSpPr>
            <a:spLocks noGrp="1"/>
          </p:cNvSpPr>
          <p:nvPr>
            <p:ph type="sldNum" sz="quarter" idx="12"/>
          </p:nvPr>
        </p:nvSpPr>
        <p:spPr>
          <a:xfrm>
            <a:off x="9293994" y="6365975"/>
            <a:ext cx="2743200" cy="365125"/>
          </a:xfrm>
        </p:spPr>
        <p:txBody>
          <a:bodyPr/>
          <a:lstStyle>
            <a:lvl1pPr>
              <a:defRPr sz="1800">
                <a:solidFill>
                  <a:schemeClr val="bg1"/>
                </a:solidFill>
                <a:latin typeface="Source Sans Pro" panose="020B0503030403020204" pitchFamily="34" charset="0"/>
                <a:ea typeface="Source Sans Pro" panose="020B0503030403020204" pitchFamily="34" charset="0"/>
              </a:defRPr>
            </a:lvl1pPr>
          </a:lstStyle>
          <a:p>
            <a:fld id="{FB0DD312-D48A-0241-B110-0DC4EF2074A8}" type="slidenum">
              <a:rPr lang="en-US" smtClean="0"/>
              <a:pPr/>
              <a:t>‹#›</a:t>
            </a:fld>
            <a:endParaRPr lang="en-US"/>
          </a:p>
        </p:txBody>
      </p:sp>
    </p:spTree>
    <p:extLst>
      <p:ext uri="{BB962C8B-B14F-4D97-AF65-F5344CB8AC3E}">
        <p14:creationId xmlns:p14="http://schemas.microsoft.com/office/powerpoint/2010/main" val="31955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A">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CFC4B-9B1B-5B31-BB99-816A76790BDC}"/>
              </a:ext>
            </a:extLst>
          </p:cNvPr>
          <p:cNvSpPr>
            <a:spLocks noGrp="1"/>
          </p:cNvSpPr>
          <p:nvPr>
            <p:ph type="title"/>
          </p:nvPr>
        </p:nvSpPr>
        <p:spPr>
          <a:xfrm>
            <a:off x="713072" y="3964974"/>
            <a:ext cx="10515600" cy="770656"/>
          </a:xfrm>
        </p:spPr>
        <p:txBody>
          <a:bodyPr>
            <a:normAutofit/>
          </a:bodyPr>
          <a:lstStyle>
            <a:lvl1pPr>
              <a:defRPr sz="4000" b="1" i="0">
                <a:solidFill>
                  <a:srgbClr val="005B96"/>
                </a:solidFill>
                <a:latin typeface="Avenir Next" panose="020B0503020202020204" pitchFamily="34" charset="0"/>
              </a:defRPr>
            </a:lvl1pPr>
          </a:lstStyle>
          <a:p>
            <a:r>
              <a:rPr lang="en-US"/>
              <a:t>Click to edit Master title style</a:t>
            </a:r>
          </a:p>
        </p:txBody>
      </p:sp>
      <p:sp>
        <p:nvSpPr>
          <p:cNvPr id="7" name="Slide Number Placeholder 5">
            <a:extLst>
              <a:ext uri="{FF2B5EF4-FFF2-40B4-BE49-F238E27FC236}">
                <a16:creationId xmlns:a16="http://schemas.microsoft.com/office/drawing/2014/main" id="{D50C9372-B36A-F96A-91FA-B0C5CE594A29}"/>
              </a:ext>
            </a:extLst>
          </p:cNvPr>
          <p:cNvSpPr>
            <a:spLocks noGrp="1"/>
          </p:cNvSpPr>
          <p:nvPr>
            <p:ph type="sldNum" sz="quarter" idx="12"/>
          </p:nvPr>
        </p:nvSpPr>
        <p:spPr>
          <a:xfrm>
            <a:off x="9293994" y="6365975"/>
            <a:ext cx="2743200" cy="365125"/>
          </a:xfrm>
        </p:spPr>
        <p:txBody>
          <a:bodyPr/>
          <a:lstStyle>
            <a:lvl1pPr>
              <a:defRPr sz="1800">
                <a:solidFill>
                  <a:schemeClr val="bg1"/>
                </a:solidFill>
                <a:latin typeface="Source Sans Pro" panose="020B0503030403020204" pitchFamily="34" charset="0"/>
                <a:ea typeface="Source Sans Pro" panose="020B0503030403020204" pitchFamily="34" charset="0"/>
              </a:defRPr>
            </a:lvl1pPr>
          </a:lstStyle>
          <a:p>
            <a:fld id="{FB0DD312-D48A-0241-B110-0DC4EF2074A8}" type="slidenum">
              <a:rPr lang="en-US" smtClean="0"/>
              <a:pPr/>
              <a:t>‹#›</a:t>
            </a:fld>
            <a:endParaRPr lang="en-US"/>
          </a:p>
        </p:txBody>
      </p:sp>
    </p:spTree>
    <p:extLst>
      <p:ext uri="{BB962C8B-B14F-4D97-AF65-F5344CB8AC3E}">
        <p14:creationId xmlns:p14="http://schemas.microsoft.com/office/powerpoint/2010/main" val="1182003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CFC4B-9B1B-5B31-BB99-816A76790BDC}"/>
              </a:ext>
            </a:extLst>
          </p:cNvPr>
          <p:cNvSpPr>
            <a:spLocks noGrp="1"/>
          </p:cNvSpPr>
          <p:nvPr>
            <p:ph type="title"/>
          </p:nvPr>
        </p:nvSpPr>
        <p:spPr>
          <a:xfrm>
            <a:off x="838200" y="3043672"/>
            <a:ext cx="10515600" cy="770656"/>
          </a:xfrm>
        </p:spPr>
        <p:txBody>
          <a:bodyPr>
            <a:normAutofit/>
          </a:bodyPr>
          <a:lstStyle>
            <a:lvl1pPr algn="ctr">
              <a:defRPr sz="4400" b="1" i="0">
                <a:solidFill>
                  <a:srgbClr val="005B96"/>
                </a:solidFill>
                <a:latin typeface="Avenir Next" panose="020B0503020202020204" pitchFamily="34" charset="0"/>
              </a:defRPr>
            </a:lvl1pPr>
          </a:lstStyle>
          <a:p>
            <a:r>
              <a:rPr lang="en-US"/>
              <a:t>Click to edit Master title style</a:t>
            </a:r>
          </a:p>
        </p:txBody>
      </p:sp>
      <p:sp>
        <p:nvSpPr>
          <p:cNvPr id="7" name="Slide Number Placeholder 5">
            <a:extLst>
              <a:ext uri="{FF2B5EF4-FFF2-40B4-BE49-F238E27FC236}">
                <a16:creationId xmlns:a16="http://schemas.microsoft.com/office/drawing/2014/main" id="{D50C9372-B36A-F96A-91FA-B0C5CE594A29}"/>
              </a:ext>
            </a:extLst>
          </p:cNvPr>
          <p:cNvSpPr>
            <a:spLocks noGrp="1"/>
          </p:cNvSpPr>
          <p:nvPr>
            <p:ph type="sldNum" sz="quarter" idx="12"/>
          </p:nvPr>
        </p:nvSpPr>
        <p:spPr>
          <a:xfrm>
            <a:off x="9293994" y="6365975"/>
            <a:ext cx="2743200" cy="365125"/>
          </a:xfrm>
        </p:spPr>
        <p:txBody>
          <a:bodyPr/>
          <a:lstStyle>
            <a:lvl1pPr>
              <a:defRPr sz="1800">
                <a:solidFill>
                  <a:schemeClr val="bg1"/>
                </a:solidFill>
                <a:latin typeface="Source Sans Pro" panose="020B0503030403020204" pitchFamily="34" charset="0"/>
                <a:ea typeface="Source Sans Pro" panose="020B0503030403020204" pitchFamily="34" charset="0"/>
              </a:defRPr>
            </a:lvl1pPr>
          </a:lstStyle>
          <a:p>
            <a:fld id="{FB0DD312-D48A-0241-B110-0DC4EF2074A8}" type="slidenum">
              <a:rPr lang="en-US" smtClean="0"/>
              <a:pPr/>
              <a:t>‹#›</a:t>
            </a:fld>
            <a:endParaRPr lang="en-US"/>
          </a:p>
        </p:txBody>
      </p:sp>
    </p:spTree>
    <p:extLst>
      <p:ext uri="{BB962C8B-B14F-4D97-AF65-F5344CB8AC3E}">
        <p14:creationId xmlns:p14="http://schemas.microsoft.com/office/powerpoint/2010/main" val="301310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4D904-79AF-2979-C476-2E336692BBD7}"/>
              </a:ext>
            </a:extLst>
          </p:cNvPr>
          <p:cNvSpPr>
            <a:spLocks noGrp="1"/>
          </p:cNvSpPr>
          <p:nvPr>
            <p:ph type="title"/>
          </p:nvPr>
        </p:nvSpPr>
        <p:spPr/>
        <p:txBody>
          <a:bodyPr>
            <a:normAutofit/>
          </a:bodyPr>
          <a:lstStyle>
            <a:lvl1pPr>
              <a:defRPr sz="3200" b="1" i="0">
                <a:solidFill>
                  <a:srgbClr val="005B96"/>
                </a:solidFill>
                <a:latin typeface="Avenir Next" panose="020B0503020202020204" pitchFamily="34" charset="0"/>
              </a:defRPr>
            </a:lvl1pPr>
          </a:lstStyle>
          <a:p>
            <a:r>
              <a:rPr lang="en-US"/>
              <a:t>Click to edit Master title style</a:t>
            </a:r>
          </a:p>
        </p:txBody>
      </p:sp>
      <p:sp>
        <p:nvSpPr>
          <p:cNvPr id="6" name="Slide Number Placeholder 5">
            <a:extLst>
              <a:ext uri="{FF2B5EF4-FFF2-40B4-BE49-F238E27FC236}">
                <a16:creationId xmlns:a16="http://schemas.microsoft.com/office/drawing/2014/main" id="{AD3E5F04-6C9A-BBF5-CF92-C893DE097B4B}"/>
              </a:ext>
            </a:extLst>
          </p:cNvPr>
          <p:cNvSpPr>
            <a:spLocks noGrp="1"/>
          </p:cNvSpPr>
          <p:nvPr>
            <p:ph type="sldNum" sz="quarter" idx="12"/>
          </p:nvPr>
        </p:nvSpPr>
        <p:spPr>
          <a:xfrm>
            <a:off x="9293994" y="6365975"/>
            <a:ext cx="2743200" cy="365125"/>
          </a:xfrm>
        </p:spPr>
        <p:txBody>
          <a:bodyPr/>
          <a:lstStyle>
            <a:lvl1pPr>
              <a:defRPr sz="1800">
                <a:solidFill>
                  <a:srgbClr val="022F54"/>
                </a:solidFill>
                <a:latin typeface="Source Sans Pro" panose="020B0503030403020204" pitchFamily="34" charset="0"/>
                <a:ea typeface="Source Sans Pro" panose="020B0503030403020204" pitchFamily="34" charset="0"/>
              </a:defRPr>
            </a:lvl1pPr>
          </a:lstStyle>
          <a:p>
            <a:fld id="{FB0DD312-D48A-0241-B110-0DC4EF2074A8}" type="slidenum">
              <a:rPr lang="en-US" smtClean="0"/>
              <a:pPr/>
              <a:t>‹#›</a:t>
            </a:fld>
            <a:endParaRPr lang="en-US"/>
          </a:p>
        </p:txBody>
      </p:sp>
    </p:spTree>
    <p:extLst>
      <p:ext uri="{BB962C8B-B14F-4D97-AF65-F5344CB8AC3E}">
        <p14:creationId xmlns:p14="http://schemas.microsoft.com/office/powerpoint/2010/main" val="3720200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lnSpc>
                <a:spcPct val="114000"/>
              </a:lnSpc>
              <a:spcBef>
                <a:spcPct val="20000"/>
              </a:spcBef>
              <a:buFont typeface="Arial" panose="020B0604020202020204" pitchFamily="34" charset="0"/>
              <a:buChar char="•"/>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114000"/>
              </a:lnSpc>
              <a:spcBef>
                <a:spcPct val="20000"/>
              </a:spcBef>
              <a:buFont typeface="Arial" panose="020B0604020202020204" pitchFamily="34" charset="0"/>
              <a:buChar char="•"/>
              <a:defRPr sz="2800" kern="1200">
                <a:solidFill>
                  <a:srgbClr val="032E53"/>
                </a:solidFill>
                <a:latin typeface="Avenir Next LT Pro" panose="020B05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ct val="20000"/>
              </a:spcBef>
              <a:buFont typeface="Arial" panose="020B0604020202020204" pitchFamily="34" charset="0"/>
              <a:buChar char="•"/>
              <a:defRPr sz="2400" kern="1200">
                <a:solidFill>
                  <a:srgbClr val="032E53"/>
                </a:solidFill>
                <a:latin typeface="Avenir Next LT Pro" panose="020B05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(add periods if more than one full sentence; no periods needed otherwise)</a:t>
            </a:r>
          </a:p>
          <a:p>
            <a:pPr lvl="1"/>
            <a:r>
              <a:rPr lang="en-US"/>
              <a:t>Second level bullet text</a:t>
            </a:r>
          </a:p>
          <a:p>
            <a:pPr lvl="2"/>
            <a:r>
              <a:rPr lang="en-US"/>
              <a:t>Third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Next LT Pro" panose="020B0504020202020204" pitchFamily="34" charset="0"/>
                <a:cs typeface="Arial" panose="020B0604020202020204" pitchFamily="34" charset="0"/>
              </a:rPr>
              <a:t>Massachusetts Department of Public Health | mass.gov/</a:t>
            </a:r>
            <a:r>
              <a:rPr lang="en-US" sz="1200" err="1">
                <a:solidFill>
                  <a:schemeClr val="bg1"/>
                </a:solidFill>
                <a:latin typeface="Avenir Next LT Pro" panose="020B0504020202020204" pitchFamily="34" charset="0"/>
                <a:cs typeface="Arial" panose="020B0604020202020204" pitchFamily="34" charset="0"/>
              </a:rPr>
              <a:t>dph</a:t>
            </a:r>
            <a:endParaRPr lang="en-US" sz="1200">
              <a:solidFill>
                <a:schemeClr val="bg1"/>
              </a:solidFill>
              <a:latin typeface="Avenir Next LT Pro" panose="020B0504020202020204" pitchFamily="34" charset="0"/>
              <a:cs typeface="Arial" panose="020B0604020202020204" pitchFamily="34" charset="0"/>
            </a:endParaRP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3" name="Title 1">
            <a:extLst>
              <a:ext uri="{FF2B5EF4-FFF2-40B4-BE49-F238E27FC236}">
                <a16:creationId xmlns:a16="http://schemas.microsoft.com/office/drawing/2014/main" id="{494959E2-EEB2-23E3-14AB-DE9E290B62F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a:t>Click to add slide title</a:t>
            </a:r>
          </a:p>
        </p:txBody>
      </p:sp>
    </p:spTree>
    <p:extLst>
      <p:ext uri="{BB962C8B-B14F-4D97-AF65-F5344CB8AC3E}">
        <p14:creationId xmlns:p14="http://schemas.microsoft.com/office/powerpoint/2010/main" val="1671406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Next LT Pro" panose="020B0504020202020204" pitchFamily="34" charset="0"/>
                <a:cs typeface="Arial" panose="020B0604020202020204" pitchFamily="34" charset="0"/>
              </a:rPr>
              <a:t>Massachusetts Department of Public Health | mass.gov/</a:t>
            </a:r>
            <a:r>
              <a:rPr lang="en-US" sz="1200" err="1">
                <a:solidFill>
                  <a:schemeClr val="bg1"/>
                </a:solidFill>
                <a:latin typeface="Avenir Next LT Pro" panose="020B0504020202020204" pitchFamily="34" charset="0"/>
                <a:cs typeface="Arial" panose="020B0604020202020204" pitchFamily="34" charset="0"/>
              </a:rPr>
              <a:t>dph</a:t>
            </a:r>
            <a:endParaRPr lang="en-US" sz="1200">
              <a:solidFill>
                <a:schemeClr val="bg1"/>
              </a:solidFill>
              <a:latin typeface="Avenir Next LT Pro" panose="020B05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a:t>Advisory Committee Aim: </a:t>
            </a:r>
            <a:br>
              <a:rPr lang="en-US"/>
            </a:br>
            <a:r>
              <a:rPr lang="en-US"/>
              <a:t>Supporting a Successful Statewide Expansion</a:t>
            </a:r>
          </a:p>
        </p:txBody>
      </p:sp>
    </p:spTree>
    <p:extLst>
      <p:ext uri="{BB962C8B-B14F-4D97-AF65-F5344CB8AC3E}">
        <p14:creationId xmlns:p14="http://schemas.microsoft.com/office/powerpoint/2010/main" val="1390148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F2C7-C163-0628-341B-12876143635B}"/>
              </a:ext>
            </a:extLst>
          </p:cNvPr>
          <p:cNvSpPr>
            <a:spLocks noGrp="1"/>
          </p:cNvSpPr>
          <p:nvPr>
            <p:ph type="title" hasCustomPrompt="1"/>
          </p:nvPr>
        </p:nvSpPr>
        <p:spPr>
          <a:xfrm>
            <a:off x="838200" y="773112"/>
            <a:ext cx="10515600" cy="759482"/>
          </a:xfrm>
        </p:spPr>
        <p:txBody>
          <a:bodyPr>
            <a:normAutofit/>
          </a:bodyPr>
          <a:lstStyle>
            <a:lvl1pPr>
              <a:defRPr sz="3600" b="1">
                <a:solidFill>
                  <a:srgbClr val="0366FC"/>
                </a:solidFill>
                <a:latin typeface="+mn-lt"/>
              </a:defRPr>
            </a:lvl1pPr>
          </a:lstStyle>
          <a:p>
            <a:r>
              <a:rPr lang="en-US"/>
              <a:t>Agenda</a:t>
            </a:r>
          </a:p>
        </p:txBody>
      </p:sp>
      <p:sp>
        <p:nvSpPr>
          <p:cNvPr id="5" name="Slide Number Placeholder 4">
            <a:extLst>
              <a:ext uri="{FF2B5EF4-FFF2-40B4-BE49-F238E27FC236}">
                <a16:creationId xmlns:a16="http://schemas.microsoft.com/office/drawing/2014/main" id="{6B76792A-2EDD-BC43-CB9B-8645043F62DD}"/>
              </a:ext>
            </a:extLst>
          </p:cNvPr>
          <p:cNvSpPr>
            <a:spLocks noGrp="1"/>
          </p:cNvSpPr>
          <p:nvPr>
            <p:ph type="sldNum" sz="quarter" idx="12"/>
          </p:nvPr>
        </p:nvSpPr>
        <p:spPr/>
        <p:txBody>
          <a:bodyPr/>
          <a:lstStyle/>
          <a:p>
            <a:fld id="{790722E6-E914-654A-9D8C-238B2EF9180E}" type="slidenum">
              <a:rPr lang="en-US" smtClean="0"/>
              <a:t>‹#›</a:t>
            </a:fld>
            <a:endParaRPr lang="en-US"/>
          </a:p>
        </p:txBody>
      </p:sp>
      <p:sp>
        <p:nvSpPr>
          <p:cNvPr id="11" name="Text Placeholder 10">
            <a:extLst>
              <a:ext uri="{FF2B5EF4-FFF2-40B4-BE49-F238E27FC236}">
                <a16:creationId xmlns:a16="http://schemas.microsoft.com/office/drawing/2014/main" id="{E45DB382-D4D5-F2D0-444C-80D436AA326C}"/>
              </a:ext>
            </a:extLst>
          </p:cNvPr>
          <p:cNvSpPr>
            <a:spLocks noGrp="1"/>
          </p:cNvSpPr>
          <p:nvPr>
            <p:ph type="body" sz="quarter" idx="13" hasCustomPrompt="1"/>
          </p:nvPr>
        </p:nvSpPr>
        <p:spPr>
          <a:xfrm>
            <a:off x="838200" y="1692768"/>
            <a:ext cx="10515600" cy="4244975"/>
          </a:xfrm>
        </p:spPr>
        <p:txBody>
          <a:bodyPr>
            <a:normAutofit/>
          </a:bodyPr>
          <a:lstStyle>
            <a:lvl1pPr>
              <a:defRPr sz="2400"/>
            </a:lvl1pPr>
          </a:lstStyle>
          <a:p>
            <a:pPr lvl="0"/>
            <a:r>
              <a:rPr lang="en-US"/>
              <a:t>[insert]</a:t>
            </a:r>
          </a:p>
          <a:p>
            <a:pPr lvl="0"/>
            <a:r>
              <a:rPr lang="en-US"/>
              <a:t>[insert]</a:t>
            </a:r>
          </a:p>
          <a:p>
            <a:pPr lvl="0"/>
            <a:r>
              <a:rPr lang="en-US"/>
              <a:t>[insert]</a:t>
            </a:r>
          </a:p>
        </p:txBody>
      </p:sp>
    </p:spTree>
    <p:extLst>
      <p:ext uri="{BB962C8B-B14F-4D97-AF65-F5344CB8AC3E}">
        <p14:creationId xmlns:p14="http://schemas.microsoft.com/office/powerpoint/2010/main" val="1717610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C91A13-BBD0-5BC2-A1EE-8B33F02FD7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21D8E6-8846-6D4C-A7CC-79C1B85FE6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4156C9-162A-A242-AB99-72513D56B9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04715F-53A3-334A-A519-E1E7FA0DBB64}" type="datetimeFigureOut">
              <a:rPr lang="en-US" smtClean="0"/>
              <a:t>7/17/2026</a:t>
            </a:fld>
            <a:endParaRPr lang="en-US"/>
          </a:p>
        </p:txBody>
      </p:sp>
      <p:sp>
        <p:nvSpPr>
          <p:cNvPr id="5" name="Footer Placeholder 4">
            <a:extLst>
              <a:ext uri="{FF2B5EF4-FFF2-40B4-BE49-F238E27FC236}">
                <a16:creationId xmlns:a16="http://schemas.microsoft.com/office/drawing/2014/main" id="{EFA82F05-C490-178E-3BA7-0D03AF742E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DC11CF-3032-433F-68C3-7B586F990B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0DD312-D48A-0241-B110-0DC4EF2074A8}" type="slidenum">
              <a:rPr lang="en-US" smtClean="0"/>
              <a:t>‹#›</a:t>
            </a:fld>
            <a:endParaRPr lang="en-US"/>
          </a:p>
        </p:txBody>
      </p:sp>
    </p:spTree>
    <p:extLst>
      <p:ext uri="{BB962C8B-B14F-4D97-AF65-F5344CB8AC3E}">
        <p14:creationId xmlns:p14="http://schemas.microsoft.com/office/powerpoint/2010/main" val="90849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4" r:id="rId5"/>
    <p:sldLayoutId id="2147483657" r:id="rId6"/>
    <p:sldLayoutId id="2147483658" r:id="rId7"/>
    <p:sldLayoutId id="214748366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BC94B3-6808-0444-A3DF-B690B6639CCD}"/>
              </a:ext>
            </a:extLst>
          </p:cNvPr>
          <p:cNvSpPr>
            <a:spLocks noGrp="1"/>
          </p:cNvSpPr>
          <p:nvPr>
            <p:ph type="ctrTitle"/>
          </p:nvPr>
        </p:nvSpPr>
        <p:spPr>
          <a:xfrm>
            <a:off x="599975" y="3160784"/>
            <a:ext cx="9144000" cy="1222091"/>
          </a:xfrm>
        </p:spPr>
        <p:txBody>
          <a:bodyPr/>
          <a:lstStyle/>
          <a:p>
            <a:r>
              <a:rPr lang="en-US" dirty="0">
                <a:latin typeface="Avenir Next LT Pro"/>
              </a:rPr>
              <a:t>Welcome Family Statewide Expansion Advisory Committee </a:t>
            </a:r>
          </a:p>
        </p:txBody>
      </p:sp>
      <p:sp>
        <p:nvSpPr>
          <p:cNvPr id="4" name="Subtitle 3">
            <a:extLst>
              <a:ext uri="{FF2B5EF4-FFF2-40B4-BE49-F238E27FC236}">
                <a16:creationId xmlns:a16="http://schemas.microsoft.com/office/drawing/2014/main" id="{5AEAD457-DDA6-0CED-B11C-C5B48E4122B8}"/>
              </a:ext>
            </a:extLst>
          </p:cNvPr>
          <p:cNvSpPr>
            <a:spLocks noGrp="1"/>
          </p:cNvSpPr>
          <p:nvPr>
            <p:ph type="subTitle" idx="1"/>
          </p:nvPr>
        </p:nvSpPr>
        <p:spPr>
          <a:xfrm>
            <a:off x="599975" y="4577888"/>
            <a:ext cx="9144000" cy="1655762"/>
          </a:xfrm>
        </p:spPr>
        <p:txBody>
          <a:bodyPr/>
          <a:lstStyle/>
          <a:p>
            <a:r>
              <a:rPr lang="en-US"/>
              <a:t>June 2026 Convening </a:t>
            </a:r>
          </a:p>
          <a:p>
            <a:r>
              <a:rPr lang="en-US"/>
              <a:t>Building Awareness of Welcome Family in Communities to Promote Referrals and Utilization</a:t>
            </a:r>
          </a:p>
        </p:txBody>
      </p:sp>
    </p:spTree>
    <p:extLst>
      <p:ext uri="{BB962C8B-B14F-4D97-AF65-F5344CB8AC3E}">
        <p14:creationId xmlns:p14="http://schemas.microsoft.com/office/powerpoint/2010/main" val="1294683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374F7E-D911-F60E-7D7E-EE0A9F0D3626}"/>
              </a:ext>
            </a:extLst>
          </p:cNvPr>
          <p:cNvSpPr>
            <a:spLocks noGrp="1"/>
          </p:cNvSpPr>
          <p:nvPr>
            <p:ph type="title"/>
          </p:nvPr>
        </p:nvSpPr>
        <p:spPr/>
        <p:txBody>
          <a:bodyPr/>
          <a:lstStyle/>
          <a:p>
            <a:r>
              <a:rPr lang="en-US"/>
              <a:t>Questions? </a:t>
            </a:r>
          </a:p>
        </p:txBody>
      </p:sp>
    </p:spTree>
    <p:extLst>
      <p:ext uri="{BB962C8B-B14F-4D97-AF65-F5344CB8AC3E}">
        <p14:creationId xmlns:p14="http://schemas.microsoft.com/office/powerpoint/2010/main" val="277382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E3AC3-FE7E-7B75-3A92-FCDD3EC4B1C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46CEC6-DE96-9B88-7816-F26AD5F7D85F}"/>
              </a:ext>
            </a:extLst>
          </p:cNvPr>
          <p:cNvSpPr>
            <a:spLocks noGrp="1"/>
          </p:cNvSpPr>
          <p:nvPr>
            <p:ph type="title"/>
          </p:nvPr>
        </p:nvSpPr>
        <p:spPr/>
        <p:txBody>
          <a:bodyPr>
            <a:normAutofit/>
          </a:bodyPr>
          <a:lstStyle/>
          <a:p>
            <a:r>
              <a:rPr lang="en-US" sz="3200" dirty="0">
                <a:latin typeface="Avenir Next LT Pro"/>
                <a:cs typeface="Arial"/>
              </a:rPr>
              <a:t>Preparing for July’s meeting </a:t>
            </a:r>
          </a:p>
        </p:txBody>
      </p:sp>
      <p:sp>
        <p:nvSpPr>
          <p:cNvPr id="2" name="Content Placeholder 1">
            <a:extLst>
              <a:ext uri="{FF2B5EF4-FFF2-40B4-BE49-F238E27FC236}">
                <a16:creationId xmlns:a16="http://schemas.microsoft.com/office/drawing/2014/main" id="{9DF564B4-AFE0-CC41-8D7E-E4EA3C56C6A8}"/>
              </a:ext>
            </a:extLst>
          </p:cNvPr>
          <p:cNvSpPr>
            <a:spLocks noGrp="1"/>
          </p:cNvSpPr>
          <p:nvPr>
            <p:ph idx="1"/>
          </p:nvPr>
        </p:nvSpPr>
        <p:spPr>
          <a:xfrm>
            <a:off x="609600" y="1438462"/>
            <a:ext cx="5486400" cy="4703031"/>
          </a:xfrm>
        </p:spPr>
        <p:txBody>
          <a:bodyPr/>
          <a:lstStyle/>
          <a:p>
            <a:r>
              <a:rPr lang="en-US" sz="2000" dirty="0"/>
              <a:t>Community Engagement and System Coordination</a:t>
            </a:r>
          </a:p>
        </p:txBody>
      </p:sp>
      <p:pic>
        <p:nvPicPr>
          <p:cNvPr id="5" name="Picture 4" descr="A person standing next to a question mark&#10;">
            <a:extLst>
              <a:ext uri="{FF2B5EF4-FFF2-40B4-BE49-F238E27FC236}">
                <a16:creationId xmlns:a16="http://schemas.microsoft.com/office/drawing/2014/main" id="{5CB59BA2-8238-A6DC-9575-93EDC13C3048}"/>
              </a:ext>
            </a:extLst>
          </p:cNvPr>
          <p:cNvPicPr>
            <a:picLocks noChangeAspect="1"/>
          </p:cNvPicPr>
          <p:nvPr/>
        </p:nvPicPr>
        <p:blipFill>
          <a:blip r:embed="rId3"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83693" y="3363684"/>
            <a:ext cx="3485081" cy="3210665"/>
          </a:xfrm>
          <a:prstGeom prst="rect">
            <a:avLst/>
          </a:prstGeom>
        </p:spPr>
      </p:pic>
      <p:sp>
        <p:nvSpPr>
          <p:cNvPr id="7" name="TextBox 6">
            <a:extLst>
              <a:ext uri="{FF2B5EF4-FFF2-40B4-BE49-F238E27FC236}">
                <a16:creationId xmlns:a16="http://schemas.microsoft.com/office/drawing/2014/main" id="{048BEDC9-D364-6DED-BA2B-4A37292E03F4}"/>
              </a:ext>
            </a:extLst>
          </p:cNvPr>
          <p:cNvSpPr txBox="1"/>
          <p:nvPr/>
        </p:nvSpPr>
        <p:spPr>
          <a:xfrm>
            <a:off x="6295292" y="1436077"/>
            <a:ext cx="6096000"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chemeClr val="accent1">
                    <a:lumMod val="49000"/>
                  </a:schemeClr>
                </a:solidFill>
                <a:latin typeface="Avenir Next LT Pro"/>
                <a:ea typeface="+mn-lt"/>
                <a:cs typeface="+mn-lt"/>
              </a:rPr>
              <a:t>Meeting dates and times: </a:t>
            </a:r>
          </a:p>
          <a:p>
            <a:r>
              <a:rPr lang="en-US" sz="2000">
                <a:solidFill>
                  <a:schemeClr val="accent1">
                    <a:lumMod val="49000"/>
                  </a:schemeClr>
                </a:solidFill>
                <a:latin typeface="Avenir Next LT Pro"/>
                <a:ea typeface="+mn-lt"/>
                <a:cs typeface="+mn-lt"/>
              </a:rPr>
              <a:t>Mondays at 2pm EST</a:t>
            </a:r>
          </a:p>
          <a:p>
            <a:pPr marL="285750" indent="-285750">
              <a:buFont typeface="Arial"/>
              <a:buChar char="•"/>
            </a:pPr>
            <a:r>
              <a:rPr lang="en-US" sz="2000">
                <a:solidFill>
                  <a:schemeClr val="accent1">
                    <a:lumMod val="49000"/>
                  </a:schemeClr>
                </a:solidFill>
                <a:latin typeface="Avenir Next LT Pro"/>
                <a:ea typeface="+mn-lt"/>
                <a:cs typeface="+mn-lt"/>
              </a:rPr>
              <a:t>July 13, 2026</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August 10, 2026</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September 14, 2026</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October 19, 2026*** </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November 9, 2026</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December 14, 2026</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January 11, 2027</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February 8, 2027</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March 8, 2027</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April 12, 2027</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May 10, 2027</a:t>
            </a:r>
            <a:endParaRPr lang="en-US" sz="2000">
              <a:solidFill>
                <a:schemeClr val="accent1">
                  <a:lumMod val="49000"/>
                </a:schemeClr>
              </a:solidFill>
              <a:latin typeface="Avenir Next LT Pro"/>
              <a:ea typeface="Calibri" panose="020F0502020204030204"/>
              <a:cs typeface="Calibri" panose="020F0502020204030204"/>
            </a:endParaRPr>
          </a:p>
        </p:txBody>
      </p:sp>
    </p:spTree>
    <p:extLst>
      <p:ext uri="{BB962C8B-B14F-4D97-AF65-F5344CB8AC3E}">
        <p14:creationId xmlns:p14="http://schemas.microsoft.com/office/powerpoint/2010/main" val="2520927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3D44A-9941-67D2-D0FC-5D19762AB5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B14A6F9-9FA8-D2B0-B8FE-AF042A798A3D}"/>
              </a:ext>
            </a:extLst>
          </p:cNvPr>
          <p:cNvSpPr>
            <a:spLocks/>
          </p:cNvSpPr>
          <p:nvPr/>
        </p:nvSpPr>
        <p:spPr>
          <a:xfrm>
            <a:off x="658590" y="4280338"/>
            <a:ext cx="6236678" cy="9993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1">
                    <a:lumMod val="49000"/>
                  </a:schemeClr>
                </a:solidFill>
                <a:effectLst/>
                <a:uLnTx/>
                <a:uFillTx/>
                <a:latin typeface="Avenir Next LT Pro"/>
                <a:ea typeface="+mj-ea"/>
                <a:cs typeface="+mj-cs"/>
              </a:rPr>
              <a:t>Welcome Family Statewide Expansion Advisory Committee </a:t>
            </a:r>
            <a:endParaRPr kumimoji="0" lang="en-US" sz="4000" b="1" i="0" u="none" strike="noStrike" kern="1200" cap="none" spc="0" normalizeH="0" baseline="0" noProof="0">
              <a:ln>
                <a:noFill/>
              </a:ln>
              <a:solidFill>
                <a:srgbClr val="005B96"/>
              </a:solidFill>
              <a:effectLst/>
              <a:uLnTx/>
              <a:uFillTx/>
              <a:latin typeface="Avenir Next" panose="020B0503020202020204" pitchFamily="34" charset="0"/>
              <a:ea typeface="+mj-ea"/>
              <a:cs typeface="+mj-cs"/>
            </a:endParaRPr>
          </a:p>
        </p:txBody>
      </p:sp>
      <p:sp>
        <p:nvSpPr>
          <p:cNvPr id="5" name="Subtitle 4">
            <a:extLst>
              <a:ext uri="{FF2B5EF4-FFF2-40B4-BE49-F238E27FC236}">
                <a16:creationId xmlns:a16="http://schemas.microsoft.com/office/drawing/2014/main" id="{198D3854-3EE2-6EEB-EA00-0D2C9C5E089E}"/>
              </a:ext>
            </a:extLst>
          </p:cNvPr>
          <p:cNvSpPr>
            <a:spLocks noGrp="1"/>
          </p:cNvSpPr>
          <p:nvPr>
            <p:ph type="title" idx="4294967295"/>
          </p:nvPr>
        </p:nvSpPr>
        <p:spPr>
          <a:xfrm>
            <a:off x="658813" y="3327400"/>
            <a:ext cx="9144000" cy="16557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1" i="0" u="none" strike="noStrike" kern="1200" cap="none" spc="0" normalizeH="0" baseline="0" noProof="0" dirty="0">
                <a:ln>
                  <a:noFill/>
                </a:ln>
                <a:solidFill>
                  <a:schemeClr val="accent1"/>
                </a:solidFill>
                <a:effectLst/>
                <a:uLnTx/>
                <a:uFillTx/>
                <a:latin typeface="Avenir Next LT Pro"/>
                <a:ea typeface="Source Sans Pro"/>
                <a:cs typeface="+mn-cs"/>
              </a:rPr>
              <a:t>Thank you! </a:t>
            </a:r>
            <a:endParaRPr kumimoji="0" lang="en-US" sz="6600" b="1" i="0" u="none" strike="noStrike" kern="1200" cap="none" spc="0" normalizeH="0" baseline="0" noProof="0" dirty="0">
              <a:ln>
                <a:noFill/>
              </a:ln>
              <a:solidFill>
                <a:schemeClr val="accent1"/>
              </a:solidFill>
              <a:effectLst/>
              <a:uLnTx/>
              <a:uFillTx/>
              <a:latin typeface="Avenir Next LT Pro"/>
              <a:ea typeface="Source Sans Pro" panose="020B0503030403020204" pitchFamily="34" charset="0"/>
              <a:cs typeface="+mn-cs"/>
            </a:endParaRPr>
          </a:p>
        </p:txBody>
      </p:sp>
    </p:spTree>
    <p:extLst>
      <p:ext uri="{BB962C8B-B14F-4D97-AF65-F5344CB8AC3E}">
        <p14:creationId xmlns:p14="http://schemas.microsoft.com/office/powerpoint/2010/main" val="3075896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ADB646-E4E2-CE89-BCB6-CFA66BB80E7D}"/>
              </a:ext>
            </a:extLst>
          </p:cNvPr>
          <p:cNvSpPr>
            <a:spLocks noGrp="1"/>
          </p:cNvSpPr>
          <p:nvPr>
            <p:ph type="title"/>
          </p:nvPr>
        </p:nvSpPr>
        <p:spPr/>
        <p:txBody>
          <a:bodyPr>
            <a:normAutofit fontScale="90000"/>
          </a:bodyPr>
          <a:lstStyle/>
          <a:p>
            <a:r>
              <a:rPr lang="en-US"/>
              <a:t>Follow-up from May: </a:t>
            </a:r>
            <a:br>
              <a:rPr lang="en-US"/>
            </a:br>
            <a:r>
              <a:rPr lang="en-US"/>
              <a:t>Answering Questions on Timeline and Budget </a:t>
            </a:r>
          </a:p>
        </p:txBody>
      </p:sp>
      <p:sp>
        <p:nvSpPr>
          <p:cNvPr id="2" name="Content Placeholder 1">
            <a:extLst>
              <a:ext uri="{FF2B5EF4-FFF2-40B4-BE49-F238E27FC236}">
                <a16:creationId xmlns:a16="http://schemas.microsoft.com/office/drawing/2014/main" id="{9F29A97A-0E1C-6442-A5BC-1337983C1EBC}"/>
              </a:ext>
            </a:extLst>
          </p:cNvPr>
          <p:cNvSpPr>
            <a:spLocks noGrp="1"/>
          </p:cNvSpPr>
          <p:nvPr>
            <p:ph idx="1"/>
          </p:nvPr>
        </p:nvSpPr>
        <p:spPr/>
        <p:txBody>
          <a:bodyPr vert="horz" lIns="91440" tIns="45720" rIns="91440" bIns="45720" rtlCol="0" anchor="t">
            <a:normAutofit fontScale="92500"/>
          </a:bodyPr>
          <a:lstStyle/>
          <a:p>
            <a:r>
              <a:rPr lang="en-US" dirty="0">
                <a:latin typeface="Avenir Next LT Pro"/>
                <a:cs typeface="Arial"/>
              </a:rPr>
              <a:t>The state anticipates procurement of Welcome Family agencies to begin in mid 2027.</a:t>
            </a:r>
          </a:p>
          <a:p>
            <a:r>
              <a:rPr lang="en-US" dirty="0">
                <a:latin typeface="Avenir Next LT Pro"/>
                <a:cs typeface="Arial"/>
              </a:rPr>
              <a:t>The state expects to procure agencies for a period of five years.</a:t>
            </a:r>
          </a:p>
          <a:p>
            <a:r>
              <a:rPr lang="en-US" dirty="0">
                <a:latin typeface="Avenir Next LT Pro"/>
                <a:cs typeface="Arial"/>
              </a:rPr>
              <a:t>The state expects to begin statewide access to services in approximately Late 2027 or early 2028. </a:t>
            </a:r>
          </a:p>
          <a:p>
            <a:pPr marL="0" indent="0" algn="ctr">
              <a:buNone/>
            </a:pPr>
            <a:endParaRPr lang="en-US" i="1" dirty="0"/>
          </a:p>
          <a:p>
            <a:pPr marL="0" indent="0" algn="ctr">
              <a:buNone/>
            </a:pPr>
            <a:r>
              <a:rPr lang="en-US" b="1" i="1" dirty="0"/>
              <a:t>Budget landscape dictates and impacts all of these dates.</a:t>
            </a:r>
          </a:p>
        </p:txBody>
      </p:sp>
    </p:spTree>
    <p:extLst>
      <p:ext uri="{BB962C8B-B14F-4D97-AF65-F5344CB8AC3E}">
        <p14:creationId xmlns:p14="http://schemas.microsoft.com/office/powerpoint/2010/main" val="4277440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51240-57A6-FD61-2801-688D2F2B2AB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6D7F9D2-2C35-3435-64E7-D88F551D4B67}"/>
              </a:ext>
            </a:extLst>
          </p:cNvPr>
          <p:cNvSpPr>
            <a:spLocks noGrp="1"/>
          </p:cNvSpPr>
          <p:nvPr>
            <p:ph type="title"/>
          </p:nvPr>
        </p:nvSpPr>
        <p:spPr/>
        <p:txBody>
          <a:bodyPr>
            <a:normAutofit fontScale="90000"/>
          </a:bodyPr>
          <a:lstStyle/>
          <a:p>
            <a:r>
              <a:rPr lang="en-US"/>
              <a:t>Follow-up from May: </a:t>
            </a:r>
            <a:br>
              <a:rPr lang="en-US"/>
            </a:br>
            <a:r>
              <a:rPr lang="en-US"/>
              <a:t>What success looks like</a:t>
            </a:r>
          </a:p>
        </p:txBody>
      </p:sp>
      <p:sp>
        <p:nvSpPr>
          <p:cNvPr id="5" name="Content Placeholder 4">
            <a:extLst>
              <a:ext uri="{FF2B5EF4-FFF2-40B4-BE49-F238E27FC236}">
                <a16:creationId xmlns:a16="http://schemas.microsoft.com/office/drawing/2014/main" id="{AA9FBD99-79CD-1124-D9E6-232BF3B0684C}"/>
              </a:ext>
            </a:extLst>
          </p:cNvPr>
          <p:cNvSpPr>
            <a:spLocks noGrp="1"/>
          </p:cNvSpPr>
          <p:nvPr>
            <p:ph idx="1"/>
          </p:nvPr>
        </p:nvSpPr>
        <p:spPr>
          <a:xfrm>
            <a:off x="609599" y="1123787"/>
            <a:ext cx="8454887" cy="5139769"/>
          </a:xfrm>
        </p:spPr>
        <p:txBody>
          <a:bodyPr>
            <a:normAutofit fontScale="92500"/>
          </a:bodyPr>
          <a:lstStyle/>
          <a:p>
            <a:pPr lvl="0"/>
            <a:r>
              <a:rPr lang="en-US"/>
              <a:t>Universal awareness and access </a:t>
            </a:r>
          </a:p>
          <a:p>
            <a:pPr lvl="0"/>
            <a:r>
              <a:rPr lang="en-US"/>
              <a:t>Equitable reach across communities</a:t>
            </a:r>
          </a:p>
          <a:p>
            <a:pPr lvl="0"/>
            <a:r>
              <a:rPr lang="en-US"/>
              <a:t>Positive family experience</a:t>
            </a:r>
          </a:p>
          <a:p>
            <a:pPr lvl="0"/>
            <a:r>
              <a:rPr lang="en-US"/>
              <a:t>Statewide standards with local flexibility </a:t>
            </a:r>
          </a:p>
          <a:p>
            <a:pPr lvl="0"/>
            <a:r>
              <a:rPr lang="en-US"/>
              <a:t>Highly prepared providers </a:t>
            </a:r>
          </a:p>
          <a:p>
            <a:pPr lvl="0"/>
            <a:r>
              <a:rPr lang="en-US"/>
              <a:t>Infrastructure for strong resource connections in communities </a:t>
            </a:r>
          </a:p>
          <a:p>
            <a:pPr lvl="0"/>
            <a:r>
              <a:rPr lang="en-US"/>
              <a:t>Representative and destigmatized workforce</a:t>
            </a:r>
          </a:p>
        </p:txBody>
      </p:sp>
      <p:pic>
        <p:nvPicPr>
          <p:cNvPr id="8" name="Picture 7" descr="People with baby">
            <a:extLst>
              <a:ext uri="{FF2B5EF4-FFF2-40B4-BE49-F238E27FC236}">
                <a16:creationId xmlns:a16="http://schemas.microsoft.com/office/drawing/2014/main" id="{5556EC4A-699C-4CD2-C97D-3B8AB861727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815432" y="3789977"/>
            <a:ext cx="1766968" cy="2473580"/>
          </a:xfrm>
          <a:prstGeom prst="rect">
            <a:avLst/>
          </a:prstGeom>
        </p:spPr>
      </p:pic>
      <p:pic>
        <p:nvPicPr>
          <p:cNvPr id="12" name="Picture 11" descr="People sharing ultrasound photo">
            <a:extLst>
              <a:ext uri="{FF2B5EF4-FFF2-40B4-BE49-F238E27FC236}">
                <a16:creationId xmlns:a16="http://schemas.microsoft.com/office/drawing/2014/main" id="{DBED8C13-1DA2-2271-3DAA-B6992850EA5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815432" y="1223695"/>
            <a:ext cx="1766968" cy="2469976"/>
          </a:xfrm>
          <a:prstGeom prst="rect">
            <a:avLst/>
          </a:prstGeom>
        </p:spPr>
      </p:pic>
    </p:spTree>
    <p:extLst>
      <p:ext uri="{BB962C8B-B14F-4D97-AF65-F5344CB8AC3E}">
        <p14:creationId xmlns:p14="http://schemas.microsoft.com/office/powerpoint/2010/main" val="1421340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BCB50-29D9-FE63-31C8-5822E6023F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D37C92E-5D81-0BE2-0539-FA6E9ACED148}"/>
              </a:ext>
            </a:extLst>
          </p:cNvPr>
          <p:cNvSpPr>
            <a:spLocks noGrp="1"/>
          </p:cNvSpPr>
          <p:nvPr>
            <p:ph type="title"/>
          </p:nvPr>
        </p:nvSpPr>
        <p:spPr/>
        <p:txBody>
          <a:bodyPr>
            <a:normAutofit fontScale="90000"/>
          </a:bodyPr>
          <a:lstStyle/>
          <a:p>
            <a:r>
              <a:rPr lang="en-US"/>
              <a:t>Follow-up from May: </a:t>
            </a:r>
            <a:br>
              <a:rPr lang="en-US"/>
            </a:br>
            <a:r>
              <a:rPr lang="en-US"/>
              <a:t>Themes and Planned Actions 1/4</a:t>
            </a:r>
          </a:p>
        </p:txBody>
      </p:sp>
      <p:graphicFrame>
        <p:nvGraphicFramePr>
          <p:cNvPr id="7" name="Content Placeholder 6">
            <a:extLst>
              <a:ext uri="{FF2B5EF4-FFF2-40B4-BE49-F238E27FC236}">
                <a16:creationId xmlns:a16="http://schemas.microsoft.com/office/drawing/2014/main" id="{90A9BF19-4547-6A97-2A14-48677266A7BE}"/>
              </a:ext>
            </a:extLst>
          </p:cNvPr>
          <p:cNvGraphicFramePr>
            <a:graphicFrameLocks noGrp="1"/>
          </p:cNvGraphicFramePr>
          <p:nvPr>
            <p:ph idx="1"/>
            <p:extLst>
              <p:ext uri="{D42A27DB-BD31-4B8C-83A1-F6EECF244321}">
                <p14:modId xmlns:p14="http://schemas.microsoft.com/office/powerpoint/2010/main" val="4060183753"/>
              </p:ext>
            </p:extLst>
          </p:nvPr>
        </p:nvGraphicFramePr>
        <p:xfrm>
          <a:off x="609600" y="1438275"/>
          <a:ext cx="10972800" cy="4206240"/>
        </p:xfrm>
        <a:graphic>
          <a:graphicData uri="http://schemas.openxmlformats.org/drawingml/2006/table">
            <a:tbl>
              <a:tblPr firstRow="1" bandRow="1">
                <a:tableStyleId>{5C22544A-7EE6-4342-B048-85BDC9FD1C3A}</a:tableStyleId>
              </a:tblPr>
              <a:tblGrid>
                <a:gridCol w="1632668">
                  <a:extLst>
                    <a:ext uri="{9D8B030D-6E8A-4147-A177-3AD203B41FA5}">
                      <a16:colId xmlns:a16="http://schemas.microsoft.com/office/drawing/2014/main" val="3660754820"/>
                    </a:ext>
                  </a:extLst>
                </a:gridCol>
                <a:gridCol w="4670066">
                  <a:extLst>
                    <a:ext uri="{9D8B030D-6E8A-4147-A177-3AD203B41FA5}">
                      <a16:colId xmlns:a16="http://schemas.microsoft.com/office/drawing/2014/main" val="1854165199"/>
                    </a:ext>
                  </a:extLst>
                </a:gridCol>
                <a:gridCol w="4670066">
                  <a:extLst>
                    <a:ext uri="{9D8B030D-6E8A-4147-A177-3AD203B41FA5}">
                      <a16:colId xmlns:a16="http://schemas.microsoft.com/office/drawing/2014/main" val="4152466246"/>
                    </a:ext>
                  </a:extLst>
                </a:gridCol>
              </a:tblGrid>
              <a:tr h="370840">
                <a:tc>
                  <a:txBody>
                    <a:bodyPr/>
                    <a:lstStyle/>
                    <a:p>
                      <a:r>
                        <a:rPr lang="en-US" sz="2200">
                          <a:latin typeface="Avenir Next LT Pro" panose="020B0504020202020204" pitchFamily="34" charset="0"/>
                        </a:rPr>
                        <a:t>Category</a:t>
                      </a:r>
                    </a:p>
                  </a:txBody>
                  <a:tcPr anchor="ctr"/>
                </a:tc>
                <a:tc>
                  <a:txBody>
                    <a:bodyPr/>
                    <a:lstStyle/>
                    <a:p>
                      <a:r>
                        <a:rPr lang="en-US" sz="2200">
                          <a:latin typeface="Avenir Next LT Pro" panose="020B0504020202020204" pitchFamily="34" charset="0"/>
                        </a:rPr>
                        <a:t>Question / Theme</a:t>
                      </a:r>
                    </a:p>
                  </a:txBody>
                  <a:tcPr anchor="ctr"/>
                </a:tc>
                <a:tc>
                  <a:txBody>
                    <a:bodyPr/>
                    <a:lstStyle/>
                    <a:p>
                      <a:r>
                        <a:rPr lang="en-US" sz="2200">
                          <a:latin typeface="Avenir Next LT Pro" panose="020B0504020202020204" pitchFamily="34" charset="0"/>
                        </a:rPr>
                        <a:t>Planned Action, at this time</a:t>
                      </a:r>
                    </a:p>
                  </a:txBody>
                  <a:tcPr anchor="ctr"/>
                </a:tc>
                <a:extLst>
                  <a:ext uri="{0D108BD9-81ED-4DB2-BD59-A6C34878D82A}">
                    <a16:rowId xmlns:a16="http://schemas.microsoft.com/office/drawing/2014/main" val="2442510644"/>
                  </a:ext>
                </a:extLst>
              </a:tr>
              <a:tr h="370840">
                <a:tc>
                  <a:txBody>
                    <a:bodyPr/>
                    <a:lstStyle/>
                    <a:p>
                      <a:r>
                        <a:rPr lang="en-US" sz="2200" b="0">
                          <a:latin typeface="Avenir Next LT Pro" panose="020B0504020202020204" pitchFamily="34" charset="0"/>
                        </a:rPr>
                        <a:t>Workforce</a:t>
                      </a:r>
                      <a:r>
                        <a:rPr lang="en-US" sz="2200" b="1">
                          <a:latin typeface="Avenir Next LT Pro" panose="020B0504020202020204" pitchFamily="34" charset="0"/>
                        </a:rPr>
                        <a:t> </a:t>
                      </a:r>
                    </a:p>
                  </a:txBody>
                  <a:tcPr anchor="ctr"/>
                </a:tc>
                <a:tc>
                  <a:txBody>
                    <a:bodyPr/>
                    <a:lstStyle/>
                    <a:p>
                      <a:r>
                        <a:rPr lang="en-US" sz="2200">
                          <a:latin typeface="Avenir Next LT Pro" panose="020B0504020202020204" pitchFamily="34" charset="0"/>
                        </a:rPr>
                        <a:t>The clinical Welcome Family visit must be staffed by a nurse. The Committee highlighted CHWs, doulas, CPMs as essential partners in the perinatal system of care. </a:t>
                      </a:r>
                    </a:p>
                    <a:p>
                      <a:endParaRPr lang="en-US" sz="2200">
                        <a:latin typeface="Avenir Next LT Pro" panose="020B0504020202020204" pitchFamily="34" charset="0"/>
                      </a:endParaRPr>
                    </a:p>
                    <a:p>
                      <a:r>
                        <a:rPr lang="en-US" sz="2200">
                          <a:latin typeface="Avenir Next LT Pro" panose="020B0504020202020204" pitchFamily="34" charset="0"/>
                        </a:rPr>
                        <a:t>How can the Welcome Family </a:t>
                      </a:r>
                      <a:r>
                        <a:rPr lang="en-US" sz="2200" b="1">
                          <a:latin typeface="Avenir Next LT Pro" panose="020B0504020202020204" pitchFamily="34" charset="0"/>
                        </a:rPr>
                        <a:t>system, at a program level, </a:t>
                      </a:r>
                      <a:r>
                        <a:rPr lang="en-US" sz="2200" b="0">
                          <a:latin typeface="Avenir Next LT Pro" panose="020B0504020202020204" pitchFamily="34" charset="0"/>
                        </a:rPr>
                        <a:t>make the appropriate workforce connections? </a:t>
                      </a:r>
                      <a:endParaRPr lang="en-US" sz="2200" b="1">
                        <a:latin typeface="Avenir Next LT Pro" panose="020B0504020202020204" pitchFamily="34" charset="0"/>
                      </a:endParaRPr>
                    </a:p>
                  </a:txBody>
                  <a:tcPr/>
                </a:tc>
                <a:tc>
                  <a:txBody>
                    <a:bodyPr/>
                    <a:lstStyle/>
                    <a:p>
                      <a:pPr marL="0" indent="0">
                        <a:buFont typeface="Arial" panose="020B0604020202020204" pitchFamily="34" charset="0"/>
                        <a:buNone/>
                      </a:pPr>
                      <a:r>
                        <a:rPr lang="en-US" sz="2200">
                          <a:latin typeface="Avenir Next LT Pro" panose="020B0504020202020204" pitchFamily="34" charset="0"/>
                        </a:rPr>
                        <a:t>This committee will have at least 2 or more sessions to discuss workforce in the coming months.</a:t>
                      </a:r>
                    </a:p>
                    <a:p>
                      <a:pPr marL="0" indent="0">
                        <a:buFont typeface="Arial" panose="020B0604020202020204" pitchFamily="34" charset="0"/>
                        <a:buNone/>
                      </a:pPr>
                      <a:endParaRPr lang="en-US" sz="2200">
                        <a:latin typeface="Avenir Next LT Pro" panose="020B0504020202020204" pitchFamily="34" charset="0"/>
                      </a:endParaRPr>
                    </a:p>
                    <a:p>
                      <a:pPr marL="0" indent="0">
                        <a:buFont typeface="Arial" panose="020B0604020202020204" pitchFamily="34" charset="0"/>
                        <a:buNone/>
                      </a:pPr>
                      <a:r>
                        <a:rPr lang="en-US" sz="2200">
                          <a:latin typeface="Avenir Next LT Pro" panose="020B0504020202020204" pitchFamily="34" charset="0"/>
                        </a:rPr>
                        <a:t>We will discuss key workforce connections to Welcome Family (i.e., CHWs, doulas and CPMs) and how they can integrate into the statewide system of programs or other innovations to support these partnerships. </a:t>
                      </a:r>
                    </a:p>
                  </a:txBody>
                  <a:tcPr/>
                </a:tc>
                <a:extLst>
                  <a:ext uri="{0D108BD9-81ED-4DB2-BD59-A6C34878D82A}">
                    <a16:rowId xmlns:a16="http://schemas.microsoft.com/office/drawing/2014/main" val="3166205297"/>
                  </a:ext>
                </a:extLst>
              </a:tr>
            </a:tbl>
          </a:graphicData>
        </a:graphic>
      </p:graphicFrame>
    </p:spTree>
    <p:extLst>
      <p:ext uri="{BB962C8B-B14F-4D97-AF65-F5344CB8AC3E}">
        <p14:creationId xmlns:p14="http://schemas.microsoft.com/office/powerpoint/2010/main" val="2911114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4A8FA-AA05-8257-73AD-AB13F2BF355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3C2F7D-5F7A-E5F6-CB04-C54C283BB77F}"/>
              </a:ext>
            </a:extLst>
          </p:cNvPr>
          <p:cNvSpPr>
            <a:spLocks noGrp="1"/>
          </p:cNvSpPr>
          <p:nvPr>
            <p:ph type="title"/>
          </p:nvPr>
        </p:nvSpPr>
        <p:spPr/>
        <p:txBody>
          <a:bodyPr>
            <a:normAutofit fontScale="90000"/>
          </a:bodyPr>
          <a:lstStyle/>
          <a:p>
            <a:r>
              <a:rPr lang="en-US"/>
              <a:t>Follow-up from May: </a:t>
            </a:r>
            <a:br>
              <a:rPr lang="en-US"/>
            </a:br>
            <a:r>
              <a:rPr lang="en-US"/>
              <a:t>Themes and Planned Actions 2/4</a:t>
            </a:r>
          </a:p>
        </p:txBody>
      </p:sp>
      <p:graphicFrame>
        <p:nvGraphicFramePr>
          <p:cNvPr id="7" name="Content Placeholder 6">
            <a:extLst>
              <a:ext uri="{FF2B5EF4-FFF2-40B4-BE49-F238E27FC236}">
                <a16:creationId xmlns:a16="http://schemas.microsoft.com/office/drawing/2014/main" id="{82185AFB-4F3B-DFD5-E55B-0FC0044A3D48}"/>
              </a:ext>
            </a:extLst>
          </p:cNvPr>
          <p:cNvGraphicFramePr>
            <a:graphicFrameLocks noGrp="1"/>
          </p:cNvGraphicFramePr>
          <p:nvPr>
            <p:ph idx="1"/>
            <p:extLst>
              <p:ext uri="{D42A27DB-BD31-4B8C-83A1-F6EECF244321}">
                <p14:modId xmlns:p14="http://schemas.microsoft.com/office/powerpoint/2010/main" val="3917568098"/>
              </p:ext>
            </p:extLst>
          </p:nvPr>
        </p:nvGraphicFramePr>
        <p:xfrm>
          <a:off x="609600" y="1438275"/>
          <a:ext cx="10972800" cy="4206240"/>
        </p:xfrm>
        <a:graphic>
          <a:graphicData uri="http://schemas.openxmlformats.org/drawingml/2006/table">
            <a:tbl>
              <a:tblPr firstRow="1" bandRow="1">
                <a:tableStyleId>{5C22544A-7EE6-4342-B048-85BDC9FD1C3A}</a:tableStyleId>
              </a:tblPr>
              <a:tblGrid>
                <a:gridCol w="1632668">
                  <a:extLst>
                    <a:ext uri="{9D8B030D-6E8A-4147-A177-3AD203B41FA5}">
                      <a16:colId xmlns:a16="http://schemas.microsoft.com/office/drawing/2014/main" val="3660754820"/>
                    </a:ext>
                  </a:extLst>
                </a:gridCol>
                <a:gridCol w="4670066">
                  <a:extLst>
                    <a:ext uri="{9D8B030D-6E8A-4147-A177-3AD203B41FA5}">
                      <a16:colId xmlns:a16="http://schemas.microsoft.com/office/drawing/2014/main" val="1854165199"/>
                    </a:ext>
                  </a:extLst>
                </a:gridCol>
                <a:gridCol w="4670066">
                  <a:extLst>
                    <a:ext uri="{9D8B030D-6E8A-4147-A177-3AD203B41FA5}">
                      <a16:colId xmlns:a16="http://schemas.microsoft.com/office/drawing/2014/main" val="4152466246"/>
                    </a:ext>
                  </a:extLst>
                </a:gridCol>
              </a:tblGrid>
              <a:tr h="370840">
                <a:tc>
                  <a:txBody>
                    <a:bodyPr/>
                    <a:lstStyle/>
                    <a:p>
                      <a:r>
                        <a:rPr lang="en-US" sz="2200">
                          <a:latin typeface="Avenir Next LT Pro" panose="020B0504020202020204" pitchFamily="34" charset="0"/>
                        </a:rPr>
                        <a:t>Category</a:t>
                      </a:r>
                    </a:p>
                  </a:txBody>
                  <a:tcPr anchor="ctr"/>
                </a:tc>
                <a:tc>
                  <a:txBody>
                    <a:bodyPr/>
                    <a:lstStyle/>
                    <a:p>
                      <a:r>
                        <a:rPr lang="en-US" sz="2200">
                          <a:latin typeface="Avenir Next LT Pro" panose="020B0504020202020204" pitchFamily="34" charset="0"/>
                        </a:rPr>
                        <a:t>Question / Theme</a:t>
                      </a:r>
                    </a:p>
                  </a:txBody>
                  <a:tcPr anchor="ctr"/>
                </a:tc>
                <a:tc>
                  <a:txBody>
                    <a:bodyPr/>
                    <a:lstStyle/>
                    <a:p>
                      <a:r>
                        <a:rPr lang="en-US" sz="2200">
                          <a:latin typeface="Avenir Next LT Pro" panose="020B0504020202020204" pitchFamily="34" charset="0"/>
                        </a:rPr>
                        <a:t>Planned Action, at this time</a:t>
                      </a:r>
                    </a:p>
                  </a:txBody>
                  <a:tcPr anchor="ctr"/>
                </a:tc>
                <a:extLst>
                  <a:ext uri="{0D108BD9-81ED-4DB2-BD59-A6C34878D82A}">
                    <a16:rowId xmlns:a16="http://schemas.microsoft.com/office/drawing/2014/main" val="2442510644"/>
                  </a:ext>
                </a:extLst>
              </a:tr>
              <a:tr h="370840">
                <a:tc>
                  <a:txBody>
                    <a:bodyPr/>
                    <a:lstStyle/>
                    <a:p>
                      <a:r>
                        <a:rPr lang="en-US" sz="2200" b="0">
                          <a:latin typeface="Avenir Next LT Pro" panose="020B0504020202020204" pitchFamily="34" charset="0"/>
                        </a:rPr>
                        <a:t>Workforce</a:t>
                      </a:r>
                      <a:r>
                        <a:rPr lang="en-US" sz="2200" b="1">
                          <a:latin typeface="Avenir Next LT Pro" panose="020B0504020202020204" pitchFamily="34" charset="0"/>
                        </a:rPr>
                        <a:t> </a:t>
                      </a:r>
                    </a:p>
                  </a:txBody>
                  <a:tcPr anchor="ctr"/>
                </a:tc>
                <a:tc>
                  <a:txBody>
                    <a:bodyPr/>
                    <a:lstStyle/>
                    <a:p>
                      <a:r>
                        <a:rPr lang="en-US" sz="2200">
                          <a:latin typeface="Avenir Next LT Pro" panose="020B0504020202020204" pitchFamily="34" charset="0"/>
                        </a:rPr>
                        <a:t>The clinical Welcome Family visit must be staffed by a nurse. The Committee highlighted CHWs, doulas, CPMs as essential partners in the perinatal system of care. </a:t>
                      </a:r>
                    </a:p>
                    <a:p>
                      <a:endParaRPr lang="en-US" sz="2200">
                        <a:latin typeface="Avenir Next LT Pro" panose="020B0504020202020204" pitchFamily="34" charset="0"/>
                      </a:endParaRPr>
                    </a:p>
                    <a:p>
                      <a:r>
                        <a:rPr lang="en-US" sz="2200">
                          <a:latin typeface="Avenir Next LT Pro" panose="020B0504020202020204" pitchFamily="34" charset="0"/>
                        </a:rPr>
                        <a:t>How can the Welcome Family </a:t>
                      </a:r>
                      <a:r>
                        <a:rPr lang="en-US" sz="2200" b="1">
                          <a:latin typeface="Avenir Next LT Pro" panose="020B0504020202020204" pitchFamily="34" charset="0"/>
                        </a:rPr>
                        <a:t>system, at a program level, </a:t>
                      </a:r>
                      <a:r>
                        <a:rPr lang="en-US" sz="2200" b="0">
                          <a:latin typeface="Avenir Next LT Pro" panose="020B0504020202020204" pitchFamily="34" charset="0"/>
                        </a:rPr>
                        <a:t>make the appropriate workforce connections? </a:t>
                      </a:r>
                      <a:endParaRPr lang="en-US" sz="2200" b="1">
                        <a:latin typeface="Avenir Next LT Pro" panose="020B0504020202020204" pitchFamily="34" charset="0"/>
                      </a:endParaRPr>
                    </a:p>
                  </a:txBody>
                  <a:tcPr/>
                </a:tc>
                <a:tc>
                  <a:txBody>
                    <a:bodyPr/>
                    <a:lstStyle/>
                    <a:p>
                      <a:pPr marL="0" indent="0">
                        <a:buFont typeface="Arial" panose="020B0604020202020204" pitchFamily="34" charset="0"/>
                        <a:buNone/>
                      </a:pPr>
                      <a:r>
                        <a:rPr lang="en-US" sz="2200">
                          <a:latin typeface="Avenir Next LT Pro" panose="020B0504020202020204" pitchFamily="34" charset="0"/>
                        </a:rPr>
                        <a:t>This committee will have at least 2 or more sessions to discuss workforce in the coming months.</a:t>
                      </a:r>
                    </a:p>
                    <a:p>
                      <a:pPr marL="0" indent="0">
                        <a:buFont typeface="Arial" panose="020B0604020202020204" pitchFamily="34" charset="0"/>
                        <a:buNone/>
                      </a:pPr>
                      <a:endParaRPr lang="en-US" sz="2200">
                        <a:latin typeface="Avenir Next LT Pro" panose="020B0504020202020204" pitchFamily="34" charset="0"/>
                      </a:endParaRPr>
                    </a:p>
                    <a:p>
                      <a:pPr marL="0" indent="0">
                        <a:buFont typeface="Arial" panose="020B0604020202020204" pitchFamily="34" charset="0"/>
                        <a:buNone/>
                      </a:pPr>
                      <a:r>
                        <a:rPr lang="en-US" sz="2200">
                          <a:latin typeface="Avenir Next LT Pro" panose="020B0504020202020204" pitchFamily="34" charset="0"/>
                        </a:rPr>
                        <a:t>We will discuss key workforce connections to Welcome Family (i.e., CHWs, doulas and CPMs) and how they can integrate into the statewide system of programs or other innovations to support these partnerships. </a:t>
                      </a:r>
                    </a:p>
                  </a:txBody>
                  <a:tcPr/>
                </a:tc>
                <a:extLst>
                  <a:ext uri="{0D108BD9-81ED-4DB2-BD59-A6C34878D82A}">
                    <a16:rowId xmlns:a16="http://schemas.microsoft.com/office/drawing/2014/main" val="3166205297"/>
                  </a:ext>
                </a:extLst>
              </a:tr>
            </a:tbl>
          </a:graphicData>
        </a:graphic>
      </p:graphicFrame>
      <p:sp>
        <p:nvSpPr>
          <p:cNvPr id="2" name="Rectangle: Rounded Corners 1">
            <a:extLst>
              <a:ext uri="{FF2B5EF4-FFF2-40B4-BE49-F238E27FC236}">
                <a16:creationId xmlns:a16="http://schemas.microsoft.com/office/drawing/2014/main" id="{8E8B1D6A-443B-43B8-80AB-F695C3146436}"/>
              </a:ext>
            </a:extLst>
          </p:cNvPr>
          <p:cNvSpPr/>
          <p:nvPr/>
        </p:nvSpPr>
        <p:spPr>
          <a:xfrm>
            <a:off x="3358751" y="5999869"/>
            <a:ext cx="4981517" cy="37585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Avenir Next LT Pro" panose="020B0504020202020204" pitchFamily="34" charset="0"/>
              </a:rPr>
              <a:t>Questions? </a:t>
            </a:r>
          </a:p>
        </p:txBody>
      </p:sp>
    </p:spTree>
    <p:extLst>
      <p:ext uri="{BB962C8B-B14F-4D97-AF65-F5344CB8AC3E}">
        <p14:creationId xmlns:p14="http://schemas.microsoft.com/office/powerpoint/2010/main" val="442794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3A9E8-E688-F813-3D75-47264A4B034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7290244-32E4-3FE1-8D16-D8B5A7E0743E}"/>
              </a:ext>
            </a:extLst>
          </p:cNvPr>
          <p:cNvSpPr>
            <a:spLocks noGrp="1"/>
          </p:cNvSpPr>
          <p:nvPr>
            <p:ph type="title"/>
          </p:nvPr>
        </p:nvSpPr>
        <p:spPr/>
        <p:txBody>
          <a:bodyPr>
            <a:normAutofit fontScale="90000"/>
          </a:bodyPr>
          <a:lstStyle/>
          <a:p>
            <a:r>
              <a:rPr lang="en-US"/>
              <a:t>Follow-up from May: </a:t>
            </a:r>
            <a:br>
              <a:rPr lang="en-US"/>
            </a:br>
            <a:r>
              <a:rPr lang="en-US"/>
              <a:t>Themes and Planned Actions 3/4</a:t>
            </a:r>
          </a:p>
        </p:txBody>
      </p:sp>
      <p:graphicFrame>
        <p:nvGraphicFramePr>
          <p:cNvPr id="7" name="Content Placeholder 6">
            <a:extLst>
              <a:ext uri="{FF2B5EF4-FFF2-40B4-BE49-F238E27FC236}">
                <a16:creationId xmlns:a16="http://schemas.microsoft.com/office/drawing/2014/main" id="{9494E2EF-556A-4DD5-2852-FBC755530021}"/>
              </a:ext>
            </a:extLst>
          </p:cNvPr>
          <p:cNvGraphicFramePr>
            <a:graphicFrameLocks noGrp="1"/>
          </p:cNvGraphicFramePr>
          <p:nvPr>
            <p:ph idx="1"/>
            <p:extLst>
              <p:ext uri="{D42A27DB-BD31-4B8C-83A1-F6EECF244321}">
                <p14:modId xmlns:p14="http://schemas.microsoft.com/office/powerpoint/2010/main" val="3067740879"/>
              </p:ext>
            </p:extLst>
          </p:nvPr>
        </p:nvGraphicFramePr>
        <p:xfrm>
          <a:off x="326453" y="1114613"/>
          <a:ext cx="11505537" cy="4876800"/>
        </p:xfrm>
        <a:graphic>
          <a:graphicData uri="http://schemas.openxmlformats.org/drawingml/2006/table">
            <a:tbl>
              <a:tblPr firstRow="1" bandRow="1">
                <a:tableStyleId>{5C22544A-7EE6-4342-B048-85BDC9FD1C3A}</a:tableStyleId>
              </a:tblPr>
              <a:tblGrid>
                <a:gridCol w="1895357">
                  <a:extLst>
                    <a:ext uri="{9D8B030D-6E8A-4147-A177-3AD203B41FA5}">
                      <a16:colId xmlns:a16="http://schemas.microsoft.com/office/drawing/2014/main" val="3660754820"/>
                    </a:ext>
                  </a:extLst>
                </a:gridCol>
                <a:gridCol w="5465207">
                  <a:extLst>
                    <a:ext uri="{9D8B030D-6E8A-4147-A177-3AD203B41FA5}">
                      <a16:colId xmlns:a16="http://schemas.microsoft.com/office/drawing/2014/main" val="1854165199"/>
                    </a:ext>
                  </a:extLst>
                </a:gridCol>
                <a:gridCol w="4144973">
                  <a:extLst>
                    <a:ext uri="{9D8B030D-6E8A-4147-A177-3AD203B41FA5}">
                      <a16:colId xmlns:a16="http://schemas.microsoft.com/office/drawing/2014/main" val="4152466246"/>
                    </a:ext>
                  </a:extLst>
                </a:gridCol>
              </a:tblGrid>
              <a:tr h="370840">
                <a:tc>
                  <a:txBody>
                    <a:bodyPr/>
                    <a:lstStyle/>
                    <a:p>
                      <a:r>
                        <a:rPr lang="en-US" sz="2200">
                          <a:latin typeface="Avenir Next LT Pro" panose="020B0504020202020204" pitchFamily="34" charset="0"/>
                        </a:rPr>
                        <a:t>Category</a:t>
                      </a:r>
                    </a:p>
                  </a:txBody>
                  <a:tcPr anchor="ctr"/>
                </a:tc>
                <a:tc>
                  <a:txBody>
                    <a:bodyPr/>
                    <a:lstStyle/>
                    <a:p>
                      <a:r>
                        <a:rPr lang="en-US" sz="2200">
                          <a:latin typeface="Avenir Next LT Pro" panose="020B0504020202020204" pitchFamily="34" charset="0"/>
                        </a:rPr>
                        <a:t>Questions / Themes</a:t>
                      </a:r>
                    </a:p>
                  </a:txBody>
                  <a:tcPr/>
                </a:tc>
                <a:tc>
                  <a:txBody>
                    <a:bodyPr/>
                    <a:lstStyle/>
                    <a:p>
                      <a:r>
                        <a:rPr lang="en-US" sz="2200">
                          <a:latin typeface="Avenir Next LT Pro" panose="020B0504020202020204" pitchFamily="34" charset="0"/>
                        </a:rPr>
                        <a:t>Planned Action, at this time</a:t>
                      </a:r>
                    </a:p>
                  </a:txBody>
                  <a:tcPr/>
                </a:tc>
                <a:extLst>
                  <a:ext uri="{0D108BD9-81ED-4DB2-BD59-A6C34878D82A}">
                    <a16:rowId xmlns:a16="http://schemas.microsoft.com/office/drawing/2014/main" val="2442510644"/>
                  </a:ext>
                </a:extLst>
              </a:tr>
              <a:tr h="370840">
                <a:tc>
                  <a:txBody>
                    <a:bodyPr/>
                    <a:lstStyle/>
                    <a:p>
                      <a:r>
                        <a:rPr lang="en-US" sz="2200" b="0">
                          <a:latin typeface="Avenir Next LT Pro" panose="020B0504020202020204" pitchFamily="34" charset="0"/>
                        </a:rPr>
                        <a:t>Community Connections </a:t>
                      </a:r>
                    </a:p>
                  </a:txBody>
                  <a:tcPr anchor="ctr"/>
                </a:tc>
                <a:tc>
                  <a:txBody>
                    <a:bodyPr/>
                    <a:lstStyle/>
                    <a:p>
                      <a:r>
                        <a:rPr lang="en-US" sz="2200">
                          <a:latin typeface="Avenir Next LT Pro" panose="020B0504020202020204" pitchFamily="34" charset="0"/>
                        </a:rPr>
                        <a:t>Referrals are a key component of the Welcome Family visit model to connect a family to the local network of providers and services to meet their needs and ensure they receive ongoing care. </a:t>
                      </a:r>
                    </a:p>
                    <a:p>
                      <a:endParaRPr lang="en-US" sz="2200">
                        <a:latin typeface="Avenir Next LT Pro" panose="020B0504020202020204" pitchFamily="34" charset="0"/>
                      </a:endParaRPr>
                    </a:p>
                    <a:p>
                      <a:r>
                        <a:rPr lang="en-US" sz="2200">
                          <a:latin typeface="Avenir Next LT Pro" panose="020B0504020202020204" pitchFamily="34" charset="0"/>
                        </a:rPr>
                        <a:t>The Committee emphasized the importance of an infrastructure / strategy to ensure that program staff have access to up to date, diverse, culturally relevant and comprehensive resources both for social, physical and behavioral health needs. </a:t>
                      </a:r>
                    </a:p>
                  </a:txBody>
                  <a:tcPr/>
                </a:tc>
                <a:tc>
                  <a:txBody>
                    <a:bodyPr/>
                    <a:lstStyle/>
                    <a:p>
                      <a:pPr marL="0" indent="0">
                        <a:buFont typeface="Arial" panose="020B0604020202020204" pitchFamily="34" charset="0"/>
                        <a:buNone/>
                      </a:pPr>
                      <a:r>
                        <a:rPr lang="en-US" sz="2200">
                          <a:latin typeface="Avenir Next LT Pro" panose="020B0504020202020204" pitchFamily="34" charset="0"/>
                        </a:rPr>
                        <a:t>In future convenings the Welcome Family state team will discuss the option of supporting roles in the statewide system of Welcome Family programs focused on community engagement. </a:t>
                      </a:r>
                    </a:p>
                    <a:p>
                      <a:pPr marL="0" indent="0">
                        <a:buFont typeface="Arial" panose="020B0604020202020204" pitchFamily="34" charset="0"/>
                        <a:buNone/>
                      </a:pPr>
                      <a:endParaRPr lang="en-US" sz="2200">
                        <a:latin typeface="Avenir Next LT Pro" panose="020B0504020202020204" pitchFamily="34" charset="0"/>
                      </a:endParaRPr>
                    </a:p>
                    <a:p>
                      <a:pPr marL="0" indent="0">
                        <a:buFont typeface="Arial" panose="020B0604020202020204" pitchFamily="34" charset="0"/>
                        <a:buNone/>
                      </a:pPr>
                      <a:r>
                        <a:rPr lang="en-US" sz="2200">
                          <a:latin typeface="Avenir Next LT Pro" panose="020B0504020202020204" pitchFamily="34" charset="0"/>
                        </a:rPr>
                        <a:t>The Committee will also discuss data systems enhancements that could support the referral aspect of the work. </a:t>
                      </a:r>
                    </a:p>
                  </a:txBody>
                  <a:tcPr/>
                </a:tc>
                <a:extLst>
                  <a:ext uri="{0D108BD9-81ED-4DB2-BD59-A6C34878D82A}">
                    <a16:rowId xmlns:a16="http://schemas.microsoft.com/office/drawing/2014/main" val="115567165"/>
                  </a:ext>
                </a:extLst>
              </a:tr>
            </a:tbl>
          </a:graphicData>
        </a:graphic>
      </p:graphicFrame>
    </p:spTree>
    <p:extLst>
      <p:ext uri="{BB962C8B-B14F-4D97-AF65-F5344CB8AC3E}">
        <p14:creationId xmlns:p14="http://schemas.microsoft.com/office/powerpoint/2010/main" val="2747263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3827D-4309-DA3B-E049-575913CA9A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ED2596-E0F4-EF0F-AA3E-1537BE63A7F1}"/>
              </a:ext>
            </a:extLst>
          </p:cNvPr>
          <p:cNvSpPr>
            <a:spLocks noGrp="1"/>
          </p:cNvSpPr>
          <p:nvPr>
            <p:ph type="title"/>
          </p:nvPr>
        </p:nvSpPr>
        <p:spPr/>
        <p:txBody>
          <a:bodyPr>
            <a:normAutofit fontScale="90000"/>
          </a:bodyPr>
          <a:lstStyle/>
          <a:p>
            <a:r>
              <a:rPr lang="en-US" dirty="0"/>
              <a:t>Follow-up from May: </a:t>
            </a:r>
            <a:br>
              <a:rPr lang="en-US" dirty="0"/>
            </a:br>
            <a:r>
              <a:rPr lang="en-US" dirty="0"/>
              <a:t>Themes and Planned Actions ¾ (continued)</a:t>
            </a:r>
          </a:p>
        </p:txBody>
      </p:sp>
      <p:graphicFrame>
        <p:nvGraphicFramePr>
          <p:cNvPr id="7" name="Content Placeholder 6">
            <a:extLst>
              <a:ext uri="{FF2B5EF4-FFF2-40B4-BE49-F238E27FC236}">
                <a16:creationId xmlns:a16="http://schemas.microsoft.com/office/drawing/2014/main" id="{F4374F0D-A869-EB0F-A519-4B13F1716CD1}"/>
              </a:ext>
            </a:extLst>
          </p:cNvPr>
          <p:cNvGraphicFramePr>
            <a:graphicFrameLocks noGrp="1"/>
          </p:cNvGraphicFramePr>
          <p:nvPr>
            <p:ph idx="1"/>
          </p:nvPr>
        </p:nvGraphicFramePr>
        <p:xfrm>
          <a:off x="326453" y="1114613"/>
          <a:ext cx="11505537" cy="4876800"/>
        </p:xfrm>
        <a:graphic>
          <a:graphicData uri="http://schemas.openxmlformats.org/drawingml/2006/table">
            <a:tbl>
              <a:tblPr firstRow="1" bandRow="1">
                <a:tableStyleId>{5C22544A-7EE6-4342-B048-85BDC9FD1C3A}</a:tableStyleId>
              </a:tblPr>
              <a:tblGrid>
                <a:gridCol w="1895357">
                  <a:extLst>
                    <a:ext uri="{9D8B030D-6E8A-4147-A177-3AD203B41FA5}">
                      <a16:colId xmlns:a16="http://schemas.microsoft.com/office/drawing/2014/main" val="3660754820"/>
                    </a:ext>
                  </a:extLst>
                </a:gridCol>
                <a:gridCol w="5465207">
                  <a:extLst>
                    <a:ext uri="{9D8B030D-6E8A-4147-A177-3AD203B41FA5}">
                      <a16:colId xmlns:a16="http://schemas.microsoft.com/office/drawing/2014/main" val="1854165199"/>
                    </a:ext>
                  </a:extLst>
                </a:gridCol>
                <a:gridCol w="4144973">
                  <a:extLst>
                    <a:ext uri="{9D8B030D-6E8A-4147-A177-3AD203B41FA5}">
                      <a16:colId xmlns:a16="http://schemas.microsoft.com/office/drawing/2014/main" val="4152466246"/>
                    </a:ext>
                  </a:extLst>
                </a:gridCol>
              </a:tblGrid>
              <a:tr h="370840">
                <a:tc>
                  <a:txBody>
                    <a:bodyPr/>
                    <a:lstStyle/>
                    <a:p>
                      <a:r>
                        <a:rPr lang="en-US" sz="2200">
                          <a:latin typeface="Avenir Next LT Pro" panose="020B0504020202020204" pitchFamily="34" charset="0"/>
                        </a:rPr>
                        <a:t>Category</a:t>
                      </a:r>
                    </a:p>
                  </a:txBody>
                  <a:tcPr anchor="ctr"/>
                </a:tc>
                <a:tc>
                  <a:txBody>
                    <a:bodyPr/>
                    <a:lstStyle/>
                    <a:p>
                      <a:r>
                        <a:rPr lang="en-US" sz="2200">
                          <a:latin typeface="Avenir Next LT Pro" panose="020B0504020202020204" pitchFamily="34" charset="0"/>
                        </a:rPr>
                        <a:t>Questions / Themes</a:t>
                      </a:r>
                    </a:p>
                  </a:txBody>
                  <a:tcPr/>
                </a:tc>
                <a:tc>
                  <a:txBody>
                    <a:bodyPr/>
                    <a:lstStyle/>
                    <a:p>
                      <a:r>
                        <a:rPr lang="en-US" sz="2200">
                          <a:latin typeface="Avenir Next LT Pro" panose="020B0504020202020204" pitchFamily="34" charset="0"/>
                        </a:rPr>
                        <a:t>Planned Action, at this time</a:t>
                      </a:r>
                    </a:p>
                  </a:txBody>
                  <a:tcPr/>
                </a:tc>
                <a:extLst>
                  <a:ext uri="{0D108BD9-81ED-4DB2-BD59-A6C34878D82A}">
                    <a16:rowId xmlns:a16="http://schemas.microsoft.com/office/drawing/2014/main" val="2442510644"/>
                  </a:ext>
                </a:extLst>
              </a:tr>
              <a:tr h="370840">
                <a:tc>
                  <a:txBody>
                    <a:bodyPr/>
                    <a:lstStyle/>
                    <a:p>
                      <a:r>
                        <a:rPr lang="en-US" sz="2200" b="0">
                          <a:latin typeface="Avenir Next LT Pro" panose="020B0504020202020204" pitchFamily="34" charset="0"/>
                        </a:rPr>
                        <a:t>Community Connections </a:t>
                      </a:r>
                    </a:p>
                  </a:txBody>
                  <a:tcPr anchor="ctr"/>
                </a:tc>
                <a:tc>
                  <a:txBody>
                    <a:bodyPr/>
                    <a:lstStyle/>
                    <a:p>
                      <a:r>
                        <a:rPr lang="en-US" sz="2200">
                          <a:latin typeface="Avenir Next LT Pro" panose="020B0504020202020204" pitchFamily="34" charset="0"/>
                        </a:rPr>
                        <a:t>Referrals are a key component of the Welcome Family visit model to connect a family to the local network of providers and services to meet their needs and ensure they receive ongoing care. </a:t>
                      </a:r>
                    </a:p>
                    <a:p>
                      <a:endParaRPr lang="en-US" sz="2200">
                        <a:latin typeface="Avenir Next LT Pro" panose="020B0504020202020204" pitchFamily="34" charset="0"/>
                      </a:endParaRPr>
                    </a:p>
                    <a:p>
                      <a:r>
                        <a:rPr lang="en-US" sz="2200">
                          <a:latin typeface="Avenir Next LT Pro" panose="020B0504020202020204" pitchFamily="34" charset="0"/>
                        </a:rPr>
                        <a:t>The Committee emphasized the importance of an infrastructure / strategy to ensure that program staff have access to up to date, diverse, culturally relevant and comprehensive resources both for social, physical and behavioral health needs. </a:t>
                      </a:r>
                    </a:p>
                  </a:txBody>
                  <a:tcPr/>
                </a:tc>
                <a:tc>
                  <a:txBody>
                    <a:bodyPr/>
                    <a:lstStyle/>
                    <a:p>
                      <a:pPr marL="0" indent="0">
                        <a:buFont typeface="Arial" panose="020B0604020202020204" pitchFamily="34" charset="0"/>
                        <a:buNone/>
                      </a:pPr>
                      <a:r>
                        <a:rPr lang="en-US" sz="2200">
                          <a:latin typeface="Avenir Next LT Pro" panose="020B0504020202020204" pitchFamily="34" charset="0"/>
                        </a:rPr>
                        <a:t>In future convenings the Welcome Family state team will discuss the option of supporting roles in the statewide system of Welcome Family programs focused on community engagement. </a:t>
                      </a:r>
                    </a:p>
                    <a:p>
                      <a:pPr marL="0" indent="0">
                        <a:buFont typeface="Arial" panose="020B0604020202020204" pitchFamily="34" charset="0"/>
                        <a:buNone/>
                      </a:pPr>
                      <a:endParaRPr lang="en-US" sz="2200">
                        <a:latin typeface="Avenir Next LT Pro" panose="020B0504020202020204" pitchFamily="34" charset="0"/>
                      </a:endParaRPr>
                    </a:p>
                    <a:p>
                      <a:pPr marL="0" indent="0">
                        <a:buFont typeface="Arial" panose="020B0604020202020204" pitchFamily="34" charset="0"/>
                        <a:buNone/>
                      </a:pPr>
                      <a:r>
                        <a:rPr lang="en-US" sz="2200">
                          <a:latin typeface="Avenir Next LT Pro" panose="020B0504020202020204" pitchFamily="34" charset="0"/>
                        </a:rPr>
                        <a:t>The Committee will also discuss data systems enhancements that could support the referral aspect of the work. </a:t>
                      </a:r>
                    </a:p>
                  </a:txBody>
                  <a:tcPr/>
                </a:tc>
                <a:extLst>
                  <a:ext uri="{0D108BD9-81ED-4DB2-BD59-A6C34878D82A}">
                    <a16:rowId xmlns:a16="http://schemas.microsoft.com/office/drawing/2014/main" val="115567165"/>
                  </a:ext>
                </a:extLst>
              </a:tr>
            </a:tbl>
          </a:graphicData>
        </a:graphic>
      </p:graphicFrame>
      <p:sp>
        <p:nvSpPr>
          <p:cNvPr id="4" name="Rectangle: Rounded Corners 3">
            <a:extLst>
              <a:ext uri="{FF2B5EF4-FFF2-40B4-BE49-F238E27FC236}">
                <a16:creationId xmlns:a16="http://schemas.microsoft.com/office/drawing/2014/main" id="{01D725BC-DDC6-C139-365C-3A4086F9B966}"/>
              </a:ext>
            </a:extLst>
          </p:cNvPr>
          <p:cNvSpPr/>
          <p:nvPr/>
        </p:nvSpPr>
        <p:spPr>
          <a:xfrm>
            <a:off x="3588462" y="6063479"/>
            <a:ext cx="4981517" cy="37585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Avenir Next LT Pro" panose="020B0504020202020204" pitchFamily="34" charset="0"/>
              </a:rPr>
              <a:t>Questions? </a:t>
            </a:r>
          </a:p>
        </p:txBody>
      </p:sp>
    </p:spTree>
    <p:extLst>
      <p:ext uri="{BB962C8B-B14F-4D97-AF65-F5344CB8AC3E}">
        <p14:creationId xmlns:p14="http://schemas.microsoft.com/office/powerpoint/2010/main" val="3505987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C318D-135D-1053-A39B-8A8A8EACA6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F11C6EE-F57E-E51F-DE7A-4C0F61D09738}"/>
              </a:ext>
            </a:extLst>
          </p:cNvPr>
          <p:cNvSpPr>
            <a:spLocks noGrp="1"/>
          </p:cNvSpPr>
          <p:nvPr>
            <p:ph type="title"/>
          </p:nvPr>
        </p:nvSpPr>
        <p:spPr/>
        <p:txBody>
          <a:bodyPr>
            <a:normAutofit/>
          </a:bodyPr>
          <a:lstStyle/>
          <a:p>
            <a:r>
              <a:rPr lang="en-US" sz="3200" dirty="0">
                <a:latin typeface="Avenir Next LT Pro"/>
                <a:cs typeface="Arial"/>
              </a:rPr>
              <a:t>Welcome and DPH BFHN Team Introductions</a:t>
            </a:r>
          </a:p>
        </p:txBody>
      </p:sp>
      <p:pic>
        <p:nvPicPr>
          <p:cNvPr id="13" name="Picture 12" descr="Massachusetts Department of Public Health logo">
            <a:extLst>
              <a:ext uri="{FF2B5EF4-FFF2-40B4-BE49-F238E27FC236}">
                <a16:creationId xmlns:a16="http://schemas.microsoft.com/office/drawing/2014/main" id="{9CAD3B52-0791-9FE6-4AA3-A23E2F026B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94505" y="113972"/>
            <a:ext cx="1362323" cy="759757"/>
          </a:xfrm>
          <a:prstGeom prst="rect">
            <a:avLst/>
          </a:prstGeom>
        </p:spPr>
      </p:pic>
      <p:pic>
        <p:nvPicPr>
          <p:cNvPr id="6" name="Picture 5" descr="Stephanie Doyle">
            <a:extLst>
              <a:ext uri="{FF2B5EF4-FFF2-40B4-BE49-F238E27FC236}">
                <a16:creationId xmlns:a16="http://schemas.microsoft.com/office/drawing/2014/main" id="{3FE81413-0E3D-40C2-7FEF-52E323995B89}"/>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81787" y="1381299"/>
            <a:ext cx="2185892" cy="2307237"/>
          </a:xfrm>
          <a:prstGeom prst="flowChartConnector">
            <a:avLst/>
          </a:prstGeom>
        </p:spPr>
      </p:pic>
      <p:sp>
        <p:nvSpPr>
          <p:cNvPr id="5" name="Text Placeholder 3">
            <a:extLst>
              <a:ext uri="{FF2B5EF4-FFF2-40B4-BE49-F238E27FC236}">
                <a16:creationId xmlns:a16="http://schemas.microsoft.com/office/drawing/2014/main" id="{EB1D2C08-9B25-0347-B832-6C3B036148F1}"/>
              </a:ext>
            </a:extLst>
          </p:cNvPr>
          <p:cNvSpPr txBox="1">
            <a:spLocks/>
          </p:cNvSpPr>
          <p:nvPr/>
        </p:nvSpPr>
        <p:spPr>
          <a:xfrm>
            <a:off x="168350" y="3776287"/>
            <a:ext cx="2880360" cy="1596927"/>
          </a:xfrm>
          <a:prstGeom prst="rect">
            <a:avLst/>
          </a:prstGeom>
        </p:spPr>
        <p:txBody>
          <a:bodyPr vert="horz" lIns="91440" tIns="45720" rIns="91440" bIns="45720" rtlCol="0" anchor="t">
            <a:no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spcBef>
                <a:spcPts val="0"/>
              </a:spcBef>
            </a:pPr>
            <a:r>
              <a:rPr lang="en-US" sz="1400" b="1" dirty="0">
                <a:latin typeface="Source Sans Pro"/>
                <a:ea typeface="Source Sans Pro"/>
                <a:cs typeface="Arial"/>
              </a:rPr>
              <a:t>Stephanie Doyle, MS</a:t>
            </a:r>
            <a:endParaRPr lang="en-US" sz="1400" dirty="0">
              <a:latin typeface="Source Sans Pro"/>
              <a:ea typeface="Source Sans Pro"/>
            </a:endParaRPr>
          </a:p>
          <a:p>
            <a:pPr algn="ctr">
              <a:lnSpc>
                <a:spcPct val="100000"/>
              </a:lnSpc>
              <a:spcBef>
                <a:spcPts val="0"/>
              </a:spcBef>
            </a:pPr>
            <a:r>
              <a:rPr lang="en-US" sz="1400" dirty="0">
                <a:solidFill>
                  <a:srgbClr val="022F54"/>
                </a:solidFill>
                <a:latin typeface="Source Sans Pro"/>
                <a:ea typeface="Source Sans Pro"/>
                <a:cs typeface="Arial"/>
              </a:rPr>
              <a:t>Deputy Director of Strategy &amp; Implementation </a:t>
            </a:r>
          </a:p>
          <a:p>
            <a:pPr algn="ctr">
              <a:lnSpc>
                <a:spcPct val="100000"/>
              </a:lnSpc>
              <a:spcBef>
                <a:spcPts val="0"/>
              </a:spcBef>
            </a:pPr>
            <a:r>
              <a:rPr lang="en-US" sz="1400" dirty="0">
                <a:solidFill>
                  <a:srgbClr val="022F54"/>
                </a:solidFill>
                <a:latin typeface="Source Sans Pro"/>
                <a:ea typeface="Source Sans Pro"/>
                <a:cs typeface="Arial"/>
              </a:rPr>
              <a:t>Bureau of Family Health &amp; Nutrition </a:t>
            </a:r>
          </a:p>
        </p:txBody>
      </p:sp>
      <p:pic>
        <p:nvPicPr>
          <p:cNvPr id="10" name="Picture 9" descr="Christine Silva">
            <a:extLst>
              <a:ext uri="{FF2B5EF4-FFF2-40B4-BE49-F238E27FC236}">
                <a16:creationId xmlns:a16="http://schemas.microsoft.com/office/drawing/2014/main" id="{EFD8BC7B-63FB-4254-4C42-586A4848E3BF}"/>
              </a:ext>
              <a:ext uri="{C183D7F6-B498-43B3-948B-1728B52AA6E4}">
                <adec:decorative xmlns:adec="http://schemas.microsoft.com/office/drawing/2017/decorative" val="0"/>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3413356" y="1373185"/>
            <a:ext cx="2185892" cy="2307237"/>
          </a:xfrm>
          <a:prstGeom prst="flowChartConnector">
            <a:avLst/>
          </a:prstGeom>
        </p:spPr>
      </p:pic>
      <p:sp>
        <p:nvSpPr>
          <p:cNvPr id="9" name="Text Placeholder 3">
            <a:extLst>
              <a:ext uri="{FF2B5EF4-FFF2-40B4-BE49-F238E27FC236}">
                <a16:creationId xmlns:a16="http://schemas.microsoft.com/office/drawing/2014/main" id="{87964DC4-0AB3-34C2-9C88-CEADB4F608A2}"/>
              </a:ext>
            </a:extLst>
          </p:cNvPr>
          <p:cNvSpPr txBox="1">
            <a:spLocks/>
          </p:cNvSpPr>
          <p:nvPr/>
        </p:nvSpPr>
        <p:spPr>
          <a:xfrm>
            <a:off x="3098446" y="3771856"/>
            <a:ext cx="2884276" cy="1998140"/>
          </a:xfrm>
          <a:prstGeom prst="rect">
            <a:avLst/>
          </a:prstGeom>
        </p:spPr>
        <p:txBody>
          <a:bodyPr vert="horz" lIns="91440" tIns="45720" rIns="91440" bIns="45720" rtlCol="0" anchor="t">
            <a:no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spcBef>
                <a:spcPts val="0"/>
              </a:spcBef>
            </a:pPr>
            <a:r>
              <a:rPr lang="en-US" sz="1400" b="1" dirty="0">
                <a:latin typeface="Source Sans Pro"/>
                <a:ea typeface="Source Sans Pro"/>
                <a:cs typeface="Arial"/>
              </a:rPr>
              <a:t>Christine Silva, MPH</a:t>
            </a:r>
            <a:endParaRPr lang="en-US" sz="1400" dirty="0">
              <a:latin typeface="Source Sans Pro"/>
              <a:ea typeface="Source Sans Pro"/>
            </a:endParaRPr>
          </a:p>
          <a:p>
            <a:pPr algn="ctr">
              <a:lnSpc>
                <a:spcPct val="100000"/>
              </a:lnSpc>
              <a:spcBef>
                <a:spcPts val="0"/>
              </a:spcBef>
            </a:pPr>
            <a:r>
              <a:rPr lang="en-US" sz="1400" dirty="0">
                <a:solidFill>
                  <a:srgbClr val="022F54"/>
                </a:solidFill>
                <a:latin typeface="Source Sans Pro"/>
                <a:ea typeface="Source Sans Pro"/>
                <a:cs typeface="Arial"/>
              </a:rPr>
              <a:t>Director, Massachusetts Home Visiting Initiative  </a:t>
            </a:r>
          </a:p>
          <a:p>
            <a:pPr algn="ctr">
              <a:lnSpc>
                <a:spcPct val="100000"/>
              </a:lnSpc>
              <a:spcBef>
                <a:spcPts val="0"/>
              </a:spcBef>
            </a:pPr>
            <a:r>
              <a:rPr lang="en-US" sz="1400" dirty="0">
                <a:solidFill>
                  <a:srgbClr val="022F54"/>
                </a:solidFill>
                <a:latin typeface="Source Sans Pro"/>
                <a:ea typeface="Source Sans Pro"/>
                <a:cs typeface="Arial"/>
              </a:rPr>
              <a:t>Division of Pregnancy, Infancy, &amp; Early Childhood </a:t>
            </a:r>
          </a:p>
        </p:txBody>
      </p:sp>
      <p:pic>
        <p:nvPicPr>
          <p:cNvPr id="8" name="Picture 7" descr="Danielle Biggins">
            <a:extLst>
              <a:ext uri="{FF2B5EF4-FFF2-40B4-BE49-F238E27FC236}">
                <a16:creationId xmlns:a16="http://schemas.microsoft.com/office/drawing/2014/main" id="{C6B86E67-6959-06F1-7B96-A8908EA52F87}"/>
              </a:ext>
              <a:ext uri="{C183D7F6-B498-43B3-948B-1728B52AA6E4}">
                <adec:decorative xmlns:adec="http://schemas.microsoft.com/office/drawing/2017/decorative" val="0"/>
              </a:ext>
            </a:extLst>
          </p:cNvPr>
          <p:cNvPicPr>
            <a:picLocks noChangeAspect="1"/>
          </p:cNvPicPr>
          <p:nvPr/>
        </p:nvPicPr>
        <p:blipFill>
          <a:blip r:embed="rId6" cstate="email">
            <a:extLst>
              <a:ext uri="{28A0092B-C50C-407E-A947-70E740481C1C}">
                <a14:useLocalDpi xmlns:a14="http://schemas.microsoft.com/office/drawing/2010/main"/>
              </a:ext>
            </a:extLst>
          </a:blip>
          <a:srcRect r="-399"/>
          <a:stretch>
            <a:fillRect/>
          </a:stretch>
        </p:blipFill>
        <p:spPr>
          <a:xfrm>
            <a:off x="6415394" y="1373185"/>
            <a:ext cx="2185892" cy="2307237"/>
          </a:xfrm>
          <a:prstGeom prst="flowChartConnector">
            <a:avLst/>
          </a:prstGeom>
        </p:spPr>
      </p:pic>
      <p:sp>
        <p:nvSpPr>
          <p:cNvPr id="7" name="Text Placeholder 3">
            <a:extLst>
              <a:ext uri="{FF2B5EF4-FFF2-40B4-BE49-F238E27FC236}">
                <a16:creationId xmlns:a16="http://schemas.microsoft.com/office/drawing/2014/main" id="{276A4D02-740F-5F2F-B118-5366E298233C}"/>
              </a:ext>
            </a:extLst>
          </p:cNvPr>
          <p:cNvSpPr txBox="1">
            <a:spLocks/>
          </p:cNvSpPr>
          <p:nvPr/>
        </p:nvSpPr>
        <p:spPr>
          <a:xfrm>
            <a:off x="6214204" y="3775348"/>
            <a:ext cx="2880360" cy="1585912"/>
          </a:xfrm>
          <a:prstGeom prst="rect">
            <a:avLst/>
          </a:prstGeom>
        </p:spPr>
        <p:txBody>
          <a:bodyPr vert="horz" lIns="91440" tIns="45720" rIns="91440" bIns="45720" rtlCol="0" anchor="t">
            <a:no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spcBef>
                <a:spcPts val="0"/>
              </a:spcBef>
            </a:pPr>
            <a:r>
              <a:rPr lang="en-US" sz="1400" b="1" dirty="0">
                <a:latin typeface="Source Sans Pro"/>
                <a:ea typeface="Source Sans Pro"/>
                <a:cs typeface="Arial"/>
              </a:rPr>
              <a:t>Danielle Biggins, MS</a:t>
            </a:r>
            <a:endParaRPr lang="en-US" sz="1400" dirty="0">
              <a:latin typeface="Source Sans Pro"/>
              <a:ea typeface="Source Sans Pro"/>
            </a:endParaRPr>
          </a:p>
          <a:p>
            <a:pPr algn="ctr">
              <a:lnSpc>
                <a:spcPct val="100000"/>
              </a:lnSpc>
              <a:spcBef>
                <a:spcPts val="0"/>
              </a:spcBef>
            </a:pPr>
            <a:r>
              <a:rPr lang="en-US" sz="1400" dirty="0">
                <a:solidFill>
                  <a:srgbClr val="022F54"/>
                </a:solidFill>
                <a:latin typeface="Source Sans Pro"/>
                <a:ea typeface="Source Sans Pro"/>
                <a:cs typeface="Arial"/>
              </a:rPr>
              <a:t>Home Visiting Implementation Specialist </a:t>
            </a:r>
          </a:p>
          <a:p>
            <a:pPr algn="ctr">
              <a:lnSpc>
                <a:spcPct val="100000"/>
              </a:lnSpc>
              <a:spcBef>
                <a:spcPts val="0"/>
              </a:spcBef>
            </a:pPr>
            <a:r>
              <a:rPr lang="en-US" sz="1400" dirty="0">
                <a:solidFill>
                  <a:srgbClr val="022F54"/>
                </a:solidFill>
                <a:latin typeface="Source Sans Pro"/>
                <a:ea typeface="Source Sans Pro"/>
                <a:cs typeface="Arial"/>
              </a:rPr>
              <a:t>Division of Pregnancy, Infancy, &amp; Early Childhood  </a:t>
            </a:r>
          </a:p>
        </p:txBody>
      </p:sp>
      <p:pic>
        <p:nvPicPr>
          <p:cNvPr id="16" name="Picture 15" descr="Elaine Fitzgerald Lewis">
            <a:extLst>
              <a:ext uri="{FF2B5EF4-FFF2-40B4-BE49-F238E27FC236}">
                <a16:creationId xmlns:a16="http://schemas.microsoft.com/office/drawing/2014/main" id="{F418625A-08E4-4F91-E742-70EAD6994482}"/>
              </a:ext>
              <a:ext uri="{C183D7F6-B498-43B3-948B-1728B52AA6E4}">
                <adec:decorative xmlns:adec="http://schemas.microsoft.com/office/drawing/2017/decorative" val="0"/>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9456727" y="1367150"/>
            <a:ext cx="2185892" cy="2307237"/>
          </a:xfrm>
          <a:prstGeom prst="flowChartConnector">
            <a:avLst/>
          </a:prstGeom>
        </p:spPr>
      </p:pic>
      <p:sp>
        <p:nvSpPr>
          <p:cNvPr id="15" name="Text Placeholder 3">
            <a:extLst>
              <a:ext uri="{FF2B5EF4-FFF2-40B4-BE49-F238E27FC236}">
                <a16:creationId xmlns:a16="http://schemas.microsoft.com/office/drawing/2014/main" id="{0D8BB30D-35A8-402E-618F-08192DF87595}"/>
              </a:ext>
            </a:extLst>
          </p:cNvPr>
          <p:cNvSpPr txBox="1">
            <a:spLocks/>
          </p:cNvSpPr>
          <p:nvPr/>
        </p:nvSpPr>
        <p:spPr>
          <a:xfrm>
            <a:off x="9143290" y="3762138"/>
            <a:ext cx="2880360" cy="1596927"/>
          </a:xfrm>
          <a:prstGeom prst="rect">
            <a:avLst/>
          </a:prstGeom>
        </p:spPr>
        <p:txBody>
          <a:bodyPr vert="horz" lIns="91440" tIns="45720" rIns="91440" bIns="45720" rtlCol="0" anchor="t">
            <a:no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spcBef>
                <a:spcPts val="0"/>
              </a:spcBef>
            </a:pPr>
            <a:r>
              <a:rPr lang="en-US" sz="1400" b="1" dirty="0">
                <a:latin typeface="Source Sans Pro"/>
                <a:ea typeface="Source Sans Pro"/>
                <a:cs typeface="Arial"/>
              </a:rPr>
              <a:t>Elaine Fitzgerald Lewis, DrPH, MIA</a:t>
            </a:r>
          </a:p>
          <a:p>
            <a:pPr algn="ctr">
              <a:lnSpc>
                <a:spcPct val="100000"/>
              </a:lnSpc>
              <a:spcBef>
                <a:spcPts val="0"/>
              </a:spcBef>
            </a:pPr>
            <a:r>
              <a:rPr lang="en-US" sz="1400" dirty="0">
                <a:latin typeface="Source Sans Pro"/>
                <a:ea typeface="Source Sans Pro"/>
                <a:cs typeface="Arial"/>
              </a:rPr>
              <a:t>Director, Bureau of Family Health &amp; Nutrition</a:t>
            </a:r>
          </a:p>
          <a:p>
            <a:pPr algn="ctr">
              <a:lnSpc>
                <a:spcPct val="100000"/>
              </a:lnSpc>
              <a:spcBef>
                <a:spcPts val="0"/>
              </a:spcBef>
            </a:pPr>
            <a:r>
              <a:rPr lang="en-US" sz="1400" dirty="0">
                <a:latin typeface="Source Sans Pro"/>
                <a:ea typeface="Source Sans Pro"/>
                <a:cs typeface="Arial"/>
              </a:rPr>
              <a:t>State Title V Maternal and Child Health Director</a:t>
            </a:r>
            <a:endParaRPr lang="en-US" sz="1400" dirty="0">
              <a:solidFill>
                <a:srgbClr val="022F54"/>
              </a:solidFill>
              <a:latin typeface="Source Sans Pro"/>
              <a:ea typeface="Source Sans Pro"/>
              <a:cs typeface="Arial"/>
            </a:endParaRPr>
          </a:p>
        </p:txBody>
      </p:sp>
      <p:sp>
        <p:nvSpPr>
          <p:cNvPr id="11" name="Text Placeholder 3">
            <a:extLst>
              <a:ext uri="{FF2B5EF4-FFF2-40B4-BE49-F238E27FC236}">
                <a16:creationId xmlns:a16="http://schemas.microsoft.com/office/drawing/2014/main" id="{82D141EF-9E3C-C27E-C9AE-3BDF32823502}"/>
              </a:ext>
            </a:extLst>
          </p:cNvPr>
          <p:cNvSpPr txBox="1">
            <a:spLocks/>
          </p:cNvSpPr>
          <p:nvPr/>
        </p:nvSpPr>
        <p:spPr>
          <a:xfrm>
            <a:off x="4748017" y="5614112"/>
            <a:ext cx="2459558" cy="823912"/>
          </a:xfrm>
          <a:prstGeom prst="rect">
            <a:avLst/>
          </a:prstGeom>
        </p:spPr>
        <p:txBody>
          <a:bodyPr vert="horz" lIns="91440" tIns="45720" rIns="91440" bIns="45720" rtlCol="0" anchor="ctr">
            <a:no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pPr>
            <a:r>
              <a:rPr lang="en-US" sz="1400" b="1" dirty="0">
                <a:latin typeface="Avenir Next LT Pro"/>
                <a:cs typeface="Arial"/>
              </a:rPr>
              <a:t>Project Support Team</a:t>
            </a:r>
            <a:endParaRPr lang="en-US" sz="1400" dirty="0"/>
          </a:p>
        </p:txBody>
      </p:sp>
      <p:pic>
        <p:nvPicPr>
          <p:cNvPr id="12" name="Picture 11" descr="Public Consulting Group">
            <a:extLst>
              <a:ext uri="{FF2B5EF4-FFF2-40B4-BE49-F238E27FC236}">
                <a16:creationId xmlns:a16="http://schemas.microsoft.com/office/drawing/2014/main" id="{05E55190-25F8-927F-50A1-F72BC7A6F382}"/>
              </a:ext>
              <a:ext uri="{C183D7F6-B498-43B3-948B-1728B52AA6E4}">
                <adec:decorative xmlns:adec="http://schemas.microsoft.com/office/drawing/2017/decorative" val="0"/>
              </a:ext>
            </a:extLst>
          </p:cNvPr>
          <p:cNvPicPr>
            <a:picLocks noChangeAspect="1"/>
          </p:cNvPicPr>
          <p:nvPr/>
        </p:nvPicPr>
        <p:blipFill>
          <a:blip r:embed="rId8" cstate="email">
            <a:extLst>
              <a:ext uri="{28A0092B-C50C-407E-A947-70E740481C1C}">
                <a14:useLocalDpi xmlns:a14="http://schemas.microsoft.com/office/drawing/2010/main"/>
              </a:ext>
            </a:extLst>
          </a:blip>
          <a:srcRect l="-3229" t="-162876" r="-3229" b="-117960"/>
          <a:stretch>
            <a:fillRect/>
          </a:stretch>
        </p:blipFill>
        <p:spPr>
          <a:xfrm>
            <a:off x="4997277" y="4427486"/>
            <a:ext cx="1961039" cy="2057400"/>
          </a:xfrm>
          <a:prstGeom prst="flowChartConnector">
            <a:avLst/>
          </a:prstGeom>
        </p:spPr>
      </p:pic>
      <p:sp>
        <p:nvSpPr>
          <p:cNvPr id="4" name="Slide Number Placeholder 1">
            <a:extLst>
              <a:ext uri="{FF2B5EF4-FFF2-40B4-BE49-F238E27FC236}">
                <a16:creationId xmlns:a16="http://schemas.microsoft.com/office/drawing/2014/main" id="{DBD1EC53-8285-A9F4-75AF-393EF38CCCA7}"/>
              </a:ext>
            </a:extLst>
          </p:cNvPr>
          <p:cNvSpPr>
            <a:spLocks noGrp="1"/>
          </p:cNvSpPr>
          <p:nvPr>
            <p:ph type="sldNum" sz="quarter" idx="4"/>
          </p:nvPr>
        </p:nvSpPr>
        <p:spPr>
          <a:xfrm>
            <a:off x="9034825" y="6492502"/>
            <a:ext cx="2736415" cy="365125"/>
          </a:xfrm>
        </p:spPr>
        <p:txBody>
          <a:bodyPr/>
          <a:lstStyle/>
          <a:p>
            <a:fld id="{CA49D0EE-DE7F-324B-A84C-F36708423CDB}" type="slidenum">
              <a:rPr lang="en-US" smtClean="0"/>
              <a:pPr/>
              <a:t>2</a:t>
            </a:fld>
            <a:endParaRPr lang="en-US"/>
          </a:p>
        </p:txBody>
      </p:sp>
    </p:spTree>
    <p:extLst>
      <p:ext uri="{BB962C8B-B14F-4D97-AF65-F5344CB8AC3E}">
        <p14:creationId xmlns:p14="http://schemas.microsoft.com/office/powerpoint/2010/main" val="3322979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02185-8314-ABD6-9F0E-21034F5A82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9F497D-0FED-27F4-9CCD-9B7837FF7D18}"/>
              </a:ext>
            </a:extLst>
          </p:cNvPr>
          <p:cNvSpPr>
            <a:spLocks noGrp="1"/>
          </p:cNvSpPr>
          <p:nvPr>
            <p:ph type="title"/>
          </p:nvPr>
        </p:nvSpPr>
        <p:spPr/>
        <p:txBody>
          <a:bodyPr>
            <a:normAutofit fontScale="90000"/>
          </a:bodyPr>
          <a:lstStyle/>
          <a:p>
            <a:r>
              <a:rPr lang="en-US" sz="3200" dirty="0">
                <a:latin typeface="Avenir Next LT Pro"/>
                <a:cs typeface="Arial"/>
              </a:rPr>
              <a:t>June 2026 Agenda: Building Awareness of Welcome Family</a:t>
            </a:r>
          </a:p>
        </p:txBody>
      </p:sp>
      <p:graphicFrame>
        <p:nvGraphicFramePr>
          <p:cNvPr id="5" name="Content Placeholder 4">
            <a:extLst>
              <a:ext uri="{FF2B5EF4-FFF2-40B4-BE49-F238E27FC236}">
                <a16:creationId xmlns:a16="http://schemas.microsoft.com/office/drawing/2014/main" id="{47B9B9F3-FA90-2D57-6C94-0B115FBC6663}"/>
              </a:ext>
            </a:extLst>
          </p:cNvPr>
          <p:cNvGraphicFramePr>
            <a:graphicFrameLocks noGrp="1"/>
          </p:cNvGraphicFramePr>
          <p:nvPr>
            <p:ph idx="1"/>
            <p:extLst>
              <p:ext uri="{D42A27DB-BD31-4B8C-83A1-F6EECF244321}">
                <p14:modId xmlns:p14="http://schemas.microsoft.com/office/powerpoint/2010/main" val="2290918348"/>
              </p:ext>
            </p:extLst>
          </p:nvPr>
        </p:nvGraphicFramePr>
        <p:xfrm>
          <a:off x="592822" y="1525361"/>
          <a:ext cx="5993249" cy="3570092"/>
        </p:xfrm>
        <a:graphic>
          <a:graphicData uri="http://schemas.openxmlformats.org/drawingml/2006/table">
            <a:tbl>
              <a:tblPr firstRow="1" bandRow="1">
                <a:tableStyleId>{69012ECD-51FC-41F1-AA8D-1B2483CD663E}</a:tableStyleId>
              </a:tblPr>
              <a:tblGrid>
                <a:gridCol w="478764">
                  <a:extLst>
                    <a:ext uri="{9D8B030D-6E8A-4147-A177-3AD203B41FA5}">
                      <a16:colId xmlns:a16="http://schemas.microsoft.com/office/drawing/2014/main" val="1961045615"/>
                    </a:ext>
                  </a:extLst>
                </a:gridCol>
                <a:gridCol w="5514485">
                  <a:extLst>
                    <a:ext uri="{9D8B030D-6E8A-4147-A177-3AD203B41FA5}">
                      <a16:colId xmlns:a16="http://schemas.microsoft.com/office/drawing/2014/main" val="1748802575"/>
                    </a:ext>
                  </a:extLst>
                </a:gridCol>
              </a:tblGrid>
              <a:tr h="686783">
                <a:tc>
                  <a:txBody>
                    <a:bodyPr/>
                    <a:lstStyle/>
                    <a:p>
                      <a:r>
                        <a:rPr lang="en-US" sz="2400">
                          <a:latin typeface="Source Sans Pro"/>
                          <a:ea typeface="Source Sans Pro"/>
                        </a:rPr>
                        <a:t>#</a:t>
                      </a:r>
                    </a:p>
                  </a:txBody>
                  <a:tcPr anchor="ctr"/>
                </a:tc>
                <a:tc>
                  <a:txBody>
                    <a:bodyPr/>
                    <a:lstStyle/>
                    <a:p>
                      <a:r>
                        <a:rPr lang="en-US" sz="2400">
                          <a:latin typeface="Source Sans Pro"/>
                          <a:ea typeface="Source Sans Pro"/>
                        </a:rPr>
                        <a:t>Topic</a:t>
                      </a:r>
                    </a:p>
                  </a:txBody>
                  <a:tcPr anchor="ctr"/>
                </a:tc>
                <a:extLst>
                  <a:ext uri="{0D108BD9-81ED-4DB2-BD59-A6C34878D82A}">
                    <a16:rowId xmlns:a16="http://schemas.microsoft.com/office/drawing/2014/main" val="2520924029"/>
                  </a:ext>
                </a:extLst>
              </a:tr>
              <a:tr h="686783">
                <a:tc>
                  <a:txBody>
                    <a:bodyPr/>
                    <a:lstStyle/>
                    <a:p>
                      <a:r>
                        <a:rPr lang="en-US" sz="2400">
                          <a:latin typeface="Source Sans Pro"/>
                          <a:ea typeface="Source Sans Pro"/>
                        </a:rPr>
                        <a:t>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srgbClr val="032E53"/>
                          </a:solidFill>
                          <a:latin typeface="Source Sans Pro"/>
                          <a:ea typeface="Source Sans Pro"/>
                        </a:rPr>
                        <a:t>Provide context for today’s discussion </a:t>
                      </a:r>
                    </a:p>
                  </a:txBody>
                  <a:tcPr anchor="ctr"/>
                </a:tc>
                <a:extLst>
                  <a:ext uri="{0D108BD9-81ED-4DB2-BD59-A6C34878D82A}">
                    <a16:rowId xmlns:a16="http://schemas.microsoft.com/office/drawing/2014/main" val="675352773"/>
                  </a:ext>
                </a:extLst>
              </a:tr>
              <a:tr h="686783">
                <a:tc>
                  <a:txBody>
                    <a:bodyPr/>
                    <a:lstStyle/>
                    <a:p>
                      <a:r>
                        <a:rPr lang="en-US" sz="2400">
                          <a:latin typeface="Source Sans Pro"/>
                          <a:ea typeface="Source Sans Pro"/>
                        </a:rPr>
                        <a:t>2</a:t>
                      </a:r>
                    </a:p>
                  </a:txBody>
                  <a:tcPr anchor="ctr"/>
                </a:tc>
                <a:tc>
                  <a:txBody>
                    <a:bodyPr/>
                    <a:lstStyle/>
                    <a:p>
                      <a:r>
                        <a:rPr lang="en-US" sz="2400">
                          <a:solidFill>
                            <a:srgbClr val="032E53"/>
                          </a:solidFill>
                          <a:latin typeface="Source Sans Pro"/>
                          <a:ea typeface="Source Sans Pro"/>
                        </a:rPr>
                        <a:t>Discussion</a:t>
                      </a:r>
                    </a:p>
                  </a:txBody>
                  <a:tcPr anchor="ctr"/>
                </a:tc>
                <a:extLst>
                  <a:ext uri="{0D108BD9-81ED-4DB2-BD59-A6C34878D82A}">
                    <a16:rowId xmlns:a16="http://schemas.microsoft.com/office/drawing/2014/main" val="1460375604"/>
                  </a:ext>
                </a:extLst>
              </a:tr>
              <a:tr h="686783">
                <a:tc>
                  <a:txBody>
                    <a:bodyPr/>
                    <a:lstStyle/>
                    <a:p>
                      <a:r>
                        <a:rPr lang="en-US" sz="2400">
                          <a:latin typeface="Source Sans Pro"/>
                          <a:ea typeface="Source Sans Pro"/>
                        </a:rPr>
                        <a:t>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032E53"/>
                          </a:solidFill>
                          <a:latin typeface="Source Sans Pro"/>
                          <a:ea typeface="Source Sans Pro"/>
                        </a:rPr>
                        <a:t>Review of Themes and Questions from </a:t>
                      </a:r>
                      <a:r>
                        <a:rPr lang="en-US" sz="2400">
                          <a:solidFill>
                            <a:srgbClr val="032E53"/>
                          </a:solidFill>
                          <a:latin typeface="Source Sans Pro"/>
                          <a:ea typeface="Source Sans Pro"/>
                        </a:rPr>
                        <a:t>Last Month (if time)</a:t>
                      </a:r>
                      <a:endParaRPr lang="en-US" sz="2400" dirty="0">
                        <a:solidFill>
                          <a:srgbClr val="032E53"/>
                        </a:solidFill>
                        <a:latin typeface="Source Sans Pro"/>
                        <a:ea typeface="Source Sans Pro"/>
                      </a:endParaRPr>
                    </a:p>
                  </a:txBody>
                  <a:tcPr anchor="ctr"/>
                </a:tc>
                <a:extLst>
                  <a:ext uri="{0D108BD9-81ED-4DB2-BD59-A6C34878D82A}">
                    <a16:rowId xmlns:a16="http://schemas.microsoft.com/office/drawing/2014/main" val="3422564226"/>
                  </a:ext>
                </a:extLst>
              </a:tr>
              <a:tr h="686783">
                <a:tc>
                  <a:txBody>
                    <a:bodyPr/>
                    <a:lstStyle/>
                    <a:p>
                      <a:r>
                        <a:rPr lang="en-US" sz="2400">
                          <a:latin typeface="Source Sans Pro"/>
                          <a:ea typeface="Source Sans Pro"/>
                        </a:rPr>
                        <a:t>4</a:t>
                      </a:r>
                    </a:p>
                  </a:txBody>
                  <a:tcPr anchor="ctr"/>
                </a:tc>
                <a:tc>
                  <a:txBody>
                    <a:bodyPr/>
                    <a:lstStyle/>
                    <a:p>
                      <a:r>
                        <a:rPr lang="en-US" sz="2400" dirty="0">
                          <a:solidFill>
                            <a:srgbClr val="032E53"/>
                          </a:solidFill>
                          <a:latin typeface="Source Sans Pro"/>
                          <a:ea typeface="Source Sans Pro"/>
                        </a:rPr>
                        <a:t>Prep for July 2026 meeting</a:t>
                      </a:r>
                    </a:p>
                  </a:txBody>
                  <a:tcPr anchor="ctr"/>
                </a:tc>
                <a:extLst>
                  <a:ext uri="{0D108BD9-81ED-4DB2-BD59-A6C34878D82A}">
                    <a16:rowId xmlns:a16="http://schemas.microsoft.com/office/drawing/2014/main" val="3102134729"/>
                  </a:ext>
                </a:extLst>
              </a:tr>
            </a:tbl>
          </a:graphicData>
        </a:graphic>
      </p:graphicFrame>
      <p:sp>
        <p:nvSpPr>
          <p:cNvPr id="7" name="Title 2">
            <a:extLst>
              <a:ext uri="{FF2B5EF4-FFF2-40B4-BE49-F238E27FC236}">
                <a16:creationId xmlns:a16="http://schemas.microsoft.com/office/drawing/2014/main" id="{B399DD91-D9EC-36EF-E3A8-F2ED01AAE58D}"/>
              </a:ext>
            </a:extLst>
          </p:cNvPr>
          <p:cNvSpPr txBox="1">
            <a:spLocks/>
          </p:cNvSpPr>
          <p:nvPr/>
        </p:nvSpPr>
        <p:spPr>
          <a:xfrm>
            <a:off x="8258946" y="3570068"/>
            <a:ext cx="2539683" cy="784218"/>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pPr algn="ctr">
              <a:lnSpc>
                <a:spcPct val="100000"/>
              </a:lnSpc>
              <a:spcBef>
                <a:spcPts val="0"/>
              </a:spcBef>
            </a:pPr>
            <a:r>
              <a:rPr lang="en-US" sz="2600">
                <a:solidFill>
                  <a:srgbClr val="032E53"/>
                </a:solidFill>
                <a:latin typeface="Avenir Next LT Pro"/>
                <a:cs typeface="Arial"/>
              </a:rPr>
              <a:t>Advisory Committee Group Agreements</a:t>
            </a:r>
            <a:endParaRPr lang="en-US" sz="2600">
              <a:solidFill>
                <a:srgbClr val="032E53"/>
              </a:solidFill>
            </a:endParaRPr>
          </a:p>
        </p:txBody>
      </p:sp>
      <p:pic>
        <p:nvPicPr>
          <p:cNvPr id="3" name="Picture 2" descr="Advisory Committee Group Agreements">
            <a:extLst>
              <a:ext uri="{FF2B5EF4-FFF2-40B4-BE49-F238E27FC236}">
                <a16:creationId xmlns:a16="http://schemas.microsoft.com/office/drawing/2014/main" id="{3B9FA29E-AEF8-52F2-B3F2-73D4DEBAA19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093439" y="1525361"/>
            <a:ext cx="4743926" cy="4520876"/>
          </a:xfrm>
          <a:prstGeom prst="rect">
            <a:avLst/>
          </a:prstGeom>
        </p:spPr>
      </p:pic>
      <p:sp>
        <p:nvSpPr>
          <p:cNvPr id="4" name="TextBox 3">
            <a:extLst>
              <a:ext uri="{FF2B5EF4-FFF2-40B4-BE49-F238E27FC236}">
                <a16:creationId xmlns:a16="http://schemas.microsoft.com/office/drawing/2014/main" id="{DFFC914D-9B9E-9E91-EE72-97FBBC46B2B9}"/>
              </a:ext>
            </a:extLst>
          </p:cNvPr>
          <p:cNvSpPr txBox="1"/>
          <p:nvPr/>
        </p:nvSpPr>
        <p:spPr>
          <a:xfrm>
            <a:off x="8570107" y="6127102"/>
            <a:ext cx="308071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Source: </a:t>
            </a:r>
            <a:r>
              <a:rPr lang="en-US" sz="1200" err="1">
                <a:ea typeface="+mn-lt"/>
                <a:cs typeface="+mn-lt"/>
              </a:rPr>
              <a:t>JustLead</a:t>
            </a:r>
            <a:r>
              <a:rPr lang="en-US" sz="1200">
                <a:ea typeface="+mn-lt"/>
                <a:cs typeface="+mn-lt"/>
              </a:rPr>
              <a:t> Washington</a:t>
            </a:r>
            <a:endParaRPr lang="en-US" sz="1200"/>
          </a:p>
        </p:txBody>
      </p:sp>
    </p:spTree>
    <p:extLst>
      <p:ext uri="{BB962C8B-B14F-4D97-AF65-F5344CB8AC3E}">
        <p14:creationId xmlns:p14="http://schemas.microsoft.com/office/powerpoint/2010/main" val="1636775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5AFA-9286-0485-243C-CA24059AFE2D}"/>
              </a:ext>
            </a:extLst>
          </p:cNvPr>
          <p:cNvSpPr>
            <a:spLocks noGrp="1"/>
          </p:cNvSpPr>
          <p:nvPr>
            <p:ph type="title"/>
          </p:nvPr>
        </p:nvSpPr>
        <p:spPr/>
        <p:txBody>
          <a:bodyPr>
            <a:normAutofit/>
          </a:bodyPr>
          <a:lstStyle/>
          <a:p>
            <a:r>
              <a:rPr lang="en-US" sz="3200" dirty="0">
                <a:latin typeface="Avenir Next LT Pro"/>
                <a:cs typeface="Arial"/>
              </a:rPr>
              <a:t>Active participation today!</a:t>
            </a:r>
          </a:p>
        </p:txBody>
      </p:sp>
      <p:pic>
        <p:nvPicPr>
          <p:cNvPr id="5" name="Picture 4" descr="Toolbar for using Zoom functions">
            <a:extLst>
              <a:ext uri="{FF2B5EF4-FFF2-40B4-BE49-F238E27FC236}">
                <a16:creationId xmlns:a16="http://schemas.microsoft.com/office/drawing/2014/main" id="{DBCC7E67-12A3-D0FD-108B-EAAAD516487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2311" y="1547911"/>
            <a:ext cx="11227377" cy="901746"/>
          </a:xfrm>
          <a:prstGeom prst="rect">
            <a:avLst/>
          </a:prstGeom>
        </p:spPr>
      </p:pic>
      <p:sp>
        <p:nvSpPr>
          <p:cNvPr id="8" name="Rectangle 7">
            <a:extLst>
              <a:ext uri="{FF2B5EF4-FFF2-40B4-BE49-F238E27FC236}">
                <a16:creationId xmlns:a16="http://schemas.microsoft.com/office/drawing/2014/main" id="{7FF91BD2-DFC3-3EAA-027A-91A000A8C2BE}"/>
              </a:ext>
              <a:ext uri="{C183D7F6-B498-43B3-948B-1728B52AA6E4}">
                <adec:decorative xmlns:adec="http://schemas.microsoft.com/office/drawing/2017/decorative" val="1"/>
              </a:ext>
            </a:extLst>
          </p:cNvPr>
          <p:cNvSpPr/>
          <p:nvPr/>
        </p:nvSpPr>
        <p:spPr>
          <a:xfrm>
            <a:off x="482311" y="1547911"/>
            <a:ext cx="705627" cy="901746"/>
          </a:xfrm>
          <a:prstGeom prst="rect">
            <a:avLst/>
          </a:prstGeom>
          <a:noFill/>
          <a:ln w="762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136824FC-6CEF-E33D-CC03-7923F25BD351}"/>
              </a:ext>
            </a:extLst>
          </p:cNvPr>
          <p:cNvSpPr/>
          <p:nvPr/>
        </p:nvSpPr>
        <p:spPr>
          <a:xfrm>
            <a:off x="583911" y="3000130"/>
            <a:ext cx="4493848" cy="492370"/>
          </a:xfrm>
          <a:prstGeom prst="roundRect">
            <a:avLst/>
          </a:prstGeom>
          <a:solidFill>
            <a:srgbClr val="032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Click this to open the chat function </a:t>
            </a:r>
          </a:p>
        </p:txBody>
      </p:sp>
      <p:sp>
        <p:nvSpPr>
          <p:cNvPr id="10" name="Arrow: Up 9">
            <a:extLst>
              <a:ext uri="{FF2B5EF4-FFF2-40B4-BE49-F238E27FC236}">
                <a16:creationId xmlns:a16="http://schemas.microsoft.com/office/drawing/2014/main" id="{EFF998EC-D17E-CCA5-01EB-D66BFC322BCF}"/>
              </a:ext>
              <a:ext uri="{C183D7F6-B498-43B3-948B-1728B52AA6E4}">
                <adec:decorative xmlns:adec="http://schemas.microsoft.com/office/drawing/2017/decorative" val="1"/>
              </a:ext>
            </a:extLst>
          </p:cNvPr>
          <p:cNvSpPr/>
          <p:nvPr/>
        </p:nvSpPr>
        <p:spPr>
          <a:xfrm>
            <a:off x="482311" y="2527254"/>
            <a:ext cx="355889" cy="901746"/>
          </a:xfrm>
          <a:prstGeom prst="upArrow">
            <a:avLst/>
          </a:prstGeom>
          <a:solidFill>
            <a:srgbClr val="032F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9874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DDFC9-F655-2E4B-A924-79D37E51DA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C6B38B-6B3F-F90A-C775-06C8F034A594}"/>
              </a:ext>
            </a:extLst>
          </p:cNvPr>
          <p:cNvSpPr>
            <a:spLocks noGrp="1"/>
          </p:cNvSpPr>
          <p:nvPr>
            <p:ph type="title"/>
          </p:nvPr>
        </p:nvSpPr>
        <p:spPr/>
        <p:txBody>
          <a:bodyPr>
            <a:normAutofit/>
          </a:bodyPr>
          <a:lstStyle/>
          <a:p>
            <a:r>
              <a:rPr lang="en-US" sz="3200">
                <a:latin typeface="Avenir Next LT Pro"/>
                <a:cs typeface="Arial"/>
              </a:rPr>
              <a:t>Active participation today! (continued)</a:t>
            </a:r>
            <a:endParaRPr lang="en-US" sz="3200"/>
          </a:p>
        </p:txBody>
      </p:sp>
      <p:pic>
        <p:nvPicPr>
          <p:cNvPr id="5" name="Picture 4" descr="Toolbar for using Zoom ">
            <a:extLst>
              <a:ext uri="{FF2B5EF4-FFF2-40B4-BE49-F238E27FC236}">
                <a16:creationId xmlns:a16="http://schemas.microsoft.com/office/drawing/2014/main" id="{062656F0-24DA-80C9-1148-EA1C88D481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2311" y="1547911"/>
            <a:ext cx="11227377" cy="901746"/>
          </a:xfrm>
          <a:prstGeom prst="rect">
            <a:avLst/>
          </a:prstGeom>
        </p:spPr>
      </p:pic>
      <p:sp>
        <p:nvSpPr>
          <p:cNvPr id="8" name="Rectangle 7">
            <a:extLst>
              <a:ext uri="{FF2B5EF4-FFF2-40B4-BE49-F238E27FC236}">
                <a16:creationId xmlns:a16="http://schemas.microsoft.com/office/drawing/2014/main" id="{B6FF1D6A-4330-C8BE-3989-36EBAD334EBD}"/>
              </a:ext>
              <a:ext uri="{C183D7F6-B498-43B3-948B-1728B52AA6E4}">
                <adec:decorative xmlns:adec="http://schemas.microsoft.com/office/drawing/2017/decorative" val="1"/>
              </a:ext>
            </a:extLst>
          </p:cNvPr>
          <p:cNvSpPr/>
          <p:nvPr/>
        </p:nvSpPr>
        <p:spPr>
          <a:xfrm>
            <a:off x="1899539" y="1551353"/>
            <a:ext cx="705627" cy="901746"/>
          </a:xfrm>
          <a:prstGeom prst="rect">
            <a:avLst/>
          </a:prstGeom>
          <a:noFill/>
          <a:ln w="762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9E51CA50-7690-BDA4-3970-F66D28AC52BA}"/>
              </a:ext>
            </a:extLst>
          </p:cNvPr>
          <p:cNvSpPr/>
          <p:nvPr/>
        </p:nvSpPr>
        <p:spPr>
          <a:xfrm>
            <a:off x="2172677" y="3111988"/>
            <a:ext cx="7031736" cy="634024"/>
          </a:xfrm>
          <a:prstGeom prst="roundRect">
            <a:avLst/>
          </a:prstGeom>
          <a:solidFill>
            <a:srgbClr val="032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Click ‘Raise Hand’ and unmute ‘Mic’ to ask questions and make comments</a:t>
            </a:r>
          </a:p>
        </p:txBody>
      </p:sp>
      <p:sp>
        <p:nvSpPr>
          <p:cNvPr id="10" name="Arrow: Up 9">
            <a:extLst>
              <a:ext uri="{FF2B5EF4-FFF2-40B4-BE49-F238E27FC236}">
                <a16:creationId xmlns:a16="http://schemas.microsoft.com/office/drawing/2014/main" id="{F2D880DD-3209-9202-D257-FE61627ADE86}"/>
              </a:ext>
              <a:ext uri="{C183D7F6-B498-43B3-948B-1728B52AA6E4}">
                <adec:decorative xmlns:adec="http://schemas.microsoft.com/office/drawing/2017/decorative" val="1"/>
              </a:ext>
            </a:extLst>
          </p:cNvPr>
          <p:cNvSpPr/>
          <p:nvPr/>
        </p:nvSpPr>
        <p:spPr>
          <a:xfrm>
            <a:off x="2074407" y="2661115"/>
            <a:ext cx="355889" cy="901746"/>
          </a:xfrm>
          <a:prstGeom prst="upArrow">
            <a:avLst/>
          </a:prstGeom>
          <a:solidFill>
            <a:srgbClr val="032F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95D44E0-BCB7-CF69-9906-7F57740482C4}"/>
              </a:ext>
              <a:ext uri="{C183D7F6-B498-43B3-948B-1728B52AA6E4}">
                <adec:decorative xmlns:adec="http://schemas.microsoft.com/office/drawing/2017/decorative" val="1"/>
              </a:ext>
            </a:extLst>
          </p:cNvPr>
          <p:cNvSpPr/>
          <p:nvPr/>
        </p:nvSpPr>
        <p:spPr>
          <a:xfrm>
            <a:off x="8773170" y="1544469"/>
            <a:ext cx="705627" cy="901746"/>
          </a:xfrm>
          <a:prstGeom prst="rect">
            <a:avLst/>
          </a:prstGeom>
          <a:noFill/>
          <a:ln w="762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Up 3">
            <a:extLst>
              <a:ext uri="{FF2B5EF4-FFF2-40B4-BE49-F238E27FC236}">
                <a16:creationId xmlns:a16="http://schemas.microsoft.com/office/drawing/2014/main" id="{75CE081E-9367-E51E-1E53-226D660284A2}"/>
              </a:ext>
              <a:ext uri="{C183D7F6-B498-43B3-948B-1728B52AA6E4}">
                <adec:decorative xmlns:adec="http://schemas.microsoft.com/office/drawing/2017/decorative" val="1"/>
              </a:ext>
            </a:extLst>
          </p:cNvPr>
          <p:cNvSpPr/>
          <p:nvPr/>
        </p:nvSpPr>
        <p:spPr>
          <a:xfrm>
            <a:off x="8948038" y="2609931"/>
            <a:ext cx="355889" cy="901746"/>
          </a:xfrm>
          <a:prstGeom prst="upArrow">
            <a:avLst/>
          </a:prstGeom>
          <a:solidFill>
            <a:srgbClr val="032F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1049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FD129-A6F0-6258-1230-D05AD8231C00}"/>
              </a:ext>
            </a:extLst>
          </p:cNvPr>
          <p:cNvSpPr>
            <a:spLocks noGrp="1"/>
          </p:cNvSpPr>
          <p:nvPr>
            <p:ph type="title"/>
          </p:nvPr>
        </p:nvSpPr>
        <p:spPr/>
        <p:txBody>
          <a:bodyPr>
            <a:normAutofit fontScale="90000"/>
          </a:bodyPr>
          <a:lstStyle/>
          <a:p>
            <a:r>
              <a:rPr lang="en-US" dirty="0"/>
              <a:t>Building Awareness in Communities: </a:t>
            </a:r>
            <a:br>
              <a:rPr lang="en-US" dirty="0"/>
            </a:br>
            <a:r>
              <a:rPr lang="en-US" dirty="0"/>
              <a:t>What is working for current programs? </a:t>
            </a:r>
          </a:p>
        </p:txBody>
      </p:sp>
      <p:sp>
        <p:nvSpPr>
          <p:cNvPr id="2" name="Content Placeholder 1">
            <a:extLst>
              <a:ext uri="{FF2B5EF4-FFF2-40B4-BE49-F238E27FC236}">
                <a16:creationId xmlns:a16="http://schemas.microsoft.com/office/drawing/2014/main" id="{E7E32728-B31F-4AD4-029D-3858A2A7D1E5}"/>
              </a:ext>
            </a:extLst>
          </p:cNvPr>
          <p:cNvSpPr>
            <a:spLocks noGrp="1"/>
          </p:cNvSpPr>
          <p:nvPr>
            <p:ph idx="1"/>
          </p:nvPr>
        </p:nvSpPr>
        <p:spPr/>
        <p:txBody>
          <a:bodyPr>
            <a:normAutofit fontScale="70000" lnSpcReduction="20000"/>
          </a:bodyPr>
          <a:lstStyle/>
          <a:p>
            <a:pPr marL="0" indent="0">
              <a:buNone/>
            </a:pPr>
            <a:r>
              <a:rPr lang="en-US"/>
              <a:t>Sample of strategies from current Welcome Family programs: </a:t>
            </a:r>
          </a:p>
          <a:p>
            <a:pPr lvl="1"/>
            <a:r>
              <a:rPr lang="en-US" b="1"/>
              <a:t>Text initiated referrals:</a:t>
            </a:r>
            <a:r>
              <a:rPr lang="en-US"/>
              <a:t> Referral partners and caregivers can initiate a referral by texting “WF” to program. </a:t>
            </a:r>
          </a:p>
          <a:p>
            <a:pPr lvl="1"/>
            <a:r>
              <a:rPr lang="en-US" b="1"/>
              <a:t>Community partnerships:</a:t>
            </a:r>
            <a:r>
              <a:rPr lang="en-US"/>
              <a:t> Building relationships with other local programs to increase family referrals (i.e., remote blood pressure monitoring programs, Healthy Families and WIC.)</a:t>
            </a:r>
          </a:p>
          <a:p>
            <a:pPr lvl="1"/>
            <a:r>
              <a:rPr lang="en-US" b="1"/>
              <a:t>In-Person Rounds at Birth Facilities:</a:t>
            </a:r>
            <a:r>
              <a:rPr lang="en-US"/>
              <a:t> Welcome Family staff perform weekly rounds at birth hospitals, sometimes supported by hospital-based interpreters.</a:t>
            </a:r>
          </a:p>
          <a:p>
            <a:pPr lvl="1"/>
            <a:r>
              <a:rPr lang="en-US" b="1"/>
              <a:t>QR codes: </a:t>
            </a:r>
            <a:r>
              <a:rPr lang="en-US"/>
              <a:t>for use in marketing and flyers to make it easy to navigate to referral forms. </a:t>
            </a:r>
          </a:p>
          <a:p>
            <a:pPr lvl="1"/>
            <a:r>
              <a:rPr lang="en-US" b="1"/>
              <a:t>Electronic Birth Certificates (EBC):</a:t>
            </a:r>
            <a:r>
              <a:rPr lang="en-US"/>
              <a:t> DPH provides programs with EBCs each week, enabling programs to perform outreach.</a:t>
            </a:r>
          </a:p>
          <a:p>
            <a:pPr lvl="1"/>
            <a:r>
              <a:rPr lang="en-US" b="1"/>
              <a:t>Welcome Family Branded Bags:</a:t>
            </a:r>
            <a:r>
              <a:rPr lang="en-US"/>
              <a:t> Includes branded materials useful to caregivers that can also help promote the service in social circles and communities (tote bag, stroller hook, swaddle blanket, etc.)</a:t>
            </a:r>
          </a:p>
        </p:txBody>
      </p:sp>
    </p:spTree>
    <p:extLst>
      <p:ext uri="{BB962C8B-B14F-4D97-AF65-F5344CB8AC3E}">
        <p14:creationId xmlns:p14="http://schemas.microsoft.com/office/powerpoint/2010/main" val="3677645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00818-3FC2-BCEF-9F6B-4C3F308686AF}"/>
              </a:ext>
            </a:extLst>
          </p:cNvPr>
          <p:cNvSpPr>
            <a:spLocks noGrp="1"/>
          </p:cNvSpPr>
          <p:nvPr>
            <p:ph type="title"/>
          </p:nvPr>
        </p:nvSpPr>
        <p:spPr/>
        <p:txBody>
          <a:bodyPr>
            <a:normAutofit fontScale="90000"/>
          </a:bodyPr>
          <a:lstStyle/>
          <a:p>
            <a:r>
              <a:rPr lang="en-US" dirty="0"/>
              <a:t>Discussion: </a:t>
            </a:r>
            <a:br>
              <a:rPr lang="en-US" dirty="0"/>
            </a:br>
            <a:r>
              <a:rPr lang="en-US" dirty="0"/>
              <a:t>How to Build Awareness of Welcome Family to Drive Referrals to Program and Achieve High Utilization </a:t>
            </a:r>
          </a:p>
        </p:txBody>
      </p:sp>
    </p:spTree>
    <p:extLst>
      <p:ext uri="{BB962C8B-B14F-4D97-AF65-F5344CB8AC3E}">
        <p14:creationId xmlns:p14="http://schemas.microsoft.com/office/powerpoint/2010/main" val="1240356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7791DA-8452-4A22-AD12-73DA82C2B2A4}"/>
              </a:ext>
            </a:extLst>
          </p:cNvPr>
          <p:cNvSpPr>
            <a:spLocks noGrp="1"/>
          </p:cNvSpPr>
          <p:nvPr>
            <p:ph type="title"/>
          </p:nvPr>
        </p:nvSpPr>
        <p:spPr/>
        <p:txBody>
          <a:bodyPr/>
          <a:lstStyle/>
          <a:p>
            <a:r>
              <a:rPr lang="en-US" dirty="0"/>
              <a:t>Chat Waterfall</a:t>
            </a:r>
          </a:p>
        </p:txBody>
      </p:sp>
      <p:sp>
        <p:nvSpPr>
          <p:cNvPr id="2" name="Content Placeholder 1">
            <a:extLst>
              <a:ext uri="{FF2B5EF4-FFF2-40B4-BE49-F238E27FC236}">
                <a16:creationId xmlns:a16="http://schemas.microsoft.com/office/drawing/2014/main" id="{7BE59724-3A43-DAC4-36BC-A52FCD142505}"/>
              </a:ext>
            </a:extLst>
          </p:cNvPr>
          <p:cNvSpPr>
            <a:spLocks noGrp="1"/>
          </p:cNvSpPr>
          <p:nvPr>
            <p:ph idx="1"/>
          </p:nvPr>
        </p:nvSpPr>
        <p:spPr/>
        <p:txBody>
          <a:bodyPr/>
          <a:lstStyle/>
          <a:p>
            <a:pPr marL="0" indent="0">
              <a:buNone/>
            </a:pPr>
            <a:r>
              <a:rPr lang="en-US"/>
              <a:t>From your role and experience, when and where would you introduce Welcome Family so that a caregiver says “yes” to the visit? </a:t>
            </a:r>
          </a:p>
        </p:txBody>
      </p:sp>
    </p:spTree>
    <p:extLst>
      <p:ext uri="{BB962C8B-B14F-4D97-AF65-F5344CB8AC3E}">
        <p14:creationId xmlns:p14="http://schemas.microsoft.com/office/powerpoint/2010/main" val="777291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D87881-DD4F-9961-D9A7-F31736C88F5D}"/>
              </a:ext>
            </a:extLst>
          </p:cNvPr>
          <p:cNvSpPr>
            <a:spLocks noGrp="1"/>
          </p:cNvSpPr>
          <p:nvPr>
            <p:ph type="title"/>
          </p:nvPr>
        </p:nvSpPr>
        <p:spPr/>
        <p:txBody>
          <a:bodyPr/>
          <a:lstStyle/>
          <a:p>
            <a:r>
              <a:rPr lang="en-US" dirty="0"/>
              <a:t>Breakout Group Discussion</a:t>
            </a:r>
          </a:p>
        </p:txBody>
      </p:sp>
      <p:graphicFrame>
        <p:nvGraphicFramePr>
          <p:cNvPr id="5" name="Table 4">
            <a:extLst>
              <a:ext uri="{FF2B5EF4-FFF2-40B4-BE49-F238E27FC236}">
                <a16:creationId xmlns:a16="http://schemas.microsoft.com/office/drawing/2014/main" id="{A272733E-D6DA-EE7E-371E-EBB438A5D4BA}"/>
              </a:ext>
            </a:extLst>
          </p:cNvPr>
          <p:cNvGraphicFramePr>
            <a:graphicFrameLocks noGrp="1"/>
          </p:cNvGraphicFramePr>
          <p:nvPr>
            <p:extLst>
              <p:ext uri="{D42A27DB-BD31-4B8C-83A1-F6EECF244321}">
                <p14:modId xmlns:p14="http://schemas.microsoft.com/office/powerpoint/2010/main" val="3551628600"/>
              </p:ext>
            </p:extLst>
          </p:nvPr>
        </p:nvGraphicFramePr>
        <p:xfrm>
          <a:off x="609600" y="1438461"/>
          <a:ext cx="5486400" cy="4475240"/>
        </p:xfrm>
        <a:graphic>
          <a:graphicData uri="http://schemas.openxmlformats.org/drawingml/2006/table">
            <a:tbl>
              <a:tblPr firstRow="1" bandRow="1">
                <a:tableStyleId>{5C22544A-7EE6-4342-B048-85BDC9FD1C3A}</a:tableStyleId>
              </a:tblPr>
              <a:tblGrid>
                <a:gridCol w="1648570">
                  <a:extLst>
                    <a:ext uri="{9D8B030D-6E8A-4147-A177-3AD203B41FA5}">
                      <a16:colId xmlns:a16="http://schemas.microsoft.com/office/drawing/2014/main" val="1880044207"/>
                    </a:ext>
                  </a:extLst>
                </a:gridCol>
                <a:gridCol w="3837830">
                  <a:extLst>
                    <a:ext uri="{9D8B030D-6E8A-4147-A177-3AD203B41FA5}">
                      <a16:colId xmlns:a16="http://schemas.microsoft.com/office/drawing/2014/main" val="3448949826"/>
                    </a:ext>
                  </a:extLst>
                </a:gridCol>
              </a:tblGrid>
              <a:tr h="706004">
                <a:tc gridSpan="2">
                  <a:txBody>
                    <a:bodyPr/>
                    <a:lstStyle/>
                    <a:p>
                      <a:pPr algn="ctr"/>
                      <a:r>
                        <a:rPr lang="en-US" sz="2800" b="0">
                          <a:latin typeface="Avenir Next LT Pro" panose="020B0504020202020204" pitchFamily="34" charset="0"/>
                        </a:rPr>
                        <a:t>Self-Select Breakout Groups</a:t>
                      </a:r>
                    </a:p>
                  </a:txBody>
                  <a:tcPr anchor="ctr"/>
                </a:tc>
                <a:tc hMerge="1">
                  <a:txBody>
                    <a:bodyPr/>
                    <a:lstStyle/>
                    <a:p>
                      <a:endParaRPr lang="en-US"/>
                    </a:p>
                  </a:txBody>
                  <a:tcPr/>
                </a:tc>
                <a:extLst>
                  <a:ext uri="{0D108BD9-81ED-4DB2-BD59-A6C34878D82A}">
                    <a16:rowId xmlns:a16="http://schemas.microsoft.com/office/drawing/2014/main" val="2430791207"/>
                  </a:ext>
                </a:extLst>
              </a:tr>
              <a:tr h="1256412">
                <a:tc>
                  <a:txBody>
                    <a:bodyPr/>
                    <a:lstStyle/>
                    <a:p>
                      <a:r>
                        <a:rPr lang="en-US" sz="1800">
                          <a:latin typeface="Avenir Next LT Pro" panose="020B0504020202020204" pitchFamily="34" charset="0"/>
                        </a:rPr>
                        <a:t>Room 1</a:t>
                      </a:r>
                    </a:p>
                    <a:p>
                      <a:r>
                        <a:rPr lang="en-US" sz="1800" i="1">
                          <a:latin typeface="Avenir Next LT Pro" panose="020B0504020202020204" pitchFamily="34" charset="0"/>
                        </a:rPr>
                        <a:t>Emma</a:t>
                      </a:r>
                    </a:p>
                  </a:txBody>
                  <a:tcPr anchor="ctr"/>
                </a:tc>
                <a:tc>
                  <a:txBody>
                    <a:bodyPr/>
                    <a:lstStyle/>
                    <a:p>
                      <a:r>
                        <a:rPr lang="en-US" sz="1800">
                          <a:latin typeface="Avenir Next LT Pro" panose="020B0504020202020204" pitchFamily="34" charset="0"/>
                        </a:rPr>
                        <a:t>Clinical Providers</a:t>
                      </a:r>
                    </a:p>
                  </a:txBody>
                  <a:tcPr anchor="ctr"/>
                </a:tc>
                <a:extLst>
                  <a:ext uri="{0D108BD9-81ED-4DB2-BD59-A6C34878D82A}">
                    <a16:rowId xmlns:a16="http://schemas.microsoft.com/office/drawing/2014/main" val="609532252"/>
                  </a:ext>
                </a:extLst>
              </a:tr>
              <a:tr h="1256412">
                <a:tc>
                  <a:txBody>
                    <a:bodyPr/>
                    <a:lstStyle/>
                    <a:p>
                      <a:r>
                        <a:rPr lang="en-US" sz="1800">
                          <a:latin typeface="Avenir Next LT Pro" panose="020B0504020202020204" pitchFamily="34" charset="0"/>
                        </a:rPr>
                        <a:t>Room 2</a:t>
                      </a:r>
                    </a:p>
                    <a:p>
                      <a:r>
                        <a:rPr lang="en-US" sz="1800" i="1">
                          <a:latin typeface="Avenir Next LT Pro" panose="020B0504020202020204" pitchFamily="34" charset="0"/>
                        </a:rPr>
                        <a:t>Grace</a:t>
                      </a:r>
                    </a:p>
                  </a:txBody>
                  <a:tcPr anchor="ctr"/>
                </a:tc>
                <a:tc>
                  <a:txBody>
                    <a:bodyPr/>
                    <a:lstStyle/>
                    <a:p>
                      <a:r>
                        <a:rPr lang="en-US" sz="1800">
                          <a:latin typeface="Avenir Next LT Pro" panose="020B0504020202020204" pitchFamily="34" charset="0"/>
                        </a:rPr>
                        <a:t>Community-Based Organizations </a:t>
                      </a:r>
                    </a:p>
                  </a:txBody>
                  <a:tcPr anchor="ctr"/>
                </a:tc>
                <a:extLst>
                  <a:ext uri="{0D108BD9-81ED-4DB2-BD59-A6C34878D82A}">
                    <a16:rowId xmlns:a16="http://schemas.microsoft.com/office/drawing/2014/main" val="1517335938"/>
                  </a:ext>
                </a:extLst>
              </a:tr>
              <a:tr h="1256412">
                <a:tc>
                  <a:txBody>
                    <a:bodyPr/>
                    <a:lstStyle/>
                    <a:p>
                      <a:r>
                        <a:rPr lang="en-US" sz="1800">
                          <a:latin typeface="Avenir Next LT Pro" panose="020B0504020202020204" pitchFamily="34" charset="0"/>
                        </a:rPr>
                        <a:t>Room 3</a:t>
                      </a:r>
                    </a:p>
                    <a:p>
                      <a:r>
                        <a:rPr lang="en-US" sz="1800" i="1">
                          <a:latin typeface="Avenir Next LT Pro" panose="020B0504020202020204" pitchFamily="34" charset="0"/>
                        </a:rPr>
                        <a:t>Phoebe</a:t>
                      </a:r>
                    </a:p>
                  </a:txBody>
                  <a:tcPr anchor="ctr"/>
                </a:tc>
                <a:tc>
                  <a:txBody>
                    <a:bodyPr/>
                    <a:lstStyle/>
                    <a:p>
                      <a:r>
                        <a:rPr lang="en-US" sz="1800">
                          <a:latin typeface="Avenir Next LT Pro" panose="020B0504020202020204" pitchFamily="34" charset="0"/>
                        </a:rPr>
                        <a:t>Family Representatives</a:t>
                      </a:r>
                    </a:p>
                  </a:txBody>
                  <a:tcPr anchor="ctr"/>
                </a:tc>
                <a:extLst>
                  <a:ext uri="{0D108BD9-81ED-4DB2-BD59-A6C34878D82A}">
                    <a16:rowId xmlns:a16="http://schemas.microsoft.com/office/drawing/2014/main" val="604903434"/>
                  </a:ext>
                </a:extLst>
              </a:tr>
            </a:tbl>
          </a:graphicData>
        </a:graphic>
      </p:graphicFrame>
      <p:graphicFrame>
        <p:nvGraphicFramePr>
          <p:cNvPr id="8" name="Table 7">
            <a:extLst>
              <a:ext uri="{FF2B5EF4-FFF2-40B4-BE49-F238E27FC236}">
                <a16:creationId xmlns:a16="http://schemas.microsoft.com/office/drawing/2014/main" id="{750E26B9-EB4A-92AE-F989-1FEB326D95E2}"/>
              </a:ext>
            </a:extLst>
          </p:cNvPr>
          <p:cNvGraphicFramePr>
            <a:graphicFrameLocks noGrp="1"/>
          </p:cNvGraphicFramePr>
          <p:nvPr>
            <p:extLst>
              <p:ext uri="{D42A27DB-BD31-4B8C-83A1-F6EECF244321}">
                <p14:modId xmlns:p14="http://schemas.microsoft.com/office/powerpoint/2010/main" val="3091273446"/>
              </p:ext>
            </p:extLst>
          </p:nvPr>
        </p:nvGraphicFramePr>
        <p:xfrm>
          <a:off x="6488263" y="1438462"/>
          <a:ext cx="5486399" cy="4516035"/>
        </p:xfrm>
        <a:graphic>
          <a:graphicData uri="http://schemas.openxmlformats.org/drawingml/2006/table">
            <a:tbl>
              <a:tblPr firstRow="1" bandRow="1">
                <a:tableStyleId>{2D5ABB26-0587-4C30-8999-92F81FD0307C}</a:tableStyleId>
              </a:tblPr>
              <a:tblGrid>
                <a:gridCol w="5486399">
                  <a:extLst>
                    <a:ext uri="{9D8B030D-6E8A-4147-A177-3AD203B41FA5}">
                      <a16:colId xmlns:a16="http://schemas.microsoft.com/office/drawing/2014/main" val="3448949826"/>
                    </a:ext>
                  </a:extLst>
                </a:gridCol>
              </a:tblGrid>
              <a:tr h="700919">
                <a:tc>
                  <a:txBody>
                    <a:bodyPr/>
                    <a:lstStyle/>
                    <a:p>
                      <a:pPr marL="0" algn="l" defTabSz="914400" rtl="0" eaLnBrk="1" latinLnBrk="0" hangingPunct="1"/>
                      <a:r>
                        <a:rPr lang="en-US" sz="2800" b="0" kern="1200">
                          <a:solidFill>
                            <a:srgbClr val="032E53"/>
                          </a:solidFill>
                          <a:latin typeface="Avenir Next LT Pro" panose="020B0504020202020204" pitchFamily="34" charset="0"/>
                        </a:rPr>
                        <a:t>Discussion Questions</a:t>
                      </a:r>
                      <a:endParaRPr lang="en-US" sz="2800" b="0" kern="1200">
                        <a:solidFill>
                          <a:srgbClr val="032E53"/>
                        </a:solidFill>
                        <a:latin typeface="Avenir Next LT Pro" panose="020B0504020202020204" pitchFamily="34" charset="0"/>
                        <a:ea typeface="+mn-ea"/>
                        <a:cs typeface="+mn-cs"/>
                      </a:endParaRPr>
                    </a:p>
                  </a:txBody>
                  <a:tcPr anchor="ctr"/>
                </a:tc>
                <a:extLst>
                  <a:ext uri="{0D108BD9-81ED-4DB2-BD59-A6C34878D82A}">
                    <a16:rowId xmlns:a16="http://schemas.microsoft.com/office/drawing/2014/main" val="2430791207"/>
                  </a:ext>
                </a:extLst>
              </a:tr>
              <a:tr h="1447608">
                <a:tc>
                  <a:txBody>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u="none" strike="noStrike" kern="1200" cap="none" spc="0" normalizeH="0" baseline="0" noProof="0">
                          <a:ln>
                            <a:noFill/>
                          </a:ln>
                          <a:solidFill>
                            <a:srgbClr val="032E53"/>
                          </a:solidFill>
                          <a:effectLst/>
                          <a:uLnTx/>
                          <a:uFillTx/>
                          <a:latin typeface="Avenir Next LT Pro" panose="020B0504020202020204" pitchFamily="34" charset="0"/>
                        </a:rPr>
                        <a:t>Beyond birth hospitals, where are the most important opportunities to build awareness of Welcome Family? Consider if this answer varies by prenatal, birth and post partum periods. </a:t>
                      </a:r>
                      <a:endParaRPr kumimoji="0" lang="en-US" sz="1800" b="0" i="0" u="none" strike="noStrike" kern="1200" cap="none" spc="0" normalizeH="0" baseline="0" noProof="0">
                        <a:ln>
                          <a:noFill/>
                        </a:ln>
                        <a:solidFill>
                          <a:srgbClr val="032E53"/>
                        </a:solidFill>
                        <a:effectLst/>
                        <a:uLnTx/>
                        <a:uFillTx/>
                        <a:latin typeface="Avenir Next LT Pro" panose="020B0504020202020204" pitchFamily="34" charset="0"/>
                        <a:ea typeface="+mn-ea"/>
                        <a:cs typeface="+mn-cs"/>
                      </a:endParaRPr>
                    </a:p>
                  </a:txBody>
                  <a:tcPr anchor="ctr"/>
                </a:tc>
                <a:extLst>
                  <a:ext uri="{0D108BD9-81ED-4DB2-BD59-A6C34878D82A}">
                    <a16:rowId xmlns:a16="http://schemas.microsoft.com/office/drawing/2014/main" val="609532252"/>
                  </a:ext>
                </a:extLst>
              </a:tr>
              <a:tr h="1163356">
                <a:tc>
                  <a:txBody>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en-US" sz="1800" b="0" u="none" strike="noStrike" kern="1200" cap="none" spc="0" normalizeH="0" baseline="0" noProof="0">
                          <a:ln>
                            <a:noFill/>
                          </a:ln>
                          <a:solidFill>
                            <a:srgbClr val="032E53"/>
                          </a:solidFill>
                          <a:effectLst/>
                          <a:uLnTx/>
                          <a:uFillTx/>
                          <a:latin typeface="Avenir Next LT Pro" panose="020B0504020202020204" pitchFamily="34" charset="0"/>
                          <a:ea typeface="+mn-ea"/>
                          <a:cs typeface="+mn-cs"/>
                        </a:rPr>
                        <a:t>From your context, who is most trusted to introduce or talk about Welcome Family? What makes that source credible to families? What can get in the way of trust? </a:t>
                      </a:r>
                    </a:p>
                  </a:txBody>
                  <a:tcPr anchor="ctr"/>
                </a:tc>
                <a:extLst>
                  <a:ext uri="{0D108BD9-81ED-4DB2-BD59-A6C34878D82A}">
                    <a16:rowId xmlns:a16="http://schemas.microsoft.com/office/drawing/2014/main" val="1517335938"/>
                  </a:ext>
                </a:extLst>
              </a:tr>
              <a:tr h="1163356">
                <a:tc>
                  <a:txBody>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startAt="3"/>
                        <a:tabLst/>
                        <a:defRPr/>
                      </a:pPr>
                      <a:r>
                        <a:rPr kumimoji="0" lang="en-US" sz="1800" b="0" u="none" strike="noStrike" kern="1200" cap="none" spc="0" normalizeH="0" baseline="0" noProof="0" dirty="0">
                          <a:ln>
                            <a:noFill/>
                          </a:ln>
                          <a:solidFill>
                            <a:srgbClr val="032E53"/>
                          </a:solidFill>
                          <a:effectLst/>
                          <a:uLnTx/>
                          <a:uFillTx/>
                          <a:latin typeface="Avenir Next LT Pro" panose="020B0504020202020204" pitchFamily="34" charset="0"/>
                          <a:ea typeface="+mn-ea"/>
                          <a:cs typeface="+mn-cs"/>
                        </a:rPr>
                        <a:t>How should Welcome Family be presented to families, so they are likely to accept a visit? At prenatal stage? At birth? Postpartum?</a:t>
                      </a:r>
                    </a:p>
                  </a:txBody>
                  <a:tcPr anchor="ctr"/>
                </a:tc>
                <a:extLst>
                  <a:ext uri="{0D108BD9-81ED-4DB2-BD59-A6C34878D82A}">
                    <a16:rowId xmlns:a16="http://schemas.microsoft.com/office/drawing/2014/main" val="604903434"/>
                  </a:ext>
                </a:extLst>
              </a:tr>
            </a:tbl>
          </a:graphicData>
        </a:graphic>
      </p:graphicFrame>
    </p:spTree>
    <p:extLst>
      <p:ext uri="{BB962C8B-B14F-4D97-AF65-F5344CB8AC3E}">
        <p14:creationId xmlns:p14="http://schemas.microsoft.com/office/powerpoint/2010/main" val="4074535070"/>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44546A"/>
      </a:dk2>
      <a:lt2>
        <a:srgbClr val="E7E6E6"/>
      </a:lt2>
      <a:accent1>
        <a:srgbClr val="025B95"/>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FHN PPT template" id="{C5C04DC3-7813-4D48-B5F1-7AB289CFD447}" vid="{0C8EA7D6-339F-544C-9B92-B542AB69133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8182E55F23B44BA2760F944DE1F463" ma:contentTypeVersion="17" ma:contentTypeDescription="Create a new document." ma:contentTypeScope="" ma:versionID="6378d88418017b9fb3e893e9f437d24a">
  <xsd:schema xmlns:xsd="http://www.w3.org/2001/XMLSchema" xmlns:xs="http://www.w3.org/2001/XMLSchema" xmlns:p="http://schemas.microsoft.com/office/2006/metadata/properties" xmlns:ns2="af3f551c-2d02-4759-aff4-6c3c0e9785a5" xmlns:ns3="0f58af1f-13b0-48c0-8254-855478aebda6" targetNamespace="http://schemas.microsoft.com/office/2006/metadata/properties" ma:root="true" ma:fieldsID="80150a591f214b69ffa8414087af6960" ns2:_="" ns3:_="">
    <xsd:import namespace="af3f551c-2d02-4759-aff4-6c3c0e9785a5"/>
    <xsd:import namespace="0f58af1f-13b0-48c0-8254-855478aebd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3f551c-2d02-4759-aff4-6c3c0e978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58af1f-13b0-48c0-8254-855478aebd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91467b20-a82e-4407-9ba5-ba77c5e1dd5c}" ma:internalName="TaxCatchAll" ma:showField="CatchAllData" ma:web="0f58af1f-13b0-48c0-8254-855478aebd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58af1f-13b0-48c0-8254-855478aebda6" xsi:nil="true"/>
    <lcf76f155ced4ddcb4097134ff3c332f xmlns="af3f551c-2d02-4759-aff4-6c3c0e9785a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1066FF1-DE3A-4786-8751-2C5236AD1955}">
  <ds:schemaRefs>
    <ds:schemaRef ds:uri="0f58af1f-13b0-48c0-8254-855478aebda6"/>
    <ds:schemaRef ds:uri="af3f551c-2d02-4759-aff4-6c3c0e9785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946340E-C1AE-4559-8568-6906F4A66E01}">
  <ds:schemaRefs>
    <ds:schemaRef ds:uri="http://schemas.microsoft.com/sharepoint/v3/contenttype/forms"/>
  </ds:schemaRefs>
</ds:datastoreItem>
</file>

<file path=customXml/itemProps3.xml><?xml version="1.0" encoding="utf-8"?>
<ds:datastoreItem xmlns:ds="http://schemas.openxmlformats.org/officeDocument/2006/customXml" ds:itemID="{B81C3D4E-0D80-4B3F-A804-581C9E54DF3D}">
  <ds:schemaRefs>
    <ds:schemaRef ds:uri="af3f551c-2d02-4759-aff4-6c3c0e9785a5"/>
    <ds:schemaRef ds:uri="http://schemas.microsoft.com/office/2006/metadata/properties"/>
    <ds:schemaRef ds:uri="http://purl.org/dc/terms/"/>
    <ds:schemaRef ds:uri="0f58af1f-13b0-48c0-8254-855478aebda6"/>
    <ds:schemaRef ds:uri="http://purl.org/dc/dcmitype/"/>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Office Theme</Template>
  <TotalTime>151</TotalTime>
  <Words>2667</Words>
  <Application>Microsoft Office PowerPoint</Application>
  <PresentationFormat>Widescreen</PresentationFormat>
  <Paragraphs>259</Paragraphs>
  <Slides>18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Avenir Next</vt:lpstr>
      <vt:lpstr>Aptos</vt:lpstr>
      <vt:lpstr>Arial</vt:lpstr>
      <vt:lpstr>Avenir Next LT Pro</vt:lpstr>
      <vt:lpstr>Calibri</vt:lpstr>
      <vt:lpstr>Calibri Light</vt:lpstr>
      <vt:lpstr>Franklin Gothic Book</vt:lpstr>
      <vt:lpstr>Source Sans Pro</vt:lpstr>
      <vt:lpstr>Office Theme</vt:lpstr>
      <vt:lpstr>Welcome Family Statewide Expansion Advisory Committee </vt:lpstr>
      <vt:lpstr>Welcome and DPH BFHN Team Introductions</vt:lpstr>
      <vt:lpstr>June 2026 Agenda: Building Awareness of Welcome Family</vt:lpstr>
      <vt:lpstr>Active participation today!</vt:lpstr>
      <vt:lpstr>Active participation today! (continued)</vt:lpstr>
      <vt:lpstr>Building Awareness in Communities:  What is working for current programs? </vt:lpstr>
      <vt:lpstr>Discussion:  How to Build Awareness of Welcome Family to Drive Referrals to Program and Achieve High Utilization </vt:lpstr>
      <vt:lpstr>Chat Waterfall</vt:lpstr>
      <vt:lpstr>Breakout Group Discussion</vt:lpstr>
      <vt:lpstr>Questions? </vt:lpstr>
      <vt:lpstr>Preparing for July’s meeting </vt:lpstr>
      <vt:lpstr>Thank you! </vt:lpstr>
      <vt:lpstr>Follow-up from May:  Answering Questions on Timeline and Budget </vt:lpstr>
      <vt:lpstr>Follow-up from May:  What success looks like</vt:lpstr>
      <vt:lpstr>Follow-up from May:  Themes and Planned Actions 1/4</vt:lpstr>
      <vt:lpstr>Follow-up from May:  Themes and Planned Actions 2/4</vt:lpstr>
      <vt:lpstr>Follow-up from May:  Themes and Planned Actions 3/4</vt:lpstr>
      <vt:lpstr>Follow-up from May:  Themes and Planned Actions ¾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Aynsley Chaneco</dc:creator>
  <cp:lastModifiedBy>Chaneco, Aynsley</cp:lastModifiedBy>
  <cp:revision>11</cp:revision>
  <dcterms:created xsi:type="dcterms:W3CDTF">2025-12-23T21:05:21Z</dcterms:created>
  <dcterms:modified xsi:type="dcterms:W3CDTF">2026-07-17T19:32:53Z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0x010100968182E55F23B44BA2760F944DE1F463</vt:lpwstr>
  </property>
  <property fmtid="{D5CDD505-2E9C-101B-9397-08002B2CF9AE}" pid="3" name="MediaServiceImageTags">
    <vt:lpwstr/>
  </property>
</Properties>
</file>