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6.xml" ContentType="application/vnd.openxmlformats-officedocument.drawingml.chart+xml"/>
  <Override PartName="/ppt/notesSlides/notesSlide22.xml" ContentType="application/vnd.openxmlformats-officedocument.presentationml.notesSlide+xml"/>
  <Override PartName="/ppt/charts/chart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3.xml" ContentType="application/vnd.openxmlformats-officedocument.presentationml.notesSlide+xml"/>
  <Override PartName="/ppt/charts/chart8.xml" ContentType="application/vnd.openxmlformats-officedocument.drawingml.chart+xml"/>
  <Override PartName="/ppt/notesSlides/notesSlide24.xml" ContentType="application/vnd.openxmlformats-officedocument.presentationml.notesSlide+xml"/>
  <Override PartName="/ppt/charts/chart9.xml" ContentType="application/vnd.openxmlformats-officedocument.drawingml.chart+xml"/>
  <Override PartName="/ppt/notesSlides/notesSlide25.xml" ContentType="application/vnd.openxmlformats-officedocument.presentationml.notesSlide+xml"/>
  <Override PartName="/ppt/charts/chart10.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1.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2.xml" ContentType="application/vnd.openxmlformats-officedocument.drawingml.chart+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3.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15.xml" ContentType="application/vnd.openxmlformats-officedocument.drawingml.chart+xml"/>
  <Override PartName="/ppt/notesSlides/notesSlide37.xml" ContentType="application/vnd.openxmlformats-officedocument.presentationml.notesSlide+xml"/>
  <Override PartName="/ppt/charts/chart16.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17.xml" ContentType="application/vnd.openxmlformats-officedocument.drawingml.chart+xml"/>
  <Override PartName="/ppt/notesSlides/notesSlide41.xml" ContentType="application/vnd.openxmlformats-officedocument.presentationml.notesSlide+xml"/>
  <Override PartName="/ppt/charts/chart18.xml" ContentType="application/vnd.openxmlformats-officedocument.drawingml.chart+xml"/>
  <Override PartName="/ppt/notesSlides/notesSlide42.xml" ContentType="application/vnd.openxmlformats-officedocument.presentationml.notesSlide+xml"/>
  <Override PartName="/ppt/charts/chart19.xml" ContentType="application/vnd.openxmlformats-officedocument.drawingml.chart+xml"/>
  <Override PartName="/ppt/notesSlides/notesSlide43.xml" ContentType="application/vnd.openxmlformats-officedocument.presentationml.notesSlide+xml"/>
  <Override PartName="/ppt/charts/chart20.xml" ContentType="application/vnd.openxmlformats-officedocument.drawingml.chart+xml"/>
  <Override PartName="/ppt/notesSlides/notesSlide44.xml" ContentType="application/vnd.openxmlformats-officedocument.presentationml.notesSlid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45.xml" ContentType="application/vnd.openxmlformats-officedocument.presentationml.notesSlid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charts/chart23.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charts/chart25.xml" ContentType="application/vnd.openxmlformats-officedocument.drawingml.chart+xml"/>
  <Override PartName="/ppt/charts/style7.xml" ContentType="application/vnd.ms-office.chartstyle+xml"/>
  <Override PartName="/ppt/charts/colors7.xml" ContentType="application/vnd.ms-office.chartcolorstyle+xml"/>
  <Override PartName="/ppt/charts/chart26.xml" ContentType="application/vnd.openxmlformats-officedocument.drawingml.chart+xml"/>
  <Override PartName="/ppt/charts/style8.xml" ContentType="application/vnd.ms-office.chartstyle+xml"/>
  <Override PartName="/ppt/charts/colors8.xml" ContentType="application/vnd.ms-office.chartcolorstyle+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6"/>
  </p:notesMasterIdLst>
  <p:handoutMasterIdLst>
    <p:handoutMasterId r:id="rId117"/>
  </p:handoutMasterIdLst>
  <p:sldIdLst>
    <p:sldId id="257" r:id="rId2"/>
    <p:sldId id="258" r:id="rId3"/>
    <p:sldId id="259" r:id="rId4"/>
    <p:sldId id="388" r:id="rId5"/>
    <p:sldId id="261" r:id="rId6"/>
    <p:sldId id="262" r:id="rId7"/>
    <p:sldId id="389" r:id="rId8"/>
    <p:sldId id="386" r:id="rId9"/>
    <p:sldId id="571" r:id="rId10"/>
    <p:sldId id="725" r:id="rId11"/>
    <p:sldId id="735" r:id="rId12"/>
    <p:sldId id="751" r:id="rId13"/>
    <p:sldId id="749" r:id="rId14"/>
    <p:sldId id="750" r:id="rId15"/>
    <p:sldId id="752" r:id="rId16"/>
    <p:sldId id="754" r:id="rId17"/>
    <p:sldId id="755" r:id="rId18"/>
    <p:sldId id="756" r:id="rId19"/>
    <p:sldId id="757" r:id="rId20"/>
    <p:sldId id="753" r:id="rId21"/>
    <p:sldId id="759" r:id="rId22"/>
    <p:sldId id="760" r:id="rId23"/>
    <p:sldId id="761" r:id="rId24"/>
    <p:sldId id="762" r:id="rId25"/>
    <p:sldId id="763" r:id="rId26"/>
    <p:sldId id="764" r:id="rId27"/>
    <p:sldId id="765" r:id="rId28"/>
    <p:sldId id="766" r:id="rId29"/>
    <p:sldId id="414" r:id="rId30"/>
    <p:sldId id="415" r:id="rId31"/>
    <p:sldId id="704" r:id="rId32"/>
    <p:sldId id="707" r:id="rId33"/>
    <p:sldId id="572" r:id="rId34"/>
    <p:sldId id="417" r:id="rId35"/>
    <p:sldId id="413" r:id="rId36"/>
    <p:sldId id="781" r:id="rId37"/>
    <p:sldId id="780" r:id="rId38"/>
    <p:sldId id="419" r:id="rId39"/>
    <p:sldId id="420" r:id="rId40"/>
    <p:sldId id="698" r:id="rId41"/>
    <p:sldId id="422" r:id="rId42"/>
    <p:sldId id="767" r:id="rId43"/>
    <p:sldId id="768" r:id="rId44"/>
    <p:sldId id="776" r:id="rId45"/>
    <p:sldId id="770" r:id="rId46"/>
    <p:sldId id="667" r:id="rId47"/>
    <p:sldId id="668" r:id="rId48"/>
    <p:sldId id="669" r:id="rId49"/>
    <p:sldId id="670" r:id="rId50"/>
    <p:sldId id="671" r:id="rId51"/>
    <p:sldId id="672" r:id="rId52"/>
    <p:sldId id="681" r:id="rId53"/>
    <p:sldId id="682" r:id="rId54"/>
    <p:sldId id="778" r:id="rId55"/>
    <p:sldId id="423" r:id="rId56"/>
    <p:sldId id="424" r:id="rId57"/>
    <p:sldId id="425" r:id="rId58"/>
    <p:sldId id="659" r:id="rId59"/>
    <p:sldId id="775" r:id="rId60"/>
    <p:sldId id="772" r:id="rId61"/>
    <p:sldId id="662" r:id="rId62"/>
    <p:sldId id="774" r:id="rId63"/>
    <p:sldId id="454" r:id="rId64"/>
    <p:sldId id="427" r:id="rId65"/>
    <p:sldId id="433" r:id="rId66"/>
    <p:sldId id="644" r:id="rId67"/>
    <p:sldId id="429" r:id="rId68"/>
    <p:sldId id="691" r:id="rId69"/>
    <p:sldId id="437" r:id="rId70"/>
    <p:sldId id="771" r:id="rId71"/>
    <p:sldId id="705" r:id="rId72"/>
    <p:sldId id="692" r:id="rId73"/>
    <p:sldId id="694" r:id="rId74"/>
    <p:sldId id="695" r:id="rId75"/>
    <p:sldId id="748" r:id="rId76"/>
    <p:sldId id="745" r:id="rId77"/>
    <p:sldId id="746" r:id="rId78"/>
    <p:sldId id="747" r:id="rId79"/>
    <p:sldId id="779" r:id="rId80"/>
    <p:sldId id="578" r:id="rId81"/>
    <p:sldId id="579" r:id="rId82"/>
    <p:sldId id="580" r:id="rId83"/>
    <p:sldId id="581" r:id="rId84"/>
    <p:sldId id="582" r:id="rId85"/>
    <p:sldId id="683" r:id="rId86"/>
    <p:sldId id="585" r:id="rId87"/>
    <p:sldId id="645" r:id="rId88"/>
    <p:sldId id="646" r:id="rId89"/>
    <p:sldId id="647" r:id="rId90"/>
    <p:sldId id="648" r:id="rId91"/>
    <p:sldId id="551" r:id="rId92"/>
    <p:sldId id="552" r:id="rId93"/>
    <p:sldId id="702" r:id="rId94"/>
    <p:sldId id="703" r:id="rId95"/>
    <p:sldId id="701" r:id="rId96"/>
    <p:sldId id="700" r:id="rId97"/>
    <p:sldId id="649" r:id="rId98"/>
    <p:sldId id="615" r:id="rId99"/>
    <p:sldId id="616" r:id="rId100"/>
    <p:sldId id="617" r:id="rId101"/>
    <p:sldId id="619" r:id="rId102"/>
    <p:sldId id="586" r:id="rId103"/>
    <p:sldId id="588" r:id="rId104"/>
    <p:sldId id="685" r:id="rId105"/>
    <p:sldId id="686" r:id="rId106"/>
    <p:sldId id="688" r:id="rId107"/>
    <p:sldId id="687" r:id="rId108"/>
    <p:sldId id="676" r:id="rId109"/>
    <p:sldId id="742" r:id="rId110"/>
    <p:sldId id="743" r:id="rId111"/>
    <p:sldId id="744" r:id="rId112"/>
    <p:sldId id="603" r:id="rId113"/>
    <p:sldId id="690" r:id="rId114"/>
    <p:sldId id="689" r:id="rId115"/>
  </p:sldIdLst>
  <p:sldSz cx="9144000" cy="6858000" type="screen4x3"/>
  <p:notesSz cx="6858000" cy="9144000"/>
  <p:custDataLst>
    <p:tags r:id="rId1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A909D8F-1C57-4B27-9719-9F08F4D9E67D}">
          <p14:sldIdLst>
            <p14:sldId id="257"/>
            <p14:sldId id="258"/>
            <p14:sldId id="259"/>
            <p14:sldId id="388"/>
            <p14:sldId id="261"/>
            <p14:sldId id="262"/>
            <p14:sldId id="389"/>
            <p14:sldId id="386"/>
            <p14:sldId id="571"/>
            <p14:sldId id="725"/>
            <p14:sldId id="735"/>
            <p14:sldId id="751"/>
            <p14:sldId id="749"/>
            <p14:sldId id="750"/>
            <p14:sldId id="752"/>
            <p14:sldId id="754"/>
            <p14:sldId id="755"/>
            <p14:sldId id="756"/>
            <p14:sldId id="757"/>
            <p14:sldId id="753"/>
            <p14:sldId id="759"/>
            <p14:sldId id="760"/>
            <p14:sldId id="761"/>
            <p14:sldId id="762"/>
            <p14:sldId id="763"/>
            <p14:sldId id="764"/>
            <p14:sldId id="765"/>
            <p14:sldId id="766"/>
            <p14:sldId id="414"/>
            <p14:sldId id="415"/>
            <p14:sldId id="704"/>
            <p14:sldId id="707"/>
            <p14:sldId id="572"/>
            <p14:sldId id="417"/>
            <p14:sldId id="413"/>
            <p14:sldId id="781"/>
            <p14:sldId id="780"/>
            <p14:sldId id="419"/>
            <p14:sldId id="420"/>
            <p14:sldId id="698"/>
            <p14:sldId id="422"/>
            <p14:sldId id="767"/>
            <p14:sldId id="768"/>
            <p14:sldId id="776"/>
            <p14:sldId id="770"/>
            <p14:sldId id="667"/>
            <p14:sldId id="668"/>
            <p14:sldId id="669"/>
            <p14:sldId id="670"/>
            <p14:sldId id="671"/>
            <p14:sldId id="672"/>
            <p14:sldId id="681"/>
            <p14:sldId id="682"/>
            <p14:sldId id="778"/>
            <p14:sldId id="423"/>
            <p14:sldId id="424"/>
          </p14:sldIdLst>
        </p14:section>
        <p14:section name="Untitled Section" id="{46879A92-AD07-4767-9A31-1C3AC164C6E9}">
          <p14:sldIdLst>
            <p14:sldId id="425"/>
            <p14:sldId id="659"/>
            <p14:sldId id="775"/>
            <p14:sldId id="772"/>
            <p14:sldId id="662"/>
            <p14:sldId id="774"/>
            <p14:sldId id="454"/>
            <p14:sldId id="427"/>
            <p14:sldId id="433"/>
            <p14:sldId id="644"/>
            <p14:sldId id="429"/>
            <p14:sldId id="691"/>
            <p14:sldId id="437"/>
            <p14:sldId id="771"/>
            <p14:sldId id="705"/>
            <p14:sldId id="692"/>
            <p14:sldId id="694"/>
            <p14:sldId id="695"/>
            <p14:sldId id="748"/>
            <p14:sldId id="745"/>
            <p14:sldId id="746"/>
            <p14:sldId id="747"/>
            <p14:sldId id="779"/>
            <p14:sldId id="578"/>
            <p14:sldId id="579"/>
            <p14:sldId id="580"/>
            <p14:sldId id="581"/>
            <p14:sldId id="582"/>
            <p14:sldId id="683"/>
            <p14:sldId id="585"/>
            <p14:sldId id="645"/>
            <p14:sldId id="646"/>
            <p14:sldId id="647"/>
            <p14:sldId id="648"/>
            <p14:sldId id="551"/>
            <p14:sldId id="552"/>
            <p14:sldId id="702"/>
            <p14:sldId id="703"/>
            <p14:sldId id="701"/>
            <p14:sldId id="700"/>
            <p14:sldId id="649"/>
            <p14:sldId id="615"/>
            <p14:sldId id="616"/>
            <p14:sldId id="617"/>
            <p14:sldId id="619"/>
            <p14:sldId id="586"/>
            <p14:sldId id="588"/>
            <p14:sldId id="685"/>
            <p14:sldId id="686"/>
            <p14:sldId id="688"/>
            <p14:sldId id="687"/>
            <p14:sldId id="676"/>
            <p14:sldId id="742"/>
            <p14:sldId id="743"/>
            <p14:sldId id="744"/>
            <p14:sldId id="603"/>
            <p14:sldId id="690"/>
            <p14:sldId id="689"/>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sychAdmin" initials="P" lastIdx="10" clrIdx="0">
    <p:extLst/>
  </p:cmAuthor>
  <p:cmAuthor id="2" name="Becker, Jeremy" initials="JB" lastIdx="4" clrIdx="1"/>
  <p:cmAuthor id="3" name="ebruns" initials="ebruns" lastIdx="28" clrIdx="2"/>
  <p:cmAuthor id="4" name="April Sather" initials="AS" lastIdx="5" clrIdx="3"/>
  <p:cmAuthor id="5" name="ebruns" initials="e" lastIdx="5" clrIdx="4">
    <p:extLst>
      <p:ext uri="{19B8F6BF-5375-455C-9EA6-DF929625EA0E}">
        <p15:presenceInfo xmlns:p15="http://schemas.microsoft.com/office/powerpoint/2012/main" userId="ebruns" providerId="None"/>
      </p:ext>
    </p:extLst>
  </p:cmAuthor>
  <p:cmAuthor id="6" name="Benjamin, Philip H" initials="BPH" lastIdx="3" clrIdx="5">
    <p:extLst>
      <p:ext uri="{19B8F6BF-5375-455C-9EA6-DF929625EA0E}">
        <p15:presenceInfo xmlns:p15="http://schemas.microsoft.com/office/powerpoint/2012/main" userId="S-1-5-21-979574506-308041224-658320111-248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2EA"/>
    <a:srgbClr val="F0E4D1"/>
    <a:srgbClr val="B69AD6"/>
    <a:srgbClr val="E6CF9A"/>
    <a:srgbClr val="D9D1E7"/>
    <a:srgbClr val="EDEAF3"/>
    <a:srgbClr val="DC3C3C"/>
    <a:srgbClr val="CAB4E2"/>
    <a:srgbClr val="D7C7E9"/>
    <a:srgbClr val="309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5" autoAdjust="0"/>
    <p:restoredTop sz="82699" autoAdjust="0"/>
  </p:normalViewPr>
  <p:slideViewPr>
    <p:cSldViewPr>
      <p:cViewPr varScale="1">
        <p:scale>
          <a:sx n="113" d="100"/>
          <a:sy n="113" d="100"/>
        </p:scale>
        <p:origin x="1224" y="84"/>
      </p:cViewPr>
      <p:guideLst>
        <p:guide orient="horz" pos="2160"/>
        <p:guide pos="2880"/>
      </p:guideLst>
    </p:cSldViewPr>
  </p:slideViewPr>
  <p:outlineViewPr>
    <p:cViewPr>
      <p:scale>
        <a:sx n="33" d="100"/>
        <a:sy n="33" d="100"/>
      </p:scale>
      <p:origin x="0" y="36192"/>
    </p:cViewPr>
  </p:outlineViewPr>
  <p:notesTextViewPr>
    <p:cViewPr>
      <p:scale>
        <a:sx n="1" d="1"/>
        <a:sy n="1" d="1"/>
      </p:scale>
      <p:origin x="0" y="0"/>
    </p:cViewPr>
  </p:notesTextViewPr>
  <p:sorterViewPr>
    <p:cViewPr>
      <p:scale>
        <a:sx n="150" d="100"/>
        <a:sy n="150" d="100"/>
      </p:scale>
      <p:origin x="0" y="-35214"/>
    </p:cViewPr>
  </p:sorterViewPr>
  <p:notesViewPr>
    <p:cSldViewPr>
      <p:cViewPr varScale="1">
        <p:scale>
          <a:sx n="89" d="100"/>
          <a:sy n="89" d="100"/>
        </p:scale>
        <p:origin x="371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charts/_rels/chart1.xml.rels><?xml version="1.0" encoding="UTF-8" standalone="yes"?>
<Relationships xmlns="http://schemas.openxmlformats.org/package/2006/relationships"><Relationship Id="rId1" Type="http://schemas.openxmlformats.org/officeDocument/2006/relationships/oleObject" Target="file:///\\sosa\psychiatry$\shared\pbhjp\Wraparound\NTTAC\YEAR%203\Choosing%20an%20EHR%20for%20Care%20Coordination\Survey_Feedback%20Form\Internal%20Summary%20Report\EHR%20Internal%20Summary%20Report%20Excel%20Workbook.xlsx" TargetMode="Externa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7.xml"/><Relationship Id="rId1" Type="http://schemas.microsoft.com/office/2011/relationships/chartStyle" Target="style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9.xml"/><Relationship Id="rId1" Type="http://schemas.microsoft.com/office/2011/relationships/chartStyle" Target="style9.xml"/></Relationships>
</file>

<file path=ppt/charts/_rels/chart3.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1800" b="0"/>
              <a:t>How satisfied are you with your site's EHR?</a:t>
            </a:r>
          </a:p>
        </c:rich>
      </c:tx>
      <c:overlay val="0"/>
    </c:title>
    <c:autoTitleDeleted val="0"/>
    <c:plotArea>
      <c:layout/>
      <c:barChart>
        <c:barDir val="col"/>
        <c:grouping val="clustered"/>
        <c:varyColors val="0"/>
        <c:ser>
          <c:idx val="0"/>
          <c:order val="0"/>
          <c:tx>
            <c:strRef>
              <c:f>Report!$E$329</c:f>
              <c:strCache>
                <c:ptCount val="1"/>
                <c:pt idx="0">
                  <c:v>Frequency</c:v>
                </c:pt>
              </c:strCache>
            </c:strRef>
          </c:tx>
          <c:invertIfNegative val="0"/>
          <c:dLbls>
            <c:spPr>
              <a:noFill/>
              <a:ln>
                <a:noFill/>
              </a:ln>
              <a:effectLst/>
            </c:spPr>
            <c:txPr>
              <a:bodyPr wrap="square" lIns="38100" tIns="19050" rIns="38100" bIns="19050" anchor="ctr">
                <a:spAutoFit/>
              </a:bodyPr>
              <a:lstStyle/>
              <a:p>
                <a:pPr>
                  <a:defRPr b="1">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Report!$D$330:$D$334</c:f>
              <c:strCache>
                <c:ptCount val="5"/>
                <c:pt idx="0">
                  <c:v>0 (Not at all)</c:v>
                </c:pt>
                <c:pt idx="1">
                  <c:v>1</c:v>
                </c:pt>
                <c:pt idx="2">
                  <c:v>2 (Moderately)</c:v>
                </c:pt>
                <c:pt idx="3">
                  <c:v>3</c:v>
                </c:pt>
                <c:pt idx="4">
                  <c:v>4 (Extremely)</c:v>
                </c:pt>
              </c:strCache>
            </c:strRef>
          </c:cat>
          <c:val>
            <c:numRef>
              <c:f>Report!$E$330:$E$334</c:f>
              <c:numCache>
                <c:formatCode>General</c:formatCode>
                <c:ptCount val="5"/>
                <c:pt idx="0">
                  <c:v>5</c:v>
                </c:pt>
                <c:pt idx="1">
                  <c:v>9</c:v>
                </c:pt>
                <c:pt idx="2">
                  <c:v>22</c:v>
                </c:pt>
                <c:pt idx="3">
                  <c:v>8</c:v>
                </c:pt>
                <c:pt idx="4">
                  <c:v>3</c:v>
                </c:pt>
              </c:numCache>
            </c:numRef>
          </c:val>
          <c:extLst>
            <c:ext xmlns:c16="http://schemas.microsoft.com/office/drawing/2014/chart" uri="{C3380CC4-5D6E-409C-BE32-E72D297353CC}">
              <c16:uniqueId val="{00000000-E3B3-4236-B4BA-FE85BB3DDC42}"/>
            </c:ext>
          </c:extLst>
        </c:ser>
        <c:dLbls>
          <c:dLblPos val="inBase"/>
          <c:showLegendKey val="0"/>
          <c:showVal val="1"/>
          <c:showCatName val="0"/>
          <c:showSerName val="0"/>
          <c:showPercent val="0"/>
          <c:showBubbleSize val="0"/>
        </c:dLbls>
        <c:gapWidth val="50"/>
        <c:axId val="262925104"/>
        <c:axId val="262925488"/>
      </c:barChart>
      <c:catAx>
        <c:axId val="262925104"/>
        <c:scaling>
          <c:orientation val="minMax"/>
        </c:scaling>
        <c:delete val="0"/>
        <c:axPos val="b"/>
        <c:numFmt formatCode="General" sourceLinked="0"/>
        <c:majorTickMark val="out"/>
        <c:minorTickMark val="none"/>
        <c:tickLblPos val="nextTo"/>
        <c:crossAx val="262925488"/>
        <c:crosses val="autoZero"/>
        <c:auto val="1"/>
        <c:lblAlgn val="ctr"/>
        <c:lblOffset val="100"/>
        <c:noMultiLvlLbl val="0"/>
      </c:catAx>
      <c:valAx>
        <c:axId val="262925488"/>
        <c:scaling>
          <c:orientation val="minMax"/>
        </c:scaling>
        <c:delete val="0"/>
        <c:axPos val="l"/>
        <c:numFmt formatCode="General" sourceLinked="1"/>
        <c:majorTickMark val="out"/>
        <c:minorTickMark val="none"/>
        <c:tickLblPos val="nextTo"/>
        <c:crossAx val="262925104"/>
        <c:crosses val="autoZero"/>
        <c:crossBetween val="between"/>
      </c:valAx>
    </c:plotArea>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600" b="1" dirty="0" smtClean="0"/>
              <a:t>Section A: Percentage of respondents who answered “Yes” to each item</a:t>
            </a:r>
            <a:endParaRPr lang="en-US" sz="1600" b="1" dirty="0"/>
          </a:p>
        </c:rich>
      </c:tx>
      <c:overlay val="0"/>
      <c:spPr>
        <a:noFill/>
        <a:ln>
          <a:noFill/>
        </a:ln>
        <a:effectLst/>
      </c:spPr>
    </c:title>
    <c:autoTitleDeleted val="0"/>
    <c:plotArea>
      <c:layout>
        <c:manualLayout>
          <c:layoutTarget val="inner"/>
          <c:xMode val="edge"/>
          <c:yMode val="edge"/>
          <c:x val="0.49694455956163375"/>
          <c:y val="9.9823232323232328E-2"/>
          <c:w val="0.44987567343555745"/>
          <c:h val="0.7193036665871313"/>
        </c:manualLayout>
      </c:layout>
      <c:barChart>
        <c:barDir val="bar"/>
        <c:grouping val="clustered"/>
        <c:varyColors val="0"/>
        <c:ser>
          <c:idx val="0"/>
          <c:order val="0"/>
          <c:tx>
            <c:strRef>
              <c:f>Sheet1!$B$1</c:f>
              <c:strCache>
                <c:ptCount val="1"/>
                <c:pt idx="0">
                  <c:v>National Mean</c:v>
                </c:pt>
              </c:strCache>
            </c:strRef>
          </c:tx>
          <c:spPr>
            <a:solidFill>
              <a:schemeClr val="accent4"/>
            </a:solidFill>
            <a:ln>
              <a:noFill/>
            </a:ln>
            <a:effectLst/>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A4. Team's decisions are based on input from family *</c:v>
                </c:pt>
                <c:pt idx="1">
                  <c:v>A3. Team meets regularly (every 30-45 days)</c:v>
                </c:pt>
                <c:pt idx="2">
                  <c:v>A2. Family created a Plan of Care</c:v>
                </c:pt>
                <c:pt idx="3">
                  <c:v>A1. Team includes more people than just family and one professional</c:v>
                </c:pt>
              </c:strCache>
            </c:strRef>
          </c:cat>
          <c:val>
            <c:numRef>
              <c:f>Sheet1!$B$2:$B$5</c:f>
              <c:numCache>
                <c:formatCode>0%</c:formatCode>
                <c:ptCount val="4"/>
                <c:pt idx="0">
                  <c:v>0.97</c:v>
                </c:pt>
                <c:pt idx="1">
                  <c:v>0.94</c:v>
                </c:pt>
                <c:pt idx="2">
                  <c:v>0.94</c:v>
                </c:pt>
                <c:pt idx="3">
                  <c:v>0.94</c:v>
                </c:pt>
              </c:numCache>
            </c:numRef>
          </c:val>
          <c:extLst>
            <c:ext xmlns:c16="http://schemas.microsoft.com/office/drawing/2014/chart" uri="{C3380CC4-5D6E-409C-BE32-E72D297353CC}">
              <c16:uniqueId val="{00000000-8789-44C6-80D0-355A92A76F5A}"/>
            </c:ext>
          </c:extLst>
        </c:ser>
        <c:ser>
          <c:idx val="1"/>
          <c:order val="1"/>
          <c:tx>
            <c:strRef>
              <c:f>Sheet1!$C$1</c:f>
              <c:strCache>
                <c:ptCount val="1"/>
                <c:pt idx="0">
                  <c:v>MA 2018</c:v>
                </c:pt>
              </c:strCache>
            </c:strRef>
          </c:tx>
          <c:spPr>
            <a:solidFill>
              <a:schemeClr val="accent1"/>
            </a:solidFill>
            <a:ln>
              <a:noFill/>
            </a:ln>
            <a:effectLst/>
          </c:spPr>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A4. Team's decisions are based on input from family *</c:v>
                </c:pt>
                <c:pt idx="1">
                  <c:v>A3. Team meets regularly (every 30-45 days)</c:v>
                </c:pt>
                <c:pt idx="2">
                  <c:v>A2. Family created a Plan of Care</c:v>
                </c:pt>
                <c:pt idx="3">
                  <c:v>A1. Team includes more people than just family and one professional</c:v>
                </c:pt>
              </c:strCache>
            </c:strRef>
          </c:cat>
          <c:val>
            <c:numRef>
              <c:f>Sheet1!$C$2:$C$5</c:f>
              <c:numCache>
                <c:formatCode>0%</c:formatCode>
                <c:ptCount val="4"/>
                <c:pt idx="0">
                  <c:v>0.9</c:v>
                </c:pt>
                <c:pt idx="1">
                  <c:v>0.95</c:v>
                </c:pt>
                <c:pt idx="2">
                  <c:v>0.98</c:v>
                </c:pt>
                <c:pt idx="3">
                  <c:v>0.96</c:v>
                </c:pt>
              </c:numCache>
            </c:numRef>
          </c:val>
          <c:extLst>
            <c:ext xmlns:c16="http://schemas.microsoft.com/office/drawing/2014/chart" uri="{C3380CC4-5D6E-409C-BE32-E72D297353CC}">
              <c16:uniqueId val="{00000001-8789-44C6-80D0-355A92A76F5A}"/>
            </c:ext>
          </c:extLst>
        </c:ser>
        <c:dLbls>
          <c:dLblPos val="outEnd"/>
          <c:showLegendKey val="0"/>
          <c:showVal val="1"/>
          <c:showCatName val="0"/>
          <c:showSerName val="0"/>
          <c:showPercent val="0"/>
          <c:showBubbleSize val="0"/>
        </c:dLbls>
        <c:gapWidth val="100"/>
        <c:overlap val="-30"/>
        <c:axId val="298781152"/>
        <c:axId val="298781936"/>
      </c:barChart>
      <c:catAx>
        <c:axId val="298781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98781936"/>
        <c:crosses val="autoZero"/>
        <c:auto val="1"/>
        <c:lblAlgn val="ctr"/>
        <c:lblOffset val="100"/>
        <c:noMultiLvlLbl val="0"/>
      </c:catAx>
      <c:valAx>
        <c:axId val="298781936"/>
        <c:scaling>
          <c:orientation val="minMax"/>
          <c:max val="1"/>
          <c:min val="0"/>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98781152"/>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a:solidFill>
            <a:schemeClr val="tx1"/>
          </a:solidFil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 2017</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B2. *</c:v>
                </c:pt>
                <c:pt idx="1">
                  <c:v>B4. *</c:v>
                </c:pt>
                <c:pt idx="2">
                  <c:v>B7.</c:v>
                </c:pt>
                <c:pt idx="3">
                  <c:v>B15.</c:v>
                </c:pt>
                <c:pt idx="4">
                  <c:v>B22. *</c:v>
                </c:pt>
              </c:strCache>
            </c:strRef>
          </c:cat>
          <c:val>
            <c:numRef>
              <c:f>Sheet1!$B$2:$B$6</c:f>
              <c:numCache>
                <c:formatCode>General</c:formatCode>
                <c:ptCount val="5"/>
                <c:pt idx="0">
                  <c:v>0.1</c:v>
                </c:pt>
                <c:pt idx="1">
                  <c:v>0.9</c:v>
                </c:pt>
                <c:pt idx="2">
                  <c:v>0.8</c:v>
                </c:pt>
                <c:pt idx="3">
                  <c:v>0.9</c:v>
                </c:pt>
                <c:pt idx="4">
                  <c:v>1</c:v>
                </c:pt>
              </c:numCache>
            </c:numRef>
          </c:val>
          <c:extLst>
            <c:ext xmlns:c16="http://schemas.microsoft.com/office/drawing/2014/chart" uri="{C3380CC4-5D6E-409C-BE32-E72D297353CC}">
              <c16:uniqueId val="{00000000-AD7C-465C-A5E7-2570BBC8712D}"/>
            </c:ext>
          </c:extLst>
        </c:ser>
        <c:ser>
          <c:idx val="1"/>
          <c:order val="1"/>
          <c:tx>
            <c:strRef>
              <c:f>Sheet1!$C$1</c:f>
              <c:strCache>
                <c:ptCount val="1"/>
                <c:pt idx="0">
                  <c:v>MA 2018</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B2. *</c:v>
                </c:pt>
                <c:pt idx="1">
                  <c:v>B4. *</c:v>
                </c:pt>
                <c:pt idx="2">
                  <c:v>B7.</c:v>
                </c:pt>
                <c:pt idx="3">
                  <c:v>B15.</c:v>
                </c:pt>
                <c:pt idx="4">
                  <c:v>B22. *</c:v>
                </c:pt>
              </c:strCache>
            </c:strRef>
          </c:cat>
          <c:val>
            <c:numRef>
              <c:f>Sheet1!$C$2:$C$6</c:f>
              <c:numCache>
                <c:formatCode>0.0</c:formatCode>
                <c:ptCount val="5"/>
                <c:pt idx="0">
                  <c:v>0.1</c:v>
                </c:pt>
                <c:pt idx="1">
                  <c:v>0.8</c:v>
                </c:pt>
                <c:pt idx="2">
                  <c:v>0.8</c:v>
                </c:pt>
                <c:pt idx="3">
                  <c:v>0.8</c:v>
                </c:pt>
                <c:pt idx="4">
                  <c:v>0.8</c:v>
                </c:pt>
              </c:numCache>
            </c:numRef>
          </c:val>
          <c:extLst>
            <c:ext xmlns:c16="http://schemas.microsoft.com/office/drawing/2014/chart" uri="{C3380CC4-5D6E-409C-BE32-E72D297353CC}">
              <c16:uniqueId val="{00000001-AD7C-465C-A5E7-2570BBC8712D}"/>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B2. *</c:v>
                </c:pt>
                <c:pt idx="1">
                  <c:v>B4. *</c:v>
                </c:pt>
                <c:pt idx="2">
                  <c:v>B7.</c:v>
                </c:pt>
                <c:pt idx="3">
                  <c:v>B15.</c:v>
                </c:pt>
                <c:pt idx="4">
                  <c:v>B22. *</c:v>
                </c:pt>
              </c:strCache>
            </c:strRef>
          </c:cat>
          <c:val>
            <c:numRef>
              <c:f>Sheet1!$D$2:$D$6</c:f>
              <c:numCache>
                <c:formatCode>0.0</c:formatCode>
                <c:ptCount val="5"/>
                <c:pt idx="0">
                  <c:v>-0.3</c:v>
                </c:pt>
                <c:pt idx="1">
                  <c:v>1.1299999999999999</c:v>
                </c:pt>
                <c:pt idx="2">
                  <c:v>0.8</c:v>
                </c:pt>
                <c:pt idx="3">
                  <c:v>0.7</c:v>
                </c:pt>
                <c:pt idx="4">
                  <c:v>1.1499999999999999</c:v>
                </c:pt>
              </c:numCache>
            </c:numRef>
          </c:val>
          <c:extLst>
            <c:ext xmlns:c16="http://schemas.microsoft.com/office/drawing/2014/chart" uri="{C3380CC4-5D6E-409C-BE32-E72D297353CC}">
              <c16:uniqueId val="{00000000-6BBD-4706-9A07-470FF9488E29}"/>
            </c:ext>
          </c:extLst>
        </c:ser>
        <c:dLbls>
          <c:showLegendKey val="0"/>
          <c:showVal val="0"/>
          <c:showCatName val="0"/>
          <c:showSerName val="0"/>
          <c:showPercent val="0"/>
          <c:showBubbleSize val="0"/>
        </c:dLbls>
        <c:gapWidth val="150"/>
        <c:axId val="298782720"/>
        <c:axId val="298784288"/>
      </c:barChart>
      <c:catAx>
        <c:axId val="298782720"/>
        <c:scaling>
          <c:orientation val="minMax"/>
        </c:scaling>
        <c:delete val="0"/>
        <c:axPos val="b"/>
        <c:numFmt formatCode="General" sourceLinked="0"/>
        <c:majorTickMark val="out"/>
        <c:minorTickMark val="none"/>
        <c:tickLblPos val="nextTo"/>
        <c:txPr>
          <a:bodyPr/>
          <a:lstStyle/>
          <a:p>
            <a:pPr>
              <a:defRPr b="1"/>
            </a:pPr>
            <a:endParaRPr lang="en-US"/>
          </a:p>
        </c:txPr>
        <c:crossAx val="298784288"/>
        <c:crosses val="autoZero"/>
        <c:auto val="1"/>
        <c:lblAlgn val="ctr"/>
        <c:lblOffset val="100"/>
        <c:noMultiLvlLbl val="0"/>
      </c:catAx>
      <c:valAx>
        <c:axId val="298784288"/>
        <c:scaling>
          <c:orientation val="minMax"/>
          <c:max val="2"/>
          <c:min val="-2"/>
        </c:scaling>
        <c:delete val="0"/>
        <c:axPos val="l"/>
        <c:numFmt formatCode="General" sourceLinked="1"/>
        <c:majorTickMark val="out"/>
        <c:minorTickMark val="none"/>
        <c:tickLblPos val="nextTo"/>
        <c:crossAx val="298782720"/>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438806260328567E-2"/>
          <c:y val="2.2529814047703722E-2"/>
          <c:w val="0.93538835423349864"/>
          <c:h val="0.83957454503253526"/>
        </c:manualLayout>
      </c:layout>
      <c:barChart>
        <c:barDir val="col"/>
        <c:grouping val="clustered"/>
        <c:varyColors val="0"/>
        <c:ser>
          <c:idx val="0"/>
          <c:order val="0"/>
          <c:tx>
            <c:strRef>
              <c:f>Sheet1!$B$1</c:f>
              <c:strCache>
                <c:ptCount val="1"/>
                <c:pt idx="0">
                  <c:v>MA 2017</c:v>
                </c:pt>
              </c:strCache>
            </c:strRef>
          </c:tx>
          <c:invertIfNegative val="0"/>
          <c:dLbls>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B9. *</c:v>
                </c:pt>
                <c:pt idx="1">
                  <c:v>B10. *</c:v>
                </c:pt>
                <c:pt idx="2">
                  <c:v>B12. *</c:v>
                </c:pt>
                <c:pt idx="3">
                  <c:v>B16. *</c:v>
                </c:pt>
                <c:pt idx="4">
                  <c:v>B18.</c:v>
                </c:pt>
              </c:strCache>
            </c:strRef>
          </c:cat>
          <c:val>
            <c:numRef>
              <c:f>Sheet1!$B$2:$B$6</c:f>
              <c:numCache>
                <c:formatCode>General</c:formatCode>
                <c:ptCount val="5"/>
                <c:pt idx="0">
                  <c:v>0.6</c:v>
                </c:pt>
                <c:pt idx="1">
                  <c:v>0.9</c:v>
                </c:pt>
                <c:pt idx="2">
                  <c:v>-0.2</c:v>
                </c:pt>
                <c:pt idx="3">
                  <c:v>-0.2</c:v>
                </c:pt>
                <c:pt idx="4">
                  <c:v>0.6</c:v>
                </c:pt>
              </c:numCache>
            </c:numRef>
          </c:val>
          <c:extLst>
            <c:ext xmlns:c16="http://schemas.microsoft.com/office/drawing/2014/chart" uri="{C3380CC4-5D6E-409C-BE32-E72D297353CC}">
              <c16:uniqueId val="{00000002-3E39-4EFA-8A70-4E1F8C0C6769}"/>
            </c:ext>
          </c:extLst>
        </c:ser>
        <c:ser>
          <c:idx val="1"/>
          <c:order val="1"/>
          <c:tx>
            <c:strRef>
              <c:f>Sheet1!$C$1</c:f>
              <c:strCache>
                <c:ptCount val="1"/>
                <c:pt idx="0">
                  <c:v>MA 2018</c:v>
                </c:pt>
              </c:strCache>
            </c:strRef>
          </c:tx>
          <c:spPr>
            <a:solidFill>
              <a:schemeClr val="accent4"/>
            </a:solidFill>
          </c:spPr>
          <c:invertIfNegative val="0"/>
          <c:dLbls>
            <c:dLbl>
              <c:idx val="2"/>
              <c:layout>
                <c:manualLayout>
                  <c:x val="1.5432098765431532E-3"/>
                  <c:y val="6.06422598698340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C6-475E-9C80-34B9CB3FE750}"/>
                </c:ext>
              </c:extLst>
            </c:dLbl>
            <c:spPr>
              <a:noFill/>
              <a:ln>
                <a:noFill/>
              </a:ln>
              <a:effectLst/>
            </c:spPr>
            <c:txPr>
              <a:bodyPr/>
              <a:lstStyle/>
              <a:p>
                <a:pPr>
                  <a:defRPr sz="12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B9. *</c:v>
                </c:pt>
                <c:pt idx="1">
                  <c:v>B10. *</c:v>
                </c:pt>
                <c:pt idx="2">
                  <c:v>B12. *</c:v>
                </c:pt>
                <c:pt idx="3">
                  <c:v>B16. *</c:v>
                </c:pt>
                <c:pt idx="4">
                  <c:v>B18.</c:v>
                </c:pt>
              </c:strCache>
            </c:strRef>
          </c:cat>
          <c:val>
            <c:numRef>
              <c:f>Sheet1!$C$2:$C$6</c:f>
              <c:numCache>
                <c:formatCode>General</c:formatCode>
                <c:ptCount val="5"/>
                <c:pt idx="0">
                  <c:v>0.4</c:v>
                </c:pt>
                <c:pt idx="1">
                  <c:v>0.8</c:v>
                </c:pt>
                <c:pt idx="2">
                  <c:v>-0.3</c:v>
                </c:pt>
                <c:pt idx="3">
                  <c:v>0</c:v>
                </c:pt>
                <c:pt idx="4">
                  <c:v>0.6</c:v>
                </c:pt>
              </c:numCache>
            </c:numRef>
          </c:val>
          <c:extLst>
            <c:ext xmlns:c16="http://schemas.microsoft.com/office/drawing/2014/chart" uri="{C3380CC4-5D6E-409C-BE32-E72D297353CC}">
              <c16:uniqueId val="{00000003-3E39-4EFA-8A70-4E1F8C0C6769}"/>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B9. *</c:v>
                </c:pt>
                <c:pt idx="1">
                  <c:v>B10. *</c:v>
                </c:pt>
                <c:pt idx="2">
                  <c:v>B12. *</c:v>
                </c:pt>
                <c:pt idx="3">
                  <c:v>B16. *</c:v>
                </c:pt>
                <c:pt idx="4">
                  <c:v>B18.</c:v>
                </c:pt>
              </c:strCache>
            </c:strRef>
          </c:cat>
          <c:val>
            <c:numRef>
              <c:f>Sheet1!$D$2:$D$6</c:f>
              <c:numCache>
                <c:formatCode>General</c:formatCode>
                <c:ptCount val="5"/>
                <c:pt idx="0">
                  <c:v>0.9</c:v>
                </c:pt>
                <c:pt idx="1">
                  <c:v>1.1000000000000001</c:v>
                </c:pt>
                <c:pt idx="2">
                  <c:v>0.1</c:v>
                </c:pt>
                <c:pt idx="3">
                  <c:v>0.5</c:v>
                </c:pt>
                <c:pt idx="4">
                  <c:v>0.6</c:v>
                </c:pt>
              </c:numCache>
            </c:numRef>
          </c:val>
          <c:extLst>
            <c:ext xmlns:c16="http://schemas.microsoft.com/office/drawing/2014/chart" uri="{C3380CC4-5D6E-409C-BE32-E72D297353CC}">
              <c16:uniqueId val="{00000000-1C5E-4A20-AE37-68D9601FBB69}"/>
            </c:ext>
          </c:extLst>
        </c:ser>
        <c:dLbls>
          <c:showLegendKey val="0"/>
          <c:showVal val="0"/>
          <c:showCatName val="0"/>
          <c:showSerName val="0"/>
          <c:showPercent val="0"/>
          <c:showBubbleSize val="0"/>
        </c:dLbls>
        <c:gapWidth val="150"/>
        <c:axId val="298783504"/>
        <c:axId val="300154784"/>
      </c:barChart>
      <c:catAx>
        <c:axId val="298783504"/>
        <c:scaling>
          <c:orientation val="minMax"/>
        </c:scaling>
        <c:delete val="0"/>
        <c:axPos val="b"/>
        <c:numFmt formatCode="General" sourceLinked="0"/>
        <c:majorTickMark val="out"/>
        <c:minorTickMark val="none"/>
        <c:tickLblPos val="nextTo"/>
        <c:txPr>
          <a:bodyPr/>
          <a:lstStyle/>
          <a:p>
            <a:pPr>
              <a:defRPr b="1"/>
            </a:pPr>
            <a:endParaRPr lang="en-US"/>
          </a:p>
        </c:txPr>
        <c:crossAx val="300154784"/>
        <c:crosses val="autoZero"/>
        <c:auto val="1"/>
        <c:lblAlgn val="ctr"/>
        <c:lblOffset val="600"/>
        <c:noMultiLvlLbl val="0"/>
      </c:catAx>
      <c:valAx>
        <c:axId val="300154784"/>
        <c:scaling>
          <c:orientation val="minMax"/>
          <c:max val="2"/>
          <c:min val="-2"/>
        </c:scaling>
        <c:delete val="0"/>
        <c:axPos val="l"/>
        <c:numFmt formatCode="General" sourceLinked="1"/>
        <c:majorTickMark val="out"/>
        <c:minorTickMark val="none"/>
        <c:tickLblPos val="nextTo"/>
        <c:crossAx val="298783504"/>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 2017</c:v>
                </c:pt>
              </c:strCache>
            </c:strRef>
          </c:tx>
          <c:invertIfNegative val="0"/>
          <c:dLbls>
            <c:dLbl>
              <c:idx val="4"/>
              <c:layout>
                <c:manualLayout>
                  <c:x val="-1.5432098765432098E-3"/>
                  <c:y val="2.0760787357299026E-7"/>
                </c:manualLayout>
              </c:layout>
              <c:tx>
                <c:rich>
                  <a:bodyPr/>
                  <a:lstStyle/>
                  <a:p>
                    <a:r>
                      <a:rPr lang="en-US" dirty="0" smtClean="0"/>
                      <a:t>0.0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3.2700617283950614E-2"/>
                      <c:h val="4.6536342900111757E-2"/>
                    </c:manualLayout>
                  </c15:layout>
                </c:ext>
                <c:ext xmlns:c16="http://schemas.microsoft.com/office/drawing/2014/chart" uri="{C3380CC4-5D6E-409C-BE32-E72D297353CC}">
                  <c16:uniqueId val="{00000000-9052-447B-94EB-05F67F746381}"/>
                </c:ext>
              </c:extLst>
            </c:dLbl>
            <c:spPr>
              <a:noFill/>
              <a:ln>
                <a:noFill/>
              </a:ln>
              <a:effectLst/>
            </c:spPr>
            <c:txPr>
              <a:bodyPr vertOverflow="overflow" horzOverflow="overflow" anchor="ctr" anchorCtr="1">
                <a:no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0"/>
              </c:ext>
            </c:extLst>
          </c:dLbls>
          <c:cat>
            <c:strRef>
              <c:f>Sheet1!$A$2:$A$6</c:f>
              <c:strCache>
                <c:ptCount val="5"/>
                <c:pt idx="0">
                  <c:v>B5.*</c:v>
                </c:pt>
                <c:pt idx="1">
                  <c:v>B6.*</c:v>
                </c:pt>
                <c:pt idx="2">
                  <c:v>B8.*</c:v>
                </c:pt>
                <c:pt idx="3">
                  <c:v>B13.*</c:v>
                </c:pt>
                <c:pt idx="4">
                  <c:v>B23.*</c:v>
                </c:pt>
              </c:strCache>
            </c:strRef>
          </c:cat>
          <c:val>
            <c:numRef>
              <c:f>Sheet1!$B$2:$B$6</c:f>
              <c:numCache>
                <c:formatCode>General</c:formatCode>
                <c:ptCount val="5"/>
                <c:pt idx="0">
                  <c:v>1.1000000000000001</c:v>
                </c:pt>
                <c:pt idx="1">
                  <c:v>0.8</c:v>
                </c:pt>
                <c:pt idx="2">
                  <c:v>1.1000000000000001</c:v>
                </c:pt>
                <c:pt idx="3">
                  <c:v>0.9</c:v>
                </c:pt>
                <c:pt idx="4">
                  <c:v>0</c:v>
                </c:pt>
              </c:numCache>
            </c:numRef>
          </c:val>
          <c:extLst>
            <c:ext xmlns:c16="http://schemas.microsoft.com/office/drawing/2014/chart" uri="{C3380CC4-5D6E-409C-BE32-E72D297353CC}">
              <c16:uniqueId val="{00000001-9052-447B-94EB-05F67F746381}"/>
            </c:ext>
          </c:extLst>
        </c:ser>
        <c:ser>
          <c:idx val="1"/>
          <c:order val="1"/>
          <c:tx>
            <c:strRef>
              <c:f>Sheet1!$C$1</c:f>
              <c:strCache>
                <c:ptCount val="1"/>
                <c:pt idx="0">
                  <c:v>MA 2018</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B5.*</c:v>
                </c:pt>
                <c:pt idx="1">
                  <c:v>B6.*</c:v>
                </c:pt>
                <c:pt idx="2">
                  <c:v>B8.*</c:v>
                </c:pt>
                <c:pt idx="3">
                  <c:v>B13.*</c:v>
                </c:pt>
                <c:pt idx="4">
                  <c:v>B23.*</c:v>
                </c:pt>
              </c:strCache>
            </c:strRef>
          </c:cat>
          <c:val>
            <c:numRef>
              <c:f>Sheet1!$C$2:$C$6</c:f>
              <c:numCache>
                <c:formatCode>General</c:formatCode>
                <c:ptCount val="5"/>
                <c:pt idx="0">
                  <c:v>1</c:v>
                </c:pt>
                <c:pt idx="1">
                  <c:v>0.8</c:v>
                </c:pt>
                <c:pt idx="2">
                  <c:v>1</c:v>
                </c:pt>
                <c:pt idx="3">
                  <c:v>0.8</c:v>
                </c:pt>
                <c:pt idx="4">
                  <c:v>0.1</c:v>
                </c:pt>
              </c:numCache>
            </c:numRef>
          </c:val>
          <c:extLst>
            <c:ext xmlns:c16="http://schemas.microsoft.com/office/drawing/2014/chart" uri="{C3380CC4-5D6E-409C-BE32-E72D297353CC}">
              <c16:uniqueId val="{00000002-9052-447B-94EB-05F67F746381}"/>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B5.*</c:v>
                </c:pt>
                <c:pt idx="1">
                  <c:v>B6.*</c:v>
                </c:pt>
                <c:pt idx="2">
                  <c:v>B8.*</c:v>
                </c:pt>
                <c:pt idx="3">
                  <c:v>B13.*</c:v>
                </c:pt>
                <c:pt idx="4">
                  <c:v>B23.*</c:v>
                </c:pt>
              </c:strCache>
            </c:strRef>
          </c:cat>
          <c:val>
            <c:numRef>
              <c:f>Sheet1!$D$2:$D$6</c:f>
              <c:numCache>
                <c:formatCode>0.0</c:formatCode>
                <c:ptCount val="5"/>
                <c:pt idx="0">
                  <c:v>1.3</c:v>
                </c:pt>
                <c:pt idx="1">
                  <c:v>1.1000000000000001</c:v>
                </c:pt>
                <c:pt idx="2">
                  <c:v>1.3</c:v>
                </c:pt>
                <c:pt idx="3">
                  <c:v>1</c:v>
                </c:pt>
                <c:pt idx="4">
                  <c:v>0</c:v>
                </c:pt>
              </c:numCache>
            </c:numRef>
          </c:val>
          <c:extLst>
            <c:ext xmlns:c16="http://schemas.microsoft.com/office/drawing/2014/chart" uri="{C3380CC4-5D6E-409C-BE32-E72D297353CC}">
              <c16:uniqueId val="{00000000-4A8A-4779-AC6E-FC422245049C}"/>
            </c:ext>
          </c:extLst>
        </c:ser>
        <c:dLbls>
          <c:showLegendKey val="0"/>
          <c:showVal val="0"/>
          <c:showCatName val="0"/>
          <c:showSerName val="0"/>
          <c:showPercent val="0"/>
          <c:showBubbleSize val="0"/>
        </c:dLbls>
        <c:gapWidth val="150"/>
        <c:axId val="300152824"/>
        <c:axId val="300151256"/>
      </c:barChart>
      <c:catAx>
        <c:axId val="300152824"/>
        <c:scaling>
          <c:orientation val="minMax"/>
        </c:scaling>
        <c:delete val="0"/>
        <c:axPos val="b"/>
        <c:numFmt formatCode="General" sourceLinked="0"/>
        <c:majorTickMark val="out"/>
        <c:minorTickMark val="none"/>
        <c:tickLblPos val="nextTo"/>
        <c:txPr>
          <a:bodyPr/>
          <a:lstStyle/>
          <a:p>
            <a:pPr>
              <a:defRPr b="1"/>
            </a:pPr>
            <a:endParaRPr lang="en-US"/>
          </a:p>
        </c:txPr>
        <c:crossAx val="300151256"/>
        <c:crosses val="autoZero"/>
        <c:auto val="1"/>
        <c:lblAlgn val="ctr"/>
        <c:lblOffset val="100"/>
        <c:noMultiLvlLbl val="0"/>
      </c:catAx>
      <c:valAx>
        <c:axId val="300151256"/>
        <c:scaling>
          <c:orientation val="minMax"/>
          <c:max val="2"/>
          <c:min val="-2"/>
        </c:scaling>
        <c:delete val="0"/>
        <c:axPos val="l"/>
        <c:numFmt formatCode="General" sourceLinked="1"/>
        <c:majorTickMark val="out"/>
        <c:minorTickMark val="none"/>
        <c:tickLblPos val="nextTo"/>
        <c:crossAx val="300152824"/>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 2017</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B19.*</c:v>
                </c:pt>
                <c:pt idx="1">
                  <c:v>B20.*</c:v>
                </c:pt>
                <c:pt idx="2">
                  <c:v>B21.*</c:v>
                </c:pt>
                <c:pt idx="3">
                  <c:v>B24.*</c:v>
                </c:pt>
                <c:pt idx="4">
                  <c:v>B25.*</c:v>
                </c:pt>
              </c:strCache>
            </c:strRef>
          </c:cat>
          <c:val>
            <c:numRef>
              <c:f>Sheet1!$B$2:$B$6</c:f>
              <c:numCache>
                <c:formatCode>General</c:formatCode>
                <c:ptCount val="5"/>
                <c:pt idx="0">
                  <c:v>0.9</c:v>
                </c:pt>
                <c:pt idx="1">
                  <c:v>1.1000000000000001</c:v>
                </c:pt>
                <c:pt idx="2">
                  <c:v>0.9</c:v>
                </c:pt>
                <c:pt idx="3">
                  <c:v>0.3</c:v>
                </c:pt>
                <c:pt idx="4">
                  <c:v>0.7</c:v>
                </c:pt>
              </c:numCache>
            </c:numRef>
          </c:val>
          <c:extLst>
            <c:ext xmlns:c16="http://schemas.microsoft.com/office/drawing/2014/chart" uri="{C3380CC4-5D6E-409C-BE32-E72D297353CC}">
              <c16:uniqueId val="{00000000-5271-4464-8DAB-A98ED7A0876E}"/>
            </c:ext>
          </c:extLst>
        </c:ser>
        <c:ser>
          <c:idx val="1"/>
          <c:order val="1"/>
          <c:tx>
            <c:strRef>
              <c:f>Sheet1!$C$1</c:f>
              <c:strCache>
                <c:ptCount val="1"/>
                <c:pt idx="0">
                  <c:v>MA 2018</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B19.*</c:v>
                </c:pt>
                <c:pt idx="1">
                  <c:v>B20.*</c:v>
                </c:pt>
                <c:pt idx="2">
                  <c:v>B21.*</c:v>
                </c:pt>
                <c:pt idx="3">
                  <c:v>B24.*</c:v>
                </c:pt>
                <c:pt idx="4">
                  <c:v>B25.*</c:v>
                </c:pt>
              </c:strCache>
            </c:strRef>
          </c:cat>
          <c:val>
            <c:numRef>
              <c:f>Sheet1!$C$2:$C$6</c:f>
              <c:numCache>
                <c:formatCode>General</c:formatCode>
                <c:ptCount val="5"/>
                <c:pt idx="0">
                  <c:v>0.7</c:v>
                </c:pt>
                <c:pt idx="1">
                  <c:v>0.9</c:v>
                </c:pt>
                <c:pt idx="2">
                  <c:v>0.8</c:v>
                </c:pt>
                <c:pt idx="3">
                  <c:v>0.5</c:v>
                </c:pt>
                <c:pt idx="4">
                  <c:v>0.5</c:v>
                </c:pt>
              </c:numCache>
            </c:numRef>
          </c:val>
          <c:extLst>
            <c:ext xmlns:c16="http://schemas.microsoft.com/office/drawing/2014/chart" uri="{C3380CC4-5D6E-409C-BE32-E72D297353CC}">
              <c16:uniqueId val="{00000001-5271-4464-8DAB-A98ED7A0876E}"/>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B19.*</c:v>
                </c:pt>
                <c:pt idx="1">
                  <c:v>B20.*</c:v>
                </c:pt>
                <c:pt idx="2">
                  <c:v>B21.*</c:v>
                </c:pt>
                <c:pt idx="3">
                  <c:v>B24.*</c:v>
                </c:pt>
                <c:pt idx="4">
                  <c:v>B25.*</c:v>
                </c:pt>
              </c:strCache>
            </c:strRef>
          </c:cat>
          <c:val>
            <c:numRef>
              <c:f>Sheet1!$D$2:$D$6</c:f>
              <c:numCache>
                <c:formatCode>0.0</c:formatCode>
                <c:ptCount val="5"/>
                <c:pt idx="0">
                  <c:v>1.2</c:v>
                </c:pt>
                <c:pt idx="1">
                  <c:v>1.1000000000000001</c:v>
                </c:pt>
                <c:pt idx="2">
                  <c:v>0.7</c:v>
                </c:pt>
                <c:pt idx="3">
                  <c:v>1</c:v>
                </c:pt>
                <c:pt idx="4">
                  <c:v>1</c:v>
                </c:pt>
              </c:numCache>
            </c:numRef>
          </c:val>
          <c:extLst>
            <c:ext xmlns:c16="http://schemas.microsoft.com/office/drawing/2014/chart" uri="{C3380CC4-5D6E-409C-BE32-E72D297353CC}">
              <c16:uniqueId val="{00000000-EBEB-43F1-B477-5527EA6EA68E}"/>
            </c:ext>
          </c:extLst>
        </c:ser>
        <c:dLbls>
          <c:showLegendKey val="0"/>
          <c:showVal val="0"/>
          <c:showCatName val="0"/>
          <c:showSerName val="0"/>
          <c:showPercent val="0"/>
          <c:showBubbleSize val="0"/>
        </c:dLbls>
        <c:gapWidth val="150"/>
        <c:axId val="300156352"/>
        <c:axId val="300157920"/>
      </c:barChart>
      <c:catAx>
        <c:axId val="300156352"/>
        <c:scaling>
          <c:orientation val="minMax"/>
        </c:scaling>
        <c:delete val="0"/>
        <c:axPos val="b"/>
        <c:numFmt formatCode="General" sourceLinked="0"/>
        <c:majorTickMark val="out"/>
        <c:minorTickMark val="none"/>
        <c:tickLblPos val="nextTo"/>
        <c:txPr>
          <a:bodyPr/>
          <a:lstStyle/>
          <a:p>
            <a:pPr>
              <a:defRPr b="1"/>
            </a:pPr>
            <a:endParaRPr lang="en-US"/>
          </a:p>
        </c:txPr>
        <c:crossAx val="300157920"/>
        <c:crosses val="autoZero"/>
        <c:auto val="1"/>
        <c:lblAlgn val="ctr"/>
        <c:lblOffset val="100"/>
        <c:noMultiLvlLbl val="0"/>
      </c:catAx>
      <c:valAx>
        <c:axId val="300157920"/>
        <c:scaling>
          <c:orientation val="minMax"/>
          <c:max val="2"/>
          <c:min val="-2"/>
        </c:scaling>
        <c:delete val="0"/>
        <c:axPos val="l"/>
        <c:numFmt formatCode="General" sourceLinked="1"/>
        <c:majorTickMark val="out"/>
        <c:minorTickMark val="none"/>
        <c:tickLblPos val="nextTo"/>
        <c:crossAx val="300156352"/>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MA 2017</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B1.*</c:v>
                </c:pt>
                <c:pt idx="1">
                  <c:v>B3.*</c:v>
                </c:pt>
                <c:pt idx="2">
                  <c:v>B11.*</c:v>
                </c:pt>
                <c:pt idx="3">
                  <c:v>B14.*</c:v>
                </c:pt>
                <c:pt idx="4">
                  <c:v>B17.*</c:v>
                </c:pt>
              </c:strCache>
            </c:strRef>
          </c:cat>
          <c:val>
            <c:numRef>
              <c:f>Sheet1!$B$2:$B$6</c:f>
              <c:numCache>
                <c:formatCode>General</c:formatCode>
                <c:ptCount val="5"/>
                <c:pt idx="0">
                  <c:v>0.8</c:v>
                </c:pt>
                <c:pt idx="1">
                  <c:v>1.2</c:v>
                </c:pt>
                <c:pt idx="2">
                  <c:v>0.9</c:v>
                </c:pt>
                <c:pt idx="3">
                  <c:v>0.96</c:v>
                </c:pt>
                <c:pt idx="4">
                  <c:v>0.9</c:v>
                </c:pt>
              </c:numCache>
            </c:numRef>
          </c:val>
          <c:extLst>
            <c:ext xmlns:c16="http://schemas.microsoft.com/office/drawing/2014/chart" uri="{C3380CC4-5D6E-409C-BE32-E72D297353CC}">
              <c16:uniqueId val="{00000000-05D1-44A8-BF34-0EE89029F1D5}"/>
            </c:ext>
          </c:extLst>
        </c:ser>
        <c:ser>
          <c:idx val="1"/>
          <c:order val="1"/>
          <c:tx>
            <c:strRef>
              <c:f>Sheet1!$C$1</c:f>
              <c:strCache>
                <c:ptCount val="1"/>
                <c:pt idx="0">
                  <c:v>MA 2018</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B1.*</c:v>
                </c:pt>
                <c:pt idx="1">
                  <c:v>B3.*</c:v>
                </c:pt>
                <c:pt idx="2">
                  <c:v>B11.*</c:v>
                </c:pt>
                <c:pt idx="3">
                  <c:v>B14.*</c:v>
                </c:pt>
                <c:pt idx="4">
                  <c:v>B17.*</c:v>
                </c:pt>
              </c:strCache>
            </c:strRef>
          </c:cat>
          <c:val>
            <c:numRef>
              <c:f>Sheet1!$C$2:$C$6</c:f>
              <c:numCache>
                <c:formatCode>0.0</c:formatCode>
                <c:ptCount val="5"/>
                <c:pt idx="0">
                  <c:v>0.8</c:v>
                </c:pt>
                <c:pt idx="1">
                  <c:v>1.1000000000000001</c:v>
                </c:pt>
                <c:pt idx="2">
                  <c:v>0.8</c:v>
                </c:pt>
                <c:pt idx="3">
                  <c:v>0.8</c:v>
                </c:pt>
                <c:pt idx="4">
                  <c:v>0.8</c:v>
                </c:pt>
              </c:numCache>
            </c:numRef>
          </c:val>
          <c:extLst>
            <c:ext xmlns:c16="http://schemas.microsoft.com/office/drawing/2014/chart" uri="{C3380CC4-5D6E-409C-BE32-E72D297353CC}">
              <c16:uniqueId val="{00000001-05D1-44A8-BF34-0EE89029F1D5}"/>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B1.*</c:v>
                </c:pt>
                <c:pt idx="1">
                  <c:v>B3.*</c:v>
                </c:pt>
                <c:pt idx="2">
                  <c:v>B11.*</c:v>
                </c:pt>
                <c:pt idx="3">
                  <c:v>B14.*</c:v>
                </c:pt>
                <c:pt idx="4">
                  <c:v>B17.*</c:v>
                </c:pt>
              </c:strCache>
            </c:strRef>
          </c:cat>
          <c:val>
            <c:numRef>
              <c:f>Sheet1!$D$2:$D$6</c:f>
              <c:numCache>
                <c:formatCode>0.0</c:formatCode>
                <c:ptCount val="5"/>
                <c:pt idx="0">
                  <c:v>1.1000000000000001</c:v>
                </c:pt>
                <c:pt idx="1">
                  <c:v>1.4</c:v>
                </c:pt>
                <c:pt idx="2">
                  <c:v>1.2</c:v>
                </c:pt>
                <c:pt idx="3">
                  <c:v>1.1000000000000001</c:v>
                </c:pt>
                <c:pt idx="4">
                  <c:v>0.8</c:v>
                </c:pt>
              </c:numCache>
            </c:numRef>
          </c:val>
          <c:extLst>
            <c:ext xmlns:c16="http://schemas.microsoft.com/office/drawing/2014/chart" uri="{C3380CC4-5D6E-409C-BE32-E72D297353CC}">
              <c16:uniqueId val="{00000000-470C-4708-8957-7963B8BEEFDF}"/>
            </c:ext>
          </c:extLst>
        </c:ser>
        <c:dLbls>
          <c:showLegendKey val="0"/>
          <c:showVal val="0"/>
          <c:showCatName val="0"/>
          <c:showSerName val="0"/>
          <c:showPercent val="0"/>
          <c:showBubbleSize val="0"/>
        </c:dLbls>
        <c:gapWidth val="150"/>
        <c:axId val="300152432"/>
        <c:axId val="300151648"/>
      </c:barChart>
      <c:catAx>
        <c:axId val="300152432"/>
        <c:scaling>
          <c:orientation val="minMax"/>
        </c:scaling>
        <c:delete val="0"/>
        <c:axPos val="b"/>
        <c:numFmt formatCode="General" sourceLinked="0"/>
        <c:majorTickMark val="out"/>
        <c:minorTickMark val="none"/>
        <c:tickLblPos val="nextTo"/>
        <c:txPr>
          <a:bodyPr/>
          <a:lstStyle/>
          <a:p>
            <a:pPr>
              <a:defRPr b="1"/>
            </a:pPr>
            <a:endParaRPr lang="en-US"/>
          </a:p>
        </c:txPr>
        <c:crossAx val="300151648"/>
        <c:crosses val="autoZero"/>
        <c:auto val="1"/>
        <c:lblAlgn val="ctr"/>
        <c:lblOffset val="100"/>
        <c:noMultiLvlLbl val="0"/>
      </c:catAx>
      <c:valAx>
        <c:axId val="300151648"/>
        <c:scaling>
          <c:orientation val="minMax"/>
          <c:max val="2"/>
          <c:min val="-2"/>
        </c:scaling>
        <c:delete val="0"/>
        <c:axPos val="l"/>
        <c:numFmt formatCode="General" sourceLinked="1"/>
        <c:majorTickMark val="out"/>
        <c:minorTickMark val="none"/>
        <c:tickLblPos val="nextTo"/>
        <c:crossAx val="300152432"/>
        <c:crosses val="autoZero"/>
        <c:crossBetween val="between"/>
        <c:majorUnit val="1"/>
      </c:valAx>
    </c:plotArea>
    <c:legend>
      <c:legendPos val="b"/>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Overall Satisfaction </a:t>
            </a:r>
            <a:r>
              <a:rPr lang="en-US" sz="1800" b="0" dirty="0" smtClean="0"/>
              <a:t>is significantly </a:t>
            </a:r>
            <a:r>
              <a:rPr lang="en-US" sz="1800" b="0" dirty="0"/>
              <a:t>lower than the National Mean</a:t>
            </a:r>
          </a:p>
        </c:rich>
      </c:tx>
      <c:overlay val="0"/>
    </c:title>
    <c:autoTitleDeleted val="0"/>
    <c:plotArea>
      <c:layout>
        <c:manualLayout>
          <c:layoutTarget val="inner"/>
          <c:xMode val="edge"/>
          <c:yMode val="edge"/>
          <c:x val="7.8369422572178479E-2"/>
          <c:y val="0.11830998293577848"/>
          <c:w val="0.90465526878584623"/>
          <c:h val="0.67910726186727155"/>
        </c:manualLayout>
      </c:layout>
      <c:barChart>
        <c:barDir val="col"/>
        <c:grouping val="clustered"/>
        <c:varyColors val="0"/>
        <c:ser>
          <c:idx val="0"/>
          <c:order val="0"/>
          <c:tx>
            <c:strRef>
              <c:f>Sheet1!$B$1</c:f>
              <c:strCache>
                <c:ptCount val="1"/>
                <c:pt idx="0">
                  <c:v>MA 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Satisfaction*</c:v>
                </c:pt>
              </c:strCache>
            </c:strRef>
          </c:cat>
          <c:val>
            <c:numRef>
              <c:f>Sheet1!$B$2</c:f>
              <c:numCache>
                <c:formatCode>0%</c:formatCode>
                <c:ptCount val="1"/>
                <c:pt idx="0">
                  <c:v>0.755</c:v>
                </c:pt>
              </c:numCache>
            </c:numRef>
          </c:val>
          <c:extLst>
            <c:ext xmlns:c16="http://schemas.microsoft.com/office/drawing/2014/chart" uri="{C3380CC4-5D6E-409C-BE32-E72D297353CC}">
              <c16:uniqueId val="{00000001-16DB-40D3-AFCA-71824875EE02}"/>
            </c:ext>
          </c:extLst>
        </c:ser>
        <c:ser>
          <c:idx val="1"/>
          <c:order val="1"/>
          <c:tx>
            <c:strRef>
              <c:f>Sheet1!$C$1</c:f>
              <c:strCache>
                <c:ptCount val="1"/>
                <c:pt idx="0">
                  <c:v>MA 2018</c:v>
                </c:pt>
              </c:strCache>
            </c:strRef>
          </c:tx>
          <c:spPr>
            <a:solidFill>
              <a:schemeClr val="accent4"/>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Overall Satisfaction*</c:v>
                </c:pt>
              </c:strCache>
            </c:strRef>
          </c:cat>
          <c:val>
            <c:numRef>
              <c:f>Sheet1!$C$2</c:f>
              <c:numCache>
                <c:formatCode>0.0%</c:formatCode>
                <c:ptCount val="1"/>
                <c:pt idx="0">
                  <c:v>0.68300000000000005</c:v>
                </c:pt>
              </c:numCache>
            </c:numRef>
          </c:val>
          <c:extLst>
            <c:ext xmlns:c16="http://schemas.microsoft.com/office/drawing/2014/chart" uri="{C3380CC4-5D6E-409C-BE32-E72D297353CC}">
              <c16:uniqueId val="{00000002-16DB-40D3-AFCA-71824875EE02}"/>
            </c:ext>
          </c:extLst>
        </c:ser>
        <c:ser>
          <c:idx val="2"/>
          <c:order val="2"/>
          <c:tx>
            <c:strRef>
              <c:f>Sheet1!$D$1</c:f>
              <c:strCache>
                <c:ptCount val="1"/>
                <c:pt idx="0">
                  <c:v>National Mean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Overall Satisfaction*</c:v>
                </c:pt>
              </c:strCache>
            </c:strRef>
          </c:cat>
          <c:val>
            <c:numRef>
              <c:f>Sheet1!$D$2</c:f>
              <c:numCache>
                <c:formatCode>0.0%</c:formatCode>
                <c:ptCount val="1"/>
                <c:pt idx="0">
                  <c:v>0.78300000000000003</c:v>
                </c:pt>
              </c:numCache>
            </c:numRef>
          </c:val>
          <c:extLst>
            <c:ext xmlns:c16="http://schemas.microsoft.com/office/drawing/2014/chart" uri="{C3380CC4-5D6E-409C-BE32-E72D297353CC}">
              <c16:uniqueId val="{00000000-FB4C-4F5B-BDF4-A70907272283}"/>
            </c:ext>
          </c:extLst>
        </c:ser>
        <c:dLbls>
          <c:showLegendKey val="0"/>
          <c:showVal val="0"/>
          <c:showCatName val="0"/>
          <c:showSerName val="0"/>
          <c:showPercent val="0"/>
          <c:showBubbleSize val="0"/>
        </c:dLbls>
        <c:gapWidth val="150"/>
        <c:axId val="300150472"/>
        <c:axId val="300155568"/>
      </c:barChart>
      <c:catAx>
        <c:axId val="300150472"/>
        <c:scaling>
          <c:orientation val="minMax"/>
        </c:scaling>
        <c:delete val="0"/>
        <c:axPos val="b"/>
        <c:numFmt formatCode="General" sourceLinked="0"/>
        <c:majorTickMark val="out"/>
        <c:minorTickMark val="none"/>
        <c:tickLblPos val="nextTo"/>
        <c:crossAx val="300155568"/>
        <c:crosses val="autoZero"/>
        <c:auto val="1"/>
        <c:lblAlgn val="ctr"/>
        <c:lblOffset val="100"/>
        <c:noMultiLvlLbl val="0"/>
      </c:catAx>
      <c:valAx>
        <c:axId val="300155568"/>
        <c:scaling>
          <c:orientation val="minMax"/>
          <c:max val="1"/>
          <c:min val="0.4"/>
        </c:scaling>
        <c:delete val="0"/>
        <c:axPos val="l"/>
        <c:numFmt formatCode="0%" sourceLinked="0"/>
        <c:majorTickMark val="out"/>
        <c:minorTickMark val="none"/>
        <c:tickLblPos val="nextTo"/>
        <c:crossAx val="300150472"/>
        <c:crosses val="autoZero"/>
        <c:crossBetween val="between"/>
        <c:majorUnit val="0.1"/>
      </c:valAx>
    </c:plotArea>
    <c:legend>
      <c:legendPos val="b"/>
      <c:layout>
        <c:manualLayout>
          <c:xMode val="edge"/>
          <c:yMode val="edge"/>
          <c:x val="0.30446121318168562"/>
          <c:y val="0.91323716707542701"/>
          <c:w val="0.55679243219597552"/>
          <c:h val="7.3758240470558206E-2"/>
        </c:manualLayout>
      </c:layout>
      <c:overlay val="0"/>
      <c:txPr>
        <a:bodyPr/>
        <a:lstStyle/>
        <a:p>
          <a:pPr>
            <a:defRPr sz="18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 2017</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C1. Satisfied with Wraparound*</c:v>
                </c:pt>
                <c:pt idx="1">
                  <c:v>C2. Satisfied with youth's progress*</c:v>
                </c:pt>
                <c:pt idx="2">
                  <c:v>C3. Family made progress toward needs*</c:v>
                </c:pt>
                <c:pt idx="3">
                  <c:v>C4. More confident about ability to care for youth*</c:v>
                </c:pt>
              </c:strCache>
            </c:strRef>
          </c:cat>
          <c:val>
            <c:numRef>
              <c:f>Sheet1!$B$2:$B$5</c:f>
              <c:numCache>
                <c:formatCode>General</c:formatCode>
                <c:ptCount val="4"/>
                <c:pt idx="0">
                  <c:v>1.1000000000000001</c:v>
                </c:pt>
                <c:pt idx="1">
                  <c:v>0.9</c:v>
                </c:pt>
                <c:pt idx="2">
                  <c:v>0.96</c:v>
                </c:pt>
                <c:pt idx="3">
                  <c:v>0.9</c:v>
                </c:pt>
              </c:numCache>
            </c:numRef>
          </c:val>
          <c:extLst>
            <c:ext xmlns:c16="http://schemas.microsoft.com/office/drawing/2014/chart" uri="{C3380CC4-5D6E-409C-BE32-E72D297353CC}">
              <c16:uniqueId val="{00000000-8DAB-4364-A088-47F9424CE48A}"/>
            </c:ext>
          </c:extLst>
        </c:ser>
        <c:ser>
          <c:idx val="1"/>
          <c:order val="1"/>
          <c:tx>
            <c:strRef>
              <c:f>Sheet1!$C$1</c:f>
              <c:strCache>
                <c:ptCount val="1"/>
                <c:pt idx="0">
                  <c:v>MA 2018</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C1. Satisfied with Wraparound*</c:v>
                </c:pt>
                <c:pt idx="1">
                  <c:v>C2. Satisfied with youth's progress*</c:v>
                </c:pt>
                <c:pt idx="2">
                  <c:v>C3. Family made progress toward needs*</c:v>
                </c:pt>
                <c:pt idx="3">
                  <c:v>C4. More confident about ability to care for youth*</c:v>
                </c:pt>
              </c:strCache>
            </c:strRef>
          </c:cat>
          <c:val>
            <c:numRef>
              <c:f>Sheet1!$C$2:$C$5</c:f>
              <c:numCache>
                <c:formatCode>0.0</c:formatCode>
                <c:ptCount val="4"/>
                <c:pt idx="0">
                  <c:v>0.9</c:v>
                </c:pt>
                <c:pt idx="1">
                  <c:v>0.7</c:v>
                </c:pt>
                <c:pt idx="2">
                  <c:v>0.6</c:v>
                </c:pt>
                <c:pt idx="3">
                  <c:v>0.6</c:v>
                </c:pt>
              </c:numCache>
            </c:numRef>
          </c:val>
          <c:extLst>
            <c:ext xmlns:c16="http://schemas.microsoft.com/office/drawing/2014/chart" uri="{C3380CC4-5D6E-409C-BE32-E72D297353CC}">
              <c16:uniqueId val="{00000001-8DAB-4364-A088-47F9424CE48A}"/>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C1. Satisfied with Wraparound*</c:v>
                </c:pt>
                <c:pt idx="1">
                  <c:v>C2. Satisfied with youth's progress*</c:v>
                </c:pt>
                <c:pt idx="2">
                  <c:v>C3. Family made progress toward needs*</c:v>
                </c:pt>
                <c:pt idx="3">
                  <c:v>C4. More confident about ability to care for youth*</c:v>
                </c:pt>
              </c:strCache>
            </c:strRef>
          </c:cat>
          <c:val>
            <c:numRef>
              <c:f>Sheet1!$D$2:$D$5</c:f>
              <c:numCache>
                <c:formatCode>0.0</c:formatCode>
                <c:ptCount val="4"/>
                <c:pt idx="0">
                  <c:v>1.4</c:v>
                </c:pt>
                <c:pt idx="1">
                  <c:v>1.1000000000000001</c:v>
                </c:pt>
                <c:pt idx="2">
                  <c:v>1.2</c:v>
                </c:pt>
                <c:pt idx="3">
                  <c:v>1.2</c:v>
                </c:pt>
              </c:numCache>
            </c:numRef>
          </c:val>
          <c:extLst>
            <c:ext xmlns:c16="http://schemas.microsoft.com/office/drawing/2014/chart" uri="{C3380CC4-5D6E-409C-BE32-E72D297353CC}">
              <c16:uniqueId val="{00000000-B3E1-4697-855A-B4E260B45300}"/>
            </c:ext>
          </c:extLst>
        </c:ser>
        <c:dLbls>
          <c:showLegendKey val="0"/>
          <c:showVal val="0"/>
          <c:showCatName val="0"/>
          <c:showSerName val="0"/>
          <c:showPercent val="0"/>
          <c:showBubbleSize val="0"/>
        </c:dLbls>
        <c:gapWidth val="150"/>
        <c:axId val="300155960"/>
        <c:axId val="300152040"/>
      </c:barChart>
      <c:catAx>
        <c:axId val="300155960"/>
        <c:scaling>
          <c:orientation val="minMax"/>
        </c:scaling>
        <c:delete val="0"/>
        <c:axPos val="b"/>
        <c:numFmt formatCode="General" sourceLinked="0"/>
        <c:majorTickMark val="out"/>
        <c:minorTickMark val="none"/>
        <c:tickLblPos val="nextTo"/>
        <c:txPr>
          <a:bodyPr/>
          <a:lstStyle/>
          <a:p>
            <a:pPr>
              <a:defRPr sz="1200"/>
            </a:pPr>
            <a:endParaRPr lang="en-US"/>
          </a:p>
        </c:txPr>
        <c:crossAx val="300152040"/>
        <c:crosses val="autoZero"/>
        <c:auto val="1"/>
        <c:lblAlgn val="ctr"/>
        <c:lblOffset val="100"/>
        <c:noMultiLvlLbl val="0"/>
      </c:catAx>
      <c:valAx>
        <c:axId val="300152040"/>
        <c:scaling>
          <c:orientation val="minMax"/>
          <c:max val="2"/>
          <c:min val="-2"/>
        </c:scaling>
        <c:delete val="0"/>
        <c:axPos val="l"/>
        <c:numFmt formatCode="General" sourceLinked="1"/>
        <c:majorTickMark val="out"/>
        <c:minorTickMark val="none"/>
        <c:tickLblPos val="nextTo"/>
        <c:txPr>
          <a:bodyPr/>
          <a:lstStyle/>
          <a:p>
            <a:pPr>
              <a:defRPr sz="1400"/>
            </a:pPr>
            <a:endParaRPr lang="en-US"/>
          </a:p>
        </c:txPr>
        <c:crossAx val="300155960"/>
        <c:crosses val="autoZero"/>
        <c:crossBetween val="between"/>
        <c:majorUnit val="1"/>
      </c:valAx>
    </c:plotArea>
    <c:legend>
      <c:legendPos val="b"/>
      <c:layout>
        <c:manualLayout>
          <c:xMode val="edge"/>
          <c:yMode val="edge"/>
          <c:x val="0.25278951112419362"/>
          <c:y val="0.8956675702422443"/>
          <c:w val="0.56199609978659215"/>
          <c:h val="7.583387117593908E-2"/>
        </c:manualLayout>
      </c:layout>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a:t>Since starting Wraparound, my child/youth has...</a:t>
            </a:r>
          </a:p>
        </c:rich>
      </c:tx>
      <c:layout>
        <c:manualLayout>
          <c:xMode val="edge"/>
          <c:yMode val="edge"/>
          <c:x val="0.26324858757062147"/>
          <c:y val="3.0769230769230771E-2"/>
        </c:manualLayout>
      </c:layout>
      <c:overlay val="0"/>
    </c:title>
    <c:autoTitleDeleted val="0"/>
    <c:plotArea>
      <c:layout>
        <c:manualLayout>
          <c:layoutTarget val="inner"/>
          <c:xMode val="edge"/>
          <c:yMode val="edge"/>
          <c:x val="7.1727946083010807E-2"/>
          <c:y val="0.11967741935483871"/>
          <c:w val="0.91273533075314739"/>
          <c:h val="0.62193971721276775"/>
        </c:manualLayout>
      </c:layout>
      <c:barChart>
        <c:barDir val="col"/>
        <c:grouping val="clustered"/>
        <c:varyColors val="0"/>
        <c:ser>
          <c:idx val="0"/>
          <c:order val="0"/>
          <c:tx>
            <c:strRef>
              <c:f>Sheet1!$B$1</c:f>
              <c:strCache>
                <c:ptCount val="1"/>
                <c:pt idx="0">
                  <c:v>MA 2017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D1. Had a new placement in an institution.</c:v>
                </c:pt>
                <c:pt idx="1">
                  <c:v>D2. Has been treated in an ER due to a mental health problem.*</c:v>
                </c:pt>
                <c:pt idx="2">
                  <c:v>D3. Has had a negative contact with police.*</c:v>
                </c:pt>
                <c:pt idx="3">
                  <c:v>D4. Has been suspended or expelled from school.*</c:v>
                </c:pt>
              </c:strCache>
            </c:strRef>
          </c:cat>
          <c:val>
            <c:numRef>
              <c:f>Sheet1!$B$2:$B$5</c:f>
              <c:numCache>
                <c:formatCode>0%</c:formatCode>
                <c:ptCount val="4"/>
                <c:pt idx="0">
                  <c:v>0.15</c:v>
                </c:pt>
                <c:pt idx="1">
                  <c:v>0.18</c:v>
                </c:pt>
                <c:pt idx="2">
                  <c:v>0.09</c:v>
                </c:pt>
                <c:pt idx="3">
                  <c:v>0.19</c:v>
                </c:pt>
              </c:numCache>
            </c:numRef>
          </c:val>
          <c:extLst>
            <c:ext xmlns:c16="http://schemas.microsoft.com/office/drawing/2014/chart" uri="{C3380CC4-5D6E-409C-BE32-E72D297353CC}">
              <c16:uniqueId val="{00000000-FDEA-4FB2-A413-73F9A9C8E267}"/>
            </c:ext>
          </c:extLst>
        </c:ser>
        <c:ser>
          <c:idx val="1"/>
          <c:order val="1"/>
          <c:tx>
            <c:strRef>
              <c:f>Sheet1!$C$1</c:f>
              <c:strCache>
                <c:ptCount val="1"/>
                <c:pt idx="0">
                  <c:v>MA 2018</c:v>
                </c:pt>
              </c:strCache>
            </c:strRef>
          </c:tx>
          <c:spPr>
            <a:solidFill>
              <a:schemeClr val="accent4"/>
            </a:solidFill>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D1. Had a new placement in an institution.</c:v>
                </c:pt>
                <c:pt idx="1">
                  <c:v>D2. Has been treated in an ER due to a mental health problem.*</c:v>
                </c:pt>
                <c:pt idx="2">
                  <c:v>D3. Has had a negative contact with police.*</c:v>
                </c:pt>
                <c:pt idx="3">
                  <c:v>D4. Has been suspended or expelled from school.*</c:v>
                </c:pt>
              </c:strCache>
            </c:strRef>
          </c:cat>
          <c:val>
            <c:numRef>
              <c:f>Sheet1!$C$2:$C$5</c:f>
              <c:numCache>
                <c:formatCode>0%</c:formatCode>
                <c:ptCount val="4"/>
                <c:pt idx="0">
                  <c:v>0.19</c:v>
                </c:pt>
                <c:pt idx="1">
                  <c:v>0.2</c:v>
                </c:pt>
                <c:pt idx="2">
                  <c:v>0.1</c:v>
                </c:pt>
                <c:pt idx="3">
                  <c:v>0.17</c:v>
                </c:pt>
              </c:numCache>
            </c:numRef>
          </c:val>
          <c:extLst>
            <c:ext xmlns:c16="http://schemas.microsoft.com/office/drawing/2014/chart" uri="{C3380CC4-5D6E-409C-BE32-E72D297353CC}">
              <c16:uniqueId val="{00000001-FDEA-4FB2-A413-73F9A9C8E267}"/>
            </c:ext>
          </c:extLst>
        </c:ser>
        <c:ser>
          <c:idx val="2"/>
          <c:order val="2"/>
          <c:tx>
            <c:strRef>
              <c:f>Sheet1!$D$1</c:f>
              <c:strCache>
                <c:ptCount val="1"/>
                <c:pt idx="0">
                  <c:v>National Mean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D1. Had a new placement in an institution.</c:v>
                </c:pt>
                <c:pt idx="1">
                  <c:v>D2. Has been treated in an ER due to a mental health problem.*</c:v>
                </c:pt>
                <c:pt idx="2">
                  <c:v>D3. Has had a negative contact with police.*</c:v>
                </c:pt>
                <c:pt idx="3">
                  <c:v>D4. Has been suspended or expelled from school.*</c:v>
                </c:pt>
              </c:strCache>
            </c:strRef>
          </c:cat>
          <c:val>
            <c:numRef>
              <c:f>Sheet1!$D$2:$D$5</c:f>
              <c:numCache>
                <c:formatCode>0%</c:formatCode>
                <c:ptCount val="4"/>
                <c:pt idx="0">
                  <c:v>0.23</c:v>
                </c:pt>
                <c:pt idx="1">
                  <c:v>0.16</c:v>
                </c:pt>
                <c:pt idx="2">
                  <c:v>0.23</c:v>
                </c:pt>
                <c:pt idx="3">
                  <c:v>0.24</c:v>
                </c:pt>
              </c:numCache>
            </c:numRef>
          </c:val>
          <c:extLst>
            <c:ext xmlns:c16="http://schemas.microsoft.com/office/drawing/2014/chart" uri="{C3380CC4-5D6E-409C-BE32-E72D297353CC}">
              <c16:uniqueId val="{00000000-EBD6-4A27-A95F-F7B3443BC62D}"/>
            </c:ext>
          </c:extLst>
        </c:ser>
        <c:dLbls>
          <c:showLegendKey val="0"/>
          <c:showVal val="0"/>
          <c:showCatName val="0"/>
          <c:showSerName val="0"/>
          <c:showPercent val="0"/>
          <c:showBubbleSize val="0"/>
        </c:dLbls>
        <c:gapWidth val="150"/>
        <c:axId val="300157136"/>
        <c:axId val="300153216"/>
      </c:barChart>
      <c:catAx>
        <c:axId val="300157136"/>
        <c:scaling>
          <c:orientation val="minMax"/>
        </c:scaling>
        <c:delete val="0"/>
        <c:axPos val="b"/>
        <c:numFmt formatCode="General" sourceLinked="0"/>
        <c:majorTickMark val="out"/>
        <c:minorTickMark val="none"/>
        <c:tickLblPos val="nextTo"/>
        <c:txPr>
          <a:bodyPr/>
          <a:lstStyle/>
          <a:p>
            <a:pPr>
              <a:defRPr sz="1200"/>
            </a:pPr>
            <a:endParaRPr lang="en-US"/>
          </a:p>
        </c:txPr>
        <c:crossAx val="300153216"/>
        <c:crosses val="autoZero"/>
        <c:auto val="1"/>
        <c:lblAlgn val="ctr"/>
        <c:lblOffset val="100"/>
        <c:noMultiLvlLbl val="0"/>
      </c:catAx>
      <c:valAx>
        <c:axId val="300153216"/>
        <c:scaling>
          <c:orientation val="minMax"/>
          <c:max val="1"/>
        </c:scaling>
        <c:delete val="0"/>
        <c:axPos val="l"/>
        <c:numFmt formatCode="0%" sourceLinked="0"/>
        <c:majorTickMark val="out"/>
        <c:minorTickMark val="none"/>
        <c:tickLblPos val="nextTo"/>
        <c:txPr>
          <a:bodyPr/>
          <a:lstStyle/>
          <a:p>
            <a:pPr>
              <a:defRPr sz="1400"/>
            </a:pPr>
            <a:endParaRPr lang="en-US"/>
          </a:p>
        </c:txPr>
        <c:crossAx val="300157136"/>
        <c:crosses val="autoZero"/>
        <c:crossBetween val="between"/>
        <c:majorUnit val="0.2"/>
      </c:valAx>
    </c:plotArea>
    <c:legend>
      <c:legendPos val="b"/>
      <c:layout>
        <c:manualLayout>
          <c:xMode val="edge"/>
          <c:yMode val="edge"/>
          <c:x val="0.31820743805329421"/>
          <c:y val="0.88775484717636099"/>
          <c:w val="0.50960663285733354"/>
          <c:h val="7.1124422086704595E-2"/>
        </c:manualLayout>
      </c:layout>
      <c:overlay val="0"/>
      <c:txPr>
        <a:bodyPr/>
        <a:lstStyle/>
        <a:p>
          <a:pPr>
            <a:defRPr sz="1800" b="0"/>
          </a:pPr>
          <a:endParaRPr lang="en-US"/>
        </a:p>
      </c:txPr>
    </c:legend>
    <c:plotVisOnly val="1"/>
    <c:dispBlanksAs val="gap"/>
    <c:showDLblsOverMax val="0"/>
  </c:chart>
  <c:spPr>
    <a:solidFill>
      <a:schemeClr val="bg1"/>
    </a:solidFill>
  </c:spPr>
  <c:txPr>
    <a:bodyPr/>
    <a:lstStyle/>
    <a:p>
      <a:pPr>
        <a:defRPr sz="13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b="0" dirty="0" smtClean="0"/>
              <a:t>Mean </a:t>
            </a:r>
            <a:r>
              <a:rPr lang="en-US" sz="1800" b="0" baseline="0" dirty="0" smtClean="0"/>
              <a:t>scores on caregiver-reported functioning are similar to the national mean</a:t>
            </a:r>
            <a:endParaRPr lang="en-US" sz="1800" b="0" dirty="0"/>
          </a:p>
        </c:rich>
      </c:tx>
      <c:overlay val="0"/>
    </c:title>
    <c:autoTitleDeleted val="0"/>
    <c:plotArea>
      <c:layout>
        <c:manualLayout>
          <c:layoutTarget val="inner"/>
          <c:xMode val="edge"/>
          <c:yMode val="edge"/>
          <c:x val="4.2169485758724604E-2"/>
          <c:y val="0.10766020593579649"/>
          <c:w val="0.94548483522892968"/>
          <c:h val="0.63713789622451045"/>
        </c:manualLayout>
      </c:layout>
      <c:barChart>
        <c:barDir val="col"/>
        <c:grouping val="clustered"/>
        <c:varyColors val="0"/>
        <c:ser>
          <c:idx val="0"/>
          <c:order val="0"/>
          <c:tx>
            <c:strRef>
              <c:f>Sheet1!$B$1</c:f>
              <c:strCache>
                <c:ptCount val="1"/>
                <c:pt idx="0">
                  <c:v>MA 2017</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D5. Problems that cause stress or strain to me or a family member.</c:v>
                </c:pt>
                <c:pt idx="1">
                  <c:v>D6. Problems that disrupt home life.</c:v>
                </c:pt>
                <c:pt idx="2">
                  <c:v>D7. Problems that interfere with success at school.</c:v>
                </c:pt>
                <c:pt idx="3">
                  <c:v>D8. Problems that make it difficult to develop or maintain friendships.</c:v>
                </c:pt>
                <c:pt idx="4">
                  <c:v>D9. Problems that make it difficult to participate in community activities.*</c:v>
                </c:pt>
              </c:strCache>
            </c:strRef>
          </c:cat>
          <c:val>
            <c:numRef>
              <c:f>Sheet1!$B$2:$B$6</c:f>
              <c:numCache>
                <c:formatCode>General</c:formatCode>
                <c:ptCount val="5"/>
                <c:pt idx="0">
                  <c:v>1.3</c:v>
                </c:pt>
                <c:pt idx="1">
                  <c:v>1.2</c:v>
                </c:pt>
                <c:pt idx="2">
                  <c:v>1.1000000000000001</c:v>
                </c:pt>
                <c:pt idx="3">
                  <c:v>1.1000000000000001</c:v>
                </c:pt>
                <c:pt idx="4" formatCode="0.0">
                  <c:v>1</c:v>
                </c:pt>
              </c:numCache>
            </c:numRef>
          </c:val>
          <c:extLst>
            <c:ext xmlns:c16="http://schemas.microsoft.com/office/drawing/2014/chart" uri="{C3380CC4-5D6E-409C-BE32-E72D297353CC}">
              <c16:uniqueId val="{00000000-DB21-4637-A1FE-0DB174997DD9}"/>
            </c:ext>
          </c:extLst>
        </c:ser>
        <c:ser>
          <c:idx val="1"/>
          <c:order val="1"/>
          <c:tx>
            <c:strRef>
              <c:f>Sheet1!$C$1</c:f>
              <c:strCache>
                <c:ptCount val="1"/>
                <c:pt idx="0">
                  <c:v>MA 2018</c:v>
                </c:pt>
              </c:strCache>
            </c:strRef>
          </c:tx>
          <c:spPr>
            <a:solidFill>
              <a:schemeClr val="accent4"/>
            </a:solidFill>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D5. Problems that cause stress or strain to me or a family member.</c:v>
                </c:pt>
                <c:pt idx="1">
                  <c:v>D6. Problems that disrupt home life.</c:v>
                </c:pt>
                <c:pt idx="2">
                  <c:v>D7. Problems that interfere with success at school.</c:v>
                </c:pt>
                <c:pt idx="3">
                  <c:v>D8. Problems that make it difficult to develop or maintain friendships.</c:v>
                </c:pt>
                <c:pt idx="4">
                  <c:v>D9. Problems that make it difficult to participate in community activities.*</c:v>
                </c:pt>
              </c:strCache>
            </c:strRef>
          </c:cat>
          <c:val>
            <c:numRef>
              <c:f>Sheet1!$C$2:$C$6</c:f>
              <c:numCache>
                <c:formatCode>0.0</c:formatCode>
                <c:ptCount val="5"/>
                <c:pt idx="0">
                  <c:v>1.2</c:v>
                </c:pt>
                <c:pt idx="1">
                  <c:v>1.1000000000000001</c:v>
                </c:pt>
                <c:pt idx="2">
                  <c:v>1.1000000000000001</c:v>
                </c:pt>
                <c:pt idx="3">
                  <c:v>0.9</c:v>
                </c:pt>
                <c:pt idx="4">
                  <c:v>1</c:v>
                </c:pt>
              </c:numCache>
            </c:numRef>
          </c:val>
          <c:extLst>
            <c:ext xmlns:c16="http://schemas.microsoft.com/office/drawing/2014/chart" uri="{C3380CC4-5D6E-409C-BE32-E72D297353CC}">
              <c16:uniqueId val="{00000001-DB21-4637-A1FE-0DB174997DD9}"/>
            </c:ext>
          </c:extLst>
        </c:ser>
        <c:ser>
          <c:idx val="2"/>
          <c:order val="2"/>
          <c:tx>
            <c:strRef>
              <c:f>Sheet1!$D$1</c:f>
              <c:strCache>
                <c:ptCount val="1"/>
                <c:pt idx="0">
                  <c:v>National Mean</c:v>
                </c:pt>
              </c:strCache>
            </c:strRef>
          </c:tx>
          <c:invertIfNegative val="0"/>
          <c:dLbls>
            <c:spPr>
              <a:noFill/>
              <a:ln>
                <a:noFill/>
              </a:ln>
              <a:effectLst/>
            </c:spPr>
            <c:txPr>
              <a:bodyPr wrap="square" lIns="38100" tIns="19050" rIns="38100" bIns="19050" anchor="ctr">
                <a:spAutoFit/>
              </a:bodyPr>
              <a:lstStyle/>
              <a:p>
                <a:pPr>
                  <a:defRPr sz="12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D5. Problems that cause stress or strain to me or a family member.</c:v>
                </c:pt>
                <c:pt idx="1">
                  <c:v>D6. Problems that disrupt home life.</c:v>
                </c:pt>
                <c:pt idx="2">
                  <c:v>D7. Problems that interfere with success at school.</c:v>
                </c:pt>
                <c:pt idx="3">
                  <c:v>D8. Problems that make it difficult to develop or maintain friendships.</c:v>
                </c:pt>
                <c:pt idx="4">
                  <c:v>D9. Problems that make it difficult to participate in community activities.*</c:v>
                </c:pt>
              </c:strCache>
            </c:strRef>
          </c:cat>
          <c:val>
            <c:numRef>
              <c:f>Sheet1!$D$2:$D$6</c:f>
              <c:numCache>
                <c:formatCode>0.0</c:formatCode>
                <c:ptCount val="5"/>
                <c:pt idx="0">
                  <c:v>1.4</c:v>
                </c:pt>
                <c:pt idx="1">
                  <c:v>1.2</c:v>
                </c:pt>
                <c:pt idx="2">
                  <c:v>1.1000000000000001</c:v>
                </c:pt>
                <c:pt idx="3">
                  <c:v>1</c:v>
                </c:pt>
                <c:pt idx="4">
                  <c:v>0.9</c:v>
                </c:pt>
              </c:numCache>
            </c:numRef>
          </c:val>
          <c:extLst>
            <c:ext xmlns:c16="http://schemas.microsoft.com/office/drawing/2014/chart" uri="{C3380CC4-5D6E-409C-BE32-E72D297353CC}">
              <c16:uniqueId val="{00000000-61AF-4464-9E10-247E903DB228}"/>
            </c:ext>
          </c:extLst>
        </c:ser>
        <c:dLbls>
          <c:showLegendKey val="0"/>
          <c:showVal val="0"/>
          <c:showCatName val="0"/>
          <c:showSerName val="0"/>
          <c:showPercent val="0"/>
          <c:showBubbleSize val="0"/>
        </c:dLbls>
        <c:gapWidth val="150"/>
        <c:axId val="301498552"/>
        <c:axId val="301498160"/>
      </c:barChart>
      <c:catAx>
        <c:axId val="301498552"/>
        <c:scaling>
          <c:orientation val="minMax"/>
        </c:scaling>
        <c:delete val="0"/>
        <c:axPos val="b"/>
        <c:numFmt formatCode="General" sourceLinked="0"/>
        <c:majorTickMark val="out"/>
        <c:minorTickMark val="none"/>
        <c:tickLblPos val="nextTo"/>
        <c:txPr>
          <a:bodyPr/>
          <a:lstStyle/>
          <a:p>
            <a:pPr>
              <a:defRPr sz="1200"/>
            </a:pPr>
            <a:endParaRPr lang="en-US"/>
          </a:p>
        </c:txPr>
        <c:crossAx val="301498160"/>
        <c:crosses val="autoZero"/>
        <c:auto val="1"/>
        <c:lblAlgn val="ctr"/>
        <c:lblOffset val="100"/>
        <c:noMultiLvlLbl val="0"/>
      </c:catAx>
      <c:valAx>
        <c:axId val="301498160"/>
        <c:scaling>
          <c:orientation val="minMax"/>
          <c:max val="3"/>
        </c:scaling>
        <c:delete val="0"/>
        <c:axPos val="l"/>
        <c:numFmt formatCode="0" sourceLinked="0"/>
        <c:majorTickMark val="out"/>
        <c:minorTickMark val="none"/>
        <c:tickLblPos val="nextTo"/>
        <c:crossAx val="301498552"/>
        <c:crosses val="autoZero"/>
        <c:crossBetween val="between"/>
        <c:majorUnit val="1"/>
      </c:valAx>
    </c:plotArea>
    <c:legend>
      <c:legendPos val="b"/>
      <c:overlay val="0"/>
    </c:legend>
    <c:plotVisOnly val="1"/>
    <c:dispBlanksAs val="gap"/>
    <c:showDLblsOverMax val="0"/>
  </c:chart>
  <c:spPr>
    <a:solidFill>
      <a:schemeClr val="bg1"/>
    </a:solidFill>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System Usability Scale Total Score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Average Rating</c:v>
                </c:pt>
              </c:strCache>
            </c:strRef>
          </c:cat>
          <c:val>
            <c:numRef>
              <c:f>Sheet1!$B$2</c:f>
              <c:numCache>
                <c:formatCode>General</c:formatCode>
                <c:ptCount val="1"/>
                <c:pt idx="0">
                  <c:v>42.48</c:v>
                </c:pt>
              </c:numCache>
            </c:numRef>
          </c:val>
          <c:extLst>
            <c:ext xmlns:c16="http://schemas.microsoft.com/office/drawing/2014/chart" uri="{C3380CC4-5D6E-409C-BE32-E72D297353CC}">
              <c16:uniqueId val="{00000000-524E-401A-A615-C5DD5884E971}"/>
            </c:ext>
          </c:extLst>
        </c:ser>
        <c:dLbls>
          <c:showLegendKey val="0"/>
          <c:showVal val="0"/>
          <c:showCatName val="0"/>
          <c:showSerName val="0"/>
          <c:showPercent val="0"/>
          <c:showBubbleSize val="0"/>
        </c:dLbls>
        <c:gapWidth val="24"/>
        <c:overlap val="-1"/>
        <c:axId val="263012600"/>
        <c:axId val="263012208"/>
      </c:barChart>
      <c:catAx>
        <c:axId val="263012600"/>
        <c:scaling>
          <c:orientation val="minMax"/>
        </c:scaling>
        <c:delete val="1"/>
        <c:axPos val="b"/>
        <c:numFmt formatCode="General" sourceLinked="1"/>
        <c:majorTickMark val="none"/>
        <c:minorTickMark val="none"/>
        <c:tickLblPos val="nextTo"/>
        <c:crossAx val="263012208"/>
        <c:crosses val="autoZero"/>
        <c:auto val="1"/>
        <c:lblAlgn val="ctr"/>
        <c:lblOffset val="100"/>
        <c:noMultiLvlLbl val="0"/>
      </c:catAx>
      <c:valAx>
        <c:axId val="263012208"/>
        <c:scaling>
          <c:orientation val="minMax"/>
          <c:max val="1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63012600"/>
        <c:crosses val="autoZero"/>
        <c:crossBetween val="between"/>
        <c:majorUnit val="25"/>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55477624120511"/>
          <c:y val="6.1315001640419947E-2"/>
          <c:w val="0.8410390612938089"/>
          <c:h val="0.6202411316812394"/>
        </c:manualLayout>
      </c:layout>
      <c:barChart>
        <c:barDir val="col"/>
        <c:grouping val="clustered"/>
        <c:varyColors val="0"/>
        <c:ser>
          <c:idx val="0"/>
          <c:order val="0"/>
          <c:tx>
            <c:strRef>
              <c:f>Sheet1!$B$1</c:f>
              <c:strCache>
                <c:ptCount val="1"/>
                <c:pt idx="0">
                  <c:v>MA 2017</c:v>
                </c:pt>
              </c:strCache>
            </c:strRef>
          </c:tx>
          <c:invertIfNegative val="0"/>
          <c:dPt>
            <c:idx val="7"/>
            <c:invertIfNegative val="0"/>
            <c:bubble3D val="0"/>
            <c:spPr>
              <a:solidFill>
                <a:schemeClr val="accent2"/>
              </a:solidFill>
            </c:spPr>
            <c:extLst>
              <c:ext xmlns:c16="http://schemas.microsoft.com/office/drawing/2014/chart" uri="{C3380CC4-5D6E-409C-BE32-E72D297353CC}">
                <c16:uniqueId val="{00000001-779D-445A-BA67-3ACE3DB564F1}"/>
              </c:ext>
            </c:extLst>
          </c:dPt>
          <c:dPt>
            <c:idx val="8"/>
            <c:invertIfNegative val="0"/>
            <c:bubble3D val="0"/>
            <c:spPr>
              <a:solidFill>
                <a:schemeClr val="accent2"/>
              </a:solidFill>
            </c:spPr>
            <c:extLst>
              <c:ext xmlns:c16="http://schemas.microsoft.com/office/drawing/2014/chart" uri="{C3380CC4-5D6E-409C-BE32-E72D297353CC}">
                <c16:uniqueId val="{00000003-779D-445A-BA67-3ACE3DB564F1}"/>
              </c:ext>
            </c:extLst>
          </c:dPt>
          <c:cat>
            <c:strRef>
              <c:f>Sheet1!$A$2:$A$10</c:f>
              <c:strCache>
                <c:ptCount val="9"/>
                <c:pt idx="0">
                  <c:v>Full Meeting 
Attend.</c:v>
                </c:pt>
                <c:pt idx="1">
                  <c:v>Effective 
Teamwork</c:v>
                </c:pt>
                <c:pt idx="2">
                  <c:v>Deter. by Families</c:v>
                </c:pt>
                <c:pt idx="3">
                  <c:v>Based on Priority Needs</c:v>
                </c:pt>
                <c:pt idx="4">
                  <c:v>Use of Natural &amp; Comm. Supports</c:v>
                </c:pt>
                <c:pt idx="5">
                  <c:v>Outcomes-Based Process</c:v>
                </c:pt>
                <c:pt idx="6">
                  <c:v>Skilled 
Facilitation</c:v>
                </c:pt>
                <c:pt idx="7">
                  <c:v>Key Elements Score</c:v>
                </c:pt>
                <c:pt idx="8">
                  <c:v>Total Score</c:v>
                </c:pt>
              </c:strCache>
            </c:strRef>
          </c:cat>
          <c:val>
            <c:numRef>
              <c:f>Sheet1!$B$2:$B$10</c:f>
              <c:numCache>
                <c:formatCode>General</c:formatCode>
                <c:ptCount val="9"/>
                <c:pt idx="0">
                  <c:v>67.2</c:v>
                </c:pt>
                <c:pt idx="1">
                  <c:v>93.3</c:v>
                </c:pt>
                <c:pt idx="2">
                  <c:v>86.7</c:v>
                </c:pt>
                <c:pt idx="3">
                  <c:v>80.8</c:v>
                </c:pt>
                <c:pt idx="4">
                  <c:v>75.099999999999994</c:v>
                </c:pt>
                <c:pt idx="5">
                  <c:v>81.3</c:v>
                </c:pt>
                <c:pt idx="6">
                  <c:v>93</c:v>
                </c:pt>
                <c:pt idx="7">
                  <c:v>83.5</c:v>
                </c:pt>
                <c:pt idx="8">
                  <c:v>82.5</c:v>
                </c:pt>
              </c:numCache>
            </c:numRef>
          </c:val>
          <c:extLst>
            <c:ext xmlns:c16="http://schemas.microsoft.com/office/drawing/2014/chart" uri="{C3380CC4-5D6E-409C-BE32-E72D297353CC}">
              <c16:uniqueId val="{00000004-779D-445A-BA67-3ACE3DB564F1}"/>
            </c:ext>
          </c:extLst>
        </c:ser>
        <c:ser>
          <c:idx val="1"/>
          <c:order val="1"/>
          <c:tx>
            <c:strRef>
              <c:f>Sheet1!$C$1</c:f>
              <c:strCache>
                <c:ptCount val="1"/>
                <c:pt idx="0">
                  <c:v>MA 2018</c:v>
                </c:pt>
              </c:strCache>
            </c:strRef>
          </c:tx>
          <c:spPr>
            <a:solidFill>
              <a:schemeClr val="accent4"/>
            </a:solidFill>
          </c:spPr>
          <c:invertIfNegative val="0"/>
          <c:dPt>
            <c:idx val="7"/>
            <c:invertIfNegative val="0"/>
            <c:bubble3D val="0"/>
            <c:spPr>
              <a:solidFill>
                <a:schemeClr val="accent4">
                  <a:lumMod val="60000"/>
                  <a:lumOff val="40000"/>
                </a:schemeClr>
              </a:solidFill>
            </c:spPr>
            <c:extLst>
              <c:ext xmlns:c16="http://schemas.microsoft.com/office/drawing/2014/chart" uri="{C3380CC4-5D6E-409C-BE32-E72D297353CC}">
                <c16:uniqueId val="{00000006-779D-445A-BA67-3ACE3DB564F1}"/>
              </c:ext>
            </c:extLst>
          </c:dPt>
          <c:dPt>
            <c:idx val="8"/>
            <c:invertIfNegative val="0"/>
            <c:bubble3D val="0"/>
            <c:spPr>
              <a:solidFill>
                <a:srgbClr val="F0E4D1"/>
              </a:solidFill>
            </c:spPr>
            <c:extLst>
              <c:ext xmlns:c16="http://schemas.microsoft.com/office/drawing/2014/chart" uri="{C3380CC4-5D6E-409C-BE32-E72D297353CC}">
                <c16:uniqueId val="{00000008-779D-445A-BA67-3ACE3DB564F1}"/>
              </c:ext>
            </c:extLst>
          </c:dPt>
          <c:cat>
            <c:strRef>
              <c:f>Sheet1!$A$2:$A$10</c:f>
              <c:strCache>
                <c:ptCount val="9"/>
                <c:pt idx="0">
                  <c:v>Full Meeting 
Attend.</c:v>
                </c:pt>
                <c:pt idx="1">
                  <c:v>Effective 
Teamwork</c:v>
                </c:pt>
                <c:pt idx="2">
                  <c:v>Deter. by Families</c:v>
                </c:pt>
                <c:pt idx="3">
                  <c:v>Based on Priority Needs</c:v>
                </c:pt>
                <c:pt idx="4">
                  <c:v>Use of Natural &amp; Comm. Supports</c:v>
                </c:pt>
                <c:pt idx="5">
                  <c:v>Outcomes-Based Process</c:v>
                </c:pt>
                <c:pt idx="6">
                  <c:v>Skilled 
Facilitation</c:v>
                </c:pt>
                <c:pt idx="7">
                  <c:v>Key Elements Score</c:v>
                </c:pt>
                <c:pt idx="8">
                  <c:v>Total Score</c:v>
                </c:pt>
              </c:strCache>
            </c:strRef>
          </c:cat>
          <c:val>
            <c:numRef>
              <c:f>Sheet1!$C$2:$C$10</c:f>
              <c:numCache>
                <c:formatCode>0.0</c:formatCode>
                <c:ptCount val="9"/>
                <c:pt idx="0">
                  <c:v>67.5</c:v>
                </c:pt>
                <c:pt idx="1">
                  <c:v>95</c:v>
                </c:pt>
                <c:pt idx="2">
                  <c:v>88.5</c:v>
                </c:pt>
                <c:pt idx="3">
                  <c:v>84.1</c:v>
                </c:pt>
                <c:pt idx="4">
                  <c:v>76</c:v>
                </c:pt>
                <c:pt idx="5">
                  <c:v>84.1</c:v>
                </c:pt>
                <c:pt idx="6">
                  <c:v>93.9</c:v>
                </c:pt>
                <c:pt idx="7">
                  <c:v>84.3</c:v>
                </c:pt>
                <c:pt idx="8">
                  <c:v>85.7</c:v>
                </c:pt>
              </c:numCache>
            </c:numRef>
          </c:val>
          <c:extLst>
            <c:ext xmlns:c16="http://schemas.microsoft.com/office/drawing/2014/chart" uri="{C3380CC4-5D6E-409C-BE32-E72D297353CC}">
              <c16:uniqueId val="{00000009-779D-445A-BA67-3ACE3DB564F1}"/>
            </c:ext>
          </c:extLst>
        </c:ser>
        <c:ser>
          <c:idx val="2"/>
          <c:order val="2"/>
          <c:tx>
            <c:strRef>
              <c:f>Sheet1!$D$1</c:f>
              <c:strCache>
                <c:ptCount val="1"/>
                <c:pt idx="0">
                  <c:v>National Mean</c:v>
                </c:pt>
              </c:strCache>
            </c:strRef>
          </c:tx>
          <c:invertIfNegative val="0"/>
          <c:cat>
            <c:strRef>
              <c:f>Sheet1!$A$2:$A$10</c:f>
              <c:strCache>
                <c:ptCount val="9"/>
                <c:pt idx="0">
                  <c:v>Full Meeting 
Attend.</c:v>
                </c:pt>
                <c:pt idx="1">
                  <c:v>Effective 
Teamwork</c:v>
                </c:pt>
                <c:pt idx="2">
                  <c:v>Deter. by Families</c:v>
                </c:pt>
                <c:pt idx="3">
                  <c:v>Based on Priority Needs</c:v>
                </c:pt>
                <c:pt idx="4">
                  <c:v>Use of Natural &amp; Comm. Supports</c:v>
                </c:pt>
                <c:pt idx="5">
                  <c:v>Outcomes-Based Process</c:v>
                </c:pt>
                <c:pt idx="6">
                  <c:v>Skilled 
Facilitation</c:v>
                </c:pt>
                <c:pt idx="7">
                  <c:v>Key Elements Score</c:v>
                </c:pt>
                <c:pt idx="8">
                  <c:v>Total Score</c:v>
                </c:pt>
              </c:strCache>
            </c:strRef>
          </c:cat>
          <c:val>
            <c:numRef>
              <c:f>Sheet1!$D$2:$D$10</c:f>
              <c:numCache>
                <c:formatCode>General</c:formatCode>
                <c:ptCount val="9"/>
                <c:pt idx="0">
                  <c:v>65.5</c:v>
                </c:pt>
                <c:pt idx="1">
                  <c:v>85.7</c:v>
                </c:pt>
                <c:pt idx="2">
                  <c:v>73.8</c:v>
                </c:pt>
                <c:pt idx="3">
                  <c:v>66.7</c:v>
                </c:pt>
                <c:pt idx="4">
                  <c:v>67.3</c:v>
                </c:pt>
                <c:pt idx="5">
                  <c:v>57.6</c:v>
                </c:pt>
                <c:pt idx="6">
                  <c:v>82.5</c:v>
                </c:pt>
                <c:pt idx="7">
                  <c:v>70.7</c:v>
                </c:pt>
                <c:pt idx="8">
                  <c:v>71.599999999999994</c:v>
                </c:pt>
              </c:numCache>
            </c:numRef>
          </c:val>
          <c:extLst>
            <c:ext xmlns:c16="http://schemas.microsoft.com/office/drawing/2014/chart" uri="{C3380CC4-5D6E-409C-BE32-E72D297353CC}">
              <c16:uniqueId val="{00000000-9147-493B-B67B-D881278F97C0}"/>
            </c:ext>
          </c:extLst>
        </c:ser>
        <c:dLbls>
          <c:showLegendKey val="0"/>
          <c:showVal val="0"/>
          <c:showCatName val="0"/>
          <c:showSerName val="0"/>
          <c:showPercent val="0"/>
          <c:showBubbleSize val="0"/>
        </c:dLbls>
        <c:gapWidth val="150"/>
        <c:axId val="301496984"/>
        <c:axId val="301499336"/>
      </c:barChart>
      <c:catAx>
        <c:axId val="301496984"/>
        <c:scaling>
          <c:orientation val="minMax"/>
        </c:scaling>
        <c:delete val="0"/>
        <c:axPos val="b"/>
        <c:numFmt formatCode="General" sourceLinked="0"/>
        <c:majorTickMark val="none"/>
        <c:minorTickMark val="none"/>
        <c:tickLblPos val="nextTo"/>
        <c:txPr>
          <a:bodyPr/>
          <a:lstStyle/>
          <a:p>
            <a:pPr>
              <a:defRPr sz="1200"/>
            </a:pPr>
            <a:endParaRPr lang="en-US"/>
          </a:p>
        </c:txPr>
        <c:crossAx val="301499336"/>
        <c:crosses val="autoZero"/>
        <c:auto val="1"/>
        <c:lblAlgn val="ctr"/>
        <c:lblOffset val="100"/>
        <c:noMultiLvlLbl val="0"/>
      </c:catAx>
      <c:valAx>
        <c:axId val="301499336"/>
        <c:scaling>
          <c:orientation val="minMax"/>
          <c:max val="100"/>
        </c:scaling>
        <c:delete val="0"/>
        <c:axPos val="l"/>
        <c:title>
          <c:tx>
            <c:rich>
              <a:bodyPr/>
              <a:lstStyle/>
              <a:p>
                <a:pPr>
                  <a:defRPr/>
                </a:pPr>
                <a:r>
                  <a:rPr lang="en-US" dirty="0" smtClean="0"/>
                  <a:t>Fidelity Score</a:t>
                </a:r>
                <a:endParaRPr lang="en-US" dirty="0"/>
              </a:p>
            </c:rich>
          </c:tx>
          <c:layout>
            <c:manualLayout>
              <c:xMode val="edge"/>
              <c:yMode val="edge"/>
              <c:x val="3.5014005602240897E-2"/>
              <c:y val="0.27001265393636753"/>
            </c:manualLayout>
          </c:layout>
          <c:overlay val="0"/>
        </c:title>
        <c:numFmt formatCode="0" sourceLinked="0"/>
        <c:majorTickMark val="none"/>
        <c:minorTickMark val="none"/>
        <c:tickLblPos val="nextTo"/>
        <c:crossAx val="301496984"/>
        <c:crosses val="autoZero"/>
        <c:crossBetween val="between"/>
      </c:valAx>
      <c:dTable>
        <c:showHorzBorder val="1"/>
        <c:showVertBorder val="1"/>
        <c:showOutline val="1"/>
        <c:showKeys val="1"/>
        <c:txPr>
          <a:bodyPr/>
          <a:lstStyle/>
          <a:p>
            <a:pPr rtl="0">
              <a:defRPr sz="1300"/>
            </a:pPr>
            <a:endParaRPr lang="en-US"/>
          </a:p>
        </c:txPr>
      </c:dTable>
    </c:plotArea>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 2018</c:v>
                </c:pt>
              </c:strCache>
            </c:strRef>
          </c:tx>
          <c:spPr>
            <a:solidFill>
              <a:schemeClr val="accent1"/>
            </a:solidFill>
            <a:ln>
              <a:noFill/>
            </a:ln>
            <a:effectLst/>
          </c:spPr>
          <c:invertIfNegative val="0"/>
          <c:dPt>
            <c:idx val="0"/>
            <c:invertIfNegative val="0"/>
            <c:bubble3D val="0"/>
            <c:spPr>
              <a:solidFill>
                <a:srgbClr val="FF0000"/>
              </a:solidFill>
              <a:ln>
                <a:noFill/>
              </a:ln>
              <a:effectLst/>
            </c:spPr>
            <c:extLst>
              <c:ext xmlns:c16="http://schemas.microsoft.com/office/drawing/2014/chart" uri="{C3380CC4-5D6E-409C-BE32-E72D297353CC}">
                <c16:uniqueId val="{00000001-12D0-4E98-A1FB-CA5638D94439}"/>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12D0-4E98-A1FB-CA5638D9443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12D0-4E98-A1FB-CA5638D94439}"/>
              </c:ext>
            </c:extLst>
          </c:dPt>
          <c:dPt>
            <c:idx val="14"/>
            <c:invertIfNegative val="0"/>
            <c:bubble3D val="0"/>
            <c:spPr>
              <a:solidFill>
                <a:schemeClr val="accent1"/>
              </a:solidFill>
              <a:ln>
                <a:noFill/>
              </a:ln>
              <a:effectLst/>
            </c:spPr>
            <c:extLst>
              <c:ext xmlns:c16="http://schemas.microsoft.com/office/drawing/2014/chart" uri="{C3380CC4-5D6E-409C-BE32-E72D297353CC}">
                <c16:uniqueId val="{00000012-12D0-4E98-A1FB-CA5638D94439}"/>
              </c:ext>
            </c:extLst>
          </c:dPt>
          <c:dPt>
            <c:idx val="17"/>
            <c:invertIfNegative val="0"/>
            <c:bubble3D val="0"/>
            <c:spPr>
              <a:solidFill>
                <a:schemeClr val="accent3"/>
              </a:solidFill>
              <a:ln>
                <a:noFill/>
              </a:ln>
              <a:effectLst/>
            </c:spPr>
            <c:extLst>
              <c:ext xmlns:c16="http://schemas.microsoft.com/office/drawing/2014/chart" uri="{C3380CC4-5D6E-409C-BE32-E72D297353CC}">
                <c16:uniqueId val="{00000011-12D0-4E98-A1FB-CA5638D94439}"/>
              </c:ext>
            </c:extLst>
          </c:dPt>
          <c:dPt>
            <c:idx val="18"/>
            <c:invertIfNegative val="0"/>
            <c:bubble3D val="0"/>
            <c:spPr>
              <a:solidFill>
                <a:schemeClr val="accent1"/>
              </a:solidFill>
              <a:ln>
                <a:noFill/>
              </a:ln>
              <a:effectLst/>
            </c:spPr>
            <c:extLst>
              <c:ext xmlns:c16="http://schemas.microsoft.com/office/drawing/2014/chart" uri="{C3380CC4-5D6E-409C-BE32-E72D297353CC}">
                <c16:uniqueId val="{00000007-12D0-4E98-A1FB-CA5638D94439}"/>
              </c:ext>
            </c:extLst>
          </c:dPt>
          <c:dPt>
            <c:idx val="30"/>
            <c:invertIfNegative val="0"/>
            <c:bubble3D val="0"/>
            <c:spPr>
              <a:solidFill>
                <a:srgbClr val="92D050"/>
              </a:solidFill>
              <a:ln>
                <a:noFill/>
              </a:ln>
              <a:effectLst/>
            </c:spPr>
            <c:extLst>
              <c:ext xmlns:c16="http://schemas.microsoft.com/office/drawing/2014/chart" uri="{C3380CC4-5D6E-409C-BE32-E72D297353CC}">
                <c16:uniqueId val="{00000009-12D0-4E98-A1FB-CA5638D94439}"/>
              </c:ext>
            </c:extLst>
          </c:dPt>
          <c:dPt>
            <c:idx val="31"/>
            <c:invertIfNegative val="0"/>
            <c:bubble3D val="0"/>
            <c:spPr>
              <a:solidFill>
                <a:srgbClr val="92D050"/>
              </a:solidFill>
              <a:ln>
                <a:noFill/>
              </a:ln>
              <a:effectLst/>
            </c:spPr>
            <c:extLst>
              <c:ext xmlns:c16="http://schemas.microsoft.com/office/drawing/2014/chart" uri="{C3380CC4-5D6E-409C-BE32-E72D297353CC}">
                <c16:uniqueId val="{0000000B-12D0-4E98-A1FB-CA5638D94439}"/>
              </c:ext>
            </c:extLst>
          </c:dPt>
          <c:dPt>
            <c:idx val="32"/>
            <c:invertIfNegative val="0"/>
            <c:bubble3D val="0"/>
            <c:spPr>
              <a:solidFill>
                <a:srgbClr val="92D050"/>
              </a:solidFill>
              <a:ln>
                <a:noFill/>
              </a:ln>
              <a:effectLst/>
            </c:spPr>
            <c:extLst>
              <c:ext xmlns:c16="http://schemas.microsoft.com/office/drawing/2014/chart" uri="{C3380CC4-5D6E-409C-BE32-E72D297353CC}">
                <c16:uniqueId val="{0000000D-12D0-4E98-A1FB-CA5638D94439}"/>
              </c:ext>
            </c:extLst>
          </c:dPt>
          <c:dPt>
            <c:idx val="33"/>
            <c:invertIfNegative val="0"/>
            <c:bubble3D val="0"/>
            <c:spPr>
              <a:solidFill>
                <a:srgbClr val="92D050"/>
              </a:solidFill>
              <a:ln>
                <a:noFill/>
              </a:ln>
              <a:effectLst/>
            </c:spPr>
            <c:extLst>
              <c:ext xmlns:c16="http://schemas.microsoft.com/office/drawing/2014/chart" uri="{C3380CC4-5D6E-409C-BE32-E72D297353CC}">
                <c16:uniqueId val="{0000000F-12D0-4E98-A1FB-CA5638D94439}"/>
              </c:ext>
            </c:extLst>
          </c:dPt>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Sheet1!$A$2:$A$35</c:f>
              <c:strCache>
                <c:ptCount val="34"/>
                <c:pt idx="0">
                  <c:v>Arlington</c:v>
                </c:pt>
                <c:pt idx="1">
                  <c:v>NM</c:v>
                </c:pt>
                <c:pt idx="2">
                  <c:v>Coastal</c:v>
                </c:pt>
                <c:pt idx="3">
                  <c:v>Plymouth</c:v>
                </c:pt>
                <c:pt idx="4">
                  <c:v>Brockton</c:v>
                </c:pt>
                <c:pt idx="5">
                  <c:v>Lowell</c:v>
                </c:pt>
                <c:pt idx="6">
                  <c:v>Pittsfield</c:v>
                </c:pt>
                <c:pt idx="7">
                  <c:v>Framingham</c:v>
                </c:pt>
                <c:pt idx="8">
                  <c:v>Lawrence</c:v>
                </c:pt>
                <c:pt idx="9">
                  <c:v>Malden</c:v>
                </c:pt>
                <c:pt idx="10">
                  <c:v>Park Street</c:v>
                </c:pt>
                <c:pt idx="11">
                  <c:v>S Central</c:v>
                </c:pt>
                <c:pt idx="12">
                  <c:v>CSR</c:v>
                </c:pt>
                <c:pt idx="13">
                  <c:v>Springfield</c:v>
                </c:pt>
                <c:pt idx="14">
                  <c:v>Hyde Park</c:v>
                </c:pt>
                <c:pt idx="15">
                  <c:v>Worcester E</c:v>
                </c:pt>
                <c:pt idx="16">
                  <c:v>Harbor</c:v>
                </c:pt>
                <c:pt idx="17">
                  <c:v>Haverhill</c:v>
                </c:pt>
                <c:pt idx="18">
                  <c:v>Malden</c:v>
                </c:pt>
                <c:pt idx="19">
                  <c:v>Attleboro</c:v>
                </c:pt>
                <c:pt idx="20">
                  <c:v>Cambridge</c:v>
                </c:pt>
                <c:pt idx="21">
                  <c:v>RVW</c:v>
                </c:pt>
                <c:pt idx="22">
                  <c:v>Dimock</c:v>
                </c:pt>
                <c:pt idx="23">
                  <c:v>Walden</c:v>
                </c:pt>
                <c:pt idx="24">
                  <c:v>N Central</c:v>
                </c:pt>
                <c:pt idx="25">
                  <c:v>Fall River</c:v>
                </c:pt>
                <c:pt idx="26">
                  <c:v>Lynn</c:v>
                </c:pt>
                <c:pt idx="27">
                  <c:v>Holyoke</c:v>
                </c:pt>
                <c:pt idx="28">
                  <c:v>New Bedford</c:v>
                </c:pt>
                <c:pt idx="29">
                  <c:v>Worcester W</c:v>
                </c:pt>
                <c:pt idx="30">
                  <c:v>C and I</c:v>
                </c:pt>
                <c:pt idx="31">
                  <c:v>Cape Ann</c:v>
                </c:pt>
                <c:pt idx="32">
                  <c:v>Greenfield</c:v>
                </c:pt>
                <c:pt idx="33">
                  <c:v>Gandara</c:v>
                </c:pt>
              </c:strCache>
            </c:strRef>
          </c:cat>
          <c:val>
            <c:numRef>
              <c:f>Sheet1!$B$2:$B$35</c:f>
              <c:numCache>
                <c:formatCode>0%</c:formatCode>
                <c:ptCount val="34"/>
                <c:pt idx="0">
                  <c:v>0.69</c:v>
                </c:pt>
                <c:pt idx="1">
                  <c:v>0.72</c:v>
                </c:pt>
                <c:pt idx="2">
                  <c:v>0.73</c:v>
                </c:pt>
                <c:pt idx="3">
                  <c:v>0.75</c:v>
                </c:pt>
                <c:pt idx="4">
                  <c:v>0.77</c:v>
                </c:pt>
                <c:pt idx="5">
                  <c:v>0.77</c:v>
                </c:pt>
                <c:pt idx="6">
                  <c:v>0.79</c:v>
                </c:pt>
                <c:pt idx="7">
                  <c:v>0.8</c:v>
                </c:pt>
                <c:pt idx="8">
                  <c:v>0.8</c:v>
                </c:pt>
                <c:pt idx="9">
                  <c:v>0.8</c:v>
                </c:pt>
                <c:pt idx="10">
                  <c:v>0.8</c:v>
                </c:pt>
                <c:pt idx="11">
                  <c:v>0.8</c:v>
                </c:pt>
                <c:pt idx="12">
                  <c:v>0.82</c:v>
                </c:pt>
                <c:pt idx="13">
                  <c:v>0.82</c:v>
                </c:pt>
                <c:pt idx="14">
                  <c:v>0.83</c:v>
                </c:pt>
                <c:pt idx="15">
                  <c:v>0.83</c:v>
                </c:pt>
                <c:pt idx="16">
                  <c:v>0.84</c:v>
                </c:pt>
                <c:pt idx="17">
                  <c:v>0.84</c:v>
                </c:pt>
                <c:pt idx="18">
                  <c:v>0.84</c:v>
                </c:pt>
                <c:pt idx="19">
                  <c:v>0.86</c:v>
                </c:pt>
                <c:pt idx="20">
                  <c:v>0.86</c:v>
                </c:pt>
                <c:pt idx="21">
                  <c:v>0.86</c:v>
                </c:pt>
                <c:pt idx="22">
                  <c:v>0.87</c:v>
                </c:pt>
                <c:pt idx="23">
                  <c:v>0.87</c:v>
                </c:pt>
                <c:pt idx="24">
                  <c:v>0.88</c:v>
                </c:pt>
                <c:pt idx="25">
                  <c:v>0.89</c:v>
                </c:pt>
                <c:pt idx="26">
                  <c:v>0.89</c:v>
                </c:pt>
                <c:pt idx="27">
                  <c:v>0.9</c:v>
                </c:pt>
                <c:pt idx="28">
                  <c:v>0.9</c:v>
                </c:pt>
                <c:pt idx="29">
                  <c:v>0.9</c:v>
                </c:pt>
                <c:pt idx="30">
                  <c:v>0.91</c:v>
                </c:pt>
                <c:pt idx="31">
                  <c:v>0.92</c:v>
                </c:pt>
                <c:pt idx="32">
                  <c:v>0.95</c:v>
                </c:pt>
                <c:pt idx="33">
                  <c:v>0.96</c:v>
                </c:pt>
              </c:numCache>
            </c:numRef>
          </c:val>
          <c:extLst>
            <c:ext xmlns:c16="http://schemas.microsoft.com/office/drawing/2014/chart" uri="{C3380CC4-5D6E-409C-BE32-E72D297353CC}">
              <c16:uniqueId val="{00000010-12D0-4E98-A1FB-CA5638D94439}"/>
            </c:ext>
          </c:extLst>
        </c:ser>
        <c:dLbls>
          <c:showLegendKey val="0"/>
          <c:showVal val="0"/>
          <c:showCatName val="0"/>
          <c:showSerName val="0"/>
          <c:showPercent val="0"/>
          <c:showBubbleSize val="0"/>
        </c:dLbls>
        <c:gapWidth val="100"/>
        <c:overlap val="-27"/>
        <c:axId val="301497768"/>
        <c:axId val="301501688"/>
      </c:barChart>
      <c:catAx>
        <c:axId val="301497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01501688"/>
        <c:crosses val="autoZero"/>
        <c:auto val="1"/>
        <c:lblAlgn val="ctr"/>
        <c:lblOffset val="100"/>
        <c:noMultiLvlLbl val="0"/>
      </c:catAx>
      <c:valAx>
        <c:axId val="301501688"/>
        <c:scaling>
          <c:orientation val="minMax"/>
          <c:max val="1"/>
          <c:min val="0"/>
        </c:scaling>
        <c:delete val="0"/>
        <c:axPos val="l"/>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smtClean="0"/>
                  <a:t>Fidelity Score</a:t>
                </a:r>
                <a:endParaRPr lang="en-US"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301497768"/>
        <c:crosses val="autoZero"/>
        <c:crossBetween val="between"/>
        <c:majorUnit val="0.25"/>
      </c:valAx>
      <c:spPr>
        <a:noFill/>
        <a:ln>
          <a:noFill/>
        </a:ln>
        <a:effectLst/>
      </c:spPr>
    </c:plotArea>
    <c:plotVisOnly val="1"/>
    <c:dispBlanksAs val="gap"/>
    <c:showDLblsOverMax val="0"/>
  </c:chart>
  <c:spPr>
    <a:solidFill>
      <a:schemeClr val="bg1"/>
    </a:solidFill>
    <a:ln>
      <a:noFill/>
    </a:ln>
    <a:effectLst/>
  </c:spPr>
  <c:txPr>
    <a:bodyPr/>
    <a:lstStyle/>
    <a:p>
      <a:pPr>
        <a:defRPr sz="14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8"/>
            <c:invertIfNegative val="0"/>
            <c:bubble3D val="0"/>
            <c:spPr>
              <a:solidFill>
                <a:schemeClr val="accent3"/>
              </a:solidFill>
              <a:ln>
                <a:noFill/>
              </a:ln>
              <a:effectLst/>
            </c:spPr>
            <c:extLst>
              <c:ext xmlns:c16="http://schemas.microsoft.com/office/drawing/2014/chart" uri="{C3380CC4-5D6E-409C-BE32-E72D297353CC}">
                <c16:uniqueId val="{00000003-AF4D-4C0A-9221-48B9E61D1BD0}"/>
              </c:ext>
            </c:extLst>
          </c:dPt>
          <c:dPt>
            <c:idx val="10"/>
            <c:invertIfNegative val="0"/>
            <c:bubble3D val="0"/>
            <c:spPr>
              <a:solidFill>
                <a:schemeClr val="accent3"/>
              </a:solidFill>
              <a:ln>
                <a:noFill/>
              </a:ln>
              <a:effectLst/>
            </c:spPr>
            <c:extLst>
              <c:ext xmlns:c16="http://schemas.microsoft.com/office/drawing/2014/chart" uri="{C3380CC4-5D6E-409C-BE32-E72D297353CC}">
                <c16:uniqueId val="{00000004-AF4D-4C0A-9221-48B9E61D1BD0}"/>
              </c:ext>
            </c:extLst>
          </c:dPt>
          <c:dPt>
            <c:idx val="12"/>
            <c:invertIfNegative val="0"/>
            <c:bubble3D val="0"/>
            <c:spPr>
              <a:solidFill>
                <a:schemeClr val="accent3"/>
              </a:solidFill>
              <a:ln>
                <a:noFill/>
              </a:ln>
              <a:effectLst/>
            </c:spPr>
            <c:extLst>
              <c:ext xmlns:c16="http://schemas.microsoft.com/office/drawing/2014/chart" uri="{C3380CC4-5D6E-409C-BE32-E72D297353CC}">
                <c16:uniqueId val="{00000005-AF4D-4C0A-9221-48B9E61D1BD0}"/>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Facilitator</c:v>
                </c:pt>
                <c:pt idx="1">
                  <c:v>Parent (birth or adoptive)</c:v>
                </c:pt>
                <c:pt idx="2">
                  <c:v>Family Support Partner</c:v>
                </c:pt>
                <c:pt idx="3">
                  <c:v>MH Provider</c:v>
                </c:pt>
                <c:pt idx="4">
                  <c:v>Youth</c:v>
                </c:pt>
                <c:pt idx="5">
                  <c:v>Social Worker</c:v>
                </c:pt>
                <c:pt idx="6">
                  <c:v>School</c:v>
                </c:pt>
                <c:pt idx="7">
                  <c:v>CG (if different from parent)</c:v>
                </c:pt>
                <c:pt idx="8">
                  <c:v>Extended family member</c:v>
                </c:pt>
                <c:pt idx="9">
                  <c:v>Sibling</c:v>
                </c:pt>
                <c:pt idx="10">
                  <c:v>Community or other natural </c:v>
                </c:pt>
                <c:pt idx="11">
                  <c:v>MH Agency</c:v>
                </c:pt>
                <c:pt idx="12">
                  <c:v>Friend of parent</c:v>
                </c:pt>
                <c:pt idx="13">
                  <c:v>Medical</c:v>
                </c:pt>
                <c:pt idx="14">
                  <c:v>Foster parent</c:v>
                </c:pt>
                <c:pt idx="15">
                  <c:v>Justice</c:v>
                </c:pt>
                <c:pt idx="16">
                  <c:v>Attorney</c:v>
                </c:pt>
                <c:pt idx="17">
                  <c:v>Friend of youth</c:v>
                </c:pt>
                <c:pt idx="18">
                  <c:v>CASA</c:v>
                </c:pt>
              </c:strCache>
            </c:strRef>
          </c:cat>
          <c:val>
            <c:numRef>
              <c:f>Sheet1!$B$2:$B$20</c:f>
              <c:numCache>
                <c:formatCode>0%</c:formatCode>
                <c:ptCount val="19"/>
                <c:pt idx="0">
                  <c:v>0.95</c:v>
                </c:pt>
                <c:pt idx="1">
                  <c:v>0.82</c:v>
                </c:pt>
                <c:pt idx="2">
                  <c:v>0.73</c:v>
                </c:pt>
                <c:pt idx="3">
                  <c:v>0.66</c:v>
                </c:pt>
                <c:pt idx="4">
                  <c:v>0.34</c:v>
                </c:pt>
                <c:pt idx="5">
                  <c:v>0.2</c:v>
                </c:pt>
                <c:pt idx="6">
                  <c:v>0.15</c:v>
                </c:pt>
                <c:pt idx="7">
                  <c:v>0.12</c:v>
                </c:pt>
                <c:pt idx="8">
                  <c:v>0.09</c:v>
                </c:pt>
                <c:pt idx="9">
                  <c:v>0.08</c:v>
                </c:pt>
                <c:pt idx="10">
                  <c:v>0.08</c:v>
                </c:pt>
                <c:pt idx="11">
                  <c:v>7.0000000000000007E-2</c:v>
                </c:pt>
                <c:pt idx="12">
                  <c:v>0.03</c:v>
                </c:pt>
                <c:pt idx="13">
                  <c:v>0.03</c:v>
                </c:pt>
                <c:pt idx="14">
                  <c:v>0.02</c:v>
                </c:pt>
                <c:pt idx="15">
                  <c:v>0.01</c:v>
                </c:pt>
                <c:pt idx="16">
                  <c:v>0.01</c:v>
                </c:pt>
                <c:pt idx="17">
                  <c:v>0</c:v>
                </c:pt>
                <c:pt idx="18">
                  <c:v>0</c:v>
                </c:pt>
              </c:numCache>
            </c:numRef>
          </c:val>
          <c:extLst>
            <c:ext xmlns:c16="http://schemas.microsoft.com/office/drawing/2014/chart" uri="{C3380CC4-5D6E-409C-BE32-E72D297353CC}">
              <c16:uniqueId val="{00000000-AF4D-4C0A-9221-48B9E61D1BD0}"/>
            </c:ext>
          </c:extLst>
        </c:ser>
        <c:dLbls>
          <c:showLegendKey val="0"/>
          <c:showVal val="0"/>
          <c:showCatName val="0"/>
          <c:showSerName val="0"/>
          <c:showPercent val="0"/>
          <c:showBubbleSize val="0"/>
        </c:dLbls>
        <c:gapWidth val="50"/>
        <c:overlap val="-27"/>
        <c:axId val="301495808"/>
        <c:axId val="301499728"/>
      </c:barChart>
      <c:catAx>
        <c:axId val="30149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499728"/>
        <c:crosses val="autoZero"/>
        <c:auto val="1"/>
        <c:lblAlgn val="ctr"/>
        <c:lblOffset val="100"/>
        <c:noMultiLvlLbl val="0"/>
      </c:catAx>
      <c:valAx>
        <c:axId val="30149972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495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2013</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Sheet1!$B$2</c:f>
              <c:numCache>
                <c:formatCode>0%</c:formatCode>
                <c:ptCount val="1"/>
                <c:pt idx="0">
                  <c:v>0.4</c:v>
                </c:pt>
              </c:numCache>
            </c:numRef>
          </c:val>
          <c:extLst>
            <c:ext xmlns:c16="http://schemas.microsoft.com/office/drawing/2014/chart" uri="{C3380CC4-5D6E-409C-BE32-E72D297353CC}">
              <c16:uniqueId val="{00000000-3816-43E2-881D-D06E2BF89290}"/>
            </c:ext>
          </c:extLst>
        </c:ser>
        <c:ser>
          <c:idx val="1"/>
          <c:order val="1"/>
          <c:tx>
            <c:strRef>
              <c:f>Sheet1!$C$1</c:f>
              <c:strCache>
                <c:ptCount val="1"/>
                <c:pt idx="0">
                  <c:v>2014</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Sheet1!$C$2</c:f>
              <c:numCache>
                <c:formatCode>0%</c:formatCode>
                <c:ptCount val="1"/>
                <c:pt idx="0">
                  <c:v>0.33</c:v>
                </c:pt>
              </c:numCache>
            </c:numRef>
          </c:val>
          <c:extLst>
            <c:ext xmlns:c16="http://schemas.microsoft.com/office/drawing/2014/chart" uri="{C3380CC4-5D6E-409C-BE32-E72D297353CC}">
              <c16:uniqueId val="{00000001-3816-43E2-881D-D06E2BF89290}"/>
            </c:ext>
          </c:extLst>
        </c:ser>
        <c:ser>
          <c:idx val="2"/>
          <c:order val="2"/>
          <c:tx>
            <c:strRef>
              <c:f>Sheet1!$D$1</c:f>
              <c:strCache>
                <c:ptCount val="1"/>
                <c:pt idx="0">
                  <c:v>2015</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Sheet1!$D$2</c:f>
              <c:numCache>
                <c:formatCode>0%</c:formatCode>
                <c:ptCount val="1"/>
                <c:pt idx="0">
                  <c:v>0.28999999999999998</c:v>
                </c:pt>
              </c:numCache>
            </c:numRef>
          </c:val>
          <c:extLst>
            <c:ext xmlns:c16="http://schemas.microsoft.com/office/drawing/2014/chart" uri="{C3380CC4-5D6E-409C-BE32-E72D297353CC}">
              <c16:uniqueId val="{00000002-3816-43E2-881D-D06E2BF89290}"/>
            </c:ext>
          </c:extLst>
        </c:ser>
        <c:ser>
          <c:idx val="3"/>
          <c:order val="3"/>
          <c:tx>
            <c:strRef>
              <c:f>Sheet1!$E$1</c:f>
              <c:strCache>
                <c:ptCount val="1"/>
                <c:pt idx="0">
                  <c:v>2016</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Sheet1!$E$2</c:f>
              <c:numCache>
                <c:formatCode>0%</c:formatCode>
                <c:ptCount val="1"/>
                <c:pt idx="0">
                  <c:v>0.4</c:v>
                </c:pt>
              </c:numCache>
            </c:numRef>
          </c:val>
          <c:extLst>
            <c:ext xmlns:c16="http://schemas.microsoft.com/office/drawing/2014/chart" uri="{C3380CC4-5D6E-409C-BE32-E72D297353CC}">
              <c16:uniqueId val="{00000003-3816-43E2-881D-D06E2BF89290}"/>
            </c:ext>
          </c:extLst>
        </c:ser>
        <c:ser>
          <c:idx val="4"/>
          <c:order val="4"/>
          <c:tx>
            <c:strRef>
              <c:f>Sheet1!$F$1</c:f>
              <c:strCache>
                <c:ptCount val="1"/>
                <c:pt idx="0">
                  <c:v>2017</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Natural Supports at Team Meetings</c:v>
                </c:pt>
              </c:strCache>
            </c:strRef>
          </c:cat>
          <c:val>
            <c:numRef>
              <c:f>Sheet1!$F$2</c:f>
              <c:numCache>
                <c:formatCode>0%</c:formatCode>
                <c:ptCount val="1"/>
                <c:pt idx="0">
                  <c:v>0.35</c:v>
                </c:pt>
              </c:numCache>
            </c:numRef>
          </c:val>
          <c:extLst>
            <c:ext xmlns:c16="http://schemas.microsoft.com/office/drawing/2014/chart" uri="{C3380CC4-5D6E-409C-BE32-E72D297353CC}">
              <c16:uniqueId val="{00000004-3816-43E2-881D-D06E2BF89290}"/>
            </c:ext>
          </c:extLst>
        </c:ser>
        <c:ser>
          <c:idx val="5"/>
          <c:order val="5"/>
          <c:tx>
            <c:strRef>
              <c:f>Sheet1!$G$1</c:f>
              <c:strCache>
                <c:ptCount val="1"/>
                <c:pt idx="0">
                  <c:v>2018</c:v>
                </c:pt>
              </c:strCache>
            </c:strRef>
          </c:tx>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Natural Supports at Team Meetings</c:v>
                </c:pt>
              </c:strCache>
            </c:strRef>
          </c:cat>
          <c:val>
            <c:numRef>
              <c:f>Sheet1!$G$2</c:f>
              <c:numCache>
                <c:formatCode>0%</c:formatCode>
                <c:ptCount val="1"/>
                <c:pt idx="0">
                  <c:v>0.19</c:v>
                </c:pt>
              </c:numCache>
            </c:numRef>
          </c:val>
          <c:extLst>
            <c:ext xmlns:c16="http://schemas.microsoft.com/office/drawing/2014/chart" uri="{C3380CC4-5D6E-409C-BE32-E72D297353CC}">
              <c16:uniqueId val="{00000000-8173-4894-ABCA-46EA856A0BC1}"/>
            </c:ext>
          </c:extLst>
        </c:ser>
        <c:dLbls>
          <c:dLblPos val="outEnd"/>
          <c:showLegendKey val="0"/>
          <c:showVal val="1"/>
          <c:showCatName val="0"/>
          <c:showSerName val="0"/>
          <c:showPercent val="0"/>
          <c:showBubbleSize val="0"/>
        </c:dLbls>
        <c:gapWidth val="75"/>
        <c:overlap val="-25"/>
        <c:axId val="301500120"/>
        <c:axId val="301500512"/>
      </c:barChart>
      <c:catAx>
        <c:axId val="301500120"/>
        <c:scaling>
          <c:orientation val="minMax"/>
        </c:scaling>
        <c:delete val="0"/>
        <c:axPos val="b"/>
        <c:numFmt formatCode="General" sourceLinked="0"/>
        <c:majorTickMark val="none"/>
        <c:minorTickMark val="none"/>
        <c:tickLblPos val="nextTo"/>
        <c:crossAx val="301500512"/>
        <c:crosses val="autoZero"/>
        <c:auto val="1"/>
        <c:lblAlgn val="ctr"/>
        <c:lblOffset val="100"/>
        <c:noMultiLvlLbl val="0"/>
      </c:catAx>
      <c:valAx>
        <c:axId val="301500512"/>
        <c:scaling>
          <c:orientation val="minMax"/>
          <c:max val="1"/>
          <c:min val="0"/>
        </c:scaling>
        <c:delete val="0"/>
        <c:axPos val="l"/>
        <c:numFmt formatCode="0%" sourceLinked="1"/>
        <c:majorTickMark val="none"/>
        <c:minorTickMark val="none"/>
        <c:tickLblPos val="nextTo"/>
        <c:spPr>
          <a:ln w="9525">
            <a:noFill/>
          </a:ln>
        </c:spPr>
        <c:crossAx val="301500120"/>
        <c:crosses val="autoZero"/>
        <c:crossBetween val="between"/>
        <c:majorUnit val="0.1"/>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WFI-EZ</c:v>
                </c:pt>
              </c:strCache>
            </c:strRef>
          </c:tx>
          <c:spPr>
            <a:solidFill>
              <a:schemeClr val="accent1"/>
            </a:solidFill>
            <a:ln>
              <a:noFill/>
            </a:ln>
            <a:effectLst/>
          </c:spPr>
          <c:invertIfNegative val="0"/>
          <c:cat>
            <c:strRef>
              <c:f>Sheet1!$A$2:$A$17</c:f>
              <c:strCache>
                <c:ptCount val="16"/>
                <c:pt idx="0">
                  <c:v>Coastal</c:v>
                </c:pt>
                <c:pt idx="1">
                  <c:v>Plymouth</c:v>
                </c:pt>
                <c:pt idx="2">
                  <c:v>RVW</c:v>
                </c:pt>
                <c:pt idx="3">
                  <c:v>Springfield</c:v>
                </c:pt>
                <c:pt idx="4">
                  <c:v>Brockton</c:v>
                </c:pt>
                <c:pt idx="5">
                  <c:v>New Bedford</c:v>
                </c:pt>
                <c:pt idx="6">
                  <c:v>Lawrence</c:v>
                </c:pt>
                <c:pt idx="7">
                  <c:v>Holyoke</c:v>
                </c:pt>
                <c:pt idx="8">
                  <c:v>Lynn</c:v>
                </c:pt>
                <c:pt idx="9">
                  <c:v>Walden</c:v>
                </c:pt>
                <c:pt idx="10">
                  <c:v>Greenfield</c:v>
                </c:pt>
                <c:pt idx="11">
                  <c:v>Attleboro</c:v>
                </c:pt>
                <c:pt idx="12">
                  <c:v>N Central</c:v>
                </c:pt>
                <c:pt idx="13">
                  <c:v>Worcester E</c:v>
                </c:pt>
                <c:pt idx="14">
                  <c:v>Worcester W</c:v>
                </c:pt>
                <c:pt idx="15">
                  <c:v>Malden</c:v>
                </c:pt>
              </c:strCache>
            </c:strRef>
          </c:cat>
          <c:val>
            <c:numRef>
              <c:f>Sheet1!$B$2:$B$17</c:f>
              <c:numCache>
                <c:formatCode>0.00</c:formatCode>
                <c:ptCount val="16"/>
                <c:pt idx="0">
                  <c:v>0.22</c:v>
                </c:pt>
                <c:pt idx="1">
                  <c:v>0.92</c:v>
                </c:pt>
                <c:pt idx="2">
                  <c:v>-1.96</c:v>
                </c:pt>
                <c:pt idx="3">
                  <c:v>-1.74</c:v>
                </c:pt>
                <c:pt idx="4">
                  <c:v>0.89</c:v>
                </c:pt>
                <c:pt idx="5">
                  <c:v>1.36</c:v>
                </c:pt>
                <c:pt idx="6">
                  <c:v>-0.16</c:v>
                </c:pt>
                <c:pt idx="7">
                  <c:v>-0.35</c:v>
                </c:pt>
                <c:pt idx="8">
                  <c:v>0.85</c:v>
                </c:pt>
                <c:pt idx="9">
                  <c:v>-0.32</c:v>
                </c:pt>
                <c:pt idx="10">
                  <c:v>1.8</c:v>
                </c:pt>
                <c:pt idx="11">
                  <c:v>0.13</c:v>
                </c:pt>
                <c:pt idx="12">
                  <c:v>-0.89</c:v>
                </c:pt>
                <c:pt idx="13">
                  <c:v>-1.17</c:v>
                </c:pt>
                <c:pt idx="14">
                  <c:v>-0.51</c:v>
                </c:pt>
                <c:pt idx="15">
                  <c:v>0</c:v>
                </c:pt>
              </c:numCache>
            </c:numRef>
          </c:val>
          <c:extLst>
            <c:ext xmlns:c16="http://schemas.microsoft.com/office/drawing/2014/chart" uri="{C3380CC4-5D6E-409C-BE32-E72D297353CC}">
              <c16:uniqueId val="{00000000-AAFD-4104-B5A9-76C43B68EAD9}"/>
            </c:ext>
          </c:extLst>
        </c:ser>
        <c:ser>
          <c:idx val="1"/>
          <c:order val="1"/>
          <c:tx>
            <c:strRef>
              <c:f>Sheet1!$C$1</c:f>
              <c:strCache>
                <c:ptCount val="1"/>
                <c:pt idx="0">
                  <c:v>TOM 2.0</c:v>
                </c:pt>
              </c:strCache>
            </c:strRef>
          </c:tx>
          <c:spPr>
            <a:solidFill>
              <a:schemeClr val="accent2"/>
            </a:solidFill>
            <a:ln>
              <a:noFill/>
            </a:ln>
            <a:effectLst/>
          </c:spPr>
          <c:invertIfNegative val="0"/>
          <c:cat>
            <c:strRef>
              <c:f>Sheet1!$A$2:$A$17</c:f>
              <c:strCache>
                <c:ptCount val="16"/>
                <c:pt idx="0">
                  <c:v>Coastal</c:v>
                </c:pt>
                <c:pt idx="1">
                  <c:v>Plymouth</c:v>
                </c:pt>
                <c:pt idx="2">
                  <c:v>RVW</c:v>
                </c:pt>
                <c:pt idx="3">
                  <c:v>Springfield</c:v>
                </c:pt>
                <c:pt idx="4">
                  <c:v>Brockton</c:v>
                </c:pt>
                <c:pt idx="5">
                  <c:v>New Bedford</c:v>
                </c:pt>
                <c:pt idx="6">
                  <c:v>Lawrence</c:v>
                </c:pt>
                <c:pt idx="7">
                  <c:v>Holyoke</c:v>
                </c:pt>
                <c:pt idx="8">
                  <c:v>Lynn</c:v>
                </c:pt>
                <c:pt idx="9">
                  <c:v>Walden</c:v>
                </c:pt>
                <c:pt idx="10">
                  <c:v>Greenfield</c:v>
                </c:pt>
                <c:pt idx="11">
                  <c:v>Attleboro</c:v>
                </c:pt>
                <c:pt idx="12">
                  <c:v>N Central</c:v>
                </c:pt>
                <c:pt idx="13">
                  <c:v>Worcester E</c:v>
                </c:pt>
                <c:pt idx="14">
                  <c:v>Worcester W</c:v>
                </c:pt>
                <c:pt idx="15">
                  <c:v>Malden</c:v>
                </c:pt>
              </c:strCache>
            </c:strRef>
          </c:cat>
          <c:val>
            <c:numRef>
              <c:f>Sheet1!$C$2:$C$17</c:f>
              <c:numCache>
                <c:formatCode>General</c:formatCode>
                <c:ptCount val="16"/>
                <c:pt idx="0">
                  <c:v>-0.9</c:v>
                </c:pt>
                <c:pt idx="1">
                  <c:v>-0.74</c:v>
                </c:pt>
                <c:pt idx="2">
                  <c:v>0.14000000000000001</c:v>
                </c:pt>
                <c:pt idx="3">
                  <c:v>0.21</c:v>
                </c:pt>
                <c:pt idx="4">
                  <c:v>-0.63</c:v>
                </c:pt>
                <c:pt idx="5">
                  <c:v>0.44</c:v>
                </c:pt>
                <c:pt idx="6">
                  <c:v>-0.36</c:v>
                </c:pt>
                <c:pt idx="7">
                  <c:v>0.44</c:v>
                </c:pt>
                <c:pt idx="8">
                  <c:v>0.38</c:v>
                </c:pt>
                <c:pt idx="9">
                  <c:v>-0.31</c:v>
                </c:pt>
                <c:pt idx="10">
                  <c:v>0.89</c:v>
                </c:pt>
                <c:pt idx="11">
                  <c:v>0.14000000000000001</c:v>
                </c:pt>
                <c:pt idx="12">
                  <c:v>0.32</c:v>
                </c:pt>
                <c:pt idx="13">
                  <c:v>-0.14000000000000001</c:v>
                </c:pt>
                <c:pt idx="14">
                  <c:v>0.49</c:v>
                </c:pt>
                <c:pt idx="15">
                  <c:v>-0.34</c:v>
                </c:pt>
              </c:numCache>
            </c:numRef>
          </c:val>
          <c:extLst>
            <c:ext xmlns:c16="http://schemas.microsoft.com/office/drawing/2014/chart" uri="{C3380CC4-5D6E-409C-BE32-E72D297353CC}">
              <c16:uniqueId val="{00000001-AAFD-4104-B5A9-76C43B68EAD9}"/>
            </c:ext>
          </c:extLst>
        </c:ser>
        <c:dLbls>
          <c:showLegendKey val="0"/>
          <c:showVal val="0"/>
          <c:showCatName val="0"/>
          <c:showSerName val="0"/>
          <c:showPercent val="0"/>
          <c:showBubbleSize val="0"/>
        </c:dLbls>
        <c:gapWidth val="150"/>
        <c:axId val="301496592"/>
        <c:axId val="306467080"/>
      </c:barChart>
      <c:catAx>
        <c:axId val="30149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306467080"/>
        <c:crosses val="autoZero"/>
        <c:auto val="1"/>
        <c:lblAlgn val="ctr"/>
        <c:lblOffset val="100"/>
        <c:noMultiLvlLbl val="0"/>
      </c:catAx>
      <c:valAx>
        <c:axId val="306467080"/>
        <c:scaling>
          <c:orientation val="minMax"/>
          <c:min val="-2.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Standard Deviation</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14965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WFI-EZ</c:v>
                </c:pt>
              </c:strCache>
            </c:strRef>
          </c:tx>
          <c:spPr>
            <a:solidFill>
              <a:schemeClr val="accent1"/>
            </a:solidFill>
            <a:ln>
              <a:noFill/>
            </a:ln>
            <a:effectLst/>
          </c:spPr>
          <c:invertIfNegative val="0"/>
          <c:cat>
            <c:strRef>
              <c:f>Sheet1!$A$2:$A$17</c:f>
              <c:strCache>
                <c:ptCount val="16"/>
                <c:pt idx="0">
                  <c:v>Fall River</c:v>
                </c:pt>
                <c:pt idx="1">
                  <c:v>Gandara</c:v>
                </c:pt>
                <c:pt idx="2">
                  <c:v>Cambridge</c:v>
                </c:pt>
                <c:pt idx="3">
                  <c:v>Cape Ann</c:v>
                </c:pt>
                <c:pt idx="4">
                  <c:v>Haverhill</c:v>
                </c:pt>
                <c:pt idx="5">
                  <c:v>C and I</c:v>
                </c:pt>
                <c:pt idx="6">
                  <c:v>CSR</c:v>
                </c:pt>
                <c:pt idx="7">
                  <c:v>Dimock</c:v>
                </c:pt>
                <c:pt idx="8">
                  <c:v>Lowell</c:v>
                </c:pt>
                <c:pt idx="9">
                  <c:v>Harbor</c:v>
                </c:pt>
                <c:pt idx="10">
                  <c:v>Arlington</c:v>
                </c:pt>
                <c:pt idx="11">
                  <c:v>Pittsfield</c:v>
                </c:pt>
                <c:pt idx="12">
                  <c:v>Hyde Park</c:v>
                </c:pt>
                <c:pt idx="13">
                  <c:v>Park Street</c:v>
                </c:pt>
                <c:pt idx="14">
                  <c:v>Framingham</c:v>
                </c:pt>
                <c:pt idx="15">
                  <c:v>S Central</c:v>
                </c:pt>
              </c:strCache>
            </c:strRef>
          </c:cat>
          <c:val>
            <c:numRef>
              <c:f>Sheet1!$B$2:$B$17</c:f>
              <c:numCache>
                <c:formatCode>0.00</c:formatCode>
                <c:ptCount val="16"/>
                <c:pt idx="0">
                  <c:v>1.01</c:v>
                </c:pt>
                <c:pt idx="1">
                  <c:v>0.19</c:v>
                </c:pt>
                <c:pt idx="2">
                  <c:v>1.2</c:v>
                </c:pt>
                <c:pt idx="3">
                  <c:v>-0.73</c:v>
                </c:pt>
                <c:pt idx="4">
                  <c:v>-0.38</c:v>
                </c:pt>
                <c:pt idx="5">
                  <c:v>1.46</c:v>
                </c:pt>
                <c:pt idx="6">
                  <c:v>-1.77</c:v>
                </c:pt>
                <c:pt idx="7">
                  <c:v>0.95</c:v>
                </c:pt>
                <c:pt idx="8">
                  <c:v>-0.73</c:v>
                </c:pt>
                <c:pt idx="9">
                  <c:v>-0.66</c:v>
                </c:pt>
                <c:pt idx="10">
                  <c:v>1.1399999999999999</c:v>
                </c:pt>
                <c:pt idx="11">
                  <c:v>-1.3</c:v>
                </c:pt>
                <c:pt idx="12">
                  <c:v>0</c:v>
                </c:pt>
                <c:pt idx="13">
                  <c:v>-0.35</c:v>
                </c:pt>
                <c:pt idx="14">
                  <c:v>-0.98</c:v>
                </c:pt>
                <c:pt idx="15">
                  <c:v>0.76</c:v>
                </c:pt>
              </c:numCache>
            </c:numRef>
          </c:val>
          <c:extLst>
            <c:ext xmlns:c16="http://schemas.microsoft.com/office/drawing/2014/chart" uri="{C3380CC4-5D6E-409C-BE32-E72D297353CC}">
              <c16:uniqueId val="{00000000-4C56-4584-907E-4F7A315EB591}"/>
            </c:ext>
          </c:extLst>
        </c:ser>
        <c:ser>
          <c:idx val="1"/>
          <c:order val="1"/>
          <c:tx>
            <c:strRef>
              <c:f>Sheet1!$C$1</c:f>
              <c:strCache>
                <c:ptCount val="1"/>
                <c:pt idx="0">
                  <c:v>TOM 2.0</c:v>
                </c:pt>
              </c:strCache>
            </c:strRef>
          </c:tx>
          <c:spPr>
            <a:solidFill>
              <a:schemeClr val="accent2"/>
            </a:solidFill>
            <a:ln>
              <a:noFill/>
            </a:ln>
            <a:effectLst/>
          </c:spPr>
          <c:invertIfNegative val="0"/>
          <c:cat>
            <c:strRef>
              <c:f>Sheet1!$A$2:$A$17</c:f>
              <c:strCache>
                <c:ptCount val="16"/>
                <c:pt idx="0">
                  <c:v>Fall River</c:v>
                </c:pt>
                <c:pt idx="1">
                  <c:v>Gandara</c:v>
                </c:pt>
                <c:pt idx="2">
                  <c:v>Cambridge</c:v>
                </c:pt>
                <c:pt idx="3">
                  <c:v>Cape Ann</c:v>
                </c:pt>
                <c:pt idx="4">
                  <c:v>Haverhill</c:v>
                </c:pt>
                <c:pt idx="5">
                  <c:v>C and I</c:v>
                </c:pt>
                <c:pt idx="6">
                  <c:v>CSR</c:v>
                </c:pt>
                <c:pt idx="7">
                  <c:v>Dimock</c:v>
                </c:pt>
                <c:pt idx="8">
                  <c:v>Lowell</c:v>
                </c:pt>
                <c:pt idx="9">
                  <c:v>Harbor</c:v>
                </c:pt>
                <c:pt idx="10">
                  <c:v>Arlington</c:v>
                </c:pt>
                <c:pt idx="11">
                  <c:v>Pittsfield</c:v>
                </c:pt>
                <c:pt idx="12">
                  <c:v>Hyde Park</c:v>
                </c:pt>
                <c:pt idx="13">
                  <c:v>Park Street</c:v>
                </c:pt>
                <c:pt idx="14">
                  <c:v>Framingham</c:v>
                </c:pt>
                <c:pt idx="15">
                  <c:v>S Central</c:v>
                </c:pt>
              </c:strCache>
            </c:strRef>
          </c:cat>
          <c:val>
            <c:numRef>
              <c:f>Sheet1!$C$2:$C$17</c:f>
              <c:numCache>
                <c:formatCode>0.00</c:formatCode>
                <c:ptCount val="16"/>
                <c:pt idx="0">
                  <c:v>0.38</c:v>
                </c:pt>
                <c:pt idx="1">
                  <c:v>0.97</c:v>
                </c:pt>
                <c:pt idx="2">
                  <c:v>0.12</c:v>
                </c:pt>
                <c:pt idx="3">
                  <c:v>0.62</c:v>
                </c:pt>
                <c:pt idx="4">
                  <c:v>0.01</c:v>
                </c:pt>
                <c:pt idx="5">
                  <c:v>0.55000000000000004</c:v>
                </c:pt>
                <c:pt idx="6">
                  <c:v>-0.22</c:v>
                </c:pt>
                <c:pt idx="7">
                  <c:v>0.2</c:v>
                </c:pt>
                <c:pt idx="8">
                  <c:v>-0.59</c:v>
                </c:pt>
                <c:pt idx="9">
                  <c:v>-0.05</c:v>
                </c:pt>
                <c:pt idx="10">
                  <c:v>-1.28</c:v>
                </c:pt>
                <c:pt idx="11">
                  <c:v>-0.21</c:v>
                </c:pt>
                <c:pt idx="12">
                  <c:v>-0.08</c:v>
                </c:pt>
                <c:pt idx="13">
                  <c:v>-0.24</c:v>
                </c:pt>
                <c:pt idx="14">
                  <c:v>-0.33</c:v>
                </c:pt>
                <c:pt idx="15">
                  <c:v>-0.2</c:v>
                </c:pt>
              </c:numCache>
            </c:numRef>
          </c:val>
          <c:extLst>
            <c:ext xmlns:c16="http://schemas.microsoft.com/office/drawing/2014/chart" uri="{C3380CC4-5D6E-409C-BE32-E72D297353CC}">
              <c16:uniqueId val="{00000001-4C56-4584-907E-4F7A315EB591}"/>
            </c:ext>
          </c:extLst>
        </c:ser>
        <c:dLbls>
          <c:showLegendKey val="0"/>
          <c:showVal val="0"/>
          <c:showCatName val="0"/>
          <c:showSerName val="0"/>
          <c:showPercent val="0"/>
          <c:showBubbleSize val="0"/>
        </c:dLbls>
        <c:gapWidth val="150"/>
        <c:axId val="306469824"/>
        <c:axId val="306470216"/>
      </c:barChart>
      <c:catAx>
        <c:axId val="30646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470216"/>
        <c:crosses val="autoZero"/>
        <c:auto val="1"/>
        <c:lblAlgn val="ctr"/>
        <c:lblOffset val="100"/>
        <c:noMultiLvlLbl val="0"/>
      </c:catAx>
      <c:valAx>
        <c:axId val="306470216"/>
        <c:scaling>
          <c:orientation val="minMax"/>
          <c:max val="2.5"/>
          <c:min val="-2.5"/>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smtClean="0"/>
                  <a:t>Standard Deviation</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64698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WFI-EZ Z Score</c:v>
                </c:pt>
              </c:strCache>
            </c:strRef>
          </c:tx>
          <c:spPr>
            <a:solidFill>
              <a:schemeClr val="accent1"/>
            </a:solidFill>
            <a:ln>
              <a:noFill/>
            </a:ln>
            <a:effectLst/>
          </c:spPr>
          <c:invertIfNegative val="0"/>
          <c:dPt>
            <c:idx val="0"/>
            <c:invertIfNegative val="0"/>
            <c:bubble3D val="0"/>
            <c:spPr>
              <a:solidFill>
                <a:srgbClr val="309030"/>
              </a:solidFill>
              <a:ln>
                <a:noFill/>
              </a:ln>
              <a:effectLst/>
            </c:spPr>
            <c:extLst>
              <c:ext xmlns:c16="http://schemas.microsoft.com/office/drawing/2014/chart" uri="{C3380CC4-5D6E-409C-BE32-E72D297353CC}">
                <c16:uniqueId val="{00000001-E3A0-458C-BD49-3872DBDDCF3D}"/>
              </c:ext>
            </c:extLst>
          </c:dPt>
          <c:dPt>
            <c:idx val="1"/>
            <c:invertIfNegative val="0"/>
            <c:bubble3D val="0"/>
            <c:spPr>
              <a:solidFill>
                <a:srgbClr val="309030"/>
              </a:solidFill>
              <a:ln>
                <a:noFill/>
              </a:ln>
              <a:effectLst/>
            </c:spPr>
            <c:extLst>
              <c:ext xmlns:c16="http://schemas.microsoft.com/office/drawing/2014/chart" uri="{C3380CC4-5D6E-409C-BE32-E72D297353CC}">
                <c16:uniqueId val="{00000003-E3A0-458C-BD49-3872DBDDCF3D}"/>
              </c:ext>
            </c:extLst>
          </c:dPt>
          <c:dPt>
            <c:idx val="2"/>
            <c:invertIfNegative val="0"/>
            <c:bubble3D val="0"/>
            <c:spPr>
              <a:solidFill>
                <a:srgbClr val="309030"/>
              </a:solidFill>
              <a:ln>
                <a:noFill/>
              </a:ln>
              <a:effectLst/>
            </c:spPr>
            <c:extLst>
              <c:ext xmlns:c16="http://schemas.microsoft.com/office/drawing/2014/chart" uri="{C3380CC4-5D6E-409C-BE32-E72D297353CC}">
                <c16:uniqueId val="{00000005-E3A0-458C-BD49-3872DBDDCF3D}"/>
              </c:ext>
            </c:extLst>
          </c:dPt>
          <c:dPt>
            <c:idx val="3"/>
            <c:invertIfNegative val="0"/>
            <c:bubble3D val="0"/>
            <c:spPr>
              <a:solidFill>
                <a:srgbClr val="309030"/>
              </a:solidFill>
              <a:ln>
                <a:noFill/>
              </a:ln>
              <a:effectLst/>
            </c:spPr>
            <c:extLst>
              <c:ext xmlns:c16="http://schemas.microsoft.com/office/drawing/2014/chart" uri="{C3380CC4-5D6E-409C-BE32-E72D297353CC}">
                <c16:uniqueId val="{00000007-E3A0-458C-BD49-3872DBDDCF3D}"/>
              </c:ext>
            </c:extLst>
          </c:dPt>
          <c:dPt>
            <c:idx val="4"/>
            <c:invertIfNegative val="0"/>
            <c:bubble3D val="0"/>
            <c:spPr>
              <a:solidFill>
                <a:srgbClr val="DC3C3C"/>
              </a:solidFill>
              <a:ln>
                <a:noFill/>
              </a:ln>
              <a:effectLst/>
            </c:spPr>
            <c:extLst>
              <c:ext xmlns:c16="http://schemas.microsoft.com/office/drawing/2014/chart" uri="{C3380CC4-5D6E-409C-BE32-E72D297353CC}">
                <c16:uniqueId val="{00000009-E3A0-458C-BD49-3872DBDDCF3D}"/>
              </c:ext>
            </c:extLst>
          </c:dPt>
          <c:dPt>
            <c:idx val="5"/>
            <c:invertIfNegative val="0"/>
            <c:bubble3D val="0"/>
            <c:spPr>
              <a:solidFill>
                <a:srgbClr val="DC3C3C"/>
              </a:solidFill>
              <a:ln>
                <a:noFill/>
              </a:ln>
              <a:effectLst/>
            </c:spPr>
            <c:extLst>
              <c:ext xmlns:c16="http://schemas.microsoft.com/office/drawing/2014/chart" uri="{C3380CC4-5D6E-409C-BE32-E72D297353CC}">
                <c16:uniqueId val="{0000000B-E3A0-458C-BD49-3872DBDDCF3D}"/>
              </c:ext>
            </c:extLst>
          </c:dPt>
          <c:dPt>
            <c:idx val="6"/>
            <c:invertIfNegative val="0"/>
            <c:bubble3D val="0"/>
            <c:spPr>
              <a:solidFill>
                <a:srgbClr val="DC3C3C"/>
              </a:solidFill>
              <a:ln>
                <a:noFill/>
              </a:ln>
              <a:effectLst/>
            </c:spPr>
            <c:extLst>
              <c:ext xmlns:c16="http://schemas.microsoft.com/office/drawing/2014/chart" uri="{C3380CC4-5D6E-409C-BE32-E72D297353CC}">
                <c16:uniqueId val="{0000000D-E3A0-458C-BD49-3872DBDDCF3D}"/>
              </c:ext>
            </c:extLst>
          </c:dPt>
          <c:dPt>
            <c:idx val="7"/>
            <c:invertIfNegative val="0"/>
            <c:bubble3D val="0"/>
            <c:spPr>
              <a:solidFill>
                <a:srgbClr val="DC3C3C"/>
              </a:solidFill>
              <a:ln>
                <a:noFill/>
              </a:ln>
              <a:effectLst/>
            </c:spPr>
            <c:extLst>
              <c:ext xmlns:c16="http://schemas.microsoft.com/office/drawing/2014/chart" uri="{C3380CC4-5D6E-409C-BE32-E72D297353CC}">
                <c16:uniqueId val="{0000000F-E3A0-458C-BD49-3872DBDDCF3D}"/>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Greenfield</c:v>
                </c:pt>
                <c:pt idx="1">
                  <c:v>C and I</c:v>
                </c:pt>
                <c:pt idx="2">
                  <c:v>Holyoke</c:v>
                </c:pt>
                <c:pt idx="3">
                  <c:v>Cambridge</c:v>
                </c:pt>
                <c:pt idx="4">
                  <c:v>Pittsfield</c:v>
                </c:pt>
                <c:pt idx="5">
                  <c:v>Springfield</c:v>
                </c:pt>
                <c:pt idx="6">
                  <c:v>Walden</c:v>
                </c:pt>
                <c:pt idx="7">
                  <c:v>RVW</c:v>
                </c:pt>
              </c:strCache>
            </c:strRef>
          </c:cat>
          <c:val>
            <c:numRef>
              <c:f>Sheet1!$B$2:$B$9</c:f>
              <c:numCache>
                <c:formatCode>0.00</c:formatCode>
                <c:ptCount val="8"/>
                <c:pt idx="0">
                  <c:v>1.8042831693851973</c:v>
                </c:pt>
                <c:pt idx="1">
                  <c:v>1.4560881717845444</c:v>
                </c:pt>
                <c:pt idx="2">
                  <c:v>1.3611258997116391</c:v>
                </c:pt>
                <c:pt idx="3">
                  <c:v>1.2028554462567969</c:v>
                </c:pt>
                <c:pt idx="4">
                  <c:v>-1.3</c:v>
                </c:pt>
                <c:pt idx="5">
                  <c:v>-1.74</c:v>
                </c:pt>
                <c:pt idx="6">
                  <c:v>-1.77</c:v>
                </c:pt>
                <c:pt idx="7">
                  <c:v>-1.96</c:v>
                </c:pt>
              </c:numCache>
            </c:numRef>
          </c:val>
          <c:extLst>
            <c:ext xmlns:c16="http://schemas.microsoft.com/office/drawing/2014/chart" uri="{C3380CC4-5D6E-409C-BE32-E72D297353CC}">
              <c16:uniqueId val="{00000010-E3A0-458C-BD49-3872DBDDCF3D}"/>
            </c:ext>
          </c:extLst>
        </c:ser>
        <c:dLbls>
          <c:showLegendKey val="0"/>
          <c:showVal val="0"/>
          <c:showCatName val="0"/>
          <c:showSerName val="0"/>
          <c:showPercent val="0"/>
          <c:showBubbleSize val="0"/>
        </c:dLbls>
        <c:gapWidth val="150"/>
        <c:overlap val="-27"/>
        <c:axId val="306467472"/>
        <c:axId val="306468648"/>
      </c:barChart>
      <c:catAx>
        <c:axId val="306467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06468648"/>
        <c:crosses val="autoZero"/>
        <c:auto val="1"/>
        <c:lblAlgn val="ctr"/>
        <c:lblOffset val="100"/>
        <c:noMultiLvlLbl val="0"/>
      </c:catAx>
      <c:valAx>
        <c:axId val="306468648"/>
        <c:scaling>
          <c:orientation val="minMax"/>
          <c:max val="2.5"/>
          <c:min val="-2.5"/>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smtClean="0"/>
                  <a:t>Standard Deviation</a:t>
                </a:r>
                <a:r>
                  <a:rPr lang="en-US" baseline="0" dirty="0" smtClean="0"/>
                  <a:t> from the mean</a:t>
                </a:r>
                <a:endParaRPr lang="en-US" dirty="0"/>
              </a:p>
            </c:rich>
          </c:tx>
          <c:layout>
            <c:manualLayout>
              <c:xMode val="edge"/>
              <c:yMode val="edge"/>
              <c:x val="1.4619883040935672E-3"/>
              <c:y val="0.2845011134971764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0" sourceLinked="1"/>
        <c:majorTickMark val="out"/>
        <c:minorTickMark val="none"/>
        <c:tickLblPos val="nextTo"/>
        <c:spPr>
          <a:noFill/>
          <a:ln>
            <a:solidFill>
              <a:schemeClr val="accent6"/>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06467472"/>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200">
          <a:solidFill>
            <a:schemeClr val="tx1"/>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TOM 2.0 Z Score</c:v>
                </c:pt>
              </c:strCache>
            </c:strRef>
          </c:tx>
          <c:spPr>
            <a:solidFill>
              <a:schemeClr val="accent1"/>
            </a:solidFill>
            <a:ln>
              <a:noFill/>
            </a:ln>
            <a:effectLst/>
          </c:spPr>
          <c:invertIfNegative val="0"/>
          <c:dPt>
            <c:idx val="0"/>
            <c:invertIfNegative val="0"/>
            <c:bubble3D val="0"/>
            <c:spPr>
              <a:solidFill>
                <a:srgbClr val="309030"/>
              </a:solidFill>
              <a:ln>
                <a:noFill/>
              </a:ln>
              <a:effectLst/>
            </c:spPr>
            <c:extLst>
              <c:ext xmlns:c16="http://schemas.microsoft.com/office/drawing/2014/chart" uri="{C3380CC4-5D6E-409C-BE32-E72D297353CC}">
                <c16:uniqueId val="{00000001-A5AE-4181-9D97-D125F9592C3E}"/>
              </c:ext>
            </c:extLst>
          </c:dPt>
          <c:dPt>
            <c:idx val="1"/>
            <c:invertIfNegative val="0"/>
            <c:bubble3D val="0"/>
            <c:spPr>
              <a:solidFill>
                <a:srgbClr val="309030"/>
              </a:solidFill>
              <a:ln>
                <a:noFill/>
              </a:ln>
              <a:effectLst/>
            </c:spPr>
            <c:extLst>
              <c:ext xmlns:c16="http://schemas.microsoft.com/office/drawing/2014/chart" uri="{C3380CC4-5D6E-409C-BE32-E72D297353CC}">
                <c16:uniqueId val="{00000003-A5AE-4181-9D97-D125F9592C3E}"/>
              </c:ext>
            </c:extLst>
          </c:dPt>
          <c:dPt>
            <c:idx val="2"/>
            <c:invertIfNegative val="0"/>
            <c:bubble3D val="0"/>
            <c:spPr>
              <a:solidFill>
                <a:srgbClr val="309030"/>
              </a:solidFill>
              <a:ln>
                <a:noFill/>
              </a:ln>
              <a:effectLst/>
            </c:spPr>
            <c:extLst>
              <c:ext xmlns:c16="http://schemas.microsoft.com/office/drawing/2014/chart" uri="{C3380CC4-5D6E-409C-BE32-E72D297353CC}">
                <c16:uniqueId val="{00000005-A5AE-4181-9D97-D125F9592C3E}"/>
              </c:ext>
            </c:extLst>
          </c:dPt>
          <c:dPt>
            <c:idx val="3"/>
            <c:invertIfNegative val="0"/>
            <c:bubble3D val="0"/>
            <c:spPr>
              <a:solidFill>
                <a:srgbClr val="309030"/>
              </a:solidFill>
              <a:ln>
                <a:noFill/>
              </a:ln>
              <a:effectLst/>
            </c:spPr>
            <c:extLst>
              <c:ext xmlns:c16="http://schemas.microsoft.com/office/drawing/2014/chart" uri="{C3380CC4-5D6E-409C-BE32-E72D297353CC}">
                <c16:uniqueId val="{00000007-A5AE-4181-9D97-D125F9592C3E}"/>
              </c:ext>
            </c:extLst>
          </c:dPt>
          <c:dPt>
            <c:idx val="4"/>
            <c:invertIfNegative val="0"/>
            <c:bubble3D val="0"/>
            <c:spPr>
              <a:solidFill>
                <a:srgbClr val="DC3C3C"/>
              </a:solidFill>
              <a:ln>
                <a:noFill/>
              </a:ln>
              <a:effectLst/>
            </c:spPr>
            <c:extLst>
              <c:ext xmlns:c16="http://schemas.microsoft.com/office/drawing/2014/chart" uri="{C3380CC4-5D6E-409C-BE32-E72D297353CC}">
                <c16:uniqueId val="{00000009-A5AE-4181-9D97-D125F9592C3E}"/>
              </c:ext>
            </c:extLst>
          </c:dPt>
          <c:dPt>
            <c:idx val="5"/>
            <c:invertIfNegative val="0"/>
            <c:bubble3D val="0"/>
            <c:spPr>
              <a:solidFill>
                <a:srgbClr val="DC3C3C"/>
              </a:solidFill>
              <a:ln>
                <a:noFill/>
              </a:ln>
              <a:effectLst/>
            </c:spPr>
            <c:extLst>
              <c:ext xmlns:c16="http://schemas.microsoft.com/office/drawing/2014/chart" uri="{C3380CC4-5D6E-409C-BE32-E72D297353CC}">
                <c16:uniqueId val="{0000000B-A5AE-4181-9D97-D125F9592C3E}"/>
              </c:ext>
            </c:extLst>
          </c:dPt>
          <c:dPt>
            <c:idx val="6"/>
            <c:invertIfNegative val="0"/>
            <c:bubble3D val="0"/>
            <c:spPr>
              <a:solidFill>
                <a:srgbClr val="DC3C3C"/>
              </a:solidFill>
              <a:ln>
                <a:noFill/>
              </a:ln>
              <a:effectLst/>
            </c:spPr>
            <c:extLst>
              <c:ext xmlns:c16="http://schemas.microsoft.com/office/drawing/2014/chart" uri="{C3380CC4-5D6E-409C-BE32-E72D297353CC}">
                <c16:uniqueId val="{0000000D-A5AE-4181-9D97-D125F9592C3E}"/>
              </c:ext>
            </c:extLst>
          </c:dPt>
          <c:dPt>
            <c:idx val="7"/>
            <c:invertIfNegative val="0"/>
            <c:bubble3D val="0"/>
            <c:spPr>
              <a:solidFill>
                <a:srgbClr val="DC3C3C"/>
              </a:solidFill>
              <a:ln>
                <a:noFill/>
              </a:ln>
              <a:effectLst/>
            </c:spPr>
            <c:extLst>
              <c:ext xmlns:c16="http://schemas.microsoft.com/office/drawing/2014/chart" uri="{C3380CC4-5D6E-409C-BE32-E72D297353CC}">
                <c16:uniqueId val="{0000000F-A5AE-4181-9D97-D125F9592C3E}"/>
              </c:ext>
            </c:extLst>
          </c:dPt>
          <c:dPt>
            <c:idx val="8"/>
            <c:invertIfNegative val="0"/>
            <c:bubble3D val="0"/>
            <c:spPr>
              <a:solidFill>
                <a:srgbClr val="DC3C3C"/>
              </a:solidFill>
              <a:ln>
                <a:noFill/>
              </a:ln>
              <a:effectLst/>
            </c:spPr>
            <c:extLst>
              <c:ext xmlns:c16="http://schemas.microsoft.com/office/drawing/2014/chart" uri="{C3380CC4-5D6E-409C-BE32-E72D297353CC}">
                <c16:uniqueId val="{00000011-A5AE-4181-9D97-D125F9592C3E}"/>
              </c:ext>
            </c:extLst>
          </c:dPt>
          <c:dPt>
            <c:idx val="9"/>
            <c:invertIfNegative val="0"/>
            <c:bubble3D val="0"/>
            <c:spPr>
              <a:solidFill>
                <a:srgbClr val="DC3C3C"/>
              </a:solidFill>
              <a:ln>
                <a:noFill/>
              </a:ln>
              <a:effectLst/>
            </c:spPr>
            <c:extLst>
              <c:ext xmlns:c16="http://schemas.microsoft.com/office/drawing/2014/chart" uri="{C3380CC4-5D6E-409C-BE32-E72D297353CC}">
                <c16:uniqueId val="{00000013-A5AE-4181-9D97-D125F9592C3E}"/>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Gandara</c:v>
                </c:pt>
                <c:pt idx="1">
                  <c:v>Greenfield</c:v>
                </c:pt>
                <c:pt idx="2">
                  <c:v>Cape Ann</c:v>
                </c:pt>
                <c:pt idx="3">
                  <c:v>C &amp; I</c:v>
                </c:pt>
                <c:pt idx="4">
                  <c:v>Brockton</c:v>
                </c:pt>
                <c:pt idx="5">
                  <c:v>Plymouth</c:v>
                </c:pt>
                <c:pt idx="6">
                  <c:v>Coastal</c:v>
                </c:pt>
                <c:pt idx="7">
                  <c:v>Arlington</c:v>
                </c:pt>
              </c:strCache>
            </c:strRef>
          </c:cat>
          <c:val>
            <c:numRef>
              <c:f>Sheet1!$B$2:$B$9</c:f>
              <c:numCache>
                <c:formatCode>0.00</c:formatCode>
                <c:ptCount val="8"/>
                <c:pt idx="0">
                  <c:v>0.97</c:v>
                </c:pt>
                <c:pt idx="1">
                  <c:v>0.89</c:v>
                </c:pt>
                <c:pt idx="2">
                  <c:v>0.62</c:v>
                </c:pt>
                <c:pt idx="3">
                  <c:v>0.55000000000000004</c:v>
                </c:pt>
                <c:pt idx="4">
                  <c:v>-0.63</c:v>
                </c:pt>
                <c:pt idx="5">
                  <c:v>-0.74</c:v>
                </c:pt>
                <c:pt idx="6">
                  <c:v>-0.9</c:v>
                </c:pt>
                <c:pt idx="7">
                  <c:v>-1.28</c:v>
                </c:pt>
              </c:numCache>
            </c:numRef>
          </c:val>
          <c:extLst>
            <c:ext xmlns:c16="http://schemas.microsoft.com/office/drawing/2014/chart" uri="{C3380CC4-5D6E-409C-BE32-E72D297353CC}">
              <c16:uniqueId val="{00000014-A5AE-4181-9D97-D125F9592C3E}"/>
            </c:ext>
          </c:extLst>
        </c:ser>
        <c:dLbls>
          <c:showLegendKey val="0"/>
          <c:showVal val="0"/>
          <c:showCatName val="0"/>
          <c:showSerName val="0"/>
          <c:showPercent val="0"/>
          <c:showBubbleSize val="0"/>
        </c:dLbls>
        <c:gapWidth val="150"/>
        <c:overlap val="-27"/>
        <c:axId val="306466296"/>
        <c:axId val="306468256"/>
      </c:barChart>
      <c:catAx>
        <c:axId val="306466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06468256"/>
        <c:crosses val="autoZero"/>
        <c:auto val="1"/>
        <c:lblAlgn val="ctr"/>
        <c:lblOffset val="100"/>
        <c:noMultiLvlLbl val="0"/>
      </c:catAx>
      <c:valAx>
        <c:axId val="30646825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dirty="0" smtClean="0"/>
                  <a:t>Standard Deviation from the mean</a:t>
                </a:r>
                <a:endParaRPr lang="en-US" dirty="0"/>
              </a:p>
            </c:rich>
          </c:tx>
          <c:layout>
            <c:manualLayout>
              <c:xMode val="edge"/>
              <c:yMode val="edge"/>
              <c:x val="1.0057471264367816E-2"/>
              <c:y val="0.27187485087091384"/>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0" sourceLinked="1"/>
        <c:majorTickMark val="out"/>
        <c:minorTickMark val="none"/>
        <c:tickLblPos val="nextTo"/>
        <c:spPr>
          <a:noFill/>
          <a:ln>
            <a:solidFill>
              <a:schemeClr val="accent1">
                <a:lumMod val="40000"/>
                <a:lumOff val="60000"/>
              </a:schemeClr>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06466296"/>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3A2255"/>
            </a:solidFill>
          </c:spPr>
          <c:invertIfNegative val="0"/>
          <c:dLbls>
            <c:spPr>
              <a:noFill/>
              <a:ln>
                <a:noFill/>
              </a:ln>
              <a:effectLst/>
            </c:spPr>
            <c:txPr>
              <a:bodyPr/>
              <a:lstStyle/>
              <a:p>
                <a:pPr>
                  <a:defRPr sz="14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'[WFAS Update Figures - Tampa 2018.xlsx]National Means'!$C$5:$C$9</c:f>
                <c:numCache>
                  <c:formatCode>General</c:formatCode>
                  <c:ptCount val="5"/>
                  <c:pt idx="0">
                    <c:v>0.16800231058080284</c:v>
                  </c:pt>
                  <c:pt idx="1">
                    <c:v>0.14398179361197616</c:v>
                  </c:pt>
                  <c:pt idx="2">
                    <c:v>0.23204893182063313</c:v>
                  </c:pt>
                  <c:pt idx="3">
                    <c:v>0.28295640050653215</c:v>
                  </c:pt>
                  <c:pt idx="4">
                    <c:v>0.14398033402006633</c:v>
                  </c:pt>
                </c:numCache>
              </c:numRef>
            </c:plus>
            <c:minus>
              <c:numRef>
                <c:f>'[WFAS Update Figures - Tampa 2018.xlsx]National Means'!$C$5:$C$9</c:f>
                <c:numCache>
                  <c:formatCode>General</c:formatCode>
                  <c:ptCount val="5"/>
                  <c:pt idx="0">
                    <c:v>0.16800231058080284</c:v>
                  </c:pt>
                  <c:pt idx="1">
                    <c:v>0.14398179361197616</c:v>
                  </c:pt>
                  <c:pt idx="2">
                    <c:v>0.23204893182063313</c:v>
                  </c:pt>
                  <c:pt idx="3">
                    <c:v>0.28295640050653215</c:v>
                  </c:pt>
                  <c:pt idx="4">
                    <c:v>0.14398033402006633</c:v>
                  </c:pt>
                </c:numCache>
              </c:numRef>
            </c:minus>
          </c:errBars>
          <c:cat>
            <c:strRef>
              <c:f>'[WFAS Update Figures - Tampa 2018.xlsx]National Means'!$A$5:$A$9</c:f>
              <c:strCache>
                <c:ptCount val="5"/>
                <c:pt idx="0">
                  <c:v>Family Involvement</c:v>
                </c:pt>
                <c:pt idx="1">
                  <c:v>Care Planning</c:v>
                </c:pt>
                <c:pt idx="2">
                  <c:v>Team Quality</c:v>
                </c:pt>
                <c:pt idx="3">
                  <c:v>Natural Supports</c:v>
                </c:pt>
                <c:pt idx="4">
                  <c:v>Total Score</c:v>
                </c:pt>
              </c:strCache>
            </c:strRef>
          </c:cat>
          <c:val>
            <c:numRef>
              <c:f>'[WFAS Update Figures - Tampa 2018.xlsx]National Means'!$B$5:$B$9</c:f>
              <c:numCache>
                <c:formatCode>0%</c:formatCode>
                <c:ptCount val="5"/>
                <c:pt idx="0">
                  <c:v>0.75179828794052472</c:v>
                </c:pt>
                <c:pt idx="1">
                  <c:v>0.82120540482802973</c:v>
                </c:pt>
                <c:pt idx="2">
                  <c:v>0.72197442759440955</c:v>
                </c:pt>
                <c:pt idx="3">
                  <c:v>0.53365603644647031</c:v>
                </c:pt>
                <c:pt idx="4">
                  <c:v>0.74329581601740702</c:v>
                </c:pt>
              </c:numCache>
            </c:numRef>
          </c:val>
          <c:extLst>
            <c:ext xmlns:c16="http://schemas.microsoft.com/office/drawing/2014/chart" uri="{C3380CC4-5D6E-409C-BE32-E72D297353CC}">
              <c16:uniqueId val="{00000000-FDC0-4FE8-9C2B-70EF79D938A8}"/>
            </c:ext>
          </c:extLst>
        </c:ser>
        <c:dLbls>
          <c:showLegendKey val="0"/>
          <c:showVal val="0"/>
          <c:showCatName val="0"/>
          <c:showSerName val="0"/>
          <c:showPercent val="0"/>
          <c:showBubbleSize val="0"/>
        </c:dLbls>
        <c:gapWidth val="50"/>
        <c:axId val="263013384"/>
        <c:axId val="263014168"/>
      </c:barChart>
      <c:catAx>
        <c:axId val="263013384"/>
        <c:scaling>
          <c:orientation val="minMax"/>
        </c:scaling>
        <c:delete val="0"/>
        <c:axPos val="b"/>
        <c:numFmt formatCode="General" sourceLinked="0"/>
        <c:majorTickMark val="out"/>
        <c:minorTickMark val="none"/>
        <c:tickLblPos val="nextTo"/>
        <c:txPr>
          <a:bodyPr/>
          <a:lstStyle/>
          <a:p>
            <a:pPr>
              <a:defRPr sz="1400"/>
            </a:pPr>
            <a:endParaRPr lang="en-US"/>
          </a:p>
        </c:txPr>
        <c:crossAx val="263014168"/>
        <c:crosses val="autoZero"/>
        <c:auto val="1"/>
        <c:lblAlgn val="ctr"/>
        <c:lblOffset val="100"/>
        <c:noMultiLvlLbl val="0"/>
      </c:catAx>
      <c:valAx>
        <c:axId val="263014168"/>
        <c:scaling>
          <c:orientation val="minMax"/>
          <c:max val="1"/>
        </c:scaling>
        <c:delete val="0"/>
        <c:axPos val="l"/>
        <c:numFmt formatCode="0%" sourceLinked="1"/>
        <c:majorTickMark val="out"/>
        <c:minorTickMark val="none"/>
        <c:tickLblPos val="nextTo"/>
        <c:crossAx val="263013384"/>
        <c:crosses val="autoZero"/>
        <c:crossBetween val="between"/>
        <c:majorUnit val="0.2"/>
      </c:valAx>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3A2255"/>
            </a:solidFill>
          </c:spPr>
          <c:invertIfNegative val="0"/>
          <c:dLbls>
            <c:spPr>
              <a:noFill/>
              <a:ln>
                <a:noFill/>
              </a:ln>
              <a:effectLst/>
            </c:spPr>
            <c:txPr>
              <a:bodyPr/>
              <a:lstStyle/>
              <a:p>
                <a:pPr>
                  <a:defRPr sz="1400">
                    <a:solidFill>
                      <a:schemeClr val="bg1"/>
                    </a:solidFill>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errBars>
            <c:errBarType val="both"/>
            <c:errValType val="cust"/>
            <c:noEndCap val="0"/>
            <c:plus>
              <c:numRef>
                <c:f>'[WFAS Update Figures - Tampa 2018.xlsx]National Means'!$C$27:$C$32</c:f>
                <c:numCache>
                  <c:formatCode>General</c:formatCode>
                  <c:ptCount val="6"/>
                  <c:pt idx="0">
                    <c:v>0.17751292967351737</c:v>
                  </c:pt>
                  <c:pt idx="1">
                    <c:v>0.14979994293806839</c:v>
                  </c:pt>
                  <c:pt idx="2">
                    <c:v>0.15430190523611678</c:v>
                  </c:pt>
                  <c:pt idx="3">
                    <c:v>0.16133011808599604</c:v>
                  </c:pt>
                  <c:pt idx="4">
                    <c:v>0.18266490261829213</c:v>
                  </c:pt>
                  <c:pt idx="5">
                    <c:v>0.13326097728485292</c:v>
                  </c:pt>
                </c:numCache>
              </c:numRef>
            </c:plus>
            <c:minus>
              <c:numRef>
                <c:f>'[WFAS Update Figures - Tampa 2018.xlsx]National Means'!$C$27:$C$32</c:f>
                <c:numCache>
                  <c:formatCode>General</c:formatCode>
                  <c:ptCount val="6"/>
                  <c:pt idx="0">
                    <c:v>0.17751292967351737</c:v>
                  </c:pt>
                  <c:pt idx="1">
                    <c:v>0.14979994293806839</c:v>
                  </c:pt>
                  <c:pt idx="2">
                    <c:v>0.15430190523611678</c:v>
                  </c:pt>
                  <c:pt idx="3">
                    <c:v>0.16133011808599604</c:v>
                  </c:pt>
                  <c:pt idx="4">
                    <c:v>0.18266490261829213</c:v>
                  </c:pt>
                  <c:pt idx="5">
                    <c:v>0.13326097728485292</c:v>
                  </c:pt>
                </c:numCache>
              </c:numRef>
            </c:minus>
          </c:errBars>
          <c:cat>
            <c:strRef>
              <c:f>'[WFAS Update Figures - Tampa 2018.xlsx]National Means'!$A$27:$A$32</c:f>
              <c:strCache>
                <c:ptCount val="6"/>
                <c:pt idx="0">
                  <c:v>Outcomes</c:v>
                </c:pt>
                <c:pt idx="1">
                  <c:v>Needs</c:v>
                </c:pt>
                <c:pt idx="2">
                  <c:v>Strengths</c:v>
                </c:pt>
                <c:pt idx="3">
                  <c:v>Teamwork</c:v>
                </c:pt>
                <c:pt idx="4">
                  <c:v>Natural Supports</c:v>
                </c:pt>
                <c:pt idx="5">
                  <c:v>Total Score</c:v>
                </c:pt>
              </c:strCache>
            </c:strRef>
          </c:cat>
          <c:val>
            <c:numRef>
              <c:f>'[WFAS Update Figures - Tampa 2018.xlsx]National Means'!$B$27:$B$32</c:f>
              <c:numCache>
                <c:formatCode>0%</c:formatCode>
                <c:ptCount val="6"/>
                <c:pt idx="0">
                  <c:v>0.74756560283687901</c:v>
                </c:pt>
                <c:pt idx="1">
                  <c:v>0.74488406721974199</c:v>
                </c:pt>
                <c:pt idx="2">
                  <c:v>0.78408849181025486</c:v>
                </c:pt>
                <c:pt idx="3">
                  <c:v>0.68785630716868884</c:v>
                </c:pt>
                <c:pt idx="4">
                  <c:v>0.63941803162447686</c:v>
                </c:pt>
                <c:pt idx="5">
                  <c:v>0.72088921211963886</c:v>
                </c:pt>
              </c:numCache>
            </c:numRef>
          </c:val>
          <c:extLst>
            <c:ext xmlns:c16="http://schemas.microsoft.com/office/drawing/2014/chart" uri="{C3380CC4-5D6E-409C-BE32-E72D297353CC}">
              <c16:uniqueId val="{00000000-3F53-46BF-98DD-1C88F268C45B}"/>
            </c:ext>
          </c:extLst>
        </c:ser>
        <c:dLbls>
          <c:showLegendKey val="0"/>
          <c:showVal val="0"/>
          <c:showCatName val="0"/>
          <c:showSerName val="0"/>
          <c:showPercent val="0"/>
          <c:showBubbleSize val="0"/>
        </c:dLbls>
        <c:gapWidth val="50"/>
        <c:axId val="263014560"/>
        <c:axId val="263014952"/>
      </c:barChart>
      <c:catAx>
        <c:axId val="263014560"/>
        <c:scaling>
          <c:orientation val="minMax"/>
        </c:scaling>
        <c:delete val="0"/>
        <c:axPos val="b"/>
        <c:numFmt formatCode="General" sourceLinked="0"/>
        <c:majorTickMark val="out"/>
        <c:minorTickMark val="none"/>
        <c:tickLblPos val="nextTo"/>
        <c:txPr>
          <a:bodyPr/>
          <a:lstStyle/>
          <a:p>
            <a:pPr>
              <a:defRPr sz="1200"/>
            </a:pPr>
            <a:endParaRPr lang="en-US"/>
          </a:p>
        </c:txPr>
        <c:crossAx val="263014952"/>
        <c:crosses val="autoZero"/>
        <c:auto val="1"/>
        <c:lblAlgn val="ctr"/>
        <c:lblOffset val="100"/>
        <c:noMultiLvlLbl val="0"/>
      </c:catAx>
      <c:valAx>
        <c:axId val="263014952"/>
        <c:scaling>
          <c:orientation val="minMax"/>
          <c:max val="1"/>
        </c:scaling>
        <c:delete val="0"/>
        <c:axPos val="l"/>
        <c:numFmt formatCode="0%" sourceLinked="1"/>
        <c:majorTickMark val="out"/>
        <c:minorTickMark val="none"/>
        <c:tickLblPos val="nextTo"/>
        <c:crossAx val="263014560"/>
        <c:crosses val="autoZero"/>
        <c:crossBetween val="between"/>
        <c:majorUnit val="0.2"/>
      </c:valAx>
    </c:plotArea>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047036199682967E-2"/>
          <c:y val="2.5953248031496064E-2"/>
          <c:w val="0.92175164366830387"/>
          <c:h val="0.9230935039370078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Sheet1!$A$2:$A$9</c:f>
              <c:numCache>
                <c:formatCode>General</c:formatCode>
                <c:ptCount val="8"/>
                <c:pt idx="0">
                  <c:v>2011</c:v>
                </c:pt>
                <c:pt idx="1">
                  <c:v>2012</c:v>
                </c:pt>
                <c:pt idx="2">
                  <c:v>2013</c:v>
                </c:pt>
                <c:pt idx="3">
                  <c:v>2014</c:v>
                </c:pt>
                <c:pt idx="4">
                  <c:v>2015</c:v>
                </c:pt>
                <c:pt idx="5">
                  <c:v>2016</c:v>
                </c:pt>
                <c:pt idx="6">
                  <c:v>2017</c:v>
                </c:pt>
                <c:pt idx="7">
                  <c:v>2018</c:v>
                </c:pt>
              </c:numCache>
            </c:numRef>
          </c:cat>
          <c:val>
            <c:numRef>
              <c:f>Sheet1!$B$2:$B$9</c:f>
              <c:numCache>
                <c:formatCode>General</c:formatCode>
                <c:ptCount val="8"/>
                <c:pt idx="0">
                  <c:v>-0.25600000000000001</c:v>
                </c:pt>
                <c:pt idx="1">
                  <c:v>0.105</c:v>
                </c:pt>
                <c:pt idx="2">
                  <c:v>0.02</c:v>
                </c:pt>
                <c:pt idx="3">
                  <c:v>4.7E-2</c:v>
                </c:pt>
                <c:pt idx="4">
                  <c:v>0.27100000000000002</c:v>
                </c:pt>
                <c:pt idx="5">
                  <c:v>0.36199999999999999</c:v>
                </c:pt>
                <c:pt idx="6">
                  <c:v>0.23</c:v>
                </c:pt>
                <c:pt idx="7">
                  <c:v>6.9000000000000006E-2</c:v>
                </c:pt>
              </c:numCache>
            </c:numRef>
          </c:val>
          <c:extLst>
            <c:ext xmlns:c16="http://schemas.microsoft.com/office/drawing/2014/chart" uri="{C3380CC4-5D6E-409C-BE32-E72D297353CC}">
              <c16:uniqueId val="{00000000-AE6B-4D90-A3A7-246403478DE9}"/>
            </c:ext>
          </c:extLst>
        </c:ser>
        <c:dLbls>
          <c:showLegendKey val="0"/>
          <c:showVal val="0"/>
          <c:showCatName val="0"/>
          <c:showSerName val="0"/>
          <c:showPercent val="0"/>
          <c:showBubbleSize val="0"/>
        </c:dLbls>
        <c:gapWidth val="50"/>
        <c:overlap val="-27"/>
        <c:axId val="298779976"/>
        <c:axId val="298785072"/>
      </c:barChart>
      <c:catAx>
        <c:axId val="298779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8785072"/>
        <c:crosses val="autoZero"/>
        <c:auto val="1"/>
        <c:lblAlgn val="ctr"/>
        <c:lblOffset val="100"/>
        <c:noMultiLvlLbl val="0"/>
      </c:catAx>
      <c:valAx>
        <c:axId val="29878507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98779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425686196005156E-2"/>
          <c:y val="7.5756309307490416E-2"/>
          <c:w val="0.90003759064015298"/>
          <c:h val="0.67320494313210844"/>
        </c:manualLayout>
      </c:layout>
      <c:barChart>
        <c:barDir val="col"/>
        <c:grouping val="clustered"/>
        <c:varyColors val="0"/>
        <c:ser>
          <c:idx val="0"/>
          <c:order val="0"/>
          <c:tx>
            <c:strRef>
              <c:f>Sheet1!$B$1</c:f>
              <c:strCache>
                <c:ptCount val="1"/>
                <c:pt idx="0">
                  <c:v>WFI-EZ</c:v>
                </c:pt>
              </c:strCache>
            </c:strRef>
          </c:tx>
          <c:spPr>
            <a:solidFill>
              <a:schemeClr val="accent1"/>
            </a:solidFill>
          </c:spPr>
          <c:invertIfNegative val="0"/>
          <c:dPt>
            <c:idx val="5"/>
            <c:invertIfNegative val="0"/>
            <c:bubble3D val="0"/>
            <c:extLst>
              <c:ext xmlns:c16="http://schemas.microsoft.com/office/drawing/2014/chart" uri="{C3380CC4-5D6E-409C-BE32-E72D297353CC}">
                <c16:uniqueId val="{00000000-ED62-4F85-A232-1AAD04C7A500}"/>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Effective Teamwork*</c:v>
                </c:pt>
                <c:pt idx="1">
                  <c:v>Based on Priority Needs*</c:v>
                </c:pt>
                <c:pt idx="2">
                  <c:v>Use of Natural &amp; Comm. Supports*</c:v>
                </c:pt>
                <c:pt idx="3">
                  <c:v>Outcomes-Based Process*</c:v>
                </c:pt>
                <c:pt idx="4">
                  <c:v>Driven by Strengths &amp; Families*</c:v>
                </c:pt>
                <c:pt idx="5">
                  <c:v>Total Score</c:v>
                </c:pt>
              </c:strCache>
            </c:strRef>
          </c:cat>
          <c:val>
            <c:numRef>
              <c:f>Sheet1!$B$2:$B$7</c:f>
              <c:numCache>
                <c:formatCode>0%</c:formatCode>
                <c:ptCount val="6"/>
                <c:pt idx="0">
                  <c:v>0.66</c:v>
                </c:pt>
                <c:pt idx="1">
                  <c:v>0.69</c:v>
                </c:pt>
                <c:pt idx="2">
                  <c:v>0.57999999999999996</c:v>
                </c:pt>
                <c:pt idx="3">
                  <c:v>0.66</c:v>
                </c:pt>
                <c:pt idx="4">
                  <c:v>0.71</c:v>
                </c:pt>
                <c:pt idx="5">
                  <c:v>0.66</c:v>
                </c:pt>
              </c:numCache>
            </c:numRef>
          </c:val>
          <c:extLst>
            <c:ext xmlns:c16="http://schemas.microsoft.com/office/drawing/2014/chart" uri="{C3380CC4-5D6E-409C-BE32-E72D297353CC}">
              <c16:uniqueId val="{00000001-ED62-4F85-A232-1AAD04C7A500}"/>
            </c:ext>
          </c:extLst>
        </c:ser>
        <c:ser>
          <c:idx val="1"/>
          <c:order val="1"/>
          <c:tx>
            <c:strRef>
              <c:f>Sheet1!$C$1</c:f>
              <c:strCache>
                <c:ptCount val="1"/>
                <c:pt idx="0">
                  <c:v>TOM 2.0</c:v>
                </c:pt>
              </c:strCache>
            </c:strRef>
          </c:tx>
          <c:spPr>
            <a:solidFill>
              <a:schemeClr val="accent4"/>
            </a:solidFill>
          </c:spPr>
          <c:invertIfNegative val="0"/>
          <c:dPt>
            <c:idx val="5"/>
            <c:invertIfNegative val="0"/>
            <c:bubble3D val="0"/>
            <c:extLst>
              <c:ext xmlns:c16="http://schemas.microsoft.com/office/drawing/2014/chart" uri="{C3380CC4-5D6E-409C-BE32-E72D297353CC}">
                <c16:uniqueId val="{00000002-ED62-4F85-A232-1AAD04C7A500}"/>
              </c:ext>
            </c:extLst>
          </c:dPt>
          <c:dLbls>
            <c:dLbl>
              <c:idx val="1"/>
              <c:layout>
                <c:manualLayout>
                  <c:x val="4.2372881355932203E-3"/>
                  <c:y val="-1.9444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62-4F85-A232-1AAD04C7A500}"/>
                </c:ext>
              </c:extLst>
            </c:dLbl>
            <c:dLbl>
              <c:idx val="3"/>
              <c:layout>
                <c:manualLayout>
                  <c:x val="4.2372881355932203E-3"/>
                  <c:y val="-1.94444444444444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62-4F85-A232-1AAD04C7A500}"/>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Effective Teamwork*</c:v>
                </c:pt>
                <c:pt idx="1">
                  <c:v>Based on Priority Needs*</c:v>
                </c:pt>
                <c:pt idx="2">
                  <c:v>Use of Natural &amp; Comm. Supports*</c:v>
                </c:pt>
                <c:pt idx="3">
                  <c:v>Outcomes-Based Process*</c:v>
                </c:pt>
                <c:pt idx="4">
                  <c:v>Driven by Strengths &amp; Families*</c:v>
                </c:pt>
                <c:pt idx="5">
                  <c:v>Total Score</c:v>
                </c:pt>
              </c:strCache>
            </c:strRef>
          </c:cat>
          <c:val>
            <c:numRef>
              <c:f>Sheet1!$C$2:$C$7</c:f>
              <c:numCache>
                <c:formatCode>0%</c:formatCode>
                <c:ptCount val="6"/>
                <c:pt idx="0">
                  <c:v>0.95</c:v>
                </c:pt>
                <c:pt idx="1">
                  <c:v>0.84099999999999997</c:v>
                </c:pt>
                <c:pt idx="2">
                  <c:v>0.76</c:v>
                </c:pt>
                <c:pt idx="3">
                  <c:v>0.84099999999999997</c:v>
                </c:pt>
                <c:pt idx="4">
                  <c:v>0.88500000000000001</c:v>
                </c:pt>
                <c:pt idx="5">
                  <c:v>0.85699999999999998</c:v>
                </c:pt>
              </c:numCache>
            </c:numRef>
          </c:val>
          <c:extLst>
            <c:ext xmlns:c16="http://schemas.microsoft.com/office/drawing/2014/chart" uri="{C3380CC4-5D6E-409C-BE32-E72D297353CC}">
              <c16:uniqueId val="{00000005-ED62-4F85-A232-1AAD04C7A500}"/>
            </c:ext>
          </c:extLst>
        </c:ser>
        <c:dLbls>
          <c:showLegendKey val="0"/>
          <c:showVal val="0"/>
          <c:showCatName val="0"/>
          <c:showSerName val="0"/>
          <c:showPercent val="0"/>
          <c:showBubbleSize val="0"/>
        </c:dLbls>
        <c:gapWidth val="150"/>
        <c:axId val="298778800"/>
        <c:axId val="298779192"/>
      </c:barChart>
      <c:catAx>
        <c:axId val="298778800"/>
        <c:scaling>
          <c:orientation val="minMax"/>
        </c:scaling>
        <c:delete val="0"/>
        <c:axPos val="b"/>
        <c:numFmt formatCode="General" sourceLinked="0"/>
        <c:majorTickMark val="out"/>
        <c:minorTickMark val="none"/>
        <c:tickLblPos val="nextTo"/>
        <c:crossAx val="298779192"/>
        <c:crosses val="autoZero"/>
        <c:auto val="1"/>
        <c:lblAlgn val="ctr"/>
        <c:lblOffset val="100"/>
        <c:noMultiLvlLbl val="0"/>
      </c:catAx>
      <c:valAx>
        <c:axId val="298779192"/>
        <c:scaling>
          <c:orientation val="minMax"/>
          <c:max val="1"/>
        </c:scaling>
        <c:delete val="0"/>
        <c:axPos val="l"/>
        <c:title>
          <c:tx>
            <c:rich>
              <a:bodyPr rot="-5400000" vert="horz"/>
              <a:lstStyle/>
              <a:p>
                <a:pPr>
                  <a:defRPr/>
                </a:pPr>
                <a:r>
                  <a:rPr lang="en-US" sz="1200" dirty="0" smtClean="0"/>
                  <a:t>Fidelity Score</a:t>
                </a:r>
                <a:endParaRPr lang="en-US" sz="1200" dirty="0"/>
              </a:p>
            </c:rich>
          </c:tx>
          <c:layout>
            <c:manualLayout>
              <c:xMode val="edge"/>
              <c:yMode val="edge"/>
              <c:x val="6.1440677966101689E-3"/>
              <c:y val="0.30869903762029749"/>
            </c:manualLayout>
          </c:layout>
          <c:overlay val="0"/>
        </c:title>
        <c:numFmt formatCode="0%" sourceLinked="0"/>
        <c:majorTickMark val="out"/>
        <c:minorTickMark val="none"/>
        <c:tickLblPos val="nextTo"/>
        <c:crossAx val="298778800"/>
        <c:crosses val="autoZero"/>
        <c:crossBetween val="between"/>
        <c:majorUnit val="0.25"/>
      </c:valAx>
    </c:plotArea>
    <c:legend>
      <c:legendPos val="b"/>
      <c:layout>
        <c:manualLayout>
          <c:xMode val="edge"/>
          <c:yMode val="edge"/>
          <c:x val="0.37368632946305447"/>
          <c:y val="0.92012445319335079"/>
          <c:w val="0.26110191734507765"/>
          <c:h val="7.7097769028871388E-2"/>
        </c:manualLayout>
      </c:layout>
      <c:overlay val="0"/>
      <c:txPr>
        <a:bodyPr/>
        <a:lstStyle/>
        <a:p>
          <a:pPr>
            <a:defRPr sz="1800"/>
          </a:pPr>
          <a:endParaRPr lang="en-US"/>
        </a:p>
      </c:txPr>
    </c:legend>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Completed by program staff as part of an interview (n=420)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Score</c:v>
                </c:pt>
                <c:pt idx="1">
                  <c:v>Effective Teamwork</c:v>
                </c:pt>
                <c:pt idx="2">
                  <c:v>Natural &amp; Community Supports</c:v>
                </c:pt>
                <c:pt idx="3">
                  <c:v>Needs-Based</c:v>
                </c:pt>
                <c:pt idx="4">
                  <c:v>Outcomes Based</c:v>
                </c:pt>
                <c:pt idx="5">
                  <c:v>Strength &amp; Family Driven</c:v>
                </c:pt>
              </c:strCache>
            </c:strRef>
          </c:cat>
          <c:val>
            <c:numRef>
              <c:f>Sheet1!$B$2:$B$7</c:f>
              <c:numCache>
                <c:formatCode>0%</c:formatCode>
                <c:ptCount val="6"/>
                <c:pt idx="0">
                  <c:v>0.65</c:v>
                </c:pt>
                <c:pt idx="1">
                  <c:v>0.65</c:v>
                </c:pt>
                <c:pt idx="2">
                  <c:v>0.56999999999999995</c:v>
                </c:pt>
                <c:pt idx="3">
                  <c:v>0.68</c:v>
                </c:pt>
                <c:pt idx="4">
                  <c:v>0.64</c:v>
                </c:pt>
                <c:pt idx="5">
                  <c:v>0.69</c:v>
                </c:pt>
              </c:numCache>
            </c:numRef>
          </c:val>
          <c:extLst>
            <c:ext xmlns:c16="http://schemas.microsoft.com/office/drawing/2014/chart" uri="{C3380CC4-5D6E-409C-BE32-E72D297353CC}">
              <c16:uniqueId val="{00000000-E404-4DED-A60F-C3403B6ED67B}"/>
            </c:ext>
          </c:extLst>
        </c:ser>
        <c:ser>
          <c:idx val="1"/>
          <c:order val="1"/>
          <c:tx>
            <c:strRef>
              <c:f>Sheet1!$C$1</c:f>
              <c:strCache>
                <c:ptCount val="1"/>
                <c:pt idx="0">
                  <c:v>Completed by the caregiver/parent (n=175)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Total Score</c:v>
                </c:pt>
                <c:pt idx="1">
                  <c:v>Effective Teamwork</c:v>
                </c:pt>
                <c:pt idx="2">
                  <c:v>Natural &amp; Community Supports</c:v>
                </c:pt>
                <c:pt idx="3">
                  <c:v>Needs-Based</c:v>
                </c:pt>
                <c:pt idx="4">
                  <c:v>Outcomes Based</c:v>
                </c:pt>
                <c:pt idx="5">
                  <c:v>Strength &amp; Family Driven</c:v>
                </c:pt>
              </c:strCache>
            </c:strRef>
          </c:cat>
          <c:val>
            <c:numRef>
              <c:f>Sheet1!$C$2:$C$7</c:f>
              <c:numCache>
                <c:formatCode>0%</c:formatCode>
                <c:ptCount val="6"/>
                <c:pt idx="0">
                  <c:v>0.68</c:v>
                </c:pt>
                <c:pt idx="1">
                  <c:v>0.68</c:v>
                </c:pt>
                <c:pt idx="2">
                  <c:v>0.57999999999999996</c:v>
                </c:pt>
                <c:pt idx="3">
                  <c:v>0.71</c:v>
                </c:pt>
                <c:pt idx="4">
                  <c:v>0.7</c:v>
                </c:pt>
                <c:pt idx="5">
                  <c:v>0.74</c:v>
                </c:pt>
              </c:numCache>
            </c:numRef>
          </c:val>
          <c:extLst>
            <c:ext xmlns:c16="http://schemas.microsoft.com/office/drawing/2014/chart" uri="{C3380CC4-5D6E-409C-BE32-E72D297353CC}">
              <c16:uniqueId val="{00000001-E404-4DED-A60F-C3403B6ED67B}"/>
            </c:ext>
          </c:extLst>
        </c:ser>
        <c:dLbls>
          <c:showLegendKey val="0"/>
          <c:showVal val="0"/>
          <c:showCatName val="0"/>
          <c:showSerName val="0"/>
          <c:showPercent val="0"/>
          <c:showBubbleSize val="0"/>
        </c:dLbls>
        <c:gapWidth val="50"/>
        <c:axId val="529770472"/>
        <c:axId val="529770800"/>
      </c:barChart>
      <c:catAx>
        <c:axId val="529770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770800"/>
        <c:crosses val="autoZero"/>
        <c:auto val="1"/>
        <c:lblAlgn val="ctr"/>
        <c:lblOffset val="100"/>
        <c:noMultiLvlLbl val="0"/>
      </c:catAx>
      <c:valAx>
        <c:axId val="52977080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9770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MA 2017</c:v>
                </c:pt>
              </c:strCache>
            </c:strRef>
          </c:tx>
          <c:invertIfNegative val="0"/>
          <c:cat>
            <c:strRef>
              <c:f>Sheet1!$A$2:$A$7</c:f>
              <c:strCache>
                <c:ptCount val="6"/>
                <c:pt idx="0">
                  <c:v>Effective Teamwork</c:v>
                </c:pt>
                <c:pt idx="1">
                  <c:v>Natural &amp; Community Supports*</c:v>
                </c:pt>
                <c:pt idx="2">
                  <c:v>Needs-Based*</c:v>
                </c:pt>
                <c:pt idx="3">
                  <c:v>Outcomes-Based*</c:v>
                </c:pt>
                <c:pt idx="4">
                  <c:v>Strength &amp; Family Driven*</c:v>
                </c:pt>
                <c:pt idx="5">
                  <c:v>Total Score</c:v>
                </c:pt>
              </c:strCache>
            </c:strRef>
          </c:cat>
          <c:val>
            <c:numRef>
              <c:f>Sheet1!$B$2:$B$7</c:f>
              <c:numCache>
                <c:formatCode>General</c:formatCode>
                <c:ptCount val="6"/>
                <c:pt idx="0">
                  <c:v>68</c:v>
                </c:pt>
                <c:pt idx="1">
                  <c:v>59</c:v>
                </c:pt>
                <c:pt idx="2">
                  <c:v>70</c:v>
                </c:pt>
                <c:pt idx="3">
                  <c:v>70</c:v>
                </c:pt>
                <c:pt idx="4">
                  <c:v>74</c:v>
                </c:pt>
                <c:pt idx="5">
                  <c:v>68</c:v>
                </c:pt>
              </c:numCache>
            </c:numRef>
          </c:val>
          <c:extLst>
            <c:ext xmlns:c16="http://schemas.microsoft.com/office/drawing/2014/chart" uri="{C3380CC4-5D6E-409C-BE32-E72D297353CC}">
              <c16:uniqueId val="{00000000-3C60-4644-876A-2E499D254C20}"/>
            </c:ext>
          </c:extLst>
        </c:ser>
        <c:ser>
          <c:idx val="1"/>
          <c:order val="1"/>
          <c:tx>
            <c:strRef>
              <c:f>Sheet1!$C$1</c:f>
              <c:strCache>
                <c:ptCount val="1"/>
                <c:pt idx="0">
                  <c:v>MA 2018</c:v>
                </c:pt>
              </c:strCache>
            </c:strRef>
          </c:tx>
          <c:spPr>
            <a:solidFill>
              <a:schemeClr val="accent4"/>
            </a:solidFill>
          </c:spPr>
          <c:invertIfNegative val="0"/>
          <c:cat>
            <c:strRef>
              <c:f>Sheet1!$A$2:$A$7</c:f>
              <c:strCache>
                <c:ptCount val="6"/>
                <c:pt idx="0">
                  <c:v>Effective Teamwork</c:v>
                </c:pt>
                <c:pt idx="1">
                  <c:v>Natural &amp; Community Supports*</c:v>
                </c:pt>
                <c:pt idx="2">
                  <c:v>Needs-Based*</c:v>
                </c:pt>
                <c:pt idx="3">
                  <c:v>Outcomes-Based*</c:v>
                </c:pt>
                <c:pt idx="4">
                  <c:v>Strength &amp; Family Driven*</c:v>
                </c:pt>
                <c:pt idx="5">
                  <c:v>Total Score</c:v>
                </c:pt>
              </c:strCache>
            </c:strRef>
          </c:cat>
          <c:val>
            <c:numRef>
              <c:f>Sheet1!$C$2:$C$7</c:f>
              <c:numCache>
                <c:formatCode>0</c:formatCode>
                <c:ptCount val="6"/>
                <c:pt idx="0">
                  <c:v>66</c:v>
                </c:pt>
                <c:pt idx="1">
                  <c:v>58</c:v>
                </c:pt>
                <c:pt idx="2">
                  <c:v>69</c:v>
                </c:pt>
                <c:pt idx="3">
                  <c:v>66</c:v>
                </c:pt>
                <c:pt idx="4">
                  <c:v>71</c:v>
                </c:pt>
                <c:pt idx="5">
                  <c:v>66</c:v>
                </c:pt>
              </c:numCache>
            </c:numRef>
          </c:val>
          <c:extLst>
            <c:ext xmlns:c16="http://schemas.microsoft.com/office/drawing/2014/chart" uri="{C3380CC4-5D6E-409C-BE32-E72D297353CC}">
              <c16:uniqueId val="{00000001-3C60-4644-876A-2E499D254C20}"/>
            </c:ext>
          </c:extLst>
        </c:ser>
        <c:ser>
          <c:idx val="2"/>
          <c:order val="2"/>
          <c:tx>
            <c:strRef>
              <c:f>Sheet1!$D$1</c:f>
              <c:strCache>
                <c:ptCount val="1"/>
                <c:pt idx="0">
                  <c:v>National Mean</c:v>
                </c:pt>
              </c:strCache>
            </c:strRef>
          </c:tx>
          <c:invertIfNegative val="0"/>
          <c:cat>
            <c:strRef>
              <c:f>Sheet1!$A$2:$A$7</c:f>
              <c:strCache>
                <c:ptCount val="6"/>
                <c:pt idx="0">
                  <c:v>Effective Teamwork</c:v>
                </c:pt>
                <c:pt idx="1">
                  <c:v>Natural &amp; Community Supports*</c:v>
                </c:pt>
                <c:pt idx="2">
                  <c:v>Needs-Based*</c:v>
                </c:pt>
                <c:pt idx="3">
                  <c:v>Outcomes-Based*</c:v>
                </c:pt>
                <c:pt idx="4">
                  <c:v>Strength &amp; Family Driven*</c:v>
                </c:pt>
                <c:pt idx="5">
                  <c:v>Total Score</c:v>
                </c:pt>
              </c:strCache>
            </c:strRef>
          </c:cat>
          <c:val>
            <c:numRef>
              <c:f>Sheet1!$D$2:$D$7</c:f>
              <c:numCache>
                <c:formatCode>0</c:formatCode>
                <c:ptCount val="6"/>
                <c:pt idx="0">
                  <c:v>68</c:v>
                </c:pt>
                <c:pt idx="1">
                  <c:v>66</c:v>
                </c:pt>
                <c:pt idx="2">
                  <c:v>74</c:v>
                </c:pt>
                <c:pt idx="3">
                  <c:v>75</c:v>
                </c:pt>
                <c:pt idx="4">
                  <c:v>77.599999999999994</c:v>
                </c:pt>
                <c:pt idx="5">
                  <c:v>72</c:v>
                </c:pt>
              </c:numCache>
            </c:numRef>
          </c:val>
          <c:extLst>
            <c:ext xmlns:c16="http://schemas.microsoft.com/office/drawing/2014/chart" uri="{C3380CC4-5D6E-409C-BE32-E72D297353CC}">
              <c16:uniqueId val="{00000000-3612-46C5-AD8A-0D07625B5E85}"/>
            </c:ext>
          </c:extLst>
        </c:ser>
        <c:dLbls>
          <c:showLegendKey val="0"/>
          <c:showVal val="0"/>
          <c:showCatName val="0"/>
          <c:showSerName val="0"/>
          <c:showPercent val="0"/>
          <c:showBubbleSize val="0"/>
        </c:dLbls>
        <c:gapWidth val="150"/>
        <c:axId val="298778016"/>
        <c:axId val="298778408"/>
      </c:barChart>
      <c:catAx>
        <c:axId val="298778016"/>
        <c:scaling>
          <c:orientation val="minMax"/>
        </c:scaling>
        <c:delete val="0"/>
        <c:axPos val="b"/>
        <c:numFmt formatCode="General" sourceLinked="0"/>
        <c:majorTickMark val="none"/>
        <c:minorTickMark val="none"/>
        <c:tickLblPos val="nextTo"/>
        <c:crossAx val="298778408"/>
        <c:crosses val="autoZero"/>
        <c:auto val="1"/>
        <c:lblAlgn val="ctr"/>
        <c:lblOffset val="100"/>
        <c:noMultiLvlLbl val="0"/>
      </c:catAx>
      <c:valAx>
        <c:axId val="298778408"/>
        <c:scaling>
          <c:orientation val="minMax"/>
          <c:max val="100"/>
        </c:scaling>
        <c:delete val="0"/>
        <c:axPos val="l"/>
        <c:title>
          <c:tx>
            <c:rich>
              <a:bodyPr/>
              <a:lstStyle/>
              <a:p>
                <a:pPr>
                  <a:defRPr/>
                </a:pPr>
                <a:r>
                  <a:rPr lang="en-US" dirty="0" smtClean="0"/>
                  <a:t>Fidelity</a:t>
                </a:r>
                <a:r>
                  <a:rPr lang="en-US" baseline="0" dirty="0" smtClean="0"/>
                  <a:t> Score</a:t>
                </a:r>
                <a:endParaRPr lang="en-US" dirty="0"/>
              </a:p>
            </c:rich>
          </c:tx>
          <c:layout>
            <c:manualLayout>
              <c:xMode val="edge"/>
              <c:yMode val="edge"/>
              <c:x val="5.3623188405797099E-2"/>
              <c:y val="0.31749606299212596"/>
            </c:manualLayout>
          </c:layout>
          <c:overlay val="0"/>
        </c:title>
        <c:numFmt formatCode="#,##0" sourceLinked="0"/>
        <c:majorTickMark val="none"/>
        <c:minorTickMark val="none"/>
        <c:tickLblPos val="nextTo"/>
        <c:crossAx val="298778016"/>
        <c:crosses val="autoZero"/>
        <c:crossBetween val="between"/>
      </c:valAx>
      <c:dTable>
        <c:showHorzBorder val="1"/>
        <c:showVertBorder val="1"/>
        <c:showOutline val="1"/>
        <c:showKeys val="1"/>
      </c:dTable>
    </c:plotArea>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869189020863912E-2"/>
          <c:y val="3.4730668281849383E-2"/>
          <c:w val="0.90759408781529427"/>
          <c:h val="0.7584221683827983"/>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rgbClr val="A40000"/>
              </a:solidFill>
            </c:spPr>
            <c:extLst>
              <c:ext xmlns:c16="http://schemas.microsoft.com/office/drawing/2014/chart" uri="{C3380CC4-5D6E-409C-BE32-E72D297353CC}">
                <c16:uniqueId val="{00000001-3DF4-412D-AFA8-5EF27431DF53}"/>
              </c:ext>
            </c:extLst>
          </c:dPt>
          <c:dPt>
            <c:idx val="1"/>
            <c:invertIfNegative val="0"/>
            <c:bubble3D val="0"/>
            <c:spPr>
              <a:solidFill>
                <a:srgbClr val="A40000"/>
              </a:solidFill>
            </c:spPr>
            <c:extLst>
              <c:ext xmlns:c16="http://schemas.microsoft.com/office/drawing/2014/chart" uri="{C3380CC4-5D6E-409C-BE32-E72D297353CC}">
                <c16:uniqueId val="{00000003-3DF4-412D-AFA8-5EF27431DF53}"/>
              </c:ext>
            </c:extLst>
          </c:dPt>
          <c:dPt>
            <c:idx val="2"/>
            <c:invertIfNegative val="0"/>
            <c:bubble3D val="0"/>
            <c:spPr>
              <a:solidFill>
                <a:srgbClr val="A40000"/>
              </a:solidFill>
            </c:spPr>
            <c:extLst>
              <c:ext xmlns:c16="http://schemas.microsoft.com/office/drawing/2014/chart" uri="{C3380CC4-5D6E-409C-BE32-E72D297353CC}">
                <c16:uniqueId val="{00000005-3DF4-412D-AFA8-5EF27431DF53}"/>
              </c:ext>
            </c:extLst>
          </c:dPt>
          <c:dPt>
            <c:idx val="3"/>
            <c:invertIfNegative val="0"/>
            <c:bubble3D val="0"/>
            <c:spPr>
              <a:solidFill>
                <a:schemeClr val="accent2">
                  <a:lumMod val="50000"/>
                </a:schemeClr>
              </a:solidFill>
            </c:spPr>
            <c:extLst>
              <c:ext xmlns:c16="http://schemas.microsoft.com/office/drawing/2014/chart" uri="{C3380CC4-5D6E-409C-BE32-E72D297353CC}">
                <c16:uniqueId val="{00000007-3DF4-412D-AFA8-5EF27431DF53}"/>
              </c:ext>
            </c:extLst>
          </c:dPt>
          <c:dPt>
            <c:idx val="4"/>
            <c:invertIfNegative val="0"/>
            <c:bubble3D val="0"/>
            <c:spPr>
              <a:solidFill>
                <a:schemeClr val="tx2"/>
              </a:solidFill>
            </c:spPr>
            <c:extLst>
              <c:ext xmlns:c16="http://schemas.microsoft.com/office/drawing/2014/chart" uri="{C3380CC4-5D6E-409C-BE32-E72D297353CC}">
                <c16:uniqueId val="{00000009-3DF4-412D-AFA8-5EF27431DF53}"/>
              </c:ext>
            </c:extLst>
          </c:dPt>
          <c:dPt>
            <c:idx val="5"/>
            <c:invertIfNegative val="0"/>
            <c:bubble3D val="0"/>
            <c:spPr>
              <a:solidFill>
                <a:schemeClr val="accent1"/>
              </a:solidFill>
            </c:spPr>
            <c:extLst>
              <c:ext xmlns:c16="http://schemas.microsoft.com/office/drawing/2014/chart" uri="{C3380CC4-5D6E-409C-BE32-E72D297353CC}">
                <c16:uniqueId val="{0000000B-3DF4-412D-AFA8-5EF27431DF53}"/>
              </c:ext>
            </c:extLst>
          </c:dPt>
          <c:dPt>
            <c:idx val="6"/>
            <c:invertIfNegative val="0"/>
            <c:bubble3D val="0"/>
            <c:spPr>
              <a:solidFill>
                <a:schemeClr val="tx2"/>
              </a:solidFill>
            </c:spPr>
            <c:extLst>
              <c:ext xmlns:c16="http://schemas.microsoft.com/office/drawing/2014/chart" uri="{C3380CC4-5D6E-409C-BE32-E72D297353CC}">
                <c16:uniqueId val="{0000000D-3DF4-412D-AFA8-5EF27431DF53}"/>
              </c:ext>
            </c:extLst>
          </c:dPt>
          <c:dPt>
            <c:idx val="7"/>
            <c:invertIfNegative val="0"/>
            <c:bubble3D val="0"/>
            <c:spPr>
              <a:solidFill>
                <a:schemeClr val="tx2"/>
              </a:solidFill>
            </c:spPr>
            <c:extLst>
              <c:ext xmlns:c16="http://schemas.microsoft.com/office/drawing/2014/chart" uri="{C3380CC4-5D6E-409C-BE32-E72D297353CC}">
                <c16:uniqueId val="{0000000F-3DF4-412D-AFA8-5EF27431DF53}"/>
              </c:ext>
            </c:extLst>
          </c:dPt>
          <c:dPt>
            <c:idx val="12"/>
            <c:invertIfNegative val="0"/>
            <c:bubble3D val="0"/>
            <c:spPr>
              <a:solidFill>
                <a:schemeClr val="accent1"/>
              </a:solidFill>
            </c:spPr>
            <c:extLst>
              <c:ext xmlns:c16="http://schemas.microsoft.com/office/drawing/2014/chart" uri="{C3380CC4-5D6E-409C-BE32-E72D297353CC}">
                <c16:uniqueId val="{00000011-3DF4-412D-AFA8-5EF27431DF53}"/>
              </c:ext>
            </c:extLst>
          </c:dPt>
          <c:dPt>
            <c:idx val="13"/>
            <c:invertIfNegative val="0"/>
            <c:bubble3D val="0"/>
            <c:spPr>
              <a:solidFill>
                <a:schemeClr val="accent1"/>
              </a:solidFill>
            </c:spPr>
            <c:extLst>
              <c:ext xmlns:c16="http://schemas.microsoft.com/office/drawing/2014/chart" uri="{C3380CC4-5D6E-409C-BE32-E72D297353CC}">
                <c16:uniqueId val="{00000013-3DF4-412D-AFA8-5EF27431DF53}"/>
              </c:ext>
            </c:extLst>
          </c:dPt>
          <c:dPt>
            <c:idx val="14"/>
            <c:invertIfNegative val="0"/>
            <c:bubble3D val="0"/>
            <c:spPr>
              <a:solidFill>
                <a:schemeClr val="accent2">
                  <a:lumMod val="50000"/>
                </a:schemeClr>
              </a:solidFill>
            </c:spPr>
            <c:extLst>
              <c:ext xmlns:c16="http://schemas.microsoft.com/office/drawing/2014/chart" uri="{C3380CC4-5D6E-409C-BE32-E72D297353CC}">
                <c16:uniqueId val="{00000015-3DF4-412D-AFA8-5EF27431DF53}"/>
              </c:ext>
            </c:extLst>
          </c:dPt>
          <c:dPt>
            <c:idx val="16"/>
            <c:invertIfNegative val="0"/>
            <c:bubble3D val="0"/>
            <c:spPr>
              <a:solidFill>
                <a:schemeClr val="accent4">
                  <a:lumMod val="75000"/>
                </a:schemeClr>
              </a:solidFill>
            </c:spPr>
            <c:extLst>
              <c:ext xmlns:c16="http://schemas.microsoft.com/office/drawing/2014/chart" uri="{C3380CC4-5D6E-409C-BE32-E72D297353CC}">
                <c16:uniqueId val="{0000002A-4046-4D2E-8A78-E2525B02B3F3}"/>
              </c:ext>
            </c:extLst>
          </c:dPt>
          <c:dPt>
            <c:idx val="17"/>
            <c:invertIfNegative val="0"/>
            <c:bubble3D val="0"/>
            <c:spPr>
              <a:solidFill>
                <a:schemeClr val="accent1"/>
              </a:solidFill>
            </c:spPr>
            <c:extLst>
              <c:ext xmlns:c16="http://schemas.microsoft.com/office/drawing/2014/chart" uri="{C3380CC4-5D6E-409C-BE32-E72D297353CC}">
                <c16:uniqueId val="{00000017-3DF4-412D-AFA8-5EF27431DF53}"/>
              </c:ext>
            </c:extLst>
          </c:dPt>
          <c:dPt>
            <c:idx val="18"/>
            <c:invertIfNegative val="0"/>
            <c:bubble3D val="0"/>
            <c:spPr>
              <a:solidFill>
                <a:schemeClr val="accent1"/>
              </a:solidFill>
            </c:spPr>
            <c:extLst>
              <c:ext xmlns:c16="http://schemas.microsoft.com/office/drawing/2014/chart" uri="{C3380CC4-5D6E-409C-BE32-E72D297353CC}">
                <c16:uniqueId val="{00000019-3DF4-412D-AFA8-5EF27431DF53}"/>
              </c:ext>
            </c:extLst>
          </c:dPt>
          <c:dPt>
            <c:idx val="19"/>
            <c:invertIfNegative val="0"/>
            <c:bubble3D val="0"/>
            <c:spPr>
              <a:solidFill>
                <a:schemeClr val="accent1"/>
              </a:solidFill>
            </c:spPr>
            <c:extLst>
              <c:ext xmlns:c16="http://schemas.microsoft.com/office/drawing/2014/chart" uri="{C3380CC4-5D6E-409C-BE32-E72D297353CC}">
                <c16:uniqueId val="{0000001B-3DF4-412D-AFA8-5EF27431DF53}"/>
              </c:ext>
            </c:extLst>
          </c:dPt>
          <c:dPt>
            <c:idx val="20"/>
            <c:invertIfNegative val="0"/>
            <c:bubble3D val="0"/>
            <c:spPr>
              <a:solidFill>
                <a:schemeClr val="accent1"/>
              </a:solidFill>
            </c:spPr>
            <c:extLst>
              <c:ext xmlns:c16="http://schemas.microsoft.com/office/drawing/2014/chart" uri="{C3380CC4-5D6E-409C-BE32-E72D297353CC}">
                <c16:uniqueId val="{0000001D-3DF4-412D-AFA8-5EF27431DF53}"/>
              </c:ext>
            </c:extLst>
          </c:dPt>
          <c:dPt>
            <c:idx val="28"/>
            <c:invertIfNegative val="0"/>
            <c:bubble3D val="0"/>
            <c:spPr>
              <a:solidFill>
                <a:schemeClr val="accent1"/>
              </a:solidFill>
            </c:spPr>
            <c:extLst>
              <c:ext xmlns:c16="http://schemas.microsoft.com/office/drawing/2014/chart" uri="{C3380CC4-5D6E-409C-BE32-E72D297353CC}">
                <c16:uniqueId val="{0000001F-3DF4-412D-AFA8-5EF27431DF53}"/>
              </c:ext>
            </c:extLst>
          </c:dPt>
          <c:dPt>
            <c:idx val="29"/>
            <c:invertIfNegative val="0"/>
            <c:bubble3D val="0"/>
            <c:spPr>
              <a:solidFill>
                <a:schemeClr val="accent2">
                  <a:lumMod val="50000"/>
                </a:schemeClr>
              </a:solidFill>
            </c:spPr>
            <c:extLst>
              <c:ext xmlns:c16="http://schemas.microsoft.com/office/drawing/2014/chart" uri="{C3380CC4-5D6E-409C-BE32-E72D297353CC}">
                <c16:uniqueId val="{00000021-3DF4-412D-AFA8-5EF27431DF53}"/>
              </c:ext>
            </c:extLst>
          </c:dPt>
          <c:dPt>
            <c:idx val="30"/>
            <c:invertIfNegative val="0"/>
            <c:bubble3D val="0"/>
            <c:spPr>
              <a:solidFill>
                <a:schemeClr val="accent2">
                  <a:lumMod val="50000"/>
                </a:schemeClr>
              </a:solidFill>
            </c:spPr>
            <c:extLst>
              <c:ext xmlns:c16="http://schemas.microsoft.com/office/drawing/2014/chart" uri="{C3380CC4-5D6E-409C-BE32-E72D297353CC}">
                <c16:uniqueId val="{00000023-3DF4-412D-AFA8-5EF27431DF53}"/>
              </c:ext>
            </c:extLst>
          </c:dPt>
          <c:dPt>
            <c:idx val="31"/>
            <c:invertIfNegative val="0"/>
            <c:bubble3D val="0"/>
            <c:spPr>
              <a:solidFill>
                <a:srgbClr val="00B050"/>
              </a:solidFill>
            </c:spPr>
            <c:extLst>
              <c:ext xmlns:c16="http://schemas.microsoft.com/office/drawing/2014/chart" uri="{C3380CC4-5D6E-409C-BE32-E72D297353CC}">
                <c16:uniqueId val="{00000025-3DF4-412D-AFA8-5EF27431DF53}"/>
              </c:ext>
            </c:extLst>
          </c:dPt>
          <c:dPt>
            <c:idx val="32"/>
            <c:invertIfNegative val="0"/>
            <c:bubble3D val="0"/>
            <c:spPr>
              <a:solidFill>
                <a:srgbClr val="00B050"/>
              </a:solidFill>
            </c:spPr>
            <c:extLst>
              <c:ext xmlns:c16="http://schemas.microsoft.com/office/drawing/2014/chart" uri="{C3380CC4-5D6E-409C-BE32-E72D297353CC}">
                <c16:uniqueId val="{00000027-3DF4-412D-AFA8-5EF27431DF53}"/>
              </c:ext>
            </c:extLst>
          </c:dPt>
          <c:dPt>
            <c:idx val="33"/>
            <c:invertIfNegative val="0"/>
            <c:bubble3D val="0"/>
            <c:spPr>
              <a:solidFill>
                <a:schemeClr val="accent4">
                  <a:lumMod val="75000"/>
                </a:schemeClr>
              </a:solidFill>
            </c:spPr>
            <c:extLst>
              <c:ext xmlns:c16="http://schemas.microsoft.com/office/drawing/2014/chart" uri="{C3380CC4-5D6E-409C-BE32-E72D297353CC}">
                <c16:uniqueId val="{00000029-3DF4-412D-AFA8-5EF27431DF53}"/>
              </c:ext>
            </c:extLst>
          </c:dPt>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Sheet1!$A$2:$A$35</c:f>
              <c:strCache>
                <c:ptCount val="34"/>
                <c:pt idx="0">
                  <c:v>RVW</c:v>
                </c:pt>
                <c:pt idx="1">
                  <c:v>Springfield</c:v>
                </c:pt>
                <c:pt idx="2">
                  <c:v>Walden</c:v>
                </c:pt>
                <c:pt idx="3">
                  <c:v>Pittsfield</c:v>
                </c:pt>
                <c:pt idx="4">
                  <c:v>Worcester W</c:v>
                </c:pt>
                <c:pt idx="5">
                  <c:v>Framingham</c:v>
                </c:pt>
                <c:pt idx="6">
                  <c:v>N Central</c:v>
                </c:pt>
                <c:pt idx="7">
                  <c:v>Harbor</c:v>
                </c:pt>
                <c:pt idx="8">
                  <c:v>Lowell</c:v>
                </c:pt>
                <c:pt idx="9">
                  <c:v>Cape Ann</c:v>
                </c:pt>
                <c:pt idx="10">
                  <c:v>Lawrence</c:v>
                </c:pt>
                <c:pt idx="11">
                  <c:v>Worcester E</c:v>
                </c:pt>
                <c:pt idx="12">
                  <c:v>Park Street</c:v>
                </c:pt>
                <c:pt idx="13">
                  <c:v>CSR</c:v>
                </c:pt>
                <c:pt idx="14">
                  <c:v>Haverhill</c:v>
                </c:pt>
                <c:pt idx="15">
                  <c:v>New Bedford</c:v>
                </c:pt>
                <c:pt idx="16">
                  <c:v>MA Mean</c:v>
                </c:pt>
                <c:pt idx="17">
                  <c:v>Malden</c:v>
                </c:pt>
                <c:pt idx="18">
                  <c:v>Hyde Park</c:v>
                </c:pt>
                <c:pt idx="19">
                  <c:v>Coastal</c:v>
                </c:pt>
                <c:pt idx="20">
                  <c:v>Gandara</c:v>
                </c:pt>
                <c:pt idx="21">
                  <c:v>Attleboro</c:v>
                </c:pt>
                <c:pt idx="22">
                  <c:v>Brockton</c:v>
                </c:pt>
                <c:pt idx="23">
                  <c:v>Lynn</c:v>
                </c:pt>
                <c:pt idx="24">
                  <c:v>S Central</c:v>
                </c:pt>
                <c:pt idx="25">
                  <c:v>Dimock</c:v>
                </c:pt>
                <c:pt idx="26">
                  <c:v>Fall River</c:v>
                </c:pt>
                <c:pt idx="27">
                  <c:v>Cambridge</c:v>
                </c:pt>
                <c:pt idx="28">
                  <c:v>Arlington</c:v>
                </c:pt>
                <c:pt idx="29">
                  <c:v>Plymouth</c:v>
                </c:pt>
                <c:pt idx="30">
                  <c:v>Holyoke</c:v>
                </c:pt>
                <c:pt idx="31">
                  <c:v>C and I</c:v>
                </c:pt>
                <c:pt idx="32">
                  <c:v>Greenfield</c:v>
                </c:pt>
                <c:pt idx="33">
                  <c:v>Nat'l Mean</c:v>
                </c:pt>
              </c:strCache>
            </c:strRef>
          </c:cat>
          <c:val>
            <c:numRef>
              <c:f>Sheet1!$B$2:$B$35</c:f>
              <c:numCache>
                <c:formatCode>General</c:formatCode>
                <c:ptCount val="34"/>
                <c:pt idx="0">
                  <c:v>60</c:v>
                </c:pt>
                <c:pt idx="1">
                  <c:v>61</c:v>
                </c:pt>
                <c:pt idx="2">
                  <c:v>61</c:v>
                </c:pt>
                <c:pt idx="3">
                  <c:v>62</c:v>
                </c:pt>
                <c:pt idx="4">
                  <c:v>62</c:v>
                </c:pt>
                <c:pt idx="5">
                  <c:v>63</c:v>
                </c:pt>
                <c:pt idx="6">
                  <c:v>63</c:v>
                </c:pt>
                <c:pt idx="7">
                  <c:v>64</c:v>
                </c:pt>
                <c:pt idx="8">
                  <c:v>64</c:v>
                </c:pt>
                <c:pt idx="9">
                  <c:v>64</c:v>
                </c:pt>
                <c:pt idx="10">
                  <c:v>65</c:v>
                </c:pt>
                <c:pt idx="11">
                  <c:v>65</c:v>
                </c:pt>
                <c:pt idx="12">
                  <c:v>65</c:v>
                </c:pt>
                <c:pt idx="13">
                  <c:v>65</c:v>
                </c:pt>
                <c:pt idx="14">
                  <c:v>65</c:v>
                </c:pt>
                <c:pt idx="15">
                  <c:v>66</c:v>
                </c:pt>
                <c:pt idx="16">
                  <c:v>66</c:v>
                </c:pt>
                <c:pt idx="17">
                  <c:v>66</c:v>
                </c:pt>
                <c:pt idx="18">
                  <c:v>66</c:v>
                </c:pt>
                <c:pt idx="19">
                  <c:v>67</c:v>
                </c:pt>
                <c:pt idx="20">
                  <c:v>67</c:v>
                </c:pt>
                <c:pt idx="21">
                  <c:v>67</c:v>
                </c:pt>
                <c:pt idx="22">
                  <c:v>69</c:v>
                </c:pt>
                <c:pt idx="23">
                  <c:v>69</c:v>
                </c:pt>
                <c:pt idx="24">
                  <c:v>69</c:v>
                </c:pt>
                <c:pt idx="25">
                  <c:v>69</c:v>
                </c:pt>
                <c:pt idx="26">
                  <c:v>69</c:v>
                </c:pt>
                <c:pt idx="27">
                  <c:v>70</c:v>
                </c:pt>
                <c:pt idx="28">
                  <c:v>70</c:v>
                </c:pt>
                <c:pt idx="29">
                  <c:v>70</c:v>
                </c:pt>
                <c:pt idx="30">
                  <c:v>70</c:v>
                </c:pt>
                <c:pt idx="31">
                  <c:v>71</c:v>
                </c:pt>
                <c:pt idx="32">
                  <c:v>72</c:v>
                </c:pt>
                <c:pt idx="33">
                  <c:v>72</c:v>
                </c:pt>
              </c:numCache>
            </c:numRef>
          </c:val>
          <c:extLst>
            <c:ext xmlns:c16="http://schemas.microsoft.com/office/drawing/2014/chart" uri="{C3380CC4-5D6E-409C-BE32-E72D297353CC}">
              <c16:uniqueId val="{0000002A-3DF4-412D-AFA8-5EF27431DF53}"/>
            </c:ext>
          </c:extLst>
        </c:ser>
        <c:dLbls>
          <c:showLegendKey val="0"/>
          <c:showVal val="0"/>
          <c:showCatName val="0"/>
          <c:showSerName val="0"/>
          <c:showPercent val="0"/>
          <c:showBubbleSize val="0"/>
        </c:dLbls>
        <c:gapWidth val="100"/>
        <c:axId val="298779584"/>
        <c:axId val="298780760"/>
      </c:barChart>
      <c:catAx>
        <c:axId val="298779584"/>
        <c:scaling>
          <c:orientation val="minMax"/>
        </c:scaling>
        <c:delete val="0"/>
        <c:axPos val="b"/>
        <c:numFmt formatCode="General" sourceLinked="0"/>
        <c:majorTickMark val="out"/>
        <c:minorTickMark val="none"/>
        <c:tickLblPos val="nextTo"/>
        <c:txPr>
          <a:bodyPr/>
          <a:lstStyle/>
          <a:p>
            <a:pPr>
              <a:defRPr sz="1300" baseline="0"/>
            </a:pPr>
            <a:endParaRPr lang="en-US"/>
          </a:p>
        </c:txPr>
        <c:crossAx val="298780760"/>
        <c:crosses val="autoZero"/>
        <c:auto val="1"/>
        <c:lblAlgn val="ctr"/>
        <c:lblOffset val="100"/>
        <c:noMultiLvlLbl val="0"/>
      </c:catAx>
      <c:valAx>
        <c:axId val="298780760"/>
        <c:scaling>
          <c:orientation val="minMax"/>
          <c:max val="100"/>
          <c:min val="0"/>
        </c:scaling>
        <c:delete val="0"/>
        <c:axPos val="l"/>
        <c:title>
          <c:tx>
            <c:rich>
              <a:bodyPr rot="-5400000" vert="horz"/>
              <a:lstStyle/>
              <a:p>
                <a:pPr>
                  <a:defRPr sz="1400" b="0"/>
                </a:pPr>
                <a:r>
                  <a:rPr lang="en-US" sz="1400" b="0" dirty="0" smtClean="0"/>
                  <a:t>Fidelity</a:t>
                </a:r>
                <a:r>
                  <a:rPr lang="en-US" sz="1400" b="0" baseline="0" dirty="0" smtClean="0"/>
                  <a:t> Score</a:t>
                </a:r>
                <a:endParaRPr lang="en-US" sz="1400" b="0" dirty="0"/>
              </a:p>
            </c:rich>
          </c:tx>
          <c:layout>
            <c:manualLayout>
              <c:xMode val="edge"/>
              <c:yMode val="edge"/>
              <c:x val="2.8248587570621469E-3"/>
              <c:y val="0.3156917019987886"/>
            </c:manualLayout>
          </c:layout>
          <c:overlay val="0"/>
        </c:title>
        <c:numFmt formatCode="General" sourceLinked="1"/>
        <c:majorTickMark val="out"/>
        <c:minorTickMark val="none"/>
        <c:tickLblPos val="nextTo"/>
        <c:crossAx val="298779584"/>
        <c:crosses val="autoZero"/>
        <c:crossBetween val="between"/>
        <c:majorUnit val="20"/>
      </c:valAx>
    </c:plotArea>
    <c:plotVisOnly val="1"/>
    <c:dispBlanksAs val="gap"/>
    <c:showDLblsOverMax val="0"/>
  </c:chart>
  <c:spPr>
    <a:solidFill>
      <a:schemeClr val="bg1"/>
    </a:solidFill>
  </c:spPr>
  <c:txPr>
    <a:bodyPr/>
    <a:lstStyle/>
    <a:p>
      <a:pPr>
        <a:defRPr sz="14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3FE45D1-2638-47B8-9C58-B7875EBCC537}" type="datetimeFigureOut">
              <a:rPr lang="en-US" smtClean="0"/>
              <a:t>9/5/2018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5E3831-3595-4417-AAFF-C56947B023DA}" type="slidenum">
              <a:rPr lang="en-US" smtClean="0"/>
              <a:t>‹#›</a:t>
            </a:fld>
            <a:endParaRPr lang="en-US"/>
          </a:p>
        </p:txBody>
      </p:sp>
    </p:spTree>
    <p:extLst>
      <p:ext uri="{BB962C8B-B14F-4D97-AF65-F5344CB8AC3E}">
        <p14:creationId xmlns:p14="http://schemas.microsoft.com/office/powerpoint/2010/main" val="185414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EEB682-41C1-4B22-8217-78AEAB7A045F}" type="datetimeFigureOut">
              <a:rPr lang="en-US" smtClean="0"/>
              <a:t>9/5/2018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5648C-1494-40CD-870A-02EC9BE4C1AA}" type="slidenum">
              <a:rPr lang="en-US" smtClean="0"/>
              <a:t>‹#›</a:t>
            </a:fld>
            <a:endParaRPr lang="en-US"/>
          </a:p>
        </p:txBody>
      </p:sp>
    </p:spTree>
    <p:extLst>
      <p:ext uri="{BB962C8B-B14F-4D97-AF65-F5344CB8AC3E}">
        <p14:creationId xmlns:p14="http://schemas.microsoft.com/office/powerpoint/2010/main" val="424986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a:t>
            </a:fld>
            <a:endParaRPr lang="en-US"/>
          </a:p>
        </p:txBody>
      </p:sp>
    </p:spTree>
    <p:extLst>
      <p:ext uri="{BB962C8B-B14F-4D97-AF65-F5344CB8AC3E}">
        <p14:creationId xmlns:p14="http://schemas.microsoft.com/office/powerpoint/2010/main" val="264342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22</a:t>
            </a:fld>
            <a:endParaRPr lang="en-US"/>
          </a:p>
        </p:txBody>
      </p:sp>
    </p:spTree>
    <p:extLst>
      <p:ext uri="{BB962C8B-B14F-4D97-AF65-F5344CB8AC3E}">
        <p14:creationId xmlns:p14="http://schemas.microsoft.com/office/powerpoint/2010/main" val="2085110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23</a:t>
            </a:fld>
            <a:endParaRPr lang="en-US"/>
          </a:p>
        </p:txBody>
      </p:sp>
    </p:spTree>
    <p:extLst>
      <p:ext uri="{BB962C8B-B14F-4D97-AF65-F5344CB8AC3E}">
        <p14:creationId xmlns:p14="http://schemas.microsoft.com/office/powerpoint/2010/main" val="1847544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24</a:t>
            </a:fld>
            <a:endParaRPr lang="en-US"/>
          </a:p>
        </p:txBody>
      </p:sp>
    </p:spTree>
    <p:extLst>
      <p:ext uri="{BB962C8B-B14F-4D97-AF65-F5344CB8AC3E}">
        <p14:creationId xmlns:p14="http://schemas.microsoft.com/office/powerpoint/2010/main" val="825410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25</a:t>
            </a:fld>
            <a:endParaRPr lang="en-US"/>
          </a:p>
        </p:txBody>
      </p:sp>
    </p:spTree>
    <p:extLst>
      <p:ext uri="{BB962C8B-B14F-4D97-AF65-F5344CB8AC3E}">
        <p14:creationId xmlns:p14="http://schemas.microsoft.com/office/powerpoint/2010/main" val="1544486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26</a:t>
            </a:fld>
            <a:endParaRPr lang="en-US"/>
          </a:p>
        </p:txBody>
      </p:sp>
    </p:spTree>
    <p:extLst>
      <p:ext uri="{BB962C8B-B14F-4D97-AF65-F5344CB8AC3E}">
        <p14:creationId xmlns:p14="http://schemas.microsoft.com/office/powerpoint/2010/main" val="1498851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27</a:t>
            </a:fld>
            <a:endParaRPr lang="en-US"/>
          </a:p>
        </p:txBody>
      </p:sp>
    </p:spTree>
    <p:extLst>
      <p:ext uri="{BB962C8B-B14F-4D97-AF65-F5344CB8AC3E}">
        <p14:creationId xmlns:p14="http://schemas.microsoft.com/office/powerpoint/2010/main" val="94357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28</a:t>
            </a:fld>
            <a:endParaRPr lang="en-US"/>
          </a:p>
        </p:txBody>
      </p:sp>
    </p:spTree>
    <p:extLst>
      <p:ext uri="{BB962C8B-B14F-4D97-AF65-F5344CB8AC3E}">
        <p14:creationId xmlns:p14="http://schemas.microsoft.com/office/powerpoint/2010/main" val="15655042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29</a:t>
            </a:fld>
            <a:endParaRPr lang="en-US"/>
          </a:p>
        </p:txBody>
      </p:sp>
    </p:spTree>
    <p:extLst>
      <p:ext uri="{BB962C8B-B14F-4D97-AF65-F5344CB8AC3E}">
        <p14:creationId xmlns:p14="http://schemas.microsoft.com/office/powerpoint/2010/main" val="224895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30</a:t>
            </a:fld>
            <a:endParaRPr lang="en-US"/>
          </a:p>
        </p:txBody>
      </p:sp>
    </p:spTree>
    <p:extLst>
      <p:ext uri="{BB962C8B-B14F-4D97-AF65-F5344CB8AC3E}">
        <p14:creationId xmlns:p14="http://schemas.microsoft.com/office/powerpoint/2010/main" val="19582906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8C90C-653D-4160-B2C7-2A1FC7812F44}" type="slidenum">
              <a:rPr lang="en-US" smtClean="0"/>
              <a:t>31</a:t>
            </a:fld>
            <a:endParaRPr lang="en-US"/>
          </a:p>
        </p:txBody>
      </p:sp>
    </p:spTree>
    <p:extLst>
      <p:ext uri="{BB962C8B-B14F-4D97-AF65-F5344CB8AC3E}">
        <p14:creationId xmlns:p14="http://schemas.microsoft.com/office/powerpoint/2010/main" val="3874461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1C130-D6A8-47E7-85D3-6DBA683F07AB}" type="slidenum">
              <a:rPr lang="en-US" smtClean="0"/>
              <a:t>12</a:t>
            </a:fld>
            <a:endParaRPr lang="en-US"/>
          </a:p>
        </p:txBody>
      </p:sp>
    </p:spTree>
    <p:extLst>
      <p:ext uri="{BB962C8B-B14F-4D97-AF65-F5344CB8AC3E}">
        <p14:creationId xmlns:p14="http://schemas.microsoft.com/office/powerpoint/2010/main" val="930982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28C90C-653D-4160-B2C7-2A1FC7812F44}" type="slidenum">
              <a:rPr lang="en-US" smtClean="0"/>
              <a:t>32</a:t>
            </a:fld>
            <a:endParaRPr lang="en-US"/>
          </a:p>
        </p:txBody>
      </p:sp>
    </p:spTree>
    <p:extLst>
      <p:ext uri="{BB962C8B-B14F-4D97-AF65-F5344CB8AC3E}">
        <p14:creationId xmlns:p14="http://schemas.microsoft.com/office/powerpoint/2010/main" val="6314817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33</a:t>
            </a:fld>
            <a:endParaRPr lang="en-US"/>
          </a:p>
        </p:txBody>
      </p:sp>
    </p:spTree>
    <p:extLst>
      <p:ext uri="{BB962C8B-B14F-4D97-AF65-F5344CB8AC3E}">
        <p14:creationId xmlns:p14="http://schemas.microsoft.com/office/powerpoint/2010/main" val="3627643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35</a:t>
            </a:fld>
            <a:endParaRPr lang="en-US"/>
          </a:p>
        </p:txBody>
      </p:sp>
    </p:spTree>
    <p:extLst>
      <p:ext uri="{BB962C8B-B14F-4D97-AF65-F5344CB8AC3E}">
        <p14:creationId xmlns:p14="http://schemas.microsoft.com/office/powerpoint/2010/main" val="19303024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38</a:t>
            </a:fld>
            <a:endParaRPr lang="en-US"/>
          </a:p>
        </p:txBody>
      </p:sp>
    </p:spTree>
    <p:extLst>
      <p:ext uri="{BB962C8B-B14F-4D97-AF65-F5344CB8AC3E}">
        <p14:creationId xmlns:p14="http://schemas.microsoft.com/office/powerpoint/2010/main" val="302169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39</a:t>
            </a:fld>
            <a:endParaRPr lang="en-US"/>
          </a:p>
        </p:txBody>
      </p:sp>
    </p:spTree>
    <p:extLst>
      <p:ext uri="{BB962C8B-B14F-4D97-AF65-F5344CB8AC3E}">
        <p14:creationId xmlns:p14="http://schemas.microsoft.com/office/powerpoint/2010/main" val="2751007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40</a:t>
            </a:fld>
            <a:endParaRPr lang="en-US"/>
          </a:p>
        </p:txBody>
      </p:sp>
    </p:spTree>
    <p:extLst>
      <p:ext uri="{BB962C8B-B14F-4D97-AF65-F5344CB8AC3E}">
        <p14:creationId xmlns:p14="http://schemas.microsoft.com/office/powerpoint/2010/main" val="4027685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41</a:t>
            </a:fld>
            <a:endParaRPr lang="en-US"/>
          </a:p>
        </p:txBody>
      </p:sp>
    </p:spTree>
    <p:extLst>
      <p:ext uri="{BB962C8B-B14F-4D97-AF65-F5344CB8AC3E}">
        <p14:creationId xmlns:p14="http://schemas.microsoft.com/office/powerpoint/2010/main" val="5419759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42</a:t>
            </a:fld>
            <a:endParaRPr lang="en-US"/>
          </a:p>
        </p:txBody>
      </p:sp>
    </p:spTree>
    <p:extLst>
      <p:ext uri="{BB962C8B-B14F-4D97-AF65-F5344CB8AC3E}">
        <p14:creationId xmlns:p14="http://schemas.microsoft.com/office/powerpoint/2010/main" val="3879271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43</a:t>
            </a:fld>
            <a:endParaRPr lang="en-US"/>
          </a:p>
        </p:txBody>
      </p:sp>
    </p:spTree>
    <p:extLst>
      <p:ext uri="{BB962C8B-B14F-4D97-AF65-F5344CB8AC3E}">
        <p14:creationId xmlns:p14="http://schemas.microsoft.com/office/powerpoint/2010/main" val="23008473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Values:</a:t>
            </a:r>
          </a:p>
          <a:p>
            <a:r>
              <a:rPr lang="en-US" dirty="0" smtClean="0"/>
              <a:t>B9 NM = 0.91</a:t>
            </a:r>
          </a:p>
          <a:p>
            <a:r>
              <a:rPr lang="en-US" dirty="0" smtClean="0"/>
              <a:t>B10 NM</a:t>
            </a:r>
            <a:r>
              <a:rPr lang="en-US" baseline="0" dirty="0" smtClean="0"/>
              <a:t> = 1.08</a:t>
            </a:r>
          </a:p>
          <a:p>
            <a:r>
              <a:rPr lang="en-US" baseline="0" dirty="0" smtClean="0"/>
              <a:t>B12 NM = 0.12</a:t>
            </a:r>
          </a:p>
          <a:p>
            <a:r>
              <a:rPr lang="en-US" baseline="0" dirty="0" smtClean="0"/>
              <a:t>B16 NM = 0.47</a:t>
            </a:r>
          </a:p>
          <a:p>
            <a:r>
              <a:rPr lang="en-US" baseline="0" dirty="0" smtClean="0"/>
              <a:t>B18 NM = 0.55</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44</a:t>
            </a:fld>
            <a:endParaRPr lang="en-US"/>
          </a:p>
        </p:txBody>
      </p:sp>
    </p:spTree>
    <p:extLst>
      <p:ext uri="{BB962C8B-B14F-4D97-AF65-F5344CB8AC3E}">
        <p14:creationId xmlns:p14="http://schemas.microsoft.com/office/powerpoint/2010/main" val="104297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1C130-D6A8-47E7-85D3-6DBA683F07AB}" type="slidenum">
              <a:rPr lang="en-US" smtClean="0"/>
              <a:t>13</a:t>
            </a:fld>
            <a:endParaRPr lang="en-US"/>
          </a:p>
        </p:txBody>
      </p:sp>
    </p:spTree>
    <p:extLst>
      <p:ext uri="{BB962C8B-B14F-4D97-AF65-F5344CB8AC3E}">
        <p14:creationId xmlns:p14="http://schemas.microsoft.com/office/powerpoint/2010/main" val="2313146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B9: </a:t>
            </a:r>
            <a:r>
              <a:rPr lang="en-US" i="1" dirty="0" smtClean="0"/>
              <a:t>p</a:t>
            </a:r>
            <a:r>
              <a:rPr lang="en-US" i="0" dirty="0" smtClean="0"/>
              <a:t> = .000</a:t>
            </a:r>
            <a:endParaRPr lang="en-US" dirty="0" smtClean="0"/>
          </a:p>
          <a:p>
            <a:r>
              <a:rPr lang="en-US" dirty="0" smtClean="0"/>
              <a:t>B10: </a:t>
            </a:r>
            <a:r>
              <a:rPr lang="en-US" i="1" dirty="0" smtClean="0"/>
              <a:t>p</a:t>
            </a:r>
            <a:r>
              <a:rPr lang="en-US" i="0" dirty="0" smtClean="0"/>
              <a:t> = .000</a:t>
            </a:r>
            <a:endParaRPr lang="en-US" dirty="0" smtClean="0"/>
          </a:p>
          <a:p>
            <a:r>
              <a:rPr lang="en-US" dirty="0" smtClean="0"/>
              <a:t>B12: </a:t>
            </a:r>
            <a:r>
              <a:rPr lang="en-US" i="1" dirty="0" smtClean="0"/>
              <a:t>p</a:t>
            </a:r>
            <a:r>
              <a:rPr lang="en-US" i="0" dirty="0" smtClean="0"/>
              <a:t> = .000</a:t>
            </a:r>
            <a:endParaRPr lang="en-US" dirty="0" smtClean="0"/>
          </a:p>
          <a:p>
            <a:r>
              <a:rPr lang="en-US" dirty="0" smtClean="0"/>
              <a:t>B16: </a:t>
            </a:r>
            <a:r>
              <a:rPr lang="en-US" i="1" dirty="0" smtClean="0"/>
              <a:t>p</a:t>
            </a:r>
            <a:r>
              <a:rPr lang="en-US" i="0" dirty="0" smtClean="0"/>
              <a:t> = .000</a:t>
            </a:r>
            <a:endParaRPr lang="en-US" dirty="0" smtClean="0"/>
          </a:p>
          <a:p>
            <a:r>
              <a:rPr lang="en-US" dirty="0" smtClean="0"/>
              <a:t>B18:</a:t>
            </a:r>
            <a:r>
              <a:rPr lang="en-US" baseline="0" dirty="0" smtClean="0"/>
              <a:t> </a:t>
            </a:r>
            <a:r>
              <a:rPr lang="en-US" i="1" dirty="0" smtClean="0"/>
              <a:t>p</a:t>
            </a:r>
            <a:r>
              <a:rPr lang="en-US" i="0" dirty="0" smtClean="0"/>
              <a:t> = .146</a:t>
            </a:r>
            <a:endParaRPr lang="en-US"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45</a:t>
            </a:fld>
            <a:endParaRPr lang="en-US"/>
          </a:p>
        </p:txBody>
      </p:sp>
    </p:spTree>
    <p:extLst>
      <p:ext uri="{BB962C8B-B14F-4D97-AF65-F5344CB8AC3E}">
        <p14:creationId xmlns:p14="http://schemas.microsoft.com/office/powerpoint/2010/main" val="323357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Values:</a:t>
            </a:r>
          </a:p>
          <a:p>
            <a:r>
              <a:rPr lang="en-US" dirty="0" smtClean="0"/>
              <a:t>B5 NM</a:t>
            </a:r>
            <a:r>
              <a:rPr lang="en-US" baseline="0" dirty="0" smtClean="0"/>
              <a:t> = 1.30</a:t>
            </a:r>
          </a:p>
          <a:p>
            <a:r>
              <a:rPr lang="en-US" baseline="0" dirty="0" smtClean="0"/>
              <a:t>B6 NM = 1.12</a:t>
            </a:r>
          </a:p>
          <a:p>
            <a:r>
              <a:rPr lang="en-US" baseline="0" dirty="0" smtClean="0"/>
              <a:t>B8 NM = 1.33</a:t>
            </a:r>
          </a:p>
          <a:p>
            <a:r>
              <a:rPr lang="en-US" baseline="0" dirty="0" smtClean="0"/>
              <a:t>B13 NM – 0.98</a:t>
            </a:r>
          </a:p>
          <a:p>
            <a:r>
              <a:rPr lang="en-US" baseline="0" dirty="0" smtClean="0"/>
              <a:t>B23 NM = 0.00</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46</a:t>
            </a:fld>
            <a:endParaRPr lang="en-US"/>
          </a:p>
        </p:txBody>
      </p:sp>
    </p:spTree>
    <p:extLst>
      <p:ext uri="{BB962C8B-B14F-4D97-AF65-F5344CB8AC3E}">
        <p14:creationId xmlns:p14="http://schemas.microsoft.com/office/powerpoint/2010/main" val="2125750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B5: </a:t>
            </a:r>
            <a:r>
              <a:rPr lang="en-US" i="1" dirty="0" smtClean="0"/>
              <a:t>p</a:t>
            </a:r>
            <a:r>
              <a:rPr lang="en-US" i="0" dirty="0" smtClean="0"/>
              <a:t> = .000</a:t>
            </a:r>
            <a:endParaRPr lang="en-US" dirty="0" smtClean="0"/>
          </a:p>
          <a:p>
            <a:r>
              <a:rPr lang="en-US" dirty="0" smtClean="0"/>
              <a:t>B6: </a:t>
            </a:r>
            <a:r>
              <a:rPr lang="en-US" i="1" dirty="0" smtClean="0"/>
              <a:t>p</a:t>
            </a:r>
            <a:r>
              <a:rPr lang="en-US" i="0" dirty="0" smtClean="0"/>
              <a:t> = .000</a:t>
            </a:r>
            <a:endParaRPr lang="en-US" dirty="0" smtClean="0"/>
          </a:p>
          <a:p>
            <a:r>
              <a:rPr lang="en-US" dirty="0" smtClean="0"/>
              <a:t>B8: </a:t>
            </a:r>
            <a:r>
              <a:rPr lang="en-US" i="1" dirty="0" smtClean="0"/>
              <a:t>p</a:t>
            </a:r>
            <a:r>
              <a:rPr lang="en-US" i="0" dirty="0" smtClean="0"/>
              <a:t> = .000</a:t>
            </a:r>
            <a:endParaRPr lang="en-US" dirty="0" smtClean="0"/>
          </a:p>
          <a:p>
            <a:r>
              <a:rPr lang="en-US" dirty="0" smtClean="0"/>
              <a:t>B13: </a:t>
            </a:r>
            <a:r>
              <a:rPr lang="en-US" i="1" dirty="0" smtClean="0"/>
              <a:t>p</a:t>
            </a:r>
            <a:r>
              <a:rPr lang="en-US" i="0" dirty="0" smtClean="0"/>
              <a:t> = .000</a:t>
            </a:r>
            <a:endParaRPr lang="en-US" dirty="0" smtClean="0"/>
          </a:p>
          <a:p>
            <a:r>
              <a:rPr lang="en-US" dirty="0" smtClean="0"/>
              <a:t>B23:</a:t>
            </a:r>
            <a:r>
              <a:rPr lang="en-US" baseline="0" dirty="0" smtClean="0"/>
              <a:t> </a:t>
            </a:r>
            <a:r>
              <a:rPr lang="en-US" i="1" dirty="0" smtClean="0"/>
              <a:t>p</a:t>
            </a:r>
            <a:r>
              <a:rPr lang="en-US" i="0" dirty="0" smtClean="0"/>
              <a:t> = .004</a:t>
            </a:r>
            <a:endParaRPr lang="en-US"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47</a:t>
            </a:fld>
            <a:endParaRPr lang="en-US"/>
          </a:p>
        </p:txBody>
      </p:sp>
    </p:spTree>
    <p:extLst>
      <p:ext uri="{BB962C8B-B14F-4D97-AF65-F5344CB8AC3E}">
        <p14:creationId xmlns:p14="http://schemas.microsoft.com/office/powerpoint/2010/main" val="1714769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Values:</a:t>
            </a:r>
          </a:p>
          <a:p>
            <a:r>
              <a:rPr lang="en-US" dirty="0" smtClean="0"/>
              <a:t>B19</a:t>
            </a:r>
            <a:r>
              <a:rPr lang="en-US" baseline="0" dirty="0" smtClean="0"/>
              <a:t> NM = 1.19</a:t>
            </a:r>
          </a:p>
          <a:p>
            <a:r>
              <a:rPr lang="en-US" baseline="0" dirty="0" smtClean="0"/>
              <a:t>B20 NM = 1.11</a:t>
            </a:r>
          </a:p>
          <a:p>
            <a:r>
              <a:rPr lang="en-US" baseline="0" dirty="0" smtClean="0"/>
              <a:t>B21 NM = 0.70</a:t>
            </a:r>
          </a:p>
          <a:p>
            <a:r>
              <a:rPr lang="en-US" baseline="0" dirty="0" smtClean="0"/>
              <a:t>B24 NM = 1.04</a:t>
            </a:r>
          </a:p>
          <a:p>
            <a:r>
              <a:rPr lang="en-US" baseline="0" dirty="0" smtClean="0"/>
              <a:t>B25 NM = 1.04</a:t>
            </a:r>
          </a:p>
        </p:txBody>
      </p:sp>
      <p:sp>
        <p:nvSpPr>
          <p:cNvPr id="4" name="Slide Number Placeholder 3"/>
          <p:cNvSpPr>
            <a:spLocks noGrp="1"/>
          </p:cNvSpPr>
          <p:nvPr>
            <p:ph type="sldNum" sz="quarter" idx="10"/>
          </p:nvPr>
        </p:nvSpPr>
        <p:spPr/>
        <p:txBody>
          <a:bodyPr/>
          <a:lstStyle/>
          <a:p>
            <a:fld id="{7945648C-1494-40CD-870A-02EC9BE4C1AA}" type="slidenum">
              <a:rPr lang="en-US" smtClean="0"/>
              <a:t>48</a:t>
            </a:fld>
            <a:endParaRPr lang="en-US"/>
          </a:p>
        </p:txBody>
      </p:sp>
    </p:spTree>
    <p:extLst>
      <p:ext uri="{BB962C8B-B14F-4D97-AF65-F5344CB8AC3E}">
        <p14:creationId xmlns:p14="http://schemas.microsoft.com/office/powerpoint/2010/main" val="2431561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B19: </a:t>
            </a:r>
            <a:r>
              <a:rPr lang="en-US" i="1" dirty="0" smtClean="0"/>
              <a:t>p</a:t>
            </a:r>
            <a:r>
              <a:rPr lang="en-US" i="0" dirty="0" smtClean="0"/>
              <a:t> = .000</a:t>
            </a:r>
            <a:endParaRPr lang="en-US" dirty="0" smtClean="0"/>
          </a:p>
          <a:p>
            <a:r>
              <a:rPr lang="en-US" dirty="0" smtClean="0"/>
              <a:t>B20: </a:t>
            </a:r>
            <a:r>
              <a:rPr lang="en-US" i="1" dirty="0" smtClean="0"/>
              <a:t>p</a:t>
            </a:r>
            <a:r>
              <a:rPr lang="en-US" i="0" dirty="0" smtClean="0"/>
              <a:t> = .000</a:t>
            </a:r>
            <a:endParaRPr lang="en-US" dirty="0" smtClean="0"/>
          </a:p>
          <a:p>
            <a:r>
              <a:rPr lang="en-US" dirty="0" smtClean="0"/>
              <a:t>B21: </a:t>
            </a:r>
            <a:r>
              <a:rPr lang="en-US" i="1" dirty="0" smtClean="0"/>
              <a:t>p</a:t>
            </a:r>
            <a:r>
              <a:rPr lang="en-US" i="0" dirty="0" smtClean="0"/>
              <a:t> = .051</a:t>
            </a:r>
            <a:endParaRPr lang="en-US" dirty="0" smtClean="0"/>
          </a:p>
          <a:p>
            <a:r>
              <a:rPr lang="en-US" dirty="0" smtClean="0"/>
              <a:t>B24: </a:t>
            </a:r>
            <a:r>
              <a:rPr lang="en-US" i="1" dirty="0" smtClean="0"/>
              <a:t>p</a:t>
            </a:r>
            <a:r>
              <a:rPr lang="en-US" i="0" dirty="0" smtClean="0"/>
              <a:t> = .000</a:t>
            </a:r>
            <a:endParaRPr lang="en-US" dirty="0" smtClean="0"/>
          </a:p>
          <a:p>
            <a:r>
              <a:rPr lang="en-US" dirty="0" smtClean="0"/>
              <a:t>B25:</a:t>
            </a:r>
            <a:r>
              <a:rPr lang="en-US" baseline="0" dirty="0" smtClean="0"/>
              <a:t> </a:t>
            </a:r>
            <a:r>
              <a:rPr lang="en-US" i="1" dirty="0" smtClean="0"/>
              <a:t>p</a:t>
            </a:r>
            <a:r>
              <a:rPr lang="en-US" i="0" dirty="0" smtClean="0"/>
              <a:t> = .000</a:t>
            </a:r>
            <a:endParaRPr lang="en-US"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49</a:t>
            </a:fld>
            <a:endParaRPr lang="en-US"/>
          </a:p>
        </p:txBody>
      </p:sp>
    </p:spTree>
    <p:extLst>
      <p:ext uri="{BB962C8B-B14F-4D97-AF65-F5344CB8AC3E}">
        <p14:creationId xmlns:p14="http://schemas.microsoft.com/office/powerpoint/2010/main" val="35042161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Values:</a:t>
            </a:r>
          </a:p>
          <a:p>
            <a:r>
              <a:rPr lang="en-US" dirty="0" smtClean="0"/>
              <a:t>B1</a:t>
            </a:r>
            <a:r>
              <a:rPr lang="en-US" baseline="0" dirty="0" smtClean="0"/>
              <a:t> NM = 1.11</a:t>
            </a:r>
          </a:p>
          <a:p>
            <a:r>
              <a:rPr lang="en-US" baseline="0" dirty="0" smtClean="0"/>
              <a:t>B3 NM = 1.39</a:t>
            </a:r>
          </a:p>
          <a:p>
            <a:r>
              <a:rPr lang="en-US" baseline="0" dirty="0" smtClean="0"/>
              <a:t>B11 NM = 1.17</a:t>
            </a:r>
          </a:p>
          <a:p>
            <a:r>
              <a:rPr lang="en-US" baseline="0" dirty="0" smtClean="0"/>
              <a:t>B14 NM = 1.10</a:t>
            </a:r>
          </a:p>
          <a:p>
            <a:r>
              <a:rPr lang="en-US" baseline="0" dirty="0" smtClean="0"/>
              <a:t>B17 NM = 0.76</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50</a:t>
            </a:fld>
            <a:endParaRPr lang="en-US"/>
          </a:p>
        </p:txBody>
      </p:sp>
    </p:spTree>
    <p:extLst>
      <p:ext uri="{BB962C8B-B14F-4D97-AF65-F5344CB8AC3E}">
        <p14:creationId xmlns:p14="http://schemas.microsoft.com/office/powerpoint/2010/main" val="27906821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51</a:t>
            </a:fld>
            <a:endParaRPr lang="en-US"/>
          </a:p>
        </p:txBody>
      </p:sp>
    </p:spTree>
    <p:extLst>
      <p:ext uri="{BB962C8B-B14F-4D97-AF65-F5344CB8AC3E}">
        <p14:creationId xmlns:p14="http://schemas.microsoft.com/office/powerpoint/2010/main" val="2210221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i="1" baseline="0" dirty="0" smtClean="0"/>
              <a:t>p = </a:t>
            </a:r>
            <a:r>
              <a:rPr lang="en-US" i="0" baseline="0" dirty="0" smtClean="0"/>
              <a:t>.000</a:t>
            </a:r>
            <a:endParaRPr lang="en-US" i="0" dirty="0"/>
          </a:p>
        </p:txBody>
      </p:sp>
      <p:sp>
        <p:nvSpPr>
          <p:cNvPr id="4" name="Slide Number Placeholder 3"/>
          <p:cNvSpPr>
            <a:spLocks noGrp="1"/>
          </p:cNvSpPr>
          <p:nvPr>
            <p:ph type="sldNum" sz="quarter" idx="10"/>
          </p:nvPr>
        </p:nvSpPr>
        <p:spPr/>
        <p:txBody>
          <a:bodyPr/>
          <a:lstStyle/>
          <a:p>
            <a:fld id="{7945648C-1494-40CD-870A-02EC9BE4C1AA}" type="slidenum">
              <a:rPr lang="en-US" smtClean="0"/>
              <a:t>52</a:t>
            </a:fld>
            <a:endParaRPr lang="en-US"/>
          </a:p>
        </p:txBody>
      </p:sp>
    </p:spTree>
    <p:extLst>
      <p:ext uri="{BB962C8B-B14F-4D97-AF65-F5344CB8AC3E}">
        <p14:creationId xmlns:p14="http://schemas.microsoft.com/office/powerpoint/2010/main" val="3345221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Values:</a:t>
            </a:r>
          </a:p>
          <a:p>
            <a:r>
              <a:rPr lang="en-US" dirty="0" smtClean="0"/>
              <a:t>C1 NM = 1.41</a:t>
            </a:r>
          </a:p>
          <a:p>
            <a:r>
              <a:rPr lang="en-US" dirty="0" smtClean="0"/>
              <a:t>C2 NM</a:t>
            </a:r>
            <a:r>
              <a:rPr lang="en-US" baseline="0" dirty="0" smtClean="0"/>
              <a:t> = 1.05</a:t>
            </a:r>
          </a:p>
          <a:p>
            <a:r>
              <a:rPr lang="en-US" baseline="0" dirty="0" smtClean="0"/>
              <a:t>C3 NM = 1.18</a:t>
            </a:r>
          </a:p>
          <a:p>
            <a:r>
              <a:rPr lang="en-US" baseline="0" dirty="0" smtClean="0"/>
              <a:t>C4 NM = 1.15</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53</a:t>
            </a:fld>
            <a:endParaRPr lang="en-US"/>
          </a:p>
        </p:txBody>
      </p:sp>
    </p:spTree>
    <p:extLst>
      <p:ext uri="{BB962C8B-B14F-4D97-AF65-F5344CB8AC3E}">
        <p14:creationId xmlns:p14="http://schemas.microsoft.com/office/powerpoint/2010/main" val="4892516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Values:</a:t>
            </a:r>
          </a:p>
          <a:p>
            <a:r>
              <a:rPr lang="en-US" dirty="0" smtClean="0"/>
              <a:t>C1 NM = 1.41</a:t>
            </a:r>
          </a:p>
          <a:p>
            <a:r>
              <a:rPr lang="en-US" dirty="0" smtClean="0"/>
              <a:t>C2 NM</a:t>
            </a:r>
            <a:r>
              <a:rPr lang="en-US" baseline="0" dirty="0" smtClean="0"/>
              <a:t> = 1.05</a:t>
            </a:r>
          </a:p>
          <a:p>
            <a:r>
              <a:rPr lang="en-US" baseline="0" dirty="0" smtClean="0"/>
              <a:t>C3 NM = 1.18</a:t>
            </a:r>
          </a:p>
          <a:p>
            <a:r>
              <a:rPr lang="en-US" baseline="0" dirty="0" smtClean="0"/>
              <a:t>C4 NM = 1.15</a:t>
            </a:r>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54</a:t>
            </a:fld>
            <a:endParaRPr lang="en-US"/>
          </a:p>
        </p:txBody>
      </p:sp>
    </p:spTree>
    <p:extLst>
      <p:ext uri="{BB962C8B-B14F-4D97-AF65-F5344CB8AC3E}">
        <p14:creationId xmlns:p14="http://schemas.microsoft.com/office/powerpoint/2010/main" val="3317565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41C130-D6A8-47E7-85D3-6DBA683F07AB}" type="slidenum">
              <a:rPr lang="en-US" smtClean="0"/>
              <a:t>14</a:t>
            </a:fld>
            <a:endParaRPr lang="en-US"/>
          </a:p>
        </p:txBody>
      </p:sp>
    </p:spTree>
    <p:extLst>
      <p:ext uri="{BB962C8B-B14F-4D97-AF65-F5344CB8AC3E}">
        <p14:creationId xmlns:p14="http://schemas.microsoft.com/office/powerpoint/2010/main" val="10312280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55</a:t>
            </a:fld>
            <a:endParaRPr lang="en-US"/>
          </a:p>
        </p:txBody>
      </p:sp>
    </p:spTree>
    <p:extLst>
      <p:ext uri="{BB962C8B-B14F-4D97-AF65-F5344CB8AC3E}">
        <p14:creationId xmlns:p14="http://schemas.microsoft.com/office/powerpoint/2010/main" val="1860999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56</a:t>
            </a:fld>
            <a:endParaRPr lang="en-US"/>
          </a:p>
        </p:txBody>
      </p:sp>
    </p:spTree>
    <p:extLst>
      <p:ext uri="{BB962C8B-B14F-4D97-AF65-F5344CB8AC3E}">
        <p14:creationId xmlns:p14="http://schemas.microsoft.com/office/powerpoint/2010/main" val="2559512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i="0"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57</a:t>
            </a:fld>
            <a:endParaRPr lang="en-US"/>
          </a:p>
        </p:txBody>
      </p:sp>
    </p:spTree>
    <p:extLst>
      <p:ext uri="{BB962C8B-B14F-4D97-AF65-F5344CB8AC3E}">
        <p14:creationId xmlns:p14="http://schemas.microsoft.com/office/powerpoint/2010/main" val="97809439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70</a:t>
            </a:fld>
            <a:endParaRPr lang="en-US"/>
          </a:p>
        </p:txBody>
      </p:sp>
    </p:spTree>
    <p:extLst>
      <p:ext uri="{BB962C8B-B14F-4D97-AF65-F5344CB8AC3E}">
        <p14:creationId xmlns:p14="http://schemas.microsoft.com/office/powerpoint/2010/main" val="273379525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71</a:t>
            </a:fld>
            <a:endParaRPr lang="en-US"/>
          </a:p>
        </p:txBody>
      </p:sp>
    </p:spTree>
    <p:extLst>
      <p:ext uri="{BB962C8B-B14F-4D97-AF65-F5344CB8AC3E}">
        <p14:creationId xmlns:p14="http://schemas.microsoft.com/office/powerpoint/2010/main" val="33613406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A8EFE9-71B5-2D48-8234-6086E84339AA}" type="slidenum">
              <a:rPr lang="en-US" smtClean="0"/>
              <a:t>73</a:t>
            </a:fld>
            <a:endParaRPr lang="en-US"/>
          </a:p>
        </p:txBody>
      </p:sp>
    </p:spTree>
    <p:extLst>
      <p:ext uri="{BB962C8B-B14F-4D97-AF65-F5344CB8AC3E}">
        <p14:creationId xmlns:p14="http://schemas.microsoft.com/office/powerpoint/2010/main" val="36429596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79</a:t>
            </a:fld>
            <a:endParaRPr lang="en-US"/>
          </a:p>
        </p:txBody>
      </p:sp>
    </p:spTree>
    <p:extLst>
      <p:ext uri="{BB962C8B-B14F-4D97-AF65-F5344CB8AC3E}">
        <p14:creationId xmlns:p14="http://schemas.microsoft.com/office/powerpoint/2010/main" val="26795070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1f is the lowest scored</a:t>
            </a:r>
            <a:r>
              <a:rPr lang="en-US" baseline="0" dirty="0" smtClean="0"/>
              <a:t> item on the entire TOM 2.0</a:t>
            </a:r>
          </a:p>
          <a:p>
            <a:endParaRPr lang="en-US" baseline="0" dirty="0" smtClean="0"/>
          </a:p>
        </p:txBody>
      </p:sp>
      <p:sp>
        <p:nvSpPr>
          <p:cNvPr id="4" name="Slide Number Placeholder 3"/>
          <p:cNvSpPr>
            <a:spLocks noGrp="1"/>
          </p:cNvSpPr>
          <p:nvPr>
            <p:ph type="sldNum" sz="quarter" idx="10"/>
          </p:nvPr>
        </p:nvSpPr>
        <p:spPr/>
        <p:txBody>
          <a:bodyPr/>
          <a:lstStyle/>
          <a:p>
            <a:fld id="{7945648C-1494-40CD-870A-02EC9BE4C1AA}" type="slidenum">
              <a:rPr lang="en-US" smtClean="0"/>
              <a:t>80</a:t>
            </a:fld>
            <a:endParaRPr lang="en-US"/>
          </a:p>
        </p:txBody>
      </p:sp>
    </p:spTree>
    <p:extLst>
      <p:ext uri="{BB962C8B-B14F-4D97-AF65-F5344CB8AC3E}">
        <p14:creationId xmlns:p14="http://schemas.microsoft.com/office/powerpoint/2010/main" val="3123196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85</a:t>
            </a:fld>
            <a:endParaRPr lang="en-US"/>
          </a:p>
        </p:txBody>
      </p:sp>
    </p:spTree>
    <p:extLst>
      <p:ext uri="{BB962C8B-B14F-4D97-AF65-F5344CB8AC3E}">
        <p14:creationId xmlns:p14="http://schemas.microsoft.com/office/powerpoint/2010/main" val="689657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105</a:t>
            </a:fld>
            <a:endParaRPr lang="en-US"/>
          </a:p>
        </p:txBody>
      </p:sp>
    </p:spTree>
    <p:extLst>
      <p:ext uri="{BB962C8B-B14F-4D97-AF65-F5344CB8AC3E}">
        <p14:creationId xmlns:p14="http://schemas.microsoft.com/office/powerpoint/2010/main" val="1316275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16</a:t>
            </a:fld>
            <a:endParaRPr lang="en-US"/>
          </a:p>
        </p:txBody>
      </p:sp>
    </p:spTree>
    <p:extLst>
      <p:ext uri="{BB962C8B-B14F-4D97-AF65-F5344CB8AC3E}">
        <p14:creationId xmlns:p14="http://schemas.microsoft.com/office/powerpoint/2010/main" val="24610922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109</a:t>
            </a:fld>
            <a:endParaRPr lang="en-US"/>
          </a:p>
        </p:txBody>
      </p:sp>
    </p:spTree>
    <p:extLst>
      <p:ext uri="{BB962C8B-B14F-4D97-AF65-F5344CB8AC3E}">
        <p14:creationId xmlns:p14="http://schemas.microsoft.com/office/powerpoint/2010/main" val="27405417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110</a:t>
            </a:fld>
            <a:endParaRPr lang="en-US"/>
          </a:p>
        </p:txBody>
      </p:sp>
    </p:spTree>
    <p:extLst>
      <p:ext uri="{BB962C8B-B14F-4D97-AF65-F5344CB8AC3E}">
        <p14:creationId xmlns:p14="http://schemas.microsoft.com/office/powerpoint/2010/main" val="630609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111</a:t>
            </a:fld>
            <a:endParaRPr lang="en-US"/>
          </a:p>
        </p:txBody>
      </p:sp>
    </p:spTree>
    <p:extLst>
      <p:ext uri="{BB962C8B-B14F-4D97-AF65-F5344CB8AC3E}">
        <p14:creationId xmlns:p14="http://schemas.microsoft.com/office/powerpoint/2010/main" val="94765830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45648C-1494-40CD-870A-02EC9BE4C1AA}" type="slidenum">
              <a:rPr lang="en-US" smtClean="0"/>
              <a:t>114</a:t>
            </a:fld>
            <a:endParaRPr lang="en-US"/>
          </a:p>
        </p:txBody>
      </p:sp>
    </p:spTree>
    <p:extLst>
      <p:ext uri="{BB962C8B-B14F-4D97-AF65-F5344CB8AC3E}">
        <p14:creationId xmlns:p14="http://schemas.microsoft.com/office/powerpoint/2010/main" val="2768264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17</a:t>
            </a:fld>
            <a:endParaRPr lang="en-US"/>
          </a:p>
        </p:txBody>
      </p:sp>
    </p:spTree>
    <p:extLst>
      <p:ext uri="{BB962C8B-B14F-4D97-AF65-F5344CB8AC3E}">
        <p14:creationId xmlns:p14="http://schemas.microsoft.com/office/powerpoint/2010/main" val="3342098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18</a:t>
            </a:fld>
            <a:endParaRPr lang="en-US"/>
          </a:p>
        </p:txBody>
      </p:sp>
    </p:spTree>
    <p:extLst>
      <p:ext uri="{BB962C8B-B14F-4D97-AF65-F5344CB8AC3E}">
        <p14:creationId xmlns:p14="http://schemas.microsoft.com/office/powerpoint/2010/main" val="4191634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19</a:t>
            </a:fld>
            <a:endParaRPr lang="en-US"/>
          </a:p>
        </p:txBody>
      </p:sp>
    </p:spTree>
    <p:extLst>
      <p:ext uri="{BB962C8B-B14F-4D97-AF65-F5344CB8AC3E}">
        <p14:creationId xmlns:p14="http://schemas.microsoft.com/office/powerpoint/2010/main" val="3812079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4FCAFE-822C-45C1-9326-8F034A3F9011}" type="slidenum">
              <a:rPr lang="en-US" smtClean="0"/>
              <a:t>21</a:t>
            </a:fld>
            <a:endParaRPr lang="en-US"/>
          </a:p>
        </p:txBody>
      </p:sp>
    </p:spTree>
    <p:extLst>
      <p:ext uri="{BB962C8B-B14F-4D97-AF65-F5344CB8AC3E}">
        <p14:creationId xmlns:p14="http://schemas.microsoft.com/office/powerpoint/2010/main" val="896456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1202"/>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5814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Rectangle 9"/>
          <p:cNvSpPr/>
          <p:nvPr userDrawn="1"/>
        </p:nvSpPr>
        <p:spPr>
          <a:xfrm>
            <a:off x="0" y="1753951"/>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01" y="5331770"/>
            <a:ext cx="2528887" cy="501723"/>
          </a:xfrm>
          <a:prstGeom prst="rect">
            <a:avLst/>
          </a:prstGeom>
        </p:spPr>
      </p:pic>
      <p:sp>
        <p:nvSpPr>
          <p:cNvPr id="15" name="TextBox 14"/>
          <p:cNvSpPr txBox="1"/>
          <p:nvPr userDrawn="1"/>
        </p:nvSpPr>
        <p:spPr>
          <a:xfrm>
            <a:off x="1219200" y="5331768"/>
            <a:ext cx="1295400" cy="230832"/>
          </a:xfrm>
          <a:prstGeom prst="rect">
            <a:avLst/>
          </a:prstGeom>
          <a:noFill/>
        </p:spPr>
        <p:txBody>
          <a:bodyPr wrap="square" rtlCol="0">
            <a:spAutoFit/>
          </a:bodyPr>
          <a:lstStyle/>
          <a:p>
            <a:r>
              <a:rPr lang="en-US" sz="900" dirty="0" smtClean="0"/>
              <a:t>Proud </a:t>
            </a:r>
            <a:r>
              <a:rPr lang="en-US" sz="900" baseline="0" dirty="0" smtClean="0"/>
              <a:t>co-partners of:</a:t>
            </a:r>
            <a:endParaRPr lang="en-US" sz="900" dirty="0"/>
          </a:p>
        </p:txBody>
      </p:sp>
      <p:sp>
        <p:nvSpPr>
          <p:cNvPr id="4" name="TextBox 3"/>
          <p:cNvSpPr txBox="1"/>
          <p:nvPr userDrawn="1"/>
        </p:nvSpPr>
        <p:spPr>
          <a:xfrm>
            <a:off x="3124200" y="6096002"/>
            <a:ext cx="2895600" cy="584775"/>
          </a:xfrm>
          <a:prstGeom prst="rect">
            <a:avLst/>
          </a:prstGeom>
          <a:noFill/>
        </p:spPr>
        <p:txBody>
          <a:bodyPr wrap="square" rtlCol="0">
            <a:spAutoFit/>
          </a:bodyPr>
          <a:lstStyle/>
          <a:p>
            <a:pPr algn="ctr"/>
            <a:r>
              <a:rPr lang="en-US" sz="800" dirty="0" smtClean="0"/>
              <a:t>Wraparound Evaluation &amp; Research Team</a:t>
            </a:r>
          </a:p>
          <a:p>
            <a:pPr algn="ctr"/>
            <a:r>
              <a:rPr lang="en-US" sz="800" dirty="0" smtClean="0"/>
              <a:t>2815 Eastlake Avenue East Suite 200 </a:t>
            </a:r>
            <a:r>
              <a:rPr lang="en-US" sz="800" dirty="0" smtClean="0">
                <a:sym typeface="Symbol"/>
              </a:rPr>
              <a:t> Seattle, WA 98102</a:t>
            </a:r>
          </a:p>
          <a:p>
            <a:pPr algn="ctr"/>
            <a:r>
              <a:rPr lang="en-US" sz="800" dirty="0" smtClean="0"/>
              <a:t>P: (206) 685-2085 </a:t>
            </a:r>
            <a:r>
              <a:rPr lang="en-US" sz="800" dirty="0" smtClean="0">
                <a:sym typeface="Symbol"/>
              </a:rPr>
              <a:t> F: (206) 685-3430</a:t>
            </a:r>
          </a:p>
          <a:p>
            <a:pPr algn="ctr"/>
            <a:r>
              <a:rPr lang="en-US" sz="800" dirty="0" smtClean="0">
                <a:sym typeface="Symbol"/>
              </a:rPr>
              <a:t>www.depts.washington.edu/wrapeval</a:t>
            </a:r>
            <a:endParaRPr lang="en-US" sz="800" dirty="0" smtClean="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00" y="5248532"/>
            <a:ext cx="1905001" cy="695068"/>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8675" y="220595"/>
            <a:ext cx="1918275" cy="1491087"/>
          </a:xfrm>
          <a:prstGeom prst="rect">
            <a:avLst/>
          </a:prstGeom>
        </p:spPr>
      </p:pic>
      <p:sp>
        <p:nvSpPr>
          <p:cNvPr id="7" name="Rectangle 6"/>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295436177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marL="342900" indent="-342900">
              <a:buSzPct val="130000"/>
              <a:buFont typeface="Arial" panose="020B0604020202020204" pitchFamily="34" charset="0"/>
              <a:buChar cha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447802"/>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563249"/>
            <a:ext cx="1371600" cy="1066153"/>
          </a:xfrm>
          <a:prstGeom prst="rect">
            <a:avLst/>
          </a:prstGeom>
        </p:spPr>
      </p:pic>
      <p:sp>
        <p:nvSpPr>
          <p:cNvPr id="10" name="Rectangle 9"/>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41095793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51472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19288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Rectangle 11"/>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1676402"/>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19401" y="5334002"/>
            <a:ext cx="2528887" cy="501723"/>
          </a:xfrm>
          <a:prstGeom prst="rect">
            <a:avLst/>
          </a:prstGeom>
        </p:spPr>
      </p:pic>
      <p:sp>
        <p:nvSpPr>
          <p:cNvPr id="4" name="TextBox 3"/>
          <p:cNvSpPr txBox="1"/>
          <p:nvPr userDrawn="1"/>
        </p:nvSpPr>
        <p:spPr>
          <a:xfrm>
            <a:off x="1219200" y="5331768"/>
            <a:ext cx="1371600" cy="230832"/>
          </a:xfrm>
          <a:prstGeom prst="rect">
            <a:avLst/>
          </a:prstGeom>
          <a:noFill/>
        </p:spPr>
        <p:txBody>
          <a:bodyPr wrap="square" rtlCol="0">
            <a:spAutoFit/>
          </a:bodyPr>
          <a:lstStyle/>
          <a:p>
            <a:r>
              <a:rPr lang="en-US" sz="900" dirty="0" smtClean="0"/>
              <a:t>Proud </a:t>
            </a:r>
            <a:r>
              <a:rPr lang="en-US" sz="900" baseline="0" dirty="0" smtClean="0"/>
              <a:t>co-partners of:</a:t>
            </a:r>
            <a:endParaRPr lang="en-US" sz="900" dirty="0"/>
          </a:p>
        </p:txBody>
      </p:sp>
      <p:sp>
        <p:nvSpPr>
          <p:cNvPr id="11" name="TextBox 10"/>
          <p:cNvSpPr txBox="1"/>
          <p:nvPr userDrawn="1"/>
        </p:nvSpPr>
        <p:spPr>
          <a:xfrm>
            <a:off x="3124200" y="6096002"/>
            <a:ext cx="2895600" cy="538609"/>
          </a:xfrm>
          <a:prstGeom prst="rect">
            <a:avLst/>
          </a:prstGeom>
          <a:noFill/>
        </p:spPr>
        <p:txBody>
          <a:bodyPr wrap="square" rtlCol="0">
            <a:spAutoFit/>
          </a:bodyPr>
          <a:lstStyle/>
          <a:p>
            <a:pPr algn="ctr"/>
            <a:r>
              <a:rPr lang="en-US" sz="800" dirty="0" smtClean="0"/>
              <a:t>Wraparound Evaluation &amp; Research Team</a:t>
            </a:r>
          </a:p>
          <a:p>
            <a:pPr algn="ctr"/>
            <a:r>
              <a:rPr lang="en-US" sz="700" dirty="0" smtClean="0"/>
              <a:t>2815 Eastlake Avenue East Suite 200 </a:t>
            </a:r>
            <a:r>
              <a:rPr lang="en-US" sz="700" dirty="0" smtClean="0">
                <a:sym typeface="Symbol"/>
              </a:rPr>
              <a:t> Seattle, WA 98102</a:t>
            </a:r>
          </a:p>
          <a:p>
            <a:pPr algn="ctr"/>
            <a:r>
              <a:rPr lang="en-US" sz="700" dirty="0" smtClean="0"/>
              <a:t>P: (206) 685-2085 </a:t>
            </a:r>
            <a:r>
              <a:rPr lang="en-US" sz="700" dirty="0" smtClean="0">
                <a:sym typeface="Symbol"/>
              </a:rPr>
              <a:t> F: (206) 685-3430</a:t>
            </a:r>
          </a:p>
          <a:p>
            <a:pPr algn="ctr"/>
            <a:r>
              <a:rPr lang="en-US" sz="700" dirty="0" smtClean="0">
                <a:sym typeface="Symbol"/>
              </a:rPr>
              <a:t>www.depts.washington.edu/wrapeval</a:t>
            </a:r>
            <a:endParaRPr lang="en-US" sz="700" dirty="0" smtClean="0"/>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00" y="5248532"/>
            <a:ext cx="1905001" cy="695068"/>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08675" y="152402"/>
            <a:ext cx="1918275" cy="1491087"/>
          </a:xfrm>
          <a:prstGeom prst="rect">
            <a:avLst/>
          </a:prstGeom>
        </p:spPr>
      </p:pic>
      <p:sp>
        <p:nvSpPr>
          <p:cNvPr id="16" name="Rectangle 15"/>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312188034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marL="342900" indent="-342900">
              <a:buFont typeface="Arial" panose="020B0604020202020204"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marL="342900" indent="-342900">
              <a:buFont typeface="Arial" panose="020B0604020202020204" pitchFamily="34" charset="0"/>
              <a:buChar cha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Rectangle 7"/>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0" y="1447802"/>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563249"/>
            <a:ext cx="1371600" cy="1066153"/>
          </a:xfrm>
          <a:prstGeom prst="rect">
            <a:avLst/>
          </a:prstGeom>
        </p:spPr>
      </p:pic>
      <p:sp>
        <p:nvSpPr>
          <p:cNvPr id="10" name="Rectangle 9"/>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21294546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le 5"/>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0" y="1447802"/>
            <a:ext cx="9144000" cy="74851"/>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563249"/>
            <a:ext cx="1371600" cy="1066153"/>
          </a:xfrm>
          <a:prstGeom prst="rect">
            <a:avLst/>
          </a:prstGeom>
        </p:spPr>
      </p:pic>
      <p:sp>
        <p:nvSpPr>
          <p:cNvPr id="7" name="Rectangle 6"/>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107652210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userDrawn="1"/>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5563249"/>
            <a:ext cx="1371600" cy="1066153"/>
          </a:xfrm>
          <a:prstGeom prst="rect">
            <a:avLst/>
          </a:prstGeom>
        </p:spPr>
      </p:pic>
      <p:sp>
        <p:nvSpPr>
          <p:cNvPr id="8" name="Rectangle 7"/>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33976223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able Placeholder 5"/>
          <p:cNvSpPr>
            <a:spLocks noGrp="1"/>
          </p:cNvSpPr>
          <p:nvPr>
            <p:ph type="tbl" sz="quarter" idx="10"/>
          </p:nvPr>
        </p:nvSpPr>
        <p:spPr>
          <a:xfrm>
            <a:off x="990600" y="1905000"/>
            <a:ext cx="7086600" cy="4038600"/>
          </a:xfrm>
        </p:spPr>
        <p:txBody>
          <a:bodyPr/>
          <a:lstStyle/>
          <a:p>
            <a:r>
              <a:rPr lang="en-US" smtClean="0"/>
              <a:t>Click icon to add table</a:t>
            </a:r>
            <a:endParaRPr lang="en-US" dirty="0"/>
          </a:p>
        </p:txBody>
      </p:sp>
      <p:sp>
        <p:nvSpPr>
          <p:cNvPr id="4" name="Rectangle 3"/>
          <p:cNvSpPr/>
          <p:nvPr userDrawn="1"/>
        </p:nvSpPr>
        <p:spPr>
          <a:xfrm>
            <a:off x="8610600" y="6582636"/>
            <a:ext cx="457176" cy="369332"/>
          </a:xfrm>
          <a:prstGeom prst="rect">
            <a:avLst/>
          </a:prstGeom>
        </p:spPr>
        <p:txBody>
          <a:bodyPr wrap="none">
            <a:spAutoFit/>
          </a:bodyPr>
          <a:lstStyle/>
          <a:p>
            <a:fld id="{AD0472B8-2D24-4113-A505-E1069E8542E3}" type="slidenum">
              <a:rPr lang="en-US" sz="1800" smtClean="0">
                <a:solidFill>
                  <a:schemeClr val="bg1"/>
                </a:solidFill>
              </a:rPr>
              <a:pPr/>
              <a:t>‹#›</a:t>
            </a:fld>
            <a:endParaRPr lang="en-US" dirty="0"/>
          </a:p>
        </p:txBody>
      </p:sp>
    </p:spTree>
    <p:extLst>
      <p:ext uri="{BB962C8B-B14F-4D97-AF65-F5344CB8AC3E}">
        <p14:creationId xmlns:p14="http://schemas.microsoft.com/office/powerpoint/2010/main" val="225926215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2"/>
            <a:ext cx="2667000" cy="365125"/>
          </a:xfrm>
          <a:prstGeom prst="rect">
            <a:avLst/>
          </a:prstGeom>
        </p:spPr>
        <p:txBody>
          <a:bodyPr/>
          <a:lstStyle/>
          <a:p>
            <a:endParaRPr lang="en-US"/>
          </a:p>
        </p:txBody>
      </p:sp>
      <p:sp>
        <p:nvSpPr>
          <p:cNvPr id="3" name="Footer Placeholder 2"/>
          <p:cNvSpPr>
            <a:spLocks noGrp="1"/>
          </p:cNvSpPr>
          <p:nvPr>
            <p:ph type="ftr" sz="quarter" idx="11"/>
          </p:nvPr>
        </p:nvSpPr>
        <p:spPr>
          <a:xfrm>
            <a:off x="609601" y="6248208"/>
            <a:ext cx="5421083"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496300" y="6324600"/>
            <a:ext cx="533400" cy="381000"/>
          </a:xfrm>
          <a:prstGeom prst="rect">
            <a:avLst/>
          </a:prstGeom>
        </p:spPr>
        <p:txBody>
          <a:bodyPr/>
          <a:lstStyle>
            <a:lvl1pPr>
              <a:defRPr>
                <a:solidFill>
                  <a:schemeClr val="tx2"/>
                </a:solidFill>
              </a:defRPr>
            </a:lvl1pPr>
          </a:lstStyle>
          <a:p>
            <a:fld id="{21AD2AE7-D6AC-47DD-9777-F6653940EDA2}" type="slidenum">
              <a:rPr lang="en-US" smtClean="0"/>
              <a:t>‹#›</a:t>
            </a:fld>
            <a:endParaRPr lang="en-US" dirty="0"/>
          </a:p>
        </p:txBody>
      </p:sp>
    </p:spTree>
    <p:extLst>
      <p:ext uri="{BB962C8B-B14F-4D97-AF65-F5344CB8AC3E}">
        <p14:creationId xmlns:p14="http://schemas.microsoft.com/office/powerpoint/2010/main" val="336860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p:nvSpPr>
        <p:spPr>
          <a:xfrm>
            <a:off x="0" y="6653002"/>
            <a:ext cx="9144000" cy="228600"/>
          </a:xfrm>
          <a:prstGeom prst="rect">
            <a:avLst/>
          </a:prstGeom>
          <a:solidFill>
            <a:srgbClr val="3A2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extBox 3"/>
          <p:cNvSpPr txBox="1"/>
          <p:nvPr userDrawn="1"/>
        </p:nvSpPr>
        <p:spPr>
          <a:xfrm>
            <a:off x="8458200" y="6617937"/>
            <a:ext cx="609600" cy="307777"/>
          </a:xfrm>
          <a:prstGeom prst="rect">
            <a:avLst/>
          </a:prstGeom>
          <a:noFill/>
        </p:spPr>
        <p:txBody>
          <a:bodyPr wrap="square" rtlCol="0">
            <a:spAutoFit/>
          </a:bodyPr>
          <a:lstStyle/>
          <a:p>
            <a:fld id="{AD0472B8-2D24-4113-A505-E1069E8542E3}" type="slidenum">
              <a:rPr lang="en-US" sz="1400" smtClean="0">
                <a:solidFill>
                  <a:schemeClr val="bg1"/>
                </a:solidFill>
              </a:rPr>
              <a:t>‹#›</a:t>
            </a:fld>
            <a:endParaRPr lang="en-US" sz="1400" dirty="0">
              <a:solidFill>
                <a:schemeClr val="bg1"/>
              </a:solidFill>
            </a:endParaRPr>
          </a:p>
        </p:txBody>
      </p:sp>
    </p:spTree>
    <p:extLst>
      <p:ext uri="{BB962C8B-B14F-4D97-AF65-F5344CB8AC3E}">
        <p14:creationId xmlns:p14="http://schemas.microsoft.com/office/powerpoint/2010/main" val="158405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7" r:id="rId6"/>
    <p:sldLayoutId id="2147483658" r:id="rId7"/>
    <p:sldLayoutId id="2147483659"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b="0" i="0" u="none" kern="1200">
          <a:solidFill>
            <a:schemeClr val="accent5"/>
          </a:solidFill>
          <a:latin typeface="+mj-lt"/>
          <a:ea typeface="+mj-ea"/>
          <a:cs typeface="+mj-cs"/>
        </a:defRPr>
      </a:lvl1pPr>
    </p:titleStyle>
    <p:bodyStyle>
      <a:lvl1pPr marL="342900" indent="-342900" algn="l" defTabSz="914400" rtl="0" eaLnBrk="1" latinLnBrk="0" hangingPunct="1">
        <a:spcBef>
          <a:spcPct val="20000"/>
        </a:spcBef>
        <a:buSzPct val="130000"/>
        <a:buFontTx/>
        <a:buBlip>
          <a:blip r:embed="rId10"/>
        </a:buBlip>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hart" Target="../charts/chart24.xml"/><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chart" Target="../charts/chart25.xml"/></Relationships>
</file>

<file path=ppt/slides/_rels/slide9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hart" Target="../charts/chart26.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777" y="1905000"/>
            <a:ext cx="7921625" cy="1828800"/>
          </a:xfrm>
        </p:spPr>
        <p:txBody>
          <a:bodyPr>
            <a:normAutofit fontScale="90000"/>
          </a:bodyPr>
          <a:lstStyle/>
          <a:p>
            <a:pPr algn="ctr"/>
            <a:r>
              <a:rPr lang="en-US" b="1" dirty="0" smtClean="0">
                <a:solidFill>
                  <a:schemeClr val="tx2"/>
                </a:solidFill>
              </a:rPr>
              <a:t>Massachusetts Children’s   Behavioral Health Initiative (CBHI)</a:t>
            </a:r>
            <a:endParaRPr lang="en-US" b="1" dirty="0">
              <a:solidFill>
                <a:schemeClr val="tx2"/>
              </a:solidFill>
            </a:endParaRPr>
          </a:p>
        </p:txBody>
      </p:sp>
      <p:sp>
        <p:nvSpPr>
          <p:cNvPr id="3" name="Subtitle 2"/>
          <p:cNvSpPr>
            <a:spLocks noGrp="1"/>
          </p:cNvSpPr>
          <p:nvPr>
            <p:ph type="subTitle" idx="1"/>
          </p:nvPr>
        </p:nvSpPr>
        <p:spPr>
          <a:xfrm>
            <a:off x="0" y="3733800"/>
            <a:ext cx="9144000" cy="1295400"/>
          </a:xfrm>
        </p:spPr>
        <p:txBody>
          <a:bodyPr>
            <a:normAutofit/>
          </a:bodyPr>
          <a:lstStyle/>
          <a:p>
            <a:pPr algn="ctr"/>
            <a:r>
              <a:rPr lang="en-US" sz="2400" b="1" dirty="0"/>
              <a:t>Summary of FY2018 Wraparound Fidelity Monitoring Results</a:t>
            </a:r>
          </a:p>
          <a:p>
            <a:r>
              <a:rPr lang="en-US" sz="1800" dirty="0"/>
              <a:t>Eric Bruns, PhD </a:t>
            </a:r>
            <a:r>
              <a:rPr lang="en-US" sz="1800" dirty="0">
                <a:sym typeface="Symbol"/>
              </a:rPr>
              <a:t>| Spencer Hensley | Liz Hadfield </a:t>
            </a:r>
            <a:endParaRPr lang="en-US" sz="1800" dirty="0"/>
          </a:p>
          <a:p>
            <a:pPr algn="ctr"/>
            <a:r>
              <a:rPr lang="en-US" sz="1800" dirty="0"/>
              <a:t>September 6, 2018</a:t>
            </a:r>
          </a:p>
        </p:txBody>
      </p:sp>
      <p:sp>
        <p:nvSpPr>
          <p:cNvPr id="7" name="AutoShape 2" descr="data:image/jpeg;base64,/9j/4AAQSkZJRgABAQAAAQABAAD/2wCEAAkGBxQTEhUTExQWFRMXFx4aGBcYGBwZHRocISEcGBseHhwfHCggHCAlGx8fLTEjJiksLi4uGh8zPDMsNygtLisBCgoKDQ0OFA8PFCwcFBkrLCwsLCw3KyssLCwrNysrKywrNywrLCsrKysrKysrKysrLCwrKysrKysrKysrKysrK//AABEIAJgAmAMBIgACEQEDEQH/xAAbAAACAgMBAAAAAAAAAAAAAAAABgMFAgQHAf/EAEEQAAIBAgQDBAgDBgUDBQAAAAECEQADBBIhMQVBUQYTImEUMlJxcoGRsSNCoQczU2KC8BU0ksHRQ7LxVGOiwtL/xAAWAQEBAQAAAAAAAAAAAAAAAAAAAQL/xAAWEQEBAQAAAAAAAAAAAAAAAAAAEQH/2gAMAwEAAhEDEQA/AOz4bDrkXwr6o5DpUvoyewv0FGF9RfhH2qWgi9GT2F+go9GT2F+gqWvCaCP0dPZX6Co8QtpFLuEVVEliAAB1Jqh4p2qAkYcKwUkXL1w5bSAef5z7jGm9LNu1cxZW6q+kgCRicT4LKjebdsCXHnt/NQMlztPYaRhrJxJjQooCE9O8IgedVfEuPXhOb0HCgxl7xs7jrKiAZrewvA1uJ3l7EviFAJ/DPdW9JkBUObygsa2OCnDW7DXMPYt2iollUAEHzYCSPPyNVC+MXeuAlcYWB/gYEkDyB8WleXO/MxisUskHXAyBHIeDY8x+tNXC1vOEvNflWEm2EEQdhMyCK0rnE3UXwWfN3hyNAhQOUxA56HyoFxuJ4hWhcfhCc05MRhu6Pwg59B8iRW9Z7R422QbvD7N+2T+8wt0Ehevduvi+TCmZLrteFpmVrYtA3Ayg5j18txpFUmFwmHNk33srYJaAcOWXNp7IgEzOhB286DZ4T2zwF5hbJFi8Z/Cvp3T6eTCDTMMOnsr9BSjjeCDEWRK28ZYOoW4oRxyMGIJ8oX31Q4Ph2Jwcjh14lUEnA4nYD+Rz4lH1HnUV030ZPYX6Cj0ZPYX6Clrsx24s4pzZuKcPilMNYubz/KSBmBG0U1UEXoyewv0FHoyewv0FS0UGribChG8K+qeQ6UVLivUb4T9qKAwvqL8I+1S1FhfUX4R9qkYxrsKCPE4hbal3YKqiSxMAD31z7tDx5sQVTI5S5+6wqwLl+DJZyfUtjTfrr0rLtBxtsQ9sW0NwM0YeydBdcam651y2kEGfOdyBVhgMKMAym5+LevAm/iDodIhUXWEUnRZ211M1UHB+y4ZluYtku3EjLYSO5scxC/nYCPGw5aBdZ2u/ds9rE94O8YKpyju110g7mTG/6VDj8IXxg7twhdM+ca6ARIIImdN9NB89jHdzYCXsZcDXBorAGWjUAICcxE7xzoMMJdvXLd60viAQqpZDa12jUdJ6xA3mpcPwhLVy1F3LcIOZfWFwQMw1iBNaVvtpnJ7vC3mQGC7Qk+ahh4vr9K2eIX++XD4nDqbhS6AQB4guzg9CNdDzPnQYpbtW7oCpiIFwBVJi2GndQTrU+MNkF7GW5DuC7K2zNoInWD5Vu4zDu2IstA7q3mJM/mIgaeQ/7vKq7F8LvNfLAKVZlYXM0FAvLLs3lQS8YtoLwPfm07Jkbw5gV8/Z981hxTBXRbS0qZwBOZPCyXAZDAE7b1BjsLdbEMCjkMy5WEZO7Bkq+xH11pnNAtcUbv7q24ztajNkcIwZtCyzrofsetZ8aZU7u3fQ3EC6Xg34oYbsAACNN4316VdYjA23ZXdFZkMqSNRz0PvrWwuBKXbl644ZjopiAibn59T0HLWgTu03AbeItp35D297GMQDMk7ZuW8a+qeimjs32tvYS+uB4k0loFjE6BXGxkkzO08wTrMzV6uIuNduPh0NyyAFe2x8LciLakQDB8h9dKntHwWy9o2yRcwbMArKQxw9z8sHXSdjy2MgiA6CDXtcy7CdobuFvDhuNMsIFi4BAIkgfI8uhBHSumVFR4r1G+E/aijFeo3wn7UUBhfUX4R9qVu23FFCtaZgLKJ3mJbXRPyoOpeD8h50w3sWtnD9685USTGp0Gw86ROH4J8Ti1t3SCLMYnE6aNeb9xb9yBSf6U+ZFx2a4I4S5fvE28TfUCFibFvdbS8pG7HmT0ArLDYBkxCJeZ3GvdfmQiIYGZI08/L3spoorWwGCW0uRJiSdTO+seQpL7cBu+zBirHJbWPWyMGZsh5SRrHQU+0h9seOW8QPR7SlmW4CbhIVBBIaGmdZiYjXeriaVXwAGGuXw5jMoltSy6kFTOx+WxrqHZ7AuitcuKqPdCFkUyFIWDJ0BJ8hyFI+KuPBW5Z7yzbaCGYCYEZXKHafsJGph94Dxm3irQuW5GuVkO6MNwf9jzFNMb964FUsdgJNQ8OxovW1uKCobk0SIJB2JH61QcVxRxWI9EtEhF1uuN15aHy1A8z/AC0zW0CgKBAAgDoBoKisqKKIoPa8YSIOo6UUUFNxYtZtrbs2pssrq2QElCR4YUcpJn5VPw7hSLbbMgm6ii6p1B0IIj5wfdVlRQcy7V9mzcBw/rX7QNzCudDcTY2y28zlBOuuRqav2e9o/S8OA+l5AJkyWUjwuRuJgg+YNbnaXAtctZ7Ym9aOe2Pa9pP6l098HlSBdx6YLG2sajAYXEqXdo5HLnAjnJV4+OqjrOK9RvhP2orG+wNtiNQVJB+Ve1FLnaXFqFsW20UqbrmdAloKxn3sR9DWPYLCMuEF24Iu4ljffqM8ZF/pthR8qoe2H4ou29u8FjCAjcC4RnP0fbyroCqNABAGgHQbUR6BRlPSuX4xhibly7kDTcOUsAfAPCsTtp96jTh1qY7tNfzQBynkNffVhXQ+0OL7nDXbnMKQOWp8I+9clFqCFWFzW4XXXUjU66QFFHHcEsrltKVzQ8L1EAf2OlTNg2sOfVyMiMI0VjMnWeUzvsT0omt+3imy9y8EMNNIEsJKnTZjMHkRWvwntA1lnW0C124oS2eZPUjmRy8586y7T8QVsqoCWO8aFJPiEcyW2+dV3DMP3d22xEKzxKkrqAAIIOkEj36npVHWOzfBRhrQXe42txup6T0GsfPrVqRXOxbE+tcOv8R//wBVBcw4YQ2Yj42I92pg+6pFpg4v2iLErYZe6jW8urTv4BtsDrrVRjLotBb3iLqUdpusTC6kBmOsjNvpFZ2CD4oOWRI05HQ+4j7VhxDFJ4g8ZCI3EQdxlPy86JXQVaRPLfp+nKqnvsQcV3We2EgPGUk5ZykT7XntVN2Yw2INxHNy6bKDKpfTMoEZcmk6kHOR+X63GMxtm3iVzI3elVAcagBjAET18qitXh/Fbrm2p0JFySUADERlymeXOtzgGLuXAWuNMgFRlC9ZIgyRsNQKxXuFc2kty9kF1UHfN6wXXfbfrpWXBLlliTZtZAVGZ/P2N9x9KKthXPOO4DLbxVgKPwW7+0CM34bhswA20HegDlC10Ol/jqZcVhnIBW4lyy/n6txR9A/1omsexHEO94eBmLm0GtFz+bLIDDyKxRS7+zy41u/jcOXZ4tqSSIAZM1kgDnKhfFzy0UVOnixOG0HixjMY19S2wH2FOHGcV3Vi643CHL8R0H6kUn8N/wAxhdv8zfGnmrn/AGq47b3vBatD/qXJPwpBP6laqFm3ZyoqGfD4djtAjSPKvQswGEGIJEwRrJ/8VI9oe0J2B3211qGACAvrGTPyjpAqoweyGlWUkR89P736x0qqx2LQL3FzW1mGVo8VknxDNyKnWRMxPvq6ABK6zoIO8cj/AH5UuY+4oxF1IJSVd86T4soGVdfzACSf11gJsLgGN4m6QC2Ziw0hBuY5MRoByk8xWL2jbtLczAATcA5LqIgzJmB7qu8Fw1VcEhJ9byBO2nILyH/NedokNyycoDeJQANZgwYA8ifdQb15Tt092nSorYLKZAnfWvMLiu8QMq5QpK5dzI0Ou1bitmHLbTz/AOKCAW+ZAOkkzsOlWXZfhIuuuKYwLbsLahY19UtmJ1G8AD5mlzH4M3GQgwANTLCIghgBpmIka6fWrfCPfCC2t8hLZlSAFbWYBJJDDU6EdKaYer11VBZiFUbk6AUu8Ww9i5eS6+JRRlSF01E5gQ2bSTzivbGNbE4e5auW5vKBmVTlzqT4XWZiYOnIgjoantYR5w7NZBIRu8gINYGUHlOnuk1lR/hiIxvNfh0uF3bQAA/lImFkEa+6p8FjbNtGPfqy94SSeRbXLpWjw3h95bxuOoZbwPeLIOUjVJnQxJAjrQ3DbvotpBb/ABFeWCsqmBmg5uu3WqGCzcDKGUypEg9RVN2sELYf2MQn/wAg1v8A+1W2BDC2gcAMFAIBkDynnVT2wH4NsdcRZ/7wailbAnLxdhLHNZvaHRV9V/CfzSTr0JoqO02bjOXxHIt0wdFWbaar1PUe6iqjdgJfQ/w8Yu3/ALiBfu9W3aCzda+zd2xRbQCuIgakvMnTYfSq7tHYIa6FjO9i3dt/Hb0P65KcsNfFxFuL6rqGHuIn7UCDcRiNELbZTlDTznQ67aVr+iXAfFbuhZG6vvsZ0p4HAMOGVxaAZSpUidCoIWNeQJ+tWc0pHMUxiTGYRtyjnlnkNDtNL9621zEDUkO7MqxAYKBz8ly6fz8o16h2qvZLQQDJbuE944EADSQY5tMT0BpN47Ydb+BCqWyW7lxlUag3CGYfJQP0ojHtZjjbFoK2VTlZxpLAsqgeWhP9773E3U9wrFRaz6n8pgFtuSyNude4i2f8Ov37hC3b1xQMxiAjwgHWDJ86r8IGz2yF8SAsCh1XYaGdBqSBroKo2sdxK0ihs4yDoNAPloB5V6uIVgYcaief250w9l+F2HU3WQXLodgWcZoMzKg6AnQk7zNb/ayzmw5f+Ec8dRBVvd4STPlUqwo4S0HJMzziIEc/70rdwbb/AJhsCBBnmDuNNIqHCH8jQ3Mxy92moI586kTEnNBjUGTyXKfDvpMH9KqN7gzl8WkAL3aEs2aC4bw5Qv5hIk8hA602kUk4q2pCC4qvrI0B15HXaZ26xV/2Uu5sMmpYqSpnUrB0E84EQekVNVFxRcSrvcW6FtAA6gN5Hwxy3315RVlwrFm7aVyAG1DAGQGBKmPKRWPF71pbTd8cqNp5nn4Y1J91UvZLGE3byalGi4s7jUoQfkF+Yaopnqi7S6vhEH5sRJ9yo7T9Y+tXtK3HMeqYprrRkweFa43xXDoP9No/6qBS7I3+/wCL4xxqtvvwZOxBW1KjqcutFe/sRwbGxicS5BLKEmPFmg3H9wOZffFFUO/aS3ltWMR/CIDfA4Ct7gDB/pr3so+VHw/Ow8AfyNLJ8tx/Sau0tB7QVtVZII8iIP6UkWL7YW6HuE/g/g3yfzWSZtXT7ufTx0Q8UUUVFR3rKurIwDKwhlOoIPI1zziLhbmNuEsrAwgXTRfAsQdZ6Rp86ceJcSZWZAMsRBnVgfZHntvSjZdSyE6h8Sz82MAswIPPZfnVxNWHFuG5MJg7L6QxkDU5yjkHXeCTPvnlVbw/h5e6cwCkBUMAAnMzFjoBBhRVp2jDZbSG33c3AVLMCZEzI1iQTqW3IrWwV4WsR+JlXOVM6eEKHEt7MkiCdKIY+zHD1tW2IZiztLTG6+HQAeW/OrdlBBBEgiCDzHOtHhTj8RQQQGzCNoYT9wa3xUaJnG+EtYbNa/cnQCdUPsydcp5HlBEQa0sTiAhAALM0woUsW0mAoO3upy43gGv2u7VwhzKcxE6AgnT3VTYPC2sG5uYi8ty6QESLcZVnQAAsczGJ1EwIFVFNa4MyoLt8Mhe6FRNsmjSSoMeKBpyjzrDFoj3Liiw15mMMETQhtszbdd9POrHF4u5fI7606gMGt20bIwQyJuEg+IjUKI21Imrns3bwyqfR9CQpdSfGI0GYTpBnbSSaBfwnAr7McqMhWFDXm5QNNJLAaaCBpvV12XwJS5iGLK3iW2GVSs5MxOhJO7Eb8qvyYEnQc6jwqIFm3GVpaV2JOpPzoM7jgAsxAUCSTsANST8q47+0DicYGCSt3iN03D1WwoESOXgCA+bGuhdp7nfMmCU6XBnvn2bAOoPTvD4fcHPKue8FT/F+Lm/4xhbGlsgeEopkT07xxPuFB0fsfws4fhyIYzFC7aRqwzQfMTHyryr/ABXqP8J+1e1FGF9RfhH2qi7VcPMekIudkUrcT+Ja3ZY5kbj5jnV7hfUX4R9qkNAmdkuLBCuEd8y5c2Fukz3tofknm9sRPUEHkabKSe2HZ9UDMA3o7tnYpAbDXBtet+XUf7E1vdmu0rO4wuKyriYlHX93iV9u30O2ZOU8xVRN2pdbiNZFs3HiM2wSYJ1GsxrHuOlLFpGYKudma2IHdqGYctrYIH1FPl/hllmLugY7nNJGnPLttWfDcZauJNkgoDEARlO8RGlAjp2eutI7m8RrBuXFAM+TMT+lbg7J3j+SyD/NcLH9LUU71SdpuI3bCq1s2wCSIeSWOkKoA1pSKbC8FxFmSilCdzacMvX1Tl6nlzq/4HevHOt3MYywWTKdc0+R2FQ8V41ctlu7sZxbQPdl4yz+VdNTWHEePtbLMlrPZRVa48wQG18K8yBqevlQX1a93CISXyqLkQLmUFl6QSOU1RcT4xftvduLkNiwyh0gl2B1LA8tNusUy1FLlvsyxLNdvvmM/u4Gh5ksCSSOfLYdas+E8Gs4fN3SkZomWLTEkbnzNWMVrYLGJdXMhlZI6bf3+tBR8RwmNBYI5uK2YbooAPIgjl1BM+VS2r5wWFJu+Js0W7SGSzH1bakgSSRvsNTsKs+K8St4dM9wneFUas7clUc2P99a5x2s7THDML11VfHuhGHw8yuHQ+szHmW0k84AGgJqo0e2vF7llTg1cNj8ZDYhlPqJoq205gEHKvlmO5rofYPssmAw4QKBdYA3CDIkTAHkJ+9Lv7Mexb2S2MxZdsTcJaHAlSYlj0Y8hyGldHqCLFeo/wAJ+1FGK9RvhP2ooowvqL8I+1S1FhfUX4R9qloPGWaRO03ZKEbu0N3Dk5jYByvaYah7DDUEH8v0p8ryKDl+F7SutgpiHe/hSMoxdofi2/K/bgz5sPmBuGl3L4W0uCZbivH4tpgqgDUkGWidgNYra452YS8TdtsbGIiBdTn0DrIDj39aROI8Hv4R2ulLllifFisGJR/O7hzI+evPUVUOXD+MPlIJS8yulrwNBL7OZ2ge4SQ1aWNsrcvpdW/dtXGYqma2HUa5NOSgkaSeZqhwXaG5dUh7WGxw0LXMO/cXtJibbbn+sc63l4zgw9prhxOHNoAAXrTMgAk6uAVJkzObkKC44hYF24e6xNtEvqA6neF5p56Ea/rXvFMGs3HS/bS1cVBdDGYA9UrHUacqpcNxjAs9o/4lhSLahSJCkkZiTBeNZ+UVk/E8KttlucSwmoQK2YSuWYIhxrB3HOgu+OcOtd5mLuneLLognvBb1joDr+piK8xvaYKwULlBKHORKhH9VtDpB5HkDWlj+0eAvqgW9cvFdnw6O51EGSqkaioBxQqv4GChQuQ3MVcCKFBLDQZywBJ0OWgkv4C/ii6OjZgAC1wQiupPqdVZd8o6fKS1j7Vm5ct4FO/utlDAMRYtFRHiaCJ6hZY6TG9J/GO2FlyUvYi5jnJj0bCIVt89GIJLCN8zEaTFTYbs5xLiKqlzLw/BRpZQSWXkDBU/LQeWtBq8Y7VZcR3WGK47ijDJ3m1uzMDLbWTGsaA8pZjFM3YX9nfcOcVjHN/Eucxzw2Vus8zAEchypo7M9lcNgUyWEgwAWOpMeZ2G+g61d1FFFFFBFivUb4T9qKMV6jfCftRQRYbEKEXxL6o5jpUvpKe2v1FFFAekp7a/UUekp7a/UUUUB6Sntr9RR6Qntr9RRRQUXGOzGAxJm7atZ5nOpCNPxKQao7vYcr/l+J37flcKXh5RMH9aKKDQfszxP/12Ccfz2T/sxqJOz3FeWJ4cvutt/wA0UVUSDsnxJ/3nFbNsc+6tCfkWNS2P2W4RiGxeKvYtgf8AqXIX5LOnyNFFFOHB+DYPCgCxbtIR+YZc3+rerT0hPbX6iiioD0lPbX6ij0lPbX6iiigPSU9tfqKPSU9tfqKKKCLE4hMjeJfVPMdKKKKD/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 name="AutoShape 4" descr="data:image/jpeg;base64,/9j/4AAQSkZJRgABAQAAAQABAAD/2wCEAAkGBxQTEhUTExQWFRMXFx4aGBcYGBwZHRocISEcGBseHhwfHCggHCAlGx8fLTEjJiksLi4uGh8zPDMsNygtLisBCgoKDQ0OFA8PFCwcFBkrLCwsLCw3KyssLCwrNysrKywrNywrLCsrKysrKysrKysrLCwrKysrKysrKysrKysrK//AABEIAJgAmAMBIgACEQEDEQH/xAAbAAACAgMBAAAAAAAAAAAAAAAABgMFAgQHAf/EAEEQAAIBAgQDBAgDBgUDBQAAAAECEQADBBIhMQVBUQYTImEUMlJxcoGRsSNCoQczU2KC8BU0ksHRQ7LxVGOiwtL/xAAWAQEBAQAAAAAAAAAAAAAAAAAAAQL/xAAWEQEBAQAAAAAAAAAAAAAAAAAAEQH/2gAMAwEAAhEDEQA/AOz4bDrkXwr6o5DpUvoyewv0FGF9RfhH2qWgi9GT2F+go9GT2F+gqWvCaCP0dPZX6Co8QtpFLuEVVEliAAB1Jqh4p2qAkYcKwUkXL1w5bSAef5z7jGm9LNu1cxZW6q+kgCRicT4LKjebdsCXHnt/NQMlztPYaRhrJxJjQooCE9O8IgedVfEuPXhOb0HCgxl7xs7jrKiAZrewvA1uJ3l7EviFAJ/DPdW9JkBUObygsa2OCnDW7DXMPYt2iollUAEHzYCSPPyNVC+MXeuAlcYWB/gYEkDyB8WleXO/MxisUskHXAyBHIeDY8x+tNXC1vOEvNflWEm2EEQdhMyCK0rnE3UXwWfN3hyNAhQOUxA56HyoFxuJ4hWhcfhCc05MRhu6Pwg59B8iRW9Z7R422QbvD7N+2T+8wt0Ehevduvi+TCmZLrteFpmVrYtA3Ayg5j18txpFUmFwmHNk33srYJaAcOWXNp7IgEzOhB286DZ4T2zwF5hbJFi8Z/Cvp3T6eTCDTMMOnsr9BSjjeCDEWRK28ZYOoW4oRxyMGIJ8oX31Q4Ph2Jwcjh14lUEnA4nYD+Rz4lH1HnUV030ZPYX6Cj0ZPYX6Clrsx24s4pzZuKcPilMNYubz/KSBmBG0U1UEXoyewv0FHoyewv0FS0UGribChG8K+qeQ6UVLivUb4T9qKAwvqL8I+1S1FhfUX4R9qkYxrsKCPE4hbal3YKqiSxMAD31z7tDx5sQVTI5S5+6wqwLl+DJZyfUtjTfrr0rLtBxtsQ9sW0NwM0YeydBdcam651y2kEGfOdyBVhgMKMAym5+LevAm/iDodIhUXWEUnRZ211M1UHB+y4ZluYtku3EjLYSO5scxC/nYCPGw5aBdZ2u/ds9rE94O8YKpyju110g7mTG/6VDj8IXxg7twhdM+ca6ARIIImdN9NB89jHdzYCXsZcDXBorAGWjUAICcxE7xzoMMJdvXLd60viAQqpZDa12jUdJ6xA3mpcPwhLVy1F3LcIOZfWFwQMw1iBNaVvtpnJ7vC3mQGC7Qk+ahh4vr9K2eIX++XD4nDqbhS6AQB4guzg9CNdDzPnQYpbtW7oCpiIFwBVJi2GndQTrU+MNkF7GW5DuC7K2zNoInWD5Vu4zDu2IstA7q3mJM/mIgaeQ/7vKq7F8LvNfLAKVZlYXM0FAvLLs3lQS8YtoLwPfm07Jkbw5gV8/Z981hxTBXRbS0qZwBOZPCyXAZDAE7b1BjsLdbEMCjkMy5WEZO7Bkq+xH11pnNAtcUbv7q24ztajNkcIwZtCyzrofsetZ8aZU7u3fQ3EC6Xg34oYbsAACNN4316VdYjA23ZXdFZkMqSNRz0PvrWwuBKXbl644ZjopiAibn59T0HLWgTu03AbeItp35D297GMQDMk7ZuW8a+qeimjs32tvYS+uB4k0loFjE6BXGxkkzO08wTrMzV6uIuNduPh0NyyAFe2x8LciLakQDB8h9dKntHwWy9o2yRcwbMArKQxw9z8sHXSdjy2MgiA6CDXtcy7CdobuFvDhuNMsIFi4BAIkgfI8uhBHSumVFR4r1G+E/aijFeo3wn7UUBhfUX4R9qVu23FFCtaZgLKJ3mJbXRPyoOpeD8h50w3sWtnD9685USTGp0Gw86ROH4J8Ti1t3SCLMYnE6aNeb9xb9yBSf6U+ZFx2a4I4S5fvE28TfUCFibFvdbS8pG7HmT0ArLDYBkxCJeZ3GvdfmQiIYGZI08/L3spoorWwGCW0uRJiSdTO+seQpL7cBu+zBirHJbWPWyMGZsh5SRrHQU+0h9seOW8QPR7SlmW4CbhIVBBIaGmdZiYjXeriaVXwAGGuXw5jMoltSy6kFTOx+WxrqHZ7AuitcuKqPdCFkUyFIWDJ0BJ8hyFI+KuPBW5Z7yzbaCGYCYEZXKHafsJGph94Dxm3irQuW5GuVkO6MNwf9jzFNMb964FUsdgJNQ8OxovW1uKCobk0SIJB2JH61QcVxRxWI9EtEhF1uuN15aHy1A8z/AC0zW0CgKBAAgDoBoKisqKKIoPa8YSIOo6UUUFNxYtZtrbs2pssrq2QElCR4YUcpJn5VPw7hSLbbMgm6ii6p1B0IIj5wfdVlRQcy7V9mzcBw/rX7QNzCudDcTY2y28zlBOuuRqav2e9o/S8OA+l5AJkyWUjwuRuJgg+YNbnaXAtctZ7Ym9aOe2Pa9pP6l098HlSBdx6YLG2sajAYXEqXdo5HLnAjnJV4+OqjrOK9RvhP2orG+wNtiNQVJB+Ve1FLnaXFqFsW20UqbrmdAloKxn3sR9DWPYLCMuEF24Iu4ljffqM8ZF/pthR8qoe2H4ou29u8FjCAjcC4RnP0fbyroCqNABAGgHQbUR6BRlPSuX4xhibly7kDTcOUsAfAPCsTtp96jTh1qY7tNfzQBynkNffVhXQ+0OL7nDXbnMKQOWp8I+9clFqCFWFzW4XXXUjU66QFFHHcEsrltKVzQ8L1EAf2OlTNg2sOfVyMiMI0VjMnWeUzvsT0omt+3imy9y8EMNNIEsJKnTZjMHkRWvwntA1lnW0C124oS2eZPUjmRy8586y7T8QVsqoCWO8aFJPiEcyW2+dV3DMP3d22xEKzxKkrqAAIIOkEj36npVHWOzfBRhrQXe42txup6T0GsfPrVqRXOxbE+tcOv8R//wBVBcw4YQ2Yj42I92pg+6pFpg4v2iLErYZe6jW8urTv4BtsDrrVRjLotBb3iLqUdpusTC6kBmOsjNvpFZ2CD4oOWRI05HQ+4j7VhxDFJ4g8ZCI3EQdxlPy86JXQVaRPLfp+nKqnvsQcV3We2EgPGUk5ZykT7XntVN2Yw2INxHNy6bKDKpfTMoEZcmk6kHOR+X63GMxtm3iVzI3elVAcagBjAET18qitXh/Fbrm2p0JFySUADERlymeXOtzgGLuXAWuNMgFRlC9ZIgyRsNQKxXuFc2kty9kF1UHfN6wXXfbfrpWXBLlliTZtZAVGZ/P2N9x9KKthXPOO4DLbxVgKPwW7+0CM34bhswA20HegDlC10Ol/jqZcVhnIBW4lyy/n6txR9A/1omsexHEO94eBmLm0GtFz+bLIDDyKxRS7+zy41u/jcOXZ4tqSSIAZM1kgDnKhfFzy0UVOnixOG0HixjMY19S2wH2FOHGcV3Vi643CHL8R0H6kUn8N/wAxhdv8zfGnmrn/AGq47b3vBatD/qXJPwpBP6laqFm3ZyoqGfD4djtAjSPKvQswGEGIJEwRrJ/8VI9oe0J2B3211qGACAvrGTPyjpAqoweyGlWUkR89P736x0qqx2LQL3FzW1mGVo8VknxDNyKnWRMxPvq6ABK6zoIO8cj/AH5UuY+4oxF1IJSVd86T4soGVdfzACSf11gJsLgGN4m6QC2Ziw0hBuY5MRoByk8xWL2jbtLczAATcA5LqIgzJmB7qu8Fw1VcEhJ9byBO2nILyH/NedokNyycoDeJQANZgwYA8ifdQb15Tt092nSorYLKZAnfWvMLiu8QMq5QpK5dzI0Ou1bitmHLbTz/AOKCAW+ZAOkkzsOlWXZfhIuuuKYwLbsLahY19UtmJ1G8AD5mlzH4M3GQgwANTLCIghgBpmIka6fWrfCPfCC2t8hLZlSAFbWYBJJDDU6EdKaYer11VBZiFUbk6AUu8Ww9i5eS6+JRRlSF01E5gQ2bSTzivbGNbE4e5auW5vKBmVTlzqT4XWZiYOnIgjoantYR5w7NZBIRu8gINYGUHlOnuk1lR/hiIxvNfh0uF3bQAA/lImFkEa+6p8FjbNtGPfqy94SSeRbXLpWjw3h95bxuOoZbwPeLIOUjVJnQxJAjrQ3DbvotpBb/ABFeWCsqmBmg5uu3WqGCzcDKGUypEg9RVN2sELYf2MQn/wAg1v8A+1W2BDC2gcAMFAIBkDynnVT2wH4NsdcRZ/7wailbAnLxdhLHNZvaHRV9V/CfzSTr0JoqO02bjOXxHIt0wdFWbaar1PUe6iqjdgJfQ/w8Yu3/ALiBfu9W3aCzda+zd2xRbQCuIgakvMnTYfSq7tHYIa6FjO9i3dt/Hb0P65KcsNfFxFuL6rqGHuIn7UCDcRiNELbZTlDTznQ67aVr+iXAfFbuhZG6vvsZ0p4HAMOGVxaAZSpUidCoIWNeQJ+tWc0pHMUxiTGYRtyjnlnkNDtNL9621zEDUkO7MqxAYKBz8ly6fz8o16h2qvZLQQDJbuE944EADSQY5tMT0BpN47Ydb+BCqWyW7lxlUag3CGYfJQP0ojHtZjjbFoK2VTlZxpLAsqgeWhP9773E3U9wrFRaz6n8pgFtuSyNude4i2f8Ov37hC3b1xQMxiAjwgHWDJ86r8IGz2yF8SAsCh1XYaGdBqSBroKo2sdxK0ihs4yDoNAPloB5V6uIVgYcaief250w9l+F2HU3WQXLodgWcZoMzKg6AnQk7zNb/ayzmw5f+Ec8dRBVvd4STPlUqwo4S0HJMzziIEc/70rdwbb/AJhsCBBnmDuNNIqHCH8jQ3Mxy92moI586kTEnNBjUGTyXKfDvpMH9KqN7gzl8WkAL3aEs2aC4bw5Qv5hIk8hA602kUk4q2pCC4qvrI0B15HXaZ26xV/2Uu5sMmpYqSpnUrB0E84EQekVNVFxRcSrvcW6FtAA6gN5Hwxy3315RVlwrFm7aVyAG1DAGQGBKmPKRWPF71pbTd8cqNp5nn4Y1J91UvZLGE3byalGi4s7jUoQfkF+Yaopnqi7S6vhEH5sRJ9yo7T9Y+tXtK3HMeqYprrRkweFa43xXDoP9No/6qBS7I3+/wCL4xxqtvvwZOxBW1KjqcutFe/sRwbGxicS5BLKEmPFmg3H9wOZffFFUO/aS3ltWMR/CIDfA4Ct7gDB/pr3so+VHw/Ow8AfyNLJ8tx/Sau0tB7QVtVZII8iIP6UkWL7YW6HuE/g/g3yfzWSZtXT7ufTx0Q8UUUVFR3rKurIwDKwhlOoIPI1zziLhbmNuEsrAwgXTRfAsQdZ6Rp86ceJcSZWZAMsRBnVgfZHntvSjZdSyE6h8Sz82MAswIPPZfnVxNWHFuG5MJg7L6QxkDU5yjkHXeCTPvnlVbw/h5e6cwCkBUMAAnMzFjoBBhRVp2jDZbSG33c3AVLMCZEzI1iQTqW3IrWwV4WsR+JlXOVM6eEKHEt7MkiCdKIY+zHD1tW2IZiztLTG6+HQAeW/OrdlBBBEgiCDzHOtHhTj8RQQQGzCNoYT9wa3xUaJnG+EtYbNa/cnQCdUPsydcp5HlBEQa0sTiAhAALM0woUsW0mAoO3upy43gGv2u7VwhzKcxE6AgnT3VTYPC2sG5uYi8ty6QESLcZVnQAAsczGJ1EwIFVFNa4MyoLt8Mhe6FRNsmjSSoMeKBpyjzrDFoj3Liiw15mMMETQhtszbdd9POrHF4u5fI7606gMGt20bIwQyJuEg+IjUKI21Imrns3bwyqfR9CQpdSfGI0GYTpBnbSSaBfwnAr7McqMhWFDXm5QNNJLAaaCBpvV12XwJS5iGLK3iW2GVSs5MxOhJO7Eb8qvyYEnQc6jwqIFm3GVpaV2JOpPzoM7jgAsxAUCSTsANST8q47+0DicYGCSt3iN03D1WwoESOXgCA+bGuhdp7nfMmCU6XBnvn2bAOoPTvD4fcHPKue8FT/F+Lm/4xhbGlsgeEopkT07xxPuFB0fsfws4fhyIYzFC7aRqwzQfMTHyryr/ABXqP8J+1e1FGF9RfhH2qi7VcPMekIudkUrcT+Ja3ZY5kbj5jnV7hfUX4R9qkNAmdkuLBCuEd8y5c2Fukz3tofknm9sRPUEHkabKSe2HZ9UDMA3o7tnYpAbDXBtet+XUf7E1vdmu0rO4wuKyriYlHX93iV9u30O2ZOU8xVRN2pdbiNZFs3HiM2wSYJ1GsxrHuOlLFpGYKudma2IHdqGYctrYIH1FPl/hllmLugY7nNJGnPLttWfDcZauJNkgoDEARlO8RGlAjp2eutI7m8RrBuXFAM+TMT+lbg7J3j+SyD/NcLH9LUU71SdpuI3bCq1s2wCSIeSWOkKoA1pSKbC8FxFmSilCdzacMvX1Tl6nlzq/4HevHOt3MYywWTKdc0+R2FQ8V41ctlu7sZxbQPdl4yz+VdNTWHEePtbLMlrPZRVa48wQG18K8yBqevlQX1a93CISXyqLkQLmUFl6QSOU1RcT4xftvduLkNiwyh0gl2B1LA8tNusUy1FLlvsyxLNdvvmM/u4Gh5ksCSSOfLYdas+E8Gs4fN3SkZomWLTEkbnzNWMVrYLGJdXMhlZI6bf3+tBR8RwmNBYI5uK2YbooAPIgjl1BM+VS2r5wWFJu+Js0W7SGSzH1bakgSSRvsNTsKs+K8St4dM9wneFUas7clUc2P99a5x2s7THDML11VfHuhGHw8yuHQ+szHmW0k84AGgJqo0e2vF7llTg1cNj8ZDYhlPqJoq205gEHKvlmO5rofYPssmAw4QKBdYA3CDIkTAHkJ+9Lv7Mexb2S2MxZdsTcJaHAlSYlj0Y8hyGldHqCLFeo/wAJ+1FGK9RvhP2ooowvqL8I+1S1FhfUX4R9qloPGWaRO03ZKEbu0N3Dk5jYByvaYah7DDUEH8v0p8ryKDl+F7SutgpiHe/hSMoxdofi2/K/bgz5sPmBuGl3L4W0uCZbivH4tpgqgDUkGWidgNYra452YS8TdtsbGIiBdTn0DrIDj39aROI8Hv4R2ulLllifFisGJR/O7hzI+evPUVUOXD+MPlIJS8yulrwNBL7OZ2ge4SQ1aWNsrcvpdW/dtXGYqma2HUa5NOSgkaSeZqhwXaG5dUh7WGxw0LXMO/cXtJibbbn+sc63l4zgw9prhxOHNoAAXrTMgAk6uAVJkzObkKC44hYF24e6xNtEvqA6neF5p56Ea/rXvFMGs3HS/bS1cVBdDGYA9UrHUacqpcNxjAs9o/4lhSLahSJCkkZiTBeNZ+UVk/E8KttlucSwmoQK2YSuWYIhxrB3HOgu+OcOtd5mLuneLLognvBb1joDr+piK8xvaYKwULlBKHORKhH9VtDpB5HkDWlj+0eAvqgW9cvFdnw6O51EGSqkaioBxQqv4GChQuQ3MVcCKFBLDQZywBJ0OWgkv4C/ii6OjZgAC1wQiupPqdVZd8o6fKS1j7Vm5ct4FO/utlDAMRYtFRHiaCJ6hZY6TG9J/GO2FlyUvYi5jnJj0bCIVt89GIJLCN8zEaTFTYbs5xLiKqlzLw/BRpZQSWXkDBU/LQeWtBq8Y7VZcR3WGK47ijDJ3m1uzMDLbWTGsaA8pZjFM3YX9nfcOcVjHN/Eucxzw2Vus8zAEchypo7M9lcNgUyWEgwAWOpMeZ2G+g61d1FFFFFBFivUb4T9qKMV6jfCftRQRYbEKEXxL6o5jpUvpKe2v1FFFAekp7a/UUekp7a/UUUUB6Sntr9RR6Qntr9RRRQUXGOzGAxJm7atZ5nOpCNPxKQao7vYcr/l+J37flcKXh5RMH9aKKDQfszxP/12Ccfz2T/sxqJOz3FeWJ4cvutt/wA0UVUSDsnxJ/3nFbNsc+6tCfkWNS2P2W4RiGxeKvYtgf8AqXIX5LOnyNFFFOHB+DYPCgCxbtIR+YZc3+rerT0hPbX6iiioD0lPbX6ij0lPbX6iiigPSU9tfqKPSU9tfqKKKCLE4hMjeJfVPMdKKKKD/9k="/>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2" y="333377"/>
            <a:ext cx="208597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descr="http://www.statesymbolsusa.org/sites/statesymbolsusa.org/files/primary-images/SealofMassachusettsStateSeal.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1777" y="231777"/>
            <a:ext cx="1368425" cy="1368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5491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43800" y="5334000"/>
            <a:ext cx="1600200" cy="369332"/>
          </a:xfrm>
          <a:prstGeom prst="rect">
            <a:avLst/>
          </a:prstGeom>
          <a:solidFill>
            <a:schemeClr val="bg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National Means</a:t>
            </a:r>
            <a:endParaRPr lang="en-US" dirty="0"/>
          </a:p>
        </p:txBody>
      </p:sp>
      <p:sp>
        <p:nvSpPr>
          <p:cNvPr id="3" name="Content Placeholder 2"/>
          <p:cNvSpPr>
            <a:spLocks noGrp="1"/>
          </p:cNvSpPr>
          <p:nvPr>
            <p:ph sz="half" idx="1"/>
          </p:nvPr>
        </p:nvSpPr>
        <p:spPr>
          <a:xfrm>
            <a:off x="457200" y="1828800"/>
            <a:ext cx="4038600" cy="3276600"/>
          </a:xfrm>
        </p:spPr>
        <p:txBody>
          <a:bodyPr>
            <a:normAutofit/>
          </a:bodyPr>
          <a:lstStyle/>
          <a:p>
            <a:pPr marL="0" indent="0" algn="ctr">
              <a:buNone/>
            </a:pPr>
            <a:r>
              <a:rPr lang="en-US" sz="3000" b="1" dirty="0">
                <a:solidFill>
                  <a:schemeClr val="accent1"/>
                </a:solidFill>
              </a:rPr>
              <a:t>WFI-EZ</a:t>
            </a:r>
            <a:endParaRPr lang="en-US" sz="3000" dirty="0">
              <a:solidFill>
                <a:schemeClr val="accent1"/>
              </a:solidFill>
            </a:endParaRPr>
          </a:p>
          <a:p>
            <a:r>
              <a:rPr lang="en-US" dirty="0" smtClean="0"/>
              <a:t>Approximately 20 sites, 1,200 forms</a:t>
            </a:r>
          </a:p>
          <a:p>
            <a:pPr lvl="1"/>
            <a:r>
              <a:rPr lang="en-US" dirty="0" smtClean="0"/>
              <a:t>Span geographic area, size, focus on urban and rural areas, number of youth served</a:t>
            </a:r>
          </a:p>
        </p:txBody>
      </p:sp>
      <p:sp>
        <p:nvSpPr>
          <p:cNvPr id="5" name="Content Placeholder 4"/>
          <p:cNvSpPr>
            <a:spLocks noGrp="1"/>
          </p:cNvSpPr>
          <p:nvPr>
            <p:ph sz="half" idx="2"/>
          </p:nvPr>
        </p:nvSpPr>
        <p:spPr>
          <a:xfrm>
            <a:off x="4648200" y="1828801"/>
            <a:ext cx="4191000" cy="3276601"/>
          </a:xfrm>
        </p:spPr>
        <p:txBody>
          <a:bodyPr>
            <a:normAutofit/>
          </a:bodyPr>
          <a:lstStyle/>
          <a:p>
            <a:pPr marL="0" indent="0" algn="ctr">
              <a:buNone/>
            </a:pPr>
            <a:r>
              <a:rPr lang="en-US" sz="3100" b="1" dirty="0">
                <a:solidFill>
                  <a:schemeClr val="accent3"/>
                </a:solidFill>
              </a:rPr>
              <a:t>TOM 2.0</a:t>
            </a:r>
          </a:p>
          <a:p>
            <a:r>
              <a:rPr lang="en-US" dirty="0" smtClean="0"/>
              <a:t>6 sites, 169 forms</a:t>
            </a:r>
          </a:p>
          <a:p>
            <a:pPr lvl="1"/>
            <a:r>
              <a:rPr lang="en-US" dirty="0" smtClean="0"/>
              <a:t>Two Midwestern counties (one urban, one rural)</a:t>
            </a:r>
          </a:p>
          <a:p>
            <a:pPr lvl="1"/>
            <a:r>
              <a:rPr lang="en-US" dirty="0" smtClean="0"/>
              <a:t>One southern state</a:t>
            </a:r>
          </a:p>
          <a:p>
            <a:pPr lvl="1"/>
            <a:r>
              <a:rPr lang="en-US" dirty="0" smtClean="0"/>
              <a:t>Three urban counties</a:t>
            </a:r>
          </a:p>
          <a:p>
            <a:pPr lvl="1"/>
            <a:endParaRPr lang="en-US" dirty="0"/>
          </a:p>
        </p:txBody>
      </p:sp>
      <p:sp>
        <p:nvSpPr>
          <p:cNvPr id="6" name="TextBox 5"/>
          <p:cNvSpPr txBox="1"/>
          <p:nvPr/>
        </p:nvSpPr>
        <p:spPr>
          <a:xfrm>
            <a:off x="511631" y="5341205"/>
            <a:ext cx="8175171" cy="830997"/>
          </a:xfrm>
          <a:prstGeom prst="rect">
            <a:avLst/>
          </a:prstGeom>
          <a:noFill/>
        </p:spPr>
        <p:txBody>
          <a:bodyPr wrap="square" rtlCol="0">
            <a:spAutoFit/>
          </a:bodyPr>
          <a:lstStyle/>
          <a:p>
            <a:r>
              <a:rPr lang="en-US" sz="2400" b="1" dirty="0"/>
              <a:t>National Means are averaged by site, so no single site has a disproportionate influence over the national mean</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6400" y="1605645"/>
            <a:ext cx="1600200" cy="730293"/>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1556642"/>
            <a:ext cx="1981200" cy="897314"/>
          </a:xfrm>
          <a:prstGeom prst="rect">
            <a:avLst/>
          </a:prstGeom>
        </p:spPr>
      </p:pic>
    </p:spTree>
    <p:extLst>
      <p:ext uri="{BB962C8B-B14F-4D97-AF65-F5344CB8AC3E}">
        <p14:creationId xmlns:p14="http://schemas.microsoft.com/office/powerpoint/2010/main" val="37791726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endParaRPr lang="en-US" dirty="0"/>
          </a:p>
          <a:p>
            <a:r>
              <a:rPr lang="en-US" dirty="0" smtClean="0"/>
              <a:t>Only </a:t>
            </a:r>
            <a:r>
              <a:rPr lang="en-US" dirty="0"/>
              <a:t>about 1/5th of team meetings observed included a natural support, and only 34% included the youth. When they are present they don't contribute to the meeting. </a:t>
            </a:r>
            <a:endParaRPr lang="en-US" dirty="0" smtClean="0"/>
          </a:p>
          <a:p>
            <a:pPr lvl="1"/>
            <a:r>
              <a:rPr lang="en-US" dirty="0" smtClean="0"/>
              <a:t> </a:t>
            </a:r>
            <a:r>
              <a:rPr lang="en-US" dirty="0"/>
              <a:t>Caregivers don't feel as though the process has increased the support that they get from friends and family</a:t>
            </a:r>
          </a:p>
          <a:p>
            <a:endParaRPr lang="en-US" dirty="0"/>
          </a:p>
          <a:p>
            <a:r>
              <a:rPr lang="en-US" dirty="0"/>
              <a:t>Key representatives from child serving agencies also only attend about half of the time. </a:t>
            </a:r>
          </a:p>
        </p:txBody>
      </p:sp>
      <p:sp>
        <p:nvSpPr>
          <p:cNvPr id="4" name="Title 3"/>
          <p:cNvSpPr>
            <a:spLocks noGrp="1"/>
          </p:cNvSpPr>
          <p:nvPr>
            <p:ph type="title"/>
          </p:nvPr>
        </p:nvSpPr>
        <p:spPr/>
        <p:txBody>
          <a:bodyPr/>
          <a:lstStyle/>
          <a:p>
            <a:r>
              <a:rPr lang="en-US" dirty="0" smtClean="0"/>
              <a:t>Team Attendance</a:t>
            </a:r>
            <a:endParaRPr lang="en-US" dirty="0"/>
          </a:p>
        </p:txBody>
      </p:sp>
    </p:spTree>
    <p:extLst>
      <p:ext uri="{BB962C8B-B14F-4D97-AF65-F5344CB8AC3E}">
        <p14:creationId xmlns:p14="http://schemas.microsoft.com/office/powerpoint/2010/main" val="29971199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Satisfaction &amp; Outcomes</a:t>
            </a:r>
            <a:endParaRPr lang="en-US" dirty="0"/>
          </a:p>
        </p:txBody>
      </p:sp>
      <p:sp>
        <p:nvSpPr>
          <p:cNvPr id="3" name="Content Placeholder 2"/>
          <p:cNvSpPr>
            <a:spLocks noGrp="1"/>
          </p:cNvSpPr>
          <p:nvPr>
            <p:ph idx="1"/>
          </p:nvPr>
        </p:nvSpPr>
        <p:spPr/>
        <p:txBody>
          <a:bodyPr>
            <a:normAutofit/>
          </a:bodyPr>
          <a:lstStyle/>
          <a:p>
            <a:r>
              <a:rPr lang="en-US" dirty="0" smtClean="0"/>
              <a:t>Satisfaction with the Wraparound process and family progress again fell significantly below the </a:t>
            </a:r>
            <a:r>
              <a:rPr lang="en-US" dirty="0"/>
              <a:t>N</a:t>
            </a:r>
            <a:r>
              <a:rPr lang="en-US" dirty="0" smtClean="0"/>
              <a:t>ational Mean</a:t>
            </a:r>
          </a:p>
          <a:p>
            <a:endParaRPr lang="en-US" dirty="0"/>
          </a:p>
        </p:txBody>
      </p:sp>
    </p:spTree>
    <p:extLst>
      <p:ext uri="{BB962C8B-B14F-4D97-AF65-F5344CB8AC3E}">
        <p14:creationId xmlns:p14="http://schemas.microsoft.com/office/powerpoint/2010/main" val="35388762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467600" cy="1481138"/>
          </a:xfrm>
        </p:spPr>
        <p:txBody>
          <a:bodyPr>
            <a:noAutofit/>
          </a:bodyPr>
          <a:lstStyle/>
          <a:p>
            <a:r>
              <a:rPr lang="en-US" sz="4000" dirty="0"/>
              <a:t>APPENDICES</a:t>
            </a:r>
          </a:p>
        </p:txBody>
      </p:sp>
      <p:sp>
        <p:nvSpPr>
          <p:cNvPr id="3" name="Text Placeholder 2"/>
          <p:cNvSpPr>
            <a:spLocks noGrp="1"/>
          </p:cNvSpPr>
          <p:nvPr>
            <p:ph type="body" sz="half" idx="2"/>
          </p:nvPr>
        </p:nvSpPr>
        <p:spPr>
          <a:xfrm>
            <a:off x="1371600" y="2971800"/>
            <a:ext cx="5486400" cy="1524000"/>
          </a:xfrm>
        </p:spPr>
        <p:txBody>
          <a:bodyPr>
            <a:noAutofit/>
          </a:bodyPr>
          <a:lstStyle/>
          <a:p>
            <a:pPr marL="457200" indent="-457200">
              <a:buSzPct val="100000"/>
              <a:buFont typeface="+mj-lt"/>
              <a:buAutoNum type="alphaUcPeriod"/>
            </a:pPr>
            <a:r>
              <a:rPr lang="en-US" sz="2400" dirty="0"/>
              <a:t>Fidelity by Key Element/Subscale</a:t>
            </a:r>
          </a:p>
          <a:p>
            <a:pPr marL="457200" indent="-457200">
              <a:buSzPct val="100000"/>
              <a:buFont typeface="+mj-lt"/>
              <a:buAutoNum type="alphaUcPeriod"/>
            </a:pPr>
            <a:r>
              <a:rPr lang="en-US" sz="2400" dirty="0"/>
              <a:t>WFI-EZ Item Frequencies</a:t>
            </a:r>
          </a:p>
          <a:p>
            <a:pPr marL="457200" indent="-457200">
              <a:buSzPct val="100000"/>
              <a:buFont typeface="+mj-lt"/>
              <a:buAutoNum type="alphaUcPeriod"/>
            </a:pPr>
            <a:r>
              <a:rPr lang="en-US" sz="2400" dirty="0"/>
              <a:t>Z-Scores</a:t>
            </a:r>
          </a:p>
          <a:p>
            <a:pPr>
              <a:buSzPct val="80000"/>
            </a:pPr>
            <a:endParaRPr lang="en-US" sz="2400" dirty="0"/>
          </a:p>
        </p:txBody>
      </p:sp>
    </p:spTree>
    <p:extLst>
      <p:ext uri="{BB962C8B-B14F-4D97-AF65-F5344CB8AC3E}">
        <p14:creationId xmlns:p14="http://schemas.microsoft.com/office/powerpoint/2010/main" val="1909938221"/>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467600" cy="1481138"/>
          </a:xfrm>
        </p:spPr>
        <p:txBody>
          <a:bodyPr>
            <a:noAutofit/>
          </a:bodyPr>
          <a:lstStyle/>
          <a:p>
            <a:r>
              <a:rPr lang="en-US" sz="4000" dirty="0"/>
              <a:t>APPENDIX A</a:t>
            </a:r>
          </a:p>
        </p:txBody>
      </p:sp>
      <p:sp>
        <p:nvSpPr>
          <p:cNvPr id="3" name="Text Placeholder 2"/>
          <p:cNvSpPr>
            <a:spLocks noGrp="1"/>
          </p:cNvSpPr>
          <p:nvPr>
            <p:ph type="body" sz="half" idx="2"/>
          </p:nvPr>
        </p:nvSpPr>
        <p:spPr>
          <a:xfrm>
            <a:off x="1371600" y="2971800"/>
            <a:ext cx="5486400" cy="1524000"/>
          </a:xfrm>
        </p:spPr>
        <p:txBody>
          <a:bodyPr>
            <a:noAutofit/>
          </a:bodyPr>
          <a:lstStyle/>
          <a:p>
            <a:pPr>
              <a:buSzPct val="80000"/>
            </a:pPr>
            <a:r>
              <a:rPr lang="en-US" sz="2400" dirty="0"/>
              <a:t>Fidelity by Key Element/Subscale</a:t>
            </a:r>
          </a:p>
        </p:txBody>
      </p:sp>
    </p:spTree>
    <p:extLst>
      <p:ext uri="{BB962C8B-B14F-4D97-AF65-F5344CB8AC3E}">
        <p14:creationId xmlns:p14="http://schemas.microsoft.com/office/powerpoint/2010/main" val="343592479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22637214"/>
              </p:ext>
            </p:extLst>
          </p:nvPr>
        </p:nvGraphicFramePr>
        <p:xfrm>
          <a:off x="457203" y="914402"/>
          <a:ext cx="8229596" cy="5867397"/>
        </p:xfrm>
        <a:graphic>
          <a:graphicData uri="http://schemas.openxmlformats.org/drawingml/2006/table">
            <a:tbl>
              <a:tblPr firstRow="1" bandRow="1">
                <a:tableStyleId>{21E4AEA4-8DFA-4A89-87EB-49C32662AFE0}</a:tableStyleId>
              </a:tblPr>
              <a:tblGrid>
                <a:gridCol w="1711105">
                  <a:extLst>
                    <a:ext uri="{9D8B030D-6E8A-4147-A177-3AD203B41FA5}">
                      <a16:colId xmlns:a16="http://schemas.microsoft.com/office/drawing/2014/main" val="20000"/>
                    </a:ext>
                  </a:extLst>
                </a:gridCol>
                <a:gridCol w="931213">
                  <a:extLst>
                    <a:ext uri="{9D8B030D-6E8A-4147-A177-3AD203B41FA5}">
                      <a16:colId xmlns:a16="http://schemas.microsoft.com/office/drawing/2014/main" val="20001"/>
                    </a:ext>
                  </a:extLst>
                </a:gridCol>
                <a:gridCol w="931213">
                  <a:extLst>
                    <a:ext uri="{9D8B030D-6E8A-4147-A177-3AD203B41FA5}">
                      <a16:colId xmlns:a16="http://schemas.microsoft.com/office/drawing/2014/main" val="20002"/>
                    </a:ext>
                  </a:extLst>
                </a:gridCol>
                <a:gridCol w="931213">
                  <a:extLst>
                    <a:ext uri="{9D8B030D-6E8A-4147-A177-3AD203B41FA5}">
                      <a16:colId xmlns:a16="http://schemas.microsoft.com/office/drawing/2014/main" val="20003"/>
                    </a:ext>
                  </a:extLst>
                </a:gridCol>
                <a:gridCol w="931213">
                  <a:extLst>
                    <a:ext uri="{9D8B030D-6E8A-4147-A177-3AD203B41FA5}">
                      <a16:colId xmlns:a16="http://schemas.microsoft.com/office/drawing/2014/main" val="20004"/>
                    </a:ext>
                  </a:extLst>
                </a:gridCol>
                <a:gridCol w="931213">
                  <a:extLst>
                    <a:ext uri="{9D8B030D-6E8A-4147-A177-3AD203B41FA5}">
                      <a16:colId xmlns:a16="http://schemas.microsoft.com/office/drawing/2014/main" val="20005"/>
                    </a:ext>
                  </a:extLst>
                </a:gridCol>
                <a:gridCol w="931213">
                  <a:extLst>
                    <a:ext uri="{9D8B030D-6E8A-4147-A177-3AD203B41FA5}">
                      <a16:colId xmlns:a16="http://schemas.microsoft.com/office/drawing/2014/main" val="20006"/>
                    </a:ext>
                  </a:extLst>
                </a:gridCol>
                <a:gridCol w="931213">
                  <a:extLst>
                    <a:ext uri="{9D8B030D-6E8A-4147-A177-3AD203B41FA5}">
                      <a16:colId xmlns:a16="http://schemas.microsoft.com/office/drawing/2014/main" val="20007"/>
                    </a:ext>
                  </a:extLst>
                </a:gridCol>
              </a:tblGrid>
              <a:tr h="336897">
                <a:tc>
                  <a:txBody>
                    <a:bodyPr/>
                    <a:lstStyle/>
                    <a:p>
                      <a:pPr algn="ctr"/>
                      <a:endParaRPr lang="en-US" sz="1200" b="0" dirty="0"/>
                    </a:p>
                  </a:txBody>
                  <a:tcPr anchor="ctr">
                    <a:solidFill>
                      <a:schemeClr val="accent1"/>
                    </a:solidFill>
                  </a:tcPr>
                </a:tc>
                <a:tc>
                  <a:txBody>
                    <a:bodyPr/>
                    <a:lstStyle/>
                    <a:p>
                      <a:pPr algn="ctr"/>
                      <a:r>
                        <a:rPr lang="en-US" sz="1200" dirty="0" smtClean="0"/>
                        <a:t>N</a:t>
                      </a:r>
                      <a:endParaRPr lang="en-US" sz="1200" dirty="0"/>
                    </a:p>
                  </a:txBody>
                  <a:tcPr anchor="ctr">
                    <a:solidFill>
                      <a:schemeClr val="accent1"/>
                    </a:solidFill>
                  </a:tcPr>
                </a:tc>
                <a:tc>
                  <a:txBody>
                    <a:bodyPr/>
                    <a:lstStyle/>
                    <a:p>
                      <a:pPr algn="ctr"/>
                      <a:r>
                        <a:rPr lang="en-US" sz="1200" dirty="0" smtClean="0"/>
                        <a:t>Total</a:t>
                      </a:r>
                      <a:endParaRPr lang="en-US" sz="1200" dirty="0"/>
                    </a:p>
                  </a:txBody>
                  <a:tcPr anchor="ctr">
                    <a:solidFill>
                      <a:schemeClr val="accent1"/>
                    </a:solidFill>
                  </a:tcPr>
                </a:tc>
                <a:tc>
                  <a:txBody>
                    <a:bodyPr/>
                    <a:lstStyle/>
                    <a:p>
                      <a:pPr algn="ctr"/>
                      <a:r>
                        <a:rPr lang="en-US" sz="1200" dirty="0" smtClean="0"/>
                        <a:t>ET</a:t>
                      </a:r>
                      <a:endParaRPr lang="en-US" sz="1200" dirty="0"/>
                    </a:p>
                  </a:txBody>
                  <a:tcPr anchor="ctr">
                    <a:solidFill>
                      <a:schemeClr val="accent1"/>
                    </a:solidFill>
                  </a:tcPr>
                </a:tc>
                <a:tc>
                  <a:txBody>
                    <a:bodyPr/>
                    <a:lstStyle/>
                    <a:p>
                      <a:pPr algn="ctr"/>
                      <a:r>
                        <a:rPr lang="en-US" sz="1200" dirty="0" smtClean="0"/>
                        <a:t>NCS</a:t>
                      </a:r>
                      <a:endParaRPr lang="en-US" sz="1200" dirty="0"/>
                    </a:p>
                  </a:txBody>
                  <a:tcPr anchor="ctr">
                    <a:solidFill>
                      <a:schemeClr val="accent1"/>
                    </a:solidFill>
                  </a:tcPr>
                </a:tc>
                <a:tc>
                  <a:txBody>
                    <a:bodyPr/>
                    <a:lstStyle/>
                    <a:p>
                      <a:pPr algn="ctr"/>
                      <a:r>
                        <a:rPr lang="en-US" sz="1200" dirty="0" smtClean="0"/>
                        <a:t>NB</a:t>
                      </a:r>
                      <a:endParaRPr lang="en-US" sz="1200" dirty="0"/>
                    </a:p>
                  </a:txBody>
                  <a:tcPr anchor="ctr">
                    <a:solidFill>
                      <a:schemeClr val="accent1"/>
                    </a:solidFill>
                  </a:tcPr>
                </a:tc>
                <a:tc>
                  <a:txBody>
                    <a:bodyPr/>
                    <a:lstStyle/>
                    <a:p>
                      <a:pPr algn="ctr"/>
                      <a:r>
                        <a:rPr lang="en-US" sz="1200" dirty="0" smtClean="0"/>
                        <a:t>OB</a:t>
                      </a:r>
                      <a:endParaRPr lang="en-US" sz="1200" dirty="0"/>
                    </a:p>
                  </a:txBody>
                  <a:tcPr anchor="ctr">
                    <a:solidFill>
                      <a:schemeClr val="accent1"/>
                    </a:solidFill>
                  </a:tcPr>
                </a:tc>
                <a:tc>
                  <a:txBody>
                    <a:bodyPr/>
                    <a:lstStyle/>
                    <a:p>
                      <a:pPr algn="ctr"/>
                      <a:r>
                        <a:rPr lang="en-US" sz="1200" dirty="0" smtClean="0"/>
                        <a:t>SFD</a:t>
                      </a:r>
                      <a:endParaRPr lang="en-US" sz="1200" dirty="0"/>
                    </a:p>
                  </a:txBody>
                  <a:tcPr anchor="ctr">
                    <a:solidFill>
                      <a:schemeClr val="accent1"/>
                    </a:solidFill>
                  </a:tcPr>
                </a:tc>
                <a:extLst>
                  <a:ext uri="{0D108BD9-81ED-4DB2-BD59-A6C34878D82A}">
                    <a16:rowId xmlns:a16="http://schemas.microsoft.com/office/drawing/2014/main" val="10000"/>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Coastal</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01"/>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Plymouth</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10002"/>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RVW</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10003"/>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Springfield</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04"/>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Brockton</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10005"/>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Holyoke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extLst>
                  <a:ext uri="{0D108BD9-81ED-4DB2-BD59-A6C34878D82A}">
                    <a16:rowId xmlns:a16="http://schemas.microsoft.com/office/drawing/2014/main" val="10006"/>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New </a:t>
                      </a:r>
                      <a:r>
                        <a:rPr lang="en-US" sz="1100" b="0" i="0" u="none" strike="noStrike" dirty="0">
                          <a:solidFill>
                            <a:srgbClr val="000000"/>
                          </a:solidFill>
                          <a:effectLst/>
                          <a:latin typeface="Calibri" panose="020F0502020204030204" pitchFamily="34" charset="0"/>
                        </a:rPr>
                        <a:t>Bedford</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10007"/>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Lawrence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10008"/>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Lynn</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10009"/>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CSR</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10010"/>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Greenfield</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10011"/>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Attleboro</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12"/>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N </a:t>
                      </a:r>
                      <a:r>
                        <a:rPr lang="en-US" sz="1100" b="0" i="0" u="none" strike="noStrike" dirty="0">
                          <a:solidFill>
                            <a:srgbClr val="000000"/>
                          </a:solidFill>
                          <a:effectLst/>
                          <a:latin typeface="Calibri" panose="020F0502020204030204" pitchFamily="34" charset="0"/>
                        </a:rPr>
                        <a:t>Central</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13"/>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Worcester </a:t>
                      </a:r>
                      <a:r>
                        <a:rPr lang="en-US" sz="1100" b="0" i="0" u="none" strike="noStrike" dirty="0">
                          <a:solidFill>
                            <a:srgbClr val="000000"/>
                          </a:solidFill>
                          <a:effectLst/>
                          <a:latin typeface="Calibri" panose="020F0502020204030204" pitchFamily="34" charset="0"/>
                        </a:rPr>
                        <a:t>W</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10014"/>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Worcester </a:t>
                      </a:r>
                      <a:r>
                        <a:rPr lang="en-US" sz="1100" b="0" i="0" u="none" strike="noStrike" dirty="0">
                          <a:solidFill>
                            <a:srgbClr val="000000"/>
                          </a:solidFill>
                          <a:effectLst/>
                          <a:latin typeface="Calibri" panose="020F0502020204030204" pitchFamily="34" charset="0"/>
                        </a:rPr>
                        <a:t>E</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10015"/>
                  </a:ext>
                </a:extLst>
              </a:tr>
              <a:tr h="307250">
                <a:tc>
                  <a:txBody>
                    <a:bodyPr/>
                    <a:lstStyle/>
                    <a:p>
                      <a:pPr algn="l" fontAlgn="b"/>
                      <a:r>
                        <a:rPr lang="en-US" sz="1100" b="0" i="0" u="none" strike="noStrike" dirty="0" smtClean="0">
                          <a:solidFill>
                            <a:srgbClr val="000000"/>
                          </a:solidFill>
                          <a:effectLst/>
                          <a:latin typeface="Calibri" panose="020F0502020204030204" pitchFamily="34" charset="0"/>
                        </a:rPr>
                        <a:t>Malden</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6"/>
                  </a:ext>
                </a:extLst>
              </a:tr>
              <a:tr h="307250">
                <a:tc>
                  <a:txBody>
                    <a:bodyPr/>
                    <a:lstStyle/>
                    <a:p>
                      <a:r>
                        <a:rPr lang="en-US" sz="1400" b="1" dirty="0" smtClean="0">
                          <a:latin typeface="Calibri" panose="020F0502020204030204" pitchFamily="34" charset="0"/>
                        </a:rPr>
                        <a:t>ALL</a:t>
                      </a:r>
                      <a:endParaRPr lang="en-US" sz="1400" b="1" dirty="0">
                        <a:latin typeface="Calibri" panose="020F0502020204030204" pitchFamily="34" charset="0"/>
                      </a:endParaRPr>
                    </a:p>
                  </a:txBody>
                  <a:tcPr anchor="ctr"/>
                </a:tc>
                <a:tc>
                  <a:txBody>
                    <a:bodyPr/>
                    <a:lstStyle/>
                    <a:p>
                      <a:pPr algn="ct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66%</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66%</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58%</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69%</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66%</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71%</a:t>
                      </a:r>
                      <a:endParaRPr lang="en-US" sz="1400" b="1" dirty="0">
                        <a:latin typeface="Calibri" panose="020F0502020204030204" pitchFamily="34" charset="0"/>
                      </a:endParaRPr>
                    </a:p>
                  </a:txBody>
                  <a:tcPr anchor="ctr">
                    <a:solidFill>
                      <a:srgbClr val="D9D1E7"/>
                    </a:solidFill>
                  </a:tcPr>
                </a:tc>
                <a:extLst>
                  <a:ext uri="{0D108BD9-81ED-4DB2-BD59-A6C34878D82A}">
                    <a16:rowId xmlns:a16="http://schemas.microsoft.com/office/drawing/2014/main" val="10017"/>
                  </a:ext>
                </a:extLst>
              </a:tr>
              <a:tr h="307250">
                <a:tc>
                  <a:txBody>
                    <a:bodyPr/>
                    <a:lstStyle/>
                    <a:p>
                      <a:r>
                        <a:rPr lang="en-US" sz="1400" b="1" dirty="0" smtClean="0">
                          <a:latin typeface="Calibri" panose="020F0502020204030204" pitchFamily="34" charset="0"/>
                        </a:rPr>
                        <a:t>National Mean</a:t>
                      </a:r>
                      <a:endParaRPr lang="en-US" sz="1400" b="1" dirty="0">
                        <a:latin typeface="Calibri" panose="020F0502020204030204" pitchFamily="34" charset="0"/>
                      </a:endParaRPr>
                    </a:p>
                  </a:txBody>
                  <a:tcPr anchor="ctr">
                    <a:solidFill>
                      <a:schemeClr val="accent2">
                        <a:lumMod val="60000"/>
                        <a:lumOff val="40000"/>
                      </a:schemeClr>
                    </a:solidFill>
                  </a:tcPr>
                </a:tc>
                <a:tc>
                  <a:txBody>
                    <a:bodyPr/>
                    <a:lstStyle/>
                    <a:p>
                      <a:pPr algn="ctr"/>
                      <a:r>
                        <a:rPr lang="en-US" sz="1400" b="1" dirty="0" smtClean="0"/>
                        <a:t>--</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72%</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68%</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66%</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74%</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75%</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78%</a:t>
                      </a:r>
                      <a:endParaRPr lang="en-US" sz="1400" b="1" dirty="0">
                        <a:latin typeface="Calibri" panose="020F0502020204030204" pitchFamily="34" charset="0"/>
                      </a:endParaRPr>
                    </a:p>
                  </a:txBody>
                  <a:tcPr anchor="ctr">
                    <a:solidFill>
                      <a:srgbClr val="B69AD6"/>
                    </a:solidFill>
                  </a:tcPr>
                </a:tc>
                <a:extLst>
                  <a:ext uri="{0D108BD9-81ED-4DB2-BD59-A6C34878D82A}">
                    <a16:rowId xmlns:a16="http://schemas.microsoft.com/office/drawing/2014/main" val="10018"/>
                  </a:ext>
                </a:extLst>
              </a:tr>
            </a:tbl>
          </a:graphicData>
        </a:graphic>
      </p:graphicFrame>
      <p:sp>
        <p:nvSpPr>
          <p:cNvPr id="8" name="Title 1"/>
          <p:cNvSpPr txBox="1">
            <a:spLocks/>
          </p:cNvSpPr>
          <p:nvPr/>
        </p:nvSpPr>
        <p:spPr>
          <a:xfrm>
            <a:off x="0" y="0"/>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Fidelity by Key Element</a:t>
            </a:r>
            <a:endParaRPr lang="en-US" sz="3600" i="1" dirty="0">
              <a:solidFill>
                <a:schemeClr val="accent5"/>
              </a:solidFill>
            </a:endParaRP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18517"/>
            <a:ext cx="1905000" cy="869396"/>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104</a:t>
            </a:fld>
            <a:endParaRPr lang="en-US"/>
          </a:p>
        </p:txBody>
      </p:sp>
    </p:spTree>
    <p:extLst>
      <p:ext uri="{BB962C8B-B14F-4D97-AF65-F5344CB8AC3E}">
        <p14:creationId xmlns:p14="http://schemas.microsoft.com/office/powerpoint/2010/main" val="2534376412"/>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161627442"/>
              </p:ext>
            </p:extLst>
          </p:nvPr>
        </p:nvGraphicFramePr>
        <p:xfrm>
          <a:off x="457203" y="914400"/>
          <a:ext cx="8229596" cy="5793644"/>
        </p:xfrm>
        <a:graphic>
          <a:graphicData uri="http://schemas.openxmlformats.org/drawingml/2006/table">
            <a:tbl>
              <a:tblPr firstRow="1" bandRow="1">
                <a:tableStyleId>{21E4AEA4-8DFA-4A89-87EB-49C32662AFE0}</a:tableStyleId>
              </a:tblPr>
              <a:tblGrid>
                <a:gridCol w="1711105">
                  <a:extLst>
                    <a:ext uri="{9D8B030D-6E8A-4147-A177-3AD203B41FA5}">
                      <a16:colId xmlns:a16="http://schemas.microsoft.com/office/drawing/2014/main" val="20000"/>
                    </a:ext>
                  </a:extLst>
                </a:gridCol>
                <a:gridCol w="931213">
                  <a:extLst>
                    <a:ext uri="{9D8B030D-6E8A-4147-A177-3AD203B41FA5}">
                      <a16:colId xmlns:a16="http://schemas.microsoft.com/office/drawing/2014/main" val="20001"/>
                    </a:ext>
                  </a:extLst>
                </a:gridCol>
                <a:gridCol w="931213">
                  <a:extLst>
                    <a:ext uri="{9D8B030D-6E8A-4147-A177-3AD203B41FA5}">
                      <a16:colId xmlns:a16="http://schemas.microsoft.com/office/drawing/2014/main" val="20002"/>
                    </a:ext>
                  </a:extLst>
                </a:gridCol>
                <a:gridCol w="931213">
                  <a:extLst>
                    <a:ext uri="{9D8B030D-6E8A-4147-A177-3AD203B41FA5}">
                      <a16:colId xmlns:a16="http://schemas.microsoft.com/office/drawing/2014/main" val="20003"/>
                    </a:ext>
                  </a:extLst>
                </a:gridCol>
                <a:gridCol w="931213">
                  <a:extLst>
                    <a:ext uri="{9D8B030D-6E8A-4147-A177-3AD203B41FA5}">
                      <a16:colId xmlns:a16="http://schemas.microsoft.com/office/drawing/2014/main" val="20004"/>
                    </a:ext>
                  </a:extLst>
                </a:gridCol>
                <a:gridCol w="931213">
                  <a:extLst>
                    <a:ext uri="{9D8B030D-6E8A-4147-A177-3AD203B41FA5}">
                      <a16:colId xmlns:a16="http://schemas.microsoft.com/office/drawing/2014/main" val="20005"/>
                    </a:ext>
                  </a:extLst>
                </a:gridCol>
                <a:gridCol w="931213">
                  <a:extLst>
                    <a:ext uri="{9D8B030D-6E8A-4147-A177-3AD203B41FA5}">
                      <a16:colId xmlns:a16="http://schemas.microsoft.com/office/drawing/2014/main" val="20006"/>
                    </a:ext>
                  </a:extLst>
                </a:gridCol>
                <a:gridCol w="931213">
                  <a:extLst>
                    <a:ext uri="{9D8B030D-6E8A-4147-A177-3AD203B41FA5}">
                      <a16:colId xmlns:a16="http://schemas.microsoft.com/office/drawing/2014/main" val="20007"/>
                    </a:ext>
                  </a:extLst>
                </a:gridCol>
              </a:tblGrid>
              <a:tr h="326828">
                <a:tc>
                  <a:txBody>
                    <a:bodyPr/>
                    <a:lstStyle/>
                    <a:p>
                      <a:pPr algn="ctr"/>
                      <a:endParaRPr lang="en-US" sz="1200" b="0" dirty="0"/>
                    </a:p>
                  </a:txBody>
                  <a:tcPr anchor="ctr">
                    <a:solidFill>
                      <a:schemeClr val="accent1"/>
                    </a:solidFill>
                  </a:tcPr>
                </a:tc>
                <a:tc>
                  <a:txBody>
                    <a:bodyPr/>
                    <a:lstStyle/>
                    <a:p>
                      <a:pPr algn="ctr"/>
                      <a:r>
                        <a:rPr lang="en-US" sz="1200" dirty="0" smtClean="0"/>
                        <a:t>N</a:t>
                      </a:r>
                      <a:endParaRPr lang="en-US" sz="1200" dirty="0"/>
                    </a:p>
                  </a:txBody>
                  <a:tcPr anchor="ctr">
                    <a:solidFill>
                      <a:schemeClr val="accent1"/>
                    </a:solidFill>
                  </a:tcPr>
                </a:tc>
                <a:tc>
                  <a:txBody>
                    <a:bodyPr/>
                    <a:lstStyle/>
                    <a:p>
                      <a:pPr algn="ctr"/>
                      <a:r>
                        <a:rPr lang="en-US" sz="1200" dirty="0" smtClean="0"/>
                        <a:t>Total</a:t>
                      </a:r>
                      <a:endParaRPr lang="en-US" sz="1200" dirty="0"/>
                    </a:p>
                  </a:txBody>
                  <a:tcPr anchor="ctr">
                    <a:solidFill>
                      <a:schemeClr val="accent1"/>
                    </a:solidFill>
                  </a:tcPr>
                </a:tc>
                <a:tc>
                  <a:txBody>
                    <a:bodyPr/>
                    <a:lstStyle/>
                    <a:p>
                      <a:pPr algn="ctr"/>
                      <a:r>
                        <a:rPr lang="en-US" sz="1200" dirty="0" smtClean="0"/>
                        <a:t>ET</a:t>
                      </a:r>
                      <a:endParaRPr lang="en-US" sz="1200" dirty="0"/>
                    </a:p>
                  </a:txBody>
                  <a:tcPr anchor="ctr">
                    <a:solidFill>
                      <a:schemeClr val="accent1"/>
                    </a:solidFill>
                  </a:tcPr>
                </a:tc>
                <a:tc>
                  <a:txBody>
                    <a:bodyPr/>
                    <a:lstStyle/>
                    <a:p>
                      <a:pPr algn="ctr"/>
                      <a:r>
                        <a:rPr lang="en-US" sz="1200" dirty="0" smtClean="0"/>
                        <a:t>NCS</a:t>
                      </a:r>
                      <a:endParaRPr lang="en-US" sz="1200" dirty="0"/>
                    </a:p>
                  </a:txBody>
                  <a:tcPr anchor="ctr">
                    <a:solidFill>
                      <a:schemeClr val="accent1"/>
                    </a:solidFill>
                  </a:tcPr>
                </a:tc>
                <a:tc>
                  <a:txBody>
                    <a:bodyPr/>
                    <a:lstStyle/>
                    <a:p>
                      <a:pPr algn="ctr"/>
                      <a:r>
                        <a:rPr lang="en-US" sz="1200" dirty="0" smtClean="0"/>
                        <a:t>NB</a:t>
                      </a:r>
                      <a:endParaRPr lang="en-US" sz="1200" dirty="0"/>
                    </a:p>
                  </a:txBody>
                  <a:tcPr anchor="ctr">
                    <a:solidFill>
                      <a:schemeClr val="accent1"/>
                    </a:solidFill>
                  </a:tcPr>
                </a:tc>
                <a:tc>
                  <a:txBody>
                    <a:bodyPr/>
                    <a:lstStyle/>
                    <a:p>
                      <a:pPr algn="ctr"/>
                      <a:r>
                        <a:rPr lang="en-US" sz="1200" dirty="0" smtClean="0"/>
                        <a:t>OB</a:t>
                      </a:r>
                      <a:endParaRPr lang="en-US" sz="1200" dirty="0"/>
                    </a:p>
                  </a:txBody>
                  <a:tcPr anchor="ctr">
                    <a:solidFill>
                      <a:schemeClr val="accent1"/>
                    </a:solidFill>
                  </a:tcPr>
                </a:tc>
                <a:tc>
                  <a:txBody>
                    <a:bodyPr/>
                    <a:lstStyle/>
                    <a:p>
                      <a:pPr algn="ctr"/>
                      <a:r>
                        <a:rPr lang="en-US" sz="1200" dirty="0" smtClean="0"/>
                        <a:t>SFD</a:t>
                      </a:r>
                      <a:endParaRPr lang="en-US" sz="1200" dirty="0"/>
                    </a:p>
                  </a:txBody>
                  <a:tcPr anchor="ctr">
                    <a:solidFill>
                      <a:schemeClr val="accent1"/>
                    </a:solidFill>
                  </a:tcPr>
                </a:tc>
                <a:extLst>
                  <a:ext uri="{0D108BD9-81ED-4DB2-BD59-A6C34878D82A}">
                    <a16:rowId xmlns:a16="http://schemas.microsoft.com/office/drawing/2014/main" val="10000"/>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Fall </a:t>
                      </a:r>
                      <a:r>
                        <a:rPr lang="en-US" sz="1100" b="0" i="0" u="none" strike="noStrike" dirty="0">
                          <a:solidFill>
                            <a:srgbClr val="000000"/>
                          </a:solidFill>
                          <a:effectLst/>
                          <a:latin typeface="Calibri" panose="020F0502020204030204" pitchFamily="34" charset="0"/>
                        </a:rPr>
                        <a:t>River</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10001"/>
                  </a:ext>
                </a:extLst>
              </a:tr>
              <a:tr h="303576">
                <a:tc>
                  <a:txBody>
                    <a:bodyPr/>
                    <a:lstStyle/>
                    <a:p>
                      <a:pPr algn="l" fontAlgn="b"/>
                      <a:r>
                        <a:rPr lang="en-US" sz="1100" b="0" i="0" u="none" strike="noStrike" dirty="0" err="1" smtClean="0">
                          <a:solidFill>
                            <a:srgbClr val="000000"/>
                          </a:solidFill>
                          <a:effectLst/>
                          <a:latin typeface="Calibri" panose="020F0502020204030204" pitchFamily="34" charset="0"/>
                        </a:rPr>
                        <a:t>Gandara</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02"/>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Cambridge</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10003"/>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Cape </a:t>
                      </a:r>
                      <a:r>
                        <a:rPr lang="en-US" sz="1100" b="0" i="0" u="none" strike="noStrike" dirty="0">
                          <a:solidFill>
                            <a:srgbClr val="000000"/>
                          </a:solidFill>
                          <a:effectLst/>
                          <a:latin typeface="Calibri" panose="020F0502020204030204" pitchFamily="34" charset="0"/>
                        </a:rPr>
                        <a:t>Ann</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04"/>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Haverhill</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05"/>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C </a:t>
                      </a:r>
                      <a:r>
                        <a:rPr lang="en-US" sz="1100" b="0" i="0" u="none" strike="noStrike" dirty="0">
                          <a:solidFill>
                            <a:srgbClr val="000000"/>
                          </a:solidFill>
                          <a:effectLst/>
                          <a:latin typeface="Calibri" panose="020F0502020204030204" pitchFamily="34" charset="0"/>
                        </a:rPr>
                        <a:t>and I</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ctr"/>
                </a:tc>
                <a:extLst>
                  <a:ext uri="{0D108BD9-81ED-4DB2-BD59-A6C34878D82A}">
                    <a16:rowId xmlns:a16="http://schemas.microsoft.com/office/drawing/2014/main" val="10006"/>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Walden</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extLst>
                  <a:ext uri="{0D108BD9-81ED-4DB2-BD59-A6C34878D82A}">
                    <a16:rowId xmlns:a16="http://schemas.microsoft.com/office/drawing/2014/main" val="10007"/>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Dimock</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10008"/>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Lowell</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extLst>
                  <a:ext uri="{0D108BD9-81ED-4DB2-BD59-A6C34878D82A}">
                    <a16:rowId xmlns:a16="http://schemas.microsoft.com/office/drawing/2014/main" val="10009"/>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Harbor</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extLst>
                  <a:ext uri="{0D108BD9-81ED-4DB2-BD59-A6C34878D82A}">
                    <a16:rowId xmlns:a16="http://schemas.microsoft.com/office/drawing/2014/main" val="10010"/>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Arlington</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extLst>
                  <a:ext uri="{0D108BD9-81ED-4DB2-BD59-A6C34878D82A}">
                    <a16:rowId xmlns:a16="http://schemas.microsoft.com/office/drawing/2014/main" val="10011"/>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Pittsfield</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extLst>
                  <a:ext uri="{0D108BD9-81ED-4DB2-BD59-A6C34878D82A}">
                    <a16:rowId xmlns:a16="http://schemas.microsoft.com/office/drawing/2014/main" val="10012"/>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Hyde </a:t>
                      </a:r>
                      <a:r>
                        <a:rPr lang="en-US" sz="1100" b="0" i="0" u="none" strike="noStrike" dirty="0">
                          <a:solidFill>
                            <a:srgbClr val="000000"/>
                          </a:solidFill>
                          <a:effectLst/>
                          <a:latin typeface="Calibri" panose="020F0502020204030204" pitchFamily="34" charset="0"/>
                        </a:rPr>
                        <a:t>Park</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ctr"/>
                </a:tc>
                <a:extLst>
                  <a:ext uri="{0D108BD9-81ED-4DB2-BD59-A6C34878D82A}">
                    <a16:rowId xmlns:a16="http://schemas.microsoft.com/office/drawing/2014/main" val="10013"/>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Park </a:t>
                      </a:r>
                      <a:r>
                        <a:rPr lang="en-US" sz="1100" b="0" i="0" u="none" strike="noStrike" dirty="0">
                          <a:solidFill>
                            <a:srgbClr val="000000"/>
                          </a:solidFill>
                          <a:effectLst/>
                          <a:latin typeface="Calibri" panose="020F0502020204030204" pitchFamily="34" charset="0"/>
                        </a:rPr>
                        <a:t>Street</a:t>
                      </a: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20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4"/>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Framingham</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extLst>
                  <a:ext uri="{0D108BD9-81ED-4DB2-BD59-A6C34878D82A}">
                    <a16:rowId xmlns:a16="http://schemas.microsoft.com/office/drawing/2014/main" val="10015"/>
                  </a:ext>
                </a:extLst>
              </a:tr>
              <a:tr h="303576">
                <a:tc>
                  <a:txBody>
                    <a:bodyPr/>
                    <a:lstStyle/>
                    <a:p>
                      <a:pPr algn="l" fontAlgn="b"/>
                      <a:r>
                        <a:rPr lang="en-US" sz="1100" b="0" i="0" u="none" strike="noStrike" dirty="0" smtClean="0">
                          <a:solidFill>
                            <a:srgbClr val="000000"/>
                          </a:solidFill>
                          <a:effectLst/>
                          <a:latin typeface="Calibri" panose="020F0502020204030204" pitchFamily="34" charset="0"/>
                        </a:rPr>
                        <a:t>S </a:t>
                      </a:r>
                      <a:r>
                        <a:rPr lang="en-US" sz="1100" b="0" i="0" u="none" strike="noStrike" dirty="0">
                          <a:solidFill>
                            <a:srgbClr val="000000"/>
                          </a:solidFill>
                          <a:effectLst/>
                          <a:latin typeface="Calibri" panose="020F0502020204030204" pitchFamily="34" charset="0"/>
                        </a:rPr>
                        <a:t>Central</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ctr"/>
                </a:tc>
                <a:extLst>
                  <a:ext uri="{0D108BD9-81ED-4DB2-BD59-A6C34878D82A}">
                    <a16:rowId xmlns:a16="http://schemas.microsoft.com/office/drawing/2014/main" val="10016"/>
                  </a:ext>
                </a:extLst>
              </a:tr>
              <a:tr h="303576">
                <a:tc>
                  <a:txBody>
                    <a:bodyPr/>
                    <a:lstStyle/>
                    <a:p>
                      <a:r>
                        <a:rPr lang="en-US" sz="1400" b="1" dirty="0" smtClean="0">
                          <a:latin typeface="Calibri" panose="020F0502020204030204" pitchFamily="34" charset="0"/>
                        </a:rPr>
                        <a:t>ALL</a:t>
                      </a:r>
                      <a:endParaRPr lang="en-US" sz="1400" b="1" dirty="0">
                        <a:latin typeface="Calibri" panose="020F0502020204030204" pitchFamily="34" charset="0"/>
                      </a:endParaRPr>
                    </a:p>
                  </a:txBody>
                  <a:tcPr anchor="ctr"/>
                </a:tc>
                <a:tc>
                  <a:txBody>
                    <a:bodyPr/>
                    <a:lstStyle/>
                    <a:p>
                      <a:pPr algn="ct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66%</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66%</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58%</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69%</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66%</a:t>
                      </a:r>
                      <a:endParaRPr lang="en-US" sz="1400" b="1" dirty="0">
                        <a:latin typeface="Calibri" panose="020F0502020204030204" pitchFamily="34" charset="0"/>
                      </a:endParaRPr>
                    </a:p>
                  </a:txBody>
                  <a:tcPr anchor="ctr">
                    <a:solidFill>
                      <a:srgbClr val="D9D1E7"/>
                    </a:solidFill>
                  </a:tcPr>
                </a:tc>
                <a:tc>
                  <a:txBody>
                    <a:bodyPr/>
                    <a:lstStyle/>
                    <a:p>
                      <a:pPr algn="ctr"/>
                      <a:r>
                        <a:rPr lang="en-US" sz="1400" b="1" dirty="0" smtClean="0">
                          <a:latin typeface="Calibri" panose="020F0502020204030204" pitchFamily="34" charset="0"/>
                        </a:rPr>
                        <a:t>71%</a:t>
                      </a:r>
                      <a:endParaRPr lang="en-US" sz="1400" b="1" dirty="0">
                        <a:latin typeface="Calibri" panose="020F0502020204030204" pitchFamily="34" charset="0"/>
                      </a:endParaRPr>
                    </a:p>
                  </a:txBody>
                  <a:tcPr anchor="ctr">
                    <a:solidFill>
                      <a:srgbClr val="D9D1E7"/>
                    </a:solidFill>
                  </a:tcPr>
                </a:tc>
                <a:extLst>
                  <a:ext uri="{0D108BD9-81ED-4DB2-BD59-A6C34878D82A}">
                    <a16:rowId xmlns:a16="http://schemas.microsoft.com/office/drawing/2014/main" val="10017"/>
                  </a:ext>
                </a:extLst>
              </a:tr>
              <a:tr h="303576">
                <a:tc>
                  <a:txBody>
                    <a:bodyPr/>
                    <a:lstStyle/>
                    <a:p>
                      <a:r>
                        <a:rPr lang="en-US" sz="1400" b="1" dirty="0" smtClean="0">
                          <a:latin typeface="Calibri" panose="020F0502020204030204" pitchFamily="34" charset="0"/>
                        </a:rPr>
                        <a:t>National Mean</a:t>
                      </a:r>
                      <a:endParaRPr lang="en-US" sz="1400" b="1" dirty="0">
                        <a:latin typeface="Calibri" panose="020F0502020204030204" pitchFamily="34" charset="0"/>
                      </a:endParaRPr>
                    </a:p>
                  </a:txBody>
                  <a:tcPr anchor="ctr">
                    <a:solidFill>
                      <a:schemeClr val="accent2">
                        <a:lumMod val="60000"/>
                        <a:lumOff val="40000"/>
                      </a:schemeClr>
                    </a:solidFill>
                  </a:tcPr>
                </a:tc>
                <a:tc>
                  <a:txBody>
                    <a:bodyPr/>
                    <a:lstStyle/>
                    <a:p>
                      <a:pPr algn="ctr"/>
                      <a:r>
                        <a:rPr lang="en-US" sz="1400" b="1" dirty="0" smtClean="0"/>
                        <a:t>--</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72%</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68%</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66%</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74%</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75%</a:t>
                      </a:r>
                      <a:endParaRPr lang="en-US" sz="1400" b="1" dirty="0">
                        <a:latin typeface="Calibri" panose="020F0502020204030204" pitchFamily="34" charset="0"/>
                      </a:endParaRPr>
                    </a:p>
                  </a:txBody>
                  <a:tcPr anchor="ctr">
                    <a:solidFill>
                      <a:srgbClr val="B69AD6"/>
                    </a:solidFill>
                  </a:tcPr>
                </a:tc>
                <a:tc>
                  <a:txBody>
                    <a:bodyPr/>
                    <a:lstStyle/>
                    <a:p>
                      <a:pPr algn="ctr"/>
                      <a:r>
                        <a:rPr lang="en-US" sz="1400" b="1" dirty="0" smtClean="0"/>
                        <a:t>78%</a:t>
                      </a:r>
                      <a:endParaRPr lang="en-US" sz="1400" b="1" dirty="0">
                        <a:latin typeface="Calibri" panose="020F0502020204030204" pitchFamily="34" charset="0"/>
                      </a:endParaRPr>
                    </a:p>
                  </a:txBody>
                  <a:tcPr anchor="ctr">
                    <a:solidFill>
                      <a:srgbClr val="B69AD6"/>
                    </a:solidFill>
                  </a:tcPr>
                </a:tc>
                <a:extLst>
                  <a:ext uri="{0D108BD9-81ED-4DB2-BD59-A6C34878D82A}">
                    <a16:rowId xmlns:a16="http://schemas.microsoft.com/office/drawing/2014/main" val="10018"/>
                  </a:ext>
                </a:extLst>
              </a:tr>
            </a:tbl>
          </a:graphicData>
        </a:graphic>
      </p:graphicFrame>
      <p:sp>
        <p:nvSpPr>
          <p:cNvPr id="8" name="Title 1"/>
          <p:cNvSpPr txBox="1">
            <a:spLocks/>
          </p:cNvSpPr>
          <p:nvPr/>
        </p:nvSpPr>
        <p:spPr>
          <a:xfrm>
            <a:off x="0" y="0"/>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Fidelity by Key Element</a:t>
            </a:r>
            <a:endParaRPr lang="en-US" sz="3600" i="1" dirty="0">
              <a:solidFill>
                <a:schemeClr val="accent5"/>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66" y="87354"/>
            <a:ext cx="1783094" cy="813761"/>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105</a:t>
            </a:fld>
            <a:endParaRPr lang="en-US"/>
          </a:p>
        </p:txBody>
      </p:sp>
    </p:spTree>
    <p:extLst>
      <p:ext uri="{BB962C8B-B14F-4D97-AF65-F5344CB8AC3E}">
        <p14:creationId xmlns:p14="http://schemas.microsoft.com/office/powerpoint/2010/main" val="223698405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53831908"/>
              </p:ext>
            </p:extLst>
          </p:nvPr>
        </p:nvGraphicFramePr>
        <p:xfrm>
          <a:off x="228600" y="914402"/>
          <a:ext cx="8686800" cy="5793644"/>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710667">
                  <a:extLst>
                    <a:ext uri="{9D8B030D-6E8A-4147-A177-3AD203B41FA5}">
                      <a16:colId xmlns:a16="http://schemas.microsoft.com/office/drawing/2014/main" val="20001"/>
                    </a:ext>
                  </a:extLst>
                </a:gridCol>
                <a:gridCol w="733837">
                  <a:extLst>
                    <a:ext uri="{9D8B030D-6E8A-4147-A177-3AD203B41FA5}">
                      <a16:colId xmlns:a16="http://schemas.microsoft.com/office/drawing/2014/main" val="20002"/>
                    </a:ext>
                  </a:extLst>
                </a:gridCol>
                <a:gridCol w="733837">
                  <a:extLst>
                    <a:ext uri="{9D8B030D-6E8A-4147-A177-3AD203B41FA5}">
                      <a16:colId xmlns:a16="http://schemas.microsoft.com/office/drawing/2014/main" val="20003"/>
                    </a:ext>
                  </a:extLst>
                </a:gridCol>
                <a:gridCol w="733837">
                  <a:extLst>
                    <a:ext uri="{9D8B030D-6E8A-4147-A177-3AD203B41FA5}">
                      <a16:colId xmlns:a16="http://schemas.microsoft.com/office/drawing/2014/main" val="20004"/>
                    </a:ext>
                  </a:extLst>
                </a:gridCol>
                <a:gridCol w="733837">
                  <a:extLst>
                    <a:ext uri="{9D8B030D-6E8A-4147-A177-3AD203B41FA5}">
                      <a16:colId xmlns:a16="http://schemas.microsoft.com/office/drawing/2014/main" val="20005"/>
                    </a:ext>
                  </a:extLst>
                </a:gridCol>
                <a:gridCol w="733837">
                  <a:extLst>
                    <a:ext uri="{9D8B030D-6E8A-4147-A177-3AD203B41FA5}">
                      <a16:colId xmlns:a16="http://schemas.microsoft.com/office/drawing/2014/main" val="20006"/>
                    </a:ext>
                  </a:extLst>
                </a:gridCol>
                <a:gridCol w="733837">
                  <a:extLst>
                    <a:ext uri="{9D8B030D-6E8A-4147-A177-3AD203B41FA5}">
                      <a16:colId xmlns:a16="http://schemas.microsoft.com/office/drawing/2014/main" val="20007"/>
                    </a:ext>
                  </a:extLst>
                </a:gridCol>
                <a:gridCol w="733837">
                  <a:extLst>
                    <a:ext uri="{9D8B030D-6E8A-4147-A177-3AD203B41FA5}">
                      <a16:colId xmlns:a16="http://schemas.microsoft.com/office/drawing/2014/main" val="20008"/>
                    </a:ext>
                  </a:extLst>
                </a:gridCol>
                <a:gridCol w="733837">
                  <a:extLst>
                    <a:ext uri="{9D8B030D-6E8A-4147-A177-3AD203B41FA5}">
                      <a16:colId xmlns:a16="http://schemas.microsoft.com/office/drawing/2014/main" val="20009"/>
                    </a:ext>
                  </a:extLst>
                </a:gridCol>
                <a:gridCol w="733837">
                  <a:extLst>
                    <a:ext uri="{9D8B030D-6E8A-4147-A177-3AD203B41FA5}">
                      <a16:colId xmlns:a16="http://schemas.microsoft.com/office/drawing/2014/main" val="20010"/>
                    </a:ext>
                  </a:extLst>
                </a:gridCol>
              </a:tblGrid>
              <a:tr h="326828">
                <a:tc>
                  <a:txBody>
                    <a:bodyPr/>
                    <a:lstStyle/>
                    <a:p>
                      <a:pPr algn="ctr"/>
                      <a:endParaRPr lang="en-US" sz="1200" b="0" dirty="0"/>
                    </a:p>
                  </a:txBody>
                  <a:tcPr anchor="ctr"/>
                </a:tc>
                <a:tc>
                  <a:txBody>
                    <a:bodyPr/>
                    <a:lstStyle/>
                    <a:p>
                      <a:pPr algn="ctr"/>
                      <a:r>
                        <a:rPr lang="en-US" sz="1200" dirty="0" smtClean="0"/>
                        <a:t>N</a:t>
                      </a:r>
                      <a:endParaRPr lang="en-US" sz="1200" dirty="0"/>
                    </a:p>
                  </a:txBody>
                  <a:tcPr anchor="ctr"/>
                </a:tc>
                <a:tc>
                  <a:txBody>
                    <a:bodyPr/>
                    <a:lstStyle/>
                    <a:p>
                      <a:pPr algn="ctr"/>
                      <a:r>
                        <a:rPr lang="en-US" sz="1200" dirty="0" smtClean="0"/>
                        <a:t>Total</a:t>
                      </a:r>
                      <a:endParaRPr lang="en-US" sz="1200" dirty="0"/>
                    </a:p>
                  </a:txBody>
                  <a:tcPr anchor="ctr"/>
                </a:tc>
                <a:tc>
                  <a:txBody>
                    <a:bodyPr/>
                    <a:lstStyle/>
                    <a:p>
                      <a:pPr algn="ctr"/>
                      <a:r>
                        <a:rPr lang="en-US" sz="1200" dirty="0" smtClean="0"/>
                        <a:t>KE</a:t>
                      </a:r>
                      <a:endParaRPr lang="en-US" sz="1200" dirty="0"/>
                    </a:p>
                  </a:txBody>
                  <a:tcPr anchor="ctr"/>
                </a:tc>
                <a:tc>
                  <a:txBody>
                    <a:bodyPr/>
                    <a:lstStyle/>
                    <a:p>
                      <a:pPr algn="ctr"/>
                      <a:r>
                        <a:rPr lang="en-US" sz="1200" dirty="0" smtClean="0"/>
                        <a:t>TMA</a:t>
                      </a:r>
                      <a:endParaRPr lang="en-US" sz="1200" dirty="0"/>
                    </a:p>
                  </a:txBody>
                  <a:tcPr anchor="ctr"/>
                </a:tc>
                <a:tc>
                  <a:txBody>
                    <a:bodyPr/>
                    <a:lstStyle/>
                    <a:p>
                      <a:pPr algn="ctr"/>
                      <a:r>
                        <a:rPr lang="en-US" sz="1200" dirty="0" smtClean="0"/>
                        <a:t>ET</a:t>
                      </a:r>
                      <a:endParaRPr lang="en-US" sz="1200" dirty="0"/>
                    </a:p>
                  </a:txBody>
                  <a:tcPr anchor="ctr"/>
                </a:tc>
                <a:tc>
                  <a:txBody>
                    <a:bodyPr/>
                    <a:lstStyle/>
                    <a:p>
                      <a:pPr algn="ctr"/>
                      <a:r>
                        <a:rPr lang="en-US" sz="1200" dirty="0" smtClean="0"/>
                        <a:t>DSF</a:t>
                      </a:r>
                      <a:endParaRPr lang="en-US" sz="1200" dirty="0"/>
                    </a:p>
                  </a:txBody>
                  <a:tcPr anchor="ctr"/>
                </a:tc>
                <a:tc>
                  <a:txBody>
                    <a:bodyPr/>
                    <a:lstStyle/>
                    <a:p>
                      <a:pPr algn="ctr"/>
                      <a:r>
                        <a:rPr lang="en-US" sz="1200" dirty="0" smtClean="0"/>
                        <a:t>BPN</a:t>
                      </a:r>
                      <a:endParaRPr lang="en-US" sz="1200" dirty="0"/>
                    </a:p>
                  </a:txBody>
                  <a:tcPr anchor="ctr"/>
                </a:tc>
                <a:tc>
                  <a:txBody>
                    <a:bodyPr/>
                    <a:lstStyle/>
                    <a:p>
                      <a:pPr algn="ctr"/>
                      <a:r>
                        <a:rPr lang="en-US" sz="1200" dirty="0" smtClean="0"/>
                        <a:t>NCS</a:t>
                      </a:r>
                      <a:endParaRPr lang="en-US" sz="1200" dirty="0"/>
                    </a:p>
                  </a:txBody>
                  <a:tcPr anchor="ctr"/>
                </a:tc>
                <a:tc>
                  <a:txBody>
                    <a:bodyPr/>
                    <a:lstStyle/>
                    <a:p>
                      <a:pPr algn="ctr"/>
                      <a:r>
                        <a:rPr lang="en-US" sz="1200" dirty="0" smtClean="0"/>
                        <a:t>OBP</a:t>
                      </a:r>
                      <a:endParaRPr lang="en-US" sz="1200" dirty="0"/>
                    </a:p>
                  </a:txBody>
                  <a:tcPr anchor="ctr"/>
                </a:tc>
                <a:tc>
                  <a:txBody>
                    <a:bodyPr/>
                    <a:lstStyle/>
                    <a:p>
                      <a:pPr algn="ctr"/>
                      <a:r>
                        <a:rPr lang="en-US" sz="1200" dirty="0" smtClean="0"/>
                        <a:t>SF</a:t>
                      </a:r>
                      <a:endParaRPr lang="en-US" sz="1200" dirty="0"/>
                    </a:p>
                  </a:txBody>
                  <a:tcPr anchor="ctr"/>
                </a:tc>
                <a:extLst>
                  <a:ext uri="{0D108BD9-81ED-4DB2-BD59-A6C34878D82A}">
                    <a16:rowId xmlns:a16="http://schemas.microsoft.com/office/drawing/2014/main" val="10000"/>
                  </a:ext>
                </a:extLst>
              </a:tr>
              <a:tr h="303576">
                <a:tc>
                  <a:txBody>
                    <a:bodyPr/>
                    <a:lstStyle/>
                    <a:p>
                      <a:pPr algn="l" fontAlgn="b"/>
                      <a:r>
                        <a:rPr lang="en-US" sz="1100" b="0" i="0" u="none" strike="noStrike">
                          <a:solidFill>
                            <a:srgbClr val="000000"/>
                          </a:solidFill>
                          <a:effectLst/>
                          <a:latin typeface="Calibri" panose="020F0502020204030204" pitchFamily="34" charset="0"/>
                        </a:rPr>
                        <a:t>Coastal</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extLst>
                  <a:ext uri="{0D108BD9-81ED-4DB2-BD59-A6C34878D82A}">
                    <a16:rowId xmlns:a16="http://schemas.microsoft.com/office/drawing/2014/main" val="10001"/>
                  </a:ext>
                </a:extLst>
              </a:tr>
              <a:tr h="303576">
                <a:tc>
                  <a:txBody>
                    <a:bodyPr/>
                    <a:lstStyle/>
                    <a:p>
                      <a:pPr algn="l" fontAlgn="b"/>
                      <a:r>
                        <a:rPr lang="en-US" sz="1100" b="0" i="0" u="none" strike="noStrike">
                          <a:solidFill>
                            <a:srgbClr val="000000"/>
                          </a:solidFill>
                          <a:effectLst/>
                          <a:latin typeface="Calibri" panose="020F0502020204030204" pitchFamily="34" charset="0"/>
                        </a:rPr>
                        <a:t>CSR</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02"/>
                  </a:ext>
                </a:extLst>
              </a:tr>
              <a:tr h="303576">
                <a:tc>
                  <a:txBody>
                    <a:bodyPr/>
                    <a:lstStyle/>
                    <a:p>
                      <a:pPr algn="l" fontAlgn="b"/>
                      <a:r>
                        <a:rPr lang="en-US" sz="1100" b="0" i="0" u="none" strike="noStrike">
                          <a:solidFill>
                            <a:srgbClr val="000000"/>
                          </a:solidFill>
                          <a:effectLst/>
                          <a:latin typeface="Calibri" panose="020F0502020204030204" pitchFamily="34" charset="0"/>
                        </a:rPr>
                        <a:t>Greenfield</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3"/>
                  </a:ext>
                </a:extLst>
              </a:tr>
              <a:tr h="303576">
                <a:tc>
                  <a:txBody>
                    <a:bodyPr/>
                    <a:lstStyle/>
                    <a:p>
                      <a:pPr algn="l" fontAlgn="b"/>
                      <a:r>
                        <a:rPr lang="en-US" sz="1100" b="0" i="0" u="none" strike="noStrike">
                          <a:solidFill>
                            <a:srgbClr val="000000"/>
                          </a:solidFill>
                          <a:effectLst/>
                          <a:latin typeface="Calibri" panose="020F0502020204030204" pitchFamily="34" charset="0"/>
                        </a:rPr>
                        <a:t>Attleboro</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04"/>
                  </a:ext>
                </a:extLst>
              </a:tr>
              <a:tr h="303576">
                <a:tc>
                  <a:txBody>
                    <a:bodyPr/>
                    <a:lstStyle/>
                    <a:p>
                      <a:pPr algn="l" fontAlgn="b"/>
                      <a:r>
                        <a:rPr lang="en-US" sz="1100" b="0" i="0" u="none" strike="noStrike">
                          <a:solidFill>
                            <a:srgbClr val="000000"/>
                          </a:solidFill>
                          <a:effectLst/>
                          <a:latin typeface="Calibri" panose="020F0502020204030204" pitchFamily="34" charset="0"/>
                        </a:rPr>
                        <a:t>N Central</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0005"/>
                  </a:ext>
                </a:extLst>
              </a:tr>
              <a:tr h="303576">
                <a:tc>
                  <a:txBody>
                    <a:bodyPr/>
                    <a:lstStyle/>
                    <a:p>
                      <a:pPr algn="l" fontAlgn="b"/>
                      <a:r>
                        <a:rPr lang="en-US" sz="1100" b="0" i="0" u="none" strike="noStrike">
                          <a:solidFill>
                            <a:srgbClr val="000000"/>
                          </a:solidFill>
                          <a:effectLst/>
                          <a:latin typeface="Calibri" panose="020F0502020204030204" pitchFamily="34" charset="0"/>
                        </a:rPr>
                        <a:t>Worcester W</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extLst>
                  <a:ext uri="{0D108BD9-81ED-4DB2-BD59-A6C34878D82A}">
                    <a16:rowId xmlns:a16="http://schemas.microsoft.com/office/drawing/2014/main" val="10006"/>
                  </a:ext>
                </a:extLst>
              </a:tr>
              <a:tr h="303576">
                <a:tc>
                  <a:txBody>
                    <a:bodyPr/>
                    <a:lstStyle/>
                    <a:p>
                      <a:pPr algn="l" fontAlgn="b"/>
                      <a:r>
                        <a:rPr lang="en-US" sz="1100" b="0" i="0" u="none" strike="noStrike">
                          <a:solidFill>
                            <a:srgbClr val="000000"/>
                          </a:solidFill>
                          <a:effectLst/>
                          <a:latin typeface="Calibri" panose="020F0502020204030204" pitchFamily="34" charset="0"/>
                        </a:rPr>
                        <a:t>Worcester E</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07"/>
                  </a:ext>
                </a:extLst>
              </a:tr>
              <a:tr h="303576">
                <a:tc>
                  <a:txBody>
                    <a:bodyPr/>
                    <a:lstStyle/>
                    <a:p>
                      <a:pPr algn="l" fontAlgn="b"/>
                      <a:r>
                        <a:rPr lang="en-US" sz="1100" b="0" i="0" u="none" strike="noStrike">
                          <a:solidFill>
                            <a:srgbClr val="000000"/>
                          </a:solidFill>
                          <a:effectLst/>
                          <a:latin typeface="Calibri" panose="020F0502020204030204" pitchFamily="34" charset="0"/>
                        </a:rPr>
                        <a:t>Malden</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40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55%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08"/>
                  </a:ext>
                </a:extLst>
              </a:tr>
              <a:tr h="303576">
                <a:tc>
                  <a:txBody>
                    <a:bodyPr/>
                    <a:lstStyle/>
                    <a:p>
                      <a:pPr algn="l" fontAlgn="b"/>
                      <a:r>
                        <a:rPr lang="en-US" sz="1100" b="0" i="0" u="none" strike="noStrike">
                          <a:solidFill>
                            <a:srgbClr val="000000"/>
                          </a:solidFill>
                          <a:effectLst/>
                          <a:latin typeface="Calibri" panose="020F0502020204030204" pitchFamily="34" charset="0"/>
                        </a:rPr>
                        <a:t>Fall River</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35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extLst>
                  <a:ext uri="{0D108BD9-81ED-4DB2-BD59-A6C34878D82A}">
                    <a16:rowId xmlns:a16="http://schemas.microsoft.com/office/drawing/2014/main" val="10009"/>
                  </a:ext>
                </a:extLst>
              </a:tr>
              <a:tr h="303576">
                <a:tc>
                  <a:txBody>
                    <a:bodyPr/>
                    <a:lstStyle/>
                    <a:p>
                      <a:pPr algn="l" fontAlgn="b"/>
                      <a:r>
                        <a:rPr lang="en-US" sz="1100" b="0" i="0" u="none" strike="noStrike">
                          <a:solidFill>
                            <a:srgbClr val="000000"/>
                          </a:solidFill>
                          <a:effectLst/>
                          <a:latin typeface="Calibri" panose="020F0502020204030204" pitchFamily="34" charset="0"/>
                        </a:rPr>
                        <a:t>Gandara</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0"/>
                  </a:ext>
                </a:extLst>
              </a:tr>
              <a:tr h="303576">
                <a:tc>
                  <a:txBody>
                    <a:bodyPr/>
                    <a:lstStyle/>
                    <a:p>
                      <a:pPr algn="l" fontAlgn="b"/>
                      <a:r>
                        <a:rPr lang="en-US" sz="1100" b="0" i="0" u="none" strike="noStrike">
                          <a:solidFill>
                            <a:srgbClr val="000000"/>
                          </a:solidFill>
                          <a:effectLst/>
                          <a:latin typeface="Calibri" panose="020F0502020204030204" pitchFamily="34" charset="0"/>
                        </a:rPr>
                        <a:t>Cambridge</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10011"/>
                  </a:ext>
                </a:extLst>
              </a:tr>
              <a:tr h="303576">
                <a:tc>
                  <a:txBody>
                    <a:bodyPr/>
                    <a:lstStyle/>
                    <a:p>
                      <a:pPr algn="l" fontAlgn="b"/>
                      <a:r>
                        <a:rPr lang="en-US" sz="1100" b="0" i="0" u="none" strike="noStrike">
                          <a:solidFill>
                            <a:srgbClr val="000000"/>
                          </a:solidFill>
                          <a:effectLst/>
                          <a:latin typeface="Calibri" panose="020F0502020204030204" pitchFamily="34" charset="0"/>
                        </a:rPr>
                        <a:t>Plymouth</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extLst>
                  <a:ext uri="{0D108BD9-81ED-4DB2-BD59-A6C34878D82A}">
                    <a16:rowId xmlns:a16="http://schemas.microsoft.com/office/drawing/2014/main" val="10012"/>
                  </a:ext>
                </a:extLst>
              </a:tr>
              <a:tr h="303576">
                <a:tc>
                  <a:txBody>
                    <a:bodyPr/>
                    <a:lstStyle/>
                    <a:p>
                      <a:pPr algn="l" fontAlgn="b"/>
                      <a:r>
                        <a:rPr lang="en-US" sz="1100" b="0" i="0" u="none" strike="noStrike">
                          <a:solidFill>
                            <a:srgbClr val="000000"/>
                          </a:solidFill>
                          <a:effectLst/>
                          <a:latin typeface="Calibri" panose="020F0502020204030204" pitchFamily="34" charset="0"/>
                        </a:rPr>
                        <a:t>Cape Ann</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3"/>
                  </a:ext>
                </a:extLst>
              </a:tr>
              <a:tr h="303576">
                <a:tc>
                  <a:txBody>
                    <a:bodyPr/>
                    <a:lstStyle/>
                    <a:p>
                      <a:pPr algn="l" fontAlgn="b"/>
                      <a:r>
                        <a:rPr lang="en-US" sz="1100" b="0" i="0" u="none" strike="noStrike">
                          <a:solidFill>
                            <a:srgbClr val="000000"/>
                          </a:solidFill>
                          <a:effectLst/>
                          <a:latin typeface="Calibri" panose="020F0502020204030204" pitchFamily="34" charset="0"/>
                        </a:rPr>
                        <a:t>Haverhill</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10014"/>
                  </a:ext>
                </a:extLst>
              </a:tr>
              <a:tr h="303576">
                <a:tc>
                  <a:txBody>
                    <a:bodyPr/>
                    <a:lstStyle/>
                    <a:p>
                      <a:pPr algn="l" fontAlgn="b"/>
                      <a:r>
                        <a:rPr lang="en-US" sz="1100" b="0" i="0" u="none" strike="noStrike">
                          <a:solidFill>
                            <a:srgbClr val="000000"/>
                          </a:solidFill>
                          <a:effectLst/>
                          <a:latin typeface="Calibri" panose="020F0502020204030204" pitchFamily="34" charset="0"/>
                        </a:rPr>
                        <a:t>C and I</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100%</a:t>
                      </a:r>
                    </a:p>
                  </a:txBody>
                  <a:tcPr marL="9525" marR="9525" marT="9525" marB="0" anchor="ctr"/>
                </a:tc>
                <a:extLst>
                  <a:ext uri="{0D108BD9-81ED-4DB2-BD59-A6C34878D82A}">
                    <a16:rowId xmlns:a16="http://schemas.microsoft.com/office/drawing/2014/main" val="10015"/>
                  </a:ext>
                </a:extLst>
              </a:tr>
              <a:tr h="303576">
                <a:tc>
                  <a:txBody>
                    <a:bodyPr/>
                    <a:lstStyle/>
                    <a:p>
                      <a:pPr algn="l" fontAlgn="b"/>
                      <a:r>
                        <a:rPr lang="en-US" sz="1100" b="0" i="0" u="none" strike="noStrike" dirty="0">
                          <a:solidFill>
                            <a:srgbClr val="000000"/>
                          </a:solidFill>
                          <a:effectLst/>
                          <a:latin typeface="Calibri" panose="020F0502020204030204" pitchFamily="34" charset="0"/>
                        </a:rPr>
                        <a:t>Walden</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6"/>
                  </a:ext>
                </a:extLst>
              </a:tr>
              <a:tr h="303576">
                <a:tc>
                  <a:txBody>
                    <a:bodyPr/>
                    <a:lstStyle/>
                    <a:p>
                      <a:r>
                        <a:rPr lang="en-US" sz="1400" b="1" dirty="0" smtClean="0"/>
                        <a:t>ALL</a:t>
                      </a:r>
                      <a:endParaRPr lang="en-US" sz="1400" b="1" dirty="0">
                        <a:latin typeface="Calibri" panose="020F0502020204030204" pitchFamily="34" charset="0"/>
                      </a:endParaRPr>
                    </a:p>
                  </a:txBody>
                  <a:tcPr anchor="ctr"/>
                </a:tc>
                <a:tc>
                  <a:txBody>
                    <a:bodyPr/>
                    <a:lstStyle/>
                    <a:p>
                      <a:pPr algn="ctr" fontAlgn="b"/>
                      <a:r>
                        <a:rPr lang="en-US" sz="1100" b="0" i="0" u="none" strike="noStrike" dirty="0" smtClean="0">
                          <a:solidFill>
                            <a:srgbClr val="000000"/>
                          </a:solidFill>
                          <a:effectLst/>
                          <a:latin typeface="Calibri" panose="020F0502020204030204" pitchFamily="34" charset="0"/>
                        </a:rPr>
                        <a:t>765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86%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84%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7"/>
                  </a:ext>
                </a:extLst>
              </a:tr>
              <a:tr h="303576">
                <a:tc>
                  <a:txBody>
                    <a:bodyPr/>
                    <a:lstStyle/>
                    <a:p>
                      <a:r>
                        <a:rPr lang="en-US" sz="1400" b="1" dirty="0" smtClean="0"/>
                        <a:t>National Mean</a:t>
                      </a:r>
                      <a:endParaRPr lang="en-US" sz="1400" b="1" dirty="0">
                        <a:latin typeface="Calibri" panose="020F0502020204030204" pitchFamily="34" charset="0"/>
                      </a:endParaRPr>
                    </a:p>
                  </a:txBody>
                  <a:tcPr anchor="ctr">
                    <a:solidFill>
                      <a:schemeClr val="accent4"/>
                    </a:solidFill>
                  </a:tcPr>
                </a:tc>
                <a:tc>
                  <a:txBody>
                    <a:bodyPr/>
                    <a:lstStyle/>
                    <a:p>
                      <a:pPr algn="ctr"/>
                      <a:r>
                        <a:rPr lang="en-US" sz="1400" b="1" dirty="0" smtClean="0"/>
                        <a:t>--</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72%</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71%</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66%</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86%</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74%</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67%</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67%</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58%</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83%</a:t>
                      </a:r>
                      <a:endParaRPr lang="en-US" sz="1400" b="1" dirty="0">
                        <a:latin typeface="Calibri" panose="020F0502020204030204" pitchFamily="34" charset="0"/>
                      </a:endParaRPr>
                    </a:p>
                  </a:txBody>
                  <a:tcPr anchor="ctr">
                    <a:solidFill>
                      <a:srgbClr val="E6CF9A"/>
                    </a:solidFill>
                  </a:tcPr>
                </a:tc>
                <a:extLst>
                  <a:ext uri="{0D108BD9-81ED-4DB2-BD59-A6C34878D82A}">
                    <a16:rowId xmlns:a16="http://schemas.microsoft.com/office/drawing/2014/main" val="10018"/>
                  </a:ext>
                </a:extLst>
              </a:tr>
            </a:tbl>
          </a:graphicData>
        </a:graphic>
      </p:graphicFrame>
      <p:sp>
        <p:nvSpPr>
          <p:cNvPr id="8" name="Title 1"/>
          <p:cNvSpPr txBox="1">
            <a:spLocks/>
          </p:cNvSpPr>
          <p:nvPr/>
        </p:nvSpPr>
        <p:spPr>
          <a:xfrm>
            <a:off x="0" y="0"/>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Fidelity by Subscale</a:t>
            </a:r>
            <a:endParaRPr lang="en-US" sz="3600" i="1" dirty="0">
              <a:solidFill>
                <a:schemeClr val="accent5"/>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 y="93334"/>
            <a:ext cx="1690331" cy="765576"/>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106</a:t>
            </a:fld>
            <a:endParaRPr lang="en-US" dirty="0"/>
          </a:p>
        </p:txBody>
      </p:sp>
    </p:spTree>
    <p:extLst>
      <p:ext uri="{BB962C8B-B14F-4D97-AF65-F5344CB8AC3E}">
        <p14:creationId xmlns:p14="http://schemas.microsoft.com/office/powerpoint/2010/main" val="2391966569"/>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354134100"/>
              </p:ext>
            </p:extLst>
          </p:nvPr>
        </p:nvGraphicFramePr>
        <p:xfrm>
          <a:off x="228600" y="914402"/>
          <a:ext cx="8686800" cy="5793644"/>
        </p:xfrm>
        <a:graphic>
          <a:graphicData uri="http://schemas.openxmlformats.org/drawingml/2006/table">
            <a:tbl>
              <a:tblPr firstRow="1" bandRow="1">
                <a:tableStyleId>{F5AB1C69-6EDB-4FF4-983F-18BD219EF322}</a:tableStyleId>
              </a:tblPr>
              <a:tblGrid>
                <a:gridCol w="1371600">
                  <a:extLst>
                    <a:ext uri="{9D8B030D-6E8A-4147-A177-3AD203B41FA5}">
                      <a16:colId xmlns:a16="http://schemas.microsoft.com/office/drawing/2014/main" val="20000"/>
                    </a:ext>
                  </a:extLst>
                </a:gridCol>
                <a:gridCol w="710667">
                  <a:extLst>
                    <a:ext uri="{9D8B030D-6E8A-4147-A177-3AD203B41FA5}">
                      <a16:colId xmlns:a16="http://schemas.microsoft.com/office/drawing/2014/main" val="20001"/>
                    </a:ext>
                  </a:extLst>
                </a:gridCol>
                <a:gridCol w="733837">
                  <a:extLst>
                    <a:ext uri="{9D8B030D-6E8A-4147-A177-3AD203B41FA5}">
                      <a16:colId xmlns:a16="http://schemas.microsoft.com/office/drawing/2014/main" val="20002"/>
                    </a:ext>
                  </a:extLst>
                </a:gridCol>
                <a:gridCol w="733837">
                  <a:extLst>
                    <a:ext uri="{9D8B030D-6E8A-4147-A177-3AD203B41FA5}">
                      <a16:colId xmlns:a16="http://schemas.microsoft.com/office/drawing/2014/main" val="20003"/>
                    </a:ext>
                  </a:extLst>
                </a:gridCol>
                <a:gridCol w="733837">
                  <a:extLst>
                    <a:ext uri="{9D8B030D-6E8A-4147-A177-3AD203B41FA5}">
                      <a16:colId xmlns:a16="http://schemas.microsoft.com/office/drawing/2014/main" val="20004"/>
                    </a:ext>
                  </a:extLst>
                </a:gridCol>
                <a:gridCol w="733837">
                  <a:extLst>
                    <a:ext uri="{9D8B030D-6E8A-4147-A177-3AD203B41FA5}">
                      <a16:colId xmlns:a16="http://schemas.microsoft.com/office/drawing/2014/main" val="20005"/>
                    </a:ext>
                  </a:extLst>
                </a:gridCol>
                <a:gridCol w="733837">
                  <a:extLst>
                    <a:ext uri="{9D8B030D-6E8A-4147-A177-3AD203B41FA5}">
                      <a16:colId xmlns:a16="http://schemas.microsoft.com/office/drawing/2014/main" val="20006"/>
                    </a:ext>
                  </a:extLst>
                </a:gridCol>
                <a:gridCol w="733837">
                  <a:extLst>
                    <a:ext uri="{9D8B030D-6E8A-4147-A177-3AD203B41FA5}">
                      <a16:colId xmlns:a16="http://schemas.microsoft.com/office/drawing/2014/main" val="20007"/>
                    </a:ext>
                  </a:extLst>
                </a:gridCol>
                <a:gridCol w="733837">
                  <a:extLst>
                    <a:ext uri="{9D8B030D-6E8A-4147-A177-3AD203B41FA5}">
                      <a16:colId xmlns:a16="http://schemas.microsoft.com/office/drawing/2014/main" val="20008"/>
                    </a:ext>
                  </a:extLst>
                </a:gridCol>
                <a:gridCol w="733837">
                  <a:extLst>
                    <a:ext uri="{9D8B030D-6E8A-4147-A177-3AD203B41FA5}">
                      <a16:colId xmlns:a16="http://schemas.microsoft.com/office/drawing/2014/main" val="20009"/>
                    </a:ext>
                  </a:extLst>
                </a:gridCol>
                <a:gridCol w="733837">
                  <a:extLst>
                    <a:ext uri="{9D8B030D-6E8A-4147-A177-3AD203B41FA5}">
                      <a16:colId xmlns:a16="http://schemas.microsoft.com/office/drawing/2014/main" val="20010"/>
                    </a:ext>
                  </a:extLst>
                </a:gridCol>
              </a:tblGrid>
              <a:tr h="326828">
                <a:tc>
                  <a:txBody>
                    <a:bodyPr/>
                    <a:lstStyle/>
                    <a:p>
                      <a:pPr algn="ctr"/>
                      <a:endParaRPr lang="en-US" sz="1200" b="0" dirty="0"/>
                    </a:p>
                  </a:txBody>
                  <a:tcPr anchor="ctr"/>
                </a:tc>
                <a:tc>
                  <a:txBody>
                    <a:bodyPr/>
                    <a:lstStyle/>
                    <a:p>
                      <a:pPr algn="ctr"/>
                      <a:r>
                        <a:rPr lang="en-US" sz="1200" dirty="0" smtClean="0"/>
                        <a:t>N</a:t>
                      </a:r>
                      <a:endParaRPr lang="en-US" sz="1200" dirty="0"/>
                    </a:p>
                  </a:txBody>
                  <a:tcPr anchor="ctr"/>
                </a:tc>
                <a:tc>
                  <a:txBody>
                    <a:bodyPr/>
                    <a:lstStyle/>
                    <a:p>
                      <a:pPr algn="ctr"/>
                      <a:r>
                        <a:rPr lang="en-US" sz="1200" dirty="0" smtClean="0"/>
                        <a:t>Total</a:t>
                      </a:r>
                      <a:endParaRPr lang="en-US" sz="1200" dirty="0"/>
                    </a:p>
                  </a:txBody>
                  <a:tcPr anchor="ctr"/>
                </a:tc>
                <a:tc>
                  <a:txBody>
                    <a:bodyPr/>
                    <a:lstStyle/>
                    <a:p>
                      <a:pPr algn="ctr"/>
                      <a:r>
                        <a:rPr lang="en-US" sz="1200" dirty="0" smtClean="0"/>
                        <a:t>KE</a:t>
                      </a:r>
                      <a:endParaRPr lang="en-US" sz="1200" dirty="0"/>
                    </a:p>
                  </a:txBody>
                  <a:tcPr anchor="ctr"/>
                </a:tc>
                <a:tc>
                  <a:txBody>
                    <a:bodyPr/>
                    <a:lstStyle/>
                    <a:p>
                      <a:pPr algn="ctr"/>
                      <a:r>
                        <a:rPr lang="en-US" sz="1200" dirty="0" smtClean="0"/>
                        <a:t>TMA</a:t>
                      </a:r>
                      <a:endParaRPr lang="en-US" sz="1200" dirty="0"/>
                    </a:p>
                  </a:txBody>
                  <a:tcPr anchor="ctr"/>
                </a:tc>
                <a:tc>
                  <a:txBody>
                    <a:bodyPr/>
                    <a:lstStyle/>
                    <a:p>
                      <a:pPr algn="ctr"/>
                      <a:r>
                        <a:rPr lang="en-US" sz="1200" dirty="0" smtClean="0"/>
                        <a:t>ET</a:t>
                      </a:r>
                      <a:endParaRPr lang="en-US" sz="1200" dirty="0"/>
                    </a:p>
                  </a:txBody>
                  <a:tcPr anchor="ctr"/>
                </a:tc>
                <a:tc>
                  <a:txBody>
                    <a:bodyPr/>
                    <a:lstStyle/>
                    <a:p>
                      <a:pPr algn="ctr"/>
                      <a:r>
                        <a:rPr lang="en-US" sz="1200" dirty="0" smtClean="0"/>
                        <a:t>DSF</a:t>
                      </a:r>
                      <a:endParaRPr lang="en-US" sz="1200" dirty="0"/>
                    </a:p>
                  </a:txBody>
                  <a:tcPr anchor="ctr"/>
                </a:tc>
                <a:tc>
                  <a:txBody>
                    <a:bodyPr/>
                    <a:lstStyle/>
                    <a:p>
                      <a:pPr algn="ctr"/>
                      <a:r>
                        <a:rPr lang="en-US" sz="1200" dirty="0" smtClean="0"/>
                        <a:t>BPN</a:t>
                      </a:r>
                      <a:endParaRPr lang="en-US" sz="1200" dirty="0"/>
                    </a:p>
                  </a:txBody>
                  <a:tcPr anchor="ctr"/>
                </a:tc>
                <a:tc>
                  <a:txBody>
                    <a:bodyPr/>
                    <a:lstStyle/>
                    <a:p>
                      <a:pPr algn="ctr"/>
                      <a:r>
                        <a:rPr lang="en-US" sz="1200" dirty="0" smtClean="0"/>
                        <a:t>NCS</a:t>
                      </a:r>
                      <a:endParaRPr lang="en-US" sz="1200" dirty="0"/>
                    </a:p>
                  </a:txBody>
                  <a:tcPr anchor="ctr"/>
                </a:tc>
                <a:tc>
                  <a:txBody>
                    <a:bodyPr/>
                    <a:lstStyle/>
                    <a:p>
                      <a:pPr algn="ctr"/>
                      <a:r>
                        <a:rPr lang="en-US" sz="1200" dirty="0" smtClean="0"/>
                        <a:t>OBP</a:t>
                      </a:r>
                      <a:endParaRPr lang="en-US" sz="1200" dirty="0"/>
                    </a:p>
                  </a:txBody>
                  <a:tcPr anchor="ctr"/>
                </a:tc>
                <a:tc>
                  <a:txBody>
                    <a:bodyPr/>
                    <a:lstStyle/>
                    <a:p>
                      <a:pPr algn="ctr"/>
                      <a:r>
                        <a:rPr lang="en-US" sz="1200" dirty="0" smtClean="0"/>
                        <a:t>SF</a:t>
                      </a:r>
                      <a:endParaRPr lang="en-US" sz="1200" dirty="0"/>
                    </a:p>
                  </a:txBody>
                  <a:tcPr anchor="ctr"/>
                </a:tc>
                <a:extLst>
                  <a:ext uri="{0D108BD9-81ED-4DB2-BD59-A6C34878D82A}">
                    <a16:rowId xmlns:a16="http://schemas.microsoft.com/office/drawing/2014/main" val="10000"/>
                  </a:ext>
                </a:extLst>
              </a:tr>
              <a:tr h="303576">
                <a:tc>
                  <a:txBody>
                    <a:bodyPr/>
                    <a:lstStyle/>
                    <a:p>
                      <a:pPr algn="l" fontAlgn="b"/>
                      <a:r>
                        <a:rPr lang="en-US" sz="1100" b="0" i="0" u="none" strike="noStrike">
                          <a:solidFill>
                            <a:srgbClr val="000000"/>
                          </a:solidFill>
                          <a:effectLst/>
                          <a:latin typeface="Calibri" panose="020F0502020204030204" pitchFamily="34" charset="0"/>
                        </a:rPr>
                        <a:t>Dimock</a:t>
                      </a:r>
                    </a:p>
                  </a:txBody>
                  <a:tcPr marL="9525" marR="9525" marT="9525" marB="0" anchor="b"/>
                </a:tc>
                <a:tc>
                  <a:txBody>
                    <a:bodyPr/>
                    <a:lstStyle/>
                    <a:p>
                      <a:pPr algn="ctr" fontAlgn="b"/>
                      <a:r>
                        <a:rPr lang="en-US" sz="1100" b="0"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01"/>
                  </a:ext>
                </a:extLst>
              </a:tr>
              <a:tr h="303576">
                <a:tc>
                  <a:txBody>
                    <a:bodyPr/>
                    <a:lstStyle/>
                    <a:p>
                      <a:pPr algn="l" fontAlgn="b"/>
                      <a:r>
                        <a:rPr lang="en-US" sz="1100" b="0" i="0" u="none" strike="noStrike">
                          <a:solidFill>
                            <a:srgbClr val="000000"/>
                          </a:solidFill>
                          <a:effectLst/>
                          <a:latin typeface="Calibri" panose="020F0502020204030204" pitchFamily="34" charset="0"/>
                        </a:rPr>
                        <a:t>Lowell</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0002"/>
                  </a:ext>
                </a:extLst>
              </a:tr>
              <a:tr h="303576">
                <a:tc>
                  <a:txBody>
                    <a:bodyPr/>
                    <a:lstStyle/>
                    <a:p>
                      <a:pPr algn="l" fontAlgn="b"/>
                      <a:r>
                        <a:rPr lang="en-US" sz="1100" b="0" i="0" u="none" strike="noStrike">
                          <a:solidFill>
                            <a:srgbClr val="000000"/>
                          </a:solidFill>
                          <a:effectLst/>
                          <a:latin typeface="Calibri" panose="020F0502020204030204" pitchFamily="34" charset="0"/>
                        </a:rPr>
                        <a:t>Harbor</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03"/>
                  </a:ext>
                </a:extLst>
              </a:tr>
              <a:tr h="303576">
                <a:tc>
                  <a:txBody>
                    <a:bodyPr/>
                    <a:lstStyle/>
                    <a:p>
                      <a:pPr algn="l" fontAlgn="b"/>
                      <a:r>
                        <a:rPr lang="en-US" sz="1100" b="0" i="0" u="none" strike="noStrike">
                          <a:solidFill>
                            <a:srgbClr val="000000"/>
                          </a:solidFill>
                          <a:effectLst/>
                          <a:latin typeface="Calibri" panose="020F0502020204030204" pitchFamily="34" charset="0"/>
                        </a:rPr>
                        <a:t>Arlington</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45%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extLst>
                  <a:ext uri="{0D108BD9-81ED-4DB2-BD59-A6C34878D82A}">
                    <a16:rowId xmlns:a16="http://schemas.microsoft.com/office/drawing/2014/main" val="10004"/>
                  </a:ext>
                </a:extLst>
              </a:tr>
              <a:tr h="303576">
                <a:tc>
                  <a:txBody>
                    <a:bodyPr/>
                    <a:lstStyle/>
                    <a:p>
                      <a:pPr algn="l" fontAlgn="b"/>
                      <a:r>
                        <a:rPr lang="en-US" sz="1100" b="0" i="0" u="none" strike="noStrike">
                          <a:solidFill>
                            <a:srgbClr val="000000"/>
                          </a:solidFill>
                          <a:effectLst/>
                          <a:latin typeface="Calibri" panose="020F0502020204030204" pitchFamily="34" charset="0"/>
                        </a:rPr>
                        <a:t>Pittsfield</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extLst>
                  <a:ext uri="{0D108BD9-81ED-4DB2-BD59-A6C34878D82A}">
                    <a16:rowId xmlns:a16="http://schemas.microsoft.com/office/drawing/2014/main" val="10005"/>
                  </a:ext>
                </a:extLst>
              </a:tr>
              <a:tr h="303576">
                <a:tc>
                  <a:txBody>
                    <a:bodyPr/>
                    <a:lstStyle/>
                    <a:p>
                      <a:pPr algn="l" fontAlgn="b"/>
                      <a:r>
                        <a:rPr lang="en-US" sz="1100" b="0" i="0" u="none" strike="noStrike">
                          <a:solidFill>
                            <a:srgbClr val="000000"/>
                          </a:solidFill>
                          <a:effectLst/>
                          <a:latin typeface="Calibri" panose="020F0502020204030204" pitchFamily="34" charset="0"/>
                        </a:rPr>
                        <a:t>Hyde Park</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10006"/>
                  </a:ext>
                </a:extLst>
              </a:tr>
              <a:tr h="303576">
                <a:tc>
                  <a:txBody>
                    <a:bodyPr/>
                    <a:lstStyle/>
                    <a:p>
                      <a:pPr algn="l" fontAlgn="b"/>
                      <a:r>
                        <a:rPr lang="en-US" sz="1100" b="0" i="0" u="none" strike="noStrike">
                          <a:solidFill>
                            <a:srgbClr val="000000"/>
                          </a:solidFill>
                          <a:effectLst/>
                          <a:latin typeface="Calibri" panose="020F0502020204030204" pitchFamily="34" charset="0"/>
                        </a:rPr>
                        <a:t>RVW</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10007"/>
                  </a:ext>
                </a:extLst>
              </a:tr>
              <a:tr h="303576">
                <a:tc>
                  <a:txBody>
                    <a:bodyPr/>
                    <a:lstStyle/>
                    <a:p>
                      <a:pPr algn="l" fontAlgn="b"/>
                      <a:r>
                        <a:rPr lang="en-US" sz="1100" b="0" i="0" u="none" strike="noStrike">
                          <a:solidFill>
                            <a:srgbClr val="000000"/>
                          </a:solidFill>
                          <a:effectLst/>
                          <a:latin typeface="Calibri" panose="020F0502020204030204" pitchFamily="34" charset="0"/>
                        </a:rPr>
                        <a:t>Park Street</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extLst>
                  <a:ext uri="{0D108BD9-81ED-4DB2-BD59-A6C34878D82A}">
                    <a16:rowId xmlns:a16="http://schemas.microsoft.com/office/drawing/2014/main" val="10008"/>
                  </a:ext>
                </a:extLst>
              </a:tr>
              <a:tr h="303576">
                <a:tc>
                  <a:txBody>
                    <a:bodyPr/>
                    <a:lstStyle/>
                    <a:p>
                      <a:pPr algn="l" fontAlgn="b"/>
                      <a:r>
                        <a:rPr lang="en-US" sz="1100" b="0" i="0" u="none" strike="noStrike">
                          <a:solidFill>
                            <a:srgbClr val="000000"/>
                          </a:solidFill>
                          <a:effectLst/>
                          <a:latin typeface="Calibri" panose="020F0502020204030204" pitchFamily="34" charset="0"/>
                        </a:rPr>
                        <a:t>Framingham</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10009"/>
                  </a:ext>
                </a:extLst>
              </a:tr>
              <a:tr h="303576">
                <a:tc>
                  <a:txBody>
                    <a:bodyPr/>
                    <a:lstStyle/>
                    <a:p>
                      <a:pPr algn="l" fontAlgn="b"/>
                      <a:r>
                        <a:rPr lang="en-US" sz="1100" b="0" i="0" u="none" strike="noStrike">
                          <a:solidFill>
                            <a:srgbClr val="000000"/>
                          </a:solidFill>
                          <a:effectLst/>
                          <a:latin typeface="Calibri" panose="020F0502020204030204" pitchFamily="34" charset="0"/>
                        </a:rPr>
                        <a:t>S Central</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extLst>
                  <a:ext uri="{0D108BD9-81ED-4DB2-BD59-A6C34878D82A}">
                    <a16:rowId xmlns:a16="http://schemas.microsoft.com/office/drawing/2014/main" val="10010"/>
                  </a:ext>
                </a:extLst>
              </a:tr>
              <a:tr h="303576">
                <a:tc>
                  <a:txBody>
                    <a:bodyPr/>
                    <a:lstStyle/>
                    <a:p>
                      <a:pPr algn="l" fontAlgn="b"/>
                      <a:r>
                        <a:rPr lang="en-US" sz="1100" b="0" i="0" u="none" strike="noStrike">
                          <a:solidFill>
                            <a:srgbClr val="000000"/>
                          </a:solidFill>
                          <a:effectLst/>
                          <a:latin typeface="Calibri" panose="020F0502020204030204" pitchFamily="34" charset="0"/>
                        </a:rPr>
                        <a:t>Springfield</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extLst>
                  <a:ext uri="{0D108BD9-81ED-4DB2-BD59-A6C34878D82A}">
                    <a16:rowId xmlns:a16="http://schemas.microsoft.com/office/drawing/2014/main" val="10011"/>
                  </a:ext>
                </a:extLst>
              </a:tr>
              <a:tr h="303576">
                <a:tc>
                  <a:txBody>
                    <a:bodyPr/>
                    <a:lstStyle/>
                    <a:p>
                      <a:pPr algn="l" fontAlgn="b"/>
                      <a:r>
                        <a:rPr lang="en-US" sz="1100" b="0" i="0" u="none" strike="noStrike">
                          <a:solidFill>
                            <a:srgbClr val="000000"/>
                          </a:solidFill>
                          <a:effectLst/>
                          <a:latin typeface="Calibri" panose="020F0502020204030204" pitchFamily="34" charset="0"/>
                        </a:rPr>
                        <a:t>Brockton</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70%</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88%</a:t>
                      </a:r>
                    </a:p>
                  </a:txBody>
                  <a:tcPr marL="9525" marR="9525" marT="9525" marB="0" anchor="ctr"/>
                </a:tc>
                <a:extLst>
                  <a:ext uri="{0D108BD9-81ED-4DB2-BD59-A6C34878D82A}">
                    <a16:rowId xmlns:a16="http://schemas.microsoft.com/office/drawing/2014/main" val="10012"/>
                  </a:ext>
                </a:extLst>
              </a:tr>
              <a:tr h="303576">
                <a:tc>
                  <a:txBody>
                    <a:bodyPr/>
                    <a:lstStyle/>
                    <a:p>
                      <a:pPr algn="l" fontAlgn="b"/>
                      <a:r>
                        <a:rPr lang="en-US" sz="1100" b="0" i="0" u="none" strike="noStrike">
                          <a:solidFill>
                            <a:srgbClr val="000000"/>
                          </a:solidFill>
                          <a:effectLst/>
                          <a:latin typeface="Calibri" panose="020F0502020204030204" pitchFamily="34" charset="0"/>
                        </a:rPr>
                        <a:t>Holyoke</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19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91%</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13"/>
                  </a:ext>
                </a:extLst>
              </a:tr>
              <a:tr h="303576">
                <a:tc>
                  <a:txBody>
                    <a:bodyPr/>
                    <a:lstStyle/>
                    <a:p>
                      <a:pPr algn="l" fontAlgn="b"/>
                      <a:r>
                        <a:rPr lang="en-US" sz="1100" b="0" i="0" u="none" strike="noStrike">
                          <a:solidFill>
                            <a:srgbClr val="000000"/>
                          </a:solidFill>
                          <a:effectLst/>
                          <a:latin typeface="Calibri" panose="020F0502020204030204" pitchFamily="34" charset="0"/>
                        </a:rPr>
                        <a:t>New Bedford</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98%</a:t>
                      </a:r>
                    </a:p>
                  </a:txBody>
                  <a:tcPr marL="9525" marR="9525" marT="9525" marB="0" anchor="ctr"/>
                </a:tc>
                <a:extLst>
                  <a:ext uri="{0D108BD9-81ED-4DB2-BD59-A6C34878D82A}">
                    <a16:rowId xmlns:a16="http://schemas.microsoft.com/office/drawing/2014/main" val="10014"/>
                  </a:ext>
                </a:extLst>
              </a:tr>
              <a:tr h="303576">
                <a:tc>
                  <a:txBody>
                    <a:bodyPr/>
                    <a:lstStyle/>
                    <a:p>
                      <a:pPr algn="l" fontAlgn="b"/>
                      <a:r>
                        <a:rPr lang="en-US" sz="1100" b="0" i="0" u="none" strike="noStrike">
                          <a:solidFill>
                            <a:srgbClr val="000000"/>
                          </a:solidFill>
                          <a:effectLst/>
                          <a:latin typeface="Calibri" panose="020F0502020204030204" pitchFamily="34" charset="0"/>
                        </a:rPr>
                        <a:t>Lawrence</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35</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77%</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96%</a:t>
                      </a:r>
                    </a:p>
                  </a:txBody>
                  <a:tcPr marL="9525" marR="9525" marT="9525" marB="0" anchor="ctr"/>
                </a:tc>
                <a:extLst>
                  <a:ext uri="{0D108BD9-81ED-4DB2-BD59-A6C34878D82A}">
                    <a16:rowId xmlns:a16="http://schemas.microsoft.com/office/drawing/2014/main" val="10015"/>
                  </a:ext>
                </a:extLst>
              </a:tr>
              <a:tr h="303576">
                <a:tc>
                  <a:txBody>
                    <a:bodyPr/>
                    <a:lstStyle/>
                    <a:p>
                      <a:pPr algn="l" fontAlgn="b"/>
                      <a:r>
                        <a:rPr lang="en-US" sz="1100" b="0" i="0" u="none" strike="noStrike" dirty="0">
                          <a:solidFill>
                            <a:srgbClr val="000000"/>
                          </a:solidFill>
                          <a:effectLst/>
                          <a:latin typeface="Calibri" panose="020F0502020204030204" pitchFamily="34" charset="0"/>
                        </a:rPr>
                        <a:t>Lynn</a:t>
                      </a:r>
                    </a:p>
                  </a:txBody>
                  <a:tcPr marL="9525" marR="9525" marT="9525" marB="0" anchor="b"/>
                </a:tc>
                <a:tc>
                  <a:txBody>
                    <a:bodyPr/>
                    <a:lstStyle/>
                    <a:p>
                      <a:pPr algn="ctr" fontAlgn="b"/>
                      <a:r>
                        <a:rPr lang="en-US" sz="1100" b="0" i="0" u="none" strike="noStrike">
                          <a:solidFill>
                            <a:srgbClr val="000000"/>
                          </a:solidFill>
                          <a:effectLst/>
                          <a:latin typeface="Calibri" panose="020F0502020204030204" pitchFamily="34" charset="0"/>
                        </a:rPr>
                        <a:t>26</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89%</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100%</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93%</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82%</a:t>
                      </a:r>
                    </a:p>
                  </a:txBody>
                  <a:tcPr marL="9525" marR="9525" marT="9525" marB="0" anchor="ctr"/>
                </a:tc>
                <a:tc>
                  <a:txBody>
                    <a:bodyPr/>
                    <a:lstStyle/>
                    <a:p>
                      <a:pPr algn="ctr" fontAlgn="b"/>
                      <a:r>
                        <a:rPr lang="en-US" sz="1100" b="0" i="0" u="none" strike="noStrike">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6"/>
                  </a:ext>
                </a:extLst>
              </a:tr>
              <a:tr h="303576">
                <a:tc>
                  <a:txBody>
                    <a:bodyPr/>
                    <a:lstStyle/>
                    <a:p>
                      <a:r>
                        <a:rPr lang="en-US" sz="1400" b="1" dirty="0" smtClean="0"/>
                        <a:t>ALL</a:t>
                      </a:r>
                      <a:endParaRPr lang="en-US" sz="1400" b="1" dirty="0">
                        <a:latin typeface="Calibri" panose="020F0502020204030204" pitchFamily="34" charset="0"/>
                      </a:endParaRPr>
                    </a:p>
                  </a:txBody>
                  <a:tcPr anchor="ctr"/>
                </a:tc>
                <a:tc>
                  <a:txBody>
                    <a:bodyPr/>
                    <a:lstStyle/>
                    <a:p>
                      <a:pPr algn="ctr" fontAlgn="b"/>
                      <a:r>
                        <a:rPr lang="en-US" sz="1100" b="0" i="0" u="none" strike="noStrike" dirty="0" smtClean="0">
                          <a:solidFill>
                            <a:srgbClr val="000000"/>
                          </a:solidFill>
                          <a:effectLst/>
                          <a:latin typeface="Calibri" panose="020F0502020204030204" pitchFamily="34" charset="0"/>
                        </a:rPr>
                        <a:t>765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smtClean="0">
                          <a:solidFill>
                            <a:srgbClr val="000000"/>
                          </a:solidFill>
                          <a:effectLst/>
                          <a:latin typeface="Calibri" panose="020F0502020204030204" pitchFamily="34" charset="0"/>
                        </a:rPr>
                        <a:t>84%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68%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95%</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88%</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76%</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84%</a:t>
                      </a:r>
                    </a:p>
                  </a:txBody>
                  <a:tcPr marL="9525" marR="9525" marT="9525" marB="0" anchor="ctr"/>
                </a:tc>
                <a:tc>
                  <a:txBody>
                    <a:bodyPr/>
                    <a:lstStyle/>
                    <a:p>
                      <a:pPr algn="ctr" fontAlgn="b"/>
                      <a:r>
                        <a:rPr lang="en-US" sz="1100" b="0" i="0" u="none" strike="noStrike" dirty="0">
                          <a:solidFill>
                            <a:srgbClr val="000000"/>
                          </a:solidFill>
                          <a:effectLst/>
                          <a:latin typeface="Calibri" panose="020F0502020204030204" pitchFamily="34" charset="0"/>
                        </a:rPr>
                        <a:t>94%</a:t>
                      </a:r>
                    </a:p>
                  </a:txBody>
                  <a:tcPr marL="9525" marR="9525" marT="9525" marB="0" anchor="ctr"/>
                </a:tc>
                <a:extLst>
                  <a:ext uri="{0D108BD9-81ED-4DB2-BD59-A6C34878D82A}">
                    <a16:rowId xmlns:a16="http://schemas.microsoft.com/office/drawing/2014/main" val="10017"/>
                  </a:ext>
                </a:extLst>
              </a:tr>
              <a:tr h="303576">
                <a:tc>
                  <a:txBody>
                    <a:bodyPr/>
                    <a:lstStyle/>
                    <a:p>
                      <a:r>
                        <a:rPr lang="en-US" sz="1400" b="1" dirty="0" smtClean="0"/>
                        <a:t>National Mean</a:t>
                      </a:r>
                      <a:endParaRPr lang="en-US" sz="1400" b="1" dirty="0">
                        <a:latin typeface="Calibri" panose="020F0502020204030204" pitchFamily="34" charset="0"/>
                      </a:endParaRPr>
                    </a:p>
                  </a:txBody>
                  <a:tcPr anchor="ctr">
                    <a:solidFill>
                      <a:schemeClr val="accent4"/>
                    </a:solidFill>
                  </a:tcPr>
                </a:tc>
                <a:tc>
                  <a:txBody>
                    <a:bodyPr/>
                    <a:lstStyle/>
                    <a:p>
                      <a:pPr algn="ctr"/>
                      <a:r>
                        <a:rPr lang="en-US" sz="1400" b="1" dirty="0" smtClean="0"/>
                        <a:t>--</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72%</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71%</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66%</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86%</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74%</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67%</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67%</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58%</a:t>
                      </a:r>
                      <a:endParaRPr lang="en-US" sz="1400" b="1" dirty="0">
                        <a:latin typeface="Calibri" panose="020F0502020204030204" pitchFamily="34" charset="0"/>
                      </a:endParaRPr>
                    </a:p>
                  </a:txBody>
                  <a:tcPr anchor="ctr">
                    <a:solidFill>
                      <a:srgbClr val="E6CF9A"/>
                    </a:solidFill>
                  </a:tcPr>
                </a:tc>
                <a:tc>
                  <a:txBody>
                    <a:bodyPr/>
                    <a:lstStyle/>
                    <a:p>
                      <a:pPr algn="ctr"/>
                      <a:r>
                        <a:rPr lang="en-US" sz="1400" b="1" dirty="0" smtClean="0">
                          <a:latin typeface="Calibri" panose="020F0502020204030204" pitchFamily="34" charset="0"/>
                        </a:rPr>
                        <a:t>83%</a:t>
                      </a:r>
                      <a:endParaRPr lang="en-US" sz="1400" b="1" dirty="0">
                        <a:latin typeface="Calibri" panose="020F0502020204030204" pitchFamily="34" charset="0"/>
                      </a:endParaRPr>
                    </a:p>
                  </a:txBody>
                  <a:tcPr anchor="ctr">
                    <a:solidFill>
                      <a:srgbClr val="E6CF9A"/>
                    </a:solidFill>
                  </a:tcPr>
                </a:tc>
                <a:extLst>
                  <a:ext uri="{0D108BD9-81ED-4DB2-BD59-A6C34878D82A}">
                    <a16:rowId xmlns:a16="http://schemas.microsoft.com/office/drawing/2014/main" val="10018"/>
                  </a:ext>
                </a:extLst>
              </a:tr>
            </a:tbl>
          </a:graphicData>
        </a:graphic>
      </p:graphicFrame>
      <p:sp>
        <p:nvSpPr>
          <p:cNvPr id="8" name="Title 1"/>
          <p:cNvSpPr txBox="1">
            <a:spLocks/>
          </p:cNvSpPr>
          <p:nvPr/>
        </p:nvSpPr>
        <p:spPr>
          <a:xfrm>
            <a:off x="0" y="0"/>
            <a:ext cx="91440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Fidelity by Subscale</a:t>
            </a:r>
            <a:endParaRPr lang="en-US" sz="3600" i="1" dirty="0">
              <a:solidFill>
                <a:schemeClr val="accent5"/>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36" y="93334"/>
            <a:ext cx="1690331" cy="765576"/>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107</a:t>
            </a:fld>
            <a:endParaRPr lang="en-US" dirty="0"/>
          </a:p>
        </p:txBody>
      </p:sp>
    </p:spTree>
    <p:extLst>
      <p:ext uri="{BB962C8B-B14F-4D97-AF65-F5344CB8AC3E}">
        <p14:creationId xmlns:p14="http://schemas.microsoft.com/office/powerpoint/2010/main" val="16355716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467600" cy="1481138"/>
          </a:xfrm>
        </p:spPr>
        <p:txBody>
          <a:bodyPr>
            <a:noAutofit/>
          </a:bodyPr>
          <a:lstStyle/>
          <a:p>
            <a:r>
              <a:rPr lang="en-US" sz="4000" dirty="0"/>
              <a:t>APPENDIX B</a:t>
            </a:r>
          </a:p>
        </p:txBody>
      </p:sp>
      <p:sp>
        <p:nvSpPr>
          <p:cNvPr id="3" name="Text Placeholder 2"/>
          <p:cNvSpPr>
            <a:spLocks noGrp="1"/>
          </p:cNvSpPr>
          <p:nvPr>
            <p:ph type="body" sz="half" idx="2"/>
          </p:nvPr>
        </p:nvSpPr>
        <p:spPr>
          <a:xfrm>
            <a:off x="1371600" y="2971800"/>
            <a:ext cx="5486400" cy="1524000"/>
          </a:xfrm>
        </p:spPr>
        <p:txBody>
          <a:bodyPr>
            <a:noAutofit/>
          </a:bodyPr>
          <a:lstStyle/>
          <a:p>
            <a:pPr>
              <a:buSzPct val="80000"/>
            </a:pPr>
            <a:r>
              <a:rPr lang="en-US" sz="2400" dirty="0"/>
              <a:t>WFI-EZ Item Frequencies</a:t>
            </a:r>
          </a:p>
        </p:txBody>
      </p:sp>
    </p:spTree>
    <p:extLst>
      <p:ext uri="{BB962C8B-B14F-4D97-AF65-F5344CB8AC3E}">
        <p14:creationId xmlns:p14="http://schemas.microsoft.com/office/powerpoint/2010/main" val="293872682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948362092"/>
              </p:ext>
            </p:extLst>
          </p:nvPr>
        </p:nvGraphicFramePr>
        <p:xfrm>
          <a:off x="76200" y="1295400"/>
          <a:ext cx="8999076" cy="5334000"/>
        </p:xfrm>
        <a:graphic>
          <a:graphicData uri="http://schemas.openxmlformats.org/drawingml/2006/table">
            <a:tbl>
              <a:tblPr firstRow="1" bandRow="1">
                <a:tableStyleId>{21E4AEA4-8DFA-4A89-87EB-49C32662AFE0}</a:tableStyleId>
              </a:tblPr>
              <a:tblGrid>
                <a:gridCol w="5486400">
                  <a:extLst>
                    <a:ext uri="{9D8B030D-6E8A-4147-A177-3AD203B41FA5}">
                      <a16:colId xmlns:a16="http://schemas.microsoft.com/office/drawing/2014/main" val="20000"/>
                    </a:ext>
                  </a:extLst>
                </a:gridCol>
                <a:gridCol w="878169">
                  <a:extLst>
                    <a:ext uri="{9D8B030D-6E8A-4147-A177-3AD203B41FA5}">
                      <a16:colId xmlns:a16="http://schemas.microsoft.com/office/drawing/2014/main" val="20001"/>
                    </a:ext>
                  </a:extLst>
                </a:gridCol>
                <a:gridCol w="878169">
                  <a:extLst>
                    <a:ext uri="{9D8B030D-6E8A-4147-A177-3AD203B41FA5}">
                      <a16:colId xmlns:a16="http://schemas.microsoft.com/office/drawing/2014/main" val="20002"/>
                    </a:ext>
                  </a:extLst>
                </a:gridCol>
                <a:gridCol w="878169">
                  <a:extLst>
                    <a:ext uri="{9D8B030D-6E8A-4147-A177-3AD203B41FA5}">
                      <a16:colId xmlns:a16="http://schemas.microsoft.com/office/drawing/2014/main" val="20003"/>
                    </a:ext>
                  </a:extLst>
                </a:gridCol>
                <a:gridCol w="878169">
                  <a:extLst>
                    <a:ext uri="{9D8B030D-6E8A-4147-A177-3AD203B41FA5}">
                      <a16:colId xmlns:a16="http://schemas.microsoft.com/office/drawing/2014/main" val="20004"/>
                    </a:ext>
                  </a:extLst>
                </a:gridCol>
              </a:tblGrid>
              <a:tr h="370840">
                <a:tc>
                  <a:txBody>
                    <a:bodyPr/>
                    <a:lstStyle/>
                    <a:p>
                      <a:pPr algn="l"/>
                      <a:r>
                        <a:rPr lang="en-US" sz="1600" dirty="0" smtClean="0"/>
                        <a:t>ITEM</a:t>
                      </a:r>
                      <a:endParaRPr lang="en-US" sz="1300" dirty="0"/>
                    </a:p>
                  </a:txBody>
                  <a:tcPr anchor="ctr">
                    <a:solidFill>
                      <a:schemeClr val="accent1"/>
                    </a:solidFill>
                  </a:tcPr>
                </a:tc>
                <a:tc>
                  <a:txBody>
                    <a:bodyPr/>
                    <a:lstStyle/>
                    <a:p>
                      <a:pPr algn="ctr"/>
                      <a:r>
                        <a:rPr lang="en-US" sz="1200" dirty="0" smtClean="0"/>
                        <a:t>% Agree</a:t>
                      </a:r>
                      <a:endParaRPr lang="en-US" sz="1200" dirty="0"/>
                    </a:p>
                  </a:txBody>
                  <a:tcPr anchor="ctr">
                    <a:solidFill>
                      <a:schemeClr val="accent1"/>
                    </a:solidFill>
                  </a:tcPr>
                </a:tc>
                <a:tc>
                  <a:txBody>
                    <a:bodyPr/>
                    <a:lstStyle/>
                    <a:p>
                      <a:pPr algn="ctr"/>
                      <a:r>
                        <a:rPr lang="en-US" sz="1200" dirty="0" smtClean="0"/>
                        <a:t>% Disagree</a:t>
                      </a:r>
                      <a:endParaRPr lang="en-US" sz="1200" dirty="0"/>
                    </a:p>
                  </a:txBody>
                  <a:tcPr anchor="ctr">
                    <a:solidFill>
                      <a:schemeClr val="accent1"/>
                    </a:solidFill>
                  </a:tcPr>
                </a:tc>
                <a:tc>
                  <a:txBody>
                    <a:bodyPr/>
                    <a:lstStyle/>
                    <a:p>
                      <a:pPr algn="ctr"/>
                      <a:r>
                        <a:rPr lang="en-US" sz="1200" dirty="0" smtClean="0"/>
                        <a:t>% Neutral</a:t>
                      </a:r>
                      <a:endParaRPr lang="en-US" sz="1200" dirty="0"/>
                    </a:p>
                  </a:txBody>
                  <a:tcPr anchor="ctr">
                    <a:solidFill>
                      <a:schemeClr val="accent1"/>
                    </a:solidFill>
                  </a:tcPr>
                </a:tc>
                <a:tc>
                  <a:txBody>
                    <a:bodyPr/>
                    <a:lstStyle/>
                    <a:p>
                      <a:pPr algn="ctr"/>
                      <a:r>
                        <a:rPr lang="en-US" sz="1200" dirty="0" smtClean="0"/>
                        <a:t>% Don’t Know</a:t>
                      </a:r>
                      <a:endParaRPr lang="en-US" sz="1200" dirty="0"/>
                    </a:p>
                  </a:txBody>
                  <a:tcPr anchor="ctr">
                    <a:solidFill>
                      <a:schemeClr val="accent1"/>
                    </a:solidFill>
                  </a:tcPr>
                </a:tc>
                <a:extLst>
                  <a:ext uri="{0D108BD9-81ED-4DB2-BD59-A6C34878D82A}">
                    <a16:rowId xmlns:a16="http://schemas.microsoft.com/office/drawing/2014/main" val="10000"/>
                  </a:ext>
                </a:extLst>
              </a:tr>
              <a:tr h="370840">
                <a:tc>
                  <a:txBody>
                    <a:bodyPr/>
                    <a:lstStyle/>
                    <a:p>
                      <a:r>
                        <a:rPr lang="en-US" sz="1300" b="1" dirty="0" smtClean="0"/>
                        <a:t>B1.</a:t>
                      </a:r>
                      <a:r>
                        <a:rPr lang="en-US" sz="1300" b="1" baseline="0" dirty="0" smtClean="0"/>
                        <a:t> </a:t>
                      </a:r>
                      <a:r>
                        <a:rPr lang="en-US" sz="1300" dirty="0" smtClean="0"/>
                        <a:t>My family and I had a major role in choosing the people on our Wraparound team.</a:t>
                      </a:r>
                      <a:endParaRPr lang="en-US" sz="1300" dirty="0"/>
                    </a:p>
                  </a:txBody>
                  <a:tcPr/>
                </a:tc>
                <a:tc>
                  <a:txBody>
                    <a:bodyPr/>
                    <a:lstStyle/>
                    <a:p>
                      <a:pPr algn="ctr"/>
                      <a:r>
                        <a:rPr lang="en-US" sz="1300" dirty="0" smtClean="0"/>
                        <a:t>77</a:t>
                      </a:r>
                      <a:endParaRPr lang="en-US" sz="1300" dirty="0"/>
                    </a:p>
                  </a:txBody>
                  <a:tcPr anchor="ctr"/>
                </a:tc>
                <a:tc>
                  <a:txBody>
                    <a:bodyPr/>
                    <a:lstStyle/>
                    <a:p>
                      <a:pPr algn="ctr"/>
                      <a:r>
                        <a:rPr lang="en-US" sz="1300" dirty="0" smtClean="0"/>
                        <a:t>11</a:t>
                      </a:r>
                      <a:endParaRPr lang="en-US" sz="1300" dirty="0"/>
                    </a:p>
                  </a:txBody>
                  <a:tcPr anchor="ctr"/>
                </a:tc>
                <a:tc>
                  <a:txBody>
                    <a:bodyPr/>
                    <a:lstStyle/>
                    <a:p>
                      <a:pPr algn="ctr"/>
                      <a:r>
                        <a:rPr lang="en-US" sz="1300" dirty="0" smtClean="0"/>
                        <a:t>11</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1"/>
                  </a:ext>
                </a:extLst>
              </a:tr>
              <a:tr h="370840">
                <a:tc>
                  <a:txBody>
                    <a:bodyPr/>
                    <a:lstStyle/>
                    <a:p>
                      <a:r>
                        <a:rPr lang="en-US" sz="1300" b="1" dirty="0" smtClean="0"/>
                        <a:t>B2. </a:t>
                      </a:r>
                      <a:r>
                        <a:rPr lang="en-US" sz="1300" dirty="0" smtClean="0"/>
                        <a:t>There are people providing services to my child and family who are not involved in my Wraparound team. </a:t>
                      </a:r>
                      <a:r>
                        <a:rPr lang="en-US" sz="1300" b="1" dirty="0" smtClean="0"/>
                        <a:t>(R)</a:t>
                      </a:r>
                      <a:endParaRPr lang="en-US" sz="1300" b="1" dirty="0"/>
                    </a:p>
                  </a:txBody>
                  <a:tcPr/>
                </a:tc>
                <a:tc>
                  <a:txBody>
                    <a:bodyPr/>
                    <a:lstStyle/>
                    <a:p>
                      <a:pPr algn="ctr"/>
                      <a:r>
                        <a:rPr lang="en-US" sz="1300" dirty="0" smtClean="0"/>
                        <a:t>49</a:t>
                      </a:r>
                      <a:endParaRPr lang="en-US" sz="1300" dirty="0"/>
                    </a:p>
                  </a:txBody>
                  <a:tcPr anchor="ctr"/>
                </a:tc>
                <a:tc>
                  <a:txBody>
                    <a:bodyPr/>
                    <a:lstStyle/>
                    <a:p>
                      <a:pPr algn="ctr"/>
                      <a:r>
                        <a:rPr lang="en-US" sz="1300" dirty="0" smtClean="0"/>
                        <a:t>42</a:t>
                      </a:r>
                      <a:endParaRPr lang="en-US" sz="1300" dirty="0"/>
                    </a:p>
                  </a:txBody>
                  <a:tcPr anchor="ctr"/>
                </a:tc>
                <a:tc>
                  <a:txBody>
                    <a:bodyPr/>
                    <a:lstStyle/>
                    <a:p>
                      <a:pPr algn="ctr"/>
                      <a:r>
                        <a:rPr lang="en-US" sz="1300" dirty="0" smtClean="0"/>
                        <a:t>5</a:t>
                      </a:r>
                      <a:endParaRPr lang="en-US" sz="1300" dirty="0"/>
                    </a:p>
                  </a:txBody>
                  <a:tcPr anchor="ctr"/>
                </a:tc>
                <a:tc>
                  <a:txBody>
                    <a:bodyPr/>
                    <a:lstStyle/>
                    <a:p>
                      <a:pPr algn="ctr"/>
                      <a:r>
                        <a:rPr lang="en-US" sz="1300" dirty="0" smtClean="0"/>
                        <a:t>4</a:t>
                      </a:r>
                      <a:endParaRPr lang="en-US" sz="1300" dirty="0"/>
                    </a:p>
                  </a:txBody>
                  <a:tcPr anchor="ctr"/>
                </a:tc>
                <a:extLst>
                  <a:ext uri="{0D108BD9-81ED-4DB2-BD59-A6C34878D82A}">
                    <a16:rowId xmlns:a16="http://schemas.microsoft.com/office/drawing/2014/main" val="10002"/>
                  </a:ext>
                </a:extLst>
              </a:tr>
              <a:tr h="370840">
                <a:tc>
                  <a:txBody>
                    <a:bodyPr/>
                    <a:lstStyle/>
                    <a:p>
                      <a:r>
                        <a:rPr lang="en-US" sz="1300" b="1" dirty="0" smtClean="0"/>
                        <a:t>B3. </a:t>
                      </a:r>
                      <a:r>
                        <a:rPr lang="en-US" sz="1300" dirty="0" smtClean="0"/>
                        <a:t>At the beginning of the Wraparound process, my family described our vision of a better future to our team.</a:t>
                      </a:r>
                      <a:endParaRPr lang="en-US" sz="1300" dirty="0"/>
                    </a:p>
                  </a:txBody>
                  <a:tcPr/>
                </a:tc>
                <a:tc>
                  <a:txBody>
                    <a:bodyPr/>
                    <a:lstStyle/>
                    <a:p>
                      <a:pPr algn="ctr"/>
                      <a:r>
                        <a:rPr lang="en-US" sz="1300" dirty="0" smtClean="0"/>
                        <a:t>88</a:t>
                      </a:r>
                      <a:endParaRPr lang="en-US" sz="1300" dirty="0"/>
                    </a:p>
                  </a:txBody>
                  <a:tcPr anchor="ctr"/>
                </a:tc>
                <a:tc>
                  <a:txBody>
                    <a:bodyPr/>
                    <a:lstStyle/>
                    <a:p>
                      <a:pPr algn="ctr"/>
                      <a:r>
                        <a:rPr lang="en-US" sz="1300" dirty="0" smtClean="0"/>
                        <a:t>3</a:t>
                      </a:r>
                      <a:endParaRPr lang="en-US" sz="1300" dirty="0"/>
                    </a:p>
                  </a:txBody>
                  <a:tcPr anchor="ctr"/>
                </a:tc>
                <a:tc>
                  <a:txBody>
                    <a:bodyPr/>
                    <a:lstStyle/>
                    <a:p>
                      <a:pPr algn="ctr"/>
                      <a:r>
                        <a:rPr lang="en-US" sz="1300" dirty="0" smtClean="0"/>
                        <a:t>9</a:t>
                      </a:r>
                      <a:endParaRPr lang="en-US" sz="1300" dirty="0"/>
                    </a:p>
                  </a:txBody>
                  <a:tcPr anchor="ctr"/>
                </a:tc>
                <a:tc>
                  <a:txBody>
                    <a:bodyPr/>
                    <a:lstStyle/>
                    <a:p>
                      <a:pPr algn="ctr"/>
                      <a:r>
                        <a:rPr lang="en-US" sz="1300" dirty="0" smtClean="0"/>
                        <a:t>&lt;1</a:t>
                      </a:r>
                      <a:endParaRPr lang="en-US" sz="1300" dirty="0"/>
                    </a:p>
                  </a:txBody>
                  <a:tcPr anchor="ctr"/>
                </a:tc>
                <a:extLst>
                  <a:ext uri="{0D108BD9-81ED-4DB2-BD59-A6C34878D82A}">
                    <a16:rowId xmlns:a16="http://schemas.microsoft.com/office/drawing/2014/main" val="10003"/>
                  </a:ext>
                </a:extLst>
              </a:tr>
              <a:tr h="370840">
                <a:tc>
                  <a:txBody>
                    <a:bodyPr/>
                    <a:lstStyle/>
                    <a:p>
                      <a:r>
                        <a:rPr lang="en-US" sz="1300" b="1" dirty="0" smtClean="0"/>
                        <a:t>B4.</a:t>
                      </a:r>
                      <a:r>
                        <a:rPr lang="en-US" sz="1300" b="1" baseline="0" dirty="0" smtClean="0"/>
                        <a:t> </a:t>
                      </a:r>
                      <a:r>
                        <a:rPr lang="en-US" sz="1300" dirty="0" smtClean="0"/>
                        <a:t>My Wraparound team came up with creative ideas for our plan that were different from anything that had been tried before.</a:t>
                      </a:r>
                      <a:endParaRPr lang="en-US" sz="1300" dirty="0"/>
                    </a:p>
                  </a:txBody>
                  <a:tcPr/>
                </a:tc>
                <a:tc>
                  <a:txBody>
                    <a:bodyPr/>
                    <a:lstStyle/>
                    <a:p>
                      <a:pPr algn="ctr"/>
                      <a:r>
                        <a:rPr lang="en-US" sz="1300" dirty="0" smtClean="0"/>
                        <a:t>76</a:t>
                      </a:r>
                      <a:endParaRPr lang="en-US" sz="1300" dirty="0"/>
                    </a:p>
                  </a:txBody>
                  <a:tcPr anchor="ctr"/>
                </a:tc>
                <a:tc>
                  <a:txBody>
                    <a:bodyPr/>
                    <a:lstStyle/>
                    <a:p>
                      <a:pPr algn="ctr"/>
                      <a:r>
                        <a:rPr lang="en-US" sz="1300" dirty="0" smtClean="0"/>
                        <a:t>14</a:t>
                      </a:r>
                      <a:endParaRPr lang="en-US" sz="1300" dirty="0"/>
                    </a:p>
                  </a:txBody>
                  <a:tcPr anchor="ctr"/>
                </a:tc>
                <a:tc>
                  <a:txBody>
                    <a:bodyPr/>
                    <a:lstStyle/>
                    <a:p>
                      <a:pPr algn="ctr"/>
                      <a:r>
                        <a:rPr lang="en-US" sz="1300" dirty="0" smtClean="0"/>
                        <a:t>8</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4"/>
                  </a:ext>
                </a:extLst>
              </a:tr>
              <a:tr h="370840">
                <a:tc>
                  <a:txBody>
                    <a:bodyPr/>
                    <a:lstStyle/>
                    <a:p>
                      <a:r>
                        <a:rPr lang="en-US" sz="1300" b="1" dirty="0" smtClean="0"/>
                        <a:t>B5. </a:t>
                      </a:r>
                      <a:r>
                        <a:rPr lang="en-US" sz="1300" dirty="0" smtClean="0"/>
                        <a:t>With help from members of our Wraparound team, my family and I chose a small number of the highest priority needs to focus on.</a:t>
                      </a:r>
                      <a:endParaRPr lang="en-US" sz="1300" dirty="0"/>
                    </a:p>
                  </a:txBody>
                  <a:tcPr/>
                </a:tc>
                <a:tc>
                  <a:txBody>
                    <a:bodyPr/>
                    <a:lstStyle/>
                    <a:p>
                      <a:pPr algn="ctr"/>
                      <a:r>
                        <a:rPr lang="en-US" sz="1300" dirty="0" smtClean="0"/>
                        <a:t>87</a:t>
                      </a:r>
                      <a:endParaRPr lang="en-US" sz="1300" dirty="0"/>
                    </a:p>
                  </a:txBody>
                  <a:tcPr anchor="ctr"/>
                </a:tc>
                <a:tc>
                  <a:txBody>
                    <a:bodyPr/>
                    <a:lstStyle/>
                    <a:p>
                      <a:pPr algn="ctr"/>
                      <a:r>
                        <a:rPr lang="en-US" sz="1300" dirty="0" smtClean="0"/>
                        <a:t>4</a:t>
                      </a:r>
                      <a:endParaRPr lang="en-US" sz="1300" dirty="0"/>
                    </a:p>
                  </a:txBody>
                  <a:tcPr anchor="ctr"/>
                </a:tc>
                <a:tc>
                  <a:txBody>
                    <a:bodyPr/>
                    <a:lstStyle/>
                    <a:p>
                      <a:pPr algn="ctr"/>
                      <a:r>
                        <a:rPr lang="en-US" sz="1300" dirty="0" smtClean="0"/>
                        <a:t>10</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5"/>
                  </a:ext>
                </a:extLst>
              </a:tr>
              <a:tr h="370840">
                <a:tc>
                  <a:txBody>
                    <a:bodyPr/>
                    <a:lstStyle/>
                    <a:p>
                      <a:r>
                        <a:rPr lang="en-US" sz="1300" b="1" dirty="0" smtClean="0"/>
                        <a:t>B6. </a:t>
                      </a:r>
                      <a:r>
                        <a:rPr lang="en-US" sz="1300" dirty="0" smtClean="0"/>
                        <a:t>Our Wraparound plan includes strategies that address the needs of other family members, in addition to my child.</a:t>
                      </a:r>
                      <a:endParaRPr lang="en-US" sz="1300" dirty="0"/>
                    </a:p>
                  </a:txBody>
                  <a:tcPr/>
                </a:tc>
                <a:tc>
                  <a:txBody>
                    <a:bodyPr/>
                    <a:lstStyle/>
                    <a:p>
                      <a:pPr algn="ctr"/>
                      <a:r>
                        <a:rPr lang="en-US" sz="1300" dirty="0" smtClean="0"/>
                        <a:t>79</a:t>
                      </a:r>
                      <a:endParaRPr lang="en-US" sz="1300" dirty="0"/>
                    </a:p>
                  </a:txBody>
                  <a:tcPr anchor="ctr"/>
                </a:tc>
                <a:tc>
                  <a:txBody>
                    <a:bodyPr/>
                    <a:lstStyle/>
                    <a:p>
                      <a:pPr algn="ctr"/>
                      <a:r>
                        <a:rPr lang="en-US" sz="1300" dirty="0" smtClean="0"/>
                        <a:t>12</a:t>
                      </a:r>
                      <a:endParaRPr lang="en-US" sz="1300" dirty="0"/>
                    </a:p>
                  </a:txBody>
                  <a:tcPr anchor="ctr"/>
                </a:tc>
                <a:tc>
                  <a:txBody>
                    <a:bodyPr/>
                    <a:lstStyle/>
                    <a:p>
                      <a:pPr algn="ctr"/>
                      <a:r>
                        <a:rPr lang="en-US" sz="1300" dirty="0" smtClean="0"/>
                        <a:t>6</a:t>
                      </a:r>
                      <a:endParaRPr lang="en-US" sz="1300" dirty="0"/>
                    </a:p>
                  </a:txBody>
                  <a:tcPr anchor="ctr"/>
                </a:tc>
                <a:tc>
                  <a:txBody>
                    <a:bodyPr/>
                    <a:lstStyle/>
                    <a:p>
                      <a:pPr algn="ctr"/>
                      <a:r>
                        <a:rPr lang="en-US" sz="1300" dirty="0" smtClean="0"/>
                        <a:t>2</a:t>
                      </a:r>
                      <a:endParaRPr lang="en-US" sz="1300" dirty="0"/>
                    </a:p>
                  </a:txBody>
                  <a:tcPr anchor="ctr"/>
                </a:tc>
                <a:extLst>
                  <a:ext uri="{0D108BD9-81ED-4DB2-BD59-A6C34878D82A}">
                    <a16:rowId xmlns:a16="http://schemas.microsoft.com/office/drawing/2014/main" val="10006"/>
                  </a:ext>
                </a:extLst>
              </a:tr>
              <a:tr h="370840">
                <a:tc>
                  <a:txBody>
                    <a:bodyPr/>
                    <a:lstStyle/>
                    <a:p>
                      <a:r>
                        <a:rPr lang="en-US" sz="1300" b="1" dirty="0" smtClean="0"/>
                        <a:t>B7.</a:t>
                      </a:r>
                      <a:r>
                        <a:rPr lang="en-US" sz="1300" dirty="0" smtClean="0"/>
                        <a:t> I sometimes feel like our team does not include the right people to help my child and family. </a:t>
                      </a:r>
                      <a:r>
                        <a:rPr lang="en-US" sz="1300" b="1" dirty="0" smtClean="0"/>
                        <a:t>(R)</a:t>
                      </a:r>
                      <a:endParaRPr lang="en-US" sz="1300" dirty="0"/>
                    </a:p>
                  </a:txBody>
                  <a:tcPr/>
                </a:tc>
                <a:tc>
                  <a:txBody>
                    <a:bodyPr/>
                    <a:lstStyle/>
                    <a:p>
                      <a:pPr algn="ctr"/>
                      <a:r>
                        <a:rPr lang="en-US" sz="1300" dirty="0" smtClean="0"/>
                        <a:t>81</a:t>
                      </a:r>
                      <a:endParaRPr lang="en-US" sz="1300" dirty="0"/>
                    </a:p>
                  </a:txBody>
                  <a:tcPr anchor="ctr"/>
                </a:tc>
                <a:tc>
                  <a:txBody>
                    <a:bodyPr/>
                    <a:lstStyle/>
                    <a:p>
                      <a:pPr algn="ctr"/>
                      <a:r>
                        <a:rPr lang="en-US" sz="1300" dirty="0" smtClean="0"/>
                        <a:t>13</a:t>
                      </a:r>
                      <a:endParaRPr lang="en-US" sz="1300" dirty="0"/>
                    </a:p>
                  </a:txBody>
                  <a:tcPr anchor="ctr"/>
                </a:tc>
                <a:tc>
                  <a:txBody>
                    <a:bodyPr/>
                    <a:lstStyle/>
                    <a:p>
                      <a:pPr algn="ctr"/>
                      <a:r>
                        <a:rPr lang="en-US" sz="1300" dirty="0" smtClean="0"/>
                        <a:t>5</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7"/>
                  </a:ext>
                </a:extLst>
              </a:tr>
              <a:tr h="370840">
                <a:tc>
                  <a:txBody>
                    <a:bodyPr/>
                    <a:lstStyle/>
                    <a:p>
                      <a:r>
                        <a:rPr lang="en-US" sz="1300" b="1" dirty="0" smtClean="0"/>
                        <a:t>B8. </a:t>
                      </a:r>
                      <a:r>
                        <a:rPr lang="en-US" sz="1300" dirty="0" smtClean="0"/>
                        <a:t>At every team meeting, my Wraparound team reviews progress that has been made toward meeting our needs.</a:t>
                      </a:r>
                      <a:endParaRPr lang="en-US" sz="1300" dirty="0"/>
                    </a:p>
                  </a:txBody>
                  <a:tcPr/>
                </a:tc>
                <a:tc>
                  <a:txBody>
                    <a:bodyPr/>
                    <a:lstStyle/>
                    <a:p>
                      <a:pPr algn="ctr"/>
                      <a:r>
                        <a:rPr lang="en-US" sz="1300" dirty="0" smtClean="0"/>
                        <a:t>90</a:t>
                      </a:r>
                      <a:endParaRPr lang="en-US" sz="1300" dirty="0"/>
                    </a:p>
                  </a:txBody>
                  <a:tcPr anchor="ctr"/>
                </a:tc>
                <a:tc>
                  <a:txBody>
                    <a:bodyPr/>
                    <a:lstStyle/>
                    <a:p>
                      <a:pPr algn="ctr"/>
                      <a:r>
                        <a:rPr lang="en-US" sz="1300" dirty="0" smtClean="0"/>
                        <a:t>4</a:t>
                      </a:r>
                      <a:endParaRPr lang="en-US" sz="1300" dirty="0"/>
                    </a:p>
                  </a:txBody>
                  <a:tcPr anchor="ctr"/>
                </a:tc>
                <a:tc>
                  <a:txBody>
                    <a:bodyPr/>
                    <a:lstStyle/>
                    <a:p>
                      <a:pPr algn="ctr"/>
                      <a:r>
                        <a:rPr lang="en-US" sz="1300" dirty="0" smtClean="0"/>
                        <a:t>5</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8"/>
                  </a:ext>
                </a:extLst>
              </a:tr>
              <a:tr h="370840">
                <a:tc>
                  <a:txBody>
                    <a:bodyPr/>
                    <a:lstStyle/>
                    <a:p>
                      <a:r>
                        <a:rPr lang="en-US" sz="1300" b="1" dirty="0" smtClean="0"/>
                        <a:t>B9.</a:t>
                      </a:r>
                      <a:r>
                        <a:rPr lang="en-US" sz="1300" dirty="0" smtClean="0"/>
                        <a:t> Being involved in Wraparound has increased the support my child and family get from friends and family.</a:t>
                      </a:r>
                      <a:endParaRPr lang="en-US" sz="1300" dirty="0"/>
                    </a:p>
                  </a:txBody>
                  <a:tcPr/>
                </a:tc>
                <a:tc>
                  <a:txBody>
                    <a:bodyPr/>
                    <a:lstStyle/>
                    <a:p>
                      <a:pPr algn="ctr"/>
                      <a:r>
                        <a:rPr lang="en-US" sz="1300" dirty="0" smtClean="0"/>
                        <a:t>57</a:t>
                      </a:r>
                      <a:endParaRPr lang="en-US" sz="1300" dirty="0"/>
                    </a:p>
                  </a:txBody>
                  <a:tcPr anchor="ctr"/>
                </a:tc>
                <a:tc>
                  <a:txBody>
                    <a:bodyPr/>
                    <a:lstStyle/>
                    <a:p>
                      <a:pPr algn="ctr"/>
                      <a:r>
                        <a:rPr lang="en-US" sz="1300" dirty="0" smtClean="0"/>
                        <a:t>27</a:t>
                      </a:r>
                      <a:endParaRPr lang="en-US" sz="1300" dirty="0"/>
                    </a:p>
                  </a:txBody>
                  <a:tcPr anchor="ctr"/>
                </a:tc>
                <a:tc>
                  <a:txBody>
                    <a:bodyPr/>
                    <a:lstStyle/>
                    <a:p>
                      <a:pPr algn="ctr"/>
                      <a:r>
                        <a:rPr lang="en-US" sz="1300" dirty="0" smtClean="0"/>
                        <a:t>15</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9"/>
                  </a:ext>
                </a:extLst>
              </a:tr>
              <a:tr h="370840">
                <a:tc>
                  <a:txBody>
                    <a:bodyPr/>
                    <a:lstStyle/>
                    <a:p>
                      <a:r>
                        <a:rPr lang="en-US" sz="1300" b="1" dirty="0" smtClean="0"/>
                        <a:t>B10. </a:t>
                      </a:r>
                      <a:r>
                        <a:rPr lang="en-US" sz="1300" dirty="0" smtClean="0"/>
                        <a:t>The Wraparound process has helped my child and family build strong relationships with people we can count on.</a:t>
                      </a:r>
                      <a:endParaRPr lang="en-US" sz="1300" dirty="0"/>
                    </a:p>
                  </a:txBody>
                  <a:tcPr/>
                </a:tc>
                <a:tc>
                  <a:txBody>
                    <a:bodyPr/>
                    <a:lstStyle/>
                    <a:p>
                      <a:pPr algn="ctr"/>
                      <a:r>
                        <a:rPr lang="en-US" sz="1300" dirty="0" smtClean="0"/>
                        <a:t>76</a:t>
                      </a:r>
                      <a:endParaRPr lang="en-US" sz="1300" dirty="0"/>
                    </a:p>
                  </a:txBody>
                  <a:tcPr anchor="ctr"/>
                </a:tc>
                <a:tc>
                  <a:txBody>
                    <a:bodyPr/>
                    <a:lstStyle/>
                    <a:p>
                      <a:pPr algn="ctr"/>
                      <a:r>
                        <a:rPr lang="en-US" sz="1300" dirty="0" smtClean="0"/>
                        <a:t>10</a:t>
                      </a:r>
                      <a:endParaRPr lang="en-US" sz="1300" dirty="0"/>
                    </a:p>
                  </a:txBody>
                  <a:tcPr anchor="ctr"/>
                </a:tc>
                <a:tc>
                  <a:txBody>
                    <a:bodyPr/>
                    <a:lstStyle/>
                    <a:p>
                      <a:pPr algn="ctr"/>
                      <a:r>
                        <a:rPr lang="en-US" sz="1300" dirty="0" smtClean="0"/>
                        <a:t>13</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10"/>
                  </a:ext>
                </a:extLst>
              </a:tr>
            </a:tbl>
          </a:graphicData>
        </a:graphic>
      </p:graphicFrame>
      <p:sp>
        <p:nvSpPr>
          <p:cNvPr id="6" name="Title 1"/>
          <p:cNvSpPr txBox="1">
            <a:spLocks/>
          </p:cNvSpPr>
          <p:nvPr/>
        </p:nvSpPr>
        <p:spPr>
          <a:xfrm>
            <a:off x="0" y="152400"/>
            <a:ext cx="91440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solidFill>
                  <a:schemeClr val="accent5"/>
                </a:solidFill>
              </a:rPr>
              <a:t>    Item Frequencies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08" y="168180"/>
            <a:ext cx="2042187" cy="932005"/>
          </a:xfrm>
          <a:prstGeom prst="rect">
            <a:avLst/>
          </a:prstGeom>
        </p:spPr>
      </p:pic>
      <p:sp>
        <p:nvSpPr>
          <p:cNvPr id="3" name="Slide Number Placeholder 2"/>
          <p:cNvSpPr>
            <a:spLocks noGrp="1"/>
          </p:cNvSpPr>
          <p:nvPr>
            <p:ph type="sldNum" sz="quarter" idx="12"/>
          </p:nvPr>
        </p:nvSpPr>
        <p:spPr/>
        <p:txBody>
          <a:bodyPr/>
          <a:lstStyle/>
          <a:p>
            <a:fld id="{21AD2AE7-D6AC-47DD-9777-F6653940EDA2}" type="slidenum">
              <a:rPr lang="en-US" smtClean="0"/>
              <a:t>109</a:t>
            </a:fld>
            <a:endParaRPr lang="en-US"/>
          </a:p>
        </p:txBody>
      </p:sp>
    </p:spTree>
    <p:extLst>
      <p:ext uri="{BB962C8B-B14F-4D97-AF65-F5344CB8AC3E}">
        <p14:creationId xmlns:p14="http://schemas.microsoft.com/office/powerpoint/2010/main" val="970675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33662"/>
            <a:ext cx="5486400" cy="566738"/>
          </a:xfrm>
        </p:spPr>
        <p:txBody>
          <a:bodyPr>
            <a:noAutofit/>
          </a:bodyPr>
          <a:lstStyle/>
          <a:p>
            <a:r>
              <a:rPr lang="en-US" sz="4000" dirty="0"/>
              <a:t>LATEST RESEARCH &amp; NATIONAL CONTEXT</a:t>
            </a:r>
          </a:p>
        </p:txBody>
      </p:sp>
      <p:sp>
        <p:nvSpPr>
          <p:cNvPr id="3" name="Text Placeholder 2"/>
          <p:cNvSpPr>
            <a:spLocks noGrp="1"/>
          </p:cNvSpPr>
          <p:nvPr>
            <p:ph type="body" sz="half" idx="2"/>
          </p:nvPr>
        </p:nvSpPr>
        <p:spPr>
          <a:xfrm>
            <a:off x="1295400" y="3309938"/>
            <a:ext cx="6172200" cy="804862"/>
          </a:xfrm>
        </p:spPr>
        <p:txBody>
          <a:bodyPr>
            <a:noAutofit/>
          </a:bodyPr>
          <a:lstStyle/>
          <a:p>
            <a:pPr marL="342900" indent="-342900">
              <a:buSzPct val="80000"/>
              <a:buFont typeface="Courier New" panose="02070309020205020404" pitchFamily="49" charset="0"/>
              <a:buChar char="o"/>
            </a:pPr>
            <a:r>
              <a:rPr lang="en-US" sz="2000" dirty="0"/>
              <a:t>EHRs in Wraparound and Systems of care</a:t>
            </a:r>
          </a:p>
          <a:p>
            <a:pPr marL="342900" indent="-342900">
              <a:buSzPct val="80000"/>
              <a:buFont typeface="Courier New" panose="02070309020205020404" pitchFamily="49" charset="0"/>
              <a:buChar char="o"/>
            </a:pPr>
            <a:r>
              <a:rPr lang="en-US" sz="2000" dirty="0"/>
              <a:t>New Fidelity measure: The Document Assessment and Review Tool</a:t>
            </a:r>
          </a:p>
          <a:p>
            <a:pPr marL="342900" indent="-342900">
              <a:buSzPct val="80000"/>
              <a:buFont typeface="Courier New" panose="02070309020205020404" pitchFamily="49" charset="0"/>
              <a:buChar char="o"/>
            </a:pPr>
            <a:r>
              <a:rPr lang="en-US" sz="2000" dirty="0"/>
              <a:t>New research on the WFI-EZ</a:t>
            </a:r>
          </a:p>
        </p:txBody>
      </p:sp>
    </p:spTree>
    <p:extLst>
      <p:ext uri="{BB962C8B-B14F-4D97-AF65-F5344CB8AC3E}">
        <p14:creationId xmlns:p14="http://schemas.microsoft.com/office/powerpoint/2010/main" val="265574320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1546190621"/>
              </p:ext>
            </p:extLst>
          </p:nvPr>
        </p:nvGraphicFramePr>
        <p:xfrm>
          <a:off x="76200" y="1295400"/>
          <a:ext cx="8999076" cy="5334000"/>
        </p:xfrm>
        <a:graphic>
          <a:graphicData uri="http://schemas.openxmlformats.org/drawingml/2006/table">
            <a:tbl>
              <a:tblPr firstRow="1" bandRow="1">
                <a:tableStyleId>{21E4AEA4-8DFA-4A89-87EB-49C32662AFE0}</a:tableStyleId>
              </a:tblPr>
              <a:tblGrid>
                <a:gridCol w="5486400">
                  <a:extLst>
                    <a:ext uri="{9D8B030D-6E8A-4147-A177-3AD203B41FA5}">
                      <a16:colId xmlns:a16="http://schemas.microsoft.com/office/drawing/2014/main" val="20000"/>
                    </a:ext>
                  </a:extLst>
                </a:gridCol>
                <a:gridCol w="878169">
                  <a:extLst>
                    <a:ext uri="{9D8B030D-6E8A-4147-A177-3AD203B41FA5}">
                      <a16:colId xmlns:a16="http://schemas.microsoft.com/office/drawing/2014/main" val="20001"/>
                    </a:ext>
                  </a:extLst>
                </a:gridCol>
                <a:gridCol w="878169">
                  <a:extLst>
                    <a:ext uri="{9D8B030D-6E8A-4147-A177-3AD203B41FA5}">
                      <a16:colId xmlns:a16="http://schemas.microsoft.com/office/drawing/2014/main" val="20002"/>
                    </a:ext>
                  </a:extLst>
                </a:gridCol>
                <a:gridCol w="878169">
                  <a:extLst>
                    <a:ext uri="{9D8B030D-6E8A-4147-A177-3AD203B41FA5}">
                      <a16:colId xmlns:a16="http://schemas.microsoft.com/office/drawing/2014/main" val="20003"/>
                    </a:ext>
                  </a:extLst>
                </a:gridCol>
                <a:gridCol w="878169">
                  <a:extLst>
                    <a:ext uri="{9D8B030D-6E8A-4147-A177-3AD203B41FA5}">
                      <a16:colId xmlns:a16="http://schemas.microsoft.com/office/drawing/2014/main" val="20004"/>
                    </a:ext>
                  </a:extLst>
                </a:gridCol>
              </a:tblGrid>
              <a:tr h="370840">
                <a:tc>
                  <a:txBody>
                    <a:bodyPr/>
                    <a:lstStyle/>
                    <a:p>
                      <a:pPr algn="l"/>
                      <a:r>
                        <a:rPr lang="en-US" sz="1600" dirty="0" smtClean="0"/>
                        <a:t>ITEM</a:t>
                      </a:r>
                      <a:endParaRPr lang="en-US" sz="1300" dirty="0"/>
                    </a:p>
                  </a:txBody>
                  <a:tcPr anchor="ctr">
                    <a:solidFill>
                      <a:schemeClr val="accent1"/>
                    </a:solidFill>
                  </a:tcPr>
                </a:tc>
                <a:tc>
                  <a:txBody>
                    <a:bodyPr/>
                    <a:lstStyle/>
                    <a:p>
                      <a:pPr algn="ctr"/>
                      <a:r>
                        <a:rPr lang="en-US" sz="1200" dirty="0" smtClean="0"/>
                        <a:t>% Agree</a:t>
                      </a:r>
                      <a:endParaRPr lang="en-US" sz="1200" dirty="0"/>
                    </a:p>
                  </a:txBody>
                  <a:tcPr anchor="ctr">
                    <a:solidFill>
                      <a:schemeClr val="accent1"/>
                    </a:solidFill>
                  </a:tcPr>
                </a:tc>
                <a:tc>
                  <a:txBody>
                    <a:bodyPr/>
                    <a:lstStyle/>
                    <a:p>
                      <a:pPr algn="ctr"/>
                      <a:r>
                        <a:rPr lang="en-US" sz="1200" dirty="0" smtClean="0"/>
                        <a:t>% Disagree</a:t>
                      </a:r>
                      <a:endParaRPr lang="en-US" sz="1200" dirty="0"/>
                    </a:p>
                  </a:txBody>
                  <a:tcPr anchor="ctr">
                    <a:solidFill>
                      <a:schemeClr val="accent1"/>
                    </a:solidFill>
                  </a:tcPr>
                </a:tc>
                <a:tc>
                  <a:txBody>
                    <a:bodyPr/>
                    <a:lstStyle/>
                    <a:p>
                      <a:pPr algn="ctr"/>
                      <a:r>
                        <a:rPr lang="en-US" sz="1200" dirty="0" smtClean="0"/>
                        <a:t>% Neutral</a:t>
                      </a:r>
                      <a:endParaRPr lang="en-US" sz="1200" dirty="0"/>
                    </a:p>
                  </a:txBody>
                  <a:tcPr anchor="ctr">
                    <a:solidFill>
                      <a:schemeClr val="accent1"/>
                    </a:solidFill>
                  </a:tcPr>
                </a:tc>
                <a:tc>
                  <a:txBody>
                    <a:bodyPr/>
                    <a:lstStyle/>
                    <a:p>
                      <a:pPr algn="ctr"/>
                      <a:r>
                        <a:rPr lang="en-US" sz="1200" dirty="0" smtClean="0"/>
                        <a:t>% Don’t Know</a:t>
                      </a:r>
                      <a:endParaRPr lang="en-US" sz="1200" dirty="0"/>
                    </a:p>
                  </a:txBody>
                  <a:tcPr anchor="ctr">
                    <a:solidFill>
                      <a:schemeClr val="accent1"/>
                    </a:solidFill>
                  </a:tcPr>
                </a:tc>
                <a:extLst>
                  <a:ext uri="{0D108BD9-81ED-4DB2-BD59-A6C34878D82A}">
                    <a16:rowId xmlns:a16="http://schemas.microsoft.com/office/drawing/2014/main" val="10000"/>
                  </a:ext>
                </a:extLst>
              </a:tr>
              <a:tr h="370840">
                <a:tc>
                  <a:txBody>
                    <a:bodyPr/>
                    <a:lstStyle/>
                    <a:p>
                      <a:r>
                        <a:rPr lang="en-US" sz="1300" b="1" dirty="0" smtClean="0"/>
                        <a:t>B11. </a:t>
                      </a:r>
                      <a:r>
                        <a:rPr lang="en-US" sz="1300" dirty="0" smtClean="0"/>
                        <a:t>At each team meeting, our Wraparound team celebrates at least one success or positive event.</a:t>
                      </a:r>
                      <a:endParaRPr lang="en-US" sz="1300" dirty="0"/>
                    </a:p>
                  </a:txBody>
                  <a:tcPr/>
                </a:tc>
                <a:tc>
                  <a:txBody>
                    <a:bodyPr/>
                    <a:lstStyle/>
                    <a:p>
                      <a:pPr algn="ctr"/>
                      <a:r>
                        <a:rPr lang="en-US" sz="1300" dirty="0" smtClean="0"/>
                        <a:t>78</a:t>
                      </a:r>
                      <a:endParaRPr lang="en-US" sz="1300" dirty="0"/>
                    </a:p>
                  </a:txBody>
                  <a:tcPr anchor="ctr"/>
                </a:tc>
                <a:tc>
                  <a:txBody>
                    <a:bodyPr/>
                    <a:lstStyle/>
                    <a:p>
                      <a:pPr algn="ctr"/>
                      <a:r>
                        <a:rPr lang="en-US" sz="1300" dirty="0" smtClean="0"/>
                        <a:t>9</a:t>
                      </a:r>
                      <a:endParaRPr lang="en-US" sz="1300" dirty="0"/>
                    </a:p>
                  </a:txBody>
                  <a:tcPr anchor="ctr"/>
                </a:tc>
                <a:tc>
                  <a:txBody>
                    <a:bodyPr/>
                    <a:lstStyle/>
                    <a:p>
                      <a:pPr algn="ctr"/>
                      <a:r>
                        <a:rPr lang="en-US" sz="1300" dirty="0" smtClean="0"/>
                        <a:t>14</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1"/>
                  </a:ext>
                </a:extLst>
              </a:tr>
              <a:tr h="370840">
                <a:tc>
                  <a:txBody>
                    <a:bodyPr/>
                    <a:lstStyle/>
                    <a:p>
                      <a:r>
                        <a:rPr lang="en-US" sz="1300" b="1" dirty="0" smtClean="0"/>
                        <a:t>B12. </a:t>
                      </a:r>
                      <a:r>
                        <a:rPr lang="en-US" sz="1300" dirty="0" smtClean="0"/>
                        <a:t>Our Wraparound team does not include any friends, neighbors, or extended family members. </a:t>
                      </a:r>
                      <a:r>
                        <a:rPr lang="en-US" sz="1300" b="1" dirty="0" smtClean="0"/>
                        <a:t>(R)</a:t>
                      </a:r>
                      <a:endParaRPr lang="en-US" sz="1300" dirty="0"/>
                    </a:p>
                  </a:txBody>
                  <a:tcPr/>
                </a:tc>
                <a:tc>
                  <a:txBody>
                    <a:bodyPr/>
                    <a:lstStyle/>
                    <a:p>
                      <a:pPr algn="ctr"/>
                      <a:r>
                        <a:rPr lang="en-US" sz="1300" dirty="0" smtClean="0"/>
                        <a:t>38</a:t>
                      </a:r>
                      <a:endParaRPr lang="en-US" sz="1300" dirty="0"/>
                    </a:p>
                  </a:txBody>
                  <a:tcPr anchor="ctr"/>
                </a:tc>
                <a:tc>
                  <a:txBody>
                    <a:bodyPr/>
                    <a:lstStyle/>
                    <a:p>
                      <a:pPr algn="ctr"/>
                      <a:r>
                        <a:rPr lang="en-US" sz="1300" dirty="0" smtClean="0"/>
                        <a:t>59</a:t>
                      </a:r>
                      <a:endParaRPr lang="en-US" sz="1300" dirty="0"/>
                    </a:p>
                  </a:txBody>
                  <a:tcPr anchor="ctr"/>
                </a:tc>
                <a:tc>
                  <a:txBody>
                    <a:bodyPr/>
                    <a:lstStyle/>
                    <a:p>
                      <a:pPr algn="ctr"/>
                      <a:r>
                        <a:rPr lang="en-US" sz="1300" dirty="0" smtClean="0"/>
                        <a:t>3</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2"/>
                  </a:ext>
                </a:extLst>
              </a:tr>
              <a:tr h="243840">
                <a:tc>
                  <a:txBody>
                    <a:bodyPr/>
                    <a:lstStyle/>
                    <a:p>
                      <a:r>
                        <a:rPr lang="en-US" sz="1300" b="1" dirty="0" smtClean="0"/>
                        <a:t>B13. </a:t>
                      </a:r>
                      <a:r>
                        <a:rPr lang="en-US" sz="1300" dirty="0" smtClean="0"/>
                        <a:t>My family was linked to community resources I found valuable.</a:t>
                      </a:r>
                      <a:endParaRPr lang="en-US" sz="1300" dirty="0"/>
                    </a:p>
                  </a:txBody>
                  <a:tcPr/>
                </a:tc>
                <a:tc>
                  <a:txBody>
                    <a:bodyPr/>
                    <a:lstStyle/>
                    <a:p>
                      <a:pPr algn="ctr"/>
                      <a:r>
                        <a:rPr lang="en-US" sz="1300" dirty="0" smtClean="0"/>
                        <a:t>82</a:t>
                      </a:r>
                      <a:endParaRPr lang="en-US" sz="1300" dirty="0"/>
                    </a:p>
                  </a:txBody>
                  <a:tcPr anchor="ctr"/>
                </a:tc>
                <a:tc>
                  <a:txBody>
                    <a:bodyPr/>
                    <a:lstStyle/>
                    <a:p>
                      <a:pPr algn="ctr"/>
                      <a:r>
                        <a:rPr lang="en-US" sz="1300" dirty="0" smtClean="0"/>
                        <a:t>7</a:t>
                      </a:r>
                      <a:endParaRPr lang="en-US" sz="1300" dirty="0"/>
                    </a:p>
                  </a:txBody>
                  <a:tcPr anchor="ctr"/>
                </a:tc>
                <a:tc>
                  <a:txBody>
                    <a:bodyPr/>
                    <a:lstStyle/>
                    <a:p>
                      <a:pPr algn="ctr"/>
                      <a:r>
                        <a:rPr lang="en-US" sz="1300" dirty="0" smtClean="0"/>
                        <a:t>10</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3"/>
                  </a:ext>
                </a:extLst>
              </a:tr>
              <a:tr h="370840">
                <a:tc>
                  <a:txBody>
                    <a:bodyPr/>
                    <a:lstStyle/>
                    <a:p>
                      <a:r>
                        <a:rPr lang="en-US" sz="1300" b="1" dirty="0" smtClean="0"/>
                        <a:t>B14. </a:t>
                      </a:r>
                      <a:r>
                        <a:rPr lang="en-US" sz="1300" dirty="0" smtClean="0"/>
                        <a:t>My Wraparound team came up with ideas and strategies that were tied to things that my family likes to do.</a:t>
                      </a:r>
                      <a:endParaRPr lang="en-US" sz="1300" dirty="0"/>
                    </a:p>
                  </a:txBody>
                  <a:tcPr/>
                </a:tc>
                <a:tc>
                  <a:txBody>
                    <a:bodyPr/>
                    <a:lstStyle/>
                    <a:p>
                      <a:pPr algn="ctr"/>
                      <a:r>
                        <a:rPr lang="en-US" sz="1300" dirty="0" smtClean="0"/>
                        <a:t>74</a:t>
                      </a:r>
                      <a:endParaRPr lang="en-US" sz="1300" dirty="0"/>
                    </a:p>
                  </a:txBody>
                  <a:tcPr anchor="ctr"/>
                </a:tc>
                <a:tc>
                  <a:txBody>
                    <a:bodyPr/>
                    <a:lstStyle/>
                    <a:p>
                      <a:pPr algn="ctr"/>
                      <a:r>
                        <a:rPr lang="en-US" sz="1300" dirty="0" smtClean="0"/>
                        <a:t>8</a:t>
                      </a:r>
                      <a:endParaRPr lang="en-US" sz="1300" dirty="0"/>
                    </a:p>
                  </a:txBody>
                  <a:tcPr anchor="ctr"/>
                </a:tc>
                <a:tc>
                  <a:txBody>
                    <a:bodyPr/>
                    <a:lstStyle/>
                    <a:p>
                      <a:pPr algn="ctr"/>
                      <a:r>
                        <a:rPr lang="en-US" sz="1300" dirty="0" smtClean="0"/>
                        <a:t>18</a:t>
                      </a:r>
                      <a:endParaRPr lang="en-US" sz="1300" dirty="0"/>
                    </a:p>
                  </a:txBody>
                  <a:tcPr anchor="ctr"/>
                </a:tc>
                <a:tc>
                  <a:txBody>
                    <a:bodyPr/>
                    <a:lstStyle/>
                    <a:p>
                      <a:pPr algn="ctr"/>
                      <a:r>
                        <a:rPr lang="en-US" sz="1300" dirty="0" smtClean="0"/>
                        <a:t>&lt;1</a:t>
                      </a:r>
                      <a:endParaRPr lang="en-US" sz="1300" dirty="0"/>
                    </a:p>
                  </a:txBody>
                  <a:tcPr anchor="ctr"/>
                </a:tc>
                <a:extLst>
                  <a:ext uri="{0D108BD9-81ED-4DB2-BD59-A6C34878D82A}">
                    <a16:rowId xmlns:a16="http://schemas.microsoft.com/office/drawing/2014/main" val="10004"/>
                  </a:ext>
                </a:extLst>
              </a:tr>
              <a:tr h="370840">
                <a:tc>
                  <a:txBody>
                    <a:bodyPr/>
                    <a:lstStyle/>
                    <a:p>
                      <a:r>
                        <a:rPr lang="en-US" sz="1300" b="1" dirty="0" smtClean="0"/>
                        <a:t>B15. </a:t>
                      </a:r>
                      <a:r>
                        <a:rPr lang="en-US" sz="1300" dirty="0" smtClean="0"/>
                        <a:t>Members of our Wraparound team sometimes do not do the tasks they are assigned. </a:t>
                      </a:r>
                      <a:r>
                        <a:rPr lang="en-US" sz="1300" b="1" dirty="0" smtClean="0"/>
                        <a:t>(R)</a:t>
                      </a:r>
                      <a:endParaRPr lang="en-US" sz="1300" dirty="0"/>
                    </a:p>
                  </a:txBody>
                  <a:tcPr/>
                </a:tc>
                <a:tc>
                  <a:txBody>
                    <a:bodyPr/>
                    <a:lstStyle/>
                    <a:p>
                      <a:pPr algn="ctr"/>
                      <a:r>
                        <a:rPr lang="en-US" sz="1300" dirty="0" smtClean="0"/>
                        <a:t>80</a:t>
                      </a:r>
                      <a:endParaRPr lang="en-US" sz="1300" dirty="0"/>
                    </a:p>
                  </a:txBody>
                  <a:tcPr anchor="ctr"/>
                </a:tc>
                <a:tc>
                  <a:txBody>
                    <a:bodyPr/>
                    <a:lstStyle/>
                    <a:p>
                      <a:pPr algn="ctr"/>
                      <a:r>
                        <a:rPr lang="en-US" sz="1300" dirty="0" smtClean="0"/>
                        <a:t>15</a:t>
                      </a:r>
                      <a:endParaRPr lang="en-US" sz="1300" dirty="0"/>
                    </a:p>
                  </a:txBody>
                  <a:tcPr anchor="ctr"/>
                </a:tc>
                <a:tc>
                  <a:txBody>
                    <a:bodyPr/>
                    <a:lstStyle/>
                    <a:p>
                      <a:pPr algn="ctr"/>
                      <a:r>
                        <a:rPr lang="en-US" sz="1300" dirty="0" smtClean="0"/>
                        <a:t>4</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5"/>
                  </a:ext>
                </a:extLst>
              </a:tr>
              <a:tr h="370840">
                <a:tc>
                  <a:txBody>
                    <a:bodyPr/>
                    <a:lstStyle/>
                    <a:p>
                      <a:r>
                        <a:rPr lang="en-US" sz="1300" b="1" dirty="0" smtClean="0"/>
                        <a:t>B16. </a:t>
                      </a:r>
                      <a:r>
                        <a:rPr lang="en-US" sz="1300" dirty="0" smtClean="0"/>
                        <a:t>Our Wraparound team includes people who are not paid to be there (e.g., friends, family, faith).</a:t>
                      </a:r>
                      <a:endParaRPr lang="en-US" sz="1300" dirty="0"/>
                    </a:p>
                  </a:txBody>
                  <a:tcPr/>
                </a:tc>
                <a:tc>
                  <a:txBody>
                    <a:bodyPr/>
                    <a:lstStyle/>
                    <a:p>
                      <a:pPr algn="ctr"/>
                      <a:r>
                        <a:rPr lang="en-US" sz="1300" dirty="0" smtClean="0"/>
                        <a:t>44</a:t>
                      </a:r>
                      <a:endParaRPr lang="en-US" sz="1300" dirty="0"/>
                    </a:p>
                  </a:txBody>
                  <a:tcPr anchor="ctr"/>
                </a:tc>
                <a:tc>
                  <a:txBody>
                    <a:bodyPr/>
                    <a:lstStyle/>
                    <a:p>
                      <a:pPr algn="ctr"/>
                      <a:r>
                        <a:rPr lang="en-US" sz="1300" dirty="0" smtClean="0"/>
                        <a:t>46</a:t>
                      </a:r>
                      <a:endParaRPr lang="en-US" sz="1300" dirty="0"/>
                    </a:p>
                  </a:txBody>
                  <a:tcPr anchor="ctr"/>
                </a:tc>
                <a:tc>
                  <a:txBody>
                    <a:bodyPr/>
                    <a:lstStyle/>
                    <a:p>
                      <a:pPr algn="ctr"/>
                      <a:r>
                        <a:rPr lang="en-US" sz="1300" dirty="0" smtClean="0"/>
                        <a:t>6</a:t>
                      </a:r>
                      <a:endParaRPr lang="en-US" sz="1300" dirty="0"/>
                    </a:p>
                  </a:txBody>
                  <a:tcPr anchor="ctr"/>
                </a:tc>
                <a:tc>
                  <a:txBody>
                    <a:bodyPr/>
                    <a:lstStyle/>
                    <a:p>
                      <a:pPr algn="ctr"/>
                      <a:r>
                        <a:rPr lang="en-US" sz="1300" dirty="0" smtClean="0"/>
                        <a:t>4</a:t>
                      </a:r>
                      <a:endParaRPr lang="en-US" sz="1300" dirty="0"/>
                    </a:p>
                  </a:txBody>
                  <a:tcPr anchor="ctr"/>
                </a:tc>
                <a:extLst>
                  <a:ext uri="{0D108BD9-81ED-4DB2-BD59-A6C34878D82A}">
                    <a16:rowId xmlns:a16="http://schemas.microsoft.com/office/drawing/2014/main" val="10006"/>
                  </a:ext>
                </a:extLst>
              </a:tr>
              <a:tr h="370840">
                <a:tc>
                  <a:txBody>
                    <a:bodyPr/>
                    <a:lstStyle/>
                    <a:p>
                      <a:r>
                        <a:rPr lang="en-US" sz="1300" b="1" dirty="0" smtClean="0"/>
                        <a:t>B17. </a:t>
                      </a:r>
                      <a:r>
                        <a:rPr lang="en-US" sz="1300" dirty="0" smtClean="0"/>
                        <a:t>I sometimes feel like members of my Wraparound team do not understand me and my family. </a:t>
                      </a:r>
                      <a:r>
                        <a:rPr lang="en-US" sz="1300" b="1" dirty="0" smtClean="0"/>
                        <a:t>(R)</a:t>
                      </a:r>
                      <a:endParaRPr lang="en-US" sz="1300" dirty="0"/>
                    </a:p>
                  </a:txBody>
                  <a:tcPr/>
                </a:tc>
                <a:tc>
                  <a:txBody>
                    <a:bodyPr/>
                    <a:lstStyle/>
                    <a:p>
                      <a:pPr algn="ctr"/>
                      <a:r>
                        <a:rPr lang="en-US" sz="1300" dirty="0" smtClean="0"/>
                        <a:t>79</a:t>
                      </a:r>
                      <a:endParaRPr lang="en-US" sz="1300" dirty="0"/>
                    </a:p>
                  </a:txBody>
                  <a:tcPr anchor="ctr"/>
                </a:tc>
                <a:tc>
                  <a:txBody>
                    <a:bodyPr/>
                    <a:lstStyle/>
                    <a:p>
                      <a:pPr algn="ctr"/>
                      <a:r>
                        <a:rPr lang="en-US" sz="1300" dirty="0" smtClean="0"/>
                        <a:t>16</a:t>
                      </a:r>
                      <a:endParaRPr lang="en-US" sz="1300" dirty="0"/>
                    </a:p>
                  </a:txBody>
                  <a:tcPr anchor="ctr"/>
                </a:tc>
                <a:tc>
                  <a:txBody>
                    <a:bodyPr/>
                    <a:lstStyle/>
                    <a:p>
                      <a:pPr algn="ctr"/>
                      <a:r>
                        <a:rPr lang="en-US" sz="1300" dirty="0" smtClean="0"/>
                        <a:t>4</a:t>
                      </a:r>
                      <a:endParaRPr lang="en-US" sz="1300" dirty="0"/>
                    </a:p>
                  </a:txBody>
                  <a:tcPr anchor="ctr"/>
                </a:tc>
                <a:tc>
                  <a:txBody>
                    <a:bodyPr/>
                    <a:lstStyle/>
                    <a:p>
                      <a:pPr algn="ctr"/>
                      <a:r>
                        <a:rPr lang="en-US" sz="1300" dirty="0" smtClean="0"/>
                        <a:t>&lt;1</a:t>
                      </a:r>
                      <a:endParaRPr lang="en-US" sz="1300" dirty="0"/>
                    </a:p>
                  </a:txBody>
                  <a:tcPr anchor="ctr"/>
                </a:tc>
                <a:extLst>
                  <a:ext uri="{0D108BD9-81ED-4DB2-BD59-A6C34878D82A}">
                    <a16:rowId xmlns:a16="http://schemas.microsoft.com/office/drawing/2014/main" val="10007"/>
                  </a:ext>
                </a:extLst>
              </a:tr>
              <a:tr h="370840">
                <a:tc>
                  <a:txBody>
                    <a:bodyPr/>
                    <a:lstStyle/>
                    <a:p>
                      <a:r>
                        <a:rPr lang="en-US" sz="1300" b="1" dirty="0" smtClean="0"/>
                        <a:t>B18. </a:t>
                      </a:r>
                      <a:r>
                        <a:rPr lang="en-US" sz="1300" dirty="0" smtClean="0"/>
                        <a:t>Our Wraparound plan includes strategies that do not involve professional services (things our family can do ourselves or with help from friends, family, and community).</a:t>
                      </a:r>
                      <a:endParaRPr lang="en-US" sz="1300" dirty="0"/>
                    </a:p>
                  </a:txBody>
                  <a:tcPr/>
                </a:tc>
                <a:tc>
                  <a:txBody>
                    <a:bodyPr/>
                    <a:lstStyle/>
                    <a:p>
                      <a:pPr algn="ctr"/>
                      <a:r>
                        <a:rPr lang="en-US" sz="1300" dirty="0" smtClean="0"/>
                        <a:t>70</a:t>
                      </a:r>
                      <a:endParaRPr lang="en-US" sz="1300" dirty="0"/>
                    </a:p>
                  </a:txBody>
                  <a:tcPr anchor="ctr"/>
                </a:tc>
                <a:tc>
                  <a:txBody>
                    <a:bodyPr/>
                    <a:lstStyle/>
                    <a:p>
                      <a:pPr algn="ctr"/>
                      <a:r>
                        <a:rPr lang="en-US" sz="1300" dirty="0" smtClean="0"/>
                        <a:t>11</a:t>
                      </a:r>
                      <a:endParaRPr lang="en-US" sz="1300" dirty="0"/>
                    </a:p>
                  </a:txBody>
                  <a:tcPr anchor="ctr"/>
                </a:tc>
                <a:tc>
                  <a:txBody>
                    <a:bodyPr/>
                    <a:lstStyle/>
                    <a:p>
                      <a:pPr algn="ctr"/>
                      <a:r>
                        <a:rPr lang="en-US" sz="1300" dirty="0" smtClean="0"/>
                        <a:t>17</a:t>
                      </a:r>
                      <a:endParaRPr lang="en-US" sz="1300" dirty="0"/>
                    </a:p>
                  </a:txBody>
                  <a:tcPr anchor="ctr"/>
                </a:tc>
                <a:tc>
                  <a:txBody>
                    <a:bodyPr/>
                    <a:lstStyle/>
                    <a:p>
                      <a:pPr algn="ctr"/>
                      <a:r>
                        <a:rPr lang="en-US" sz="1300" dirty="0" smtClean="0"/>
                        <a:t>2</a:t>
                      </a:r>
                      <a:endParaRPr lang="en-US" sz="1300" dirty="0"/>
                    </a:p>
                  </a:txBody>
                  <a:tcPr anchor="ctr"/>
                </a:tc>
                <a:extLst>
                  <a:ext uri="{0D108BD9-81ED-4DB2-BD59-A6C34878D82A}">
                    <a16:rowId xmlns:a16="http://schemas.microsoft.com/office/drawing/2014/main" val="10008"/>
                  </a:ext>
                </a:extLst>
              </a:tr>
              <a:tr h="370840">
                <a:tc>
                  <a:txBody>
                    <a:bodyPr/>
                    <a:lstStyle/>
                    <a:p>
                      <a:r>
                        <a:rPr lang="en-US" sz="1300" b="1" dirty="0" smtClean="0"/>
                        <a:t>B19. </a:t>
                      </a:r>
                      <a:r>
                        <a:rPr lang="en-US" sz="1300" dirty="0" smtClean="0"/>
                        <a:t>I am confident that our Wraparound team can find services or strategies to keep my child in the community over the long term.</a:t>
                      </a:r>
                      <a:endParaRPr lang="en-US" sz="1300" dirty="0"/>
                    </a:p>
                  </a:txBody>
                  <a:tcPr/>
                </a:tc>
                <a:tc>
                  <a:txBody>
                    <a:bodyPr/>
                    <a:lstStyle/>
                    <a:p>
                      <a:pPr algn="ctr"/>
                      <a:r>
                        <a:rPr lang="en-US" sz="1300" dirty="0" smtClean="0"/>
                        <a:t>70</a:t>
                      </a:r>
                      <a:endParaRPr lang="en-US" sz="1300" dirty="0"/>
                    </a:p>
                  </a:txBody>
                  <a:tcPr anchor="ctr"/>
                </a:tc>
                <a:tc>
                  <a:txBody>
                    <a:bodyPr/>
                    <a:lstStyle/>
                    <a:p>
                      <a:pPr algn="ctr"/>
                      <a:r>
                        <a:rPr lang="en-US" sz="1300" dirty="0" smtClean="0"/>
                        <a:t>13</a:t>
                      </a:r>
                      <a:endParaRPr lang="en-US" sz="1300" dirty="0"/>
                    </a:p>
                  </a:txBody>
                  <a:tcPr anchor="ctr"/>
                </a:tc>
                <a:tc>
                  <a:txBody>
                    <a:bodyPr/>
                    <a:lstStyle/>
                    <a:p>
                      <a:pPr algn="ctr"/>
                      <a:r>
                        <a:rPr lang="en-US" sz="1300" dirty="0" smtClean="0"/>
                        <a:t>16</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9"/>
                  </a:ext>
                </a:extLst>
              </a:tr>
              <a:tr h="370840">
                <a:tc>
                  <a:txBody>
                    <a:bodyPr/>
                    <a:lstStyle/>
                    <a:p>
                      <a:r>
                        <a:rPr lang="en-US" sz="1300" b="1" dirty="0" smtClean="0"/>
                        <a:t>B20. </a:t>
                      </a:r>
                      <a:r>
                        <a:rPr lang="en-US" sz="1300" dirty="0" smtClean="0"/>
                        <a:t>Because of Wraparound , when a crisis happens, my family and I know what to do.</a:t>
                      </a:r>
                      <a:endParaRPr lang="en-US" sz="1300" dirty="0"/>
                    </a:p>
                  </a:txBody>
                  <a:tcPr/>
                </a:tc>
                <a:tc>
                  <a:txBody>
                    <a:bodyPr/>
                    <a:lstStyle/>
                    <a:p>
                      <a:pPr algn="ctr"/>
                      <a:r>
                        <a:rPr lang="en-US" sz="1300" dirty="0" smtClean="0"/>
                        <a:t>83</a:t>
                      </a:r>
                      <a:endParaRPr lang="en-US" sz="1300" dirty="0"/>
                    </a:p>
                  </a:txBody>
                  <a:tcPr anchor="ctr"/>
                </a:tc>
                <a:tc>
                  <a:txBody>
                    <a:bodyPr/>
                    <a:lstStyle/>
                    <a:p>
                      <a:pPr algn="ctr"/>
                      <a:r>
                        <a:rPr lang="en-US" sz="1300" dirty="0" smtClean="0"/>
                        <a:t>10</a:t>
                      </a:r>
                      <a:endParaRPr lang="en-US" sz="1300" dirty="0"/>
                    </a:p>
                  </a:txBody>
                  <a:tcPr anchor="ctr"/>
                </a:tc>
                <a:tc>
                  <a:txBody>
                    <a:bodyPr/>
                    <a:lstStyle/>
                    <a:p>
                      <a:pPr algn="ctr"/>
                      <a:r>
                        <a:rPr lang="en-US" sz="1300" dirty="0" smtClean="0"/>
                        <a:t>6</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10"/>
                  </a:ext>
                </a:extLst>
              </a:tr>
            </a:tbl>
          </a:graphicData>
        </a:graphic>
      </p:graphicFrame>
      <p:sp>
        <p:nvSpPr>
          <p:cNvPr id="6" name="Title 1"/>
          <p:cNvSpPr txBox="1">
            <a:spLocks/>
          </p:cNvSpPr>
          <p:nvPr/>
        </p:nvSpPr>
        <p:spPr>
          <a:xfrm>
            <a:off x="0" y="152400"/>
            <a:ext cx="91440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solidFill>
                  <a:schemeClr val="accent5"/>
                </a:solidFill>
              </a:rPr>
              <a:t>    Item Frequencies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08" y="168180"/>
            <a:ext cx="2042187" cy="932005"/>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110</a:t>
            </a:fld>
            <a:endParaRPr lang="en-US"/>
          </a:p>
        </p:txBody>
      </p:sp>
    </p:spTree>
    <p:extLst>
      <p:ext uri="{BB962C8B-B14F-4D97-AF65-F5344CB8AC3E}">
        <p14:creationId xmlns:p14="http://schemas.microsoft.com/office/powerpoint/2010/main" val="424516373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373360468"/>
              </p:ext>
            </p:extLst>
          </p:nvPr>
        </p:nvGraphicFramePr>
        <p:xfrm>
          <a:off x="76200" y="1295402"/>
          <a:ext cx="8999076" cy="5334003"/>
        </p:xfrm>
        <a:graphic>
          <a:graphicData uri="http://schemas.openxmlformats.org/drawingml/2006/table">
            <a:tbl>
              <a:tblPr firstRow="1" bandRow="1">
                <a:tableStyleId>{21E4AEA4-8DFA-4A89-87EB-49C32662AFE0}</a:tableStyleId>
              </a:tblPr>
              <a:tblGrid>
                <a:gridCol w="5486400">
                  <a:extLst>
                    <a:ext uri="{9D8B030D-6E8A-4147-A177-3AD203B41FA5}">
                      <a16:colId xmlns:a16="http://schemas.microsoft.com/office/drawing/2014/main" val="20000"/>
                    </a:ext>
                  </a:extLst>
                </a:gridCol>
                <a:gridCol w="878169">
                  <a:extLst>
                    <a:ext uri="{9D8B030D-6E8A-4147-A177-3AD203B41FA5}">
                      <a16:colId xmlns:a16="http://schemas.microsoft.com/office/drawing/2014/main" val="20001"/>
                    </a:ext>
                  </a:extLst>
                </a:gridCol>
                <a:gridCol w="878169">
                  <a:extLst>
                    <a:ext uri="{9D8B030D-6E8A-4147-A177-3AD203B41FA5}">
                      <a16:colId xmlns:a16="http://schemas.microsoft.com/office/drawing/2014/main" val="20002"/>
                    </a:ext>
                  </a:extLst>
                </a:gridCol>
                <a:gridCol w="878169">
                  <a:extLst>
                    <a:ext uri="{9D8B030D-6E8A-4147-A177-3AD203B41FA5}">
                      <a16:colId xmlns:a16="http://schemas.microsoft.com/office/drawing/2014/main" val="20003"/>
                    </a:ext>
                  </a:extLst>
                </a:gridCol>
                <a:gridCol w="878169">
                  <a:extLst>
                    <a:ext uri="{9D8B030D-6E8A-4147-A177-3AD203B41FA5}">
                      <a16:colId xmlns:a16="http://schemas.microsoft.com/office/drawing/2014/main" val="20004"/>
                    </a:ext>
                  </a:extLst>
                </a:gridCol>
              </a:tblGrid>
              <a:tr h="503208">
                <a:tc>
                  <a:txBody>
                    <a:bodyPr/>
                    <a:lstStyle/>
                    <a:p>
                      <a:pPr algn="l"/>
                      <a:r>
                        <a:rPr lang="en-US" sz="1600" dirty="0" smtClean="0"/>
                        <a:t>ITEM</a:t>
                      </a:r>
                      <a:endParaRPr lang="en-US" sz="1300" dirty="0"/>
                    </a:p>
                  </a:txBody>
                  <a:tcPr anchor="ctr">
                    <a:solidFill>
                      <a:schemeClr val="accent1"/>
                    </a:solidFill>
                  </a:tcPr>
                </a:tc>
                <a:tc>
                  <a:txBody>
                    <a:bodyPr/>
                    <a:lstStyle/>
                    <a:p>
                      <a:pPr algn="ctr"/>
                      <a:r>
                        <a:rPr lang="en-US" sz="1200" dirty="0" smtClean="0"/>
                        <a:t>% Agree</a:t>
                      </a:r>
                      <a:endParaRPr lang="en-US" sz="1200" dirty="0"/>
                    </a:p>
                  </a:txBody>
                  <a:tcPr anchor="ctr">
                    <a:solidFill>
                      <a:schemeClr val="accent1"/>
                    </a:solidFill>
                  </a:tcPr>
                </a:tc>
                <a:tc>
                  <a:txBody>
                    <a:bodyPr/>
                    <a:lstStyle/>
                    <a:p>
                      <a:pPr algn="ctr"/>
                      <a:r>
                        <a:rPr lang="en-US" sz="1200" dirty="0" smtClean="0"/>
                        <a:t>% Disagree</a:t>
                      </a:r>
                      <a:endParaRPr lang="en-US" sz="1200" dirty="0"/>
                    </a:p>
                  </a:txBody>
                  <a:tcPr anchor="ctr">
                    <a:solidFill>
                      <a:schemeClr val="accent1"/>
                    </a:solidFill>
                  </a:tcPr>
                </a:tc>
                <a:tc>
                  <a:txBody>
                    <a:bodyPr/>
                    <a:lstStyle/>
                    <a:p>
                      <a:pPr algn="ctr"/>
                      <a:r>
                        <a:rPr lang="en-US" sz="1200" dirty="0" smtClean="0"/>
                        <a:t>% Neutral</a:t>
                      </a:r>
                      <a:endParaRPr lang="en-US" sz="1200" dirty="0"/>
                    </a:p>
                  </a:txBody>
                  <a:tcPr anchor="ctr">
                    <a:solidFill>
                      <a:schemeClr val="accent1"/>
                    </a:solidFill>
                  </a:tcPr>
                </a:tc>
                <a:tc>
                  <a:txBody>
                    <a:bodyPr/>
                    <a:lstStyle/>
                    <a:p>
                      <a:pPr algn="ctr"/>
                      <a:r>
                        <a:rPr lang="en-US" sz="1200" dirty="0" smtClean="0"/>
                        <a:t>% Don’t Know</a:t>
                      </a:r>
                      <a:endParaRPr lang="en-US" sz="1200" dirty="0"/>
                    </a:p>
                  </a:txBody>
                  <a:tcPr anchor="ctr">
                    <a:solidFill>
                      <a:schemeClr val="accent1"/>
                    </a:solidFill>
                  </a:tcPr>
                </a:tc>
                <a:extLst>
                  <a:ext uri="{0D108BD9-81ED-4DB2-BD59-A6C34878D82A}">
                    <a16:rowId xmlns:a16="http://schemas.microsoft.com/office/drawing/2014/main" val="10000"/>
                  </a:ext>
                </a:extLst>
              </a:tr>
              <a:tr h="536755">
                <a:tc>
                  <a:txBody>
                    <a:bodyPr/>
                    <a:lstStyle/>
                    <a:p>
                      <a:r>
                        <a:rPr lang="en-US" sz="1300" b="1" dirty="0" smtClean="0"/>
                        <a:t>B21. </a:t>
                      </a:r>
                      <a:r>
                        <a:rPr lang="en-US" sz="1300" dirty="0" smtClean="0"/>
                        <a:t>Our Wraparound team has talked about how we will know it is time for me and my family to transition out of formal wraparound.</a:t>
                      </a:r>
                      <a:endParaRPr lang="en-US" sz="1300" dirty="0"/>
                    </a:p>
                  </a:txBody>
                  <a:tcPr/>
                </a:tc>
                <a:tc>
                  <a:txBody>
                    <a:bodyPr/>
                    <a:lstStyle/>
                    <a:p>
                      <a:pPr algn="ctr"/>
                      <a:r>
                        <a:rPr lang="en-US" sz="1300" dirty="0" smtClean="0"/>
                        <a:t>77</a:t>
                      </a:r>
                      <a:endParaRPr lang="en-US" sz="1300" dirty="0"/>
                    </a:p>
                  </a:txBody>
                  <a:tcPr anchor="ctr"/>
                </a:tc>
                <a:tc>
                  <a:txBody>
                    <a:bodyPr/>
                    <a:lstStyle/>
                    <a:p>
                      <a:pPr algn="ctr"/>
                      <a:r>
                        <a:rPr lang="en-US" sz="1300" dirty="0" smtClean="0"/>
                        <a:t>10</a:t>
                      </a:r>
                      <a:endParaRPr lang="en-US" sz="1300" dirty="0"/>
                    </a:p>
                  </a:txBody>
                  <a:tcPr anchor="ctr"/>
                </a:tc>
                <a:tc>
                  <a:txBody>
                    <a:bodyPr/>
                    <a:lstStyle/>
                    <a:p>
                      <a:pPr algn="ctr"/>
                      <a:r>
                        <a:rPr lang="en-US" sz="1300" dirty="0" smtClean="0"/>
                        <a:t>13</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1"/>
                  </a:ext>
                </a:extLst>
              </a:tr>
              <a:tr h="536755">
                <a:tc>
                  <a:txBody>
                    <a:bodyPr/>
                    <a:lstStyle/>
                    <a:p>
                      <a:r>
                        <a:rPr lang="en-US" sz="1300" b="1" dirty="0" smtClean="0"/>
                        <a:t>B22.</a:t>
                      </a:r>
                      <a:r>
                        <a:rPr lang="en-US" sz="1300" dirty="0" smtClean="0"/>
                        <a:t> At each team meeting, my family and I give feedback on how well the Wraparound process is working for us.</a:t>
                      </a:r>
                      <a:endParaRPr lang="en-US" sz="1300" dirty="0"/>
                    </a:p>
                  </a:txBody>
                  <a:tcPr/>
                </a:tc>
                <a:tc>
                  <a:txBody>
                    <a:bodyPr/>
                    <a:lstStyle/>
                    <a:p>
                      <a:pPr algn="ctr"/>
                      <a:r>
                        <a:rPr lang="en-US" sz="1300" dirty="0" smtClean="0"/>
                        <a:t>79</a:t>
                      </a:r>
                      <a:endParaRPr lang="en-US" sz="1300" dirty="0"/>
                    </a:p>
                  </a:txBody>
                  <a:tcPr anchor="ctr"/>
                </a:tc>
                <a:tc>
                  <a:txBody>
                    <a:bodyPr/>
                    <a:lstStyle/>
                    <a:p>
                      <a:pPr algn="ctr"/>
                      <a:r>
                        <a:rPr lang="en-US" sz="1300" dirty="0" smtClean="0"/>
                        <a:t>8</a:t>
                      </a:r>
                      <a:endParaRPr lang="en-US" sz="1300" dirty="0"/>
                    </a:p>
                  </a:txBody>
                  <a:tcPr anchor="ctr"/>
                </a:tc>
                <a:tc>
                  <a:txBody>
                    <a:bodyPr/>
                    <a:lstStyle/>
                    <a:p>
                      <a:pPr algn="ctr"/>
                      <a:r>
                        <a:rPr lang="en-US" sz="1300" dirty="0" smtClean="0"/>
                        <a:t>12</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2"/>
                  </a:ext>
                </a:extLst>
              </a:tr>
              <a:tr h="536755">
                <a:tc>
                  <a:txBody>
                    <a:bodyPr/>
                    <a:lstStyle/>
                    <a:p>
                      <a:r>
                        <a:rPr lang="en-US" sz="1300" b="1" dirty="0" smtClean="0"/>
                        <a:t>B23.</a:t>
                      </a:r>
                      <a:r>
                        <a:rPr lang="en-US" sz="1300" dirty="0" smtClean="0"/>
                        <a:t> I worry that the Wraparound process will end before our needs have been met. </a:t>
                      </a:r>
                      <a:r>
                        <a:rPr lang="en-US" sz="1300" b="1" dirty="0" smtClean="0"/>
                        <a:t>(R)</a:t>
                      </a:r>
                      <a:endParaRPr lang="en-US" sz="1300" dirty="0"/>
                    </a:p>
                  </a:txBody>
                  <a:tcPr/>
                </a:tc>
                <a:tc>
                  <a:txBody>
                    <a:bodyPr/>
                    <a:lstStyle/>
                    <a:p>
                      <a:pPr algn="ctr"/>
                      <a:r>
                        <a:rPr lang="en-US" sz="1300" dirty="0" smtClean="0"/>
                        <a:t>49</a:t>
                      </a:r>
                      <a:endParaRPr lang="en-US" sz="1300" dirty="0"/>
                    </a:p>
                  </a:txBody>
                  <a:tcPr anchor="ctr"/>
                </a:tc>
                <a:tc>
                  <a:txBody>
                    <a:bodyPr/>
                    <a:lstStyle/>
                    <a:p>
                      <a:pPr algn="ctr"/>
                      <a:r>
                        <a:rPr lang="en-US" sz="1300" dirty="0" smtClean="0"/>
                        <a:t>37</a:t>
                      </a:r>
                      <a:endParaRPr lang="en-US" sz="1300" dirty="0"/>
                    </a:p>
                  </a:txBody>
                  <a:tcPr anchor="ctr"/>
                </a:tc>
                <a:tc>
                  <a:txBody>
                    <a:bodyPr/>
                    <a:lstStyle/>
                    <a:p>
                      <a:pPr algn="ctr"/>
                      <a:r>
                        <a:rPr lang="en-US" sz="1300" dirty="0" smtClean="0"/>
                        <a:t>12</a:t>
                      </a:r>
                      <a:endParaRPr lang="en-US" sz="1300" dirty="0"/>
                    </a:p>
                  </a:txBody>
                  <a:tcPr anchor="ctr"/>
                </a:tc>
                <a:tc>
                  <a:txBody>
                    <a:bodyPr/>
                    <a:lstStyle/>
                    <a:p>
                      <a:pPr algn="ctr"/>
                      <a:r>
                        <a:rPr lang="en-US" sz="1300" dirty="0" smtClean="0"/>
                        <a:t>2</a:t>
                      </a:r>
                      <a:endParaRPr lang="en-US" sz="1300" dirty="0"/>
                    </a:p>
                  </a:txBody>
                  <a:tcPr anchor="ctr"/>
                </a:tc>
                <a:extLst>
                  <a:ext uri="{0D108BD9-81ED-4DB2-BD59-A6C34878D82A}">
                    <a16:rowId xmlns:a16="http://schemas.microsoft.com/office/drawing/2014/main" val="10003"/>
                  </a:ext>
                </a:extLst>
              </a:tr>
              <a:tr h="536755">
                <a:tc>
                  <a:txBody>
                    <a:bodyPr/>
                    <a:lstStyle/>
                    <a:p>
                      <a:r>
                        <a:rPr lang="en-US" sz="1300" b="1" dirty="0" smtClean="0"/>
                        <a:t>B24.</a:t>
                      </a:r>
                      <a:r>
                        <a:rPr lang="en-US" sz="1300" dirty="0" smtClean="0"/>
                        <a:t> Participating in Wraparound has given me confidence that I can manage future problems.</a:t>
                      </a:r>
                      <a:endParaRPr lang="en-US" sz="1300" dirty="0"/>
                    </a:p>
                  </a:txBody>
                  <a:tcPr/>
                </a:tc>
                <a:tc>
                  <a:txBody>
                    <a:bodyPr/>
                    <a:lstStyle/>
                    <a:p>
                      <a:pPr algn="ctr"/>
                      <a:r>
                        <a:rPr lang="en-US" sz="1300" dirty="0" smtClean="0"/>
                        <a:t>66</a:t>
                      </a:r>
                      <a:endParaRPr lang="en-US" sz="1300" dirty="0"/>
                    </a:p>
                  </a:txBody>
                  <a:tcPr anchor="ctr"/>
                </a:tc>
                <a:tc>
                  <a:txBody>
                    <a:bodyPr/>
                    <a:lstStyle/>
                    <a:p>
                      <a:pPr algn="ctr"/>
                      <a:r>
                        <a:rPr lang="en-US" sz="1300" dirty="0" smtClean="0"/>
                        <a:t>24</a:t>
                      </a:r>
                      <a:endParaRPr lang="en-US" sz="1300" dirty="0"/>
                    </a:p>
                  </a:txBody>
                  <a:tcPr anchor="ctr"/>
                </a:tc>
                <a:tc>
                  <a:txBody>
                    <a:bodyPr/>
                    <a:lstStyle/>
                    <a:p>
                      <a:pPr algn="ctr"/>
                      <a:r>
                        <a:rPr lang="en-US" sz="1300" dirty="0" smtClean="0"/>
                        <a:t>9</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4"/>
                  </a:ext>
                </a:extLst>
              </a:tr>
              <a:tr h="536755">
                <a:tc>
                  <a:txBody>
                    <a:bodyPr/>
                    <a:lstStyle/>
                    <a:p>
                      <a:r>
                        <a:rPr lang="en-US" sz="1300" b="1" dirty="0" smtClean="0"/>
                        <a:t>B25.</a:t>
                      </a:r>
                      <a:r>
                        <a:rPr lang="en-US" sz="1300" dirty="0" smtClean="0"/>
                        <a:t> With help from our Wraparound team, we have been able to get community support and services that meet our needs.</a:t>
                      </a:r>
                      <a:endParaRPr lang="en-US" sz="1300" dirty="0"/>
                    </a:p>
                  </a:txBody>
                  <a:tcPr/>
                </a:tc>
                <a:tc>
                  <a:txBody>
                    <a:bodyPr/>
                    <a:lstStyle/>
                    <a:p>
                      <a:pPr algn="ctr"/>
                      <a:r>
                        <a:rPr lang="en-US" sz="1300" dirty="0" smtClean="0"/>
                        <a:t>62</a:t>
                      </a:r>
                      <a:endParaRPr lang="en-US" sz="1300" dirty="0"/>
                    </a:p>
                  </a:txBody>
                  <a:tcPr anchor="ctr"/>
                </a:tc>
                <a:tc>
                  <a:txBody>
                    <a:bodyPr/>
                    <a:lstStyle/>
                    <a:p>
                      <a:pPr algn="ctr"/>
                      <a:r>
                        <a:rPr lang="en-US" sz="1300" dirty="0" smtClean="0"/>
                        <a:t>25</a:t>
                      </a:r>
                      <a:endParaRPr lang="en-US" sz="1300" dirty="0"/>
                    </a:p>
                  </a:txBody>
                  <a:tcPr anchor="ctr"/>
                </a:tc>
                <a:tc>
                  <a:txBody>
                    <a:bodyPr/>
                    <a:lstStyle/>
                    <a:p>
                      <a:pPr algn="ctr"/>
                      <a:r>
                        <a:rPr lang="en-US" sz="1300" dirty="0" smtClean="0"/>
                        <a:t>13</a:t>
                      </a:r>
                      <a:endParaRPr lang="en-US" sz="1300" dirty="0"/>
                    </a:p>
                  </a:txBody>
                  <a:tcPr anchor="ctr"/>
                </a:tc>
                <a:tc>
                  <a:txBody>
                    <a:bodyPr/>
                    <a:lstStyle/>
                    <a:p>
                      <a:pPr algn="ctr"/>
                      <a:r>
                        <a:rPr lang="en-US" sz="1300" dirty="0" smtClean="0"/>
                        <a:t>&lt;1</a:t>
                      </a:r>
                      <a:endParaRPr lang="en-US" sz="1300" dirty="0"/>
                    </a:p>
                  </a:txBody>
                  <a:tcPr anchor="ctr"/>
                </a:tc>
                <a:extLst>
                  <a:ext uri="{0D108BD9-81ED-4DB2-BD59-A6C34878D82A}">
                    <a16:rowId xmlns:a16="http://schemas.microsoft.com/office/drawing/2014/main" val="10005"/>
                  </a:ext>
                </a:extLst>
              </a:tr>
              <a:tr h="536755">
                <a:tc>
                  <a:txBody>
                    <a:bodyPr/>
                    <a:lstStyle/>
                    <a:p>
                      <a:r>
                        <a:rPr lang="en-US" sz="1300" b="1" dirty="0" smtClean="0"/>
                        <a:t>C1. </a:t>
                      </a:r>
                      <a:r>
                        <a:rPr lang="en-US" sz="1300" dirty="0" smtClean="0"/>
                        <a:t>I am satisfied with the Wraparound process in which my family and I have participated</a:t>
                      </a:r>
                      <a:endParaRPr lang="en-US" sz="1300" dirty="0"/>
                    </a:p>
                  </a:txBody>
                  <a:tcPr/>
                </a:tc>
                <a:tc>
                  <a:txBody>
                    <a:bodyPr/>
                    <a:lstStyle/>
                    <a:p>
                      <a:pPr algn="ctr"/>
                      <a:r>
                        <a:rPr lang="en-US" sz="1300" dirty="0" smtClean="0"/>
                        <a:t>86</a:t>
                      </a:r>
                      <a:endParaRPr lang="en-US" sz="1300" dirty="0"/>
                    </a:p>
                  </a:txBody>
                  <a:tcPr anchor="ctr"/>
                </a:tc>
                <a:tc>
                  <a:txBody>
                    <a:bodyPr/>
                    <a:lstStyle/>
                    <a:p>
                      <a:pPr algn="ctr"/>
                      <a:r>
                        <a:rPr lang="en-US" sz="1300" dirty="0" smtClean="0"/>
                        <a:t>10</a:t>
                      </a:r>
                      <a:endParaRPr lang="en-US" sz="1300" dirty="0"/>
                    </a:p>
                  </a:txBody>
                  <a:tcPr anchor="ctr"/>
                </a:tc>
                <a:tc>
                  <a:txBody>
                    <a:bodyPr/>
                    <a:lstStyle/>
                    <a:p>
                      <a:pPr algn="ctr"/>
                      <a:r>
                        <a:rPr lang="en-US" sz="1300" dirty="0" smtClean="0"/>
                        <a:t>4</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6"/>
                  </a:ext>
                </a:extLst>
              </a:tr>
              <a:tr h="536755">
                <a:tc>
                  <a:txBody>
                    <a:bodyPr/>
                    <a:lstStyle/>
                    <a:p>
                      <a:r>
                        <a:rPr lang="en-US" sz="1300" b="1" dirty="0" smtClean="0"/>
                        <a:t>C2. </a:t>
                      </a:r>
                      <a:r>
                        <a:rPr lang="en-US" sz="1300" dirty="0" smtClean="0"/>
                        <a:t>I am satisfied with my child or youth's progress since starting the wraparound process</a:t>
                      </a:r>
                      <a:endParaRPr lang="en-US" sz="1300" dirty="0"/>
                    </a:p>
                  </a:txBody>
                  <a:tcPr/>
                </a:tc>
                <a:tc>
                  <a:txBody>
                    <a:bodyPr/>
                    <a:lstStyle/>
                    <a:p>
                      <a:pPr algn="ctr"/>
                      <a:r>
                        <a:rPr lang="en-US" sz="1300" dirty="0" smtClean="0"/>
                        <a:t>76</a:t>
                      </a:r>
                      <a:endParaRPr lang="en-US" sz="1300" dirty="0"/>
                    </a:p>
                  </a:txBody>
                  <a:tcPr anchor="ctr"/>
                </a:tc>
                <a:tc>
                  <a:txBody>
                    <a:bodyPr/>
                    <a:lstStyle/>
                    <a:p>
                      <a:pPr algn="ctr"/>
                      <a:r>
                        <a:rPr lang="en-US" sz="1300" dirty="0" smtClean="0"/>
                        <a:t>14</a:t>
                      </a:r>
                      <a:endParaRPr lang="en-US" sz="1300" dirty="0"/>
                    </a:p>
                  </a:txBody>
                  <a:tcPr anchor="ctr"/>
                </a:tc>
                <a:tc>
                  <a:txBody>
                    <a:bodyPr/>
                    <a:lstStyle/>
                    <a:p>
                      <a:pPr algn="ctr"/>
                      <a:r>
                        <a:rPr lang="en-US" sz="1300" dirty="0" smtClean="0"/>
                        <a:t>9</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7"/>
                  </a:ext>
                </a:extLst>
              </a:tr>
              <a:tr h="536755">
                <a:tc>
                  <a:txBody>
                    <a:bodyPr/>
                    <a:lstStyle/>
                    <a:p>
                      <a:r>
                        <a:rPr lang="en-US" sz="1300" b="1" dirty="0" smtClean="0"/>
                        <a:t>C3. </a:t>
                      </a:r>
                      <a:r>
                        <a:rPr lang="en-US" sz="1300" dirty="0" smtClean="0"/>
                        <a:t>Since starting Wraparound, our family has made progress toward meeting our needs</a:t>
                      </a:r>
                      <a:endParaRPr lang="en-US" sz="1300" dirty="0"/>
                    </a:p>
                  </a:txBody>
                  <a:tcPr/>
                </a:tc>
                <a:tc>
                  <a:txBody>
                    <a:bodyPr/>
                    <a:lstStyle/>
                    <a:p>
                      <a:pPr algn="ctr"/>
                      <a:r>
                        <a:rPr lang="en-US" sz="1300" dirty="0" smtClean="0"/>
                        <a:t>70</a:t>
                      </a:r>
                      <a:endParaRPr lang="en-US" sz="1300" dirty="0"/>
                    </a:p>
                  </a:txBody>
                  <a:tcPr anchor="ctr"/>
                </a:tc>
                <a:tc>
                  <a:txBody>
                    <a:bodyPr/>
                    <a:lstStyle/>
                    <a:p>
                      <a:pPr algn="ctr"/>
                      <a:r>
                        <a:rPr lang="en-US" sz="1300" dirty="0" smtClean="0"/>
                        <a:t>20</a:t>
                      </a:r>
                      <a:endParaRPr lang="en-US" sz="1300" dirty="0"/>
                    </a:p>
                  </a:txBody>
                  <a:tcPr anchor="ctr"/>
                </a:tc>
                <a:tc>
                  <a:txBody>
                    <a:bodyPr/>
                    <a:lstStyle/>
                    <a:p>
                      <a:pPr algn="ctr"/>
                      <a:r>
                        <a:rPr lang="en-US" sz="1300" dirty="0" smtClean="0"/>
                        <a:t>10</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8"/>
                  </a:ext>
                </a:extLst>
              </a:tr>
              <a:tr h="536755">
                <a:tc>
                  <a:txBody>
                    <a:bodyPr/>
                    <a:lstStyle/>
                    <a:p>
                      <a:r>
                        <a:rPr lang="en-US" sz="1300" b="1" dirty="0" smtClean="0"/>
                        <a:t>C4. </a:t>
                      </a:r>
                      <a:r>
                        <a:rPr lang="en-US" sz="1300" dirty="0" smtClean="0"/>
                        <a:t>Since starting Wraparound, I feel more confident about my ability to care for my child/youth at home</a:t>
                      </a:r>
                      <a:endParaRPr lang="en-US" sz="1300" dirty="0"/>
                    </a:p>
                  </a:txBody>
                  <a:tcPr/>
                </a:tc>
                <a:tc>
                  <a:txBody>
                    <a:bodyPr/>
                    <a:lstStyle/>
                    <a:p>
                      <a:pPr algn="ctr"/>
                      <a:r>
                        <a:rPr lang="en-US" sz="1300" dirty="0" smtClean="0"/>
                        <a:t>69</a:t>
                      </a:r>
                      <a:endParaRPr lang="en-US" sz="1300" dirty="0"/>
                    </a:p>
                  </a:txBody>
                  <a:tcPr anchor="ctr"/>
                </a:tc>
                <a:tc>
                  <a:txBody>
                    <a:bodyPr/>
                    <a:lstStyle/>
                    <a:p>
                      <a:pPr algn="ctr"/>
                      <a:r>
                        <a:rPr lang="en-US" sz="1300" dirty="0" smtClean="0"/>
                        <a:t>20</a:t>
                      </a:r>
                      <a:endParaRPr lang="en-US" sz="1300" dirty="0"/>
                    </a:p>
                  </a:txBody>
                  <a:tcPr anchor="ctr"/>
                </a:tc>
                <a:tc>
                  <a:txBody>
                    <a:bodyPr/>
                    <a:lstStyle/>
                    <a:p>
                      <a:pPr algn="ctr"/>
                      <a:r>
                        <a:rPr lang="en-US" sz="1300" dirty="0" smtClean="0"/>
                        <a:t>9</a:t>
                      </a:r>
                      <a:endParaRPr lang="en-US" sz="1300" dirty="0"/>
                    </a:p>
                  </a:txBody>
                  <a:tcPr anchor="ctr"/>
                </a:tc>
                <a:tc>
                  <a:txBody>
                    <a:bodyPr/>
                    <a:lstStyle/>
                    <a:p>
                      <a:pPr algn="ctr"/>
                      <a:r>
                        <a:rPr lang="en-US" sz="1300" dirty="0" smtClean="0"/>
                        <a:t>1</a:t>
                      </a:r>
                      <a:endParaRPr lang="en-US" sz="1300" dirty="0"/>
                    </a:p>
                  </a:txBody>
                  <a:tcPr anchor="ctr"/>
                </a:tc>
                <a:extLst>
                  <a:ext uri="{0D108BD9-81ED-4DB2-BD59-A6C34878D82A}">
                    <a16:rowId xmlns:a16="http://schemas.microsoft.com/office/drawing/2014/main" val="10009"/>
                  </a:ext>
                </a:extLst>
              </a:tr>
            </a:tbl>
          </a:graphicData>
        </a:graphic>
      </p:graphicFrame>
      <p:sp>
        <p:nvSpPr>
          <p:cNvPr id="6" name="Title 1"/>
          <p:cNvSpPr txBox="1">
            <a:spLocks/>
          </p:cNvSpPr>
          <p:nvPr/>
        </p:nvSpPr>
        <p:spPr>
          <a:xfrm>
            <a:off x="0" y="152400"/>
            <a:ext cx="91440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solidFill>
                  <a:schemeClr val="accent5"/>
                </a:solidFill>
              </a:rPr>
              <a:t>    Item Frequencies</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08" y="168180"/>
            <a:ext cx="2042187" cy="932005"/>
          </a:xfrm>
          <a:prstGeom prst="rect">
            <a:avLst/>
          </a:prstGeom>
        </p:spPr>
      </p:pic>
      <p:sp>
        <p:nvSpPr>
          <p:cNvPr id="2" name="Slide Number Placeholder 1"/>
          <p:cNvSpPr>
            <a:spLocks noGrp="1"/>
          </p:cNvSpPr>
          <p:nvPr>
            <p:ph type="sldNum" sz="quarter" idx="12"/>
          </p:nvPr>
        </p:nvSpPr>
        <p:spPr/>
        <p:txBody>
          <a:bodyPr/>
          <a:lstStyle/>
          <a:p>
            <a:fld id="{21AD2AE7-D6AC-47DD-9777-F6653940EDA2}" type="slidenum">
              <a:rPr lang="en-US" smtClean="0"/>
              <a:t>111</a:t>
            </a:fld>
            <a:endParaRPr lang="en-US"/>
          </a:p>
        </p:txBody>
      </p:sp>
    </p:spTree>
    <p:extLst>
      <p:ext uri="{BB962C8B-B14F-4D97-AF65-F5344CB8AC3E}">
        <p14:creationId xmlns:p14="http://schemas.microsoft.com/office/powerpoint/2010/main" val="35599179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467600" cy="1481138"/>
          </a:xfrm>
        </p:spPr>
        <p:txBody>
          <a:bodyPr>
            <a:noAutofit/>
          </a:bodyPr>
          <a:lstStyle/>
          <a:p>
            <a:r>
              <a:rPr lang="en-US" sz="4000" dirty="0"/>
              <a:t>APPENDIX C</a:t>
            </a:r>
          </a:p>
        </p:txBody>
      </p:sp>
      <p:sp>
        <p:nvSpPr>
          <p:cNvPr id="3" name="Text Placeholder 2"/>
          <p:cNvSpPr>
            <a:spLocks noGrp="1"/>
          </p:cNvSpPr>
          <p:nvPr>
            <p:ph type="body" sz="half" idx="2"/>
          </p:nvPr>
        </p:nvSpPr>
        <p:spPr>
          <a:xfrm>
            <a:off x="1371600" y="2971800"/>
            <a:ext cx="5486400" cy="1524000"/>
          </a:xfrm>
        </p:spPr>
        <p:txBody>
          <a:bodyPr>
            <a:noAutofit/>
          </a:bodyPr>
          <a:lstStyle/>
          <a:p>
            <a:pPr>
              <a:buSzPct val="80000"/>
            </a:pPr>
            <a:r>
              <a:rPr lang="en-US" sz="2400" dirty="0"/>
              <a:t>Z-Scores</a:t>
            </a:r>
          </a:p>
        </p:txBody>
      </p:sp>
    </p:spTree>
    <p:extLst>
      <p:ext uri="{BB962C8B-B14F-4D97-AF65-F5344CB8AC3E}">
        <p14:creationId xmlns:p14="http://schemas.microsoft.com/office/powerpoint/2010/main" val="116072385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WFI-EZ &amp; TOM 2.0 Z-Scores</a:t>
            </a:r>
          </a:p>
        </p:txBody>
      </p:sp>
      <p:graphicFrame>
        <p:nvGraphicFramePr>
          <p:cNvPr id="4" name="Table 3"/>
          <p:cNvGraphicFramePr>
            <a:graphicFrameLocks noGrp="1"/>
          </p:cNvGraphicFramePr>
          <p:nvPr>
            <p:extLst>
              <p:ext uri="{D42A27DB-BD31-4B8C-83A1-F6EECF244321}">
                <p14:modId xmlns:p14="http://schemas.microsoft.com/office/powerpoint/2010/main" val="1767527862"/>
              </p:ext>
            </p:extLst>
          </p:nvPr>
        </p:nvGraphicFramePr>
        <p:xfrm>
          <a:off x="1371600" y="1524000"/>
          <a:ext cx="6400800" cy="4968024"/>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05023">
                <a:tc>
                  <a:txBody>
                    <a:bodyPr/>
                    <a:lstStyle/>
                    <a:p>
                      <a:pPr algn="ctr"/>
                      <a:r>
                        <a:rPr lang="en-US" sz="1500" b="1" dirty="0" smtClean="0">
                          <a:solidFill>
                            <a:schemeClr val="bg1"/>
                          </a:solidFill>
                        </a:rPr>
                        <a:t>CSA</a:t>
                      </a:r>
                      <a:endParaRPr lang="en-US" sz="1500" b="1" dirty="0">
                        <a:solidFill>
                          <a:schemeClr val="bg1"/>
                        </a:solidFill>
                        <a:latin typeface="Calibri" panose="020F0502020204030204" pitchFamily="34" charset="0"/>
                      </a:endParaRPr>
                    </a:p>
                  </a:txBody>
                  <a:tcPr>
                    <a:solidFill>
                      <a:schemeClr val="accent1"/>
                    </a:solidFill>
                  </a:tcPr>
                </a:tc>
                <a:tc>
                  <a:txBody>
                    <a:bodyPr/>
                    <a:lstStyle/>
                    <a:p>
                      <a:pPr algn="ctr"/>
                      <a:r>
                        <a:rPr lang="en-US" sz="1500" b="1" dirty="0" smtClean="0">
                          <a:solidFill>
                            <a:schemeClr val="bg1"/>
                          </a:solidFill>
                        </a:rPr>
                        <a:t>WFI-EZ Z-Scores</a:t>
                      </a:r>
                      <a:endParaRPr lang="en-US" sz="1500" b="1" dirty="0">
                        <a:solidFill>
                          <a:schemeClr val="bg1"/>
                        </a:solidFill>
                        <a:latin typeface="Calibri" panose="020F0502020204030204" pitchFamily="34" charset="0"/>
                      </a:endParaRPr>
                    </a:p>
                  </a:txBody>
                  <a:tcPr>
                    <a:solidFill>
                      <a:schemeClr val="accent1"/>
                    </a:solidFill>
                  </a:tcPr>
                </a:tc>
                <a:tc>
                  <a:txBody>
                    <a:bodyPr/>
                    <a:lstStyle/>
                    <a:p>
                      <a:pPr algn="ctr"/>
                      <a:r>
                        <a:rPr lang="en-US" sz="1500" b="1" dirty="0" smtClean="0">
                          <a:solidFill>
                            <a:schemeClr val="bg1"/>
                          </a:solidFill>
                        </a:rPr>
                        <a:t>TOM</a:t>
                      </a:r>
                      <a:r>
                        <a:rPr lang="en-US" sz="1500" b="1" baseline="0" dirty="0" smtClean="0">
                          <a:solidFill>
                            <a:schemeClr val="bg1"/>
                          </a:solidFill>
                        </a:rPr>
                        <a:t> 2.0 </a:t>
                      </a:r>
                      <a:r>
                        <a:rPr lang="en-US" sz="1500" b="1" dirty="0" smtClean="0">
                          <a:solidFill>
                            <a:schemeClr val="bg1"/>
                          </a:solidFill>
                        </a:rPr>
                        <a:t>Z</a:t>
                      </a:r>
                      <a:r>
                        <a:rPr lang="en-US" sz="1500" b="1" baseline="0" dirty="0" smtClean="0">
                          <a:solidFill>
                            <a:schemeClr val="bg1"/>
                          </a:solidFill>
                        </a:rPr>
                        <a:t>-Scores</a:t>
                      </a:r>
                      <a:endParaRPr lang="en-US" sz="1500" b="1" dirty="0">
                        <a:solidFill>
                          <a:schemeClr val="bg1"/>
                        </a:solidFill>
                        <a:latin typeface="Calibri" panose="020F0502020204030204" pitchFamily="34" charset="0"/>
                      </a:endParaRPr>
                    </a:p>
                  </a:txBody>
                  <a:tcPr>
                    <a:solidFill>
                      <a:schemeClr val="accent3"/>
                    </a:solidFill>
                  </a:tcPr>
                </a:tc>
                <a:extLst>
                  <a:ext uri="{0D108BD9-81ED-4DB2-BD59-A6C34878D82A}">
                    <a16:rowId xmlns:a16="http://schemas.microsoft.com/office/drawing/2014/main" val="10000"/>
                  </a:ext>
                </a:extLst>
              </a:tr>
              <a:tr h="290499">
                <a:tc>
                  <a:txBody>
                    <a:bodyPr/>
                    <a:lstStyle/>
                    <a:p>
                      <a:pPr algn="l" fontAlgn="b"/>
                      <a:r>
                        <a:rPr lang="en-US" sz="1600" b="0" i="0" u="none" strike="noStrike" dirty="0">
                          <a:solidFill>
                            <a:srgbClr val="000000"/>
                          </a:solidFill>
                          <a:effectLst/>
                          <a:latin typeface="Calibri" panose="020F0502020204030204" pitchFamily="34" charset="0"/>
                        </a:rPr>
                        <a:t>Coastal</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0.22</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-0.9</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1"/>
                  </a:ext>
                </a:extLst>
              </a:tr>
              <a:tr h="290499">
                <a:tc>
                  <a:txBody>
                    <a:bodyPr/>
                    <a:lstStyle/>
                    <a:p>
                      <a:pPr algn="l" fontAlgn="b"/>
                      <a:r>
                        <a:rPr lang="en-US" sz="1600" b="0" i="0" u="none" strike="noStrike">
                          <a:solidFill>
                            <a:srgbClr val="000000"/>
                          </a:solidFill>
                          <a:effectLst/>
                          <a:latin typeface="Calibri" panose="020F0502020204030204" pitchFamily="34" charset="0"/>
                        </a:rPr>
                        <a:t>Plymouth</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0.92</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-0.74</a:t>
                      </a:r>
                    </a:p>
                  </a:txBody>
                  <a:tcPr marL="9525" marR="9525" marT="9525" marB="0" anchor="b">
                    <a:solidFill>
                      <a:srgbClr val="F8F2EA"/>
                    </a:solidFill>
                  </a:tcPr>
                </a:tc>
                <a:extLst>
                  <a:ext uri="{0D108BD9-81ED-4DB2-BD59-A6C34878D82A}">
                    <a16:rowId xmlns:a16="http://schemas.microsoft.com/office/drawing/2014/main" val="10002"/>
                  </a:ext>
                </a:extLst>
              </a:tr>
              <a:tr h="290499">
                <a:tc>
                  <a:txBody>
                    <a:bodyPr/>
                    <a:lstStyle/>
                    <a:p>
                      <a:pPr algn="l" fontAlgn="b"/>
                      <a:r>
                        <a:rPr lang="en-US" sz="1600" b="0" i="0" u="none" strike="noStrike">
                          <a:solidFill>
                            <a:srgbClr val="000000"/>
                          </a:solidFill>
                          <a:effectLst/>
                          <a:latin typeface="Calibri" panose="020F0502020204030204" pitchFamily="34" charset="0"/>
                        </a:rPr>
                        <a:t>RVW</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-1.96</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0.14</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3"/>
                  </a:ext>
                </a:extLst>
              </a:tr>
              <a:tr h="290499">
                <a:tc>
                  <a:txBody>
                    <a:bodyPr/>
                    <a:lstStyle/>
                    <a:p>
                      <a:pPr algn="l" fontAlgn="b"/>
                      <a:r>
                        <a:rPr lang="en-US" sz="1600" b="0" i="0" u="none" strike="noStrike">
                          <a:solidFill>
                            <a:srgbClr val="000000"/>
                          </a:solidFill>
                          <a:effectLst/>
                          <a:latin typeface="Calibri" panose="020F0502020204030204" pitchFamily="34" charset="0"/>
                        </a:rPr>
                        <a:t>Springfield</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-1.74</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0.21</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04"/>
                  </a:ext>
                </a:extLst>
              </a:tr>
              <a:tr h="290499">
                <a:tc>
                  <a:txBody>
                    <a:bodyPr/>
                    <a:lstStyle/>
                    <a:p>
                      <a:pPr algn="l" fontAlgn="b"/>
                      <a:r>
                        <a:rPr lang="en-US" sz="1600" b="0" i="0" u="none" strike="noStrike">
                          <a:solidFill>
                            <a:srgbClr val="000000"/>
                          </a:solidFill>
                          <a:effectLst/>
                          <a:latin typeface="Calibri" panose="020F0502020204030204" pitchFamily="34" charset="0"/>
                        </a:rPr>
                        <a:t>Brockton</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0.89</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-0.63</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5"/>
                  </a:ext>
                </a:extLst>
              </a:tr>
              <a:tr h="290499">
                <a:tc>
                  <a:txBody>
                    <a:bodyPr/>
                    <a:lstStyle/>
                    <a:p>
                      <a:pPr algn="l" fontAlgn="b"/>
                      <a:r>
                        <a:rPr lang="en-US" sz="1600" b="0" i="0" u="none" strike="noStrike">
                          <a:solidFill>
                            <a:srgbClr val="000000"/>
                          </a:solidFill>
                          <a:effectLst/>
                          <a:latin typeface="Calibri" panose="020F0502020204030204" pitchFamily="34" charset="0"/>
                        </a:rPr>
                        <a:t>New Bedford</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1.36</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0.44</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06"/>
                  </a:ext>
                </a:extLst>
              </a:tr>
              <a:tr h="290499">
                <a:tc>
                  <a:txBody>
                    <a:bodyPr/>
                    <a:lstStyle/>
                    <a:p>
                      <a:pPr algn="l" fontAlgn="b"/>
                      <a:r>
                        <a:rPr lang="en-US" sz="1600" b="0" i="0" u="none" strike="noStrike">
                          <a:solidFill>
                            <a:srgbClr val="000000"/>
                          </a:solidFill>
                          <a:effectLst/>
                          <a:latin typeface="Calibri" panose="020F0502020204030204" pitchFamily="34" charset="0"/>
                        </a:rPr>
                        <a:t>Lawrence</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-0.16</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-0.36</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7"/>
                  </a:ext>
                </a:extLst>
              </a:tr>
              <a:tr h="290499">
                <a:tc>
                  <a:txBody>
                    <a:bodyPr/>
                    <a:lstStyle/>
                    <a:p>
                      <a:pPr algn="l" fontAlgn="b"/>
                      <a:r>
                        <a:rPr lang="en-US" sz="1600" b="0" i="0" u="none" strike="noStrike">
                          <a:solidFill>
                            <a:srgbClr val="000000"/>
                          </a:solidFill>
                          <a:effectLst/>
                          <a:latin typeface="Calibri" panose="020F0502020204030204" pitchFamily="34" charset="0"/>
                        </a:rPr>
                        <a:t>Carson Center</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-0.35</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0.44</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08"/>
                  </a:ext>
                </a:extLst>
              </a:tr>
              <a:tr h="290499">
                <a:tc>
                  <a:txBody>
                    <a:bodyPr/>
                    <a:lstStyle/>
                    <a:p>
                      <a:pPr algn="l" fontAlgn="b"/>
                      <a:r>
                        <a:rPr lang="en-US" sz="1600" b="0" i="0" u="none" strike="noStrike">
                          <a:solidFill>
                            <a:srgbClr val="000000"/>
                          </a:solidFill>
                          <a:effectLst/>
                          <a:latin typeface="Calibri" panose="020F0502020204030204" pitchFamily="34" charset="0"/>
                        </a:rPr>
                        <a:t>Lynn</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0.85</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0.38</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9"/>
                  </a:ext>
                </a:extLst>
              </a:tr>
              <a:tr h="290499">
                <a:tc>
                  <a:txBody>
                    <a:bodyPr/>
                    <a:lstStyle/>
                    <a:p>
                      <a:pPr algn="l" fontAlgn="b"/>
                      <a:r>
                        <a:rPr lang="en-US" sz="1600" b="0" i="0" u="none" strike="noStrike">
                          <a:solidFill>
                            <a:srgbClr val="000000"/>
                          </a:solidFill>
                          <a:effectLst/>
                          <a:latin typeface="Calibri" panose="020F0502020204030204" pitchFamily="34" charset="0"/>
                        </a:rPr>
                        <a:t>Roxbury</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-0.32</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-0.31</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10"/>
                  </a:ext>
                </a:extLst>
              </a:tr>
              <a:tr h="290499">
                <a:tc>
                  <a:txBody>
                    <a:bodyPr/>
                    <a:lstStyle/>
                    <a:p>
                      <a:pPr algn="l" fontAlgn="b"/>
                      <a:r>
                        <a:rPr lang="en-US" sz="1600" b="0" i="0" u="none" strike="noStrike" dirty="0" smtClean="0">
                          <a:solidFill>
                            <a:srgbClr val="000000"/>
                          </a:solidFill>
                          <a:effectLst/>
                          <a:latin typeface="Calibri" panose="020F0502020204030204" pitchFamily="34" charset="0"/>
                        </a:rPr>
                        <a:t>Greenfield/Northampton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1.8</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0.89</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11"/>
                  </a:ext>
                </a:extLst>
              </a:tr>
              <a:tr h="290499">
                <a:tc>
                  <a:txBody>
                    <a:bodyPr/>
                    <a:lstStyle/>
                    <a:p>
                      <a:pPr algn="l" fontAlgn="b"/>
                      <a:r>
                        <a:rPr lang="en-US" sz="1600" b="0" i="0" u="none" strike="noStrike">
                          <a:solidFill>
                            <a:srgbClr val="000000"/>
                          </a:solidFill>
                          <a:effectLst/>
                          <a:latin typeface="Calibri" panose="020F0502020204030204" pitchFamily="34" charset="0"/>
                        </a:rPr>
                        <a:t>Attleboro</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0.13</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0.14</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12"/>
                  </a:ext>
                </a:extLst>
              </a:tr>
              <a:tr h="290499">
                <a:tc>
                  <a:txBody>
                    <a:bodyPr/>
                    <a:lstStyle/>
                    <a:p>
                      <a:pPr algn="l" fontAlgn="b"/>
                      <a:r>
                        <a:rPr lang="en-US" sz="1600" b="0" i="0" u="none" strike="noStrike">
                          <a:solidFill>
                            <a:srgbClr val="000000"/>
                          </a:solidFill>
                          <a:effectLst/>
                          <a:latin typeface="Calibri" panose="020F0502020204030204" pitchFamily="34" charset="0"/>
                        </a:rPr>
                        <a:t>North Central</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-0.89</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0.32</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13"/>
                  </a:ext>
                </a:extLst>
              </a:tr>
              <a:tr h="290499">
                <a:tc>
                  <a:txBody>
                    <a:bodyPr/>
                    <a:lstStyle/>
                    <a:p>
                      <a:pPr algn="l" fontAlgn="b"/>
                      <a:r>
                        <a:rPr lang="en-US" sz="1600" b="0" i="0" u="none" strike="noStrike">
                          <a:solidFill>
                            <a:srgbClr val="000000"/>
                          </a:solidFill>
                          <a:effectLst/>
                          <a:latin typeface="Calibri" panose="020F0502020204030204" pitchFamily="34" charset="0"/>
                        </a:rPr>
                        <a:t>Worcester West</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-1.17</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-0.14</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14"/>
                  </a:ext>
                </a:extLst>
              </a:tr>
              <a:tr h="290499">
                <a:tc>
                  <a:txBody>
                    <a:bodyPr/>
                    <a:lstStyle/>
                    <a:p>
                      <a:pPr algn="l" fontAlgn="b"/>
                      <a:r>
                        <a:rPr lang="en-US" sz="1600" b="0" i="0" u="none" strike="noStrike">
                          <a:solidFill>
                            <a:srgbClr val="000000"/>
                          </a:solidFill>
                          <a:effectLst/>
                          <a:latin typeface="Calibri" panose="020F0502020204030204" pitchFamily="34" charset="0"/>
                        </a:rPr>
                        <a:t>Worcester East</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-0.51</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0.49</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15"/>
                  </a:ext>
                </a:extLst>
              </a:tr>
              <a:tr h="290499">
                <a:tc>
                  <a:txBody>
                    <a:bodyPr/>
                    <a:lstStyle/>
                    <a:p>
                      <a:pPr algn="l" fontAlgn="b"/>
                      <a:r>
                        <a:rPr lang="en-US" sz="1600" b="0" i="0" u="none" strike="noStrike">
                          <a:solidFill>
                            <a:srgbClr val="000000"/>
                          </a:solidFill>
                          <a:effectLst/>
                          <a:latin typeface="Calibri" panose="020F0502020204030204" pitchFamily="34" charset="0"/>
                        </a:rPr>
                        <a:t>Malden</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-0.34</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16"/>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149014"/>
            <a:ext cx="1447800" cy="660741"/>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1402" y="80562"/>
            <a:ext cx="1690331" cy="765576"/>
          </a:xfrm>
          <a:prstGeom prst="rect">
            <a:avLst/>
          </a:prstGeom>
        </p:spPr>
      </p:pic>
    </p:spTree>
    <p:extLst>
      <p:ext uri="{BB962C8B-B14F-4D97-AF65-F5344CB8AC3E}">
        <p14:creationId xmlns:p14="http://schemas.microsoft.com/office/powerpoint/2010/main" val="6392418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WFI-EZ &amp; TOM 2.0 Z-Scores</a:t>
            </a:r>
          </a:p>
        </p:txBody>
      </p:sp>
      <p:graphicFrame>
        <p:nvGraphicFramePr>
          <p:cNvPr id="4" name="Table 3"/>
          <p:cNvGraphicFramePr>
            <a:graphicFrameLocks noGrp="1"/>
          </p:cNvGraphicFramePr>
          <p:nvPr>
            <p:extLst>
              <p:ext uri="{D42A27DB-BD31-4B8C-83A1-F6EECF244321}">
                <p14:modId xmlns:p14="http://schemas.microsoft.com/office/powerpoint/2010/main" val="1520847073"/>
              </p:ext>
            </p:extLst>
          </p:nvPr>
        </p:nvGraphicFramePr>
        <p:xfrm>
          <a:off x="1371600" y="1524000"/>
          <a:ext cx="6400800" cy="4982312"/>
        </p:xfrm>
        <a:graphic>
          <a:graphicData uri="http://schemas.openxmlformats.org/drawingml/2006/table">
            <a:tbl>
              <a:tblPr firstRow="1" bandRow="1">
                <a:tableStyleId>{21E4AEA4-8DFA-4A89-87EB-49C32662AFE0}</a:tableStyleId>
              </a:tblPr>
              <a:tblGrid>
                <a:gridCol w="23622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05962">
                <a:tc>
                  <a:txBody>
                    <a:bodyPr/>
                    <a:lstStyle/>
                    <a:p>
                      <a:pPr algn="ctr"/>
                      <a:r>
                        <a:rPr lang="en-US" sz="1500" b="1" dirty="0" smtClean="0">
                          <a:solidFill>
                            <a:schemeClr val="bg1"/>
                          </a:solidFill>
                        </a:rPr>
                        <a:t>CSA</a:t>
                      </a:r>
                      <a:endParaRPr lang="en-US" sz="1500" b="1" dirty="0">
                        <a:solidFill>
                          <a:schemeClr val="bg1"/>
                        </a:solidFill>
                        <a:latin typeface="Calibri" panose="020F0502020204030204" pitchFamily="34" charset="0"/>
                      </a:endParaRPr>
                    </a:p>
                  </a:txBody>
                  <a:tcPr>
                    <a:solidFill>
                      <a:schemeClr val="accent1"/>
                    </a:solidFill>
                  </a:tcPr>
                </a:tc>
                <a:tc>
                  <a:txBody>
                    <a:bodyPr/>
                    <a:lstStyle/>
                    <a:p>
                      <a:pPr algn="ctr"/>
                      <a:r>
                        <a:rPr lang="en-US" sz="1500" b="1" dirty="0" smtClean="0">
                          <a:solidFill>
                            <a:schemeClr val="bg1"/>
                          </a:solidFill>
                        </a:rPr>
                        <a:t>WFI-EZ Z-Scores</a:t>
                      </a:r>
                      <a:endParaRPr lang="en-US" sz="1500" b="1" dirty="0">
                        <a:solidFill>
                          <a:schemeClr val="bg1"/>
                        </a:solidFill>
                        <a:latin typeface="Calibri" panose="020F0502020204030204" pitchFamily="34" charset="0"/>
                      </a:endParaRPr>
                    </a:p>
                  </a:txBody>
                  <a:tcPr>
                    <a:solidFill>
                      <a:schemeClr val="accent1"/>
                    </a:solidFill>
                  </a:tcPr>
                </a:tc>
                <a:tc>
                  <a:txBody>
                    <a:bodyPr/>
                    <a:lstStyle/>
                    <a:p>
                      <a:pPr algn="ctr"/>
                      <a:r>
                        <a:rPr lang="en-US" sz="1500" b="1" dirty="0" smtClean="0">
                          <a:solidFill>
                            <a:schemeClr val="bg1"/>
                          </a:solidFill>
                        </a:rPr>
                        <a:t>TOM</a:t>
                      </a:r>
                      <a:r>
                        <a:rPr lang="en-US" sz="1500" b="1" baseline="0" dirty="0" smtClean="0">
                          <a:solidFill>
                            <a:schemeClr val="bg1"/>
                          </a:solidFill>
                        </a:rPr>
                        <a:t> 2.0 </a:t>
                      </a:r>
                      <a:r>
                        <a:rPr lang="en-US" sz="1500" b="1" dirty="0" smtClean="0">
                          <a:solidFill>
                            <a:schemeClr val="bg1"/>
                          </a:solidFill>
                        </a:rPr>
                        <a:t>Z</a:t>
                      </a:r>
                      <a:r>
                        <a:rPr lang="en-US" sz="1500" b="1" baseline="0" dirty="0" smtClean="0">
                          <a:solidFill>
                            <a:schemeClr val="bg1"/>
                          </a:solidFill>
                        </a:rPr>
                        <a:t>-Scores</a:t>
                      </a:r>
                      <a:endParaRPr lang="en-US" sz="1500" b="1" dirty="0">
                        <a:solidFill>
                          <a:schemeClr val="bg1"/>
                        </a:solidFill>
                        <a:latin typeface="Calibri" panose="020F0502020204030204" pitchFamily="34" charset="0"/>
                      </a:endParaRPr>
                    </a:p>
                  </a:txBody>
                  <a:tcPr>
                    <a:solidFill>
                      <a:schemeClr val="accent3"/>
                    </a:solidFill>
                  </a:tcPr>
                </a:tc>
                <a:extLst>
                  <a:ext uri="{0D108BD9-81ED-4DB2-BD59-A6C34878D82A}">
                    <a16:rowId xmlns:a16="http://schemas.microsoft.com/office/drawing/2014/main" val="10000"/>
                  </a:ext>
                </a:extLst>
              </a:tr>
              <a:tr h="291392">
                <a:tc>
                  <a:txBody>
                    <a:bodyPr/>
                    <a:lstStyle/>
                    <a:p>
                      <a:pPr algn="l" fontAlgn="b"/>
                      <a:r>
                        <a:rPr lang="en-US" sz="1600" b="0" i="0" u="none" strike="noStrike" dirty="0">
                          <a:solidFill>
                            <a:srgbClr val="000000"/>
                          </a:solidFill>
                          <a:effectLst/>
                          <a:latin typeface="Calibri" panose="020F0502020204030204" pitchFamily="34" charset="0"/>
                        </a:rPr>
                        <a:t>Fall River</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1.01</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0.38</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1"/>
                  </a:ext>
                </a:extLst>
              </a:tr>
              <a:tr h="291392">
                <a:tc>
                  <a:txBody>
                    <a:bodyPr/>
                    <a:lstStyle/>
                    <a:p>
                      <a:pPr algn="l" fontAlgn="b"/>
                      <a:r>
                        <a:rPr lang="en-US" sz="1600" b="0" i="0" u="none" strike="noStrike">
                          <a:solidFill>
                            <a:srgbClr val="000000"/>
                          </a:solidFill>
                          <a:effectLst/>
                          <a:latin typeface="Calibri" panose="020F0502020204030204" pitchFamily="34" charset="0"/>
                        </a:rPr>
                        <a:t>Gandara</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0.19</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0.97</a:t>
                      </a:r>
                    </a:p>
                  </a:txBody>
                  <a:tcPr marL="9525" marR="9525" marT="9525" marB="0" anchor="b">
                    <a:solidFill>
                      <a:srgbClr val="F8F2EA"/>
                    </a:solidFill>
                  </a:tcPr>
                </a:tc>
                <a:extLst>
                  <a:ext uri="{0D108BD9-81ED-4DB2-BD59-A6C34878D82A}">
                    <a16:rowId xmlns:a16="http://schemas.microsoft.com/office/drawing/2014/main" val="10002"/>
                  </a:ext>
                </a:extLst>
              </a:tr>
              <a:tr h="291392">
                <a:tc>
                  <a:txBody>
                    <a:bodyPr/>
                    <a:lstStyle/>
                    <a:p>
                      <a:pPr algn="l" fontAlgn="b"/>
                      <a:r>
                        <a:rPr lang="en-US" sz="1600" b="0" i="0" u="none" strike="noStrike">
                          <a:solidFill>
                            <a:srgbClr val="000000"/>
                          </a:solidFill>
                          <a:effectLst/>
                          <a:latin typeface="Calibri" panose="020F0502020204030204" pitchFamily="34" charset="0"/>
                        </a:rPr>
                        <a:t>Cambridge</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1.2</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0.12</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3"/>
                  </a:ext>
                </a:extLst>
              </a:tr>
              <a:tr h="291392">
                <a:tc>
                  <a:txBody>
                    <a:bodyPr/>
                    <a:lstStyle/>
                    <a:p>
                      <a:pPr algn="l" fontAlgn="b"/>
                      <a:r>
                        <a:rPr lang="en-US" sz="1600" b="0" i="0" u="none" strike="noStrike">
                          <a:solidFill>
                            <a:srgbClr val="000000"/>
                          </a:solidFill>
                          <a:effectLst/>
                          <a:latin typeface="Calibri" panose="020F0502020204030204" pitchFamily="34" charset="0"/>
                        </a:rPr>
                        <a:t>Cape Ann</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-0.73</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0.62</a:t>
                      </a:r>
                    </a:p>
                  </a:txBody>
                  <a:tcPr marL="9525" marR="9525" marT="9525" marB="0" anchor="b">
                    <a:solidFill>
                      <a:srgbClr val="F8F2EA"/>
                    </a:solidFill>
                  </a:tcPr>
                </a:tc>
                <a:extLst>
                  <a:ext uri="{0D108BD9-81ED-4DB2-BD59-A6C34878D82A}">
                    <a16:rowId xmlns:a16="http://schemas.microsoft.com/office/drawing/2014/main" val="10004"/>
                  </a:ext>
                </a:extLst>
              </a:tr>
              <a:tr h="291392">
                <a:tc>
                  <a:txBody>
                    <a:bodyPr/>
                    <a:lstStyle/>
                    <a:p>
                      <a:pPr algn="l" fontAlgn="b"/>
                      <a:r>
                        <a:rPr lang="en-US" sz="1600" b="0" i="0" u="none" strike="noStrike">
                          <a:solidFill>
                            <a:srgbClr val="000000"/>
                          </a:solidFill>
                          <a:effectLst/>
                          <a:latin typeface="Calibri" panose="020F0502020204030204" pitchFamily="34" charset="0"/>
                        </a:rPr>
                        <a:t> Haverhill</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-0.38</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0.01</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5"/>
                  </a:ext>
                </a:extLst>
              </a:tr>
              <a:tr h="291392">
                <a:tc>
                  <a:txBody>
                    <a:bodyPr/>
                    <a:lstStyle/>
                    <a:p>
                      <a:pPr algn="l" fontAlgn="b"/>
                      <a:r>
                        <a:rPr lang="en-US" sz="1600" b="0" i="0" u="none" strike="noStrike">
                          <a:solidFill>
                            <a:srgbClr val="000000"/>
                          </a:solidFill>
                          <a:effectLst/>
                          <a:latin typeface="Calibri" panose="020F0502020204030204" pitchFamily="34" charset="0"/>
                        </a:rPr>
                        <a:t>Cape and Islands</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1.46</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0.55</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06"/>
                  </a:ext>
                </a:extLst>
              </a:tr>
              <a:tr h="291392">
                <a:tc>
                  <a:txBody>
                    <a:bodyPr/>
                    <a:lstStyle/>
                    <a:p>
                      <a:pPr algn="l" fontAlgn="b"/>
                      <a:r>
                        <a:rPr lang="en-US" sz="1600" b="0" i="0" u="none" strike="noStrike" dirty="0" smtClean="0">
                          <a:solidFill>
                            <a:srgbClr val="000000"/>
                          </a:solidFill>
                          <a:effectLst/>
                          <a:latin typeface="Calibri" panose="020F0502020204030204" pitchFamily="34" charset="0"/>
                        </a:rPr>
                        <a:t>Walden</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-1.77</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-0.22</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7"/>
                  </a:ext>
                </a:extLst>
              </a:tr>
              <a:tr h="291392">
                <a:tc>
                  <a:txBody>
                    <a:bodyPr/>
                    <a:lstStyle/>
                    <a:p>
                      <a:pPr algn="l" fontAlgn="b"/>
                      <a:r>
                        <a:rPr lang="en-US" sz="1600" b="0" i="0" u="none" strike="noStrike">
                          <a:solidFill>
                            <a:srgbClr val="000000"/>
                          </a:solidFill>
                          <a:effectLst/>
                          <a:latin typeface="Calibri" panose="020F0502020204030204" pitchFamily="34" charset="0"/>
                        </a:rPr>
                        <a:t>Dimock St</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0.95</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0.2</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08"/>
                  </a:ext>
                </a:extLst>
              </a:tr>
              <a:tr h="291392">
                <a:tc>
                  <a:txBody>
                    <a:bodyPr/>
                    <a:lstStyle/>
                    <a:p>
                      <a:pPr algn="l" fontAlgn="b"/>
                      <a:r>
                        <a:rPr lang="en-US" sz="1600" b="0" i="0" u="none" strike="noStrike">
                          <a:solidFill>
                            <a:srgbClr val="000000"/>
                          </a:solidFill>
                          <a:effectLst/>
                          <a:latin typeface="Calibri" panose="020F0502020204030204" pitchFamily="34" charset="0"/>
                        </a:rPr>
                        <a:t>Lowell</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-0.73</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-0.59</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09"/>
                  </a:ext>
                </a:extLst>
              </a:tr>
              <a:tr h="291392">
                <a:tc>
                  <a:txBody>
                    <a:bodyPr/>
                    <a:lstStyle/>
                    <a:p>
                      <a:pPr algn="l" fontAlgn="b"/>
                      <a:r>
                        <a:rPr lang="en-US" sz="1600" b="0" i="0" u="none" strike="noStrike">
                          <a:solidFill>
                            <a:srgbClr val="000000"/>
                          </a:solidFill>
                          <a:effectLst/>
                          <a:latin typeface="Calibri" panose="020F0502020204030204" pitchFamily="34" charset="0"/>
                        </a:rPr>
                        <a:t>Harbor</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-0.66</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-0.05</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10"/>
                  </a:ext>
                </a:extLst>
              </a:tr>
              <a:tr h="291392">
                <a:tc>
                  <a:txBody>
                    <a:bodyPr/>
                    <a:lstStyle/>
                    <a:p>
                      <a:pPr algn="l" fontAlgn="b"/>
                      <a:r>
                        <a:rPr lang="en-US" sz="1600" b="0" i="0" u="none" strike="noStrike">
                          <a:solidFill>
                            <a:srgbClr val="000000"/>
                          </a:solidFill>
                          <a:effectLst/>
                          <a:latin typeface="Calibri" panose="020F0502020204030204" pitchFamily="34" charset="0"/>
                        </a:rPr>
                        <a:t>Arlington</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1.14</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-1.28</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11"/>
                  </a:ext>
                </a:extLst>
              </a:tr>
              <a:tr h="291392">
                <a:tc>
                  <a:txBody>
                    <a:bodyPr/>
                    <a:lstStyle/>
                    <a:p>
                      <a:pPr algn="l" fontAlgn="b"/>
                      <a:r>
                        <a:rPr lang="en-US" sz="1600" b="0" i="0" u="none" strike="noStrike">
                          <a:solidFill>
                            <a:srgbClr val="000000"/>
                          </a:solidFill>
                          <a:effectLst/>
                          <a:latin typeface="Calibri" panose="020F0502020204030204" pitchFamily="34" charset="0"/>
                        </a:rPr>
                        <a:t>Pittsfield</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-1.3</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-0.21</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12"/>
                  </a:ext>
                </a:extLst>
              </a:tr>
              <a:tr h="291392">
                <a:tc>
                  <a:txBody>
                    <a:bodyPr/>
                    <a:lstStyle/>
                    <a:p>
                      <a:pPr algn="l" fontAlgn="b"/>
                      <a:r>
                        <a:rPr lang="en-US" sz="1600" b="0" i="0" u="none" strike="noStrike">
                          <a:solidFill>
                            <a:srgbClr val="000000"/>
                          </a:solidFill>
                          <a:effectLst/>
                          <a:latin typeface="Calibri" panose="020F0502020204030204" pitchFamily="34" charset="0"/>
                        </a:rPr>
                        <a:t>Hyde Park</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-0.08</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13"/>
                  </a:ext>
                </a:extLst>
              </a:tr>
              <a:tr h="291392">
                <a:tc>
                  <a:txBody>
                    <a:bodyPr/>
                    <a:lstStyle/>
                    <a:p>
                      <a:pPr algn="l" fontAlgn="b"/>
                      <a:r>
                        <a:rPr lang="en-US" sz="1600" b="0" i="0" u="none" strike="noStrike">
                          <a:solidFill>
                            <a:srgbClr val="000000"/>
                          </a:solidFill>
                          <a:effectLst/>
                          <a:latin typeface="Calibri" panose="020F0502020204030204" pitchFamily="34" charset="0"/>
                        </a:rPr>
                        <a:t>Park Street</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-0.35</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-0.24</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14"/>
                  </a:ext>
                </a:extLst>
              </a:tr>
              <a:tr h="291392">
                <a:tc>
                  <a:txBody>
                    <a:bodyPr/>
                    <a:lstStyle/>
                    <a:p>
                      <a:pPr algn="l" fontAlgn="b"/>
                      <a:r>
                        <a:rPr lang="en-US" sz="1600" b="0" i="0" u="none" strike="noStrike" dirty="0">
                          <a:solidFill>
                            <a:srgbClr val="000000"/>
                          </a:solidFill>
                          <a:effectLst/>
                          <a:latin typeface="Calibri" panose="020F0502020204030204" pitchFamily="34" charset="0"/>
                        </a:rPr>
                        <a:t>F</a:t>
                      </a:r>
                      <a:r>
                        <a:rPr lang="en-US" sz="1600" b="0" i="0" u="none" strike="noStrike" dirty="0" smtClean="0">
                          <a:solidFill>
                            <a:srgbClr val="000000"/>
                          </a:solidFill>
                          <a:effectLst/>
                          <a:latin typeface="Calibri" panose="020F0502020204030204" pitchFamily="34" charset="0"/>
                        </a:rPr>
                        <a:t>ramingham</a:t>
                      </a:r>
                      <a:endParaRPr lang="en-US" sz="16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-0.98</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-0.33</a:t>
                      </a:r>
                    </a:p>
                  </a:txBody>
                  <a:tcPr marL="9525" marR="9525" marT="9525" marB="0" anchor="b">
                    <a:solidFill>
                      <a:schemeClr val="accent3">
                        <a:lumMod val="40000"/>
                        <a:lumOff val="60000"/>
                      </a:schemeClr>
                    </a:solidFill>
                  </a:tcPr>
                </a:tc>
                <a:extLst>
                  <a:ext uri="{0D108BD9-81ED-4DB2-BD59-A6C34878D82A}">
                    <a16:rowId xmlns:a16="http://schemas.microsoft.com/office/drawing/2014/main" val="10015"/>
                  </a:ext>
                </a:extLst>
              </a:tr>
              <a:tr h="291392">
                <a:tc>
                  <a:txBody>
                    <a:bodyPr/>
                    <a:lstStyle/>
                    <a:p>
                      <a:pPr algn="l" fontAlgn="b"/>
                      <a:r>
                        <a:rPr lang="en-US" sz="1600" b="0" i="0" u="none" strike="noStrike">
                          <a:solidFill>
                            <a:srgbClr val="000000"/>
                          </a:solidFill>
                          <a:effectLst/>
                          <a:latin typeface="Calibri" panose="020F0502020204030204" pitchFamily="34" charset="0"/>
                        </a:rPr>
                        <a:t>South Central</a:t>
                      </a:r>
                    </a:p>
                  </a:txBody>
                  <a:tcPr marL="9525" marR="9525" marT="9525" marB="0" anchor="b"/>
                </a:tc>
                <a:tc>
                  <a:txBody>
                    <a:bodyPr/>
                    <a:lstStyle/>
                    <a:p>
                      <a:pPr algn="r" fontAlgn="b"/>
                      <a:r>
                        <a:rPr lang="en-US" sz="1600" b="0" i="0" u="none" strike="noStrike">
                          <a:solidFill>
                            <a:srgbClr val="000000"/>
                          </a:solidFill>
                          <a:effectLst/>
                          <a:latin typeface="Calibri" panose="020F0502020204030204" pitchFamily="34" charset="0"/>
                        </a:rPr>
                        <a:t>0.76</a:t>
                      </a:r>
                    </a:p>
                  </a:txBody>
                  <a:tcPr marL="9525" marR="9525" marT="9525" marB="0" anchor="b"/>
                </a:tc>
                <a:tc>
                  <a:txBody>
                    <a:bodyPr/>
                    <a:lstStyle/>
                    <a:p>
                      <a:pPr algn="r" fontAlgn="b"/>
                      <a:r>
                        <a:rPr lang="en-US" sz="1600" b="0" i="0" u="none" strike="noStrike" dirty="0">
                          <a:solidFill>
                            <a:srgbClr val="000000"/>
                          </a:solidFill>
                          <a:effectLst/>
                          <a:latin typeface="Calibri" panose="020F0502020204030204" pitchFamily="34" charset="0"/>
                        </a:rPr>
                        <a:t>-0.2</a:t>
                      </a:r>
                    </a:p>
                  </a:txBody>
                  <a:tcPr marL="9525" marR="9525" marT="9525" marB="0" anchor="b">
                    <a:solidFill>
                      <a:schemeClr val="accent3">
                        <a:lumMod val="20000"/>
                        <a:lumOff val="80000"/>
                      </a:schemeClr>
                    </a:solidFill>
                  </a:tcPr>
                </a:tc>
                <a:extLst>
                  <a:ext uri="{0D108BD9-81ED-4DB2-BD59-A6C34878D82A}">
                    <a16:rowId xmlns:a16="http://schemas.microsoft.com/office/drawing/2014/main" val="10016"/>
                  </a:ext>
                </a:extLst>
              </a:tr>
            </a:tbl>
          </a:graphicData>
        </a:graphic>
      </p:graphicFrame>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1" y="149014"/>
            <a:ext cx="1447800" cy="66074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91402" y="80562"/>
            <a:ext cx="1690331" cy="765576"/>
          </a:xfrm>
          <a:prstGeom prst="rect">
            <a:avLst/>
          </a:prstGeom>
        </p:spPr>
      </p:pic>
    </p:spTree>
    <p:extLst>
      <p:ext uri="{BB962C8B-B14F-4D97-AF65-F5344CB8AC3E}">
        <p14:creationId xmlns:p14="http://schemas.microsoft.com/office/powerpoint/2010/main" val="1945202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B4A1D4B-0735-4231-81E9-239F05DED0F1}"/>
              </a:ext>
            </a:extLst>
          </p:cNvPr>
          <p:cNvSpPr>
            <a:spLocks noGrp="1"/>
          </p:cNvSpPr>
          <p:nvPr>
            <p:ph idx="1"/>
          </p:nvPr>
        </p:nvSpPr>
        <p:spPr/>
        <p:txBody>
          <a:bodyPr>
            <a:normAutofit/>
          </a:bodyPr>
          <a:lstStyle/>
          <a:p>
            <a:pPr marL="0" indent="0" algn="ctr">
              <a:buNone/>
            </a:pPr>
            <a:endParaRPr lang="en-US" dirty="0"/>
          </a:p>
          <a:p>
            <a:pPr marL="0" indent="0" algn="ctr">
              <a:buNone/>
            </a:pPr>
            <a:r>
              <a:rPr lang="en-US" dirty="0" smtClean="0"/>
              <a:t>In a survey of Wraparound and System of Care staff about their Electronic Health Records (EHRs), we found that </a:t>
            </a:r>
            <a:r>
              <a:rPr lang="en-US" b="1" dirty="0" smtClean="0">
                <a:solidFill>
                  <a:schemeClr val="accent2"/>
                </a:solidFill>
              </a:rPr>
              <a:t>EHR implementation remains an area for improvement nationally</a:t>
            </a:r>
            <a:r>
              <a:rPr lang="en-US" dirty="0" smtClean="0"/>
              <a:t>. </a:t>
            </a:r>
            <a:endParaRPr lang="en-US" dirty="0"/>
          </a:p>
        </p:txBody>
      </p:sp>
    </p:spTree>
    <p:extLst>
      <p:ext uri="{BB962C8B-B14F-4D97-AF65-F5344CB8AC3E}">
        <p14:creationId xmlns:p14="http://schemas.microsoft.com/office/powerpoint/2010/main" val="23727236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CBC3-7D60-40B6-91B0-59CF68A70C8F}"/>
              </a:ext>
            </a:extLst>
          </p:cNvPr>
          <p:cNvSpPr>
            <a:spLocks noGrp="1"/>
          </p:cNvSpPr>
          <p:nvPr>
            <p:ph type="title"/>
          </p:nvPr>
        </p:nvSpPr>
        <p:spPr/>
        <p:txBody>
          <a:bodyPr>
            <a:normAutofit fontScale="90000"/>
          </a:bodyPr>
          <a:lstStyle/>
          <a:p>
            <a:r>
              <a:rPr lang="en-US" dirty="0"/>
              <a:t>Our surveyed </a:t>
            </a:r>
            <a:r>
              <a:rPr lang="en-US" dirty="0" smtClean="0"/>
              <a:t>users </a:t>
            </a:r>
            <a:r>
              <a:rPr lang="en-US" dirty="0"/>
              <a:t>have low opinions of the systems they use</a:t>
            </a:r>
          </a:p>
        </p:txBody>
      </p:sp>
      <p:graphicFrame>
        <p:nvGraphicFramePr>
          <p:cNvPr id="4" name="Content Placeholder 3">
            <a:extLst>
              <a:ext uri="{FF2B5EF4-FFF2-40B4-BE49-F238E27FC236}">
                <a16:creationId xmlns:a16="http://schemas.microsoft.com/office/drawing/2014/main" id="{5BD3C5F4-89F6-4651-9FC2-71F516ADBD9B}"/>
              </a:ext>
            </a:extLst>
          </p:cNvPr>
          <p:cNvGraphicFramePr>
            <a:graphicFrameLocks noGrp="1"/>
          </p:cNvGraphicFramePr>
          <p:nvPr>
            <p:ph idx="1"/>
            <p:extLst/>
          </p:nvPr>
        </p:nvGraphicFramePr>
        <p:xfrm>
          <a:off x="457200" y="2057403"/>
          <a:ext cx="8229600"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90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6CBC3-7D60-40B6-91B0-59CF68A70C8F}"/>
              </a:ext>
            </a:extLst>
          </p:cNvPr>
          <p:cNvSpPr>
            <a:spLocks noGrp="1"/>
          </p:cNvSpPr>
          <p:nvPr>
            <p:ph type="title"/>
          </p:nvPr>
        </p:nvSpPr>
        <p:spPr/>
        <p:txBody>
          <a:bodyPr>
            <a:normAutofit fontScale="90000"/>
          </a:bodyPr>
          <a:lstStyle/>
          <a:p>
            <a:r>
              <a:rPr lang="en-US" dirty="0"/>
              <a:t>Our surveyed </a:t>
            </a:r>
            <a:r>
              <a:rPr lang="en-US" dirty="0" smtClean="0"/>
              <a:t>users </a:t>
            </a:r>
            <a:r>
              <a:rPr lang="en-US" dirty="0"/>
              <a:t>have low opinions of the systems they use</a:t>
            </a:r>
          </a:p>
        </p:txBody>
      </p:sp>
      <p:graphicFrame>
        <p:nvGraphicFramePr>
          <p:cNvPr id="9" name="Content Placeholder 8">
            <a:extLst>
              <a:ext uri="{FF2B5EF4-FFF2-40B4-BE49-F238E27FC236}">
                <a16:creationId xmlns:a16="http://schemas.microsoft.com/office/drawing/2014/main" id="{AA46FF8E-20B9-4A8A-AC87-6DF898B37505}"/>
              </a:ext>
            </a:extLst>
          </p:cNvPr>
          <p:cNvGraphicFramePr>
            <a:graphicFrameLocks noGrp="1"/>
          </p:cNvGraphicFramePr>
          <p:nvPr>
            <p:ph idx="1"/>
            <p:extLst>
              <p:ext uri="{D42A27DB-BD31-4B8C-83A1-F6EECF244321}">
                <p14:modId xmlns:p14="http://schemas.microsoft.com/office/powerpoint/2010/main" val="2200263515"/>
              </p:ext>
            </p:extLst>
          </p:nvPr>
        </p:nvGraphicFramePr>
        <p:xfrm>
          <a:off x="4419600" y="2133600"/>
          <a:ext cx="41148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BE78FC69-39EB-4B8B-8791-98161A42F5D4}"/>
              </a:ext>
            </a:extLst>
          </p:cNvPr>
          <p:cNvSpPr txBox="1"/>
          <p:nvPr/>
        </p:nvSpPr>
        <p:spPr>
          <a:xfrm>
            <a:off x="4757452" y="3733803"/>
            <a:ext cx="3700748" cy="276999"/>
          </a:xfrm>
          <a:prstGeom prst="rect">
            <a:avLst/>
          </a:prstGeom>
          <a:noFill/>
        </p:spPr>
        <p:txBody>
          <a:bodyPr wrap="square" rtlCol="0">
            <a:spAutoFit/>
          </a:bodyPr>
          <a:lstStyle/>
          <a:p>
            <a:pPr algn="r"/>
            <a:r>
              <a:rPr lang="en-US" sz="1200" dirty="0">
                <a:solidFill>
                  <a:schemeClr val="accent2"/>
                </a:solidFill>
              </a:rPr>
              <a:t>50 and below: Unacceptable</a:t>
            </a:r>
          </a:p>
        </p:txBody>
      </p:sp>
      <p:sp>
        <p:nvSpPr>
          <p:cNvPr id="10" name="TextBox 9">
            <a:extLst>
              <a:ext uri="{FF2B5EF4-FFF2-40B4-BE49-F238E27FC236}">
                <a16:creationId xmlns:a16="http://schemas.microsoft.com/office/drawing/2014/main" id="{D6602F86-8FA4-48A8-92E5-F6DCA2AAA4C3}"/>
              </a:ext>
            </a:extLst>
          </p:cNvPr>
          <p:cNvSpPr txBox="1"/>
          <p:nvPr/>
        </p:nvSpPr>
        <p:spPr>
          <a:xfrm>
            <a:off x="381000" y="1905000"/>
            <a:ext cx="3886200" cy="4154984"/>
          </a:xfrm>
          <a:prstGeom prst="rect">
            <a:avLst/>
          </a:prstGeom>
          <a:noFill/>
        </p:spPr>
        <p:txBody>
          <a:bodyPr wrap="square" rtlCol="0">
            <a:spAutoFit/>
          </a:bodyPr>
          <a:lstStyle/>
          <a:p>
            <a:r>
              <a:rPr lang="en-US" sz="2400" dirty="0"/>
              <a:t>The System Usability Scale asks respondents to rate statements like…</a:t>
            </a:r>
          </a:p>
          <a:p>
            <a:pPr marL="285750" indent="-285750">
              <a:buFont typeface="Arial" panose="020B0604020202020204" pitchFamily="34" charset="0"/>
              <a:buChar char="•"/>
            </a:pPr>
            <a:r>
              <a:rPr lang="en-US" sz="2400" dirty="0"/>
              <a:t>I find our EHR unnecessarily complex.</a:t>
            </a:r>
          </a:p>
          <a:p>
            <a:pPr marL="285750" indent="-285750">
              <a:buFont typeface="Arial" panose="020B0604020202020204" pitchFamily="34" charset="0"/>
              <a:buChar char="•"/>
            </a:pPr>
            <a:r>
              <a:rPr lang="en-US" sz="2400" dirty="0"/>
              <a:t>I feel confident using our EHR.</a:t>
            </a:r>
          </a:p>
          <a:p>
            <a:pPr marL="285750" indent="-285750">
              <a:buFont typeface="Arial" panose="020B0604020202020204" pitchFamily="34" charset="0"/>
              <a:buChar char="•"/>
            </a:pPr>
            <a:r>
              <a:rPr lang="en-US" sz="2400" dirty="0"/>
              <a:t>The various functions of our EHR are well integrated.</a:t>
            </a:r>
          </a:p>
          <a:p>
            <a:endParaRPr lang="en-US" sz="2400" dirty="0"/>
          </a:p>
        </p:txBody>
      </p:sp>
      <p:cxnSp>
        <p:nvCxnSpPr>
          <p:cNvPr id="12" name="Straight Connector 11">
            <a:extLst>
              <a:ext uri="{FF2B5EF4-FFF2-40B4-BE49-F238E27FC236}">
                <a16:creationId xmlns:a16="http://schemas.microsoft.com/office/drawing/2014/main" id="{6DCE4D46-F0CE-45CF-B8CD-75BD517881BD}"/>
              </a:ext>
            </a:extLst>
          </p:cNvPr>
          <p:cNvCxnSpPr/>
          <p:nvPr/>
        </p:nvCxnSpPr>
        <p:spPr>
          <a:xfrm>
            <a:off x="4800600" y="3505200"/>
            <a:ext cx="3581400" cy="0"/>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0EE722-A3CE-4A10-8746-715ABE3706DB}"/>
              </a:ext>
            </a:extLst>
          </p:cNvPr>
          <p:cNvSpPr txBox="1"/>
          <p:nvPr/>
        </p:nvSpPr>
        <p:spPr>
          <a:xfrm>
            <a:off x="5181600" y="3290503"/>
            <a:ext cx="3276600" cy="276999"/>
          </a:xfrm>
          <a:prstGeom prst="rect">
            <a:avLst/>
          </a:prstGeom>
          <a:noFill/>
        </p:spPr>
        <p:txBody>
          <a:bodyPr wrap="square" rtlCol="0">
            <a:spAutoFit/>
          </a:bodyPr>
          <a:lstStyle/>
          <a:p>
            <a:pPr algn="r"/>
            <a:r>
              <a:rPr lang="en-US" sz="1200" dirty="0">
                <a:solidFill>
                  <a:schemeClr val="accent1"/>
                </a:solidFill>
              </a:rPr>
              <a:t>68 and above: Acceptable</a:t>
            </a:r>
          </a:p>
        </p:txBody>
      </p:sp>
      <p:cxnSp>
        <p:nvCxnSpPr>
          <p:cNvPr id="14" name="Straight Connector 13">
            <a:extLst>
              <a:ext uri="{FF2B5EF4-FFF2-40B4-BE49-F238E27FC236}">
                <a16:creationId xmlns:a16="http://schemas.microsoft.com/office/drawing/2014/main" id="{96AEAC1B-827A-43DD-ABED-61636765DA72}"/>
              </a:ext>
            </a:extLst>
          </p:cNvPr>
          <p:cNvCxnSpPr/>
          <p:nvPr/>
        </p:nvCxnSpPr>
        <p:spPr>
          <a:xfrm>
            <a:off x="4800600" y="3935731"/>
            <a:ext cx="3581400" cy="0"/>
          </a:xfrm>
          <a:prstGeom prst="line">
            <a:avLst/>
          </a:prstGeom>
          <a:ln>
            <a:solidFill>
              <a:schemeClr val="accent2"/>
            </a:solidFill>
            <a:prstDash val="lgDash"/>
          </a:ln>
        </p:spPr>
        <p:style>
          <a:lnRef idx="1">
            <a:schemeClr val="accent1"/>
          </a:lnRef>
          <a:fillRef idx="0">
            <a:schemeClr val="accent1"/>
          </a:fillRef>
          <a:effectRef idx="0">
            <a:schemeClr val="accent1"/>
          </a:effectRef>
          <a:fontRef idx="minor">
            <a:schemeClr val="tx1"/>
          </a:fontRef>
        </p:style>
      </p:cxnSp>
      <p:sp>
        <p:nvSpPr>
          <p:cNvPr id="16" name="Arc 15">
            <a:extLst>
              <a:ext uri="{FF2B5EF4-FFF2-40B4-BE49-F238E27FC236}">
                <a16:creationId xmlns:a16="http://schemas.microsoft.com/office/drawing/2014/main" id="{94FB8003-E648-443C-9A87-DF0C570B79BE}"/>
              </a:ext>
            </a:extLst>
          </p:cNvPr>
          <p:cNvSpPr/>
          <p:nvPr/>
        </p:nvSpPr>
        <p:spPr>
          <a:xfrm>
            <a:off x="8229600" y="3048002"/>
            <a:ext cx="76200" cy="457198"/>
          </a:xfrm>
          <a:prstGeom prst="arc">
            <a:avLst/>
          </a:prstGeom>
          <a:ln>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a:extLst>
              <a:ext uri="{FF2B5EF4-FFF2-40B4-BE49-F238E27FC236}">
                <a16:creationId xmlns:a16="http://schemas.microsoft.com/office/drawing/2014/main" id="{C21E8146-B0DD-4BBA-ACC0-7E7A7533259B}"/>
              </a:ext>
            </a:extLst>
          </p:cNvPr>
          <p:cNvSpPr/>
          <p:nvPr/>
        </p:nvSpPr>
        <p:spPr>
          <a:xfrm>
            <a:off x="8305800" y="4038602"/>
            <a:ext cx="76200" cy="457198"/>
          </a:xfrm>
          <a:prstGeom prst="arc">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61297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29" dur="500"/>
                                        <p:tgtEl>
                                          <p:spTgt spid="9">
                                            <p:graphicEl>
                                              <a:chart seriesIdx="0" categoryIdx="0"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uiExpand="1">
        <p:bldSub>
          <a:bldChart bld="categoryEl"/>
        </p:bldSub>
      </p:bldGraphic>
      <p:bldP spid="15" grpId="0"/>
      <p:bldP spid="13" grpId="0"/>
      <p:bldP spid="16"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dirty="0" smtClean="0"/>
              <a:t>WERT is adding a </a:t>
            </a:r>
            <a:r>
              <a:rPr lang="en-US" b="1" dirty="0" smtClean="0">
                <a:solidFill>
                  <a:schemeClr val="accent2"/>
                </a:solidFill>
              </a:rPr>
              <a:t>new tool </a:t>
            </a:r>
            <a:r>
              <a:rPr lang="en-US" dirty="0" smtClean="0"/>
              <a:t>to the Wraparound Fidelity Assessment System, the </a:t>
            </a:r>
            <a:r>
              <a:rPr lang="en-US" b="1" dirty="0" smtClean="0">
                <a:solidFill>
                  <a:schemeClr val="accent2"/>
                </a:solidFill>
              </a:rPr>
              <a:t>Document Assessment and Review Tool (DART)</a:t>
            </a:r>
            <a:endParaRPr lang="en-US" b="1" dirty="0">
              <a:solidFill>
                <a:schemeClr val="accent2"/>
              </a:solidFill>
            </a:endParaRPr>
          </a:p>
          <a:p>
            <a:pPr marL="0" indent="0">
              <a:buNone/>
            </a:pPr>
            <a:endParaRPr lang="en-US" b="1" dirty="0">
              <a:solidFill>
                <a:schemeClr val="accent2"/>
              </a:solidFill>
            </a:endParaRPr>
          </a:p>
        </p:txBody>
      </p:sp>
      <p:pic>
        <p:nvPicPr>
          <p:cNvPr id="4" name="Picture 3" descr="Y:\Wraparound\LOGOS and Templates\WFAS\DART\WraparoundDART_Logo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2" y="3962402"/>
            <a:ext cx="2192289" cy="1754505"/>
          </a:xfrm>
          <a:prstGeom prst="rect">
            <a:avLst/>
          </a:prstGeom>
          <a:noFill/>
          <a:ln>
            <a:noFill/>
          </a:ln>
        </p:spPr>
      </p:pic>
    </p:spTree>
    <p:extLst>
      <p:ext uri="{BB962C8B-B14F-4D97-AF65-F5344CB8AC3E}">
        <p14:creationId xmlns:p14="http://schemas.microsoft.com/office/powerpoint/2010/main" val="254731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We have </a:t>
            </a:r>
            <a:r>
              <a:rPr lang="en-US" b="1" dirty="0" smtClean="0">
                <a:solidFill>
                  <a:srgbClr val="7030A0"/>
                </a:solidFill>
              </a:rPr>
              <a:t>recently finished pilot testing </a:t>
            </a:r>
            <a:r>
              <a:rPr lang="en-US" dirty="0" smtClean="0"/>
              <a:t>the tool with four communities, and have finalized it for the field.</a:t>
            </a:r>
            <a:endParaRPr lang="en-US" dirty="0"/>
          </a:p>
        </p:txBody>
      </p:sp>
    </p:spTree>
    <p:extLst>
      <p:ext uri="{BB962C8B-B14F-4D97-AF65-F5344CB8AC3E}">
        <p14:creationId xmlns:p14="http://schemas.microsoft.com/office/powerpoint/2010/main" val="42916673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DART is a document review tool that measures fidelity to the model using Plans of Care and supporting documents</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The tool includes </a:t>
            </a:r>
            <a:r>
              <a:rPr lang="en-US" b="1" dirty="0" smtClean="0">
                <a:solidFill>
                  <a:srgbClr val="7030A0"/>
                </a:solidFill>
              </a:rPr>
              <a:t>52 items </a:t>
            </a:r>
            <a:r>
              <a:rPr lang="en-US" dirty="0" smtClean="0"/>
              <a:t>across </a:t>
            </a:r>
            <a:r>
              <a:rPr lang="en-US" b="1" dirty="0" smtClean="0">
                <a:solidFill>
                  <a:srgbClr val="7030A0"/>
                </a:solidFill>
              </a:rPr>
              <a:t>seven major sections</a:t>
            </a:r>
          </a:p>
          <a:p>
            <a:pPr marL="0" indent="0">
              <a:buNone/>
            </a:pPr>
            <a:endParaRPr lang="en-US" b="1" dirty="0" smtClean="0">
              <a:solidFill>
                <a:srgbClr val="7030A0"/>
              </a:solidFill>
            </a:endParaRPr>
          </a:p>
          <a:p>
            <a:r>
              <a:rPr lang="en-US" dirty="0" smtClean="0"/>
              <a:t>Timely Engagement</a:t>
            </a:r>
          </a:p>
          <a:p>
            <a:r>
              <a:rPr lang="en-US" dirty="0" smtClean="0"/>
              <a:t>Meeting Attendance</a:t>
            </a:r>
          </a:p>
          <a:p>
            <a:r>
              <a:rPr lang="en-US" dirty="0" smtClean="0"/>
              <a:t>Fidelity</a:t>
            </a:r>
          </a:p>
          <a:p>
            <a:pPr lvl="1"/>
            <a:r>
              <a:rPr lang="en-US" dirty="0" smtClean="0"/>
              <a:t>Driven by Strengths and Families</a:t>
            </a:r>
          </a:p>
          <a:p>
            <a:pPr lvl="1"/>
            <a:r>
              <a:rPr lang="en-US" dirty="0" smtClean="0"/>
              <a:t>Natural and Community Supports</a:t>
            </a:r>
          </a:p>
          <a:p>
            <a:pPr lvl="1"/>
            <a:r>
              <a:rPr lang="en-US" dirty="0" smtClean="0"/>
              <a:t>Based on Underlying Needs</a:t>
            </a:r>
          </a:p>
          <a:p>
            <a:pPr lvl="1"/>
            <a:r>
              <a:rPr lang="en-US" dirty="0" smtClean="0"/>
              <a:t>Outcomes Based</a:t>
            </a:r>
          </a:p>
          <a:p>
            <a:r>
              <a:rPr lang="en-US" dirty="0" smtClean="0"/>
              <a:t>Safety Planning</a:t>
            </a:r>
          </a:p>
          <a:p>
            <a:r>
              <a:rPr lang="en-US" dirty="0" smtClean="0"/>
              <a:t>Crisis Response</a:t>
            </a:r>
          </a:p>
          <a:p>
            <a:r>
              <a:rPr lang="en-US" dirty="0" smtClean="0"/>
              <a:t>Transition Planning</a:t>
            </a:r>
          </a:p>
          <a:p>
            <a:r>
              <a:rPr lang="en-US" dirty="0" smtClean="0"/>
              <a:t>Outcomes</a:t>
            </a:r>
          </a:p>
          <a:p>
            <a:pPr lvl="1"/>
            <a:endParaRPr lang="en-US" dirty="0"/>
          </a:p>
          <a:p>
            <a:pPr lvl="1"/>
            <a:endParaRPr lang="en-US" dirty="0" smtClean="0"/>
          </a:p>
          <a:p>
            <a:endParaRPr lang="en-US" dirty="0"/>
          </a:p>
        </p:txBody>
      </p:sp>
    </p:spTree>
    <p:extLst>
      <p:ext uri="{BB962C8B-B14F-4D97-AF65-F5344CB8AC3E}">
        <p14:creationId xmlns:p14="http://schemas.microsoft.com/office/powerpoint/2010/main" val="240753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Effect transition="in" filter="fade">
                                      <p:cBhvr>
                                        <p:cTn id="41" dur="500"/>
                                        <p:tgtEl>
                                          <p:spTgt spid="3">
                                            <p:txEl>
                                              <p:pRg st="10" end="1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11" end="11"/>
                                            </p:txEl>
                                          </p:spTgt>
                                        </p:tgtEl>
                                        <p:attrNameLst>
                                          <p:attrName>style.visibility</p:attrName>
                                        </p:attrNameLst>
                                      </p:cBhvr>
                                      <p:to>
                                        <p:strVal val="visible"/>
                                      </p:to>
                                    </p:set>
                                    <p:animEffect transition="in" filter="fade">
                                      <p:cBhvr>
                                        <p:cTn id="46" dur="500"/>
                                        <p:tgtEl>
                                          <p:spTgt spid="3">
                                            <p:txEl>
                                              <p:pRg st="11" end="1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fade">
                                      <p:cBhvr>
                                        <p:cTn id="51"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DART is a document review tool that measures fidelity to the model using Plans of Care and supporting documents</a:t>
            </a:r>
          </a:p>
        </p:txBody>
      </p:sp>
      <p:graphicFrame>
        <p:nvGraphicFramePr>
          <p:cNvPr id="6" name="Content Placeholder 5"/>
          <p:cNvGraphicFramePr>
            <a:graphicFrameLocks noGrp="1"/>
          </p:cNvGraphicFramePr>
          <p:nvPr>
            <p:ph idx="1"/>
            <p:extLst/>
          </p:nvPr>
        </p:nvGraphicFramePr>
        <p:xfrm>
          <a:off x="381000" y="1524000"/>
          <a:ext cx="8229600" cy="1371600"/>
        </p:xfrm>
        <a:graphic>
          <a:graphicData uri="http://schemas.openxmlformats.org/drawingml/2006/table">
            <a:tbl>
              <a:tblPr firstRow="1" firstCol="1" lastRow="1" lastCol="1" bandRow="1" bandCol="1">
                <a:tableStyleId>{2D5ABB26-0587-4C30-8999-92F81FD0307C}</a:tableStyleId>
              </a:tblPr>
              <a:tblGrid>
                <a:gridCol w="418627">
                  <a:extLst>
                    <a:ext uri="{9D8B030D-6E8A-4147-A177-3AD203B41FA5}">
                      <a16:colId xmlns:a16="http://schemas.microsoft.com/office/drawing/2014/main" val="20000"/>
                    </a:ext>
                  </a:extLst>
                </a:gridCol>
                <a:gridCol w="2654710">
                  <a:extLst>
                    <a:ext uri="{9D8B030D-6E8A-4147-A177-3AD203B41FA5}">
                      <a16:colId xmlns:a16="http://schemas.microsoft.com/office/drawing/2014/main" val="20001"/>
                    </a:ext>
                  </a:extLst>
                </a:gridCol>
                <a:gridCol w="1429459">
                  <a:extLst>
                    <a:ext uri="{9D8B030D-6E8A-4147-A177-3AD203B41FA5}">
                      <a16:colId xmlns:a16="http://schemas.microsoft.com/office/drawing/2014/main" val="20002"/>
                    </a:ext>
                  </a:extLst>
                </a:gridCol>
                <a:gridCol w="3726804">
                  <a:extLst>
                    <a:ext uri="{9D8B030D-6E8A-4147-A177-3AD203B41FA5}">
                      <a16:colId xmlns:a16="http://schemas.microsoft.com/office/drawing/2014/main" val="20003"/>
                    </a:ext>
                  </a:extLst>
                </a:gridCol>
              </a:tblGrid>
              <a:tr h="140349">
                <a:tc>
                  <a:txBody>
                    <a:bodyPr/>
                    <a:lstStyle/>
                    <a:p>
                      <a:pPr marL="0" marR="0" algn="ctr">
                        <a:spcBef>
                          <a:spcPts val="0"/>
                        </a:spcBef>
                        <a:spcAft>
                          <a:spcPts val="0"/>
                        </a:spcAft>
                      </a:pPr>
                      <a:r>
                        <a:rPr lang="en-US" sz="1000" b="1" dirty="0">
                          <a:effectLst/>
                        </a:rPr>
                        <a:t>Item #</a:t>
                      </a:r>
                      <a:endParaRPr lang="en-US" sz="1400" b="1" dirty="0">
                        <a:effectLst/>
                        <a:latin typeface="Times New Roman"/>
                        <a:ea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pPr>
                      <a:r>
                        <a:rPr lang="en-US" sz="1100" b="1" dirty="0">
                          <a:effectLst/>
                        </a:rPr>
                        <a:t>Item</a:t>
                      </a:r>
                      <a:endParaRPr lang="en-US" sz="1400" b="1" dirty="0">
                        <a:effectLst/>
                        <a:latin typeface="Times New Roman"/>
                        <a:ea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tabLst>
                          <a:tab pos="2743200" algn="ctr"/>
                          <a:tab pos="5486400" algn="r"/>
                          <a:tab pos="1828800" algn="l"/>
                          <a:tab pos="3657600" algn="l"/>
                          <a:tab pos="5486400" algn="r"/>
                        </a:tabLst>
                      </a:pPr>
                      <a:r>
                        <a:rPr lang="en-US" sz="1100" b="1" dirty="0">
                          <a:effectLst/>
                        </a:rPr>
                        <a:t>Response</a:t>
                      </a:r>
                      <a:endParaRPr lang="en-US" sz="1050" b="1" dirty="0">
                        <a:effectLst/>
                        <a:latin typeface="Times New Roman"/>
                        <a:ea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marL="0" marR="0" algn="ctr">
                        <a:spcBef>
                          <a:spcPts val="0"/>
                        </a:spcBef>
                        <a:spcAft>
                          <a:spcPts val="0"/>
                        </a:spcAft>
                        <a:tabLst>
                          <a:tab pos="2743200" algn="ctr"/>
                          <a:tab pos="5486400" algn="r"/>
                          <a:tab pos="1828800" algn="l"/>
                          <a:tab pos="3657600" algn="l"/>
                          <a:tab pos="5486400" algn="r"/>
                        </a:tabLst>
                      </a:pPr>
                      <a:r>
                        <a:rPr lang="en-US" sz="1100" b="1" dirty="0">
                          <a:effectLst/>
                        </a:rPr>
                        <a:t>Comments</a:t>
                      </a:r>
                      <a:endParaRPr lang="en-US" sz="1050" b="1" dirty="0">
                        <a:effectLst/>
                        <a:latin typeface="Times New Roman"/>
                        <a:ea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val="10000"/>
                  </a:ext>
                </a:extLst>
              </a:tr>
              <a:tr h="735302">
                <a:tc>
                  <a:txBody>
                    <a:bodyPr/>
                    <a:lstStyle/>
                    <a:p>
                      <a:pPr marL="0" marR="0" algn="ctr">
                        <a:spcBef>
                          <a:spcPts val="0"/>
                        </a:spcBef>
                        <a:spcAft>
                          <a:spcPts val="0"/>
                        </a:spcAft>
                      </a:pPr>
                      <a:r>
                        <a:rPr lang="en-US" sz="1000" dirty="0">
                          <a:effectLst/>
                        </a:rPr>
                        <a:t>E1</a:t>
                      </a:r>
                      <a:endParaRPr lang="en-US" sz="1400" dirty="0">
                        <a:effectLst/>
                      </a:endParaRPr>
                    </a:p>
                    <a:p>
                      <a:pPr marL="0" marR="0" algn="ctr">
                        <a:spcBef>
                          <a:spcPts val="0"/>
                        </a:spcBef>
                        <a:spcAft>
                          <a:spcPts val="0"/>
                        </a:spcAft>
                      </a:pPr>
                      <a:r>
                        <a:rPr lang="en-US" sz="800" dirty="0">
                          <a:effectLst/>
                        </a:rPr>
                        <a:t>MA</a:t>
                      </a:r>
                      <a:endParaRPr lang="en-US" sz="1400" dirty="0">
                        <a:effectLst/>
                      </a:endParaRPr>
                    </a:p>
                    <a:p>
                      <a:pPr marL="0" marR="0" algn="ctr">
                        <a:spcBef>
                          <a:spcPts val="0"/>
                        </a:spcBef>
                        <a:spcAft>
                          <a:spcPts val="0"/>
                        </a:spcAft>
                      </a:pPr>
                      <a:r>
                        <a:rPr lang="en-US" sz="800" dirty="0">
                          <a:effectLst/>
                        </a:rPr>
                        <a:t>DSF</a:t>
                      </a:r>
                      <a:endParaRPr lang="en-US" sz="1400" dirty="0">
                        <a:effectLst/>
                        <a:latin typeface="Times New Roman"/>
                        <a:ea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45720">
                        <a:spcBef>
                          <a:spcPts val="0"/>
                        </a:spcBef>
                        <a:spcAft>
                          <a:spcPts val="0"/>
                        </a:spcAft>
                      </a:pPr>
                      <a:r>
                        <a:rPr lang="en-US" sz="1050" dirty="0">
                          <a:effectLst/>
                        </a:rPr>
                        <a:t>At least one caregiver or close family member attended every Child and Family Team Meeting.</a:t>
                      </a:r>
                      <a:endParaRPr lang="en-US" sz="1400" dirty="0">
                        <a:effectLst/>
                        <a:latin typeface="Times New Roman"/>
                        <a:ea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tabLst>
                          <a:tab pos="2743200" algn="ctr"/>
                          <a:tab pos="5486400" algn="r"/>
                          <a:tab pos="0" algn="ctr"/>
                          <a:tab pos="102870" algn="ctr"/>
                          <a:tab pos="331470" algn="ctr"/>
                          <a:tab pos="560070" algn="ctr"/>
                          <a:tab pos="960120" algn="ctr"/>
                          <a:tab pos="1303020" algn="ctr"/>
                          <a:tab pos="1828800" algn="l"/>
                          <a:tab pos="3657600" algn="l"/>
                          <a:tab pos="5486400" algn="r"/>
                        </a:tabLst>
                      </a:pPr>
                      <a:r>
                        <a:rPr lang="en-US" sz="1050" dirty="0" smtClean="0">
                          <a:effectLst/>
                        </a:rPr>
                        <a:t> 2     1    0      N/A     Miss</a:t>
                      </a:r>
                      <a:endParaRPr lang="en-US" sz="1050" dirty="0">
                        <a:effectLst/>
                        <a:latin typeface="Times New Roman"/>
                        <a:ea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tabLst>
                          <a:tab pos="2743200" algn="ctr"/>
                          <a:tab pos="5486400" algn="r"/>
                          <a:tab pos="1828800" algn="l"/>
                          <a:tab pos="3657600" algn="l"/>
                          <a:tab pos="5486400" algn="r"/>
                        </a:tabLst>
                      </a:pPr>
                      <a:r>
                        <a:rPr lang="en-US" sz="1000" i="1" dirty="0">
                          <a:effectLst/>
                        </a:rPr>
                        <a:t>N/A if the youth is emancipated or the age of majority or older </a:t>
                      </a:r>
                      <a:r>
                        <a:rPr lang="en-US" sz="1000" i="1" u="sng" dirty="0">
                          <a:effectLst/>
                        </a:rPr>
                        <a:t>and</a:t>
                      </a:r>
                      <a:r>
                        <a:rPr lang="en-US" sz="1000" i="1" dirty="0">
                          <a:effectLst/>
                        </a:rPr>
                        <a:t> has chosen not to have a caregiver involved in planning. Miss if no record of meeting attendance.</a:t>
                      </a:r>
                      <a:endParaRPr lang="en-US" sz="1050" i="1" dirty="0">
                        <a:effectLst/>
                      </a:endParaRPr>
                    </a:p>
                    <a:p>
                      <a:pPr marL="0" marR="0">
                        <a:spcBef>
                          <a:spcPts val="0"/>
                        </a:spcBef>
                        <a:spcAft>
                          <a:spcPts val="0"/>
                        </a:spcAft>
                        <a:tabLst>
                          <a:tab pos="2743200" algn="ctr"/>
                          <a:tab pos="5486400" algn="r"/>
                          <a:tab pos="1828800" algn="l"/>
                          <a:tab pos="3657600" algn="l"/>
                          <a:tab pos="5486400" algn="r"/>
                        </a:tabLst>
                      </a:pPr>
                      <a:r>
                        <a:rPr lang="en-US" sz="1000" dirty="0">
                          <a:effectLst/>
                        </a:rPr>
                        <a:t> </a:t>
                      </a:r>
                      <a:endParaRPr lang="en-US" sz="1050" dirty="0">
                        <a:effectLst/>
                      </a:endParaRPr>
                    </a:p>
                    <a:p>
                      <a:pPr marL="0" marR="0">
                        <a:spcBef>
                          <a:spcPts val="0"/>
                        </a:spcBef>
                        <a:spcAft>
                          <a:spcPts val="0"/>
                        </a:spcAft>
                        <a:tabLst>
                          <a:tab pos="2743200" algn="ctr"/>
                          <a:tab pos="5486400" algn="r"/>
                          <a:tab pos="1828800" algn="l"/>
                          <a:tab pos="3657600" algn="l"/>
                          <a:tab pos="5486400" algn="r"/>
                        </a:tabLst>
                      </a:pPr>
                      <a:r>
                        <a:rPr lang="en-US" sz="1000" dirty="0">
                          <a:effectLst/>
                        </a:rPr>
                        <a:t> </a:t>
                      </a:r>
                      <a:endParaRPr lang="en-US" sz="1050" dirty="0">
                        <a:effectLst/>
                      </a:endParaRPr>
                    </a:p>
                    <a:p>
                      <a:pPr marL="0" marR="0">
                        <a:spcBef>
                          <a:spcPts val="0"/>
                        </a:spcBef>
                        <a:spcAft>
                          <a:spcPts val="0"/>
                        </a:spcAft>
                        <a:tabLst>
                          <a:tab pos="2743200" algn="ctr"/>
                          <a:tab pos="5486400" algn="r"/>
                          <a:tab pos="1828800" algn="l"/>
                          <a:tab pos="3657600" algn="l"/>
                          <a:tab pos="5486400" algn="r"/>
                        </a:tabLst>
                      </a:pPr>
                      <a:r>
                        <a:rPr lang="en-US" sz="1000" dirty="0">
                          <a:effectLst/>
                        </a:rPr>
                        <a:t> </a:t>
                      </a:r>
                      <a:endParaRPr lang="en-US" sz="1050" dirty="0">
                        <a:effectLst/>
                      </a:endParaRPr>
                    </a:p>
                    <a:p>
                      <a:pPr marL="0" marR="0">
                        <a:spcBef>
                          <a:spcPts val="0"/>
                        </a:spcBef>
                        <a:spcAft>
                          <a:spcPts val="0"/>
                        </a:spcAft>
                        <a:tabLst>
                          <a:tab pos="2743200" algn="ctr"/>
                          <a:tab pos="5486400" algn="r"/>
                          <a:tab pos="1828800" algn="l"/>
                          <a:tab pos="3657600" algn="l"/>
                          <a:tab pos="5486400" algn="r"/>
                        </a:tabLst>
                      </a:pPr>
                      <a:r>
                        <a:rPr lang="en-US" sz="1000" dirty="0">
                          <a:effectLst/>
                        </a:rPr>
                        <a:t> </a:t>
                      </a:r>
                      <a:endParaRPr lang="en-US" sz="1050" dirty="0">
                        <a:effectLst/>
                        <a:latin typeface="Times New Roman"/>
                        <a:ea typeface="Times New Roman"/>
                      </a:endParaRPr>
                    </a:p>
                  </a:txBody>
                  <a:tcPr marL="61275" marR="6127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381000" y="2971802"/>
            <a:ext cx="8229600" cy="2874633"/>
          </a:xfrm>
          <a:prstGeom prst="rect">
            <a:avLst/>
          </a:prstGeom>
        </p:spPr>
        <p:txBody>
          <a:bodyPr wrap="square">
            <a:spAutoFit/>
          </a:bodyPr>
          <a:lstStyle/>
          <a:p>
            <a:pPr>
              <a:lnSpc>
                <a:spcPct val="115000"/>
              </a:lnSpc>
              <a:spcBef>
                <a:spcPts val="1500"/>
              </a:spcBef>
            </a:pPr>
            <a:r>
              <a:rPr lang="en-US" sz="1600" cap="all" spc="50" dirty="0">
                <a:solidFill>
                  <a:srgbClr val="260053"/>
                </a:solidFill>
                <a:ea typeface="Times New Roman"/>
                <a:cs typeface="Times New Roman"/>
              </a:rPr>
              <a:t>E1. At least one caregiver or close family member attended every child and family team meeting. </a:t>
            </a:r>
          </a:p>
          <a:p>
            <a:r>
              <a:rPr lang="en-US" sz="1200" b="1" u="sng" dirty="0">
                <a:ea typeface="Times New Roman"/>
                <a:cs typeface="Times New Roman"/>
              </a:rPr>
              <a:t>NOTES</a:t>
            </a:r>
            <a:r>
              <a:rPr lang="en-US" sz="1200" u="sng" dirty="0">
                <a:ea typeface="Times New Roman"/>
                <a:cs typeface="Times New Roman"/>
              </a:rPr>
              <a:t>:</a:t>
            </a:r>
            <a:r>
              <a:rPr lang="en-US" sz="1200" dirty="0">
                <a:ea typeface="Times New Roman"/>
                <a:cs typeface="Times New Roman"/>
              </a:rPr>
              <a:t> The term “caregiver” refers to the person or persons with primary day-to-day responsibilities of caring for the child or youth. This can be a biological, adoptive, or foster parent. In cases where the youth is in group care, the professional in the group home or residential center with primary oversight of the youth’s care should attend Child and Family Team Meetings. </a:t>
            </a:r>
          </a:p>
          <a:p>
            <a:endParaRPr lang="en-US" sz="1200" cap="all" spc="50" dirty="0">
              <a:solidFill>
                <a:srgbClr val="260053"/>
              </a:solidFill>
              <a:ea typeface="Times New Roman"/>
              <a:cs typeface="Times New Roman"/>
            </a:endParaRPr>
          </a:p>
          <a:p>
            <a:r>
              <a:rPr lang="en-US" sz="1200" cap="all" spc="50" dirty="0">
                <a:solidFill>
                  <a:srgbClr val="260053"/>
                </a:solidFill>
                <a:ea typeface="Times New Roman"/>
                <a:cs typeface="Times New Roman"/>
              </a:rPr>
              <a:t>Scoring</a:t>
            </a:r>
            <a:endParaRPr lang="en-US" sz="1600" cap="all" spc="50" dirty="0">
              <a:solidFill>
                <a:srgbClr val="260053"/>
              </a:solidFill>
              <a:ea typeface="Times New Roman"/>
              <a:cs typeface="Times New Roman"/>
            </a:endParaRPr>
          </a:p>
          <a:p>
            <a:endParaRPr lang="en-US" sz="1200" b="1" dirty="0">
              <a:ea typeface="Times New Roman"/>
              <a:cs typeface="Times New Roman"/>
            </a:endParaRPr>
          </a:p>
          <a:p>
            <a:r>
              <a:rPr lang="en-US" sz="1200" b="1" dirty="0">
                <a:ea typeface="Times New Roman"/>
                <a:cs typeface="Times New Roman"/>
              </a:rPr>
              <a:t>2</a:t>
            </a:r>
            <a:r>
              <a:rPr lang="en-US" sz="1200" dirty="0">
                <a:ea typeface="Times New Roman"/>
                <a:cs typeface="Times New Roman"/>
              </a:rPr>
              <a:t> if at least one caregiver or close family member attended every Child and Family Team Meeting.</a:t>
            </a:r>
          </a:p>
          <a:p>
            <a:r>
              <a:rPr lang="en-US" sz="1200" b="1" dirty="0">
                <a:ea typeface="Times New Roman"/>
                <a:cs typeface="Times New Roman"/>
              </a:rPr>
              <a:t>1</a:t>
            </a:r>
            <a:r>
              <a:rPr lang="en-US" sz="1200" dirty="0">
                <a:ea typeface="Times New Roman"/>
                <a:cs typeface="Times New Roman"/>
              </a:rPr>
              <a:t> if at least one caregiver or close family member attended some (50-99%) Child and Family Team Meetings.</a:t>
            </a:r>
          </a:p>
          <a:p>
            <a:r>
              <a:rPr lang="en-US" sz="1200" b="1" dirty="0">
                <a:ea typeface="Times New Roman"/>
                <a:cs typeface="Times New Roman"/>
              </a:rPr>
              <a:t>0</a:t>
            </a:r>
            <a:r>
              <a:rPr lang="en-US" sz="1200" dirty="0">
                <a:ea typeface="Times New Roman"/>
                <a:cs typeface="Times New Roman"/>
              </a:rPr>
              <a:t> if there a caregiver or close family member attended fewer than half (&lt;50%) of the Child and Family Team Meetings. </a:t>
            </a:r>
          </a:p>
          <a:p>
            <a:r>
              <a:rPr lang="en-US" sz="1200" b="1" dirty="0">
                <a:ea typeface="Times New Roman"/>
                <a:cs typeface="Times New Roman"/>
              </a:rPr>
              <a:t>N/A</a:t>
            </a:r>
            <a:r>
              <a:rPr lang="en-US" sz="1200" dirty="0">
                <a:ea typeface="Times New Roman"/>
                <a:cs typeface="Times New Roman"/>
              </a:rPr>
              <a:t> if the youth is emancipated or the age of majority or older AND has chosen not to have a caregiver involved in planning. </a:t>
            </a:r>
          </a:p>
          <a:p>
            <a:r>
              <a:rPr lang="en-US" sz="1200" b="1" dirty="0">
                <a:ea typeface="Times New Roman"/>
                <a:cs typeface="Times New Roman"/>
              </a:rPr>
              <a:t>MISS</a:t>
            </a:r>
            <a:r>
              <a:rPr lang="en-US" sz="1200" dirty="0">
                <a:ea typeface="Times New Roman"/>
                <a:cs typeface="Times New Roman"/>
              </a:rPr>
              <a:t> if there is no record of meeting attendance in the file, or you are not able to determine a score based on the information provided. Please note what is missing in the comments sections. </a:t>
            </a:r>
          </a:p>
        </p:txBody>
      </p:sp>
    </p:spTree>
    <p:extLst>
      <p:ext uri="{BB962C8B-B14F-4D97-AF65-F5344CB8AC3E}">
        <p14:creationId xmlns:p14="http://schemas.microsoft.com/office/powerpoint/2010/main" val="113566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5" end="5"/>
                                            </p:txEl>
                                          </p:spTgt>
                                        </p:tgtEl>
                                        <p:attrNameLst>
                                          <p:attrName>style.visibility</p:attrName>
                                        </p:attrNameLst>
                                      </p:cBhvr>
                                      <p:to>
                                        <p:strVal val="visible"/>
                                      </p:to>
                                    </p:set>
                                    <p:animEffect transition="in" filter="fade">
                                      <p:cBhvr>
                                        <p:cTn id="18" dur="500"/>
                                        <p:tgtEl>
                                          <p:spTgt spid="8">
                                            <p:txEl>
                                              <p:pRg st="5" end="5"/>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500"/>
                                        <p:tgtEl>
                                          <p:spTgt spid="8">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xEl>
                                              <p:pRg st="7" end="7"/>
                                            </p:txEl>
                                          </p:spTgt>
                                        </p:tgtEl>
                                        <p:attrNameLst>
                                          <p:attrName>style.visibility</p:attrName>
                                        </p:attrNameLst>
                                      </p:cBhvr>
                                      <p:to>
                                        <p:strVal val="visible"/>
                                      </p:to>
                                    </p:set>
                                    <p:animEffect transition="in" filter="fade">
                                      <p:cBhvr>
                                        <p:cTn id="28" dur="500"/>
                                        <p:tgtEl>
                                          <p:spTgt spid="8">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xEl>
                                              <p:pRg st="8" end="8"/>
                                            </p:txEl>
                                          </p:spTgt>
                                        </p:tgtEl>
                                        <p:attrNameLst>
                                          <p:attrName>style.visibility</p:attrName>
                                        </p:attrNameLst>
                                      </p:cBhvr>
                                      <p:to>
                                        <p:strVal val="visible"/>
                                      </p:to>
                                    </p:set>
                                    <p:animEffect transition="in" filter="fade">
                                      <p:cBhvr>
                                        <p:cTn id="33" dur="500"/>
                                        <p:tgtEl>
                                          <p:spTgt spid="8">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8">
                                            <p:txEl>
                                              <p:pRg st="9" end="9"/>
                                            </p:txEl>
                                          </p:spTgt>
                                        </p:tgtEl>
                                        <p:attrNameLst>
                                          <p:attrName>style.visibility</p:attrName>
                                        </p:attrNameLst>
                                      </p:cBhvr>
                                      <p:to>
                                        <p:strVal val="visible"/>
                                      </p:to>
                                    </p:set>
                                    <p:animEffect transition="in" filter="fade">
                                      <p:cBhvr>
                                        <p:cTn id="38"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What makes the DART different than our other tools?</a:t>
            </a: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2400" dirty="0"/>
              <a:t>It relies on </a:t>
            </a:r>
            <a:r>
              <a:rPr lang="en-US" sz="2400" b="1" dirty="0">
                <a:solidFill>
                  <a:srgbClr val="7030A0"/>
                </a:solidFill>
              </a:rPr>
              <a:t>documentation</a:t>
            </a:r>
          </a:p>
          <a:p>
            <a:pPr marL="914400" lvl="1" indent="-514350">
              <a:buFont typeface="+mj-lt"/>
              <a:buAutoNum type="alphaLcParenR"/>
            </a:pPr>
            <a:r>
              <a:rPr lang="en-US" sz="2000" dirty="0"/>
              <a:t>Also provides an opportunity to evaluate the quality and organization of the documentation itself</a:t>
            </a:r>
          </a:p>
          <a:p>
            <a:pPr marL="914400" lvl="1" indent="-514350">
              <a:buFont typeface="+mj-lt"/>
              <a:buAutoNum type="alphaLcParenR"/>
            </a:pPr>
            <a:r>
              <a:rPr lang="en-US" sz="2000" dirty="0"/>
              <a:t>Documentation is important!  </a:t>
            </a:r>
          </a:p>
          <a:p>
            <a:pPr marL="514350" indent="-514350">
              <a:buFont typeface="+mj-lt"/>
              <a:buAutoNum type="arabicPeriod"/>
            </a:pPr>
            <a:r>
              <a:rPr lang="en-US" sz="2400" dirty="0"/>
              <a:t>It </a:t>
            </a:r>
            <a:r>
              <a:rPr lang="en-US" sz="2400" b="1" dirty="0">
                <a:solidFill>
                  <a:srgbClr val="7030A0"/>
                </a:solidFill>
              </a:rPr>
              <a:t>covers the entire Wraparound process </a:t>
            </a:r>
            <a:r>
              <a:rPr lang="en-US" sz="2400" dirty="0"/>
              <a:t>for each family, from engagement to transition. </a:t>
            </a:r>
          </a:p>
          <a:p>
            <a:pPr marL="914400" lvl="1" indent="-514350">
              <a:buFont typeface="+mj-lt"/>
              <a:buAutoNum type="alphaLcParenR"/>
            </a:pPr>
            <a:r>
              <a:rPr lang="en-US" sz="2000" dirty="0"/>
              <a:t>Special attention is paid to how (and whether) things change over time. Are strategies changing? Is progress monitored? Does the team react appropriately to crisis events?</a:t>
            </a:r>
          </a:p>
          <a:p>
            <a:pPr marL="514350" indent="-514350">
              <a:buFont typeface="+mj-lt"/>
              <a:buAutoNum type="arabicPeriod"/>
            </a:pPr>
            <a:r>
              <a:rPr lang="en-US" sz="2400" dirty="0"/>
              <a:t>It is to be </a:t>
            </a:r>
            <a:r>
              <a:rPr lang="en-US" sz="2400" b="1" dirty="0">
                <a:solidFill>
                  <a:srgbClr val="7030A0"/>
                </a:solidFill>
              </a:rPr>
              <a:t>completed by a reviewer alone</a:t>
            </a:r>
            <a:endParaRPr lang="en-US" sz="2400" dirty="0"/>
          </a:p>
          <a:p>
            <a:pPr marL="914400" lvl="1" indent="-514350">
              <a:buFont typeface="+mj-lt"/>
              <a:buAutoNum type="alphaLcParenR"/>
            </a:pPr>
            <a:r>
              <a:rPr lang="en-US" sz="2000" dirty="0"/>
              <a:t>It can be difficult to contact families or attend meetings. The DART requires nothing but access to documents and time. </a:t>
            </a:r>
          </a:p>
          <a:p>
            <a:pPr marL="914400" lvl="1" indent="-514350">
              <a:buFont typeface="+mj-lt"/>
              <a:buAutoNum type="alphaLcParenR"/>
            </a:pPr>
            <a:endParaRPr lang="en-US" sz="2000" b="1" dirty="0">
              <a:solidFill>
                <a:srgbClr val="7030A0"/>
              </a:solidFill>
            </a:endParaRPr>
          </a:p>
          <a:p>
            <a:pPr marL="514350" indent="-514350">
              <a:buFont typeface="+mj-lt"/>
              <a:buAutoNum type="arabicPeriod"/>
            </a:pPr>
            <a:endParaRPr lang="en-US" dirty="0" smtClean="0"/>
          </a:p>
          <a:p>
            <a:pPr marL="914400" lvl="1" indent="-514350">
              <a:buFont typeface="+mj-lt"/>
              <a:buAutoNum type="alphaLcParenR"/>
            </a:pPr>
            <a:endParaRPr lang="en-US" dirty="0"/>
          </a:p>
          <a:p>
            <a:pPr marL="914400" lvl="1" indent="-514350">
              <a:buFont typeface="+mj-lt"/>
              <a:buAutoNum type="alphaLcParenR"/>
            </a:pPr>
            <a:endParaRPr lang="en-US" dirty="0"/>
          </a:p>
        </p:txBody>
      </p:sp>
    </p:spTree>
    <p:extLst>
      <p:ext uri="{BB962C8B-B14F-4D97-AF65-F5344CB8AC3E}">
        <p14:creationId xmlns:p14="http://schemas.microsoft.com/office/powerpoint/2010/main" val="224840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500"/>
                                        <p:tgtEl>
                                          <p:spTgt spid="3">
                                            <p:txEl>
                                              <p:pRg st="5" end="5"/>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pPr indent="-365760"/>
            <a:r>
              <a:rPr lang="en-US" dirty="0" smtClean="0"/>
              <a:t>Introductions </a:t>
            </a:r>
          </a:p>
          <a:p>
            <a:pPr indent="-365760"/>
            <a:r>
              <a:rPr lang="en-US" dirty="0" smtClean="0"/>
              <a:t>Latest research and national context</a:t>
            </a:r>
          </a:p>
          <a:p>
            <a:pPr indent="-365760"/>
            <a:r>
              <a:rPr lang="en-US" dirty="0" smtClean="0"/>
              <a:t>Review Massachusetts fidelity data</a:t>
            </a:r>
          </a:p>
          <a:p>
            <a:pPr indent="-365760"/>
            <a:r>
              <a:rPr lang="en-US" dirty="0" smtClean="0"/>
              <a:t>Implications and recommendations</a:t>
            </a:r>
          </a:p>
          <a:p>
            <a:pPr indent="-365760"/>
            <a:r>
              <a:rPr lang="en-US" dirty="0" smtClean="0"/>
              <a:t>Appendices</a:t>
            </a:r>
            <a:endParaRPr lang="en-US" dirty="0"/>
          </a:p>
        </p:txBody>
      </p:sp>
    </p:spTree>
    <p:extLst>
      <p:ext uri="{BB962C8B-B14F-4D97-AF65-F5344CB8AC3E}">
        <p14:creationId xmlns:p14="http://schemas.microsoft.com/office/powerpoint/2010/main" val="472747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We recently examined the psychometric properties of the WFI-EZ to better understand how the tools works and how it might be improved in a future iteration. </a:t>
            </a:r>
            <a:endParaRPr lang="en-US" dirty="0"/>
          </a:p>
          <a:p>
            <a:pPr marL="0" indent="0">
              <a:buNone/>
            </a:pPr>
            <a:endParaRPr lang="en-US" dirty="0"/>
          </a:p>
        </p:txBody>
      </p:sp>
    </p:spTree>
    <p:extLst>
      <p:ext uri="{BB962C8B-B14F-4D97-AF65-F5344CB8AC3E}">
        <p14:creationId xmlns:p14="http://schemas.microsoft.com/office/powerpoint/2010/main" val="18876627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3600" dirty="0"/>
              <a:t>Factor Structure of the WFI-EZ Fidelity Items</a:t>
            </a:r>
          </a:p>
        </p:txBody>
      </p:sp>
      <p:sp>
        <p:nvSpPr>
          <p:cNvPr id="5" name="Content Placeholder 2"/>
          <p:cNvSpPr>
            <a:spLocks noGrp="1"/>
          </p:cNvSpPr>
          <p:nvPr>
            <p:ph idx="1"/>
          </p:nvPr>
        </p:nvSpPr>
        <p:spPr>
          <a:xfrm>
            <a:off x="76200" y="1600202"/>
            <a:ext cx="8915400" cy="4525963"/>
          </a:xfrm>
        </p:spPr>
        <p:txBody>
          <a:bodyPr>
            <a:noAutofit/>
          </a:bodyPr>
          <a:lstStyle/>
          <a:p>
            <a:r>
              <a:rPr lang="en-US" sz="2800" dirty="0"/>
              <a:t>WFI-EZ Fidelity items are organized into five </a:t>
            </a:r>
            <a:r>
              <a:rPr lang="en-US" sz="2800" b="1" i="1" dirty="0"/>
              <a:t>key elements</a:t>
            </a:r>
            <a:r>
              <a:rPr lang="en-US" sz="2800" dirty="0"/>
              <a:t>, based on the theoretical underpinnings of Wraparound</a:t>
            </a:r>
          </a:p>
          <a:p>
            <a:r>
              <a:rPr lang="en-US" sz="2800" dirty="0"/>
              <a:t>We conducted an </a:t>
            </a:r>
            <a:r>
              <a:rPr lang="en-US" sz="2800" b="1" dirty="0"/>
              <a:t>Exploratory Factor Analysis </a:t>
            </a:r>
            <a:r>
              <a:rPr lang="en-US" sz="2800" dirty="0"/>
              <a:t>(EFA) to determine if there are other methods of clustering the fidelity items, and how they compare to the key elements</a:t>
            </a:r>
          </a:p>
          <a:p>
            <a:r>
              <a:rPr lang="en-US" sz="2800" dirty="0"/>
              <a:t>The EFA process also allows for the determination of any redundant items or items that do not cluster well together</a:t>
            </a:r>
          </a:p>
        </p:txBody>
      </p:sp>
    </p:spTree>
    <p:extLst>
      <p:ext uri="{BB962C8B-B14F-4D97-AF65-F5344CB8AC3E}">
        <p14:creationId xmlns:p14="http://schemas.microsoft.com/office/powerpoint/2010/main" val="784944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915400" cy="1265238"/>
          </a:xfrm>
        </p:spPr>
        <p:txBody>
          <a:bodyPr>
            <a:noAutofit/>
          </a:bodyPr>
          <a:lstStyle/>
          <a:p>
            <a:r>
              <a:rPr lang="en-US" sz="3200" dirty="0"/>
              <a:t>The final factor structure contained </a:t>
            </a:r>
            <a:r>
              <a:rPr lang="en-US" sz="3200" b="1" dirty="0"/>
              <a:t>20 items </a:t>
            </a:r>
            <a:r>
              <a:rPr lang="en-US" sz="3200" dirty="0"/>
              <a:t>“arranged” into </a:t>
            </a:r>
            <a:r>
              <a:rPr lang="en-US" sz="3200" b="1" dirty="0"/>
              <a:t>four factors</a:t>
            </a:r>
            <a:r>
              <a:rPr lang="en-US" sz="3200" dirty="0"/>
              <a:t>; three of which had acceptable reliability ratings</a:t>
            </a:r>
          </a:p>
        </p:txBody>
      </p:sp>
      <p:graphicFrame>
        <p:nvGraphicFramePr>
          <p:cNvPr id="5" name="Table 4"/>
          <p:cNvGraphicFramePr>
            <a:graphicFrameLocks noGrp="1"/>
          </p:cNvGraphicFramePr>
          <p:nvPr/>
        </p:nvGraphicFramePr>
        <p:xfrm>
          <a:off x="2635426" y="1600202"/>
          <a:ext cx="3873148" cy="4525963"/>
        </p:xfrm>
        <a:graphic>
          <a:graphicData uri="http://schemas.openxmlformats.org/drawingml/2006/table">
            <a:tbl>
              <a:tblPr/>
              <a:tblGrid>
                <a:gridCol w="588918">
                  <a:extLst>
                    <a:ext uri="{9D8B030D-6E8A-4147-A177-3AD203B41FA5}">
                      <a16:colId xmlns:a16="http://schemas.microsoft.com/office/drawing/2014/main" val="20000"/>
                    </a:ext>
                  </a:extLst>
                </a:gridCol>
                <a:gridCol w="588918">
                  <a:extLst>
                    <a:ext uri="{9D8B030D-6E8A-4147-A177-3AD203B41FA5}">
                      <a16:colId xmlns:a16="http://schemas.microsoft.com/office/drawing/2014/main" val="20001"/>
                    </a:ext>
                  </a:extLst>
                </a:gridCol>
                <a:gridCol w="648121">
                  <a:extLst>
                    <a:ext uri="{9D8B030D-6E8A-4147-A177-3AD203B41FA5}">
                      <a16:colId xmlns:a16="http://schemas.microsoft.com/office/drawing/2014/main" val="20002"/>
                    </a:ext>
                  </a:extLst>
                </a:gridCol>
                <a:gridCol w="588918">
                  <a:extLst>
                    <a:ext uri="{9D8B030D-6E8A-4147-A177-3AD203B41FA5}">
                      <a16:colId xmlns:a16="http://schemas.microsoft.com/office/drawing/2014/main" val="20003"/>
                    </a:ext>
                  </a:extLst>
                </a:gridCol>
                <a:gridCol w="648121">
                  <a:extLst>
                    <a:ext uri="{9D8B030D-6E8A-4147-A177-3AD203B41FA5}">
                      <a16:colId xmlns:a16="http://schemas.microsoft.com/office/drawing/2014/main" val="20004"/>
                    </a:ext>
                  </a:extLst>
                </a:gridCol>
                <a:gridCol w="810152">
                  <a:extLst>
                    <a:ext uri="{9D8B030D-6E8A-4147-A177-3AD203B41FA5}">
                      <a16:colId xmlns:a16="http://schemas.microsoft.com/office/drawing/2014/main" val="20005"/>
                    </a:ext>
                  </a:extLst>
                </a:gridCol>
              </a:tblGrid>
              <a:tr h="590343">
                <a:tc>
                  <a:txBody>
                    <a:bodyPr/>
                    <a:lstStyle/>
                    <a:p>
                      <a:pPr algn="ctr" rtl="0" fontAlgn="ctr"/>
                      <a:r>
                        <a:rPr lang="en-US" sz="1200" b="1" i="0" u="none" strike="noStrike" dirty="0">
                          <a:solidFill>
                            <a:srgbClr val="FFFFFF"/>
                          </a:solidFill>
                          <a:effectLst/>
                          <a:latin typeface="Calibri"/>
                        </a:rPr>
                        <a:t>Variable</a:t>
                      </a:r>
                    </a:p>
                  </a:txBody>
                  <a:tcPr marL="9371" marR="9371" marT="9371" marB="0" anchor="ctr">
                    <a:lnL>
                      <a:noFill/>
                    </a:lnL>
                    <a:lnR>
                      <a:noFill/>
                    </a:lnR>
                    <a:lnT>
                      <a:noFill/>
                    </a:lnT>
                    <a:lnB w="12700" cap="flat" cmpd="sng" algn="ctr">
                      <a:solidFill>
                        <a:srgbClr val="FFFFFF"/>
                      </a:solidFill>
                      <a:prstDash val="solid"/>
                      <a:round/>
                      <a:headEnd type="none" w="med" len="med"/>
                      <a:tailEnd type="none" w="med" len="med"/>
                    </a:lnB>
                    <a:solidFill>
                      <a:srgbClr val="3A2255"/>
                    </a:solidFill>
                  </a:tcPr>
                </a:tc>
                <a:tc>
                  <a:txBody>
                    <a:bodyPr/>
                    <a:lstStyle/>
                    <a:p>
                      <a:pPr algn="l" rtl="0" fontAlgn="ctr"/>
                      <a:r>
                        <a:rPr lang="en-US" sz="1200" b="1" i="0" u="none" strike="noStrike">
                          <a:solidFill>
                            <a:srgbClr val="FFFFFF"/>
                          </a:solidFill>
                          <a:effectLst/>
                          <a:latin typeface="Calibri"/>
                        </a:rPr>
                        <a:t>Factor 1</a:t>
                      </a:r>
                    </a:p>
                  </a:txBody>
                  <a:tcPr marL="9371" marR="9371" marT="9371" marB="0" anchor="ctr">
                    <a:lnL>
                      <a:noFill/>
                    </a:lnL>
                    <a:lnR>
                      <a:noFill/>
                    </a:lnR>
                    <a:lnT>
                      <a:noFill/>
                    </a:lnT>
                    <a:lnB w="12700" cap="flat" cmpd="sng" algn="ctr">
                      <a:solidFill>
                        <a:srgbClr val="FFFFFF"/>
                      </a:solidFill>
                      <a:prstDash val="solid"/>
                      <a:round/>
                      <a:headEnd type="none" w="med" len="med"/>
                      <a:tailEnd type="none" w="med" len="med"/>
                    </a:lnB>
                    <a:solidFill>
                      <a:srgbClr val="3A2255"/>
                    </a:solidFill>
                  </a:tcPr>
                </a:tc>
                <a:tc>
                  <a:txBody>
                    <a:bodyPr/>
                    <a:lstStyle/>
                    <a:p>
                      <a:pPr algn="l" rtl="0" fontAlgn="ctr"/>
                      <a:r>
                        <a:rPr lang="en-US" sz="1200" b="1" i="0" u="none" strike="noStrike">
                          <a:solidFill>
                            <a:srgbClr val="FFFFFF"/>
                          </a:solidFill>
                          <a:effectLst/>
                          <a:latin typeface="Calibri"/>
                        </a:rPr>
                        <a:t>Factor 2</a:t>
                      </a:r>
                    </a:p>
                  </a:txBody>
                  <a:tcPr marL="9371" marR="9371" marT="9371" marB="0" anchor="ctr">
                    <a:lnL>
                      <a:noFill/>
                    </a:lnL>
                    <a:lnR>
                      <a:noFill/>
                    </a:lnR>
                    <a:lnT>
                      <a:noFill/>
                    </a:lnT>
                    <a:lnB w="12700" cap="flat" cmpd="sng" algn="ctr">
                      <a:solidFill>
                        <a:srgbClr val="FFFFFF"/>
                      </a:solidFill>
                      <a:prstDash val="solid"/>
                      <a:round/>
                      <a:headEnd type="none" w="med" len="med"/>
                      <a:tailEnd type="none" w="med" len="med"/>
                    </a:lnB>
                    <a:solidFill>
                      <a:srgbClr val="3A2255"/>
                    </a:solidFill>
                  </a:tcPr>
                </a:tc>
                <a:tc>
                  <a:txBody>
                    <a:bodyPr/>
                    <a:lstStyle/>
                    <a:p>
                      <a:pPr algn="ctr" rtl="0" fontAlgn="ctr"/>
                      <a:r>
                        <a:rPr lang="en-US" sz="1200" b="1" i="0" u="none" strike="noStrike">
                          <a:solidFill>
                            <a:srgbClr val="FFFFFF"/>
                          </a:solidFill>
                          <a:effectLst/>
                          <a:latin typeface="Calibri"/>
                        </a:rPr>
                        <a:t>Factor 3</a:t>
                      </a:r>
                    </a:p>
                  </a:txBody>
                  <a:tcPr marL="9371" marR="9371" marT="9371" marB="0" anchor="ctr">
                    <a:lnL>
                      <a:noFill/>
                    </a:lnL>
                    <a:lnR>
                      <a:noFill/>
                    </a:lnR>
                    <a:lnT>
                      <a:noFill/>
                    </a:lnT>
                    <a:lnB w="12700" cap="flat" cmpd="sng" algn="ctr">
                      <a:solidFill>
                        <a:srgbClr val="FFFFFF"/>
                      </a:solidFill>
                      <a:prstDash val="solid"/>
                      <a:round/>
                      <a:headEnd type="none" w="med" len="med"/>
                      <a:tailEnd type="none" w="med" len="med"/>
                    </a:lnB>
                    <a:solidFill>
                      <a:srgbClr val="3A2255"/>
                    </a:solidFill>
                  </a:tcPr>
                </a:tc>
                <a:tc>
                  <a:txBody>
                    <a:bodyPr/>
                    <a:lstStyle/>
                    <a:p>
                      <a:pPr algn="l" rtl="0" fontAlgn="ctr"/>
                      <a:r>
                        <a:rPr lang="en-US" sz="1200" b="1" i="0" u="none" strike="noStrike">
                          <a:solidFill>
                            <a:srgbClr val="FFFFFF"/>
                          </a:solidFill>
                          <a:effectLst/>
                          <a:latin typeface="Calibri"/>
                        </a:rPr>
                        <a:t>Factor 4</a:t>
                      </a:r>
                    </a:p>
                  </a:txBody>
                  <a:tcPr marL="9371" marR="9371" marT="9371" marB="0" anchor="ctr">
                    <a:lnL>
                      <a:noFill/>
                    </a:lnL>
                    <a:lnR>
                      <a:noFill/>
                    </a:lnR>
                    <a:lnT>
                      <a:noFill/>
                    </a:lnT>
                    <a:lnB w="12700" cap="flat" cmpd="sng" algn="ctr">
                      <a:solidFill>
                        <a:srgbClr val="FFFFFF"/>
                      </a:solidFill>
                      <a:prstDash val="solid"/>
                      <a:round/>
                      <a:headEnd type="none" w="med" len="med"/>
                      <a:tailEnd type="none" w="med" len="med"/>
                    </a:lnB>
                    <a:solidFill>
                      <a:srgbClr val="3A2255"/>
                    </a:solidFill>
                  </a:tcPr>
                </a:tc>
                <a:tc>
                  <a:txBody>
                    <a:bodyPr/>
                    <a:lstStyle/>
                    <a:p>
                      <a:pPr algn="l" rtl="0" fontAlgn="ctr"/>
                      <a:r>
                        <a:rPr lang="en-US" sz="1200" b="1" i="0" u="none" strike="noStrike">
                          <a:solidFill>
                            <a:srgbClr val="FFFFFF"/>
                          </a:solidFill>
                          <a:effectLst/>
                          <a:latin typeface="Calibri"/>
                        </a:rPr>
                        <a:t>Uniqueness</a:t>
                      </a:r>
                    </a:p>
                  </a:txBody>
                  <a:tcPr marL="9371" marR="9371" marT="9371" marB="0" anchor="ctr">
                    <a:lnL>
                      <a:noFill/>
                    </a:lnL>
                    <a:lnR>
                      <a:noFill/>
                    </a:lnR>
                    <a:lnT>
                      <a:noFill/>
                    </a:lnT>
                    <a:lnB w="12700" cap="flat" cmpd="sng" algn="ctr">
                      <a:solidFill>
                        <a:srgbClr val="FFFFFF"/>
                      </a:solidFill>
                      <a:prstDash val="solid"/>
                      <a:round/>
                      <a:headEnd type="none" w="med" len="med"/>
                      <a:tailEnd type="none" w="med" len="med"/>
                    </a:lnB>
                    <a:solidFill>
                      <a:srgbClr val="3A2255"/>
                    </a:solidFill>
                  </a:tcPr>
                </a:tc>
                <a:extLst>
                  <a:ext uri="{0D108BD9-81ED-4DB2-BD59-A6C34878D82A}">
                    <a16:rowId xmlns:a16="http://schemas.microsoft.com/office/drawing/2014/main" val="10000"/>
                  </a:ext>
                </a:extLst>
              </a:tr>
              <a:tr h="196781">
                <a:tc>
                  <a:txBody>
                    <a:bodyPr/>
                    <a:lstStyle/>
                    <a:p>
                      <a:pPr algn="ctr" rtl="0" fontAlgn="ctr"/>
                      <a:r>
                        <a:rPr lang="en-US" sz="1100" b="0" i="0" u="none" strike="noStrike">
                          <a:solidFill>
                            <a:srgbClr val="000000"/>
                          </a:solidFill>
                          <a:effectLst/>
                          <a:latin typeface="Calibri"/>
                        </a:rPr>
                        <a:t>B9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0.57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0.08</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0.14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0.54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01"/>
                  </a:ext>
                </a:extLst>
              </a:tr>
              <a:tr h="196781">
                <a:tc>
                  <a:txBody>
                    <a:bodyPr/>
                    <a:lstStyle/>
                    <a:p>
                      <a:pPr algn="ctr" rtl="0" fontAlgn="ctr"/>
                      <a:r>
                        <a:rPr lang="en-US" sz="1100" b="0" i="0" u="none" strike="noStrike">
                          <a:solidFill>
                            <a:srgbClr val="000000"/>
                          </a:solidFill>
                          <a:effectLst/>
                          <a:latin typeface="Calibri"/>
                        </a:rPr>
                        <a:t>B10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0.63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0.14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02"/>
                  </a:ext>
                </a:extLst>
              </a:tr>
              <a:tr h="196781">
                <a:tc>
                  <a:txBody>
                    <a:bodyPr/>
                    <a:lstStyle/>
                    <a:p>
                      <a:pPr algn="ctr" rtl="0" fontAlgn="ctr"/>
                      <a:r>
                        <a:rPr lang="en-US" sz="1100" b="0" i="0" u="none" strike="noStrike">
                          <a:solidFill>
                            <a:srgbClr val="000000"/>
                          </a:solidFill>
                          <a:effectLst/>
                          <a:latin typeface="Calibri"/>
                        </a:rPr>
                        <a:t>B13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0.61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0.08</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0.57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03"/>
                  </a:ext>
                </a:extLst>
              </a:tr>
              <a:tr h="196781">
                <a:tc>
                  <a:txBody>
                    <a:bodyPr/>
                    <a:lstStyle/>
                    <a:p>
                      <a:pPr algn="ctr" rtl="0" fontAlgn="ctr"/>
                      <a:r>
                        <a:rPr lang="en-US" sz="1100" b="0" i="0" u="none" strike="noStrike">
                          <a:solidFill>
                            <a:srgbClr val="000000"/>
                          </a:solidFill>
                          <a:effectLst/>
                          <a:latin typeface="Calibri"/>
                        </a:rPr>
                        <a:t>B14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0.56</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0.24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04"/>
                  </a:ext>
                </a:extLst>
              </a:tr>
              <a:tr h="196781">
                <a:tc>
                  <a:txBody>
                    <a:bodyPr/>
                    <a:lstStyle/>
                    <a:p>
                      <a:pPr algn="ctr" rtl="0" fontAlgn="ctr"/>
                      <a:r>
                        <a:rPr lang="en-US" sz="1100" b="0" i="0" u="none" strike="noStrike">
                          <a:solidFill>
                            <a:srgbClr val="000000"/>
                          </a:solidFill>
                          <a:effectLst/>
                          <a:latin typeface="Calibri"/>
                        </a:rPr>
                        <a:t>B19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0.60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0.12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0.06</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0.48</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05"/>
                  </a:ext>
                </a:extLst>
              </a:tr>
              <a:tr h="196781">
                <a:tc>
                  <a:txBody>
                    <a:bodyPr/>
                    <a:lstStyle/>
                    <a:p>
                      <a:pPr algn="ctr" rtl="0" fontAlgn="ctr"/>
                      <a:r>
                        <a:rPr lang="en-US" sz="1100" b="0" i="0" u="none" strike="noStrike">
                          <a:solidFill>
                            <a:srgbClr val="000000"/>
                          </a:solidFill>
                          <a:effectLst/>
                          <a:latin typeface="Calibri"/>
                        </a:rPr>
                        <a:t>B20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0.72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06"/>
                  </a:ext>
                </a:extLst>
              </a:tr>
              <a:tr h="196781">
                <a:tc>
                  <a:txBody>
                    <a:bodyPr/>
                    <a:lstStyle/>
                    <a:p>
                      <a:pPr algn="ctr" rtl="0" fontAlgn="ctr"/>
                      <a:r>
                        <a:rPr lang="en-US" sz="1100" b="0" i="0" u="none" strike="noStrike">
                          <a:solidFill>
                            <a:srgbClr val="000000"/>
                          </a:solidFill>
                          <a:effectLst/>
                          <a:latin typeface="Calibri"/>
                        </a:rPr>
                        <a:t>B21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0.64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0.64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07"/>
                  </a:ext>
                </a:extLst>
              </a:tr>
              <a:tr h="196781">
                <a:tc>
                  <a:txBody>
                    <a:bodyPr/>
                    <a:lstStyle/>
                    <a:p>
                      <a:pPr algn="ctr" rtl="0" fontAlgn="ctr"/>
                      <a:r>
                        <a:rPr lang="en-US" sz="1100" b="0" i="0" u="none" strike="noStrike">
                          <a:solidFill>
                            <a:srgbClr val="000000"/>
                          </a:solidFill>
                          <a:effectLst/>
                          <a:latin typeface="Calibri"/>
                        </a:rPr>
                        <a:t>B22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0.60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0.13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08"/>
                  </a:ext>
                </a:extLst>
              </a:tr>
              <a:tr h="196781">
                <a:tc>
                  <a:txBody>
                    <a:bodyPr/>
                    <a:lstStyle/>
                    <a:p>
                      <a:pPr algn="ctr" rtl="0" fontAlgn="ctr"/>
                      <a:r>
                        <a:rPr lang="en-US" sz="1100" b="0" i="0" u="none" strike="noStrike">
                          <a:solidFill>
                            <a:srgbClr val="000000"/>
                          </a:solidFill>
                          <a:effectLst/>
                          <a:latin typeface="Calibri"/>
                        </a:rPr>
                        <a:t>B24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0.70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0.05</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0.47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09"/>
                  </a:ext>
                </a:extLst>
              </a:tr>
              <a:tr h="196781">
                <a:tc>
                  <a:txBody>
                    <a:bodyPr/>
                    <a:lstStyle/>
                    <a:p>
                      <a:pPr algn="ctr" rtl="0" fontAlgn="ctr"/>
                      <a:r>
                        <a:rPr lang="en-US" sz="1100" b="0" i="0" u="none" strike="noStrike">
                          <a:solidFill>
                            <a:srgbClr val="000000"/>
                          </a:solidFill>
                          <a:effectLst/>
                          <a:latin typeface="Calibri"/>
                        </a:rPr>
                        <a:t>B25</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0.84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10"/>
                  </a:ext>
                </a:extLst>
              </a:tr>
              <a:tr h="196781">
                <a:tc>
                  <a:txBody>
                    <a:bodyPr/>
                    <a:lstStyle/>
                    <a:p>
                      <a:pPr algn="ctr" rtl="0" fontAlgn="ctr"/>
                      <a:r>
                        <a:rPr lang="en-US" sz="1100" b="0" i="0" u="none" strike="noStrike">
                          <a:solidFill>
                            <a:srgbClr val="000000"/>
                          </a:solidFill>
                          <a:effectLst/>
                          <a:latin typeface="Calibri"/>
                        </a:rPr>
                        <a:t>B3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0.66</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0.58</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11"/>
                  </a:ext>
                </a:extLst>
              </a:tr>
              <a:tr h="196781">
                <a:tc>
                  <a:txBody>
                    <a:bodyPr/>
                    <a:lstStyle/>
                    <a:p>
                      <a:pPr algn="ctr" rtl="0" fontAlgn="ctr"/>
                      <a:r>
                        <a:rPr lang="en-US" sz="1100" b="0" i="0" u="none" strike="noStrike">
                          <a:solidFill>
                            <a:srgbClr val="000000"/>
                          </a:solidFill>
                          <a:effectLst/>
                          <a:latin typeface="Calibri"/>
                        </a:rPr>
                        <a:t>B5</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0.11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0.66</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0.45</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12"/>
                  </a:ext>
                </a:extLst>
              </a:tr>
              <a:tr h="196781">
                <a:tc>
                  <a:txBody>
                    <a:bodyPr/>
                    <a:lstStyle/>
                    <a:p>
                      <a:pPr algn="ctr" rtl="0" fontAlgn="ctr"/>
                      <a:r>
                        <a:rPr lang="en-US" sz="1100" b="0" i="0" u="none" strike="noStrike">
                          <a:solidFill>
                            <a:srgbClr val="000000"/>
                          </a:solidFill>
                          <a:effectLst/>
                          <a:latin typeface="Calibri"/>
                        </a:rPr>
                        <a:t>B6</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0.23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0.42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0.59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13"/>
                  </a:ext>
                </a:extLst>
              </a:tr>
              <a:tr h="196781">
                <a:tc>
                  <a:txBody>
                    <a:bodyPr/>
                    <a:lstStyle/>
                    <a:p>
                      <a:pPr algn="ctr" rtl="0" fontAlgn="ctr"/>
                      <a:r>
                        <a:rPr lang="en-US" sz="1100" b="0" i="0" u="none" strike="noStrike">
                          <a:solidFill>
                            <a:srgbClr val="000000"/>
                          </a:solidFill>
                          <a:effectLst/>
                          <a:latin typeface="Calibri"/>
                        </a:rPr>
                        <a:t>B8</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0.17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0.60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0.06</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-0.05</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14"/>
                  </a:ext>
                </a:extLst>
              </a:tr>
              <a:tr h="196781">
                <a:tc>
                  <a:txBody>
                    <a:bodyPr/>
                    <a:lstStyle/>
                    <a:p>
                      <a:pPr algn="ctr" rtl="0" fontAlgn="ctr"/>
                      <a:r>
                        <a:rPr lang="en-US" sz="1100" b="0" i="0" u="none" strike="noStrike">
                          <a:solidFill>
                            <a:srgbClr val="000000"/>
                          </a:solidFill>
                          <a:effectLst/>
                          <a:latin typeface="Calibri"/>
                        </a:rPr>
                        <a:t>B11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0.31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0.41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0.54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15"/>
                  </a:ext>
                </a:extLst>
              </a:tr>
              <a:tr h="196781">
                <a:tc>
                  <a:txBody>
                    <a:bodyPr/>
                    <a:lstStyle/>
                    <a:p>
                      <a:pPr algn="ctr" rtl="0" fontAlgn="ctr"/>
                      <a:r>
                        <a:rPr lang="en-US" sz="1100" b="0" i="0" u="none" strike="noStrike">
                          <a:solidFill>
                            <a:srgbClr val="000000"/>
                          </a:solidFill>
                          <a:effectLst/>
                          <a:latin typeface="Calibri"/>
                        </a:rPr>
                        <a:t>B7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0.05</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0.64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16"/>
                  </a:ext>
                </a:extLst>
              </a:tr>
              <a:tr h="196781">
                <a:tc>
                  <a:txBody>
                    <a:bodyPr/>
                    <a:lstStyle/>
                    <a:p>
                      <a:pPr algn="ctr" rtl="0" fontAlgn="ctr"/>
                      <a:r>
                        <a:rPr lang="en-US" sz="1100" b="0" i="0" u="none" strike="noStrike">
                          <a:solidFill>
                            <a:srgbClr val="000000"/>
                          </a:solidFill>
                          <a:effectLst/>
                          <a:latin typeface="Calibri"/>
                        </a:rPr>
                        <a:t>B15</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0.69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-0.01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0.51</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17"/>
                  </a:ext>
                </a:extLst>
              </a:tr>
              <a:tr h="196781">
                <a:tc>
                  <a:txBody>
                    <a:bodyPr/>
                    <a:lstStyle/>
                    <a:p>
                      <a:pPr algn="ctr" rtl="0" fontAlgn="ctr"/>
                      <a:r>
                        <a:rPr lang="en-US" sz="1100" b="0" i="0" u="none" strike="noStrike">
                          <a:solidFill>
                            <a:srgbClr val="000000"/>
                          </a:solidFill>
                          <a:effectLst/>
                          <a:latin typeface="Calibri"/>
                        </a:rPr>
                        <a:t>B17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0.05</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0.72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0.43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18"/>
                  </a:ext>
                </a:extLst>
              </a:tr>
              <a:tr h="196781">
                <a:tc>
                  <a:txBody>
                    <a:bodyPr/>
                    <a:lstStyle/>
                    <a:p>
                      <a:pPr algn="ctr" rtl="0" fontAlgn="ctr"/>
                      <a:r>
                        <a:rPr lang="en-US" sz="1100" b="0" i="0" u="none" strike="noStrike">
                          <a:solidFill>
                            <a:srgbClr val="000000"/>
                          </a:solidFill>
                          <a:effectLst/>
                          <a:latin typeface="Calibri"/>
                        </a:rPr>
                        <a:t>B12</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-0.10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dirty="0">
                          <a:solidFill>
                            <a:srgbClr val="000000"/>
                          </a:solidFill>
                          <a:effectLst/>
                          <a:latin typeface="Calibri"/>
                        </a:rPr>
                        <a:t>-0.08</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0.19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0.73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tc>
                  <a:txBody>
                    <a:bodyPr/>
                    <a:lstStyle/>
                    <a:p>
                      <a:pPr algn="ctr" rtl="0" fontAlgn="ctr"/>
                      <a:r>
                        <a:rPr lang="en-US" sz="1100" b="0" i="0" u="none" strike="noStrike">
                          <a:solidFill>
                            <a:srgbClr val="000000"/>
                          </a:solidFill>
                          <a:effectLst/>
                          <a:latin typeface="Calibri"/>
                        </a:rPr>
                        <a:t>0.47</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E9"/>
                    </a:solidFill>
                  </a:tcPr>
                </a:tc>
                <a:extLst>
                  <a:ext uri="{0D108BD9-81ED-4DB2-BD59-A6C34878D82A}">
                    <a16:rowId xmlns:a16="http://schemas.microsoft.com/office/drawing/2014/main" val="10019"/>
                  </a:ext>
                </a:extLst>
              </a:tr>
              <a:tr h="196781">
                <a:tc>
                  <a:txBody>
                    <a:bodyPr/>
                    <a:lstStyle/>
                    <a:p>
                      <a:pPr algn="ctr" rtl="0" fontAlgn="ctr"/>
                      <a:r>
                        <a:rPr lang="en-US" sz="1100" b="0" i="0" u="none" strike="noStrike">
                          <a:solidFill>
                            <a:srgbClr val="000000"/>
                          </a:solidFill>
                          <a:effectLst/>
                          <a:latin typeface="Calibri"/>
                        </a:rPr>
                        <a:t>B16</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0.10</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0.06</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-0.19</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a:solidFill>
                            <a:srgbClr val="000000"/>
                          </a:solidFill>
                          <a:effectLst/>
                          <a:latin typeface="Calibri"/>
                        </a:rPr>
                        <a:t>0.63</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tc>
                  <a:txBody>
                    <a:bodyPr/>
                    <a:lstStyle/>
                    <a:p>
                      <a:pPr algn="ctr" rtl="0" fontAlgn="ctr"/>
                      <a:r>
                        <a:rPr lang="en-US" sz="1100" b="0" i="0" u="none" strike="noStrike" dirty="0">
                          <a:solidFill>
                            <a:srgbClr val="000000"/>
                          </a:solidFill>
                          <a:effectLst/>
                          <a:latin typeface="Calibri"/>
                        </a:rPr>
                        <a:t>0.54</a:t>
                      </a:r>
                    </a:p>
                  </a:txBody>
                  <a:tcPr marL="9371" marR="9371" marT="9371"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ECCD1"/>
                    </a:solidFill>
                  </a:tcPr>
                </a:tc>
                <a:extLst>
                  <a:ext uri="{0D108BD9-81ED-4DB2-BD59-A6C34878D82A}">
                    <a16:rowId xmlns:a16="http://schemas.microsoft.com/office/drawing/2014/main" val="10020"/>
                  </a:ext>
                </a:extLst>
              </a:tr>
            </a:tbl>
          </a:graphicData>
        </a:graphic>
      </p:graphicFrame>
      <p:sp>
        <p:nvSpPr>
          <p:cNvPr id="6" name="Rectangle 5"/>
          <p:cNvSpPr/>
          <p:nvPr/>
        </p:nvSpPr>
        <p:spPr>
          <a:xfrm>
            <a:off x="3200400" y="2209800"/>
            <a:ext cx="609600" cy="1905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810000" y="4114800"/>
            <a:ext cx="6096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419600" y="5181600"/>
            <a:ext cx="6096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33158" y="5715000"/>
            <a:ext cx="6096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7513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t>EFA identified </a:t>
            </a:r>
            <a:r>
              <a:rPr lang="en-US" b="1" dirty="0" smtClean="0"/>
              <a:t>five Items </a:t>
            </a:r>
            <a:r>
              <a:rPr lang="en-US" dirty="0" smtClean="0"/>
              <a:t>that did not fit well in the factor structure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B1. My </a:t>
            </a:r>
            <a:r>
              <a:rPr lang="en-US" dirty="0"/>
              <a:t>family and I had a major role in choosing the people on our wraparound team.</a:t>
            </a:r>
          </a:p>
          <a:p>
            <a:r>
              <a:rPr lang="en-US" dirty="0" smtClean="0"/>
              <a:t>B2. There </a:t>
            </a:r>
            <a:r>
              <a:rPr lang="en-US" dirty="0"/>
              <a:t>are people providing services to my child and family who are not involved in my wraparound team. (R)</a:t>
            </a:r>
          </a:p>
          <a:p>
            <a:r>
              <a:rPr lang="en-US" dirty="0" smtClean="0"/>
              <a:t>B4. My </a:t>
            </a:r>
            <a:r>
              <a:rPr lang="en-US" dirty="0"/>
              <a:t>wraparound team came up with creative ideas for our plan that were different from anything that had been tried before.</a:t>
            </a:r>
          </a:p>
          <a:p>
            <a:r>
              <a:rPr lang="en-US" dirty="0" smtClean="0"/>
              <a:t>B18. Our </a:t>
            </a:r>
            <a:r>
              <a:rPr lang="en-US" dirty="0"/>
              <a:t>wraparound plan includes strategies that do not involve professional services (things our family can do ourselves or with help from friends, family and community).</a:t>
            </a:r>
          </a:p>
          <a:p>
            <a:r>
              <a:rPr lang="en-US" dirty="0" smtClean="0"/>
              <a:t>B23. I </a:t>
            </a:r>
            <a:r>
              <a:rPr lang="en-US" dirty="0"/>
              <a:t>worry that the wraparound process will end before our needs have been met. (R)</a:t>
            </a:r>
          </a:p>
          <a:p>
            <a:endParaRPr lang="en-US" dirty="0"/>
          </a:p>
        </p:txBody>
      </p:sp>
    </p:spTree>
    <p:extLst>
      <p:ext uri="{BB962C8B-B14F-4D97-AF65-F5344CB8AC3E}">
        <p14:creationId xmlns:p14="http://schemas.microsoft.com/office/powerpoint/2010/main" val="11697503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Factor 1 contains </a:t>
            </a:r>
            <a:r>
              <a:rPr lang="en-US" sz="3600" b="1" dirty="0"/>
              <a:t>10 items </a:t>
            </a:r>
            <a:r>
              <a:rPr lang="en-US" sz="3600" dirty="0"/>
              <a:t>that incorporate youth and </a:t>
            </a:r>
            <a:r>
              <a:rPr lang="en-US" sz="3600" b="1" dirty="0"/>
              <a:t>family agency and voice</a:t>
            </a:r>
            <a:r>
              <a:rPr lang="en-US" sz="3600" dirty="0"/>
              <a:t>.</a:t>
            </a:r>
          </a:p>
        </p:txBody>
      </p:sp>
      <p:graphicFrame>
        <p:nvGraphicFramePr>
          <p:cNvPr id="4" name="Table 3"/>
          <p:cNvGraphicFramePr>
            <a:graphicFrameLocks noGrp="1"/>
          </p:cNvGraphicFramePr>
          <p:nvPr>
            <p:extLst/>
          </p:nvPr>
        </p:nvGraphicFramePr>
        <p:xfrm>
          <a:off x="609602" y="1600200"/>
          <a:ext cx="8000999" cy="4930140"/>
        </p:xfrm>
        <a:graphic>
          <a:graphicData uri="http://schemas.openxmlformats.org/drawingml/2006/table">
            <a:tbl>
              <a:tblPr/>
              <a:tblGrid>
                <a:gridCol w="691667">
                  <a:extLst>
                    <a:ext uri="{9D8B030D-6E8A-4147-A177-3AD203B41FA5}">
                      <a16:colId xmlns:a16="http://schemas.microsoft.com/office/drawing/2014/main" val="20000"/>
                    </a:ext>
                  </a:extLst>
                </a:gridCol>
                <a:gridCol w="5263151">
                  <a:extLst>
                    <a:ext uri="{9D8B030D-6E8A-4147-A177-3AD203B41FA5}">
                      <a16:colId xmlns:a16="http://schemas.microsoft.com/office/drawing/2014/main" val="20001"/>
                    </a:ext>
                  </a:extLst>
                </a:gridCol>
                <a:gridCol w="2046181">
                  <a:extLst>
                    <a:ext uri="{9D8B030D-6E8A-4147-A177-3AD203B41FA5}">
                      <a16:colId xmlns:a16="http://schemas.microsoft.com/office/drawing/2014/main" val="20002"/>
                    </a:ext>
                  </a:extLst>
                </a:gridCol>
              </a:tblGrid>
              <a:tr h="400050">
                <a:tc gridSpan="2">
                  <a:txBody>
                    <a:bodyPr/>
                    <a:lstStyle/>
                    <a:p>
                      <a:pPr algn="l" fontAlgn="ctr"/>
                      <a:r>
                        <a:rPr lang="en-US" sz="2400" b="1" i="0" u="none" strike="noStrike" dirty="0">
                          <a:solidFill>
                            <a:srgbClr val="FFFFFF"/>
                          </a:solidFill>
                          <a:effectLst/>
                          <a:latin typeface="Calibri"/>
                        </a:rPr>
                        <a:t>Factor 1: Family Involvement </a:t>
                      </a:r>
                      <a:r>
                        <a:rPr lang="en-US" sz="1600" b="1" i="0" u="none" strike="noStrike" dirty="0">
                          <a:solidFill>
                            <a:srgbClr val="FFFFFF"/>
                          </a:solidFill>
                          <a:effectLst/>
                          <a:latin typeface="Calibri"/>
                        </a:rPr>
                        <a:t>(alpha = 0.9055)</a:t>
                      </a:r>
                      <a:endParaRPr lang="en-US" sz="2400" b="1" i="0" u="none" strike="noStrike" dirty="0">
                        <a:solidFill>
                          <a:srgbClr val="FFFFFF"/>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a:txBody>
                    <a:bodyPr/>
                    <a:lstStyle/>
                    <a:p>
                      <a:pPr algn="l" fontAlgn="ctr"/>
                      <a:r>
                        <a:rPr lang="en-US" sz="2400" b="1" i="0" u="none" strike="noStrike">
                          <a:solidFill>
                            <a:srgbClr val="FFFFFF"/>
                          </a:solidFill>
                          <a:effectLst/>
                          <a:latin typeface="Calibri"/>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81000">
                <a:tc>
                  <a:txBody>
                    <a:bodyPr/>
                    <a:lstStyle/>
                    <a:p>
                      <a:pPr algn="ctr" fontAlgn="ctr"/>
                      <a:r>
                        <a:rPr lang="en-US" sz="1600" b="1" i="0" u="none" strike="noStrike" dirty="0">
                          <a:solidFill>
                            <a:srgbClr val="000000"/>
                          </a:solidFill>
                          <a:effectLst/>
                          <a:latin typeface="Calibri"/>
                        </a:rPr>
                        <a:t>Item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Key 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81000">
                <a:tc>
                  <a:txBody>
                    <a:bodyPr/>
                    <a:lstStyle/>
                    <a:p>
                      <a:pPr algn="ctr" fontAlgn="ctr"/>
                      <a:r>
                        <a:rPr lang="en-US" sz="1400" b="0" i="0" u="none" strike="noStrike" dirty="0">
                          <a:solidFill>
                            <a:srgbClr val="000000"/>
                          </a:solidFill>
                          <a:effectLst/>
                          <a:latin typeface="Calibri"/>
                        </a:rPr>
                        <a:t>B9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1400" b="0" i="0" u="none" strike="noStrike" dirty="0">
                          <a:solidFill>
                            <a:srgbClr val="000000"/>
                          </a:solidFill>
                          <a:effectLst/>
                          <a:latin typeface="Calibri"/>
                        </a:rPr>
                        <a:t>Being involved in wraparound has increased the support my child and family get from friends and family.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1400" b="0" i="0" u="none" strike="noStrike">
                          <a:solidFill>
                            <a:srgbClr val="000000"/>
                          </a:solidFill>
                          <a:effectLst/>
                          <a:latin typeface="Calibri"/>
                        </a:rPr>
                        <a:t>Community/Natural Supports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10002"/>
                  </a:ext>
                </a:extLst>
              </a:tr>
              <a:tr h="381000">
                <a:tc>
                  <a:txBody>
                    <a:bodyPr/>
                    <a:lstStyle/>
                    <a:p>
                      <a:pPr algn="ctr" fontAlgn="ctr"/>
                      <a:r>
                        <a:rPr lang="en-US" sz="1400" b="0" i="0" u="none" strike="noStrike">
                          <a:solidFill>
                            <a:srgbClr val="000000"/>
                          </a:solidFill>
                          <a:effectLst/>
                          <a:latin typeface="Calibri"/>
                        </a:rPr>
                        <a:t>B10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1400" b="0" i="0" u="none" strike="noStrike" dirty="0">
                          <a:solidFill>
                            <a:srgbClr val="000000"/>
                          </a:solidFill>
                          <a:effectLst/>
                          <a:latin typeface="Calibri"/>
                        </a:rPr>
                        <a:t>The wraparound process has helped my child and family build strong relationships with people we can count 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1400" b="0" i="0" u="none" strike="noStrike">
                          <a:solidFill>
                            <a:srgbClr val="000000"/>
                          </a:solidFill>
                          <a:effectLst/>
                          <a:latin typeface="Calibri"/>
                        </a:rPr>
                        <a:t>Community/Natural Supports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10003"/>
                  </a:ext>
                </a:extLst>
              </a:tr>
              <a:tr h="190500">
                <a:tc>
                  <a:txBody>
                    <a:bodyPr/>
                    <a:lstStyle/>
                    <a:p>
                      <a:pPr algn="ctr" fontAlgn="ctr"/>
                      <a:r>
                        <a:rPr lang="en-US" sz="1400" b="0" i="0" u="none" strike="noStrike">
                          <a:solidFill>
                            <a:srgbClr val="000000"/>
                          </a:solidFill>
                          <a:effectLst/>
                          <a:latin typeface="Calibri"/>
                        </a:rPr>
                        <a:t>B13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400" b="0" i="0" u="none" strike="noStrike">
                          <a:solidFill>
                            <a:srgbClr val="000000"/>
                          </a:solidFill>
                          <a:effectLst/>
                          <a:latin typeface="Calibri"/>
                        </a:rPr>
                        <a:t>My family was linked to community resources I found valuable.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400" b="0" i="0" u="none" strike="noStrike">
                          <a:solidFill>
                            <a:srgbClr val="000000"/>
                          </a:solidFill>
                          <a:effectLst/>
                          <a:latin typeface="Calibri"/>
                        </a:rPr>
                        <a:t>Needs-Based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4"/>
                  </a:ext>
                </a:extLst>
              </a:tr>
              <a:tr h="381000">
                <a:tc>
                  <a:txBody>
                    <a:bodyPr/>
                    <a:lstStyle/>
                    <a:p>
                      <a:pPr algn="ctr" fontAlgn="ctr"/>
                      <a:r>
                        <a:rPr lang="en-US" sz="1400" b="0" i="0" u="none" strike="noStrike">
                          <a:solidFill>
                            <a:srgbClr val="000000"/>
                          </a:solidFill>
                          <a:effectLst/>
                          <a:latin typeface="Calibri"/>
                        </a:rPr>
                        <a:t>B14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1400" b="0" i="0" u="none" strike="noStrike">
                          <a:solidFill>
                            <a:srgbClr val="000000"/>
                          </a:solidFill>
                          <a:effectLst/>
                          <a:latin typeface="Calibri"/>
                        </a:rPr>
                        <a:t>My wraparound team came up with ideas and strategies that were tied to things that my family likes to 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1400" b="0" i="0" u="none" strike="noStrike">
                          <a:solidFill>
                            <a:srgbClr val="000000"/>
                          </a:solidFill>
                          <a:effectLst/>
                          <a:latin typeface="Calibri"/>
                        </a:rPr>
                        <a:t>Strengths &amp; Family Driven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5"/>
                  </a:ext>
                </a:extLst>
              </a:tr>
              <a:tr h="381000">
                <a:tc>
                  <a:txBody>
                    <a:bodyPr/>
                    <a:lstStyle/>
                    <a:p>
                      <a:pPr algn="ctr" fontAlgn="ctr"/>
                      <a:r>
                        <a:rPr lang="en-US" sz="1400" b="0" i="0" u="none" strike="noStrike">
                          <a:solidFill>
                            <a:srgbClr val="000000"/>
                          </a:solidFill>
                          <a:effectLst/>
                          <a:latin typeface="Calibri"/>
                        </a:rPr>
                        <a:t>B19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dirty="0">
                          <a:solidFill>
                            <a:srgbClr val="000000"/>
                          </a:solidFill>
                          <a:effectLst/>
                          <a:latin typeface="Calibri"/>
                        </a:rPr>
                        <a:t>I am confident that our wraparound team can find services or strategies to keep my child in the community over the long term.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a:solidFill>
                            <a:srgbClr val="000000"/>
                          </a:solidFill>
                          <a:effectLst/>
                          <a:latin typeface="Calibri"/>
                        </a:rPr>
                        <a:t>Outcomes-Based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6"/>
                  </a:ext>
                </a:extLst>
              </a:tr>
              <a:tr h="381000">
                <a:tc>
                  <a:txBody>
                    <a:bodyPr/>
                    <a:lstStyle/>
                    <a:p>
                      <a:pPr algn="ctr" fontAlgn="ctr"/>
                      <a:r>
                        <a:rPr lang="en-US" sz="1400" b="0" i="0" u="none" strike="noStrike">
                          <a:solidFill>
                            <a:srgbClr val="000000"/>
                          </a:solidFill>
                          <a:effectLst/>
                          <a:latin typeface="Calibri"/>
                        </a:rPr>
                        <a:t>B20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dirty="0">
                          <a:solidFill>
                            <a:srgbClr val="000000"/>
                          </a:solidFill>
                          <a:effectLst/>
                          <a:latin typeface="Calibri"/>
                        </a:rPr>
                        <a:t>Because of wraparound, when a crisis happens, my family and I know what to do.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a:solidFill>
                            <a:srgbClr val="000000"/>
                          </a:solidFill>
                          <a:effectLst/>
                          <a:latin typeface="Calibri"/>
                        </a:rPr>
                        <a:t>Outcomes-Based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7"/>
                  </a:ext>
                </a:extLst>
              </a:tr>
              <a:tr h="381000">
                <a:tc>
                  <a:txBody>
                    <a:bodyPr/>
                    <a:lstStyle/>
                    <a:p>
                      <a:pPr algn="ctr" fontAlgn="ctr"/>
                      <a:r>
                        <a:rPr lang="en-US" sz="1400" b="0" i="0" u="none" strike="noStrike">
                          <a:solidFill>
                            <a:srgbClr val="000000"/>
                          </a:solidFill>
                          <a:effectLst/>
                          <a:latin typeface="Calibri"/>
                        </a:rPr>
                        <a:t>B21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dirty="0">
                          <a:solidFill>
                            <a:srgbClr val="000000"/>
                          </a:solidFill>
                          <a:effectLst/>
                          <a:latin typeface="Calibri"/>
                        </a:rPr>
                        <a:t>Our wraparound team has talked about how we will know it is time for me and my family to transition out of formal wraparound.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a:solidFill>
                            <a:srgbClr val="000000"/>
                          </a:solidFill>
                          <a:effectLst/>
                          <a:latin typeface="Calibri"/>
                        </a:rPr>
                        <a:t>Outcomes-Based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08"/>
                  </a:ext>
                </a:extLst>
              </a:tr>
              <a:tr h="381000">
                <a:tc>
                  <a:txBody>
                    <a:bodyPr/>
                    <a:lstStyle/>
                    <a:p>
                      <a:pPr algn="ctr" fontAlgn="ctr"/>
                      <a:r>
                        <a:rPr lang="en-US" sz="1400" b="0" i="0" u="none" strike="noStrike">
                          <a:solidFill>
                            <a:srgbClr val="000000"/>
                          </a:solidFill>
                          <a:effectLst/>
                          <a:latin typeface="Calibri"/>
                        </a:rPr>
                        <a:t>B22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1400" b="0" i="0" u="none" strike="noStrike" dirty="0">
                          <a:solidFill>
                            <a:srgbClr val="000000"/>
                          </a:solidFill>
                          <a:effectLst/>
                          <a:latin typeface="Calibri"/>
                        </a:rPr>
                        <a:t>At each team meeting, my family and I give feedback on how well the wraparound process is working for 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1400" b="0" i="0" u="none" strike="noStrike">
                          <a:solidFill>
                            <a:srgbClr val="000000"/>
                          </a:solidFill>
                          <a:effectLst/>
                          <a:latin typeface="Calibri"/>
                        </a:rPr>
                        <a:t>Effective Teamwork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9"/>
                  </a:ext>
                </a:extLst>
              </a:tr>
              <a:tr h="381000">
                <a:tc>
                  <a:txBody>
                    <a:bodyPr/>
                    <a:lstStyle/>
                    <a:p>
                      <a:pPr algn="ctr" fontAlgn="ctr"/>
                      <a:r>
                        <a:rPr lang="en-US" sz="1400" b="0" i="0" u="none" strike="noStrike">
                          <a:solidFill>
                            <a:srgbClr val="000000"/>
                          </a:solidFill>
                          <a:effectLst/>
                          <a:latin typeface="Calibri"/>
                        </a:rPr>
                        <a:t>B24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dirty="0">
                          <a:solidFill>
                            <a:srgbClr val="000000"/>
                          </a:solidFill>
                          <a:effectLst/>
                          <a:latin typeface="Calibri"/>
                        </a:rPr>
                        <a:t>Participating in wraparound has given me confidence that I can manage future problems.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dirty="0">
                          <a:solidFill>
                            <a:srgbClr val="000000"/>
                          </a:solidFill>
                          <a:effectLst/>
                          <a:latin typeface="Calibri"/>
                        </a:rPr>
                        <a:t>Outcomes-Based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0"/>
                  </a:ext>
                </a:extLst>
              </a:tr>
              <a:tr h="381000">
                <a:tc>
                  <a:txBody>
                    <a:bodyPr/>
                    <a:lstStyle/>
                    <a:p>
                      <a:pPr algn="ctr" fontAlgn="ctr"/>
                      <a:r>
                        <a:rPr lang="en-US" sz="1400" b="0" i="0" u="none" strike="noStrike">
                          <a:solidFill>
                            <a:srgbClr val="000000"/>
                          </a:solidFill>
                          <a:effectLst/>
                          <a:latin typeface="Calibri"/>
                        </a:rPr>
                        <a:t>B25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a:solidFill>
                            <a:srgbClr val="000000"/>
                          </a:solidFill>
                          <a:effectLst/>
                          <a:latin typeface="Calibri"/>
                        </a:rPr>
                        <a:t>With help from our wraparound team, we have been able to get community support and services that meet our needs.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tc>
                  <a:txBody>
                    <a:bodyPr/>
                    <a:lstStyle/>
                    <a:p>
                      <a:pPr algn="l" fontAlgn="ctr"/>
                      <a:r>
                        <a:rPr lang="en-US" sz="1400" b="0" i="0" u="none" strike="noStrike" dirty="0">
                          <a:solidFill>
                            <a:srgbClr val="000000"/>
                          </a:solidFill>
                          <a:effectLst/>
                          <a:latin typeface="Calibri"/>
                        </a:rPr>
                        <a:t>Outcomes-Based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D5B4"/>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410737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Factor 2 contains </a:t>
            </a:r>
            <a:r>
              <a:rPr lang="en-US" sz="3200" b="1" dirty="0"/>
              <a:t>5 items </a:t>
            </a:r>
            <a:r>
              <a:rPr lang="en-US" sz="3200" dirty="0"/>
              <a:t>that focus on creating and maintaining the youth’s </a:t>
            </a:r>
            <a:r>
              <a:rPr lang="en-US" sz="3200" b="1" dirty="0"/>
              <a:t>plan of care</a:t>
            </a:r>
            <a:r>
              <a:rPr lang="en-US" sz="3200" dirty="0"/>
              <a:t>.</a:t>
            </a:r>
          </a:p>
        </p:txBody>
      </p:sp>
      <p:graphicFrame>
        <p:nvGraphicFramePr>
          <p:cNvPr id="4" name="Table 3"/>
          <p:cNvGraphicFramePr>
            <a:graphicFrameLocks noGrp="1"/>
          </p:cNvGraphicFramePr>
          <p:nvPr>
            <p:extLst/>
          </p:nvPr>
        </p:nvGraphicFramePr>
        <p:xfrm>
          <a:off x="1047752" y="1905003"/>
          <a:ext cx="7639051" cy="4010617"/>
        </p:xfrm>
        <a:graphic>
          <a:graphicData uri="http://schemas.openxmlformats.org/drawingml/2006/table">
            <a:tbl>
              <a:tblPr/>
              <a:tblGrid>
                <a:gridCol w="660378">
                  <a:extLst>
                    <a:ext uri="{9D8B030D-6E8A-4147-A177-3AD203B41FA5}">
                      <a16:colId xmlns:a16="http://schemas.microsoft.com/office/drawing/2014/main" val="20000"/>
                    </a:ext>
                  </a:extLst>
                </a:gridCol>
                <a:gridCol w="5025057">
                  <a:extLst>
                    <a:ext uri="{9D8B030D-6E8A-4147-A177-3AD203B41FA5}">
                      <a16:colId xmlns:a16="http://schemas.microsoft.com/office/drawing/2014/main" val="20001"/>
                    </a:ext>
                  </a:extLst>
                </a:gridCol>
                <a:gridCol w="1953616">
                  <a:extLst>
                    <a:ext uri="{9D8B030D-6E8A-4147-A177-3AD203B41FA5}">
                      <a16:colId xmlns:a16="http://schemas.microsoft.com/office/drawing/2014/main" val="20002"/>
                    </a:ext>
                  </a:extLst>
                </a:gridCol>
              </a:tblGrid>
              <a:tr h="567447">
                <a:tc gridSpan="2">
                  <a:txBody>
                    <a:bodyPr/>
                    <a:lstStyle/>
                    <a:p>
                      <a:pPr algn="l" fontAlgn="ctr"/>
                      <a:r>
                        <a:rPr lang="en-US" sz="2400" b="1" i="0" u="none" strike="noStrike" dirty="0">
                          <a:solidFill>
                            <a:srgbClr val="FFFFFF"/>
                          </a:solidFill>
                          <a:effectLst/>
                          <a:latin typeface="Calibri"/>
                        </a:rPr>
                        <a:t>Factor 2: Care Planning </a:t>
                      </a:r>
                      <a:r>
                        <a:rPr lang="en-US" sz="1600" b="1" i="0" u="none" strike="noStrike" dirty="0">
                          <a:solidFill>
                            <a:srgbClr val="FFFFFF"/>
                          </a:solidFill>
                          <a:effectLst/>
                          <a:latin typeface="Calibri"/>
                        </a:rPr>
                        <a:t>(alpha = 0.8001)</a:t>
                      </a:r>
                      <a:endParaRPr lang="en-US" sz="2400" b="1" i="0" u="none" strike="noStrike" dirty="0">
                        <a:solidFill>
                          <a:srgbClr val="FFFFFF"/>
                        </a:solidFill>
                        <a:effectLst/>
                        <a:latin typeface="Calibri"/>
                      </a:endParaRP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a:txBody>
                    <a:bodyPr/>
                    <a:lstStyle/>
                    <a:p>
                      <a:pPr algn="l" fontAlgn="ctr"/>
                      <a:r>
                        <a:rPr lang="en-US" sz="2400" b="1" i="0" u="none" strike="noStrike">
                          <a:solidFill>
                            <a:srgbClr val="FFFFFF"/>
                          </a:solidFill>
                          <a:effectLst/>
                          <a:latin typeface="Calibri"/>
                        </a:rPr>
                        <a:t> </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540425">
                <a:tc>
                  <a:txBody>
                    <a:bodyPr/>
                    <a:lstStyle/>
                    <a:p>
                      <a:pPr algn="ctr" fontAlgn="ctr"/>
                      <a:r>
                        <a:rPr lang="en-US" sz="1800" b="1" i="0" u="none" strike="noStrike" dirty="0">
                          <a:solidFill>
                            <a:srgbClr val="000000"/>
                          </a:solidFill>
                          <a:effectLst/>
                          <a:latin typeface="Calibri"/>
                        </a:rPr>
                        <a:t>Item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Key 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40425">
                <a:tc>
                  <a:txBody>
                    <a:bodyPr/>
                    <a:lstStyle/>
                    <a:p>
                      <a:pPr algn="ctr" fontAlgn="ctr"/>
                      <a:r>
                        <a:rPr lang="en-US" sz="1600" b="0" i="0" u="none" strike="noStrike" dirty="0">
                          <a:solidFill>
                            <a:srgbClr val="000000"/>
                          </a:solidFill>
                          <a:effectLst/>
                          <a:latin typeface="Calibri"/>
                        </a:rPr>
                        <a:t>B3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1600" b="0" i="0" u="none" strike="noStrike" dirty="0">
                          <a:solidFill>
                            <a:srgbClr val="000000"/>
                          </a:solidFill>
                          <a:effectLst/>
                          <a:latin typeface="Calibri"/>
                        </a:rPr>
                        <a:t>At the beginning of the wraparound process, my family described our vision of a better future to our team.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1600" b="0" i="0" u="none" strike="noStrike">
                          <a:solidFill>
                            <a:srgbClr val="000000"/>
                          </a:solidFill>
                          <a:effectLst/>
                          <a:latin typeface="Calibri"/>
                        </a:rPr>
                        <a:t>Strengths &amp; Family Driven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2"/>
                  </a:ext>
                </a:extLst>
              </a:tr>
              <a:tr h="540425">
                <a:tc>
                  <a:txBody>
                    <a:bodyPr/>
                    <a:lstStyle/>
                    <a:p>
                      <a:pPr algn="ctr" fontAlgn="ctr"/>
                      <a:r>
                        <a:rPr lang="en-US" sz="1600" b="0" i="0" u="none" strike="noStrike">
                          <a:solidFill>
                            <a:srgbClr val="000000"/>
                          </a:solidFill>
                          <a:effectLst/>
                          <a:latin typeface="Calibri"/>
                        </a:rPr>
                        <a:t>B5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600" b="0" i="0" u="none" strike="noStrike" dirty="0">
                          <a:solidFill>
                            <a:srgbClr val="000000"/>
                          </a:solidFill>
                          <a:effectLst/>
                          <a:latin typeface="Calibri"/>
                        </a:rPr>
                        <a:t>With help from members of our wraparound team, my family and I chose a small number of the highest priority needs to focus 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600" b="0" i="0" u="none" strike="noStrike">
                          <a:solidFill>
                            <a:srgbClr val="000000"/>
                          </a:solidFill>
                          <a:effectLst/>
                          <a:latin typeface="Calibri"/>
                        </a:rPr>
                        <a:t>Needs-Based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3"/>
                  </a:ext>
                </a:extLst>
              </a:tr>
              <a:tr h="540425">
                <a:tc>
                  <a:txBody>
                    <a:bodyPr/>
                    <a:lstStyle/>
                    <a:p>
                      <a:pPr algn="ctr" fontAlgn="ctr"/>
                      <a:r>
                        <a:rPr lang="en-US" sz="1600" b="0" i="0" u="none" strike="noStrike">
                          <a:solidFill>
                            <a:srgbClr val="000000"/>
                          </a:solidFill>
                          <a:effectLst/>
                          <a:latin typeface="Calibri"/>
                        </a:rPr>
                        <a:t>B6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600" b="0" i="0" u="none" strike="noStrike" dirty="0">
                          <a:solidFill>
                            <a:srgbClr val="000000"/>
                          </a:solidFill>
                          <a:effectLst/>
                          <a:latin typeface="Calibri"/>
                        </a:rPr>
                        <a:t>Our wraparound plan includes strategies that address the needs of other family members, in addition to my child.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600" b="0" i="0" u="none" strike="noStrike">
                          <a:solidFill>
                            <a:srgbClr val="000000"/>
                          </a:solidFill>
                          <a:effectLst/>
                          <a:latin typeface="Calibri"/>
                        </a:rPr>
                        <a:t>Needs-Based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4"/>
                  </a:ext>
                </a:extLst>
              </a:tr>
              <a:tr h="540425">
                <a:tc>
                  <a:txBody>
                    <a:bodyPr/>
                    <a:lstStyle/>
                    <a:p>
                      <a:pPr algn="ctr" fontAlgn="ctr"/>
                      <a:r>
                        <a:rPr lang="en-US" sz="1600" b="0" i="0" u="none" strike="noStrike">
                          <a:solidFill>
                            <a:srgbClr val="000000"/>
                          </a:solidFill>
                          <a:effectLst/>
                          <a:latin typeface="Calibri"/>
                        </a:rPr>
                        <a:t>B8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600" b="0" i="0" u="none" strike="noStrike" dirty="0">
                          <a:solidFill>
                            <a:srgbClr val="000000"/>
                          </a:solidFill>
                          <a:effectLst/>
                          <a:latin typeface="Calibri"/>
                        </a:rPr>
                        <a:t>At every team meeting, my wraparound team reviews progress that has been made toward meeting our needs.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c>
                  <a:txBody>
                    <a:bodyPr/>
                    <a:lstStyle/>
                    <a:p>
                      <a:pPr algn="l" fontAlgn="ctr"/>
                      <a:r>
                        <a:rPr lang="en-US" sz="1600" b="0" i="0" u="none" strike="noStrike" dirty="0">
                          <a:solidFill>
                            <a:srgbClr val="000000"/>
                          </a:solidFill>
                          <a:effectLst/>
                          <a:latin typeface="Calibri"/>
                        </a:rPr>
                        <a:t>Needs-Based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extLst>
                  <a:ext uri="{0D108BD9-81ED-4DB2-BD59-A6C34878D82A}">
                    <a16:rowId xmlns:a16="http://schemas.microsoft.com/office/drawing/2014/main" val="10005"/>
                  </a:ext>
                </a:extLst>
              </a:tr>
              <a:tr h="540425">
                <a:tc>
                  <a:txBody>
                    <a:bodyPr/>
                    <a:lstStyle/>
                    <a:p>
                      <a:pPr algn="ctr" fontAlgn="ctr"/>
                      <a:r>
                        <a:rPr lang="en-US" sz="1600" b="0" i="0" u="none" strike="noStrike">
                          <a:solidFill>
                            <a:srgbClr val="000000"/>
                          </a:solidFill>
                          <a:effectLst/>
                          <a:latin typeface="Calibri"/>
                        </a:rPr>
                        <a:t>B11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1600" b="0" i="0" u="none" strike="noStrike">
                          <a:solidFill>
                            <a:srgbClr val="000000"/>
                          </a:solidFill>
                          <a:effectLst/>
                          <a:latin typeface="Calibri"/>
                        </a:rPr>
                        <a:t>At each team meeting, our wraparound team celebrates at least one success or positive event.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1600" b="0" i="0" u="none" strike="noStrike" dirty="0">
                          <a:solidFill>
                            <a:srgbClr val="000000"/>
                          </a:solidFill>
                          <a:effectLst/>
                          <a:latin typeface="Calibri"/>
                        </a:rPr>
                        <a:t>Strengths &amp; Family Driven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6354183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3200" dirty="0"/>
              <a:t>Factor 3 contains </a:t>
            </a:r>
            <a:r>
              <a:rPr lang="en-US" sz="3200" b="1" dirty="0"/>
              <a:t>3 items </a:t>
            </a:r>
            <a:r>
              <a:rPr lang="en-US" sz="3200" dirty="0"/>
              <a:t>that assess the </a:t>
            </a:r>
            <a:r>
              <a:rPr lang="en-US" sz="3200" b="1" dirty="0"/>
              <a:t>quality</a:t>
            </a:r>
            <a:r>
              <a:rPr lang="en-US" sz="3200" dirty="0"/>
              <a:t> of the Wraparound </a:t>
            </a:r>
            <a:r>
              <a:rPr lang="en-US" sz="3200" b="1" dirty="0"/>
              <a:t>team</a:t>
            </a:r>
            <a:r>
              <a:rPr lang="en-US" sz="3200" dirty="0"/>
              <a:t>. </a:t>
            </a:r>
          </a:p>
        </p:txBody>
      </p:sp>
      <p:graphicFrame>
        <p:nvGraphicFramePr>
          <p:cNvPr id="4" name="Table 3"/>
          <p:cNvGraphicFramePr>
            <a:graphicFrameLocks noGrp="1"/>
          </p:cNvGraphicFramePr>
          <p:nvPr>
            <p:extLst/>
          </p:nvPr>
        </p:nvGraphicFramePr>
        <p:xfrm>
          <a:off x="1047750" y="2242953"/>
          <a:ext cx="7048500" cy="2585081"/>
        </p:xfrm>
        <a:graphic>
          <a:graphicData uri="http://schemas.openxmlformats.org/drawingml/2006/table">
            <a:tbl>
              <a:tblPr/>
              <a:tblGrid>
                <a:gridCol w="609326">
                  <a:extLst>
                    <a:ext uri="{9D8B030D-6E8A-4147-A177-3AD203B41FA5}">
                      <a16:colId xmlns:a16="http://schemas.microsoft.com/office/drawing/2014/main" val="20000"/>
                    </a:ext>
                  </a:extLst>
                </a:gridCol>
                <a:gridCol w="4636586">
                  <a:extLst>
                    <a:ext uri="{9D8B030D-6E8A-4147-A177-3AD203B41FA5}">
                      <a16:colId xmlns:a16="http://schemas.microsoft.com/office/drawing/2014/main" val="20001"/>
                    </a:ext>
                  </a:extLst>
                </a:gridCol>
                <a:gridCol w="1802588">
                  <a:extLst>
                    <a:ext uri="{9D8B030D-6E8A-4147-A177-3AD203B41FA5}">
                      <a16:colId xmlns:a16="http://schemas.microsoft.com/office/drawing/2014/main" val="20002"/>
                    </a:ext>
                  </a:extLst>
                </a:gridCol>
              </a:tblGrid>
              <a:tr h="718181">
                <a:tc gridSpan="2">
                  <a:txBody>
                    <a:bodyPr/>
                    <a:lstStyle/>
                    <a:p>
                      <a:pPr algn="l" fontAlgn="ctr"/>
                      <a:r>
                        <a:rPr lang="en-US" sz="2800" b="1" i="0" u="none" strike="noStrike" dirty="0">
                          <a:solidFill>
                            <a:srgbClr val="FFFFFF"/>
                          </a:solidFill>
                          <a:effectLst/>
                          <a:latin typeface="Calibri"/>
                        </a:rPr>
                        <a:t>Factor 3: Team Quality </a:t>
                      </a:r>
                      <a:r>
                        <a:rPr lang="en-US" sz="1800" b="1" i="0" u="none" strike="noStrike" dirty="0">
                          <a:solidFill>
                            <a:srgbClr val="FFFFFF"/>
                          </a:solidFill>
                          <a:effectLst/>
                          <a:latin typeface="Calibri"/>
                        </a:rPr>
                        <a:t>(alpha = 0.7604)</a:t>
                      </a:r>
                      <a:endParaRPr lang="en-US" sz="28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a:txBody>
                    <a:bodyPr/>
                    <a:lstStyle/>
                    <a:p>
                      <a:pPr algn="l" fontAlgn="ctr"/>
                      <a:r>
                        <a:rPr lang="en-US" sz="2800" b="1" i="0" u="none" strike="noStrike">
                          <a:solidFill>
                            <a:srgbClr val="FFFFFF"/>
                          </a:solidFill>
                          <a:effectLst/>
                          <a:latin typeface="Calibr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195979">
                <a:tc>
                  <a:txBody>
                    <a:bodyPr/>
                    <a:lstStyle/>
                    <a:p>
                      <a:pPr algn="ctr" fontAlgn="ctr"/>
                      <a:r>
                        <a:rPr lang="en-US" sz="2400" b="1" i="0" u="none" strike="noStrike" dirty="0">
                          <a:solidFill>
                            <a:srgbClr val="000000"/>
                          </a:solidFill>
                          <a:effectLst/>
                          <a:latin typeface="Calibri"/>
                        </a:rPr>
                        <a:t>Item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Calibri"/>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1" i="0" u="none" strike="noStrike" dirty="0">
                          <a:solidFill>
                            <a:srgbClr val="000000"/>
                          </a:solidFill>
                          <a:effectLst/>
                          <a:latin typeface="Calibri"/>
                        </a:rPr>
                        <a:t>Key 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5056">
                <a:tc>
                  <a:txBody>
                    <a:bodyPr/>
                    <a:lstStyle/>
                    <a:p>
                      <a:pPr algn="ctr" fontAlgn="ctr"/>
                      <a:r>
                        <a:rPr lang="en-US" sz="1600" b="0" i="0" u="none" strike="noStrike">
                          <a:solidFill>
                            <a:srgbClr val="000000"/>
                          </a:solidFill>
                          <a:effectLst/>
                          <a:latin typeface="Calibri"/>
                        </a:rPr>
                        <a:t>B7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1600" b="0" i="0" u="none" strike="noStrike">
                          <a:solidFill>
                            <a:srgbClr val="000000"/>
                          </a:solidFill>
                          <a:effectLst/>
                          <a:latin typeface="Calibri"/>
                        </a:rPr>
                        <a:t>I sometimes feel like our team does not include the right people to help my child and family. (R)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1600" b="0" i="0" u="none" strike="noStrike" dirty="0">
                          <a:solidFill>
                            <a:srgbClr val="000000"/>
                          </a:solidFill>
                          <a:effectLst/>
                          <a:latin typeface="Calibri"/>
                        </a:rPr>
                        <a:t>Effective Teamwork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305056">
                <a:tc>
                  <a:txBody>
                    <a:bodyPr/>
                    <a:lstStyle/>
                    <a:p>
                      <a:pPr algn="ctr" fontAlgn="ctr"/>
                      <a:r>
                        <a:rPr lang="en-US" sz="1600" b="0" i="0" u="none" strike="noStrike">
                          <a:solidFill>
                            <a:srgbClr val="000000"/>
                          </a:solidFill>
                          <a:effectLst/>
                          <a:latin typeface="Calibri"/>
                        </a:rPr>
                        <a:t>B15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1600" b="0" i="0" u="none" strike="noStrike">
                          <a:solidFill>
                            <a:srgbClr val="000000"/>
                          </a:solidFill>
                          <a:effectLst/>
                          <a:latin typeface="Calibri"/>
                        </a:rPr>
                        <a:t>Members of our wraparound team sometimes do not do the tasks they are assigned. (R)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1600" b="0" i="0" u="none" strike="noStrike">
                          <a:solidFill>
                            <a:srgbClr val="000000"/>
                          </a:solidFill>
                          <a:effectLst/>
                          <a:latin typeface="Calibri"/>
                        </a:rPr>
                        <a:t>Effective Teamwork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3"/>
                  </a:ext>
                </a:extLst>
              </a:tr>
              <a:tr h="305056">
                <a:tc>
                  <a:txBody>
                    <a:bodyPr/>
                    <a:lstStyle/>
                    <a:p>
                      <a:pPr algn="ctr" fontAlgn="ctr"/>
                      <a:r>
                        <a:rPr lang="en-US" sz="1600" b="0" i="0" u="none" strike="noStrike">
                          <a:solidFill>
                            <a:srgbClr val="000000"/>
                          </a:solidFill>
                          <a:effectLst/>
                          <a:latin typeface="Calibri"/>
                        </a:rPr>
                        <a:t>B17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1600" b="0" i="0" u="none" strike="noStrike">
                          <a:solidFill>
                            <a:srgbClr val="000000"/>
                          </a:solidFill>
                          <a:effectLst/>
                          <a:latin typeface="Calibri"/>
                        </a:rPr>
                        <a:t>I sometimes feel like members of my wraparound team do not understand me and my family. (R)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l" fontAlgn="ctr"/>
                      <a:r>
                        <a:rPr lang="en-US" sz="1600" b="0" i="0" u="none" strike="noStrike" dirty="0">
                          <a:solidFill>
                            <a:srgbClr val="000000"/>
                          </a:solidFill>
                          <a:effectLst/>
                          <a:latin typeface="Calibri"/>
                        </a:rPr>
                        <a:t>Strengths &amp; Family Driven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7668460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1143000"/>
          </a:xfrm>
        </p:spPr>
        <p:txBody>
          <a:bodyPr>
            <a:noAutofit/>
          </a:bodyPr>
          <a:lstStyle/>
          <a:p>
            <a:r>
              <a:rPr lang="en-US" sz="2800" dirty="0"/>
              <a:t>Factor 3 contains </a:t>
            </a:r>
            <a:r>
              <a:rPr lang="en-US" sz="2800" b="1" dirty="0"/>
              <a:t>3 items </a:t>
            </a:r>
            <a:r>
              <a:rPr lang="en-US" sz="2800" dirty="0"/>
              <a:t>that assess the </a:t>
            </a:r>
            <a:r>
              <a:rPr lang="en-US" sz="2800" b="1" dirty="0"/>
              <a:t>quality</a:t>
            </a:r>
            <a:r>
              <a:rPr lang="en-US" sz="2800" dirty="0"/>
              <a:t> of the Wraparound </a:t>
            </a:r>
            <a:r>
              <a:rPr lang="en-US" sz="2800" b="1" dirty="0"/>
              <a:t>team</a:t>
            </a:r>
            <a:r>
              <a:rPr lang="en-US" sz="2800" dirty="0"/>
              <a:t>. Factor 4 contains </a:t>
            </a:r>
            <a:r>
              <a:rPr lang="en-US" sz="2800" b="1" dirty="0"/>
              <a:t>2 items</a:t>
            </a:r>
            <a:r>
              <a:rPr lang="en-US" sz="2800" dirty="0"/>
              <a:t> on the quality of </a:t>
            </a:r>
            <a:r>
              <a:rPr lang="en-US" sz="2800" b="1" dirty="0"/>
              <a:t>natural supports</a:t>
            </a:r>
            <a:r>
              <a:rPr lang="en-US" sz="2800" dirty="0"/>
              <a:t>. </a:t>
            </a:r>
          </a:p>
        </p:txBody>
      </p:sp>
      <p:graphicFrame>
        <p:nvGraphicFramePr>
          <p:cNvPr id="5" name="Table 4"/>
          <p:cNvGraphicFramePr>
            <a:graphicFrameLocks noGrp="1"/>
          </p:cNvGraphicFramePr>
          <p:nvPr>
            <p:extLst/>
          </p:nvPr>
        </p:nvGraphicFramePr>
        <p:xfrm>
          <a:off x="838200" y="2209802"/>
          <a:ext cx="7543800" cy="1845301"/>
        </p:xfrm>
        <a:graphic>
          <a:graphicData uri="http://schemas.openxmlformats.org/drawingml/2006/table">
            <a:tbl>
              <a:tblPr/>
              <a:tblGrid>
                <a:gridCol w="652144">
                  <a:extLst>
                    <a:ext uri="{9D8B030D-6E8A-4147-A177-3AD203B41FA5}">
                      <a16:colId xmlns:a16="http://schemas.microsoft.com/office/drawing/2014/main" val="20000"/>
                    </a:ext>
                  </a:extLst>
                </a:gridCol>
                <a:gridCol w="4962400">
                  <a:extLst>
                    <a:ext uri="{9D8B030D-6E8A-4147-A177-3AD203B41FA5}">
                      <a16:colId xmlns:a16="http://schemas.microsoft.com/office/drawing/2014/main" val="20001"/>
                    </a:ext>
                  </a:extLst>
                </a:gridCol>
                <a:gridCol w="1929256">
                  <a:extLst>
                    <a:ext uri="{9D8B030D-6E8A-4147-A177-3AD203B41FA5}">
                      <a16:colId xmlns:a16="http://schemas.microsoft.com/office/drawing/2014/main" val="20002"/>
                    </a:ext>
                  </a:extLst>
                </a:gridCol>
              </a:tblGrid>
              <a:tr h="445126">
                <a:tc gridSpan="2">
                  <a:txBody>
                    <a:bodyPr/>
                    <a:lstStyle/>
                    <a:p>
                      <a:pPr algn="l" fontAlgn="ctr"/>
                      <a:r>
                        <a:rPr lang="en-US" sz="2400" b="1" i="0" u="none" strike="noStrike" dirty="0">
                          <a:solidFill>
                            <a:srgbClr val="FFFFFF"/>
                          </a:solidFill>
                          <a:effectLst/>
                          <a:latin typeface="Calibri"/>
                        </a:rPr>
                        <a:t>Factor 4: Natural Supports </a:t>
                      </a:r>
                      <a:r>
                        <a:rPr lang="en-US" sz="1600" b="1" i="0" u="none" strike="noStrike" dirty="0">
                          <a:solidFill>
                            <a:srgbClr val="FFFFFF"/>
                          </a:solidFill>
                          <a:effectLst/>
                          <a:latin typeface="Calibri"/>
                        </a:rPr>
                        <a:t>(alpha = 0.6014)</a:t>
                      </a:r>
                      <a:endParaRPr lang="en-US" sz="2400" b="1" i="0" u="none" strike="noStrike" dirty="0">
                        <a:solidFill>
                          <a:srgbClr val="FFFFFF"/>
                        </a:solidFill>
                        <a:effectLst/>
                        <a:latin typeface="Calibri"/>
                      </a:endParaRP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en-US"/>
                    </a:p>
                  </a:txBody>
                  <a:tcPr/>
                </a:tc>
                <a:tc>
                  <a:txBody>
                    <a:bodyPr/>
                    <a:lstStyle/>
                    <a:p>
                      <a:pPr algn="l" fontAlgn="ctr"/>
                      <a:r>
                        <a:rPr lang="en-US" sz="2400" b="1" i="0" u="none" strike="noStrike" dirty="0">
                          <a:solidFill>
                            <a:srgbClr val="FFFFFF"/>
                          </a:solidFill>
                          <a:effectLst/>
                          <a:latin typeface="Calibri"/>
                        </a:rPr>
                        <a:t> </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11965">
                <a:tc>
                  <a:txBody>
                    <a:bodyPr/>
                    <a:lstStyle/>
                    <a:p>
                      <a:pPr algn="ctr" fontAlgn="ctr"/>
                      <a:r>
                        <a:rPr lang="en-US" sz="1800" b="1" i="0" u="none" strike="noStrike" dirty="0">
                          <a:solidFill>
                            <a:srgbClr val="000000"/>
                          </a:solidFill>
                          <a:effectLst/>
                          <a:latin typeface="Calibri"/>
                        </a:rPr>
                        <a:t>Item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00"/>
                          </a:solidFill>
                          <a:effectLst/>
                          <a:latin typeface="Calibri"/>
                        </a:rPr>
                        <a:t>Key Element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23930">
                <a:tc>
                  <a:txBody>
                    <a:bodyPr/>
                    <a:lstStyle/>
                    <a:p>
                      <a:pPr algn="ctr" fontAlgn="ctr"/>
                      <a:r>
                        <a:rPr lang="en-US" sz="1800" b="0" i="0" u="none" strike="noStrike" dirty="0">
                          <a:solidFill>
                            <a:srgbClr val="000000"/>
                          </a:solidFill>
                          <a:effectLst/>
                          <a:latin typeface="Calibri"/>
                        </a:rPr>
                        <a:t>B12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1800" b="0" i="0" u="none" strike="noStrike" dirty="0">
                          <a:solidFill>
                            <a:srgbClr val="000000"/>
                          </a:solidFill>
                          <a:effectLst/>
                          <a:latin typeface="Calibri"/>
                        </a:rPr>
                        <a:t>Our wraparound team does not include any friends, neighbors, or extended family members. (R)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1800" b="0" i="0" u="none" strike="noStrike" dirty="0">
                          <a:solidFill>
                            <a:srgbClr val="000000"/>
                          </a:solidFill>
                          <a:effectLst/>
                          <a:latin typeface="Calibri"/>
                        </a:rPr>
                        <a:t>Community</a:t>
                      </a:r>
                      <a:r>
                        <a:rPr lang="en-US" sz="1800" b="0" i="0" u="none" strike="noStrike" dirty="0" smtClean="0">
                          <a:solidFill>
                            <a:srgbClr val="000000"/>
                          </a:solidFill>
                          <a:effectLst/>
                          <a:latin typeface="Calibri"/>
                        </a:rPr>
                        <a:t>/ Natural </a:t>
                      </a:r>
                      <a:r>
                        <a:rPr lang="en-US" sz="1800" b="0" i="0" u="none" strike="noStrike" dirty="0">
                          <a:solidFill>
                            <a:srgbClr val="000000"/>
                          </a:solidFill>
                          <a:effectLst/>
                          <a:latin typeface="Calibri"/>
                        </a:rPr>
                        <a:t>Supports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10002"/>
                  </a:ext>
                </a:extLst>
              </a:tr>
              <a:tr h="423930">
                <a:tc>
                  <a:txBody>
                    <a:bodyPr/>
                    <a:lstStyle/>
                    <a:p>
                      <a:pPr algn="ctr" fontAlgn="ctr"/>
                      <a:r>
                        <a:rPr lang="en-US" sz="1800" b="0" i="0" u="none" strike="noStrike">
                          <a:solidFill>
                            <a:srgbClr val="000000"/>
                          </a:solidFill>
                          <a:effectLst/>
                          <a:latin typeface="Calibri"/>
                        </a:rPr>
                        <a:t>B16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1800" b="0" i="0" u="none" strike="noStrike" dirty="0">
                          <a:solidFill>
                            <a:srgbClr val="000000"/>
                          </a:solidFill>
                          <a:effectLst/>
                          <a:latin typeface="Calibri"/>
                        </a:rPr>
                        <a:t>Our wraparound team includes people who are not paid to be there (e.g., friends, family, faith).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ctr"/>
                      <a:r>
                        <a:rPr lang="en-US" sz="1800" b="0" i="0" u="none" strike="noStrike" dirty="0">
                          <a:solidFill>
                            <a:srgbClr val="000000"/>
                          </a:solidFill>
                          <a:effectLst/>
                          <a:latin typeface="Calibri"/>
                        </a:rPr>
                        <a:t>Community</a:t>
                      </a:r>
                      <a:r>
                        <a:rPr lang="en-US" sz="1800" b="0" i="0" u="none" strike="noStrike" dirty="0" smtClean="0">
                          <a:solidFill>
                            <a:srgbClr val="000000"/>
                          </a:solidFill>
                          <a:effectLst/>
                          <a:latin typeface="Calibri"/>
                        </a:rPr>
                        <a:t>/ Natural </a:t>
                      </a:r>
                      <a:r>
                        <a:rPr lang="en-US" sz="1800" b="0" i="0" u="none" strike="noStrike" dirty="0">
                          <a:solidFill>
                            <a:srgbClr val="000000"/>
                          </a:solidFill>
                          <a:effectLst/>
                          <a:latin typeface="Calibri"/>
                        </a:rPr>
                        <a:t>Supports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351512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600" dirty="0"/>
              <a:t>The </a:t>
            </a:r>
            <a:r>
              <a:rPr lang="en-US" sz="3600" b="1" dirty="0"/>
              <a:t>national means </a:t>
            </a:r>
            <a:r>
              <a:rPr lang="en-US" sz="3600" dirty="0"/>
              <a:t>of these new factors are </a:t>
            </a:r>
            <a:r>
              <a:rPr lang="en-US" sz="3600" b="1" dirty="0"/>
              <a:t>comparable</a:t>
            </a:r>
            <a:r>
              <a:rPr lang="en-US" sz="3600" dirty="0"/>
              <a:t> to the key elements’.</a:t>
            </a:r>
          </a:p>
        </p:txBody>
      </p:sp>
      <p:graphicFrame>
        <p:nvGraphicFramePr>
          <p:cNvPr id="4" name="Chart 3"/>
          <p:cNvGraphicFramePr>
            <a:graphicFrameLocks/>
          </p:cNvGraphicFramePr>
          <p:nvPr>
            <p:extLst/>
          </p:nvPr>
        </p:nvGraphicFramePr>
        <p:xfrm>
          <a:off x="304800" y="3962400"/>
          <a:ext cx="8153400"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nvPr>
        </p:nvGraphicFramePr>
        <p:xfrm>
          <a:off x="304800" y="1676400"/>
          <a:ext cx="8001000" cy="2286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48809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85938"/>
            <a:ext cx="7123112" cy="1481138"/>
          </a:xfrm>
        </p:spPr>
        <p:txBody>
          <a:bodyPr>
            <a:noAutofit/>
          </a:bodyPr>
          <a:lstStyle/>
          <a:p>
            <a:r>
              <a:rPr lang="en-US" sz="3600" dirty="0"/>
              <a:t>MASSACHUSETTS RESULTS </a:t>
            </a:r>
          </a:p>
        </p:txBody>
      </p:sp>
      <p:sp>
        <p:nvSpPr>
          <p:cNvPr id="3" name="Text Placeholder 2"/>
          <p:cNvSpPr>
            <a:spLocks noGrp="1"/>
          </p:cNvSpPr>
          <p:nvPr>
            <p:ph type="body" sz="half" idx="2"/>
          </p:nvPr>
        </p:nvSpPr>
        <p:spPr>
          <a:xfrm>
            <a:off x="1371600" y="3309938"/>
            <a:ext cx="5486400" cy="804862"/>
          </a:xfrm>
        </p:spPr>
        <p:txBody>
          <a:bodyPr>
            <a:normAutofit/>
          </a:bodyPr>
          <a:lstStyle/>
          <a:p>
            <a:r>
              <a:rPr lang="en-US" sz="2400" dirty="0"/>
              <a:t>Scores on the WFI-EZ &amp; TOM 2.0</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 y="418712"/>
            <a:ext cx="2743200" cy="125193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7932" y="445533"/>
            <a:ext cx="2645736" cy="1198293"/>
          </a:xfrm>
          <a:prstGeom prst="rect">
            <a:avLst/>
          </a:prstGeom>
        </p:spPr>
      </p:pic>
    </p:spTree>
    <p:extLst>
      <p:ext uri="{BB962C8B-B14F-4D97-AF65-F5344CB8AC3E}">
        <p14:creationId xmlns:p14="http://schemas.microsoft.com/office/powerpoint/2010/main" val="21030912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Wraparound Adherence</a:t>
            </a:r>
            <a:br>
              <a:rPr lang="en-US" dirty="0"/>
            </a:br>
            <a:r>
              <a:rPr lang="en-US" sz="3100" i="1" dirty="0"/>
              <a:t>What do we want to measure?</a:t>
            </a:r>
            <a:endParaRPr lang="en-US" sz="4000" dirty="0"/>
          </a:p>
        </p:txBody>
      </p:sp>
      <p:sp>
        <p:nvSpPr>
          <p:cNvPr id="3" name="Content Placeholder 2"/>
          <p:cNvSpPr>
            <a:spLocks noGrp="1"/>
          </p:cNvSpPr>
          <p:nvPr>
            <p:ph idx="1"/>
          </p:nvPr>
        </p:nvSpPr>
        <p:spPr>
          <a:xfrm>
            <a:off x="457200" y="1646239"/>
            <a:ext cx="8229600" cy="4525963"/>
          </a:xfrm>
        </p:spPr>
        <p:txBody>
          <a:bodyPr>
            <a:normAutofit fontScale="85000" lnSpcReduction="20000"/>
          </a:bodyPr>
          <a:lstStyle/>
          <a:p>
            <a:pPr marL="0" indent="0">
              <a:buNone/>
            </a:pPr>
            <a:r>
              <a:rPr lang="en-US" b="1" u="sng" dirty="0">
                <a:solidFill>
                  <a:schemeClr val="accent3">
                    <a:lumMod val="75000"/>
                  </a:schemeClr>
                </a:solidFill>
              </a:rPr>
              <a:t>Wraparound Principles</a:t>
            </a:r>
            <a:r>
              <a:rPr lang="en-US" b="1" u="sng" dirty="0" smtClean="0">
                <a:solidFill>
                  <a:schemeClr val="accent3">
                    <a:lumMod val="75000"/>
                  </a:schemeClr>
                </a:solidFill>
              </a:rPr>
              <a:t>:</a:t>
            </a:r>
          </a:p>
          <a:p>
            <a:pPr marL="0" indent="0">
              <a:buNone/>
            </a:pPr>
            <a:endParaRPr lang="en-US" sz="1100" b="1" u="sng" dirty="0">
              <a:solidFill>
                <a:schemeClr val="accent3"/>
              </a:solidFill>
            </a:endParaRPr>
          </a:p>
          <a:p>
            <a:pPr marL="914400" lvl="1" indent="-400050">
              <a:buAutoNum type="arabicPeriod"/>
            </a:pPr>
            <a:r>
              <a:rPr lang="en-US" dirty="0"/>
              <a:t>Family voice and choice</a:t>
            </a:r>
          </a:p>
          <a:p>
            <a:pPr marL="914400" lvl="1" indent="-400050">
              <a:buAutoNum type="arabicPeriod"/>
            </a:pPr>
            <a:r>
              <a:rPr lang="en-US" dirty="0"/>
              <a:t>Team-based</a:t>
            </a:r>
          </a:p>
          <a:p>
            <a:pPr marL="914400" lvl="1" indent="-400050">
              <a:buAutoNum type="arabicPeriod"/>
            </a:pPr>
            <a:r>
              <a:rPr lang="en-US" dirty="0"/>
              <a:t>Natural supports</a:t>
            </a:r>
          </a:p>
          <a:p>
            <a:pPr marL="914400" lvl="1" indent="-400050">
              <a:buAutoNum type="arabicPeriod"/>
            </a:pPr>
            <a:r>
              <a:rPr lang="en-US" dirty="0"/>
              <a:t>Collaboration</a:t>
            </a:r>
          </a:p>
          <a:p>
            <a:pPr marL="914400" lvl="1" indent="-400050">
              <a:buAutoNum type="arabicPeriod"/>
            </a:pPr>
            <a:r>
              <a:rPr lang="en-US" dirty="0"/>
              <a:t>Community-based</a:t>
            </a:r>
          </a:p>
          <a:p>
            <a:pPr marL="914400" lvl="1" indent="-400050">
              <a:buAutoNum type="arabicPeriod"/>
            </a:pPr>
            <a:r>
              <a:rPr lang="en-US" dirty="0"/>
              <a:t>Culturally competent</a:t>
            </a:r>
          </a:p>
          <a:p>
            <a:pPr marL="914400" lvl="1" indent="-400050">
              <a:buAutoNum type="arabicPeriod"/>
            </a:pPr>
            <a:r>
              <a:rPr lang="en-US" dirty="0"/>
              <a:t>Individualized</a:t>
            </a:r>
          </a:p>
          <a:p>
            <a:pPr marL="914400" lvl="1" indent="-400050">
              <a:buAutoNum type="arabicPeriod"/>
            </a:pPr>
            <a:r>
              <a:rPr lang="en-US" dirty="0"/>
              <a:t>Strengths-based</a:t>
            </a:r>
          </a:p>
          <a:p>
            <a:pPr marL="914400" lvl="1" indent="-400050">
              <a:buAutoNum type="arabicPeriod"/>
            </a:pPr>
            <a:r>
              <a:rPr lang="en-US" dirty="0" smtClean="0"/>
              <a:t>Persistence</a:t>
            </a:r>
            <a:endParaRPr lang="en-US" dirty="0"/>
          </a:p>
          <a:p>
            <a:pPr marL="914400" lvl="1" indent="-400050">
              <a:buAutoNum type="arabicPeriod"/>
            </a:pPr>
            <a:r>
              <a:rPr lang="en-US" dirty="0" smtClean="0"/>
              <a:t> Outcome-based</a:t>
            </a:r>
            <a:endParaRPr lang="en-US" dirty="0"/>
          </a:p>
        </p:txBody>
      </p:sp>
    </p:spTree>
    <p:extLst>
      <p:ext uri="{BB962C8B-B14F-4D97-AF65-F5344CB8AC3E}">
        <p14:creationId xmlns:p14="http://schemas.microsoft.com/office/powerpoint/2010/main" val="6668410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
            <a:ext cx="9144000" cy="762000"/>
          </a:xfrm>
        </p:spPr>
        <p:txBody>
          <a:bodyPr>
            <a:normAutofit/>
          </a:bodyPr>
          <a:lstStyle/>
          <a:p>
            <a:pPr algn="ctr"/>
            <a:r>
              <a:rPr lang="en-US" sz="3800" dirty="0"/>
              <a:t>Youth Summary</a:t>
            </a:r>
          </a:p>
        </p:txBody>
      </p:sp>
      <p:graphicFrame>
        <p:nvGraphicFramePr>
          <p:cNvPr id="9" name="Table 8"/>
          <p:cNvGraphicFramePr>
            <a:graphicFrameLocks noGrp="1"/>
          </p:cNvGraphicFramePr>
          <p:nvPr>
            <p:extLst>
              <p:ext uri="{D42A27DB-BD31-4B8C-83A1-F6EECF244321}">
                <p14:modId xmlns:p14="http://schemas.microsoft.com/office/powerpoint/2010/main" val="2424870764"/>
              </p:ext>
            </p:extLst>
          </p:nvPr>
        </p:nvGraphicFramePr>
        <p:xfrm>
          <a:off x="609600" y="762000"/>
          <a:ext cx="3581400" cy="6035040"/>
        </p:xfrm>
        <a:graphic>
          <a:graphicData uri="http://schemas.openxmlformats.org/drawingml/2006/table">
            <a:tbl>
              <a:tblPr firstRow="1" bandRow="1">
                <a:tableStyleId>{21E4AEA4-8DFA-4A89-87EB-49C32662AFE0}</a:tableStyleId>
              </a:tblPr>
              <a:tblGrid>
                <a:gridCol w="19812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tblGrid>
              <a:tr h="321479">
                <a:tc gridSpan="3">
                  <a:txBody>
                    <a:bodyPr/>
                    <a:lstStyle/>
                    <a:p>
                      <a:pPr algn="ctr"/>
                      <a:r>
                        <a:rPr lang="en-US" sz="1600" dirty="0" smtClean="0"/>
                        <a:t>WFI-EZ</a:t>
                      </a:r>
                      <a:endParaRPr lang="en-US" sz="1600" dirty="0">
                        <a:latin typeface="+mn-lt"/>
                      </a:endParaRPr>
                    </a:p>
                  </a:txBody>
                  <a:tcPr>
                    <a:solidFill>
                      <a:schemeClr val="accent1"/>
                    </a:solidFill>
                  </a:tcPr>
                </a:tc>
                <a:tc hMerge="1">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10000"/>
                  </a:ext>
                </a:extLst>
              </a:tr>
              <a:tr h="248416">
                <a:tc>
                  <a:txBody>
                    <a:bodyPr/>
                    <a:lstStyle/>
                    <a:p>
                      <a:r>
                        <a:rPr lang="en-US" sz="1100" b="1" dirty="0" smtClean="0"/>
                        <a:t>Number of Youth Assessed</a:t>
                      </a:r>
                      <a:endParaRPr lang="en-US" sz="1100" b="1"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624 forms and youth</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1"/>
                  </a:ext>
                </a:extLst>
              </a:tr>
              <a:tr h="243840">
                <a:tc gridSpan="3">
                  <a:txBody>
                    <a:bodyPr/>
                    <a:lstStyle/>
                    <a:p>
                      <a:r>
                        <a:rPr lang="en-US" sz="1100" b="1" dirty="0" smtClean="0"/>
                        <a:t>Age of Youth &amp; Frequencies</a:t>
                      </a:r>
                      <a:endParaRPr lang="en-US" sz="1100" b="1" dirty="0">
                        <a:latin typeface="Calibri" panose="020F0502020204030204" pitchFamily="34" charset="0"/>
                      </a:endParaRPr>
                    </a:p>
                  </a:txBody>
                  <a:tcPr/>
                </a:tc>
                <a:tc hMerge="1">
                  <a:txBody>
                    <a:bodyPr/>
                    <a:lstStyle/>
                    <a:p>
                      <a:pPr algn="ct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2"/>
                  </a:ext>
                </a:extLst>
              </a:tr>
              <a:tr h="248416">
                <a:tc>
                  <a:txBody>
                    <a:bodyPr/>
                    <a:lstStyle/>
                    <a:p>
                      <a:r>
                        <a:rPr lang="en-US" sz="1100" dirty="0" smtClean="0"/>
                        <a:t>     Mean (SD)</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12 (4.0)</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3"/>
                  </a:ext>
                </a:extLst>
              </a:tr>
              <a:tr h="248416">
                <a:tc>
                  <a:txBody>
                    <a:bodyPr/>
                    <a:lstStyle/>
                    <a:p>
                      <a:r>
                        <a:rPr lang="en-US" sz="1100" dirty="0" smtClean="0"/>
                        <a:t>     Range</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1 – 19 </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4"/>
                  </a:ext>
                </a:extLst>
              </a:tr>
              <a:tr h="248416">
                <a:tc>
                  <a:txBody>
                    <a:bodyPr/>
                    <a:lstStyle/>
                    <a:p>
                      <a:r>
                        <a:rPr lang="en-US" sz="1100" dirty="0" smtClean="0"/>
                        <a:t>     0-4</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23 (4%)</a:t>
                      </a:r>
                    </a:p>
                  </a:txBody>
                  <a:tcPr/>
                </a:tc>
                <a:tc hMerge="1">
                  <a:txBody>
                    <a:bodyPr/>
                    <a:lstStyle/>
                    <a:p>
                      <a:endParaRPr lang="en-US"/>
                    </a:p>
                  </a:txBody>
                  <a:tcPr/>
                </a:tc>
                <a:extLst>
                  <a:ext uri="{0D108BD9-81ED-4DB2-BD59-A6C34878D82A}">
                    <a16:rowId xmlns:a16="http://schemas.microsoft.com/office/drawing/2014/main" val="10005"/>
                  </a:ext>
                </a:extLst>
              </a:tr>
              <a:tr h="182880">
                <a:tc>
                  <a:txBody>
                    <a:bodyPr/>
                    <a:lstStyle/>
                    <a:p>
                      <a:r>
                        <a:rPr lang="en-US" sz="1100" dirty="0" smtClean="0"/>
                        <a:t>     5-9</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205 (33%)</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6"/>
                  </a:ext>
                </a:extLst>
              </a:tr>
              <a:tr h="248416">
                <a:tc>
                  <a:txBody>
                    <a:bodyPr/>
                    <a:lstStyle/>
                    <a:p>
                      <a:r>
                        <a:rPr lang="en-US" sz="1100" baseline="0" dirty="0" smtClean="0"/>
                        <a:t>     10-14</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237 (38%)</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7"/>
                  </a:ext>
                </a:extLst>
              </a:tr>
              <a:tr h="248416">
                <a:tc>
                  <a:txBody>
                    <a:bodyPr/>
                    <a:lstStyle/>
                    <a:p>
                      <a:r>
                        <a:rPr lang="en-US" sz="1100" dirty="0" smtClean="0"/>
                        <a:t>     15-18</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158 (25%)</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8"/>
                  </a:ext>
                </a:extLst>
              </a:tr>
              <a:tr h="248416">
                <a:tc>
                  <a:txBody>
                    <a:bodyPr/>
                    <a:lstStyle/>
                    <a:p>
                      <a:r>
                        <a:rPr lang="en-US" sz="1100" dirty="0" smtClean="0"/>
                        <a:t>     19 and older</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1 (&lt;1%)</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9"/>
                  </a:ext>
                </a:extLst>
              </a:tr>
              <a:tr h="248416">
                <a:tc>
                  <a:txBody>
                    <a:bodyPr/>
                    <a:lstStyle/>
                    <a:p>
                      <a:r>
                        <a:rPr lang="en-US" sz="1100" dirty="0" smtClean="0"/>
                        <a:t>     Missing</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0</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10"/>
                  </a:ext>
                </a:extLst>
              </a:tr>
              <a:tr h="248416">
                <a:tc gridSpan="3">
                  <a:txBody>
                    <a:bodyPr/>
                    <a:lstStyle/>
                    <a:p>
                      <a:r>
                        <a:rPr lang="en-US" sz="1100" b="1" dirty="0" smtClean="0">
                          <a:latin typeface="Calibri" panose="020F0502020204030204" pitchFamily="34" charset="0"/>
                        </a:rPr>
                        <a:t>Gender</a:t>
                      </a:r>
                      <a:endParaRPr lang="en-US" sz="1100" b="1" dirty="0">
                        <a:latin typeface="Calibri" panose="020F0502020204030204" pitchFamily="34" charset="0"/>
                      </a:endParaRPr>
                    </a:p>
                  </a:txBody>
                  <a:tcPr/>
                </a:tc>
                <a:tc hMerge="1">
                  <a:txBody>
                    <a:bodyPr/>
                    <a:lstStyle/>
                    <a:p>
                      <a:pPr algn="ctr"/>
                      <a:endParaRPr lang="en-US" sz="1100" dirty="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11"/>
                  </a:ext>
                </a:extLst>
              </a:tr>
              <a:tr h="248416">
                <a:tc>
                  <a:txBody>
                    <a:bodyPr/>
                    <a:lstStyle/>
                    <a:p>
                      <a:r>
                        <a:rPr lang="en-US" sz="1100" dirty="0" smtClean="0"/>
                        <a:t>     Male</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409 (66%)</a:t>
                      </a:r>
                      <a:endParaRPr lang="en-US" sz="1100" b="0" dirty="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12"/>
                  </a:ext>
                </a:extLst>
              </a:tr>
              <a:tr h="248416">
                <a:tc>
                  <a:txBody>
                    <a:bodyPr/>
                    <a:lstStyle/>
                    <a:p>
                      <a:r>
                        <a:rPr lang="en-US" sz="1100" dirty="0" smtClean="0"/>
                        <a:t>     Female</a:t>
                      </a:r>
                      <a:endParaRPr lang="en-US" sz="1100" dirty="0">
                        <a:latin typeface="Calibri" panose="020F0502020204030204" pitchFamily="34" charset="0"/>
                      </a:endParaRPr>
                    </a:p>
                  </a:txBody>
                  <a:tcPr/>
                </a:tc>
                <a:tc gridSpan="2">
                  <a:txBody>
                    <a:bodyPr/>
                    <a:lstStyle/>
                    <a:p>
                      <a:pPr algn="ctr"/>
                      <a:r>
                        <a:rPr lang="en-US" sz="1100" b="0" dirty="0" smtClean="0">
                          <a:latin typeface="Calibri" panose="020F0502020204030204" pitchFamily="34" charset="0"/>
                        </a:rPr>
                        <a:t>214 (34%)</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13"/>
                  </a:ext>
                </a:extLst>
              </a:tr>
              <a:tr h="248416">
                <a:tc>
                  <a:txBody>
                    <a:bodyPr/>
                    <a:lstStyle/>
                    <a:p>
                      <a:r>
                        <a:rPr lang="en-US" sz="1100" dirty="0" smtClean="0"/>
                        <a:t>     Transgender</a:t>
                      </a:r>
                      <a:endParaRPr lang="en-US" sz="1100" dirty="0">
                        <a:latin typeface="Calibri" panose="020F0502020204030204" pitchFamily="34" charset="0"/>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0" dirty="0" smtClean="0">
                          <a:latin typeface="Calibri" panose="020F0502020204030204" pitchFamily="34" charset="0"/>
                        </a:rPr>
                        <a:t>1 (&lt;1%)</a:t>
                      </a:r>
                    </a:p>
                  </a:txBody>
                  <a:tcPr/>
                </a:tc>
                <a:tc hMerge="1">
                  <a:txBody>
                    <a:bodyPr/>
                    <a:lstStyle/>
                    <a:p>
                      <a:endParaRPr lang="en-US"/>
                    </a:p>
                  </a:txBody>
                  <a:tcPr/>
                </a:tc>
                <a:extLst>
                  <a:ext uri="{0D108BD9-81ED-4DB2-BD59-A6C34878D82A}">
                    <a16:rowId xmlns:a16="http://schemas.microsoft.com/office/drawing/2014/main" val="10014"/>
                  </a:ext>
                </a:extLst>
              </a:tr>
              <a:tr h="248416">
                <a:tc>
                  <a:txBody>
                    <a:bodyPr/>
                    <a:lstStyle/>
                    <a:p>
                      <a:r>
                        <a:rPr lang="en-US" sz="1100" b="1" dirty="0" smtClean="0"/>
                        <a:t>Race</a:t>
                      </a:r>
                      <a:endParaRPr lang="en-US" sz="1100" b="1"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N</a:t>
                      </a:r>
                      <a:endParaRPr lang="en-US" sz="1100" b="0" dirty="0">
                        <a:latin typeface="Calibri" panose="020F0502020204030204" pitchFamily="34" charset="0"/>
                      </a:endParaRPr>
                    </a:p>
                  </a:txBody>
                  <a:tcPr anchor="ctr"/>
                </a:tc>
                <a:tc>
                  <a:txBody>
                    <a:bodyPr/>
                    <a:lstStyle/>
                    <a:p>
                      <a:pPr algn="ctr"/>
                      <a:r>
                        <a:rPr lang="en-US" sz="1100" b="0" dirty="0" smtClean="0">
                          <a:latin typeface="Calibri" panose="020F0502020204030204" pitchFamily="34" charset="0"/>
                        </a:rPr>
                        <a:t>%</a:t>
                      </a:r>
                      <a:endParaRPr lang="en-US" sz="1100" b="0" dirty="0">
                        <a:latin typeface="Calibri" panose="020F0502020204030204" pitchFamily="34" charset="0"/>
                      </a:endParaRPr>
                    </a:p>
                  </a:txBody>
                  <a:tcPr anchor="ctr"/>
                </a:tc>
                <a:extLst>
                  <a:ext uri="{0D108BD9-81ED-4DB2-BD59-A6C34878D82A}">
                    <a16:rowId xmlns:a16="http://schemas.microsoft.com/office/drawing/2014/main" val="10015"/>
                  </a:ext>
                </a:extLst>
              </a:tr>
              <a:tr h="248416">
                <a:tc>
                  <a:txBody>
                    <a:bodyPr/>
                    <a:lstStyle/>
                    <a:p>
                      <a:pPr marL="171450" indent="0"/>
                      <a:r>
                        <a:rPr lang="en-US" sz="1100" dirty="0" smtClean="0"/>
                        <a:t>White</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185</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30%</a:t>
                      </a:r>
                      <a:endParaRPr lang="en-US" sz="1100" b="0" dirty="0">
                        <a:latin typeface="Calibri" panose="020F0502020204030204" pitchFamily="34" charset="0"/>
                      </a:endParaRPr>
                    </a:p>
                  </a:txBody>
                  <a:tcPr/>
                </a:tc>
                <a:extLst>
                  <a:ext uri="{0D108BD9-81ED-4DB2-BD59-A6C34878D82A}">
                    <a16:rowId xmlns:a16="http://schemas.microsoft.com/office/drawing/2014/main" val="10016"/>
                  </a:ext>
                </a:extLst>
              </a:tr>
              <a:tr h="248416">
                <a:tc>
                  <a:txBody>
                    <a:bodyPr/>
                    <a:lstStyle/>
                    <a:p>
                      <a:pPr marL="171450" indent="0"/>
                      <a:r>
                        <a:rPr lang="en-US" sz="1100" dirty="0" smtClean="0"/>
                        <a:t>Black</a:t>
                      </a:r>
                      <a:r>
                        <a:rPr lang="en-US" sz="1100" baseline="0" dirty="0" smtClean="0"/>
                        <a:t> or African American</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175</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28%</a:t>
                      </a:r>
                    </a:p>
                  </a:txBody>
                  <a:tcPr/>
                </a:tc>
                <a:extLst>
                  <a:ext uri="{0D108BD9-81ED-4DB2-BD59-A6C34878D82A}">
                    <a16:rowId xmlns:a16="http://schemas.microsoft.com/office/drawing/2014/main" val="10017"/>
                  </a:ext>
                </a:extLst>
              </a:tr>
              <a:tr h="248416">
                <a:tc>
                  <a:txBody>
                    <a:bodyPr/>
                    <a:lstStyle/>
                    <a:p>
                      <a:pPr marL="171450" indent="0"/>
                      <a:r>
                        <a:rPr lang="en-US" sz="1100" dirty="0" smtClean="0"/>
                        <a:t>Asian</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3</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&lt; 1%</a:t>
                      </a:r>
                      <a:endParaRPr lang="en-US" sz="1100" b="0" dirty="0">
                        <a:latin typeface="Calibri" panose="020F0502020204030204" pitchFamily="34" charset="0"/>
                      </a:endParaRPr>
                    </a:p>
                  </a:txBody>
                  <a:tcPr/>
                </a:tc>
                <a:extLst>
                  <a:ext uri="{0D108BD9-81ED-4DB2-BD59-A6C34878D82A}">
                    <a16:rowId xmlns:a16="http://schemas.microsoft.com/office/drawing/2014/main" val="10018"/>
                  </a:ext>
                </a:extLst>
              </a:tr>
              <a:tr h="248416">
                <a:tc>
                  <a:txBody>
                    <a:bodyPr/>
                    <a:lstStyle/>
                    <a:p>
                      <a:pPr marL="171450" indent="0"/>
                      <a:r>
                        <a:rPr lang="en-US" sz="1100" dirty="0" smtClean="0"/>
                        <a:t>Amer. Indian/Alaska</a:t>
                      </a:r>
                      <a:r>
                        <a:rPr lang="en-US" sz="1100" baseline="0" dirty="0" smtClean="0"/>
                        <a:t> Native</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5</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1%</a:t>
                      </a:r>
                      <a:endParaRPr lang="en-US" sz="1100" b="0" dirty="0">
                        <a:latin typeface="Calibri" panose="020F0502020204030204" pitchFamily="34" charset="0"/>
                      </a:endParaRPr>
                    </a:p>
                  </a:txBody>
                  <a:tcPr/>
                </a:tc>
                <a:extLst>
                  <a:ext uri="{0D108BD9-81ED-4DB2-BD59-A6C34878D82A}">
                    <a16:rowId xmlns:a16="http://schemas.microsoft.com/office/drawing/2014/main" val="10019"/>
                  </a:ext>
                </a:extLst>
              </a:tr>
              <a:tr h="248416">
                <a:tc>
                  <a:txBody>
                    <a:bodyPr/>
                    <a:lstStyle/>
                    <a:p>
                      <a:pPr marL="171450" indent="0"/>
                      <a:r>
                        <a:rPr lang="en-US" sz="1100" dirty="0" smtClean="0"/>
                        <a:t>Hispanic/Latino</a:t>
                      </a:r>
                      <a:endParaRPr lang="en-US" sz="1100" b="0" dirty="0">
                        <a:latin typeface="Calibri" panose="020F0502020204030204" pitchFamily="34" charset="0"/>
                      </a:endParaRPr>
                    </a:p>
                  </a:txBody>
                  <a:tcPr>
                    <a:solidFill>
                      <a:srgbClr val="EDEAF3"/>
                    </a:solidFill>
                  </a:tcPr>
                </a:tc>
                <a:tc>
                  <a:txBody>
                    <a:bodyPr/>
                    <a:lstStyle/>
                    <a:p>
                      <a:pPr algn="ctr"/>
                      <a:r>
                        <a:rPr lang="en-US" sz="1100" b="0" dirty="0" smtClean="0">
                          <a:latin typeface="Calibri" panose="020F0502020204030204" pitchFamily="34" charset="0"/>
                        </a:rPr>
                        <a:t>226</a:t>
                      </a:r>
                      <a:endParaRPr lang="en-US" sz="1100" b="0" dirty="0">
                        <a:latin typeface="Calibri" panose="020F0502020204030204" pitchFamily="34" charset="0"/>
                      </a:endParaRPr>
                    </a:p>
                  </a:txBody>
                  <a:tcPr>
                    <a:solidFill>
                      <a:srgbClr val="EDEAF3"/>
                    </a:solidFill>
                  </a:tcPr>
                </a:tc>
                <a:tc>
                  <a:txBody>
                    <a:bodyPr/>
                    <a:lstStyle/>
                    <a:p>
                      <a:pPr algn="ctr"/>
                      <a:r>
                        <a:rPr lang="en-US" sz="1100" b="0" dirty="0" smtClean="0">
                          <a:latin typeface="Calibri" panose="020F0502020204030204" pitchFamily="34" charset="0"/>
                        </a:rPr>
                        <a:t>36%</a:t>
                      </a:r>
                      <a:endParaRPr lang="en-US" sz="1100" b="0" dirty="0">
                        <a:latin typeface="Calibri" panose="020F0502020204030204" pitchFamily="34" charset="0"/>
                      </a:endParaRPr>
                    </a:p>
                  </a:txBody>
                  <a:tcPr>
                    <a:solidFill>
                      <a:srgbClr val="EDEAF3"/>
                    </a:solidFill>
                  </a:tcPr>
                </a:tc>
                <a:extLst>
                  <a:ext uri="{0D108BD9-81ED-4DB2-BD59-A6C34878D82A}">
                    <a16:rowId xmlns:a16="http://schemas.microsoft.com/office/drawing/2014/main" val="10020"/>
                  </a:ext>
                </a:extLst>
              </a:tr>
              <a:tr h="248416">
                <a:tc>
                  <a:txBody>
                    <a:bodyPr/>
                    <a:lstStyle/>
                    <a:p>
                      <a:pPr marL="171450" indent="0"/>
                      <a:r>
                        <a:rPr lang="en-US" sz="1100" dirty="0" smtClean="0"/>
                        <a:t>Multi-Racial</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4</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1%</a:t>
                      </a:r>
                      <a:endParaRPr lang="en-US" sz="1100" b="0" dirty="0">
                        <a:latin typeface="Calibri" panose="020F0502020204030204" pitchFamily="34" charset="0"/>
                      </a:endParaRPr>
                    </a:p>
                  </a:txBody>
                  <a:tcPr/>
                </a:tc>
                <a:extLst>
                  <a:ext uri="{0D108BD9-81ED-4DB2-BD59-A6C34878D82A}">
                    <a16:rowId xmlns:a16="http://schemas.microsoft.com/office/drawing/2014/main" val="10021"/>
                  </a:ext>
                </a:extLst>
              </a:tr>
              <a:tr h="248416">
                <a:tc>
                  <a:txBody>
                    <a:bodyPr/>
                    <a:lstStyle/>
                    <a:p>
                      <a:pPr marL="171450" indent="0"/>
                      <a:r>
                        <a:rPr lang="en-US" sz="1100" dirty="0" err="1" smtClean="0"/>
                        <a:t>Unk</a:t>
                      </a:r>
                      <a:r>
                        <a:rPr lang="en-US" sz="1100" dirty="0" smtClean="0"/>
                        <a:t>./Declined to specify</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169</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27%</a:t>
                      </a:r>
                      <a:endParaRPr lang="en-US" sz="1100" b="0" dirty="0">
                        <a:latin typeface="Calibri" panose="020F0502020204030204" pitchFamily="34" charset="0"/>
                      </a:endParaRPr>
                    </a:p>
                  </a:txBody>
                  <a:tcPr/>
                </a:tc>
                <a:extLst>
                  <a:ext uri="{0D108BD9-81ED-4DB2-BD59-A6C34878D82A}">
                    <a16:rowId xmlns:a16="http://schemas.microsoft.com/office/drawing/2014/main" val="10022"/>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184497620"/>
              </p:ext>
            </p:extLst>
          </p:nvPr>
        </p:nvGraphicFramePr>
        <p:xfrm>
          <a:off x="4953000" y="762000"/>
          <a:ext cx="3581400" cy="6035040"/>
        </p:xfrm>
        <a:graphic>
          <a:graphicData uri="http://schemas.openxmlformats.org/drawingml/2006/table">
            <a:tbl>
              <a:tblPr firstRow="1" bandRow="1">
                <a:tableStyleId>{F5AB1C69-6EDB-4FF4-983F-18BD219EF322}</a:tableStyleId>
              </a:tblPr>
              <a:tblGrid>
                <a:gridCol w="1981200">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800100">
                  <a:extLst>
                    <a:ext uri="{9D8B030D-6E8A-4147-A177-3AD203B41FA5}">
                      <a16:colId xmlns:a16="http://schemas.microsoft.com/office/drawing/2014/main" val="20002"/>
                    </a:ext>
                  </a:extLst>
                </a:gridCol>
              </a:tblGrid>
              <a:tr h="335280">
                <a:tc gridSpan="3">
                  <a:txBody>
                    <a:bodyPr/>
                    <a:lstStyle/>
                    <a:p>
                      <a:pPr algn="ctr"/>
                      <a:r>
                        <a:rPr lang="en-US" sz="1600" dirty="0" smtClean="0"/>
                        <a:t>TOM 2.0</a:t>
                      </a:r>
                      <a:endParaRPr lang="en-US" sz="1600" dirty="0"/>
                    </a:p>
                  </a:txBody>
                  <a:tcPr/>
                </a:tc>
                <a:tc hMerge="1">
                  <a:txBody>
                    <a:bodyPr/>
                    <a:lstStyle/>
                    <a:p>
                      <a:endParaRPr lang="en-US" sz="1100" dirty="0"/>
                    </a:p>
                  </a:txBody>
                  <a:tcPr/>
                </a:tc>
                <a:tc hMerge="1">
                  <a:txBody>
                    <a:bodyPr/>
                    <a:lstStyle/>
                    <a:p>
                      <a:endParaRPr lang="en-US"/>
                    </a:p>
                  </a:txBody>
                  <a:tcPr/>
                </a:tc>
                <a:extLst>
                  <a:ext uri="{0D108BD9-81ED-4DB2-BD59-A6C34878D82A}">
                    <a16:rowId xmlns:a16="http://schemas.microsoft.com/office/drawing/2014/main" val="10000"/>
                  </a:ext>
                </a:extLst>
              </a:tr>
              <a:tr h="248416">
                <a:tc>
                  <a:txBody>
                    <a:bodyPr/>
                    <a:lstStyle/>
                    <a:p>
                      <a:r>
                        <a:rPr lang="en-US" sz="1100" b="1" dirty="0" smtClean="0"/>
                        <a:t>Number of Youth Assessed</a:t>
                      </a:r>
                      <a:endParaRPr lang="en-US" sz="1100" b="1" dirty="0">
                        <a:latin typeface="Calibri" panose="020F0502020204030204" pitchFamily="34" charset="0"/>
                      </a:endParaRPr>
                    </a:p>
                  </a:txBody>
                  <a:tcPr/>
                </a:tc>
                <a:tc gridSpan="2">
                  <a:txBody>
                    <a:bodyPr/>
                    <a:lstStyle/>
                    <a:p>
                      <a:pPr algn="ctr"/>
                      <a:r>
                        <a:rPr lang="en-US" sz="1100" dirty="0" smtClean="0"/>
                        <a:t>765 forms</a:t>
                      </a:r>
                      <a:endParaRPr lang="en-US" sz="1100" b="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1"/>
                  </a:ext>
                </a:extLst>
              </a:tr>
              <a:tr h="248416">
                <a:tc gridSpan="3">
                  <a:txBody>
                    <a:bodyPr/>
                    <a:lstStyle/>
                    <a:p>
                      <a:r>
                        <a:rPr lang="en-US" sz="1100" b="1" dirty="0" smtClean="0"/>
                        <a:t>Age of Youth &amp; Frequencies</a:t>
                      </a:r>
                      <a:endParaRPr lang="en-US" sz="1100" b="1" dirty="0">
                        <a:latin typeface="Calibri" panose="020F0502020204030204" pitchFamily="34" charset="0"/>
                      </a:endParaRPr>
                    </a:p>
                  </a:txBody>
                  <a:tcPr/>
                </a:tc>
                <a:tc hMerge="1">
                  <a:txBody>
                    <a:bodyPr/>
                    <a:lstStyle/>
                    <a:p>
                      <a:pPr algn="ct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2"/>
                  </a:ext>
                </a:extLst>
              </a:tr>
              <a:tr h="248416">
                <a:tc>
                  <a:txBody>
                    <a:bodyPr/>
                    <a:lstStyle/>
                    <a:p>
                      <a:r>
                        <a:rPr lang="en-US" sz="1100" dirty="0" smtClean="0"/>
                        <a:t>     Mean (SD)</a:t>
                      </a:r>
                      <a:endParaRPr lang="en-US" sz="1100" dirty="0">
                        <a:latin typeface="Calibri" panose="020F0502020204030204" pitchFamily="34" charset="0"/>
                      </a:endParaRPr>
                    </a:p>
                  </a:txBody>
                  <a:tcPr/>
                </a:tc>
                <a:tc gridSpan="2">
                  <a:txBody>
                    <a:bodyPr/>
                    <a:lstStyle/>
                    <a:p>
                      <a:pPr algn="ctr"/>
                      <a:endParaRPr lang="en-US" sz="1100" b="1"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3"/>
                  </a:ext>
                </a:extLst>
              </a:tr>
              <a:tr h="248416">
                <a:tc>
                  <a:txBody>
                    <a:bodyPr/>
                    <a:lstStyle/>
                    <a:p>
                      <a:r>
                        <a:rPr lang="en-US" sz="1100" dirty="0" smtClean="0"/>
                        <a:t>     Range</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2 – 20</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4"/>
                  </a:ext>
                </a:extLst>
              </a:tr>
              <a:tr h="248416">
                <a:tc>
                  <a:txBody>
                    <a:bodyPr/>
                    <a:lstStyle/>
                    <a:p>
                      <a:r>
                        <a:rPr lang="en-US" sz="1100" dirty="0" smtClean="0"/>
                        <a:t>     0-4</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30 (4%)</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5"/>
                  </a:ext>
                </a:extLst>
              </a:tr>
              <a:tr h="182880">
                <a:tc>
                  <a:txBody>
                    <a:bodyPr/>
                    <a:lstStyle/>
                    <a:p>
                      <a:r>
                        <a:rPr lang="en-US" sz="1100" dirty="0" smtClean="0"/>
                        <a:t>     5-9</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279 (36%)</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6"/>
                  </a:ext>
                </a:extLst>
              </a:tr>
              <a:tr h="248416">
                <a:tc>
                  <a:txBody>
                    <a:bodyPr/>
                    <a:lstStyle/>
                    <a:p>
                      <a:r>
                        <a:rPr lang="en-US" sz="1100" baseline="0" dirty="0" smtClean="0"/>
                        <a:t>     10-14</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283</a:t>
                      </a:r>
                      <a:r>
                        <a:rPr lang="en-US" sz="1100" baseline="0" dirty="0" smtClean="0">
                          <a:latin typeface="Calibri" panose="020F0502020204030204" pitchFamily="34" charset="0"/>
                        </a:rPr>
                        <a:t> (37%)</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7"/>
                  </a:ext>
                </a:extLst>
              </a:tr>
              <a:tr h="248416">
                <a:tc>
                  <a:txBody>
                    <a:bodyPr/>
                    <a:lstStyle/>
                    <a:p>
                      <a:r>
                        <a:rPr lang="en-US" sz="1100" dirty="0" smtClean="0"/>
                        <a:t>     15-18</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145 (19%)</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8"/>
                  </a:ext>
                </a:extLst>
              </a:tr>
              <a:tr h="248416">
                <a:tc>
                  <a:txBody>
                    <a:bodyPr/>
                    <a:lstStyle/>
                    <a:p>
                      <a:r>
                        <a:rPr lang="en-US" sz="1100" dirty="0" smtClean="0"/>
                        <a:t>     19 and older</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12 (2%)</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09"/>
                  </a:ext>
                </a:extLst>
              </a:tr>
              <a:tr h="248416">
                <a:tc>
                  <a:txBody>
                    <a:bodyPr/>
                    <a:lstStyle/>
                    <a:p>
                      <a:r>
                        <a:rPr lang="en-US" sz="1100" dirty="0" smtClean="0"/>
                        <a:t>     Missing</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16 (2%)</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10"/>
                  </a:ext>
                </a:extLst>
              </a:tr>
              <a:tr h="248416">
                <a:tc gridSpan="3">
                  <a:txBody>
                    <a:bodyPr/>
                    <a:lstStyle/>
                    <a:p>
                      <a:r>
                        <a:rPr lang="en-US" sz="1100" b="1" dirty="0" smtClean="0"/>
                        <a:t>Gender</a:t>
                      </a:r>
                      <a:endParaRPr lang="en-US" sz="1100" b="1" dirty="0">
                        <a:latin typeface="Calibri" panose="020F0502020204030204" pitchFamily="34" charset="0"/>
                      </a:endParaRPr>
                    </a:p>
                  </a:txBody>
                  <a:tcPr/>
                </a:tc>
                <a:tc hMerge="1">
                  <a:txBody>
                    <a:bodyPr/>
                    <a:lstStyle/>
                    <a:p>
                      <a:pPr algn="ct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11"/>
                  </a:ext>
                </a:extLst>
              </a:tr>
              <a:tr h="248416">
                <a:tc>
                  <a:txBody>
                    <a:bodyPr/>
                    <a:lstStyle/>
                    <a:p>
                      <a:r>
                        <a:rPr lang="en-US" sz="1100" dirty="0" smtClean="0"/>
                        <a:t>     Male</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475 (62%)</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12"/>
                  </a:ext>
                </a:extLst>
              </a:tr>
              <a:tr h="248416">
                <a:tc>
                  <a:txBody>
                    <a:bodyPr/>
                    <a:lstStyle/>
                    <a:p>
                      <a:r>
                        <a:rPr lang="en-US" sz="1100" dirty="0" smtClean="0"/>
                        <a:t>     Female</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284 (37%)</a:t>
                      </a:r>
                      <a:endParaRPr lang="en-US" sz="1100" dirty="0">
                        <a:latin typeface="Calibri" panose="020F0502020204030204" pitchFamily="34" charset="0"/>
                      </a:endParaRPr>
                    </a:p>
                  </a:txBody>
                  <a:tcPr/>
                </a:tc>
                <a:tc hMerge="1">
                  <a:txBody>
                    <a:bodyPr/>
                    <a:lstStyle/>
                    <a:p>
                      <a:endParaRPr lang="en-US"/>
                    </a:p>
                  </a:txBody>
                  <a:tcPr/>
                </a:tc>
                <a:extLst>
                  <a:ext uri="{0D108BD9-81ED-4DB2-BD59-A6C34878D82A}">
                    <a16:rowId xmlns:a16="http://schemas.microsoft.com/office/drawing/2014/main" val="10013"/>
                  </a:ext>
                </a:extLst>
              </a:tr>
              <a:tr h="248416">
                <a:tc>
                  <a:txBody>
                    <a:bodyPr/>
                    <a:lstStyle/>
                    <a:p>
                      <a:r>
                        <a:rPr lang="en-US" sz="1100" dirty="0" smtClean="0"/>
                        <a:t>     Transgender</a:t>
                      </a:r>
                      <a:endParaRPr lang="en-US" sz="1100" dirty="0">
                        <a:latin typeface="Calibri" panose="020F0502020204030204" pitchFamily="34" charset="0"/>
                      </a:endParaRPr>
                    </a:p>
                  </a:txBody>
                  <a:tcPr/>
                </a:tc>
                <a:tc gridSpan="2">
                  <a:txBody>
                    <a:bodyPr/>
                    <a:lstStyle/>
                    <a:p>
                      <a:pPr algn="ctr"/>
                      <a:r>
                        <a:rPr lang="en-US" sz="1100" dirty="0" smtClean="0">
                          <a:latin typeface="Calibri" panose="020F0502020204030204" pitchFamily="34" charset="0"/>
                        </a:rPr>
                        <a:t>6 (&lt;1%)</a:t>
                      </a:r>
                      <a:endParaRPr lang="en-US" sz="1100" dirty="0">
                        <a:latin typeface="Calibri" panose="020F0502020204030204" pitchFamily="34" charset="0"/>
                      </a:endParaRPr>
                    </a:p>
                  </a:txBody>
                  <a:tcPr/>
                </a:tc>
                <a:tc hMerge="1">
                  <a:txBody>
                    <a:bodyPr/>
                    <a:lstStyle/>
                    <a:p>
                      <a:endParaRPr lang="en-US" dirty="0"/>
                    </a:p>
                  </a:txBody>
                  <a:tcPr/>
                </a:tc>
                <a:extLst>
                  <a:ext uri="{0D108BD9-81ED-4DB2-BD59-A6C34878D82A}">
                    <a16:rowId xmlns:a16="http://schemas.microsoft.com/office/drawing/2014/main" val="10014"/>
                  </a:ext>
                </a:extLst>
              </a:tr>
              <a:tr h="248416">
                <a:tc>
                  <a:txBody>
                    <a:bodyPr/>
                    <a:lstStyle/>
                    <a:p>
                      <a:r>
                        <a:rPr lang="en-US" sz="1100" b="1" dirty="0" smtClean="0"/>
                        <a:t>Race</a:t>
                      </a:r>
                      <a:endParaRPr lang="en-US" sz="1100" b="1" dirty="0">
                        <a:latin typeface="Calibri" panose="020F0502020204030204" pitchFamily="34" charset="0"/>
                      </a:endParaRPr>
                    </a:p>
                  </a:txBody>
                  <a:tcPr/>
                </a:tc>
                <a:tc>
                  <a:txBody>
                    <a:bodyPr/>
                    <a:lstStyle/>
                    <a:p>
                      <a:pPr algn="ctr"/>
                      <a:r>
                        <a:rPr lang="en-US" sz="1100" dirty="0" smtClean="0"/>
                        <a:t>N</a:t>
                      </a:r>
                      <a:endParaRPr lang="en-US" sz="1100" b="1" dirty="0">
                        <a:latin typeface="Calibri" panose="020F0502020204030204" pitchFamily="34" charset="0"/>
                      </a:endParaRPr>
                    </a:p>
                  </a:txBody>
                  <a:tcPr anchor="ctr"/>
                </a:tc>
                <a:tc>
                  <a:txBody>
                    <a:bodyPr/>
                    <a:lstStyle/>
                    <a:p>
                      <a:pPr algn="ctr"/>
                      <a:r>
                        <a:rPr lang="en-US" sz="1100" dirty="0" smtClean="0"/>
                        <a:t>%</a:t>
                      </a:r>
                      <a:endParaRPr lang="en-US" sz="1100" b="1" dirty="0">
                        <a:latin typeface="Calibri" panose="020F0502020204030204" pitchFamily="34" charset="0"/>
                      </a:endParaRPr>
                    </a:p>
                  </a:txBody>
                  <a:tcPr anchor="ctr"/>
                </a:tc>
                <a:extLst>
                  <a:ext uri="{0D108BD9-81ED-4DB2-BD59-A6C34878D82A}">
                    <a16:rowId xmlns:a16="http://schemas.microsoft.com/office/drawing/2014/main" val="10015"/>
                  </a:ext>
                </a:extLst>
              </a:tr>
              <a:tr h="248416">
                <a:tc>
                  <a:txBody>
                    <a:bodyPr/>
                    <a:lstStyle/>
                    <a:p>
                      <a:pPr marL="171450" indent="0"/>
                      <a:r>
                        <a:rPr lang="en-US" sz="1100" dirty="0" smtClean="0"/>
                        <a:t>White</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393</a:t>
                      </a:r>
                      <a:endParaRPr lang="en-US" sz="1100" b="0" dirty="0">
                        <a:latin typeface="Calibri" panose="020F0502020204030204" pitchFamily="34" charset="0"/>
                      </a:endParaRPr>
                    </a:p>
                  </a:txBody>
                  <a:tcPr anchor="ctr"/>
                </a:tc>
                <a:tc>
                  <a:txBody>
                    <a:bodyPr/>
                    <a:lstStyle/>
                    <a:p>
                      <a:pPr algn="ctr"/>
                      <a:r>
                        <a:rPr lang="en-US" sz="1100" b="0" dirty="0" smtClean="0">
                          <a:latin typeface="Calibri" panose="020F0502020204030204" pitchFamily="34" charset="0"/>
                        </a:rPr>
                        <a:t>54%</a:t>
                      </a:r>
                      <a:endParaRPr lang="en-US" sz="1100" b="0" dirty="0">
                        <a:latin typeface="Calibri" panose="020F0502020204030204" pitchFamily="34" charset="0"/>
                      </a:endParaRPr>
                    </a:p>
                  </a:txBody>
                  <a:tcPr anchor="ctr"/>
                </a:tc>
                <a:extLst>
                  <a:ext uri="{0D108BD9-81ED-4DB2-BD59-A6C34878D82A}">
                    <a16:rowId xmlns:a16="http://schemas.microsoft.com/office/drawing/2014/main" val="10016"/>
                  </a:ext>
                </a:extLst>
              </a:tr>
              <a:tr h="248416">
                <a:tc>
                  <a:txBody>
                    <a:bodyPr/>
                    <a:lstStyle/>
                    <a:p>
                      <a:pPr marL="171450" indent="0"/>
                      <a:r>
                        <a:rPr lang="en-US" sz="1100" dirty="0" smtClean="0"/>
                        <a:t>Black or</a:t>
                      </a:r>
                      <a:r>
                        <a:rPr lang="en-US" sz="1100" baseline="0" dirty="0" smtClean="0"/>
                        <a:t> African American</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95</a:t>
                      </a:r>
                      <a:endParaRPr lang="en-US" sz="1100" b="0" dirty="0">
                        <a:latin typeface="Calibri" panose="020F0502020204030204" pitchFamily="34" charset="0"/>
                      </a:endParaRPr>
                    </a:p>
                  </a:txBody>
                  <a:tcPr anchor="ctr"/>
                </a:tc>
                <a:tc>
                  <a:txBody>
                    <a:bodyPr/>
                    <a:lstStyle/>
                    <a:p>
                      <a:pPr algn="ctr"/>
                      <a:r>
                        <a:rPr lang="en-US" sz="1100" b="0" dirty="0" smtClean="0">
                          <a:latin typeface="Calibri" panose="020F0502020204030204" pitchFamily="34" charset="0"/>
                        </a:rPr>
                        <a:t>13%</a:t>
                      </a:r>
                      <a:endParaRPr lang="en-US" sz="1100" b="0" dirty="0">
                        <a:latin typeface="Calibri" panose="020F0502020204030204" pitchFamily="34" charset="0"/>
                      </a:endParaRPr>
                    </a:p>
                  </a:txBody>
                  <a:tcPr anchor="ctr"/>
                </a:tc>
                <a:extLst>
                  <a:ext uri="{0D108BD9-81ED-4DB2-BD59-A6C34878D82A}">
                    <a16:rowId xmlns:a16="http://schemas.microsoft.com/office/drawing/2014/main" val="10017"/>
                  </a:ext>
                </a:extLst>
              </a:tr>
              <a:tr h="248416">
                <a:tc>
                  <a:txBody>
                    <a:bodyPr/>
                    <a:lstStyle/>
                    <a:p>
                      <a:pPr marL="171450" indent="0"/>
                      <a:r>
                        <a:rPr lang="en-US" sz="1100" dirty="0" smtClean="0"/>
                        <a:t>Asian</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17</a:t>
                      </a:r>
                      <a:endParaRPr lang="en-US" sz="1100" b="0" dirty="0">
                        <a:latin typeface="Calibri" panose="020F0502020204030204" pitchFamily="34" charset="0"/>
                      </a:endParaRPr>
                    </a:p>
                  </a:txBody>
                  <a:tcPr anchor="ctr"/>
                </a:tc>
                <a:tc>
                  <a:txBody>
                    <a:bodyPr/>
                    <a:lstStyle/>
                    <a:p>
                      <a:pPr algn="ctr"/>
                      <a:r>
                        <a:rPr lang="en-US" sz="1100" b="0" dirty="0" smtClean="0">
                          <a:latin typeface="Calibri" panose="020F0502020204030204" pitchFamily="34" charset="0"/>
                        </a:rPr>
                        <a:t>2%</a:t>
                      </a:r>
                      <a:endParaRPr lang="en-US" sz="1100" b="0" dirty="0">
                        <a:latin typeface="Calibri" panose="020F0502020204030204" pitchFamily="34" charset="0"/>
                      </a:endParaRPr>
                    </a:p>
                  </a:txBody>
                  <a:tcPr anchor="ctr"/>
                </a:tc>
                <a:extLst>
                  <a:ext uri="{0D108BD9-81ED-4DB2-BD59-A6C34878D82A}">
                    <a16:rowId xmlns:a16="http://schemas.microsoft.com/office/drawing/2014/main" val="10018"/>
                  </a:ext>
                </a:extLst>
              </a:tr>
              <a:tr h="248416">
                <a:tc>
                  <a:txBody>
                    <a:bodyPr/>
                    <a:lstStyle/>
                    <a:p>
                      <a:pPr marL="171450" indent="0"/>
                      <a:r>
                        <a:rPr lang="en-US" sz="1100" dirty="0" smtClean="0"/>
                        <a:t>Amer.</a:t>
                      </a:r>
                      <a:r>
                        <a:rPr lang="en-US" sz="1100" baseline="0" dirty="0" smtClean="0"/>
                        <a:t> Ind./AK Native/Haw.</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5</a:t>
                      </a:r>
                      <a:endParaRPr lang="en-US" sz="1100" b="0" dirty="0">
                        <a:latin typeface="Calibri" panose="020F0502020204030204" pitchFamily="34" charset="0"/>
                      </a:endParaRPr>
                    </a:p>
                  </a:txBody>
                  <a:tcPr anchor="ctr"/>
                </a:tc>
                <a:tc>
                  <a:txBody>
                    <a:bodyPr/>
                    <a:lstStyle/>
                    <a:p>
                      <a:pPr algn="ctr"/>
                      <a:r>
                        <a:rPr lang="en-US" sz="1100" b="0" dirty="0" smtClean="0">
                          <a:latin typeface="Calibri" panose="020F0502020204030204" pitchFamily="34" charset="0"/>
                        </a:rPr>
                        <a:t>1%</a:t>
                      </a:r>
                      <a:endParaRPr lang="en-US" sz="1100" b="0" dirty="0">
                        <a:latin typeface="Calibri" panose="020F0502020204030204" pitchFamily="34" charset="0"/>
                      </a:endParaRPr>
                    </a:p>
                  </a:txBody>
                  <a:tcPr anchor="ctr"/>
                </a:tc>
                <a:extLst>
                  <a:ext uri="{0D108BD9-81ED-4DB2-BD59-A6C34878D82A}">
                    <a16:rowId xmlns:a16="http://schemas.microsoft.com/office/drawing/2014/main" val="10019"/>
                  </a:ext>
                </a:extLst>
              </a:tr>
              <a:tr h="248416">
                <a:tc>
                  <a:txBody>
                    <a:bodyPr/>
                    <a:lstStyle/>
                    <a:p>
                      <a:pPr marL="171450" indent="0"/>
                      <a:r>
                        <a:rPr lang="en-US" sz="1100" dirty="0" smtClean="0"/>
                        <a:t>Hispanic/Latino</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250</a:t>
                      </a:r>
                      <a:endParaRPr lang="en-US" sz="1100" b="0" dirty="0">
                        <a:latin typeface="Calibri" panose="020F0502020204030204" pitchFamily="34" charset="0"/>
                      </a:endParaRPr>
                    </a:p>
                  </a:txBody>
                  <a:tcPr anchor="ctr">
                    <a:solidFill>
                      <a:srgbClr val="F8F2EA"/>
                    </a:solidFill>
                  </a:tcPr>
                </a:tc>
                <a:tc>
                  <a:txBody>
                    <a:bodyPr/>
                    <a:lstStyle/>
                    <a:p>
                      <a:pPr algn="ctr"/>
                      <a:r>
                        <a:rPr lang="en-US" sz="1100" b="0" dirty="0" smtClean="0">
                          <a:latin typeface="Calibri" panose="020F0502020204030204" pitchFamily="34" charset="0"/>
                        </a:rPr>
                        <a:t>32%</a:t>
                      </a:r>
                      <a:endParaRPr lang="en-US" sz="1100" b="0" dirty="0">
                        <a:latin typeface="Calibri" panose="020F0502020204030204" pitchFamily="34" charset="0"/>
                      </a:endParaRPr>
                    </a:p>
                  </a:txBody>
                  <a:tcPr anchor="ctr">
                    <a:solidFill>
                      <a:srgbClr val="F8F2EA"/>
                    </a:solidFill>
                  </a:tcPr>
                </a:tc>
                <a:extLst>
                  <a:ext uri="{0D108BD9-81ED-4DB2-BD59-A6C34878D82A}">
                    <a16:rowId xmlns:a16="http://schemas.microsoft.com/office/drawing/2014/main" val="10020"/>
                  </a:ext>
                </a:extLst>
              </a:tr>
              <a:tr h="248416">
                <a:tc>
                  <a:txBody>
                    <a:bodyPr/>
                    <a:lstStyle/>
                    <a:p>
                      <a:pPr marL="171450" indent="0"/>
                      <a:r>
                        <a:rPr lang="en-US" sz="1100" dirty="0" smtClean="0"/>
                        <a:t>Multi-Racial</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88</a:t>
                      </a:r>
                      <a:endParaRPr lang="en-US" sz="1100" b="0" dirty="0">
                        <a:latin typeface="Calibri" panose="020F0502020204030204" pitchFamily="34" charset="0"/>
                      </a:endParaRPr>
                    </a:p>
                  </a:txBody>
                  <a:tcPr anchor="ctr"/>
                </a:tc>
                <a:tc>
                  <a:txBody>
                    <a:bodyPr/>
                    <a:lstStyle/>
                    <a:p>
                      <a:pPr algn="ctr"/>
                      <a:r>
                        <a:rPr lang="en-US" sz="1100" b="0" dirty="0" smtClean="0">
                          <a:latin typeface="Calibri" panose="020F0502020204030204" pitchFamily="34" charset="0"/>
                        </a:rPr>
                        <a:t>12%</a:t>
                      </a:r>
                      <a:endParaRPr lang="en-US" sz="1100" b="0" dirty="0">
                        <a:latin typeface="Calibri" panose="020F0502020204030204" pitchFamily="34" charset="0"/>
                      </a:endParaRPr>
                    </a:p>
                  </a:txBody>
                  <a:tcPr anchor="ctr"/>
                </a:tc>
                <a:extLst>
                  <a:ext uri="{0D108BD9-81ED-4DB2-BD59-A6C34878D82A}">
                    <a16:rowId xmlns:a16="http://schemas.microsoft.com/office/drawing/2014/main" val="10021"/>
                  </a:ext>
                </a:extLst>
              </a:tr>
              <a:tr h="248416">
                <a:tc>
                  <a:txBody>
                    <a:bodyPr/>
                    <a:lstStyle/>
                    <a:p>
                      <a:pPr marL="171450" indent="0"/>
                      <a:r>
                        <a:rPr lang="en-US" sz="1100" dirty="0" smtClean="0"/>
                        <a:t>Other/Missing</a:t>
                      </a:r>
                      <a:endParaRPr lang="en-US" sz="1100" b="0" dirty="0">
                        <a:latin typeface="Calibri" panose="020F0502020204030204" pitchFamily="34" charset="0"/>
                      </a:endParaRPr>
                    </a:p>
                  </a:txBody>
                  <a:tcPr/>
                </a:tc>
                <a:tc>
                  <a:txBody>
                    <a:bodyPr/>
                    <a:lstStyle/>
                    <a:p>
                      <a:pPr algn="ctr"/>
                      <a:r>
                        <a:rPr lang="en-US" sz="1100" b="0" dirty="0" smtClean="0">
                          <a:latin typeface="Calibri" panose="020F0502020204030204" pitchFamily="34" charset="0"/>
                        </a:rPr>
                        <a:t>167</a:t>
                      </a:r>
                      <a:endParaRPr lang="en-US" sz="1100" b="0" dirty="0">
                        <a:latin typeface="Calibri" panose="020F0502020204030204" pitchFamily="34" charset="0"/>
                      </a:endParaRPr>
                    </a:p>
                  </a:txBody>
                  <a:tcPr anchor="ctr"/>
                </a:tc>
                <a:tc>
                  <a:txBody>
                    <a:bodyPr/>
                    <a:lstStyle/>
                    <a:p>
                      <a:pPr algn="ctr"/>
                      <a:r>
                        <a:rPr lang="en-US" sz="1100" b="0" dirty="0" smtClean="0">
                          <a:latin typeface="Calibri" panose="020F0502020204030204" pitchFamily="34" charset="0"/>
                        </a:rPr>
                        <a:t>4%</a:t>
                      </a:r>
                      <a:endParaRPr lang="en-US" sz="1100" b="0" dirty="0">
                        <a:latin typeface="Calibri" panose="020F0502020204030204" pitchFamily="34" charset="0"/>
                      </a:endParaRPr>
                    </a:p>
                  </a:txBody>
                  <a:tcPr anchor="ctr"/>
                </a:tc>
                <a:extLst>
                  <a:ext uri="{0D108BD9-81ED-4DB2-BD59-A6C34878D82A}">
                    <a16:rowId xmlns:a16="http://schemas.microsoft.com/office/drawing/2014/main" val="10022"/>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58005"/>
            <a:ext cx="1447800" cy="660740"/>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268781" y="15884"/>
            <a:ext cx="1616838" cy="732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fld id="{21AD2AE7-D6AC-47DD-9777-F6653940EDA2}" type="slidenum">
              <a:rPr lang="en-US" smtClean="0"/>
              <a:t>30</a:t>
            </a:fld>
            <a:endParaRPr lang="en-US"/>
          </a:p>
        </p:txBody>
      </p:sp>
    </p:spTree>
    <p:extLst>
      <p:ext uri="{BB962C8B-B14F-4D97-AF65-F5344CB8AC3E}">
        <p14:creationId xmlns:p14="http://schemas.microsoft.com/office/powerpoint/2010/main" val="1543502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477714" y="1572188"/>
            <a:ext cx="8369106" cy="5019112"/>
          </a:xfrm>
          <a:prstGeom prst="rect">
            <a:avLst/>
          </a:prstGeom>
        </p:spPr>
      </p:pic>
      <p:sp>
        <p:nvSpPr>
          <p:cNvPr id="3" name="Title 2"/>
          <p:cNvSpPr>
            <a:spLocks noGrp="1"/>
          </p:cNvSpPr>
          <p:nvPr>
            <p:ph type="title"/>
          </p:nvPr>
        </p:nvSpPr>
        <p:spPr/>
        <p:txBody>
          <a:bodyPr>
            <a:normAutofit fontScale="90000"/>
          </a:bodyPr>
          <a:lstStyle/>
          <a:p>
            <a:r>
              <a:rPr lang="en-US" dirty="0" smtClean="0"/>
              <a:t>WFI-EZ &amp; TOM 2.0 were not correlated at the CSA level</a:t>
            </a:r>
            <a:endParaRPr lang="en-US" dirty="0"/>
          </a:p>
        </p:txBody>
      </p:sp>
      <p:sp>
        <p:nvSpPr>
          <p:cNvPr id="7" name="Rectangle 6"/>
          <p:cNvSpPr/>
          <p:nvPr/>
        </p:nvSpPr>
        <p:spPr>
          <a:xfrm>
            <a:off x="4267200" y="2209802"/>
            <a:ext cx="4572000" cy="978729"/>
          </a:xfrm>
          <a:prstGeom prst="rect">
            <a:avLst/>
          </a:prstGeom>
        </p:spPr>
        <p:txBody>
          <a:bodyPr>
            <a:spAutoFit/>
          </a:bodyPr>
          <a:lstStyle/>
          <a:p>
            <a:pPr algn="ctr">
              <a:defRPr sz="1920" b="0" i="0" u="none" strike="noStrike" kern="1200" spc="0" baseline="0">
                <a:solidFill>
                  <a:prstClr val="black"/>
                </a:solidFill>
                <a:latin typeface="+mn-lt"/>
                <a:ea typeface="+mn-ea"/>
                <a:cs typeface="+mn-cs"/>
              </a:defRPr>
            </a:pPr>
            <a:r>
              <a:rPr lang="en-US" sz="1920" b="1" dirty="0"/>
              <a:t>Pearson R Correlation =0.069</a:t>
            </a:r>
          </a:p>
          <a:p>
            <a:pPr algn="ctr">
              <a:defRPr sz="1920" b="0" i="0" u="none" strike="noStrike" kern="1200" spc="0" baseline="0">
                <a:solidFill>
                  <a:prstClr val="black"/>
                </a:solidFill>
                <a:latin typeface="+mn-lt"/>
                <a:ea typeface="+mn-ea"/>
                <a:cs typeface="+mn-cs"/>
              </a:defRPr>
            </a:pPr>
            <a:r>
              <a:rPr lang="en-US" sz="1920" b="1" dirty="0"/>
              <a:t>Significance = 0.71</a:t>
            </a:r>
          </a:p>
          <a:p>
            <a:pPr algn="ctr">
              <a:defRPr sz="1920" b="0" i="0" u="none" strike="noStrike" kern="1200" spc="0" baseline="0">
                <a:solidFill>
                  <a:prstClr val="black"/>
                </a:solidFill>
                <a:latin typeface="+mn-lt"/>
                <a:ea typeface="+mn-ea"/>
                <a:cs typeface="+mn-cs"/>
              </a:defRPr>
            </a:pPr>
            <a:r>
              <a:rPr lang="en-US" sz="1920" b="1" dirty="0"/>
              <a:t>N = 32  </a:t>
            </a:r>
          </a:p>
        </p:txBody>
      </p:sp>
    </p:spTree>
    <p:extLst>
      <p:ext uri="{BB962C8B-B14F-4D97-AF65-F5344CB8AC3E}">
        <p14:creationId xmlns:p14="http://schemas.microsoft.com/office/powerpoint/2010/main" val="16568000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730515192"/>
              </p:ext>
            </p:extLst>
          </p:nvPr>
        </p:nvGraphicFramePr>
        <p:xfrm>
          <a:off x="533400" y="1795956"/>
          <a:ext cx="76962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p:cNvSpPr>
            <a:spLocks noGrp="1"/>
          </p:cNvSpPr>
          <p:nvPr>
            <p:ph type="title"/>
          </p:nvPr>
        </p:nvSpPr>
        <p:spPr>
          <a:xfrm>
            <a:off x="457200" y="228600"/>
            <a:ext cx="8229600" cy="1143000"/>
          </a:xfrm>
        </p:spPr>
        <p:txBody>
          <a:bodyPr>
            <a:normAutofit/>
          </a:bodyPr>
          <a:lstStyle/>
          <a:p>
            <a:r>
              <a:rPr lang="en-US" dirty="0" smtClean="0"/>
              <a:t>WFI-4 &amp; TOM Correlations</a:t>
            </a:r>
            <a:endParaRPr lang="en-US" dirty="0"/>
          </a:p>
        </p:txBody>
      </p:sp>
      <p:sp>
        <p:nvSpPr>
          <p:cNvPr id="4" name="Rectangle 3"/>
          <p:cNvSpPr/>
          <p:nvPr/>
        </p:nvSpPr>
        <p:spPr>
          <a:xfrm>
            <a:off x="6400800" y="2442289"/>
            <a:ext cx="1676400" cy="1901113"/>
          </a:xfrm>
          <a:prstGeom prst="rect">
            <a:avLst/>
          </a:prstGeom>
          <a:no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cxnSp>
        <p:nvCxnSpPr>
          <p:cNvPr id="9" name="Straight Arrow Connector 8"/>
          <p:cNvCxnSpPr>
            <a:endCxn id="10" idx="2"/>
          </p:cNvCxnSpPr>
          <p:nvPr/>
        </p:nvCxnSpPr>
        <p:spPr>
          <a:xfrm flipV="1">
            <a:off x="8001000" y="2170331"/>
            <a:ext cx="228600" cy="2719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410450" y="1524002"/>
            <a:ext cx="1638300" cy="646331"/>
          </a:xfrm>
          <a:prstGeom prst="rect">
            <a:avLst/>
          </a:prstGeom>
          <a:noFill/>
        </p:spPr>
        <p:txBody>
          <a:bodyPr wrap="square" rtlCol="0">
            <a:spAutoFit/>
          </a:bodyPr>
          <a:lstStyle/>
          <a:p>
            <a:r>
              <a:rPr lang="en-US" dirty="0"/>
              <a:t>This is WFI-EZ and TOM 2.0</a:t>
            </a:r>
          </a:p>
        </p:txBody>
      </p:sp>
      <p:sp>
        <p:nvSpPr>
          <p:cNvPr id="13" name="TextBox 12"/>
          <p:cNvSpPr txBox="1"/>
          <p:nvPr/>
        </p:nvSpPr>
        <p:spPr>
          <a:xfrm>
            <a:off x="1219200" y="4099533"/>
            <a:ext cx="533400" cy="276999"/>
          </a:xfrm>
          <a:prstGeom prst="rect">
            <a:avLst/>
          </a:prstGeom>
          <a:solidFill>
            <a:schemeClr val="accent1"/>
          </a:solidFill>
        </p:spPr>
        <p:txBody>
          <a:bodyPr wrap="square" rtlCol="0">
            <a:spAutoFit/>
          </a:bodyPr>
          <a:lstStyle/>
          <a:p>
            <a:pPr algn="ctr"/>
            <a:r>
              <a:rPr lang="en-US" sz="1200" dirty="0">
                <a:solidFill>
                  <a:schemeClr val="bg1"/>
                </a:solidFill>
              </a:rPr>
              <a:t>2011</a:t>
            </a:r>
          </a:p>
        </p:txBody>
      </p:sp>
    </p:spTree>
    <p:extLst>
      <p:ext uri="{BB962C8B-B14F-4D97-AF65-F5344CB8AC3E}">
        <p14:creationId xmlns:p14="http://schemas.microsoft.com/office/powerpoint/2010/main" val="399599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TOM 2.0 scores continue to be higher, on average, than the WFI-EZ comparison when examined by Key Element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9390072"/>
              </p:ext>
            </p:extLst>
          </p:nvPr>
        </p:nvGraphicFramePr>
        <p:xfrm>
          <a:off x="52499" y="2057400"/>
          <a:ext cx="8991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696200" y="5496580"/>
            <a:ext cx="1028700" cy="523220"/>
          </a:xfrm>
          <a:prstGeom prst="rect">
            <a:avLst/>
          </a:prstGeom>
          <a:solidFill>
            <a:schemeClr val="bg1"/>
          </a:solidFill>
        </p:spPr>
        <p:txBody>
          <a:bodyPr wrap="square" rtlCol="0">
            <a:spAutoFit/>
          </a:bodyPr>
          <a:lstStyle/>
          <a:p>
            <a:pPr algn="ctr"/>
            <a:r>
              <a:rPr lang="en-US" sz="1400" b="1" dirty="0">
                <a:latin typeface="Calibri" panose="020F0502020204030204" pitchFamily="34" charset="0"/>
              </a:rPr>
              <a:t>TOTAL SCORE*</a:t>
            </a:r>
          </a:p>
        </p:txBody>
      </p:sp>
      <p:sp>
        <p:nvSpPr>
          <p:cNvPr id="3" name="TextBox 2"/>
          <p:cNvSpPr txBox="1"/>
          <p:nvPr/>
        </p:nvSpPr>
        <p:spPr>
          <a:xfrm>
            <a:off x="304800" y="6629402"/>
            <a:ext cx="2057400" cy="307777"/>
          </a:xfrm>
          <a:prstGeom prst="rect">
            <a:avLst/>
          </a:prstGeom>
          <a:noFill/>
        </p:spPr>
        <p:txBody>
          <a:bodyPr wrap="square" rtlCol="0">
            <a:spAutoFit/>
          </a:bodyPr>
          <a:lstStyle/>
          <a:p>
            <a:r>
              <a:rPr lang="en-US" sz="1400" i="1" dirty="0">
                <a:solidFill>
                  <a:schemeClr val="bg1"/>
                </a:solidFill>
              </a:rPr>
              <a:t>* p&lt;.05</a:t>
            </a:r>
          </a:p>
        </p:txBody>
      </p:sp>
    </p:spTree>
    <p:extLst>
      <p:ext uri="{BB962C8B-B14F-4D97-AF65-F5344CB8AC3E}">
        <p14:creationId xmlns:p14="http://schemas.microsoft.com/office/powerpoint/2010/main" val="36130480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95462"/>
            <a:ext cx="7123112" cy="1481138"/>
          </a:xfrm>
        </p:spPr>
        <p:txBody>
          <a:bodyPr>
            <a:noAutofit/>
          </a:bodyPr>
          <a:lstStyle/>
          <a:p>
            <a:r>
              <a:rPr lang="en-US" sz="2800" dirty="0"/>
              <a:t>WRAPAROUND FIDELITY INDEX, SHORT FORM</a:t>
            </a:r>
          </a:p>
        </p:txBody>
      </p:sp>
      <p:sp>
        <p:nvSpPr>
          <p:cNvPr id="3" name="Text Placeholder 2"/>
          <p:cNvSpPr>
            <a:spLocks noGrp="1"/>
          </p:cNvSpPr>
          <p:nvPr>
            <p:ph type="body" sz="half" idx="2"/>
          </p:nvPr>
        </p:nvSpPr>
        <p:spPr>
          <a:xfrm>
            <a:off x="1371600" y="3309938"/>
            <a:ext cx="5486400" cy="804862"/>
          </a:xfrm>
        </p:spPr>
        <p:txBody>
          <a:bodyPr>
            <a:normAutofit/>
          </a:bodyPr>
          <a:lstStyle/>
          <a:p>
            <a:r>
              <a:rPr lang="en-US" sz="2400" dirty="0"/>
              <a:t>Massachusetts Fidelity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418712"/>
            <a:ext cx="2743200" cy="1251930"/>
          </a:xfrm>
          <a:prstGeom prst="rect">
            <a:avLst/>
          </a:prstGeom>
        </p:spPr>
      </p:pic>
    </p:spTree>
    <p:extLst>
      <p:ext uri="{BB962C8B-B14F-4D97-AF65-F5344CB8AC3E}">
        <p14:creationId xmlns:p14="http://schemas.microsoft.com/office/powerpoint/2010/main" val="38429957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                  Fidelity Scores by Key Element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25085681"/>
              </p:ext>
            </p:extLst>
          </p:nvPr>
        </p:nvGraphicFramePr>
        <p:xfrm>
          <a:off x="609601" y="1981202"/>
          <a:ext cx="7924798" cy="2855549"/>
        </p:xfrm>
        <a:graphic>
          <a:graphicData uri="http://schemas.openxmlformats.org/drawingml/2006/table">
            <a:tbl>
              <a:tblPr firstRow="1">
                <a:tableStyleId>{21E4AEA4-8DFA-4A89-87EB-49C32662AFE0}</a:tableStyleId>
              </a:tblPr>
              <a:tblGrid>
                <a:gridCol w="1540936">
                  <a:extLst>
                    <a:ext uri="{9D8B030D-6E8A-4147-A177-3AD203B41FA5}">
                      <a16:colId xmlns:a16="http://schemas.microsoft.com/office/drawing/2014/main" val="20000"/>
                    </a:ext>
                  </a:extLst>
                </a:gridCol>
                <a:gridCol w="1063977">
                  <a:extLst>
                    <a:ext uri="{9D8B030D-6E8A-4147-A177-3AD203B41FA5}">
                      <a16:colId xmlns:a16="http://schemas.microsoft.com/office/drawing/2014/main" val="20001"/>
                    </a:ext>
                  </a:extLst>
                </a:gridCol>
                <a:gridCol w="1063977">
                  <a:extLst>
                    <a:ext uri="{9D8B030D-6E8A-4147-A177-3AD203B41FA5}">
                      <a16:colId xmlns:a16="http://schemas.microsoft.com/office/drawing/2014/main" val="20002"/>
                    </a:ext>
                  </a:extLst>
                </a:gridCol>
                <a:gridCol w="1063977">
                  <a:extLst>
                    <a:ext uri="{9D8B030D-6E8A-4147-A177-3AD203B41FA5}">
                      <a16:colId xmlns:a16="http://schemas.microsoft.com/office/drawing/2014/main" val="20003"/>
                    </a:ext>
                  </a:extLst>
                </a:gridCol>
                <a:gridCol w="1063977">
                  <a:extLst>
                    <a:ext uri="{9D8B030D-6E8A-4147-A177-3AD203B41FA5}">
                      <a16:colId xmlns:a16="http://schemas.microsoft.com/office/drawing/2014/main" val="20004"/>
                    </a:ext>
                  </a:extLst>
                </a:gridCol>
                <a:gridCol w="1063977">
                  <a:extLst>
                    <a:ext uri="{9D8B030D-6E8A-4147-A177-3AD203B41FA5}">
                      <a16:colId xmlns:a16="http://schemas.microsoft.com/office/drawing/2014/main" val="20005"/>
                    </a:ext>
                  </a:extLst>
                </a:gridCol>
                <a:gridCol w="1063977">
                  <a:extLst>
                    <a:ext uri="{9D8B030D-6E8A-4147-A177-3AD203B41FA5}">
                      <a16:colId xmlns:a16="http://schemas.microsoft.com/office/drawing/2014/main" val="20006"/>
                    </a:ext>
                  </a:extLst>
                </a:gridCol>
              </a:tblGrid>
              <a:tr h="478108">
                <a:tc>
                  <a:txBody>
                    <a:bodyPr/>
                    <a:lstStyle/>
                    <a:p>
                      <a:endParaRPr lang="en-US" sz="1600" dirty="0"/>
                    </a:p>
                  </a:txBody>
                  <a:tcPr>
                    <a:solidFill>
                      <a:schemeClr val="accent1"/>
                    </a:solidFill>
                  </a:tcPr>
                </a:tc>
                <a:tc>
                  <a:txBody>
                    <a:bodyPr/>
                    <a:lstStyle/>
                    <a:p>
                      <a:pPr algn="ctr"/>
                      <a:r>
                        <a:rPr lang="en-US" sz="1600" dirty="0" smtClean="0"/>
                        <a:t>Total</a:t>
                      </a:r>
                      <a:endParaRPr lang="en-US" sz="1600" dirty="0"/>
                    </a:p>
                  </a:txBody>
                  <a:tcPr anchor="ctr">
                    <a:solidFill>
                      <a:schemeClr val="accent1"/>
                    </a:solidFill>
                  </a:tcPr>
                </a:tc>
                <a:tc gridSpan="5">
                  <a:txBody>
                    <a:bodyPr/>
                    <a:lstStyle/>
                    <a:p>
                      <a:pPr algn="ctr"/>
                      <a:r>
                        <a:rPr lang="en-US" sz="1600" dirty="0" smtClean="0"/>
                        <a:t>Key Element</a:t>
                      </a:r>
                      <a:endParaRPr lang="en-US" sz="1600" dirty="0"/>
                    </a:p>
                  </a:txBody>
                  <a:tcPr anchor="ct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tc hMerge="1">
                  <a:txBody>
                    <a:bodyPr/>
                    <a:lstStyle/>
                    <a:p>
                      <a:endParaRPr lang="en-US" dirty="0"/>
                    </a:p>
                  </a:txBody>
                  <a:tcPr>
                    <a:solidFill>
                      <a:schemeClr val="accent1"/>
                    </a:solidFill>
                  </a:tcPr>
                </a:tc>
                <a:extLst>
                  <a:ext uri="{0D108BD9-81ED-4DB2-BD59-A6C34878D82A}">
                    <a16:rowId xmlns:a16="http://schemas.microsoft.com/office/drawing/2014/main" val="10000"/>
                  </a:ext>
                </a:extLst>
              </a:tr>
              <a:tr h="943117">
                <a:tc>
                  <a:txBody>
                    <a:bodyPr/>
                    <a:lstStyle/>
                    <a:p>
                      <a:endParaRPr lang="en-US" sz="1400" dirty="0"/>
                    </a:p>
                  </a:txBody>
                  <a:tcPr/>
                </a:tc>
                <a:tc>
                  <a:txBody>
                    <a:bodyPr/>
                    <a:lstStyle/>
                    <a:p>
                      <a:pPr algn="ctr"/>
                      <a:r>
                        <a:rPr lang="en-US" sz="1400" b="1" dirty="0" smtClean="0"/>
                        <a:t>Mean Overall</a:t>
                      </a:r>
                      <a:endParaRPr lang="en-US" sz="1400" b="1" dirty="0"/>
                    </a:p>
                  </a:txBody>
                  <a:tcPr anchor="ctr">
                    <a:solidFill>
                      <a:schemeClr val="accent1">
                        <a:lumMod val="20000"/>
                        <a:lumOff val="80000"/>
                      </a:schemeClr>
                    </a:solidFill>
                  </a:tcPr>
                </a:tc>
                <a:tc>
                  <a:txBody>
                    <a:bodyPr/>
                    <a:lstStyle/>
                    <a:p>
                      <a:pPr algn="ctr"/>
                      <a:r>
                        <a:rPr lang="en-US" sz="1300" dirty="0" smtClean="0"/>
                        <a:t>Effective Teamwork</a:t>
                      </a:r>
                      <a:endParaRPr lang="en-US" sz="1300" dirty="0"/>
                    </a:p>
                  </a:txBody>
                  <a:tcPr anchor="ctr"/>
                </a:tc>
                <a:tc>
                  <a:txBody>
                    <a:bodyPr/>
                    <a:lstStyle/>
                    <a:p>
                      <a:pPr algn="ctr"/>
                      <a:r>
                        <a:rPr lang="en-US" sz="1300" dirty="0" smtClean="0"/>
                        <a:t>Natural</a:t>
                      </a:r>
                      <a:r>
                        <a:rPr lang="en-US" sz="1300" baseline="0" dirty="0" smtClean="0"/>
                        <a:t> &amp; </a:t>
                      </a:r>
                      <a:r>
                        <a:rPr lang="en-US" sz="1300" dirty="0" smtClean="0"/>
                        <a:t>Community Supports</a:t>
                      </a:r>
                      <a:endParaRPr lang="en-US" sz="1300" dirty="0"/>
                    </a:p>
                  </a:txBody>
                  <a:tcPr anchor="ctr"/>
                </a:tc>
                <a:tc>
                  <a:txBody>
                    <a:bodyPr/>
                    <a:lstStyle/>
                    <a:p>
                      <a:pPr algn="ctr"/>
                      <a:r>
                        <a:rPr lang="en-US" sz="1300" dirty="0" smtClean="0"/>
                        <a:t>Needs-Based</a:t>
                      </a:r>
                      <a:endParaRPr lang="en-US" sz="1300" dirty="0"/>
                    </a:p>
                  </a:txBody>
                  <a:tcPr anchor="ctr"/>
                </a:tc>
                <a:tc>
                  <a:txBody>
                    <a:bodyPr/>
                    <a:lstStyle/>
                    <a:p>
                      <a:pPr algn="ctr"/>
                      <a:r>
                        <a:rPr lang="en-US" sz="1300" dirty="0" smtClean="0"/>
                        <a:t>Outcomes-Based</a:t>
                      </a:r>
                      <a:endParaRPr lang="en-US" sz="1300" dirty="0"/>
                    </a:p>
                  </a:txBody>
                  <a:tcPr anchor="ctr"/>
                </a:tc>
                <a:tc>
                  <a:txBody>
                    <a:bodyPr/>
                    <a:lstStyle/>
                    <a:p>
                      <a:pPr algn="ctr"/>
                      <a:r>
                        <a:rPr lang="en-US" sz="1300" dirty="0" smtClean="0"/>
                        <a:t>Strength</a:t>
                      </a:r>
                      <a:r>
                        <a:rPr lang="en-US" sz="1300" baseline="0" dirty="0" smtClean="0"/>
                        <a:t> &amp; Family Driven</a:t>
                      </a:r>
                      <a:endParaRPr lang="en-US" sz="1300" dirty="0"/>
                    </a:p>
                  </a:txBody>
                  <a:tcPr anchor="ctr"/>
                </a:tc>
                <a:extLst>
                  <a:ext uri="{0D108BD9-81ED-4DB2-BD59-A6C34878D82A}">
                    <a16:rowId xmlns:a16="http://schemas.microsoft.com/office/drawing/2014/main" val="10001"/>
                  </a:ext>
                </a:extLst>
              </a:tr>
              <a:tr h="478108">
                <a:tc>
                  <a:txBody>
                    <a:bodyPr/>
                    <a:lstStyle/>
                    <a:p>
                      <a:r>
                        <a:rPr lang="en-US" sz="1600" dirty="0" smtClean="0"/>
                        <a:t>MA 2017</a:t>
                      </a:r>
                      <a:endParaRPr lang="en-US" sz="1600" dirty="0"/>
                    </a:p>
                  </a:txBody>
                  <a:tcPr anchor="ctr"/>
                </a:tc>
                <a:tc>
                  <a:txBody>
                    <a:bodyPr/>
                    <a:lstStyle/>
                    <a:p>
                      <a:pPr algn="ctr"/>
                      <a:r>
                        <a:rPr lang="en-US" sz="1600" b="1" dirty="0" smtClean="0"/>
                        <a:t>68%</a:t>
                      </a:r>
                      <a:endParaRPr lang="en-US" sz="1600" b="1" dirty="0"/>
                    </a:p>
                  </a:txBody>
                  <a:tcPr anchor="ctr">
                    <a:solidFill>
                      <a:schemeClr val="accent1">
                        <a:lumMod val="20000"/>
                        <a:lumOff val="80000"/>
                      </a:schemeClr>
                    </a:solidFill>
                  </a:tcPr>
                </a:tc>
                <a:tc>
                  <a:txBody>
                    <a:bodyPr/>
                    <a:lstStyle/>
                    <a:p>
                      <a:pPr algn="ctr"/>
                      <a:r>
                        <a:rPr lang="en-US" sz="1600" dirty="0" smtClean="0"/>
                        <a:t>68%</a:t>
                      </a:r>
                      <a:endParaRPr lang="en-US" sz="1600" dirty="0"/>
                    </a:p>
                  </a:txBody>
                  <a:tcPr anchor="ctr"/>
                </a:tc>
                <a:tc>
                  <a:txBody>
                    <a:bodyPr/>
                    <a:lstStyle/>
                    <a:p>
                      <a:pPr algn="ctr"/>
                      <a:r>
                        <a:rPr lang="en-US" sz="1600" dirty="0" smtClean="0"/>
                        <a:t>59%</a:t>
                      </a:r>
                      <a:endParaRPr lang="en-US" sz="1600" dirty="0"/>
                    </a:p>
                  </a:txBody>
                  <a:tcPr anchor="ctr"/>
                </a:tc>
                <a:tc>
                  <a:txBody>
                    <a:bodyPr/>
                    <a:lstStyle/>
                    <a:p>
                      <a:pPr algn="ctr"/>
                      <a:r>
                        <a:rPr lang="en-US" sz="1600" dirty="0" smtClean="0"/>
                        <a:t>70%</a:t>
                      </a:r>
                      <a:endParaRPr lang="en-US" sz="1600" dirty="0"/>
                    </a:p>
                  </a:txBody>
                  <a:tcPr anchor="ctr"/>
                </a:tc>
                <a:tc>
                  <a:txBody>
                    <a:bodyPr/>
                    <a:lstStyle/>
                    <a:p>
                      <a:pPr algn="ctr"/>
                      <a:r>
                        <a:rPr lang="en-US" sz="1600" dirty="0" smtClean="0"/>
                        <a:t>70%</a:t>
                      </a:r>
                      <a:endParaRPr lang="en-US" sz="1600" dirty="0"/>
                    </a:p>
                  </a:txBody>
                  <a:tcPr anchor="ctr"/>
                </a:tc>
                <a:tc>
                  <a:txBody>
                    <a:bodyPr/>
                    <a:lstStyle/>
                    <a:p>
                      <a:pPr algn="ctr"/>
                      <a:r>
                        <a:rPr lang="en-US" sz="1600" dirty="0" smtClean="0"/>
                        <a:t>74%</a:t>
                      </a:r>
                      <a:endParaRPr lang="en-US" sz="1600" dirty="0"/>
                    </a:p>
                  </a:txBody>
                  <a:tcPr anchor="ctr"/>
                </a:tc>
                <a:extLst>
                  <a:ext uri="{0D108BD9-81ED-4DB2-BD59-A6C34878D82A}">
                    <a16:rowId xmlns:a16="http://schemas.microsoft.com/office/drawing/2014/main" val="3823853511"/>
                  </a:ext>
                </a:extLst>
              </a:tr>
              <a:tr h="478108">
                <a:tc>
                  <a:txBody>
                    <a:bodyPr/>
                    <a:lstStyle/>
                    <a:p>
                      <a:r>
                        <a:rPr lang="en-US" sz="1600" dirty="0" smtClean="0"/>
                        <a:t>MA</a:t>
                      </a:r>
                      <a:r>
                        <a:rPr lang="en-US" sz="1600" baseline="0" dirty="0" smtClean="0"/>
                        <a:t> 2018</a:t>
                      </a:r>
                      <a:endParaRPr lang="en-US" sz="1600" dirty="0"/>
                    </a:p>
                  </a:txBody>
                  <a:tcPr anchor="ctr"/>
                </a:tc>
                <a:tc>
                  <a:txBody>
                    <a:bodyPr/>
                    <a:lstStyle/>
                    <a:p>
                      <a:pPr algn="ctr"/>
                      <a:r>
                        <a:rPr lang="en-US" sz="1600" b="1" dirty="0" smtClean="0"/>
                        <a:t>66%</a:t>
                      </a:r>
                      <a:endParaRPr lang="en-US" sz="1600" b="1" dirty="0"/>
                    </a:p>
                  </a:txBody>
                  <a:tcPr anchor="ctr">
                    <a:solidFill>
                      <a:schemeClr val="accent1">
                        <a:lumMod val="20000"/>
                        <a:lumOff val="80000"/>
                      </a:schemeClr>
                    </a:solidFill>
                  </a:tcPr>
                </a:tc>
                <a:tc>
                  <a:txBody>
                    <a:bodyPr/>
                    <a:lstStyle/>
                    <a:p>
                      <a:pPr algn="ctr"/>
                      <a:r>
                        <a:rPr lang="en-US" sz="1600" dirty="0" smtClean="0"/>
                        <a:t>66%</a:t>
                      </a:r>
                      <a:endParaRPr lang="en-US" sz="1600" dirty="0"/>
                    </a:p>
                  </a:txBody>
                  <a:tcPr anchor="ctr"/>
                </a:tc>
                <a:tc>
                  <a:txBody>
                    <a:bodyPr/>
                    <a:lstStyle/>
                    <a:p>
                      <a:pPr algn="ctr"/>
                      <a:r>
                        <a:rPr lang="en-US" sz="1600" dirty="0" smtClean="0"/>
                        <a:t>58%</a:t>
                      </a:r>
                      <a:endParaRPr lang="en-US" sz="1600" dirty="0"/>
                    </a:p>
                  </a:txBody>
                  <a:tcPr anchor="ctr"/>
                </a:tc>
                <a:tc>
                  <a:txBody>
                    <a:bodyPr/>
                    <a:lstStyle/>
                    <a:p>
                      <a:pPr algn="ctr"/>
                      <a:r>
                        <a:rPr lang="en-US" sz="1600" dirty="0" smtClean="0"/>
                        <a:t>69%</a:t>
                      </a:r>
                      <a:endParaRPr lang="en-US" sz="1600" dirty="0"/>
                    </a:p>
                  </a:txBody>
                  <a:tcPr anchor="ctr"/>
                </a:tc>
                <a:tc>
                  <a:txBody>
                    <a:bodyPr/>
                    <a:lstStyle/>
                    <a:p>
                      <a:pPr algn="ctr"/>
                      <a:r>
                        <a:rPr lang="en-US" sz="1600" dirty="0" smtClean="0"/>
                        <a:t>66%</a:t>
                      </a:r>
                      <a:endParaRPr lang="en-US" sz="1600" dirty="0"/>
                    </a:p>
                  </a:txBody>
                  <a:tcPr anchor="ctr"/>
                </a:tc>
                <a:tc>
                  <a:txBody>
                    <a:bodyPr/>
                    <a:lstStyle/>
                    <a:p>
                      <a:pPr algn="ctr"/>
                      <a:r>
                        <a:rPr lang="en-US" sz="1600" dirty="0" smtClean="0"/>
                        <a:t>71%</a:t>
                      </a:r>
                      <a:endParaRPr lang="en-US" sz="1600" dirty="0"/>
                    </a:p>
                  </a:txBody>
                  <a:tcPr anchor="ctr"/>
                </a:tc>
                <a:extLst>
                  <a:ext uri="{0D108BD9-81ED-4DB2-BD59-A6C34878D82A}">
                    <a16:rowId xmlns:a16="http://schemas.microsoft.com/office/drawing/2014/main" val="10002"/>
                  </a:ext>
                </a:extLst>
              </a:tr>
              <a:tr h="478108">
                <a:tc>
                  <a:txBody>
                    <a:bodyPr/>
                    <a:lstStyle/>
                    <a:p>
                      <a:r>
                        <a:rPr lang="en-US" sz="1600" dirty="0" smtClean="0"/>
                        <a:t>National Mean</a:t>
                      </a:r>
                      <a:endParaRPr lang="en-US" sz="1600" dirty="0"/>
                    </a:p>
                  </a:txBody>
                  <a:tcPr anchor="ctr"/>
                </a:tc>
                <a:tc>
                  <a:txBody>
                    <a:bodyPr/>
                    <a:lstStyle/>
                    <a:p>
                      <a:pPr algn="ctr"/>
                      <a:r>
                        <a:rPr lang="en-US" sz="1600" b="1" dirty="0" smtClean="0"/>
                        <a:t>72%</a:t>
                      </a:r>
                      <a:endParaRPr lang="en-US" sz="1600" b="1" dirty="0"/>
                    </a:p>
                  </a:txBody>
                  <a:tcPr anchor="ctr">
                    <a:solidFill>
                      <a:schemeClr val="accent1">
                        <a:lumMod val="20000"/>
                        <a:lumOff val="80000"/>
                      </a:schemeClr>
                    </a:solidFill>
                  </a:tcPr>
                </a:tc>
                <a:tc>
                  <a:txBody>
                    <a:bodyPr/>
                    <a:lstStyle/>
                    <a:p>
                      <a:pPr algn="ctr"/>
                      <a:r>
                        <a:rPr lang="en-US" sz="1600" b="0" dirty="0" smtClean="0"/>
                        <a:t>68%</a:t>
                      </a:r>
                      <a:endParaRPr lang="en-US" sz="1600" b="0" dirty="0"/>
                    </a:p>
                  </a:txBody>
                  <a:tcPr anchor="ctr"/>
                </a:tc>
                <a:tc>
                  <a:txBody>
                    <a:bodyPr/>
                    <a:lstStyle/>
                    <a:p>
                      <a:pPr algn="ctr"/>
                      <a:r>
                        <a:rPr lang="en-US" sz="1600" dirty="0" smtClean="0"/>
                        <a:t>66%</a:t>
                      </a:r>
                      <a:endParaRPr lang="en-US" sz="1600" dirty="0"/>
                    </a:p>
                  </a:txBody>
                  <a:tcPr anchor="ctr"/>
                </a:tc>
                <a:tc>
                  <a:txBody>
                    <a:bodyPr/>
                    <a:lstStyle/>
                    <a:p>
                      <a:pPr algn="ctr"/>
                      <a:r>
                        <a:rPr lang="en-US" sz="1600" dirty="0" smtClean="0"/>
                        <a:t>74%</a:t>
                      </a:r>
                      <a:endParaRPr lang="en-US" sz="1600" dirty="0"/>
                    </a:p>
                  </a:txBody>
                  <a:tcPr anchor="ctr"/>
                </a:tc>
                <a:tc>
                  <a:txBody>
                    <a:bodyPr/>
                    <a:lstStyle/>
                    <a:p>
                      <a:pPr algn="ctr"/>
                      <a:r>
                        <a:rPr lang="en-US" sz="1600" dirty="0" smtClean="0"/>
                        <a:t>75%</a:t>
                      </a:r>
                      <a:endParaRPr lang="en-US" sz="1600" dirty="0"/>
                    </a:p>
                  </a:txBody>
                  <a:tcPr anchor="ctr"/>
                </a:tc>
                <a:tc>
                  <a:txBody>
                    <a:bodyPr/>
                    <a:lstStyle/>
                    <a:p>
                      <a:pPr algn="ctr"/>
                      <a:r>
                        <a:rPr lang="en-US" sz="1600" dirty="0" smtClean="0"/>
                        <a:t>78%</a:t>
                      </a:r>
                      <a:endParaRPr lang="en-US" sz="1600" dirty="0"/>
                    </a:p>
                  </a:txBody>
                  <a:tcPr anchor="ctr"/>
                </a:tc>
                <a:extLst>
                  <a:ext uri="{0D108BD9-81ED-4DB2-BD59-A6C34878D82A}">
                    <a16:rowId xmlns:a16="http://schemas.microsoft.com/office/drawing/2014/main" val="10003"/>
                  </a:ext>
                </a:extLst>
              </a:tr>
            </a:tbl>
          </a:graphicData>
        </a:graphic>
      </p:graphicFrame>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315" y="247726"/>
            <a:ext cx="2178333" cy="994139"/>
          </a:xfrm>
          <a:prstGeom prst="rect">
            <a:avLst/>
          </a:prstGeom>
        </p:spPr>
      </p:pic>
    </p:spTree>
    <p:extLst>
      <p:ext uri="{BB962C8B-B14F-4D97-AF65-F5344CB8AC3E}">
        <p14:creationId xmlns:p14="http://schemas.microsoft.com/office/powerpoint/2010/main" val="2964645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Scores were slightly lower among surveys completed by an interviewer</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1725526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52400" y="6274859"/>
            <a:ext cx="7467600" cy="276999"/>
          </a:xfrm>
          <a:prstGeom prst="rect">
            <a:avLst/>
          </a:prstGeom>
          <a:noFill/>
        </p:spPr>
        <p:txBody>
          <a:bodyPr wrap="square" rtlCol="0">
            <a:spAutoFit/>
          </a:bodyPr>
          <a:lstStyle/>
          <a:p>
            <a:r>
              <a:rPr lang="en-US" sz="1200" b="1" i="1" dirty="0" smtClean="0"/>
              <a:t>Note</a:t>
            </a:r>
            <a:r>
              <a:rPr lang="en-US" sz="1200" dirty="0" smtClean="0"/>
              <a:t>: The survey method was missing for 29 completed surveys</a:t>
            </a:r>
            <a:endParaRPr lang="en-US" sz="1200" dirty="0"/>
          </a:p>
        </p:txBody>
      </p:sp>
    </p:spTree>
    <p:extLst>
      <p:ext uri="{BB962C8B-B14F-4D97-AF65-F5344CB8AC3E}">
        <p14:creationId xmlns:p14="http://schemas.microsoft.com/office/powerpoint/2010/main" val="26590589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note about National Means</a:t>
            </a:r>
            <a:endParaRPr lang="en-US" dirty="0"/>
          </a:p>
        </p:txBody>
      </p:sp>
      <p:sp>
        <p:nvSpPr>
          <p:cNvPr id="3" name="Content Placeholder 2"/>
          <p:cNvSpPr>
            <a:spLocks noGrp="1"/>
          </p:cNvSpPr>
          <p:nvPr>
            <p:ph idx="1"/>
          </p:nvPr>
        </p:nvSpPr>
        <p:spPr/>
        <p:txBody>
          <a:bodyPr>
            <a:normAutofit/>
          </a:bodyPr>
          <a:lstStyle/>
          <a:p>
            <a:r>
              <a:rPr lang="en-US" sz="2800" dirty="0" smtClean="0"/>
              <a:t>Our National Means are simply site-level averages of any large site that uses the WFI-EZ. </a:t>
            </a:r>
            <a:endParaRPr lang="en-US" sz="2800" dirty="0"/>
          </a:p>
          <a:p>
            <a:pPr lvl="1"/>
            <a:r>
              <a:rPr lang="en-US" sz="2400" dirty="0" smtClean="0"/>
              <a:t>They are </a:t>
            </a:r>
            <a:r>
              <a:rPr lang="en-US" sz="2400" b="1" dirty="0" smtClean="0">
                <a:solidFill>
                  <a:schemeClr val="accent2"/>
                </a:solidFill>
              </a:rPr>
              <a:t>not benchmarks for “high fidelity” </a:t>
            </a:r>
            <a:r>
              <a:rPr lang="en-US" sz="2400" dirty="0" smtClean="0"/>
              <a:t>or “high quality”</a:t>
            </a:r>
          </a:p>
          <a:p>
            <a:pPr lvl="1"/>
            <a:r>
              <a:rPr lang="en-US" sz="2400" dirty="0" smtClean="0"/>
              <a:t>Most of the sites in our national mean </a:t>
            </a:r>
            <a:r>
              <a:rPr lang="en-US" sz="2400" b="1" dirty="0" smtClean="0">
                <a:solidFill>
                  <a:schemeClr val="accent2"/>
                </a:solidFill>
              </a:rPr>
              <a:t>collect their data less rigorously </a:t>
            </a:r>
            <a:r>
              <a:rPr lang="en-US" sz="2400" dirty="0" smtClean="0"/>
              <a:t>than Massachusetts. </a:t>
            </a:r>
          </a:p>
          <a:p>
            <a:pPr lvl="2"/>
            <a:r>
              <a:rPr lang="en-US" sz="2000" dirty="0" smtClean="0"/>
              <a:t>They create less representative samples and get lower response rates. This likely results in higher scores. </a:t>
            </a:r>
            <a:endParaRPr lang="en-US" sz="2000" dirty="0"/>
          </a:p>
        </p:txBody>
      </p:sp>
    </p:spTree>
    <p:extLst>
      <p:ext uri="{BB962C8B-B14F-4D97-AF65-F5344CB8AC3E}">
        <p14:creationId xmlns:p14="http://schemas.microsoft.com/office/powerpoint/2010/main" val="3897846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6200" y="382769"/>
            <a:ext cx="8458200" cy="1143000"/>
          </a:xfrm>
        </p:spPr>
        <p:txBody>
          <a:bodyPr>
            <a:normAutofit fontScale="90000"/>
          </a:bodyPr>
          <a:lstStyle/>
          <a:p>
            <a:r>
              <a:rPr lang="en-US" sz="4000" dirty="0"/>
              <a:t>                      Fidelity Scores by Key Element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273226250"/>
              </p:ext>
            </p:extLst>
          </p:nvPr>
        </p:nvGraphicFramePr>
        <p:xfrm>
          <a:off x="42672" y="1613611"/>
          <a:ext cx="89916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7696200" y="5181600"/>
            <a:ext cx="1066800" cy="533400"/>
          </a:xfrm>
          <a:prstGeom prst="rect">
            <a:avLst/>
          </a:prstGeom>
          <a:solidFill>
            <a:schemeClr val="bg1"/>
          </a:solidFill>
        </p:spPr>
        <p:txBody>
          <a:bodyPr wrap="square" rtlCol="0">
            <a:spAutoFit/>
          </a:bodyPr>
          <a:lstStyle/>
          <a:p>
            <a:pPr algn="ctr"/>
            <a:r>
              <a:rPr lang="en-US" sz="1400" b="1" dirty="0"/>
              <a:t>Total</a:t>
            </a:r>
          </a:p>
          <a:p>
            <a:pPr algn="ctr"/>
            <a:r>
              <a:rPr lang="en-US" sz="1400" b="1" dirty="0"/>
              <a:t>Score*</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9890" y="457202"/>
            <a:ext cx="2178333" cy="994139"/>
          </a:xfrm>
          <a:prstGeom prst="rect">
            <a:avLst/>
          </a:prstGeom>
        </p:spPr>
      </p:pic>
      <p:sp>
        <p:nvSpPr>
          <p:cNvPr id="13" name="TextBox 12"/>
          <p:cNvSpPr txBox="1"/>
          <p:nvPr/>
        </p:nvSpPr>
        <p:spPr>
          <a:xfrm>
            <a:off x="8763000" y="6629400"/>
            <a:ext cx="381000" cy="261610"/>
          </a:xfrm>
          <a:prstGeom prst="rect">
            <a:avLst/>
          </a:prstGeom>
          <a:noFill/>
        </p:spPr>
        <p:txBody>
          <a:bodyPr wrap="square" rtlCol="0">
            <a:spAutoFit/>
          </a:bodyPr>
          <a:lstStyle/>
          <a:p>
            <a:r>
              <a:rPr lang="en-US" sz="1100" b="1" dirty="0" smtClean="0">
                <a:solidFill>
                  <a:schemeClr val="accent1"/>
                </a:solidFill>
              </a:rPr>
              <a:t>36</a:t>
            </a:r>
            <a:endParaRPr lang="en-US" sz="1100" b="1" dirty="0">
              <a:solidFill>
                <a:schemeClr val="accent1"/>
              </a:solidFill>
            </a:endParaRPr>
          </a:p>
        </p:txBody>
      </p:sp>
      <p:sp>
        <p:nvSpPr>
          <p:cNvPr id="14" name="Text Box 4"/>
          <p:cNvSpPr txBox="1">
            <a:spLocks noChangeArrowheads="1"/>
          </p:cNvSpPr>
          <p:nvPr/>
        </p:nvSpPr>
        <p:spPr bwMode="auto">
          <a:xfrm>
            <a:off x="349250" y="6629400"/>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12999576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p:txBody>
          <a:bodyPr/>
          <a:lstStyle/>
          <a:p>
            <a:r>
              <a:rPr lang="en-US" dirty="0" smtClean="0"/>
              <a:t>Total Fidelity</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81110728"/>
              </p:ext>
            </p:extLst>
          </p:nvPr>
        </p:nvGraphicFramePr>
        <p:xfrm>
          <a:off x="0" y="1600200"/>
          <a:ext cx="9144000" cy="5029200"/>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315" y="247726"/>
            <a:ext cx="2178333" cy="994139"/>
          </a:xfrm>
          <a:prstGeom prst="rect">
            <a:avLst/>
          </a:prstGeom>
        </p:spPr>
      </p:pic>
    </p:spTree>
    <p:extLst>
      <p:ext uri="{BB962C8B-B14F-4D97-AF65-F5344CB8AC3E}">
        <p14:creationId xmlns:p14="http://schemas.microsoft.com/office/powerpoint/2010/main" val="14757086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entagon 11"/>
          <p:cNvSpPr/>
          <p:nvPr/>
        </p:nvSpPr>
        <p:spPr>
          <a:xfrm>
            <a:off x="1896836" y="2362200"/>
            <a:ext cx="5937250" cy="685800"/>
          </a:xfrm>
          <a:prstGeom prst="homePlate">
            <a:avLst>
              <a:gd name="adj" fmla="val 239796"/>
            </a:avLst>
          </a:prstGeom>
          <a:solidFill>
            <a:srgbClr val="4F81BD"/>
          </a:solidFill>
          <a:ln w="25400" cap="flat" cmpd="sng" algn="ctr">
            <a:solidFill>
              <a:srgbClr val="1F497D"/>
            </a:solidFill>
            <a:prstDash val="solid"/>
          </a:ln>
          <a:effectLst/>
        </p:spPr>
        <p:txBody>
          <a:bodyPr rtlCol="0" anchor="ctr"/>
          <a:lstStyle/>
          <a:p>
            <a:pPr>
              <a:defRPr/>
            </a:pPr>
            <a:r>
              <a:rPr lang="en-US" sz="2200" b="1" kern="0" dirty="0">
                <a:solidFill>
                  <a:prstClr val="black"/>
                </a:solidFill>
                <a:latin typeface="Calibri"/>
              </a:rPr>
              <a:t>     Engagement and Support</a:t>
            </a:r>
          </a:p>
        </p:txBody>
      </p:sp>
      <p:sp>
        <p:nvSpPr>
          <p:cNvPr id="13" name="Pentagon 12"/>
          <p:cNvSpPr/>
          <p:nvPr/>
        </p:nvSpPr>
        <p:spPr>
          <a:xfrm>
            <a:off x="2209800" y="3124200"/>
            <a:ext cx="5624286" cy="685800"/>
          </a:xfrm>
          <a:prstGeom prst="homePlate">
            <a:avLst>
              <a:gd name="adj" fmla="val 239796"/>
            </a:avLst>
          </a:prstGeom>
          <a:solidFill>
            <a:srgbClr val="4F81BD"/>
          </a:solidFill>
          <a:ln w="25400" cap="flat" cmpd="sng" algn="ctr">
            <a:solidFill>
              <a:srgbClr val="1F497D"/>
            </a:solidFill>
            <a:prstDash val="solid"/>
          </a:ln>
          <a:effectLst/>
        </p:spPr>
        <p:txBody>
          <a:bodyPr rtlCol="0" anchor="ctr"/>
          <a:lstStyle/>
          <a:p>
            <a:pPr>
              <a:defRPr/>
            </a:pPr>
            <a:r>
              <a:rPr lang="en-US" sz="2200" b="1" kern="0" dirty="0">
                <a:solidFill>
                  <a:prstClr val="black"/>
                </a:solidFill>
                <a:latin typeface="Calibri"/>
              </a:rPr>
              <a:t>     Team Preparation</a:t>
            </a:r>
          </a:p>
        </p:txBody>
      </p:sp>
      <p:sp>
        <p:nvSpPr>
          <p:cNvPr id="14" name="Pentagon 13"/>
          <p:cNvSpPr/>
          <p:nvPr/>
        </p:nvSpPr>
        <p:spPr>
          <a:xfrm>
            <a:off x="3048000" y="4648200"/>
            <a:ext cx="4756150" cy="685800"/>
          </a:xfrm>
          <a:prstGeom prst="homePlate">
            <a:avLst>
              <a:gd name="adj" fmla="val 239796"/>
            </a:avLst>
          </a:prstGeom>
          <a:solidFill>
            <a:srgbClr val="F79646"/>
          </a:solidFill>
          <a:ln w="25400" cap="flat" cmpd="sng" algn="ctr">
            <a:solidFill>
              <a:srgbClr val="CC5300"/>
            </a:solidFill>
            <a:prstDash val="solid"/>
          </a:ln>
          <a:effectLst/>
        </p:spPr>
        <p:txBody>
          <a:bodyPr rtlCol="0" anchor="ctr"/>
          <a:lstStyle/>
          <a:p>
            <a:pPr>
              <a:defRPr/>
            </a:pPr>
            <a:r>
              <a:rPr lang="en-US" sz="2200" b="1" kern="0" dirty="0">
                <a:solidFill>
                  <a:prstClr val="black"/>
                </a:solidFill>
                <a:latin typeface="Calibri"/>
              </a:rPr>
              <a:t>     Implementation</a:t>
            </a:r>
          </a:p>
        </p:txBody>
      </p:sp>
      <p:sp>
        <p:nvSpPr>
          <p:cNvPr id="15" name="Pentagon 14"/>
          <p:cNvSpPr/>
          <p:nvPr/>
        </p:nvSpPr>
        <p:spPr>
          <a:xfrm>
            <a:off x="3429000" y="5410200"/>
            <a:ext cx="4405086" cy="685800"/>
          </a:xfrm>
          <a:prstGeom prst="homePlate">
            <a:avLst>
              <a:gd name="adj" fmla="val 239796"/>
            </a:avLst>
          </a:prstGeom>
          <a:solidFill>
            <a:srgbClr val="F79646">
              <a:lumMod val="60000"/>
              <a:lumOff val="40000"/>
            </a:srgbClr>
          </a:solidFill>
          <a:ln w="25400" cap="flat" cmpd="sng" algn="ctr">
            <a:solidFill>
              <a:srgbClr val="F79646"/>
            </a:solidFill>
            <a:prstDash val="solid"/>
          </a:ln>
          <a:effectLst/>
        </p:spPr>
        <p:txBody>
          <a:bodyPr rtlCol="0" anchor="ctr"/>
          <a:lstStyle/>
          <a:p>
            <a:pPr>
              <a:defRPr/>
            </a:pPr>
            <a:r>
              <a:rPr lang="en-US" sz="2200" b="1" kern="0" dirty="0">
                <a:solidFill>
                  <a:prstClr val="black"/>
                </a:solidFill>
                <a:latin typeface="Calibri"/>
              </a:rPr>
              <a:t>     Transition</a:t>
            </a:r>
          </a:p>
        </p:txBody>
      </p:sp>
      <p:sp>
        <p:nvSpPr>
          <p:cNvPr id="16" name="Pentagon 15"/>
          <p:cNvSpPr/>
          <p:nvPr/>
        </p:nvSpPr>
        <p:spPr>
          <a:xfrm>
            <a:off x="2590800" y="3886200"/>
            <a:ext cx="5213350" cy="685800"/>
          </a:xfrm>
          <a:prstGeom prst="homePlate">
            <a:avLst>
              <a:gd name="adj" fmla="val 239796"/>
            </a:avLst>
          </a:prstGeom>
          <a:solidFill>
            <a:srgbClr val="9BBB59"/>
          </a:solidFill>
          <a:ln w="25400" cap="flat" cmpd="sng" algn="ctr">
            <a:solidFill>
              <a:srgbClr val="9BBB59">
                <a:lumMod val="50000"/>
              </a:srgbClr>
            </a:solidFill>
            <a:prstDash val="solid"/>
          </a:ln>
          <a:effectLst/>
        </p:spPr>
        <p:txBody>
          <a:bodyPr rtlCol="0" anchor="ctr"/>
          <a:lstStyle/>
          <a:p>
            <a:pPr>
              <a:defRPr/>
            </a:pPr>
            <a:r>
              <a:rPr lang="en-US" sz="2200" b="1" kern="0" dirty="0">
                <a:solidFill>
                  <a:prstClr val="black"/>
                </a:solidFill>
                <a:latin typeface="Calibri"/>
              </a:rPr>
              <a:t>     Initial Plan Development</a:t>
            </a:r>
          </a:p>
        </p:txBody>
      </p:sp>
      <p:sp>
        <p:nvSpPr>
          <p:cNvPr id="17" name="Rectangle 16"/>
          <p:cNvSpPr/>
          <p:nvPr/>
        </p:nvSpPr>
        <p:spPr>
          <a:xfrm>
            <a:off x="2438400" y="5410200"/>
            <a:ext cx="838200" cy="685800"/>
          </a:xfrm>
          <a:prstGeom prst="rect">
            <a:avLst/>
          </a:prstGeom>
          <a:solidFill>
            <a:srgbClr val="F79646">
              <a:lumMod val="60000"/>
              <a:lumOff val="40000"/>
            </a:srgbClr>
          </a:solidFill>
          <a:ln w="25400" cap="flat" cmpd="sng" algn="ctr">
            <a:solidFill>
              <a:srgbClr val="F79646"/>
            </a:solidFill>
            <a:prstDash val="solid"/>
          </a:ln>
          <a:effectLst/>
        </p:spPr>
        <p:txBody>
          <a:bodyPr rtlCol="0" anchor="ctr"/>
          <a:lstStyle/>
          <a:p>
            <a:pPr algn="ctr">
              <a:defRPr/>
            </a:pPr>
            <a:r>
              <a:rPr lang="en-US" kern="0" dirty="0">
                <a:solidFill>
                  <a:prstClr val="black"/>
                </a:solidFill>
                <a:latin typeface="Calibri"/>
              </a:rPr>
              <a:t>Phase 4</a:t>
            </a:r>
          </a:p>
        </p:txBody>
      </p:sp>
      <p:sp>
        <p:nvSpPr>
          <p:cNvPr id="18" name="Rectangle 17"/>
          <p:cNvSpPr/>
          <p:nvPr/>
        </p:nvSpPr>
        <p:spPr>
          <a:xfrm>
            <a:off x="2057400" y="4648200"/>
            <a:ext cx="838200" cy="685800"/>
          </a:xfrm>
          <a:prstGeom prst="rect">
            <a:avLst/>
          </a:prstGeom>
          <a:solidFill>
            <a:srgbClr val="F79646"/>
          </a:solidFill>
          <a:ln w="25400" cap="flat" cmpd="sng" algn="ctr">
            <a:solidFill>
              <a:srgbClr val="CC5300"/>
            </a:solidFill>
            <a:prstDash val="solid"/>
          </a:ln>
          <a:effectLst/>
        </p:spPr>
        <p:txBody>
          <a:bodyPr rtlCol="0" anchor="ctr"/>
          <a:lstStyle/>
          <a:p>
            <a:pPr algn="ctr">
              <a:defRPr/>
            </a:pPr>
            <a:r>
              <a:rPr lang="en-US" kern="0" dirty="0">
                <a:solidFill>
                  <a:prstClr val="black"/>
                </a:solidFill>
                <a:latin typeface="Calibri"/>
              </a:rPr>
              <a:t>Phase 3</a:t>
            </a:r>
          </a:p>
        </p:txBody>
      </p:sp>
      <p:sp>
        <p:nvSpPr>
          <p:cNvPr id="19" name="Rectangle 18"/>
          <p:cNvSpPr/>
          <p:nvPr/>
        </p:nvSpPr>
        <p:spPr>
          <a:xfrm>
            <a:off x="1600200" y="3886200"/>
            <a:ext cx="838200" cy="685800"/>
          </a:xfrm>
          <a:prstGeom prst="rect">
            <a:avLst/>
          </a:prstGeom>
          <a:solidFill>
            <a:srgbClr val="9BBB59"/>
          </a:solidFill>
          <a:ln w="25400" cap="flat" cmpd="sng" algn="ctr">
            <a:solidFill>
              <a:srgbClr val="9BBB59">
                <a:lumMod val="50000"/>
              </a:srgbClr>
            </a:solidFill>
            <a:prstDash val="solid"/>
          </a:ln>
          <a:effectLst/>
        </p:spPr>
        <p:txBody>
          <a:bodyPr rtlCol="0" anchor="ctr"/>
          <a:lstStyle/>
          <a:p>
            <a:pPr algn="ctr">
              <a:defRPr/>
            </a:pPr>
            <a:r>
              <a:rPr lang="en-US" kern="0" dirty="0">
                <a:solidFill>
                  <a:prstClr val="black"/>
                </a:solidFill>
                <a:latin typeface="Calibri"/>
              </a:rPr>
              <a:t>Phase 2</a:t>
            </a:r>
          </a:p>
        </p:txBody>
      </p:sp>
      <p:sp>
        <p:nvSpPr>
          <p:cNvPr id="20" name="Rectangle 19"/>
          <p:cNvSpPr/>
          <p:nvPr/>
        </p:nvSpPr>
        <p:spPr>
          <a:xfrm>
            <a:off x="1216479" y="3124200"/>
            <a:ext cx="838200" cy="685800"/>
          </a:xfrm>
          <a:prstGeom prst="rect">
            <a:avLst/>
          </a:prstGeom>
          <a:solidFill>
            <a:srgbClr val="4F81BD"/>
          </a:solidFill>
          <a:ln w="25400" cap="flat" cmpd="sng" algn="ctr">
            <a:solidFill>
              <a:srgbClr val="1F497D"/>
            </a:solidFill>
            <a:prstDash val="solid"/>
          </a:ln>
          <a:effectLst/>
        </p:spPr>
        <p:txBody>
          <a:bodyPr rtlCol="0" anchor="ctr"/>
          <a:lstStyle/>
          <a:p>
            <a:pPr algn="ctr">
              <a:defRPr/>
            </a:pPr>
            <a:r>
              <a:rPr lang="en-US" kern="0" dirty="0">
                <a:solidFill>
                  <a:prstClr val="black"/>
                </a:solidFill>
                <a:latin typeface="Calibri"/>
              </a:rPr>
              <a:t>Phase 1B</a:t>
            </a:r>
          </a:p>
        </p:txBody>
      </p:sp>
      <p:sp>
        <p:nvSpPr>
          <p:cNvPr id="21" name="Rectangle 20"/>
          <p:cNvSpPr/>
          <p:nvPr/>
        </p:nvSpPr>
        <p:spPr>
          <a:xfrm>
            <a:off x="914400" y="2362200"/>
            <a:ext cx="838200" cy="685800"/>
          </a:xfrm>
          <a:prstGeom prst="rect">
            <a:avLst/>
          </a:prstGeom>
          <a:solidFill>
            <a:srgbClr val="4F81BD"/>
          </a:solidFill>
          <a:ln w="25400" cap="flat" cmpd="sng" algn="ctr">
            <a:solidFill>
              <a:srgbClr val="1F497D"/>
            </a:solidFill>
            <a:prstDash val="solid"/>
          </a:ln>
          <a:effectLst/>
        </p:spPr>
        <p:txBody>
          <a:bodyPr rtlCol="0" anchor="ctr"/>
          <a:lstStyle/>
          <a:p>
            <a:pPr algn="ctr">
              <a:defRPr/>
            </a:pPr>
            <a:r>
              <a:rPr lang="en-US" kern="0" dirty="0">
                <a:solidFill>
                  <a:prstClr val="black"/>
                </a:solidFill>
                <a:latin typeface="Calibri"/>
              </a:rPr>
              <a:t>Phase 1A</a:t>
            </a:r>
          </a:p>
        </p:txBody>
      </p:sp>
      <p:sp>
        <p:nvSpPr>
          <p:cNvPr id="22" name="Line 3"/>
          <p:cNvSpPr>
            <a:spLocks noChangeShapeType="1"/>
          </p:cNvSpPr>
          <p:nvPr/>
        </p:nvSpPr>
        <p:spPr bwMode="auto">
          <a:xfrm>
            <a:off x="381000" y="6386512"/>
            <a:ext cx="8153400" cy="14288"/>
          </a:xfrm>
          <a:prstGeom prst="line">
            <a:avLst/>
          </a:prstGeom>
          <a:noFill/>
          <a:ln w="50800">
            <a:solidFill>
              <a:srgbClr val="C00000"/>
            </a:solidFill>
            <a:round/>
            <a:headEnd/>
            <a:tailEnd type="triangle" w="lg" len="med"/>
          </a:ln>
        </p:spPr>
        <p:txBody>
          <a:bodyPr/>
          <a:lstStyle/>
          <a:p>
            <a:endParaRPr lang="en-US" dirty="0"/>
          </a:p>
        </p:txBody>
      </p:sp>
      <p:sp>
        <p:nvSpPr>
          <p:cNvPr id="24" name="Content Placeholder 23"/>
          <p:cNvSpPr>
            <a:spLocks noGrp="1"/>
          </p:cNvSpPr>
          <p:nvPr>
            <p:ph idx="4294967295"/>
          </p:nvPr>
        </p:nvSpPr>
        <p:spPr>
          <a:xfrm>
            <a:off x="381002" y="1295400"/>
            <a:ext cx="8762999" cy="990600"/>
          </a:xfrm>
          <a:prstGeom prst="rect">
            <a:avLst/>
          </a:prstGeom>
        </p:spPr>
        <p:txBody>
          <a:bodyPr>
            <a:normAutofit/>
          </a:bodyPr>
          <a:lstStyle/>
          <a:p>
            <a:pPr marL="0" indent="0">
              <a:buNone/>
            </a:pPr>
            <a:r>
              <a:rPr lang="en-US" sz="2000" dirty="0">
                <a:solidFill>
                  <a:schemeClr val="accent5"/>
                </a:solidFill>
              </a:rPr>
              <a:t>Implementing the practice model:</a:t>
            </a:r>
          </a:p>
          <a:p>
            <a:pPr marL="0" indent="0">
              <a:buNone/>
            </a:pPr>
            <a:r>
              <a:rPr lang="en-US" sz="2800" b="1" dirty="0">
                <a:solidFill>
                  <a:schemeClr val="accent5"/>
                </a:solidFill>
              </a:rPr>
              <a:t>The Four Phases of Wraparound</a:t>
            </a:r>
          </a:p>
        </p:txBody>
      </p:sp>
      <p:sp>
        <p:nvSpPr>
          <p:cNvPr id="25" name="TextBox 24"/>
          <p:cNvSpPr txBox="1"/>
          <p:nvPr/>
        </p:nvSpPr>
        <p:spPr>
          <a:xfrm>
            <a:off x="3886200" y="6381690"/>
            <a:ext cx="914400" cy="400110"/>
          </a:xfrm>
          <a:prstGeom prst="rect">
            <a:avLst/>
          </a:prstGeom>
          <a:noFill/>
        </p:spPr>
        <p:txBody>
          <a:bodyPr wrap="square" rtlCol="0">
            <a:spAutoFit/>
          </a:bodyPr>
          <a:lstStyle/>
          <a:p>
            <a:r>
              <a:rPr lang="en-US" sz="2000" b="1" dirty="0">
                <a:latin typeface="Calibri" panose="020F0502020204030204" pitchFamily="34" charset="0"/>
              </a:rPr>
              <a:t>Time</a:t>
            </a:r>
          </a:p>
        </p:txBody>
      </p:sp>
      <p:sp>
        <p:nvSpPr>
          <p:cNvPr id="26" name="Title 1"/>
          <p:cNvSpPr txBox="1">
            <a:spLocks/>
          </p:cNvSpPr>
          <p:nvPr/>
        </p:nvSpPr>
        <p:spPr>
          <a:xfrm>
            <a:off x="0" y="228600"/>
            <a:ext cx="9144000" cy="990600"/>
          </a:xfrm>
          <a:prstGeom prst="rect">
            <a:avLst/>
          </a:prstGeom>
        </p:spPr>
        <p:txBody>
          <a:bodyPr vert="horz" anchor="ctr">
            <a:normAutofit fontScale="900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dirty="0">
                <a:solidFill>
                  <a:schemeClr val="accent5"/>
                </a:solidFill>
              </a:rPr>
              <a:t>Wraparound Implementation</a:t>
            </a:r>
            <a:br>
              <a:rPr lang="en-US" dirty="0">
                <a:solidFill>
                  <a:schemeClr val="accent5"/>
                </a:solidFill>
              </a:rPr>
            </a:br>
            <a:r>
              <a:rPr lang="en-US" sz="3100" i="1" dirty="0">
                <a:solidFill>
                  <a:schemeClr val="accent5"/>
                </a:solidFill>
              </a:rPr>
              <a:t>What do we want to measure?</a:t>
            </a:r>
          </a:p>
        </p:txBody>
      </p:sp>
      <p:sp>
        <p:nvSpPr>
          <p:cNvPr id="27" name="TextBox 26"/>
          <p:cNvSpPr txBox="1"/>
          <p:nvPr/>
        </p:nvSpPr>
        <p:spPr>
          <a:xfrm>
            <a:off x="8839200" y="6629400"/>
            <a:ext cx="304800" cy="261610"/>
          </a:xfrm>
          <a:prstGeom prst="rect">
            <a:avLst/>
          </a:prstGeom>
          <a:noFill/>
        </p:spPr>
        <p:txBody>
          <a:bodyPr wrap="square" rtlCol="0">
            <a:spAutoFit/>
          </a:bodyPr>
          <a:lstStyle/>
          <a:p>
            <a:r>
              <a:rPr lang="en-US" sz="1100" b="1" dirty="0">
                <a:solidFill>
                  <a:schemeClr val="accent1"/>
                </a:solidFill>
              </a:rPr>
              <a:t>4</a:t>
            </a:r>
          </a:p>
        </p:txBody>
      </p:sp>
    </p:spTree>
    <p:extLst>
      <p:ext uri="{BB962C8B-B14F-4D97-AF65-F5344CB8AC3E}">
        <p14:creationId xmlns:p14="http://schemas.microsoft.com/office/powerpoint/2010/main" val="371113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0-#ppt_w/2"/>
                                          </p:val>
                                        </p:tav>
                                        <p:tav tm="100000">
                                          <p:val>
                                            <p:strVal val="#ppt_x"/>
                                          </p:val>
                                        </p:tav>
                                      </p:tavLst>
                                    </p:anim>
                                    <p:anim calcmode="lin" valueType="num">
                                      <p:cBhvr additive="base">
                                        <p:cTn id="32"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0-#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t>Most respondents report basic characteristics of Wraparound occurred during services</a:t>
            </a: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646079043"/>
              </p:ext>
            </p:extLst>
          </p:nvPr>
        </p:nvGraphicFramePr>
        <p:xfrm>
          <a:off x="228600" y="1600200"/>
          <a:ext cx="8686800" cy="5029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104775" y="6629400"/>
            <a:ext cx="2641600" cy="261610"/>
          </a:xfrm>
          <a:prstGeom prst="rect">
            <a:avLst/>
          </a:prstGeom>
          <a:noFill/>
          <a:ln w="9525">
            <a:noFill/>
            <a:miter lim="800000"/>
            <a:headEnd/>
            <a:tailEnd/>
          </a:ln>
        </p:spPr>
        <p:txBody>
          <a:bodyPr wrap="square">
            <a:spAutoFit/>
          </a:bodyPr>
          <a:lstStyle/>
          <a:p>
            <a:r>
              <a:rPr lang="en-US" sz="1100" b="1" i="1" dirty="0">
                <a:solidFill>
                  <a:schemeClr val="bg1"/>
                </a:solidFill>
                <a:latin typeface="Calibri" panose="020F0502020204030204" pitchFamily="34" charset="0"/>
              </a:rPr>
              <a:t>*p &lt; .05</a:t>
            </a:r>
          </a:p>
        </p:txBody>
      </p:sp>
      <p:sp>
        <p:nvSpPr>
          <p:cNvPr id="2" name="TextBox 1"/>
          <p:cNvSpPr txBox="1"/>
          <p:nvPr/>
        </p:nvSpPr>
        <p:spPr>
          <a:xfrm>
            <a:off x="304800" y="5105400"/>
            <a:ext cx="228600" cy="369332"/>
          </a:xfrm>
          <a:prstGeom prst="rect">
            <a:avLst/>
          </a:prstGeom>
          <a:noFill/>
        </p:spPr>
        <p:txBody>
          <a:bodyPr wrap="square" rtlCol="0">
            <a:spAutoFit/>
          </a:bodyPr>
          <a:lstStyle/>
          <a:p>
            <a:r>
              <a:rPr lang="en-US" b="1" dirty="0"/>
              <a:t>*</a:t>
            </a:r>
          </a:p>
        </p:txBody>
      </p:sp>
    </p:spTree>
    <p:extLst>
      <p:ext uri="{BB962C8B-B14F-4D97-AF65-F5344CB8AC3E}">
        <p14:creationId xmlns:p14="http://schemas.microsoft.com/office/powerpoint/2010/main" val="469396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Item-Level Results</a:t>
            </a:r>
            <a:br>
              <a:rPr lang="en-US" dirty="0" smtClean="0"/>
            </a:br>
            <a:r>
              <a:rPr lang="en-US" sz="3100" i="1" dirty="0"/>
              <a:t>Strengths &amp; </a:t>
            </a:r>
            <a:r>
              <a:rPr lang="en-US" sz="3100" i="1" dirty="0" smtClean="0"/>
              <a:t>Areas for Improvement</a:t>
            </a:r>
            <a:endParaRPr lang="en-US" sz="3600" i="1" dirty="0"/>
          </a:p>
        </p:txBody>
      </p:sp>
      <p:sp>
        <p:nvSpPr>
          <p:cNvPr id="3" name="Text Placeholder 2"/>
          <p:cNvSpPr>
            <a:spLocks noGrp="1"/>
          </p:cNvSpPr>
          <p:nvPr>
            <p:ph sz="quarter" idx="1"/>
          </p:nvPr>
        </p:nvSpPr>
        <p:spPr>
          <a:xfrm>
            <a:off x="612648" y="1600200"/>
            <a:ext cx="8153400" cy="4876800"/>
          </a:xfrm>
        </p:spPr>
        <p:txBody>
          <a:bodyPr>
            <a:normAutofit/>
          </a:bodyPr>
          <a:lstStyle/>
          <a:p>
            <a:pPr marL="0" indent="0">
              <a:buNone/>
            </a:pPr>
            <a:r>
              <a:rPr lang="en-US" b="1" dirty="0" smtClean="0">
                <a:latin typeface="Calibri" panose="020F0502020204030204" pitchFamily="34" charset="0"/>
              </a:rPr>
              <a:t>Strength:</a:t>
            </a:r>
          </a:p>
          <a:p>
            <a:pPr marL="0" indent="-34290">
              <a:buNone/>
            </a:pPr>
            <a:r>
              <a:rPr lang="en-US" sz="2400" dirty="0" smtClean="0">
                <a:latin typeface="Calibri" panose="020F0502020204030204" pitchFamily="34" charset="0"/>
              </a:rPr>
              <a:t>&gt;.3 standard deviations (SD) </a:t>
            </a:r>
            <a:r>
              <a:rPr lang="en-US" sz="2400" i="1" dirty="0" smtClean="0">
                <a:latin typeface="Calibri" panose="020F0502020204030204" pitchFamily="34" charset="0"/>
              </a:rPr>
              <a:t>above</a:t>
            </a:r>
            <a:r>
              <a:rPr lang="en-US" sz="2400" dirty="0" smtClean="0">
                <a:latin typeface="Calibri" panose="020F0502020204030204" pitchFamily="34" charset="0"/>
              </a:rPr>
              <a:t> national mean =    green box</a:t>
            </a:r>
          </a:p>
          <a:p>
            <a:endParaRPr lang="en-US" b="1" dirty="0" smtClean="0">
              <a:latin typeface="Calibri" panose="020F0502020204030204" pitchFamily="34" charset="0"/>
            </a:endParaRPr>
          </a:p>
          <a:p>
            <a:pPr marL="0" indent="0">
              <a:buNone/>
            </a:pPr>
            <a:r>
              <a:rPr lang="en-US" b="1" dirty="0" smtClean="0">
                <a:latin typeface="Calibri" panose="020F0502020204030204" pitchFamily="34" charset="0"/>
              </a:rPr>
              <a:t>Areas for Improvement:</a:t>
            </a:r>
          </a:p>
          <a:p>
            <a:pPr marL="0" indent="0">
              <a:buNone/>
            </a:pPr>
            <a:r>
              <a:rPr lang="en-US" sz="2400" dirty="0" smtClean="0">
                <a:latin typeface="Calibri" panose="020F0502020204030204" pitchFamily="34" charset="0"/>
              </a:rPr>
              <a:t>&gt;.3 standard deviations (SD) </a:t>
            </a:r>
            <a:r>
              <a:rPr lang="en-US" sz="2400" i="1" dirty="0" smtClean="0">
                <a:latin typeface="Calibri" panose="020F0502020204030204" pitchFamily="34" charset="0"/>
              </a:rPr>
              <a:t>below</a:t>
            </a:r>
            <a:r>
              <a:rPr lang="en-US" sz="2400" dirty="0" smtClean="0">
                <a:latin typeface="Calibri" panose="020F0502020204030204" pitchFamily="34" charset="0"/>
              </a:rPr>
              <a:t> national mean =      red box</a:t>
            </a:r>
          </a:p>
        </p:txBody>
      </p:sp>
      <p:sp>
        <p:nvSpPr>
          <p:cNvPr id="2" name="Rectangle 1"/>
          <p:cNvSpPr/>
          <p:nvPr/>
        </p:nvSpPr>
        <p:spPr>
          <a:xfrm>
            <a:off x="7127748" y="2209800"/>
            <a:ext cx="1676400" cy="5334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127748" y="3771900"/>
            <a:ext cx="16764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 y="40143"/>
            <a:ext cx="2133600" cy="973723"/>
          </a:xfrm>
          <a:prstGeom prst="rect">
            <a:avLst/>
          </a:prstGeom>
        </p:spPr>
      </p:pic>
      <p:sp>
        <p:nvSpPr>
          <p:cNvPr id="6" name="TextBox 5"/>
          <p:cNvSpPr txBox="1"/>
          <p:nvPr/>
        </p:nvSpPr>
        <p:spPr>
          <a:xfrm>
            <a:off x="304800" y="5968427"/>
            <a:ext cx="7467600" cy="584775"/>
          </a:xfrm>
          <a:prstGeom prst="rect">
            <a:avLst/>
          </a:prstGeom>
          <a:noFill/>
        </p:spPr>
        <p:txBody>
          <a:bodyPr wrap="square" rtlCol="0">
            <a:spAutoFit/>
          </a:bodyPr>
          <a:lstStyle/>
          <a:p>
            <a:r>
              <a:rPr lang="en-US" sz="1600" i="1" dirty="0"/>
              <a:t>Please Note: Strengths and weaknesses are calculated with the national mean and national standard deviation, and then are compared to MA data.</a:t>
            </a:r>
          </a:p>
        </p:txBody>
      </p:sp>
    </p:spTree>
    <p:extLst>
      <p:ext uri="{BB962C8B-B14F-4D97-AF65-F5344CB8AC3E}">
        <p14:creationId xmlns:p14="http://schemas.microsoft.com/office/powerpoint/2010/main" val="361658684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696200" y="5715000"/>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001535288"/>
              </p:ext>
            </p:extLst>
          </p:nvPr>
        </p:nvGraphicFramePr>
        <p:xfrm>
          <a:off x="685799" y="1905002"/>
          <a:ext cx="7772400" cy="3959753"/>
        </p:xfrm>
        <a:graphic>
          <a:graphicData uri="http://schemas.openxmlformats.org/drawingml/2006/table">
            <a:tbl>
              <a:tblPr firstRow="1" lastCol="1" bandRow="1">
                <a:tableStyleId>{21E4AEA4-8DFA-4A89-87EB-49C32662AFE0}</a:tableStyleId>
              </a:tblPr>
              <a:tblGrid>
                <a:gridCol w="5029201">
                  <a:extLst>
                    <a:ext uri="{9D8B030D-6E8A-4147-A177-3AD203B41FA5}">
                      <a16:colId xmlns:a16="http://schemas.microsoft.com/office/drawing/2014/main" val="20000"/>
                    </a:ext>
                  </a:extLst>
                </a:gridCol>
                <a:gridCol w="10151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378354">
                <a:tc>
                  <a:txBody>
                    <a:bodyPr/>
                    <a:lstStyle/>
                    <a:p>
                      <a:endParaRPr lang="en-US" sz="1600" dirty="0"/>
                    </a:p>
                  </a:txBody>
                  <a:tcPr anchor="ctr">
                    <a:solidFill>
                      <a:schemeClr val="accent1"/>
                    </a:solidFill>
                  </a:tcPr>
                </a:tc>
                <a:tc>
                  <a:txBody>
                    <a:bodyPr/>
                    <a:lstStyle/>
                    <a:p>
                      <a:pPr algn="ctr"/>
                      <a:endParaRPr lang="en-US" sz="1600" dirty="0"/>
                    </a:p>
                  </a:txBody>
                  <a:tcPr anchor="ctr">
                    <a:solidFill>
                      <a:schemeClr val="accent1"/>
                    </a:solidFill>
                  </a:tcPr>
                </a:tc>
                <a:tc gridSpan="2">
                  <a:txBody>
                    <a:bodyPr/>
                    <a:lstStyle/>
                    <a:p>
                      <a:pPr algn="ctr"/>
                      <a:r>
                        <a:rPr lang="en-US" sz="1600" dirty="0" smtClean="0"/>
                        <a:t>National</a:t>
                      </a:r>
                      <a:endParaRPr lang="en-US" sz="1600" dirty="0"/>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3085946718"/>
                  </a:ext>
                </a:extLst>
              </a:tr>
              <a:tr h="378354">
                <a:tc>
                  <a:txBody>
                    <a:bodyPr/>
                    <a:lstStyle/>
                    <a:p>
                      <a:r>
                        <a:rPr lang="en-US" sz="1600" dirty="0" smtClean="0">
                          <a:solidFill>
                            <a:schemeClr val="bg1"/>
                          </a:solidFill>
                        </a:rPr>
                        <a:t>ITEMS</a:t>
                      </a:r>
                      <a:endParaRPr lang="en-US" sz="1600" dirty="0">
                        <a:solidFill>
                          <a:schemeClr val="bg1"/>
                        </a:solidFill>
                      </a:endParaRPr>
                    </a:p>
                  </a:txBody>
                  <a:tcPr anchor="ctr">
                    <a:solidFill>
                      <a:schemeClr val="accent1"/>
                    </a:solidFill>
                  </a:tcPr>
                </a:tc>
                <a:tc>
                  <a:txBody>
                    <a:bodyPr/>
                    <a:lstStyle/>
                    <a:p>
                      <a:pPr algn="ctr"/>
                      <a:r>
                        <a:rPr lang="en-US" sz="1600" b="1" dirty="0" smtClean="0">
                          <a:solidFill>
                            <a:schemeClr val="bg1"/>
                          </a:solidFill>
                        </a:rPr>
                        <a:t>MA</a:t>
                      </a:r>
                      <a:r>
                        <a:rPr lang="en-US" sz="1600" b="1" baseline="0" dirty="0" smtClean="0">
                          <a:solidFill>
                            <a:schemeClr val="bg1"/>
                          </a:solidFill>
                        </a:rPr>
                        <a:t> 2018</a:t>
                      </a:r>
                      <a:endParaRPr lang="en-US" sz="1600" b="1" dirty="0">
                        <a:solidFill>
                          <a:schemeClr val="bg1"/>
                        </a:solidFill>
                      </a:endParaRPr>
                    </a:p>
                  </a:txBody>
                  <a:tcPr anchor="ctr">
                    <a:solidFill>
                      <a:schemeClr val="accent1"/>
                    </a:solidFill>
                  </a:tcPr>
                </a:tc>
                <a:tc>
                  <a:txBody>
                    <a:bodyPr/>
                    <a:lstStyle/>
                    <a:p>
                      <a:pPr algn="ctr"/>
                      <a:r>
                        <a:rPr lang="en-US" sz="1600" b="1" dirty="0" smtClean="0">
                          <a:solidFill>
                            <a:schemeClr val="bg1"/>
                          </a:solidFill>
                        </a:rPr>
                        <a:t>SD</a:t>
                      </a:r>
                      <a:endParaRPr lang="en-US" sz="1600" b="1" dirty="0">
                        <a:solidFill>
                          <a:schemeClr val="bg1"/>
                        </a:solidFill>
                      </a:endParaRPr>
                    </a:p>
                  </a:txBody>
                  <a:tcPr anchor="ctr">
                    <a:solidFill>
                      <a:schemeClr val="accent1"/>
                    </a:solidFill>
                  </a:tcPr>
                </a:tc>
                <a:tc>
                  <a:txBody>
                    <a:bodyPr/>
                    <a:lstStyle/>
                    <a:p>
                      <a:pPr algn="ctr"/>
                      <a:r>
                        <a:rPr lang="en-US" sz="1600" b="1" dirty="0" smtClean="0">
                          <a:solidFill>
                            <a:schemeClr val="bg1"/>
                          </a:solidFill>
                        </a:rPr>
                        <a:t>Mean</a:t>
                      </a:r>
                      <a:endParaRPr lang="en-US" sz="1600" b="1"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590853">
                <a:tc>
                  <a:txBody>
                    <a:bodyPr/>
                    <a:lstStyle/>
                    <a:p>
                      <a:r>
                        <a:rPr lang="en-US" sz="1600" b="1" dirty="0" smtClean="0">
                          <a:latin typeface="Calibri" panose="020F0502020204030204" pitchFamily="34" charset="0"/>
                        </a:rPr>
                        <a:t>B2.</a:t>
                      </a:r>
                      <a:r>
                        <a:rPr lang="en-US" sz="1600" b="1" baseline="0" dirty="0" smtClean="0">
                          <a:latin typeface="Calibri" panose="020F0502020204030204" pitchFamily="34" charset="0"/>
                        </a:rPr>
                        <a:t> </a:t>
                      </a:r>
                      <a:r>
                        <a:rPr lang="en-US" sz="1600" baseline="0" dirty="0" smtClean="0">
                          <a:latin typeface="Calibri" panose="020F0502020204030204" pitchFamily="34" charset="0"/>
                        </a:rPr>
                        <a:t>There are people providing services to my child and family who are not involved in my Wraparound team.</a:t>
                      </a:r>
                      <a:endParaRPr lang="en-US" sz="1600" dirty="0">
                        <a:latin typeface="Calibri" panose="020F0502020204030204" pitchFamily="34" charset="0"/>
                      </a:endParaRPr>
                    </a:p>
                  </a:txBody>
                  <a:tcPr anchor="ctr"/>
                </a:tc>
                <a:tc>
                  <a:txBody>
                    <a:bodyPr/>
                    <a:lstStyle/>
                    <a:p>
                      <a:pPr algn="ctr"/>
                      <a:r>
                        <a:rPr lang="en-US" sz="1600" dirty="0" smtClean="0"/>
                        <a:t>0.1</a:t>
                      </a:r>
                    </a:p>
                  </a:txBody>
                  <a:tcPr anchor="ctr"/>
                </a:tc>
                <a:tc>
                  <a:txBody>
                    <a:bodyPr/>
                    <a:lstStyle/>
                    <a:p>
                      <a:pPr algn="ctr"/>
                      <a:r>
                        <a:rPr lang="en-US" sz="1600" dirty="0" smtClean="0">
                          <a:solidFill>
                            <a:schemeClr val="bg1"/>
                          </a:solidFill>
                        </a:rPr>
                        <a:t>0.4</a:t>
                      </a: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-0.3</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1"/>
                  </a:ext>
                </a:extLst>
              </a:tr>
              <a:tr h="839633">
                <a:tc>
                  <a:txBody>
                    <a:bodyPr/>
                    <a:lstStyle/>
                    <a:p>
                      <a:r>
                        <a:rPr lang="en-US" sz="1600" b="1" dirty="0" smtClean="0">
                          <a:latin typeface="Calibri" panose="020F0502020204030204" pitchFamily="34" charset="0"/>
                        </a:rPr>
                        <a:t>B4.</a:t>
                      </a:r>
                      <a:r>
                        <a:rPr lang="en-US" sz="1600" dirty="0" smtClean="0">
                          <a:latin typeface="Calibri" panose="020F0502020204030204" pitchFamily="34" charset="0"/>
                        </a:rPr>
                        <a:t> My Wraparound team came up with creative</a:t>
                      </a:r>
                      <a:r>
                        <a:rPr lang="en-US" sz="1600" baseline="0" dirty="0" smtClean="0">
                          <a:latin typeface="Calibri" panose="020F0502020204030204" pitchFamily="34" charset="0"/>
                        </a:rPr>
                        <a:t> ideas for our plan that were different from anything that had been tried before.</a:t>
                      </a:r>
                      <a:endParaRPr lang="en-US" sz="1600" dirty="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1.1</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r h="590853">
                <a:tc>
                  <a:txBody>
                    <a:bodyPr/>
                    <a:lstStyle/>
                    <a:p>
                      <a:r>
                        <a:rPr lang="en-US" sz="1600" b="1" dirty="0" smtClean="0">
                          <a:latin typeface="Calibri" panose="020F0502020204030204" pitchFamily="34" charset="0"/>
                        </a:rPr>
                        <a:t>B7. </a:t>
                      </a:r>
                      <a:r>
                        <a:rPr lang="en-US" sz="1600" dirty="0" smtClean="0">
                          <a:latin typeface="Calibri" panose="020F0502020204030204" pitchFamily="34" charset="0"/>
                        </a:rPr>
                        <a:t>I sometimes feel like our team does not include the right</a:t>
                      </a:r>
                      <a:r>
                        <a:rPr lang="en-US" sz="1600" baseline="0" dirty="0" smtClean="0">
                          <a:latin typeface="Calibri" panose="020F0502020204030204" pitchFamily="34" charset="0"/>
                        </a:rPr>
                        <a:t> people to help my child and family.</a:t>
                      </a:r>
                      <a:endParaRPr lang="en-US" sz="1600" dirty="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0.6</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0.8</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3"/>
                  </a:ext>
                </a:extLst>
              </a:tr>
              <a:tr h="5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B15. </a:t>
                      </a:r>
                      <a:r>
                        <a:rPr lang="en-US" sz="1600" dirty="0" smtClean="0">
                          <a:latin typeface="Calibri" panose="020F0502020204030204" pitchFamily="34" charset="0"/>
                        </a:rPr>
                        <a:t>Members of our Wraparound team sometimes do not do the tasks they are assigned.</a:t>
                      </a: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0.6</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0.7</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4"/>
                  </a:ext>
                </a:extLst>
              </a:tr>
              <a:tr h="5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B22. </a:t>
                      </a:r>
                      <a:r>
                        <a:rPr lang="en-US" sz="1600" dirty="0" smtClean="0">
                          <a:latin typeface="Calibri" panose="020F0502020204030204" pitchFamily="34" charset="0"/>
                        </a:rPr>
                        <a:t>At each team meeting, my family and I give feedback</a:t>
                      </a:r>
                      <a:r>
                        <a:rPr lang="en-US" sz="1600" baseline="0" dirty="0" smtClean="0">
                          <a:latin typeface="Calibri" panose="020F0502020204030204" pitchFamily="34" charset="0"/>
                        </a:rPr>
                        <a:t> on how well the Wraparound process is working for us. </a:t>
                      </a:r>
                      <a:endParaRPr lang="en-US" sz="1600" dirty="0" smtClean="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1.2</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5731329" y="2676524"/>
            <a:ext cx="1013252" cy="561976"/>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12" name="Rectangle 11"/>
          <p:cNvSpPr/>
          <p:nvPr/>
        </p:nvSpPr>
        <p:spPr>
          <a:xfrm>
            <a:off x="5731329" y="5257800"/>
            <a:ext cx="1013252" cy="5333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smtClean="0"/>
              <a:t>Effective Teamwork</a:t>
            </a:r>
            <a:br>
              <a:rPr lang="en-US" dirty="0" smtClean="0"/>
            </a:br>
            <a:r>
              <a:rPr lang="en-US" sz="2700" dirty="0"/>
              <a:t>(0.3 above/below National Mean Standard Deviation)</a:t>
            </a:r>
            <a:endParaRPr lang="en-US" sz="4000" dirty="0"/>
          </a:p>
        </p:txBody>
      </p:sp>
      <p:sp>
        <p:nvSpPr>
          <p:cNvPr id="9" name="Rectangle 8"/>
          <p:cNvSpPr/>
          <p:nvPr/>
        </p:nvSpPr>
        <p:spPr>
          <a:xfrm>
            <a:off x="5731329" y="3239860"/>
            <a:ext cx="1013252"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615609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Effective Teamwork</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53802370"/>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
        <p:nvSpPr>
          <p:cNvPr id="15" name="Text Box 4"/>
          <p:cNvSpPr txBox="1">
            <a:spLocks noChangeArrowheads="1"/>
          </p:cNvSpPr>
          <p:nvPr/>
        </p:nvSpPr>
        <p:spPr bwMode="auto">
          <a:xfrm>
            <a:off x="266700" y="6307763"/>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24979246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21" name="TextBox 20"/>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9258566"/>
              </p:ext>
            </p:extLst>
          </p:nvPr>
        </p:nvGraphicFramePr>
        <p:xfrm>
          <a:off x="685799" y="1905000"/>
          <a:ext cx="7772400" cy="4435700"/>
        </p:xfrm>
        <a:graphic>
          <a:graphicData uri="http://schemas.openxmlformats.org/drawingml/2006/table">
            <a:tbl>
              <a:tblPr firstRow="1" lastCol="1" bandRow="1">
                <a:tableStyleId>{21E4AEA4-8DFA-4A89-87EB-49C32662AFE0}</a:tableStyleId>
              </a:tblPr>
              <a:tblGrid>
                <a:gridCol w="4953001">
                  <a:extLst>
                    <a:ext uri="{9D8B030D-6E8A-4147-A177-3AD203B41FA5}">
                      <a16:colId xmlns:a16="http://schemas.microsoft.com/office/drawing/2014/main" val="20000"/>
                    </a:ext>
                  </a:extLst>
                </a:gridCol>
                <a:gridCol w="10913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378354">
                <a:tc>
                  <a:txBody>
                    <a:bodyPr/>
                    <a:lstStyle/>
                    <a:p>
                      <a:endParaRPr lang="en-US" sz="1600" dirty="0">
                        <a:solidFill>
                          <a:schemeClr val="bg1"/>
                        </a:solidFill>
                      </a:endParaRPr>
                    </a:p>
                  </a:txBody>
                  <a:tcPr anchor="ctr">
                    <a:solidFill>
                      <a:schemeClr val="accent1"/>
                    </a:solidFill>
                  </a:tcPr>
                </a:tc>
                <a:tc>
                  <a:txBody>
                    <a:bodyPr/>
                    <a:lstStyle/>
                    <a:p>
                      <a:pPr algn="ctr"/>
                      <a:endParaRPr lang="en-US" sz="1600" dirty="0">
                        <a:solidFill>
                          <a:schemeClr val="bg1"/>
                        </a:solidFill>
                      </a:endParaRPr>
                    </a:p>
                  </a:txBody>
                  <a:tcPr anchor="ctr">
                    <a:solidFill>
                      <a:schemeClr val="accent1"/>
                    </a:solidFill>
                  </a:tcPr>
                </a:tc>
                <a:tc gridSpan="2">
                  <a:txBody>
                    <a:bodyPr/>
                    <a:lstStyle/>
                    <a:p>
                      <a:pPr algn="ctr"/>
                      <a:r>
                        <a:rPr lang="en-US" sz="1600" dirty="0" smtClean="0">
                          <a:solidFill>
                            <a:schemeClr val="bg1"/>
                          </a:solidFill>
                        </a:rPr>
                        <a:t>National</a:t>
                      </a:r>
                      <a:endParaRPr lang="en-US" sz="1600" dirty="0">
                        <a:solidFill>
                          <a:schemeClr val="bg1"/>
                        </a:solidFill>
                      </a:endParaRP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1420128140"/>
                  </a:ext>
                </a:extLst>
              </a:tr>
              <a:tr h="378354">
                <a:tc>
                  <a:txBody>
                    <a:bodyPr/>
                    <a:lstStyle/>
                    <a:p>
                      <a:r>
                        <a:rPr lang="en-US" dirty="0" smtClean="0">
                          <a:solidFill>
                            <a:schemeClr val="bg1"/>
                          </a:solidFill>
                        </a:rPr>
                        <a:t>ITEMS</a:t>
                      </a:r>
                      <a:endParaRPr lang="en-US"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MA</a:t>
                      </a:r>
                      <a:r>
                        <a:rPr lang="en-US" sz="1800" baseline="0" dirty="0" smtClean="0">
                          <a:solidFill>
                            <a:schemeClr val="bg1"/>
                          </a:solidFill>
                        </a:rPr>
                        <a:t> 2018</a:t>
                      </a:r>
                      <a:endParaRPr lang="en-US" sz="1800" dirty="0" smtClean="0">
                        <a:solidFill>
                          <a:schemeClr val="bg1"/>
                        </a:solidFill>
                      </a:endParaRPr>
                    </a:p>
                  </a:txBody>
                  <a:tcPr anchor="ctr">
                    <a:solidFill>
                      <a:schemeClr val="accent1"/>
                    </a:solidFill>
                  </a:tcPr>
                </a:tc>
                <a:tc>
                  <a:txBody>
                    <a:bodyPr/>
                    <a:lstStyle/>
                    <a:p>
                      <a:pPr algn="ctr"/>
                      <a:r>
                        <a:rPr lang="en-US" dirty="0" smtClean="0">
                          <a:solidFill>
                            <a:schemeClr val="bg1"/>
                          </a:solidFill>
                        </a:rPr>
                        <a:t>SD</a:t>
                      </a:r>
                      <a:endParaRPr lang="en-US" dirty="0">
                        <a:solidFill>
                          <a:schemeClr val="bg1"/>
                        </a:solidFill>
                      </a:endParaRPr>
                    </a:p>
                  </a:txBody>
                  <a:tcPr anchor="ctr">
                    <a:solidFill>
                      <a:schemeClr val="accent1"/>
                    </a:solidFill>
                  </a:tcPr>
                </a:tc>
                <a:tc>
                  <a:txBody>
                    <a:bodyPr/>
                    <a:lstStyle/>
                    <a:p>
                      <a:pPr algn="ctr"/>
                      <a:r>
                        <a:rPr lang="en-US" dirty="0" smtClean="0">
                          <a:solidFill>
                            <a:schemeClr val="bg1"/>
                          </a:solidFill>
                        </a:rPr>
                        <a:t>Mean</a:t>
                      </a:r>
                      <a:endParaRPr lang="en-US"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590853">
                <a:tc>
                  <a:txBody>
                    <a:bodyPr/>
                    <a:lstStyle/>
                    <a:p>
                      <a:r>
                        <a:rPr lang="en-US" sz="1600" b="1" dirty="0" smtClean="0">
                          <a:latin typeface="Calibri" panose="020F0502020204030204" pitchFamily="34" charset="0"/>
                        </a:rPr>
                        <a:t>B9. </a:t>
                      </a:r>
                      <a:r>
                        <a:rPr lang="en-US" sz="1600" dirty="0" smtClean="0">
                          <a:latin typeface="Calibri" panose="020F0502020204030204" pitchFamily="34" charset="0"/>
                        </a:rPr>
                        <a:t>Being involved in Wraparound has</a:t>
                      </a:r>
                      <a:r>
                        <a:rPr lang="en-US" sz="1600" baseline="0" dirty="0" smtClean="0">
                          <a:latin typeface="Calibri" panose="020F0502020204030204" pitchFamily="34" charset="0"/>
                        </a:rPr>
                        <a:t> increased the support my child and family get from friends and family.</a:t>
                      </a:r>
                      <a:endParaRPr lang="en-US" sz="1600" dirty="0">
                        <a:latin typeface="Calibri" panose="020F0502020204030204" pitchFamily="34" charset="0"/>
                      </a:endParaRPr>
                    </a:p>
                  </a:txBody>
                  <a:tcPr anchor="ctr"/>
                </a:tc>
                <a:tc>
                  <a:txBody>
                    <a:bodyPr/>
                    <a:lstStyle/>
                    <a:p>
                      <a:pPr algn="ctr"/>
                      <a:r>
                        <a:rPr lang="en-US" sz="1600" dirty="0" smtClean="0"/>
                        <a:t>0.4</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0.9</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1"/>
                  </a:ext>
                </a:extLst>
              </a:tr>
              <a:tr h="839633">
                <a:tc>
                  <a:txBody>
                    <a:bodyPr/>
                    <a:lstStyle/>
                    <a:p>
                      <a:r>
                        <a:rPr lang="en-US" sz="1600" b="1" dirty="0" smtClean="0">
                          <a:latin typeface="Calibri" panose="020F0502020204030204" pitchFamily="34" charset="0"/>
                        </a:rPr>
                        <a:t>B10. </a:t>
                      </a:r>
                      <a:r>
                        <a:rPr lang="en-US" sz="1600" dirty="0" smtClean="0">
                          <a:latin typeface="Calibri" panose="020F0502020204030204" pitchFamily="34" charset="0"/>
                        </a:rPr>
                        <a:t>The Wraparound</a:t>
                      </a:r>
                      <a:r>
                        <a:rPr lang="en-US" sz="1600" baseline="0" dirty="0" smtClean="0">
                          <a:latin typeface="Calibri" panose="020F0502020204030204" pitchFamily="34" charset="0"/>
                        </a:rPr>
                        <a:t> process has helped my child and family build strong relationships with people we can count on.</a:t>
                      </a:r>
                      <a:endParaRPr lang="en-US" sz="1600" dirty="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1.1</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r h="590853">
                <a:tc>
                  <a:txBody>
                    <a:bodyPr/>
                    <a:lstStyle/>
                    <a:p>
                      <a:r>
                        <a:rPr lang="en-US" sz="1600" b="1" dirty="0" smtClean="0">
                          <a:latin typeface="Calibri" panose="020F0502020204030204" pitchFamily="34" charset="0"/>
                        </a:rPr>
                        <a:t>B12.</a:t>
                      </a:r>
                      <a:r>
                        <a:rPr lang="en-US" sz="1600" dirty="0" smtClean="0">
                          <a:latin typeface="Calibri" panose="020F0502020204030204" pitchFamily="34" charset="0"/>
                        </a:rPr>
                        <a:t> Our</a:t>
                      </a:r>
                      <a:r>
                        <a:rPr lang="en-US" sz="1600" baseline="0" dirty="0" smtClean="0">
                          <a:latin typeface="Calibri" panose="020F0502020204030204" pitchFamily="34" charset="0"/>
                        </a:rPr>
                        <a:t> Wraparound team does not include any friends, neighbors, or extended family members.</a:t>
                      </a:r>
                      <a:endParaRPr lang="en-US" sz="1600" dirty="0">
                        <a:latin typeface="Calibri" panose="020F0502020204030204" pitchFamily="34" charset="0"/>
                      </a:endParaRPr>
                    </a:p>
                  </a:txBody>
                  <a:tcPr anchor="ctr"/>
                </a:tc>
                <a:tc>
                  <a:txBody>
                    <a:bodyPr/>
                    <a:lstStyle/>
                    <a:p>
                      <a:pPr algn="ctr"/>
                      <a:r>
                        <a:rPr lang="en-US" sz="1600" dirty="0" smtClean="0"/>
                        <a:t>-0.3</a:t>
                      </a:r>
                      <a:endParaRPr lang="en-US" sz="1600" dirty="0"/>
                    </a:p>
                  </a:txBody>
                  <a:tcPr anchor="ctr"/>
                </a:tc>
                <a:tc>
                  <a:txBody>
                    <a:bodyPr/>
                    <a:lstStyle/>
                    <a:p>
                      <a:pPr algn="ctr"/>
                      <a:r>
                        <a:rPr lang="en-US" sz="1600" dirty="0" smtClean="0">
                          <a:solidFill>
                            <a:schemeClr val="bg1"/>
                          </a:solidFill>
                        </a:rPr>
                        <a:t>0.4</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0.1</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3"/>
                  </a:ext>
                </a:extLst>
              </a:tr>
              <a:tr h="5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B16. </a:t>
                      </a:r>
                      <a:r>
                        <a:rPr lang="en-US" sz="1600" dirty="0" smtClean="0">
                          <a:latin typeface="Calibri" panose="020F0502020204030204" pitchFamily="34" charset="0"/>
                        </a:rPr>
                        <a:t>Our Wraparound team includes people</a:t>
                      </a:r>
                      <a:r>
                        <a:rPr lang="en-US" sz="1600" baseline="0" dirty="0" smtClean="0">
                          <a:latin typeface="Calibri" panose="020F0502020204030204" pitchFamily="34" charset="0"/>
                        </a:rPr>
                        <a:t> who are not paid to be there (e.g., friends, family, faith).</a:t>
                      </a:r>
                      <a:endParaRPr lang="en-US" sz="1600" dirty="0" smtClean="0">
                        <a:latin typeface="Calibri" panose="020F0502020204030204" pitchFamily="34" charset="0"/>
                      </a:endParaRPr>
                    </a:p>
                  </a:txBody>
                  <a:tcPr anchor="ctr"/>
                </a:tc>
                <a:tc>
                  <a:txBody>
                    <a:bodyPr/>
                    <a:lstStyle/>
                    <a:p>
                      <a:pPr algn="ctr"/>
                      <a:r>
                        <a:rPr lang="en-US" sz="1600" dirty="0" smtClean="0"/>
                        <a:t>0.0</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0.5</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4"/>
                  </a:ext>
                </a:extLst>
              </a:tr>
              <a:tr h="59085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B18.</a:t>
                      </a:r>
                      <a:r>
                        <a:rPr lang="en-US" sz="1600" b="1" baseline="0" dirty="0" smtClean="0">
                          <a:latin typeface="Calibri" panose="020F0502020204030204" pitchFamily="34" charset="0"/>
                        </a:rPr>
                        <a:t> </a:t>
                      </a:r>
                      <a:r>
                        <a:rPr lang="en-US" sz="1600" baseline="0" dirty="0" smtClean="0">
                          <a:latin typeface="Calibri" panose="020F0502020204030204" pitchFamily="34" charset="0"/>
                        </a:rPr>
                        <a:t>Our Wraparound plan includes strategies that do not involve professional services (things our family can do ourselves or with help from friends, family, and community).</a:t>
                      </a:r>
                      <a:endParaRPr lang="en-US" sz="1600" dirty="0" smtClean="0">
                        <a:latin typeface="Calibri" panose="020F0502020204030204" pitchFamily="34" charset="0"/>
                      </a:endParaRPr>
                    </a:p>
                  </a:txBody>
                  <a:tcPr anchor="ctr"/>
                </a:tc>
                <a:tc>
                  <a:txBody>
                    <a:bodyPr/>
                    <a:lstStyle/>
                    <a:p>
                      <a:pPr algn="ctr"/>
                      <a:r>
                        <a:rPr lang="en-US" sz="1600" dirty="0" smtClean="0"/>
                        <a:t>0.6</a:t>
                      </a:r>
                      <a:endParaRPr lang="en-US" sz="1600" dirty="0"/>
                    </a:p>
                  </a:txBody>
                  <a:tcPr anchor="ctr"/>
                </a:tc>
                <a:tc>
                  <a:txBody>
                    <a:bodyPr/>
                    <a:lstStyle/>
                    <a:p>
                      <a:pPr algn="ctr"/>
                      <a:r>
                        <a:rPr lang="en-US" sz="1600" dirty="0" smtClean="0">
                          <a:solidFill>
                            <a:schemeClr val="bg1"/>
                          </a:solidFill>
                        </a:rPr>
                        <a:t>0.3</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0.6</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5638800" y="2666998"/>
            <a:ext cx="106680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4648200"/>
            <a:ext cx="1066800" cy="6096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802" y="4114798"/>
            <a:ext cx="1066799"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smtClean="0"/>
              <a:t>Natural Supports</a:t>
            </a:r>
            <a:br>
              <a:rPr lang="en-US" dirty="0" smtClean="0"/>
            </a:br>
            <a:r>
              <a:rPr lang="en-US" sz="2700" dirty="0"/>
              <a:t>(0.3 above/below National Mean Standard Deviation)</a:t>
            </a:r>
            <a:endParaRPr lang="en-US" dirty="0"/>
          </a:p>
        </p:txBody>
      </p:sp>
      <p:sp>
        <p:nvSpPr>
          <p:cNvPr id="11" name="Rectangle 10"/>
          <p:cNvSpPr/>
          <p:nvPr/>
        </p:nvSpPr>
        <p:spPr>
          <a:xfrm>
            <a:off x="5638799" y="3276600"/>
            <a:ext cx="1066800" cy="83262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92672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Natural Supports</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250959509"/>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457202"/>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
        <p:nvSpPr>
          <p:cNvPr id="15" name="Text Box 4"/>
          <p:cNvSpPr txBox="1">
            <a:spLocks noChangeArrowheads="1"/>
          </p:cNvSpPr>
          <p:nvPr/>
        </p:nvSpPr>
        <p:spPr bwMode="auto">
          <a:xfrm>
            <a:off x="296636" y="6370514"/>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33308675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21" name="TextBox 20"/>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6329135"/>
              </p:ext>
            </p:extLst>
          </p:nvPr>
        </p:nvGraphicFramePr>
        <p:xfrm>
          <a:off x="533403" y="1905001"/>
          <a:ext cx="7924799" cy="3840480"/>
        </p:xfrm>
        <a:graphic>
          <a:graphicData uri="http://schemas.openxmlformats.org/drawingml/2006/table">
            <a:tbl>
              <a:tblPr firstRow="1" lastCol="1" bandRow="1">
                <a:tableStyleId>{21E4AEA4-8DFA-4A89-87EB-49C32662AFE0}</a:tableStyleId>
              </a:tblPr>
              <a:tblGrid>
                <a:gridCol w="5105400">
                  <a:extLst>
                    <a:ext uri="{9D8B030D-6E8A-4147-A177-3AD203B41FA5}">
                      <a16:colId xmlns:a16="http://schemas.microsoft.com/office/drawing/2014/main" val="20000"/>
                    </a:ext>
                  </a:extLst>
                </a:gridCol>
                <a:gridCol w="10913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291704">
                <a:tc>
                  <a:txBody>
                    <a:bodyPr/>
                    <a:lstStyle/>
                    <a:p>
                      <a:endParaRPr lang="en-US" sz="1600" dirty="0">
                        <a:solidFill>
                          <a:schemeClr val="bg1"/>
                        </a:solidFill>
                      </a:endParaRPr>
                    </a:p>
                  </a:txBody>
                  <a:tcPr anchor="ctr">
                    <a:solidFill>
                      <a:schemeClr val="accent1"/>
                    </a:solidFill>
                  </a:tcPr>
                </a:tc>
                <a:tc>
                  <a:txBody>
                    <a:bodyPr/>
                    <a:lstStyle/>
                    <a:p>
                      <a:pPr algn="ctr"/>
                      <a:endParaRPr lang="en-US" sz="1600" dirty="0">
                        <a:solidFill>
                          <a:schemeClr val="bg1"/>
                        </a:solidFill>
                      </a:endParaRPr>
                    </a:p>
                  </a:txBody>
                  <a:tcPr anchor="ctr">
                    <a:solidFill>
                      <a:schemeClr val="accent1"/>
                    </a:solidFill>
                  </a:tcPr>
                </a:tc>
                <a:tc gridSpan="2">
                  <a:txBody>
                    <a:bodyPr/>
                    <a:lstStyle/>
                    <a:p>
                      <a:pPr algn="ctr"/>
                      <a:r>
                        <a:rPr lang="en-US" sz="1600" dirty="0" smtClean="0">
                          <a:solidFill>
                            <a:schemeClr val="bg1"/>
                          </a:solidFill>
                        </a:rPr>
                        <a:t>National</a:t>
                      </a:r>
                      <a:endParaRPr lang="en-US" sz="1600" dirty="0">
                        <a:solidFill>
                          <a:schemeClr val="bg1"/>
                        </a:solidFill>
                      </a:endParaRP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302624430"/>
                  </a:ext>
                </a:extLst>
              </a:tr>
              <a:tr h="291704">
                <a:tc>
                  <a:txBody>
                    <a:bodyPr/>
                    <a:lstStyle/>
                    <a:p>
                      <a:r>
                        <a:rPr lang="en-US" dirty="0" smtClean="0">
                          <a:solidFill>
                            <a:schemeClr val="bg1"/>
                          </a:solidFill>
                        </a:rPr>
                        <a:t>ITEMS</a:t>
                      </a:r>
                      <a:endParaRPr lang="en-US"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MA</a:t>
                      </a:r>
                      <a:r>
                        <a:rPr lang="en-US" sz="1800" baseline="0" dirty="0" smtClean="0">
                          <a:solidFill>
                            <a:schemeClr val="bg1"/>
                          </a:solidFill>
                        </a:rPr>
                        <a:t> 2018</a:t>
                      </a:r>
                      <a:endParaRPr lang="en-US" sz="1800" dirty="0" smtClean="0">
                        <a:solidFill>
                          <a:schemeClr val="bg1"/>
                        </a:solidFill>
                      </a:endParaRPr>
                    </a:p>
                  </a:txBody>
                  <a:tcPr anchor="ctr">
                    <a:solidFill>
                      <a:schemeClr val="accent1"/>
                    </a:solidFill>
                  </a:tcPr>
                </a:tc>
                <a:tc>
                  <a:txBody>
                    <a:bodyPr/>
                    <a:lstStyle/>
                    <a:p>
                      <a:pPr algn="ctr"/>
                      <a:r>
                        <a:rPr lang="en-US" dirty="0" smtClean="0">
                          <a:solidFill>
                            <a:schemeClr val="bg1"/>
                          </a:solidFill>
                        </a:rPr>
                        <a:t>SD</a:t>
                      </a:r>
                      <a:endParaRPr lang="en-US" dirty="0">
                        <a:solidFill>
                          <a:schemeClr val="bg1"/>
                        </a:solidFill>
                      </a:endParaRPr>
                    </a:p>
                  </a:txBody>
                  <a:tcPr anchor="ctr">
                    <a:solidFill>
                      <a:schemeClr val="accent1"/>
                    </a:solidFill>
                  </a:tcPr>
                </a:tc>
                <a:tc>
                  <a:txBody>
                    <a:bodyPr/>
                    <a:lstStyle/>
                    <a:p>
                      <a:pPr algn="ctr"/>
                      <a:r>
                        <a:rPr lang="en-US" b="0" dirty="0" smtClean="0">
                          <a:solidFill>
                            <a:schemeClr val="bg1"/>
                          </a:solidFill>
                        </a:rPr>
                        <a:t>Mean</a:t>
                      </a:r>
                      <a:endParaRPr lang="en-US" b="0"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656333">
                <a:tc>
                  <a:txBody>
                    <a:bodyPr/>
                    <a:lstStyle/>
                    <a:p>
                      <a:r>
                        <a:rPr lang="en-US" sz="1600" b="1" dirty="0" smtClean="0">
                          <a:latin typeface="Calibri" panose="020F0502020204030204" pitchFamily="34" charset="0"/>
                        </a:rPr>
                        <a:t>B5. </a:t>
                      </a:r>
                      <a:r>
                        <a:rPr lang="en-US" sz="1600" dirty="0" smtClean="0">
                          <a:latin typeface="Calibri" panose="020F0502020204030204" pitchFamily="34" charset="0"/>
                        </a:rPr>
                        <a:t>With help from members of our Wraparound</a:t>
                      </a:r>
                      <a:r>
                        <a:rPr lang="en-US" sz="1600" baseline="0" dirty="0" smtClean="0">
                          <a:latin typeface="Calibri" panose="020F0502020204030204" pitchFamily="34" charset="0"/>
                        </a:rPr>
                        <a:t> team, my family and I chose a small number of the highest priority needs to focus on.</a:t>
                      </a:r>
                      <a:endParaRPr lang="en-US" sz="1600" dirty="0">
                        <a:latin typeface="Calibri" panose="020F0502020204030204" pitchFamily="34" charset="0"/>
                      </a:endParaRPr>
                    </a:p>
                  </a:txBody>
                  <a:tcPr anchor="ctr"/>
                </a:tc>
                <a:tc>
                  <a:txBody>
                    <a:bodyPr/>
                    <a:lstStyle/>
                    <a:p>
                      <a:pPr algn="ctr"/>
                      <a:r>
                        <a:rPr lang="en-US" sz="1600" dirty="0" smtClean="0"/>
                        <a:t>1.0</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1.3</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1"/>
                  </a:ext>
                </a:extLst>
              </a:tr>
              <a:tr h="561972">
                <a:tc>
                  <a:txBody>
                    <a:bodyPr/>
                    <a:lstStyle/>
                    <a:p>
                      <a:r>
                        <a:rPr lang="en-US" sz="1600" b="1" dirty="0" smtClean="0">
                          <a:latin typeface="Calibri" panose="020F0502020204030204" pitchFamily="34" charset="0"/>
                        </a:rPr>
                        <a:t>B6.</a:t>
                      </a:r>
                      <a:r>
                        <a:rPr lang="en-US" sz="1600" dirty="0" smtClean="0">
                          <a:latin typeface="Calibri" panose="020F0502020204030204" pitchFamily="34" charset="0"/>
                        </a:rPr>
                        <a:t> Our Wraparound plan includes strategies that address the needs of other family members, in addition to my child.</a:t>
                      </a:r>
                      <a:endParaRPr lang="en-US" sz="1600" dirty="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0.3</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1.1</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r h="461864">
                <a:tc>
                  <a:txBody>
                    <a:bodyPr/>
                    <a:lstStyle/>
                    <a:p>
                      <a:r>
                        <a:rPr lang="en-US" sz="1600" b="1" dirty="0" smtClean="0">
                          <a:latin typeface="Calibri" panose="020F0502020204030204" pitchFamily="34" charset="0"/>
                        </a:rPr>
                        <a:t>B8. </a:t>
                      </a:r>
                      <a:r>
                        <a:rPr lang="en-US" sz="1600" dirty="0" smtClean="0">
                          <a:latin typeface="Calibri" panose="020F0502020204030204" pitchFamily="34" charset="0"/>
                        </a:rPr>
                        <a:t>At every team meeting, my Wraparound team reviews</a:t>
                      </a:r>
                      <a:r>
                        <a:rPr lang="en-US" sz="1600" baseline="0" dirty="0" smtClean="0">
                          <a:latin typeface="Calibri" panose="020F0502020204030204" pitchFamily="34" charset="0"/>
                        </a:rPr>
                        <a:t> progress that has been made toward meeting our needs.</a:t>
                      </a:r>
                      <a:endParaRPr lang="en-US" sz="1600" dirty="0">
                        <a:latin typeface="Calibri" panose="020F0502020204030204" pitchFamily="34" charset="0"/>
                      </a:endParaRPr>
                    </a:p>
                  </a:txBody>
                  <a:tcPr anchor="ctr"/>
                </a:tc>
                <a:tc>
                  <a:txBody>
                    <a:bodyPr/>
                    <a:lstStyle/>
                    <a:p>
                      <a:pPr algn="ctr"/>
                      <a:r>
                        <a:rPr lang="en-US" sz="1600" dirty="0" smtClean="0"/>
                        <a:t>1.0</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1.3</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3"/>
                  </a:ext>
                </a:extLst>
              </a:tr>
              <a:tr h="461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B13. </a:t>
                      </a:r>
                      <a:r>
                        <a:rPr lang="en-US" sz="1600" dirty="0" smtClean="0">
                          <a:latin typeface="Calibri" panose="020F0502020204030204" pitchFamily="34" charset="0"/>
                        </a:rPr>
                        <a:t>My family was linked to community resources I found valuable.</a:t>
                      </a: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0.3</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1.0</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4"/>
                  </a:ext>
                </a:extLst>
              </a:tr>
              <a:tr h="4618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B23.</a:t>
                      </a:r>
                      <a:r>
                        <a:rPr lang="en-US" sz="1600" dirty="0" smtClean="0">
                          <a:latin typeface="Calibri" panose="020F0502020204030204" pitchFamily="34" charset="0"/>
                        </a:rPr>
                        <a:t> I worry that the Wraparound process will end before our needs have been met.</a:t>
                      </a:r>
                    </a:p>
                  </a:txBody>
                  <a:tcPr anchor="ctr"/>
                </a:tc>
                <a:tc>
                  <a:txBody>
                    <a:bodyPr/>
                    <a:lstStyle/>
                    <a:p>
                      <a:pPr algn="ctr"/>
                      <a:r>
                        <a:rPr lang="en-US" sz="1600" dirty="0" smtClean="0"/>
                        <a:t>0.1</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0.0</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11" name="Text Box 4"/>
          <p:cNvSpPr txBox="1">
            <a:spLocks noChangeArrowheads="1"/>
          </p:cNvSpPr>
          <p:nvPr/>
        </p:nvSpPr>
        <p:spPr bwMode="auto">
          <a:xfrm>
            <a:off x="406400" y="6248400"/>
            <a:ext cx="2641600" cy="261610"/>
          </a:xfrm>
          <a:prstGeom prst="rect">
            <a:avLst/>
          </a:prstGeom>
          <a:noFill/>
          <a:ln w="9525">
            <a:noFill/>
            <a:miter lim="800000"/>
            <a:headEnd/>
            <a:tailEnd/>
          </a:ln>
        </p:spPr>
        <p:txBody>
          <a:bodyPr wrap="square">
            <a:spAutoFit/>
          </a:bodyPr>
          <a:lstStyle/>
          <a:p>
            <a:r>
              <a:rPr lang="en-US" sz="1100" b="1" dirty="0">
                <a:latin typeface="Calibri" panose="020F0502020204030204" pitchFamily="34" charset="0"/>
              </a:rPr>
              <a:t>*p &lt; .05</a:t>
            </a:r>
          </a:p>
        </p:txBody>
      </p:sp>
      <p:sp>
        <p:nvSpPr>
          <p:cNvPr id="17" name="Rectangle 16"/>
          <p:cNvSpPr/>
          <p:nvPr/>
        </p:nvSpPr>
        <p:spPr>
          <a:xfrm>
            <a:off x="5638800" y="4005039"/>
            <a:ext cx="1066800"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smtClean="0"/>
              <a:t>Needs-Based</a:t>
            </a:r>
            <a:br>
              <a:rPr lang="en-US" dirty="0" smtClean="0"/>
            </a:br>
            <a:r>
              <a:rPr lang="en-US" sz="2700" dirty="0"/>
              <a:t>(0.3 above/below National Mean Standard Deviation)</a:t>
            </a:r>
            <a:endParaRPr lang="en-US" dirty="0"/>
          </a:p>
        </p:txBody>
      </p:sp>
      <p:sp>
        <p:nvSpPr>
          <p:cNvPr id="10" name="Rectangle 9"/>
          <p:cNvSpPr/>
          <p:nvPr/>
        </p:nvSpPr>
        <p:spPr>
          <a:xfrm>
            <a:off x="5638802" y="2633439"/>
            <a:ext cx="1066801" cy="838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3471641"/>
            <a:ext cx="1066800" cy="5333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638800" y="4614641"/>
            <a:ext cx="1066800" cy="5333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70895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Needs-Based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96084441"/>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
        <p:nvSpPr>
          <p:cNvPr id="15" name="Text Box 4"/>
          <p:cNvSpPr txBox="1">
            <a:spLocks noChangeArrowheads="1"/>
          </p:cNvSpPr>
          <p:nvPr/>
        </p:nvSpPr>
        <p:spPr bwMode="auto">
          <a:xfrm>
            <a:off x="342900" y="6375954"/>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18420812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21" name="TextBox 20"/>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700024321"/>
              </p:ext>
            </p:extLst>
          </p:nvPr>
        </p:nvGraphicFramePr>
        <p:xfrm>
          <a:off x="685799" y="1905000"/>
          <a:ext cx="7772400" cy="4341522"/>
        </p:xfrm>
        <a:graphic>
          <a:graphicData uri="http://schemas.openxmlformats.org/drawingml/2006/table">
            <a:tbl>
              <a:tblPr firstRow="1" lastCol="1" bandRow="1">
                <a:tableStyleId>{21E4AEA4-8DFA-4A89-87EB-49C32662AFE0}</a:tableStyleId>
              </a:tblPr>
              <a:tblGrid>
                <a:gridCol w="4953001">
                  <a:extLst>
                    <a:ext uri="{9D8B030D-6E8A-4147-A177-3AD203B41FA5}">
                      <a16:colId xmlns:a16="http://schemas.microsoft.com/office/drawing/2014/main" val="20000"/>
                    </a:ext>
                  </a:extLst>
                </a:gridCol>
                <a:gridCol w="10913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348642">
                <a:tc>
                  <a:txBody>
                    <a:bodyPr/>
                    <a:lstStyle/>
                    <a:p>
                      <a:endParaRPr lang="en-US" sz="1600" dirty="0">
                        <a:solidFill>
                          <a:schemeClr val="bg1"/>
                        </a:solidFill>
                      </a:endParaRPr>
                    </a:p>
                  </a:txBody>
                  <a:tcPr anchor="ctr">
                    <a:solidFill>
                      <a:schemeClr val="accent1"/>
                    </a:solidFill>
                  </a:tcPr>
                </a:tc>
                <a:tc>
                  <a:txBody>
                    <a:bodyPr/>
                    <a:lstStyle/>
                    <a:p>
                      <a:pPr algn="ctr"/>
                      <a:endParaRPr lang="en-US" sz="1600" dirty="0">
                        <a:solidFill>
                          <a:schemeClr val="bg1"/>
                        </a:solidFill>
                      </a:endParaRPr>
                    </a:p>
                  </a:txBody>
                  <a:tcPr anchor="ctr">
                    <a:solidFill>
                      <a:schemeClr val="accent1"/>
                    </a:solidFill>
                  </a:tcPr>
                </a:tc>
                <a:tc gridSpan="2">
                  <a:txBody>
                    <a:bodyPr/>
                    <a:lstStyle/>
                    <a:p>
                      <a:pPr algn="ctr"/>
                      <a:r>
                        <a:rPr lang="en-US" sz="1600" dirty="0" smtClean="0">
                          <a:solidFill>
                            <a:schemeClr val="bg1"/>
                          </a:solidFill>
                        </a:rPr>
                        <a:t>National</a:t>
                      </a:r>
                      <a:endParaRPr lang="en-US" sz="1600" dirty="0">
                        <a:solidFill>
                          <a:schemeClr val="bg1"/>
                        </a:solidFill>
                      </a:endParaRP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1374019292"/>
                  </a:ext>
                </a:extLst>
              </a:tr>
              <a:tr h="348642">
                <a:tc>
                  <a:txBody>
                    <a:bodyPr/>
                    <a:lstStyle/>
                    <a:p>
                      <a:r>
                        <a:rPr lang="en-US" dirty="0" smtClean="0">
                          <a:solidFill>
                            <a:schemeClr val="bg1"/>
                          </a:solidFill>
                        </a:rPr>
                        <a:t>ITEMS</a:t>
                      </a:r>
                      <a:endParaRPr lang="en-US"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MA</a:t>
                      </a:r>
                      <a:r>
                        <a:rPr lang="en-US" sz="1800" baseline="0" dirty="0" smtClean="0">
                          <a:solidFill>
                            <a:schemeClr val="bg1"/>
                          </a:solidFill>
                        </a:rPr>
                        <a:t> 2018</a:t>
                      </a:r>
                      <a:endParaRPr lang="en-US" sz="1800" dirty="0" smtClean="0">
                        <a:solidFill>
                          <a:schemeClr val="bg1"/>
                        </a:solidFill>
                      </a:endParaRPr>
                    </a:p>
                  </a:txBody>
                  <a:tcPr anchor="ctr">
                    <a:solidFill>
                      <a:schemeClr val="accent1"/>
                    </a:solidFill>
                  </a:tcPr>
                </a:tc>
                <a:tc>
                  <a:txBody>
                    <a:bodyPr/>
                    <a:lstStyle/>
                    <a:p>
                      <a:pPr algn="ctr"/>
                      <a:r>
                        <a:rPr lang="en-US" dirty="0" smtClean="0">
                          <a:solidFill>
                            <a:schemeClr val="bg1"/>
                          </a:solidFill>
                        </a:rPr>
                        <a:t>SD</a:t>
                      </a:r>
                      <a:endParaRPr lang="en-US" dirty="0">
                        <a:solidFill>
                          <a:schemeClr val="bg1"/>
                        </a:solidFill>
                      </a:endParaRPr>
                    </a:p>
                  </a:txBody>
                  <a:tcPr anchor="ctr">
                    <a:solidFill>
                      <a:schemeClr val="accent1"/>
                    </a:solidFill>
                  </a:tcPr>
                </a:tc>
                <a:tc>
                  <a:txBody>
                    <a:bodyPr/>
                    <a:lstStyle/>
                    <a:p>
                      <a:pPr algn="ctr"/>
                      <a:r>
                        <a:rPr lang="en-US" b="0" dirty="0" smtClean="0">
                          <a:solidFill>
                            <a:schemeClr val="bg1"/>
                          </a:solidFill>
                        </a:rPr>
                        <a:t>Mean</a:t>
                      </a:r>
                      <a:endParaRPr lang="en-US" b="0"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784445">
                <a:tc>
                  <a:txBody>
                    <a:bodyPr/>
                    <a:lstStyle/>
                    <a:p>
                      <a:r>
                        <a:rPr lang="en-US" sz="1600" b="1" dirty="0" smtClean="0">
                          <a:latin typeface="Calibri" panose="020F0502020204030204" pitchFamily="34" charset="0"/>
                        </a:rPr>
                        <a:t>B19.</a:t>
                      </a:r>
                      <a:r>
                        <a:rPr lang="en-US" sz="1600" b="1" baseline="0" dirty="0" smtClean="0">
                          <a:latin typeface="Calibri" panose="020F0502020204030204" pitchFamily="34" charset="0"/>
                        </a:rPr>
                        <a:t> </a:t>
                      </a:r>
                      <a:r>
                        <a:rPr lang="en-US" sz="1600" baseline="0" dirty="0" smtClean="0">
                          <a:latin typeface="Calibri" panose="020F0502020204030204" pitchFamily="34" charset="0"/>
                        </a:rPr>
                        <a:t>I am confident that our Wraparound team can find services or strategies to keep my child in the community over the long term.</a:t>
                      </a:r>
                      <a:endParaRPr lang="en-US" sz="1600" dirty="0">
                        <a:latin typeface="Calibri" panose="020F0502020204030204" pitchFamily="34" charset="0"/>
                      </a:endParaRPr>
                    </a:p>
                  </a:txBody>
                  <a:tcPr anchor="ctr"/>
                </a:tc>
                <a:tc>
                  <a:txBody>
                    <a:bodyPr/>
                    <a:lstStyle/>
                    <a:p>
                      <a:pPr algn="ctr"/>
                      <a:r>
                        <a:rPr lang="en-US" sz="1600" dirty="0" smtClean="0"/>
                        <a:t>0.7</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1.2</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1"/>
                  </a:ext>
                </a:extLst>
              </a:tr>
              <a:tr h="556007">
                <a:tc>
                  <a:txBody>
                    <a:bodyPr/>
                    <a:lstStyle/>
                    <a:p>
                      <a:r>
                        <a:rPr lang="en-US" sz="1600" b="1" dirty="0" smtClean="0">
                          <a:latin typeface="Calibri" panose="020F0502020204030204" pitchFamily="34" charset="0"/>
                        </a:rPr>
                        <a:t>B20.</a:t>
                      </a:r>
                      <a:r>
                        <a:rPr lang="en-US" sz="1600" b="1" baseline="0" dirty="0" smtClean="0">
                          <a:latin typeface="Calibri" panose="020F0502020204030204" pitchFamily="34" charset="0"/>
                        </a:rPr>
                        <a:t> </a:t>
                      </a:r>
                      <a:r>
                        <a:rPr lang="en-US" sz="1600" baseline="0" dirty="0" smtClean="0">
                          <a:latin typeface="Calibri" panose="020F0502020204030204" pitchFamily="34" charset="0"/>
                        </a:rPr>
                        <a:t>Because of Wraparound, when a crisis happens, my family and I know what to do.</a:t>
                      </a:r>
                      <a:endParaRPr lang="en-US" sz="1600" dirty="0">
                        <a:latin typeface="Calibri" panose="020F0502020204030204" pitchFamily="34" charset="0"/>
                      </a:endParaRPr>
                    </a:p>
                  </a:txBody>
                  <a:tcPr anchor="ctr"/>
                </a:tc>
                <a:tc>
                  <a:txBody>
                    <a:bodyPr/>
                    <a:lstStyle/>
                    <a:p>
                      <a:pPr algn="ctr"/>
                      <a:r>
                        <a:rPr lang="en-US" sz="1600" dirty="0" smtClean="0"/>
                        <a:t>0.9</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1.1</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r h="784445">
                <a:tc>
                  <a:txBody>
                    <a:bodyPr/>
                    <a:lstStyle/>
                    <a:p>
                      <a:r>
                        <a:rPr lang="en-US" sz="1600" b="1" dirty="0" smtClean="0">
                          <a:latin typeface="Calibri" panose="020F0502020204030204" pitchFamily="34" charset="0"/>
                        </a:rPr>
                        <a:t>B21. </a:t>
                      </a:r>
                      <a:r>
                        <a:rPr lang="en-US" sz="1600" dirty="0" smtClean="0">
                          <a:latin typeface="Calibri" panose="020F0502020204030204" pitchFamily="34" charset="0"/>
                        </a:rPr>
                        <a:t>Our Wraparound team has talked about how we will know it</a:t>
                      </a:r>
                      <a:r>
                        <a:rPr lang="en-US" sz="1600" baseline="0" dirty="0" smtClean="0">
                          <a:latin typeface="Calibri" panose="020F0502020204030204" pitchFamily="34" charset="0"/>
                        </a:rPr>
                        <a:t> is time for me and my family to transition out of formal Wraparound.</a:t>
                      </a:r>
                      <a:endParaRPr lang="en-US" sz="1600" dirty="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0.7</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3"/>
                  </a:ext>
                </a:extLst>
              </a:tr>
              <a:tr h="5520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B24. </a:t>
                      </a:r>
                      <a:r>
                        <a:rPr lang="en-US" sz="1600" dirty="0" smtClean="0">
                          <a:latin typeface="Calibri" panose="020F0502020204030204" pitchFamily="34" charset="0"/>
                        </a:rPr>
                        <a:t>Participating in Wraparound has given me confidence</a:t>
                      </a:r>
                      <a:r>
                        <a:rPr lang="en-US" sz="1600" baseline="0" dirty="0" smtClean="0">
                          <a:latin typeface="Calibri" panose="020F0502020204030204" pitchFamily="34" charset="0"/>
                        </a:rPr>
                        <a:t> that I can manage future problems.</a:t>
                      </a:r>
                      <a:endParaRPr lang="en-US" sz="1600" dirty="0" smtClean="0">
                        <a:latin typeface="Calibri" panose="020F0502020204030204" pitchFamily="34" charset="0"/>
                      </a:endParaRPr>
                    </a:p>
                  </a:txBody>
                  <a:tcPr anchor="ctr"/>
                </a:tc>
                <a:tc>
                  <a:txBody>
                    <a:bodyPr/>
                    <a:lstStyle/>
                    <a:p>
                      <a:pPr algn="ctr"/>
                      <a:r>
                        <a:rPr lang="en-US" sz="1600" dirty="0" smtClean="0"/>
                        <a:t>0.5</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1.0</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4"/>
                  </a:ext>
                </a:extLst>
              </a:tr>
              <a:tr h="7844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B25. </a:t>
                      </a:r>
                      <a:r>
                        <a:rPr lang="en-US" sz="1600" dirty="0" smtClean="0">
                          <a:latin typeface="Calibri" panose="020F0502020204030204" pitchFamily="34" charset="0"/>
                        </a:rPr>
                        <a:t>With</a:t>
                      </a:r>
                      <a:r>
                        <a:rPr lang="en-US" sz="1600" baseline="0" dirty="0" smtClean="0">
                          <a:latin typeface="Calibri" panose="020F0502020204030204" pitchFamily="34" charset="0"/>
                        </a:rPr>
                        <a:t> help from our Wraparound team, we have been able to get community support and services that meet our needs.</a:t>
                      </a:r>
                      <a:endParaRPr lang="en-US" sz="1600" dirty="0" smtClean="0">
                        <a:latin typeface="Calibri" panose="020F0502020204030204" pitchFamily="34" charset="0"/>
                      </a:endParaRPr>
                    </a:p>
                  </a:txBody>
                  <a:tcPr anchor="ctr"/>
                </a:tc>
                <a:tc>
                  <a:txBody>
                    <a:bodyPr/>
                    <a:lstStyle/>
                    <a:p>
                      <a:pPr algn="ctr"/>
                      <a:r>
                        <a:rPr lang="en-US" sz="1600" dirty="0" smtClean="0"/>
                        <a:t>0.5</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1.0</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5638800" y="4900203"/>
            <a:ext cx="1066799" cy="5619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38798" y="5481229"/>
            <a:ext cx="1066800" cy="79057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smtClean="0"/>
              <a:t>Outcomes-Based</a:t>
            </a:r>
            <a:br>
              <a:rPr lang="en-US" dirty="0" smtClean="0"/>
            </a:br>
            <a:r>
              <a:rPr lang="en-US" sz="2700" dirty="0"/>
              <a:t>(0.3 above/below National Mean Standard Deviation)</a:t>
            </a:r>
            <a:endParaRPr lang="en-US" dirty="0"/>
          </a:p>
        </p:txBody>
      </p:sp>
      <p:sp>
        <p:nvSpPr>
          <p:cNvPr id="12" name="Rectangle 11"/>
          <p:cNvSpPr/>
          <p:nvPr/>
        </p:nvSpPr>
        <p:spPr>
          <a:xfrm>
            <a:off x="5638800" y="2690403"/>
            <a:ext cx="1066799" cy="7620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38800" y="3486441"/>
            <a:ext cx="1066799" cy="57556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8798" y="4060413"/>
            <a:ext cx="1066800" cy="811215"/>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44433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Outcomes-Based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808528770"/>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6400" y="457202"/>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
        <p:nvSpPr>
          <p:cNvPr id="15" name="Text Box 4"/>
          <p:cNvSpPr txBox="1">
            <a:spLocks noChangeArrowheads="1"/>
          </p:cNvSpPr>
          <p:nvPr/>
        </p:nvSpPr>
        <p:spPr bwMode="auto">
          <a:xfrm>
            <a:off x="340179" y="6370514"/>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34969762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Elements of Wraparound</a:t>
            </a:r>
            <a:endParaRPr lang="en-US" dirty="0"/>
          </a:p>
        </p:txBody>
      </p:sp>
      <p:sp>
        <p:nvSpPr>
          <p:cNvPr id="3" name="Content Placeholder 2"/>
          <p:cNvSpPr>
            <a:spLocks noGrp="1"/>
          </p:cNvSpPr>
          <p:nvPr>
            <p:ph idx="1"/>
          </p:nvPr>
        </p:nvSpPr>
        <p:spPr/>
        <p:txBody>
          <a:bodyPr/>
          <a:lstStyle/>
          <a:p>
            <a:pPr marL="514350" indent="-514350">
              <a:buSzPct val="100000"/>
              <a:buFont typeface="+mj-lt"/>
              <a:buAutoNum type="arabicPeriod"/>
            </a:pPr>
            <a:r>
              <a:rPr lang="en-US" dirty="0" smtClean="0"/>
              <a:t>Grounded in Strengths Perspective</a:t>
            </a:r>
          </a:p>
          <a:p>
            <a:pPr marL="514350" indent="-514350">
              <a:buSzPct val="100000"/>
              <a:buFont typeface="+mj-lt"/>
              <a:buAutoNum type="arabicPeriod"/>
            </a:pPr>
            <a:r>
              <a:rPr lang="en-US" dirty="0" smtClean="0"/>
              <a:t>Driven by Underlying Needs</a:t>
            </a:r>
          </a:p>
          <a:p>
            <a:pPr marL="514350" indent="-514350">
              <a:buSzPct val="100000"/>
              <a:buFont typeface="+mj-lt"/>
              <a:buAutoNum type="arabicPeriod"/>
            </a:pPr>
            <a:r>
              <a:rPr lang="en-US" dirty="0" smtClean="0"/>
              <a:t>Supported by an Effective Team Process</a:t>
            </a:r>
          </a:p>
          <a:p>
            <a:pPr marL="514350" indent="-514350">
              <a:buSzPct val="100000"/>
              <a:buFont typeface="+mj-lt"/>
              <a:buAutoNum type="arabicPeriod"/>
            </a:pPr>
            <a:r>
              <a:rPr lang="en-US" dirty="0" smtClean="0"/>
              <a:t>Determined by Families</a:t>
            </a:r>
          </a:p>
          <a:p>
            <a:pPr marL="514350" indent="-514350">
              <a:buSzPct val="100000"/>
              <a:buFont typeface="+mj-lt"/>
              <a:buAutoNum type="arabicPeriod"/>
            </a:pPr>
            <a:r>
              <a:rPr lang="en-US" dirty="0" smtClean="0"/>
              <a:t>Includes Natural and Community Supports</a:t>
            </a:r>
          </a:p>
          <a:p>
            <a:pPr marL="514350" indent="-514350">
              <a:buSzPct val="100000"/>
              <a:buFont typeface="+mj-lt"/>
              <a:buAutoNum type="arabicPeriod"/>
            </a:pPr>
            <a:r>
              <a:rPr lang="en-US" dirty="0" smtClean="0"/>
              <a:t>Outcomes-Based</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5646" y="4953000"/>
            <a:ext cx="253835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269700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063332052"/>
              </p:ext>
            </p:extLst>
          </p:nvPr>
        </p:nvGraphicFramePr>
        <p:xfrm>
          <a:off x="590550" y="1863899"/>
          <a:ext cx="7772400" cy="3892202"/>
        </p:xfrm>
        <a:graphic>
          <a:graphicData uri="http://schemas.openxmlformats.org/drawingml/2006/table">
            <a:tbl>
              <a:tblPr firstRow="1" lastCol="1" bandRow="1">
                <a:tableStyleId>{21E4AEA4-8DFA-4A89-87EB-49C32662AFE0}</a:tableStyleId>
              </a:tblPr>
              <a:tblGrid>
                <a:gridCol w="4953001">
                  <a:extLst>
                    <a:ext uri="{9D8B030D-6E8A-4147-A177-3AD203B41FA5}">
                      <a16:colId xmlns:a16="http://schemas.microsoft.com/office/drawing/2014/main" val="20000"/>
                    </a:ext>
                  </a:extLst>
                </a:gridCol>
                <a:gridCol w="1091315">
                  <a:extLst>
                    <a:ext uri="{9D8B030D-6E8A-4147-A177-3AD203B41FA5}">
                      <a16:colId xmlns:a16="http://schemas.microsoft.com/office/drawing/2014/main" val="20001"/>
                    </a:ext>
                  </a:extLst>
                </a:gridCol>
                <a:gridCol w="864042">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284269">
                <a:tc>
                  <a:txBody>
                    <a:bodyPr/>
                    <a:lstStyle/>
                    <a:p>
                      <a:endParaRPr lang="en-US" sz="1600" dirty="0">
                        <a:solidFill>
                          <a:schemeClr val="bg1"/>
                        </a:solidFill>
                      </a:endParaRPr>
                    </a:p>
                  </a:txBody>
                  <a:tcPr anchor="ctr">
                    <a:solidFill>
                      <a:schemeClr val="accent1"/>
                    </a:solidFill>
                  </a:tcPr>
                </a:tc>
                <a:tc>
                  <a:txBody>
                    <a:bodyPr/>
                    <a:lstStyle/>
                    <a:p>
                      <a:pPr algn="ctr"/>
                      <a:endParaRPr lang="en-US" sz="1600" dirty="0">
                        <a:solidFill>
                          <a:schemeClr val="bg1"/>
                        </a:solidFill>
                      </a:endParaRPr>
                    </a:p>
                  </a:txBody>
                  <a:tcPr anchor="ctr">
                    <a:solidFill>
                      <a:schemeClr val="accent1"/>
                    </a:solidFill>
                  </a:tcPr>
                </a:tc>
                <a:tc gridSpan="2">
                  <a:txBody>
                    <a:bodyPr/>
                    <a:lstStyle/>
                    <a:p>
                      <a:pPr algn="ctr"/>
                      <a:r>
                        <a:rPr lang="en-US" sz="1600" dirty="0" smtClean="0">
                          <a:solidFill>
                            <a:schemeClr val="bg1"/>
                          </a:solidFill>
                        </a:rPr>
                        <a:t>National</a:t>
                      </a:r>
                      <a:endParaRPr lang="en-US" sz="1600" dirty="0">
                        <a:solidFill>
                          <a:schemeClr val="bg1"/>
                        </a:solidFill>
                      </a:endParaRP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1862250341"/>
                  </a:ext>
                </a:extLst>
              </a:tr>
              <a:tr h="284269">
                <a:tc>
                  <a:txBody>
                    <a:bodyPr/>
                    <a:lstStyle/>
                    <a:p>
                      <a:r>
                        <a:rPr lang="en-US" dirty="0" smtClean="0">
                          <a:solidFill>
                            <a:schemeClr val="bg1"/>
                          </a:solidFill>
                        </a:rPr>
                        <a:t>ITEMS</a:t>
                      </a:r>
                      <a:endParaRPr lang="en-US"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MA</a:t>
                      </a:r>
                      <a:r>
                        <a:rPr lang="en-US" sz="1800" baseline="0" dirty="0" smtClean="0">
                          <a:solidFill>
                            <a:schemeClr val="bg1"/>
                          </a:solidFill>
                        </a:rPr>
                        <a:t> 2018</a:t>
                      </a:r>
                      <a:endParaRPr lang="en-US" sz="1800" dirty="0" smtClean="0">
                        <a:solidFill>
                          <a:schemeClr val="bg1"/>
                        </a:solidFill>
                      </a:endParaRPr>
                    </a:p>
                  </a:txBody>
                  <a:tcPr anchor="ctr">
                    <a:solidFill>
                      <a:schemeClr val="accent1"/>
                    </a:solidFill>
                  </a:tcPr>
                </a:tc>
                <a:tc>
                  <a:txBody>
                    <a:bodyPr/>
                    <a:lstStyle/>
                    <a:p>
                      <a:pPr algn="ctr"/>
                      <a:r>
                        <a:rPr lang="en-US" dirty="0" smtClean="0">
                          <a:solidFill>
                            <a:schemeClr val="bg1"/>
                          </a:solidFill>
                        </a:rPr>
                        <a:t>SD</a:t>
                      </a:r>
                      <a:endParaRPr lang="en-US" dirty="0">
                        <a:solidFill>
                          <a:schemeClr val="bg1"/>
                        </a:solidFill>
                      </a:endParaRPr>
                    </a:p>
                  </a:txBody>
                  <a:tcPr anchor="ctr">
                    <a:solidFill>
                      <a:schemeClr val="accent1"/>
                    </a:solidFill>
                  </a:tcPr>
                </a:tc>
                <a:tc>
                  <a:txBody>
                    <a:bodyPr/>
                    <a:lstStyle/>
                    <a:p>
                      <a:pPr algn="ctr"/>
                      <a:r>
                        <a:rPr lang="en-US" b="0" dirty="0" smtClean="0">
                          <a:solidFill>
                            <a:schemeClr val="bg1"/>
                          </a:solidFill>
                        </a:rPr>
                        <a:t>Mean</a:t>
                      </a:r>
                      <a:endParaRPr lang="en-US" b="0"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443926">
                <a:tc>
                  <a:txBody>
                    <a:bodyPr/>
                    <a:lstStyle/>
                    <a:p>
                      <a:r>
                        <a:rPr lang="en-US" sz="1600" b="1" dirty="0" smtClean="0">
                          <a:latin typeface="Calibri" panose="020F0502020204030204" pitchFamily="34" charset="0"/>
                        </a:rPr>
                        <a:t>B1. </a:t>
                      </a:r>
                      <a:r>
                        <a:rPr lang="en-US" sz="1600" dirty="0" smtClean="0">
                          <a:latin typeface="Calibri" panose="020F0502020204030204" pitchFamily="34" charset="0"/>
                        </a:rPr>
                        <a:t>My family and I had a major role in choosing the people on our Wraparound team.</a:t>
                      </a:r>
                      <a:endParaRPr lang="en-US" sz="1600" dirty="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0.4</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1.1</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1"/>
                  </a:ext>
                </a:extLst>
              </a:tr>
              <a:tr h="630842">
                <a:tc>
                  <a:txBody>
                    <a:bodyPr/>
                    <a:lstStyle/>
                    <a:p>
                      <a:r>
                        <a:rPr lang="en-US" sz="1600" b="1" dirty="0" smtClean="0">
                          <a:latin typeface="Calibri" panose="020F0502020204030204" pitchFamily="34" charset="0"/>
                        </a:rPr>
                        <a:t>B3.</a:t>
                      </a:r>
                      <a:r>
                        <a:rPr lang="en-US" sz="1600" dirty="0" smtClean="0">
                          <a:latin typeface="Calibri" panose="020F0502020204030204" pitchFamily="34" charset="0"/>
                        </a:rPr>
                        <a:t> At the beginning of the Wraparound process, my family described</a:t>
                      </a:r>
                      <a:r>
                        <a:rPr lang="en-US" sz="1600" baseline="0" dirty="0" smtClean="0">
                          <a:latin typeface="Calibri" panose="020F0502020204030204" pitchFamily="34" charset="0"/>
                        </a:rPr>
                        <a:t> our vision of a better future to our team.</a:t>
                      </a:r>
                      <a:endParaRPr lang="en-US" sz="1600" dirty="0">
                        <a:latin typeface="Calibri" panose="020F0502020204030204" pitchFamily="34" charset="0"/>
                      </a:endParaRPr>
                    </a:p>
                  </a:txBody>
                  <a:tcPr anchor="ctr"/>
                </a:tc>
                <a:tc>
                  <a:txBody>
                    <a:bodyPr/>
                    <a:lstStyle/>
                    <a:p>
                      <a:pPr algn="ctr"/>
                      <a:r>
                        <a:rPr lang="en-US" sz="1600" dirty="0" smtClean="0"/>
                        <a:t>1.1</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1.4</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r h="443926">
                <a:tc>
                  <a:txBody>
                    <a:bodyPr/>
                    <a:lstStyle/>
                    <a:p>
                      <a:r>
                        <a:rPr lang="en-US" sz="1600" b="1" dirty="0" smtClean="0">
                          <a:latin typeface="Calibri" panose="020F0502020204030204" pitchFamily="34" charset="0"/>
                        </a:rPr>
                        <a:t>B11.</a:t>
                      </a:r>
                      <a:r>
                        <a:rPr lang="en-US" sz="1600" b="1" baseline="0" dirty="0" smtClean="0">
                          <a:latin typeface="Calibri" panose="020F0502020204030204" pitchFamily="34" charset="0"/>
                        </a:rPr>
                        <a:t> </a:t>
                      </a:r>
                      <a:r>
                        <a:rPr lang="en-US" sz="1600" baseline="0" dirty="0" smtClean="0">
                          <a:latin typeface="Calibri" panose="020F0502020204030204" pitchFamily="34" charset="0"/>
                        </a:rPr>
                        <a:t>At each team meeting, our Wraparound team celebrates at least one success or positive event. </a:t>
                      </a:r>
                      <a:endParaRPr lang="en-US" sz="1600" dirty="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1.2</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3"/>
                  </a:ext>
                </a:extLst>
              </a:tr>
              <a:tr h="443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B14. </a:t>
                      </a:r>
                      <a:r>
                        <a:rPr lang="en-US" sz="1600" dirty="0" smtClean="0">
                          <a:latin typeface="Calibri" panose="020F0502020204030204" pitchFamily="34" charset="0"/>
                        </a:rPr>
                        <a:t>My Wraparound team came up with ideas and</a:t>
                      </a:r>
                      <a:r>
                        <a:rPr lang="en-US" sz="1600" baseline="0" dirty="0" smtClean="0">
                          <a:latin typeface="Calibri" panose="020F0502020204030204" pitchFamily="34" charset="0"/>
                        </a:rPr>
                        <a:t> strategies that were tied to things that my family likes to do.</a:t>
                      </a:r>
                      <a:endParaRPr lang="en-US" sz="1600" dirty="0" smtClean="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1.1</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4"/>
                  </a:ext>
                </a:extLst>
              </a:tr>
              <a:tr h="443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B17.</a:t>
                      </a:r>
                      <a:r>
                        <a:rPr lang="en-US" sz="1600" baseline="0" dirty="0" smtClean="0">
                          <a:latin typeface="Calibri" panose="020F0502020204030204" pitchFamily="34" charset="0"/>
                        </a:rPr>
                        <a:t> I sometimes feel like members of my Wraparound team do not understand me and my family. </a:t>
                      </a:r>
                      <a:endParaRPr lang="en-US" sz="1600" dirty="0" smtClean="0">
                        <a:latin typeface="Calibri" panose="020F0502020204030204" pitchFamily="34" charset="0"/>
                      </a:endParaRPr>
                    </a:p>
                  </a:txBody>
                  <a:tcPr anchor="ctr"/>
                </a:tc>
                <a:tc>
                  <a:txBody>
                    <a:bodyPr/>
                    <a:lstStyle/>
                    <a:p>
                      <a:pPr algn="ctr"/>
                      <a:r>
                        <a:rPr lang="en-US" sz="1600" dirty="0" smtClean="0"/>
                        <a:t>0.8</a:t>
                      </a:r>
                      <a:endParaRPr lang="en-US" sz="1600" dirty="0"/>
                    </a:p>
                  </a:txBody>
                  <a:tcPr anchor="ctr"/>
                </a:tc>
                <a:tc>
                  <a:txBody>
                    <a:bodyPr/>
                    <a:lstStyle/>
                    <a:p>
                      <a:pPr algn="ctr"/>
                      <a:r>
                        <a:rPr lang="en-US" sz="1600" dirty="0" smtClean="0">
                          <a:solidFill>
                            <a:schemeClr val="bg1"/>
                          </a:solidFill>
                        </a:rPr>
                        <a:t>0.5</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0.8</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5562600" y="2590800"/>
            <a:ext cx="10668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562600" y="4391024"/>
            <a:ext cx="1066800" cy="79057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62601" y="3124200"/>
            <a:ext cx="1066800"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62602" y="3810002"/>
            <a:ext cx="1066799" cy="5810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p:cNvSpPr>
            <a:spLocks noGrp="1"/>
          </p:cNvSpPr>
          <p:nvPr>
            <p:ph type="title"/>
          </p:nvPr>
        </p:nvSpPr>
        <p:spPr>
          <a:xfrm>
            <a:off x="457200" y="274638"/>
            <a:ext cx="8229600" cy="1143000"/>
          </a:xfrm>
        </p:spPr>
        <p:txBody>
          <a:bodyPr>
            <a:normAutofit fontScale="90000"/>
          </a:bodyPr>
          <a:lstStyle/>
          <a:p>
            <a:r>
              <a:rPr lang="en-US" dirty="0" smtClean="0"/>
              <a:t>     Strength &amp; Family Driven</a:t>
            </a:r>
            <a:br>
              <a:rPr lang="en-US" dirty="0" smtClean="0"/>
            </a:br>
            <a:r>
              <a:rPr lang="en-US" sz="2700" dirty="0"/>
              <a:t>(0.3 above/below National Mean Standard Deviation)</a:t>
            </a:r>
            <a:endParaRPr lang="en-US" sz="4000" dirty="0"/>
          </a:p>
        </p:txBody>
      </p:sp>
    </p:spTree>
    <p:extLst>
      <p:ext uri="{BB962C8B-B14F-4D97-AF65-F5344CB8AC3E}">
        <p14:creationId xmlns:p14="http://schemas.microsoft.com/office/powerpoint/2010/main" val="4021535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Strength &amp; Family Driven</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27846910"/>
              </p:ext>
            </p:extLst>
          </p:nvPr>
        </p:nvGraphicFramePr>
        <p:xfrm>
          <a:off x="685800" y="1752602"/>
          <a:ext cx="8229600" cy="4816773"/>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9" name="TextBox 8"/>
          <p:cNvSpPr txBox="1"/>
          <p:nvPr/>
        </p:nvSpPr>
        <p:spPr>
          <a:xfrm>
            <a:off x="76200" y="5634337"/>
            <a:ext cx="762000" cy="461665"/>
          </a:xfrm>
          <a:prstGeom prst="rect">
            <a:avLst/>
          </a:prstGeom>
          <a:noFill/>
        </p:spPr>
        <p:txBody>
          <a:bodyPr wrap="square" rtlCol="0">
            <a:spAutoFit/>
          </a:bodyPr>
          <a:lstStyle/>
          <a:p>
            <a:r>
              <a:rPr lang="en-US" sz="1200" i="1" dirty="0"/>
              <a:t>Strongly Disagree</a:t>
            </a:r>
          </a:p>
        </p:txBody>
      </p:sp>
      <p:sp>
        <p:nvSpPr>
          <p:cNvPr id="10" name="TextBox 9"/>
          <p:cNvSpPr txBox="1"/>
          <p:nvPr/>
        </p:nvSpPr>
        <p:spPr>
          <a:xfrm>
            <a:off x="76200" y="1752602"/>
            <a:ext cx="762000" cy="461665"/>
          </a:xfrm>
          <a:prstGeom prst="rect">
            <a:avLst/>
          </a:prstGeom>
          <a:noFill/>
        </p:spPr>
        <p:txBody>
          <a:bodyPr wrap="square" rtlCol="0">
            <a:spAutoFit/>
          </a:bodyPr>
          <a:lstStyle/>
          <a:p>
            <a:r>
              <a:rPr lang="en-US" sz="1200" i="1" dirty="0"/>
              <a:t>Strongly Agree</a:t>
            </a:r>
          </a:p>
        </p:txBody>
      </p:sp>
      <p:sp>
        <p:nvSpPr>
          <p:cNvPr id="11" name="TextBox 10"/>
          <p:cNvSpPr txBox="1"/>
          <p:nvPr/>
        </p:nvSpPr>
        <p:spPr>
          <a:xfrm>
            <a:off x="76200" y="3766068"/>
            <a:ext cx="762000" cy="276999"/>
          </a:xfrm>
          <a:prstGeom prst="rect">
            <a:avLst/>
          </a:prstGeom>
          <a:noFill/>
        </p:spPr>
        <p:txBody>
          <a:bodyPr wrap="square" rtlCol="0">
            <a:spAutoFit/>
          </a:bodyPr>
          <a:lstStyle/>
          <a:p>
            <a:r>
              <a:rPr lang="en-US" sz="1200" i="1" dirty="0"/>
              <a:t>Neutral</a:t>
            </a:r>
          </a:p>
        </p:txBody>
      </p:sp>
      <p:sp>
        <p:nvSpPr>
          <p:cNvPr id="12" name="TextBox 11"/>
          <p:cNvSpPr txBox="1"/>
          <p:nvPr/>
        </p:nvSpPr>
        <p:spPr>
          <a:xfrm>
            <a:off x="7772400" y="5562602"/>
            <a:ext cx="1181100" cy="938719"/>
          </a:xfrm>
          <a:prstGeom prst="rect">
            <a:avLst/>
          </a:prstGeom>
          <a:solidFill>
            <a:schemeClr val="bg1"/>
          </a:solidFill>
        </p:spPr>
        <p:txBody>
          <a:bodyPr wrap="square" rtlCol="0">
            <a:spAutoFit/>
          </a:bodyPr>
          <a:lstStyle/>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a:p>
            <a:endParaRPr lang="en-US" sz="1100" b="1" dirty="0">
              <a:solidFill>
                <a:schemeClr val="bg1"/>
              </a:solidFill>
            </a:endParaRPr>
          </a:p>
        </p:txBody>
      </p:sp>
      <p:sp>
        <p:nvSpPr>
          <p:cNvPr id="15" name="Text Box 4"/>
          <p:cNvSpPr txBox="1">
            <a:spLocks noChangeArrowheads="1"/>
          </p:cNvSpPr>
          <p:nvPr/>
        </p:nvSpPr>
        <p:spPr bwMode="auto">
          <a:xfrm>
            <a:off x="340179" y="6307763"/>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313981687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855748090"/>
              </p:ext>
            </p:extLst>
          </p:nvPr>
        </p:nvGraphicFramePr>
        <p:xfrm>
          <a:off x="457200" y="1600201"/>
          <a:ext cx="8229600" cy="4779005"/>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2"/>
          <p:cNvSpPr>
            <a:spLocks noGrp="1"/>
          </p:cNvSpPr>
          <p:nvPr>
            <p:ph type="title"/>
          </p:nvPr>
        </p:nvSpPr>
        <p:spPr>
          <a:xfrm>
            <a:off x="304800" y="228600"/>
            <a:ext cx="8534400" cy="1143000"/>
          </a:xfrm>
        </p:spPr>
        <p:txBody>
          <a:bodyPr>
            <a:normAutofit/>
          </a:bodyPr>
          <a:lstStyle/>
          <a:p>
            <a:r>
              <a:rPr lang="en-US" dirty="0" smtClean="0"/>
              <a:t>Satisfaction</a:t>
            </a:r>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9" name="Text Box 4"/>
          <p:cNvSpPr txBox="1">
            <a:spLocks noChangeArrowheads="1"/>
          </p:cNvSpPr>
          <p:nvPr/>
        </p:nvSpPr>
        <p:spPr bwMode="auto">
          <a:xfrm>
            <a:off x="304800" y="6248399"/>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382906957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4" name="Title 2"/>
          <p:cNvSpPr>
            <a:spLocks noGrp="1"/>
          </p:cNvSpPr>
          <p:nvPr>
            <p:ph type="title"/>
          </p:nvPr>
        </p:nvSpPr>
        <p:spPr>
          <a:xfrm>
            <a:off x="304800" y="228600"/>
            <a:ext cx="8534400" cy="1143000"/>
          </a:xfrm>
        </p:spPr>
        <p:txBody>
          <a:bodyPr>
            <a:normAutofit fontScale="90000"/>
          </a:bodyPr>
          <a:lstStyle/>
          <a:p>
            <a:r>
              <a:rPr lang="en-US" dirty="0"/>
              <a:t>Satisfaction</a:t>
            </a:r>
            <a:br>
              <a:rPr lang="en-US" dirty="0"/>
            </a:br>
            <a:r>
              <a:rPr lang="en-US" sz="2700" dirty="0"/>
              <a:t>(0.3 above/below National Mean Standard Deviation)</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526289038"/>
              </p:ext>
            </p:extLst>
          </p:nvPr>
        </p:nvGraphicFramePr>
        <p:xfrm>
          <a:off x="685799" y="1905000"/>
          <a:ext cx="7772400" cy="3374042"/>
        </p:xfrm>
        <a:graphic>
          <a:graphicData uri="http://schemas.openxmlformats.org/drawingml/2006/table">
            <a:tbl>
              <a:tblPr firstRow="1" lastCol="1" bandRow="1">
                <a:tableStyleId>{21E4AEA4-8DFA-4A89-87EB-49C32662AFE0}</a:tableStyleId>
              </a:tblPr>
              <a:tblGrid>
                <a:gridCol w="5180274">
                  <a:extLst>
                    <a:ext uri="{9D8B030D-6E8A-4147-A177-3AD203B41FA5}">
                      <a16:colId xmlns:a16="http://schemas.microsoft.com/office/drawing/2014/main" val="20000"/>
                    </a:ext>
                  </a:extLst>
                </a:gridCol>
                <a:gridCol w="1068127">
                  <a:extLst>
                    <a:ext uri="{9D8B030D-6E8A-4147-A177-3AD203B41FA5}">
                      <a16:colId xmlns:a16="http://schemas.microsoft.com/office/drawing/2014/main" val="20001"/>
                    </a:ext>
                  </a:extLst>
                </a:gridCol>
                <a:gridCol w="659957">
                  <a:extLst>
                    <a:ext uri="{9D8B030D-6E8A-4147-A177-3AD203B41FA5}">
                      <a16:colId xmlns:a16="http://schemas.microsoft.com/office/drawing/2014/main" val="20002"/>
                    </a:ext>
                  </a:extLst>
                </a:gridCol>
                <a:gridCol w="864042">
                  <a:extLst>
                    <a:ext uri="{9D8B030D-6E8A-4147-A177-3AD203B41FA5}">
                      <a16:colId xmlns:a16="http://schemas.microsoft.com/office/drawing/2014/main" val="20003"/>
                    </a:ext>
                  </a:extLst>
                </a:gridCol>
              </a:tblGrid>
              <a:tr h="284269">
                <a:tc>
                  <a:txBody>
                    <a:bodyPr/>
                    <a:lstStyle/>
                    <a:p>
                      <a:endParaRPr lang="en-US" dirty="0"/>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dirty="0" smtClean="0">
                        <a:solidFill>
                          <a:schemeClr val="bg1"/>
                        </a:solidFill>
                      </a:endParaRPr>
                    </a:p>
                  </a:txBody>
                  <a:tcPr anchor="ctr">
                    <a:solidFill>
                      <a:schemeClr val="accent1"/>
                    </a:solidFill>
                  </a:tcPr>
                </a:tc>
                <a:tc gridSpan="2">
                  <a:txBody>
                    <a:bodyPr/>
                    <a:lstStyle/>
                    <a:p>
                      <a:pPr algn="ctr"/>
                      <a:r>
                        <a:rPr lang="en-US" dirty="0" smtClean="0">
                          <a:solidFill>
                            <a:schemeClr val="bg1"/>
                          </a:solidFill>
                        </a:rPr>
                        <a:t>National Mean</a:t>
                      </a:r>
                      <a:endParaRPr lang="en-US" dirty="0">
                        <a:solidFill>
                          <a:schemeClr val="bg1"/>
                        </a:solidFill>
                      </a:endParaRPr>
                    </a:p>
                  </a:txBody>
                  <a:tcPr anchor="ctr">
                    <a:solidFill>
                      <a:schemeClr val="accent1"/>
                    </a:solidFill>
                  </a:tcPr>
                </a:tc>
                <a:tc hMerge="1">
                  <a:txBody>
                    <a:bodyPr/>
                    <a:lstStyle/>
                    <a:p>
                      <a:pPr algn="ctr"/>
                      <a:endParaRPr lang="en-US" dirty="0"/>
                    </a:p>
                  </a:txBody>
                  <a:tcPr anchor="ctr">
                    <a:solidFill>
                      <a:schemeClr val="accent1"/>
                    </a:solidFill>
                  </a:tcPr>
                </a:tc>
                <a:extLst>
                  <a:ext uri="{0D108BD9-81ED-4DB2-BD59-A6C34878D82A}">
                    <a16:rowId xmlns:a16="http://schemas.microsoft.com/office/drawing/2014/main" val="2237121945"/>
                  </a:ext>
                </a:extLst>
              </a:tr>
              <a:tr h="284269">
                <a:tc>
                  <a:txBody>
                    <a:bodyPr/>
                    <a:lstStyle/>
                    <a:p>
                      <a:r>
                        <a:rPr lang="en-US" dirty="0" smtClean="0">
                          <a:solidFill>
                            <a:schemeClr val="bg1"/>
                          </a:solidFill>
                        </a:rPr>
                        <a:t>ITEMS</a:t>
                      </a:r>
                      <a:endParaRPr lang="en-US" dirty="0">
                        <a:solidFill>
                          <a:schemeClr val="bg1"/>
                        </a:solidFill>
                      </a:endParaRPr>
                    </a:p>
                  </a:txBody>
                  <a:tcPr anchor="c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rPr>
                        <a:t>MA</a:t>
                      </a:r>
                      <a:r>
                        <a:rPr lang="en-US" sz="1800" baseline="0" dirty="0" smtClean="0">
                          <a:solidFill>
                            <a:schemeClr val="bg1"/>
                          </a:solidFill>
                        </a:rPr>
                        <a:t> 2018</a:t>
                      </a:r>
                      <a:endParaRPr lang="en-US" sz="1800" dirty="0" smtClean="0">
                        <a:solidFill>
                          <a:schemeClr val="bg1"/>
                        </a:solidFill>
                      </a:endParaRPr>
                    </a:p>
                  </a:txBody>
                  <a:tcPr anchor="ctr">
                    <a:solidFill>
                      <a:schemeClr val="accent1"/>
                    </a:solidFill>
                  </a:tcPr>
                </a:tc>
                <a:tc>
                  <a:txBody>
                    <a:bodyPr/>
                    <a:lstStyle/>
                    <a:p>
                      <a:pPr algn="ctr"/>
                      <a:r>
                        <a:rPr lang="en-US" dirty="0" smtClean="0">
                          <a:solidFill>
                            <a:schemeClr val="bg1"/>
                          </a:solidFill>
                        </a:rPr>
                        <a:t>SD</a:t>
                      </a:r>
                      <a:endParaRPr lang="en-US" dirty="0">
                        <a:solidFill>
                          <a:schemeClr val="bg1"/>
                        </a:solidFill>
                      </a:endParaRPr>
                    </a:p>
                  </a:txBody>
                  <a:tcPr anchor="ctr">
                    <a:solidFill>
                      <a:schemeClr val="accent1"/>
                    </a:solidFill>
                  </a:tcPr>
                </a:tc>
                <a:tc>
                  <a:txBody>
                    <a:bodyPr/>
                    <a:lstStyle/>
                    <a:p>
                      <a:pPr algn="ctr"/>
                      <a:r>
                        <a:rPr lang="en-US" b="0" dirty="0" smtClean="0">
                          <a:solidFill>
                            <a:schemeClr val="bg1"/>
                          </a:solidFill>
                        </a:rPr>
                        <a:t>Mean</a:t>
                      </a:r>
                      <a:endParaRPr lang="en-US" b="0" dirty="0">
                        <a:solidFill>
                          <a:schemeClr val="bg1"/>
                        </a:solidFill>
                      </a:endParaRPr>
                    </a:p>
                  </a:txBody>
                  <a:tcPr anchor="ctr">
                    <a:solidFill>
                      <a:schemeClr val="accent1"/>
                    </a:solidFill>
                  </a:tcPr>
                </a:tc>
                <a:extLst>
                  <a:ext uri="{0D108BD9-81ED-4DB2-BD59-A6C34878D82A}">
                    <a16:rowId xmlns:a16="http://schemas.microsoft.com/office/drawing/2014/main" val="10000"/>
                  </a:ext>
                </a:extLst>
              </a:tr>
              <a:tr h="443926">
                <a:tc>
                  <a:txBody>
                    <a:bodyPr/>
                    <a:lstStyle/>
                    <a:p>
                      <a:r>
                        <a:rPr lang="en-US" sz="1600" b="1" dirty="0" smtClean="0">
                          <a:latin typeface="Calibri" panose="020F0502020204030204" pitchFamily="34" charset="0"/>
                        </a:rPr>
                        <a:t>C1. </a:t>
                      </a:r>
                      <a:r>
                        <a:rPr lang="en-US" sz="1600" dirty="0" smtClean="0">
                          <a:latin typeface="Calibri" panose="020F0502020204030204" pitchFamily="34" charset="0"/>
                        </a:rPr>
                        <a:t>I am satisfied with the wraparound process in which my family and I have participated.</a:t>
                      </a:r>
                    </a:p>
                  </a:txBody>
                  <a:tcPr anchor="ctr"/>
                </a:tc>
                <a:tc>
                  <a:txBody>
                    <a:bodyPr/>
                    <a:lstStyle/>
                    <a:p>
                      <a:pPr algn="ctr"/>
                      <a:r>
                        <a:rPr lang="en-US" sz="1600" dirty="0" smtClean="0"/>
                        <a:t>0.9</a:t>
                      </a:r>
                      <a:endParaRPr lang="en-US" sz="1600" dirty="0"/>
                    </a:p>
                  </a:txBody>
                  <a:tcPr anchor="ctr"/>
                </a:tc>
                <a:tc>
                  <a:txBody>
                    <a:bodyPr/>
                    <a:lstStyle/>
                    <a:p>
                      <a:pPr algn="ctr"/>
                      <a:r>
                        <a:rPr lang="en-US" sz="1600" dirty="0" smtClean="0">
                          <a:solidFill>
                            <a:schemeClr val="bg1"/>
                          </a:solidFill>
                        </a:rPr>
                        <a:t>0.2</a:t>
                      </a: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1.4</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1"/>
                  </a:ext>
                </a:extLst>
              </a:tr>
              <a:tr h="630842">
                <a:tc>
                  <a:txBody>
                    <a:bodyPr/>
                    <a:lstStyle/>
                    <a:p>
                      <a:r>
                        <a:rPr lang="en-US" sz="1600" b="1" dirty="0" smtClean="0">
                          <a:latin typeface="Calibri" panose="020F0502020204030204" pitchFamily="34" charset="0"/>
                        </a:rPr>
                        <a:t>C2. </a:t>
                      </a:r>
                      <a:r>
                        <a:rPr lang="en-US" sz="1600" dirty="0" smtClean="0">
                          <a:latin typeface="Calibri" panose="020F0502020204030204" pitchFamily="34" charset="0"/>
                        </a:rPr>
                        <a:t>I am satisfied with my child or youth's progress since starting the wraparound process.</a:t>
                      </a:r>
                      <a:endParaRPr lang="en-US" sz="1600" dirty="0">
                        <a:latin typeface="Calibri" panose="020F0502020204030204" pitchFamily="34" charset="0"/>
                      </a:endParaRPr>
                    </a:p>
                  </a:txBody>
                  <a:tcPr anchor="ctr"/>
                </a:tc>
                <a:tc>
                  <a:txBody>
                    <a:bodyPr/>
                    <a:lstStyle/>
                    <a:p>
                      <a:pPr algn="ctr"/>
                      <a:r>
                        <a:rPr lang="en-US" sz="1600" dirty="0" smtClean="0"/>
                        <a:t>0.7</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1.1</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r h="443926">
                <a:tc>
                  <a:txBody>
                    <a:bodyPr/>
                    <a:lstStyle/>
                    <a:p>
                      <a:r>
                        <a:rPr lang="en-US" sz="1600" b="1" dirty="0" smtClean="0">
                          <a:latin typeface="Calibri" panose="020F0502020204030204" pitchFamily="34" charset="0"/>
                        </a:rPr>
                        <a:t>C3.</a:t>
                      </a:r>
                      <a:r>
                        <a:rPr lang="en-US" sz="1600" dirty="0" smtClean="0">
                          <a:latin typeface="Calibri" panose="020F0502020204030204" pitchFamily="34" charset="0"/>
                        </a:rPr>
                        <a:t> Since starting wraparound, our family has made progress toward meeting our needs.</a:t>
                      </a:r>
                      <a:endParaRPr lang="en-US" sz="1600" dirty="0">
                        <a:latin typeface="Calibri" panose="020F0502020204030204" pitchFamily="34" charset="0"/>
                      </a:endParaRPr>
                    </a:p>
                  </a:txBody>
                  <a:tcPr anchor="ctr"/>
                </a:tc>
                <a:tc>
                  <a:txBody>
                    <a:bodyPr/>
                    <a:lstStyle/>
                    <a:p>
                      <a:pPr algn="ctr"/>
                      <a:r>
                        <a:rPr lang="en-US" sz="1600" dirty="0" smtClean="0"/>
                        <a:t>0.6</a:t>
                      </a:r>
                      <a:endParaRPr lang="en-US" sz="1600" dirty="0"/>
                    </a:p>
                  </a:txBody>
                  <a:tcPr anchor="ctr"/>
                </a:tc>
                <a:tc>
                  <a:txBody>
                    <a:bodyPr/>
                    <a:lstStyle/>
                    <a:p>
                      <a:pPr algn="ctr"/>
                      <a:r>
                        <a:rPr lang="en-US" sz="1600" dirty="0" smtClean="0">
                          <a:solidFill>
                            <a:schemeClr val="bg1"/>
                          </a:solidFill>
                        </a:rPr>
                        <a:t>0.1</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1.2</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3"/>
                  </a:ext>
                </a:extLst>
              </a:tr>
              <a:tr h="4439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latin typeface="Calibri" panose="020F0502020204030204" pitchFamily="34" charset="0"/>
                        </a:rPr>
                        <a:t>C4. </a:t>
                      </a:r>
                      <a:r>
                        <a:rPr lang="en-US" sz="1600" dirty="0" smtClean="0">
                          <a:latin typeface="Calibri" panose="020F0502020204030204" pitchFamily="34" charset="0"/>
                        </a:rPr>
                        <a:t>Since starting wraparound, I feel more confident about my ability to care for my child/youth at home.</a:t>
                      </a:r>
                    </a:p>
                  </a:txBody>
                  <a:tcPr anchor="ctr"/>
                </a:tc>
                <a:tc>
                  <a:txBody>
                    <a:bodyPr/>
                    <a:lstStyle/>
                    <a:p>
                      <a:pPr algn="ctr"/>
                      <a:r>
                        <a:rPr lang="en-US" sz="1600" dirty="0" smtClean="0"/>
                        <a:t>0.6</a:t>
                      </a:r>
                      <a:endParaRPr lang="en-US" sz="1600" dirty="0"/>
                    </a:p>
                  </a:txBody>
                  <a:tcPr anchor="ctr"/>
                </a:tc>
                <a:tc>
                  <a:txBody>
                    <a:bodyPr/>
                    <a:lstStyle/>
                    <a:p>
                      <a:pPr algn="ctr"/>
                      <a:r>
                        <a:rPr lang="en-US" sz="1600" dirty="0" smtClean="0">
                          <a:solidFill>
                            <a:schemeClr val="bg1"/>
                          </a:solidFill>
                        </a:rPr>
                        <a:t>0.2</a:t>
                      </a:r>
                      <a:endParaRPr lang="en-US" sz="1600" dirty="0">
                        <a:solidFill>
                          <a:schemeClr val="bg1"/>
                        </a:solidFill>
                      </a:endParaRPr>
                    </a:p>
                  </a:txBody>
                  <a:tcPr anchor="ctr">
                    <a:solidFill>
                      <a:srgbClr val="B69AD6"/>
                    </a:solidFill>
                  </a:tcPr>
                </a:tc>
                <a:tc>
                  <a:txBody>
                    <a:bodyPr/>
                    <a:lstStyle/>
                    <a:p>
                      <a:pPr algn="ctr"/>
                      <a:r>
                        <a:rPr lang="en-US" sz="1600" dirty="0" smtClean="0">
                          <a:solidFill>
                            <a:schemeClr val="bg1"/>
                          </a:solidFill>
                          <a:latin typeface="Calibri" panose="020F0502020204030204" pitchFamily="34" charset="0"/>
                        </a:rPr>
                        <a:t>1.2</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4"/>
                  </a:ext>
                </a:extLst>
              </a:tr>
            </a:tbl>
          </a:graphicData>
        </a:graphic>
      </p:graphicFrame>
      <p:sp>
        <p:nvSpPr>
          <p:cNvPr id="7" name="Rectangle 6"/>
          <p:cNvSpPr/>
          <p:nvPr/>
        </p:nvSpPr>
        <p:spPr>
          <a:xfrm>
            <a:off x="5943598" y="2895600"/>
            <a:ext cx="9906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943600" y="4114800"/>
            <a:ext cx="990599"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943599" y="4648200"/>
            <a:ext cx="990596"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943600" y="3429000"/>
            <a:ext cx="990599" cy="685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48669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04800" y="228600"/>
            <a:ext cx="8534400" cy="1143000"/>
          </a:xfrm>
        </p:spPr>
        <p:txBody>
          <a:bodyPr>
            <a:normAutofit/>
          </a:bodyPr>
          <a:lstStyle/>
          <a:p>
            <a:r>
              <a:rPr lang="en-US" sz="4000" dirty="0"/>
              <a:t>Satisfaction</a:t>
            </a:r>
            <a:r>
              <a:rPr lang="en-US" dirty="0"/>
              <a:t/>
            </a:r>
            <a:br>
              <a:rPr lang="en-US" dirty="0"/>
            </a:br>
            <a:r>
              <a:rPr lang="en-US" sz="1900" dirty="0"/>
              <a:t>(Frequency and Percent of Response Options)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1457013628"/>
              </p:ext>
            </p:extLst>
          </p:nvPr>
        </p:nvGraphicFramePr>
        <p:xfrm>
          <a:off x="152401" y="2209800"/>
          <a:ext cx="8839198" cy="2560320"/>
        </p:xfrm>
        <a:graphic>
          <a:graphicData uri="http://schemas.openxmlformats.org/drawingml/2006/table">
            <a:tbl>
              <a:tblPr firstRow="1" lastCol="1" bandRow="1">
                <a:tableStyleId>{21E4AEA4-8DFA-4A89-87EB-49C32662AFE0}</a:tableStyleId>
              </a:tblPr>
              <a:tblGrid>
                <a:gridCol w="2917304">
                  <a:extLst>
                    <a:ext uri="{9D8B030D-6E8A-4147-A177-3AD203B41FA5}">
                      <a16:colId xmlns:a16="http://schemas.microsoft.com/office/drawing/2014/main" val="20000"/>
                    </a:ext>
                  </a:extLst>
                </a:gridCol>
                <a:gridCol w="1034870">
                  <a:extLst>
                    <a:ext uri="{9D8B030D-6E8A-4147-A177-3AD203B41FA5}">
                      <a16:colId xmlns:a16="http://schemas.microsoft.com/office/drawing/2014/main" val="3133932095"/>
                    </a:ext>
                  </a:extLst>
                </a:gridCol>
                <a:gridCol w="1021933">
                  <a:extLst>
                    <a:ext uri="{9D8B030D-6E8A-4147-A177-3AD203B41FA5}">
                      <a16:colId xmlns:a16="http://schemas.microsoft.com/office/drawing/2014/main" val="2662748586"/>
                    </a:ext>
                  </a:extLst>
                </a:gridCol>
                <a:gridCol w="969492">
                  <a:extLst>
                    <a:ext uri="{9D8B030D-6E8A-4147-A177-3AD203B41FA5}">
                      <a16:colId xmlns:a16="http://schemas.microsoft.com/office/drawing/2014/main" val="4190268496"/>
                    </a:ext>
                  </a:extLst>
                </a:gridCol>
                <a:gridCol w="762000">
                  <a:extLst>
                    <a:ext uri="{9D8B030D-6E8A-4147-A177-3AD203B41FA5}">
                      <a16:colId xmlns:a16="http://schemas.microsoft.com/office/drawing/2014/main" val="2420275106"/>
                    </a:ext>
                  </a:extLst>
                </a:gridCol>
                <a:gridCol w="1066800">
                  <a:extLst>
                    <a:ext uri="{9D8B030D-6E8A-4147-A177-3AD203B41FA5}">
                      <a16:colId xmlns:a16="http://schemas.microsoft.com/office/drawing/2014/main" val="3087660022"/>
                    </a:ext>
                  </a:extLst>
                </a:gridCol>
                <a:gridCol w="1066799">
                  <a:extLst>
                    <a:ext uri="{9D8B030D-6E8A-4147-A177-3AD203B41FA5}">
                      <a16:colId xmlns:a16="http://schemas.microsoft.com/office/drawing/2014/main" val="20003"/>
                    </a:ext>
                  </a:extLst>
                </a:gridCol>
              </a:tblGrid>
              <a:tr h="284269">
                <a:tc>
                  <a:txBody>
                    <a:bodyPr/>
                    <a:lstStyle/>
                    <a:p>
                      <a:pPr algn="ctr"/>
                      <a:r>
                        <a:rPr lang="en-US" dirty="0" smtClean="0"/>
                        <a:t>ITEMS</a:t>
                      </a:r>
                      <a:endParaRPr lang="en-US" dirty="0"/>
                    </a:p>
                  </a:txBody>
                  <a:tcPr anchor="ctr">
                    <a:solidFill>
                      <a:schemeClr val="accent1"/>
                    </a:solidFill>
                  </a:tcPr>
                </a:tc>
                <a:tc>
                  <a:txBody>
                    <a:bodyPr/>
                    <a:lstStyle/>
                    <a:p>
                      <a:pPr algn="ctr"/>
                      <a:r>
                        <a:rPr lang="en-US" dirty="0" smtClean="0"/>
                        <a:t>Strongly</a:t>
                      </a:r>
                      <a:r>
                        <a:rPr lang="en-US" baseline="0" dirty="0" smtClean="0"/>
                        <a:t> Disagree</a:t>
                      </a:r>
                    </a:p>
                    <a:p>
                      <a:pPr algn="ctr"/>
                      <a:r>
                        <a:rPr lang="en-US" baseline="0" dirty="0" smtClean="0"/>
                        <a:t>(-2)</a:t>
                      </a:r>
                      <a:endParaRPr lang="en-US" dirty="0"/>
                    </a:p>
                  </a:txBody>
                  <a:tcPr anchor="ctr">
                    <a:solidFill>
                      <a:schemeClr val="accent1"/>
                    </a:solidFill>
                  </a:tcPr>
                </a:tc>
                <a:tc>
                  <a:txBody>
                    <a:bodyPr/>
                    <a:lstStyle/>
                    <a:p>
                      <a:pPr algn="ctr"/>
                      <a:r>
                        <a:rPr lang="en-US" dirty="0" smtClean="0"/>
                        <a:t>Disagree</a:t>
                      </a:r>
                    </a:p>
                    <a:p>
                      <a:pPr algn="ctr"/>
                      <a:endParaRPr lang="en-US" dirty="0" smtClean="0"/>
                    </a:p>
                    <a:p>
                      <a:pPr algn="ctr"/>
                      <a:r>
                        <a:rPr lang="en-US" dirty="0" smtClean="0"/>
                        <a:t>(-1)</a:t>
                      </a:r>
                    </a:p>
                  </a:txBody>
                  <a:tcPr anchor="ctr">
                    <a:solidFill>
                      <a:schemeClr val="accent1"/>
                    </a:solidFill>
                  </a:tcPr>
                </a:tc>
                <a:tc>
                  <a:txBody>
                    <a:bodyPr/>
                    <a:lstStyle/>
                    <a:p>
                      <a:pPr algn="ctr"/>
                      <a:r>
                        <a:rPr lang="en-US" dirty="0" smtClean="0"/>
                        <a:t>Neutral</a:t>
                      </a:r>
                    </a:p>
                    <a:p>
                      <a:pPr algn="ctr"/>
                      <a:endParaRPr lang="en-US" dirty="0" smtClean="0"/>
                    </a:p>
                    <a:p>
                      <a:pPr algn="ctr"/>
                      <a:r>
                        <a:rPr lang="en-US" dirty="0" smtClean="0"/>
                        <a:t>(0)</a:t>
                      </a:r>
                      <a:endParaRPr lang="en-US" dirty="0"/>
                    </a:p>
                  </a:txBody>
                  <a:tcPr anchor="ctr">
                    <a:solidFill>
                      <a:schemeClr val="accent1"/>
                    </a:solidFill>
                  </a:tcPr>
                </a:tc>
                <a:tc>
                  <a:txBody>
                    <a:bodyPr/>
                    <a:lstStyle/>
                    <a:p>
                      <a:pPr algn="ctr"/>
                      <a:r>
                        <a:rPr lang="en-US" dirty="0" smtClean="0"/>
                        <a:t>Agree</a:t>
                      </a:r>
                    </a:p>
                    <a:p>
                      <a:pPr algn="ctr"/>
                      <a:endParaRPr lang="en-US" dirty="0" smtClean="0"/>
                    </a:p>
                    <a:p>
                      <a:pPr algn="ctr"/>
                      <a:r>
                        <a:rPr lang="en-US" dirty="0" smtClean="0"/>
                        <a:t>(1)</a:t>
                      </a:r>
                      <a:endParaRPr lang="en-US" dirty="0"/>
                    </a:p>
                  </a:txBody>
                  <a:tcPr anchor="ctr">
                    <a:solidFill>
                      <a:schemeClr val="accent1"/>
                    </a:solidFill>
                  </a:tcPr>
                </a:tc>
                <a:tc>
                  <a:txBody>
                    <a:bodyPr/>
                    <a:lstStyle/>
                    <a:p>
                      <a:pPr algn="ctr"/>
                      <a:r>
                        <a:rPr lang="en-US" dirty="0" smtClean="0"/>
                        <a:t>Strongly Agree</a:t>
                      </a:r>
                    </a:p>
                    <a:p>
                      <a:pPr algn="ctr"/>
                      <a:r>
                        <a:rPr lang="en-US" dirty="0" smtClean="0"/>
                        <a:t>(2)</a:t>
                      </a:r>
                      <a:endParaRPr lang="en-US" dirty="0"/>
                    </a:p>
                  </a:txBody>
                  <a:tcPr anchor="ctr">
                    <a:solidFill>
                      <a:schemeClr val="accent1"/>
                    </a:solidFill>
                  </a:tcPr>
                </a:tc>
                <a:tc>
                  <a:txBody>
                    <a:bodyPr/>
                    <a:lstStyle/>
                    <a:p>
                      <a:pPr algn="ctr"/>
                      <a:r>
                        <a:rPr lang="en-US" dirty="0" smtClean="0"/>
                        <a:t>Average</a:t>
                      </a:r>
                    </a:p>
                    <a:p>
                      <a:pPr algn="ctr"/>
                      <a:endParaRPr lang="en-US" dirty="0" smtClean="0"/>
                    </a:p>
                    <a:p>
                      <a:pPr algn="ctr"/>
                      <a:r>
                        <a:rPr lang="en-US" dirty="0" smtClean="0"/>
                        <a:t>(-2 to</a:t>
                      </a:r>
                      <a:r>
                        <a:rPr lang="en-US" baseline="0" dirty="0" smtClean="0"/>
                        <a:t> 2)</a:t>
                      </a:r>
                      <a:endParaRPr lang="en-US" dirty="0"/>
                    </a:p>
                  </a:txBody>
                  <a:tcPr anchor="ctr">
                    <a:solidFill>
                      <a:schemeClr val="accent1"/>
                    </a:solidFill>
                  </a:tcPr>
                </a:tc>
                <a:extLst>
                  <a:ext uri="{0D108BD9-81ED-4DB2-BD59-A6C34878D82A}">
                    <a16:rowId xmlns:a16="http://schemas.microsoft.com/office/drawing/2014/main" val="10000"/>
                  </a:ext>
                </a:extLst>
              </a:tr>
              <a:tr h="443926">
                <a:tc>
                  <a:txBody>
                    <a:bodyPr/>
                    <a:lstStyle/>
                    <a:p>
                      <a:pPr algn="ctr"/>
                      <a:r>
                        <a:rPr lang="en-US" sz="1600" b="1" dirty="0" smtClean="0">
                          <a:latin typeface="Calibri" panose="020F0502020204030204" pitchFamily="34" charset="0"/>
                        </a:rPr>
                        <a:t>C1. </a:t>
                      </a:r>
                      <a:r>
                        <a:rPr lang="en-US" sz="1600" dirty="0" smtClean="0">
                          <a:latin typeface="Calibri" panose="020F0502020204030204" pitchFamily="34" charset="0"/>
                        </a:rPr>
                        <a:t>I am satisfied with the wraparound process in which my family and I have participated.</a:t>
                      </a:r>
                    </a:p>
                  </a:txBody>
                  <a:tcPr anchor="ctr"/>
                </a:tc>
                <a:tc>
                  <a:txBody>
                    <a:bodyPr/>
                    <a:lstStyle/>
                    <a:p>
                      <a:pPr algn="ctr"/>
                      <a:r>
                        <a:rPr lang="en-US" sz="1600" dirty="0" smtClean="0"/>
                        <a:t>N=12</a:t>
                      </a:r>
                    </a:p>
                    <a:p>
                      <a:pPr algn="ctr"/>
                      <a:r>
                        <a:rPr lang="en-US" sz="1600" dirty="0" smtClean="0"/>
                        <a:t>(2%)</a:t>
                      </a:r>
                      <a:endParaRPr lang="en-US" sz="1600" b="0" dirty="0">
                        <a:solidFill>
                          <a:schemeClr val="bg1"/>
                        </a:solidFill>
                        <a:latin typeface="Calibri" panose="020F0502020204030204" pitchFamily="34" charset="0"/>
                      </a:endParaRPr>
                    </a:p>
                  </a:txBody>
                  <a:tcPr anchor="ctr"/>
                </a:tc>
                <a:tc>
                  <a:txBody>
                    <a:bodyPr/>
                    <a:lstStyle/>
                    <a:p>
                      <a:pPr algn="ctr"/>
                      <a:r>
                        <a:rPr lang="en-US" sz="1600" dirty="0" smtClean="0"/>
                        <a:t>N=48</a:t>
                      </a:r>
                    </a:p>
                    <a:p>
                      <a:pPr algn="ctr"/>
                      <a:r>
                        <a:rPr lang="en-US" sz="1600" dirty="0" smtClean="0"/>
                        <a:t>(8%)</a:t>
                      </a:r>
                      <a:endParaRPr lang="en-US" sz="1600" b="0" dirty="0">
                        <a:solidFill>
                          <a:schemeClr val="bg1"/>
                        </a:solidFill>
                        <a:latin typeface="Calibri" panose="020F0502020204030204" pitchFamily="34" charset="0"/>
                      </a:endParaRPr>
                    </a:p>
                  </a:txBody>
                  <a:tcPr anchor="ctr"/>
                </a:tc>
                <a:tc>
                  <a:txBody>
                    <a:bodyPr/>
                    <a:lstStyle/>
                    <a:p>
                      <a:pPr algn="ctr"/>
                      <a:r>
                        <a:rPr lang="en-US" sz="1600" dirty="0" smtClean="0"/>
                        <a:t>N=26</a:t>
                      </a:r>
                    </a:p>
                    <a:p>
                      <a:pPr algn="ctr"/>
                      <a:r>
                        <a:rPr lang="en-US" sz="1600" dirty="0" smtClean="0"/>
                        <a:t>(4%)</a:t>
                      </a:r>
                      <a:endParaRPr lang="en-US" sz="1600" b="0" dirty="0">
                        <a:solidFill>
                          <a:schemeClr val="bg1"/>
                        </a:solidFill>
                        <a:latin typeface="Calibri" panose="020F0502020204030204" pitchFamily="34" charset="0"/>
                      </a:endParaRPr>
                    </a:p>
                  </a:txBody>
                  <a:tcPr anchor="ctr"/>
                </a:tc>
                <a:tc>
                  <a:txBody>
                    <a:bodyPr/>
                    <a:lstStyle/>
                    <a:p>
                      <a:pPr algn="ctr"/>
                      <a:r>
                        <a:rPr lang="en-US" sz="1600" dirty="0" smtClean="0"/>
                        <a:t>N=413</a:t>
                      </a:r>
                    </a:p>
                    <a:p>
                      <a:pPr algn="ctr"/>
                      <a:r>
                        <a:rPr lang="en-US" sz="1600" dirty="0" smtClean="0"/>
                        <a:t>(67%)</a:t>
                      </a:r>
                      <a:endParaRPr lang="en-US" sz="1600" b="0" dirty="0">
                        <a:solidFill>
                          <a:schemeClr val="bg1"/>
                        </a:solidFill>
                        <a:latin typeface="Calibri" panose="020F0502020204030204" pitchFamily="34" charset="0"/>
                      </a:endParaRPr>
                    </a:p>
                  </a:txBody>
                  <a:tcPr anchor="ctr"/>
                </a:tc>
                <a:tc>
                  <a:txBody>
                    <a:bodyPr/>
                    <a:lstStyle/>
                    <a:p>
                      <a:pPr algn="ctr"/>
                      <a:r>
                        <a:rPr lang="en-US" sz="1600" b="0" dirty="0" smtClean="0"/>
                        <a:t>N=122</a:t>
                      </a:r>
                    </a:p>
                    <a:p>
                      <a:pPr algn="ctr"/>
                      <a:r>
                        <a:rPr lang="en-US" sz="1600" b="0" dirty="0" smtClean="0"/>
                        <a:t>(20%)</a:t>
                      </a:r>
                      <a:endParaRPr lang="en-US" sz="1600" b="0" dirty="0">
                        <a:solidFill>
                          <a:schemeClr val="bg1"/>
                        </a:solidFill>
                        <a:latin typeface="Calibri" panose="020F0502020204030204" pitchFamily="34" charset="0"/>
                      </a:endParaRPr>
                    </a:p>
                  </a:txBody>
                  <a:tcPr anchor="ctr"/>
                </a:tc>
                <a:tc>
                  <a:txBody>
                    <a:bodyPr/>
                    <a:lstStyle/>
                    <a:p>
                      <a:pPr algn="ctr"/>
                      <a:r>
                        <a:rPr lang="en-US" sz="1600" dirty="0" smtClean="0">
                          <a:solidFill>
                            <a:schemeClr val="bg1"/>
                          </a:solidFill>
                          <a:latin typeface="Calibri" panose="020F0502020204030204" pitchFamily="34" charset="0"/>
                        </a:rPr>
                        <a:t>0.9</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1"/>
                  </a:ext>
                </a:extLst>
              </a:tr>
              <a:tr h="630842">
                <a:tc>
                  <a:txBody>
                    <a:bodyPr/>
                    <a:lstStyle/>
                    <a:p>
                      <a:pPr algn="ctr"/>
                      <a:r>
                        <a:rPr lang="en-US" sz="1600" b="1" dirty="0" smtClean="0">
                          <a:latin typeface="Calibri" panose="020F0502020204030204" pitchFamily="34" charset="0"/>
                        </a:rPr>
                        <a:t>C2. </a:t>
                      </a:r>
                      <a:r>
                        <a:rPr lang="en-US" sz="1600" dirty="0" smtClean="0">
                          <a:latin typeface="Calibri" panose="020F0502020204030204" pitchFamily="34" charset="0"/>
                        </a:rPr>
                        <a:t>I am satisfied with my child or youth's progress since starting the wraparound process.</a:t>
                      </a:r>
                      <a:endParaRPr lang="en-US" sz="1600" dirty="0">
                        <a:latin typeface="Calibri" panose="020F0502020204030204" pitchFamily="34" charset="0"/>
                      </a:endParaRPr>
                    </a:p>
                  </a:txBody>
                  <a:tcPr anchor="ctr"/>
                </a:tc>
                <a:tc>
                  <a:txBody>
                    <a:bodyPr/>
                    <a:lstStyle/>
                    <a:p>
                      <a:pPr algn="ctr"/>
                      <a:r>
                        <a:rPr lang="en-US" sz="1600" dirty="0" smtClean="0"/>
                        <a:t>N=16</a:t>
                      </a:r>
                    </a:p>
                    <a:p>
                      <a:pPr algn="ctr"/>
                      <a:r>
                        <a:rPr lang="en-US" sz="1600" dirty="0" smtClean="0"/>
                        <a:t>(3%)</a:t>
                      </a:r>
                      <a:endParaRPr lang="en-US" sz="1600" b="0" dirty="0">
                        <a:solidFill>
                          <a:schemeClr val="bg1"/>
                        </a:solidFill>
                        <a:latin typeface="Calibri" panose="020F0502020204030204" pitchFamily="34" charset="0"/>
                      </a:endParaRPr>
                    </a:p>
                  </a:txBody>
                  <a:tcPr anchor="ctr"/>
                </a:tc>
                <a:tc>
                  <a:txBody>
                    <a:bodyPr/>
                    <a:lstStyle/>
                    <a:p>
                      <a:pPr algn="ctr"/>
                      <a:r>
                        <a:rPr lang="en-US" sz="1600" dirty="0" smtClean="0"/>
                        <a:t>N=69</a:t>
                      </a:r>
                    </a:p>
                    <a:p>
                      <a:pPr algn="ctr"/>
                      <a:r>
                        <a:rPr lang="en-US" sz="1600" dirty="0" smtClean="0"/>
                        <a:t>(11%)</a:t>
                      </a:r>
                      <a:endParaRPr lang="en-US" sz="1600" b="0" dirty="0">
                        <a:solidFill>
                          <a:schemeClr val="bg1"/>
                        </a:solidFill>
                        <a:latin typeface="Calibri" panose="020F0502020204030204" pitchFamily="34" charset="0"/>
                      </a:endParaRPr>
                    </a:p>
                  </a:txBody>
                  <a:tcPr anchor="ctr"/>
                </a:tc>
                <a:tc>
                  <a:txBody>
                    <a:bodyPr/>
                    <a:lstStyle/>
                    <a:p>
                      <a:pPr algn="ctr"/>
                      <a:r>
                        <a:rPr lang="en-US" sz="1600" dirty="0" smtClean="0"/>
                        <a:t>N=58</a:t>
                      </a:r>
                    </a:p>
                    <a:p>
                      <a:pPr algn="ctr"/>
                      <a:r>
                        <a:rPr lang="en-US" sz="1600" dirty="0" smtClean="0"/>
                        <a:t>(9%)</a:t>
                      </a:r>
                      <a:endParaRPr lang="en-US" sz="1600" b="0" dirty="0">
                        <a:solidFill>
                          <a:schemeClr val="bg1"/>
                        </a:solidFill>
                        <a:latin typeface="Calibri" panose="020F0502020204030204" pitchFamily="34" charset="0"/>
                      </a:endParaRPr>
                    </a:p>
                  </a:txBody>
                  <a:tcPr anchor="ctr"/>
                </a:tc>
                <a:tc>
                  <a:txBody>
                    <a:bodyPr/>
                    <a:lstStyle/>
                    <a:p>
                      <a:pPr algn="ctr"/>
                      <a:r>
                        <a:rPr lang="en-US" sz="1600" dirty="0" smtClean="0"/>
                        <a:t>N=388</a:t>
                      </a:r>
                    </a:p>
                    <a:p>
                      <a:pPr algn="ctr"/>
                      <a:r>
                        <a:rPr lang="en-US" sz="1600" dirty="0" smtClean="0"/>
                        <a:t>(63%)</a:t>
                      </a:r>
                      <a:endParaRPr lang="en-US" sz="1600" b="0" dirty="0">
                        <a:solidFill>
                          <a:schemeClr val="bg1"/>
                        </a:solidFill>
                        <a:latin typeface="Calibri" panose="020F0502020204030204" pitchFamily="34" charset="0"/>
                      </a:endParaRPr>
                    </a:p>
                  </a:txBody>
                  <a:tcPr anchor="ctr"/>
                </a:tc>
                <a:tc>
                  <a:txBody>
                    <a:bodyPr/>
                    <a:lstStyle/>
                    <a:p>
                      <a:pPr algn="ctr"/>
                      <a:r>
                        <a:rPr lang="en-US" sz="1600" b="0" dirty="0" smtClean="0"/>
                        <a:t>N=84</a:t>
                      </a:r>
                    </a:p>
                    <a:p>
                      <a:pPr algn="ctr"/>
                      <a:r>
                        <a:rPr lang="en-US" sz="1600" b="0" dirty="0" smtClean="0"/>
                        <a:t>(14%)</a:t>
                      </a:r>
                      <a:endParaRPr lang="en-US" sz="1600" b="0" dirty="0">
                        <a:solidFill>
                          <a:schemeClr val="bg1"/>
                        </a:solidFill>
                        <a:latin typeface="Calibri" panose="020F0502020204030204" pitchFamily="34" charset="0"/>
                      </a:endParaRPr>
                    </a:p>
                  </a:txBody>
                  <a:tcPr anchor="ctr"/>
                </a:tc>
                <a:tc>
                  <a:txBody>
                    <a:bodyPr/>
                    <a:lstStyle/>
                    <a:p>
                      <a:pPr algn="ctr"/>
                      <a:r>
                        <a:rPr lang="en-US" sz="1600" dirty="0" smtClean="0">
                          <a:solidFill>
                            <a:schemeClr val="bg1"/>
                          </a:solidFill>
                          <a:latin typeface="Calibri" panose="020F0502020204030204" pitchFamily="34" charset="0"/>
                        </a:rPr>
                        <a:t>0.7</a:t>
                      </a:r>
                      <a:endParaRPr lang="en-US" sz="1600" dirty="0">
                        <a:solidFill>
                          <a:schemeClr val="bg1"/>
                        </a:solidFill>
                        <a:latin typeface="Calibri" panose="020F0502020204030204" pitchFamily="34" charset="0"/>
                      </a:endParaRPr>
                    </a:p>
                  </a:txBody>
                  <a:tcPr anchor="ctr">
                    <a:solidFill>
                      <a:schemeClr val="accent2">
                        <a:lumMod val="60000"/>
                        <a:lumOff val="4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78900956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364583642"/>
              </p:ext>
            </p:extLst>
          </p:nvPr>
        </p:nvGraphicFramePr>
        <p:xfrm>
          <a:off x="762000" y="1905000"/>
          <a:ext cx="81534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6200" y="5562602"/>
            <a:ext cx="762000" cy="461665"/>
          </a:xfrm>
          <a:prstGeom prst="rect">
            <a:avLst/>
          </a:prstGeom>
          <a:noFill/>
        </p:spPr>
        <p:txBody>
          <a:bodyPr wrap="square" rtlCol="0">
            <a:spAutoFit/>
          </a:bodyPr>
          <a:lstStyle/>
          <a:p>
            <a:r>
              <a:rPr lang="en-US" sz="1200" i="1" dirty="0"/>
              <a:t>Strongly Disagree</a:t>
            </a:r>
          </a:p>
        </p:txBody>
      </p:sp>
      <p:sp>
        <p:nvSpPr>
          <p:cNvPr id="9" name="TextBox 8"/>
          <p:cNvSpPr txBox="1"/>
          <p:nvPr/>
        </p:nvSpPr>
        <p:spPr>
          <a:xfrm>
            <a:off x="76200" y="1981202"/>
            <a:ext cx="762000" cy="461665"/>
          </a:xfrm>
          <a:prstGeom prst="rect">
            <a:avLst/>
          </a:prstGeom>
          <a:noFill/>
        </p:spPr>
        <p:txBody>
          <a:bodyPr wrap="square" rtlCol="0">
            <a:spAutoFit/>
          </a:bodyPr>
          <a:lstStyle/>
          <a:p>
            <a:r>
              <a:rPr lang="en-US" sz="1200" i="1" dirty="0"/>
              <a:t>Strongly Agree</a:t>
            </a:r>
          </a:p>
        </p:txBody>
      </p:sp>
      <p:sp>
        <p:nvSpPr>
          <p:cNvPr id="10" name="TextBox 9"/>
          <p:cNvSpPr txBox="1"/>
          <p:nvPr/>
        </p:nvSpPr>
        <p:spPr>
          <a:xfrm>
            <a:off x="76200" y="3842268"/>
            <a:ext cx="762000" cy="276999"/>
          </a:xfrm>
          <a:prstGeom prst="rect">
            <a:avLst/>
          </a:prstGeom>
          <a:noFill/>
        </p:spPr>
        <p:txBody>
          <a:bodyPr wrap="square" rtlCol="0">
            <a:spAutoFit/>
          </a:bodyPr>
          <a:lstStyle/>
          <a:p>
            <a:r>
              <a:rPr lang="en-US" sz="1200" i="1" dirty="0"/>
              <a:t>Neutral</a:t>
            </a:r>
          </a:p>
        </p:txBody>
      </p:sp>
      <p:sp>
        <p:nvSpPr>
          <p:cNvPr id="15" name="Title 2"/>
          <p:cNvSpPr>
            <a:spLocks noGrp="1"/>
          </p:cNvSpPr>
          <p:nvPr>
            <p:ph type="title"/>
          </p:nvPr>
        </p:nvSpPr>
        <p:spPr>
          <a:xfrm>
            <a:off x="304800" y="228600"/>
            <a:ext cx="8534400" cy="1143000"/>
          </a:xfrm>
        </p:spPr>
        <p:txBody>
          <a:bodyPr>
            <a:normAutofit/>
          </a:bodyPr>
          <a:lstStyle/>
          <a:p>
            <a:r>
              <a:rPr lang="en-US" dirty="0" smtClean="0"/>
              <a:t>Satisfaction</a:t>
            </a:r>
            <a:endParaRPr lang="en-US" dirty="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13" name="Text Box 4"/>
          <p:cNvSpPr txBox="1">
            <a:spLocks noChangeArrowheads="1"/>
          </p:cNvSpPr>
          <p:nvPr/>
        </p:nvSpPr>
        <p:spPr bwMode="auto">
          <a:xfrm>
            <a:off x="304800" y="6329690"/>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38118284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642619073"/>
              </p:ext>
            </p:extLst>
          </p:nvPr>
        </p:nvGraphicFramePr>
        <p:xfrm>
          <a:off x="76200" y="1600201"/>
          <a:ext cx="8991600" cy="495597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2"/>
          <p:cNvSpPr>
            <a:spLocks noGrp="1"/>
          </p:cNvSpPr>
          <p:nvPr>
            <p:ph type="title"/>
          </p:nvPr>
        </p:nvSpPr>
        <p:spPr>
          <a:xfrm>
            <a:off x="304800" y="228600"/>
            <a:ext cx="8534400" cy="1143000"/>
          </a:xfrm>
        </p:spPr>
        <p:txBody>
          <a:bodyPr>
            <a:normAutofit/>
          </a:bodyPr>
          <a:lstStyle/>
          <a:p>
            <a:r>
              <a:rPr lang="en-US" dirty="0" smtClean="0"/>
              <a:t>Outcomes</a:t>
            </a:r>
            <a:endParaRPr lang="en-US" dirty="0"/>
          </a:p>
        </p:txBody>
      </p:sp>
      <p:sp>
        <p:nvSpPr>
          <p:cNvPr id="7" name="TextBox 6"/>
          <p:cNvSpPr txBox="1"/>
          <p:nvPr/>
        </p:nvSpPr>
        <p:spPr>
          <a:xfrm>
            <a:off x="76200" y="6629402"/>
            <a:ext cx="8610600" cy="276999"/>
          </a:xfrm>
          <a:prstGeom prst="rect">
            <a:avLst/>
          </a:prstGeom>
          <a:noFill/>
        </p:spPr>
        <p:txBody>
          <a:bodyPr wrap="square" rtlCol="0">
            <a:spAutoFit/>
          </a:bodyPr>
          <a:lstStyle/>
          <a:p>
            <a:r>
              <a:rPr lang="en-US" sz="1200" i="1" dirty="0">
                <a:solidFill>
                  <a:schemeClr val="bg1"/>
                </a:solidFill>
              </a:rPr>
              <a:t>Graph indicates percentage of respondents who answered “Yes” to each item.</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8" name="Text Box 4"/>
          <p:cNvSpPr txBox="1">
            <a:spLocks noChangeArrowheads="1"/>
          </p:cNvSpPr>
          <p:nvPr/>
        </p:nvSpPr>
        <p:spPr bwMode="auto">
          <a:xfrm>
            <a:off x="323850" y="6294566"/>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90207016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890341898"/>
              </p:ext>
            </p:extLst>
          </p:nvPr>
        </p:nvGraphicFramePr>
        <p:xfrm>
          <a:off x="685800" y="1600200"/>
          <a:ext cx="83058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2"/>
          <p:cNvSpPr>
            <a:spLocks noGrp="1"/>
          </p:cNvSpPr>
          <p:nvPr>
            <p:ph type="title"/>
          </p:nvPr>
        </p:nvSpPr>
        <p:spPr>
          <a:xfrm>
            <a:off x="304800" y="228600"/>
            <a:ext cx="8534400" cy="1143000"/>
          </a:xfrm>
        </p:spPr>
        <p:txBody>
          <a:bodyPr>
            <a:normAutofit/>
          </a:bodyPr>
          <a:lstStyle/>
          <a:p>
            <a:r>
              <a:rPr lang="en-US" dirty="0" smtClean="0"/>
              <a:t>          Functioning Outcomes</a:t>
            </a:r>
            <a:endParaRPr lang="en-US" dirty="0"/>
          </a:p>
        </p:txBody>
      </p:sp>
      <p:sp>
        <p:nvSpPr>
          <p:cNvPr id="8" name="TextBox 7"/>
          <p:cNvSpPr txBox="1"/>
          <p:nvPr/>
        </p:nvSpPr>
        <p:spPr>
          <a:xfrm>
            <a:off x="76200" y="1976737"/>
            <a:ext cx="609600" cy="461665"/>
          </a:xfrm>
          <a:prstGeom prst="rect">
            <a:avLst/>
          </a:prstGeom>
          <a:noFill/>
        </p:spPr>
        <p:txBody>
          <a:bodyPr wrap="square" rtlCol="0">
            <a:spAutoFit/>
          </a:bodyPr>
          <a:lstStyle/>
          <a:p>
            <a:r>
              <a:rPr lang="en-US" sz="1200" i="1" dirty="0"/>
              <a:t>Very much</a:t>
            </a:r>
          </a:p>
        </p:txBody>
      </p:sp>
      <p:sp>
        <p:nvSpPr>
          <p:cNvPr id="9" name="TextBox 8"/>
          <p:cNvSpPr txBox="1"/>
          <p:nvPr/>
        </p:nvSpPr>
        <p:spPr>
          <a:xfrm>
            <a:off x="76200" y="5029202"/>
            <a:ext cx="762000" cy="461665"/>
          </a:xfrm>
          <a:prstGeom prst="rect">
            <a:avLst/>
          </a:prstGeom>
          <a:noFill/>
        </p:spPr>
        <p:txBody>
          <a:bodyPr wrap="square" rtlCol="0">
            <a:spAutoFit/>
          </a:bodyPr>
          <a:lstStyle/>
          <a:p>
            <a:r>
              <a:rPr lang="en-US" sz="1200" i="1" dirty="0"/>
              <a:t>Not at </a:t>
            </a:r>
          </a:p>
          <a:p>
            <a:r>
              <a:rPr lang="en-US" sz="1200" i="1" dirty="0"/>
              <a:t>all</a:t>
            </a: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
        <p:nvSpPr>
          <p:cNvPr id="13" name="Text Box 4"/>
          <p:cNvSpPr txBox="1">
            <a:spLocks noChangeArrowheads="1"/>
          </p:cNvSpPr>
          <p:nvPr/>
        </p:nvSpPr>
        <p:spPr bwMode="auto">
          <a:xfrm>
            <a:off x="345621" y="6329690"/>
            <a:ext cx="2641600" cy="261610"/>
          </a:xfrm>
          <a:prstGeom prst="rect">
            <a:avLst/>
          </a:prstGeom>
          <a:noFill/>
          <a:ln w="9525">
            <a:noFill/>
            <a:miter lim="800000"/>
            <a:headEnd/>
            <a:tailEnd/>
          </a:ln>
        </p:spPr>
        <p:txBody>
          <a:bodyPr wrap="square">
            <a:spAutoFit/>
          </a:bodyPr>
          <a:lstStyle/>
          <a:p>
            <a:r>
              <a:rPr lang="en-US" sz="1050" b="1" dirty="0">
                <a:latin typeface="Calibri" panose="020F0502020204030204" pitchFamily="34" charset="0"/>
              </a:rPr>
              <a:t>*p &lt; .05 | Comparing 2018 to NM</a:t>
            </a:r>
          </a:p>
        </p:txBody>
      </p:sp>
    </p:spTree>
    <p:extLst>
      <p:ext uri="{BB962C8B-B14F-4D97-AF65-F5344CB8AC3E}">
        <p14:creationId xmlns:p14="http://schemas.microsoft.com/office/powerpoint/2010/main" val="311854714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457200" y="1600203"/>
            <a:ext cx="8229600" cy="4267199"/>
          </a:xfrm>
        </p:spPr>
        <p:txBody>
          <a:bodyPr>
            <a:normAutofit/>
          </a:bodyPr>
          <a:lstStyle/>
          <a:p>
            <a:r>
              <a:rPr lang="en-US" sz="2600" b="1" dirty="0">
                <a:solidFill>
                  <a:srgbClr val="309030"/>
                </a:solidFill>
              </a:rPr>
              <a:t>Positive experience with Wraparound </a:t>
            </a:r>
            <a:r>
              <a:rPr lang="en-US" sz="2600" b="1" i="1" dirty="0">
                <a:solidFill>
                  <a:srgbClr val="309030"/>
                </a:solidFill>
              </a:rPr>
              <a:t>(n=199)</a:t>
            </a:r>
          </a:p>
          <a:p>
            <a:pPr lvl="1"/>
            <a:r>
              <a:rPr lang="en-US" sz="2200" b="1" i="1" dirty="0"/>
              <a:t>“I can't express enough positive things about my wraparound team. If i ever need help of this sort in the future I will request the exact providers from my current team. Each one brought different strengths, was completely understanding, totally tolerant, wholly invested and never judgmental!”</a:t>
            </a:r>
          </a:p>
          <a:p>
            <a:pPr lvl="1"/>
            <a:r>
              <a:rPr lang="en-US" sz="2200" b="1" i="1" dirty="0"/>
              <a:t>“My voice was always heard. My son's strengths were always recognized and this team helped reshape my son into a likable child who recognizes his emotions, utilizes skills and verbalizes his needs appropriately.”</a:t>
            </a:r>
          </a:p>
        </p:txBody>
      </p:sp>
      <p:sp>
        <p:nvSpPr>
          <p:cNvPr id="4" name="Title 2"/>
          <p:cNvSpPr>
            <a:spLocks noGrp="1"/>
          </p:cNvSpPr>
          <p:nvPr>
            <p:ph type="title"/>
          </p:nvPr>
        </p:nvSpPr>
        <p:spPr>
          <a:xfrm>
            <a:off x="304800" y="228600"/>
            <a:ext cx="8534400" cy="1143000"/>
          </a:xfrm>
        </p:spPr>
        <p:txBody>
          <a:bodyPr>
            <a:normAutofit/>
          </a:bodyPr>
          <a:lstStyle/>
          <a:p>
            <a:r>
              <a:rPr lang="en-US" sz="3200" dirty="0"/>
              <a:t>Comments from Caregivers</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3" y="25318"/>
            <a:ext cx="2133600" cy="973723"/>
          </a:xfrm>
          <a:prstGeom prst="rect">
            <a:avLst/>
          </a:prstGeom>
        </p:spPr>
      </p:pic>
    </p:spTree>
    <p:extLst>
      <p:ext uri="{BB962C8B-B14F-4D97-AF65-F5344CB8AC3E}">
        <p14:creationId xmlns:p14="http://schemas.microsoft.com/office/powerpoint/2010/main" val="155094120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457200" y="1600203"/>
            <a:ext cx="8229600" cy="4495799"/>
          </a:xfrm>
        </p:spPr>
        <p:txBody>
          <a:bodyPr>
            <a:normAutofit fontScale="62500" lnSpcReduction="20000"/>
          </a:bodyPr>
          <a:lstStyle/>
          <a:p>
            <a:r>
              <a:rPr lang="en-US" sz="4200" b="1" dirty="0">
                <a:solidFill>
                  <a:srgbClr val="309030"/>
                </a:solidFill>
              </a:rPr>
              <a:t>Positive experience with Wraparound </a:t>
            </a:r>
            <a:r>
              <a:rPr lang="en-US" sz="4200" b="1" i="1" dirty="0">
                <a:solidFill>
                  <a:srgbClr val="309030"/>
                </a:solidFill>
              </a:rPr>
              <a:t>(n=199)</a:t>
            </a:r>
          </a:p>
          <a:p>
            <a:pPr lvl="1"/>
            <a:r>
              <a:rPr lang="en-US" sz="3500" b="1" i="1" dirty="0"/>
              <a:t>“I moved here from Florida desperate to get the help my family needed.  My only regret is that I did not make the move sooner.  The wraparound is everything that I always knew was essential to help integrate my child into society and strive to hopefully someday be able to live an independent life.  It has helped all of us get through all of the difficulties involved with mental health issues in a family.  They have made such a huge difference in my daughters life.  I am so very grateful to them all; and I can honestly say that I don't know what I would do without them.”</a:t>
            </a:r>
          </a:p>
          <a:p>
            <a:pPr lvl="1"/>
            <a:r>
              <a:rPr lang="en-US" sz="3500" b="1" i="1" dirty="0"/>
              <a:t>“I am learning more ways to reach out in the community.  I am learning my strengths and how I can use them to help my child and strengthen my family.  I feel that I have the team to talk to and count on.”</a:t>
            </a:r>
          </a:p>
          <a:p>
            <a:pPr lvl="1"/>
            <a:endParaRPr lang="en-US" sz="2600" b="1" i="1" dirty="0"/>
          </a:p>
        </p:txBody>
      </p:sp>
      <p:sp>
        <p:nvSpPr>
          <p:cNvPr id="4" name="Title 2"/>
          <p:cNvSpPr>
            <a:spLocks noGrp="1"/>
          </p:cNvSpPr>
          <p:nvPr>
            <p:ph type="title"/>
          </p:nvPr>
        </p:nvSpPr>
        <p:spPr>
          <a:xfrm>
            <a:off x="304800" y="228600"/>
            <a:ext cx="8534400" cy="1143000"/>
          </a:xfrm>
        </p:spPr>
        <p:txBody>
          <a:bodyPr>
            <a:normAutofit/>
          </a:bodyPr>
          <a:lstStyle/>
          <a:p>
            <a:r>
              <a:rPr lang="en-US" sz="3200" dirty="0"/>
              <a:t>Comments from Caregivers</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3" y="25318"/>
            <a:ext cx="2133600" cy="973723"/>
          </a:xfrm>
          <a:prstGeom prst="rect">
            <a:avLst/>
          </a:prstGeom>
        </p:spPr>
      </p:pic>
    </p:spTree>
    <p:extLst>
      <p:ext uri="{BB962C8B-B14F-4D97-AF65-F5344CB8AC3E}">
        <p14:creationId xmlns:p14="http://schemas.microsoft.com/office/powerpoint/2010/main" val="2640403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2633662"/>
            <a:ext cx="5486400" cy="566738"/>
          </a:xfrm>
        </p:spPr>
        <p:txBody>
          <a:bodyPr>
            <a:noAutofit/>
          </a:bodyPr>
          <a:lstStyle/>
          <a:p>
            <a:r>
              <a:rPr lang="en-US" sz="4000" dirty="0"/>
              <a:t>FIDELITY TOOLS</a:t>
            </a:r>
          </a:p>
        </p:txBody>
      </p:sp>
      <p:sp>
        <p:nvSpPr>
          <p:cNvPr id="3" name="Text Placeholder 2"/>
          <p:cNvSpPr>
            <a:spLocks noGrp="1"/>
          </p:cNvSpPr>
          <p:nvPr>
            <p:ph type="body" sz="half" idx="2"/>
          </p:nvPr>
        </p:nvSpPr>
        <p:spPr>
          <a:xfrm>
            <a:off x="1295400" y="3309938"/>
            <a:ext cx="6172200" cy="804862"/>
          </a:xfrm>
        </p:spPr>
        <p:txBody>
          <a:bodyPr>
            <a:noAutofit/>
          </a:bodyPr>
          <a:lstStyle/>
          <a:p>
            <a:pPr marL="342900" indent="-342900">
              <a:buSzPct val="80000"/>
              <a:buFont typeface="Courier New" panose="02070309020205020404" pitchFamily="49" charset="0"/>
              <a:buChar char="o"/>
            </a:pPr>
            <a:r>
              <a:rPr lang="en-US" sz="2000" dirty="0"/>
              <a:t>Wraparound Fidelity Index, Short Form (WFI-EZ)</a:t>
            </a:r>
          </a:p>
          <a:p>
            <a:pPr marL="342900" indent="-342900">
              <a:buSzPct val="80000"/>
              <a:buFont typeface="Courier New" panose="02070309020205020404" pitchFamily="49" charset="0"/>
              <a:buChar char="o"/>
            </a:pPr>
            <a:r>
              <a:rPr lang="en-US" sz="2000" dirty="0"/>
              <a:t>Team Observation Measure, version 2 (TOM 2.0)</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52401"/>
            <a:ext cx="4038600" cy="1873243"/>
          </a:xfrm>
          <a:prstGeom prst="rect">
            <a:avLst/>
          </a:prstGeom>
        </p:spPr>
      </p:pic>
    </p:spTree>
    <p:extLst>
      <p:ext uri="{BB962C8B-B14F-4D97-AF65-F5344CB8AC3E}">
        <p14:creationId xmlns:p14="http://schemas.microsoft.com/office/powerpoint/2010/main" val="10105911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3" name="Content Placeholder 2"/>
          <p:cNvSpPr>
            <a:spLocks noGrp="1"/>
          </p:cNvSpPr>
          <p:nvPr>
            <p:ph idx="1"/>
          </p:nvPr>
        </p:nvSpPr>
        <p:spPr>
          <a:xfrm>
            <a:off x="457200" y="1600203"/>
            <a:ext cx="8229600" cy="4267199"/>
          </a:xfrm>
        </p:spPr>
        <p:txBody>
          <a:bodyPr>
            <a:normAutofit/>
          </a:bodyPr>
          <a:lstStyle/>
          <a:p>
            <a:r>
              <a:rPr lang="en-US" sz="2600" b="1" dirty="0">
                <a:solidFill>
                  <a:srgbClr val="309030"/>
                </a:solidFill>
              </a:rPr>
              <a:t>Positive experience with Wraparound </a:t>
            </a:r>
            <a:r>
              <a:rPr lang="en-US" sz="2600" b="1" i="1" dirty="0">
                <a:solidFill>
                  <a:srgbClr val="309030"/>
                </a:solidFill>
              </a:rPr>
              <a:t>(n=199)</a:t>
            </a:r>
          </a:p>
          <a:p>
            <a:pPr lvl="2"/>
            <a:endParaRPr lang="en-US" sz="2200" b="1" dirty="0"/>
          </a:p>
        </p:txBody>
      </p:sp>
      <p:sp>
        <p:nvSpPr>
          <p:cNvPr id="4" name="Title 2"/>
          <p:cNvSpPr>
            <a:spLocks noGrp="1"/>
          </p:cNvSpPr>
          <p:nvPr>
            <p:ph type="title"/>
          </p:nvPr>
        </p:nvSpPr>
        <p:spPr>
          <a:xfrm>
            <a:off x="304800" y="228600"/>
            <a:ext cx="8534400" cy="1143000"/>
          </a:xfrm>
        </p:spPr>
        <p:txBody>
          <a:bodyPr>
            <a:normAutofit/>
          </a:bodyPr>
          <a:lstStyle/>
          <a:p>
            <a:r>
              <a:rPr lang="en-US" sz="3200" dirty="0"/>
              <a:t>Comments from Caregivers</a:t>
            </a:r>
            <a:endParaRPr lang="en-US" sz="24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443" y="25318"/>
            <a:ext cx="2133600" cy="973723"/>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074126863"/>
              </p:ext>
            </p:extLst>
          </p:nvPr>
        </p:nvGraphicFramePr>
        <p:xfrm>
          <a:off x="990600" y="2286000"/>
          <a:ext cx="4572000" cy="3688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2762939"/>
                    </a:ext>
                  </a:extLst>
                </a:gridCol>
                <a:gridCol w="1524000">
                  <a:extLst>
                    <a:ext uri="{9D8B030D-6E8A-4147-A177-3AD203B41FA5}">
                      <a16:colId xmlns:a16="http://schemas.microsoft.com/office/drawing/2014/main" val="1913983915"/>
                    </a:ext>
                  </a:extLst>
                </a:gridCol>
              </a:tblGrid>
              <a:tr h="332509">
                <a:tc>
                  <a:txBody>
                    <a:bodyPr/>
                    <a:lstStyle/>
                    <a:p>
                      <a:r>
                        <a:rPr lang="en-US" sz="1600" dirty="0" smtClean="0"/>
                        <a:t>Word Usage Frequency </a:t>
                      </a:r>
                      <a:endParaRPr lang="en-US" sz="1600" dirty="0"/>
                    </a:p>
                  </a:txBody>
                  <a:tcPr/>
                </a:tc>
                <a:tc>
                  <a:txBody>
                    <a:bodyPr/>
                    <a:lstStyle/>
                    <a:p>
                      <a:r>
                        <a:rPr lang="en-US" sz="1600" dirty="0" smtClean="0"/>
                        <a:t>Frequency</a:t>
                      </a:r>
                      <a:endParaRPr lang="en-US" sz="1600" dirty="0"/>
                    </a:p>
                  </a:txBody>
                  <a:tcPr/>
                </a:tc>
                <a:extLst>
                  <a:ext uri="{0D108BD9-81ED-4DB2-BD59-A6C34878D82A}">
                    <a16:rowId xmlns:a16="http://schemas.microsoft.com/office/drawing/2014/main" val="2958902394"/>
                  </a:ext>
                </a:extLst>
              </a:tr>
              <a:tr h="332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“Good”</a:t>
                      </a:r>
                      <a:r>
                        <a:rPr lang="en-US" sz="1600" baseline="0" dirty="0" smtClean="0"/>
                        <a:t> / </a:t>
                      </a:r>
                      <a:r>
                        <a:rPr lang="en-US" sz="1600" dirty="0" smtClean="0"/>
                        <a:t>“Great”</a:t>
                      </a:r>
                    </a:p>
                  </a:txBody>
                  <a:tcPr/>
                </a:tc>
                <a:tc>
                  <a:txBody>
                    <a:bodyPr/>
                    <a:lstStyle/>
                    <a:p>
                      <a:pPr algn="l"/>
                      <a:r>
                        <a:rPr lang="en-US" sz="1600" dirty="0" smtClean="0"/>
                        <a:t>63</a:t>
                      </a:r>
                      <a:endParaRPr lang="en-US" sz="1600" dirty="0"/>
                    </a:p>
                  </a:txBody>
                  <a:tcPr/>
                </a:tc>
                <a:extLst>
                  <a:ext uri="{0D108BD9-81ED-4DB2-BD59-A6C34878D82A}">
                    <a16:rowId xmlns:a16="http://schemas.microsoft.com/office/drawing/2014/main" val="613164714"/>
                  </a:ext>
                </a:extLst>
              </a:tr>
              <a:tr h="332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“Helpful”</a:t>
                      </a:r>
                    </a:p>
                  </a:txBody>
                  <a:tcPr/>
                </a:tc>
                <a:tc>
                  <a:txBody>
                    <a:bodyPr/>
                    <a:lstStyle/>
                    <a:p>
                      <a:pPr algn="l"/>
                      <a:r>
                        <a:rPr lang="en-US" sz="1600" dirty="0" smtClean="0"/>
                        <a:t>56</a:t>
                      </a:r>
                      <a:endParaRPr lang="en-US" sz="1600" dirty="0"/>
                    </a:p>
                  </a:txBody>
                  <a:tcPr/>
                </a:tc>
                <a:extLst>
                  <a:ext uri="{0D108BD9-81ED-4DB2-BD59-A6C34878D82A}">
                    <a16:rowId xmlns:a16="http://schemas.microsoft.com/office/drawing/2014/main" val="1782682401"/>
                  </a:ext>
                </a:extLst>
              </a:tr>
              <a:tr h="332509">
                <a:tc>
                  <a:txBody>
                    <a:bodyPr/>
                    <a:lstStyle/>
                    <a:p>
                      <a:pPr algn="l"/>
                      <a:r>
                        <a:rPr lang="en-US" sz="1600" dirty="0" smtClean="0"/>
                        <a:t>“Satisfied”</a:t>
                      </a:r>
                      <a:endParaRPr lang="en-US" sz="1600" dirty="0"/>
                    </a:p>
                  </a:txBody>
                  <a:tcPr/>
                </a:tc>
                <a:tc>
                  <a:txBody>
                    <a:bodyPr/>
                    <a:lstStyle/>
                    <a:p>
                      <a:pPr algn="l"/>
                      <a:r>
                        <a:rPr lang="en-US" sz="1600" dirty="0" smtClean="0"/>
                        <a:t>28</a:t>
                      </a:r>
                      <a:endParaRPr lang="en-US" sz="1600" dirty="0"/>
                    </a:p>
                  </a:txBody>
                  <a:tcPr/>
                </a:tc>
                <a:extLst>
                  <a:ext uri="{0D108BD9-81ED-4DB2-BD59-A6C34878D82A}">
                    <a16:rowId xmlns:a16="http://schemas.microsoft.com/office/drawing/2014/main" val="2057226581"/>
                  </a:ext>
                </a:extLst>
              </a:tr>
              <a:tr h="332509">
                <a:tc>
                  <a:txBody>
                    <a:bodyPr/>
                    <a:lstStyle/>
                    <a:p>
                      <a:pPr algn="l"/>
                      <a:r>
                        <a:rPr lang="en-US" sz="1600" dirty="0" smtClean="0"/>
                        <a:t>“Considerate”</a:t>
                      </a:r>
                      <a:endParaRPr lang="en-US" sz="1600" dirty="0"/>
                    </a:p>
                  </a:txBody>
                  <a:tcPr/>
                </a:tc>
                <a:tc>
                  <a:txBody>
                    <a:bodyPr/>
                    <a:lstStyle/>
                    <a:p>
                      <a:pPr algn="l"/>
                      <a:r>
                        <a:rPr lang="en-US" sz="1600" dirty="0" smtClean="0"/>
                        <a:t>23</a:t>
                      </a:r>
                      <a:endParaRPr lang="en-US" sz="1600" dirty="0"/>
                    </a:p>
                  </a:txBody>
                  <a:tcPr/>
                </a:tc>
                <a:extLst>
                  <a:ext uri="{0D108BD9-81ED-4DB2-BD59-A6C34878D82A}">
                    <a16:rowId xmlns:a16="http://schemas.microsoft.com/office/drawing/2014/main" val="2899094504"/>
                  </a:ext>
                </a:extLst>
              </a:tr>
              <a:tr h="332509">
                <a:tc>
                  <a:txBody>
                    <a:bodyPr/>
                    <a:lstStyle/>
                    <a:p>
                      <a:pPr algn="l"/>
                      <a:r>
                        <a:rPr lang="en-US" sz="1600" dirty="0" smtClean="0"/>
                        <a:t>“Understanding”</a:t>
                      </a:r>
                      <a:endParaRPr lang="en-US" sz="1600" dirty="0"/>
                    </a:p>
                  </a:txBody>
                  <a:tcPr/>
                </a:tc>
                <a:tc>
                  <a:txBody>
                    <a:bodyPr/>
                    <a:lstStyle/>
                    <a:p>
                      <a:pPr algn="l"/>
                      <a:r>
                        <a:rPr lang="en-US" sz="1600" dirty="0" smtClean="0"/>
                        <a:t>21</a:t>
                      </a:r>
                      <a:endParaRPr lang="en-US" sz="1600" dirty="0"/>
                    </a:p>
                  </a:txBody>
                  <a:tcPr/>
                </a:tc>
                <a:extLst>
                  <a:ext uri="{0D108BD9-81ED-4DB2-BD59-A6C34878D82A}">
                    <a16:rowId xmlns:a16="http://schemas.microsoft.com/office/drawing/2014/main" val="4229866322"/>
                  </a:ext>
                </a:extLst>
              </a:tr>
              <a:tr h="332509">
                <a:tc>
                  <a:txBody>
                    <a:bodyPr/>
                    <a:lstStyle/>
                    <a:p>
                      <a:pPr algn="l"/>
                      <a:r>
                        <a:rPr lang="en-US" sz="1600" dirty="0" smtClean="0"/>
                        <a:t>“Supportive”</a:t>
                      </a:r>
                      <a:endParaRPr lang="en-US" sz="1600" dirty="0"/>
                    </a:p>
                  </a:txBody>
                  <a:tcPr/>
                </a:tc>
                <a:tc>
                  <a:txBody>
                    <a:bodyPr/>
                    <a:lstStyle/>
                    <a:p>
                      <a:pPr algn="l"/>
                      <a:r>
                        <a:rPr lang="en-US" sz="1600" dirty="0" smtClean="0"/>
                        <a:t>27</a:t>
                      </a:r>
                      <a:endParaRPr lang="en-US" sz="1600" dirty="0"/>
                    </a:p>
                  </a:txBody>
                  <a:tcPr/>
                </a:tc>
                <a:extLst>
                  <a:ext uri="{0D108BD9-81ED-4DB2-BD59-A6C34878D82A}">
                    <a16:rowId xmlns:a16="http://schemas.microsoft.com/office/drawing/2014/main" val="3605391770"/>
                  </a:ext>
                </a:extLst>
              </a:tr>
              <a:tr h="332509">
                <a:tc>
                  <a:txBody>
                    <a:bodyPr/>
                    <a:lstStyle/>
                    <a:p>
                      <a:pPr algn="l"/>
                      <a:r>
                        <a:rPr lang="en-US" sz="1600" dirty="0" smtClean="0"/>
                        <a:t>“Happy”</a:t>
                      </a:r>
                      <a:endParaRPr lang="en-US" sz="1600" dirty="0"/>
                    </a:p>
                  </a:txBody>
                  <a:tcPr/>
                </a:tc>
                <a:tc>
                  <a:txBody>
                    <a:bodyPr/>
                    <a:lstStyle/>
                    <a:p>
                      <a:pPr algn="l"/>
                      <a:r>
                        <a:rPr lang="en-US" sz="1600" dirty="0" smtClean="0"/>
                        <a:t>13</a:t>
                      </a:r>
                      <a:endParaRPr lang="en-US" sz="1600" dirty="0"/>
                    </a:p>
                  </a:txBody>
                  <a:tcPr/>
                </a:tc>
                <a:extLst>
                  <a:ext uri="{0D108BD9-81ED-4DB2-BD59-A6C34878D82A}">
                    <a16:rowId xmlns:a16="http://schemas.microsoft.com/office/drawing/2014/main" val="3772622506"/>
                  </a:ext>
                </a:extLst>
              </a:tr>
              <a:tr h="332509">
                <a:tc>
                  <a:txBody>
                    <a:bodyPr/>
                    <a:lstStyle/>
                    <a:p>
                      <a:pPr algn="l"/>
                      <a:r>
                        <a:rPr lang="en-US" sz="1600" dirty="0" smtClean="0"/>
                        <a:t>“Grateful”</a:t>
                      </a:r>
                      <a:endParaRPr lang="en-US" sz="1600" dirty="0"/>
                    </a:p>
                  </a:txBody>
                  <a:tcPr/>
                </a:tc>
                <a:tc>
                  <a:txBody>
                    <a:bodyPr/>
                    <a:lstStyle/>
                    <a:p>
                      <a:pPr algn="l"/>
                      <a:r>
                        <a:rPr lang="en-US" sz="1600" dirty="0" smtClean="0"/>
                        <a:t>12</a:t>
                      </a:r>
                      <a:endParaRPr lang="en-US" sz="1600" dirty="0"/>
                    </a:p>
                  </a:txBody>
                  <a:tcPr/>
                </a:tc>
                <a:extLst>
                  <a:ext uri="{0D108BD9-81ED-4DB2-BD59-A6C34878D82A}">
                    <a16:rowId xmlns:a16="http://schemas.microsoft.com/office/drawing/2014/main" val="586321598"/>
                  </a:ext>
                </a:extLst>
              </a:tr>
              <a:tr h="332509">
                <a:tc>
                  <a:txBody>
                    <a:bodyPr/>
                    <a:lstStyle/>
                    <a:p>
                      <a:pPr algn="l"/>
                      <a:r>
                        <a:rPr lang="en-US" sz="1600" dirty="0" smtClean="0"/>
                        <a:t>“Amazing”</a:t>
                      </a:r>
                      <a:endParaRPr lang="en-US" sz="1600" dirty="0"/>
                    </a:p>
                  </a:txBody>
                  <a:tcPr/>
                </a:tc>
                <a:tc>
                  <a:txBody>
                    <a:bodyPr/>
                    <a:lstStyle/>
                    <a:p>
                      <a:pPr algn="l"/>
                      <a:r>
                        <a:rPr lang="en-US" sz="1600" dirty="0" smtClean="0"/>
                        <a:t>11</a:t>
                      </a:r>
                      <a:endParaRPr lang="en-US" sz="1600" dirty="0"/>
                    </a:p>
                  </a:txBody>
                  <a:tcPr/>
                </a:tc>
                <a:extLst>
                  <a:ext uri="{0D108BD9-81ED-4DB2-BD59-A6C34878D82A}">
                    <a16:rowId xmlns:a16="http://schemas.microsoft.com/office/drawing/2014/main" val="4013771162"/>
                  </a:ext>
                </a:extLst>
              </a:tr>
              <a:tr h="332509">
                <a:tc>
                  <a:txBody>
                    <a:bodyPr/>
                    <a:lstStyle/>
                    <a:p>
                      <a:pPr algn="l"/>
                      <a:r>
                        <a:rPr lang="en-US" sz="1600" dirty="0" smtClean="0"/>
                        <a:t>“Loved”</a:t>
                      </a:r>
                      <a:endParaRPr lang="en-US" sz="1600" dirty="0"/>
                    </a:p>
                  </a:txBody>
                  <a:tcPr/>
                </a:tc>
                <a:tc>
                  <a:txBody>
                    <a:bodyPr/>
                    <a:lstStyle/>
                    <a:p>
                      <a:pPr algn="l"/>
                      <a:r>
                        <a:rPr lang="en-US" sz="1600" dirty="0" smtClean="0"/>
                        <a:t>11</a:t>
                      </a:r>
                      <a:endParaRPr lang="en-US" sz="1600" dirty="0"/>
                    </a:p>
                  </a:txBody>
                  <a:tcPr/>
                </a:tc>
                <a:extLst>
                  <a:ext uri="{0D108BD9-81ED-4DB2-BD59-A6C34878D82A}">
                    <a16:rowId xmlns:a16="http://schemas.microsoft.com/office/drawing/2014/main" val="1775311244"/>
                  </a:ext>
                </a:extLst>
              </a:tr>
            </a:tbl>
          </a:graphicData>
        </a:graphic>
      </p:graphicFrame>
    </p:spTree>
    <p:extLst>
      <p:ext uri="{BB962C8B-B14F-4D97-AF65-F5344CB8AC3E}">
        <p14:creationId xmlns:p14="http://schemas.microsoft.com/office/powerpoint/2010/main" val="37679061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8" name="Title 2"/>
          <p:cNvSpPr>
            <a:spLocks noGrp="1"/>
          </p:cNvSpPr>
          <p:nvPr>
            <p:ph type="title"/>
          </p:nvPr>
        </p:nvSpPr>
        <p:spPr/>
        <p:txBody>
          <a:bodyPr>
            <a:normAutofit/>
          </a:bodyPr>
          <a:lstStyle/>
          <a:p>
            <a:r>
              <a:rPr lang="en-US" sz="3200" dirty="0"/>
              <a:t>Comments from Caregivers</a:t>
            </a:r>
            <a:endParaRPr lang="en-US" sz="2400" b="1" dirty="0"/>
          </a:p>
        </p:txBody>
      </p:sp>
      <p:sp>
        <p:nvSpPr>
          <p:cNvPr id="3" name="Content Placeholder 2"/>
          <p:cNvSpPr>
            <a:spLocks noGrp="1"/>
          </p:cNvSpPr>
          <p:nvPr>
            <p:ph idx="1"/>
          </p:nvPr>
        </p:nvSpPr>
        <p:spPr>
          <a:xfrm>
            <a:off x="457200" y="1600200"/>
            <a:ext cx="8229600" cy="4876800"/>
          </a:xfrm>
        </p:spPr>
        <p:txBody>
          <a:bodyPr>
            <a:normAutofit/>
          </a:bodyPr>
          <a:lstStyle/>
          <a:p>
            <a:r>
              <a:rPr lang="en-US" sz="2600" b="1" dirty="0">
                <a:solidFill>
                  <a:srgbClr val="A40000"/>
                </a:solidFill>
              </a:rPr>
              <a:t>Negative experience with Wraparound </a:t>
            </a:r>
            <a:r>
              <a:rPr lang="en-US" sz="2600" b="1" i="1" dirty="0">
                <a:solidFill>
                  <a:srgbClr val="A40000"/>
                </a:solidFill>
              </a:rPr>
              <a:t>(n=55)</a:t>
            </a:r>
          </a:p>
          <a:p>
            <a:pPr lvl="1"/>
            <a:r>
              <a:rPr lang="en-US" sz="2200" b="1" i="1" dirty="0"/>
              <a:t>“In 7 months we have had 3 ICC workers, 2 of which have threatened to end ICC though I didn't agree.  ICC doesn't inform us of what they can do to help my family except arrange care plan meetings.  We have had 2 support to IHT leave without the latest one being replaced.  We are still on a wait list for a TM.</a:t>
            </a:r>
          </a:p>
          <a:p>
            <a:pPr lvl="1"/>
            <a:r>
              <a:rPr lang="en-US" sz="2200" b="1" i="1" dirty="0"/>
              <a:t>“We constantly had people leaving the team to pursue other opportunities which would cause the process to constantly need to start over including all the paperwork as it was constantly missing.  Nothing was getting done and it was incredibly disorganized and a waste of time.”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Tree>
    <p:extLst>
      <p:ext uri="{BB962C8B-B14F-4D97-AF65-F5344CB8AC3E}">
        <p14:creationId xmlns:p14="http://schemas.microsoft.com/office/powerpoint/2010/main" val="302532038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96200" y="5486400"/>
            <a:ext cx="1447800" cy="369332"/>
          </a:xfrm>
          <a:prstGeom prst="rect">
            <a:avLst/>
          </a:prstGeom>
          <a:solidFill>
            <a:schemeClr val="bg1"/>
          </a:solidFill>
        </p:spPr>
        <p:txBody>
          <a:bodyPr wrap="square" rtlCol="0">
            <a:spAutoFit/>
          </a:bodyPr>
          <a:lstStyle/>
          <a:p>
            <a:endParaRPr lang="en-US" dirty="0"/>
          </a:p>
        </p:txBody>
      </p:sp>
      <p:sp>
        <p:nvSpPr>
          <p:cNvPr id="8" name="Title 2"/>
          <p:cNvSpPr>
            <a:spLocks noGrp="1"/>
          </p:cNvSpPr>
          <p:nvPr>
            <p:ph type="title"/>
          </p:nvPr>
        </p:nvSpPr>
        <p:spPr/>
        <p:txBody>
          <a:bodyPr>
            <a:normAutofit/>
          </a:bodyPr>
          <a:lstStyle/>
          <a:p>
            <a:r>
              <a:rPr lang="en-US" sz="3200" dirty="0"/>
              <a:t>Comments from Caregivers</a:t>
            </a:r>
            <a:endParaRPr lang="en-US" sz="2400" b="1" dirty="0"/>
          </a:p>
        </p:txBody>
      </p:sp>
      <p:sp>
        <p:nvSpPr>
          <p:cNvPr id="3" name="Content Placeholder 2"/>
          <p:cNvSpPr>
            <a:spLocks noGrp="1"/>
          </p:cNvSpPr>
          <p:nvPr>
            <p:ph idx="1"/>
          </p:nvPr>
        </p:nvSpPr>
        <p:spPr>
          <a:xfrm>
            <a:off x="457200" y="1600200"/>
            <a:ext cx="8229600" cy="4876800"/>
          </a:xfrm>
        </p:spPr>
        <p:txBody>
          <a:bodyPr>
            <a:normAutofit fontScale="77500" lnSpcReduction="20000"/>
          </a:bodyPr>
          <a:lstStyle/>
          <a:p>
            <a:r>
              <a:rPr lang="en-US" sz="3400" b="1" dirty="0">
                <a:solidFill>
                  <a:srgbClr val="A40000"/>
                </a:solidFill>
              </a:rPr>
              <a:t>Negative experience with Wraparound </a:t>
            </a:r>
            <a:r>
              <a:rPr lang="en-US" sz="3400" b="1" i="1" dirty="0">
                <a:solidFill>
                  <a:srgbClr val="A40000"/>
                </a:solidFill>
              </a:rPr>
              <a:t>(n=55)</a:t>
            </a:r>
          </a:p>
          <a:p>
            <a:pPr lvl="1"/>
            <a:r>
              <a:rPr lang="en-US" b="1" i="1" dirty="0"/>
              <a:t>“I feel like our wrap around team likes to check boxes.  Did we have a meeting- check.  Do we have a crisis plan- check.  Is this helpful...no.  Our team does not understand the intersection of autism and mental health.  I am teaching them.  It is </a:t>
            </a:r>
            <a:r>
              <a:rPr lang="en-US" b="1" i="1" dirty="0" smtClean="0"/>
              <a:t>exhausting</a:t>
            </a:r>
            <a:r>
              <a:rPr lang="en-US" b="1" i="1" dirty="0"/>
              <a:t>.  I wish I had a true team who understood what we were going through. </a:t>
            </a:r>
            <a:r>
              <a:rPr lang="en-US" b="1" i="1" dirty="0" smtClean="0"/>
              <a:t> Less </a:t>
            </a:r>
            <a:r>
              <a:rPr lang="en-US" b="1" i="1" dirty="0"/>
              <a:t>meetings, more meaningful HELP. </a:t>
            </a:r>
            <a:r>
              <a:rPr lang="en-US" b="1" i="1" dirty="0" smtClean="0"/>
              <a:t> I </a:t>
            </a:r>
            <a:r>
              <a:rPr lang="en-US" b="1" i="1" dirty="0"/>
              <a:t>don't need education, I need HELP.  I am very well educated.  Their suggestions are sometimes condescending and unhelpful.  Please don't comment on what you DON'T know.  There needs to be FAR more training and education.  You can't expect someone with a mental health degree and no experience to be able to help a parent with 10 years experience with their child.  This is not textbook</a:t>
            </a:r>
            <a:r>
              <a:rPr lang="en-US" b="1" i="1" dirty="0" smtClean="0"/>
              <a:t>.”</a:t>
            </a:r>
          </a:p>
          <a:p>
            <a:pPr lvl="1"/>
            <a:r>
              <a:rPr lang="en-US" b="1" i="1" dirty="0" smtClean="0"/>
              <a:t>“I </a:t>
            </a:r>
            <a:r>
              <a:rPr lang="en-US" b="1" i="1" dirty="0"/>
              <a:t>do feel like the wraparound program </a:t>
            </a:r>
            <a:r>
              <a:rPr lang="en-US" b="1" i="1" dirty="0" smtClean="0"/>
              <a:t>would’ve </a:t>
            </a:r>
            <a:r>
              <a:rPr lang="en-US" b="1" i="1" dirty="0"/>
              <a:t>been more helpful to my son if we were able to get services longer</a:t>
            </a:r>
            <a:r>
              <a:rPr lang="en-US" b="1" i="1" dirty="0" smtClean="0"/>
              <a:t>.”</a:t>
            </a:r>
            <a:endParaRPr lang="en-US" b="1" i="1" dirty="0"/>
          </a:p>
          <a:p>
            <a:pPr lvl="1"/>
            <a:endParaRPr lang="en-US" b="1" i="1" dirty="0"/>
          </a:p>
          <a:p>
            <a:pPr lvl="1"/>
            <a:endParaRPr lang="en-US" sz="3200" b="1" i="1"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3521"/>
            <a:ext cx="2133600" cy="973723"/>
          </a:xfrm>
          <a:prstGeom prst="rect">
            <a:avLst/>
          </a:prstGeom>
        </p:spPr>
      </p:pic>
    </p:spTree>
    <p:extLst>
      <p:ext uri="{BB962C8B-B14F-4D97-AF65-F5344CB8AC3E}">
        <p14:creationId xmlns:p14="http://schemas.microsoft.com/office/powerpoint/2010/main" val="25381695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11529" y="381000"/>
            <a:ext cx="2838449"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371600" y="2024062"/>
            <a:ext cx="7123112" cy="1481138"/>
          </a:xfrm>
        </p:spPr>
        <p:txBody>
          <a:bodyPr>
            <a:noAutofit/>
          </a:bodyPr>
          <a:lstStyle/>
          <a:p>
            <a:r>
              <a:rPr lang="en-US" sz="3600" dirty="0"/>
              <a:t>SUMMARY OF WFI-EZ FINDINGS</a:t>
            </a:r>
          </a:p>
        </p:txBody>
      </p:sp>
    </p:spTree>
    <p:extLst>
      <p:ext uri="{BB962C8B-B14F-4D97-AF65-F5344CB8AC3E}">
        <p14:creationId xmlns:p14="http://schemas.microsoft.com/office/powerpoint/2010/main" val="420813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CSAs scored at or below the National Mean for the WFI-EZ Total Score</a:t>
            </a:r>
          </a:p>
          <a:p>
            <a:r>
              <a:rPr lang="en-US" dirty="0" smtClean="0"/>
              <a:t>Key Element scores fall significantly below the National Mean with the exception of Effective Teamwork, which was comparable</a:t>
            </a:r>
          </a:p>
        </p:txBody>
      </p:sp>
      <p:sp>
        <p:nvSpPr>
          <p:cNvPr id="4" name="Title 2"/>
          <p:cNvSpPr txBox="1">
            <a:spLocks/>
          </p:cNvSpPr>
          <p:nvPr/>
        </p:nvSpPr>
        <p:spPr>
          <a:xfrm>
            <a:off x="304800" y="2286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	Summary of Results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5474"/>
            <a:ext cx="2275840" cy="1038638"/>
          </a:xfrm>
          <a:prstGeom prst="rect">
            <a:avLst/>
          </a:prstGeom>
        </p:spPr>
      </p:pic>
    </p:spTree>
    <p:extLst>
      <p:ext uri="{BB962C8B-B14F-4D97-AF65-F5344CB8AC3E}">
        <p14:creationId xmlns:p14="http://schemas.microsoft.com/office/powerpoint/2010/main" val="9515236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3"/>
            <a:ext cx="8229600" cy="4190999"/>
          </a:xfrm>
        </p:spPr>
        <p:txBody>
          <a:bodyPr>
            <a:normAutofit fontScale="85000" lnSpcReduction="20000"/>
          </a:bodyPr>
          <a:lstStyle/>
          <a:p>
            <a:r>
              <a:rPr lang="en-US" dirty="0"/>
              <a:t>On average, caregivers agree that their teams are driven by strengths. </a:t>
            </a:r>
          </a:p>
          <a:p>
            <a:pPr lvl="1"/>
            <a:r>
              <a:rPr lang="en-US" dirty="0" smtClean="0"/>
              <a:t>Teams </a:t>
            </a:r>
            <a:r>
              <a:rPr lang="en-US" dirty="0"/>
              <a:t>often celebrate positive events, and caregivers feel as though the members of their team understand them. </a:t>
            </a:r>
          </a:p>
          <a:p>
            <a:endParaRPr lang="en-US" dirty="0"/>
          </a:p>
          <a:p>
            <a:r>
              <a:rPr lang="en-US" dirty="0"/>
              <a:t>Many caregivers feel as though they know what to do when a crisis occurs. </a:t>
            </a:r>
          </a:p>
          <a:p>
            <a:endParaRPr lang="en-US" dirty="0"/>
          </a:p>
          <a:p>
            <a:r>
              <a:rPr lang="en-US" dirty="0"/>
              <a:t>In </a:t>
            </a:r>
            <a:r>
              <a:rPr lang="en-US" dirty="0" smtClean="0"/>
              <a:t>Massachusetts, </a:t>
            </a:r>
            <a:r>
              <a:rPr lang="en-US" dirty="0"/>
              <a:t>caregivers are more likely to report that their team has talked about transition than are caregivers in other sites. </a:t>
            </a:r>
            <a:endParaRPr lang="en-US" dirty="0" smtClean="0"/>
          </a:p>
        </p:txBody>
      </p:sp>
      <p:sp>
        <p:nvSpPr>
          <p:cNvPr id="4" name="Title 2"/>
          <p:cNvSpPr txBox="1">
            <a:spLocks/>
          </p:cNvSpPr>
          <p:nvPr/>
        </p:nvSpPr>
        <p:spPr>
          <a:xfrm>
            <a:off x="304800" y="2286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Strengths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5474"/>
            <a:ext cx="2275840" cy="1038638"/>
          </a:xfrm>
          <a:prstGeom prst="rect">
            <a:avLst/>
          </a:prstGeom>
        </p:spPr>
      </p:pic>
    </p:spTree>
    <p:extLst>
      <p:ext uri="{BB962C8B-B14F-4D97-AF65-F5344CB8AC3E}">
        <p14:creationId xmlns:p14="http://schemas.microsoft.com/office/powerpoint/2010/main" val="249063276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610600" cy="4953000"/>
          </a:xfrm>
          <a:solidFill>
            <a:schemeClr val="bg1"/>
          </a:solidFill>
        </p:spPr>
        <p:txBody>
          <a:bodyPr>
            <a:noAutofit/>
          </a:bodyPr>
          <a:lstStyle/>
          <a:p>
            <a:r>
              <a:rPr lang="en-US" sz="2800" dirty="0"/>
              <a:t>WFI-EZ results are largely similar to last years’ results. </a:t>
            </a:r>
          </a:p>
          <a:p>
            <a:r>
              <a:rPr lang="en-US" sz="2800" dirty="0"/>
              <a:t>Caregivers do not report that natural supports are part of their teams</a:t>
            </a:r>
          </a:p>
          <a:p>
            <a:r>
              <a:rPr lang="en-US" sz="2800" dirty="0"/>
              <a:t>Caregivers express worry that the process is too short or will end before they are ready</a:t>
            </a:r>
          </a:p>
          <a:p>
            <a:r>
              <a:rPr lang="en-US" sz="2800" dirty="0"/>
              <a:t>Satisfaction with the Wraparound process is 10 points lower than the national average. </a:t>
            </a:r>
          </a:p>
          <a:p>
            <a:r>
              <a:rPr lang="en-US" sz="2800" dirty="0"/>
              <a:t>Caregivers do not feel strongly empowered to manage problems and meet their needs. </a:t>
            </a:r>
          </a:p>
        </p:txBody>
      </p:sp>
      <p:sp>
        <p:nvSpPr>
          <p:cNvPr id="4" name="Title 2"/>
          <p:cNvSpPr txBox="1">
            <a:spLocks/>
          </p:cNvSpPr>
          <p:nvPr/>
        </p:nvSpPr>
        <p:spPr>
          <a:xfrm>
            <a:off x="304800" y="2286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             Areas for Improvement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5474"/>
            <a:ext cx="2275840" cy="1038638"/>
          </a:xfrm>
          <a:prstGeom prst="rect">
            <a:avLst/>
          </a:prstGeom>
        </p:spPr>
      </p:pic>
    </p:spTree>
    <p:extLst>
      <p:ext uri="{BB962C8B-B14F-4D97-AF65-F5344CB8AC3E}">
        <p14:creationId xmlns:p14="http://schemas.microsoft.com/office/powerpoint/2010/main" val="47566576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95462"/>
            <a:ext cx="7123112" cy="1481138"/>
          </a:xfrm>
        </p:spPr>
        <p:txBody>
          <a:bodyPr>
            <a:noAutofit/>
          </a:bodyPr>
          <a:lstStyle/>
          <a:p>
            <a:r>
              <a:rPr lang="en-US" sz="2800" dirty="0"/>
              <a:t>TEAM OBSERVATION MEASURE, VERSION 2</a:t>
            </a:r>
          </a:p>
        </p:txBody>
      </p:sp>
      <p:sp>
        <p:nvSpPr>
          <p:cNvPr id="3" name="Text Placeholder 2"/>
          <p:cNvSpPr>
            <a:spLocks noGrp="1"/>
          </p:cNvSpPr>
          <p:nvPr>
            <p:ph type="body" sz="half" idx="2"/>
          </p:nvPr>
        </p:nvSpPr>
        <p:spPr>
          <a:xfrm>
            <a:off x="1371600" y="3309938"/>
            <a:ext cx="5486400" cy="804862"/>
          </a:xfrm>
        </p:spPr>
        <p:txBody>
          <a:bodyPr>
            <a:normAutofit/>
          </a:bodyPr>
          <a:lstStyle/>
          <a:p>
            <a:r>
              <a:rPr lang="en-US" sz="2400" dirty="0"/>
              <a:t>Massachusetts Fidelity</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423461"/>
            <a:ext cx="2743200" cy="1242435"/>
          </a:xfrm>
          <a:prstGeom prst="rect">
            <a:avLst/>
          </a:prstGeom>
        </p:spPr>
      </p:pic>
    </p:spTree>
    <p:extLst>
      <p:ext uri="{BB962C8B-B14F-4D97-AF65-F5344CB8AC3E}">
        <p14:creationId xmlns:p14="http://schemas.microsoft.com/office/powerpoint/2010/main" val="65073847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21459333"/>
              </p:ext>
            </p:extLst>
          </p:nvPr>
        </p:nvGraphicFramePr>
        <p:xfrm>
          <a:off x="1219200" y="1828805"/>
          <a:ext cx="6553200" cy="2449285"/>
        </p:xfrm>
        <a:graphic>
          <a:graphicData uri="http://schemas.openxmlformats.org/drawingml/2006/table">
            <a:tbl>
              <a:tblPr firstRow="1" bandRow="1">
                <a:tableStyleId>{21E4AEA4-8DFA-4A89-87EB-49C32662AFE0}</a:tableStyleId>
              </a:tblPr>
              <a:tblGrid>
                <a:gridCol w="3276600">
                  <a:extLst>
                    <a:ext uri="{9D8B030D-6E8A-4147-A177-3AD203B41FA5}">
                      <a16:colId xmlns:a16="http://schemas.microsoft.com/office/drawing/2014/main" val="20000"/>
                    </a:ext>
                  </a:extLst>
                </a:gridCol>
                <a:gridCol w="3276600">
                  <a:extLst>
                    <a:ext uri="{9D8B030D-6E8A-4147-A177-3AD203B41FA5}">
                      <a16:colId xmlns:a16="http://schemas.microsoft.com/office/drawing/2014/main" val="20001"/>
                    </a:ext>
                  </a:extLst>
                </a:gridCol>
              </a:tblGrid>
              <a:tr h="489857">
                <a:tc>
                  <a:txBody>
                    <a:bodyPr/>
                    <a:lstStyle/>
                    <a:p>
                      <a:pPr algn="ctr"/>
                      <a:r>
                        <a:rPr lang="en-US" sz="2000" dirty="0" smtClean="0"/>
                        <a:t>Type of</a:t>
                      </a:r>
                      <a:r>
                        <a:rPr lang="en-US" sz="2000" baseline="0" dirty="0" smtClean="0"/>
                        <a:t> Meeting</a:t>
                      </a:r>
                      <a:endParaRPr lang="en-US" sz="2000" dirty="0">
                        <a:latin typeface="+mn-lt"/>
                      </a:endParaRPr>
                    </a:p>
                  </a:txBody>
                  <a:tcPr anchor="ctr">
                    <a:solidFill>
                      <a:schemeClr val="accent1"/>
                    </a:solidFill>
                  </a:tcPr>
                </a:tc>
                <a:tc>
                  <a:txBody>
                    <a:bodyPr/>
                    <a:lstStyle/>
                    <a:p>
                      <a:pPr algn="ctr"/>
                      <a:r>
                        <a:rPr lang="en-US" sz="2000" dirty="0" smtClean="0"/>
                        <a:t>Percent</a:t>
                      </a:r>
                      <a:endParaRPr lang="en-US" sz="2000" dirty="0">
                        <a:latin typeface="+mn-lt"/>
                      </a:endParaRPr>
                    </a:p>
                  </a:txBody>
                  <a:tcPr anchor="ctr">
                    <a:solidFill>
                      <a:schemeClr val="accent1"/>
                    </a:solidFill>
                  </a:tcPr>
                </a:tc>
                <a:extLst>
                  <a:ext uri="{0D108BD9-81ED-4DB2-BD59-A6C34878D82A}">
                    <a16:rowId xmlns:a16="http://schemas.microsoft.com/office/drawing/2014/main" val="10000"/>
                  </a:ext>
                </a:extLst>
              </a:tr>
              <a:tr h="489857">
                <a:tc>
                  <a:txBody>
                    <a:bodyPr/>
                    <a:lstStyle/>
                    <a:p>
                      <a:r>
                        <a:rPr lang="en-US" dirty="0" smtClean="0"/>
                        <a:t>Initial</a:t>
                      </a:r>
                      <a:r>
                        <a:rPr lang="en-US" baseline="0" dirty="0" smtClean="0"/>
                        <a:t> Team/Planning Meeting</a:t>
                      </a:r>
                      <a:endParaRPr lang="en-US" dirty="0">
                        <a:latin typeface="+mn-lt"/>
                      </a:endParaRPr>
                    </a:p>
                  </a:txBody>
                  <a:tcPr anchor="ctr"/>
                </a:tc>
                <a:tc>
                  <a:txBody>
                    <a:bodyPr/>
                    <a:lstStyle/>
                    <a:p>
                      <a:pPr algn="ctr"/>
                      <a:r>
                        <a:rPr lang="en-US" dirty="0" smtClean="0">
                          <a:latin typeface="+mn-lt"/>
                        </a:rPr>
                        <a:t>17%</a:t>
                      </a:r>
                      <a:endParaRPr lang="en-US" dirty="0">
                        <a:latin typeface="+mn-lt"/>
                      </a:endParaRPr>
                    </a:p>
                  </a:txBody>
                  <a:tcPr anchor="ctr"/>
                </a:tc>
                <a:extLst>
                  <a:ext uri="{0D108BD9-81ED-4DB2-BD59-A6C34878D82A}">
                    <a16:rowId xmlns:a16="http://schemas.microsoft.com/office/drawing/2014/main" val="10001"/>
                  </a:ext>
                </a:extLst>
              </a:tr>
              <a:tr h="489857">
                <a:tc>
                  <a:txBody>
                    <a:bodyPr/>
                    <a:lstStyle/>
                    <a:p>
                      <a:r>
                        <a:rPr lang="en-US" dirty="0" smtClean="0"/>
                        <a:t>Follow-up Meeting</a:t>
                      </a:r>
                      <a:endParaRPr lang="en-US" dirty="0">
                        <a:latin typeface="+mn-lt"/>
                      </a:endParaRPr>
                    </a:p>
                  </a:txBody>
                  <a:tcPr anchor="ctr"/>
                </a:tc>
                <a:tc>
                  <a:txBody>
                    <a:bodyPr/>
                    <a:lstStyle/>
                    <a:p>
                      <a:pPr algn="ctr"/>
                      <a:r>
                        <a:rPr lang="en-US" dirty="0" smtClean="0">
                          <a:latin typeface="+mn-lt"/>
                        </a:rPr>
                        <a:t>74%</a:t>
                      </a:r>
                      <a:endParaRPr lang="en-US" dirty="0">
                        <a:latin typeface="+mn-lt"/>
                      </a:endParaRPr>
                    </a:p>
                  </a:txBody>
                  <a:tcPr anchor="ctr"/>
                </a:tc>
                <a:extLst>
                  <a:ext uri="{0D108BD9-81ED-4DB2-BD59-A6C34878D82A}">
                    <a16:rowId xmlns:a16="http://schemas.microsoft.com/office/drawing/2014/main" val="10002"/>
                  </a:ext>
                </a:extLst>
              </a:tr>
              <a:tr h="489857">
                <a:tc>
                  <a:txBody>
                    <a:bodyPr/>
                    <a:lstStyle/>
                    <a:p>
                      <a:r>
                        <a:rPr lang="en-US" dirty="0" smtClean="0"/>
                        <a:t>Discharge</a:t>
                      </a:r>
                      <a:r>
                        <a:rPr lang="en-US" baseline="0" dirty="0" smtClean="0"/>
                        <a:t> Meeting</a:t>
                      </a:r>
                      <a:endParaRPr lang="en-US" dirty="0">
                        <a:latin typeface="+mn-lt"/>
                      </a:endParaRPr>
                    </a:p>
                  </a:txBody>
                  <a:tcPr anchor="ctr"/>
                </a:tc>
                <a:tc>
                  <a:txBody>
                    <a:bodyPr/>
                    <a:lstStyle/>
                    <a:p>
                      <a:pPr algn="ctr"/>
                      <a:r>
                        <a:rPr lang="en-US" dirty="0" smtClean="0">
                          <a:latin typeface="+mn-lt"/>
                        </a:rPr>
                        <a:t>8%</a:t>
                      </a:r>
                      <a:endParaRPr lang="en-US" dirty="0">
                        <a:latin typeface="+mn-lt"/>
                      </a:endParaRPr>
                    </a:p>
                  </a:txBody>
                  <a:tcPr anchor="ctr"/>
                </a:tc>
                <a:extLst>
                  <a:ext uri="{0D108BD9-81ED-4DB2-BD59-A6C34878D82A}">
                    <a16:rowId xmlns:a16="http://schemas.microsoft.com/office/drawing/2014/main" val="10003"/>
                  </a:ext>
                </a:extLst>
              </a:tr>
              <a:tr h="489857">
                <a:tc>
                  <a:txBody>
                    <a:bodyPr/>
                    <a:lstStyle/>
                    <a:p>
                      <a:r>
                        <a:rPr lang="en-US" dirty="0" smtClean="0"/>
                        <a:t>Other</a:t>
                      </a:r>
                      <a:endParaRPr lang="en-US" dirty="0">
                        <a:latin typeface="+mn-lt"/>
                      </a:endParaRPr>
                    </a:p>
                  </a:txBody>
                  <a:tcPr anchor="ctr"/>
                </a:tc>
                <a:tc>
                  <a:txBody>
                    <a:bodyPr/>
                    <a:lstStyle/>
                    <a:p>
                      <a:pPr algn="ctr"/>
                      <a:r>
                        <a:rPr lang="en-US" dirty="0" smtClean="0">
                          <a:latin typeface="+mn-lt"/>
                        </a:rPr>
                        <a:t>1%</a:t>
                      </a:r>
                      <a:endParaRPr lang="en-US" dirty="0">
                        <a:latin typeface="+mn-lt"/>
                      </a:endParaRPr>
                    </a:p>
                  </a:txBody>
                  <a:tcPr anchor="ctr"/>
                </a:tc>
                <a:extLst>
                  <a:ext uri="{0D108BD9-81ED-4DB2-BD59-A6C34878D82A}">
                    <a16:rowId xmlns:a16="http://schemas.microsoft.com/office/drawing/2014/main" val="10004"/>
                  </a:ext>
                </a:extLst>
              </a:tr>
            </a:tbl>
          </a:graphicData>
        </a:graphic>
      </p:graphicFrame>
      <p:sp>
        <p:nvSpPr>
          <p:cNvPr id="4" name="Title 1"/>
          <p:cNvSpPr>
            <a:spLocks noGrp="1"/>
          </p:cNvSpPr>
          <p:nvPr>
            <p:ph type="title"/>
          </p:nvPr>
        </p:nvSpPr>
        <p:spPr>
          <a:xfrm>
            <a:off x="457200" y="274638"/>
            <a:ext cx="8229600" cy="1143000"/>
          </a:xfrm>
        </p:spPr>
        <p:txBody>
          <a:bodyPr>
            <a:normAutofit fontScale="90000"/>
          </a:bodyPr>
          <a:lstStyle/>
          <a:p>
            <a:r>
              <a:rPr lang="en-US" dirty="0" smtClean="0"/>
              <a:t>The majority of TOMs were done during Follow-Up meetings</a:t>
            </a:r>
            <a:endParaRPr lang="en-US" dirty="0"/>
          </a:p>
        </p:txBody>
      </p:sp>
    </p:spTree>
    <p:extLst>
      <p:ext uri="{BB962C8B-B14F-4D97-AF65-F5344CB8AC3E}">
        <p14:creationId xmlns:p14="http://schemas.microsoft.com/office/powerpoint/2010/main" val="23938570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Scores by Subscale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468890291"/>
              </p:ext>
            </p:extLst>
          </p:nvPr>
        </p:nvGraphicFramePr>
        <p:xfrm>
          <a:off x="457200" y="1567066"/>
          <a:ext cx="8458200" cy="3823544"/>
        </p:xfrm>
        <a:graphic>
          <a:graphicData uri="http://schemas.openxmlformats.org/drawingml/2006/table">
            <a:tbl>
              <a:tblPr firstRow="1" bandRow="1">
                <a:tableStyleId>{F5AB1C69-6EDB-4FF4-983F-18BD219EF322}</a:tableStyleId>
              </a:tblPr>
              <a:tblGrid>
                <a:gridCol w="3299048">
                  <a:extLst>
                    <a:ext uri="{9D8B030D-6E8A-4147-A177-3AD203B41FA5}">
                      <a16:colId xmlns:a16="http://schemas.microsoft.com/office/drawing/2014/main" val="20000"/>
                    </a:ext>
                  </a:extLst>
                </a:gridCol>
                <a:gridCol w="1719718">
                  <a:extLst>
                    <a:ext uri="{9D8B030D-6E8A-4147-A177-3AD203B41FA5}">
                      <a16:colId xmlns:a16="http://schemas.microsoft.com/office/drawing/2014/main" val="20001"/>
                    </a:ext>
                  </a:extLst>
                </a:gridCol>
                <a:gridCol w="1719717">
                  <a:extLst>
                    <a:ext uri="{9D8B030D-6E8A-4147-A177-3AD203B41FA5}">
                      <a16:colId xmlns:a16="http://schemas.microsoft.com/office/drawing/2014/main" val="20002"/>
                    </a:ext>
                  </a:extLst>
                </a:gridCol>
                <a:gridCol w="1719717">
                  <a:extLst>
                    <a:ext uri="{9D8B030D-6E8A-4147-A177-3AD203B41FA5}">
                      <a16:colId xmlns:a16="http://schemas.microsoft.com/office/drawing/2014/main" val="20003"/>
                    </a:ext>
                  </a:extLst>
                </a:gridCol>
              </a:tblGrid>
              <a:tr h="397933">
                <a:tc>
                  <a:txBody>
                    <a:bodyPr/>
                    <a:lstStyle/>
                    <a:p>
                      <a:pPr algn="ctr"/>
                      <a:r>
                        <a:rPr lang="en-US" dirty="0" smtClean="0"/>
                        <a:t>TOM 2.0 Subscale</a:t>
                      </a:r>
                      <a:endParaRPr lang="en-US" dirty="0"/>
                    </a:p>
                  </a:txBody>
                  <a:tcPr anchor="ctr"/>
                </a:tc>
                <a:tc>
                  <a:txBody>
                    <a:bodyPr/>
                    <a:lstStyle/>
                    <a:p>
                      <a:pPr algn="ctr"/>
                      <a:r>
                        <a:rPr lang="en-US" dirty="0" smtClean="0"/>
                        <a:t>Overall Score</a:t>
                      </a:r>
                      <a:endParaRPr lang="en-US" dirty="0"/>
                    </a:p>
                  </a:txBody>
                  <a:tcPr anchor="ctr"/>
                </a:tc>
                <a:tc>
                  <a:txBody>
                    <a:bodyPr/>
                    <a:lstStyle/>
                    <a:p>
                      <a:pPr algn="ctr"/>
                      <a:r>
                        <a:rPr lang="en-US" dirty="0" smtClean="0"/>
                        <a:t>Key</a:t>
                      </a:r>
                      <a:r>
                        <a:rPr lang="en-US" baseline="0" dirty="0" smtClean="0"/>
                        <a:t> Element</a:t>
                      </a:r>
                      <a:endParaRPr lang="en-US" dirty="0"/>
                    </a:p>
                  </a:txBody>
                  <a:tcPr anchor="ctr"/>
                </a:tc>
                <a:tc>
                  <a:txBody>
                    <a:bodyPr/>
                    <a:lstStyle/>
                    <a:p>
                      <a:pPr algn="ctr"/>
                      <a:r>
                        <a:rPr lang="en-US" dirty="0" smtClean="0"/>
                        <a:t>National</a:t>
                      </a:r>
                      <a:r>
                        <a:rPr lang="en-US" baseline="0" dirty="0" smtClean="0"/>
                        <a:t> Mean</a:t>
                      </a:r>
                      <a:endParaRPr lang="en-US" dirty="0"/>
                    </a:p>
                  </a:txBody>
                  <a:tcPr anchor="ctr"/>
                </a:tc>
                <a:extLst>
                  <a:ext uri="{0D108BD9-81ED-4DB2-BD59-A6C34878D82A}">
                    <a16:rowId xmlns:a16="http://schemas.microsoft.com/office/drawing/2014/main" val="10000"/>
                  </a:ext>
                </a:extLst>
              </a:tr>
              <a:tr h="397933">
                <a:tc>
                  <a:txBody>
                    <a:bodyPr/>
                    <a:lstStyle/>
                    <a:p>
                      <a:pPr algn="l"/>
                      <a:r>
                        <a:rPr lang="en-US" sz="1800" dirty="0" smtClean="0"/>
                        <a:t>1. Full Meeting</a:t>
                      </a:r>
                      <a:r>
                        <a:rPr lang="en-US" sz="1800" baseline="0" dirty="0" smtClean="0"/>
                        <a:t> Attendance</a:t>
                      </a:r>
                      <a:endParaRPr lang="en-US" sz="1800" dirty="0"/>
                    </a:p>
                  </a:txBody>
                  <a:tcPr anchor="ctr"/>
                </a:tc>
                <a:tc>
                  <a:txBody>
                    <a:bodyPr/>
                    <a:lstStyle/>
                    <a:p>
                      <a:pPr algn="ctr"/>
                      <a:r>
                        <a:rPr lang="en-US" sz="1800" dirty="0" smtClean="0"/>
                        <a:t>67.5%</a:t>
                      </a:r>
                      <a:endParaRPr lang="en-US" sz="1800" dirty="0"/>
                    </a:p>
                  </a:txBody>
                  <a:tcPr anchor="ctr">
                    <a:solidFill>
                      <a:schemeClr val="accent4">
                        <a:lumMod val="60000"/>
                        <a:lumOff val="40000"/>
                      </a:schemeClr>
                    </a:solidFill>
                  </a:tcPr>
                </a:tc>
                <a:tc>
                  <a:txBody>
                    <a:bodyPr/>
                    <a:lstStyle/>
                    <a:p>
                      <a:pPr algn="ctr"/>
                      <a:r>
                        <a:rPr lang="en-US" sz="1800" i="1" dirty="0" smtClean="0"/>
                        <a:t>N/A</a:t>
                      </a:r>
                      <a:endParaRPr lang="en-US" sz="1800" i="1" dirty="0"/>
                    </a:p>
                  </a:txBody>
                  <a:tcPr anchor="ctr"/>
                </a:tc>
                <a:tc>
                  <a:txBody>
                    <a:bodyPr/>
                    <a:lstStyle/>
                    <a:p>
                      <a:pPr algn="ctr"/>
                      <a:r>
                        <a:rPr lang="en-US" sz="1800" i="0" dirty="0" smtClean="0"/>
                        <a:t>65.5%</a:t>
                      </a:r>
                      <a:endParaRPr lang="en-US" sz="1800" i="0" dirty="0"/>
                    </a:p>
                  </a:txBody>
                  <a:tcPr anchor="ctr"/>
                </a:tc>
                <a:extLst>
                  <a:ext uri="{0D108BD9-81ED-4DB2-BD59-A6C34878D82A}">
                    <a16:rowId xmlns:a16="http://schemas.microsoft.com/office/drawing/2014/main" val="10001"/>
                  </a:ext>
                </a:extLst>
              </a:tr>
              <a:tr h="397933">
                <a:tc>
                  <a:txBody>
                    <a:bodyPr/>
                    <a:lstStyle/>
                    <a:p>
                      <a:pPr algn="l"/>
                      <a:r>
                        <a:rPr lang="en-US" sz="1800" dirty="0" smtClean="0"/>
                        <a:t>2. Effective Teamwork</a:t>
                      </a:r>
                      <a:endParaRPr lang="en-US" sz="1800" dirty="0"/>
                    </a:p>
                  </a:txBody>
                  <a:tcPr anchor="ctr"/>
                </a:tc>
                <a:tc>
                  <a:txBody>
                    <a:bodyPr/>
                    <a:lstStyle/>
                    <a:p>
                      <a:pPr algn="ctr"/>
                      <a:r>
                        <a:rPr lang="en-US" sz="1800" dirty="0" smtClean="0"/>
                        <a:t>95.0%</a:t>
                      </a:r>
                      <a:endParaRPr lang="en-US" sz="1800" dirty="0"/>
                    </a:p>
                  </a:txBody>
                  <a:tcPr anchor="ctr"/>
                </a:tc>
                <a:tc>
                  <a:txBody>
                    <a:bodyPr/>
                    <a:lstStyle/>
                    <a:p>
                      <a:pPr algn="ctr"/>
                      <a:r>
                        <a:rPr lang="en-US" sz="1800" dirty="0" smtClean="0"/>
                        <a:t>95.0%</a:t>
                      </a:r>
                      <a:endParaRPr lang="en-US" sz="1800" dirty="0"/>
                    </a:p>
                  </a:txBody>
                  <a:tcPr anchor="ctr"/>
                </a:tc>
                <a:tc>
                  <a:txBody>
                    <a:bodyPr/>
                    <a:lstStyle/>
                    <a:p>
                      <a:pPr algn="ctr"/>
                      <a:r>
                        <a:rPr lang="en-US" sz="1800" i="0" dirty="0" smtClean="0"/>
                        <a:t>85.7%</a:t>
                      </a:r>
                      <a:endParaRPr lang="en-US" sz="1800" i="0" dirty="0"/>
                    </a:p>
                  </a:txBody>
                  <a:tcPr anchor="ctr"/>
                </a:tc>
                <a:extLst>
                  <a:ext uri="{0D108BD9-81ED-4DB2-BD59-A6C34878D82A}">
                    <a16:rowId xmlns:a16="http://schemas.microsoft.com/office/drawing/2014/main" val="10002"/>
                  </a:ext>
                </a:extLst>
              </a:tr>
              <a:tr h="397933">
                <a:tc>
                  <a:txBody>
                    <a:bodyPr/>
                    <a:lstStyle/>
                    <a:p>
                      <a:pPr algn="l"/>
                      <a:r>
                        <a:rPr lang="en-US" sz="1800" dirty="0" smtClean="0"/>
                        <a:t>3. Driven by Strengths</a:t>
                      </a:r>
                      <a:r>
                        <a:rPr lang="en-US" sz="1800" baseline="0" dirty="0" smtClean="0"/>
                        <a:t> &amp; Families</a:t>
                      </a:r>
                      <a:endParaRPr lang="en-US" sz="1800" dirty="0"/>
                    </a:p>
                  </a:txBody>
                  <a:tcPr anchor="ctr"/>
                </a:tc>
                <a:tc>
                  <a:txBody>
                    <a:bodyPr/>
                    <a:lstStyle/>
                    <a:p>
                      <a:pPr algn="ctr"/>
                      <a:r>
                        <a:rPr lang="en-US" sz="1800" dirty="0" smtClean="0"/>
                        <a:t>88.5%</a:t>
                      </a:r>
                      <a:endParaRPr lang="en-US" sz="1800" dirty="0"/>
                    </a:p>
                  </a:txBody>
                  <a:tcPr anchor="ctr"/>
                </a:tc>
                <a:tc>
                  <a:txBody>
                    <a:bodyPr/>
                    <a:lstStyle/>
                    <a:p>
                      <a:pPr algn="ctr"/>
                      <a:r>
                        <a:rPr lang="en-US" sz="1800" dirty="0" smtClean="0"/>
                        <a:t>88.5%</a:t>
                      </a:r>
                      <a:endParaRPr lang="en-US" sz="1800" dirty="0"/>
                    </a:p>
                  </a:txBody>
                  <a:tcPr anchor="ctr"/>
                </a:tc>
                <a:tc>
                  <a:txBody>
                    <a:bodyPr/>
                    <a:lstStyle/>
                    <a:p>
                      <a:pPr algn="ctr"/>
                      <a:r>
                        <a:rPr lang="en-US" sz="1800" i="0" dirty="0" smtClean="0"/>
                        <a:t>73.8%</a:t>
                      </a:r>
                      <a:endParaRPr lang="en-US" sz="1800" i="0" dirty="0"/>
                    </a:p>
                  </a:txBody>
                  <a:tcPr anchor="ctr"/>
                </a:tc>
                <a:extLst>
                  <a:ext uri="{0D108BD9-81ED-4DB2-BD59-A6C34878D82A}">
                    <a16:rowId xmlns:a16="http://schemas.microsoft.com/office/drawing/2014/main" val="10003"/>
                  </a:ext>
                </a:extLst>
              </a:tr>
              <a:tr h="397933">
                <a:tc>
                  <a:txBody>
                    <a:bodyPr/>
                    <a:lstStyle/>
                    <a:p>
                      <a:pPr algn="l"/>
                      <a:r>
                        <a:rPr lang="en-US" sz="1800" dirty="0" smtClean="0"/>
                        <a:t>4. Based on Priority Needs</a:t>
                      </a:r>
                      <a:endParaRPr lang="en-US" sz="1800" dirty="0"/>
                    </a:p>
                  </a:txBody>
                  <a:tcPr anchor="ctr"/>
                </a:tc>
                <a:tc>
                  <a:txBody>
                    <a:bodyPr/>
                    <a:lstStyle/>
                    <a:p>
                      <a:pPr algn="ctr"/>
                      <a:r>
                        <a:rPr lang="en-US" sz="1800" dirty="0" smtClean="0"/>
                        <a:t>84.1%</a:t>
                      </a:r>
                      <a:endParaRPr lang="en-US" sz="1800" dirty="0"/>
                    </a:p>
                  </a:txBody>
                  <a:tcPr anchor="ctr"/>
                </a:tc>
                <a:tc>
                  <a:txBody>
                    <a:bodyPr/>
                    <a:lstStyle/>
                    <a:p>
                      <a:pPr algn="ctr"/>
                      <a:r>
                        <a:rPr lang="en-US" sz="1800" dirty="0" smtClean="0"/>
                        <a:t>84.1%</a:t>
                      </a:r>
                      <a:endParaRPr lang="en-US" sz="1800" dirty="0"/>
                    </a:p>
                  </a:txBody>
                  <a:tcPr anchor="ctr"/>
                </a:tc>
                <a:tc>
                  <a:txBody>
                    <a:bodyPr/>
                    <a:lstStyle/>
                    <a:p>
                      <a:pPr algn="ctr"/>
                      <a:r>
                        <a:rPr lang="en-US" sz="1800" i="0" dirty="0" smtClean="0"/>
                        <a:t>66.7%</a:t>
                      </a:r>
                      <a:endParaRPr lang="en-US" sz="1800" i="0" dirty="0"/>
                    </a:p>
                  </a:txBody>
                  <a:tcPr anchor="ctr"/>
                </a:tc>
                <a:extLst>
                  <a:ext uri="{0D108BD9-81ED-4DB2-BD59-A6C34878D82A}">
                    <a16:rowId xmlns:a16="http://schemas.microsoft.com/office/drawing/2014/main" val="10004"/>
                  </a:ext>
                </a:extLst>
              </a:tr>
              <a:tr h="397933">
                <a:tc>
                  <a:txBody>
                    <a:bodyPr/>
                    <a:lstStyle/>
                    <a:p>
                      <a:pPr algn="l"/>
                      <a:r>
                        <a:rPr lang="en-US" sz="1800" dirty="0" smtClean="0"/>
                        <a:t>5. Use of Natural &amp; Community Supports</a:t>
                      </a:r>
                      <a:endParaRPr lang="en-US" sz="1800" dirty="0"/>
                    </a:p>
                  </a:txBody>
                  <a:tcPr anchor="ctr"/>
                </a:tc>
                <a:tc>
                  <a:txBody>
                    <a:bodyPr/>
                    <a:lstStyle/>
                    <a:p>
                      <a:pPr algn="ctr"/>
                      <a:r>
                        <a:rPr lang="en-US" sz="1800" dirty="0" smtClean="0"/>
                        <a:t>76.0%</a:t>
                      </a:r>
                      <a:endParaRPr lang="en-US" sz="1800" dirty="0"/>
                    </a:p>
                  </a:txBody>
                  <a:tcPr anchor="ctr">
                    <a:solidFill>
                      <a:schemeClr val="accent4">
                        <a:lumMod val="60000"/>
                        <a:lumOff val="40000"/>
                      </a:schemeClr>
                    </a:solidFill>
                  </a:tcPr>
                </a:tc>
                <a:tc>
                  <a:txBody>
                    <a:bodyPr/>
                    <a:lstStyle/>
                    <a:p>
                      <a:pPr algn="ctr"/>
                      <a:r>
                        <a:rPr lang="en-US" sz="1800" dirty="0" smtClean="0"/>
                        <a:t>76.0%</a:t>
                      </a:r>
                      <a:endParaRPr lang="en-US" sz="1800" dirty="0"/>
                    </a:p>
                  </a:txBody>
                  <a:tcPr anchor="ctr">
                    <a:solidFill>
                      <a:schemeClr val="accent4">
                        <a:lumMod val="60000"/>
                        <a:lumOff val="40000"/>
                      </a:schemeClr>
                    </a:solidFill>
                  </a:tcPr>
                </a:tc>
                <a:tc>
                  <a:txBody>
                    <a:bodyPr/>
                    <a:lstStyle/>
                    <a:p>
                      <a:pPr algn="ctr"/>
                      <a:r>
                        <a:rPr lang="en-US" sz="1800" i="0" dirty="0" smtClean="0"/>
                        <a:t>67.3%</a:t>
                      </a:r>
                      <a:endParaRPr lang="en-US" sz="1800" i="0" dirty="0"/>
                    </a:p>
                  </a:txBody>
                  <a:tcPr anchor="ctr"/>
                </a:tc>
                <a:extLst>
                  <a:ext uri="{0D108BD9-81ED-4DB2-BD59-A6C34878D82A}">
                    <a16:rowId xmlns:a16="http://schemas.microsoft.com/office/drawing/2014/main" val="10005"/>
                  </a:ext>
                </a:extLst>
              </a:tr>
              <a:tr h="397933">
                <a:tc>
                  <a:txBody>
                    <a:bodyPr/>
                    <a:lstStyle/>
                    <a:p>
                      <a:pPr algn="l"/>
                      <a:r>
                        <a:rPr lang="en-US" sz="1800" dirty="0" smtClean="0"/>
                        <a:t>6. Outcomes-Based Process</a:t>
                      </a:r>
                      <a:endParaRPr lang="en-US" sz="1800" dirty="0"/>
                    </a:p>
                  </a:txBody>
                  <a:tcPr anchor="ctr"/>
                </a:tc>
                <a:tc>
                  <a:txBody>
                    <a:bodyPr/>
                    <a:lstStyle/>
                    <a:p>
                      <a:pPr algn="ctr"/>
                      <a:r>
                        <a:rPr lang="en-US" sz="1800" dirty="0" smtClean="0"/>
                        <a:t>84.1%</a:t>
                      </a:r>
                      <a:endParaRPr lang="en-US" sz="1800" dirty="0"/>
                    </a:p>
                  </a:txBody>
                  <a:tcPr anchor="ctr">
                    <a:solidFill>
                      <a:schemeClr val="accent4">
                        <a:lumMod val="20000"/>
                        <a:lumOff val="80000"/>
                      </a:schemeClr>
                    </a:solidFill>
                  </a:tcPr>
                </a:tc>
                <a:tc>
                  <a:txBody>
                    <a:bodyPr/>
                    <a:lstStyle/>
                    <a:p>
                      <a:pPr algn="ctr"/>
                      <a:r>
                        <a:rPr lang="en-US" sz="1800" dirty="0" smtClean="0"/>
                        <a:t>84.1%</a:t>
                      </a:r>
                      <a:endParaRPr lang="en-US" sz="1800" dirty="0"/>
                    </a:p>
                  </a:txBody>
                  <a:tcPr anchor="ctr">
                    <a:solidFill>
                      <a:schemeClr val="accent4">
                        <a:lumMod val="20000"/>
                        <a:lumOff val="80000"/>
                      </a:schemeClr>
                    </a:solidFill>
                  </a:tcPr>
                </a:tc>
                <a:tc>
                  <a:txBody>
                    <a:bodyPr/>
                    <a:lstStyle/>
                    <a:p>
                      <a:pPr algn="ctr"/>
                      <a:r>
                        <a:rPr lang="en-US" sz="1800" i="0" dirty="0" smtClean="0"/>
                        <a:t>57.6%</a:t>
                      </a:r>
                      <a:endParaRPr lang="en-US" sz="1800" i="0" dirty="0"/>
                    </a:p>
                  </a:txBody>
                  <a:tcPr anchor="ctr"/>
                </a:tc>
                <a:extLst>
                  <a:ext uri="{0D108BD9-81ED-4DB2-BD59-A6C34878D82A}">
                    <a16:rowId xmlns:a16="http://schemas.microsoft.com/office/drawing/2014/main" val="10006"/>
                  </a:ext>
                </a:extLst>
              </a:tr>
              <a:tr h="397933">
                <a:tc>
                  <a:txBody>
                    <a:bodyPr/>
                    <a:lstStyle/>
                    <a:p>
                      <a:pPr algn="l"/>
                      <a:r>
                        <a:rPr lang="en-US" sz="1800" dirty="0" smtClean="0"/>
                        <a:t>7.</a:t>
                      </a:r>
                      <a:r>
                        <a:rPr lang="en-US" sz="1800" baseline="0" dirty="0" smtClean="0"/>
                        <a:t> Skilled Facilitation</a:t>
                      </a:r>
                      <a:endParaRPr lang="en-US" sz="1800" dirty="0"/>
                    </a:p>
                  </a:txBody>
                  <a:tcPr anchor="ctr"/>
                </a:tc>
                <a:tc>
                  <a:txBody>
                    <a:bodyPr/>
                    <a:lstStyle/>
                    <a:p>
                      <a:pPr algn="ctr"/>
                      <a:r>
                        <a:rPr lang="en-US" sz="1800" dirty="0" smtClean="0"/>
                        <a:t>93.9%</a:t>
                      </a:r>
                      <a:endParaRPr lang="en-US" sz="1800" dirty="0"/>
                    </a:p>
                  </a:txBody>
                  <a:tcPr anchor="ctr">
                    <a:solidFill>
                      <a:schemeClr val="accent4">
                        <a:lumMod val="60000"/>
                        <a:lumOff val="40000"/>
                      </a:schemeClr>
                    </a:solidFill>
                  </a:tcPr>
                </a:tc>
                <a:tc>
                  <a:txBody>
                    <a:bodyPr/>
                    <a:lstStyle/>
                    <a:p>
                      <a:pPr algn="ctr"/>
                      <a:r>
                        <a:rPr lang="en-US" sz="1800" i="1" dirty="0" smtClean="0"/>
                        <a:t>N/A</a:t>
                      </a:r>
                      <a:endParaRPr lang="en-US" sz="1800" i="1" dirty="0"/>
                    </a:p>
                  </a:txBody>
                  <a:tcPr anchor="ctr"/>
                </a:tc>
                <a:tc>
                  <a:txBody>
                    <a:bodyPr/>
                    <a:lstStyle/>
                    <a:p>
                      <a:pPr algn="ctr"/>
                      <a:r>
                        <a:rPr lang="en-US" sz="1800" i="0" dirty="0" smtClean="0"/>
                        <a:t>82.5%</a:t>
                      </a:r>
                      <a:endParaRPr lang="en-US" sz="1800" i="0" dirty="0"/>
                    </a:p>
                  </a:txBody>
                  <a:tcPr anchor="ctr"/>
                </a:tc>
                <a:extLst>
                  <a:ext uri="{0D108BD9-81ED-4DB2-BD59-A6C34878D82A}">
                    <a16:rowId xmlns:a16="http://schemas.microsoft.com/office/drawing/2014/main" val="10007"/>
                  </a:ext>
                </a:extLst>
              </a:tr>
              <a:tr h="397933">
                <a:tc>
                  <a:txBody>
                    <a:bodyPr/>
                    <a:lstStyle/>
                    <a:p>
                      <a:pPr algn="l"/>
                      <a:r>
                        <a:rPr lang="en-US" sz="2000" b="1" dirty="0" smtClean="0"/>
                        <a:t>Total TOM</a:t>
                      </a:r>
                      <a:r>
                        <a:rPr lang="en-US" sz="2000" b="1" baseline="0" dirty="0" smtClean="0"/>
                        <a:t> 2.0 Score</a:t>
                      </a:r>
                      <a:endParaRPr lang="en-US" sz="2000" b="1" dirty="0"/>
                    </a:p>
                  </a:txBody>
                  <a:tcPr anchor="ctr"/>
                </a:tc>
                <a:tc>
                  <a:txBody>
                    <a:bodyPr/>
                    <a:lstStyle/>
                    <a:p>
                      <a:pPr algn="ctr"/>
                      <a:r>
                        <a:rPr lang="en-US" sz="2000" b="1" dirty="0" smtClean="0"/>
                        <a:t>84.3%</a:t>
                      </a:r>
                      <a:endParaRPr lang="en-US" sz="2000" b="1" dirty="0"/>
                    </a:p>
                  </a:txBody>
                  <a:tcPr anchor="ctr"/>
                </a:tc>
                <a:tc>
                  <a:txBody>
                    <a:bodyPr/>
                    <a:lstStyle/>
                    <a:p>
                      <a:pPr algn="ctr"/>
                      <a:r>
                        <a:rPr lang="en-US" sz="2000" b="1" dirty="0" smtClean="0"/>
                        <a:t>85.7%</a:t>
                      </a:r>
                      <a:endParaRPr lang="en-US" sz="2000" b="1" dirty="0"/>
                    </a:p>
                  </a:txBody>
                  <a:tcPr anchor="ctr"/>
                </a:tc>
                <a:tc>
                  <a:txBody>
                    <a:bodyPr/>
                    <a:lstStyle/>
                    <a:p>
                      <a:pPr algn="ctr"/>
                      <a:r>
                        <a:rPr lang="en-US" sz="2000" b="1" i="0" dirty="0" smtClean="0"/>
                        <a:t>71.6%</a:t>
                      </a:r>
                      <a:endParaRPr lang="en-US" sz="2000" b="1" i="0" dirty="0"/>
                    </a:p>
                  </a:txBody>
                  <a:tcPr anchor="ctr"/>
                </a:tc>
                <a:extLst>
                  <a:ext uri="{0D108BD9-81ED-4DB2-BD59-A6C34878D82A}">
                    <a16:rowId xmlns:a16="http://schemas.microsoft.com/office/drawing/2014/main" val="10008"/>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sp>
        <p:nvSpPr>
          <p:cNvPr id="3" name="TextBox 2"/>
          <p:cNvSpPr txBox="1"/>
          <p:nvPr/>
        </p:nvSpPr>
        <p:spPr>
          <a:xfrm>
            <a:off x="1371600" y="5821516"/>
            <a:ext cx="2819400" cy="923330"/>
          </a:xfrm>
          <a:prstGeom prst="rect">
            <a:avLst/>
          </a:prstGeom>
          <a:noFill/>
        </p:spPr>
        <p:txBody>
          <a:bodyPr wrap="square" rtlCol="0">
            <a:spAutoFit/>
          </a:bodyPr>
          <a:lstStyle/>
          <a:p>
            <a:r>
              <a:rPr lang="en-US" dirty="0"/>
              <a:t>Includes “Full Meeting Attendance” and “Skilled Facilitation”</a:t>
            </a:r>
          </a:p>
        </p:txBody>
      </p:sp>
      <p:cxnSp>
        <p:nvCxnSpPr>
          <p:cNvPr id="8" name="Straight Arrow Connector 7"/>
          <p:cNvCxnSpPr>
            <a:stCxn id="3" idx="0"/>
          </p:cNvCxnSpPr>
          <p:nvPr/>
        </p:nvCxnSpPr>
        <p:spPr>
          <a:xfrm flipV="1">
            <a:off x="2781300" y="5410200"/>
            <a:ext cx="1485900" cy="4113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76700" y="5960017"/>
            <a:ext cx="2819400" cy="646331"/>
          </a:xfrm>
          <a:prstGeom prst="rect">
            <a:avLst/>
          </a:prstGeom>
          <a:noFill/>
        </p:spPr>
        <p:txBody>
          <a:bodyPr wrap="square" rtlCol="0">
            <a:spAutoFit/>
          </a:bodyPr>
          <a:lstStyle/>
          <a:p>
            <a:r>
              <a:rPr lang="en-US" dirty="0"/>
              <a:t>Includes only the 5 Key Elements</a:t>
            </a:r>
          </a:p>
        </p:txBody>
      </p:sp>
      <p:cxnSp>
        <p:nvCxnSpPr>
          <p:cNvPr id="13" name="Straight Arrow Connector 12"/>
          <p:cNvCxnSpPr>
            <a:stCxn id="9" idx="0"/>
          </p:cNvCxnSpPr>
          <p:nvPr/>
        </p:nvCxnSpPr>
        <p:spPr>
          <a:xfrm flipV="1">
            <a:off x="5486400" y="5410202"/>
            <a:ext cx="609600" cy="54981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597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304800" y="1600200"/>
            <a:ext cx="4114800" cy="4876800"/>
          </a:xfrm>
        </p:spPr>
        <p:txBody>
          <a:bodyPr>
            <a:normAutofit fontScale="92500"/>
          </a:bodyPr>
          <a:lstStyle/>
          <a:p>
            <a:pPr marL="0" indent="0">
              <a:buNone/>
            </a:pPr>
            <a:r>
              <a:rPr lang="en-US" sz="1800" dirty="0"/>
              <a:t>Items on fidelity are based on Wraparound involvement and the key elements, and the self-administered survey also includes sections on satisfaction and outcomes.</a:t>
            </a:r>
          </a:p>
          <a:p>
            <a:pPr marL="0" indent="0">
              <a:buNone/>
            </a:pPr>
            <a:endParaRPr lang="en-US" sz="600" dirty="0"/>
          </a:p>
          <a:p>
            <a:pPr>
              <a:buSzPct val="100000"/>
              <a:buFont typeface="Wingdings" panose="05000000000000000000" pitchFamily="2" charset="2"/>
              <a:buChar char="q"/>
            </a:pPr>
            <a:r>
              <a:rPr lang="en-US" sz="1600" b="1" dirty="0">
                <a:solidFill>
                  <a:schemeClr val="accent3">
                    <a:lumMod val="75000"/>
                  </a:schemeClr>
                </a:solidFill>
              </a:rPr>
              <a:t>A. WRAPAROUND INVOLVEMENT</a:t>
            </a:r>
            <a:r>
              <a:rPr lang="en-US" sz="1600" dirty="0"/>
              <a:t>: My team meets regularly (for example, at least every 30-45 days)</a:t>
            </a:r>
          </a:p>
          <a:p>
            <a:pPr marL="684213" lvl="1" indent="-227013"/>
            <a:endParaRPr lang="en-US" sz="400" dirty="0"/>
          </a:p>
          <a:p>
            <a:pPr>
              <a:buSzPct val="100000"/>
              <a:buFont typeface="Wingdings" panose="05000000000000000000" pitchFamily="2" charset="2"/>
              <a:buChar char="q"/>
            </a:pPr>
            <a:r>
              <a:rPr lang="en-US" sz="1600" b="1" dirty="0">
                <a:solidFill>
                  <a:schemeClr val="accent3">
                    <a:lumMod val="75000"/>
                  </a:schemeClr>
                </a:solidFill>
              </a:rPr>
              <a:t>B. EXPERIENCES IN WRAPAROUND</a:t>
            </a:r>
            <a:r>
              <a:rPr lang="en-US" sz="1600" dirty="0"/>
              <a:t>: With help from members of our Wraparound team, my family and I chose a small number of the highest priority needs to focus on.</a:t>
            </a:r>
          </a:p>
          <a:p>
            <a:pPr marL="684213" lvl="1" indent="-227013"/>
            <a:r>
              <a:rPr lang="en-US" sz="1200" i="1" dirty="0"/>
              <a:t>Key Element</a:t>
            </a:r>
            <a:r>
              <a:rPr lang="en-US" sz="1200" dirty="0"/>
              <a:t>: Needs-Based</a:t>
            </a:r>
          </a:p>
          <a:p>
            <a:pPr marL="684213" lvl="1" indent="-227013"/>
            <a:endParaRPr lang="en-US" sz="400" dirty="0"/>
          </a:p>
          <a:p>
            <a:pPr>
              <a:buSzPct val="100000"/>
              <a:buFont typeface="Wingdings" panose="05000000000000000000" pitchFamily="2" charset="2"/>
              <a:buChar char="q"/>
            </a:pPr>
            <a:r>
              <a:rPr lang="en-US" sz="1600" b="1" dirty="0">
                <a:solidFill>
                  <a:schemeClr val="accent3">
                    <a:lumMod val="75000"/>
                  </a:schemeClr>
                </a:solidFill>
              </a:rPr>
              <a:t>C. SATISFACTION</a:t>
            </a:r>
            <a:r>
              <a:rPr lang="en-US" sz="1600" dirty="0"/>
              <a:t>: Since starting Wraparound, our family has made progress toward meeting our needs.</a:t>
            </a:r>
          </a:p>
          <a:p>
            <a:pPr marL="684213" lvl="1" indent="-227013"/>
            <a:endParaRPr lang="en-US" sz="400" dirty="0"/>
          </a:p>
          <a:p>
            <a:pPr>
              <a:buSzPct val="100000"/>
              <a:buFont typeface="Wingdings" panose="05000000000000000000" pitchFamily="2" charset="2"/>
              <a:buChar char="q"/>
            </a:pPr>
            <a:r>
              <a:rPr lang="en-US" sz="1600" b="1" dirty="0">
                <a:solidFill>
                  <a:schemeClr val="accent3">
                    <a:lumMod val="75000"/>
                  </a:schemeClr>
                </a:solidFill>
              </a:rPr>
              <a:t>D. OUTCOMES</a:t>
            </a:r>
            <a:r>
              <a:rPr lang="en-US" sz="1600" dirty="0"/>
              <a:t>: Since starting Wraparound, the child/youth has had a new placement in an institution. </a:t>
            </a:r>
          </a:p>
        </p:txBody>
      </p:sp>
      <p:graphicFrame>
        <p:nvGraphicFramePr>
          <p:cNvPr id="6" name="Group 3"/>
          <p:cNvGraphicFramePr>
            <a:graphicFrameLocks noGrp="1"/>
          </p:cNvGraphicFramePr>
          <p:nvPr>
            <p:extLst>
              <p:ext uri="{D42A27DB-BD31-4B8C-83A1-F6EECF244321}">
                <p14:modId xmlns:p14="http://schemas.microsoft.com/office/powerpoint/2010/main" val="1655993153"/>
              </p:ext>
            </p:extLst>
          </p:nvPr>
        </p:nvGraphicFramePr>
        <p:xfrm>
          <a:off x="4495803" y="1600202"/>
          <a:ext cx="4571999" cy="4953001"/>
        </p:xfrm>
        <a:graphic>
          <a:graphicData uri="http://schemas.openxmlformats.org/drawingml/2006/table">
            <a:tbl>
              <a:tblPr/>
              <a:tblGrid>
                <a:gridCol w="1447799">
                  <a:extLst>
                    <a:ext uri="{9D8B030D-6E8A-4147-A177-3AD203B41FA5}">
                      <a16:colId xmlns:a16="http://schemas.microsoft.com/office/drawing/2014/main" val="20000"/>
                    </a:ext>
                  </a:extLst>
                </a:gridCol>
                <a:gridCol w="520700">
                  <a:extLst>
                    <a:ext uri="{9D8B030D-6E8A-4147-A177-3AD203B41FA5}">
                      <a16:colId xmlns:a16="http://schemas.microsoft.com/office/drawing/2014/main" val="20001"/>
                    </a:ext>
                  </a:extLst>
                </a:gridCol>
                <a:gridCol w="520700">
                  <a:extLst>
                    <a:ext uri="{9D8B030D-6E8A-4147-A177-3AD203B41FA5}">
                      <a16:colId xmlns:a16="http://schemas.microsoft.com/office/drawing/2014/main" val="20002"/>
                    </a:ext>
                  </a:extLst>
                </a:gridCol>
                <a:gridCol w="520700">
                  <a:extLst>
                    <a:ext uri="{9D8B030D-6E8A-4147-A177-3AD203B41FA5}">
                      <a16:colId xmlns:a16="http://schemas.microsoft.com/office/drawing/2014/main" val="20003"/>
                    </a:ext>
                  </a:extLst>
                </a:gridCol>
                <a:gridCol w="520700">
                  <a:extLst>
                    <a:ext uri="{9D8B030D-6E8A-4147-A177-3AD203B41FA5}">
                      <a16:colId xmlns:a16="http://schemas.microsoft.com/office/drawing/2014/main" val="20004"/>
                    </a:ext>
                  </a:extLst>
                </a:gridCol>
                <a:gridCol w="520700">
                  <a:extLst>
                    <a:ext uri="{9D8B030D-6E8A-4147-A177-3AD203B41FA5}">
                      <a16:colId xmlns:a16="http://schemas.microsoft.com/office/drawing/2014/main" val="20005"/>
                    </a:ext>
                  </a:extLst>
                </a:gridCol>
                <a:gridCol w="520700">
                  <a:extLst>
                    <a:ext uri="{9D8B030D-6E8A-4147-A177-3AD203B41FA5}">
                      <a16:colId xmlns:a16="http://schemas.microsoft.com/office/drawing/2014/main" val="20006"/>
                    </a:ext>
                  </a:extLst>
                </a:gridCol>
              </a:tblGrid>
              <a:tr h="294335">
                <a:tc gridSpan="7">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200" b="1" i="0" u="none" strike="noStrike" kern="1200" cap="none" normalizeH="0" baseline="0" dirty="0" smtClean="0">
                          <a:ln>
                            <a:noFill/>
                          </a:ln>
                          <a:solidFill>
                            <a:schemeClr val="bg1"/>
                          </a:solidFill>
                          <a:effectLst/>
                          <a:latin typeface="+mn-lt"/>
                          <a:ea typeface="Times New Roman" pitchFamily="18" charset="0"/>
                          <a:cs typeface="Arial" charset="0"/>
                        </a:rPr>
                        <a:t>Section B. Experiences in Wraparound</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smtClean="0">
                        <a:ln>
                          <a:noFill/>
                        </a:ln>
                        <a:solidFill>
                          <a:srgbClr val="000000"/>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smtClean="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smtClean="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smtClean="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smtClean="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tc hMerge="1">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700" b="1" i="0" u="none" strike="noStrike" cap="none" normalizeH="0" baseline="0" dirty="0" smtClean="0">
                        <a:ln>
                          <a:noFill/>
                        </a:ln>
                        <a:solidFill>
                          <a:schemeClr val="bg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6"/>
                    </a:solidFill>
                  </a:tcPr>
                </a:tc>
                <a:extLst>
                  <a:ext uri="{0D108BD9-81ED-4DB2-BD59-A6C34878D82A}">
                    <a16:rowId xmlns:a16="http://schemas.microsoft.com/office/drawing/2014/main" val="10000"/>
                  </a:ext>
                </a:extLst>
              </a:tr>
              <a:tr h="314775">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endParaRPr kumimoji="0" lang="en-US" sz="14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smtClean="0">
                          <a:ln>
                            <a:noFill/>
                          </a:ln>
                          <a:solidFill>
                            <a:schemeClr val="tx1"/>
                          </a:solidFill>
                          <a:effectLst/>
                          <a:latin typeface="+mj-lt"/>
                          <a:ea typeface="Times New Roman" pitchFamily="18" charset="0"/>
                          <a:cs typeface="Arial" charset="0"/>
                        </a:rPr>
                        <a:t>Strongly Agree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smtClean="0">
                          <a:ln>
                            <a:noFill/>
                          </a:ln>
                          <a:solidFill>
                            <a:schemeClr val="tx1"/>
                          </a:solidFill>
                          <a:effectLst/>
                          <a:latin typeface="+mj-lt"/>
                          <a:ea typeface="Times New Roman" pitchFamily="18" charset="0"/>
                          <a:cs typeface="Arial" charset="0"/>
                        </a:rPr>
                        <a:t>Agree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smtClean="0">
                          <a:ln>
                            <a:noFill/>
                          </a:ln>
                          <a:solidFill>
                            <a:schemeClr val="tx1"/>
                          </a:solidFill>
                          <a:effectLst/>
                          <a:latin typeface="+mj-lt"/>
                          <a:ea typeface="Times New Roman" pitchFamily="18" charset="0"/>
                          <a:cs typeface="Arial" charset="0"/>
                        </a:rPr>
                        <a:t>Neutral</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smtClean="0">
                          <a:ln>
                            <a:noFill/>
                          </a:ln>
                          <a:solidFill>
                            <a:schemeClr val="tx1"/>
                          </a:solidFill>
                          <a:effectLst/>
                          <a:latin typeface="+mj-lt"/>
                          <a:ea typeface="Times New Roman" pitchFamily="18" charset="0"/>
                          <a:cs typeface="Arial" charset="0"/>
                        </a:rPr>
                        <a:t>Disagree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smtClean="0">
                          <a:ln>
                            <a:noFill/>
                          </a:ln>
                          <a:solidFill>
                            <a:schemeClr val="tx1"/>
                          </a:solidFill>
                          <a:effectLst/>
                          <a:latin typeface="+mj-lt"/>
                          <a:ea typeface="Times New Roman" pitchFamily="18" charset="0"/>
                          <a:cs typeface="Arial" charset="0"/>
                        </a:rPr>
                        <a:t>Strongly Disagree</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700" b="1" i="0" u="none" strike="noStrike" cap="none" normalizeH="0" baseline="0" dirty="0" smtClean="0">
                          <a:ln>
                            <a:noFill/>
                          </a:ln>
                          <a:solidFill>
                            <a:schemeClr val="tx1"/>
                          </a:solidFill>
                          <a:effectLst/>
                          <a:latin typeface="+mj-lt"/>
                          <a:ea typeface="Times New Roman" pitchFamily="18" charset="0"/>
                          <a:cs typeface="Arial" charset="0"/>
                        </a:rPr>
                        <a:t>Don’t Know</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920716">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rPr>
                        <a:t>B1. </a:t>
                      </a:r>
                      <a:r>
                        <a:rPr kumimoji="0" lang="en-US" sz="1050" b="0" i="0" u="none" strike="noStrike" cap="none" normalizeH="0" baseline="0" dirty="0" smtClean="0">
                          <a:ln>
                            <a:noFill/>
                          </a:ln>
                          <a:solidFill>
                            <a:schemeClr val="tx1"/>
                          </a:solidFill>
                          <a:effectLst/>
                          <a:latin typeface="+mj-lt"/>
                          <a:ea typeface="Times New Roman" pitchFamily="18" charset="0"/>
                          <a:cs typeface="Arial" charset="0"/>
                        </a:rPr>
                        <a:t>My family and I had a major role in choosing the people on our Wraparound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08597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rPr>
                        <a:t>B2. </a:t>
                      </a:r>
                      <a:r>
                        <a:rPr kumimoji="0" lang="en-US" sz="1050" b="0" i="0" u="none" strike="noStrike" cap="none" normalizeH="0" baseline="0" dirty="0" smtClean="0">
                          <a:ln>
                            <a:noFill/>
                          </a:ln>
                          <a:solidFill>
                            <a:schemeClr val="tx1"/>
                          </a:solidFill>
                          <a:effectLst/>
                          <a:latin typeface="+mj-lt"/>
                          <a:ea typeface="Times New Roman" pitchFamily="18" charset="0"/>
                          <a:cs typeface="Arial" charset="0"/>
                        </a:rPr>
                        <a:t>There are people providing services to my child and family who are </a:t>
                      </a:r>
                      <a:r>
                        <a:rPr kumimoji="0" lang="en-US" sz="1050" b="0" i="0" u="sng" strike="noStrike" cap="none" normalizeH="0" baseline="0" dirty="0" smtClean="0">
                          <a:ln>
                            <a:noFill/>
                          </a:ln>
                          <a:solidFill>
                            <a:schemeClr val="tx1"/>
                          </a:solidFill>
                          <a:effectLst/>
                          <a:latin typeface="+mj-lt"/>
                          <a:ea typeface="Times New Roman" pitchFamily="18" charset="0"/>
                          <a:cs typeface="Arial" charset="0"/>
                        </a:rPr>
                        <a:t>not</a:t>
                      </a:r>
                      <a:r>
                        <a:rPr kumimoji="0" lang="en-US" sz="1050" b="0" i="0" u="none" strike="noStrike" cap="none" normalizeH="0" baseline="0" dirty="0" smtClean="0">
                          <a:ln>
                            <a:noFill/>
                          </a:ln>
                          <a:solidFill>
                            <a:schemeClr val="tx1"/>
                          </a:solidFill>
                          <a:effectLst/>
                          <a:latin typeface="+mj-lt"/>
                          <a:ea typeface="Times New Roman" pitchFamily="18" charset="0"/>
                          <a:cs typeface="Arial" charset="0"/>
                        </a:rPr>
                        <a:t> involved in my Wraparound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085973">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rPr>
                        <a:t>B3. </a:t>
                      </a:r>
                      <a:r>
                        <a:rPr kumimoji="0" lang="en-US" sz="1050" b="0" i="0" u="none" strike="noStrike" cap="none" normalizeH="0" baseline="0" dirty="0" smtClean="0">
                          <a:ln>
                            <a:noFill/>
                          </a:ln>
                          <a:solidFill>
                            <a:schemeClr val="tx1"/>
                          </a:solidFill>
                          <a:effectLst/>
                          <a:latin typeface="+mj-lt"/>
                          <a:ea typeface="Times New Roman" pitchFamily="18" charset="0"/>
                          <a:cs typeface="Arial" charset="0"/>
                        </a:rPr>
                        <a:t>At the beginning of the Wraparound process, my family described our vision of a better future to our team.</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251229">
                <a:tc>
                  <a:txBody>
                    <a:bodyPr/>
                    <a:lstStyle/>
                    <a:p>
                      <a:pPr marL="0" marR="0" lvl="0" indent="0" algn="l"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rPr>
                        <a:t>B4. </a:t>
                      </a:r>
                      <a:r>
                        <a:rPr kumimoji="0" lang="en-US" sz="1050" b="0" i="0" u="none" strike="noStrike" cap="none" normalizeH="0" baseline="0" dirty="0" smtClean="0">
                          <a:ln>
                            <a:noFill/>
                          </a:ln>
                          <a:solidFill>
                            <a:schemeClr val="tx1"/>
                          </a:solidFill>
                          <a:effectLst/>
                          <a:latin typeface="+mj-lt"/>
                          <a:ea typeface="Times New Roman" pitchFamily="18" charset="0"/>
                          <a:cs typeface="Arial" charset="0"/>
                        </a:rPr>
                        <a:t>My Wraparound team came up with creative ideas for our plan that were different from anything that had been tried before.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
                          <a:schemeClr val="tx1"/>
                        </a:buClr>
                        <a:buSzTx/>
                        <a:buFontTx/>
                        <a:buNone/>
                        <a:tabLst/>
                      </a:pPr>
                      <a:r>
                        <a:rPr kumimoji="0" lang="en-US" sz="1050" b="1" i="0" u="none" strike="noStrike" cap="none" normalizeH="0" baseline="0" dirty="0" smtClean="0">
                          <a:ln>
                            <a:noFill/>
                          </a:ln>
                          <a:solidFill>
                            <a:schemeClr val="tx1"/>
                          </a:solidFill>
                          <a:effectLst/>
                          <a:latin typeface="+mj-lt"/>
                          <a:ea typeface="Times New Roman" pitchFamily="18" charset="0"/>
                          <a:cs typeface="Arial" charset="0"/>
                          <a:sym typeface="Wingdings"/>
                        </a:rPr>
                        <a:t></a:t>
                      </a:r>
                      <a:endParaRPr kumimoji="0" lang="en-US" sz="700" b="1" i="0" u="none" strike="noStrike" cap="none" normalizeH="0" baseline="0" dirty="0" smtClean="0">
                        <a:ln>
                          <a:noFill/>
                        </a:ln>
                        <a:solidFill>
                          <a:schemeClr val="tx1"/>
                        </a:solidFill>
                        <a:effectLst/>
                        <a:latin typeface="+mj-lt"/>
                        <a:ea typeface="Times New Roman" pitchFamily="18" charset="0"/>
                        <a:cs typeface="Arial"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7" name="Title 1"/>
          <p:cNvSpPr txBox="1">
            <a:spLocks/>
          </p:cNvSpPr>
          <p:nvPr/>
        </p:nvSpPr>
        <p:spPr>
          <a:xfrm>
            <a:off x="3124200" y="274638"/>
            <a:ext cx="5486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sz="3600" dirty="0"/>
              <a:t>Wraparound Fidelity Index, Short Form</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3912"/>
            <a:ext cx="2743200" cy="1251930"/>
          </a:xfrm>
          <a:prstGeom prst="rect">
            <a:avLst/>
          </a:prstGeom>
        </p:spPr>
      </p:pic>
    </p:spTree>
    <p:extLst>
      <p:ext uri="{BB962C8B-B14F-4D97-AF65-F5344CB8AC3E}">
        <p14:creationId xmlns:p14="http://schemas.microsoft.com/office/powerpoint/2010/main" val="11958549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495800" y="6055297"/>
            <a:ext cx="4648200" cy="538609"/>
          </a:xfrm>
          <a:prstGeom prst="rect">
            <a:avLst/>
          </a:prstGeom>
          <a:solidFill>
            <a:schemeClr val="bg1"/>
          </a:solidFill>
        </p:spPr>
        <p:txBody>
          <a:bodyPr wrap="square" rtlCol="0">
            <a:spAutoFit/>
          </a:bodyPr>
          <a:lstStyle/>
          <a:p>
            <a:endParaRPr lang="en-US" sz="1200" i="1" dirty="0"/>
          </a:p>
          <a:p>
            <a:r>
              <a:rPr lang="en-US" sz="1200" i="1" dirty="0"/>
              <a:t/>
            </a:r>
            <a:br>
              <a:rPr lang="en-US" sz="1200" i="1" dirty="0"/>
            </a:br>
            <a:endParaRPr lang="en-US" sz="500" i="1" dirty="0"/>
          </a:p>
        </p:txBody>
      </p:sp>
      <p:sp>
        <p:nvSpPr>
          <p:cNvPr id="2" name="Title 1"/>
          <p:cNvSpPr>
            <a:spLocks noGrp="1"/>
          </p:cNvSpPr>
          <p:nvPr>
            <p:ph type="title"/>
          </p:nvPr>
        </p:nvSpPr>
        <p:spPr/>
        <p:txBody>
          <a:bodyPr/>
          <a:lstStyle/>
          <a:p>
            <a:r>
              <a:rPr lang="en-US" dirty="0" smtClean="0"/>
              <a:t>    Scores by Subscale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61668721"/>
              </p:ext>
            </p:extLst>
          </p:nvPr>
        </p:nvGraphicFramePr>
        <p:xfrm>
          <a:off x="266700" y="1600200"/>
          <a:ext cx="8572500" cy="4724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spTree>
    <p:extLst>
      <p:ext uri="{BB962C8B-B14F-4D97-AF65-F5344CB8AC3E}">
        <p14:creationId xmlns:p14="http://schemas.microsoft.com/office/powerpoint/2010/main" val="40605773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p:cNvSpPr>
            <a:spLocks noGrp="1"/>
          </p:cNvSpPr>
          <p:nvPr>
            <p:ph type="title"/>
          </p:nvPr>
        </p:nvSpPr>
        <p:spPr>
          <a:xfrm>
            <a:off x="304800" y="228600"/>
            <a:ext cx="8534400" cy="1143000"/>
          </a:xfrm>
        </p:spPr>
        <p:txBody>
          <a:bodyPr/>
          <a:lstStyle/>
          <a:p>
            <a:r>
              <a:rPr lang="en-US" dirty="0" smtClean="0"/>
              <a:t>Total Fidelity</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2340047645"/>
              </p:ext>
            </p:extLst>
          </p:nvPr>
        </p:nvGraphicFramePr>
        <p:xfrm>
          <a:off x="53791" y="1600200"/>
          <a:ext cx="9014011" cy="4876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4655855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0" y="0"/>
            <a:ext cx="9144000" cy="9144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Team Membership &amp; Attendance</a:t>
            </a:r>
          </a:p>
        </p:txBody>
      </p:sp>
      <p:graphicFrame>
        <p:nvGraphicFramePr>
          <p:cNvPr id="2" name="Table 1"/>
          <p:cNvGraphicFramePr>
            <a:graphicFrameLocks noGrp="1"/>
          </p:cNvGraphicFramePr>
          <p:nvPr>
            <p:extLst>
              <p:ext uri="{D42A27DB-BD31-4B8C-83A1-F6EECF244321}">
                <p14:modId xmlns:p14="http://schemas.microsoft.com/office/powerpoint/2010/main" val="3218109871"/>
              </p:ext>
            </p:extLst>
          </p:nvPr>
        </p:nvGraphicFramePr>
        <p:xfrm>
          <a:off x="609602" y="804986"/>
          <a:ext cx="6620255" cy="5733041"/>
        </p:xfrm>
        <a:graphic>
          <a:graphicData uri="http://schemas.openxmlformats.org/drawingml/2006/table">
            <a:tbl>
              <a:tblPr bandRow="1">
                <a:tableStyleId>{21E4AEA4-8DFA-4A89-87EB-49C32662AFE0}</a:tableStyleId>
              </a:tblPr>
              <a:tblGrid>
                <a:gridCol w="3305555">
                  <a:extLst>
                    <a:ext uri="{9D8B030D-6E8A-4147-A177-3AD203B41FA5}">
                      <a16:colId xmlns:a16="http://schemas.microsoft.com/office/drawing/2014/main" val="20000"/>
                    </a:ext>
                  </a:extLst>
                </a:gridCol>
                <a:gridCol w="552450">
                  <a:extLst>
                    <a:ext uri="{9D8B030D-6E8A-4147-A177-3AD203B41FA5}">
                      <a16:colId xmlns:a16="http://schemas.microsoft.com/office/drawing/2014/main" val="20001"/>
                    </a:ext>
                  </a:extLst>
                </a:gridCol>
                <a:gridCol w="552450">
                  <a:extLst>
                    <a:ext uri="{9D8B030D-6E8A-4147-A177-3AD203B41FA5}">
                      <a16:colId xmlns:a16="http://schemas.microsoft.com/office/drawing/2014/main" val="20002"/>
                    </a:ext>
                  </a:extLst>
                </a:gridCol>
                <a:gridCol w="552450">
                  <a:extLst>
                    <a:ext uri="{9D8B030D-6E8A-4147-A177-3AD203B41FA5}">
                      <a16:colId xmlns:a16="http://schemas.microsoft.com/office/drawing/2014/main" val="20003"/>
                    </a:ext>
                  </a:extLst>
                </a:gridCol>
                <a:gridCol w="552450">
                  <a:extLst>
                    <a:ext uri="{9D8B030D-6E8A-4147-A177-3AD203B41FA5}">
                      <a16:colId xmlns:a16="http://schemas.microsoft.com/office/drawing/2014/main" val="20004"/>
                    </a:ext>
                  </a:extLst>
                </a:gridCol>
                <a:gridCol w="552450">
                  <a:extLst>
                    <a:ext uri="{9D8B030D-6E8A-4147-A177-3AD203B41FA5}">
                      <a16:colId xmlns:a16="http://schemas.microsoft.com/office/drawing/2014/main" val="20005"/>
                    </a:ext>
                  </a:extLst>
                </a:gridCol>
                <a:gridCol w="552450">
                  <a:extLst>
                    <a:ext uri="{9D8B030D-6E8A-4147-A177-3AD203B41FA5}">
                      <a16:colId xmlns:a16="http://schemas.microsoft.com/office/drawing/2014/main" val="20006"/>
                    </a:ext>
                  </a:extLst>
                </a:gridCol>
              </a:tblGrid>
              <a:tr h="280384">
                <a:tc>
                  <a:txBody>
                    <a:bodyPr/>
                    <a:lstStyle/>
                    <a:p>
                      <a:pPr algn="l"/>
                      <a:endParaRPr lang="en-US" sz="1300" b="1" dirty="0">
                        <a:solidFill>
                          <a:schemeClr val="bg1"/>
                        </a:solidFill>
                        <a:latin typeface="Calibri" panose="020F0502020204030204" pitchFamily="34" charset="0"/>
                      </a:endParaRPr>
                    </a:p>
                  </a:txBody>
                  <a:tcPr anchor="ctr">
                    <a:solidFill>
                      <a:schemeClr val="tx2">
                        <a:lumMod val="75000"/>
                      </a:schemeClr>
                    </a:solidFill>
                  </a:tcPr>
                </a:tc>
                <a:tc gridSpan="2">
                  <a:txBody>
                    <a:bodyPr/>
                    <a:lstStyle/>
                    <a:p>
                      <a:pPr algn="ctr"/>
                      <a:r>
                        <a:rPr lang="en-US" sz="1300" b="1" dirty="0" smtClean="0">
                          <a:solidFill>
                            <a:schemeClr val="bg1"/>
                          </a:solidFill>
                          <a:latin typeface="Calibri" panose="020F0502020204030204" pitchFamily="34" charset="0"/>
                        </a:rPr>
                        <a:t>2016</a:t>
                      </a:r>
                      <a:endParaRPr lang="en-US" sz="1300" b="1" dirty="0">
                        <a:solidFill>
                          <a:schemeClr val="bg1"/>
                        </a:solidFill>
                        <a:latin typeface="Calibri" panose="020F0502020204030204" pitchFamily="34" charset="0"/>
                      </a:endParaRPr>
                    </a:p>
                  </a:txBody>
                  <a:tcPr anchor="ctr">
                    <a:solidFill>
                      <a:schemeClr val="tx2">
                        <a:lumMod val="75000"/>
                      </a:schemeClr>
                    </a:solidFill>
                  </a:tcPr>
                </a:tc>
                <a:tc hMerge="1">
                  <a:txBody>
                    <a:bodyPr/>
                    <a:lstStyle/>
                    <a:p>
                      <a:endParaRPr lang="en-US"/>
                    </a:p>
                  </a:txBody>
                  <a:tcPr/>
                </a:tc>
                <a:tc gridSpan="2">
                  <a:txBody>
                    <a:bodyPr/>
                    <a:lstStyle/>
                    <a:p>
                      <a:pPr algn="ctr"/>
                      <a:r>
                        <a:rPr lang="en-US" sz="1300" b="1" dirty="0" smtClean="0">
                          <a:solidFill>
                            <a:schemeClr val="bg1"/>
                          </a:solidFill>
                          <a:latin typeface="Calibri" panose="020F0502020204030204" pitchFamily="34" charset="0"/>
                        </a:rPr>
                        <a:t>2017</a:t>
                      </a:r>
                      <a:endParaRPr lang="en-US" sz="1300" b="1" dirty="0">
                        <a:solidFill>
                          <a:schemeClr val="bg1"/>
                        </a:solidFill>
                        <a:latin typeface="Calibri" panose="020F0502020204030204" pitchFamily="34" charset="0"/>
                      </a:endParaRPr>
                    </a:p>
                  </a:txBody>
                  <a:tcPr anchor="ctr">
                    <a:solidFill>
                      <a:schemeClr val="tx2">
                        <a:lumMod val="75000"/>
                      </a:schemeClr>
                    </a:solidFill>
                  </a:tcPr>
                </a:tc>
                <a:tc hMerge="1">
                  <a:txBody>
                    <a:bodyPr/>
                    <a:lstStyle/>
                    <a:p>
                      <a:endParaRPr lang="en-US"/>
                    </a:p>
                  </a:txBody>
                  <a:tcPr/>
                </a:tc>
                <a:tc gridSpan="2">
                  <a:txBody>
                    <a:bodyPr/>
                    <a:lstStyle/>
                    <a:p>
                      <a:pPr algn="ctr"/>
                      <a:r>
                        <a:rPr lang="en-US" sz="1300" b="1" dirty="0" smtClean="0">
                          <a:solidFill>
                            <a:schemeClr val="bg1"/>
                          </a:solidFill>
                          <a:latin typeface="Calibri" panose="020F0502020204030204" pitchFamily="34" charset="0"/>
                        </a:rPr>
                        <a:t>2018</a:t>
                      </a:r>
                      <a:endParaRPr lang="en-US" sz="1300" b="1" dirty="0">
                        <a:solidFill>
                          <a:schemeClr val="bg1"/>
                        </a:solidFill>
                        <a:latin typeface="Calibri" panose="020F0502020204030204" pitchFamily="34" charset="0"/>
                      </a:endParaRPr>
                    </a:p>
                  </a:txBody>
                  <a:tcPr anchor="ctr">
                    <a:solidFill>
                      <a:schemeClr val="tx2">
                        <a:lumMod val="75000"/>
                      </a:schemeClr>
                    </a:solidFill>
                  </a:tcPr>
                </a:tc>
                <a:tc hMerge="1">
                  <a:txBody>
                    <a:bodyPr/>
                    <a:lstStyle/>
                    <a:p>
                      <a:endParaRPr lang="en-US"/>
                    </a:p>
                  </a:txBody>
                  <a:tcPr/>
                </a:tc>
                <a:extLst>
                  <a:ext uri="{0D108BD9-81ED-4DB2-BD59-A6C34878D82A}">
                    <a16:rowId xmlns:a16="http://schemas.microsoft.com/office/drawing/2014/main" val="10000"/>
                  </a:ext>
                </a:extLst>
              </a:tr>
              <a:tr h="271259">
                <a:tc>
                  <a:txBody>
                    <a:bodyPr/>
                    <a:lstStyle/>
                    <a:p>
                      <a:r>
                        <a:rPr lang="en-US" sz="1300" b="1" dirty="0" smtClean="0">
                          <a:solidFill>
                            <a:schemeClr val="bg1"/>
                          </a:solidFill>
                        </a:rPr>
                        <a:t>Number of Meetings</a:t>
                      </a:r>
                      <a:r>
                        <a:rPr lang="en-US" sz="1300" b="1" baseline="0" dirty="0" smtClean="0">
                          <a:solidFill>
                            <a:schemeClr val="bg1"/>
                          </a:solidFill>
                        </a:rPr>
                        <a:t> Assessed</a:t>
                      </a:r>
                      <a:endParaRPr lang="en-US" sz="1300" b="1" dirty="0">
                        <a:solidFill>
                          <a:schemeClr val="bg1"/>
                        </a:solidFill>
                        <a:latin typeface="Calibri" panose="020F0502020204030204" pitchFamily="34" charset="0"/>
                      </a:endParaRPr>
                    </a:p>
                  </a:txBody>
                  <a:tcPr anchor="ctr">
                    <a:solidFill>
                      <a:schemeClr val="accent1"/>
                    </a:solidFill>
                  </a:tcPr>
                </a:tc>
                <a:tc gridSpan="2">
                  <a:txBody>
                    <a:bodyPr/>
                    <a:lstStyle/>
                    <a:p>
                      <a:pPr algn="ctr"/>
                      <a:r>
                        <a:rPr lang="en-US" sz="1300" b="1" dirty="0" smtClean="0">
                          <a:solidFill>
                            <a:schemeClr val="bg1"/>
                          </a:solidFill>
                          <a:latin typeface="Calibri" panose="020F0502020204030204" pitchFamily="34" charset="0"/>
                        </a:rPr>
                        <a:t>571</a:t>
                      </a:r>
                      <a:endParaRPr lang="en-US" sz="1300" b="1" dirty="0">
                        <a:solidFill>
                          <a:schemeClr val="bg1"/>
                        </a:solidFill>
                        <a:latin typeface="Calibri" panose="020F0502020204030204" pitchFamily="34" charset="0"/>
                      </a:endParaRPr>
                    </a:p>
                  </a:txBody>
                  <a:tcPr anchor="ctr">
                    <a:solidFill>
                      <a:schemeClr val="accent1"/>
                    </a:solidFill>
                  </a:tcPr>
                </a:tc>
                <a:tc hMerge="1">
                  <a:txBody>
                    <a:bodyPr/>
                    <a:lstStyle/>
                    <a:p>
                      <a:endParaRPr lang="en-US"/>
                    </a:p>
                  </a:txBody>
                  <a:tcPr/>
                </a:tc>
                <a:tc gridSpan="2">
                  <a:txBody>
                    <a:bodyPr/>
                    <a:lstStyle/>
                    <a:p>
                      <a:pPr algn="ctr"/>
                      <a:r>
                        <a:rPr lang="en-US" sz="1300" b="1" dirty="0" smtClean="0">
                          <a:solidFill>
                            <a:schemeClr val="bg1"/>
                          </a:solidFill>
                          <a:latin typeface="Calibri" panose="020F0502020204030204" pitchFamily="34" charset="0"/>
                        </a:rPr>
                        <a:t>761</a:t>
                      </a:r>
                      <a:endParaRPr lang="en-US" sz="1300" b="1" dirty="0">
                        <a:solidFill>
                          <a:schemeClr val="bg1"/>
                        </a:solidFill>
                        <a:latin typeface="Calibri" panose="020F0502020204030204" pitchFamily="34" charset="0"/>
                      </a:endParaRPr>
                    </a:p>
                  </a:txBody>
                  <a:tcPr anchor="ctr">
                    <a:solidFill>
                      <a:schemeClr val="accent1"/>
                    </a:solidFill>
                  </a:tcPr>
                </a:tc>
                <a:tc hMerge="1">
                  <a:txBody>
                    <a:bodyPr/>
                    <a:lstStyle/>
                    <a:p>
                      <a:endParaRPr lang="en-US"/>
                    </a:p>
                  </a:txBody>
                  <a:tcPr/>
                </a:tc>
                <a:tc gridSpan="2">
                  <a:txBody>
                    <a:bodyPr/>
                    <a:lstStyle/>
                    <a:p>
                      <a:pPr algn="ctr"/>
                      <a:r>
                        <a:rPr lang="en-US" sz="1300" b="1" dirty="0" smtClean="0">
                          <a:solidFill>
                            <a:schemeClr val="bg1"/>
                          </a:solidFill>
                          <a:latin typeface="Calibri" panose="020F0502020204030204" pitchFamily="34" charset="0"/>
                        </a:rPr>
                        <a:t>765</a:t>
                      </a:r>
                      <a:endParaRPr lang="en-US" sz="1300" b="1" dirty="0">
                        <a:solidFill>
                          <a:schemeClr val="bg1"/>
                        </a:solidFill>
                        <a:latin typeface="Calibri" panose="020F0502020204030204" pitchFamily="34" charset="0"/>
                      </a:endParaRPr>
                    </a:p>
                  </a:txBody>
                  <a:tcPr anchor="ctr">
                    <a:solidFill>
                      <a:schemeClr val="accent1"/>
                    </a:solidFill>
                  </a:tcPr>
                </a:tc>
                <a:tc hMerge="1">
                  <a:txBody>
                    <a:bodyPr/>
                    <a:lstStyle/>
                    <a:p>
                      <a:endParaRPr lang="en-US"/>
                    </a:p>
                  </a:txBody>
                  <a:tcPr/>
                </a:tc>
                <a:extLst>
                  <a:ext uri="{0D108BD9-81ED-4DB2-BD59-A6C34878D82A}">
                    <a16:rowId xmlns:a16="http://schemas.microsoft.com/office/drawing/2014/main" val="10001"/>
                  </a:ext>
                </a:extLst>
              </a:tr>
              <a:tr h="271259">
                <a:tc>
                  <a:txBody>
                    <a:bodyPr/>
                    <a:lstStyle/>
                    <a:p>
                      <a:r>
                        <a:rPr lang="en-US" sz="1150" dirty="0" smtClean="0"/>
                        <a:t>Youth</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233</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41%</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285</a:t>
                      </a:r>
                    </a:p>
                  </a:txBody>
                  <a:tcPr marL="9525" marR="9525" marT="9525" marB="0" anchor="ctr"/>
                </a:tc>
                <a:tc>
                  <a:txBody>
                    <a:bodyPr/>
                    <a:lstStyle/>
                    <a:p>
                      <a:pPr algn="ctr"/>
                      <a:r>
                        <a:rPr lang="en-US" sz="1150" b="0" dirty="0" smtClean="0">
                          <a:latin typeface="Calibri" panose="020F0502020204030204" pitchFamily="34" charset="0"/>
                        </a:rPr>
                        <a:t>37%</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263</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34%</a:t>
                      </a:r>
                      <a:endParaRPr lang="en-US" sz="1150" b="0" dirty="0">
                        <a:latin typeface="Calibri" panose="020F0502020204030204" pitchFamily="34" charset="0"/>
                      </a:endParaRPr>
                    </a:p>
                  </a:txBody>
                  <a:tcPr anchor="ctr"/>
                </a:tc>
                <a:extLst>
                  <a:ext uri="{0D108BD9-81ED-4DB2-BD59-A6C34878D82A}">
                    <a16:rowId xmlns:a16="http://schemas.microsoft.com/office/drawing/2014/main" val="10002"/>
                  </a:ext>
                </a:extLst>
              </a:tr>
              <a:tr h="271259">
                <a:tc>
                  <a:txBody>
                    <a:bodyPr/>
                    <a:lstStyle/>
                    <a:p>
                      <a:r>
                        <a:rPr lang="en-US" sz="1150" dirty="0" smtClean="0"/>
                        <a:t>Parent (birth</a:t>
                      </a:r>
                      <a:r>
                        <a:rPr lang="en-US" sz="1150" baseline="0" dirty="0" smtClean="0"/>
                        <a:t> or adoptive)</a:t>
                      </a:r>
                      <a:endParaRPr lang="en-US" sz="1150" b="1"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490</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86%</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647</a:t>
                      </a:r>
                    </a:p>
                  </a:txBody>
                  <a:tcPr marL="9525" marR="9525" marT="9525" marB="0" anchor="ctr"/>
                </a:tc>
                <a:tc>
                  <a:txBody>
                    <a:bodyPr/>
                    <a:lstStyle/>
                    <a:p>
                      <a:pPr algn="ctr"/>
                      <a:r>
                        <a:rPr lang="en-US" sz="1150" b="0" dirty="0" smtClean="0">
                          <a:latin typeface="Calibri" panose="020F0502020204030204" pitchFamily="34" charset="0"/>
                        </a:rPr>
                        <a:t>85%</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628</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82%</a:t>
                      </a:r>
                      <a:endParaRPr lang="en-US" sz="1150" b="0" dirty="0">
                        <a:latin typeface="Calibri" panose="020F0502020204030204" pitchFamily="34" charset="0"/>
                      </a:endParaRPr>
                    </a:p>
                  </a:txBody>
                  <a:tcPr anchor="ctr"/>
                </a:tc>
                <a:extLst>
                  <a:ext uri="{0D108BD9-81ED-4DB2-BD59-A6C34878D82A}">
                    <a16:rowId xmlns:a16="http://schemas.microsoft.com/office/drawing/2014/main" val="10003"/>
                  </a:ext>
                </a:extLst>
              </a:tr>
              <a:tr h="271259">
                <a:tc>
                  <a:txBody>
                    <a:bodyPr/>
                    <a:lstStyle/>
                    <a:p>
                      <a:r>
                        <a:rPr lang="en-US" sz="1150" dirty="0" smtClean="0"/>
                        <a:t>Foster parent</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15</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3%</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22</a:t>
                      </a:r>
                    </a:p>
                  </a:txBody>
                  <a:tcPr marL="9525" marR="9525" marT="9525" marB="0" anchor="ctr"/>
                </a:tc>
                <a:tc>
                  <a:txBody>
                    <a:bodyPr/>
                    <a:lstStyle/>
                    <a:p>
                      <a:pPr algn="ctr"/>
                      <a:r>
                        <a:rPr lang="en-US" sz="1150" b="0" dirty="0" smtClean="0">
                          <a:latin typeface="Calibri" panose="020F0502020204030204" pitchFamily="34" charset="0"/>
                        </a:rPr>
                        <a:t>3%</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17</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2%</a:t>
                      </a:r>
                      <a:endParaRPr lang="en-US" sz="1150" b="0" dirty="0">
                        <a:latin typeface="Calibri" panose="020F0502020204030204" pitchFamily="34" charset="0"/>
                      </a:endParaRPr>
                    </a:p>
                  </a:txBody>
                  <a:tcPr anchor="ctr"/>
                </a:tc>
                <a:extLst>
                  <a:ext uri="{0D108BD9-81ED-4DB2-BD59-A6C34878D82A}">
                    <a16:rowId xmlns:a16="http://schemas.microsoft.com/office/drawing/2014/main" val="10004"/>
                  </a:ext>
                </a:extLst>
              </a:tr>
              <a:tr h="271259">
                <a:tc>
                  <a:txBody>
                    <a:bodyPr/>
                    <a:lstStyle/>
                    <a:p>
                      <a:r>
                        <a:rPr lang="en-US" sz="1150" dirty="0" smtClean="0"/>
                        <a:t>Caregiver</a:t>
                      </a:r>
                      <a:r>
                        <a:rPr lang="en-US" sz="1150" baseline="0" dirty="0" smtClean="0"/>
                        <a:t> (if different from parent or foster parent)</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64</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11%</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83</a:t>
                      </a:r>
                    </a:p>
                  </a:txBody>
                  <a:tcPr marL="9525" marR="9525" marT="9525" marB="0" anchor="ctr"/>
                </a:tc>
                <a:tc>
                  <a:txBody>
                    <a:bodyPr/>
                    <a:lstStyle/>
                    <a:p>
                      <a:pPr algn="ctr"/>
                      <a:r>
                        <a:rPr lang="en-US" sz="1150" b="0" dirty="0" smtClean="0">
                          <a:latin typeface="Calibri" panose="020F0502020204030204" pitchFamily="34" charset="0"/>
                        </a:rPr>
                        <a:t>11%</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93</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12%</a:t>
                      </a:r>
                      <a:endParaRPr lang="en-US" sz="1150" b="0" dirty="0">
                        <a:latin typeface="Calibri" panose="020F0502020204030204" pitchFamily="34" charset="0"/>
                      </a:endParaRPr>
                    </a:p>
                  </a:txBody>
                  <a:tcPr anchor="ctr"/>
                </a:tc>
                <a:extLst>
                  <a:ext uri="{0D108BD9-81ED-4DB2-BD59-A6C34878D82A}">
                    <a16:rowId xmlns:a16="http://schemas.microsoft.com/office/drawing/2014/main" val="10005"/>
                  </a:ext>
                </a:extLst>
              </a:tr>
              <a:tr h="271259">
                <a:tc>
                  <a:txBody>
                    <a:bodyPr/>
                    <a:lstStyle/>
                    <a:p>
                      <a:r>
                        <a:rPr lang="en-US" sz="1150" dirty="0" smtClean="0"/>
                        <a:t>Sibling</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78</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14%</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71</a:t>
                      </a:r>
                    </a:p>
                  </a:txBody>
                  <a:tcPr marL="9525" marR="9525" marT="9525" marB="0" anchor="ctr"/>
                </a:tc>
                <a:tc>
                  <a:txBody>
                    <a:bodyPr/>
                    <a:lstStyle/>
                    <a:p>
                      <a:pPr algn="ctr"/>
                      <a:r>
                        <a:rPr lang="en-US" sz="1150" b="0" dirty="0" smtClean="0">
                          <a:latin typeface="Calibri" panose="020F0502020204030204" pitchFamily="34" charset="0"/>
                        </a:rPr>
                        <a:t>9%</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57</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8%</a:t>
                      </a:r>
                      <a:endParaRPr lang="en-US" sz="1150" b="0" dirty="0">
                        <a:latin typeface="Calibri" panose="020F0502020204030204" pitchFamily="34" charset="0"/>
                      </a:endParaRPr>
                    </a:p>
                  </a:txBody>
                  <a:tcPr anchor="ctr"/>
                </a:tc>
                <a:extLst>
                  <a:ext uri="{0D108BD9-81ED-4DB2-BD59-A6C34878D82A}">
                    <a16:rowId xmlns:a16="http://schemas.microsoft.com/office/drawing/2014/main" val="10006"/>
                  </a:ext>
                </a:extLst>
              </a:tr>
              <a:tr h="271259">
                <a:tc>
                  <a:txBody>
                    <a:bodyPr/>
                    <a:lstStyle/>
                    <a:p>
                      <a:r>
                        <a:rPr lang="en-US" sz="1150" dirty="0" smtClean="0"/>
                        <a:t>Facilitator</a:t>
                      </a:r>
                      <a:endParaRPr lang="en-US" sz="1150" b="1"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533</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94%</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728</a:t>
                      </a:r>
                    </a:p>
                  </a:txBody>
                  <a:tcPr marL="9525" marR="9525" marT="9525" marB="0" anchor="ctr"/>
                </a:tc>
                <a:tc>
                  <a:txBody>
                    <a:bodyPr/>
                    <a:lstStyle/>
                    <a:p>
                      <a:pPr algn="ctr"/>
                      <a:r>
                        <a:rPr lang="en-US" sz="1150" b="0" dirty="0" smtClean="0">
                          <a:latin typeface="Calibri" panose="020F0502020204030204" pitchFamily="34" charset="0"/>
                        </a:rPr>
                        <a:t>96%</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730</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95%</a:t>
                      </a:r>
                      <a:endParaRPr lang="en-US" sz="1150" b="0" dirty="0">
                        <a:latin typeface="Calibri" panose="020F0502020204030204" pitchFamily="34" charset="0"/>
                      </a:endParaRPr>
                    </a:p>
                  </a:txBody>
                  <a:tcPr anchor="ctr"/>
                </a:tc>
                <a:extLst>
                  <a:ext uri="{0D108BD9-81ED-4DB2-BD59-A6C34878D82A}">
                    <a16:rowId xmlns:a16="http://schemas.microsoft.com/office/drawing/2014/main" val="10007"/>
                  </a:ext>
                </a:extLst>
              </a:tr>
              <a:tr h="271259">
                <a:tc>
                  <a:txBody>
                    <a:bodyPr/>
                    <a:lstStyle/>
                    <a:p>
                      <a:r>
                        <a:rPr lang="en-US" sz="1150" dirty="0" smtClean="0"/>
                        <a:t>Friend of parent/caregiver</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26</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5%</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32</a:t>
                      </a:r>
                    </a:p>
                  </a:txBody>
                  <a:tcPr marL="9525" marR="9525" marT="9525" marB="0" anchor="ctr"/>
                </a:tc>
                <a:tc>
                  <a:txBody>
                    <a:bodyPr/>
                    <a:lstStyle/>
                    <a:p>
                      <a:pPr algn="ctr"/>
                      <a:r>
                        <a:rPr lang="en-US" sz="1150" b="0" dirty="0" smtClean="0">
                          <a:latin typeface="Calibri" panose="020F0502020204030204" pitchFamily="34" charset="0"/>
                        </a:rPr>
                        <a:t>4%</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20</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3%</a:t>
                      </a:r>
                      <a:endParaRPr lang="en-US" sz="1150" b="0" dirty="0">
                        <a:latin typeface="Calibri" panose="020F0502020204030204" pitchFamily="34" charset="0"/>
                      </a:endParaRPr>
                    </a:p>
                  </a:txBody>
                  <a:tcPr anchor="ctr"/>
                </a:tc>
                <a:extLst>
                  <a:ext uri="{0D108BD9-81ED-4DB2-BD59-A6C34878D82A}">
                    <a16:rowId xmlns:a16="http://schemas.microsoft.com/office/drawing/2014/main" val="10008"/>
                  </a:ext>
                </a:extLst>
              </a:tr>
              <a:tr h="271259">
                <a:tc>
                  <a:txBody>
                    <a:bodyPr/>
                    <a:lstStyle/>
                    <a:p>
                      <a:r>
                        <a:rPr lang="en-US" sz="1150" dirty="0" smtClean="0"/>
                        <a:t>Friend of youth</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2</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&lt;1%</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3</a:t>
                      </a:r>
                    </a:p>
                  </a:txBody>
                  <a:tcPr marL="9525" marR="9525" marT="9525" marB="0" anchor="ctr"/>
                </a:tc>
                <a:tc>
                  <a:txBody>
                    <a:bodyPr/>
                    <a:lstStyle/>
                    <a:p>
                      <a:pPr algn="ctr"/>
                      <a:r>
                        <a:rPr lang="en-US" sz="1150" b="0" dirty="0" smtClean="0">
                          <a:latin typeface="Calibri" panose="020F0502020204030204" pitchFamily="34" charset="0"/>
                        </a:rPr>
                        <a:t>&lt;1%</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5</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&lt;1%</a:t>
                      </a:r>
                      <a:endParaRPr lang="en-US" sz="1150" b="0" dirty="0">
                        <a:latin typeface="Calibri" panose="020F0502020204030204" pitchFamily="34" charset="0"/>
                      </a:endParaRPr>
                    </a:p>
                  </a:txBody>
                  <a:tcPr anchor="ctr"/>
                </a:tc>
                <a:extLst>
                  <a:ext uri="{0D108BD9-81ED-4DB2-BD59-A6C34878D82A}">
                    <a16:rowId xmlns:a16="http://schemas.microsoft.com/office/drawing/2014/main" val="10009"/>
                  </a:ext>
                </a:extLst>
              </a:tr>
              <a:tr h="271259">
                <a:tc>
                  <a:txBody>
                    <a:bodyPr/>
                    <a:lstStyle/>
                    <a:p>
                      <a:r>
                        <a:rPr lang="en-US" sz="1150" dirty="0" smtClean="0"/>
                        <a:t>Extended family member</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55</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10%</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53</a:t>
                      </a:r>
                    </a:p>
                  </a:txBody>
                  <a:tcPr marL="9525" marR="9525" marT="9525" marB="0" anchor="ctr"/>
                </a:tc>
                <a:tc>
                  <a:txBody>
                    <a:bodyPr/>
                    <a:lstStyle/>
                    <a:p>
                      <a:pPr algn="ctr"/>
                      <a:r>
                        <a:rPr lang="en-US" sz="1150" b="0" dirty="0" smtClean="0">
                          <a:latin typeface="Calibri" panose="020F0502020204030204" pitchFamily="34" charset="0"/>
                        </a:rPr>
                        <a:t>7%</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67</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9%</a:t>
                      </a:r>
                      <a:endParaRPr lang="en-US" sz="1150" b="0" dirty="0">
                        <a:latin typeface="Calibri" panose="020F0502020204030204" pitchFamily="34" charset="0"/>
                      </a:endParaRPr>
                    </a:p>
                  </a:txBody>
                  <a:tcPr anchor="ctr"/>
                </a:tc>
                <a:extLst>
                  <a:ext uri="{0D108BD9-81ED-4DB2-BD59-A6C34878D82A}">
                    <a16:rowId xmlns:a16="http://schemas.microsoft.com/office/drawing/2014/main" val="10010"/>
                  </a:ext>
                </a:extLst>
              </a:tr>
              <a:tr h="271259">
                <a:tc>
                  <a:txBody>
                    <a:bodyPr/>
                    <a:lstStyle/>
                    <a:p>
                      <a:r>
                        <a:rPr lang="en-US" sz="1150" dirty="0" smtClean="0"/>
                        <a:t>School representative</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93</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16%</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137</a:t>
                      </a:r>
                    </a:p>
                  </a:txBody>
                  <a:tcPr marL="9525" marR="9525" marT="9525" marB="0" anchor="ctr"/>
                </a:tc>
                <a:tc>
                  <a:txBody>
                    <a:bodyPr/>
                    <a:lstStyle/>
                    <a:p>
                      <a:pPr algn="ctr"/>
                      <a:r>
                        <a:rPr lang="en-US" sz="1150" b="0" dirty="0" smtClean="0">
                          <a:latin typeface="Calibri" panose="020F0502020204030204" pitchFamily="34" charset="0"/>
                        </a:rPr>
                        <a:t>17%</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111</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15%</a:t>
                      </a:r>
                      <a:endParaRPr lang="en-US" sz="1150" b="0" dirty="0">
                        <a:latin typeface="Calibri" panose="020F0502020204030204" pitchFamily="34" charset="0"/>
                      </a:endParaRPr>
                    </a:p>
                  </a:txBody>
                  <a:tcPr anchor="ctr"/>
                </a:tc>
                <a:extLst>
                  <a:ext uri="{0D108BD9-81ED-4DB2-BD59-A6C34878D82A}">
                    <a16:rowId xmlns:a16="http://schemas.microsoft.com/office/drawing/2014/main" val="10011"/>
                  </a:ext>
                </a:extLst>
              </a:tr>
              <a:tr h="271259">
                <a:tc>
                  <a:txBody>
                    <a:bodyPr/>
                    <a:lstStyle/>
                    <a:p>
                      <a:r>
                        <a:rPr lang="en-US" sz="1150" dirty="0" smtClean="0"/>
                        <a:t>Family support partner or advocate</a:t>
                      </a:r>
                      <a:endParaRPr lang="en-US" sz="1150" b="1"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441</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77%</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560</a:t>
                      </a:r>
                    </a:p>
                  </a:txBody>
                  <a:tcPr marL="9525" marR="9525" marT="9525" marB="0" anchor="ctr"/>
                </a:tc>
                <a:tc>
                  <a:txBody>
                    <a:bodyPr/>
                    <a:lstStyle/>
                    <a:p>
                      <a:pPr algn="ctr"/>
                      <a:r>
                        <a:rPr lang="en-US" sz="1150" b="0" dirty="0" smtClean="0">
                          <a:latin typeface="Calibri" panose="020F0502020204030204" pitchFamily="34" charset="0"/>
                        </a:rPr>
                        <a:t>72%</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558</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73%</a:t>
                      </a:r>
                      <a:endParaRPr lang="en-US" sz="1150" b="0" dirty="0">
                        <a:latin typeface="Calibri" panose="020F0502020204030204" pitchFamily="34" charset="0"/>
                      </a:endParaRPr>
                    </a:p>
                  </a:txBody>
                  <a:tcPr anchor="ctr"/>
                </a:tc>
                <a:extLst>
                  <a:ext uri="{0D108BD9-81ED-4DB2-BD59-A6C34878D82A}">
                    <a16:rowId xmlns:a16="http://schemas.microsoft.com/office/drawing/2014/main" val="10012"/>
                  </a:ext>
                </a:extLst>
              </a:tr>
              <a:tr h="271259">
                <a:tc>
                  <a:txBody>
                    <a:bodyPr/>
                    <a:lstStyle/>
                    <a:p>
                      <a:r>
                        <a:rPr lang="en-US" sz="1150" dirty="0" smtClean="0"/>
                        <a:t>Mental health provider</a:t>
                      </a:r>
                      <a:endParaRPr lang="en-US" sz="1150" b="1"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411</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72%</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557</a:t>
                      </a:r>
                    </a:p>
                  </a:txBody>
                  <a:tcPr marL="9525" marR="9525" marT="9525" marB="0" anchor="ctr"/>
                </a:tc>
                <a:tc>
                  <a:txBody>
                    <a:bodyPr/>
                    <a:lstStyle/>
                    <a:p>
                      <a:pPr algn="ctr"/>
                      <a:r>
                        <a:rPr lang="en-US" sz="1150" b="0" dirty="0" smtClean="0">
                          <a:latin typeface="Calibri" panose="020F0502020204030204" pitchFamily="34" charset="0"/>
                        </a:rPr>
                        <a:t>68%</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502</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66%</a:t>
                      </a:r>
                      <a:endParaRPr lang="en-US" sz="1150" b="0" dirty="0">
                        <a:latin typeface="Calibri" panose="020F0502020204030204" pitchFamily="34" charset="0"/>
                      </a:endParaRPr>
                    </a:p>
                  </a:txBody>
                  <a:tcPr anchor="ctr"/>
                </a:tc>
                <a:extLst>
                  <a:ext uri="{0D108BD9-81ED-4DB2-BD59-A6C34878D82A}">
                    <a16:rowId xmlns:a16="http://schemas.microsoft.com/office/drawing/2014/main" val="10013"/>
                  </a:ext>
                </a:extLst>
              </a:tr>
              <a:tr h="271259">
                <a:tc>
                  <a:txBody>
                    <a:bodyPr/>
                    <a:lstStyle/>
                    <a:p>
                      <a:r>
                        <a:rPr lang="en-US" sz="1150" dirty="0" smtClean="0"/>
                        <a:t>Mental health agency representative</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55</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10%</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60</a:t>
                      </a:r>
                    </a:p>
                  </a:txBody>
                  <a:tcPr marL="9525" marR="9525" marT="9525" marB="0" anchor="ctr"/>
                </a:tc>
                <a:tc>
                  <a:txBody>
                    <a:bodyPr/>
                    <a:lstStyle/>
                    <a:p>
                      <a:pPr algn="ctr"/>
                      <a:r>
                        <a:rPr lang="en-US" sz="1150" b="0" dirty="0" smtClean="0">
                          <a:latin typeface="Calibri" panose="020F0502020204030204" pitchFamily="34" charset="0"/>
                        </a:rPr>
                        <a:t>8%</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55</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7%</a:t>
                      </a:r>
                      <a:endParaRPr lang="en-US" sz="1150" b="0" dirty="0">
                        <a:latin typeface="Calibri" panose="020F0502020204030204" pitchFamily="34" charset="0"/>
                      </a:endParaRPr>
                    </a:p>
                  </a:txBody>
                  <a:tcPr anchor="ctr"/>
                </a:tc>
                <a:extLst>
                  <a:ext uri="{0D108BD9-81ED-4DB2-BD59-A6C34878D82A}">
                    <a16:rowId xmlns:a16="http://schemas.microsoft.com/office/drawing/2014/main" val="10014"/>
                  </a:ext>
                </a:extLst>
              </a:tr>
              <a:tr h="271259">
                <a:tc>
                  <a:txBody>
                    <a:bodyPr/>
                    <a:lstStyle/>
                    <a:p>
                      <a:r>
                        <a:rPr lang="en-US" sz="1150" dirty="0" smtClean="0"/>
                        <a:t>Social services representative/social worker</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114</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20%</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147</a:t>
                      </a:r>
                    </a:p>
                  </a:txBody>
                  <a:tcPr marL="9525" marR="9525" marT="9525" marB="0" anchor="ctr"/>
                </a:tc>
                <a:tc>
                  <a:txBody>
                    <a:bodyPr/>
                    <a:lstStyle/>
                    <a:p>
                      <a:pPr algn="ctr"/>
                      <a:r>
                        <a:rPr lang="en-US" sz="1150" b="0" dirty="0" smtClean="0">
                          <a:latin typeface="Calibri" panose="020F0502020204030204" pitchFamily="34" charset="0"/>
                        </a:rPr>
                        <a:t>16%</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156</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20%</a:t>
                      </a:r>
                      <a:endParaRPr lang="en-US" sz="1150" b="0" dirty="0">
                        <a:latin typeface="Calibri" panose="020F0502020204030204" pitchFamily="34" charset="0"/>
                      </a:endParaRPr>
                    </a:p>
                  </a:txBody>
                  <a:tcPr anchor="ctr"/>
                </a:tc>
                <a:extLst>
                  <a:ext uri="{0D108BD9-81ED-4DB2-BD59-A6C34878D82A}">
                    <a16:rowId xmlns:a16="http://schemas.microsoft.com/office/drawing/2014/main" val="10015"/>
                  </a:ext>
                </a:extLst>
              </a:tr>
              <a:tr h="271259">
                <a:tc>
                  <a:txBody>
                    <a:bodyPr/>
                    <a:lstStyle/>
                    <a:p>
                      <a:r>
                        <a:rPr lang="en-US" sz="1150" dirty="0" smtClean="0"/>
                        <a:t>Medical provider</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8</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a:t>
                      </a:r>
                      <a:endParaRPr lang="en-US" sz="1150" b="0" dirty="0">
                        <a:latin typeface="Calibri" panose="020F0502020204030204" pitchFamily="34" charset="0"/>
                      </a:endParaRPr>
                    </a:p>
                  </a:txBody>
                  <a:tcPr anchor="ctr"/>
                </a:tc>
                <a:tc>
                  <a:txBody>
                    <a:bodyPr/>
                    <a:lstStyle/>
                    <a:p>
                      <a:pPr algn="ctr" rtl="0" fontAlgn="ctr"/>
                      <a:r>
                        <a:rPr lang="en-US" sz="1150" b="0" i="0" u="none" strike="noStrike">
                          <a:solidFill>
                            <a:srgbClr val="000000"/>
                          </a:solidFill>
                          <a:effectLst/>
                          <a:latin typeface="Calibri"/>
                        </a:rPr>
                        <a:t>22</a:t>
                      </a:r>
                    </a:p>
                  </a:txBody>
                  <a:tcPr marL="9525" marR="9525" marT="9525" marB="0" anchor="ctr"/>
                </a:tc>
                <a:tc>
                  <a:txBody>
                    <a:bodyPr/>
                    <a:lstStyle/>
                    <a:p>
                      <a:pPr algn="ctr"/>
                      <a:r>
                        <a:rPr lang="en-US" sz="1150" b="0" dirty="0" smtClean="0">
                          <a:latin typeface="Calibri" panose="020F0502020204030204" pitchFamily="34" charset="0"/>
                        </a:rPr>
                        <a:t>3%</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24</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3%</a:t>
                      </a:r>
                      <a:endParaRPr lang="en-US" sz="1150" b="0" dirty="0">
                        <a:latin typeface="Calibri" panose="020F0502020204030204" pitchFamily="34" charset="0"/>
                      </a:endParaRPr>
                    </a:p>
                  </a:txBody>
                  <a:tcPr anchor="ctr"/>
                </a:tc>
                <a:extLst>
                  <a:ext uri="{0D108BD9-81ED-4DB2-BD59-A6C34878D82A}">
                    <a16:rowId xmlns:a16="http://schemas.microsoft.com/office/drawing/2014/main" val="10016"/>
                  </a:ext>
                </a:extLst>
              </a:tr>
              <a:tr h="271259">
                <a:tc>
                  <a:txBody>
                    <a:bodyPr/>
                    <a:lstStyle/>
                    <a:p>
                      <a:r>
                        <a:rPr lang="en-US" sz="1150" dirty="0" smtClean="0"/>
                        <a:t>Juvenile</a:t>
                      </a:r>
                      <a:r>
                        <a:rPr lang="en-US" sz="1150" baseline="0" dirty="0" smtClean="0"/>
                        <a:t> justice representative/probation officer</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2</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&lt;1%</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7</a:t>
                      </a:r>
                    </a:p>
                  </a:txBody>
                  <a:tcPr marL="9525" marR="9525" marT="9525" marB="0" anchor="ctr"/>
                </a:tc>
                <a:tc>
                  <a:txBody>
                    <a:bodyPr/>
                    <a:lstStyle/>
                    <a:p>
                      <a:pPr algn="ctr"/>
                      <a:r>
                        <a:rPr lang="en-US" sz="1150" b="0" dirty="0" smtClean="0">
                          <a:latin typeface="Calibri" panose="020F0502020204030204" pitchFamily="34" charset="0"/>
                        </a:rPr>
                        <a:t>1%</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8</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1%</a:t>
                      </a:r>
                      <a:endParaRPr lang="en-US" sz="1150" b="0" dirty="0">
                        <a:latin typeface="Calibri" panose="020F0502020204030204" pitchFamily="34" charset="0"/>
                      </a:endParaRPr>
                    </a:p>
                  </a:txBody>
                  <a:tcPr anchor="ctr"/>
                </a:tc>
                <a:extLst>
                  <a:ext uri="{0D108BD9-81ED-4DB2-BD59-A6C34878D82A}">
                    <a16:rowId xmlns:a16="http://schemas.microsoft.com/office/drawing/2014/main" val="10017"/>
                  </a:ext>
                </a:extLst>
              </a:tr>
              <a:tr h="271259">
                <a:tc>
                  <a:txBody>
                    <a:bodyPr/>
                    <a:lstStyle/>
                    <a:p>
                      <a:r>
                        <a:rPr lang="en-US" sz="1150" dirty="0" smtClean="0"/>
                        <a:t>Court appointed special advocate (CASA)</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4</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1%</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1</a:t>
                      </a:r>
                    </a:p>
                  </a:txBody>
                  <a:tcPr marL="9525" marR="9525" marT="9525" marB="0" anchor="ctr"/>
                </a:tc>
                <a:tc>
                  <a:txBody>
                    <a:bodyPr/>
                    <a:lstStyle/>
                    <a:p>
                      <a:pPr algn="ctr"/>
                      <a:r>
                        <a:rPr lang="en-US" sz="1150" b="0" dirty="0" smtClean="0">
                          <a:latin typeface="Calibri" panose="020F0502020204030204" pitchFamily="34" charset="0"/>
                        </a:rPr>
                        <a:t>&lt;1%</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3</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&lt;1%</a:t>
                      </a:r>
                      <a:endParaRPr lang="en-US" sz="1150" b="0" dirty="0">
                        <a:latin typeface="Calibri" panose="020F0502020204030204" pitchFamily="34" charset="0"/>
                      </a:endParaRPr>
                    </a:p>
                  </a:txBody>
                  <a:tcPr anchor="ctr"/>
                </a:tc>
                <a:extLst>
                  <a:ext uri="{0D108BD9-81ED-4DB2-BD59-A6C34878D82A}">
                    <a16:rowId xmlns:a16="http://schemas.microsoft.com/office/drawing/2014/main" val="10018"/>
                  </a:ext>
                </a:extLst>
              </a:tr>
              <a:tr h="271259">
                <a:tc>
                  <a:txBody>
                    <a:bodyPr/>
                    <a:lstStyle/>
                    <a:p>
                      <a:r>
                        <a:rPr lang="en-US" sz="1150" dirty="0" smtClean="0"/>
                        <a:t>Attorney</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9</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2%</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5</a:t>
                      </a:r>
                    </a:p>
                  </a:txBody>
                  <a:tcPr marL="9525" marR="9525" marT="9525" marB="0" anchor="ctr"/>
                </a:tc>
                <a:tc>
                  <a:txBody>
                    <a:bodyPr/>
                    <a:lstStyle/>
                    <a:p>
                      <a:pPr algn="ctr"/>
                      <a:r>
                        <a:rPr lang="en-US" sz="1150" b="0" dirty="0" smtClean="0">
                          <a:latin typeface="Calibri" panose="020F0502020204030204" pitchFamily="34" charset="0"/>
                        </a:rPr>
                        <a:t>1%</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6</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1%</a:t>
                      </a:r>
                      <a:endParaRPr lang="en-US" sz="1150" b="0" dirty="0">
                        <a:latin typeface="Calibri" panose="020F0502020204030204" pitchFamily="34" charset="0"/>
                      </a:endParaRPr>
                    </a:p>
                  </a:txBody>
                  <a:tcPr anchor="ctr"/>
                </a:tc>
                <a:extLst>
                  <a:ext uri="{0D108BD9-81ED-4DB2-BD59-A6C34878D82A}">
                    <a16:rowId xmlns:a16="http://schemas.microsoft.com/office/drawing/2014/main" val="10019"/>
                  </a:ext>
                </a:extLst>
              </a:tr>
              <a:tr h="271259">
                <a:tc>
                  <a:txBody>
                    <a:bodyPr/>
                    <a:lstStyle/>
                    <a:p>
                      <a:r>
                        <a:rPr lang="en-US" sz="1150" dirty="0" smtClean="0"/>
                        <a:t>Community support or other natural support</a:t>
                      </a:r>
                      <a:endParaRPr lang="en-US" sz="115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47</a:t>
                      </a:r>
                      <a:endParaRPr lang="en-US" sz="1150" b="0" dirty="0">
                        <a:latin typeface="Calibri" panose="020F0502020204030204" pitchFamily="34" charset="0"/>
                      </a:endParaRPr>
                    </a:p>
                  </a:txBody>
                  <a:tcPr anchor="ctr"/>
                </a:tc>
                <a:tc>
                  <a:txBody>
                    <a:bodyPr/>
                    <a:lstStyle/>
                    <a:p>
                      <a:pPr algn="ctr"/>
                      <a:r>
                        <a:rPr lang="en-US" sz="1150" b="0" dirty="0" smtClean="0">
                          <a:latin typeface="Calibri" panose="020F0502020204030204" pitchFamily="34" charset="0"/>
                        </a:rPr>
                        <a:t>8%</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a:solidFill>
                            <a:srgbClr val="000000"/>
                          </a:solidFill>
                          <a:effectLst/>
                          <a:latin typeface="Calibri"/>
                        </a:rPr>
                        <a:t>59</a:t>
                      </a:r>
                    </a:p>
                  </a:txBody>
                  <a:tcPr marL="9525" marR="9525" marT="9525" marB="0" anchor="ctr"/>
                </a:tc>
                <a:tc>
                  <a:txBody>
                    <a:bodyPr/>
                    <a:lstStyle/>
                    <a:p>
                      <a:pPr algn="ctr"/>
                      <a:r>
                        <a:rPr lang="en-US" sz="1150" b="0" dirty="0" smtClean="0">
                          <a:latin typeface="Calibri" panose="020F0502020204030204" pitchFamily="34" charset="0"/>
                        </a:rPr>
                        <a:t>7%</a:t>
                      </a:r>
                      <a:endParaRPr lang="en-US" sz="1150" b="0" dirty="0">
                        <a:latin typeface="Calibri" panose="020F0502020204030204" pitchFamily="34" charset="0"/>
                      </a:endParaRPr>
                    </a:p>
                  </a:txBody>
                  <a:tcPr anchor="ctr"/>
                </a:tc>
                <a:tc>
                  <a:txBody>
                    <a:bodyPr/>
                    <a:lstStyle/>
                    <a:p>
                      <a:pPr algn="ctr" rtl="0" fontAlgn="ctr"/>
                      <a:r>
                        <a:rPr lang="en-US" sz="1150" b="0" i="0" u="none" strike="noStrike" dirty="0" smtClean="0">
                          <a:solidFill>
                            <a:srgbClr val="000000"/>
                          </a:solidFill>
                          <a:effectLst/>
                          <a:latin typeface="Calibri"/>
                        </a:rPr>
                        <a:t>63</a:t>
                      </a:r>
                      <a:endParaRPr lang="en-US" sz="1150" b="0" i="0" u="none" strike="noStrike" dirty="0">
                        <a:solidFill>
                          <a:srgbClr val="000000"/>
                        </a:solidFill>
                        <a:effectLst/>
                        <a:latin typeface="Calibri"/>
                      </a:endParaRPr>
                    </a:p>
                  </a:txBody>
                  <a:tcPr marL="9525" marR="9525" marT="9525" marB="0" anchor="ctr"/>
                </a:tc>
                <a:tc>
                  <a:txBody>
                    <a:bodyPr/>
                    <a:lstStyle/>
                    <a:p>
                      <a:pPr algn="ctr"/>
                      <a:r>
                        <a:rPr lang="en-US" sz="1150" b="0" dirty="0" smtClean="0">
                          <a:latin typeface="Calibri" panose="020F0502020204030204" pitchFamily="34" charset="0"/>
                        </a:rPr>
                        <a:t>8%</a:t>
                      </a:r>
                      <a:endParaRPr lang="en-US" sz="1150" b="0" dirty="0">
                        <a:latin typeface="Calibri" panose="020F0502020204030204" pitchFamily="34" charset="0"/>
                      </a:endParaRPr>
                    </a:p>
                  </a:txBody>
                  <a:tcPr anchor="ctr"/>
                </a:tc>
                <a:extLst>
                  <a:ext uri="{0D108BD9-81ED-4DB2-BD59-A6C34878D82A}">
                    <a16:rowId xmlns:a16="http://schemas.microsoft.com/office/drawing/2014/main" val="10020"/>
                  </a:ext>
                </a:extLst>
              </a:tr>
            </a:tbl>
          </a:graphicData>
        </a:graphic>
      </p:graphicFrame>
      <p:sp>
        <p:nvSpPr>
          <p:cNvPr id="5" name="TextBox 4"/>
          <p:cNvSpPr txBox="1"/>
          <p:nvPr/>
        </p:nvSpPr>
        <p:spPr>
          <a:xfrm>
            <a:off x="7315200" y="2655332"/>
            <a:ext cx="1905000" cy="1569660"/>
          </a:xfrm>
          <a:prstGeom prst="rect">
            <a:avLst/>
          </a:prstGeom>
          <a:noFill/>
        </p:spPr>
        <p:txBody>
          <a:bodyPr wrap="square" rtlCol="0">
            <a:spAutoFit/>
          </a:bodyPr>
          <a:lstStyle/>
          <a:p>
            <a:r>
              <a:rPr lang="en-US" sz="1600" dirty="0">
                <a:latin typeface="Calibri" panose="020F0502020204030204" pitchFamily="34" charset="0"/>
              </a:rPr>
              <a:t>There is little variability in the percentages of team members attending meetings since 2016.</a:t>
            </a:r>
          </a:p>
        </p:txBody>
      </p:sp>
      <p:sp>
        <p:nvSpPr>
          <p:cNvPr id="11" name="Rectangle 10"/>
          <p:cNvSpPr/>
          <p:nvPr/>
        </p:nvSpPr>
        <p:spPr>
          <a:xfrm>
            <a:off x="609600" y="3004457"/>
            <a:ext cx="6629400" cy="2824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3298924"/>
            <a:ext cx="6629400" cy="2824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 y="6270724"/>
            <a:ext cx="6629400" cy="2824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239000" y="5791202"/>
            <a:ext cx="1905000" cy="877163"/>
          </a:xfrm>
          <a:prstGeom prst="rect">
            <a:avLst/>
          </a:prstGeom>
          <a:noFill/>
        </p:spPr>
        <p:txBody>
          <a:bodyPr wrap="square" rtlCol="0">
            <a:spAutoFit/>
          </a:bodyPr>
          <a:lstStyle/>
          <a:p>
            <a:endParaRPr lang="en-US" sz="300" dirty="0">
              <a:latin typeface="Calibri" panose="020F0502020204030204" pitchFamily="34" charset="0"/>
            </a:endParaRPr>
          </a:p>
          <a:p>
            <a:r>
              <a:rPr lang="en-US" sz="1600" dirty="0">
                <a:latin typeface="Calibri" panose="020F0502020204030204" pitchFamily="34" charset="0"/>
              </a:rPr>
              <a:t>Gold box denotes natural support role on the team</a:t>
            </a:r>
          </a:p>
        </p:txBody>
      </p:sp>
      <p:sp>
        <p:nvSpPr>
          <p:cNvPr id="16" name="Rectangle 15"/>
          <p:cNvSpPr/>
          <p:nvPr/>
        </p:nvSpPr>
        <p:spPr>
          <a:xfrm>
            <a:off x="7239000" y="5867402"/>
            <a:ext cx="1828800" cy="746845"/>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09600" y="3581400"/>
            <a:ext cx="6629400" cy="28247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21AD2AE7-D6AC-47DD-9777-F6653940EDA2}" type="slidenum">
              <a:rPr lang="en-US" smtClean="0"/>
              <a:t>72</a:t>
            </a:fld>
            <a:endParaRPr lang="en-US" dirty="0"/>
          </a:p>
        </p:txBody>
      </p:sp>
    </p:spTree>
    <p:extLst>
      <p:ext uri="{BB962C8B-B14F-4D97-AF65-F5344CB8AC3E}">
        <p14:creationId xmlns:p14="http://schemas.microsoft.com/office/powerpoint/2010/main" val="185190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15">
                                            <p:txEl>
                                              <p:pRg st="1" end="1"/>
                                            </p:txEl>
                                          </p:spTgt>
                                        </p:tgtEl>
                                        <p:attrNameLst>
                                          <p:attrName>style.visibility</p:attrName>
                                        </p:attrNameLst>
                                      </p:cBhvr>
                                      <p:to>
                                        <p:strVal val="visible"/>
                                      </p:to>
                                    </p:set>
                                    <p:animEffect transition="in" filter="fade">
                                      <p:cBhvr>
                                        <p:cTn id="16" dur="500"/>
                                        <p:tgtEl>
                                          <p:spTgt spid="15">
                                            <p:txEl>
                                              <p:pRg st="1" end="1"/>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6" grpId="0" animBg="1"/>
      <p:bldP spid="17"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4070302024"/>
              </p:ext>
            </p:extLst>
          </p:nvPr>
        </p:nvGraphicFramePr>
        <p:xfrm>
          <a:off x="460050" y="1905000"/>
          <a:ext cx="8302951"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3"/>
          <p:cNvSpPr>
            <a:spLocks noGrp="1"/>
          </p:cNvSpPr>
          <p:nvPr>
            <p:ph type="title"/>
          </p:nvPr>
        </p:nvSpPr>
        <p:spPr/>
        <p:txBody>
          <a:bodyPr>
            <a:normAutofit/>
          </a:bodyPr>
          <a:lstStyle/>
          <a:p>
            <a:pPr algn="ctr"/>
            <a:r>
              <a:rPr lang="en-US" dirty="0" smtClean="0"/>
              <a:t>Team Members Present, 2018</a:t>
            </a:r>
            <a:endParaRPr lang="en-US" sz="3600" dirty="0"/>
          </a:p>
        </p:txBody>
      </p:sp>
      <p:sp>
        <p:nvSpPr>
          <p:cNvPr id="8" name="TextBox 7"/>
          <p:cNvSpPr txBox="1"/>
          <p:nvPr/>
        </p:nvSpPr>
        <p:spPr>
          <a:xfrm>
            <a:off x="5067300" y="2249271"/>
            <a:ext cx="3124200" cy="646331"/>
          </a:xfrm>
          <a:prstGeom prst="rect">
            <a:avLst/>
          </a:prstGeom>
          <a:noFill/>
        </p:spPr>
        <p:txBody>
          <a:bodyPr wrap="square" rtlCol="0">
            <a:spAutoFit/>
          </a:bodyPr>
          <a:lstStyle/>
          <a:p>
            <a:r>
              <a:rPr lang="en-US" dirty="0"/>
              <a:t>The highlighted columns represent natural supports</a:t>
            </a:r>
          </a:p>
        </p:txBody>
      </p:sp>
      <p:cxnSp>
        <p:nvCxnSpPr>
          <p:cNvPr id="4" name="Straight Arrow Connector 3"/>
          <p:cNvCxnSpPr/>
          <p:nvPr/>
        </p:nvCxnSpPr>
        <p:spPr>
          <a:xfrm flipH="1">
            <a:off x="4495803" y="2895600"/>
            <a:ext cx="1752599" cy="152400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6019803" y="2895600"/>
            <a:ext cx="228599" cy="1752600"/>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68306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534400" cy="1143000"/>
          </a:xfrm>
        </p:spPr>
        <p:txBody>
          <a:bodyPr>
            <a:noAutofit/>
          </a:bodyPr>
          <a:lstStyle/>
          <a:p>
            <a:r>
              <a:rPr lang="en-US" sz="4000" dirty="0"/>
              <a:t>Natural support attendance has fallen relative to previous years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12858691"/>
              </p:ext>
            </p:extLst>
          </p:nvPr>
        </p:nvGraphicFramePr>
        <p:xfrm>
          <a:off x="457200" y="1600202"/>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6423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Strengths &amp; </a:t>
            </a:r>
            <a:br>
              <a:rPr lang="en-US" dirty="0" smtClean="0"/>
            </a:br>
            <a:r>
              <a:rPr lang="en-US" dirty="0" smtClean="0"/>
              <a:t>Areas for Improvement</a:t>
            </a:r>
            <a:endParaRPr lang="en-US" dirty="0"/>
          </a:p>
        </p:txBody>
      </p:sp>
      <p:sp>
        <p:nvSpPr>
          <p:cNvPr id="5" name="Text Placeholder 4"/>
          <p:cNvSpPr>
            <a:spLocks noGrp="1"/>
          </p:cNvSpPr>
          <p:nvPr>
            <p:ph type="body" idx="1"/>
          </p:nvPr>
        </p:nvSpPr>
        <p:spPr/>
        <p:txBody>
          <a:bodyPr/>
          <a:lstStyle/>
          <a:p>
            <a:r>
              <a:rPr lang="en-US" dirty="0" smtClean="0"/>
              <a:t>Item-Level Results</a:t>
            </a:r>
            <a:endParaRPr lang="en-US" dirty="0"/>
          </a:p>
        </p:txBody>
      </p:sp>
    </p:spTree>
    <p:extLst>
      <p:ext uri="{BB962C8B-B14F-4D97-AF65-F5344CB8AC3E}">
        <p14:creationId xmlns:p14="http://schemas.microsoft.com/office/powerpoint/2010/main" val="9246674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Odds Ratio?</a:t>
            </a:r>
            <a:endParaRPr lang="en-US" dirty="0"/>
          </a:p>
        </p:txBody>
      </p:sp>
      <p:sp>
        <p:nvSpPr>
          <p:cNvPr id="3" name="Content Placeholder 2"/>
          <p:cNvSpPr>
            <a:spLocks noGrp="1"/>
          </p:cNvSpPr>
          <p:nvPr>
            <p:ph idx="1"/>
          </p:nvPr>
        </p:nvSpPr>
        <p:spPr/>
        <p:txBody>
          <a:bodyPr>
            <a:normAutofit/>
          </a:bodyPr>
          <a:lstStyle/>
          <a:p>
            <a:r>
              <a:rPr lang="en-US" dirty="0" smtClean="0"/>
              <a:t>Odds Ratios </a:t>
            </a:r>
            <a:r>
              <a:rPr lang="en-US" b="1" dirty="0" smtClean="0"/>
              <a:t>compare the chances (or </a:t>
            </a:r>
            <a:r>
              <a:rPr lang="en-US" b="1" u="sng" dirty="0" smtClean="0"/>
              <a:t>odds</a:t>
            </a:r>
            <a:r>
              <a:rPr lang="en-US" b="1" dirty="0" smtClean="0"/>
              <a:t>) that some event occurs</a:t>
            </a:r>
            <a:r>
              <a:rPr lang="en-US" dirty="0" smtClean="0"/>
              <a:t>.</a:t>
            </a:r>
          </a:p>
          <a:p>
            <a:endParaRPr lang="en-US" dirty="0" smtClean="0"/>
          </a:p>
          <a:p>
            <a:r>
              <a:rPr lang="en-US" dirty="0" smtClean="0"/>
              <a:t>For example, an Odds Ratio can answer the question, “How much lower or higher are the chances that a youth attends a Wraparound meeting if they get Wraparound in Massachusetts rather than somewhere else?” </a:t>
            </a:r>
          </a:p>
        </p:txBody>
      </p:sp>
    </p:spTree>
    <p:extLst>
      <p:ext uri="{BB962C8B-B14F-4D97-AF65-F5344CB8AC3E}">
        <p14:creationId xmlns:p14="http://schemas.microsoft.com/office/powerpoint/2010/main" val="25055958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Odds Ratio?</a:t>
            </a:r>
            <a:endParaRPr lang="en-US" dirty="0"/>
          </a:p>
        </p:txBody>
      </p:sp>
      <p:sp>
        <p:nvSpPr>
          <p:cNvPr id="3" name="Content Placeholder 2"/>
          <p:cNvSpPr>
            <a:spLocks noGrp="1"/>
          </p:cNvSpPr>
          <p:nvPr>
            <p:ph idx="1"/>
          </p:nvPr>
        </p:nvSpPr>
        <p:spPr/>
        <p:txBody>
          <a:bodyPr>
            <a:normAutofit/>
          </a:bodyPr>
          <a:lstStyle/>
          <a:p>
            <a:r>
              <a:rPr lang="en-US" dirty="0" smtClean="0"/>
              <a:t>In our data…</a:t>
            </a:r>
          </a:p>
          <a:p>
            <a:pPr lvl="1"/>
            <a:r>
              <a:rPr lang="en-US" dirty="0" smtClean="0"/>
              <a:t>When ORs </a:t>
            </a:r>
            <a:r>
              <a:rPr lang="en-US" dirty="0"/>
              <a:t>are more than </a:t>
            </a:r>
            <a:r>
              <a:rPr lang="en-US" dirty="0" smtClean="0"/>
              <a:t>1.00, the odds of an event occurring were </a:t>
            </a:r>
            <a:r>
              <a:rPr lang="en-US" b="1" dirty="0" smtClean="0"/>
              <a:t>higher</a:t>
            </a:r>
            <a:r>
              <a:rPr lang="en-US" dirty="0" smtClean="0"/>
              <a:t> in Massachusetts than in our National Mean</a:t>
            </a:r>
          </a:p>
          <a:p>
            <a:pPr lvl="1"/>
            <a:r>
              <a:rPr lang="en-US" dirty="0" smtClean="0"/>
              <a:t>   When ORs are less than 1.00, the odds of an event occurring were </a:t>
            </a:r>
            <a:r>
              <a:rPr lang="en-US" b="1" dirty="0" smtClean="0"/>
              <a:t>lower</a:t>
            </a:r>
            <a:r>
              <a:rPr lang="en-US" dirty="0" smtClean="0"/>
              <a:t> in Massachusetts than in our National Mean</a:t>
            </a:r>
            <a:endParaRPr lang="en-US" dirty="0"/>
          </a:p>
        </p:txBody>
      </p:sp>
    </p:spTree>
    <p:extLst>
      <p:ext uri="{BB962C8B-B14F-4D97-AF65-F5344CB8AC3E}">
        <p14:creationId xmlns:p14="http://schemas.microsoft.com/office/powerpoint/2010/main" val="23152299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an Odds Ratio?</a:t>
            </a:r>
          </a:p>
        </p:txBody>
      </p:sp>
      <p:cxnSp>
        <p:nvCxnSpPr>
          <p:cNvPr id="5" name="Straight Arrow Connector 4"/>
          <p:cNvCxnSpPr/>
          <p:nvPr/>
        </p:nvCxnSpPr>
        <p:spPr>
          <a:xfrm>
            <a:off x="762000" y="4343400"/>
            <a:ext cx="7848600" cy="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572000" y="4114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486400" y="4114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733800" y="4114800"/>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819400" y="4151671"/>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00800" y="4151671"/>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28800" y="4151671"/>
            <a:ext cx="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15200" y="4114800"/>
            <a:ext cx="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43068" y="4151671"/>
            <a:ext cx="457200" cy="369332"/>
          </a:xfrm>
          <a:prstGeom prst="rect">
            <a:avLst/>
          </a:prstGeom>
          <a:noFill/>
        </p:spPr>
        <p:txBody>
          <a:bodyPr wrap="square" rtlCol="0">
            <a:spAutoFit/>
          </a:bodyPr>
          <a:lstStyle/>
          <a:p>
            <a:r>
              <a:rPr lang="en-US" b="1" dirty="0"/>
              <a:t>0</a:t>
            </a:r>
          </a:p>
        </p:txBody>
      </p:sp>
      <p:sp>
        <p:nvSpPr>
          <p:cNvPr id="16" name="TextBox 15"/>
          <p:cNvSpPr txBox="1"/>
          <p:nvPr/>
        </p:nvSpPr>
        <p:spPr>
          <a:xfrm>
            <a:off x="8610599" y="4043763"/>
            <a:ext cx="838200" cy="584775"/>
          </a:xfrm>
          <a:prstGeom prst="rect">
            <a:avLst/>
          </a:prstGeom>
          <a:noFill/>
        </p:spPr>
        <p:txBody>
          <a:bodyPr wrap="square" rtlCol="0">
            <a:spAutoFit/>
          </a:bodyPr>
          <a:lstStyle/>
          <a:p>
            <a:r>
              <a:rPr lang="en-US" sz="3200" dirty="0"/>
              <a:t>∞</a:t>
            </a:r>
          </a:p>
        </p:txBody>
      </p:sp>
      <p:sp>
        <p:nvSpPr>
          <p:cNvPr id="17" name="TextBox 16"/>
          <p:cNvSpPr txBox="1"/>
          <p:nvPr/>
        </p:nvSpPr>
        <p:spPr>
          <a:xfrm>
            <a:off x="4088069" y="4686975"/>
            <a:ext cx="967862" cy="584775"/>
          </a:xfrm>
          <a:prstGeom prst="rect">
            <a:avLst/>
          </a:prstGeom>
          <a:noFill/>
        </p:spPr>
        <p:txBody>
          <a:bodyPr wrap="square" rtlCol="0">
            <a:spAutoFit/>
          </a:bodyPr>
          <a:lstStyle/>
          <a:p>
            <a:r>
              <a:rPr lang="en-US" sz="3200" dirty="0">
                <a:solidFill>
                  <a:schemeClr val="accent2"/>
                </a:solidFill>
              </a:rPr>
              <a:t>1.00</a:t>
            </a:r>
          </a:p>
        </p:txBody>
      </p:sp>
      <p:sp>
        <p:nvSpPr>
          <p:cNvPr id="18" name="TextBox 17"/>
          <p:cNvSpPr txBox="1"/>
          <p:nvPr/>
        </p:nvSpPr>
        <p:spPr>
          <a:xfrm>
            <a:off x="5334000" y="4686973"/>
            <a:ext cx="304800" cy="369332"/>
          </a:xfrm>
          <a:prstGeom prst="rect">
            <a:avLst/>
          </a:prstGeom>
          <a:noFill/>
        </p:spPr>
        <p:txBody>
          <a:bodyPr wrap="square" rtlCol="0">
            <a:spAutoFit/>
          </a:bodyPr>
          <a:lstStyle/>
          <a:p>
            <a:r>
              <a:rPr lang="en-US" dirty="0"/>
              <a:t>2</a:t>
            </a:r>
          </a:p>
        </p:txBody>
      </p:sp>
      <p:sp>
        <p:nvSpPr>
          <p:cNvPr id="19" name="TextBox 18"/>
          <p:cNvSpPr txBox="1"/>
          <p:nvPr/>
        </p:nvSpPr>
        <p:spPr>
          <a:xfrm>
            <a:off x="3554361" y="4686973"/>
            <a:ext cx="381000" cy="369332"/>
          </a:xfrm>
          <a:prstGeom prst="rect">
            <a:avLst/>
          </a:prstGeom>
          <a:noFill/>
        </p:spPr>
        <p:txBody>
          <a:bodyPr wrap="square" rtlCol="0">
            <a:spAutoFit/>
          </a:bodyPr>
          <a:lstStyle/>
          <a:p>
            <a:r>
              <a:rPr lang="en-US" dirty="0"/>
              <a:t>.5</a:t>
            </a:r>
          </a:p>
        </p:txBody>
      </p:sp>
      <p:sp>
        <p:nvSpPr>
          <p:cNvPr id="20" name="TextBox 19"/>
          <p:cNvSpPr txBox="1"/>
          <p:nvPr/>
        </p:nvSpPr>
        <p:spPr>
          <a:xfrm>
            <a:off x="2533650" y="4686973"/>
            <a:ext cx="571500" cy="369332"/>
          </a:xfrm>
          <a:prstGeom prst="rect">
            <a:avLst/>
          </a:prstGeom>
          <a:noFill/>
        </p:spPr>
        <p:txBody>
          <a:bodyPr wrap="square" rtlCol="0">
            <a:spAutoFit/>
          </a:bodyPr>
          <a:lstStyle/>
          <a:p>
            <a:r>
              <a:rPr lang="en-US" dirty="0"/>
              <a:t>.25</a:t>
            </a:r>
          </a:p>
        </p:txBody>
      </p:sp>
      <p:sp>
        <p:nvSpPr>
          <p:cNvPr id="21" name="TextBox 20"/>
          <p:cNvSpPr txBox="1"/>
          <p:nvPr/>
        </p:nvSpPr>
        <p:spPr>
          <a:xfrm>
            <a:off x="6241026" y="4686973"/>
            <a:ext cx="381000" cy="369332"/>
          </a:xfrm>
          <a:prstGeom prst="rect">
            <a:avLst/>
          </a:prstGeom>
          <a:noFill/>
        </p:spPr>
        <p:txBody>
          <a:bodyPr wrap="square" rtlCol="0">
            <a:spAutoFit/>
          </a:bodyPr>
          <a:lstStyle/>
          <a:p>
            <a:r>
              <a:rPr lang="en-US" dirty="0"/>
              <a:t>4</a:t>
            </a:r>
          </a:p>
        </p:txBody>
      </p:sp>
      <p:sp>
        <p:nvSpPr>
          <p:cNvPr id="22" name="TextBox 21"/>
          <p:cNvSpPr txBox="1"/>
          <p:nvPr/>
        </p:nvSpPr>
        <p:spPr>
          <a:xfrm>
            <a:off x="7124700" y="4655575"/>
            <a:ext cx="381000" cy="369332"/>
          </a:xfrm>
          <a:prstGeom prst="rect">
            <a:avLst/>
          </a:prstGeom>
          <a:noFill/>
        </p:spPr>
        <p:txBody>
          <a:bodyPr wrap="square" rtlCol="0">
            <a:spAutoFit/>
          </a:bodyPr>
          <a:lstStyle/>
          <a:p>
            <a:r>
              <a:rPr lang="en-US" dirty="0"/>
              <a:t>8</a:t>
            </a:r>
          </a:p>
        </p:txBody>
      </p:sp>
      <p:sp>
        <p:nvSpPr>
          <p:cNvPr id="23" name="TextBox 22"/>
          <p:cNvSpPr txBox="1"/>
          <p:nvPr/>
        </p:nvSpPr>
        <p:spPr>
          <a:xfrm>
            <a:off x="1543050" y="4692446"/>
            <a:ext cx="666750" cy="369332"/>
          </a:xfrm>
          <a:prstGeom prst="rect">
            <a:avLst/>
          </a:prstGeom>
          <a:noFill/>
        </p:spPr>
        <p:txBody>
          <a:bodyPr wrap="square" rtlCol="0">
            <a:spAutoFit/>
          </a:bodyPr>
          <a:lstStyle/>
          <a:p>
            <a:r>
              <a:rPr lang="en-US" dirty="0"/>
              <a:t>.125</a:t>
            </a:r>
          </a:p>
        </p:txBody>
      </p:sp>
      <p:sp>
        <p:nvSpPr>
          <p:cNvPr id="24" name="TextBox 23"/>
          <p:cNvSpPr txBox="1"/>
          <p:nvPr/>
        </p:nvSpPr>
        <p:spPr>
          <a:xfrm>
            <a:off x="5748184" y="3263677"/>
            <a:ext cx="1790700" cy="646331"/>
          </a:xfrm>
          <a:prstGeom prst="rect">
            <a:avLst/>
          </a:prstGeom>
          <a:noFill/>
        </p:spPr>
        <p:txBody>
          <a:bodyPr wrap="square" rtlCol="0">
            <a:spAutoFit/>
          </a:bodyPr>
          <a:lstStyle/>
          <a:p>
            <a:r>
              <a:rPr lang="en-US" dirty="0"/>
              <a:t>“Odds are twice as high…”</a:t>
            </a:r>
          </a:p>
        </p:txBody>
      </p:sp>
      <p:cxnSp>
        <p:nvCxnSpPr>
          <p:cNvPr id="26" name="Straight Arrow Connector 25"/>
          <p:cNvCxnSpPr>
            <a:stCxn id="24" idx="2"/>
          </p:cNvCxnSpPr>
          <p:nvPr/>
        </p:nvCxnSpPr>
        <p:spPr>
          <a:xfrm flipH="1">
            <a:off x="5558607" y="3910008"/>
            <a:ext cx="1084929" cy="3562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981201" y="3408583"/>
            <a:ext cx="1790700" cy="369332"/>
          </a:xfrm>
          <a:prstGeom prst="rect">
            <a:avLst/>
          </a:prstGeom>
          <a:noFill/>
        </p:spPr>
        <p:txBody>
          <a:bodyPr wrap="square" rtlCol="0">
            <a:spAutoFit/>
          </a:bodyPr>
          <a:lstStyle/>
          <a:p>
            <a:r>
              <a:rPr lang="en-US" dirty="0"/>
              <a:t>“Odds are half…”</a:t>
            </a:r>
          </a:p>
        </p:txBody>
      </p:sp>
      <p:cxnSp>
        <p:nvCxnSpPr>
          <p:cNvPr id="33" name="Straight Arrow Connector 32"/>
          <p:cNvCxnSpPr>
            <a:stCxn id="31" idx="2"/>
          </p:cNvCxnSpPr>
          <p:nvPr/>
        </p:nvCxnSpPr>
        <p:spPr>
          <a:xfrm>
            <a:off x="2876553" y="3777915"/>
            <a:ext cx="781049" cy="4883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673116" y="2299498"/>
            <a:ext cx="1790700" cy="646331"/>
          </a:xfrm>
          <a:prstGeom prst="rect">
            <a:avLst/>
          </a:prstGeom>
          <a:noFill/>
        </p:spPr>
        <p:txBody>
          <a:bodyPr wrap="square" rtlCol="0">
            <a:spAutoFit/>
          </a:bodyPr>
          <a:lstStyle/>
          <a:p>
            <a:r>
              <a:rPr lang="en-US" dirty="0"/>
              <a:t>“No difference in the odds…”</a:t>
            </a:r>
          </a:p>
        </p:txBody>
      </p:sp>
      <p:cxnSp>
        <p:nvCxnSpPr>
          <p:cNvPr id="37" name="Straight Arrow Connector 36"/>
          <p:cNvCxnSpPr>
            <a:stCxn id="36" idx="2"/>
          </p:cNvCxnSpPr>
          <p:nvPr/>
        </p:nvCxnSpPr>
        <p:spPr>
          <a:xfrm>
            <a:off x="4568466" y="2945829"/>
            <a:ext cx="3996" cy="10467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44057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Item-Level Results</a:t>
            </a:r>
            <a:br>
              <a:rPr lang="en-US" dirty="0" smtClean="0"/>
            </a:br>
            <a:r>
              <a:rPr lang="en-US" sz="3100" i="1" dirty="0"/>
              <a:t>Strengths &amp; </a:t>
            </a:r>
            <a:r>
              <a:rPr lang="en-US" sz="3100" i="1" dirty="0" smtClean="0"/>
              <a:t>Areas for Improvement</a:t>
            </a:r>
            <a:endParaRPr lang="en-US" sz="3600" i="1" dirty="0"/>
          </a:p>
        </p:txBody>
      </p:sp>
      <p:sp>
        <p:nvSpPr>
          <p:cNvPr id="3" name="Text Placeholder 2"/>
          <p:cNvSpPr>
            <a:spLocks noGrp="1"/>
          </p:cNvSpPr>
          <p:nvPr>
            <p:ph sz="quarter" idx="1"/>
          </p:nvPr>
        </p:nvSpPr>
        <p:spPr>
          <a:xfrm>
            <a:off x="612648" y="1600200"/>
            <a:ext cx="8153400" cy="4876800"/>
          </a:xfrm>
        </p:spPr>
        <p:txBody>
          <a:bodyPr>
            <a:normAutofit/>
          </a:bodyPr>
          <a:lstStyle/>
          <a:p>
            <a:pPr marL="0" indent="0">
              <a:buNone/>
            </a:pPr>
            <a:r>
              <a:rPr lang="en-US" b="1" dirty="0" smtClean="0">
                <a:latin typeface="Calibri" panose="020F0502020204030204" pitchFamily="34" charset="0"/>
              </a:rPr>
              <a:t>Strength:</a:t>
            </a:r>
          </a:p>
          <a:p>
            <a:pPr marL="365760" lvl="1" indent="0">
              <a:buNone/>
            </a:pPr>
            <a:r>
              <a:rPr lang="en-US" dirty="0" smtClean="0">
                <a:latin typeface="Calibri" panose="020F0502020204030204" pitchFamily="34" charset="0"/>
              </a:rPr>
              <a:t>	Odds Ratio &gt; 2.00  =    green box</a:t>
            </a:r>
          </a:p>
          <a:p>
            <a:endParaRPr lang="en-US" b="1" dirty="0" smtClean="0">
              <a:latin typeface="Calibri" panose="020F0502020204030204" pitchFamily="34" charset="0"/>
            </a:endParaRPr>
          </a:p>
          <a:p>
            <a:pPr marL="0" indent="0">
              <a:buNone/>
            </a:pPr>
            <a:r>
              <a:rPr lang="en-US" b="1" dirty="0" smtClean="0">
                <a:latin typeface="Calibri" panose="020F0502020204030204" pitchFamily="34" charset="0"/>
              </a:rPr>
              <a:t>Area for Improvement:</a:t>
            </a:r>
          </a:p>
          <a:p>
            <a:pPr marL="365760" lvl="1" indent="0">
              <a:buNone/>
            </a:pPr>
            <a:r>
              <a:rPr lang="en-US" dirty="0" smtClean="0">
                <a:latin typeface="Calibri" panose="020F0502020204030204" pitchFamily="34" charset="0"/>
              </a:rPr>
              <a:t>	Odd’s Ratio &lt; 0.50   =      red box</a:t>
            </a:r>
          </a:p>
        </p:txBody>
      </p:sp>
      <p:sp>
        <p:nvSpPr>
          <p:cNvPr id="2" name="Rectangle 1"/>
          <p:cNvSpPr/>
          <p:nvPr/>
        </p:nvSpPr>
        <p:spPr>
          <a:xfrm>
            <a:off x="4711119" y="2179638"/>
            <a:ext cx="1676400" cy="533400"/>
          </a:xfrm>
          <a:prstGeom prst="rect">
            <a:avLst/>
          </a:prstGeom>
          <a:noFill/>
          <a:ln w="38100">
            <a:solidFill>
              <a:srgbClr val="5887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76800" y="3886200"/>
            <a:ext cx="16764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4" y="28220"/>
            <a:ext cx="2179511" cy="987133"/>
          </a:xfrm>
          <a:prstGeom prst="rect">
            <a:avLst/>
          </a:prstGeom>
        </p:spPr>
      </p:pic>
    </p:spTree>
    <p:extLst>
      <p:ext uri="{BB962C8B-B14F-4D97-AF65-F5344CB8AC3E}">
        <p14:creationId xmlns:p14="http://schemas.microsoft.com/office/powerpoint/2010/main" val="2477592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Consists of 41 indicators across eight subscales</a:t>
            </a:r>
          </a:p>
          <a:p>
            <a:pPr lvl="1"/>
            <a:r>
              <a:rPr lang="en-US" dirty="0" smtClean="0"/>
              <a:t>Six subscales are dedicated to the Key Elements, one evaluates meeting attendance, and one assesses facilitation skills</a:t>
            </a:r>
          </a:p>
          <a:p>
            <a:r>
              <a:rPr lang="en-US" dirty="0" smtClean="0"/>
              <a:t>Generates </a:t>
            </a:r>
            <a:r>
              <a:rPr lang="en-US" b="1" dirty="0" smtClean="0">
                <a:solidFill>
                  <a:schemeClr val="accent3">
                    <a:lumMod val="75000"/>
                  </a:schemeClr>
                </a:solidFill>
              </a:rPr>
              <a:t>Total Fidelity </a:t>
            </a:r>
            <a:r>
              <a:rPr lang="en-US" dirty="0" smtClean="0"/>
              <a:t>based on all eight subscales, and </a:t>
            </a:r>
            <a:r>
              <a:rPr lang="en-US" b="1" dirty="0" smtClean="0">
                <a:solidFill>
                  <a:schemeClr val="accent3">
                    <a:lumMod val="75000"/>
                  </a:schemeClr>
                </a:solidFill>
              </a:rPr>
              <a:t>Key Element Fidelity</a:t>
            </a:r>
            <a:r>
              <a:rPr lang="en-US" b="1" dirty="0">
                <a:solidFill>
                  <a:schemeClr val="accent3">
                    <a:lumMod val="75000"/>
                  </a:schemeClr>
                </a:solidFill>
              </a:rPr>
              <a:t> </a:t>
            </a:r>
            <a:r>
              <a:rPr lang="en-US" dirty="0"/>
              <a:t>based on </a:t>
            </a:r>
            <a:r>
              <a:rPr lang="en-US" dirty="0" smtClean="0"/>
              <a:t>the six designated subscales</a:t>
            </a:r>
            <a:endParaRPr lang="en-US" b="1" dirty="0" smtClean="0">
              <a:solidFill>
                <a:schemeClr val="accent3">
                  <a:lumMod val="75000"/>
                </a:schemeClr>
              </a:solidFill>
            </a:endParaRPr>
          </a:p>
          <a:p>
            <a:pPr lvl="1"/>
            <a:endParaRPr lang="en-US" dirty="0"/>
          </a:p>
        </p:txBody>
      </p:sp>
      <p:sp>
        <p:nvSpPr>
          <p:cNvPr id="5" name="Title 1"/>
          <p:cNvSpPr txBox="1">
            <a:spLocks/>
          </p:cNvSpPr>
          <p:nvPr/>
        </p:nvSpPr>
        <p:spPr>
          <a:xfrm>
            <a:off x="3124200" y="274638"/>
            <a:ext cx="54864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sz="3600" dirty="0"/>
              <a:t>Team Observation Measure, Version 2</a:t>
            </a:r>
            <a:endParaRPr lang="en-US"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18661"/>
            <a:ext cx="2743200" cy="1242435"/>
          </a:xfrm>
          <a:prstGeom prst="rect">
            <a:avLst/>
          </a:prstGeom>
        </p:spPr>
      </p:pic>
    </p:spTree>
    <p:extLst>
      <p:ext uri="{BB962C8B-B14F-4D97-AF65-F5344CB8AC3E}">
        <p14:creationId xmlns:p14="http://schemas.microsoft.com/office/powerpoint/2010/main" val="10221098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       Full Meeting Attendance</a:t>
            </a:r>
            <a:endParaRPr lang="en-US"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20043307"/>
              </p:ext>
            </p:extLst>
          </p:nvPr>
        </p:nvGraphicFramePr>
        <p:xfrm>
          <a:off x="314893" y="1362091"/>
          <a:ext cx="8505822" cy="4831078"/>
        </p:xfrm>
        <a:graphic>
          <a:graphicData uri="http://schemas.openxmlformats.org/drawingml/2006/table">
            <a:tbl>
              <a:tblPr firstRow="1" lastCol="1" bandRow="1">
                <a:tableStyleId>{F5AB1C69-6EDB-4FF4-983F-18BD219EF322}</a:tableStyleId>
              </a:tblPr>
              <a:tblGrid>
                <a:gridCol w="5323907">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3"/>
                    </a:ext>
                  </a:extLst>
                </a:gridCol>
                <a:gridCol w="1353115">
                  <a:extLst>
                    <a:ext uri="{9D8B030D-6E8A-4147-A177-3AD203B41FA5}">
                      <a16:colId xmlns:a16="http://schemas.microsoft.com/office/drawing/2014/main" val="2821658424"/>
                    </a:ext>
                  </a:extLst>
                </a:gridCol>
              </a:tblGrid>
              <a:tr h="649714">
                <a:tc>
                  <a:txBody>
                    <a:bodyPr/>
                    <a:lstStyle/>
                    <a:p>
                      <a:r>
                        <a:rPr lang="en-US" dirty="0" smtClean="0"/>
                        <a:t>ITEMS</a:t>
                      </a:r>
                      <a:endParaRPr lang="en-US" dirty="0"/>
                    </a:p>
                  </a:txBody>
                  <a:tcPr anchor="ctr"/>
                </a:tc>
                <a:tc>
                  <a:txBody>
                    <a:bodyPr/>
                    <a:lstStyle/>
                    <a:p>
                      <a:pPr algn="ctr"/>
                      <a:r>
                        <a:rPr lang="en-US" dirty="0" smtClean="0"/>
                        <a:t>MA 2018</a:t>
                      </a:r>
                      <a:endParaRPr lang="en-US" dirty="0"/>
                    </a:p>
                  </a:txBody>
                  <a:tcPr anchor="ctr"/>
                </a:tc>
                <a:tc>
                  <a:txBody>
                    <a:bodyPr/>
                    <a:lstStyle/>
                    <a:p>
                      <a:pPr algn="ctr"/>
                      <a:r>
                        <a:rPr lang="en-US" dirty="0" smtClean="0"/>
                        <a:t>NM</a:t>
                      </a:r>
                      <a:endParaRPr lang="en-US" dirty="0"/>
                    </a:p>
                  </a:txBody>
                  <a:tcPr anchor="ctr"/>
                </a:tc>
                <a:tc>
                  <a:txBody>
                    <a:bodyPr/>
                    <a:lstStyle/>
                    <a:p>
                      <a:pPr algn="ctr"/>
                      <a:r>
                        <a:rPr lang="en-US" dirty="0" smtClean="0"/>
                        <a:t>OR (95%CI)</a:t>
                      </a:r>
                      <a:endParaRPr lang="en-US" dirty="0"/>
                    </a:p>
                  </a:txBody>
                  <a:tcPr anchor="ctr"/>
                </a:tc>
                <a:extLst>
                  <a:ext uri="{0D108BD9-81ED-4DB2-BD59-A6C34878D82A}">
                    <a16:rowId xmlns:a16="http://schemas.microsoft.com/office/drawing/2014/main" val="10000"/>
                  </a:ext>
                </a:extLst>
              </a:tr>
              <a:tr h="413044">
                <a:tc>
                  <a:txBody>
                    <a:bodyPr/>
                    <a:lstStyle/>
                    <a:p>
                      <a:r>
                        <a:rPr lang="en-US" sz="1400" b="1" dirty="0" smtClean="0"/>
                        <a:t>1a. </a:t>
                      </a:r>
                      <a:r>
                        <a:rPr lang="en-US" sz="1400" dirty="0" smtClean="0"/>
                        <a:t>At least one parent/caregiver was present at the meeting. </a:t>
                      </a:r>
                      <a:r>
                        <a:rPr lang="en-US" sz="1400" b="0" dirty="0" smtClean="0">
                          <a:latin typeface="Calibri" panose="020F0502020204030204" pitchFamily="34" charset="0"/>
                        </a:rPr>
                        <a:t>N=754</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99.9%</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98.9%</a:t>
                      </a:r>
                      <a:endParaRPr lang="en-US" sz="1400" b="0" dirty="0">
                        <a:solidFill>
                          <a:schemeClr val="tx1"/>
                        </a:solidFill>
                        <a:latin typeface="Calibri" panose="020F0502020204030204" pitchFamily="34" charset="0"/>
                      </a:endParaRPr>
                    </a:p>
                  </a:txBody>
                  <a:tcPr anchor="ctr">
                    <a:solidFill>
                      <a:schemeClr val="accent4">
                        <a:lumMod val="60000"/>
                        <a:lumOff val="40000"/>
                      </a:schemeClr>
                    </a:solidFill>
                  </a:tcPr>
                </a:tc>
                <a:tc>
                  <a:txBody>
                    <a:bodyPr/>
                    <a:lstStyle/>
                    <a:p>
                      <a:pPr algn="ctr"/>
                      <a:r>
                        <a:rPr lang="en-US" sz="1400" b="0" dirty="0" smtClean="0">
                          <a:solidFill>
                            <a:schemeClr val="tx1"/>
                          </a:solidFill>
                          <a:latin typeface="Calibri" panose="020F0502020204030204" pitchFamily="34" charset="0"/>
                        </a:rPr>
                        <a:t>--</a:t>
                      </a:r>
                      <a:endParaRPr lang="en-US" sz="1400" b="0" dirty="0">
                        <a:solidFill>
                          <a:schemeClr val="tx1"/>
                        </a:solidFill>
                        <a:latin typeface="Calibri" panose="020F0502020204030204" pitchFamily="34" charset="0"/>
                      </a:endParaRPr>
                    </a:p>
                  </a:txBody>
                  <a:tcPr anchor="ctr">
                    <a:solidFill>
                      <a:schemeClr val="accent4">
                        <a:lumMod val="60000"/>
                        <a:lumOff val="40000"/>
                      </a:schemeClr>
                    </a:solidFill>
                  </a:tcPr>
                </a:tc>
                <a:extLst>
                  <a:ext uri="{0D108BD9-81ED-4DB2-BD59-A6C34878D82A}">
                    <a16:rowId xmlns:a16="http://schemas.microsoft.com/office/drawing/2014/main" val="10001"/>
                  </a:ext>
                </a:extLst>
              </a:tr>
              <a:tr h="645028">
                <a:tc>
                  <a:txBody>
                    <a:bodyPr/>
                    <a:lstStyle/>
                    <a:p>
                      <a:r>
                        <a:rPr lang="en-US" sz="1400" b="1" dirty="0" smtClean="0"/>
                        <a:t>1b.</a:t>
                      </a:r>
                      <a:r>
                        <a:rPr lang="en-US" sz="1400" baseline="0" dirty="0" smtClean="0"/>
                        <a:t> The youth was present at the meeting. </a:t>
                      </a:r>
                      <a:r>
                        <a:rPr lang="en-US" sz="1400" i="1" baseline="0" dirty="0" smtClean="0"/>
                        <a:t>(N/A for youth age 10 or younger.) </a:t>
                      </a:r>
                      <a:r>
                        <a:rPr lang="en-US" sz="1400" b="0" dirty="0" smtClean="0">
                          <a:latin typeface="Calibri" panose="020F0502020204030204" pitchFamily="34" charset="0"/>
                        </a:rPr>
                        <a:t>N=465</a:t>
                      </a:r>
                      <a:endParaRPr lang="en-US" sz="1400" b="0" i="1" dirty="0">
                        <a:latin typeface="Calibri" panose="020F0502020204030204" pitchFamily="34" charset="0"/>
                      </a:endParaRPr>
                    </a:p>
                  </a:txBody>
                  <a:tcPr anchor="ctr"/>
                </a:tc>
                <a:tc>
                  <a:txBody>
                    <a:bodyPr/>
                    <a:lstStyle/>
                    <a:p>
                      <a:pPr algn="ctr"/>
                      <a:r>
                        <a:rPr lang="en-US" sz="1400" b="0" dirty="0" smtClean="0">
                          <a:solidFill>
                            <a:schemeClr val="tx1"/>
                          </a:solidFill>
                        </a:rPr>
                        <a:t>57.9%</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93.5%</a:t>
                      </a:r>
                      <a:endParaRPr lang="en-US" sz="1400" b="0" dirty="0">
                        <a:solidFill>
                          <a:schemeClr val="tx1"/>
                        </a:solidFill>
                        <a:latin typeface="Calibri" panose="020F0502020204030204" pitchFamily="34" charset="0"/>
                      </a:endParaRPr>
                    </a:p>
                  </a:txBody>
                  <a:tcPr anchor="ctr">
                    <a:solidFill>
                      <a:srgbClr val="F8F2EA"/>
                    </a:solidFill>
                  </a:tcPr>
                </a:tc>
                <a:tc>
                  <a:txBody>
                    <a:bodyPr/>
                    <a:lstStyle/>
                    <a:p>
                      <a:pPr algn="ctr"/>
                      <a:r>
                        <a:rPr lang="en-US" sz="1400" b="0" dirty="0" smtClean="0">
                          <a:solidFill>
                            <a:schemeClr val="tx1"/>
                          </a:solidFill>
                          <a:latin typeface="Calibri" panose="020F0502020204030204" pitchFamily="34" charset="0"/>
                        </a:rPr>
                        <a:t>0.10 </a:t>
                      </a:r>
                    </a:p>
                    <a:p>
                      <a:pPr algn="ctr"/>
                      <a:r>
                        <a:rPr lang="en-US" sz="1400" b="0" dirty="0" smtClean="0">
                          <a:solidFill>
                            <a:schemeClr val="tx1"/>
                          </a:solidFill>
                          <a:latin typeface="Calibri" panose="020F0502020204030204" pitchFamily="34" charset="0"/>
                        </a:rPr>
                        <a:t>(.05 - .19)</a:t>
                      </a:r>
                      <a:endParaRPr lang="en-US" sz="1400" b="0" dirty="0">
                        <a:solidFill>
                          <a:schemeClr val="tx1"/>
                        </a:solidFill>
                        <a:latin typeface="Calibri" panose="020F0502020204030204" pitchFamily="34" charset="0"/>
                      </a:endParaRPr>
                    </a:p>
                  </a:txBody>
                  <a:tcPr anchor="ctr">
                    <a:solidFill>
                      <a:srgbClr val="F8F2EA"/>
                    </a:solidFill>
                  </a:tcPr>
                </a:tc>
                <a:extLst>
                  <a:ext uri="{0D108BD9-81ED-4DB2-BD59-A6C34878D82A}">
                    <a16:rowId xmlns:a16="http://schemas.microsoft.com/office/drawing/2014/main" val="10002"/>
                  </a:ext>
                </a:extLst>
              </a:tr>
              <a:tr h="916618">
                <a:tc>
                  <a:txBody>
                    <a:bodyPr/>
                    <a:lstStyle/>
                    <a:p>
                      <a:r>
                        <a:rPr lang="en-US" sz="1400" b="1" dirty="0" smtClean="0"/>
                        <a:t>1c. </a:t>
                      </a:r>
                      <a:r>
                        <a:rPr lang="en-US" sz="1400" dirty="0" smtClean="0"/>
                        <a:t>All key representatives</a:t>
                      </a:r>
                      <a:r>
                        <a:rPr lang="en-US" sz="1400" baseline="0" dirty="0" smtClean="0"/>
                        <a:t> from school, child welfare, and juvenile justice agencies who are on the team OR seem integral to the family’s plan were present at the meeting. </a:t>
                      </a:r>
                      <a:r>
                        <a:rPr lang="en-US" sz="1400" b="0" dirty="0" smtClean="0">
                          <a:latin typeface="Calibri" panose="020F0502020204030204" pitchFamily="34" charset="0"/>
                        </a:rPr>
                        <a:t>N=578</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58.4%</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45.4%</a:t>
                      </a:r>
                      <a:endParaRPr lang="en-US" sz="1400" b="0" dirty="0">
                        <a:solidFill>
                          <a:schemeClr val="tx1"/>
                        </a:solidFill>
                        <a:latin typeface="Calibri" panose="020F0502020204030204" pitchFamily="34" charset="0"/>
                      </a:endParaRPr>
                    </a:p>
                  </a:txBody>
                  <a:tcPr anchor="ctr">
                    <a:solidFill>
                      <a:srgbClr val="F0E4D1"/>
                    </a:solidFill>
                  </a:tcPr>
                </a:tc>
                <a:tc>
                  <a:txBody>
                    <a:bodyPr/>
                    <a:lstStyle/>
                    <a:p>
                      <a:pPr algn="ctr"/>
                      <a:r>
                        <a:rPr lang="en-US" sz="1400" b="0" dirty="0" smtClean="0">
                          <a:solidFill>
                            <a:schemeClr val="tx1"/>
                          </a:solidFill>
                          <a:latin typeface="Calibri" panose="020F0502020204030204" pitchFamily="34" charset="0"/>
                        </a:rPr>
                        <a:t>1.69 </a:t>
                      </a:r>
                    </a:p>
                    <a:p>
                      <a:pPr algn="ctr"/>
                      <a:r>
                        <a:rPr lang="en-US" sz="1400" b="0" dirty="0" smtClean="0">
                          <a:solidFill>
                            <a:schemeClr val="tx1"/>
                          </a:solidFill>
                          <a:latin typeface="Calibri" panose="020F0502020204030204" pitchFamily="34" charset="0"/>
                        </a:rPr>
                        <a:t>(1.17 – 2.45)</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3"/>
                  </a:ext>
                </a:extLst>
              </a:tr>
              <a:tr h="645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1d. </a:t>
                      </a:r>
                      <a:r>
                        <a:rPr lang="en-US" sz="1400" dirty="0" smtClean="0"/>
                        <a:t>All other service</a:t>
                      </a:r>
                      <a:r>
                        <a:rPr lang="en-US" sz="1400" baseline="0" dirty="0" smtClean="0"/>
                        <a:t> providers who are on the team OR seem integral to the family’s plan were present at the meeting. </a:t>
                      </a:r>
                      <a:r>
                        <a:rPr lang="en-US" sz="1400" b="0" baseline="0" dirty="0" smtClean="0">
                          <a:latin typeface="Calibri" panose="020F0502020204030204" pitchFamily="34" charset="0"/>
                        </a:rPr>
                        <a:t>N=696</a:t>
                      </a:r>
                      <a:endParaRPr lang="en-US" sz="1400" b="0" dirty="0" smtClean="0">
                        <a:latin typeface="Calibri" panose="020F0502020204030204" pitchFamily="34" charset="0"/>
                      </a:endParaRPr>
                    </a:p>
                  </a:txBody>
                  <a:tcPr anchor="ctr"/>
                </a:tc>
                <a:tc>
                  <a:txBody>
                    <a:bodyPr/>
                    <a:lstStyle/>
                    <a:p>
                      <a:pPr algn="ctr"/>
                      <a:r>
                        <a:rPr lang="en-US" sz="1400" b="0" dirty="0" smtClean="0">
                          <a:solidFill>
                            <a:schemeClr val="tx1"/>
                          </a:solidFill>
                        </a:rPr>
                        <a:t>74.8%</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69.4%</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tc>
                  <a:txBody>
                    <a:bodyPr/>
                    <a:lstStyle/>
                    <a:p>
                      <a:pPr algn="ctr"/>
                      <a:r>
                        <a:rPr lang="en-US" sz="1400" b="0" dirty="0" smtClean="0">
                          <a:solidFill>
                            <a:schemeClr val="tx1"/>
                          </a:solidFill>
                          <a:latin typeface="Calibri" panose="020F0502020204030204" pitchFamily="34" charset="0"/>
                        </a:rPr>
                        <a:t>1.31</a:t>
                      </a:r>
                      <a:r>
                        <a:rPr lang="en-US" sz="1400" b="0" baseline="0" dirty="0" smtClean="0">
                          <a:solidFill>
                            <a:schemeClr val="tx1"/>
                          </a:solidFill>
                          <a:latin typeface="Calibri" panose="020F0502020204030204" pitchFamily="34" charset="0"/>
                        </a:rPr>
                        <a:t> </a:t>
                      </a:r>
                    </a:p>
                    <a:p>
                      <a:pPr algn="ctr"/>
                      <a:r>
                        <a:rPr lang="en-US" sz="1400" b="0" baseline="0" dirty="0" smtClean="0">
                          <a:solidFill>
                            <a:schemeClr val="tx1"/>
                          </a:solidFill>
                          <a:latin typeface="Calibri" panose="020F0502020204030204" pitchFamily="34" charset="0"/>
                        </a:rPr>
                        <a:t>(0.88 – 1.93)</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4"/>
                  </a:ext>
                </a:extLst>
              </a:tr>
              <a:tr h="916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1e.</a:t>
                      </a:r>
                      <a:r>
                        <a:rPr lang="en-US" sz="1400" dirty="0" smtClean="0"/>
                        <a:t> All peer partners (e.g., family advocates, family</a:t>
                      </a:r>
                      <a:r>
                        <a:rPr lang="en-US" sz="1400" baseline="0" dirty="0" smtClean="0"/>
                        <a:t> support partners, youth support partners, etc.) who are on the team were present at the meeting. </a:t>
                      </a:r>
                      <a:r>
                        <a:rPr lang="en-US" sz="1400" b="0" dirty="0" smtClean="0">
                          <a:latin typeface="Calibri" panose="020F0502020204030204" pitchFamily="34" charset="0"/>
                        </a:rPr>
                        <a:t>N=667</a:t>
                      </a:r>
                    </a:p>
                  </a:txBody>
                  <a:tcPr anchor="ctr"/>
                </a:tc>
                <a:tc>
                  <a:txBody>
                    <a:bodyPr/>
                    <a:lstStyle/>
                    <a:p>
                      <a:pPr algn="ctr"/>
                      <a:r>
                        <a:rPr lang="en-US" sz="1400" b="0" dirty="0" smtClean="0">
                          <a:solidFill>
                            <a:schemeClr val="tx1"/>
                          </a:solidFill>
                        </a:rPr>
                        <a:t>89.4%</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67.5%</a:t>
                      </a:r>
                      <a:endParaRPr lang="en-US" sz="1400" b="0" dirty="0">
                        <a:solidFill>
                          <a:schemeClr val="tx1"/>
                        </a:solidFill>
                        <a:latin typeface="Calibri" panose="020F0502020204030204" pitchFamily="34" charset="0"/>
                      </a:endParaRPr>
                    </a:p>
                  </a:txBody>
                  <a:tcPr anchor="ctr">
                    <a:solidFill>
                      <a:srgbClr val="F0E4D1"/>
                    </a:solidFill>
                  </a:tcPr>
                </a:tc>
                <a:tc>
                  <a:txBody>
                    <a:bodyPr/>
                    <a:lstStyle/>
                    <a:p>
                      <a:pPr algn="ctr"/>
                      <a:r>
                        <a:rPr lang="en-US" sz="1400" b="0" dirty="0" smtClean="0">
                          <a:solidFill>
                            <a:schemeClr val="tx1"/>
                          </a:solidFill>
                          <a:latin typeface="Calibri" panose="020F0502020204030204" pitchFamily="34" charset="0"/>
                        </a:rPr>
                        <a:t>4.05</a:t>
                      </a:r>
                    </a:p>
                    <a:p>
                      <a:pPr algn="ctr"/>
                      <a:r>
                        <a:rPr lang="en-US" sz="1400" b="0" dirty="0" smtClean="0">
                          <a:solidFill>
                            <a:schemeClr val="tx1"/>
                          </a:solidFill>
                          <a:latin typeface="Calibri" panose="020F0502020204030204" pitchFamily="34" charset="0"/>
                        </a:rPr>
                        <a:t> (2.37</a:t>
                      </a:r>
                      <a:r>
                        <a:rPr lang="en-US" sz="1400" b="0" baseline="0" dirty="0" smtClean="0">
                          <a:solidFill>
                            <a:schemeClr val="tx1"/>
                          </a:solidFill>
                          <a:latin typeface="Calibri" panose="020F0502020204030204" pitchFamily="34" charset="0"/>
                        </a:rPr>
                        <a:t> – 6.92)</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5"/>
                  </a:ext>
                </a:extLst>
              </a:tr>
              <a:tr h="6450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t>1f. </a:t>
                      </a:r>
                      <a:r>
                        <a:rPr lang="en-US" sz="1400" dirty="0" smtClean="0"/>
                        <a:t>At least one natural support for the family was present at the meeting. </a:t>
                      </a:r>
                      <a:r>
                        <a:rPr lang="en-US" sz="1400" b="0" dirty="0" smtClean="0">
                          <a:latin typeface="Calibri" panose="020F0502020204030204" pitchFamily="34" charset="0"/>
                        </a:rPr>
                        <a:t>N=761</a:t>
                      </a:r>
                    </a:p>
                  </a:txBody>
                  <a:tcPr anchor="ctr"/>
                </a:tc>
                <a:tc>
                  <a:txBody>
                    <a:bodyPr/>
                    <a:lstStyle/>
                    <a:p>
                      <a:pPr algn="ctr"/>
                      <a:r>
                        <a:rPr lang="en-US" sz="1400" b="0" dirty="0" smtClean="0">
                          <a:solidFill>
                            <a:schemeClr val="tx1"/>
                          </a:solidFill>
                        </a:rPr>
                        <a:t>21.7%</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19.8%</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tc>
                  <a:txBody>
                    <a:bodyPr/>
                    <a:lstStyle/>
                    <a:p>
                      <a:pPr algn="ctr"/>
                      <a:r>
                        <a:rPr lang="en-US" sz="1400" b="0" dirty="0" smtClean="0">
                          <a:solidFill>
                            <a:schemeClr val="tx1"/>
                          </a:solidFill>
                          <a:latin typeface="Calibri" panose="020F0502020204030204" pitchFamily="34" charset="0"/>
                        </a:rPr>
                        <a:t>1.12 </a:t>
                      </a:r>
                    </a:p>
                    <a:p>
                      <a:pPr algn="ctr"/>
                      <a:r>
                        <a:rPr lang="en-US" sz="1400" b="0" dirty="0" smtClean="0">
                          <a:solidFill>
                            <a:schemeClr val="tx1"/>
                          </a:solidFill>
                          <a:latin typeface="Calibri" panose="020F0502020204030204" pitchFamily="34" charset="0"/>
                        </a:rPr>
                        <a:t>(.75 – 1.68)</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6"/>
                  </a:ext>
                </a:extLst>
              </a:tr>
            </a:tbl>
          </a:graphicData>
        </a:graphic>
      </p:graphicFrame>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sp>
        <p:nvSpPr>
          <p:cNvPr id="11" name="Rectangle 10"/>
          <p:cNvSpPr/>
          <p:nvPr/>
        </p:nvSpPr>
        <p:spPr>
          <a:xfrm>
            <a:off x="5638801" y="4648200"/>
            <a:ext cx="914400" cy="9144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1" y="2448884"/>
            <a:ext cx="914400" cy="599116"/>
          </a:xfrm>
          <a:prstGeom prst="rect">
            <a:avLst/>
          </a:prstGeom>
          <a:noFill/>
          <a:ln w="38100">
            <a:solidFill>
              <a:srgbClr val="DC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610600" y="6477000"/>
            <a:ext cx="533400" cy="381000"/>
          </a:xfrm>
        </p:spPr>
        <p:txBody>
          <a:bodyPr/>
          <a:lstStyle/>
          <a:p>
            <a:fld id="{21AD2AE7-D6AC-47DD-9777-F6653940EDA2}" type="slidenum">
              <a:rPr lang="en-US" smtClean="0"/>
              <a:t>80</a:t>
            </a:fld>
            <a:endParaRPr lang="en-US" dirty="0"/>
          </a:p>
        </p:txBody>
      </p:sp>
    </p:spTree>
    <p:extLst>
      <p:ext uri="{BB962C8B-B14F-4D97-AF65-F5344CB8AC3E}">
        <p14:creationId xmlns:p14="http://schemas.microsoft.com/office/powerpoint/2010/main" val="29356936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    Effective Teamwork</a:t>
            </a:r>
            <a:endParaRPr lang="en-US" dirty="0">
              <a:solidFill>
                <a:schemeClr val="accent5"/>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473930854"/>
              </p:ext>
            </p:extLst>
          </p:nvPr>
        </p:nvGraphicFramePr>
        <p:xfrm>
          <a:off x="152403" y="1295403"/>
          <a:ext cx="8762999" cy="5333999"/>
        </p:xfrm>
        <a:graphic>
          <a:graphicData uri="http://schemas.openxmlformats.org/drawingml/2006/table">
            <a:tbl>
              <a:tblPr firstRow="1" lastCol="1" bandRow="1">
                <a:tableStyleId>{F5AB1C69-6EDB-4FF4-983F-18BD219EF322}</a:tableStyleId>
              </a:tblPr>
              <a:tblGrid>
                <a:gridCol w="54863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606377">
                <a:tc>
                  <a:txBody>
                    <a:bodyPr/>
                    <a:lstStyle/>
                    <a:p>
                      <a:r>
                        <a:rPr lang="en-US" sz="1600" dirty="0" smtClean="0"/>
                        <a:t>ITEMS</a:t>
                      </a:r>
                      <a:endParaRPr lang="en-US" sz="1600" dirty="0"/>
                    </a:p>
                  </a:txBody>
                  <a:tcPr anchor="ctr"/>
                </a:tc>
                <a:tc>
                  <a:txBody>
                    <a:bodyPr/>
                    <a:lstStyle/>
                    <a:p>
                      <a:pPr algn="ctr"/>
                      <a:r>
                        <a:rPr lang="en-US" sz="1600" dirty="0" smtClean="0"/>
                        <a:t>MA 2018</a:t>
                      </a:r>
                      <a:endParaRPr lang="en-US" sz="1600" dirty="0"/>
                    </a:p>
                  </a:txBody>
                  <a:tcPr anchor="ctr"/>
                </a:tc>
                <a:tc>
                  <a:txBody>
                    <a:bodyPr/>
                    <a:lstStyle/>
                    <a:p>
                      <a:pPr algn="ctr"/>
                      <a:r>
                        <a:rPr lang="en-US" sz="1600" dirty="0" smtClean="0"/>
                        <a:t>NM</a:t>
                      </a:r>
                      <a:endParaRPr lang="en-US" sz="1600"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OR (95%CI)</a:t>
                      </a:r>
                    </a:p>
                  </a:txBody>
                  <a:tcPr anchor="ctr"/>
                </a:tc>
                <a:extLst>
                  <a:ext uri="{0D108BD9-81ED-4DB2-BD59-A6C34878D82A}">
                    <a16:rowId xmlns:a16="http://schemas.microsoft.com/office/drawing/2014/main" val="10000"/>
                  </a:ext>
                </a:extLst>
              </a:tr>
              <a:tr h="1054042">
                <a:tc>
                  <a:txBody>
                    <a:bodyPr/>
                    <a:lstStyle/>
                    <a:p>
                      <a:r>
                        <a:rPr lang="en-US" sz="1400" b="1" dirty="0" smtClean="0">
                          <a:latin typeface="Calibri" panose="020F0502020204030204" pitchFamily="34" charset="0"/>
                        </a:rPr>
                        <a:t>2a. </a:t>
                      </a:r>
                      <a:r>
                        <a:rPr lang="en-US" sz="1400" dirty="0" smtClean="0">
                          <a:latin typeface="Calibri" panose="020F0502020204030204" pitchFamily="34" charset="0"/>
                        </a:rPr>
                        <a:t>All team members demonstrated a full understanding about what the Wraparound process is, the need for a single plan, and what they will contribute to the process to help the youth and family.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96.1%</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94.0%</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1.56 </a:t>
                      </a:r>
                    </a:p>
                    <a:p>
                      <a:pPr algn="ctr"/>
                      <a:r>
                        <a:rPr lang="en-US" sz="1400" b="0" dirty="0" smtClean="0">
                          <a:solidFill>
                            <a:schemeClr val="tx1"/>
                          </a:solidFill>
                          <a:latin typeface="Calibri" panose="020F0502020204030204" pitchFamily="34" charset="0"/>
                        </a:rPr>
                        <a:t>(.77 – 3.21)</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1"/>
                  </a:ext>
                </a:extLst>
              </a:tr>
              <a:tr h="1054042">
                <a:tc>
                  <a:txBody>
                    <a:bodyPr/>
                    <a:lstStyle/>
                    <a:p>
                      <a:r>
                        <a:rPr lang="en-US" sz="1400" b="1" i="0" dirty="0" smtClean="0">
                          <a:latin typeface="Calibri" panose="020F0502020204030204" pitchFamily="34" charset="0"/>
                        </a:rPr>
                        <a:t>2b. </a:t>
                      </a:r>
                      <a:r>
                        <a:rPr lang="en-US" sz="1400" i="0" dirty="0" smtClean="0">
                          <a:latin typeface="Calibri" panose="020F0502020204030204" pitchFamily="34" charset="0"/>
                        </a:rPr>
                        <a:t>Talk was well-distributed across team members, and each team member made a meaningful contribution. No one or two people dominated the conversation or remained virtually silent during the meeting.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96.3%</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86.6%</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4.32</a:t>
                      </a:r>
                    </a:p>
                    <a:p>
                      <a:pPr algn="ctr"/>
                      <a:r>
                        <a:rPr lang="en-US" sz="1400" b="0" dirty="0" smtClean="0">
                          <a:solidFill>
                            <a:schemeClr val="tx1"/>
                          </a:solidFill>
                          <a:latin typeface="Calibri" panose="020F0502020204030204" pitchFamily="34" charset="0"/>
                        </a:rPr>
                        <a:t>(2.42 – 7.73)</a:t>
                      </a:r>
                    </a:p>
                    <a:p>
                      <a:pPr algn="ctr"/>
                      <a:endParaRPr lang="en-US" sz="1400" b="0" dirty="0">
                        <a:solidFill>
                          <a:srgbClr val="FFFF00"/>
                        </a:solidFill>
                        <a:latin typeface="Calibri" panose="020F0502020204030204" pitchFamily="34" charset="0"/>
                      </a:endParaRPr>
                    </a:p>
                  </a:txBody>
                  <a:tcPr anchor="ctr">
                    <a:solidFill>
                      <a:srgbClr val="F8F2EA"/>
                    </a:solidFill>
                  </a:tcPr>
                </a:tc>
                <a:extLst>
                  <a:ext uri="{0D108BD9-81ED-4DB2-BD59-A6C34878D82A}">
                    <a16:rowId xmlns:a16="http://schemas.microsoft.com/office/drawing/2014/main" val="10002"/>
                  </a:ext>
                </a:extLst>
              </a:tr>
              <a:tr h="813118">
                <a:tc>
                  <a:txBody>
                    <a:bodyPr/>
                    <a:lstStyle/>
                    <a:p>
                      <a:r>
                        <a:rPr lang="en-US" sz="1400" b="1" dirty="0" smtClean="0">
                          <a:latin typeface="Calibri" panose="020F0502020204030204" pitchFamily="34" charset="0"/>
                        </a:rPr>
                        <a:t>2c. </a:t>
                      </a:r>
                      <a:r>
                        <a:rPr lang="en-US" sz="1400" dirty="0" smtClean="0">
                          <a:latin typeface="Calibri" panose="020F0502020204030204" pitchFamily="34" charset="0"/>
                        </a:rPr>
                        <a:t>Since the last team meeting, all team members have followed through with their previously assigned tasks/action steps or at least demonstrated diligent efforts to do so. </a:t>
                      </a:r>
                      <a:r>
                        <a:rPr lang="en-US" sz="1400" b="0" dirty="0" smtClean="0">
                          <a:latin typeface="Calibri" panose="020F0502020204030204" pitchFamily="34" charset="0"/>
                        </a:rPr>
                        <a:t>N=619</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91.0%</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85.1%</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1.17</a:t>
                      </a:r>
                    </a:p>
                    <a:p>
                      <a:pPr algn="ctr"/>
                      <a:r>
                        <a:rPr lang="en-US" sz="1400" b="0" dirty="0" smtClean="0">
                          <a:solidFill>
                            <a:schemeClr val="tx1"/>
                          </a:solidFill>
                          <a:latin typeface="Calibri" panose="020F0502020204030204" pitchFamily="34" charset="0"/>
                        </a:rPr>
                        <a:t>(.99 – 3.12)</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3"/>
                  </a:ext>
                </a:extLst>
              </a:tr>
              <a:tr h="993302">
                <a:tc>
                  <a:txBody>
                    <a:bodyPr/>
                    <a:lstStyle/>
                    <a:p>
                      <a:r>
                        <a:rPr lang="en-US" sz="1400" b="1" dirty="0" smtClean="0">
                          <a:latin typeface="Calibri" panose="020F0502020204030204" pitchFamily="34" charset="0"/>
                        </a:rPr>
                        <a:t>2d. </a:t>
                      </a:r>
                      <a:r>
                        <a:rPr lang="en-US" sz="1400" dirty="0" smtClean="0">
                          <a:latin typeface="Calibri" panose="020F0502020204030204" pitchFamily="34" charset="0"/>
                        </a:rPr>
                        <a:t>There was a clear understanding of who would be responsible for following through on the tasks and strategies necessary to help the youth and family meet their needs.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94.8%</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82.1%</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3.95</a:t>
                      </a:r>
                    </a:p>
                    <a:p>
                      <a:pPr algn="ctr"/>
                      <a:r>
                        <a:rPr lang="en-US" sz="1400" b="0" dirty="0" smtClean="0">
                          <a:solidFill>
                            <a:schemeClr val="tx1"/>
                          </a:solidFill>
                          <a:latin typeface="Calibri" panose="020F0502020204030204" pitchFamily="34" charset="0"/>
                        </a:rPr>
                        <a:t>(2.40 – 6.45)</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4"/>
                  </a:ext>
                </a:extLst>
              </a:tr>
              <a:tr h="813118">
                <a:tc>
                  <a:txBody>
                    <a:bodyPr/>
                    <a:lstStyle/>
                    <a:p>
                      <a:r>
                        <a:rPr lang="en-US" sz="1400" b="1" dirty="0" smtClean="0">
                          <a:latin typeface="Calibri" panose="020F0502020204030204" pitchFamily="34" charset="0"/>
                        </a:rPr>
                        <a:t>2e.</a:t>
                      </a:r>
                      <a:r>
                        <a:rPr lang="en-US" sz="1400" baseline="0" dirty="0" smtClean="0">
                          <a:latin typeface="Calibri" panose="020F0502020204030204" pitchFamily="34" charset="0"/>
                        </a:rPr>
                        <a:t> Team members demonstrated a consistent willingness to compromise or explore further options when there was disagreement. </a:t>
                      </a:r>
                      <a:r>
                        <a:rPr lang="en-US" sz="1400" b="0" dirty="0" smtClean="0">
                          <a:latin typeface="Calibri" panose="020F0502020204030204" pitchFamily="34" charset="0"/>
                        </a:rPr>
                        <a:t>N=387</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97.2%</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84.7%</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6.33</a:t>
                      </a:r>
                    </a:p>
                    <a:p>
                      <a:pPr algn="ctr"/>
                      <a:r>
                        <a:rPr lang="en-US" sz="1400" b="0" dirty="0" smtClean="0">
                          <a:solidFill>
                            <a:schemeClr val="tx1"/>
                          </a:solidFill>
                          <a:latin typeface="Calibri" panose="020F0502020204030204" pitchFamily="34" charset="0"/>
                        </a:rPr>
                        <a:t>(2.66 – 15.01)</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5"/>
                  </a:ext>
                </a:extLst>
              </a:tr>
            </a:tbl>
          </a:graphicData>
        </a:graphic>
      </p:graphicFrame>
      <p:sp>
        <p:nvSpPr>
          <p:cNvPr id="8" name="Rectangle 7"/>
          <p:cNvSpPr/>
          <p:nvPr/>
        </p:nvSpPr>
        <p:spPr>
          <a:xfrm>
            <a:off x="5638800" y="4800600"/>
            <a:ext cx="914400" cy="9906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5791201"/>
            <a:ext cx="914400" cy="833285"/>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a:xfrm>
            <a:off x="8648702" y="6477000"/>
            <a:ext cx="533400" cy="381000"/>
          </a:xfrm>
        </p:spPr>
        <p:txBody>
          <a:bodyPr/>
          <a:lstStyle/>
          <a:p>
            <a:fld id="{21AD2AE7-D6AC-47DD-9777-F6653940EDA2}" type="slidenum">
              <a:rPr lang="en-US" smtClean="0"/>
              <a:t>81</a:t>
            </a:fld>
            <a:endParaRPr lang="en-US" dirty="0"/>
          </a:p>
        </p:txBody>
      </p:sp>
      <p:sp>
        <p:nvSpPr>
          <p:cNvPr id="11" name="Rectangle 10"/>
          <p:cNvSpPr/>
          <p:nvPr/>
        </p:nvSpPr>
        <p:spPr>
          <a:xfrm>
            <a:off x="5641521" y="2977242"/>
            <a:ext cx="914400" cy="9906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209655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000" dirty="0">
                <a:solidFill>
                  <a:schemeClr val="accent5"/>
                </a:solidFill>
              </a:rPr>
              <a:t>	    Driven by Strengths &amp; Families</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931549952"/>
              </p:ext>
            </p:extLst>
          </p:nvPr>
        </p:nvGraphicFramePr>
        <p:xfrm>
          <a:off x="228601" y="1386842"/>
          <a:ext cx="8686798" cy="5162795"/>
        </p:xfrm>
        <a:graphic>
          <a:graphicData uri="http://schemas.openxmlformats.org/drawingml/2006/table">
            <a:tbl>
              <a:tblPr firstRow="1" lastCol="1" bandRow="1">
                <a:tableStyleId>{F5AB1C69-6EDB-4FF4-983F-18BD219EF322}</a:tableStyleId>
              </a:tblPr>
              <a:tblGrid>
                <a:gridCol w="5410199">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90600">
                  <a:extLst>
                    <a:ext uri="{9D8B030D-6E8A-4147-A177-3AD203B41FA5}">
                      <a16:colId xmlns:a16="http://schemas.microsoft.com/office/drawing/2014/main" val="20002"/>
                    </a:ext>
                  </a:extLst>
                </a:gridCol>
                <a:gridCol w="1371599">
                  <a:extLst>
                    <a:ext uri="{9D8B030D-6E8A-4147-A177-3AD203B41FA5}">
                      <a16:colId xmlns:a16="http://schemas.microsoft.com/office/drawing/2014/main" val="20003"/>
                    </a:ext>
                  </a:extLst>
                </a:gridCol>
              </a:tblGrid>
              <a:tr h="369325">
                <a:tc>
                  <a:txBody>
                    <a:bodyPr/>
                    <a:lstStyle/>
                    <a:p>
                      <a:r>
                        <a:rPr lang="en-US" sz="1600" dirty="0" smtClean="0"/>
                        <a:t>ITEMS</a:t>
                      </a:r>
                      <a:endParaRPr lang="en-US" sz="1600" dirty="0"/>
                    </a:p>
                  </a:txBody>
                  <a:tcPr anchor="ctr"/>
                </a:tc>
                <a:tc>
                  <a:txBody>
                    <a:bodyPr/>
                    <a:lstStyle/>
                    <a:p>
                      <a:pPr algn="ctr"/>
                      <a:r>
                        <a:rPr lang="en-US" sz="1600" dirty="0" smtClean="0"/>
                        <a:t>MA 2018</a:t>
                      </a:r>
                      <a:endParaRPr lang="en-US" sz="1600" dirty="0"/>
                    </a:p>
                  </a:txBody>
                  <a:tcPr anchor="ctr"/>
                </a:tc>
                <a:tc>
                  <a:txBody>
                    <a:bodyPr/>
                    <a:lstStyle/>
                    <a:p>
                      <a:pPr algn="ctr"/>
                      <a:r>
                        <a:rPr lang="en-US" sz="1600" dirty="0" smtClean="0"/>
                        <a:t>NM</a:t>
                      </a:r>
                      <a:endParaRPr lang="en-US" sz="1600" dirty="0"/>
                    </a:p>
                  </a:txBody>
                  <a:tcPr anchor="ctr"/>
                </a:tc>
                <a:tc>
                  <a:txBody>
                    <a:bodyPr/>
                    <a:lstStyle/>
                    <a:p>
                      <a:pPr algn="ctr"/>
                      <a:r>
                        <a:rPr lang="en-US" sz="1600" dirty="0" smtClean="0"/>
                        <a:t>OR (95% CI)</a:t>
                      </a:r>
                      <a:endParaRPr lang="en-US" sz="1600" dirty="0"/>
                    </a:p>
                  </a:txBody>
                  <a:tcPr anchor="ctr"/>
                </a:tc>
                <a:extLst>
                  <a:ext uri="{0D108BD9-81ED-4DB2-BD59-A6C34878D82A}">
                    <a16:rowId xmlns:a16="http://schemas.microsoft.com/office/drawing/2014/main" val="10000"/>
                  </a:ext>
                </a:extLst>
              </a:tr>
              <a:tr h="1062441">
                <a:tc>
                  <a:txBody>
                    <a:bodyPr/>
                    <a:lstStyle/>
                    <a:p>
                      <a:r>
                        <a:rPr lang="en-US" sz="1400" b="1" dirty="0" smtClean="0">
                          <a:latin typeface="Calibri" panose="020F0502020204030204" pitchFamily="34" charset="0"/>
                        </a:rPr>
                        <a:t>3a.</a:t>
                      </a:r>
                      <a:r>
                        <a:rPr lang="en-US" sz="1400" b="1" baseline="0" dirty="0" smtClean="0">
                          <a:latin typeface="Calibri" panose="020F0502020204030204" pitchFamily="34" charset="0"/>
                        </a:rPr>
                        <a:t> </a:t>
                      </a:r>
                      <a:r>
                        <a:rPr lang="en-US" sz="1400" baseline="0" dirty="0" smtClean="0">
                          <a:latin typeface="Calibri" panose="020F0502020204030204" pitchFamily="34" charset="0"/>
                        </a:rPr>
                        <a:t>The parent/caregiver(s) and/or other family members constructively contributed to the care planning process (e.g., by articulating their needs, explaining their perspectives, and/or suggesting a potential service, support, or strategy). </a:t>
                      </a:r>
                      <a:r>
                        <a:rPr lang="en-US" sz="1400" b="0" dirty="0" smtClean="0">
                          <a:latin typeface="Calibri" panose="020F0502020204030204" pitchFamily="34" charset="0"/>
                        </a:rPr>
                        <a:t>N=753</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98.4%</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92.8%</a:t>
                      </a:r>
                    </a:p>
                  </a:txBody>
                  <a:tcPr anchor="ctr"/>
                </a:tc>
                <a:tc>
                  <a:txBody>
                    <a:bodyPr/>
                    <a:lstStyle/>
                    <a:p>
                      <a:pPr algn="ctr"/>
                      <a:r>
                        <a:rPr lang="en-US" sz="1400" b="0" dirty="0" smtClean="0">
                          <a:solidFill>
                            <a:schemeClr val="tx1"/>
                          </a:solidFill>
                          <a:latin typeface="Calibri" panose="020F0502020204030204" pitchFamily="34" charset="0"/>
                        </a:rPr>
                        <a:t>4.82 </a:t>
                      </a:r>
                    </a:p>
                    <a:p>
                      <a:pPr algn="ctr"/>
                      <a:r>
                        <a:rPr lang="en-US" sz="1400" b="0" dirty="0" smtClean="0">
                          <a:solidFill>
                            <a:schemeClr val="tx1"/>
                          </a:solidFill>
                          <a:latin typeface="Calibri" panose="020F0502020204030204" pitchFamily="34" charset="0"/>
                        </a:rPr>
                        <a:t>(2.16 – 10.76)</a:t>
                      </a:r>
                    </a:p>
                  </a:txBody>
                  <a:tcPr anchor="ctr">
                    <a:solidFill>
                      <a:srgbClr val="F0E4D1"/>
                    </a:solidFill>
                  </a:tcPr>
                </a:tc>
                <a:extLst>
                  <a:ext uri="{0D108BD9-81ED-4DB2-BD59-A6C34878D82A}">
                    <a16:rowId xmlns:a16="http://schemas.microsoft.com/office/drawing/2014/main" val="10001"/>
                  </a:ext>
                </a:extLst>
              </a:tr>
              <a:tr h="1062441">
                <a:tc>
                  <a:txBody>
                    <a:bodyPr/>
                    <a:lstStyle/>
                    <a:p>
                      <a:r>
                        <a:rPr lang="en-US" sz="1400" b="1" i="0" dirty="0" smtClean="0">
                          <a:latin typeface="Calibri" panose="020F0502020204030204" pitchFamily="34" charset="0"/>
                        </a:rPr>
                        <a:t>3b.</a:t>
                      </a:r>
                      <a:r>
                        <a:rPr lang="en-US" sz="1400" b="1" i="0" baseline="0" dirty="0" smtClean="0">
                          <a:latin typeface="Calibri" panose="020F0502020204030204" pitchFamily="34" charset="0"/>
                        </a:rPr>
                        <a:t> </a:t>
                      </a:r>
                      <a:r>
                        <a:rPr lang="en-US" sz="1400" i="0" baseline="0" dirty="0" smtClean="0">
                          <a:latin typeface="Calibri" panose="020F0502020204030204" pitchFamily="34" charset="0"/>
                        </a:rPr>
                        <a:t>The youth constructively contributed to the care planning process (e.g., by articulating their needs, explaining their perspectives, and/or suggesting a potential service, support, or strategy). </a:t>
                      </a:r>
                      <a:r>
                        <a:rPr lang="en-US" sz="1400" i="1" baseline="0" dirty="0" smtClean="0">
                          <a:latin typeface="Calibri" panose="020F0502020204030204" pitchFamily="34" charset="0"/>
                        </a:rPr>
                        <a:t>(N/A for youth age 10 or younger.)</a:t>
                      </a:r>
                      <a:r>
                        <a:rPr lang="en-US" sz="1400" b="1" dirty="0" smtClean="0">
                          <a:latin typeface="Calibri" panose="020F0502020204030204" pitchFamily="34" charset="0"/>
                        </a:rPr>
                        <a:t> </a:t>
                      </a:r>
                      <a:r>
                        <a:rPr lang="en-US" sz="1400" b="0" dirty="0" smtClean="0">
                          <a:latin typeface="Calibri" panose="020F0502020204030204" pitchFamily="34" charset="0"/>
                        </a:rPr>
                        <a:t>N=362</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58.7%</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85.9%</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0.23</a:t>
                      </a:r>
                    </a:p>
                    <a:p>
                      <a:pPr algn="ctr"/>
                      <a:r>
                        <a:rPr lang="en-US" sz="1400" b="0" dirty="0" smtClean="0">
                          <a:solidFill>
                            <a:schemeClr val="tx1"/>
                          </a:solidFill>
                          <a:latin typeface="Calibri" panose="020F0502020204030204" pitchFamily="34" charset="0"/>
                        </a:rPr>
                        <a:t>(0.14 – 0.40)</a:t>
                      </a:r>
                      <a:endParaRPr lang="en-US" sz="1400" b="0" dirty="0">
                        <a:solidFill>
                          <a:schemeClr val="tx1"/>
                        </a:solidFill>
                        <a:latin typeface="Calibri" panose="020F0502020204030204" pitchFamily="34" charset="0"/>
                      </a:endParaRPr>
                    </a:p>
                  </a:txBody>
                  <a:tcPr anchor="ctr">
                    <a:solidFill>
                      <a:srgbClr val="F8F2EA"/>
                    </a:solidFill>
                  </a:tcPr>
                </a:tc>
                <a:extLst>
                  <a:ext uri="{0D108BD9-81ED-4DB2-BD59-A6C34878D82A}">
                    <a16:rowId xmlns:a16="http://schemas.microsoft.com/office/drawing/2014/main" val="10002"/>
                  </a:ext>
                </a:extLst>
              </a:tr>
              <a:tr h="819598">
                <a:tc>
                  <a:txBody>
                    <a:bodyPr/>
                    <a:lstStyle/>
                    <a:p>
                      <a:r>
                        <a:rPr lang="en-US" sz="1400" b="1" dirty="0" smtClean="0">
                          <a:latin typeface="Calibri" panose="020F0502020204030204" pitchFamily="34" charset="0"/>
                        </a:rPr>
                        <a:t>3c.</a:t>
                      </a:r>
                      <a:r>
                        <a:rPr lang="en-US" sz="1400" b="1" baseline="0" dirty="0" smtClean="0">
                          <a:latin typeface="Calibri" panose="020F0502020204030204" pitchFamily="34" charset="0"/>
                        </a:rPr>
                        <a:t> </a:t>
                      </a:r>
                      <a:r>
                        <a:rPr lang="en-US" sz="1400" baseline="0" dirty="0" smtClean="0">
                          <a:latin typeface="Calibri" panose="020F0502020204030204" pitchFamily="34" charset="0"/>
                        </a:rPr>
                        <a:t>The team identified or reviewed at least one functional strength of the youth that was used in planning to develop a strategy to meet their needs.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88.1%</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56.8%</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5.63 </a:t>
                      </a:r>
                    </a:p>
                    <a:p>
                      <a:pPr algn="ctr"/>
                      <a:r>
                        <a:rPr lang="en-US" sz="1400" b="0" dirty="0" smtClean="0">
                          <a:solidFill>
                            <a:schemeClr val="tx1"/>
                          </a:solidFill>
                          <a:latin typeface="Calibri" panose="020F0502020204030204" pitchFamily="34" charset="0"/>
                        </a:rPr>
                        <a:t>(3.89 – 8.15)</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3"/>
                  </a:ext>
                </a:extLst>
              </a:tr>
              <a:tr h="1062441">
                <a:tc>
                  <a:txBody>
                    <a:bodyPr/>
                    <a:lstStyle/>
                    <a:p>
                      <a:r>
                        <a:rPr lang="en-US" sz="1400" b="1" dirty="0" smtClean="0">
                          <a:latin typeface="Calibri" panose="020F0502020204030204" pitchFamily="34" charset="0"/>
                        </a:rPr>
                        <a:t>3d.</a:t>
                      </a:r>
                      <a:r>
                        <a:rPr lang="en-US" sz="1400" b="1" baseline="0" dirty="0" smtClean="0">
                          <a:latin typeface="Calibri" panose="020F0502020204030204" pitchFamily="34" charset="0"/>
                        </a:rPr>
                        <a:t> </a:t>
                      </a:r>
                      <a:r>
                        <a:rPr lang="en-US" sz="1400" baseline="0" dirty="0" smtClean="0">
                          <a:latin typeface="Calibri" panose="020F0502020204030204" pitchFamily="34" charset="0"/>
                        </a:rPr>
                        <a:t>The team identified or reviewed at least one functional strength of the parent/caregiver or family as a whole that was used in planning to develop a strategy to meet their or the youth’s needs.</a:t>
                      </a:r>
                      <a:r>
                        <a:rPr lang="en-US" sz="1400" b="1" dirty="0" smtClean="0">
                          <a:latin typeface="Calibri" panose="020F0502020204030204" pitchFamily="34" charset="0"/>
                        </a:rPr>
                        <a:t> </a:t>
                      </a:r>
                      <a:r>
                        <a:rPr lang="en-US" sz="1400" b="0" dirty="0" smtClean="0">
                          <a:latin typeface="Calibri" panose="020F0502020204030204" pitchFamily="34" charset="0"/>
                        </a:rPr>
                        <a:t>N=749</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84.0%</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52.7%</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4.71</a:t>
                      </a:r>
                    </a:p>
                    <a:p>
                      <a:pPr algn="ctr"/>
                      <a:r>
                        <a:rPr lang="en-US" sz="1400" b="0" dirty="0" smtClean="0">
                          <a:solidFill>
                            <a:schemeClr val="tx1"/>
                          </a:solidFill>
                          <a:latin typeface="Calibri" panose="020F0502020204030204" pitchFamily="34" charset="0"/>
                        </a:rPr>
                        <a:t>(3.32 – 6.68)</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4"/>
                  </a:ext>
                </a:extLst>
              </a:tr>
              <a:tr h="576754">
                <a:tc>
                  <a:txBody>
                    <a:bodyPr/>
                    <a:lstStyle/>
                    <a:p>
                      <a:r>
                        <a:rPr lang="en-US" sz="1400" b="1" dirty="0" smtClean="0">
                          <a:latin typeface="Calibri" panose="020F0502020204030204" pitchFamily="34" charset="0"/>
                        </a:rPr>
                        <a:t>3e.</a:t>
                      </a:r>
                      <a:r>
                        <a:rPr lang="en-US" sz="1400" baseline="0" dirty="0" smtClean="0">
                          <a:latin typeface="Calibri" panose="020F0502020204030204" pitchFamily="34" charset="0"/>
                        </a:rPr>
                        <a:t> Team members avoided blaming and remained focused on solutions, rather than dwelling on negative events.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95.9%</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91.2%</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2.28</a:t>
                      </a:r>
                    </a:p>
                    <a:p>
                      <a:pPr algn="ctr"/>
                      <a:r>
                        <a:rPr lang="en-US" sz="1400" b="0" dirty="0" smtClean="0">
                          <a:solidFill>
                            <a:schemeClr val="tx1"/>
                          </a:solidFill>
                          <a:latin typeface="Calibri" panose="020F0502020204030204" pitchFamily="34" charset="0"/>
                        </a:rPr>
                        <a:t>(1.22 – 4.27)</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5"/>
                  </a:ext>
                </a:extLst>
              </a:tr>
            </a:tbl>
          </a:graphicData>
        </a:graphic>
      </p:graphicFrame>
      <p:sp>
        <p:nvSpPr>
          <p:cNvPr id="15" name="Rectangle 14"/>
          <p:cNvSpPr/>
          <p:nvPr/>
        </p:nvSpPr>
        <p:spPr>
          <a:xfrm>
            <a:off x="5611761" y="1981200"/>
            <a:ext cx="914400" cy="1065016"/>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11761" y="4114800"/>
            <a:ext cx="914400" cy="7620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611761" y="4876800"/>
            <a:ext cx="914400" cy="11430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611761" y="3046218"/>
            <a:ext cx="914400" cy="1068583"/>
          </a:xfrm>
          <a:prstGeom prst="rect">
            <a:avLst/>
          </a:prstGeom>
          <a:noFill/>
          <a:ln w="38100">
            <a:solidFill>
              <a:srgbClr val="DC3C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1AD2AE7-D6AC-47DD-9777-F6653940EDA2}" type="slidenum">
              <a:rPr lang="en-US" smtClean="0"/>
              <a:t>82</a:t>
            </a:fld>
            <a:endParaRPr lang="en-US"/>
          </a:p>
        </p:txBody>
      </p:sp>
      <p:sp>
        <p:nvSpPr>
          <p:cNvPr id="12" name="Rectangle 11"/>
          <p:cNvSpPr/>
          <p:nvPr/>
        </p:nvSpPr>
        <p:spPr>
          <a:xfrm>
            <a:off x="5611761" y="5978137"/>
            <a:ext cx="914400" cy="5715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963054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     Based on Priority Needs</a:t>
            </a:r>
            <a:endParaRPr lang="en-US" dirty="0">
              <a:solidFill>
                <a:schemeClr val="accent5"/>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921252905"/>
              </p:ext>
            </p:extLst>
          </p:nvPr>
        </p:nvGraphicFramePr>
        <p:xfrm>
          <a:off x="231652" y="1371600"/>
          <a:ext cx="8683749" cy="4953000"/>
        </p:xfrm>
        <a:graphic>
          <a:graphicData uri="http://schemas.openxmlformats.org/drawingml/2006/table">
            <a:tbl>
              <a:tblPr firstRow="1" lastCol="1" bandRow="1">
                <a:tableStyleId>{F5AB1C69-6EDB-4FF4-983F-18BD219EF322}</a:tableStyleId>
              </a:tblPr>
              <a:tblGrid>
                <a:gridCol w="533095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295399">
                  <a:extLst>
                    <a:ext uri="{9D8B030D-6E8A-4147-A177-3AD203B41FA5}">
                      <a16:colId xmlns:a16="http://schemas.microsoft.com/office/drawing/2014/main" val="20003"/>
                    </a:ext>
                  </a:extLst>
                </a:gridCol>
              </a:tblGrid>
              <a:tr h="388366">
                <a:tc>
                  <a:txBody>
                    <a:bodyPr/>
                    <a:lstStyle/>
                    <a:p>
                      <a:r>
                        <a:rPr lang="en-US" sz="1600" dirty="0" smtClean="0"/>
                        <a:t>ITEMS</a:t>
                      </a:r>
                      <a:endParaRPr lang="en-US" sz="1600" dirty="0"/>
                    </a:p>
                  </a:txBody>
                  <a:tcPr anchor="ctr"/>
                </a:tc>
                <a:tc>
                  <a:txBody>
                    <a:bodyPr/>
                    <a:lstStyle/>
                    <a:p>
                      <a:pPr algn="ctr"/>
                      <a:r>
                        <a:rPr lang="en-US" sz="1600" dirty="0" smtClean="0"/>
                        <a:t>MA 2018</a:t>
                      </a:r>
                      <a:endParaRPr lang="en-US" sz="1600" dirty="0"/>
                    </a:p>
                  </a:txBody>
                  <a:tcPr anchor="ctr"/>
                </a:tc>
                <a:tc>
                  <a:txBody>
                    <a:bodyPr/>
                    <a:lstStyle/>
                    <a:p>
                      <a:pPr algn="ctr"/>
                      <a:r>
                        <a:rPr lang="en-US" sz="1600" dirty="0" smtClean="0"/>
                        <a:t>NM</a:t>
                      </a:r>
                      <a:endParaRPr lang="en-US" sz="1600" dirty="0"/>
                    </a:p>
                  </a:txBody>
                  <a:tcPr anchor="ctr"/>
                </a:tc>
                <a:tc>
                  <a:txBody>
                    <a:bodyPr/>
                    <a:lstStyle/>
                    <a:p>
                      <a:pPr algn="ctr"/>
                      <a:r>
                        <a:rPr lang="en-US" sz="1600" dirty="0" smtClean="0"/>
                        <a:t>OR (95% CI)</a:t>
                      </a:r>
                      <a:endParaRPr lang="en-US" sz="1600" dirty="0"/>
                    </a:p>
                  </a:txBody>
                  <a:tcPr anchor="ctr"/>
                </a:tc>
                <a:extLst>
                  <a:ext uri="{0D108BD9-81ED-4DB2-BD59-A6C34878D82A}">
                    <a16:rowId xmlns:a16="http://schemas.microsoft.com/office/drawing/2014/main" val="10000"/>
                  </a:ext>
                </a:extLst>
              </a:tr>
              <a:tr h="1117218">
                <a:tc>
                  <a:txBody>
                    <a:bodyPr/>
                    <a:lstStyle/>
                    <a:p>
                      <a:r>
                        <a:rPr lang="en-US" sz="1400" b="1" dirty="0" smtClean="0">
                          <a:latin typeface="Calibri" panose="020F0502020204030204" pitchFamily="34" charset="0"/>
                        </a:rPr>
                        <a:t>4a. </a:t>
                      </a:r>
                      <a:r>
                        <a:rPr lang="en-US" sz="1400" dirty="0" smtClean="0">
                          <a:latin typeface="Calibri" panose="020F0502020204030204" pitchFamily="34" charset="0"/>
                        </a:rPr>
                        <a:t>Before beginning to brainstorm strategies, the team explicitly articulated, prioritized, and/or reviewed and confirmed the youth’s and family’s needs to plan for/address during the meeting.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92.0%</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80.8%</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2.74 </a:t>
                      </a:r>
                    </a:p>
                    <a:p>
                      <a:pPr algn="ctr"/>
                      <a:r>
                        <a:rPr lang="en-US" sz="1400" b="0" dirty="0" smtClean="0">
                          <a:solidFill>
                            <a:schemeClr val="tx1"/>
                          </a:solidFill>
                          <a:latin typeface="Calibri" panose="020F0502020204030204" pitchFamily="34" charset="0"/>
                        </a:rPr>
                        <a:t>(1.75 – 4.32)</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1"/>
                  </a:ext>
                </a:extLst>
              </a:tr>
              <a:tr h="1117218">
                <a:tc>
                  <a:txBody>
                    <a:bodyPr/>
                    <a:lstStyle/>
                    <a:p>
                      <a:r>
                        <a:rPr lang="en-US" sz="1400" b="1" i="0" dirty="0" smtClean="0">
                          <a:latin typeface="Calibri" panose="020F0502020204030204" pitchFamily="34" charset="0"/>
                        </a:rPr>
                        <a:t>4b.</a:t>
                      </a:r>
                      <a:r>
                        <a:rPr lang="en-US" sz="1400" b="1" i="0" baseline="0" dirty="0" smtClean="0">
                          <a:latin typeface="Calibri" panose="020F0502020204030204" pitchFamily="34" charset="0"/>
                        </a:rPr>
                        <a:t> </a:t>
                      </a:r>
                      <a:r>
                        <a:rPr lang="en-US" sz="1400" i="0" baseline="0" dirty="0" smtClean="0">
                          <a:latin typeface="Calibri" panose="020F0502020204030204" pitchFamily="34" charset="0"/>
                        </a:rPr>
                        <a:t>Every need that was planned for/addressed during the meeting was articulated as the underlying reason(s) why a problematic situation or behavior was occurring, and was not simply stated as a deficit, problematic behavior, or service need. </a:t>
                      </a:r>
                      <a:r>
                        <a:rPr lang="en-US" sz="1400" b="0" dirty="0" smtClean="0">
                          <a:latin typeface="Calibri" panose="020F0502020204030204" pitchFamily="34" charset="0"/>
                        </a:rPr>
                        <a:t>N=747</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86.9%</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63.8%</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3.72</a:t>
                      </a:r>
                    </a:p>
                    <a:p>
                      <a:pPr algn="ctr"/>
                      <a:r>
                        <a:rPr lang="en-US" sz="1400" b="0" dirty="0" smtClean="0">
                          <a:solidFill>
                            <a:schemeClr val="tx1"/>
                          </a:solidFill>
                          <a:latin typeface="Calibri" panose="020F0502020204030204" pitchFamily="34" charset="0"/>
                        </a:rPr>
                        <a:t>(2.58 – 5.48)</a:t>
                      </a:r>
                      <a:endParaRPr lang="en-US" sz="1400" b="0" dirty="0">
                        <a:solidFill>
                          <a:schemeClr val="tx1"/>
                        </a:solidFill>
                        <a:latin typeface="Calibri" panose="020F0502020204030204" pitchFamily="34" charset="0"/>
                      </a:endParaRPr>
                    </a:p>
                  </a:txBody>
                  <a:tcPr anchor="ctr">
                    <a:solidFill>
                      <a:srgbClr val="F8F2EA"/>
                    </a:solidFill>
                  </a:tcPr>
                </a:tc>
                <a:extLst>
                  <a:ext uri="{0D108BD9-81ED-4DB2-BD59-A6C34878D82A}">
                    <a16:rowId xmlns:a16="http://schemas.microsoft.com/office/drawing/2014/main" val="10002"/>
                  </a:ext>
                </a:extLst>
              </a:tr>
              <a:tr h="606490">
                <a:tc>
                  <a:txBody>
                    <a:bodyPr/>
                    <a:lstStyle/>
                    <a:p>
                      <a:r>
                        <a:rPr lang="en-US" sz="1400" b="1" dirty="0" smtClean="0">
                          <a:latin typeface="Calibri" panose="020F0502020204030204" pitchFamily="34" charset="0"/>
                        </a:rPr>
                        <a:t>4c.</a:t>
                      </a:r>
                      <a:r>
                        <a:rPr lang="en-US" sz="1400" baseline="0" dirty="0" smtClean="0">
                          <a:latin typeface="Calibri" panose="020F0502020204030204" pitchFamily="34" charset="0"/>
                        </a:rPr>
                        <a:t> Planning focused on the underlying needs of other family members, not just the identified youth. </a:t>
                      </a:r>
                      <a:r>
                        <a:rPr lang="en-US" sz="1400" b="0" dirty="0" smtClean="0">
                          <a:latin typeface="Calibri" panose="020F0502020204030204" pitchFamily="34" charset="0"/>
                        </a:rPr>
                        <a:t>N=738</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90.9%</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67.0%</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5.09</a:t>
                      </a:r>
                    </a:p>
                    <a:p>
                      <a:pPr algn="ctr"/>
                      <a:r>
                        <a:rPr lang="en-US" sz="1400" b="0" dirty="0" smtClean="0">
                          <a:solidFill>
                            <a:schemeClr val="tx1"/>
                          </a:solidFill>
                          <a:latin typeface="Calibri" panose="020F0502020204030204" pitchFamily="34" charset="0"/>
                        </a:rPr>
                        <a:t>(3.41 – 7.57)</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3"/>
                  </a:ext>
                </a:extLst>
              </a:tr>
              <a:tr h="861854">
                <a:tc>
                  <a:txBody>
                    <a:bodyPr/>
                    <a:lstStyle/>
                    <a:p>
                      <a:r>
                        <a:rPr lang="en-US" sz="1400" b="1" dirty="0" smtClean="0">
                          <a:latin typeface="Calibri" panose="020F0502020204030204" pitchFamily="34" charset="0"/>
                        </a:rPr>
                        <a:t>4d.</a:t>
                      </a:r>
                      <a:r>
                        <a:rPr lang="en-US" sz="1400" baseline="0" dirty="0" smtClean="0">
                          <a:latin typeface="Calibri" panose="020F0502020204030204" pitchFamily="34" charset="0"/>
                        </a:rPr>
                        <a:t> For every need that was planned for/addressed during the meeting, the team brainstormed more than one strategy to meet the need before deciding on next steps. </a:t>
                      </a:r>
                      <a:r>
                        <a:rPr lang="en-US" sz="1400" b="0" dirty="0" smtClean="0">
                          <a:latin typeface="Calibri" panose="020F0502020204030204" pitchFamily="34" charset="0"/>
                        </a:rPr>
                        <a:t>N=714</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84.3%</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80.0%</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1.35 </a:t>
                      </a:r>
                    </a:p>
                    <a:p>
                      <a:pPr algn="ctr"/>
                      <a:r>
                        <a:rPr lang="en-US" sz="1400" b="0" dirty="0" smtClean="0">
                          <a:solidFill>
                            <a:schemeClr val="tx1"/>
                          </a:solidFill>
                          <a:latin typeface="Calibri" panose="020F0502020204030204" pitchFamily="34" charset="0"/>
                        </a:rPr>
                        <a:t>(.88 – 2.71)</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4"/>
                  </a:ext>
                </a:extLst>
              </a:tr>
              <a:tr h="861854">
                <a:tc>
                  <a:txBody>
                    <a:bodyPr/>
                    <a:lstStyle/>
                    <a:p>
                      <a:r>
                        <a:rPr lang="en-US" sz="1400" b="1" dirty="0" smtClean="0">
                          <a:latin typeface="Calibri" panose="020F0502020204030204" pitchFamily="34" charset="0"/>
                        </a:rPr>
                        <a:t>4e.</a:t>
                      </a:r>
                      <a:r>
                        <a:rPr lang="en-US" sz="1400" b="1" baseline="0" dirty="0" smtClean="0">
                          <a:latin typeface="Calibri" panose="020F0502020204030204" pitchFamily="34" charset="0"/>
                        </a:rPr>
                        <a:t> </a:t>
                      </a:r>
                      <a:r>
                        <a:rPr lang="en-US" sz="1400" baseline="0" dirty="0" smtClean="0">
                          <a:latin typeface="Calibri" panose="020F0502020204030204" pitchFamily="34" charset="0"/>
                        </a:rPr>
                        <a:t>The team discussed how they will know the youth and family’s needs have been sufficiently met to warrant a transition out of formal Wraparound services. </a:t>
                      </a:r>
                      <a:r>
                        <a:rPr lang="en-US" sz="1400" b="0" dirty="0" smtClean="0">
                          <a:latin typeface="Calibri" panose="020F0502020204030204" pitchFamily="34" charset="0"/>
                        </a:rPr>
                        <a:t>N=665</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63.7%</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47.9%</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1.91</a:t>
                      </a:r>
                    </a:p>
                    <a:p>
                      <a:pPr algn="ctr"/>
                      <a:r>
                        <a:rPr lang="en-US" sz="1400" b="0" dirty="0" smtClean="0">
                          <a:solidFill>
                            <a:schemeClr val="tx1"/>
                          </a:solidFill>
                          <a:latin typeface="Calibri" panose="020F0502020204030204" pitchFamily="34" charset="0"/>
                        </a:rPr>
                        <a:t>(1.32 – 2.75)</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5562600" y="2895600"/>
            <a:ext cx="990600" cy="10668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45394" y="1756288"/>
            <a:ext cx="1007806" cy="1139313"/>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1AD2AE7-D6AC-47DD-9777-F6653940EDA2}" type="slidenum">
              <a:rPr lang="en-US" smtClean="0"/>
              <a:t>83</a:t>
            </a:fld>
            <a:endParaRPr lang="en-US"/>
          </a:p>
        </p:txBody>
      </p:sp>
      <p:sp>
        <p:nvSpPr>
          <p:cNvPr id="10" name="Rectangle 9"/>
          <p:cNvSpPr/>
          <p:nvPr/>
        </p:nvSpPr>
        <p:spPr>
          <a:xfrm>
            <a:off x="5587093" y="3962400"/>
            <a:ext cx="990600" cy="6096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988062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76200"/>
            <a:ext cx="8153400" cy="1066800"/>
          </a:xfrm>
          <a:prstGeom prst="rect">
            <a:avLst/>
          </a:prstGeom>
        </p:spPr>
        <p:txBody>
          <a:bodyP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3600" dirty="0">
                <a:solidFill>
                  <a:schemeClr val="accent5"/>
                </a:solidFill>
              </a:rPr>
              <a:t>Use of Natural </a:t>
            </a:r>
          </a:p>
          <a:p>
            <a:pPr algn="ctr"/>
            <a:r>
              <a:rPr lang="en-US" sz="3600" dirty="0">
                <a:solidFill>
                  <a:schemeClr val="accent5"/>
                </a:solidFill>
              </a:rPr>
              <a:t>&amp; Community Supports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2926960822"/>
              </p:ext>
            </p:extLst>
          </p:nvPr>
        </p:nvGraphicFramePr>
        <p:xfrm>
          <a:off x="161927" y="1217331"/>
          <a:ext cx="8762999" cy="5453181"/>
        </p:xfrm>
        <a:graphic>
          <a:graphicData uri="http://schemas.openxmlformats.org/drawingml/2006/table">
            <a:tbl>
              <a:tblPr firstRow="1" lastCol="1" bandRow="1">
                <a:tableStyleId>{F5AB1C69-6EDB-4FF4-983F-18BD219EF322}</a:tableStyleId>
              </a:tblPr>
              <a:tblGrid>
                <a:gridCol w="5324475">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gridCol w="1381124">
                  <a:extLst>
                    <a:ext uri="{9D8B030D-6E8A-4147-A177-3AD203B41FA5}">
                      <a16:colId xmlns:a16="http://schemas.microsoft.com/office/drawing/2014/main" val="20003"/>
                    </a:ext>
                  </a:extLst>
                </a:gridCol>
              </a:tblGrid>
              <a:tr h="366104">
                <a:tc>
                  <a:txBody>
                    <a:bodyPr/>
                    <a:lstStyle/>
                    <a:p>
                      <a:r>
                        <a:rPr lang="en-US" sz="1600" dirty="0" smtClean="0"/>
                        <a:t>ITEMS</a:t>
                      </a:r>
                      <a:endParaRPr lang="en-US" sz="1600" dirty="0"/>
                    </a:p>
                  </a:txBody>
                  <a:tcPr anchor="ctr"/>
                </a:tc>
                <a:tc>
                  <a:txBody>
                    <a:bodyPr/>
                    <a:lstStyle/>
                    <a:p>
                      <a:pPr algn="ctr"/>
                      <a:r>
                        <a:rPr lang="en-US" sz="1600" dirty="0" smtClean="0"/>
                        <a:t>MA</a:t>
                      </a:r>
                      <a:r>
                        <a:rPr lang="en-US" sz="1600" baseline="0" dirty="0" smtClean="0"/>
                        <a:t> 2018</a:t>
                      </a:r>
                      <a:endParaRPr lang="en-US" sz="1600" dirty="0"/>
                    </a:p>
                  </a:txBody>
                  <a:tcPr anchor="ctr"/>
                </a:tc>
                <a:tc>
                  <a:txBody>
                    <a:bodyPr/>
                    <a:lstStyle/>
                    <a:p>
                      <a:pPr algn="ctr"/>
                      <a:r>
                        <a:rPr lang="en-US" sz="1600" dirty="0" smtClean="0"/>
                        <a:t>NM</a:t>
                      </a:r>
                      <a:endParaRPr lang="en-US" sz="1600" dirty="0"/>
                    </a:p>
                  </a:txBody>
                  <a:tcPr anchor="ctr"/>
                </a:tc>
                <a:tc>
                  <a:txBody>
                    <a:bodyPr/>
                    <a:lstStyle/>
                    <a:p>
                      <a:pPr algn="ctr"/>
                      <a:r>
                        <a:rPr lang="en-US" sz="1600" dirty="0" smtClean="0"/>
                        <a:t>OR </a:t>
                      </a:r>
                    </a:p>
                    <a:p>
                      <a:pPr algn="ctr"/>
                      <a:r>
                        <a:rPr lang="en-US" sz="1600" dirty="0" smtClean="0"/>
                        <a:t>(95%</a:t>
                      </a:r>
                      <a:r>
                        <a:rPr lang="en-US" sz="1600" baseline="0" dirty="0" smtClean="0"/>
                        <a:t> CI)</a:t>
                      </a:r>
                      <a:endParaRPr lang="en-US" sz="1600" dirty="0"/>
                    </a:p>
                  </a:txBody>
                  <a:tcPr anchor="ctr"/>
                </a:tc>
                <a:extLst>
                  <a:ext uri="{0D108BD9-81ED-4DB2-BD59-A6C34878D82A}">
                    <a16:rowId xmlns:a16="http://schemas.microsoft.com/office/drawing/2014/main" val="10000"/>
                  </a:ext>
                </a:extLst>
              </a:tr>
              <a:tr h="992995">
                <a:tc>
                  <a:txBody>
                    <a:bodyPr/>
                    <a:lstStyle/>
                    <a:p>
                      <a:r>
                        <a:rPr lang="en-US" sz="1400" b="1" dirty="0" smtClean="0">
                          <a:latin typeface="Calibri" panose="020F0502020204030204" pitchFamily="34" charset="0"/>
                        </a:rPr>
                        <a:t>5a. </a:t>
                      </a:r>
                      <a:r>
                        <a:rPr lang="en-US" sz="1400" dirty="0" smtClean="0">
                          <a:latin typeface="Calibri" panose="020F0502020204030204" pitchFamily="34" charset="0"/>
                        </a:rPr>
                        <a:t>The team encouraged the youth’s and family’s positive connection to their natural supports (extended relatives, friends, neighbors, clergy, business owners, etc.) by exploring their current level of connection and integrating activities to foster connections into the Plan of Care. </a:t>
                      </a:r>
                      <a:r>
                        <a:rPr lang="en-US" sz="1200" b="0" dirty="0" smtClean="0">
                          <a:latin typeface="Calibri" panose="020F0502020204030204" pitchFamily="34" charset="0"/>
                        </a:rPr>
                        <a:t>N=732</a:t>
                      </a:r>
                      <a:endParaRPr lang="en-US" sz="1200" b="0" dirty="0">
                        <a:latin typeface="Calibri" panose="020F0502020204030204" pitchFamily="34" charset="0"/>
                      </a:endParaRPr>
                    </a:p>
                  </a:txBody>
                  <a:tcPr anchor="ctr"/>
                </a:tc>
                <a:tc>
                  <a:txBody>
                    <a:bodyPr/>
                    <a:lstStyle/>
                    <a:p>
                      <a:pPr algn="ctr"/>
                      <a:r>
                        <a:rPr lang="en-US" sz="1400" b="0" dirty="0" smtClean="0">
                          <a:solidFill>
                            <a:schemeClr val="tx1"/>
                          </a:solidFill>
                        </a:rPr>
                        <a:t>80.1%</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66.9%</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2.00</a:t>
                      </a:r>
                    </a:p>
                    <a:p>
                      <a:pPr algn="ctr"/>
                      <a:r>
                        <a:rPr lang="en-US" sz="1400" b="0" dirty="0" smtClean="0">
                          <a:solidFill>
                            <a:schemeClr val="tx1"/>
                          </a:solidFill>
                          <a:latin typeface="Calibri" panose="020F0502020204030204" pitchFamily="34" charset="0"/>
                        </a:rPr>
                        <a:t>(1.39 – 2.88)</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1"/>
                  </a:ext>
                </a:extLst>
              </a:tr>
              <a:tr h="1218676">
                <a:tc>
                  <a:txBody>
                    <a:bodyPr/>
                    <a:lstStyle/>
                    <a:p>
                      <a:r>
                        <a:rPr lang="en-US" sz="1400" b="1" i="0" dirty="0" smtClean="0">
                          <a:latin typeface="Calibri" panose="020F0502020204030204" pitchFamily="34" charset="0"/>
                        </a:rPr>
                        <a:t>5b. </a:t>
                      </a:r>
                      <a:r>
                        <a:rPr lang="en-US" sz="1400" i="0" dirty="0" smtClean="0">
                          <a:latin typeface="Calibri" panose="020F0502020204030204" pitchFamily="34" charset="0"/>
                        </a:rPr>
                        <a:t>The team encouraged the youth’s and family’s positive connection to their community through participation in community activities, clubs, and/or other informal organizations by exploring their current level of connection and integrating activities to foster connections into the Plan of Care. </a:t>
                      </a:r>
                      <a:r>
                        <a:rPr lang="en-US" sz="1200" b="0" dirty="0" smtClean="0">
                          <a:latin typeface="Calibri" panose="020F0502020204030204" pitchFamily="34" charset="0"/>
                        </a:rPr>
                        <a:t>N=727</a:t>
                      </a:r>
                      <a:endParaRPr lang="en-US" sz="1200" b="0" dirty="0">
                        <a:latin typeface="Calibri" panose="020F0502020204030204" pitchFamily="34" charset="0"/>
                      </a:endParaRPr>
                    </a:p>
                  </a:txBody>
                  <a:tcPr anchor="ctr"/>
                </a:tc>
                <a:tc>
                  <a:txBody>
                    <a:bodyPr/>
                    <a:lstStyle/>
                    <a:p>
                      <a:pPr algn="ctr"/>
                      <a:r>
                        <a:rPr lang="en-US" sz="1400" b="0" dirty="0" smtClean="0">
                          <a:solidFill>
                            <a:schemeClr val="tx1"/>
                          </a:solidFill>
                        </a:rPr>
                        <a:t>84.6%</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66.7%</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2.74</a:t>
                      </a:r>
                    </a:p>
                    <a:p>
                      <a:pPr algn="ctr"/>
                      <a:r>
                        <a:rPr lang="en-US" sz="1400" b="0" dirty="0" smtClean="0">
                          <a:solidFill>
                            <a:schemeClr val="tx1"/>
                          </a:solidFill>
                          <a:latin typeface="Calibri" panose="020F0502020204030204" pitchFamily="34" charset="0"/>
                        </a:rPr>
                        <a:t>(1.89 – 3.98)</a:t>
                      </a:r>
                      <a:endParaRPr lang="en-US" sz="1400" b="0" dirty="0">
                        <a:solidFill>
                          <a:schemeClr val="tx1"/>
                        </a:solidFill>
                        <a:latin typeface="Calibri" panose="020F0502020204030204" pitchFamily="34" charset="0"/>
                      </a:endParaRPr>
                    </a:p>
                  </a:txBody>
                  <a:tcPr anchor="ctr">
                    <a:solidFill>
                      <a:srgbClr val="F8F2EA"/>
                    </a:solidFill>
                  </a:tcPr>
                </a:tc>
                <a:extLst>
                  <a:ext uri="{0D108BD9-81ED-4DB2-BD59-A6C34878D82A}">
                    <a16:rowId xmlns:a16="http://schemas.microsoft.com/office/drawing/2014/main" val="10002"/>
                  </a:ext>
                </a:extLst>
              </a:tr>
              <a:tr h="992995">
                <a:tc>
                  <a:txBody>
                    <a:bodyPr/>
                    <a:lstStyle/>
                    <a:p>
                      <a:r>
                        <a:rPr lang="en-US" sz="1400" b="1" dirty="0" smtClean="0">
                          <a:latin typeface="Calibri" panose="020F0502020204030204" pitchFamily="34" charset="0"/>
                        </a:rPr>
                        <a:t>5c. </a:t>
                      </a:r>
                      <a:r>
                        <a:rPr lang="en-US" sz="1400" dirty="0" smtClean="0">
                          <a:latin typeface="Calibri" panose="020F0502020204030204" pitchFamily="34" charset="0"/>
                        </a:rPr>
                        <a:t>Natural supports (e.g., extended relatives, friends, neighbors, clergy, business owners, etc.) are actively involved in implementing strategies in the Plan of Care or Crisis Plan developed and/or discussed at the meeting. </a:t>
                      </a:r>
                      <a:r>
                        <a:rPr lang="en-US" sz="1200" b="0" dirty="0" smtClean="0">
                          <a:latin typeface="Calibri" panose="020F0502020204030204" pitchFamily="34" charset="0"/>
                        </a:rPr>
                        <a:t>N=633</a:t>
                      </a:r>
                      <a:endParaRPr lang="en-US" sz="1200" b="0" dirty="0">
                        <a:latin typeface="Calibri" panose="020F0502020204030204" pitchFamily="34" charset="0"/>
                      </a:endParaRPr>
                    </a:p>
                  </a:txBody>
                  <a:tcPr anchor="ctr"/>
                </a:tc>
                <a:tc>
                  <a:txBody>
                    <a:bodyPr/>
                    <a:lstStyle/>
                    <a:p>
                      <a:pPr algn="ctr"/>
                      <a:r>
                        <a:rPr lang="en-US" sz="1400" b="0" dirty="0" smtClean="0">
                          <a:solidFill>
                            <a:schemeClr val="tx1"/>
                          </a:solidFill>
                        </a:rPr>
                        <a:t>54.4%</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40.0%</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1.79 </a:t>
                      </a:r>
                    </a:p>
                    <a:p>
                      <a:pPr algn="ctr"/>
                      <a:r>
                        <a:rPr lang="en-US" sz="1400" b="0" dirty="0" smtClean="0">
                          <a:solidFill>
                            <a:schemeClr val="tx1"/>
                          </a:solidFill>
                          <a:latin typeface="Calibri" panose="020F0502020204030204" pitchFamily="34" charset="0"/>
                        </a:rPr>
                        <a:t>(1.20 – 2.65)</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3"/>
                  </a:ext>
                </a:extLst>
              </a:tr>
              <a:tr h="767315">
                <a:tc>
                  <a:txBody>
                    <a:bodyPr/>
                    <a:lstStyle/>
                    <a:p>
                      <a:r>
                        <a:rPr lang="en-US" sz="1400" b="1" dirty="0" smtClean="0">
                          <a:latin typeface="Calibri" panose="020F0502020204030204" pitchFamily="34" charset="0"/>
                        </a:rPr>
                        <a:t>5d.</a:t>
                      </a:r>
                      <a:r>
                        <a:rPr lang="en-US" sz="1400" b="1" baseline="0" dirty="0" smtClean="0">
                          <a:latin typeface="Calibri" panose="020F0502020204030204" pitchFamily="34" charset="0"/>
                        </a:rPr>
                        <a:t> </a:t>
                      </a:r>
                      <a:r>
                        <a:rPr lang="en-US" sz="1400" baseline="0" dirty="0" smtClean="0">
                          <a:latin typeface="Calibri" panose="020F0502020204030204" pitchFamily="34" charset="0"/>
                        </a:rPr>
                        <a:t>The Plan of Care or Crisis Plan developed and/or discussed at the meeting supports the youth’s integration into the least restrictive residential and/or educational environment possible. </a:t>
                      </a:r>
                      <a:r>
                        <a:rPr lang="en-US" sz="1200" b="0" dirty="0" smtClean="0">
                          <a:latin typeface="Calibri" panose="020F0502020204030204" pitchFamily="34" charset="0"/>
                        </a:rPr>
                        <a:t>N=682</a:t>
                      </a:r>
                      <a:endParaRPr lang="en-US" sz="1200" b="0" dirty="0">
                        <a:latin typeface="Calibri" panose="020F0502020204030204" pitchFamily="34" charset="0"/>
                      </a:endParaRPr>
                    </a:p>
                  </a:txBody>
                  <a:tcPr anchor="ctr"/>
                </a:tc>
                <a:tc>
                  <a:txBody>
                    <a:bodyPr/>
                    <a:lstStyle/>
                    <a:p>
                      <a:pPr algn="ctr"/>
                      <a:r>
                        <a:rPr lang="en-US" sz="1400" b="0" dirty="0" smtClean="0">
                          <a:solidFill>
                            <a:schemeClr val="tx1"/>
                          </a:solidFill>
                        </a:rPr>
                        <a:t>96.6%</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94.2%</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1.91</a:t>
                      </a:r>
                    </a:p>
                    <a:p>
                      <a:pPr algn="ctr"/>
                      <a:r>
                        <a:rPr lang="en-US" sz="1400" b="0" dirty="0" smtClean="0">
                          <a:solidFill>
                            <a:schemeClr val="tx1"/>
                          </a:solidFill>
                          <a:latin typeface="Calibri" panose="020F0502020204030204" pitchFamily="34" charset="0"/>
                        </a:rPr>
                        <a:t>(0.82 – 4.39)</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4"/>
                  </a:ext>
                </a:extLst>
              </a:tr>
              <a:tr h="767315">
                <a:tc>
                  <a:txBody>
                    <a:bodyPr/>
                    <a:lstStyle/>
                    <a:p>
                      <a:r>
                        <a:rPr lang="en-US" sz="1400" b="1" dirty="0" smtClean="0">
                          <a:latin typeface="Calibri" panose="020F0502020204030204" pitchFamily="34" charset="0"/>
                        </a:rPr>
                        <a:t>5e.</a:t>
                      </a:r>
                      <a:r>
                        <a:rPr lang="en-US" sz="1400" b="1" baseline="0" dirty="0" smtClean="0">
                          <a:latin typeface="Calibri" panose="020F0502020204030204" pitchFamily="34" charset="0"/>
                        </a:rPr>
                        <a:t> </a:t>
                      </a:r>
                      <a:r>
                        <a:rPr lang="en-US" sz="1400" baseline="0" dirty="0" smtClean="0">
                          <a:latin typeface="Calibri" panose="020F0502020204030204" pitchFamily="34" charset="0"/>
                        </a:rPr>
                        <a:t>The Plan of Care or Crisis Plan developed and/or discussed at the meeting represents a balance between informal (natural and community) and formal strategies, services, and supports. </a:t>
                      </a:r>
                      <a:r>
                        <a:rPr lang="en-US" sz="1200" b="0" dirty="0" smtClean="0">
                          <a:latin typeface="Calibri" panose="020F0502020204030204" pitchFamily="34" charset="0"/>
                        </a:rPr>
                        <a:t>N=714</a:t>
                      </a:r>
                      <a:endParaRPr lang="en-US" sz="1200" b="0" dirty="0">
                        <a:latin typeface="Calibri" panose="020F0502020204030204" pitchFamily="34" charset="0"/>
                      </a:endParaRPr>
                    </a:p>
                  </a:txBody>
                  <a:tcPr anchor="ctr"/>
                </a:tc>
                <a:tc>
                  <a:txBody>
                    <a:bodyPr/>
                    <a:lstStyle/>
                    <a:p>
                      <a:pPr algn="ctr"/>
                      <a:r>
                        <a:rPr lang="en-US" sz="1400" b="0" dirty="0" smtClean="0">
                          <a:solidFill>
                            <a:schemeClr val="tx1"/>
                          </a:solidFill>
                        </a:rPr>
                        <a:t>67.0%</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60.7%</a:t>
                      </a:r>
                      <a:endParaRPr lang="en-US" sz="1400" b="0" dirty="0">
                        <a:solidFill>
                          <a:schemeClr val="tx1"/>
                        </a:solidFill>
                        <a:latin typeface="Calibri" panose="020F0502020204030204" pitchFamily="34" charset="0"/>
                      </a:endParaRPr>
                    </a:p>
                  </a:txBody>
                  <a:tcPr anchor="ctr"/>
                </a:tc>
                <a:tc>
                  <a:txBody>
                    <a:bodyPr/>
                    <a:lstStyle/>
                    <a:p>
                      <a:pPr algn="ctr"/>
                      <a:r>
                        <a:rPr lang="en-US" sz="1400" b="0" dirty="0" smtClean="0">
                          <a:solidFill>
                            <a:schemeClr val="tx1"/>
                          </a:solidFill>
                          <a:latin typeface="Calibri" panose="020F0502020204030204" pitchFamily="34" charset="0"/>
                        </a:rPr>
                        <a:t>1.31</a:t>
                      </a:r>
                    </a:p>
                    <a:p>
                      <a:pPr algn="ctr"/>
                      <a:r>
                        <a:rPr lang="en-US" sz="1400" b="0" dirty="0" smtClean="0">
                          <a:solidFill>
                            <a:schemeClr val="tx1"/>
                          </a:solidFill>
                          <a:latin typeface="Calibri" panose="020F0502020204030204" pitchFamily="34" charset="0"/>
                        </a:rPr>
                        <a:t>(0.93 – 1.85)</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5486400" y="2895600"/>
            <a:ext cx="990600" cy="121920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1AD2AE7-D6AC-47DD-9777-F6653940EDA2}" type="slidenum">
              <a:rPr lang="en-US" smtClean="0"/>
              <a:t>84</a:t>
            </a:fld>
            <a:endParaRPr lang="en-US"/>
          </a:p>
        </p:txBody>
      </p:sp>
    </p:spTree>
    <p:extLst>
      <p:ext uri="{BB962C8B-B14F-4D97-AF65-F5344CB8AC3E}">
        <p14:creationId xmlns:p14="http://schemas.microsoft.com/office/powerpoint/2010/main" val="236704185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     Outcomes-Based Process</a:t>
            </a:r>
            <a:endParaRPr lang="en-US" dirty="0">
              <a:solidFill>
                <a:schemeClr val="accent5"/>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477471261"/>
              </p:ext>
            </p:extLst>
          </p:nvPr>
        </p:nvGraphicFramePr>
        <p:xfrm>
          <a:off x="381003" y="1370599"/>
          <a:ext cx="8534398" cy="5122642"/>
        </p:xfrm>
        <a:graphic>
          <a:graphicData uri="http://schemas.openxmlformats.org/drawingml/2006/table">
            <a:tbl>
              <a:tblPr firstRow="1" lastCol="1" bandRow="1">
                <a:tableStyleId>{F5AB1C69-6EDB-4FF4-983F-18BD219EF322}</a:tableStyleId>
              </a:tblPr>
              <a:tblGrid>
                <a:gridCol w="5105397">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371601">
                  <a:extLst>
                    <a:ext uri="{9D8B030D-6E8A-4147-A177-3AD203B41FA5}">
                      <a16:colId xmlns:a16="http://schemas.microsoft.com/office/drawing/2014/main" val="20003"/>
                    </a:ext>
                  </a:extLst>
                </a:gridCol>
              </a:tblGrid>
              <a:tr h="409478">
                <a:tc>
                  <a:txBody>
                    <a:bodyPr/>
                    <a:lstStyle/>
                    <a:p>
                      <a:r>
                        <a:rPr lang="en-US" sz="1600" dirty="0" smtClean="0"/>
                        <a:t>ITEMS</a:t>
                      </a:r>
                      <a:endParaRPr lang="en-US" sz="1600" dirty="0"/>
                    </a:p>
                  </a:txBody>
                  <a:tcPr anchor="ctr"/>
                </a:tc>
                <a:tc>
                  <a:txBody>
                    <a:bodyPr/>
                    <a:lstStyle/>
                    <a:p>
                      <a:pPr algn="ctr"/>
                      <a:r>
                        <a:rPr lang="en-US" sz="1600" dirty="0" smtClean="0"/>
                        <a:t>MA 2018</a:t>
                      </a:r>
                      <a:endParaRPr lang="en-US" sz="1600" dirty="0"/>
                    </a:p>
                  </a:txBody>
                  <a:tcPr anchor="ctr"/>
                </a:tc>
                <a:tc>
                  <a:txBody>
                    <a:bodyPr/>
                    <a:lstStyle/>
                    <a:p>
                      <a:pPr algn="ctr"/>
                      <a:r>
                        <a:rPr lang="en-US" sz="1600" dirty="0" smtClean="0"/>
                        <a:t>NM</a:t>
                      </a:r>
                      <a:endParaRPr lang="en-US" sz="1600" dirty="0"/>
                    </a:p>
                  </a:txBody>
                  <a:tcPr anchor="ctr"/>
                </a:tc>
                <a:tc>
                  <a:txBody>
                    <a:bodyPr/>
                    <a:lstStyle/>
                    <a:p>
                      <a:pPr algn="ctr"/>
                      <a:r>
                        <a:rPr lang="en-US" sz="1600" dirty="0" smtClean="0"/>
                        <a:t>OR</a:t>
                      </a:r>
                    </a:p>
                    <a:p>
                      <a:pPr algn="ctr"/>
                      <a:r>
                        <a:rPr lang="en-US" sz="1600" dirty="0" smtClean="0"/>
                        <a:t>(95% CI)</a:t>
                      </a:r>
                      <a:endParaRPr lang="en-US" sz="1600" dirty="0"/>
                    </a:p>
                  </a:txBody>
                  <a:tcPr anchor="ctr"/>
                </a:tc>
                <a:extLst>
                  <a:ext uri="{0D108BD9-81ED-4DB2-BD59-A6C34878D82A}">
                    <a16:rowId xmlns:a16="http://schemas.microsoft.com/office/drawing/2014/main" val="10000"/>
                  </a:ext>
                </a:extLst>
              </a:tr>
              <a:tr h="908704">
                <a:tc>
                  <a:txBody>
                    <a:bodyPr/>
                    <a:lstStyle/>
                    <a:p>
                      <a:r>
                        <a:rPr lang="en-US" sz="1400" b="1" dirty="0" smtClean="0">
                          <a:latin typeface="Calibri" panose="020F0502020204030204" pitchFamily="34" charset="0"/>
                        </a:rPr>
                        <a:t>6a.</a:t>
                      </a:r>
                      <a:r>
                        <a:rPr lang="en-US" sz="1400" b="1" baseline="0" dirty="0" smtClean="0">
                          <a:latin typeface="Calibri" panose="020F0502020204030204" pitchFamily="34" charset="0"/>
                        </a:rPr>
                        <a:t> </a:t>
                      </a:r>
                      <a:r>
                        <a:rPr lang="en-US" sz="1400" baseline="0" dirty="0" smtClean="0">
                          <a:latin typeface="Calibri" panose="020F0502020204030204" pitchFamily="34" charset="0"/>
                        </a:rPr>
                        <a:t>The team reviewed how close the youth and family are to achieving their vision, mission, or Wraparound team goal (i.e., the overarching purpose of Wraparound involvement). </a:t>
                      </a:r>
                      <a:r>
                        <a:rPr lang="en-US" sz="1400" b="0" dirty="0" smtClean="0">
                          <a:latin typeface="Calibri" panose="020F0502020204030204" pitchFamily="34" charset="0"/>
                        </a:rPr>
                        <a:t>N=669</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77.9%</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54.7%</a:t>
                      </a:r>
                      <a:endParaRPr lang="en-US" sz="1400" b="0" dirty="0">
                        <a:solidFill>
                          <a:schemeClr val="tx1"/>
                        </a:solidFill>
                        <a:latin typeface="Calibri" panose="020F0502020204030204" pitchFamily="34" charset="0"/>
                      </a:endParaRPr>
                    </a:p>
                  </a:txBody>
                  <a:tcPr anchor="ctr">
                    <a:solidFill>
                      <a:srgbClr val="F0E4D1"/>
                    </a:solidFill>
                  </a:tcPr>
                </a:tc>
                <a:tc>
                  <a:txBody>
                    <a:bodyPr/>
                    <a:lstStyle/>
                    <a:p>
                      <a:pPr algn="ctr"/>
                      <a:r>
                        <a:rPr lang="en-US" sz="1400" b="0" dirty="0" smtClean="0">
                          <a:solidFill>
                            <a:schemeClr val="tx1"/>
                          </a:solidFill>
                          <a:latin typeface="Calibri" panose="020F0502020204030204" pitchFamily="34" charset="0"/>
                        </a:rPr>
                        <a:t>2.92</a:t>
                      </a:r>
                    </a:p>
                    <a:p>
                      <a:pPr algn="ctr"/>
                      <a:r>
                        <a:rPr lang="en-US" sz="1400" b="0" dirty="0" smtClean="0">
                          <a:solidFill>
                            <a:schemeClr val="tx1"/>
                          </a:solidFill>
                          <a:latin typeface="Calibri" panose="020F0502020204030204" pitchFamily="34" charset="0"/>
                        </a:rPr>
                        <a:t>(2.04 – 4.19)</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1"/>
                  </a:ext>
                </a:extLst>
              </a:tr>
              <a:tr h="639459">
                <a:tc>
                  <a:txBody>
                    <a:bodyPr/>
                    <a:lstStyle/>
                    <a:p>
                      <a:r>
                        <a:rPr lang="en-US" sz="1400" b="1" i="0" dirty="0" smtClean="0">
                          <a:latin typeface="Calibri" panose="020F0502020204030204" pitchFamily="34" charset="0"/>
                        </a:rPr>
                        <a:t>6b.</a:t>
                      </a:r>
                      <a:r>
                        <a:rPr lang="en-US" sz="1400" b="1" i="0" baseline="0" dirty="0" smtClean="0">
                          <a:latin typeface="Calibri" panose="020F0502020204030204" pitchFamily="34" charset="0"/>
                        </a:rPr>
                        <a:t> </a:t>
                      </a:r>
                      <a:r>
                        <a:rPr lang="en-US" sz="1400" i="0" baseline="0" dirty="0" smtClean="0">
                          <a:latin typeface="Calibri" panose="020F0502020204030204" pitchFamily="34" charset="0"/>
                        </a:rPr>
                        <a:t>The team reviewed the status of task/action step completion since the last meeting. </a:t>
                      </a:r>
                      <a:r>
                        <a:rPr lang="en-US" sz="1400" b="0" dirty="0" smtClean="0">
                          <a:latin typeface="Calibri" panose="020F0502020204030204" pitchFamily="34" charset="0"/>
                        </a:rPr>
                        <a:t>N=633</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90.6%</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77.4%</a:t>
                      </a:r>
                      <a:endParaRPr lang="en-US" sz="1400" b="0" dirty="0">
                        <a:solidFill>
                          <a:schemeClr val="tx1"/>
                        </a:solidFill>
                        <a:latin typeface="Calibri" panose="020F0502020204030204" pitchFamily="34" charset="0"/>
                      </a:endParaRPr>
                    </a:p>
                  </a:txBody>
                  <a:tcPr anchor="ctr">
                    <a:solidFill>
                      <a:srgbClr val="F8F2EA"/>
                    </a:solidFill>
                  </a:tcPr>
                </a:tc>
                <a:tc>
                  <a:txBody>
                    <a:bodyPr/>
                    <a:lstStyle/>
                    <a:p>
                      <a:pPr algn="ctr"/>
                      <a:r>
                        <a:rPr lang="en-US" sz="1400" b="0" dirty="0" smtClean="0">
                          <a:solidFill>
                            <a:schemeClr val="tx1"/>
                          </a:solidFill>
                          <a:latin typeface="Calibri" panose="020F0502020204030204" pitchFamily="34" charset="0"/>
                        </a:rPr>
                        <a:t>3.93</a:t>
                      </a:r>
                    </a:p>
                    <a:p>
                      <a:pPr algn="ctr"/>
                      <a:r>
                        <a:rPr lang="en-US" sz="1400" b="0" dirty="0" smtClean="0">
                          <a:solidFill>
                            <a:schemeClr val="tx1"/>
                          </a:solidFill>
                          <a:latin typeface="Calibri" panose="020F0502020204030204" pitchFamily="34" charset="0"/>
                        </a:rPr>
                        <a:t>(2.54 – 6.07)</a:t>
                      </a:r>
                      <a:endParaRPr lang="en-US" sz="1400" b="0" dirty="0">
                        <a:solidFill>
                          <a:schemeClr val="tx1"/>
                        </a:solidFill>
                        <a:latin typeface="Calibri" panose="020F0502020204030204" pitchFamily="34" charset="0"/>
                      </a:endParaRPr>
                    </a:p>
                  </a:txBody>
                  <a:tcPr anchor="ctr">
                    <a:solidFill>
                      <a:srgbClr val="F8F2EA"/>
                    </a:solidFill>
                  </a:tcPr>
                </a:tc>
                <a:extLst>
                  <a:ext uri="{0D108BD9-81ED-4DB2-BD59-A6C34878D82A}">
                    <a16:rowId xmlns:a16="http://schemas.microsoft.com/office/drawing/2014/main" val="10002"/>
                  </a:ext>
                </a:extLst>
              </a:tr>
              <a:tr h="639459">
                <a:tc>
                  <a:txBody>
                    <a:bodyPr/>
                    <a:lstStyle/>
                    <a:p>
                      <a:r>
                        <a:rPr lang="en-US" sz="1400" b="1" dirty="0" smtClean="0">
                          <a:latin typeface="Calibri" panose="020F0502020204030204" pitchFamily="34" charset="0"/>
                        </a:rPr>
                        <a:t>6c.</a:t>
                      </a:r>
                      <a:r>
                        <a:rPr lang="en-US" sz="1400" dirty="0" smtClean="0">
                          <a:latin typeface="Calibri" panose="020F0502020204030204" pitchFamily="34" charset="0"/>
                        </a:rPr>
                        <a:t> The team monitored progress toward meeting needs and achieving outcomes/goals since the last meeting. </a:t>
                      </a:r>
                      <a:r>
                        <a:rPr lang="en-US" sz="1400" b="0" dirty="0" smtClean="0">
                          <a:latin typeface="Calibri" panose="020F0502020204030204" pitchFamily="34" charset="0"/>
                        </a:rPr>
                        <a:t>N=635</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94.1%</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72.1%</a:t>
                      </a:r>
                      <a:endParaRPr lang="en-US" sz="1400" b="0" dirty="0">
                        <a:solidFill>
                          <a:schemeClr val="tx1"/>
                        </a:solidFill>
                        <a:latin typeface="Calibri" panose="020F0502020204030204" pitchFamily="34" charset="0"/>
                      </a:endParaRPr>
                    </a:p>
                  </a:txBody>
                  <a:tcPr anchor="ctr">
                    <a:solidFill>
                      <a:srgbClr val="F0E4D1"/>
                    </a:solidFill>
                  </a:tcPr>
                </a:tc>
                <a:tc>
                  <a:txBody>
                    <a:bodyPr/>
                    <a:lstStyle/>
                    <a:p>
                      <a:pPr algn="ctr"/>
                      <a:r>
                        <a:rPr lang="en-US" sz="1400" b="0" dirty="0" smtClean="0">
                          <a:solidFill>
                            <a:schemeClr val="tx1"/>
                          </a:solidFill>
                          <a:latin typeface="Calibri" panose="020F0502020204030204" pitchFamily="34" charset="0"/>
                        </a:rPr>
                        <a:t>6.23</a:t>
                      </a:r>
                    </a:p>
                    <a:p>
                      <a:pPr algn="ctr"/>
                      <a:r>
                        <a:rPr lang="en-US" sz="1400" b="0" dirty="0" smtClean="0">
                          <a:solidFill>
                            <a:schemeClr val="tx1"/>
                          </a:solidFill>
                          <a:latin typeface="Calibri" panose="020F0502020204030204" pitchFamily="34" charset="0"/>
                        </a:rPr>
                        <a:t>(3.86 – 10.05)</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3"/>
                  </a:ext>
                </a:extLst>
              </a:tr>
              <a:tr h="1177950">
                <a:tc>
                  <a:txBody>
                    <a:bodyPr/>
                    <a:lstStyle/>
                    <a:p>
                      <a:r>
                        <a:rPr lang="en-US" sz="1400" b="1" dirty="0" smtClean="0">
                          <a:latin typeface="Calibri" panose="020F0502020204030204" pitchFamily="34" charset="0"/>
                        </a:rPr>
                        <a:t>6d.</a:t>
                      </a:r>
                      <a:r>
                        <a:rPr lang="en-US" sz="1400" dirty="0" smtClean="0">
                          <a:latin typeface="Calibri" panose="020F0502020204030204" pitchFamily="34" charset="0"/>
                        </a:rPr>
                        <a:t> Progress toward meeting needs and achieving outcomes/goals since the last meeting was evaluated using objective and verifiable measures, not just general or subjective feedback. </a:t>
                      </a:r>
                      <a:r>
                        <a:rPr lang="en-US" sz="1400" b="0" dirty="0" smtClean="0">
                          <a:latin typeface="Calibri" panose="020F0502020204030204" pitchFamily="34" charset="0"/>
                        </a:rPr>
                        <a:t>N=627</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81.5%</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50.3%</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tc>
                  <a:txBody>
                    <a:bodyPr/>
                    <a:lstStyle/>
                    <a:p>
                      <a:pPr algn="ctr"/>
                      <a:r>
                        <a:rPr lang="en-US" sz="1400" b="0" dirty="0" smtClean="0">
                          <a:solidFill>
                            <a:schemeClr val="tx1"/>
                          </a:solidFill>
                          <a:latin typeface="Calibri" panose="020F0502020204030204" pitchFamily="34" charset="0"/>
                        </a:rPr>
                        <a:t>4.34</a:t>
                      </a:r>
                    </a:p>
                    <a:p>
                      <a:pPr algn="ctr"/>
                      <a:r>
                        <a:rPr lang="en-US" sz="1400" b="0" dirty="0" smtClean="0">
                          <a:solidFill>
                            <a:schemeClr val="tx1"/>
                          </a:solidFill>
                          <a:latin typeface="Calibri" panose="020F0502020204030204" pitchFamily="34" charset="0"/>
                        </a:rPr>
                        <a:t>(2.96 – 6.35)</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4"/>
                  </a:ext>
                </a:extLst>
              </a:tr>
              <a:tr h="1177950">
                <a:tc>
                  <a:txBody>
                    <a:bodyPr/>
                    <a:lstStyle/>
                    <a:p>
                      <a:r>
                        <a:rPr lang="en-US" sz="1400" b="1" dirty="0" smtClean="0">
                          <a:latin typeface="Calibri" panose="020F0502020204030204" pitchFamily="34" charset="0"/>
                        </a:rPr>
                        <a:t>6e.</a:t>
                      </a:r>
                      <a:r>
                        <a:rPr lang="en-US" sz="1400" b="1" baseline="0" dirty="0" smtClean="0">
                          <a:latin typeface="Calibri" panose="020F0502020204030204" pitchFamily="34" charset="0"/>
                        </a:rPr>
                        <a:t> </a:t>
                      </a:r>
                      <a:r>
                        <a:rPr lang="en-US" sz="1400" baseline="0" dirty="0" smtClean="0">
                          <a:latin typeface="Calibri" panose="020F0502020204030204" pitchFamily="34" charset="0"/>
                        </a:rPr>
                        <a:t>For any new outcome or goal (i.e., what it would look like if a need was met) developed during the meeting, the team discussed and agreed upon a specific and measurable way to evaluate progress. </a:t>
                      </a:r>
                      <a:r>
                        <a:rPr lang="en-US" sz="1400" b="0" dirty="0" smtClean="0">
                          <a:latin typeface="Calibri" panose="020F0502020204030204" pitchFamily="34" charset="0"/>
                        </a:rPr>
                        <a:t>N=465</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74.2%</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54.3%</a:t>
                      </a:r>
                      <a:endParaRPr lang="en-US" sz="1400" b="0" dirty="0">
                        <a:solidFill>
                          <a:schemeClr val="tx1"/>
                        </a:solidFill>
                        <a:latin typeface="Calibri" panose="020F0502020204030204" pitchFamily="34" charset="0"/>
                      </a:endParaRPr>
                    </a:p>
                  </a:txBody>
                  <a:tcPr anchor="ctr">
                    <a:solidFill>
                      <a:srgbClr val="F0E4D1"/>
                    </a:solidFill>
                  </a:tcPr>
                </a:tc>
                <a:tc>
                  <a:txBody>
                    <a:bodyPr/>
                    <a:lstStyle/>
                    <a:p>
                      <a:pPr algn="ctr"/>
                      <a:r>
                        <a:rPr lang="en-US" sz="1400" b="0" dirty="0" smtClean="0">
                          <a:solidFill>
                            <a:schemeClr val="tx1"/>
                          </a:solidFill>
                          <a:latin typeface="Calibri" panose="020F0502020204030204" pitchFamily="34" charset="0"/>
                        </a:rPr>
                        <a:t>2.43</a:t>
                      </a:r>
                    </a:p>
                    <a:p>
                      <a:pPr algn="ctr"/>
                      <a:r>
                        <a:rPr lang="en-US" sz="1400" b="0" dirty="0" smtClean="0">
                          <a:solidFill>
                            <a:schemeClr val="tx1"/>
                          </a:solidFill>
                          <a:latin typeface="Calibri" panose="020F0502020204030204" pitchFamily="34" charset="0"/>
                        </a:rPr>
                        <a:t>(1.45 – 3.93)</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5"/>
                  </a:ext>
                </a:extLst>
              </a:tr>
            </a:tbl>
          </a:graphicData>
        </a:graphic>
      </p:graphicFrame>
      <p:sp>
        <p:nvSpPr>
          <p:cNvPr id="14" name="Rectangle 13"/>
          <p:cNvSpPr/>
          <p:nvPr/>
        </p:nvSpPr>
        <p:spPr>
          <a:xfrm>
            <a:off x="5486400" y="2827520"/>
            <a:ext cx="1143000" cy="677680"/>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86400" y="3539615"/>
            <a:ext cx="1143000" cy="575187"/>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479026" y="1929362"/>
            <a:ext cx="1150374" cy="898159"/>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486400" y="4132464"/>
            <a:ext cx="1143000" cy="1201537"/>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1AD2AE7-D6AC-47DD-9777-F6653940EDA2}" type="slidenum">
              <a:rPr lang="en-US" smtClean="0"/>
              <a:t>85</a:t>
            </a:fld>
            <a:endParaRPr lang="en-US"/>
          </a:p>
        </p:txBody>
      </p:sp>
      <p:sp>
        <p:nvSpPr>
          <p:cNvPr id="13" name="Rectangle 12"/>
          <p:cNvSpPr/>
          <p:nvPr/>
        </p:nvSpPr>
        <p:spPr>
          <a:xfrm>
            <a:off x="5479026" y="5319393"/>
            <a:ext cx="1150374" cy="1173848"/>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10011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612648" y="609600"/>
            <a:ext cx="8153400" cy="838200"/>
          </a:xfrm>
          <a:prstGeom prst="rect">
            <a:avLst/>
          </a:prstGeom>
        </p:spPr>
        <p:txBody>
          <a:bodyPr>
            <a:normAutofit fontScale="97500"/>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4100" dirty="0">
                <a:solidFill>
                  <a:schemeClr val="accent5"/>
                </a:solidFill>
              </a:rPr>
              <a:t>Skilled Facilitation</a:t>
            </a:r>
            <a:endParaRPr lang="en-US" dirty="0">
              <a:solidFill>
                <a:schemeClr val="accent5"/>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91" y="155869"/>
            <a:ext cx="2179511" cy="987133"/>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4262357933"/>
              </p:ext>
            </p:extLst>
          </p:nvPr>
        </p:nvGraphicFramePr>
        <p:xfrm>
          <a:off x="381003" y="1424686"/>
          <a:ext cx="8534398" cy="5036026"/>
        </p:xfrm>
        <a:graphic>
          <a:graphicData uri="http://schemas.openxmlformats.org/drawingml/2006/table">
            <a:tbl>
              <a:tblPr firstRow="1" lastCol="1" bandRow="1">
                <a:tableStyleId>{F5AB1C69-6EDB-4FF4-983F-18BD219EF322}</a:tableStyleId>
              </a:tblPr>
              <a:tblGrid>
                <a:gridCol w="5257797">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1447801">
                  <a:extLst>
                    <a:ext uri="{9D8B030D-6E8A-4147-A177-3AD203B41FA5}">
                      <a16:colId xmlns:a16="http://schemas.microsoft.com/office/drawing/2014/main" val="20003"/>
                    </a:ext>
                  </a:extLst>
                </a:gridCol>
              </a:tblGrid>
              <a:tr h="388366">
                <a:tc>
                  <a:txBody>
                    <a:bodyPr/>
                    <a:lstStyle/>
                    <a:p>
                      <a:r>
                        <a:rPr lang="en-US" sz="1600" dirty="0" smtClean="0"/>
                        <a:t>ITEMS</a:t>
                      </a:r>
                      <a:endParaRPr lang="en-US" sz="1600" dirty="0"/>
                    </a:p>
                  </a:txBody>
                  <a:tcPr anchor="ctr"/>
                </a:tc>
                <a:tc>
                  <a:txBody>
                    <a:bodyPr/>
                    <a:lstStyle/>
                    <a:p>
                      <a:pPr algn="ctr"/>
                      <a:r>
                        <a:rPr lang="en-US" sz="1600" dirty="0" smtClean="0"/>
                        <a:t>MA 2018</a:t>
                      </a:r>
                      <a:endParaRPr lang="en-US" sz="1600" dirty="0"/>
                    </a:p>
                  </a:txBody>
                  <a:tcPr anchor="ctr"/>
                </a:tc>
                <a:tc>
                  <a:txBody>
                    <a:bodyPr/>
                    <a:lstStyle/>
                    <a:p>
                      <a:pPr algn="ctr"/>
                      <a:r>
                        <a:rPr lang="en-US" sz="1600" dirty="0" smtClean="0"/>
                        <a:t>NM</a:t>
                      </a:r>
                      <a:endParaRPr lang="en-US" sz="1600" dirty="0"/>
                    </a:p>
                  </a:txBody>
                  <a:tcPr anchor="ctr"/>
                </a:tc>
                <a:tc>
                  <a:txBody>
                    <a:bodyPr/>
                    <a:lstStyle/>
                    <a:p>
                      <a:pPr algn="ctr"/>
                      <a:r>
                        <a:rPr lang="en-US" sz="1600" dirty="0" smtClean="0"/>
                        <a:t>OR (95% CI)</a:t>
                      </a:r>
                      <a:endParaRPr lang="en-US" sz="1600" dirty="0"/>
                    </a:p>
                  </a:txBody>
                  <a:tcPr anchor="ctr"/>
                </a:tc>
                <a:extLst>
                  <a:ext uri="{0D108BD9-81ED-4DB2-BD59-A6C34878D82A}">
                    <a16:rowId xmlns:a16="http://schemas.microsoft.com/office/drawing/2014/main" val="10000"/>
                  </a:ext>
                </a:extLst>
              </a:tr>
              <a:tr h="1117218">
                <a:tc>
                  <a:txBody>
                    <a:bodyPr/>
                    <a:lstStyle/>
                    <a:p>
                      <a:r>
                        <a:rPr lang="en-US" sz="1400" b="1" dirty="0" smtClean="0">
                          <a:latin typeface="Calibri" panose="020F0502020204030204" pitchFamily="34" charset="0"/>
                        </a:rPr>
                        <a:t>7a. </a:t>
                      </a:r>
                      <a:r>
                        <a:rPr lang="en-US" sz="1400" dirty="0" smtClean="0">
                          <a:latin typeface="Calibri" panose="020F0502020204030204" pitchFamily="34" charset="0"/>
                        </a:rPr>
                        <a:t>The facilitator prepared the needed documents and materials prior to the meeting, such as the Plan of Care, Crisis Plan, data on progress, etc., and had enough copies to share with each team member.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92.0%</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77.9%</a:t>
                      </a:r>
                      <a:endParaRPr lang="en-US" sz="1400" b="0" dirty="0">
                        <a:solidFill>
                          <a:schemeClr val="tx1"/>
                        </a:solidFill>
                        <a:latin typeface="Calibri" panose="020F0502020204030204" pitchFamily="34" charset="0"/>
                      </a:endParaRPr>
                    </a:p>
                  </a:txBody>
                  <a:tcPr anchor="ctr">
                    <a:solidFill>
                      <a:srgbClr val="F0E4D1"/>
                    </a:solidFill>
                  </a:tcPr>
                </a:tc>
                <a:tc>
                  <a:txBody>
                    <a:bodyPr/>
                    <a:lstStyle/>
                    <a:p>
                      <a:pPr algn="ctr"/>
                      <a:r>
                        <a:rPr lang="en-US" sz="1400" b="0" dirty="0" smtClean="0">
                          <a:solidFill>
                            <a:schemeClr val="tx1"/>
                          </a:solidFill>
                          <a:latin typeface="Calibri" panose="020F0502020204030204" pitchFamily="34" charset="0"/>
                        </a:rPr>
                        <a:t>3.27</a:t>
                      </a:r>
                    </a:p>
                    <a:p>
                      <a:pPr algn="ctr"/>
                      <a:r>
                        <a:rPr lang="en-US" sz="1400" b="0" dirty="0" smtClean="0">
                          <a:solidFill>
                            <a:schemeClr val="tx1"/>
                          </a:solidFill>
                          <a:latin typeface="Calibri" panose="020F0502020204030204" pitchFamily="34" charset="0"/>
                        </a:rPr>
                        <a:t>(2.11 – 5.06)</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1"/>
                  </a:ext>
                </a:extLst>
              </a:tr>
              <a:tr h="861854">
                <a:tc>
                  <a:txBody>
                    <a:bodyPr/>
                    <a:lstStyle/>
                    <a:p>
                      <a:r>
                        <a:rPr lang="en-US" sz="1400" b="1" i="0" dirty="0" smtClean="0">
                          <a:latin typeface="Calibri" panose="020F0502020204030204" pitchFamily="34" charset="0"/>
                        </a:rPr>
                        <a:t>7b. </a:t>
                      </a:r>
                      <a:r>
                        <a:rPr lang="en-US" sz="1400" i="0" dirty="0" smtClean="0">
                          <a:latin typeface="Calibri" panose="020F0502020204030204" pitchFamily="34" charset="0"/>
                        </a:rPr>
                        <a:t>The meeting followed a clear agenda that provided an understanding of the overall purpose of the meeting and the priority agenda items. </a:t>
                      </a:r>
                    </a:p>
                    <a:p>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94.1%</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79.6%</a:t>
                      </a:r>
                      <a:endParaRPr lang="en-US" sz="1400" b="0" dirty="0">
                        <a:solidFill>
                          <a:schemeClr val="tx1"/>
                        </a:solidFill>
                        <a:latin typeface="Calibri" panose="020F0502020204030204" pitchFamily="34" charset="0"/>
                      </a:endParaRPr>
                    </a:p>
                  </a:txBody>
                  <a:tcPr anchor="ctr">
                    <a:solidFill>
                      <a:srgbClr val="F8F2EA"/>
                    </a:solidFill>
                  </a:tcPr>
                </a:tc>
                <a:tc>
                  <a:txBody>
                    <a:bodyPr/>
                    <a:lstStyle/>
                    <a:p>
                      <a:pPr algn="ctr"/>
                      <a:r>
                        <a:rPr lang="en-US" sz="1400" b="0" dirty="0" smtClean="0">
                          <a:solidFill>
                            <a:schemeClr val="tx1"/>
                          </a:solidFill>
                          <a:latin typeface="Calibri" panose="020F0502020204030204" pitchFamily="34" charset="0"/>
                        </a:rPr>
                        <a:t>4.10</a:t>
                      </a:r>
                    </a:p>
                    <a:p>
                      <a:pPr algn="ctr"/>
                      <a:r>
                        <a:rPr lang="en-US" sz="1400" b="0" dirty="0" smtClean="0">
                          <a:solidFill>
                            <a:schemeClr val="tx1"/>
                          </a:solidFill>
                          <a:latin typeface="Calibri" panose="020F0502020204030204" pitchFamily="34" charset="0"/>
                        </a:rPr>
                        <a:t>(2.56 – 6.56)</a:t>
                      </a:r>
                      <a:endParaRPr lang="en-US" sz="1400" b="0" dirty="0">
                        <a:solidFill>
                          <a:schemeClr val="tx1"/>
                        </a:solidFill>
                        <a:latin typeface="Calibri" panose="020F0502020204030204" pitchFamily="34" charset="0"/>
                      </a:endParaRPr>
                    </a:p>
                  </a:txBody>
                  <a:tcPr anchor="ctr">
                    <a:solidFill>
                      <a:srgbClr val="F8F2EA"/>
                    </a:solidFill>
                  </a:tcPr>
                </a:tc>
                <a:extLst>
                  <a:ext uri="{0D108BD9-81ED-4DB2-BD59-A6C34878D82A}">
                    <a16:rowId xmlns:a16="http://schemas.microsoft.com/office/drawing/2014/main" val="10002"/>
                  </a:ext>
                </a:extLst>
              </a:tr>
              <a:tr h="861854">
                <a:tc>
                  <a:txBody>
                    <a:bodyPr/>
                    <a:lstStyle/>
                    <a:p>
                      <a:r>
                        <a:rPr lang="en-US" sz="1400" b="1" dirty="0" smtClean="0">
                          <a:latin typeface="Calibri" panose="020F0502020204030204" pitchFamily="34" charset="0"/>
                        </a:rPr>
                        <a:t>7c. </a:t>
                      </a:r>
                      <a:r>
                        <a:rPr lang="en-US" sz="1400" dirty="0" smtClean="0">
                          <a:latin typeface="Calibri" panose="020F0502020204030204" pitchFamily="34" charset="0"/>
                        </a:rPr>
                        <a:t>The facilitator reflected and summarized team members’ contributions, probed for further information, and generally stimulated productive brainstorming and discussion.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93.8%</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80.8%</a:t>
                      </a:r>
                      <a:endParaRPr lang="en-US" sz="1400" b="0" dirty="0">
                        <a:solidFill>
                          <a:schemeClr val="tx1"/>
                        </a:solidFill>
                        <a:latin typeface="Calibri" panose="020F0502020204030204" pitchFamily="34" charset="0"/>
                      </a:endParaRPr>
                    </a:p>
                  </a:txBody>
                  <a:tcPr anchor="ctr">
                    <a:solidFill>
                      <a:srgbClr val="F0E4D1"/>
                    </a:solidFill>
                  </a:tcPr>
                </a:tc>
                <a:tc>
                  <a:txBody>
                    <a:bodyPr/>
                    <a:lstStyle/>
                    <a:p>
                      <a:pPr algn="ctr"/>
                      <a:r>
                        <a:rPr lang="en-US" sz="1400" b="0" dirty="0" smtClean="0">
                          <a:solidFill>
                            <a:schemeClr val="tx1"/>
                          </a:solidFill>
                          <a:latin typeface="Calibri" panose="020F0502020204030204" pitchFamily="34" charset="0"/>
                        </a:rPr>
                        <a:t>3.62</a:t>
                      </a:r>
                    </a:p>
                    <a:p>
                      <a:pPr algn="ctr"/>
                      <a:r>
                        <a:rPr lang="en-US" sz="1400" b="0" dirty="0" smtClean="0">
                          <a:solidFill>
                            <a:schemeClr val="tx1"/>
                          </a:solidFill>
                          <a:latin typeface="Calibri" panose="020F0502020204030204" pitchFamily="34" charset="0"/>
                        </a:rPr>
                        <a:t>(2.25 – 5.83)</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3"/>
                  </a:ext>
                </a:extLst>
              </a:tr>
              <a:tr h="861854">
                <a:tc>
                  <a:txBody>
                    <a:bodyPr/>
                    <a:lstStyle/>
                    <a:p>
                      <a:r>
                        <a:rPr lang="en-US" sz="1400" b="1" dirty="0" smtClean="0">
                          <a:latin typeface="Calibri" panose="020F0502020204030204" pitchFamily="34" charset="0"/>
                        </a:rPr>
                        <a:t>7d.</a:t>
                      </a:r>
                      <a:r>
                        <a:rPr lang="en-US" sz="1400" dirty="0" smtClean="0">
                          <a:latin typeface="Calibri" panose="020F0502020204030204" pitchFamily="34" charset="0"/>
                        </a:rPr>
                        <a:t> The facilitator was dynamically engaged in the process, and was able to maintain an appropriate momentum and members’ focus throughout the meeting. </a:t>
                      </a:r>
                      <a:r>
                        <a:rPr lang="en-US" sz="1400" b="0" dirty="0" smtClean="0">
                          <a:latin typeface="Calibri" panose="020F0502020204030204" pitchFamily="34" charset="0"/>
                        </a:rPr>
                        <a:t>N=761</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96.7%</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80.2%</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tc>
                  <a:txBody>
                    <a:bodyPr/>
                    <a:lstStyle/>
                    <a:p>
                      <a:pPr algn="ctr"/>
                      <a:r>
                        <a:rPr lang="en-US" sz="1400" b="0" dirty="0" smtClean="0">
                          <a:solidFill>
                            <a:schemeClr val="tx1"/>
                          </a:solidFill>
                          <a:latin typeface="Calibri" panose="020F0502020204030204" pitchFamily="34" charset="0"/>
                        </a:rPr>
                        <a:t>7.28</a:t>
                      </a:r>
                    </a:p>
                    <a:p>
                      <a:pPr algn="ctr"/>
                      <a:r>
                        <a:rPr lang="en-US" sz="1400" b="0" dirty="0" smtClean="0">
                          <a:solidFill>
                            <a:schemeClr val="tx1"/>
                          </a:solidFill>
                          <a:latin typeface="Calibri" panose="020F0502020204030204" pitchFamily="34" charset="0"/>
                        </a:rPr>
                        <a:t>(4.22 – 12.53)</a:t>
                      </a:r>
                      <a:endParaRPr lang="en-US" sz="1400" b="0" dirty="0">
                        <a:solidFill>
                          <a:schemeClr val="tx1"/>
                        </a:solidFill>
                        <a:latin typeface="Calibri" panose="020F0502020204030204" pitchFamily="34" charset="0"/>
                      </a:endParaRPr>
                    </a:p>
                  </a:txBody>
                  <a:tcPr anchor="ctr">
                    <a:solidFill>
                      <a:schemeClr val="accent4">
                        <a:lumMod val="20000"/>
                        <a:lumOff val="80000"/>
                      </a:schemeClr>
                    </a:solidFill>
                  </a:tcPr>
                </a:tc>
                <a:extLst>
                  <a:ext uri="{0D108BD9-81ED-4DB2-BD59-A6C34878D82A}">
                    <a16:rowId xmlns:a16="http://schemas.microsoft.com/office/drawing/2014/main" val="10004"/>
                  </a:ext>
                </a:extLst>
              </a:tr>
              <a:tr h="861854">
                <a:tc>
                  <a:txBody>
                    <a:bodyPr/>
                    <a:lstStyle/>
                    <a:p>
                      <a:r>
                        <a:rPr lang="en-US" sz="1400" b="1" dirty="0" smtClean="0">
                          <a:latin typeface="Calibri" panose="020F0502020204030204" pitchFamily="34" charset="0"/>
                        </a:rPr>
                        <a:t>7e.</a:t>
                      </a:r>
                      <a:r>
                        <a:rPr lang="en-US" sz="1400" dirty="0" smtClean="0">
                          <a:latin typeface="Calibri" panose="020F0502020204030204" pitchFamily="34" charset="0"/>
                        </a:rPr>
                        <a:t> The facilitator was able to manage disagreement and conflict and make sure all team members’ opinions and ideas were heard. </a:t>
                      </a:r>
                      <a:r>
                        <a:rPr lang="en-US" sz="1400" b="0" dirty="0" smtClean="0">
                          <a:latin typeface="Calibri" panose="020F0502020204030204" pitchFamily="34" charset="0"/>
                        </a:rPr>
                        <a:t>N=284</a:t>
                      </a:r>
                      <a:endParaRPr lang="en-US" sz="1400" b="0" dirty="0">
                        <a:latin typeface="Calibri" panose="020F0502020204030204" pitchFamily="34" charset="0"/>
                      </a:endParaRPr>
                    </a:p>
                  </a:txBody>
                  <a:tcPr anchor="ctr"/>
                </a:tc>
                <a:tc>
                  <a:txBody>
                    <a:bodyPr/>
                    <a:lstStyle/>
                    <a:p>
                      <a:pPr algn="ctr"/>
                      <a:r>
                        <a:rPr lang="en-US" sz="1400" b="0" dirty="0" smtClean="0">
                          <a:solidFill>
                            <a:schemeClr val="tx1"/>
                          </a:solidFill>
                        </a:rPr>
                        <a:t>95.5%</a:t>
                      </a:r>
                      <a:endParaRPr lang="en-US" sz="1400" b="0" dirty="0">
                        <a:solidFill>
                          <a:schemeClr val="tx1"/>
                        </a:solidFill>
                      </a:endParaRPr>
                    </a:p>
                  </a:txBody>
                  <a:tcPr anchor="ctr"/>
                </a:tc>
                <a:tc>
                  <a:txBody>
                    <a:bodyPr/>
                    <a:lstStyle/>
                    <a:p>
                      <a:pPr algn="ctr"/>
                      <a:r>
                        <a:rPr lang="en-US" sz="1400" b="0" dirty="0" smtClean="0">
                          <a:solidFill>
                            <a:schemeClr val="tx1"/>
                          </a:solidFill>
                          <a:latin typeface="Calibri" panose="020F0502020204030204" pitchFamily="34" charset="0"/>
                        </a:rPr>
                        <a:t>87.9%</a:t>
                      </a:r>
                      <a:endParaRPr lang="en-US" sz="1400" b="0" dirty="0">
                        <a:solidFill>
                          <a:schemeClr val="tx1"/>
                        </a:solidFill>
                        <a:latin typeface="Calibri" panose="020F0502020204030204" pitchFamily="34" charset="0"/>
                      </a:endParaRPr>
                    </a:p>
                  </a:txBody>
                  <a:tcPr anchor="ctr">
                    <a:solidFill>
                      <a:srgbClr val="F0E4D1"/>
                    </a:solidFill>
                  </a:tcPr>
                </a:tc>
                <a:tc>
                  <a:txBody>
                    <a:bodyPr/>
                    <a:lstStyle/>
                    <a:p>
                      <a:pPr algn="ctr"/>
                      <a:r>
                        <a:rPr lang="en-US" sz="1400" b="0" dirty="0" smtClean="0">
                          <a:solidFill>
                            <a:schemeClr val="tx1"/>
                          </a:solidFill>
                          <a:latin typeface="Calibri" panose="020F0502020204030204" pitchFamily="34" charset="0"/>
                        </a:rPr>
                        <a:t>2.96</a:t>
                      </a:r>
                    </a:p>
                    <a:p>
                      <a:pPr algn="ctr"/>
                      <a:r>
                        <a:rPr lang="en-US" sz="1400" b="0" dirty="0" smtClean="0">
                          <a:solidFill>
                            <a:schemeClr val="tx1"/>
                          </a:solidFill>
                          <a:latin typeface="Calibri" panose="020F0502020204030204" pitchFamily="34" charset="0"/>
                        </a:rPr>
                        <a:t>(1.17 – 7.46)</a:t>
                      </a:r>
                      <a:endParaRPr lang="en-US" sz="1400" b="0" dirty="0">
                        <a:solidFill>
                          <a:schemeClr val="tx1"/>
                        </a:solidFill>
                        <a:latin typeface="Calibri" panose="020F0502020204030204" pitchFamily="34" charset="0"/>
                      </a:endParaRPr>
                    </a:p>
                  </a:txBody>
                  <a:tcPr anchor="ctr">
                    <a:solidFill>
                      <a:srgbClr val="F0E4D1"/>
                    </a:solidFill>
                  </a:tcPr>
                </a:tc>
                <a:extLst>
                  <a:ext uri="{0D108BD9-81ED-4DB2-BD59-A6C34878D82A}">
                    <a16:rowId xmlns:a16="http://schemas.microsoft.com/office/drawing/2014/main" val="10005"/>
                  </a:ext>
                </a:extLst>
              </a:tr>
            </a:tbl>
          </a:graphicData>
        </a:graphic>
      </p:graphicFrame>
      <p:sp>
        <p:nvSpPr>
          <p:cNvPr id="9" name="Rectangle 8"/>
          <p:cNvSpPr/>
          <p:nvPr/>
        </p:nvSpPr>
        <p:spPr>
          <a:xfrm>
            <a:off x="5638800" y="1828802"/>
            <a:ext cx="990600" cy="1066799"/>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638800" y="2948686"/>
            <a:ext cx="990600" cy="937515"/>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638800" y="3886199"/>
            <a:ext cx="990600" cy="815086"/>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38800" y="4724874"/>
            <a:ext cx="990600" cy="913926"/>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638800" y="5655459"/>
            <a:ext cx="990600" cy="828843"/>
          </a:xfrm>
          <a:prstGeom prst="rect">
            <a:avLst/>
          </a:prstGeom>
          <a:noFill/>
          <a:ln w="38100">
            <a:solidFill>
              <a:srgbClr val="3090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21AD2AE7-D6AC-47DD-9777-F6653940EDA2}" type="slidenum">
              <a:rPr lang="en-US" smtClean="0"/>
              <a:t>86</a:t>
            </a:fld>
            <a:endParaRPr lang="en-US"/>
          </a:p>
        </p:txBody>
      </p:sp>
    </p:spTree>
    <p:extLst>
      <p:ext uri="{BB962C8B-B14F-4D97-AF65-F5344CB8AC3E}">
        <p14:creationId xmlns:p14="http://schemas.microsoft.com/office/powerpoint/2010/main" val="315148731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11529" y="385914"/>
            <a:ext cx="2838449" cy="128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le 1"/>
          <p:cNvSpPr>
            <a:spLocks noGrp="1"/>
          </p:cNvSpPr>
          <p:nvPr>
            <p:ph type="title"/>
          </p:nvPr>
        </p:nvSpPr>
        <p:spPr>
          <a:xfrm>
            <a:off x="1371600" y="2024062"/>
            <a:ext cx="7123112" cy="1481138"/>
          </a:xfrm>
        </p:spPr>
        <p:txBody>
          <a:bodyPr>
            <a:noAutofit/>
          </a:bodyPr>
          <a:lstStyle/>
          <a:p>
            <a:r>
              <a:rPr lang="en-US" sz="3600" dirty="0"/>
              <a:t>SUMMARY OF TOM 2.0 FINDINGS</a:t>
            </a:r>
          </a:p>
        </p:txBody>
      </p:sp>
    </p:spTree>
    <p:extLst>
      <p:ext uri="{BB962C8B-B14F-4D97-AF65-F5344CB8AC3E}">
        <p14:creationId xmlns:p14="http://schemas.microsoft.com/office/powerpoint/2010/main" val="422424690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All but one of the CSAs scored above the National Mean for the Total TOM 2.0 Score</a:t>
            </a:r>
          </a:p>
          <a:p>
            <a:r>
              <a:rPr lang="en-US" dirty="0" smtClean="0"/>
              <a:t>Effective Teamwork &amp; Skilled Facilitation scores were very high; both above 90%</a:t>
            </a:r>
          </a:p>
          <a:p>
            <a:r>
              <a:rPr lang="en-US" dirty="0" smtClean="0"/>
              <a:t>Meeting attendance continues to be a struggle, particularly natural and community supports. </a:t>
            </a:r>
          </a:p>
          <a:p>
            <a:pPr lvl="1"/>
            <a:r>
              <a:rPr lang="en-US" dirty="0" smtClean="0"/>
              <a:t>Teams appear to be made up of Facilitator, Caregiver, Family Support Partners, and Therapists. Few others attend meetings. </a:t>
            </a:r>
          </a:p>
          <a:p>
            <a:endParaRPr lang="en-US" dirty="0" smtClean="0"/>
          </a:p>
          <a:p>
            <a:endParaRPr lang="en-US" dirty="0"/>
          </a:p>
        </p:txBody>
      </p:sp>
      <p:sp>
        <p:nvSpPr>
          <p:cNvPr id="4" name="Title 2"/>
          <p:cNvSpPr txBox="1">
            <a:spLocks/>
          </p:cNvSpPr>
          <p:nvPr/>
        </p:nvSpPr>
        <p:spPr>
          <a:xfrm>
            <a:off x="304800" y="2286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	Summary of Results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9414"/>
            <a:ext cx="2275840" cy="1030761"/>
          </a:xfrm>
          <a:prstGeom prst="rect">
            <a:avLst/>
          </a:prstGeom>
        </p:spPr>
      </p:pic>
    </p:spTree>
    <p:extLst>
      <p:ext uri="{BB962C8B-B14F-4D97-AF65-F5344CB8AC3E}">
        <p14:creationId xmlns:p14="http://schemas.microsoft.com/office/powerpoint/2010/main" val="41504415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Effective </a:t>
            </a:r>
            <a:r>
              <a:rPr lang="en-US" dirty="0"/>
              <a:t>Teamwork scores are nearly </a:t>
            </a:r>
            <a:r>
              <a:rPr lang="en-US" dirty="0" smtClean="0"/>
              <a:t>perfect. According to raters, Teams </a:t>
            </a:r>
            <a:r>
              <a:rPr lang="en-US" dirty="0"/>
              <a:t>appear to be working well together, assigning tasks, and following through on responsibilities (2a-2e)</a:t>
            </a:r>
          </a:p>
          <a:p>
            <a:r>
              <a:rPr lang="en-US" dirty="0" smtClean="0"/>
              <a:t>Similarly</a:t>
            </a:r>
            <a:r>
              <a:rPr lang="en-US" dirty="0"/>
              <a:t>, the items under Skilled Facilitator are all over 90</a:t>
            </a:r>
            <a:r>
              <a:rPr lang="en-US" dirty="0" smtClean="0"/>
              <a:t>%. </a:t>
            </a:r>
            <a:r>
              <a:rPr lang="en-US" dirty="0"/>
              <a:t>Raters found the facilitators to be prepared, organized, and engaged (7a-7e). </a:t>
            </a:r>
          </a:p>
          <a:p>
            <a:r>
              <a:rPr lang="en-US" dirty="0" smtClean="0"/>
              <a:t>The </a:t>
            </a:r>
            <a:r>
              <a:rPr lang="en-US" dirty="0"/>
              <a:t>process is based around underlying needs, and not simply around bad behaviors (4b)</a:t>
            </a:r>
          </a:p>
          <a:p>
            <a:r>
              <a:rPr lang="en-US" dirty="0" smtClean="0"/>
              <a:t>Teams </a:t>
            </a:r>
            <a:r>
              <a:rPr lang="en-US" dirty="0"/>
              <a:t>are actively monitoring progress towards meeting needs (6b)</a:t>
            </a:r>
            <a:endParaRPr lang="en-US" dirty="0" smtClean="0"/>
          </a:p>
        </p:txBody>
      </p:sp>
      <p:sp>
        <p:nvSpPr>
          <p:cNvPr id="4" name="Title 2"/>
          <p:cNvSpPr txBox="1">
            <a:spLocks/>
          </p:cNvSpPr>
          <p:nvPr/>
        </p:nvSpPr>
        <p:spPr>
          <a:xfrm>
            <a:off x="304800" y="2286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Strengths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9414"/>
            <a:ext cx="2275840" cy="1030761"/>
          </a:xfrm>
          <a:prstGeom prst="rect">
            <a:avLst/>
          </a:prstGeom>
        </p:spPr>
      </p:pic>
    </p:spTree>
    <p:extLst>
      <p:ext uri="{BB962C8B-B14F-4D97-AF65-F5344CB8AC3E}">
        <p14:creationId xmlns:p14="http://schemas.microsoft.com/office/powerpoint/2010/main" val="5040642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During FY2018, a total of 1389 fidelity forms were collected!</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01407588"/>
              </p:ext>
            </p:extLst>
          </p:nvPr>
        </p:nvGraphicFramePr>
        <p:xfrm>
          <a:off x="2057400" y="2057400"/>
          <a:ext cx="4876800" cy="2804160"/>
        </p:xfrm>
        <a:graphic>
          <a:graphicData uri="http://schemas.openxmlformats.org/drawingml/2006/table">
            <a:tbl>
              <a:tblPr firstRow="1" bandRow="1">
                <a:tableStyleId>{21E4AEA4-8DFA-4A89-87EB-49C32662AFE0}</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tblGrid>
              <a:tr h="553720">
                <a:tc>
                  <a:txBody>
                    <a:bodyPr/>
                    <a:lstStyle/>
                    <a:p>
                      <a:pPr algn="ctr"/>
                      <a:r>
                        <a:rPr lang="en-US" sz="3200" dirty="0" smtClean="0"/>
                        <a:t>Tool</a:t>
                      </a:r>
                      <a:endParaRPr lang="en-US" sz="3200" dirty="0"/>
                    </a:p>
                  </a:txBody>
                  <a:tcPr anchor="ctr">
                    <a:solidFill>
                      <a:schemeClr val="accent1"/>
                    </a:solidFill>
                  </a:tcPr>
                </a:tc>
                <a:tc>
                  <a:txBody>
                    <a:bodyPr/>
                    <a:lstStyle/>
                    <a:p>
                      <a:pPr algn="ctr"/>
                      <a:r>
                        <a:rPr lang="en-US" sz="3200" dirty="0" smtClean="0"/>
                        <a:t>N of Forms</a:t>
                      </a:r>
                      <a:r>
                        <a:rPr lang="en-US" sz="3200" baseline="0" dirty="0" smtClean="0"/>
                        <a:t> Collected</a:t>
                      </a:r>
                      <a:endParaRPr lang="en-US" sz="3200" dirty="0"/>
                    </a:p>
                  </a:txBody>
                  <a:tcPr anchor="ctr">
                    <a:solidFill>
                      <a:schemeClr val="accent1"/>
                    </a:solidFill>
                  </a:tcPr>
                </a:tc>
                <a:extLst>
                  <a:ext uri="{0D108BD9-81ED-4DB2-BD59-A6C34878D82A}">
                    <a16:rowId xmlns:a16="http://schemas.microsoft.com/office/drawing/2014/main" val="10000"/>
                  </a:ext>
                </a:extLst>
              </a:tr>
              <a:tr h="553720">
                <a:tc>
                  <a:txBody>
                    <a:bodyPr/>
                    <a:lstStyle/>
                    <a:p>
                      <a:r>
                        <a:rPr lang="en-US" sz="3200" dirty="0" smtClean="0"/>
                        <a:t>WFI-EZ</a:t>
                      </a:r>
                      <a:endParaRPr lang="en-US" sz="3200" dirty="0"/>
                    </a:p>
                  </a:txBody>
                  <a:tcPr anchor="ctr"/>
                </a:tc>
                <a:tc>
                  <a:txBody>
                    <a:bodyPr/>
                    <a:lstStyle/>
                    <a:p>
                      <a:pPr algn="ctr"/>
                      <a:r>
                        <a:rPr lang="en-US" sz="3200" dirty="0" smtClean="0"/>
                        <a:t>624</a:t>
                      </a:r>
                      <a:endParaRPr lang="en-US" sz="3200" dirty="0"/>
                    </a:p>
                  </a:txBody>
                  <a:tcPr anchor="ctr"/>
                </a:tc>
                <a:extLst>
                  <a:ext uri="{0D108BD9-81ED-4DB2-BD59-A6C34878D82A}">
                    <a16:rowId xmlns:a16="http://schemas.microsoft.com/office/drawing/2014/main" val="10001"/>
                  </a:ext>
                </a:extLst>
              </a:tr>
              <a:tr h="553720">
                <a:tc>
                  <a:txBody>
                    <a:bodyPr/>
                    <a:lstStyle/>
                    <a:p>
                      <a:r>
                        <a:rPr lang="en-US" sz="3200" dirty="0" smtClean="0"/>
                        <a:t>TOM 2.0</a:t>
                      </a:r>
                      <a:endParaRPr lang="en-US" sz="3200" dirty="0"/>
                    </a:p>
                  </a:txBody>
                  <a:tcPr anchor="ctr"/>
                </a:tc>
                <a:tc>
                  <a:txBody>
                    <a:bodyPr/>
                    <a:lstStyle/>
                    <a:p>
                      <a:pPr algn="ctr"/>
                      <a:r>
                        <a:rPr lang="en-US" sz="3200" dirty="0" smtClean="0"/>
                        <a:t>765</a:t>
                      </a:r>
                      <a:endParaRPr lang="en-US" sz="3200" dirty="0"/>
                    </a:p>
                  </a:txBody>
                  <a:tcPr anchor="ctr"/>
                </a:tc>
                <a:extLst>
                  <a:ext uri="{0D108BD9-81ED-4DB2-BD59-A6C34878D82A}">
                    <a16:rowId xmlns:a16="http://schemas.microsoft.com/office/drawing/2014/main" val="10002"/>
                  </a:ext>
                </a:extLst>
              </a:tr>
              <a:tr h="553720">
                <a:tc>
                  <a:txBody>
                    <a:bodyPr/>
                    <a:lstStyle/>
                    <a:p>
                      <a:r>
                        <a:rPr lang="en-US" sz="3200" b="1" dirty="0" smtClean="0"/>
                        <a:t>TOTAL</a:t>
                      </a:r>
                      <a:endParaRPr lang="en-US" sz="3200" b="1" dirty="0"/>
                    </a:p>
                  </a:txBody>
                  <a:tcPr anchor="ctr"/>
                </a:tc>
                <a:tc>
                  <a:txBody>
                    <a:bodyPr/>
                    <a:lstStyle/>
                    <a:p>
                      <a:pPr algn="ctr"/>
                      <a:r>
                        <a:rPr lang="en-US" sz="3200" b="1" dirty="0" smtClean="0"/>
                        <a:t>1389</a:t>
                      </a:r>
                      <a:endParaRPr lang="en-US" sz="3200" b="1" dirty="0"/>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499222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876800"/>
          </a:xfrm>
          <a:solidFill>
            <a:schemeClr val="bg1"/>
          </a:solidFill>
        </p:spPr>
        <p:txBody>
          <a:bodyPr>
            <a:normAutofit/>
          </a:bodyPr>
          <a:lstStyle/>
          <a:p>
            <a:r>
              <a:rPr lang="en-US" dirty="0" smtClean="0"/>
              <a:t>Youth </a:t>
            </a:r>
            <a:r>
              <a:rPr lang="en-US" dirty="0"/>
              <a:t>are often not present. When they are, they often do not constructively contribute to care planning (3b) </a:t>
            </a:r>
          </a:p>
          <a:p>
            <a:r>
              <a:rPr lang="en-US" dirty="0" smtClean="0"/>
              <a:t>Natural </a:t>
            </a:r>
            <a:r>
              <a:rPr lang="en-US" dirty="0"/>
              <a:t>supports are also not often present, and when they are do not actively participate in care planning (5c)</a:t>
            </a:r>
            <a:endParaRPr lang="en-US" dirty="0" smtClean="0"/>
          </a:p>
        </p:txBody>
      </p:sp>
      <p:sp>
        <p:nvSpPr>
          <p:cNvPr id="4" name="Title 2"/>
          <p:cNvSpPr txBox="1">
            <a:spLocks/>
          </p:cNvSpPr>
          <p:nvPr/>
        </p:nvSpPr>
        <p:spPr>
          <a:xfrm>
            <a:off x="304800" y="228600"/>
            <a:ext cx="85344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accent5"/>
                </a:solidFill>
                <a:latin typeface="+mj-lt"/>
                <a:ea typeface="+mj-ea"/>
                <a:cs typeface="+mj-cs"/>
              </a:defRPr>
            </a:lvl1pPr>
          </a:lstStyle>
          <a:p>
            <a:r>
              <a:rPr lang="en-US" dirty="0"/>
              <a:t>             Areas for Improvement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29414"/>
            <a:ext cx="2275840" cy="1030761"/>
          </a:xfrm>
          <a:prstGeom prst="rect">
            <a:avLst/>
          </a:prstGeom>
        </p:spPr>
      </p:pic>
    </p:spTree>
    <p:extLst>
      <p:ext uri="{BB962C8B-B14F-4D97-AF65-F5344CB8AC3E}">
        <p14:creationId xmlns:p14="http://schemas.microsoft.com/office/powerpoint/2010/main" val="39003605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447800"/>
            <a:ext cx="7123112" cy="1481138"/>
          </a:xfrm>
        </p:spPr>
        <p:txBody>
          <a:bodyPr>
            <a:noAutofit/>
          </a:bodyPr>
          <a:lstStyle/>
          <a:p>
            <a:r>
              <a:rPr lang="en-US" sz="3600" dirty="0"/>
              <a:t>SITE-LEVEL FIDELITY</a:t>
            </a:r>
          </a:p>
        </p:txBody>
      </p:sp>
      <p:sp>
        <p:nvSpPr>
          <p:cNvPr id="3" name="Text Placeholder 2"/>
          <p:cNvSpPr>
            <a:spLocks noGrp="1"/>
          </p:cNvSpPr>
          <p:nvPr>
            <p:ph type="body" sz="half" idx="2"/>
          </p:nvPr>
        </p:nvSpPr>
        <p:spPr>
          <a:xfrm>
            <a:off x="1371600" y="2971800"/>
            <a:ext cx="5486400" cy="804862"/>
          </a:xfrm>
        </p:spPr>
        <p:txBody>
          <a:bodyPr>
            <a:normAutofit/>
          </a:bodyPr>
          <a:lstStyle/>
          <a:p>
            <a:r>
              <a:rPr lang="en-US" sz="2400" dirty="0"/>
              <a:t>Z-Scores</a:t>
            </a:r>
          </a:p>
        </p:txBody>
      </p:sp>
    </p:spTree>
    <p:extLst>
      <p:ext uri="{BB962C8B-B14F-4D97-AF65-F5344CB8AC3E}">
        <p14:creationId xmlns:p14="http://schemas.microsoft.com/office/powerpoint/2010/main" val="212461842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ctr"/>
            <a:r>
              <a:rPr lang="en-US" dirty="0" smtClean="0"/>
              <a:t>Z-Scores</a:t>
            </a:r>
            <a:endParaRPr lang="en-US" dirty="0"/>
          </a:p>
        </p:txBody>
      </p:sp>
      <p:sp>
        <p:nvSpPr>
          <p:cNvPr id="3" name="Content Placeholder 2"/>
          <p:cNvSpPr>
            <a:spLocks noGrp="1"/>
          </p:cNvSpPr>
          <p:nvPr>
            <p:ph sz="quarter" idx="1"/>
          </p:nvPr>
        </p:nvSpPr>
        <p:spPr/>
        <p:txBody>
          <a:bodyPr/>
          <a:lstStyle/>
          <a:p>
            <a:r>
              <a:rPr lang="en-US" dirty="0" smtClean="0"/>
              <a:t>A </a:t>
            </a:r>
            <a:r>
              <a:rPr lang="en-US" i="1" dirty="0" smtClean="0"/>
              <a:t>z-score</a:t>
            </a:r>
            <a:r>
              <a:rPr lang="en-US" dirty="0" smtClean="0"/>
              <a:t> tells us how many standard deviations the original observation falls away from the mean, and in which direction</a:t>
            </a:r>
          </a:p>
          <a:p>
            <a:r>
              <a:rPr lang="en-US" dirty="0" smtClean="0"/>
              <a:t>We compared each CSA with the state average</a:t>
            </a:r>
            <a:endParaRPr lang="en-US" dirty="0"/>
          </a:p>
        </p:txBody>
      </p:sp>
    </p:spTree>
    <p:extLst>
      <p:ext uri="{BB962C8B-B14F-4D97-AF65-F5344CB8AC3E}">
        <p14:creationId xmlns:p14="http://schemas.microsoft.com/office/powerpoint/2010/main" val="350270906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4228147075"/>
              </p:ext>
            </p:extLst>
          </p:nvPr>
        </p:nvGraphicFramePr>
        <p:xfrm>
          <a:off x="76200" y="1066800"/>
          <a:ext cx="8959348" cy="5638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0" y="228600"/>
            <a:ext cx="91440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3600" dirty="0">
                <a:solidFill>
                  <a:schemeClr val="accent5"/>
                </a:solidFill>
              </a:rPr>
              <a:t>WFI-EZ &amp; TOM 2.0 Z-Scores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2" y="137111"/>
            <a:ext cx="1536215" cy="701091"/>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600" y="154860"/>
            <a:ext cx="1567948" cy="710147"/>
          </a:xfrm>
          <a:prstGeom prst="rect">
            <a:avLst/>
          </a:prstGeom>
        </p:spPr>
      </p:pic>
      <p:sp>
        <p:nvSpPr>
          <p:cNvPr id="2" name="Slide Number Placeholder 1"/>
          <p:cNvSpPr>
            <a:spLocks noGrp="1"/>
          </p:cNvSpPr>
          <p:nvPr>
            <p:ph type="sldNum" sz="quarter" idx="12"/>
          </p:nvPr>
        </p:nvSpPr>
        <p:spPr>
          <a:xfrm>
            <a:off x="8823074" y="6515100"/>
            <a:ext cx="533400" cy="381000"/>
          </a:xfrm>
        </p:spPr>
        <p:txBody>
          <a:bodyPr/>
          <a:lstStyle/>
          <a:p>
            <a:fld id="{21AD2AE7-D6AC-47DD-9777-F6653940EDA2}" type="slidenum">
              <a:rPr lang="en-US" smtClean="0"/>
              <a:t>93</a:t>
            </a:fld>
            <a:endParaRPr lang="en-US" dirty="0"/>
          </a:p>
        </p:txBody>
      </p:sp>
    </p:spTree>
    <p:extLst>
      <p:ext uri="{BB962C8B-B14F-4D97-AF65-F5344CB8AC3E}">
        <p14:creationId xmlns:p14="http://schemas.microsoft.com/office/powerpoint/2010/main" val="92470864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28600"/>
            <a:ext cx="9144000" cy="990600"/>
          </a:xfrm>
          <a:prstGeom prst="rect">
            <a:avLst/>
          </a:prstGeom>
        </p:spPr>
        <p:txBody>
          <a:bodyPr vert="horz" anchor="ctr">
            <a:norm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lgn="ctr"/>
            <a:r>
              <a:rPr lang="en-US" sz="3600" dirty="0">
                <a:solidFill>
                  <a:schemeClr val="accent5"/>
                </a:solidFill>
              </a:rPr>
              <a:t>WFI-EZ &amp; TOM 2.0 Z-Scores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2" y="137111"/>
            <a:ext cx="1536215" cy="70109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7600" y="154860"/>
            <a:ext cx="1567948" cy="710147"/>
          </a:xfrm>
          <a:prstGeom prst="rect">
            <a:avLst/>
          </a:prstGeom>
        </p:spPr>
      </p:pic>
      <p:graphicFrame>
        <p:nvGraphicFramePr>
          <p:cNvPr id="7" name="Chart 6"/>
          <p:cNvGraphicFramePr/>
          <p:nvPr>
            <p:extLst>
              <p:ext uri="{D42A27DB-BD31-4B8C-83A1-F6EECF244321}">
                <p14:modId xmlns:p14="http://schemas.microsoft.com/office/powerpoint/2010/main" val="4159627980"/>
              </p:ext>
            </p:extLst>
          </p:nvPr>
        </p:nvGraphicFramePr>
        <p:xfrm>
          <a:off x="76200" y="1066800"/>
          <a:ext cx="8959348" cy="5638800"/>
        </p:xfrm>
        <a:graphic>
          <a:graphicData uri="http://schemas.openxmlformats.org/drawingml/2006/chart">
            <c:chart xmlns:c="http://schemas.openxmlformats.org/drawingml/2006/chart" xmlns:r="http://schemas.openxmlformats.org/officeDocument/2006/relationships" r:id="rId4"/>
          </a:graphicData>
        </a:graphic>
      </p:graphicFrame>
      <p:sp>
        <p:nvSpPr>
          <p:cNvPr id="5" name="Slide Number Placeholder 4"/>
          <p:cNvSpPr>
            <a:spLocks noGrp="1"/>
          </p:cNvSpPr>
          <p:nvPr>
            <p:ph type="sldNum" sz="quarter" idx="12"/>
          </p:nvPr>
        </p:nvSpPr>
        <p:spPr>
          <a:xfrm>
            <a:off x="8768848" y="6526393"/>
            <a:ext cx="533400" cy="381000"/>
          </a:xfrm>
        </p:spPr>
        <p:txBody>
          <a:bodyPr/>
          <a:lstStyle/>
          <a:p>
            <a:fld id="{21AD2AE7-D6AC-47DD-9777-F6653940EDA2}" type="slidenum">
              <a:rPr lang="en-US" smtClean="0"/>
              <a:t>94</a:t>
            </a:fld>
            <a:endParaRPr lang="en-US" dirty="0"/>
          </a:p>
        </p:txBody>
      </p:sp>
    </p:spTree>
    <p:extLst>
      <p:ext uri="{BB962C8B-B14F-4D97-AF65-F5344CB8AC3E}">
        <p14:creationId xmlns:p14="http://schemas.microsoft.com/office/powerpoint/2010/main" val="2418976737"/>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p:cNvGraphicFramePr>
            <a:graphicFrameLocks noGrp="1"/>
          </p:cNvGraphicFramePr>
          <p:nvPr>
            <p:ph idx="1"/>
            <p:extLst>
              <p:ext uri="{D42A27DB-BD31-4B8C-83A1-F6EECF244321}">
                <p14:modId xmlns:p14="http://schemas.microsoft.com/office/powerpoint/2010/main" val="1197555294"/>
              </p:ext>
            </p:extLst>
          </p:nvPr>
        </p:nvGraphicFramePr>
        <p:xfrm>
          <a:off x="228600" y="1600200"/>
          <a:ext cx="86868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3" name="Up Arrow 2"/>
          <p:cNvSpPr/>
          <p:nvPr/>
        </p:nvSpPr>
        <p:spPr>
          <a:xfrm rot="10800000">
            <a:off x="6476999" y="2209800"/>
            <a:ext cx="704566" cy="1447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10200" y="1671937"/>
            <a:ext cx="2819400" cy="461665"/>
          </a:xfrm>
          <a:prstGeom prst="rect">
            <a:avLst/>
          </a:prstGeom>
          <a:noFill/>
        </p:spPr>
        <p:txBody>
          <a:bodyPr wrap="square" rtlCol="0">
            <a:spAutoFit/>
          </a:bodyPr>
          <a:lstStyle/>
          <a:p>
            <a:pPr algn="ctr"/>
            <a:r>
              <a:rPr lang="en-US" sz="2400" dirty="0"/>
              <a:t>Room for Growth</a:t>
            </a:r>
          </a:p>
        </p:txBody>
      </p:sp>
      <p:sp>
        <p:nvSpPr>
          <p:cNvPr id="5" name="Up Arrow 4"/>
          <p:cNvSpPr/>
          <p:nvPr/>
        </p:nvSpPr>
        <p:spPr>
          <a:xfrm>
            <a:off x="2352817" y="4724400"/>
            <a:ext cx="704566" cy="1295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295400" y="6091537"/>
            <a:ext cx="2819400" cy="461665"/>
          </a:xfrm>
          <a:prstGeom prst="rect">
            <a:avLst/>
          </a:prstGeom>
          <a:noFill/>
        </p:spPr>
        <p:txBody>
          <a:bodyPr wrap="square" rtlCol="0">
            <a:spAutoFit/>
          </a:bodyPr>
          <a:lstStyle/>
          <a:p>
            <a:pPr algn="ctr"/>
            <a:r>
              <a:rPr lang="en-US" sz="2400" dirty="0"/>
              <a:t>Top Performers</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182710"/>
            <a:ext cx="2204720" cy="1006180"/>
          </a:xfrm>
          <a:prstGeom prst="rect">
            <a:avLst/>
          </a:prstGeom>
        </p:spPr>
      </p:pic>
    </p:spTree>
    <p:extLst>
      <p:ext uri="{BB962C8B-B14F-4D97-AF65-F5344CB8AC3E}">
        <p14:creationId xmlns:p14="http://schemas.microsoft.com/office/powerpoint/2010/main" val="242338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P spid="6"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82168974"/>
              </p:ext>
            </p:extLst>
          </p:nvPr>
        </p:nvGraphicFramePr>
        <p:xfrm>
          <a:off x="152400" y="1600200"/>
          <a:ext cx="8839200" cy="5029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Up Arrow 10"/>
          <p:cNvSpPr/>
          <p:nvPr/>
        </p:nvSpPr>
        <p:spPr>
          <a:xfrm rot="10800000">
            <a:off x="6553200" y="2205334"/>
            <a:ext cx="704566" cy="1680866"/>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486400" y="1671937"/>
            <a:ext cx="2819400" cy="461665"/>
          </a:xfrm>
          <a:prstGeom prst="rect">
            <a:avLst/>
          </a:prstGeom>
          <a:noFill/>
        </p:spPr>
        <p:txBody>
          <a:bodyPr wrap="square" rtlCol="0">
            <a:spAutoFit/>
          </a:bodyPr>
          <a:lstStyle/>
          <a:p>
            <a:pPr algn="ctr"/>
            <a:r>
              <a:rPr lang="en-US" sz="2400" dirty="0"/>
              <a:t>Room for Growth</a:t>
            </a:r>
          </a:p>
        </p:txBody>
      </p:sp>
      <p:sp>
        <p:nvSpPr>
          <p:cNvPr id="13" name="Up Arrow 12"/>
          <p:cNvSpPr/>
          <p:nvPr/>
        </p:nvSpPr>
        <p:spPr>
          <a:xfrm>
            <a:off x="2505217" y="4495800"/>
            <a:ext cx="704566" cy="1524000"/>
          </a:xfrm>
          <a:prstGeom prst="upArrow">
            <a:avLst/>
          </a:prstGeom>
          <a:solidFill>
            <a:schemeClr val="accent3"/>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447800" y="6091537"/>
            <a:ext cx="2819400" cy="461665"/>
          </a:xfrm>
          <a:prstGeom prst="rect">
            <a:avLst/>
          </a:prstGeom>
          <a:noFill/>
        </p:spPr>
        <p:txBody>
          <a:bodyPr wrap="square" rtlCol="0">
            <a:spAutoFit/>
          </a:bodyPr>
          <a:lstStyle/>
          <a:p>
            <a:pPr algn="ctr"/>
            <a:r>
              <a:rPr lang="en-US" sz="2400" dirty="0"/>
              <a:t>Top Performers</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1374" y="289651"/>
            <a:ext cx="2210755" cy="1001284"/>
          </a:xfrm>
          <a:prstGeom prst="rect">
            <a:avLst/>
          </a:prstGeom>
        </p:spPr>
      </p:pic>
    </p:spTree>
    <p:extLst>
      <p:ext uri="{BB962C8B-B14F-4D97-AF65-F5344CB8AC3E}">
        <p14:creationId xmlns:p14="http://schemas.microsoft.com/office/powerpoint/2010/main" val="392764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animBg="1"/>
      <p:bldP spid="14"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871662"/>
            <a:ext cx="7123112" cy="1481138"/>
          </a:xfrm>
        </p:spPr>
        <p:txBody>
          <a:bodyPr>
            <a:noAutofit/>
          </a:bodyPr>
          <a:lstStyle/>
          <a:p>
            <a:r>
              <a:rPr lang="en-US" sz="3600" dirty="0"/>
              <a:t>IMPLICATIONS</a:t>
            </a:r>
          </a:p>
        </p:txBody>
      </p:sp>
    </p:spTree>
    <p:extLst>
      <p:ext uri="{BB962C8B-B14F-4D97-AF65-F5344CB8AC3E}">
        <p14:creationId xmlns:p14="http://schemas.microsoft.com/office/powerpoint/2010/main" val="4225639341"/>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Fidelity Results</a:t>
            </a:r>
            <a:endParaRPr lang="en-US" dirty="0"/>
          </a:p>
        </p:txBody>
      </p:sp>
      <p:sp>
        <p:nvSpPr>
          <p:cNvPr id="3" name="Content Placeholder 2"/>
          <p:cNvSpPr>
            <a:spLocks noGrp="1"/>
          </p:cNvSpPr>
          <p:nvPr>
            <p:ph idx="1"/>
          </p:nvPr>
        </p:nvSpPr>
        <p:spPr/>
        <p:txBody>
          <a:bodyPr>
            <a:normAutofit/>
          </a:bodyPr>
          <a:lstStyle/>
          <a:p>
            <a:r>
              <a:rPr lang="en-US" dirty="0" smtClean="0"/>
              <a:t>Another extraordinary data collection effort!</a:t>
            </a:r>
          </a:p>
          <a:p>
            <a:r>
              <a:rPr lang="en-US" dirty="0" smtClean="0"/>
              <a:t>Continued pattern of differences in family perceptions of overall fidelity versus providers’ observations in team meetings</a:t>
            </a:r>
          </a:p>
        </p:txBody>
      </p:sp>
    </p:spTree>
    <p:extLst>
      <p:ext uri="{BB962C8B-B14F-4D97-AF65-F5344CB8AC3E}">
        <p14:creationId xmlns:p14="http://schemas.microsoft.com/office/powerpoint/2010/main" val="1022890938"/>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a:p>
          <a:p>
            <a:pPr marL="0" indent="0">
              <a:buNone/>
            </a:pPr>
            <a:r>
              <a:rPr lang="en-US" dirty="0"/>
              <a:t>Like last year, TOM scores were markedly higher than WFI-EZ scores, and this is particularly </a:t>
            </a:r>
            <a:r>
              <a:rPr lang="en-US" dirty="0" smtClean="0"/>
              <a:t>noticeable </a:t>
            </a:r>
            <a:r>
              <a:rPr lang="en-US" dirty="0"/>
              <a:t>relative to our national comparison samples. Nearly all CSAs TOM scores were higher than the national mean, while all CSA's WFI-EZ scores were lower. </a:t>
            </a:r>
            <a:endParaRPr lang="en-US" dirty="0" smtClean="0"/>
          </a:p>
        </p:txBody>
      </p:sp>
      <p:sp>
        <p:nvSpPr>
          <p:cNvPr id="4" name="Title 3"/>
          <p:cNvSpPr>
            <a:spLocks noGrp="1"/>
          </p:cNvSpPr>
          <p:nvPr>
            <p:ph type="title"/>
          </p:nvPr>
        </p:nvSpPr>
        <p:spPr/>
        <p:txBody>
          <a:bodyPr/>
          <a:lstStyle/>
          <a:p>
            <a:r>
              <a:rPr lang="en-US" dirty="0"/>
              <a:t>Statewide Fidelity Results</a:t>
            </a:r>
          </a:p>
        </p:txBody>
      </p:sp>
    </p:spTree>
    <p:extLst>
      <p:ext uri="{BB962C8B-B14F-4D97-AF65-F5344CB8AC3E}">
        <p14:creationId xmlns:p14="http://schemas.microsoft.com/office/powerpoint/2010/main" val="223252463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 - &amp;quot;Massachusetts Children’s   Behavioral Health Initiative (CBHI)&amp;quot;&quot;/&gt;&lt;property id=&quot;20307&quot; value=&quot;257&quot;/&gt;&lt;/object&gt;&lt;object type=&quot;3&quot; unique_id=&quot;10004&quot;&gt;&lt;property id=&quot;20148&quot; value=&quot;5&quot;/&gt;&lt;property id=&quot;20300&quot; value=&quot;Slide 2 - &amp;quot;Agenda&amp;quot;&quot;/&gt;&lt;property id=&quot;20307&quot; value=&quot;258&quot;/&gt;&lt;/object&gt;&lt;object type=&quot;3&quot; unique_id=&quot;10005&quot;&gt;&lt;property id=&quot;20148&quot; value=&quot;5&quot;/&gt;&lt;property id=&quot;20300&quot; value=&quot;Slide 3 - &amp;quot;Wraparound Adherence What do we want to measure?&amp;quot;&quot;/&gt;&lt;property id=&quot;20307&quot; value=&quot;259&quot;/&gt;&lt;/object&gt;&lt;object type=&quot;3&quot; unique_id=&quot;10006&quot;&gt;&lt;property id=&quot;20148&quot; value=&quot;5&quot;/&gt;&lt;property id=&quot;20300&quot; value=&quot;Slide 4&quot;/&gt;&lt;property id=&quot;20307&quot; value=&quot;388&quot;/&gt;&lt;/object&gt;&lt;object type=&quot;3&quot; unique_id=&quot;10007&quot;&gt;&lt;property id=&quot;20148&quot; value=&quot;5&quot;/&gt;&lt;property id=&quot;20300&quot; value=&quot;Slide 5 - &amp;quot;Key Elements of Wraparound&amp;quot;&quot;/&gt;&lt;property id=&quot;20307&quot; value=&quot;261&quot;/&gt;&lt;/object&gt;&lt;object type=&quot;3&quot; unique_id=&quot;10008&quot;&gt;&lt;property id=&quot;20148&quot; value=&quot;5&quot;/&gt;&lt;property id=&quot;20300&quot; value=&quot;Slide 6 - &amp;quot;FIDELITY TOOLS&amp;quot;&quot;/&gt;&lt;property id=&quot;20307&quot; value=&quot;262&quot;/&gt;&lt;/object&gt;&lt;object type=&quot;3&quot; unique_id=&quot;10009&quot;&gt;&lt;property id=&quot;20148&quot; value=&quot;5&quot;/&gt;&lt;property id=&quot;20300&quot; value=&quot;Slide 7 - &amp;quot;Wraparound Fidelity Index, Version 4&amp;quot;&quot;/&gt;&lt;property id=&quot;20307&quot; value=&quot;387&quot;/&gt;&lt;/object&gt;&lt;object type=&quot;3&quot; unique_id=&quot;10010&quot;&gt;&lt;property id=&quot;20148&quot; value=&quot;5&quot;/&gt;&lt;property id=&quot;20300&quot; value=&quot;Slide 8&quot;/&gt;&lt;property id=&quot;20307&quot; value=&quot;389&quot;/&gt;&lt;/object&gt;&lt;object type=&quot;3&quot; unique_id=&quot;10011&quot;&gt;&lt;property id=&quot;20148&quot; value=&quot;5&quot;/&gt;&lt;property id=&quot;20300&quot; value=&quot;Slide 9&quot;/&gt;&lt;property id=&quot;20307&quot; value=&quot;391&quot;/&gt;&lt;/object&gt;&lt;object type=&quot;3&quot; unique_id=&quot;10012&quot;&gt;&lt;property id=&quot;20148&quot; value=&quot;5&quot;/&gt;&lt;property id=&quot;20300&quot; value=&quot;Slide 10&quot;/&gt;&lt;property id=&quot;20307&quot; value=&quot;386&quot;/&gt;&lt;/object&gt;&lt;object type=&quot;3&quot; unique_id=&quot;10013&quot;&gt;&lt;property id=&quot;20148&quot; value=&quot;5&quot;/&gt;&lt;property id=&quot;20300&quot; value=&quot;Slide 11 - &amp;quot;The TOM 2.0 has been further refined since the MA pilot&amp;quot;&quot;/&gt;&lt;property id=&quot;20307&quot; value=&quot;390&quot;/&gt;&lt;/object&gt;&lt;object type=&quot;3&quot; unique_id=&quot;10014&quot;&gt;&lt;property id=&quot;20148&quot; value=&quot;5&quot;/&gt;&lt;property id=&quot;20300&quot; value=&quot;Slide 14 - &amp;quot;LATEST RESEARCH &amp;amp; NATIONAL CONTEXT&amp;quot;&quot;/&gt;&lt;property id=&quot;20307&quot; value=&quot;265&quot;/&gt;&lt;/object&gt;&lt;object type=&quot;3&quot; unique_id=&quot;10022&quot;&gt;&lt;property id=&quot;20148&quot; value=&quot;5&quot;/&gt;&lt;property id=&quot;20300&quot; value=&quot;Slide 21 - &amp;quot;MASSACHUSETTS RESULTS &amp;quot;&quot;/&gt;&lt;property id=&quot;20307&quot; value=&quot;273&quot;/&gt;&lt;/object&gt;&lt;object type=&quot;3&quot; unique_id=&quot;10023&quot;&gt;&lt;property id=&quot;20148&quot; value=&quot;5&quot;/&gt;&lt;property id=&quot;20300&quot; value=&quot;Slide 22 - &amp;quot;Youth Summary&amp;quot;&quot;/&gt;&lt;property id=&quot;20307&quot; value=&quot;274&quot;/&gt;&lt;/object&gt;&lt;object type=&quot;3&quot; unique_id=&quot;10024&quot;&gt;&lt;property id=&quot;20148&quot; value=&quot;5&quot;/&gt;&lt;property id=&quot;20300&quot; value=&quot;Slide 23 - &amp;quot;MA WFI-4 &amp;amp; TOM Total Scores&amp;quot;&quot;/&gt;&lt;property id=&quot;20307&quot; value=&quot;275&quot;/&gt;&lt;/object&gt;&lt;object type=&quot;3&quot; unique_id=&quot;10025&quot;&gt;&lt;property id=&quot;20148&quot; value=&quot;5&quot;/&gt;&lt;property id=&quot;20300&quot; value=&quot;Slide 24 - &amp;quot;WFI-4 &amp;amp; TOM Correlations&amp;quot;&quot;/&gt;&lt;property id=&quot;20307&quot; value=&quot;276&quot;/&gt;&lt;/object&gt;&lt;object type=&quot;3&quot; unique_id=&quot;10028&quot;&gt;&lt;property id=&quot;20148&quot; value=&quot;5&quot;/&gt;&lt;property id=&quot;20300&quot; value=&quot;Slide 27&quot;/&gt;&lt;property id=&quot;20307&quot; value=&quot;278&quot;/&gt;&lt;/object&gt;&lt;object type=&quot;3&quot; unique_id=&quot;10029&quot;&gt;&lt;property id=&quot;20148&quot; value=&quot;5&quot;/&gt;&lt;property id=&quot;20300&quot; value=&quot;Slide 28&quot;/&gt;&lt;property id=&quot;20307&quot; value=&quot;279&quot;/&gt;&lt;/object&gt;&lt;object type=&quot;3&quot; unique_id=&quot;10030&quot;&gt;&lt;property id=&quot;20148&quot; value=&quot;5&quot;/&gt;&lt;property id=&quot;20300&quot; value=&quot;Slide 29&quot;/&gt;&lt;property id=&quot;20307&quot; value=&quot;397&quot;/&gt;&lt;/object&gt;&lt;object type=&quot;3&quot; unique_id=&quot;10031&quot;&gt;&lt;property id=&quot;20148&quot; value=&quot;5&quot;/&gt;&lt;property id=&quot;20300&quot; value=&quot;Slide 30 - &amp;quot;Total Fidelity&amp;quot;&quot;/&gt;&lt;property id=&quot;20307&quot; value=&quot;398&quot;/&gt;&lt;/object&gt;&lt;object type=&quot;3&quot; unique_id=&quot;10032&quot;&gt;&lt;property id=&quot;20148&quot; value=&quot;5&quot;/&gt;&lt;property id=&quot;20300&quot; value=&quot;Slide 31 - &amp;quot;Item Level Results Strengths, Weaknesses &amp;amp; Trends&amp;quot;&quot;/&gt;&lt;property id=&quot;20307&quot; value=&quot;283&quot;/&gt;&lt;/object&gt;&lt;object type=&quot;3&quot; unique_id=&quot;10033&quot;&gt;&lt;property id=&quot;20148&quot; value=&quot;5&quot;/&gt;&lt;property id=&quot;20300&quot; value=&quot;Slide 32&quot;/&gt;&lt;property id=&quot;20307&quot; value=&quot;284&quot;/&gt;&lt;/object&gt;&lt;object type=&quot;3&quot; unique_id=&quot;10039&quot;&gt;&lt;property id=&quot;20148&quot; value=&quot;5&quot;/&gt;&lt;property id=&quot;20300&quot; value=&quot;Slide 42&quot;/&gt;&lt;property id=&quot;20307&quot; value=&quot;290&quot;/&gt;&lt;/object&gt;&lt;object type=&quot;3&quot; unique_id=&quot;10040&quot;&gt;&lt;property id=&quot;20148&quot; value=&quot;5&quot;/&gt;&lt;property id=&quot;20300&quot; value=&quot;Slide 43 - &amp;quot;WFI-4 scores are similar by interviewer&amp;quot;&quot;/&gt;&lt;property id=&quot;20307&quot; value=&quot;292&quot;/&gt;&lt;/object&gt;&lt;object type=&quot;3&quot; unique_id=&quot;10041&quot;&gt;&lt;property id=&quot;20148&quot; value=&quot;5&quot;/&gt;&lt;property id=&quot;20300&quot; value=&quot;Slide 44 - &amp;quot;Fidelity scores by interviewer are becoming more consistent over time&amp;quot;&quot;/&gt;&lt;property id=&quot;20307&quot; value=&quot;293&quot;/&gt;&lt;/object&gt;&lt;object type=&quot;3&quot; unique_id=&quot;10042&quot;&gt;&lt;property id=&quot;20148&quot; value=&quot;5&quot;/&gt;&lt;property id=&quot;20300&quot; value=&quot;Slide 45 - &amp;quot;Fidelity by Interviewer Significance&amp;quot;&quot;/&gt;&lt;property id=&quot;20307&quot; value=&quot;294&quot;/&gt;&lt;/object&gt;&lt;object type=&quot;3&quot; unique_id=&quot;10043&quot;&gt;&lt;property id=&quot;20148&quot; value=&quot;5&quot;/&gt;&lt;property id=&quot;20300&quot; value=&quot;Slide 46 - &amp;quot;SUMMARY OF WFI-4 FINDINGS&amp;quot;&quot;/&gt;&lt;property id=&quot;20307&quot; value=&quot;295&quot;/&gt;&lt;/object&gt;&lt;object type=&quot;3&quot; unique_id=&quot;10044&quot;&gt;&lt;property id=&quot;20148&quot; value=&quot;5&quot;/&gt;&lt;property id=&quot;20300&quot; value=&quot;Slide 47&quot;/&gt;&lt;property id=&quot;20307&quot; value=&quot;296&quot;/&gt;&lt;/object&gt;&lt;object type=&quot;3&quot; unique_id=&quot;10045&quot;&gt;&lt;property id=&quot;20148&quot; value=&quot;5&quot;/&gt;&lt;property id=&quot;20300&quot; value=&quot;Slide 48&quot;/&gt;&lt;property id=&quot;20307&quot; value=&quot;297&quot;/&gt;&lt;/object&gt;&lt;object type=&quot;3&quot; unique_id=&quot;10046&quot;&gt;&lt;property id=&quot;20148&quot; value=&quot;5&quot;/&gt;&lt;property id=&quot;20300&quot; value=&quot;Slide 49&quot;/&gt;&lt;property id=&quot;20307&quot; value=&quot;298&quot;/&gt;&lt;/object&gt;&lt;object type=&quot;3&quot; unique_id=&quot;10047&quot;&gt;&lt;property id=&quot;20148&quot; value=&quot;5&quot;/&gt;&lt;property id=&quot;20300&quot; value=&quot;Slide 50 - &amp;quot;TEAM OBSERVATION MEASURE&amp;quot;&quot;/&gt;&lt;property id=&quot;20307&quot; value=&quot;299&quot;/&gt;&lt;/object&gt;&lt;object type=&quot;3&quot; unique_id=&quot;10048&quot;&gt;&lt;property id=&quot;20148&quot; value=&quot;5&quot;/&gt;&lt;property id=&quot;20300&quot; value=&quot;Slide 52 - &amp;quot;MA WFI-4 &amp;amp; TOM Total Scores&amp;quot;&quot;/&gt;&lt;property id=&quot;20307&quot; value=&quot;400&quot;/&gt;&lt;/object&gt;&lt;object type=&quot;3&quot; unique_id=&quot;10049&quot;&gt;&lt;property id=&quot;20148&quot; value=&quot;5&quot;/&gt;&lt;property id=&quot;20300&quot; value=&quot;Slide 53&quot;/&gt;&lt;property id=&quot;20307&quot; value=&quot;301&quot;/&gt;&lt;/object&gt;&lt;object type=&quot;3&quot; unique_id=&quot;10050&quot;&gt;&lt;property id=&quot;20148&quot; value=&quot;5&quot;/&gt;&lt;property id=&quot;20300&quot; value=&quot;Slide 54 - &amp;quot;TOM Fidelity Scores by Principle&amp;quot;&quot;/&gt;&lt;property id=&quot;20307&quot; value=&quot;302&quot;/&gt;&lt;/object&gt;&lt;object type=&quot;3&quot; unique_id=&quot;10051&quot;&gt;&lt;property id=&quot;20148&quot; value=&quot;5&quot;/&gt;&lt;property id=&quot;20300&quot; value=&quot;Slide 55 - &amp;quot;Total Fidelity&amp;quot;&quot;/&gt;&lt;property id=&quot;20307&quot; value=&quot;303&quot;/&gt;&lt;/object&gt;&lt;object type=&quot;3&quot; unique_id=&quot;10052&quot;&gt;&lt;property id=&quot;20148&quot; value=&quot;5&quot;/&gt;&lt;property id=&quot;20300&quot; value=&quot;Slide 56 - &amp;quot;Total Fidelity&amp;quot;&quot;/&gt;&lt;property id=&quot;20307&quot; value=&quot;304&quot;/&gt;&lt;/object&gt;&lt;object type=&quot;3&quot; unique_id=&quot;10053&quot;&gt;&lt;property id=&quot;20148&quot; value=&quot;5&quot;/&gt;&lt;property id=&quot;20300&quot; value=&quot;Slide 57 - &amp;quot;The majority of TOMs were done during Follow-Up meetings&amp;quot;&quot;/&gt;&lt;property id=&quot;20307&quot; value=&quot;305&quot;/&gt;&lt;/object&gt;&lt;object type=&quot;3&quot; unique_id=&quot;10054&quot;&gt;&lt;property id=&quot;20148&quot; value=&quot;5&quot;/&gt;&lt;property id=&quot;20300&quot; value=&quot;Slide 58&quot;/&gt;&lt;property id=&quot;20307&quot; value=&quot;306&quot;/&gt;&lt;/object&gt;&lt;object type=&quot;3&quot; unique_id=&quot;10055&quot;&gt;&lt;property id=&quot;20148&quot; value=&quot;5&quot;/&gt;&lt;property id=&quot;20300&quot; value=&quot;Slide 59 - &amp;quot;Team Membership “Other” for 2016 Total n=112&amp;quot;&quot;/&gt;&lt;property id=&quot;20307&quot; value=&quot;307&quot;/&gt;&lt;/object&gt;&lt;object type=&quot;3&quot; unique_id=&quot;10056&quot;&gt;&lt;property id=&quot;20148&quot; value=&quot;5&quot;/&gt;&lt;property id=&quot;20300&quot; value=&quot;Slide 60 - &amp;quot;Team Members Present, FY2016&amp;quot;&quot;/&gt;&lt;property id=&quot;20307&quot; value=&quot;308&quot;/&gt;&lt;/object&gt;&lt;object type=&quot;3&quot; unique_id=&quot;10057&quot;&gt;&lt;property id=&quot;20148&quot; value=&quot;5&quot;/&gt;&lt;property id=&quot;20300&quot; value=&quot;Slide 61 - &amp;quot;Natural support attendance has increased from 2015&amp;quot;&quot;/&gt;&lt;property id=&quot;20307&quot; value=&quot;309&quot;/&gt;&lt;/object&gt;&lt;object type=&quot;3&quot; unique_id=&quot;10069&quot;&gt;&lt;property id=&quot;20148&quot; value=&quot;5&quot;/&gt;&lt;property id=&quot;20300&quot; value=&quot;Slide 62 - &amp;quot;SUMMARY OF TOM FINDINGS&amp;quot;&quot;/&gt;&lt;property id=&quot;20307&quot; value=&quot;321&quot;/&gt;&lt;/object&gt;&lt;object type=&quot;3&quot; unique_id=&quot;10070&quot;&gt;&lt;property id=&quot;20148&quot; value=&quot;5&quot;/&gt;&lt;property id=&quot;20300&quot; value=&quot;Slide 63&quot;/&gt;&lt;property id=&quot;20307&quot; value=&quot;322&quot;/&gt;&lt;/object&gt;&lt;object type=&quot;3&quot; unique_id=&quot;10071&quot;&gt;&lt;property id=&quot;20148&quot; value=&quot;5&quot;/&gt;&lt;property id=&quot;20300&quot; value=&quot;Slide 64&quot;/&gt;&lt;property id=&quot;20307&quot; value=&quot;323&quot;/&gt;&lt;/object&gt;&lt;object type=&quot;3&quot; unique_id=&quot;10072&quot;&gt;&lt;property id=&quot;20148&quot; value=&quot;5&quot;/&gt;&lt;property id=&quot;20300&quot; value=&quot;Slide 65&quot;/&gt;&lt;property id=&quot;20307&quot; value=&quot;324&quot;/&gt;&lt;/object&gt;&lt;object type=&quot;3&quot; unique_id=&quot;10116&quot;&gt;&lt;property id=&quot;20148&quot; value=&quot;5&quot;/&gt;&lt;property id=&quot;20300&quot; value=&quot;Slide 118 - &amp;quot;Fidelity data: Continued Needs for Improvement&amp;quot;&quot;/&gt;&lt;property id=&quot;20307&quot; value=&quot;368&quot;/&gt;&lt;/object&gt;&lt;object type=&quot;3&quot; unique_id=&quot;10117&quot;&gt;&lt;property id=&quot;20148&quot; value=&quot;5&quot;/&gt;&lt;property id=&quot;20300&quot; value=&quot;Slide 119 - &amp;quot;Performance by individual CSAs&amp;quot;&quot;/&gt;&lt;property id=&quot;20307&quot; value=&quot;369&quot;/&gt;&lt;/object&gt;&lt;object type=&quot;3&quot; unique_id=&quot;10124&quot;&gt;&lt;property id=&quot;20148&quot; value=&quot;5&quot;/&gt;&lt;property id=&quot;20300&quot; value=&quot;Slide 120 - &amp;quot;Additional Implications&amp;quot;&quot;/&gt;&lt;property id=&quot;20307&quot; value=&quot;376&quot;/&gt;&lt;/object&gt;&lt;object type=&quot;3&quot; unique_id=&quot;10266&quot;&gt;&lt;property id=&quot;20148&quot; value=&quot;5&quot;/&gt;&lt;property id=&quot;20300&quot; value=&quot;Slide 12 - &amp;quot;CSA Tool Breakdown for FY2016&amp;quot;&quot;/&gt;&lt;property id=&quot;20307&quot; value=&quot;455&quot;/&gt;&lt;/object&gt;&lt;object type=&quot;3&quot; unique_id=&quot;10267&quot;&gt;&lt;property id=&quot;20148&quot; value=&quot;5&quot;/&gt;&lt;property id=&quot;20300&quot; value=&quot;Slide 15 - &amp;quot;CANS data (2-3 slides)&amp;quot;&quot;/&gt;&lt;property id=&quot;20307&quot; value=&quot;456&quot;/&gt;&lt;/object&gt;&lt;object type=&quot;3&quot; unique_id=&quot;10268&quot;&gt;&lt;property id=&quot;20148&quot; value=&quot;5&quot;/&gt;&lt;property id=&quot;20300&quot; value=&quot;Slide 16 - &amp;quot;FidelityEHR (1-2 slides)&amp;quot;&quot;/&gt;&lt;property id=&quot;20307&quot; value=&quot;457&quot;/&gt;&lt;/object&gt;&lt;object type=&quot;3&quot; unique_id=&quot;10269&quot;&gt;&lt;property id=&quot;20148&quot; value=&quot;5&quot;/&gt;&lt;property id=&quot;20300&quot; value=&quot;Slide 17 - &amp;quot;CME data (2 slides)&amp;quot;&quot;/&gt;&lt;property id=&quot;20307&quot; value=&quot;458&quot;/&gt;&lt;/object&gt;&lt;object type=&quot;3&quot; unique_id=&quot;10270&quot;&gt;&lt;property id=&quot;20148&quot; value=&quot;5&quot;/&gt;&lt;property id=&quot;20300&quot; value=&quot;Slide 18 - &amp;quot;      NWIC National Wraparound Academy&amp;quot;&quot;/&gt;&lt;property id=&quot;20307&quot; value=&quot;411&quot;/&gt;&lt;/object&gt;&lt;object type=&quot;3&quot; unique_id=&quot;10271&quot;&gt;&lt;property id=&quot;20148&quot; value=&quot;5&quot;/&gt;&lt;property id=&quot;20300&quot; value=&quot;Slide 19 - &amp;quot;NWIC National Wraparound Academy Presenters&amp;quot;&quot;/&gt;&lt;property id=&quot;20307&quot; value=&quot;441&quot;/&gt;&lt;/object&gt;&lt;object type=&quot;3&quot; unique_id=&quot;10272&quot;&gt;&lt;property id=&quot;20148&quot; value=&quot;5&quot;/&gt;&lt;property id=&quot;20300&quot; value=&quot;Slide 20 - &amp;quot;NWIC National Wraparound Academy Overview of Agenda&amp;quot;&quot;/&gt;&lt;property id=&quot;20307&quot; value=&quot;442&quot;/&gt;&lt;/object&gt;&lt;object type=&quot;3&quot; unique_id=&quot;10273&quot;&gt;&lt;property id=&quot;20148&quot; value=&quot;5&quot;/&gt;&lt;property id=&quot;20300&quot; value=&quot;Slide 25 - &amp;quot;WRAPAROUND FIDELITY INDEX, VERSION 4&amp;quot;&quot;/&gt;&lt;property id=&quot;20307&quot; value=&quot;448&quot;/&gt;&lt;/object&gt;&lt;object type=&quot;3&quot; unique_id=&quot;10287&quot;&gt;&lt;property id=&quot;20148&quot; value=&quot;5&quot;/&gt;&lt;property id=&quot;20300&quot; value=&quot;Slide 66 - &amp;quot;MASSACHUSETTS PILOT RESULTS &amp;quot;&quot;/&gt;&lt;property id=&quot;20307&quot; value=&quot;414&quot;/&gt;&lt;/object&gt;&lt;object type=&quot;3&quot; unique_id=&quot;10288&quot;&gt;&lt;property id=&quot;20148&quot; value=&quot;5&quot;/&gt;&lt;property id=&quot;20300&quot; value=&quot;Slide 67 - &amp;quot;Youth Summary&amp;quot;&quot;/&gt;&lt;property id=&quot;20307&quot; value=&quot;415&quot;/&gt;&lt;/object&gt;&lt;object type=&quot;3&quot; unique_id=&quot;10290&quot;&gt;&lt;property id=&quot;20148&quot; value=&quot;5&quot;/&gt;&lt;property id=&quot;20300&quot; value=&quot;Slide 69 - &amp;quot;WRAPAROUND FIDELITY INDEX, SHORT FORM&amp;quot;&quot;/&gt;&lt;property id=&quot;20307&quot; value=&quot;417&quot;/&gt;&lt;/object&gt;&lt;object type=&quot;3&quot; unique_id=&quot;10291&quot;&gt;&lt;property id=&quot;20148&quot; value=&quot;5&quot;/&gt;&lt;property id=&quot;20300&quot; value=&quot;Slide 74 - &amp;quot;Most respondents report basic characteristics of Wraparound occurred during services&amp;quot;&quot;/&gt;&lt;property id=&quot;20307&quot; value=&quot;418&quot;/&gt;&lt;/object&gt;&lt;object type=&quot;3&quot; unique_id=&quot;10292&quot;&gt;&lt;property id=&quot;20148&quot; value=&quot;5&quot;/&gt;&lt;property id=&quot;20300&quot; value=&quot;Slide 71 - &amp;quot;                  Fidelity Scores by Key Element&amp;quot;&quot;/&gt;&lt;property id=&quot;20307&quot; value=&quot;413&quot;/&gt;&lt;/object&gt;&lt;object type=&quot;3&quot; unique_id=&quot;10293&quot;&gt;&lt;property id=&quot;20148&quot; value=&quot;5&quot;/&gt;&lt;property id=&quot;20300&quot; value=&quot;Slide 72 - &amp;quot;                      Fidelity Scores by Key Element&amp;quot;&quot;/&gt;&lt;property id=&quot;20307&quot; value=&quot;419&quot;/&gt;&lt;/object&gt;&lt;object type=&quot;3&quot; unique_id=&quot;10294&quot;&gt;&lt;property id=&quot;20148&quot; value=&quot;5&quot;/&gt;&lt;property id=&quot;20300&quot; value=&quot;Slide 73 - &amp;quot;Total Fidelity&amp;quot;&quot;/&gt;&lt;property id=&quot;20307&quot; value=&quot;420&quot;/&gt;&lt;/object&gt;&lt;object type=&quot;3&quot; unique_id=&quot;10295&quot;&gt;&lt;property id=&quot;20148&quot; value=&quot;5&quot;/&gt;&lt;property id=&quot;20300&quot; value=&quot;Slide 75 - &amp;quot;Item-Level Results Strengths &amp;amp; Weaknesses&amp;quot;&quot;/&gt;&lt;property id=&quot;20307&quot; value=&quot;422&quot;/&gt;&lt;/object&gt;&lt;object type=&quot;3&quot; unique_id=&quot;10297&quot;&gt;&lt;property id=&quot;20148&quot; value=&quot;5&quot;/&gt;&lt;property id=&quot;20300&quot; value=&quot;Slide 81 - &amp;quot;Satisfaction&amp;quot;&quot;/&gt;&lt;property id=&quot;20307&quot; value=&quot;423&quot;/&gt;&lt;/object&gt;&lt;object type=&quot;3&quot; unique_id=&quot;10298&quot;&gt;&lt;property id=&quot;20148&quot; value=&quot;5&quot;/&gt;&lt;property id=&quot;20300&quot; value=&quot;Slide 82 - &amp;quot;Outcomes&amp;quot;&quot;/&gt;&lt;property id=&quot;20307&quot; value=&quot;424&quot;/&gt;&lt;/object&gt;&lt;object type=&quot;3&quot; unique_id=&quot;10299&quot;&gt;&lt;property id=&quot;20148&quot; value=&quot;5&quot;/&gt;&lt;property id=&quot;20300&quot; value=&quot;Slide 83 - &amp;quot;          Functioning Outcomes&amp;quot;&quot;/&gt;&lt;property id=&quot;20307&quot; value=&quot;425&quot;/&gt;&lt;/object&gt;&lt;object type=&quot;3&quot; unique_id=&quot;10300&quot;&gt;&lt;property id=&quot;20148&quot; value=&quot;5&quot;/&gt;&lt;property id=&quot;20300&quot; value=&quot;Slide 84 - &amp;quot;QA of open-ended comments?&amp;quot;&quot;/&gt;&lt;property id=&quot;20307&quot; value=&quot;426&quot;/&gt;&lt;/object&gt;&lt;object type=&quot;3&quot; unique_id=&quot;10302&quot;&gt;&lt;property id=&quot;20148&quot; value=&quot;5&quot;/&gt;&lt;property id=&quot;20300&quot; value=&quot;Slide 85 - &amp;quot;SUMMARY OF WFI-EZ FINDINGS&amp;quot;&quot;/&gt;&lt;property id=&quot;20307&quot; value=&quot;454&quot;/&gt;&lt;/object&gt;&lt;object type=&quot;3&quot; unique_id=&quot;10303&quot;&gt;&lt;property id=&quot;20148&quot; value=&quot;5&quot;/&gt;&lt;property id=&quot;20300&quot; value=&quot;Slide 86&quot;/&gt;&lt;property id=&quot;20307&quot; value=&quot;427&quot;/&gt;&lt;/object&gt;&lt;object type=&quot;3&quot; unique_id=&quot;10304&quot;&gt;&lt;property id=&quot;20148&quot; value=&quot;5&quot;/&gt;&lt;property id=&quot;20300&quot; value=&quot;Slide 87&quot;/&gt;&lt;property id=&quot;20307&quot; value=&quot;433&quot;/&gt;&lt;/object&gt;&lt;object type=&quot;3&quot; unique_id=&quot;10306&quot;&gt;&lt;property id=&quot;20148&quot; value=&quot;5&quot;/&gt;&lt;property id=&quot;20300&quot; value=&quot;Slide 89 - &amp;quot;TEAM OBSERVATION MEASURE, VERSION 2&amp;quot;&quot;/&gt;&lt;property id=&quot;20307&quot; value=&quot;429&quot;/&gt;&lt;/object&gt;&lt;object type=&quot;3&quot; unique_id=&quot;10308&quot;&gt;&lt;property id=&quot;20148&quot; value=&quot;5&quot;/&gt;&lt;property id=&quot;20300&quot; value=&quot;Slide 91 - &amp;quot;    Scores by Subscale&amp;quot;&quot;/&gt;&lt;property id=&quot;20307&quot; value=&quot;437&quot;/&gt;&lt;/object&gt;&lt;object type=&quot;3&quot; unique_id=&quot;10309&quot;&gt;&lt;property id=&quot;20148&quot; value=&quot;5&quot;/&gt;&lt;property id=&quot;20300&quot; value=&quot;Slide 92 - &amp;quot;    Scores by Subscale&amp;quot;&quot;/&gt;&lt;property id=&quot;20307&quot; value=&quot;438&quot;/&gt;&lt;/object&gt;&lt;object type=&quot;3&quot; unique_id=&quot;10310&quot;&gt;&lt;property id=&quot;20148&quot; value=&quot;5&quot;/&gt;&lt;property id=&quot;20300&quot; value=&quot;Slide 93 - &amp;quot;    Scores by Subscale&amp;quot;&quot;/&gt;&lt;property id=&quot;20307&quot; value=&quot;440&quot;/&gt;&lt;/object&gt;&lt;object type=&quot;3&quot; unique_id=&quot;10312&quot;&gt;&lt;property id=&quot;20148&quot; value=&quot;5&quot;/&gt;&lt;property id=&quot;20300&quot; value=&quot;Slide 94 - &amp;quot;Total Fidelity&amp;quot;&quot;/&gt;&lt;property id=&quot;20307&quot; value=&quot;434&quot;/&gt;&lt;/object&gt;&lt;object type=&quot;3&quot; unique_id=&quot;10769&quot;&gt;&lt;property id=&quot;20148&quot; value=&quot;5&quot;/&gt;&lt;property id=&quot;20300&quot; value=&quot;Slide 13 - &amp;quot;During FY2016, a total of 1,356 fidelity forms were collected!&amp;quot;&quot;/&gt;&lt;property id=&quot;20307&quot; value=&quot;571&quot;/&gt;&lt;/object&gt;&lt;object type=&quot;3&quot; unique_id=&quot;10770&quot;&gt;&lt;property id=&quot;20148&quot; value=&quot;5&quot;/&gt;&lt;property id=&quot;20300&quot; value=&quot;Slide 26 - &amp;quot;   14 CSAs used the WFI-4 in FY2016&amp;quot;&quot;/&gt;&lt;property id=&quot;20307&quot; value=&quot;559&quot;/&gt;&lt;/object&gt;&lt;object type=&quot;3&quot; unique_id=&quot;10771&quot;&gt;&lt;property id=&quot;20148&quot; value=&quot;5&quot;/&gt;&lt;property id=&quot;20300&quot; value=&quot;Slide 33&quot;/&gt;&lt;property id=&quot;20307&quot; value=&quot;524&quot;/&gt;&lt;/object&gt;&lt;object type=&quot;3&quot; unique_id=&quot;10772&quot;&gt;&lt;property id=&quot;20148&quot; value=&quot;5&quot;/&gt;&lt;property id=&quot;20300&quot; value=&quot;Slide 34&quot;/&gt;&lt;property id=&quot;20307&quot; value=&quot;525&quot;/&gt;&lt;/object&gt;&lt;object type=&quot;3&quot; unique_id=&quot;10773&quot;&gt;&lt;property id=&quot;20148&quot; value=&quot;5&quot;/&gt;&lt;property id=&quot;20300&quot; value=&quot;Slide 35&quot;/&gt;&lt;property id=&quot;20307&quot; value=&quot;526&quot;/&gt;&lt;/object&gt;&lt;object type=&quot;3&quot; unique_id=&quot;10774&quot;&gt;&lt;property id=&quot;20148&quot; value=&quot;5&quot;/&gt;&lt;property id=&quot;20300&quot; value=&quot;Slide 36&quot;/&gt;&lt;property id=&quot;20307&quot; value=&quot;527&quot;/&gt;&lt;/object&gt;&lt;object type=&quot;3&quot; unique_id=&quot;10775&quot;&gt;&lt;property id=&quot;20148&quot; value=&quot;5&quot;/&gt;&lt;property id=&quot;20300&quot; value=&quot;Slide 37&quot;/&gt;&lt;property id=&quot;20307&quot; value=&quot;528&quot;/&gt;&lt;/object&gt;&lt;object type=&quot;3&quot; unique_id=&quot;10776&quot;&gt;&lt;property id=&quot;20148&quot; value=&quot;5&quot;/&gt;&lt;property id=&quot;20300&quot; value=&quot;Slide 38&quot;/&gt;&lt;property id=&quot;20307&quot; value=&quot;529&quot;/&gt;&lt;/object&gt;&lt;object type=&quot;3&quot; unique_id=&quot;10777&quot;&gt;&lt;property id=&quot;20148&quot; value=&quot;5&quot;/&gt;&lt;property id=&quot;20300&quot; value=&quot;Slide 39&quot;/&gt;&lt;property id=&quot;20307&quot; value=&quot;530&quot;/&gt;&lt;/object&gt;&lt;object type=&quot;3&quot; unique_id=&quot;10778&quot;&gt;&lt;property id=&quot;20148&quot; value=&quot;5&quot;/&gt;&lt;property id=&quot;20300&quot; value=&quot;Slide 40&quot;/&gt;&lt;property id=&quot;20307&quot; value=&quot;531&quot;/&gt;&lt;/object&gt;&lt;object type=&quot;3&quot; unique_id=&quot;10779&quot;&gt;&lt;property id=&quot;20148&quot; value=&quot;5&quot;/&gt;&lt;property id=&quot;20300&quot; value=&quot;Slide 41&quot;/&gt;&lt;property id=&quot;20307&quot; value=&quot;532&quot;/&gt;&lt;/object&gt;&lt;object type=&quot;3&quot; unique_id=&quot;10780&quot;&gt;&lt;property id=&quot;20148&quot; value=&quot;5&quot;/&gt;&lt;property id=&quot;20300&quot; value=&quot;Slide 51 - &amp;quot;   27 CSAs used the TOM in FY2016&amp;quot;&quot;/&gt;&lt;property id=&quot;20307&quot; value=&quot;560&quot;/&gt;&lt;/object&gt;&lt;object type=&quot;3&quot; unique_id=&quot;10781&quot;&gt;&lt;property id=&quot;20148&quot; value=&quot;5&quot;/&gt;&lt;property id=&quot;20300&quot; value=&quot;Slide 68 - &amp;quot;WFI-EZ &amp;amp; TOM 2.0 Score Comparison&amp;quot;&quot;/&gt;&lt;property id=&quot;20307&quot; value=&quot;572&quot;/&gt;&lt;/object&gt;&lt;object type=&quot;3&quot; unique_id=&quot;10782&quot;&gt;&lt;property id=&quot;20148&quot; value=&quot;5&quot;/&gt;&lt;property id=&quot;20300&quot; value=&quot;Slide 70 - &amp;quot;  18 CSAs used the WFI-EZ in FY2016&amp;quot;&quot;/&gt;&lt;property id=&quot;20307&quot; value=&quot;561&quot;/&gt;&lt;/object&gt;&lt;object type=&quot;3&quot; unique_id=&quot;10783&quot;&gt;&lt;property id=&quot;20148&quot; value=&quot;5&quot;/&gt;&lt;property id=&quot;20300&quot; value=&quot;Slide 76&quot;/&gt;&lt;property id=&quot;20307&quot; value=&quot;573&quot;/&gt;&lt;/object&gt;&lt;object type=&quot;3&quot; unique_id=&quot;10784&quot;&gt;&lt;property id=&quot;20148&quot; value=&quot;5&quot;/&gt;&lt;property id=&quot;20300&quot; value=&quot;Slide 77&quot;/&gt;&lt;property id=&quot;20307&quot; value=&quot;574&quot;/&gt;&lt;/object&gt;&lt;object type=&quot;3&quot; unique_id=&quot;10785&quot;&gt;&lt;property id=&quot;20148&quot; value=&quot;5&quot;/&gt;&lt;property id=&quot;20300&quot; value=&quot;Slide 78&quot;/&gt;&lt;property id=&quot;20307&quot; value=&quot;575&quot;/&gt;&lt;/object&gt;&lt;object type=&quot;3&quot; unique_id=&quot;10786&quot;&gt;&lt;property id=&quot;20148&quot; value=&quot;5&quot;/&gt;&lt;property id=&quot;20300&quot; value=&quot;Slide 79&quot;/&gt;&lt;property id=&quot;20307&quot; value=&quot;576&quot;/&gt;&lt;/object&gt;&lt;object type=&quot;3&quot; unique_id=&quot;10787&quot;&gt;&lt;property id=&quot;20148&quot; value=&quot;5&quot;/&gt;&lt;property id=&quot;20300&quot; value=&quot;Slide 80&quot;/&gt;&lt;property id=&quot;20307&quot; value=&quot;577&quot;/&gt;&lt;/object&gt;&lt;object type=&quot;3&quot; unique_id=&quot;10788&quot;&gt;&lt;property id=&quot;20148&quot; value=&quot;5&quot;/&gt;&lt;property id=&quot;20300&quot; value=&quot;Slide 90 - &amp;quot;   5 CSAs used the TOM 2.0 in FY2016&amp;quot;&quot;/&gt;&lt;property id=&quot;20307&quot; value=&quot;562&quot;/&gt;&lt;/object&gt;&lt;object type=&quot;3&quot; unique_id=&quot;10789&quot;&gt;&lt;property id=&quot;20148&quot; value=&quot;5&quot;/&gt;&lt;property id=&quot;20300&quot; value=&quot;Slide 95 - &amp;quot;Item-Level Results Strengths &amp;amp; Weaknesses&amp;quot;&quot;/&gt;&lt;property id=&quot;20307&quot; value=&quot;613&quot;/&gt;&lt;/object&gt;&lt;object type=&quot;3&quot; unique_id=&quot;10790&quot;&gt;&lt;property id=&quot;20148&quot; value=&quot;5&quot;/&gt;&lt;property id=&quot;20300&quot; value=&quot;Slide 96&quot;/&gt;&lt;property id=&quot;20307&quot; value=&quot;578&quot;/&gt;&lt;/object&gt;&lt;object type=&quot;3&quot; unique_id=&quot;10791&quot;&gt;&lt;property id=&quot;20148&quot; value=&quot;5&quot;/&gt;&lt;property id=&quot;20300&quot; value=&quot;Slide 97&quot;/&gt;&lt;property id=&quot;20307&quot; value=&quot;579&quot;/&gt;&lt;/object&gt;&lt;object type=&quot;3&quot; unique_id=&quot;10792&quot;&gt;&lt;property id=&quot;20148&quot; value=&quot;5&quot;/&gt;&lt;property id=&quot;20300&quot; value=&quot;Slide 98&quot;/&gt;&lt;property id=&quot;20307&quot; value=&quot;580&quot;/&gt;&lt;/object&gt;&lt;object type=&quot;3&quot; unique_id=&quot;10793&quot;&gt;&lt;property id=&quot;20148&quot; value=&quot;5&quot;/&gt;&lt;property id=&quot;20300&quot; value=&quot;Slide 99&quot;/&gt;&lt;property id=&quot;20307&quot; value=&quot;581&quot;/&gt;&lt;/object&gt;&lt;object type=&quot;3&quot; unique_id=&quot;10794&quot;&gt;&lt;property id=&quot;20148&quot; value=&quot;5&quot;/&gt;&lt;property id=&quot;20300&quot; value=&quot;Slide 100&quot;/&gt;&lt;property id=&quot;20307&quot; value=&quot;582&quot;/&gt;&lt;/object&gt;&lt;object type=&quot;3&quot; unique_id=&quot;10795&quot;&gt;&lt;property id=&quot;20148&quot; value=&quot;5&quot;/&gt;&lt;property id=&quot;20300&quot; value=&quot;Slide 101&quot;/&gt;&lt;property id=&quot;20307&quot; value=&quot;583&quot;/&gt;&lt;/object&gt;&lt;object type=&quot;3&quot; unique_id=&quot;10796&quot;&gt;&lt;property id=&quot;20148&quot; value=&quot;5&quot;/&gt;&lt;property id=&quot;20300&quot; value=&quot;Slide 102&quot;/&gt;&lt;property id=&quot;20307&quot; value=&quot;584&quot;/&gt;&lt;/object&gt;&lt;object type=&quot;3&quot; unique_id=&quot;10797&quot;&gt;&lt;property id=&quot;20148&quot; value=&quot;5&quot;/&gt;&lt;property id=&quot;20300&quot; value=&quot;Slide 103&quot;/&gt;&lt;property id=&quot;20307&quot; value=&quot;585&quot;/&gt;&lt;/object&gt;&lt;object type=&quot;3&quot; unique_id=&quot;10798&quot;&gt;&lt;property id=&quot;20148&quot; value=&quot;5&quot;/&gt;&lt;property id=&quot;20300&quot; value=&quot;Slide 104 - &amp;quot;SITE-LEVEL FIDELITY&amp;quot;&quot;/&gt;&lt;property id=&quot;20307&quot; value=&quot;551&quot;/&gt;&lt;/object&gt;&lt;object type=&quot;3&quot; unique_id=&quot;10799&quot;&gt;&lt;property id=&quot;20148&quot; value=&quot;5&quot;/&gt;&lt;property id=&quot;20300&quot; value=&quot;Slide 105 - &amp;quot;Z-Scores&amp;quot;&quot;/&gt;&lt;property id=&quot;20307&quot; value=&quot;552&quot;/&gt;&lt;/object&gt;&lt;object type=&quot;3&quot; unique_id=&quot;10800&quot;&gt;&lt;property id=&quot;20148&quot; value=&quot;5&quot;/&gt;&lt;property id=&quot;20300&quot; value=&quot;Slide 106&quot;/&gt;&lt;property id=&quot;20307&quot; value=&quot;553&quot;/&gt;&lt;/object&gt;&lt;object type=&quot;3&quot; unique_id=&quot;10801&quot;&gt;&lt;property id=&quot;20148&quot; value=&quot;5&quot;/&gt;&lt;property id=&quot;20300&quot; value=&quot;Slide 107&quot;/&gt;&lt;property id=&quot;20307&quot; value=&quot;554&quot;/&gt;&lt;/object&gt;&lt;object type=&quot;3&quot; unique_id=&quot;10802&quot;&gt;&lt;property id=&quot;20148&quot; value=&quot;5&quot;/&gt;&lt;property id=&quot;20300&quot; value=&quot;Slide 108&quot;/&gt;&lt;property id=&quot;20307&quot; value=&quot;555&quot;/&gt;&lt;/object&gt;&lt;object type=&quot;3&quot; unique_id=&quot;10803&quot;&gt;&lt;property id=&quot;20148&quot; value=&quot;5&quot;/&gt;&lt;property id=&quot;20300&quot; value=&quot;Slide 109&quot;/&gt;&lt;property id=&quot;20307&quot; value=&quot;556&quot;/&gt;&lt;/object&gt;&lt;object type=&quot;3&quot; unique_id=&quot;10804&quot;&gt;&lt;property id=&quot;20148&quot; value=&quot;5&quot;/&gt;&lt;property id=&quot;20300&quot; value=&quot;Slide 110&quot;/&gt;&lt;property id=&quot;20307&quot; value=&quot;557&quot;/&gt;&lt;/object&gt;&lt;object type=&quot;3&quot; unique_id=&quot;10805&quot;&gt;&lt;property id=&quot;20148&quot; value=&quot;5&quot;/&gt;&lt;property id=&quot;20300&quot; value=&quot;Slide 111&quot;/&gt;&lt;property id=&quot;20307&quot; value=&quot;558&quot;/&gt;&lt;/object&gt;&lt;object type=&quot;3&quot; unique_id=&quot;10806&quot;&gt;&lt;property id=&quot;20148&quot; value=&quot;5&quot;/&gt;&lt;property id=&quot;20300&quot; value=&quot;Slide 121 - &amp;quot;APPENDICES&amp;quot;&quot;/&gt;&lt;property id=&quot;20307&quot; value=&quot;586&quot;/&gt;&lt;/object&gt;&lt;object type=&quot;3&quot; unique_id=&quot;10807&quot;&gt;&lt;property id=&quot;20148&quot; value=&quot;5&quot;/&gt;&lt;property id=&quot;20300&quot; value=&quot;Slide 122 - &amp;quot;APPENDIX A&amp;quot;&quot;/&gt;&lt;property id=&quot;20307&quot; value=&quot;588&quot;/&gt;&lt;/object&gt;&lt;object type=&quot;3&quot; unique_id=&quot;10808&quot;&gt;&lt;property id=&quot;20148&quot; value=&quot;5&quot;/&gt;&lt;property id=&quot;20300&quot; value=&quot;Slide 123&quot;/&gt;&lt;property id=&quot;20307&quot; value=&quot;604&quot;/&gt;&lt;/object&gt;&lt;object type=&quot;3&quot; unique_id=&quot;10809&quot;&gt;&lt;property id=&quot;20148&quot; value=&quot;5&quot;/&gt;&lt;property id=&quot;20300&quot; value=&quot;Slide 124&quot;/&gt;&lt;property id=&quot;20307&quot; value=&quot;605&quot;/&gt;&lt;/object&gt;&lt;object type=&quot;3&quot; unique_id=&quot;10810&quot;&gt;&lt;property id=&quot;20148&quot; value=&quot;5&quot;/&gt;&lt;property id=&quot;20300&quot; value=&quot;Slide 125&quot;/&gt;&lt;property id=&quot;20307&quot; value=&quot;606&quot;/&gt;&lt;/object&gt;&lt;object type=&quot;3&quot; unique_id=&quot;10811&quot;&gt;&lt;property id=&quot;20148&quot; value=&quot;5&quot;/&gt;&lt;property id=&quot;20300&quot; value=&quot;Slide 126&quot;/&gt;&lt;property id=&quot;20307&quot; value=&quot;607&quot;/&gt;&lt;/object&gt;&lt;object type=&quot;3&quot; unique_id=&quot;10812&quot;&gt;&lt;property id=&quot;20148&quot; value=&quot;5&quot;/&gt;&lt;property id=&quot;20300&quot; value=&quot;Slide 127&quot;/&gt;&lt;property id=&quot;20307&quot; value=&quot;608&quot;/&gt;&lt;/object&gt;&lt;object type=&quot;3&quot; unique_id=&quot;10813&quot;&gt;&lt;property id=&quot;20148&quot; value=&quot;5&quot;/&gt;&lt;property id=&quot;20300&quot; value=&quot;Slide 128 - &amp;quot;APPENDIX B&amp;quot;&quot;/&gt;&lt;property id=&quot;20307&quot; value=&quot;589&quot;/&gt;&lt;/object&gt;&lt;object type=&quot;3&quot; unique_id=&quot;10814&quot;&gt;&lt;property id=&quot;20148&quot; value=&quot;5&quot;/&gt;&lt;property id=&quot;20300&quot; value=&quot;Slide 129 - &amp;quot;Item-Level Results Strengths, Weaknesses &amp;amp; Trends&amp;quot;&quot;/&gt;&lt;property id=&quot;20307&quot; value=&quot;534&quot;/&gt;&lt;/object&gt;&lt;object type=&quot;3&quot; unique_id=&quot;10815&quot;&gt;&lt;property id=&quot;20148&quot; value=&quot;5&quot;/&gt;&lt;property id=&quot;20300&quot; value=&quot;Slide 130&quot;/&gt;&lt;property id=&quot;20307&quot; value=&quot;535&quot;/&gt;&lt;/object&gt;&lt;object type=&quot;3&quot; unique_id=&quot;10816&quot;&gt;&lt;property id=&quot;20148&quot; value=&quot;5&quot;/&gt;&lt;property id=&quot;20300&quot; value=&quot;Slide 131&quot;/&gt;&lt;property id=&quot;20307&quot; value=&quot;536&quot;/&gt;&lt;/object&gt;&lt;object type=&quot;3&quot; unique_id=&quot;10817&quot;&gt;&lt;property id=&quot;20148&quot; value=&quot;5&quot;/&gt;&lt;property id=&quot;20300&quot; value=&quot;Slide 132&quot;/&gt;&lt;property id=&quot;20307&quot; value=&quot;537&quot;/&gt;&lt;/object&gt;&lt;object type=&quot;3&quot; unique_id=&quot;10818&quot;&gt;&lt;property id=&quot;20148&quot; value=&quot;5&quot;/&gt;&lt;property id=&quot;20300&quot; value=&quot;Slide 133&quot;/&gt;&lt;property id=&quot;20307&quot; value=&quot;538&quot;/&gt;&lt;/object&gt;&lt;object type=&quot;3&quot; unique_id=&quot;10819&quot;&gt;&lt;property id=&quot;20148&quot; value=&quot;5&quot;/&gt;&lt;property id=&quot;20300&quot; value=&quot;Slide 134&quot;/&gt;&lt;property id=&quot;20307&quot; value=&quot;539&quot;/&gt;&lt;/object&gt;&lt;object type=&quot;3&quot; unique_id=&quot;10820&quot;&gt;&lt;property id=&quot;20148&quot; value=&quot;5&quot;/&gt;&lt;property id=&quot;20300&quot; value=&quot;Slide 135&quot;/&gt;&lt;property id=&quot;20307&quot; value=&quot;540&quot;/&gt;&lt;/object&gt;&lt;object type=&quot;3&quot; unique_id=&quot;10821&quot;&gt;&lt;property id=&quot;20148&quot; value=&quot;5&quot;/&gt;&lt;property id=&quot;20300&quot; value=&quot;Slide 136&quot;/&gt;&lt;property id=&quot;20307&quot; value=&quot;541&quot;/&gt;&lt;/object&gt;&lt;object type=&quot;3&quot; unique_id=&quot;10822&quot;&gt;&lt;property id=&quot;20148&quot; value=&quot;5&quot;/&gt;&lt;property id=&quot;20300&quot; value=&quot;Slide 137&quot;/&gt;&lt;property id=&quot;20307&quot; value=&quot;542&quot;/&gt;&lt;/object&gt;&lt;object type=&quot;3&quot; unique_id=&quot;10823&quot;&gt;&lt;property id=&quot;20148&quot; value=&quot;5&quot;/&gt;&lt;property id=&quot;20300&quot; value=&quot;Slide 138&quot;/&gt;&lt;property id=&quot;20307&quot; value=&quot;543&quot;/&gt;&lt;/object&gt;&lt;object type=&quot;3&quot; unique_id=&quot;10824&quot;&gt;&lt;property id=&quot;20148&quot; value=&quot;5&quot;/&gt;&lt;property id=&quot;20300&quot; value=&quot;Slide 139&quot;/&gt;&lt;property id=&quot;20307&quot; value=&quot;544&quot;/&gt;&lt;/object&gt;&lt;object type=&quot;3&quot; unique_id=&quot;10825&quot;&gt;&lt;property id=&quot;20148&quot; value=&quot;5&quot;/&gt;&lt;property id=&quot;20300&quot; value=&quot;Slide 140 - &amp;quot;APPENDIX C&amp;quot;&quot;/&gt;&lt;property id=&quot;20307&quot; value=&quot;603&quot;/&gt;&lt;/object&gt;&lt;object type=&quot;3&quot; unique_id=&quot;10826&quot;&gt;&lt;property id=&quot;20148&quot; value=&quot;5&quot;/&gt;&lt;property id=&quot;20300&quot; value=&quot;Slide 141 - &amp;quot;WFI-4 &amp;amp; TOM Z-Scores&amp;quot;&quot;/&gt;&lt;property id=&quot;20307&quot; value=&quot;609&quot;/&gt;&lt;/object&gt;&lt;object type=&quot;3&quot; unique_id=&quot;10827&quot;&gt;&lt;property id=&quot;20148&quot; value=&quot;5&quot;/&gt;&lt;property id=&quot;20300&quot; value=&quot;Slide 142 - &amp;quot;WFI-EZ &amp;amp; TOM Z-Scores&amp;quot;&quot;/&gt;&lt;property id=&quot;20307&quot; value=&quot;610&quot;/&gt;&lt;/object&gt;&lt;object type=&quot;3&quot; unique_id=&quot;10828&quot;&gt;&lt;property id=&quot;20148&quot; value=&quot;5&quot;/&gt;&lt;property id=&quot;20300&quot; value=&quot;Slide 143 - &amp;quot;WFI-EZ &amp;amp; TOM 2.0 Z Scores&amp;quot;&quot;/&gt;&lt;property id=&quot;20307&quot; value=&quot;611&quot;/&gt;&lt;/object&gt;&lt;object type=&quot;3&quot; unique_id=&quot;10829&quot;&gt;&lt;property id=&quot;20148&quot; value=&quot;5&quot;/&gt;&lt;property id=&quot;20300&quot; value=&quot;Slide 144 - &amp;quot;APPENDIX D&amp;quot;&quot;/&gt;&lt;property id=&quot;20307&quot; value=&quot;599&quot;/&gt;&lt;/object&gt;&lt;object type=&quot;3&quot; unique_id=&quot;10830&quot;&gt;&lt;property id=&quot;20148&quot; value=&quot;5&quot;/&gt;&lt;property id=&quot;20300&quot; value=&quot;Slide 145 - &amp;quot;CSA Trend Summary 2011-2016 For CSAs that completed the WFI-4 &amp;amp; TOM for FY2016&amp;quot;&quot;/&gt;&lt;property id=&quot;20307&quot; value=&quot;600&quot;/&gt;&lt;/object&gt;&lt;object type=&quot;3&quot; unique_id=&quot;10831&quot;&gt;&lt;property id=&quot;20148&quot; value=&quot;5&quot;/&gt;&lt;property id=&quot;20300&quot; value=&quot;Slide 146&quot;/&gt;&lt;property id=&quot;20307&quot; value=&quot;601&quot;/&gt;&lt;/object&gt;&lt;object type=&quot;3&quot; unique_id=&quot;10832&quot;&gt;&lt;property id=&quot;20148&quot; value=&quot;5&quot;/&gt;&lt;property id=&quot;20300&quot; value=&quot;Slide 147&quot;/&gt;&lt;property id=&quot;20307&quot; value=&quot;602&quot;/&gt;&lt;/object&gt;&lt;object type=&quot;3&quot; unique_id=&quot;16964&quot;&gt;&lt;property id=&quot;20148&quot; value=&quot;5&quot;/&gt;&lt;property id=&quot;20300&quot; value=&quot;Slide 88&quot;/&gt;&lt;property id=&quot;20307&quot; value=&quot;644&quot;/&gt;&lt;/object&gt;&lt;object type=&quot;3&quot; unique_id=&quot;16965&quot;&gt;&lt;property id=&quot;20148&quot; value=&quot;5&quot;/&gt;&lt;property id=&quot;20300&quot; value=&quot;Slide 112 - &amp;quot;Implications&amp;quot;&quot;/&gt;&lt;property id=&quot;20307&quot; value=&quot;614&quot;/&gt;&lt;/object&gt;&lt;object type=&quot;3&quot; unique_id=&quot;16966&quot;&gt;&lt;property id=&quot;20148&quot; value=&quot;5&quot;/&gt;&lt;property id=&quot;20300&quot; value=&quot;Slide 113 - &amp;quot;Statewide Fidelity Results&amp;quot;&quot;/&gt;&lt;property id=&quot;20307&quot; value=&quot;615&quot;/&gt;&lt;/object&gt;&lt;object type=&quot;3&quot; unique_id=&quot;16967&quot;&gt;&lt;property id=&quot;20148&quot; value=&quot;5&quot;/&gt;&lt;property id=&quot;20300&quot; value=&quot;Slide 114 - &amp;quot;Statewide fidelity&amp;quot;&quot;/&gt;&lt;property id=&quot;20307&quot; value=&quot;616&quot;/&gt;&lt;/object&gt;&lt;object type=&quot;3&quot; unique_id=&quot;16968&quot;&gt;&lt;property id=&quot;20148&quot; value=&quot;5&quot;/&gt;&lt;property id=&quot;20300&quot; value=&quot;Slide 115 - &amp;quot;TOM Natural Supports&amp;amp;#x09;&amp;quot;&quot;/&gt;&lt;property id=&quot;20307&quot; value=&quot;617&quot;/&gt;&lt;/object&gt;&lt;object type=&quot;3&quot; unique_id=&quot;16969&quot;&gt;&lt;property id=&quot;20148&quot; value=&quot;5&quot;/&gt;&lt;property id=&quot;20300&quot; value=&quot;Slide 116 - &amp;quot;WFI-EZ &amp;amp; TOM 2.0 Key Element     Score Comparison&amp;quot;&quot;/&gt;&lt;property id=&quot;20307&quot; value=&quot;618&quot;/&gt;&lt;/object&gt;&lt;object type=&quot;3&quot; unique_id=&quot;16970&quot;&gt;&lt;property id=&quot;20148&quot; value=&quot;5&quot;/&gt;&lt;property id=&quot;20300&quot; value=&quot;Slide 117 - &amp;quot;Satisfaction and Outcomes *Alyssa confirm significance of my first bullet statement &amp;quot;&quot;/&gt;&lt;property id=&quot;20307&quot; value=&quot;619&quot;/&gt;&lt;/object&gt;&lt;object type=&quot;3&quot; unique_id=&quot;16971&quot;&gt;&lt;property id=&quot;20148&quot; value=&quot;5&quot;/&gt;&lt;property id=&quot;20300&quot; value=&quot;Slide 148 - &amp;quot;APPENDIX E&amp;quot;&quot;/&gt;&lt;property id=&quot;20307&quot; value=&quot;643&quot;/&gt;&lt;/object&gt;&lt;object type=&quot;3&quot; unique_id=&quot;16972&quot;&gt;&lt;property id=&quot;20148&quot; value=&quot;5&quot;/&gt;&lt;property id=&quot;20300&quot; value=&quot;Slide 149 - &amp;quot;Inquiries&amp;quot;&quot;/&gt;&lt;property id=&quot;20307&quot; value=&quot;621&quot;/&gt;&lt;/object&gt;&lt;object type=&quot;3&quot; unique_id=&quot;16973&quot;&gt;&lt;property id=&quot;20148&quot; value=&quot;5&quot;/&gt;&lt;property id=&quot;20300&quot; value=&quot;Slide 150 - &amp;quot;LENGTH OF TIME IN SERVICES&amp;quot;&quot;/&gt;&lt;property id=&quot;20307&quot; value=&quot;622&quot;/&gt;&lt;/object&gt;&lt;object type=&quot;3&quot; unique_id=&quot;16974&quot;&gt;&lt;property id=&quot;20148&quot; value=&quot;5&quot;/&gt;&lt;property id=&quot;20300&quot; value=&quot;Slide 151 - &amp;quot;Length of Time in Services&amp;quot;&quot;/&gt;&lt;property id=&quot;20307&quot; value=&quot;623&quot;/&gt;&lt;/object&gt;&lt;object type=&quot;3&quot; unique_id=&quot;16975&quot;&gt;&lt;property id=&quot;20148&quot; value=&quot;5&quot;/&gt;&lt;property id=&quot;20300&quot; value=&quot;Slide 152&quot;/&gt;&lt;property id=&quot;20307&quot; value=&quot;624&quot;/&gt;&lt;/object&gt;&lt;object type=&quot;3&quot; unique_id=&quot;16976&quot;&gt;&lt;property id=&quot;20148&quot; value=&quot;5&quot;/&gt;&lt;property id=&quot;20300&quot; value=&quot;Slide 153&quot;/&gt;&lt;property id=&quot;20307&quot; value=&quot;625&quot;/&gt;&lt;/object&gt;&lt;object type=&quot;3&quot; unique_id=&quot;16977&quot;&gt;&lt;property id=&quot;20148&quot; value=&quot;5&quot;/&gt;&lt;property id=&quot;20300&quot; value=&quot;Slide 154 - &amp;quot;Fidelity by Length of Time in Services&amp;quot;&quot;/&gt;&lt;property id=&quot;20307&quot; value=&quot;626&quot;/&gt;&lt;/object&gt;&lt;object type=&quot;3&quot; unique_id=&quot;16978&quot;&gt;&lt;property id=&quot;20148&quot; value=&quot;5&quot;/&gt;&lt;property id=&quot;20300&quot; value=&quot;Slide 155 - &amp;quot;Fidelity by Length of Time in Services&amp;quot;&quot;/&gt;&lt;property id=&quot;20307&quot; value=&quot;627&quot;/&gt;&lt;/object&gt;&lt;object type=&quot;3&quot; unique_id=&quot;16979&quot;&gt;&lt;property id=&quot;20148&quot; value=&quot;5&quot;/&gt;&lt;property id=&quot;20300&quot; value=&quot;Slide 156 - &amp;quot;Fidelity by Length of Time in Services 0-4 Months&amp;quot;&quot;/&gt;&lt;property id=&quot;20307&quot; value=&quot;628&quot;/&gt;&lt;/object&gt;&lt;object type=&quot;3&quot; unique_id=&quot;16980&quot;&gt;&lt;property id=&quot;20148&quot; value=&quot;5&quot;/&gt;&lt;property id=&quot;20300&quot; value=&quot;Slide 157 - &amp;quot;Fidelity by Length of Time in Services 0-5 Months&amp;quot;&quot;/&gt;&lt;property id=&quot;20307&quot; value=&quot;629&quot;/&gt;&lt;/object&gt;&lt;object type=&quot;3&quot; unique_id=&quot;16981&quot;&gt;&lt;property id=&quot;20148&quot; value=&quot;5&quot;/&gt;&lt;property id=&quot;20300&quot; value=&quot;Slide 158 - &amp;quot;Correlation between LOS &amp;amp; Phase Fidelity 0-5 Months&amp;quot;&quot;/&gt;&lt;property id=&quot;20307&quot; value=&quot;630&quot;/&gt;&lt;/object&gt;&lt;object type=&quot;3&quot; unique_id=&quot;16982&quot;&gt;&lt;property id=&quot;20148&quot; value=&quot;5&quot;/&gt;&lt;property id=&quot;20300&quot; value=&quot;Slide 159 - &amp;quot;Fidelity by Length of Time in Services 0-6 Months&amp;quot;&quot;/&gt;&lt;property id=&quot;20307&quot; value=&quot;631&quot;/&gt;&lt;/object&gt;&lt;object type=&quot;3&quot; unique_id=&quot;16983&quot;&gt;&lt;property id=&quot;20148&quot; value=&quot;5&quot;/&gt;&lt;property id=&quot;20300&quot; value=&quot;Slide 160 - &amp;quot;Correlation between LOS &amp;amp; Phase Fidelity 0-6 Months&amp;quot;&quot;/&gt;&lt;property id=&quot;20307&quot; value=&quot;632&quot;/&gt;&lt;/object&gt;&lt;object type=&quot;3&quot; unique_id=&quot;16984&quot;&gt;&lt;property id=&quot;20148&quot; value=&quot;5&quot;/&gt;&lt;property id=&quot;20300&quot; value=&quot;Slide 161 - &amp;quot;Fidelity by Length of Time in Services&amp;quot;&quot;/&gt;&lt;property id=&quot;20307&quot; value=&quot;633&quot;/&gt;&lt;/object&gt;&lt;object type=&quot;3&quot; unique_id=&quot;16985&quot;&gt;&lt;property id=&quot;20148&quot; value=&quot;5&quot;/&gt;&lt;property id=&quot;20300&quot; value=&quot;Slide 162 - &amp;quot;STAFF TURNOVER&amp;quot;&quot;/&gt;&lt;property id=&quot;20307&quot; value=&quot;634&quot;/&gt;&lt;/object&gt;&lt;object type=&quot;3&quot; unique_id=&quot;16986&quot;&gt;&lt;property id=&quot;20148&quot; value=&quot;5&quot;/&gt;&lt;property id=&quot;20300&quot; value=&quot;Slide 163 - &amp;quot;Staff Turnover &amp;amp; Fidelity by Phase Overall Fidelity&amp;quot;&quot;/&gt;&lt;property id=&quot;20307&quot; value=&quot;635&quot;/&gt;&lt;/object&gt;&lt;object type=&quot;3&quot; unique_id=&quot;16987&quot;&gt;&lt;property id=&quot;20148&quot; value=&quot;5&quot;/&gt;&lt;property id=&quot;20300&quot; value=&quot;Slide 164 - &amp;quot;Staff Turnover &amp;amp; Fidelity by Phase Phase 1: Engagement&amp;quot;&quot;/&gt;&lt;property id=&quot;20307&quot; value=&quot;636&quot;/&gt;&lt;/object&gt;&lt;object type=&quot;3&quot; unique_id=&quot;16988&quot;&gt;&lt;property id=&quot;20148&quot; value=&quot;5&quot;/&gt;&lt;property id=&quot;20300&quot; value=&quot;Slide 165 - &amp;quot;Staff Turnover &amp;amp; Fidelity by Phase Phase 2: Planning&amp;quot;&quot;/&gt;&lt;property id=&quot;20307&quot; value=&quot;637&quot;/&gt;&lt;/object&gt;&lt;object type=&quot;3&quot; unique_id=&quot;16989&quot;&gt;&lt;property id=&quot;20148&quot; value=&quot;5&quot;/&gt;&lt;property id=&quot;20300&quot; value=&quot;Slide 166 - &amp;quot;Staff Turnover &amp;amp; Fidelity by Phase Phase 3: Implementation&amp;quot;&quot;/&gt;&lt;property id=&quot;20307&quot; value=&quot;638&quot;/&gt;&lt;/object&gt;&lt;object type=&quot;3&quot; unique_id=&quot;16990&quot;&gt;&lt;property id=&quot;20148&quot; value=&quot;5&quot;/&gt;&lt;property id=&quot;20300&quot; value=&quot;Slide 167 - &amp;quot;Staff Turnover &amp;amp; Fidelity by Phase Phase 4: Transition&amp;quot;&quot;/&gt;&lt;property id=&quot;20307&quot; value=&quot;639&quot;/&gt;&lt;/object&gt;&lt;object type=&quot;3&quot; unique_id=&quot;16991&quot;&gt;&lt;property id=&quot;20148&quot; value=&quot;5&quot;/&gt;&lt;property id=&quot;20300&quot; value=&quot;Slide 168 - &amp;quot;Summary of Staff Turnover &amp;amp; Fidelity&amp;quot;&quot;/&gt;&lt;property id=&quot;20307&quot; value=&quot;640&quot;/&gt;&lt;/object&gt;&lt;object type=&quot;3&quot; unique_id=&quot;16992&quot;&gt;&lt;property id=&quot;20148&quot; value=&quot;5&quot;/&gt;&lt;property id=&quot;20300&quot; value=&quot;Slide 169 - &amp;quot;TRANSITION PHASE&amp;quot;&quot;/&gt;&lt;property id=&quot;20307&quot; value=&quot;641&quot;/&gt;&lt;/object&gt;&lt;object type=&quot;3&quot; unique_id=&quot;16993&quot;&gt;&lt;property id=&quot;20148&quot; value=&quot;5&quot;/&gt;&lt;property id=&quot;20300&quot; value=&quot;Slide 170 - &amp;quot;Sites with high Transition scores&amp;quot;&quot;/&gt;&lt;property id=&quot;20307&quot; value=&quot;642&quot;/&gt;&lt;/object&gt;&lt;/object&gt;&lt;object type=&quot;8&quot; unique_id=&quot;10264&quot;&gt;&lt;/object&gt;&lt;/object&gt;&lt;/database&gt;"/>
  <p:tag name="SECTOMILLISECCONVERTED" val="1"/>
</p:tagLst>
</file>

<file path=ppt/theme/theme1.xml><?xml version="1.0" encoding="utf-8"?>
<a:theme xmlns:a="http://schemas.openxmlformats.org/drawingml/2006/main" name="WERT PPT Template">
  <a:themeElements>
    <a:clrScheme name="WERT">
      <a:dk1>
        <a:sysClr val="windowText" lastClr="000000"/>
      </a:dk1>
      <a:lt1>
        <a:sysClr val="window" lastClr="FFFFFF"/>
      </a:lt1>
      <a:dk2>
        <a:srgbClr val="3A2255"/>
      </a:dk2>
      <a:lt2>
        <a:srgbClr val="EEECE1"/>
      </a:lt2>
      <a:accent1>
        <a:srgbClr val="3A2255"/>
      </a:accent1>
      <a:accent2>
        <a:srgbClr val="8657BB"/>
      </a:accent2>
      <a:accent3>
        <a:srgbClr val="D6B058"/>
      </a:accent3>
      <a:accent4>
        <a:srgbClr val="E6CF9A"/>
      </a:accent4>
      <a:accent5>
        <a:srgbClr val="59595B"/>
      </a:accent5>
      <a:accent6>
        <a:srgbClr val="9A9A9D"/>
      </a:accent6>
      <a:hlink>
        <a:srgbClr val="59595B"/>
      </a:hlink>
      <a:folHlink>
        <a:srgbClr val="59595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WERT PPT Template</Template>
  <TotalTime>15876</TotalTime>
  <Words>9848</Words>
  <Application>Microsoft Office PowerPoint</Application>
  <PresentationFormat>On-screen Show (4:3)</PresentationFormat>
  <Paragraphs>2527</Paragraphs>
  <Slides>114</Slides>
  <Notes>53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114</vt:i4>
      </vt:variant>
    </vt:vector>
  </HeadingPairs>
  <TitlesOfParts>
    <vt:vector size="121" baseType="lpstr">
      <vt:lpstr>Arial</vt:lpstr>
      <vt:lpstr>Calibri</vt:lpstr>
      <vt:lpstr>Courier New</vt:lpstr>
      <vt:lpstr>Symbol</vt:lpstr>
      <vt:lpstr>Times New Roman</vt:lpstr>
      <vt:lpstr>Wingdings</vt:lpstr>
      <vt:lpstr>WERT PPT Template</vt:lpstr>
      <vt:lpstr>Massachusetts Children’s   Behavioral Health Initiative (CBHI)</vt:lpstr>
      <vt:lpstr>Agenda</vt:lpstr>
      <vt:lpstr>Wraparound Adherence What do we want to measure?</vt:lpstr>
      <vt:lpstr>PowerPoint Presentation</vt:lpstr>
      <vt:lpstr>Key Elements of Wraparound</vt:lpstr>
      <vt:lpstr>FIDELITY TOOLS</vt:lpstr>
      <vt:lpstr>PowerPoint Presentation</vt:lpstr>
      <vt:lpstr>PowerPoint Presentation</vt:lpstr>
      <vt:lpstr>During FY2018, a total of 1389 fidelity forms were collected!</vt:lpstr>
      <vt:lpstr>National Means</vt:lpstr>
      <vt:lpstr>LATEST RESEARCH &amp; NATIONAL CONTEXT</vt:lpstr>
      <vt:lpstr>PowerPoint Presentation</vt:lpstr>
      <vt:lpstr>Our surveyed users have low opinions of the systems they use</vt:lpstr>
      <vt:lpstr>Our surveyed users have low opinions of the systems they use</vt:lpstr>
      <vt:lpstr>PowerPoint Presentation</vt:lpstr>
      <vt:lpstr>PowerPoint Presentation</vt:lpstr>
      <vt:lpstr>The DART is a document review tool that measures fidelity to the model using Plans of Care and supporting documents</vt:lpstr>
      <vt:lpstr>The DART is a document review tool that measures fidelity to the model using Plans of Care and supporting documents</vt:lpstr>
      <vt:lpstr>What makes the DART different than our other tools?</vt:lpstr>
      <vt:lpstr>PowerPoint Presentation</vt:lpstr>
      <vt:lpstr>Factor Structure of the WFI-EZ Fidelity Items</vt:lpstr>
      <vt:lpstr>The final factor structure contained 20 items “arranged” into four factors; three of which had acceptable reliability ratings</vt:lpstr>
      <vt:lpstr>EFA identified five Items that did not fit well in the factor structure</vt:lpstr>
      <vt:lpstr>Factor 1 contains 10 items that incorporate youth and family agency and voice.</vt:lpstr>
      <vt:lpstr>Factor 2 contains 5 items that focus on creating and maintaining the youth’s plan of care.</vt:lpstr>
      <vt:lpstr>Factor 3 contains 3 items that assess the quality of the Wraparound team. </vt:lpstr>
      <vt:lpstr>Factor 3 contains 3 items that assess the quality of the Wraparound team. Factor 4 contains 2 items on the quality of natural supports. </vt:lpstr>
      <vt:lpstr>The national means of these new factors are comparable to the key elements’.</vt:lpstr>
      <vt:lpstr>MASSACHUSETTS RESULTS </vt:lpstr>
      <vt:lpstr>Youth Summary</vt:lpstr>
      <vt:lpstr>WFI-EZ &amp; TOM 2.0 were not correlated at the CSA level</vt:lpstr>
      <vt:lpstr>WFI-4 &amp; TOM Correlations</vt:lpstr>
      <vt:lpstr>TOM 2.0 scores continue to be higher, on average, than the WFI-EZ comparison when examined by Key Element</vt:lpstr>
      <vt:lpstr>WRAPAROUND FIDELITY INDEX, SHORT FORM</vt:lpstr>
      <vt:lpstr>                  Fidelity Scores by Key Element</vt:lpstr>
      <vt:lpstr>Scores were slightly lower among surveys completed by an interviewer</vt:lpstr>
      <vt:lpstr>A note about National Means</vt:lpstr>
      <vt:lpstr>                      Fidelity Scores by Key Element</vt:lpstr>
      <vt:lpstr>Total Fidelity</vt:lpstr>
      <vt:lpstr>Most respondents report basic characteristics of Wraparound occurred during services</vt:lpstr>
      <vt:lpstr>Item-Level Results Strengths &amp; Areas for Improvement</vt:lpstr>
      <vt:lpstr>Effective Teamwork (0.3 above/below National Mean Standard Deviation)</vt:lpstr>
      <vt:lpstr>     Effective Teamwork</vt:lpstr>
      <vt:lpstr>Natural Supports (0.3 above/below National Mean Standard Deviation)</vt:lpstr>
      <vt:lpstr>    Natural Supports</vt:lpstr>
      <vt:lpstr>Needs-Based (0.3 above/below National Mean Standard Deviation)</vt:lpstr>
      <vt:lpstr>    Needs-Based</vt:lpstr>
      <vt:lpstr>Outcomes-Based (0.3 above/below National Mean Standard Deviation)</vt:lpstr>
      <vt:lpstr>    Outcomes-Based</vt:lpstr>
      <vt:lpstr>     Strength &amp; Family Driven (0.3 above/below National Mean Standard Deviation)</vt:lpstr>
      <vt:lpstr>            Strength &amp; Family Driven</vt:lpstr>
      <vt:lpstr>Satisfaction</vt:lpstr>
      <vt:lpstr>Satisfaction (0.3 above/below National Mean Standard Deviation)</vt:lpstr>
      <vt:lpstr>Satisfaction (Frequency and Percent of Response Options)</vt:lpstr>
      <vt:lpstr>Satisfaction</vt:lpstr>
      <vt:lpstr>Outcomes</vt:lpstr>
      <vt:lpstr>          Functioning Outcomes</vt:lpstr>
      <vt:lpstr>Comments from Caregivers</vt:lpstr>
      <vt:lpstr>Comments from Caregivers</vt:lpstr>
      <vt:lpstr>Comments from Caregivers</vt:lpstr>
      <vt:lpstr>Comments from Caregivers</vt:lpstr>
      <vt:lpstr>Comments from Caregivers</vt:lpstr>
      <vt:lpstr>SUMMARY OF WFI-EZ FINDINGS</vt:lpstr>
      <vt:lpstr>PowerPoint Presentation</vt:lpstr>
      <vt:lpstr>PowerPoint Presentation</vt:lpstr>
      <vt:lpstr>PowerPoint Presentation</vt:lpstr>
      <vt:lpstr>TEAM OBSERVATION MEASURE, VERSION 2</vt:lpstr>
      <vt:lpstr>The majority of TOMs were done during Follow-Up meetings</vt:lpstr>
      <vt:lpstr>    Scores by Subscale</vt:lpstr>
      <vt:lpstr>    Scores by Subscale</vt:lpstr>
      <vt:lpstr>Total Fidelity</vt:lpstr>
      <vt:lpstr>PowerPoint Presentation</vt:lpstr>
      <vt:lpstr>Team Members Present, 2018</vt:lpstr>
      <vt:lpstr>Natural support attendance has fallen relative to previous years</vt:lpstr>
      <vt:lpstr>Strengths &amp;  Areas for Improvement</vt:lpstr>
      <vt:lpstr>What is an Odds Ratio?</vt:lpstr>
      <vt:lpstr>What is an Odds Ratio?</vt:lpstr>
      <vt:lpstr>What is an Odds Ratio?</vt:lpstr>
      <vt:lpstr>Item-Level Results Strengths &amp; Areas for Improvement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TOM 2.0 FINDINGS</vt:lpstr>
      <vt:lpstr>PowerPoint Presentation</vt:lpstr>
      <vt:lpstr>PowerPoint Presentation</vt:lpstr>
      <vt:lpstr>PowerPoint Presentation</vt:lpstr>
      <vt:lpstr>SITE-LEVEL FIDELITY</vt:lpstr>
      <vt:lpstr>Z-Scores</vt:lpstr>
      <vt:lpstr>PowerPoint Presentation</vt:lpstr>
      <vt:lpstr>PowerPoint Presentation</vt:lpstr>
      <vt:lpstr>PowerPoint Presentation</vt:lpstr>
      <vt:lpstr>PowerPoint Presentation</vt:lpstr>
      <vt:lpstr>IMPLICATIONS</vt:lpstr>
      <vt:lpstr>Statewide Fidelity Results</vt:lpstr>
      <vt:lpstr>Statewide Fidelity Results</vt:lpstr>
      <vt:lpstr>Team Attendance</vt:lpstr>
      <vt:lpstr>Satisfaction &amp; Outcomes</vt:lpstr>
      <vt:lpstr>APPENDICES</vt:lpstr>
      <vt:lpstr>APPENDIX A</vt:lpstr>
      <vt:lpstr>PowerPoint Presentation</vt:lpstr>
      <vt:lpstr>PowerPoint Presentation</vt:lpstr>
      <vt:lpstr>PowerPoint Presentation</vt:lpstr>
      <vt:lpstr>PowerPoint Presentation</vt:lpstr>
      <vt:lpstr>APPENDIX B</vt:lpstr>
      <vt:lpstr>PowerPoint Presentation</vt:lpstr>
      <vt:lpstr>PowerPoint Presentation</vt:lpstr>
      <vt:lpstr>PowerPoint Presentation</vt:lpstr>
      <vt:lpstr>APPENDIX C</vt:lpstr>
      <vt:lpstr>WFI-EZ &amp; TOM 2.0 Z-Scores</vt:lpstr>
      <vt:lpstr>WFI-EZ &amp; TOM 2.0 Z-Scores</vt:lpstr>
    </vt:vector>
  </TitlesOfParts>
  <Company>UW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Massachusetts Children’s Behavioral Health Initiative (CBHI)</dc:title>
  <dc:creator>Alyssa Hook</dc:creator>
  <cp:lastModifiedBy>Spencer Hensley</cp:lastModifiedBy>
  <cp:revision>1042</cp:revision>
  <dcterms:created xsi:type="dcterms:W3CDTF">2016-06-30T17:53:39Z</dcterms:created>
  <dcterms:modified xsi:type="dcterms:W3CDTF">2018-09-05T17:24:42Z</dcterms:modified>
</cp:coreProperties>
</file>