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3.xml" ContentType="application/vnd.openxmlformats-officedocument.drawingml.chart+xml"/>
  <Override PartName="/ppt/notesSlides/notesSlide29.xml" ContentType="application/vnd.openxmlformats-officedocument.presentationml.notesSlide+xml"/>
  <Override PartName="/ppt/charts/chart1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5.xml" ContentType="application/vnd.openxmlformats-officedocument.drawingml.chart+xml"/>
  <Override PartName="/ppt/notesSlides/notesSlide33.xml" ContentType="application/vnd.openxmlformats-officedocument.presentationml.notesSlide+xml"/>
  <Override PartName="/ppt/charts/chart16.xml" ContentType="application/vnd.openxmlformats-officedocument.drawingml.chart+xml"/>
  <Override PartName="/ppt/notesSlides/notesSlide34.xml" ContentType="application/vnd.openxmlformats-officedocument.presentationml.notesSlide+xml"/>
  <Override PartName="/ppt/charts/chart17.xml" ContentType="application/vnd.openxmlformats-officedocument.drawingml.chart+xml"/>
  <Override PartName="/ppt/notesSlides/notesSlide35.xml" ContentType="application/vnd.openxmlformats-officedocument.presentationml.notesSlide+xml"/>
  <Override PartName="/ppt/charts/chart18.xml" ContentType="application/vnd.openxmlformats-officedocument.drawingml.chart+xml"/>
  <Override PartName="/ppt/notesSlides/notesSlide36.xml" ContentType="application/vnd.openxmlformats-officedocument.presentationml.notesSlid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7.xml" ContentType="application/vnd.openxmlformats-officedocument.presentationml.notesSlid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2.xml" ContentType="application/vnd.openxmlformats-officedocument.drawingml.chart+xml"/>
  <Override PartName="/ppt/charts/style5.xml" ContentType="application/vnd.ms-office.chartstyle+xml"/>
  <Override PartName="/ppt/charts/colors5.xml" ContentType="application/vnd.ms-office.chartcolorstyle+xml"/>
  <Override PartName="/ppt/charts/chart23.xml" ContentType="application/vnd.openxmlformats-officedocument.drawingml.chart+xml"/>
  <Override PartName="/ppt/charts/style6.xml" ContentType="application/vnd.ms-office.chartstyle+xml"/>
  <Override PartName="/ppt/charts/colors6.xml" ContentType="application/vnd.ms-office.chartcolorstyle+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charts/chart2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115"/>
  </p:notesMasterIdLst>
  <p:handoutMasterIdLst>
    <p:handoutMasterId r:id="rId116"/>
  </p:handoutMasterIdLst>
  <p:sldIdLst>
    <p:sldId id="257" r:id="rId4"/>
    <p:sldId id="258" r:id="rId5"/>
    <p:sldId id="259" r:id="rId6"/>
    <p:sldId id="388" r:id="rId7"/>
    <p:sldId id="261" r:id="rId8"/>
    <p:sldId id="262" r:id="rId9"/>
    <p:sldId id="389" r:id="rId10"/>
    <p:sldId id="386" r:id="rId11"/>
    <p:sldId id="571" r:id="rId12"/>
    <p:sldId id="725" r:id="rId13"/>
    <p:sldId id="735" r:id="rId14"/>
    <p:sldId id="799" r:id="rId15"/>
    <p:sldId id="800" r:id="rId16"/>
    <p:sldId id="801" r:id="rId17"/>
    <p:sldId id="802" r:id="rId18"/>
    <p:sldId id="803" r:id="rId19"/>
    <p:sldId id="786" r:id="rId20"/>
    <p:sldId id="787" r:id="rId21"/>
    <p:sldId id="788" r:id="rId22"/>
    <p:sldId id="789" r:id="rId23"/>
    <p:sldId id="790" r:id="rId24"/>
    <p:sldId id="791" r:id="rId25"/>
    <p:sldId id="792" r:id="rId26"/>
    <p:sldId id="793" r:id="rId27"/>
    <p:sldId id="794" r:id="rId28"/>
    <p:sldId id="795" r:id="rId29"/>
    <p:sldId id="796" r:id="rId30"/>
    <p:sldId id="797" r:id="rId31"/>
    <p:sldId id="798" r:id="rId32"/>
    <p:sldId id="414" r:id="rId33"/>
    <p:sldId id="415" r:id="rId34"/>
    <p:sldId id="704" r:id="rId35"/>
    <p:sldId id="707" r:id="rId36"/>
    <p:sldId id="572" r:id="rId37"/>
    <p:sldId id="417" r:id="rId38"/>
    <p:sldId id="413" r:id="rId39"/>
    <p:sldId id="781" r:id="rId40"/>
    <p:sldId id="780" r:id="rId41"/>
    <p:sldId id="419" r:id="rId42"/>
    <p:sldId id="420" r:id="rId43"/>
    <p:sldId id="698" r:id="rId44"/>
    <p:sldId id="422" r:id="rId45"/>
    <p:sldId id="767" r:id="rId46"/>
    <p:sldId id="768" r:id="rId47"/>
    <p:sldId id="776" r:id="rId48"/>
    <p:sldId id="770" r:id="rId49"/>
    <p:sldId id="667" r:id="rId50"/>
    <p:sldId id="668" r:id="rId51"/>
    <p:sldId id="669" r:id="rId52"/>
    <p:sldId id="670" r:id="rId53"/>
    <p:sldId id="671" r:id="rId54"/>
    <p:sldId id="672" r:id="rId55"/>
    <p:sldId id="681" r:id="rId56"/>
    <p:sldId id="682" r:id="rId57"/>
    <p:sldId id="778" r:id="rId58"/>
    <p:sldId id="423" r:id="rId59"/>
    <p:sldId id="424" r:id="rId60"/>
    <p:sldId id="425" r:id="rId61"/>
    <p:sldId id="659" r:id="rId62"/>
    <p:sldId id="775" r:id="rId63"/>
    <p:sldId id="662" r:id="rId64"/>
    <p:sldId id="783" r:id="rId65"/>
    <p:sldId id="454" r:id="rId66"/>
    <p:sldId id="427" r:id="rId67"/>
    <p:sldId id="784" r:id="rId68"/>
    <p:sldId id="644" r:id="rId69"/>
    <p:sldId id="429" r:id="rId70"/>
    <p:sldId id="691" r:id="rId71"/>
    <p:sldId id="437" r:id="rId72"/>
    <p:sldId id="771" r:id="rId73"/>
    <p:sldId id="705" r:id="rId74"/>
    <p:sldId id="692" r:id="rId75"/>
    <p:sldId id="694" r:id="rId76"/>
    <p:sldId id="695" r:id="rId77"/>
    <p:sldId id="748" r:id="rId78"/>
    <p:sldId id="745" r:id="rId79"/>
    <p:sldId id="746" r:id="rId80"/>
    <p:sldId id="747" r:id="rId81"/>
    <p:sldId id="779" r:id="rId82"/>
    <p:sldId id="578" r:id="rId83"/>
    <p:sldId id="579" r:id="rId84"/>
    <p:sldId id="580" r:id="rId85"/>
    <p:sldId id="581" r:id="rId86"/>
    <p:sldId id="582" r:id="rId87"/>
    <p:sldId id="683" r:id="rId88"/>
    <p:sldId id="585" r:id="rId89"/>
    <p:sldId id="645" r:id="rId90"/>
    <p:sldId id="646" r:id="rId91"/>
    <p:sldId id="647" r:id="rId92"/>
    <p:sldId id="648" r:id="rId93"/>
    <p:sldId id="551" r:id="rId94"/>
    <p:sldId id="552" r:id="rId95"/>
    <p:sldId id="703" r:id="rId96"/>
    <p:sldId id="702" r:id="rId97"/>
    <p:sldId id="701" r:id="rId98"/>
    <p:sldId id="700" r:id="rId99"/>
    <p:sldId id="649" r:id="rId100"/>
    <p:sldId id="615" r:id="rId101"/>
    <p:sldId id="616" r:id="rId102"/>
    <p:sldId id="785" r:id="rId103"/>
    <p:sldId id="617" r:id="rId104"/>
    <p:sldId id="619" r:id="rId105"/>
    <p:sldId id="586" r:id="rId106"/>
    <p:sldId id="588" r:id="rId107"/>
    <p:sldId id="685" r:id="rId108"/>
    <p:sldId id="686" r:id="rId109"/>
    <p:sldId id="688" r:id="rId110"/>
    <p:sldId id="687" r:id="rId111"/>
    <p:sldId id="603" r:id="rId112"/>
    <p:sldId id="690" r:id="rId113"/>
    <p:sldId id="689" r:id="rId114"/>
  </p:sldIdLst>
  <p:sldSz cx="9144000" cy="6858000" type="screen4x3"/>
  <p:notesSz cx="7010400" cy="9296400"/>
  <p:custDataLst>
    <p:tags r:id="rId1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909D8F-1C57-4B27-9719-9F08F4D9E67D}">
          <p14:sldIdLst>
            <p14:sldId id="257"/>
            <p14:sldId id="258"/>
            <p14:sldId id="259"/>
            <p14:sldId id="388"/>
            <p14:sldId id="261"/>
            <p14:sldId id="262"/>
            <p14:sldId id="389"/>
            <p14:sldId id="386"/>
            <p14:sldId id="571"/>
            <p14:sldId id="725"/>
            <p14:sldId id="735"/>
            <p14:sldId id="799"/>
            <p14:sldId id="800"/>
            <p14:sldId id="801"/>
            <p14:sldId id="802"/>
            <p14:sldId id="803"/>
            <p14:sldId id="786"/>
            <p14:sldId id="787"/>
            <p14:sldId id="788"/>
            <p14:sldId id="789"/>
            <p14:sldId id="790"/>
            <p14:sldId id="791"/>
            <p14:sldId id="792"/>
            <p14:sldId id="793"/>
            <p14:sldId id="794"/>
            <p14:sldId id="795"/>
            <p14:sldId id="796"/>
            <p14:sldId id="797"/>
            <p14:sldId id="798"/>
            <p14:sldId id="414"/>
            <p14:sldId id="415"/>
            <p14:sldId id="704"/>
            <p14:sldId id="707"/>
            <p14:sldId id="572"/>
            <p14:sldId id="417"/>
            <p14:sldId id="413"/>
            <p14:sldId id="781"/>
            <p14:sldId id="780"/>
            <p14:sldId id="419"/>
            <p14:sldId id="420"/>
            <p14:sldId id="698"/>
            <p14:sldId id="422"/>
            <p14:sldId id="767"/>
            <p14:sldId id="768"/>
            <p14:sldId id="776"/>
            <p14:sldId id="770"/>
            <p14:sldId id="667"/>
            <p14:sldId id="668"/>
            <p14:sldId id="669"/>
            <p14:sldId id="670"/>
            <p14:sldId id="671"/>
            <p14:sldId id="672"/>
            <p14:sldId id="681"/>
            <p14:sldId id="682"/>
            <p14:sldId id="778"/>
            <p14:sldId id="423"/>
            <p14:sldId id="424"/>
          </p14:sldIdLst>
        </p14:section>
        <p14:section name="Untitled Section" id="{46879A92-AD07-4767-9A31-1C3AC164C6E9}">
          <p14:sldIdLst>
            <p14:sldId id="425"/>
            <p14:sldId id="659"/>
            <p14:sldId id="775"/>
            <p14:sldId id="662"/>
            <p14:sldId id="783"/>
            <p14:sldId id="454"/>
            <p14:sldId id="427"/>
            <p14:sldId id="784"/>
            <p14:sldId id="644"/>
            <p14:sldId id="429"/>
            <p14:sldId id="691"/>
            <p14:sldId id="437"/>
            <p14:sldId id="771"/>
            <p14:sldId id="705"/>
            <p14:sldId id="692"/>
            <p14:sldId id="694"/>
            <p14:sldId id="695"/>
            <p14:sldId id="748"/>
            <p14:sldId id="745"/>
            <p14:sldId id="746"/>
            <p14:sldId id="747"/>
            <p14:sldId id="779"/>
            <p14:sldId id="578"/>
            <p14:sldId id="579"/>
            <p14:sldId id="580"/>
            <p14:sldId id="581"/>
            <p14:sldId id="582"/>
            <p14:sldId id="683"/>
            <p14:sldId id="585"/>
            <p14:sldId id="645"/>
            <p14:sldId id="646"/>
            <p14:sldId id="647"/>
            <p14:sldId id="648"/>
            <p14:sldId id="551"/>
            <p14:sldId id="552"/>
            <p14:sldId id="703"/>
            <p14:sldId id="702"/>
            <p14:sldId id="701"/>
            <p14:sldId id="700"/>
            <p14:sldId id="649"/>
            <p14:sldId id="615"/>
            <p14:sldId id="616"/>
            <p14:sldId id="785"/>
            <p14:sldId id="617"/>
            <p14:sldId id="619"/>
            <p14:sldId id="586"/>
            <p14:sldId id="588"/>
            <p14:sldId id="685"/>
            <p14:sldId id="686"/>
            <p14:sldId id="688"/>
            <p14:sldId id="687"/>
            <p14:sldId id="603"/>
            <p14:sldId id="690"/>
            <p14:sldId id="68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illo, Diane" initials="GD" lastIdx="6" clrIdx="6">
    <p:extLst>
      <p:ext uri="{19B8F6BF-5375-455C-9EA6-DF929625EA0E}">
        <p15:presenceInfo xmlns:p15="http://schemas.microsoft.com/office/powerpoint/2012/main" userId="S-1-5-21-3907193385-291659098-440292948-17239" providerId="AD"/>
      </p:ext>
    </p:extLst>
  </p:cmAuthor>
  <p:cmAuthor id="1" name="PsychAdmin" initials="P" lastIdx="10" clrIdx="0"/>
  <p:cmAuthor id="2" name="Becker, Jeremy" initials="JB" lastIdx="4" clrIdx="1"/>
  <p:cmAuthor id="3" name="ebruns" initials="ebruns" lastIdx="28" clrIdx="2"/>
  <p:cmAuthor id="4" name="April Sather" initials="AS" lastIdx="5" clrIdx="3"/>
  <p:cmAuthor id="5" name="ebruns" initials="e" lastIdx="5" clrIdx="4">
    <p:extLst>
      <p:ext uri="{19B8F6BF-5375-455C-9EA6-DF929625EA0E}">
        <p15:presenceInfo xmlns:p15="http://schemas.microsoft.com/office/powerpoint/2012/main" userId="ebruns" providerId="None"/>
      </p:ext>
    </p:extLst>
  </p:cmAuthor>
  <p:cmAuthor id="6" name="Benjamin, Philip H" initials="BPH" lastIdx="3" clrIdx="5">
    <p:extLst>
      <p:ext uri="{19B8F6BF-5375-455C-9EA6-DF929625EA0E}">
        <p15:presenceInfo xmlns:p15="http://schemas.microsoft.com/office/powerpoint/2012/main" userId="S-1-5-21-979574506-308041224-658320111-2489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C3C"/>
    <a:srgbClr val="F8F2EA"/>
    <a:srgbClr val="F0E4D1"/>
    <a:srgbClr val="B69AD6"/>
    <a:srgbClr val="E6CF9A"/>
    <a:srgbClr val="D9D1E7"/>
    <a:srgbClr val="EDEAF3"/>
    <a:srgbClr val="CAB4E2"/>
    <a:srgbClr val="D7C7E9"/>
    <a:srgbClr val="309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9" autoAdjust="0"/>
    <p:restoredTop sz="82699" autoAdjust="0"/>
  </p:normalViewPr>
  <p:slideViewPr>
    <p:cSldViewPr>
      <p:cViewPr varScale="1">
        <p:scale>
          <a:sx n="72" d="100"/>
          <a:sy n="72" d="100"/>
        </p:scale>
        <p:origin x="1566" y="78"/>
      </p:cViewPr>
      <p:guideLst>
        <p:guide orient="horz" pos="2160"/>
        <p:guide pos="2880"/>
      </p:guideLst>
    </p:cSldViewPr>
  </p:slideViewPr>
  <p:outlineViewPr>
    <p:cViewPr>
      <p:scale>
        <a:sx n="33" d="100"/>
        <a:sy n="33" d="100"/>
      </p:scale>
      <p:origin x="0" y="36192"/>
    </p:cViewPr>
  </p:outlineViewPr>
  <p:notesTextViewPr>
    <p:cViewPr>
      <p:scale>
        <a:sx n="1" d="1"/>
        <a:sy n="1" d="1"/>
      </p:scale>
      <p:origin x="0" y="0"/>
    </p:cViewPr>
  </p:notesTextViewPr>
  <p:sorterViewPr>
    <p:cViewPr>
      <p:scale>
        <a:sx n="150" d="100"/>
        <a:sy n="150" d="100"/>
      </p:scale>
      <p:origin x="0" y="-35214"/>
    </p:cViewPr>
  </p:sorterViewPr>
  <p:notesViewPr>
    <p:cSldViewPr>
      <p:cViewPr varScale="1">
        <p:scale>
          <a:sx n="89" d="100"/>
          <a:sy n="89" d="100"/>
        </p:scale>
        <p:origin x="371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ags" Target="tags/tag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osa\psychiatry$\shared\pbhjp\Wraparound\COMET%20Data\D&amp;I%20Conference%20analyses%202018\COMET%20figure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oleObject" Target="file:///\\sosa\psychiatry$\shared\pbhjp\Wraparound\COMET%20Data\D&amp;I%20Conference%20analyses%202018\COMET%20figures.xlsx" TargetMode="Externa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5.xml"/><Relationship Id="rId1" Type="http://schemas.microsoft.com/office/2011/relationships/chartStyle" Target="style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6.xml"/><Relationship Id="rId1" Type="http://schemas.microsoft.com/office/2011/relationships/chartStyle" Target="style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2400" b="1" i="0" baseline="0" dirty="0">
                <a:solidFill>
                  <a:schemeClr val="tx2"/>
                </a:solidFill>
                <a:effectLst/>
              </a:rPr>
              <a:t>Mean Total Wraparound Fidelity Scores by State</a:t>
            </a:r>
            <a:endParaRPr lang="en-US" sz="1800" dirty="0">
              <a:solidFill>
                <a:schemeClr val="tx2"/>
              </a:solidFill>
              <a:effectLst/>
            </a:endParaRPr>
          </a:p>
          <a:p>
            <a:pPr algn="l">
              <a:defRPr/>
            </a:pPr>
            <a:r>
              <a:rPr lang="en-US" sz="2400" b="0" i="0" baseline="0" dirty="0">
                <a:solidFill>
                  <a:schemeClr val="tx2"/>
                </a:solidFill>
                <a:effectLst/>
              </a:rPr>
              <a:t>CME states (N=5) versus CMHC states (N=4)</a:t>
            </a:r>
            <a:endParaRPr lang="en-US" sz="1800" dirty="0">
              <a:solidFill>
                <a:schemeClr val="tx2"/>
              </a:solidFill>
              <a:effectLst/>
            </a:endParaRPr>
          </a:p>
        </c:rich>
      </c:tx>
      <c:layout>
        <c:manualLayout>
          <c:xMode val="edge"/>
          <c:yMode val="edge"/>
          <c:x val="4.9877653280352936E-2"/>
          <c:y val="1.6574381053245536E-2"/>
        </c:manualLayout>
      </c:layout>
      <c:overlay val="0"/>
    </c:title>
    <c:autoTitleDeleted val="0"/>
    <c:plotArea>
      <c:layout/>
      <c:barChart>
        <c:barDir val="col"/>
        <c:grouping val="clustered"/>
        <c:varyColors val="0"/>
        <c:ser>
          <c:idx val="0"/>
          <c:order val="0"/>
          <c:tx>
            <c:strRef>
              <c:f>Sheet1!$F$81</c:f>
              <c:strCache>
                <c:ptCount val="1"/>
                <c:pt idx="0">
                  <c:v>Total Score</c:v>
                </c:pt>
              </c:strCache>
            </c:strRef>
          </c:tx>
          <c:spPr>
            <a:solidFill>
              <a:schemeClr val="tx2">
                <a:lumMod val="75000"/>
              </a:schemeClr>
            </a:solidFill>
          </c:spPr>
          <c:invertIfNegative val="0"/>
          <c:dPt>
            <c:idx val="0"/>
            <c:invertIfNegative val="0"/>
            <c:bubble3D val="0"/>
            <c:spPr>
              <a:solidFill>
                <a:schemeClr val="tx1">
                  <a:lumMod val="75000"/>
                </a:schemeClr>
              </a:solidFill>
            </c:spPr>
            <c:extLst>
              <c:ext xmlns:c16="http://schemas.microsoft.com/office/drawing/2014/chart" uri="{C3380CC4-5D6E-409C-BE32-E72D297353CC}">
                <c16:uniqueId val="{00000001-5FD0-4A58-90A4-DD03D052D33E}"/>
              </c:ext>
            </c:extLst>
          </c:dPt>
          <c:dPt>
            <c:idx val="1"/>
            <c:invertIfNegative val="0"/>
            <c:bubble3D val="0"/>
            <c:spPr>
              <a:solidFill>
                <a:schemeClr val="tx1">
                  <a:lumMod val="75000"/>
                </a:schemeClr>
              </a:solidFill>
            </c:spPr>
            <c:extLst>
              <c:ext xmlns:c16="http://schemas.microsoft.com/office/drawing/2014/chart" uri="{C3380CC4-5D6E-409C-BE32-E72D297353CC}">
                <c16:uniqueId val="{00000003-5FD0-4A58-90A4-DD03D052D33E}"/>
              </c:ext>
            </c:extLst>
          </c:dPt>
          <c:dPt>
            <c:idx val="2"/>
            <c:invertIfNegative val="0"/>
            <c:bubble3D val="0"/>
            <c:spPr>
              <a:solidFill>
                <a:schemeClr val="accent3"/>
              </a:solidFill>
              <a:ln>
                <a:solidFill>
                  <a:schemeClr val="accent3"/>
                </a:solidFill>
              </a:ln>
            </c:spPr>
            <c:extLst>
              <c:ext xmlns:c16="http://schemas.microsoft.com/office/drawing/2014/chart" uri="{C3380CC4-5D6E-409C-BE32-E72D297353CC}">
                <c16:uniqueId val="{00000005-5FD0-4A58-90A4-DD03D052D33E}"/>
              </c:ext>
            </c:extLst>
          </c:dPt>
          <c:dPt>
            <c:idx val="3"/>
            <c:invertIfNegative val="0"/>
            <c:bubble3D val="0"/>
            <c:spPr>
              <a:solidFill>
                <a:schemeClr val="tx1">
                  <a:lumMod val="75000"/>
                </a:schemeClr>
              </a:solidFill>
            </c:spPr>
            <c:extLst>
              <c:ext xmlns:c16="http://schemas.microsoft.com/office/drawing/2014/chart" uri="{C3380CC4-5D6E-409C-BE32-E72D297353CC}">
                <c16:uniqueId val="{00000007-5FD0-4A58-90A4-DD03D052D33E}"/>
              </c:ext>
            </c:extLst>
          </c:dPt>
          <c:dPt>
            <c:idx val="4"/>
            <c:invertIfNegative val="0"/>
            <c:bubble3D val="0"/>
            <c:spPr>
              <a:solidFill>
                <a:schemeClr val="tx1">
                  <a:lumMod val="75000"/>
                </a:schemeClr>
              </a:solidFill>
            </c:spPr>
            <c:extLst>
              <c:ext xmlns:c16="http://schemas.microsoft.com/office/drawing/2014/chart" uri="{C3380CC4-5D6E-409C-BE32-E72D297353CC}">
                <c16:uniqueId val="{00000009-5FD0-4A58-90A4-DD03D052D33E}"/>
              </c:ext>
            </c:extLst>
          </c:dPt>
          <c:dPt>
            <c:idx val="5"/>
            <c:invertIfNegative val="0"/>
            <c:bubble3D val="0"/>
            <c:spPr>
              <a:solidFill>
                <a:schemeClr val="tx1">
                  <a:lumMod val="75000"/>
                </a:schemeClr>
              </a:solidFill>
            </c:spPr>
            <c:extLst>
              <c:ext xmlns:c16="http://schemas.microsoft.com/office/drawing/2014/chart" uri="{C3380CC4-5D6E-409C-BE32-E72D297353CC}">
                <c16:uniqueId val="{0000000B-5FD0-4A58-90A4-DD03D052D33E}"/>
              </c:ext>
            </c:extLst>
          </c:dPt>
          <c:dPt>
            <c:idx val="6"/>
            <c:invertIfNegative val="0"/>
            <c:bubble3D val="0"/>
            <c:spPr>
              <a:solidFill>
                <a:schemeClr val="accent3"/>
              </a:solidFill>
            </c:spPr>
            <c:extLst>
              <c:ext xmlns:c16="http://schemas.microsoft.com/office/drawing/2014/chart" uri="{C3380CC4-5D6E-409C-BE32-E72D297353CC}">
                <c16:uniqueId val="{0000000D-5FD0-4A58-90A4-DD03D052D33E}"/>
              </c:ext>
            </c:extLst>
          </c:dPt>
          <c:dPt>
            <c:idx val="7"/>
            <c:invertIfNegative val="0"/>
            <c:bubble3D val="0"/>
            <c:spPr>
              <a:solidFill>
                <a:schemeClr val="accent3"/>
              </a:solidFill>
            </c:spPr>
            <c:extLst>
              <c:ext xmlns:c16="http://schemas.microsoft.com/office/drawing/2014/chart" uri="{C3380CC4-5D6E-409C-BE32-E72D297353CC}">
                <c16:uniqueId val="{0000000F-5FD0-4A58-90A4-DD03D052D33E}"/>
              </c:ext>
            </c:extLst>
          </c:dPt>
          <c:dPt>
            <c:idx val="8"/>
            <c:invertIfNegative val="0"/>
            <c:bubble3D val="0"/>
            <c:spPr>
              <a:solidFill>
                <a:schemeClr val="accent3"/>
              </a:solidFill>
            </c:spPr>
            <c:extLst>
              <c:ext xmlns:c16="http://schemas.microsoft.com/office/drawing/2014/chart" uri="{C3380CC4-5D6E-409C-BE32-E72D297353CC}">
                <c16:uniqueId val="{00000011-5FD0-4A58-90A4-DD03D052D33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Sheet1!$A$82:$A$90</c:f>
              <c:strCache>
                <c:ptCount val="9"/>
                <c:pt idx="0">
                  <c:v>State 1: CME</c:v>
                </c:pt>
                <c:pt idx="1">
                  <c:v>State 2: CME</c:v>
                </c:pt>
                <c:pt idx="2">
                  <c:v>State 3: CMHC</c:v>
                </c:pt>
                <c:pt idx="3">
                  <c:v>State 4: CME</c:v>
                </c:pt>
                <c:pt idx="4">
                  <c:v>State 5: CME</c:v>
                </c:pt>
                <c:pt idx="5">
                  <c:v>State 6: CME</c:v>
                </c:pt>
                <c:pt idx="6">
                  <c:v>State 7: CMHC</c:v>
                </c:pt>
                <c:pt idx="7">
                  <c:v>State 8: CMHC</c:v>
                </c:pt>
                <c:pt idx="8">
                  <c:v>State 9: CMHC</c:v>
                </c:pt>
              </c:strCache>
            </c:strRef>
          </c:cat>
          <c:val>
            <c:numRef>
              <c:f>Sheet1!$F$82:$F$90</c:f>
              <c:numCache>
                <c:formatCode>####.0000</c:formatCode>
                <c:ptCount val="9"/>
                <c:pt idx="0">
                  <c:v>0.5680303227181015</c:v>
                </c:pt>
                <c:pt idx="1">
                  <c:v>0.45542859133007496</c:v>
                </c:pt>
                <c:pt idx="2">
                  <c:v>0.37711312292700727</c:v>
                </c:pt>
                <c:pt idx="3">
                  <c:v>0.32354756368148213</c:v>
                </c:pt>
                <c:pt idx="4">
                  <c:v>0.26857082371512653</c:v>
                </c:pt>
                <c:pt idx="5">
                  <c:v>0.26690955921653065</c:v>
                </c:pt>
                <c:pt idx="6">
                  <c:v>0.26246614687572956</c:v>
                </c:pt>
                <c:pt idx="7">
                  <c:v>0.21935288621459451</c:v>
                </c:pt>
                <c:pt idx="8">
                  <c:v>0.1899832821684396</c:v>
                </c:pt>
              </c:numCache>
            </c:numRef>
          </c:val>
          <c:extLst>
            <c:ext xmlns:c16="http://schemas.microsoft.com/office/drawing/2014/chart" uri="{C3380CC4-5D6E-409C-BE32-E72D297353CC}">
              <c16:uniqueId val="{00000012-5FD0-4A58-90A4-DD03D052D33E}"/>
            </c:ext>
          </c:extLst>
        </c:ser>
        <c:dLbls>
          <c:showLegendKey val="0"/>
          <c:showVal val="0"/>
          <c:showCatName val="0"/>
          <c:showSerName val="0"/>
          <c:showPercent val="0"/>
          <c:showBubbleSize val="0"/>
        </c:dLbls>
        <c:gapWidth val="150"/>
        <c:axId val="634774192"/>
        <c:axId val="634773016"/>
      </c:barChart>
      <c:catAx>
        <c:axId val="634774192"/>
        <c:scaling>
          <c:orientation val="minMax"/>
        </c:scaling>
        <c:delete val="0"/>
        <c:axPos val="b"/>
        <c:numFmt formatCode="General" sourceLinked="0"/>
        <c:majorTickMark val="out"/>
        <c:minorTickMark val="none"/>
        <c:tickLblPos val="nextTo"/>
        <c:crossAx val="634773016"/>
        <c:crosses val="autoZero"/>
        <c:auto val="1"/>
        <c:lblAlgn val="ctr"/>
        <c:lblOffset val="100"/>
        <c:noMultiLvlLbl val="0"/>
      </c:catAx>
      <c:valAx>
        <c:axId val="634773016"/>
        <c:scaling>
          <c:orientation val="minMax"/>
        </c:scaling>
        <c:delete val="0"/>
        <c:axPos val="l"/>
        <c:majorGridlines/>
        <c:numFmt formatCode="####.0000" sourceLinked="1"/>
        <c:majorTickMark val="out"/>
        <c:minorTickMark val="none"/>
        <c:tickLblPos val="nextTo"/>
        <c:crossAx val="634774192"/>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38806260328567E-2"/>
          <c:y val="2.2529814047703722E-2"/>
          <c:w val="0.93538835423349864"/>
          <c:h val="0.83957454503253526"/>
        </c:manualLayout>
      </c:layout>
      <c:barChart>
        <c:barDir val="col"/>
        <c:grouping val="clustered"/>
        <c:varyColors val="0"/>
        <c:ser>
          <c:idx val="0"/>
          <c:order val="0"/>
          <c:tx>
            <c:strRef>
              <c:f>Sheet1!$B$1</c:f>
              <c:strCache>
                <c:ptCount val="1"/>
                <c:pt idx="0">
                  <c:v>MA 2018</c:v>
                </c:pt>
              </c:strCache>
            </c:strRef>
          </c:tx>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B9. </c:v>
                </c:pt>
                <c:pt idx="1">
                  <c:v>B10. </c:v>
                </c:pt>
                <c:pt idx="2">
                  <c:v>B12. </c:v>
                </c:pt>
                <c:pt idx="3">
                  <c:v>B16. </c:v>
                </c:pt>
                <c:pt idx="4">
                  <c:v>B18.</c:v>
                </c:pt>
              </c:strCache>
            </c:strRef>
          </c:cat>
          <c:val>
            <c:numRef>
              <c:f>Sheet1!$B$2:$B$6</c:f>
              <c:numCache>
                <c:formatCode>General</c:formatCode>
                <c:ptCount val="5"/>
                <c:pt idx="0">
                  <c:v>0.4</c:v>
                </c:pt>
                <c:pt idx="1">
                  <c:v>0.8</c:v>
                </c:pt>
                <c:pt idx="2">
                  <c:v>-0.3</c:v>
                </c:pt>
                <c:pt idx="3">
                  <c:v>0</c:v>
                </c:pt>
                <c:pt idx="4">
                  <c:v>0.6</c:v>
                </c:pt>
              </c:numCache>
            </c:numRef>
          </c:val>
          <c:extLst>
            <c:ext xmlns:c16="http://schemas.microsoft.com/office/drawing/2014/chart" uri="{C3380CC4-5D6E-409C-BE32-E72D297353CC}">
              <c16:uniqueId val="{00000002-3E39-4EFA-8A70-4E1F8C0C6769}"/>
            </c:ext>
          </c:extLst>
        </c:ser>
        <c:ser>
          <c:idx val="1"/>
          <c:order val="1"/>
          <c:tx>
            <c:strRef>
              <c:f>Sheet1!$C$1</c:f>
              <c:strCache>
                <c:ptCount val="1"/>
                <c:pt idx="0">
                  <c:v>MA 2019</c:v>
                </c:pt>
              </c:strCache>
            </c:strRef>
          </c:tx>
          <c:spPr>
            <a:solidFill>
              <a:schemeClr val="accent4"/>
            </a:solidFill>
          </c:spPr>
          <c:invertIfNegative val="0"/>
          <c:dLbls>
            <c:dLbl>
              <c:idx val="2"/>
              <c:layout>
                <c:manualLayout>
                  <c:x val="1.5432098765431532E-3"/>
                  <c:y val="6.06422598698340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C6-475E-9C80-34B9CB3FE750}"/>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B9. </c:v>
                </c:pt>
                <c:pt idx="1">
                  <c:v>B10. </c:v>
                </c:pt>
                <c:pt idx="2">
                  <c:v>B12. </c:v>
                </c:pt>
                <c:pt idx="3">
                  <c:v>B16. </c:v>
                </c:pt>
                <c:pt idx="4">
                  <c:v>B18.</c:v>
                </c:pt>
              </c:strCache>
            </c:strRef>
          </c:cat>
          <c:val>
            <c:numRef>
              <c:f>Sheet1!$C$2:$C$6</c:f>
              <c:numCache>
                <c:formatCode>General</c:formatCode>
                <c:ptCount val="5"/>
                <c:pt idx="0">
                  <c:v>0.5</c:v>
                </c:pt>
                <c:pt idx="1">
                  <c:v>0.7</c:v>
                </c:pt>
                <c:pt idx="2">
                  <c:v>-0.1</c:v>
                </c:pt>
                <c:pt idx="3">
                  <c:v>0</c:v>
                </c:pt>
                <c:pt idx="4">
                  <c:v>0.8</c:v>
                </c:pt>
              </c:numCache>
            </c:numRef>
          </c:val>
          <c:extLst>
            <c:ext xmlns:c16="http://schemas.microsoft.com/office/drawing/2014/chart" uri="{C3380CC4-5D6E-409C-BE32-E72D297353CC}">
              <c16:uniqueId val="{00000003-3E39-4EFA-8A70-4E1F8C0C6769}"/>
            </c:ext>
          </c:extLst>
        </c:ser>
        <c:ser>
          <c:idx val="2"/>
          <c:order val="2"/>
          <c:tx>
            <c:strRef>
              <c:f>Sheet1!$D$1</c:f>
              <c:strCache>
                <c:ptCount val="1"/>
                <c:pt idx="0">
                  <c:v>National Mean</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B9. </c:v>
                </c:pt>
                <c:pt idx="1">
                  <c:v>B10. </c:v>
                </c:pt>
                <c:pt idx="2">
                  <c:v>B12. </c:v>
                </c:pt>
                <c:pt idx="3">
                  <c:v>B16. </c:v>
                </c:pt>
                <c:pt idx="4">
                  <c:v>B18.</c:v>
                </c:pt>
              </c:strCache>
            </c:strRef>
          </c:cat>
          <c:val>
            <c:numRef>
              <c:f>Sheet1!$D$2:$D$6</c:f>
              <c:numCache>
                <c:formatCode>General</c:formatCode>
                <c:ptCount val="5"/>
                <c:pt idx="0">
                  <c:v>0.9</c:v>
                </c:pt>
                <c:pt idx="1">
                  <c:v>1.1000000000000001</c:v>
                </c:pt>
                <c:pt idx="2">
                  <c:v>0.1</c:v>
                </c:pt>
                <c:pt idx="3">
                  <c:v>0.5</c:v>
                </c:pt>
                <c:pt idx="4">
                  <c:v>0.6</c:v>
                </c:pt>
              </c:numCache>
            </c:numRef>
          </c:val>
          <c:extLst>
            <c:ext xmlns:c16="http://schemas.microsoft.com/office/drawing/2014/chart" uri="{C3380CC4-5D6E-409C-BE32-E72D297353CC}">
              <c16:uniqueId val="{00000000-1C5E-4A20-AE37-68D9601FBB69}"/>
            </c:ext>
          </c:extLst>
        </c:ser>
        <c:dLbls>
          <c:showLegendKey val="0"/>
          <c:showVal val="0"/>
          <c:showCatName val="0"/>
          <c:showSerName val="0"/>
          <c:showPercent val="0"/>
          <c:showBubbleSize val="0"/>
        </c:dLbls>
        <c:gapWidth val="150"/>
        <c:axId val="366521488"/>
        <c:axId val="366516000"/>
      </c:barChart>
      <c:catAx>
        <c:axId val="366521488"/>
        <c:scaling>
          <c:orientation val="minMax"/>
        </c:scaling>
        <c:delete val="0"/>
        <c:axPos val="b"/>
        <c:numFmt formatCode="General" sourceLinked="0"/>
        <c:majorTickMark val="out"/>
        <c:minorTickMark val="none"/>
        <c:tickLblPos val="nextTo"/>
        <c:txPr>
          <a:bodyPr/>
          <a:lstStyle/>
          <a:p>
            <a:pPr>
              <a:defRPr b="1"/>
            </a:pPr>
            <a:endParaRPr lang="en-US"/>
          </a:p>
        </c:txPr>
        <c:crossAx val="366516000"/>
        <c:crosses val="autoZero"/>
        <c:auto val="1"/>
        <c:lblAlgn val="ctr"/>
        <c:lblOffset val="600"/>
        <c:noMultiLvlLbl val="0"/>
      </c:catAx>
      <c:valAx>
        <c:axId val="366516000"/>
        <c:scaling>
          <c:orientation val="minMax"/>
          <c:max val="2"/>
          <c:min val="-2"/>
        </c:scaling>
        <c:delete val="0"/>
        <c:axPos val="l"/>
        <c:numFmt formatCode="General" sourceLinked="1"/>
        <c:majorTickMark val="out"/>
        <c:minorTickMark val="none"/>
        <c:tickLblPos val="nextTo"/>
        <c:crossAx val="366521488"/>
        <c:crosses val="autoZero"/>
        <c:crossBetween val="between"/>
        <c:majorUnit val="1"/>
      </c:valAx>
    </c:plotArea>
    <c:legend>
      <c:legendPos val="b"/>
      <c:overlay val="0"/>
      <c:txPr>
        <a:bodyPr/>
        <a:lstStyle/>
        <a:p>
          <a:pPr>
            <a:defRPr sz="18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 2018</c:v>
                </c:pt>
              </c:strCache>
            </c:strRef>
          </c:tx>
          <c:invertIfNegative val="0"/>
          <c:dLbls>
            <c:dLbl>
              <c:idx val="4"/>
              <c:layout>
                <c:manualLayout>
                  <c:x val="-1.5432098765432098E-3"/>
                  <c:y val="2.0760787357299026E-7"/>
                </c:manualLayout>
              </c:layout>
              <c:tx>
                <c:rich>
                  <a:bodyPr/>
                  <a:lstStyle/>
                  <a:p>
                    <a:r>
                      <a:rPr lang="en-US" dirty="0"/>
                      <a:t>0.0</a:t>
                    </a:r>
                  </a:p>
                </c:rich>
              </c:tx>
              <c:showLegendKey val="0"/>
              <c:showVal val="1"/>
              <c:showCatName val="0"/>
              <c:showSerName val="0"/>
              <c:showPercent val="0"/>
              <c:showBubbleSize val="0"/>
              <c:extLst>
                <c:ext xmlns:c15="http://schemas.microsoft.com/office/drawing/2012/chart" uri="{CE6537A1-D6FC-4f65-9D91-7224C49458BB}">
                  <c15:layout>
                    <c:manualLayout>
                      <c:w val="3.2700617283950614E-2"/>
                      <c:h val="4.6536342900111757E-2"/>
                    </c:manualLayout>
                  </c15:layout>
                </c:ext>
                <c:ext xmlns:c16="http://schemas.microsoft.com/office/drawing/2014/chart" uri="{C3380CC4-5D6E-409C-BE32-E72D297353CC}">
                  <c16:uniqueId val="{00000000-9052-447B-94EB-05F67F746381}"/>
                </c:ext>
              </c:extLst>
            </c:dLbl>
            <c:numFmt formatCode="#,##0.0" sourceLinked="0"/>
            <c:spPr>
              <a:noFill/>
              <a:ln>
                <a:noFill/>
              </a:ln>
              <a:effectLst/>
            </c:spPr>
            <c:txPr>
              <a:bodyPr vertOverflow="overflow" horzOverflow="overflow" anchor="ctr" anchorCtr="1">
                <a:no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B5.</c:v>
                </c:pt>
                <c:pt idx="1">
                  <c:v>B6.</c:v>
                </c:pt>
                <c:pt idx="2">
                  <c:v>B8.</c:v>
                </c:pt>
                <c:pt idx="3">
                  <c:v>B13.</c:v>
                </c:pt>
                <c:pt idx="4">
                  <c:v>B23.</c:v>
                </c:pt>
              </c:strCache>
            </c:strRef>
          </c:cat>
          <c:val>
            <c:numRef>
              <c:f>Sheet1!$B$2:$B$6</c:f>
              <c:numCache>
                <c:formatCode>General</c:formatCode>
                <c:ptCount val="5"/>
                <c:pt idx="0">
                  <c:v>1</c:v>
                </c:pt>
                <c:pt idx="1">
                  <c:v>0.8</c:v>
                </c:pt>
                <c:pt idx="2">
                  <c:v>1</c:v>
                </c:pt>
                <c:pt idx="3">
                  <c:v>0.8</c:v>
                </c:pt>
                <c:pt idx="4">
                  <c:v>0.1</c:v>
                </c:pt>
              </c:numCache>
            </c:numRef>
          </c:val>
          <c:extLst>
            <c:ext xmlns:c16="http://schemas.microsoft.com/office/drawing/2014/chart" uri="{C3380CC4-5D6E-409C-BE32-E72D297353CC}">
              <c16:uniqueId val="{00000001-9052-447B-94EB-05F67F746381}"/>
            </c:ext>
          </c:extLst>
        </c:ser>
        <c:ser>
          <c:idx val="1"/>
          <c:order val="1"/>
          <c:tx>
            <c:strRef>
              <c:f>Sheet1!$C$1</c:f>
              <c:strCache>
                <c:ptCount val="1"/>
                <c:pt idx="0">
                  <c:v>MA 2019</c:v>
                </c:pt>
              </c:strCache>
            </c:strRef>
          </c:tx>
          <c:spPr>
            <a:solidFill>
              <a:schemeClr val="accent4"/>
            </a:solidFill>
          </c:spPr>
          <c:invertIfNegative val="0"/>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B5.</c:v>
                </c:pt>
                <c:pt idx="1">
                  <c:v>B6.</c:v>
                </c:pt>
                <c:pt idx="2">
                  <c:v>B8.</c:v>
                </c:pt>
                <c:pt idx="3">
                  <c:v>B13.</c:v>
                </c:pt>
                <c:pt idx="4">
                  <c:v>B23.</c:v>
                </c:pt>
              </c:strCache>
            </c:strRef>
          </c:cat>
          <c:val>
            <c:numRef>
              <c:f>Sheet1!$C$2:$C$6</c:f>
              <c:numCache>
                <c:formatCode>General</c:formatCode>
                <c:ptCount val="5"/>
                <c:pt idx="0">
                  <c:v>1</c:v>
                </c:pt>
                <c:pt idx="1">
                  <c:v>0.8</c:v>
                </c:pt>
                <c:pt idx="2">
                  <c:v>1</c:v>
                </c:pt>
                <c:pt idx="3">
                  <c:v>0.8</c:v>
                </c:pt>
                <c:pt idx="4">
                  <c:v>0.2</c:v>
                </c:pt>
              </c:numCache>
            </c:numRef>
          </c:val>
          <c:extLst>
            <c:ext xmlns:c16="http://schemas.microsoft.com/office/drawing/2014/chart" uri="{C3380CC4-5D6E-409C-BE32-E72D297353CC}">
              <c16:uniqueId val="{00000002-9052-447B-94EB-05F67F746381}"/>
            </c:ext>
          </c:extLst>
        </c:ser>
        <c:ser>
          <c:idx val="2"/>
          <c:order val="2"/>
          <c:tx>
            <c:strRef>
              <c:f>Sheet1!$D$1</c:f>
              <c:strCache>
                <c:ptCount val="1"/>
                <c:pt idx="0">
                  <c:v>National Mean</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B5.</c:v>
                </c:pt>
                <c:pt idx="1">
                  <c:v>B6.</c:v>
                </c:pt>
                <c:pt idx="2">
                  <c:v>B8.</c:v>
                </c:pt>
                <c:pt idx="3">
                  <c:v>B13.</c:v>
                </c:pt>
                <c:pt idx="4">
                  <c:v>B23.</c:v>
                </c:pt>
              </c:strCache>
            </c:strRef>
          </c:cat>
          <c:val>
            <c:numRef>
              <c:f>Sheet1!$D$2:$D$6</c:f>
              <c:numCache>
                <c:formatCode>0.0</c:formatCode>
                <c:ptCount val="5"/>
                <c:pt idx="0">
                  <c:v>1.3</c:v>
                </c:pt>
                <c:pt idx="1">
                  <c:v>1.1000000000000001</c:v>
                </c:pt>
                <c:pt idx="2">
                  <c:v>1.3</c:v>
                </c:pt>
                <c:pt idx="3">
                  <c:v>1</c:v>
                </c:pt>
                <c:pt idx="4">
                  <c:v>0</c:v>
                </c:pt>
              </c:numCache>
            </c:numRef>
          </c:val>
          <c:extLst>
            <c:ext xmlns:c16="http://schemas.microsoft.com/office/drawing/2014/chart" uri="{C3380CC4-5D6E-409C-BE32-E72D297353CC}">
              <c16:uniqueId val="{00000000-4A8A-4779-AC6E-FC422245049C}"/>
            </c:ext>
          </c:extLst>
        </c:ser>
        <c:dLbls>
          <c:showLegendKey val="0"/>
          <c:showVal val="0"/>
          <c:showCatName val="0"/>
          <c:showSerName val="0"/>
          <c:showPercent val="0"/>
          <c:showBubbleSize val="0"/>
        </c:dLbls>
        <c:gapWidth val="150"/>
        <c:axId val="366519920"/>
        <c:axId val="366517568"/>
      </c:barChart>
      <c:catAx>
        <c:axId val="366519920"/>
        <c:scaling>
          <c:orientation val="minMax"/>
        </c:scaling>
        <c:delete val="0"/>
        <c:axPos val="b"/>
        <c:numFmt formatCode="General" sourceLinked="0"/>
        <c:majorTickMark val="out"/>
        <c:minorTickMark val="none"/>
        <c:tickLblPos val="nextTo"/>
        <c:txPr>
          <a:bodyPr/>
          <a:lstStyle/>
          <a:p>
            <a:pPr>
              <a:defRPr b="1"/>
            </a:pPr>
            <a:endParaRPr lang="en-US"/>
          </a:p>
        </c:txPr>
        <c:crossAx val="366517568"/>
        <c:crosses val="autoZero"/>
        <c:auto val="1"/>
        <c:lblAlgn val="ctr"/>
        <c:lblOffset val="100"/>
        <c:noMultiLvlLbl val="0"/>
      </c:catAx>
      <c:valAx>
        <c:axId val="366517568"/>
        <c:scaling>
          <c:orientation val="minMax"/>
          <c:max val="2"/>
          <c:min val="-2"/>
        </c:scaling>
        <c:delete val="0"/>
        <c:axPos val="l"/>
        <c:numFmt formatCode="General" sourceLinked="1"/>
        <c:majorTickMark val="out"/>
        <c:minorTickMark val="none"/>
        <c:tickLblPos val="nextTo"/>
        <c:crossAx val="366519920"/>
        <c:crosses val="autoZero"/>
        <c:crossBetween val="between"/>
        <c:majorUnit val="1"/>
      </c:valAx>
    </c:plotArea>
    <c:legend>
      <c:legendPos val="b"/>
      <c:overlay val="0"/>
      <c:txPr>
        <a:bodyPr/>
        <a:lstStyle/>
        <a:p>
          <a:pPr>
            <a:defRPr sz="18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 2018</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B19.</c:v>
                </c:pt>
                <c:pt idx="1">
                  <c:v>B20.</c:v>
                </c:pt>
                <c:pt idx="2">
                  <c:v>B21.</c:v>
                </c:pt>
                <c:pt idx="3">
                  <c:v>B24.</c:v>
                </c:pt>
                <c:pt idx="4">
                  <c:v>B25.</c:v>
                </c:pt>
              </c:strCache>
            </c:strRef>
          </c:cat>
          <c:val>
            <c:numRef>
              <c:f>Sheet1!$B$2:$B$6</c:f>
              <c:numCache>
                <c:formatCode>General</c:formatCode>
                <c:ptCount val="5"/>
                <c:pt idx="0">
                  <c:v>0.7</c:v>
                </c:pt>
                <c:pt idx="1">
                  <c:v>0.9</c:v>
                </c:pt>
                <c:pt idx="2">
                  <c:v>0.8</c:v>
                </c:pt>
                <c:pt idx="3">
                  <c:v>0.5</c:v>
                </c:pt>
                <c:pt idx="4">
                  <c:v>0.5</c:v>
                </c:pt>
              </c:numCache>
            </c:numRef>
          </c:val>
          <c:extLst>
            <c:ext xmlns:c16="http://schemas.microsoft.com/office/drawing/2014/chart" uri="{C3380CC4-5D6E-409C-BE32-E72D297353CC}">
              <c16:uniqueId val="{00000000-5271-4464-8DAB-A98ED7A0876E}"/>
            </c:ext>
          </c:extLst>
        </c:ser>
        <c:ser>
          <c:idx val="1"/>
          <c:order val="1"/>
          <c:tx>
            <c:strRef>
              <c:f>Sheet1!$C$1</c:f>
              <c:strCache>
                <c:ptCount val="1"/>
                <c:pt idx="0">
                  <c:v>MA 2019</c:v>
                </c:pt>
              </c:strCache>
            </c:strRef>
          </c:tx>
          <c:spPr>
            <a:solidFill>
              <a:schemeClr val="accent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B19.</c:v>
                </c:pt>
                <c:pt idx="1">
                  <c:v>B20.</c:v>
                </c:pt>
                <c:pt idx="2">
                  <c:v>B21.</c:v>
                </c:pt>
                <c:pt idx="3">
                  <c:v>B24.</c:v>
                </c:pt>
                <c:pt idx="4">
                  <c:v>B25.</c:v>
                </c:pt>
              </c:strCache>
            </c:strRef>
          </c:cat>
          <c:val>
            <c:numRef>
              <c:f>Sheet1!$C$2:$C$6</c:f>
              <c:numCache>
                <c:formatCode>General</c:formatCode>
                <c:ptCount val="5"/>
                <c:pt idx="0">
                  <c:v>0.8</c:v>
                </c:pt>
                <c:pt idx="1">
                  <c:v>0.9</c:v>
                </c:pt>
                <c:pt idx="2">
                  <c:v>0.7</c:v>
                </c:pt>
                <c:pt idx="3">
                  <c:v>0.7</c:v>
                </c:pt>
                <c:pt idx="4">
                  <c:v>0.6</c:v>
                </c:pt>
              </c:numCache>
            </c:numRef>
          </c:val>
          <c:extLst>
            <c:ext xmlns:c16="http://schemas.microsoft.com/office/drawing/2014/chart" uri="{C3380CC4-5D6E-409C-BE32-E72D297353CC}">
              <c16:uniqueId val="{00000001-5271-4464-8DAB-A98ED7A0876E}"/>
            </c:ext>
          </c:extLst>
        </c:ser>
        <c:ser>
          <c:idx val="2"/>
          <c:order val="2"/>
          <c:tx>
            <c:strRef>
              <c:f>Sheet1!$D$1</c:f>
              <c:strCache>
                <c:ptCount val="1"/>
                <c:pt idx="0">
                  <c:v>National Mean</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B19.</c:v>
                </c:pt>
                <c:pt idx="1">
                  <c:v>B20.</c:v>
                </c:pt>
                <c:pt idx="2">
                  <c:v>B21.</c:v>
                </c:pt>
                <c:pt idx="3">
                  <c:v>B24.</c:v>
                </c:pt>
                <c:pt idx="4">
                  <c:v>B25.</c:v>
                </c:pt>
              </c:strCache>
            </c:strRef>
          </c:cat>
          <c:val>
            <c:numRef>
              <c:f>Sheet1!$D$2:$D$6</c:f>
              <c:numCache>
                <c:formatCode>0.0</c:formatCode>
                <c:ptCount val="5"/>
                <c:pt idx="0">
                  <c:v>1.2</c:v>
                </c:pt>
                <c:pt idx="1">
                  <c:v>1.1000000000000001</c:v>
                </c:pt>
                <c:pt idx="2">
                  <c:v>0.7</c:v>
                </c:pt>
                <c:pt idx="3">
                  <c:v>1</c:v>
                </c:pt>
                <c:pt idx="4">
                  <c:v>1</c:v>
                </c:pt>
              </c:numCache>
            </c:numRef>
          </c:val>
          <c:extLst>
            <c:ext xmlns:c16="http://schemas.microsoft.com/office/drawing/2014/chart" uri="{C3380CC4-5D6E-409C-BE32-E72D297353CC}">
              <c16:uniqueId val="{00000000-EBEB-43F1-B477-5527EA6EA68E}"/>
            </c:ext>
          </c:extLst>
        </c:ser>
        <c:dLbls>
          <c:showLegendKey val="0"/>
          <c:showVal val="0"/>
          <c:showCatName val="0"/>
          <c:showSerName val="0"/>
          <c:showPercent val="0"/>
          <c:showBubbleSize val="0"/>
        </c:dLbls>
        <c:gapWidth val="150"/>
        <c:axId val="366514040"/>
        <c:axId val="366515216"/>
      </c:barChart>
      <c:catAx>
        <c:axId val="366514040"/>
        <c:scaling>
          <c:orientation val="minMax"/>
        </c:scaling>
        <c:delete val="0"/>
        <c:axPos val="b"/>
        <c:numFmt formatCode="General" sourceLinked="0"/>
        <c:majorTickMark val="out"/>
        <c:minorTickMark val="none"/>
        <c:tickLblPos val="nextTo"/>
        <c:txPr>
          <a:bodyPr/>
          <a:lstStyle/>
          <a:p>
            <a:pPr>
              <a:defRPr b="1"/>
            </a:pPr>
            <a:endParaRPr lang="en-US"/>
          </a:p>
        </c:txPr>
        <c:crossAx val="366515216"/>
        <c:crosses val="autoZero"/>
        <c:auto val="1"/>
        <c:lblAlgn val="ctr"/>
        <c:lblOffset val="100"/>
        <c:noMultiLvlLbl val="0"/>
      </c:catAx>
      <c:valAx>
        <c:axId val="366515216"/>
        <c:scaling>
          <c:orientation val="minMax"/>
          <c:max val="2"/>
          <c:min val="-2"/>
        </c:scaling>
        <c:delete val="0"/>
        <c:axPos val="l"/>
        <c:numFmt formatCode="General" sourceLinked="1"/>
        <c:majorTickMark val="out"/>
        <c:minorTickMark val="none"/>
        <c:tickLblPos val="nextTo"/>
        <c:crossAx val="366514040"/>
        <c:crosses val="autoZero"/>
        <c:crossBetween val="between"/>
        <c:majorUnit val="1"/>
      </c:valAx>
    </c:plotArea>
    <c:legend>
      <c:legendPos val="b"/>
      <c:overlay val="0"/>
      <c:txPr>
        <a:bodyPr/>
        <a:lstStyle/>
        <a:p>
          <a:pPr>
            <a:defRPr sz="18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 2018</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B1.</c:v>
                </c:pt>
                <c:pt idx="1">
                  <c:v>B3.</c:v>
                </c:pt>
                <c:pt idx="2">
                  <c:v>B11.</c:v>
                </c:pt>
                <c:pt idx="3">
                  <c:v>B14.</c:v>
                </c:pt>
                <c:pt idx="4">
                  <c:v>B17.</c:v>
                </c:pt>
              </c:strCache>
            </c:strRef>
          </c:cat>
          <c:val>
            <c:numRef>
              <c:f>Sheet1!$B$2:$B$6</c:f>
              <c:numCache>
                <c:formatCode>0.0</c:formatCode>
                <c:ptCount val="5"/>
                <c:pt idx="0">
                  <c:v>0.8</c:v>
                </c:pt>
                <c:pt idx="1">
                  <c:v>1.1000000000000001</c:v>
                </c:pt>
                <c:pt idx="2">
                  <c:v>0.8</c:v>
                </c:pt>
                <c:pt idx="3">
                  <c:v>0.8</c:v>
                </c:pt>
                <c:pt idx="4">
                  <c:v>0.8</c:v>
                </c:pt>
              </c:numCache>
            </c:numRef>
          </c:val>
          <c:extLst>
            <c:ext xmlns:c16="http://schemas.microsoft.com/office/drawing/2014/chart" uri="{C3380CC4-5D6E-409C-BE32-E72D297353CC}">
              <c16:uniqueId val="{00000000-05D1-44A8-BF34-0EE89029F1D5}"/>
            </c:ext>
          </c:extLst>
        </c:ser>
        <c:ser>
          <c:idx val="1"/>
          <c:order val="1"/>
          <c:tx>
            <c:strRef>
              <c:f>Sheet1!$C$1</c:f>
              <c:strCache>
                <c:ptCount val="1"/>
                <c:pt idx="0">
                  <c:v>MA 2019</c:v>
                </c:pt>
              </c:strCache>
            </c:strRef>
          </c:tx>
          <c:spPr>
            <a:solidFill>
              <a:schemeClr val="accent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B1.</c:v>
                </c:pt>
                <c:pt idx="1">
                  <c:v>B3.</c:v>
                </c:pt>
                <c:pt idx="2">
                  <c:v>B11.</c:v>
                </c:pt>
                <c:pt idx="3">
                  <c:v>B14.</c:v>
                </c:pt>
                <c:pt idx="4">
                  <c:v>B17.</c:v>
                </c:pt>
              </c:strCache>
            </c:strRef>
          </c:cat>
          <c:val>
            <c:numRef>
              <c:f>Sheet1!$C$2:$C$6</c:f>
              <c:numCache>
                <c:formatCode>0.0</c:formatCode>
                <c:ptCount val="5"/>
                <c:pt idx="0">
                  <c:v>0.7</c:v>
                </c:pt>
                <c:pt idx="1">
                  <c:v>0.9</c:v>
                </c:pt>
                <c:pt idx="2">
                  <c:v>0.8</c:v>
                </c:pt>
                <c:pt idx="3">
                  <c:v>0.7</c:v>
                </c:pt>
                <c:pt idx="4">
                  <c:v>0.8</c:v>
                </c:pt>
              </c:numCache>
            </c:numRef>
          </c:val>
          <c:extLst>
            <c:ext xmlns:c16="http://schemas.microsoft.com/office/drawing/2014/chart" uri="{C3380CC4-5D6E-409C-BE32-E72D297353CC}">
              <c16:uniqueId val="{00000001-05D1-44A8-BF34-0EE89029F1D5}"/>
            </c:ext>
          </c:extLst>
        </c:ser>
        <c:ser>
          <c:idx val="2"/>
          <c:order val="2"/>
          <c:tx>
            <c:strRef>
              <c:f>Sheet1!$D$1</c:f>
              <c:strCache>
                <c:ptCount val="1"/>
                <c:pt idx="0">
                  <c:v>National Mean</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B1.</c:v>
                </c:pt>
                <c:pt idx="1">
                  <c:v>B3.</c:v>
                </c:pt>
                <c:pt idx="2">
                  <c:v>B11.</c:v>
                </c:pt>
                <c:pt idx="3">
                  <c:v>B14.</c:v>
                </c:pt>
                <c:pt idx="4">
                  <c:v>B17.</c:v>
                </c:pt>
              </c:strCache>
            </c:strRef>
          </c:cat>
          <c:val>
            <c:numRef>
              <c:f>Sheet1!$D$2:$D$6</c:f>
              <c:numCache>
                <c:formatCode>0.0</c:formatCode>
                <c:ptCount val="5"/>
                <c:pt idx="0">
                  <c:v>1.1000000000000001</c:v>
                </c:pt>
                <c:pt idx="1">
                  <c:v>1.4</c:v>
                </c:pt>
                <c:pt idx="2">
                  <c:v>1.2</c:v>
                </c:pt>
                <c:pt idx="3">
                  <c:v>1.1000000000000001</c:v>
                </c:pt>
                <c:pt idx="4">
                  <c:v>0.8</c:v>
                </c:pt>
              </c:numCache>
            </c:numRef>
          </c:val>
          <c:extLst>
            <c:ext xmlns:c16="http://schemas.microsoft.com/office/drawing/2014/chart" uri="{C3380CC4-5D6E-409C-BE32-E72D297353CC}">
              <c16:uniqueId val="{00000000-470C-4708-8957-7963B8BEEFDF}"/>
            </c:ext>
          </c:extLst>
        </c:ser>
        <c:dLbls>
          <c:showLegendKey val="0"/>
          <c:showVal val="0"/>
          <c:showCatName val="0"/>
          <c:showSerName val="0"/>
          <c:showPercent val="0"/>
          <c:showBubbleSize val="0"/>
        </c:dLbls>
        <c:gapWidth val="150"/>
        <c:axId val="366514824"/>
        <c:axId val="366518744"/>
      </c:barChart>
      <c:catAx>
        <c:axId val="366514824"/>
        <c:scaling>
          <c:orientation val="minMax"/>
        </c:scaling>
        <c:delete val="0"/>
        <c:axPos val="b"/>
        <c:numFmt formatCode="General" sourceLinked="0"/>
        <c:majorTickMark val="out"/>
        <c:minorTickMark val="none"/>
        <c:tickLblPos val="nextTo"/>
        <c:txPr>
          <a:bodyPr/>
          <a:lstStyle/>
          <a:p>
            <a:pPr>
              <a:defRPr b="1"/>
            </a:pPr>
            <a:endParaRPr lang="en-US"/>
          </a:p>
        </c:txPr>
        <c:crossAx val="366518744"/>
        <c:crosses val="autoZero"/>
        <c:auto val="1"/>
        <c:lblAlgn val="ctr"/>
        <c:lblOffset val="100"/>
        <c:noMultiLvlLbl val="0"/>
      </c:catAx>
      <c:valAx>
        <c:axId val="366518744"/>
        <c:scaling>
          <c:orientation val="minMax"/>
          <c:max val="2"/>
          <c:min val="-2"/>
        </c:scaling>
        <c:delete val="0"/>
        <c:axPos val="l"/>
        <c:numFmt formatCode="0.0" sourceLinked="1"/>
        <c:majorTickMark val="out"/>
        <c:minorTickMark val="none"/>
        <c:tickLblPos val="nextTo"/>
        <c:crossAx val="366514824"/>
        <c:crosses val="autoZero"/>
        <c:crossBetween val="between"/>
        <c:majorUnit val="1"/>
      </c:valAx>
    </c:plotArea>
    <c:legend>
      <c:legendPos val="b"/>
      <c:overlay val="0"/>
      <c:txPr>
        <a:bodyPr/>
        <a:lstStyle/>
        <a:p>
          <a:pPr>
            <a:defRPr sz="18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dirty="0"/>
              <a:t>Overall Satisfaction is significantly lower than the National Mean</a:t>
            </a:r>
          </a:p>
        </c:rich>
      </c:tx>
      <c:overlay val="0"/>
    </c:title>
    <c:autoTitleDeleted val="0"/>
    <c:plotArea>
      <c:layout>
        <c:manualLayout>
          <c:layoutTarget val="inner"/>
          <c:xMode val="edge"/>
          <c:yMode val="edge"/>
          <c:x val="7.8369422572178479E-2"/>
          <c:y val="0.11830998293577848"/>
          <c:w val="0.90465526878584623"/>
          <c:h val="0.67910726186727155"/>
        </c:manualLayout>
      </c:layout>
      <c:barChart>
        <c:barDir val="col"/>
        <c:grouping val="clustered"/>
        <c:varyColors val="0"/>
        <c:ser>
          <c:idx val="0"/>
          <c:order val="0"/>
          <c:tx>
            <c:strRef>
              <c:f>Sheet1!$B$1</c:f>
              <c:strCache>
                <c:ptCount val="1"/>
                <c:pt idx="0">
                  <c:v>MA 2018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Satisfaction</c:v>
                </c:pt>
              </c:strCache>
            </c:strRef>
          </c:cat>
          <c:val>
            <c:numRef>
              <c:f>Sheet1!$B$2</c:f>
              <c:numCache>
                <c:formatCode>0%</c:formatCode>
                <c:ptCount val="1"/>
                <c:pt idx="0">
                  <c:v>0.68</c:v>
                </c:pt>
              </c:numCache>
            </c:numRef>
          </c:val>
          <c:extLst>
            <c:ext xmlns:c16="http://schemas.microsoft.com/office/drawing/2014/chart" uri="{C3380CC4-5D6E-409C-BE32-E72D297353CC}">
              <c16:uniqueId val="{00000001-16DB-40D3-AFCA-71824875EE02}"/>
            </c:ext>
          </c:extLst>
        </c:ser>
        <c:ser>
          <c:idx val="1"/>
          <c:order val="1"/>
          <c:tx>
            <c:strRef>
              <c:f>Sheet1!$C$1</c:f>
              <c:strCache>
                <c:ptCount val="1"/>
                <c:pt idx="0">
                  <c:v>MA 2019</c:v>
                </c:pt>
              </c:strCache>
            </c:strRef>
          </c:tx>
          <c:spPr>
            <a:solidFill>
              <a:schemeClr val="accent4"/>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Satisfaction</c:v>
                </c:pt>
              </c:strCache>
            </c:strRef>
          </c:cat>
          <c:val>
            <c:numRef>
              <c:f>Sheet1!$C$2</c:f>
              <c:numCache>
                <c:formatCode>0.0%</c:formatCode>
                <c:ptCount val="1"/>
                <c:pt idx="0">
                  <c:v>0.69</c:v>
                </c:pt>
              </c:numCache>
            </c:numRef>
          </c:val>
          <c:extLst>
            <c:ext xmlns:c16="http://schemas.microsoft.com/office/drawing/2014/chart" uri="{C3380CC4-5D6E-409C-BE32-E72D297353CC}">
              <c16:uniqueId val="{00000002-16DB-40D3-AFCA-71824875EE02}"/>
            </c:ext>
          </c:extLst>
        </c:ser>
        <c:ser>
          <c:idx val="2"/>
          <c:order val="2"/>
          <c:tx>
            <c:strRef>
              <c:f>Sheet1!$D$1</c:f>
              <c:strCache>
                <c:ptCount val="1"/>
                <c:pt idx="0">
                  <c:v>National Mean</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Overall Satisfaction</c:v>
                </c:pt>
              </c:strCache>
            </c:strRef>
          </c:cat>
          <c:val>
            <c:numRef>
              <c:f>Sheet1!$D$2</c:f>
              <c:numCache>
                <c:formatCode>0.0%</c:formatCode>
                <c:ptCount val="1"/>
                <c:pt idx="0">
                  <c:v>0.78</c:v>
                </c:pt>
              </c:numCache>
            </c:numRef>
          </c:val>
          <c:extLst>
            <c:ext xmlns:c16="http://schemas.microsoft.com/office/drawing/2014/chart" uri="{C3380CC4-5D6E-409C-BE32-E72D297353CC}">
              <c16:uniqueId val="{00000000-FB4C-4F5B-BDF4-A70907272283}"/>
            </c:ext>
          </c:extLst>
        </c:ser>
        <c:dLbls>
          <c:showLegendKey val="0"/>
          <c:showVal val="0"/>
          <c:showCatName val="0"/>
          <c:showSerName val="0"/>
          <c:showPercent val="0"/>
          <c:showBubbleSize val="0"/>
        </c:dLbls>
        <c:gapWidth val="150"/>
        <c:axId val="367951072"/>
        <c:axId val="367949504"/>
      </c:barChart>
      <c:catAx>
        <c:axId val="367951072"/>
        <c:scaling>
          <c:orientation val="minMax"/>
        </c:scaling>
        <c:delete val="0"/>
        <c:axPos val="b"/>
        <c:numFmt formatCode="General" sourceLinked="0"/>
        <c:majorTickMark val="out"/>
        <c:minorTickMark val="none"/>
        <c:tickLblPos val="nextTo"/>
        <c:crossAx val="367949504"/>
        <c:crosses val="autoZero"/>
        <c:auto val="1"/>
        <c:lblAlgn val="ctr"/>
        <c:lblOffset val="100"/>
        <c:noMultiLvlLbl val="0"/>
      </c:catAx>
      <c:valAx>
        <c:axId val="367949504"/>
        <c:scaling>
          <c:orientation val="minMax"/>
          <c:max val="1"/>
          <c:min val="0.4"/>
        </c:scaling>
        <c:delete val="0"/>
        <c:axPos val="l"/>
        <c:numFmt formatCode="0%" sourceLinked="0"/>
        <c:majorTickMark val="out"/>
        <c:minorTickMark val="none"/>
        <c:tickLblPos val="nextTo"/>
        <c:crossAx val="367951072"/>
        <c:crosses val="autoZero"/>
        <c:crossBetween val="between"/>
        <c:majorUnit val="0.1"/>
      </c:valAx>
    </c:plotArea>
    <c:legend>
      <c:legendPos val="b"/>
      <c:layout>
        <c:manualLayout>
          <c:xMode val="edge"/>
          <c:yMode val="edge"/>
          <c:x val="0.30446121318168562"/>
          <c:y val="0.91323716707542701"/>
          <c:w val="0.55679243219597552"/>
          <c:h val="7.3758240470558206E-2"/>
        </c:manualLayout>
      </c:layout>
      <c:overlay val="0"/>
      <c:txPr>
        <a:bodyPr/>
        <a:lstStyle/>
        <a:p>
          <a:pPr>
            <a:defRPr sz="18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 2018</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C1. Satisfied with Wraparound</c:v>
                </c:pt>
                <c:pt idx="1">
                  <c:v>C2. Satisfied with youth's progress</c:v>
                </c:pt>
                <c:pt idx="2">
                  <c:v>C3. Family made progress toward needs</c:v>
                </c:pt>
                <c:pt idx="3">
                  <c:v>C4. More confident about ability to care for youth</c:v>
                </c:pt>
              </c:strCache>
            </c:strRef>
          </c:cat>
          <c:val>
            <c:numRef>
              <c:f>Sheet1!$B$2:$B$5</c:f>
              <c:numCache>
                <c:formatCode>0.0</c:formatCode>
                <c:ptCount val="4"/>
                <c:pt idx="0">
                  <c:v>0.9</c:v>
                </c:pt>
                <c:pt idx="1">
                  <c:v>0.7</c:v>
                </c:pt>
                <c:pt idx="2">
                  <c:v>0.6</c:v>
                </c:pt>
                <c:pt idx="3">
                  <c:v>0.6</c:v>
                </c:pt>
              </c:numCache>
            </c:numRef>
          </c:val>
          <c:extLst>
            <c:ext xmlns:c16="http://schemas.microsoft.com/office/drawing/2014/chart" uri="{C3380CC4-5D6E-409C-BE32-E72D297353CC}">
              <c16:uniqueId val="{00000000-8DAB-4364-A088-47F9424CE48A}"/>
            </c:ext>
          </c:extLst>
        </c:ser>
        <c:ser>
          <c:idx val="1"/>
          <c:order val="1"/>
          <c:tx>
            <c:strRef>
              <c:f>Sheet1!$C$1</c:f>
              <c:strCache>
                <c:ptCount val="1"/>
                <c:pt idx="0">
                  <c:v>MA 2019</c:v>
                </c:pt>
              </c:strCache>
            </c:strRef>
          </c:tx>
          <c:spPr>
            <a:solidFill>
              <a:schemeClr val="accent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C1. Satisfied with Wraparound</c:v>
                </c:pt>
                <c:pt idx="1">
                  <c:v>C2. Satisfied with youth's progress</c:v>
                </c:pt>
                <c:pt idx="2">
                  <c:v>C3. Family made progress toward needs</c:v>
                </c:pt>
                <c:pt idx="3">
                  <c:v>C4. More confident about ability to care for youth</c:v>
                </c:pt>
              </c:strCache>
            </c:strRef>
          </c:cat>
          <c:val>
            <c:numRef>
              <c:f>Sheet1!$C$2:$C$5</c:f>
              <c:numCache>
                <c:formatCode>0.0</c:formatCode>
                <c:ptCount val="4"/>
                <c:pt idx="0">
                  <c:v>1</c:v>
                </c:pt>
                <c:pt idx="1">
                  <c:v>0.8</c:v>
                </c:pt>
                <c:pt idx="2">
                  <c:v>0.7</c:v>
                </c:pt>
                <c:pt idx="3">
                  <c:v>0.7</c:v>
                </c:pt>
              </c:numCache>
            </c:numRef>
          </c:val>
          <c:extLst>
            <c:ext xmlns:c16="http://schemas.microsoft.com/office/drawing/2014/chart" uri="{C3380CC4-5D6E-409C-BE32-E72D297353CC}">
              <c16:uniqueId val="{00000001-8DAB-4364-A088-47F9424CE48A}"/>
            </c:ext>
          </c:extLst>
        </c:ser>
        <c:ser>
          <c:idx val="2"/>
          <c:order val="2"/>
          <c:tx>
            <c:strRef>
              <c:f>Sheet1!$D$1</c:f>
              <c:strCache>
                <c:ptCount val="1"/>
                <c:pt idx="0">
                  <c:v>National Mean</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C1. Satisfied with Wraparound</c:v>
                </c:pt>
                <c:pt idx="1">
                  <c:v>C2. Satisfied with youth's progress</c:v>
                </c:pt>
                <c:pt idx="2">
                  <c:v>C3. Family made progress toward needs</c:v>
                </c:pt>
                <c:pt idx="3">
                  <c:v>C4. More confident about ability to care for youth</c:v>
                </c:pt>
              </c:strCache>
            </c:strRef>
          </c:cat>
          <c:val>
            <c:numRef>
              <c:f>Sheet1!$D$2:$D$5</c:f>
              <c:numCache>
                <c:formatCode>0.0</c:formatCode>
                <c:ptCount val="4"/>
                <c:pt idx="0">
                  <c:v>1.4</c:v>
                </c:pt>
                <c:pt idx="1">
                  <c:v>1.1000000000000001</c:v>
                </c:pt>
                <c:pt idx="2">
                  <c:v>1.2</c:v>
                </c:pt>
                <c:pt idx="3">
                  <c:v>1.2</c:v>
                </c:pt>
              </c:numCache>
            </c:numRef>
          </c:val>
          <c:extLst>
            <c:ext xmlns:c16="http://schemas.microsoft.com/office/drawing/2014/chart" uri="{C3380CC4-5D6E-409C-BE32-E72D297353CC}">
              <c16:uniqueId val="{00000000-B3E1-4697-855A-B4E260B45300}"/>
            </c:ext>
          </c:extLst>
        </c:ser>
        <c:dLbls>
          <c:showLegendKey val="0"/>
          <c:showVal val="0"/>
          <c:showCatName val="0"/>
          <c:showSerName val="0"/>
          <c:showPercent val="0"/>
          <c:showBubbleSize val="0"/>
        </c:dLbls>
        <c:gapWidth val="150"/>
        <c:axId val="367947936"/>
        <c:axId val="367952640"/>
      </c:barChart>
      <c:catAx>
        <c:axId val="367947936"/>
        <c:scaling>
          <c:orientation val="minMax"/>
        </c:scaling>
        <c:delete val="0"/>
        <c:axPos val="b"/>
        <c:numFmt formatCode="General" sourceLinked="0"/>
        <c:majorTickMark val="out"/>
        <c:minorTickMark val="none"/>
        <c:tickLblPos val="nextTo"/>
        <c:txPr>
          <a:bodyPr/>
          <a:lstStyle/>
          <a:p>
            <a:pPr>
              <a:defRPr sz="1200"/>
            </a:pPr>
            <a:endParaRPr lang="en-US"/>
          </a:p>
        </c:txPr>
        <c:crossAx val="367952640"/>
        <c:crosses val="autoZero"/>
        <c:auto val="1"/>
        <c:lblAlgn val="ctr"/>
        <c:lblOffset val="100"/>
        <c:noMultiLvlLbl val="0"/>
      </c:catAx>
      <c:valAx>
        <c:axId val="367952640"/>
        <c:scaling>
          <c:orientation val="minMax"/>
          <c:max val="2"/>
          <c:min val="-2"/>
        </c:scaling>
        <c:delete val="0"/>
        <c:axPos val="l"/>
        <c:numFmt formatCode="0.0" sourceLinked="1"/>
        <c:majorTickMark val="out"/>
        <c:minorTickMark val="none"/>
        <c:tickLblPos val="nextTo"/>
        <c:txPr>
          <a:bodyPr/>
          <a:lstStyle/>
          <a:p>
            <a:pPr>
              <a:defRPr sz="1400"/>
            </a:pPr>
            <a:endParaRPr lang="en-US"/>
          </a:p>
        </c:txPr>
        <c:crossAx val="367947936"/>
        <c:crosses val="autoZero"/>
        <c:crossBetween val="between"/>
        <c:majorUnit val="1"/>
      </c:valAx>
    </c:plotArea>
    <c:legend>
      <c:legendPos val="b"/>
      <c:layout>
        <c:manualLayout>
          <c:xMode val="edge"/>
          <c:yMode val="edge"/>
          <c:x val="0.25278951112419362"/>
          <c:y val="0.8956675702422443"/>
          <c:w val="0.56199609978659215"/>
          <c:h val="7.583387117593908E-2"/>
        </c:manualLayout>
      </c:layout>
      <c:overlay val="0"/>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dirty="0"/>
              <a:t>Since starting Wraparound, my child/youth has...</a:t>
            </a:r>
          </a:p>
        </c:rich>
      </c:tx>
      <c:layout>
        <c:manualLayout>
          <c:xMode val="edge"/>
          <c:yMode val="edge"/>
          <c:x val="0.26324858757062147"/>
          <c:y val="3.0769230769230771E-2"/>
        </c:manualLayout>
      </c:layout>
      <c:overlay val="0"/>
    </c:title>
    <c:autoTitleDeleted val="0"/>
    <c:plotArea>
      <c:layout>
        <c:manualLayout>
          <c:layoutTarget val="inner"/>
          <c:xMode val="edge"/>
          <c:yMode val="edge"/>
          <c:x val="7.1727946083010807E-2"/>
          <c:y val="0.11967741935483871"/>
          <c:w val="0.91273533075314739"/>
          <c:h val="0.62193971721276775"/>
        </c:manualLayout>
      </c:layout>
      <c:barChart>
        <c:barDir val="col"/>
        <c:grouping val="clustered"/>
        <c:varyColors val="0"/>
        <c:ser>
          <c:idx val="0"/>
          <c:order val="0"/>
          <c:tx>
            <c:strRef>
              <c:f>Sheet1!$B$1</c:f>
              <c:strCache>
                <c:ptCount val="1"/>
                <c:pt idx="0">
                  <c:v>MA 2018</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D1. Had a new placement in an institution.</c:v>
                </c:pt>
                <c:pt idx="1">
                  <c:v>D2. Has been treated in an ER due to a mental health problem.</c:v>
                </c:pt>
                <c:pt idx="2">
                  <c:v>D3. Has had a negative contact with police.</c:v>
                </c:pt>
                <c:pt idx="3">
                  <c:v>D4. Has been suspended or expelled from school.</c:v>
                </c:pt>
              </c:strCache>
            </c:strRef>
          </c:cat>
          <c:val>
            <c:numRef>
              <c:f>Sheet1!$B$2:$B$5</c:f>
              <c:numCache>
                <c:formatCode>0%</c:formatCode>
                <c:ptCount val="4"/>
                <c:pt idx="0">
                  <c:v>0.19</c:v>
                </c:pt>
                <c:pt idx="1">
                  <c:v>0.2</c:v>
                </c:pt>
                <c:pt idx="2">
                  <c:v>0.1</c:v>
                </c:pt>
                <c:pt idx="3">
                  <c:v>0.17</c:v>
                </c:pt>
              </c:numCache>
            </c:numRef>
          </c:val>
          <c:extLst>
            <c:ext xmlns:c16="http://schemas.microsoft.com/office/drawing/2014/chart" uri="{C3380CC4-5D6E-409C-BE32-E72D297353CC}">
              <c16:uniqueId val="{00000000-FDEA-4FB2-A413-73F9A9C8E267}"/>
            </c:ext>
          </c:extLst>
        </c:ser>
        <c:ser>
          <c:idx val="1"/>
          <c:order val="1"/>
          <c:tx>
            <c:strRef>
              <c:f>Sheet1!$C$1</c:f>
              <c:strCache>
                <c:ptCount val="1"/>
                <c:pt idx="0">
                  <c:v>MA 2019</c:v>
                </c:pt>
              </c:strCache>
            </c:strRef>
          </c:tx>
          <c:spPr>
            <a:solidFill>
              <a:schemeClr val="accent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D1. Had a new placement in an institution.</c:v>
                </c:pt>
                <c:pt idx="1">
                  <c:v>D2. Has been treated in an ER due to a mental health problem.</c:v>
                </c:pt>
                <c:pt idx="2">
                  <c:v>D3. Has had a negative contact with police.</c:v>
                </c:pt>
                <c:pt idx="3">
                  <c:v>D4. Has been suspended or expelled from school.</c:v>
                </c:pt>
              </c:strCache>
            </c:strRef>
          </c:cat>
          <c:val>
            <c:numRef>
              <c:f>Sheet1!$C$2:$C$5</c:f>
              <c:numCache>
                <c:formatCode>0%</c:formatCode>
                <c:ptCount val="4"/>
                <c:pt idx="0">
                  <c:v>0.2</c:v>
                </c:pt>
                <c:pt idx="1">
                  <c:v>0.2</c:v>
                </c:pt>
                <c:pt idx="2">
                  <c:v>0.1</c:v>
                </c:pt>
                <c:pt idx="3">
                  <c:v>0.2</c:v>
                </c:pt>
              </c:numCache>
            </c:numRef>
          </c:val>
          <c:extLst>
            <c:ext xmlns:c16="http://schemas.microsoft.com/office/drawing/2014/chart" uri="{C3380CC4-5D6E-409C-BE32-E72D297353CC}">
              <c16:uniqueId val="{00000001-FDEA-4FB2-A413-73F9A9C8E267}"/>
            </c:ext>
          </c:extLst>
        </c:ser>
        <c:ser>
          <c:idx val="2"/>
          <c:order val="2"/>
          <c:tx>
            <c:strRef>
              <c:f>Sheet1!$D$1</c:f>
              <c:strCache>
                <c:ptCount val="1"/>
                <c:pt idx="0">
                  <c:v>National Mean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D1. Had a new placement in an institution.</c:v>
                </c:pt>
                <c:pt idx="1">
                  <c:v>D2. Has been treated in an ER due to a mental health problem.</c:v>
                </c:pt>
                <c:pt idx="2">
                  <c:v>D3. Has had a negative contact with police.</c:v>
                </c:pt>
                <c:pt idx="3">
                  <c:v>D4. Has been suspended or expelled from school.</c:v>
                </c:pt>
              </c:strCache>
            </c:strRef>
          </c:cat>
          <c:val>
            <c:numRef>
              <c:f>Sheet1!$D$2:$D$5</c:f>
              <c:numCache>
                <c:formatCode>0%</c:formatCode>
                <c:ptCount val="4"/>
                <c:pt idx="0">
                  <c:v>0.23</c:v>
                </c:pt>
                <c:pt idx="1">
                  <c:v>0.16</c:v>
                </c:pt>
                <c:pt idx="2">
                  <c:v>0.23</c:v>
                </c:pt>
                <c:pt idx="3">
                  <c:v>0.24</c:v>
                </c:pt>
              </c:numCache>
            </c:numRef>
          </c:val>
          <c:extLst>
            <c:ext xmlns:c16="http://schemas.microsoft.com/office/drawing/2014/chart" uri="{C3380CC4-5D6E-409C-BE32-E72D297353CC}">
              <c16:uniqueId val="{00000000-EBD6-4A27-A95F-F7B3443BC62D}"/>
            </c:ext>
          </c:extLst>
        </c:ser>
        <c:dLbls>
          <c:showLegendKey val="0"/>
          <c:showVal val="0"/>
          <c:showCatName val="0"/>
          <c:showSerName val="0"/>
          <c:showPercent val="0"/>
          <c:showBubbleSize val="0"/>
        </c:dLbls>
        <c:gapWidth val="150"/>
        <c:axId val="367951856"/>
        <c:axId val="367954208"/>
      </c:barChart>
      <c:catAx>
        <c:axId val="367951856"/>
        <c:scaling>
          <c:orientation val="minMax"/>
        </c:scaling>
        <c:delete val="0"/>
        <c:axPos val="b"/>
        <c:numFmt formatCode="General" sourceLinked="0"/>
        <c:majorTickMark val="out"/>
        <c:minorTickMark val="none"/>
        <c:tickLblPos val="nextTo"/>
        <c:txPr>
          <a:bodyPr/>
          <a:lstStyle/>
          <a:p>
            <a:pPr>
              <a:defRPr sz="1200"/>
            </a:pPr>
            <a:endParaRPr lang="en-US"/>
          </a:p>
        </c:txPr>
        <c:crossAx val="367954208"/>
        <c:crosses val="autoZero"/>
        <c:auto val="1"/>
        <c:lblAlgn val="ctr"/>
        <c:lblOffset val="100"/>
        <c:noMultiLvlLbl val="0"/>
      </c:catAx>
      <c:valAx>
        <c:axId val="367954208"/>
        <c:scaling>
          <c:orientation val="minMax"/>
          <c:max val="1"/>
        </c:scaling>
        <c:delete val="0"/>
        <c:axPos val="l"/>
        <c:numFmt formatCode="0%" sourceLinked="0"/>
        <c:majorTickMark val="out"/>
        <c:minorTickMark val="none"/>
        <c:tickLblPos val="nextTo"/>
        <c:txPr>
          <a:bodyPr/>
          <a:lstStyle/>
          <a:p>
            <a:pPr>
              <a:defRPr sz="1400"/>
            </a:pPr>
            <a:endParaRPr lang="en-US"/>
          </a:p>
        </c:txPr>
        <c:crossAx val="367951856"/>
        <c:crosses val="autoZero"/>
        <c:crossBetween val="between"/>
        <c:majorUnit val="0.2"/>
      </c:valAx>
    </c:plotArea>
    <c:legend>
      <c:legendPos val="b"/>
      <c:layout>
        <c:manualLayout>
          <c:xMode val="edge"/>
          <c:yMode val="edge"/>
          <c:x val="0.31820743805329421"/>
          <c:y val="0.88775484717636099"/>
          <c:w val="0.50960663285733354"/>
          <c:h val="7.1124422086704595E-2"/>
        </c:manualLayout>
      </c:layout>
      <c:overlay val="0"/>
      <c:txPr>
        <a:bodyPr/>
        <a:lstStyle/>
        <a:p>
          <a:pPr>
            <a:defRPr sz="1800" b="0"/>
          </a:pPr>
          <a:endParaRPr lang="en-US"/>
        </a:p>
      </c:txPr>
    </c:legend>
    <c:plotVisOnly val="1"/>
    <c:dispBlanksAs val="gap"/>
    <c:showDLblsOverMax val="0"/>
  </c:chart>
  <c:spPr>
    <a:solidFill>
      <a:schemeClr val="bg1"/>
    </a:solidFill>
  </c:spPr>
  <c:txPr>
    <a:bodyPr/>
    <a:lstStyle/>
    <a:p>
      <a:pPr>
        <a:defRPr sz="13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dirty="0"/>
              <a:t>Mean </a:t>
            </a:r>
            <a:r>
              <a:rPr lang="en-US" sz="1800" b="0" baseline="0" dirty="0"/>
              <a:t>scores on caregiver-reported functioning are similar to the national mean</a:t>
            </a:r>
            <a:endParaRPr lang="en-US" sz="1800" b="0" dirty="0"/>
          </a:p>
        </c:rich>
      </c:tx>
      <c:overlay val="0"/>
    </c:title>
    <c:autoTitleDeleted val="0"/>
    <c:plotArea>
      <c:layout>
        <c:manualLayout>
          <c:layoutTarget val="inner"/>
          <c:xMode val="edge"/>
          <c:yMode val="edge"/>
          <c:x val="4.2169485758724604E-2"/>
          <c:y val="0.10766020593579649"/>
          <c:w val="0.94548483522892968"/>
          <c:h val="0.63713789622451045"/>
        </c:manualLayout>
      </c:layout>
      <c:barChart>
        <c:barDir val="col"/>
        <c:grouping val="clustered"/>
        <c:varyColors val="0"/>
        <c:ser>
          <c:idx val="0"/>
          <c:order val="0"/>
          <c:tx>
            <c:strRef>
              <c:f>Sheet1!$B$1</c:f>
              <c:strCache>
                <c:ptCount val="1"/>
                <c:pt idx="0">
                  <c:v>MA 2018</c:v>
                </c:pt>
              </c:strCache>
            </c:strRef>
          </c:tx>
          <c:spPr>
            <a:solidFill>
              <a:schemeClr val="accent1"/>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D5. Problems that cause stress or strain to me or a family member.</c:v>
                </c:pt>
                <c:pt idx="1">
                  <c:v>D6. Problems that disrupt home life.</c:v>
                </c:pt>
                <c:pt idx="2">
                  <c:v>D7. Problems that interfere with success at school.</c:v>
                </c:pt>
                <c:pt idx="3">
                  <c:v>D8. Problems that make it difficult to develop or maintain friendships.</c:v>
                </c:pt>
                <c:pt idx="4">
                  <c:v>D9. Problems that make it difficult to participate in community activities.</c:v>
                </c:pt>
              </c:strCache>
            </c:strRef>
          </c:cat>
          <c:val>
            <c:numRef>
              <c:f>Sheet1!$B$2:$B$6</c:f>
              <c:numCache>
                <c:formatCode>0.0</c:formatCode>
                <c:ptCount val="5"/>
                <c:pt idx="0">
                  <c:v>1.2</c:v>
                </c:pt>
                <c:pt idx="1">
                  <c:v>1.1000000000000001</c:v>
                </c:pt>
                <c:pt idx="2">
                  <c:v>1.1000000000000001</c:v>
                </c:pt>
                <c:pt idx="3">
                  <c:v>0.9</c:v>
                </c:pt>
                <c:pt idx="4">
                  <c:v>1</c:v>
                </c:pt>
              </c:numCache>
            </c:numRef>
          </c:val>
          <c:extLst>
            <c:ext xmlns:c16="http://schemas.microsoft.com/office/drawing/2014/chart" uri="{C3380CC4-5D6E-409C-BE32-E72D297353CC}">
              <c16:uniqueId val="{00000000-DB21-4637-A1FE-0DB174997DD9}"/>
            </c:ext>
          </c:extLst>
        </c:ser>
        <c:ser>
          <c:idx val="1"/>
          <c:order val="1"/>
          <c:tx>
            <c:strRef>
              <c:f>Sheet1!$C$1</c:f>
              <c:strCache>
                <c:ptCount val="1"/>
                <c:pt idx="0">
                  <c:v>MA 2019</c:v>
                </c:pt>
              </c:strCache>
            </c:strRef>
          </c:tx>
          <c:spPr>
            <a:solidFill>
              <a:schemeClr val="accent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D5. Problems that cause stress or strain to me or a family member.</c:v>
                </c:pt>
                <c:pt idx="1">
                  <c:v>D6. Problems that disrupt home life.</c:v>
                </c:pt>
                <c:pt idx="2">
                  <c:v>D7. Problems that interfere with success at school.</c:v>
                </c:pt>
                <c:pt idx="3">
                  <c:v>D8. Problems that make it difficult to develop or maintain friendships.</c:v>
                </c:pt>
                <c:pt idx="4">
                  <c:v>D9. Problems that make it difficult to participate in community activities.</c:v>
                </c:pt>
              </c:strCache>
            </c:strRef>
          </c:cat>
          <c:val>
            <c:numRef>
              <c:f>Sheet1!$C$2:$C$6</c:f>
              <c:numCache>
                <c:formatCode>0.0</c:formatCode>
                <c:ptCount val="5"/>
                <c:pt idx="0">
                  <c:v>1.1000000000000001</c:v>
                </c:pt>
                <c:pt idx="1">
                  <c:v>1</c:v>
                </c:pt>
                <c:pt idx="2">
                  <c:v>0.9</c:v>
                </c:pt>
                <c:pt idx="3">
                  <c:v>0.8</c:v>
                </c:pt>
                <c:pt idx="4">
                  <c:v>0.9</c:v>
                </c:pt>
              </c:numCache>
            </c:numRef>
          </c:val>
          <c:extLst>
            <c:ext xmlns:c16="http://schemas.microsoft.com/office/drawing/2014/chart" uri="{C3380CC4-5D6E-409C-BE32-E72D297353CC}">
              <c16:uniqueId val="{00000001-DB21-4637-A1FE-0DB174997DD9}"/>
            </c:ext>
          </c:extLst>
        </c:ser>
        <c:ser>
          <c:idx val="2"/>
          <c:order val="2"/>
          <c:tx>
            <c:strRef>
              <c:f>Sheet1!$D$1</c:f>
              <c:strCache>
                <c:ptCount val="1"/>
                <c:pt idx="0">
                  <c:v>National Mean</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D5. Problems that cause stress or strain to me or a family member.</c:v>
                </c:pt>
                <c:pt idx="1">
                  <c:v>D6. Problems that disrupt home life.</c:v>
                </c:pt>
                <c:pt idx="2">
                  <c:v>D7. Problems that interfere with success at school.</c:v>
                </c:pt>
                <c:pt idx="3">
                  <c:v>D8. Problems that make it difficult to develop or maintain friendships.</c:v>
                </c:pt>
                <c:pt idx="4">
                  <c:v>D9. Problems that make it difficult to participate in community activities.</c:v>
                </c:pt>
              </c:strCache>
            </c:strRef>
          </c:cat>
          <c:val>
            <c:numRef>
              <c:f>Sheet1!$D$2:$D$6</c:f>
              <c:numCache>
                <c:formatCode>0.0</c:formatCode>
                <c:ptCount val="5"/>
                <c:pt idx="0">
                  <c:v>1.4</c:v>
                </c:pt>
                <c:pt idx="1">
                  <c:v>1.2</c:v>
                </c:pt>
                <c:pt idx="2">
                  <c:v>1.1000000000000001</c:v>
                </c:pt>
                <c:pt idx="3">
                  <c:v>1</c:v>
                </c:pt>
                <c:pt idx="4">
                  <c:v>0.9</c:v>
                </c:pt>
              </c:numCache>
            </c:numRef>
          </c:val>
          <c:extLst>
            <c:ext xmlns:c16="http://schemas.microsoft.com/office/drawing/2014/chart" uri="{C3380CC4-5D6E-409C-BE32-E72D297353CC}">
              <c16:uniqueId val="{00000000-61AF-4464-9E10-247E903DB228}"/>
            </c:ext>
          </c:extLst>
        </c:ser>
        <c:dLbls>
          <c:showLegendKey val="0"/>
          <c:showVal val="0"/>
          <c:showCatName val="0"/>
          <c:showSerName val="0"/>
          <c:showPercent val="0"/>
          <c:showBubbleSize val="0"/>
        </c:dLbls>
        <c:gapWidth val="150"/>
        <c:axId val="367946760"/>
        <c:axId val="367948328"/>
      </c:barChart>
      <c:catAx>
        <c:axId val="367946760"/>
        <c:scaling>
          <c:orientation val="minMax"/>
        </c:scaling>
        <c:delete val="0"/>
        <c:axPos val="b"/>
        <c:numFmt formatCode="General" sourceLinked="0"/>
        <c:majorTickMark val="out"/>
        <c:minorTickMark val="none"/>
        <c:tickLblPos val="nextTo"/>
        <c:txPr>
          <a:bodyPr/>
          <a:lstStyle/>
          <a:p>
            <a:pPr>
              <a:defRPr sz="1200"/>
            </a:pPr>
            <a:endParaRPr lang="en-US"/>
          </a:p>
        </c:txPr>
        <c:crossAx val="367948328"/>
        <c:crosses val="autoZero"/>
        <c:auto val="1"/>
        <c:lblAlgn val="ctr"/>
        <c:lblOffset val="100"/>
        <c:noMultiLvlLbl val="0"/>
      </c:catAx>
      <c:valAx>
        <c:axId val="367948328"/>
        <c:scaling>
          <c:orientation val="minMax"/>
          <c:max val="3"/>
        </c:scaling>
        <c:delete val="0"/>
        <c:axPos val="l"/>
        <c:numFmt formatCode="0" sourceLinked="0"/>
        <c:majorTickMark val="out"/>
        <c:minorTickMark val="none"/>
        <c:tickLblPos val="nextTo"/>
        <c:crossAx val="367946760"/>
        <c:crosses val="autoZero"/>
        <c:crossBetween val="between"/>
        <c:majorUnit val="1"/>
      </c:valAx>
    </c:plotArea>
    <c:legend>
      <c:legendPos val="b"/>
      <c:overlay val="0"/>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55477624120511"/>
          <c:y val="6.1315001640419947E-2"/>
          <c:w val="0.8410390612938089"/>
          <c:h val="0.6202411316812394"/>
        </c:manualLayout>
      </c:layout>
      <c:barChart>
        <c:barDir val="col"/>
        <c:grouping val="clustered"/>
        <c:varyColors val="0"/>
        <c:ser>
          <c:idx val="0"/>
          <c:order val="0"/>
          <c:tx>
            <c:strRef>
              <c:f>Sheet1!$B$1</c:f>
              <c:strCache>
                <c:ptCount val="1"/>
                <c:pt idx="0">
                  <c:v>MA 2018</c:v>
                </c:pt>
              </c:strCache>
            </c:strRef>
          </c:tx>
          <c:invertIfNegative val="0"/>
          <c:dPt>
            <c:idx val="7"/>
            <c:invertIfNegative val="0"/>
            <c:bubble3D val="0"/>
            <c:spPr>
              <a:solidFill>
                <a:schemeClr val="accent2"/>
              </a:solidFill>
            </c:spPr>
            <c:extLst>
              <c:ext xmlns:c16="http://schemas.microsoft.com/office/drawing/2014/chart" uri="{C3380CC4-5D6E-409C-BE32-E72D297353CC}">
                <c16:uniqueId val="{00000001-779D-445A-BA67-3ACE3DB564F1}"/>
              </c:ext>
            </c:extLst>
          </c:dPt>
          <c:dPt>
            <c:idx val="8"/>
            <c:invertIfNegative val="0"/>
            <c:bubble3D val="0"/>
            <c:spPr>
              <a:solidFill>
                <a:schemeClr val="accent2"/>
              </a:solidFill>
            </c:spPr>
            <c:extLst>
              <c:ext xmlns:c16="http://schemas.microsoft.com/office/drawing/2014/chart" uri="{C3380CC4-5D6E-409C-BE32-E72D297353CC}">
                <c16:uniqueId val="{00000003-779D-445A-BA67-3ACE3DB564F1}"/>
              </c:ext>
            </c:extLst>
          </c:dPt>
          <c:cat>
            <c:strRef>
              <c:f>Sheet1!$A$2:$A$10</c:f>
              <c:strCache>
                <c:ptCount val="9"/>
                <c:pt idx="0">
                  <c:v>Full Meeting 
Attend.</c:v>
                </c:pt>
                <c:pt idx="1">
                  <c:v>Effective 
Teamwork</c:v>
                </c:pt>
                <c:pt idx="2">
                  <c:v>Deter. by Families</c:v>
                </c:pt>
                <c:pt idx="3">
                  <c:v>Based on Priority Needs</c:v>
                </c:pt>
                <c:pt idx="4">
                  <c:v>Use of Natural &amp; Comm. Supports</c:v>
                </c:pt>
                <c:pt idx="5">
                  <c:v>Outcomes-Based Process</c:v>
                </c:pt>
                <c:pt idx="6">
                  <c:v>Skilled 
Facilitation</c:v>
                </c:pt>
                <c:pt idx="7">
                  <c:v>Key Elements Score</c:v>
                </c:pt>
                <c:pt idx="8">
                  <c:v>Total Score</c:v>
                </c:pt>
              </c:strCache>
            </c:strRef>
          </c:cat>
          <c:val>
            <c:numRef>
              <c:f>Sheet1!$B$2:$B$10</c:f>
              <c:numCache>
                <c:formatCode>0.0</c:formatCode>
                <c:ptCount val="9"/>
                <c:pt idx="0">
                  <c:v>67.5</c:v>
                </c:pt>
                <c:pt idx="1">
                  <c:v>95</c:v>
                </c:pt>
                <c:pt idx="2">
                  <c:v>88.5</c:v>
                </c:pt>
                <c:pt idx="3">
                  <c:v>84.1</c:v>
                </c:pt>
                <c:pt idx="4">
                  <c:v>76</c:v>
                </c:pt>
                <c:pt idx="5">
                  <c:v>84.1</c:v>
                </c:pt>
                <c:pt idx="6">
                  <c:v>93.9</c:v>
                </c:pt>
                <c:pt idx="7">
                  <c:v>84.3</c:v>
                </c:pt>
                <c:pt idx="8">
                  <c:v>85.7</c:v>
                </c:pt>
              </c:numCache>
            </c:numRef>
          </c:val>
          <c:extLst>
            <c:ext xmlns:c16="http://schemas.microsoft.com/office/drawing/2014/chart" uri="{C3380CC4-5D6E-409C-BE32-E72D297353CC}">
              <c16:uniqueId val="{00000004-779D-445A-BA67-3ACE3DB564F1}"/>
            </c:ext>
          </c:extLst>
        </c:ser>
        <c:ser>
          <c:idx val="1"/>
          <c:order val="1"/>
          <c:tx>
            <c:strRef>
              <c:f>Sheet1!$C$1</c:f>
              <c:strCache>
                <c:ptCount val="1"/>
                <c:pt idx="0">
                  <c:v>MA 2019</c:v>
                </c:pt>
              </c:strCache>
            </c:strRef>
          </c:tx>
          <c:spPr>
            <a:solidFill>
              <a:schemeClr val="accent4"/>
            </a:solidFill>
          </c:spPr>
          <c:invertIfNegative val="0"/>
          <c:dPt>
            <c:idx val="7"/>
            <c:invertIfNegative val="0"/>
            <c:bubble3D val="0"/>
            <c:spPr>
              <a:solidFill>
                <a:schemeClr val="accent4">
                  <a:lumMod val="60000"/>
                  <a:lumOff val="40000"/>
                </a:schemeClr>
              </a:solidFill>
            </c:spPr>
            <c:extLst>
              <c:ext xmlns:c16="http://schemas.microsoft.com/office/drawing/2014/chart" uri="{C3380CC4-5D6E-409C-BE32-E72D297353CC}">
                <c16:uniqueId val="{00000006-779D-445A-BA67-3ACE3DB564F1}"/>
              </c:ext>
            </c:extLst>
          </c:dPt>
          <c:dPt>
            <c:idx val="8"/>
            <c:invertIfNegative val="0"/>
            <c:bubble3D val="0"/>
            <c:spPr>
              <a:solidFill>
                <a:srgbClr val="F0E4D1"/>
              </a:solidFill>
            </c:spPr>
            <c:extLst>
              <c:ext xmlns:c16="http://schemas.microsoft.com/office/drawing/2014/chart" uri="{C3380CC4-5D6E-409C-BE32-E72D297353CC}">
                <c16:uniqueId val="{00000008-779D-445A-BA67-3ACE3DB564F1}"/>
              </c:ext>
            </c:extLst>
          </c:dPt>
          <c:cat>
            <c:strRef>
              <c:f>Sheet1!$A$2:$A$10</c:f>
              <c:strCache>
                <c:ptCount val="9"/>
                <c:pt idx="0">
                  <c:v>Full Meeting 
Attend.</c:v>
                </c:pt>
                <c:pt idx="1">
                  <c:v>Effective 
Teamwork</c:v>
                </c:pt>
                <c:pt idx="2">
                  <c:v>Deter. by Families</c:v>
                </c:pt>
                <c:pt idx="3">
                  <c:v>Based on Priority Needs</c:v>
                </c:pt>
                <c:pt idx="4">
                  <c:v>Use of Natural &amp; Comm. Supports</c:v>
                </c:pt>
                <c:pt idx="5">
                  <c:v>Outcomes-Based Process</c:v>
                </c:pt>
                <c:pt idx="6">
                  <c:v>Skilled 
Facilitation</c:v>
                </c:pt>
                <c:pt idx="7">
                  <c:v>Key Elements Score</c:v>
                </c:pt>
                <c:pt idx="8">
                  <c:v>Total Score</c:v>
                </c:pt>
              </c:strCache>
            </c:strRef>
          </c:cat>
          <c:val>
            <c:numRef>
              <c:f>Sheet1!$C$2:$C$10</c:f>
              <c:numCache>
                <c:formatCode>0.0</c:formatCode>
                <c:ptCount val="9"/>
                <c:pt idx="0">
                  <c:v>67.400000000000006</c:v>
                </c:pt>
                <c:pt idx="1">
                  <c:v>94.9</c:v>
                </c:pt>
                <c:pt idx="2">
                  <c:v>88.1</c:v>
                </c:pt>
                <c:pt idx="3">
                  <c:v>84.2</c:v>
                </c:pt>
                <c:pt idx="4">
                  <c:v>79.2</c:v>
                </c:pt>
                <c:pt idx="5">
                  <c:v>83</c:v>
                </c:pt>
                <c:pt idx="6">
                  <c:v>93</c:v>
                </c:pt>
                <c:pt idx="7">
                  <c:v>84.3</c:v>
                </c:pt>
                <c:pt idx="8">
                  <c:v>84.7</c:v>
                </c:pt>
              </c:numCache>
            </c:numRef>
          </c:val>
          <c:extLst>
            <c:ext xmlns:c16="http://schemas.microsoft.com/office/drawing/2014/chart" uri="{C3380CC4-5D6E-409C-BE32-E72D297353CC}">
              <c16:uniqueId val="{00000009-779D-445A-BA67-3ACE3DB564F1}"/>
            </c:ext>
          </c:extLst>
        </c:ser>
        <c:ser>
          <c:idx val="2"/>
          <c:order val="2"/>
          <c:tx>
            <c:strRef>
              <c:f>Sheet1!$D$1</c:f>
              <c:strCache>
                <c:ptCount val="1"/>
                <c:pt idx="0">
                  <c:v>National Mean</c:v>
                </c:pt>
              </c:strCache>
            </c:strRef>
          </c:tx>
          <c:invertIfNegative val="0"/>
          <c:cat>
            <c:strRef>
              <c:f>Sheet1!$A$2:$A$10</c:f>
              <c:strCache>
                <c:ptCount val="9"/>
                <c:pt idx="0">
                  <c:v>Full Meeting 
Attend.</c:v>
                </c:pt>
                <c:pt idx="1">
                  <c:v>Effective 
Teamwork</c:v>
                </c:pt>
                <c:pt idx="2">
                  <c:v>Deter. by Families</c:v>
                </c:pt>
                <c:pt idx="3">
                  <c:v>Based on Priority Needs</c:v>
                </c:pt>
                <c:pt idx="4">
                  <c:v>Use of Natural &amp; Comm. Supports</c:v>
                </c:pt>
                <c:pt idx="5">
                  <c:v>Outcomes-Based Process</c:v>
                </c:pt>
                <c:pt idx="6">
                  <c:v>Skilled 
Facilitation</c:v>
                </c:pt>
                <c:pt idx="7">
                  <c:v>Key Elements Score</c:v>
                </c:pt>
                <c:pt idx="8">
                  <c:v>Total Score</c:v>
                </c:pt>
              </c:strCache>
            </c:strRef>
          </c:cat>
          <c:val>
            <c:numRef>
              <c:f>Sheet1!$D$2:$D$10</c:f>
              <c:numCache>
                <c:formatCode>General</c:formatCode>
                <c:ptCount val="9"/>
                <c:pt idx="0">
                  <c:v>65.5</c:v>
                </c:pt>
                <c:pt idx="1">
                  <c:v>85.7</c:v>
                </c:pt>
                <c:pt idx="2">
                  <c:v>73.8</c:v>
                </c:pt>
                <c:pt idx="3">
                  <c:v>66.7</c:v>
                </c:pt>
                <c:pt idx="4">
                  <c:v>67.3</c:v>
                </c:pt>
                <c:pt idx="5">
                  <c:v>57.6</c:v>
                </c:pt>
                <c:pt idx="6">
                  <c:v>82.5</c:v>
                </c:pt>
                <c:pt idx="7">
                  <c:v>70.7</c:v>
                </c:pt>
                <c:pt idx="8">
                  <c:v>71.599999999999994</c:v>
                </c:pt>
              </c:numCache>
            </c:numRef>
          </c:val>
          <c:extLst>
            <c:ext xmlns:c16="http://schemas.microsoft.com/office/drawing/2014/chart" uri="{C3380CC4-5D6E-409C-BE32-E72D297353CC}">
              <c16:uniqueId val="{00000000-9147-493B-B67B-D881278F97C0}"/>
            </c:ext>
          </c:extLst>
        </c:ser>
        <c:dLbls>
          <c:showLegendKey val="0"/>
          <c:showVal val="0"/>
          <c:showCatName val="0"/>
          <c:showSerName val="0"/>
          <c:showPercent val="0"/>
          <c:showBubbleSize val="0"/>
        </c:dLbls>
        <c:gapWidth val="150"/>
        <c:axId val="367951464"/>
        <c:axId val="367949112"/>
      </c:barChart>
      <c:catAx>
        <c:axId val="367951464"/>
        <c:scaling>
          <c:orientation val="minMax"/>
        </c:scaling>
        <c:delete val="0"/>
        <c:axPos val="b"/>
        <c:numFmt formatCode="General" sourceLinked="0"/>
        <c:majorTickMark val="none"/>
        <c:minorTickMark val="none"/>
        <c:tickLblPos val="nextTo"/>
        <c:txPr>
          <a:bodyPr/>
          <a:lstStyle/>
          <a:p>
            <a:pPr>
              <a:defRPr sz="1200"/>
            </a:pPr>
            <a:endParaRPr lang="en-US"/>
          </a:p>
        </c:txPr>
        <c:crossAx val="367949112"/>
        <c:crosses val="autoZero"/>
        <c:auto val="1"/>
        <c:lblAlgn val="ctr"/>
        <c:lblOffset val="100"/>
        <c:noMultiLvlLbl val="0"/>
      </c:catAx>
      <c:valAx>
        <c:axId val="367949112"/>
        <c:scaling>
          <c:orientation val="minMax"/>
          <c:max val="100"/>
        </c:scaling>
        <c:delete val="0"/>
        <c:axPos val="l"/>
        <c:title>
          <c:tx>
            <c:rich>
              <a:bodyPr/>
              <a:lstStyle/>
              <a:p>
                <a:pPr>
                  <a:defRPr/>
                </a:pPr>
                <a:r>
                  <a:rPr lang="en-US" dirty="0"/>
                  <a:t>Fidelity Score</a:t>
                </a:r>
              </a:p>
            </c:rich>
          </c:tx>
          <c:layout>
            <c:manualLayout>
              <c:xMode val="edge"/>
              <c:yMode val="edge"/>
              <c:x val="3.5014005602240897E-2"/>
              <c:y val="0.27001265393636753"/>
            </c:manualLayout>
          </c:layout>
          <c:overlay val="0"/>
        </c:title>
        <c:numFmt formatCode="0" sourceLinked="0"/>
        <c:majorTickMark val="none"/>
        <c:minorTickMark val="none"/>
        <c:tickLblPos val="nextTo"/>
        <c:crossAx val="367951464"/>
        <c:crosses val="autoZero"/>
        <c:crossBetween val="between"/>
      </c:valAx>
      <c:dTable>
        <c:showHorzBorder val="1"/>
        <c:showVertBorder val="1"/>
        <c:showOutline val="1"/>
        <c:showKeys val="1"/>
        <c:txPr>
          <a:bodyPr/>
          <a:lstStyle/>
          <a:p>
            <a:pPr rtl="0">
              <a:defRPr sz="1300"/>
            </a:pPr>
            <a:endParaRPr lang="en-US"/>
          </a:p>
        </c:txPr>
      </c:dTable>
    </c:plotArea>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 2018</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12D0-4E98-A1FB-CA5638D9443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12D0-4E98-A1FB-CA5638D94439}"/>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12D0-4E98-A1FB-CA5638D94439}"/>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2-12D0-4E98-A1FB-CA5638D94439}"/>
              </c:ext>
            </c:extLst>
          </c:dPt>
          <c:dPt>
            <c:idx val="17"/>
            <c:invertIfNegative val="0"/>
            <c:bubble3D val="0"/>
            <c:spPr>
              <a:solidFill>
                <a:schemeClr val="accent1"/>
              </a:solidFill>
              <a:ln>
                <a:noFill/>
              </a:ln>
              <a:effectLst/>
            </c:spPr>
            <c:extLst>
              <c:ext xmlns:c16="http://schemas.microsoft.com/office/drawing/2014/chart" uri="{C3380CC4-5D6E-409C-BE32-E72D297353CC}">
                <c16:uniqueId val="{00000011-12D0-4E98-A1FB-CA5638D94439}"/>
              </c:ext>
            </c:extLst>
          </c:dPt>
          <c:dPt>
            <c:idx val="18"/>
            <c:invertIfNegative val="0"/>
            <c:bubble3D val="0"/>
            <c:spPr>
              <a:solidFill>
                <a:schemeClr val="accent1"/>
              </a:solidFill>
              <a:ln>
                <a:noFill/>
              </a:ln>
              <a:effectLst/>
            </c:spPr>
            <c:extLst>
              <c:ext xmlns:c16="http://schemas.microsoft.com/office/drawing/2014/chart" uri="{C3380CC4-5D6E-409C-BE32-E72D297353CC}">
                <c16:uniqueId val="{00000007-12D0-4E98-A1FB-CA5638D94439}"/>
              </c:ext>
            </c:extLst>
          </c:dPt>
          <c:dPt>
            <c:idx val="21"/>
            <c:invertIfNegative val="0"/>
            <c:bubble3D val="0"/>
            <c:spPr>
              <a:solidFill>
                <a:schemeClr val="accent3"/>
              </a:solidFill>
              <a:ln>
                <a:noFill/>
              </a:ln>
              <a:effectLst/>
            </c:spPr>
            <c:extLst>
              <c:ext xmlns:c16="http://schemas.microsoft.com/office/drawing/2014/chart" uri="{C3380CC4-5D6E-409C-BE32-E72D297353CC}">
                <c16:uniqueId val="{00000014-DDCB-4C48-9710-9FD9EED187E7}"/>
              </c:ext>
            </c:extLst>
          </c:dPt>
          <c:dPt>
            <c:idx val="29"/>
            <c:invertIfNegative val="0"/>
            <c:bubble3D val="0"/>
            <c:spPr>
              <a:solidFill>
                <a:srgbClr val="92D050"/>
              </a:solidFill>
              <a:ln>
                <a:noFill/>
              </a:ln>
              <a:effectLst/>
            </c:spPr>
            <c:extLst>
              <c:ext xmlns:c16="http://schemas.microsoft.com/office/drawing/2014/chart" uri="{C3380CC4-5D6E-409C-BE32-E72D297353CC}">
                <c16:uniqueId val="{00000015-DDCB-4C48-9710-9FD9EED187E7}"/>
              </c:ext>
            </c:extLst>
          </c:dPt>
          <c:dPt>
            <c:idx val="30"/>
            <c:invertIfNegative val="0"/>
            <c:bubble3D val="0"/>
            <c:spPr>
              <a:solidFill>
                <a:srgbClr val="92D050"/>
              </a:solidFill>
              <a:ln>
                <a:noFill/>
              </a:ln>
              <a:effectLst/>
            </c:spPr>
            <c:extLst>
              <c:ext xmlns:c16="http://schemas.microsoft.com/office/drawing/2014/chart" uri="{C3380CC4-5D6E-409C-BE32-E72D297353CC}">
                <c16:uniqueId val="{00000009-12D0-4E98-A1FB-CA5638D94439}"/>
              </c:ext>
            </c:extLst>
          </c:dPt>
          <c:dPt>
            <c:idx val="31"/>
            <c:invertIfNegative val="0"/>
            <c:bubble3D val="0"/>
            <c:spPr>
              <a:solidFill>
                <a:srgbClr val="92D050"/>
              </a:solidFill>
              <a:ln>
                <a:noFill/>
              </a:ln>
              <a:effectLst/>
            </c:spPr>
            <c:extLst>
              <c:ext xmlns:c16="http://schemas.microsoft.com/office/drawing/2014/chart" uri="{C3380CC4-5D6E-409C-BE32-E72D297353CC}">
                <c16:uniqueId val="{0000000B-12D0-4E98-A1FB-CA5638D94439}"/>
              </c:ext>
            </c:extLst>
          </c:dPt>
          <c:dPt>
            <c:idx val="32"/>
            <c:invertIfNegative val="0"/>
            <c:bubble3D val="0"/>
            <c:spPr>
              <a:solidFill>
                <a:srgbClr val="92D050"/>
              </a:solidFill>
              <a:ln>
                <a:noFill/>
              </a:ln>
              <a:effectLst/>
            </c:spPr>
            <c:extLst>
              <c:ext xmlns:c16="http://schemas.microsoft.com/office/drawing/2014/chart" uri="{C3380CC4-5D6E-409C-BE32-E72D297353CC}">
                <c16:uniqueId val="{0000000D-12D0-4E98-A1FB-CA5638D94439}"/>
              </c:ext>
            </c:extLst>
          </c:dPt>
          <c:dPt>
            <c:idx val="33"/>
            <c:invertIfNegative val="0"/>
            <c:bubble3D val="0"/>
            <c:spPr>
              <a:solidFill>
                <a:srgbClr val="92D050"/>
              </a:solidFill>
              <a:ln>
                <a:noFill/>
              </a:ln>
              <a:effectLst/>
            </c:spPr>
            <c:extLst>
              <c:ext xmlns:c16="http://schemas.microsoft.com/office/drawing/2014/chart" uri="{C3380CC4-5D6E-409C-BE32-E72D297353CC}">
                <c16:uniqueId val="{0000000F-12D0-4E98-A1FB-CA5638D94439}"/>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Sheet1!$A$2:$A$35</c:f>
              <c:strCache>
                <c:ptCount val="34"/>
                <c:pt idx="0">
                  <c:v>NM</c:v>
                </c:pt>
                <c:pt idx="1">
                  <c:v> Lynn</c:v>
                </c:pt>
                <c:pt idx="2">
                  <c:v>Worcester E</c:v>
                </c:pt>
                <c:pt idx="3">
                  <c:v> Malden</c:v>
                </c:pt>
                <c:pt idx="4">
                  <c:v>Lowell</c:v>
                </c:pt>
                <c:pt idx="5">
                  <c:v>Arlington</c:v>
                </c:pt>
                <c:pt idx="6">
                  <c:v> Framingham</c:v>
                </c:pt>
                <c:pt idx="7">
                  <c:v>Dimock</c:v>
                </c:pt>
                <c:pt idx="8">
                  <c:v>Coastal</c:v>
                </c:pt>
                <c:pt idx="9">
                  <c:v>N Central</c:v>
                </c:pt>
                <c:pt idx="10">
                  <c:v>Cambridge</c:v>
                </c:pt>
                <c:pt idx="11">
                  <c:v>S Central</c:v>
                </c:pt>
                <c:pt idx="12">
                  <c:v>Haverhill</c:v>
                </c:pt>
                <c:pt idx="13">
                  <c:v>Springfield</c:v>
                </c:pt>
                <c:pt idx="14">
                  <c:v>Lawrence</c:v>
                </c:pt>
                <c:pt idx="15">
                  <c:v>Park Street</c:v>
                </c:pt>
                <c:pt idx="16">
                  <c:v>Hyde Park</c:v>
                </c:pt>
                <c:pt idx="17">
                  <c:v>Pittsfield</c:v>
                </c:pt>
                <c:pt idx="18">
                  <c:v> Worcester W</c:v>
                </c:pt>
                <c:pt idx="19">
                  <c:v>Brockton</c:v>
                </c:pt>
                <c:pt idx="20">
                  <c:v> Walden</c:v>
                </c:pt>
                <c:pt idx="21">
                  <c:v>MA All</c:v>
                </c:pt>
                <c:pt idx="22">
                  <c:v>RVW</c:v>
                </c:pt>
                <c:pt idx="23">
                  <c:v>Harbor</c:v>
                </c:pt>
                <c:pt idx="24">
                  <c:v>CSR</c:v>
                </c:pt>
                <c:pt idx="25">
                  <c:v>Attleboro</c:v>
                </c:pt>
                <c:pt idx="26">
                  <c:v>New Bedford</c:v>
                </c:pt>
                <c:pt idx="27">
                  <c:v> Fall River</c:v>
                </c:pt>
                <c:pt idx="28">
                  <c:v>Holyoke</c:v>
                </c:pt>
                <c:pt idx="29">
                  <c:v>Cape Ann</c:v>
                </c:pt>
                <c:pt idx="30">
                  <c:v>C and I</c:v>
                </c:pt>
                <c:pt idx="31">
                  <c:v>Plymouth</c:v>
                </c:pt>
                <c:pt idx="32">
                  <c:v> Gandara</c:v>
                </c:pt>
                <c:pt idx="33">
                  <c:v>Greenfield</c:v>
                </c:pt>
              </c:strCache>
            </c:strRef>
          </c:cat>
          <c:val>
            <c:numRef>
              <c:f>Sheet1!$B$2:$B$35</c:f>
              <c:numCache>
                <c:formatCode>0%</c:formatCode>
                <c:ptCount val="34"/>
                <c:pt idx="0">
                  <c:v>0.72</c:v>
                </c:pt>
                <c:pt idx="1">
                  <c:v>0.75900000000000001</c:v>
                </c:pt>
                <c:pt idx="2">
                  <c:v>0.75900000000000001</c:v>
                </c:pt>
                <c:pt idx="3">
                  <c:v>0.78700000000000003</c:v>
                </c:pt>
                <c:pt idx="4">
                  <c:v>0.79</c:v>
                </c:pt>
                <c:pt idx="5">
                  <c:v>0.79700000000000004</c:v>
                </c:pt>
                <c:pt idx="6">
                  <c:v>0.81099999999999994</c:v>
                </c:pt>
                <c:pt idx="7">
                  <c:v>0.81700000000000006</c:v>
                </c:pt>
                <c:pt idx="8">
                  <c:v>0.81900000000000006</c:v>
                </c:pt>
                <c:pt idx="9">
                  <c:v>0.82099999999999995</c:v>
                </c:pt>
                <c:pt idx="10">
                  <c:v>0.82200000000000006</c:v>
                </c:pt>
                <c:pt idx="11">
                  <c:v>0.82299999999999995</c:v>
                </c:pt>
                <c:pt idx="12">
                  <c:v>0.82900000000000007</c:v>
                </c:pt>
                <c:pt idx="13">
                  <c:v>0.82900000000000007</c:v>
                </c:pt>
                <c:pt idx="14">
                  <c:v>0.83099999999999996</c:v>
                </c:pt>
                <c:pt idx="15">
                  <c:v>0.83200000000000007</c:v>
                </c:pt>
                <c:pt idx="16">
                  <c:v>0.83499999999999996</c:v>
                </c:pt>
                <c:pt idx="17">
                  <c:v>0.83700000000000008</c:v>
                </c:pt>
                <c:pt idx="18">
                  <c:v>0.83799999999999997</c:v>
                </c:pt>
                <c:pt idx="19">
                  <c:v>0.84400000000000008</c:v>
                </c:pt>
                <c:pt idx="20">
                  <c:v>0.84599999999999997</c:v>
                </c:pt>
                <c:pt idx="21">
                  <c:v>0.84699999999999998</c:v>
                </c:pt>
                <c:pt idx="22">
                  <c:v>0.85099999999999998</c:v>
                </c:pt>
                <c:pt idx="23">
                  <c:v>0.85199999999999998</c:v>
                </c:pt>
                <c:pt idx="24">
                  <c:v>0.85599999999999998</c:v>
                </c:pt>
                <c:pt idx="25">
                  <c:v>0.87400000000000011</c:v>
                </c:pt>
                <c:pt idx="26">
                  <c:v>0.87400000000000011</c:v>
                </c:pt>
                <c:pt idx="27">
                  <c:v>0.88700000000000001</c:v>
                </c:pt>
                <c:pt idx="28">
                  <c:v>0.89200000000000002</c:v>
                </c:pt>
                <c:pt idx="29">
                  <c:v>0.89900000000000002</c:v>
                </c:pt>
                <c:pt idx="30">
                  <c:v>0.91500000000000004</c:v>
                </c:pt>
                <c:pt idx="31">
                  <c:v>0.93900000000000006</c:v>
                </c:pt>
                <c:pt idx="32">
                  <c:v>0.95900000000000007</c:v>
                </c:pt>
                <c:pt idx="33">
                  <c:v>0.96900000000000008</c:v>
                </c:pt>
              </c:numCache>
            </c:numRef>
          </c:val>
          <c:extLst>
            <c:ext xmlns:c16="http://schemas.microsoft.com/office/drawing/2014/chart" uri="{C3380CC4-5D6E-409C-BE32-E72D297353CC}">
              <c16:uniqueId val="{00000010-12D0-4E98-A1FB-CA5638D94439}"/>
            </c:ext>
          </c:extLst>
        </c:ser>
        <c:dLbls>
          <c:showLegendKey val="0"/>
          <c:showVal val="0"/>
          <c:showCatName val="0"/>
          <c:showSerName val="0"/>
          <c:showPercent val="0"/>
          <c:showBubbleSize val="0"/>
        </c:dLbls>
        <c:gapWidth val="100"/>
        <c:overlap val="-27"/>
        <c:axId val="367952248"/>
        <c:axId val="367947152"/>
      </c:barChart>
      <c:catAx>
        <c:axId val="367952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67947152"/>
        <c:crosses val="autoZero"/>
        <c:auto val="1"/>
        <c:lblAlgn val="ctr"/>
        <c:lblOffset val="100"/>
        <c:noMultiLvlLbl val="0"/>
      </c:catAx>
      <c:valAx>
        <c:axId val="367947152"/>
        <c:scaling>
          <c:orientation val="minMax"/>
          <c:max val="1"/>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Fidelity Score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7952248"/>
        <c:crosses val="autoZero"/>
        <c:crossBetween val="between"/>
        <c:majorUnit val="0.25"/>
      </c:valAx>
      <c:spPr>
        <a:noFill/>
        <a:ln>
          <a:noFill/>
        </a:ln>
        <a:effectLst/>
      </c:spPr>
    </c:plotArea>
    <c:plotVisOnly val="1"/>
    <c:dispBlanksAs val="gap"/>
    <c:showDLblsOverMax val="0"/>
  </c:chart>
  <c:spPr>
    <a:solidFill>
      <a:schemeClr val="bg1"/>
    </a:solid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2400" dirty="0">
                <a:solidFill>
                  <a:schemeClr val="tx2"/>
                </a:solidFill>
              </a:rPr>
              <a:t>Mean Total Wraparound Fidelity Scores over</a:t>
            </a:r>
            <a:r>
              <a:rPr lang="en-US" sz="2400" baseline="0" dirty="0">
                <a:solidFill>
                  <a:schemeClr val="tx2"/>
                </a:solidFill>
              </a:rPr>
              <a:t> Time</a:t>
            </a:r>
          </a:p>
          <a:p>
            <a:pPr algn="l">
              <a:defRPr/>
            </a:pPr>
            <a:r>
              <a:rPr lang="en-US" sz="1800" baseline="0" dirty="0">
                <a:solidFill>
                  <a:schemeClr val="tx2"/>
                </a:solidFill>
              </a:rPr>
              <a:t>Coaching Observation Measure for Effective Teamwork (COMET)</a:t>
            </a:r>
          </a:p>
          <a:p>
            <a:pPr algn="l">
              <a:defRPr/>
            </a:pPr>
            <a:r>
              <a:rPr lang="en-US" sz="1800" b="0" baseline="0" dirty="0">
                <a:solidFill>
                  <a:schemeClr val="tx2"/>
                </a:solidFill>
              </a:rPr>
              <a:t>CME states (N=5) versus CMHC states (N=4)</a:t>
            </a:r>
            <a:endParaRPr lang="en-US" sz="1800" b="0" dirty="0">
              <a:solidFill>
                <a:schemeClr val="tx2"/>
              </a:solidFill>
            </a:endParaRPr>
          </a:p>
        </c:rich>
      </c:tx>
      <c:layout>
        <c:manualLayout>
          <c:xMode val="edge"/>
          <c:yMode val="edge"/>
          <c:x val="0.10615299590277108"/>
          <c:y val="0"/>
        </c:manualLayout>
      </c:layout>
      <c:overlay val="0"/>
    </c:title>
    <c:autoTitleDeleted val="0"/>
    <c:plotArea>
      <c:layout>
        <c:manualLayout>
          <c:layoutTarget val="inner"/>
          <c:xMode val="edge"/>
          <c:yMode val="edge"/>
          <c:x val="0.17029652866389336"/>
          <c:y val="0.27198500583972957"/>
          <c:w val="0.68653276254196871"/>
          <c:h val="0.56768690073314521"/>
        </c:manualLayout>
      </c:layout>
      <c:lineChart>
        <c:grouping val="standard"/>
        <c:varyColors val="0"/>
        <c:ser>
          <c:idx val="0"/>
          <c:order val="0"/>
          <c:tx>
            <c:strRef>
              <c:f>Sheet1!$C$197</c:f>
              <c:strCache>
                <c:ptCount val="1"/>
                <c:pt idx="0">
                  <c:v>CMHC</c:v>
                </c:pt>
              </c:strCache>
            </c:strRef>
          </c:tx>
          <c:spPr>
            <a:ln>
              <a:solidFill>
                <a:schemeClr val="tx2"/>
              </a:solidFill>
            </a:ln>
          </c:spPr>
          <c:marker>
            <c:symbol val="none"/>
          </c:marker>
          <c:dPt>
            <c:idx val="5"/>
            <c:bubble3D val="0"/>
            <c:spPr>
              <a:ln w="38100">
                <a:solidFill>
                  <a:schemeClr val="tx2"/>
                </a:solidFill>
              </a:ln>
            </c:spPr>
            <c:extLst>
              <c:ext xmlns:c16="http://schemas.microsoft.com/office/drawing/2014/chart" uri="{C3380CC4-5D6E-409C-BE32-E72D297353CC}">
                <c16:uniqueId val="{00000001-9FE8-4434-8145-A010FA2B2F73}"/>
              </c:ext>
            </c:extLst>
          </c:dPt>
          <c:cat>
            <c:strRef>
              <c:f>Sheet1!$B$198:$B$203</c:f>
              <c:strCache>
                <c:ptCount val="6"/>
                <c:pt idx="0">
                  <c:v>1.00</c:v>
                </c:pt>
                <c:pt idx="1">
                  <c:v>2.00</c:v>
                </c:pt>
                <c:pt idx="2">
                  <c:v>3.00</c:v>
                </c:pt>
                <c:pt idx="3">
                  <c:v>4.00</c:v>
                </c:pt>
                <c:pt idx="4">
                  <c:v>5.00</c:v>
                </c:pt>
                <c:pt idx="5">
                  <c:v>6.00</c:v>
                </c:pt>
              </c:strCache>
            </c:strRef>
          </c:cat>
          <c:val>
            <c:numRef>
              <c:f>Sheet1!$C$198:$C$203</c:f>
              <c:numCache>
                <c:formatCode>####.0000</c:formatCode>
                <c:ptCount val="6"/>
                <c:pt idx="0">
                  <c:v>0.26557454492957222</c:v>
                </c:pt>
                <c:pt idx="1">
                  <c:v>0.26107326325172436</c:v>
                </c:pt>
                <c:pt idx="2">
                  <c:v>0.33438743754692041</c:v>
                </c:pt>
                <c:pt idx="3">
                  <c:v>0.2921326811974897</c:v>
                </c:pt>
                <c:pt idx="4">
                  <c:v>0.25294142501059863</c:v>
                </c:pt>
                <c:pt idx="5">
                  <c:v>0.24616470946654079</c:v>
                </c:pt>
              </c:numCache>
            </c:numRef>
          </c:val>
          <c:smooth val="0"/>
          <c:extLst>
            <c:ext xmlns:c16="http://schemas.microsoft.com/office/drawing/2014/chart" uri="{C3380CC4-5D6E-409C-BE32-E72D297353CC}">
              <c16:uniqueId val="{00000002-9FE8-4434-8145-A010FA2B2F73}"/>
            </c:ext>
          </c:extLst>
        </c:ser>
        <c:ser>
          <c:idx val="1"/>
          <c:order val="1"/>
          <c:tx>
            <c:strRef>
              <c:f>Sheet1!$D$197</c:f>
              <c:strCache>
                <c:ptCount val="1"/>
                <c:pt idx="0">
                  <c:v>CME</c:v>
                </c:pt>
              </c:strCache>
            </c:strRef>
          </c:tx>
          <c:spPr>
            <a:ln w="38100">
              <a:solidFill>
                <a:schemeClr val="tx1">
                  <a:lumMod val="75000"/>
                </a:schemeClr>
              </a:solidFill>
            </a:ln>
          </c:spPr>
          <c:marker>
            <c:symbol val="none"/>
          </c:marker>
          <c:cat>
            <c:strRef>
              <c:f>Sheet1!$B$198:$B$203</c:f>
              <c:strCache>
                <c:ptCount val="6"/>
                <c:pt idx="0">
                  <c:v>1.00</c:v>
                </c:pt>
                <c:pt idx="1">
                  <c:v>2.00</c:v>
                </c:pt>
                <c:pt idx="2">
                  <c:v>3.00</c:v>
                </c:pt>
                <c:pt idx="3">
                  <c:v>4.00</c:v>
                </c:pt>
                <c:pt idx="4">
                  <c:v>5.00</c:v>
                </c:pt>
                <c:pt idx="5">
                  <c:v>6.00</c:v>
                </c:pt>
              </c:strCache>
            </c:strRef>
          </c:cat>
          <c:val>
            <c:numRef>
              <c:f>Sheet1!$D$198:$D$203</c:f>
              <c:numCache>
                <c:formatCode>####.0000</c:formatCode>
                <c:ptCount val="6"/>
                <c:pt idx="0">
                  <c:v>0.4314982891140911</c:v>
                </c:pt>
                <c:pt idx="1">
                  <c:v>0.50764271155988594</c:v>
                </c:pt>
                <c:pt idx="2">
                  <c:v>0.45343064622953599</c:v>
                </c:pt>
                <c:pt idx="3">
                  <c:v>0.32804006160185212</c:v>
                </c:pt>
                <c:pt idx="4">
                  <c:v>0.3172111860736298</c:v>
                </c:pt>
              </c:numCache>
            </c:numRef>
          </c:val>
          <c:smooth val="0"/>
          <c:extLst>
            <c:ext xmlns:c16="http://schemas.microsoft.com/office/drawing/2014/chart" uri="{C3380CC4-5D6E-409C-BE32-E72D297353CC}">
              <c16:uniqueId val="{00000003-9FE8-4434-8145-A010FA2B2F73}"/>
            </c:ext>
          </c:extLst>
        </c:ser>
        <c:dLbls>
          <c:showLegendKey val="0"/>
          <c:showVal val="0"/>
          <c:showCatName val="0"/>
          <c:showSerName val="0"/>
          <c:showPercent val="0"/>
          <c:showBubbleSize val="0"/>
        </c:dLbls>
        <c:smooth val="0"/>
        <c:axId val="634778896"/>
        <c:axId val="634774976"/>
      </c:lineChart>
      <c:catAx>
        <c:axId val="634778896"/>
        <c:scaling>
          <c:orientation val="minMax"/>
        </c:scaling>
        <c:delete val="0"/>
        <c:axPos val="b"/>
        <c:title>
          <c:tx>
            <c:rich>
              <a:bodyPr/>
              <a:lstStyle/>
              <a:p>
                <a:pPr>
                  <a:defRPr/>
                </a:pPr>
                <a:r>
                  <a:rPr lang="en-US" sz="1600" dirty="0"/>
                  <a:t>Number of Years Implementing Wraparound</a:t>
                </a:r>
              </a:p>
            </c:rich>
          </c:tx>
          <c:layout>
            <c:manualLayout>
              <c:xMode val="edge"/>
              <c:yMode val="edge"/>
              <c:x val="0.29923567327084266"/>
              <c:y val="0.8974007010327294"/>
            </c:manualLayout>
          </c:layout>
          <c:overlay val="0"/>
        </c:title>
        <c:numFmt formatCode="General" sourceLinked="0"/>
        <c:majorTickMark val="none"/>
        <c:minorTickMark val="none"/>
        <c:tickLblPos val="nextTo"/>
        <c:crossAx val="634774976"/>
        <c:crosses val="autoZero"/>
        <c:auto val="1"/>
        <c:lblAlgn val="ctr"/>
        <c:lblOffset val="100"/>
        <c:noMultiLvlLbl val="0"/>
      </c:catAx>
      <c:valAx>
        <c:axId val="634774976"/>
        <c:scaling>
          <c:orientation val="minMax"/>
        </c:scaling>
        <c:delete val="0"/>
        <c:axPos val="l"/>
        <c:majorGridlines/>
        <c:title>
          <c:tx>
            <c:rich>
              <a:bodyPr/>
              <a:lstStyle/>
              <a:p>
                <a:pPr>
                  <a:defRPr/>
                </a:pPr>
                <a:r>
                  <a:rPr lang="en-US" sz="1600" dirty="0"/>
                  <a:t>COMET Score</a:t>
                </a:r>
              </a:p>
            </c:rich>
          </c:tx>
          <c:layout>
            <c:manualLayout>
              <c:xMode val="edge"/>
              <c:yMode val="edge"/>
              <c:x val="6.9840262150595883E-2"/>
              <c:y val="0.45249411045130244"/>
            </c:manualLayout>
          </c:layout>
          <c:overlay val="0"/>
        </c:title>
        <c:numFmt formatCode="####.0000" sourceLinked="1"/>
        <c:majorTickMark val="none"/>
        <c:minorTickMark val="none"/>
        <c:tickLblPos val="nextTo"/>
        <c:crossAx val="634778896"/>
        <c:crosses val="autoZero"/>
        <c:crossBetween val="between"/>
      </c:valAx>
    </c:plotArea>
    <c:legend>
      <c:legendPos val="r"/>
      <c:layout>
        <c:manualLayout>
          <c:xMode val="edge"/>
          <c:yMode val="edge"/>
          <c:x val="0.86561431854532644"/>
          <c:y val="0.51929066645158484"/>
          <c:w val="0.12526860672911902"/>
          <c:h val="0.10705468794633706"/>
        </c:manualLayout>
      </c:layout>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8"/>
            <c:invertIfNegative val="0"/>
            <c:bubble3D val="0"/>
            <c:spPr>
              <a:solidFill>
                <a:schemeClr val="accent3"/>
              </a:solidFill>
              <a:ln>
                <a:noFill/>
              </a:ln>
              <a:effectLst/>
            </c:spPr>
            <c:extLst>
              <c:ext xmlns:c16="http://schemas.microsoft.com/office/drawing/2014/chart" uri="{C3380CC4-5D6E-409C-BE32-E72D297353CC}">
                <c16:uniqueId val="{00000003-AF4D-4C0A-9221-48B9E61D1BD0}"/>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4-AF4D-4C0A-9221-48B9E61D1BD0}"/>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08-1516-4B28-8101-EF6496743261}"/>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5-AF4D-4C0A-9221-48B9E61D1BD0}"/>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07-1516-4B28-8101-EF6496743261}"/>
              </c:ext>
            </c:extLst>
          </c:dPt>
          <c:dPt>
            <c:idx val="16"/>
            <c:invertIfNegative val="0"/>
            <c:bubble3D val="0"/>
            <c:spPr>
              <a:solidFill>
                <a:schemeClr val="accent3"/>
              </a:solidFill>
              <a:ln>
                <a:noFill/>
              </a:ln>
              <a:effectLst/>
            </c:spPr>
            <c:extLst>
              <c:ext xmlns:c16="http://schemas.microsoft.com/office/drawing/2014/chart" uri="{C3380CC4-5D6E-409C-BE32-E72D297353CC}">
                <c16:uniqueId val="{00000006-1516-4B28-8101-EF649674326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Facilitator</c:v>
                </c:pt>
                <c:pt idx="1">
                  <c:v>Parent (birth or adoptive)</c:v>
                </c:pt>
                <c:pt idx="2">
                  <c:v>Family support partner or advocate</c:v>
                </c:pt>
                <c:pt idx="3">
                  <c:v>Mental health provider</c:v>
                </c:pt>
                <c:pt idx="4">
                  <c:v>Youth</c:v>
                </c:pt>
                <c:pt idx="5">
                  <c:v>School representative</c:v>
                </c:pt>
                <c:pt idx="6">
                  <c:v>Social worker</c:v>
                </c:pt>
                <c:pt idx="7">
                  <c:v>Caregiver (other)</c:v>
                </c:pt>
                <c:pt idx="8">
                  <c:v>Extended family member</c:v>
                </c:pt>
                <c:pt idx="9">
                  <c:v>Sibling</c:v>
                </c:pt>
                <c:pt idx="10">
                  <c:v>Mental health agency representative</c:v>
                </c:pt>
                <c:pt idx="11">
                  <c:v>Community or other natural support</c:v>
                </c:pt>
                <c:pt idx="12">
                  <c:v>Medical provider</c:v>
                </c:pt>
                <c:pt idx="13">
                  <c:v>Foster parent</c:v>
                </c:pt>
                <c:pt idx="14">
                  <c:v>Friend of parent/caregiver</c:v>
                </c:pt>
                <c:pt idx="15">
                  <c:v>Attorney</c:v>
                </c:pt>
                <c:pt idx="16">
                  <c:v>Friend of youth</c:v>
                </c:pt>
                <c:pt idx="17">
                  <c:v>Juvenile justice representative</c:v>
                </c:pt>
                <c:pt idx="18">
                  <c:v>CASA</c:v>
                </c:pt>
              </c:strCache>
            </c:strRef>
          </c:cat>
          <c:val>
            <c:numRef>
              <c:f>Sheet1!$B$2:$B$20</c:f>
              <c:numCache>
                <c:formatCode>0%</c:formatCode>
                <c:ptCount val="19"/>
                <c:pt idx="0">
                  <c:v>0.9</c:v>
                </c:pt>
                <c:pt idx="1">
                  <c:v>0.78</c:v>
                </c:pt>
                <c:pt idx="2">
                  <c:v>0.7</c:v>
                </c:pt>
                <c:pt idx="3">
                  <c:v>0.65</c:v>
                </c:pt>
                <c:pt idx="4">
                  <c:v>0.37</c:v>
                </c:pt>
                <c:pt idx="5">
                  <c:v>0.16</c:v>
                </c:pt>
                <c:pt idx="6">
                  <c:v>0.16</c:v>
                </c:pt>
                <c:pt idx="7">
                  <c:v>0.09</c:v>
                </c:pt>
                <c:pt idx="8">
                  <c:v>0.08</c:v>
                </c:pt>
                <c:pt idx="9">
                  <c:v>0.06</c:v>
                </c:pt>
                <c:pt idx="10">
                  <c:v>0.06</c:v>
                </c:pt>
                <c:pt idx="11">
                  <c:v>0.06</c:v>
                </c:pt>
                <c:pt idx="12">
                  <c:v>0.03</c:v>
                </c:pt>
                <c:pt idx="13">
                  <c:v>0.02</c:v>
                </c:pt>
                <c:pt idx="14">
                  <c:v>0.02</c:v>
                </c:pt>
                <c:pt idx="15">
                  <c:v>0.02</c:v>
                </c:pt>
                <c:pt idx="16">
                  <c:v>0.01</c:v>
                </c:pt>
                <c:pt idx="17">
                  <c:v>0.01</c:v>
                </c:pt>
                <c:pt idx="18">
                  <c:v>0</c:v>
                </c:pt>
              </c:numCache>
            </c:numRef>
          </c:val>
          <c:extLst>
            <c:ext xmlns:c16="http://schemas.microsoft.com/office/drawing/2014/chart" uri="{C3380CC4-5D6E-409C-BE32-E72D297353CC}">
              <c16:uniqueId val="{00000000-AF4D-4C0A-9221-48B9E61D1BD0}"/>
            </c:ext>
          </c:extLst>
        </c:ser>
        <c:dLbls>
          <c:showLegendKey val="0"/>
          <c:showVal val="0"/>
          <c:showCatName val="0"/>
          <c:showSerName val="0"/>
          <c:showPercent val="0"/>
          <c:showBubbleSize val="0"/>
        </c:dLbls>
        <c:gapWidth val="50"/>
        <c:overlap val="-27"/>
        <c:axId val="367948720"/>
        <c:axId val="368668160"/>
      </c:barChart>
      <c:catAx>
        <c:axId val="36794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668160"/>
        <c:crosses val="autoZero"/>
        <c:auto val="1"/>
        <c:lblAlgn val="ctr"/>
        <c:lblOffset val="100"/>
        <c:noMultiLvlLbl val="0"/>
      </c:catAx>
      <c:valAx>
        <c:axId val="3686681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7948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2013</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Natural Supports at Team Meetings</c:v>
                </c:pt>
              </c:strCache>
            </c:strRef>
          </c:cat>
          <c:val>
            <c:numRef>
              <c:f>Sheet1!$B$2</c:f>
              <c:numCache>
                <c:formatCode>0%</c:formatCode>
                <c:ptCount val="1"/>
                <c:pt idx="0">
                  <c:v>0.4</c:v>
                </c:pt>
              </c:numCache>
            </c:numRef>
          </c:val>
          <c:extLst>
            <c:ext xmlns:c16="http://schemas.microsoft.com/office/drawing/2014/chart" uri="{C3380CC4-5D6E-409C-BE32-E72D297353CC}">
              <c16:uniqueId val="{00000000-3816-43E2-881D-D06E2BF89290}"/>
            </c:ext>
          </c:extLst>
        </c:ser>
        <c:ser>
          <c:idx val="1"/>
          <c:order val="1"/>
          <c:tx>
            <c:strRef>
              <c:f>Sheet1!$C$1</c:f>
              <c:strCache>
                <c:ptCount val="1"/>
                <c:pt idx="0">
                  <c:v>2014</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Natural Supports at Team Meetings</c:v>
                </c:pt>
              </c:strCache>
            </c:strRef>
          </c:cat>
          <c:val>
            <c:numRef>
              <c:f>Sheet1!$C$2</c:f>
              <c:numCache>
                <c:formatCode>0%</c:formatCode>
                <c:ptCount val="1"/>
                <c:pt idx="0">
                  <c:v>0.33</c:v>
                </c:pt>
              </c:numCache>
            </c:numRef>
          </c:val>
          <c:extLst>
            <c:ext xmlns:c16="http://schemas.microsoft.com/office/drawing/2014/chart" uri="{C3380CC4-5D6E-409C-BE32-E72D297353CC}">
              <c16:uniqueId val="{00000001-3816-43E2-881D-D06E2BF89290}"/>
            </c:ext>
          </c:extLst>
        </c:ser>
        <c:ser>
          <c:idx val="2"/>
          <c:order val="2"/>
          <c:tx>
            <c:strRef>
              <c:f>Sheet1!$D$1</c:f>
              <c:strCache>
                <c:ptCount val="1"/>
                <c:pt idx="0">
                  <c:v>2015</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Natural Supports at Team Meetings</c:v>
                </c:pt>
              </c:strCache>
            </c:strRef>
          </c:cat>
          <c:val>
            <c:numRef>
              <c:f>Sheet1!$D$2</c:f>
              <c:numCache>
                <c:formatCode>0%</c:formatCode>
                <c:ptCount val="1"/>
                <c:pt idx="0">
                  <c:v>0.28999999999999998</c:v>
                </c:pt>
              </c:numCache>
            </c:numRef>
          </c:val>
          <c:extLst>
            <c:ext xmlns:c16="http://schemas.microsoft.com/office/drawing/2014/chart" uri="{C3380CC4-5D6E-409C-BE32-E72D297353CC}">
              <c16:uniqueId val="{00000002-3816-43E2-881D-D06E2BF89290}"/>
            </c:ext>
          </c:extLst>
        </c:ser>
        <c:ser>
          <c:idx val="3"/>
          <c:order val="3"/>
          <c:tx>
            <c:strRef>
              <c:f>Sheet1!$E$1</c:f>
              <c:strCache>
                <c:ptCount val="1"/>
                <c:pt idx="0">
                  <c:v>2016</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Natural Supports at Team Meetings</c:v>
                </c:pt>
              </c:strCache>
            </c:strRef>
          </c:cat>
          <c:val>
            <c:numRef>
              <c:f>Sheet1!$E$2</c:f>
              <c:numCache>
                <c:formatCode>0%</c:formatCode>
                <c:ptCount val="1"/>
                <c:pt idx="0">
                  <c:v>0.4</c:v>
                </c:pt>
              </c:numCache>
            </c:numRef>
          </c:val>
          <c:extLst>
            <c:ext xmlns:c16="http://schemas.microsoft.com/office/drawing/2014/chart" uri="{C3380CC4-5D6E-409C-BE32-E72D297353CC}">
              <c16:uniqueId val="{00000003-3816-43E2-881D-D06E2BF89290}"/>
            </c:ext>
          </c:extLst>
        </c:ser>
        <c:ser>
          <c:idx val="4"/>
          <c:order val="4"/>
          <c:tx>
            <c:strRef>
              <c:f>Sheet1!$F$1</c:f>
              <c:strCache>
                <c:ptCount val="1"/>
                <c:pt idx="0">
                  <c:v>2017</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Natural Supports at Team Meetings</c:v>
                </c:pt>
              </c:strCache>
            </c:strRef>
          </c:cat>
          <c:val>
            <c:numRef>
              <c:f>Sheet1!$F$2</c:f>
              <c:numCache>
                <c:formatCode>0%</c:formatCode>
                <c:ptCount val="1"/>
                <c:pt idx="0">
                  <c:v>0.35</c:v>
                </c:pt>
              </c:numCache>
            </c:numRef>
          </c:val>
          <c:extLst>
            <c:ext xmlns:c16="http://schemas.microsoft.com/office/drawing/2014/chart" uri="{C3380CC4-5D6E-409C-BE32-E72D297353CC}">
              <c16:uniqueId val="{00000004-3816-43E2-881D-D06E2BF89290}"/>
            </c:ext>
          </c:extLst>
        </c:ser>
        <c:ser>
          <c:idx val="5"/>
          <c:order val="5"/>
          <c:tx>
            <c:strRef>
              <c:f>Sheet1!$G$1</c:f>
              <c:strCache>
                <c:ptCount val="1"/>
                <c:pt idx="0">
                  <c:v>2018</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Natural Supports at Team Meetings</c:v>
                </c:pt>
              </c:strCache>
            </c:strRef>
          </c:cat>
          <c:val>
            <c:numRef>
              <c:f>Sheet1!$G$2</c:f>
              <c:numCache>
                <c:formatCode>0%</c:formatCode>
                <c:ptCount val="1"/>
                <c:pt idx="0">
                  <c:v>0.19</c:v>
                </c:pt>
              </c:numCache>
            </c:numRef>
          </c:val>
          <c:extLst>
            <c:ext xmlns:c16="http://schemas.microsoft.com/office/drawing/2014/chart" uri="{C3380CC4-5D6E-409C-BE32-E72D297353CC}">
              <c16:uniqueId val="{00000000-8173-4894-ABCA-46EA856A0BC1}"/>
            </c:ext>
          </c:extLst>
        </c:ser>
        <c:ser>
          <c:idx val="6"/>
          <c:order val="6"/>
          <c:tx>
            <c:strRef>
              <c:f>Sheet1!$H$1</c:f>
              <c:strCache>
                <c:ptCount val="1"/>
                <c:pt idx="0">
                  <c:v>2019</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Natural Supports at Team Meetings</c:v>
                </c:pt>
              </c:strCache>
            </c:strRef>
          </c:cat>
          <c:val>
            <c:numRef>
              <c:f>Sheet1!$H$2</c:f>
              <c:numCache>
                <c:formatCode>0%</c:formatCode>
                <c:ptCount val="1"/>
                <c:pt idx="0">
                  <c:v>0.16</c:v>
                </c:pt>
              </c:numCache>
            </c:numRef>
          </c:val>
          <c:extLst>
            <c:ext xmlns:c16="http://schemas.microsoft.com/office/drawing/2014/chart" uri="{C3380CC4-5D6E-409C-BE32-E72D297353CC}">
              <c16:uniqueId val="{00000000-0D8B-434D-92A5-CDA7E242A012}"/>
            </c:ext>
          </c:extLst>
        </c:ser>
        <c:dLbls>
          <c:dLblPos val="outEnd"/>
          <c:showLegendKey val="0"/>
          <c:showVal val="1"/>
          <c:showCatName val="0"/>
          <c:showSerName val="0"/>
          <c:showPercent val="0"/>
          <c:showBubbleSize val="0"/>
        </c:dLbls>
        <c:gapWidth val="75"/>
        <c:overlap val="-25"/>
        <c:axId val="368662280"/>
        <c:axId val="368663848"/>
      </c:barChart>
      <c:catAx>
        <c:axId val="368662280"/>
        <c:scaling>
          <c:orientation val="minMax"/>
        </c:scaling>
        <c:delete val="0"/>
        <c:axPos val="b"/>
        <c:numFmt formatCode="General" sourceLinked="0"/>
        <c:majorTickMark val="none"/>
        <c:minorTickMark val="none"/>
        <c:tickLblPos val="nextTo"/>
        <c:crossAx val="368663848"/>
        <c:crosses val="autoZero"/>
        <c:auto val="1"/>
        <c:lblAlgn val="ctr"/>
        <c:lblOffset val="100"/>
        <c:noMultiLvlLbl val="0"/>
      </c:catAx>
      <c:valAx>
        <c:axId val="368663848"/>
        <c:scaling>
          <c:orientation val="minMax"/>
          <c:max val="1"/>
          <c:min val="0"/>
        </c:scaling>
        <c:delete val="0"/>
        <c:axPos val="l"/>
        <c:numFmt formatCode="0%" sourceLinked="1"/>
        <c:majorTickMark val="none"/>
        <c:minorTickMark val="none"/>
        <c:tickLblPos val="nextTo"/>
        <c:spPr>
          <a:ln w="9525">
            <a:noFill/>
          </a:ln>
        </c:spPr>
        <c:crossAx val="368662280"/>
        <c:crosses val="autoZero"/>
        <c:crossBetween val="between"/>
        <c:majorUnit val="0.1"/>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WFI-EZ</c:v>
                </c:pt>
              </c:strCache>
            </c:strRef>
          </c:tx>
          <c:spPr>
            <a:solidFill>
              <a:schemeClr val="accent1"/>
            </a:solidFill>
            <a:ln>
              <a:noFill/>
            </a:ln>
            <a:effectLst/>
          </c:spPr>
          <c:invertIfNegative val="0"/>
          <c:cat>
            <c:strRef>
              <c:f>Sheet1!$A$2:$A$17</c:f>
              <c:strCache>
                <c:ptCount val="16"/>
                <c:pt idx="0">
                  <c:v>Arlington</c:v>
                </c:pt>
                <c:pt idx="1">
                  <c:v> Fall River</c:v>
                </c:pt>
                <c:pt idx="2">
                  <c:v> Framingham</c:v>
                </c:pt>
                <c:pt idx="3">
                  <c:v> Gandara</c:v>
                </c:pt>
                <c:pt idx="4">
                  <c:v>Greenfield</c:v>
                </c:pt>
                <c:pt idx="5">
                  <c:v>Harbor</c:v>
                </c:pt>
                <c:pt idx="6">
                  <c:v>Haverhill</c:v>
                </c:pt>
                <c:pt idx="7">
                  <c:v>Holyoke</c:v>
                </c:pt>
                <c:pt idx="8">
                  <c:v>Hyde Park</c:v>
                </c:pt>
                <c:pt idx="9">
                  <c:v>Lawrence</c:v>
                </c:pt>
                <c:pt idx="10">
                  <c:v>Lowell</c:v>
                </c:pt>
                <c:pt idx="11">
                  <c:v>Attleboro</c:v>
                </c:pt>
                <c:pt idx="12">
                  <c:v> Lynn</c:v>
                </c:pt>
                <c:pt idx="13">
                  <c:v> Malden</c:v>
                </c:pt>
                <c:pt idx="14">
                  <c:v>New Bedford</c:v>
                </c:pt>
                <c:pt idx="15">
                  <c:v>N Central</c:v>
                </c:pt>
              </c:strCache>
            </c:strRef>
          </c:cat>
          <c:val>
            <c:numRef>
              <c:f>Sheet1!$B$2:$B$17</c:f>
              <c:numCache>
                <c:formatCode>0.00</c:formatCode>
                <c:ptCount val="16"/>
                <c:pt idx="0">
                  <c:v>0.72999639999999999</c:v>
                </c:pt>
                <c:pt idx="1">
                  <c:v>0.76244069999999997</c:v>
                </c:pt>
                <c:pt idx="2">
                  <c:v>-2.1251006000000001</c:v>
                </c:pt>
                <c:pt idx="3">
                  <c:v>0.76244069999999997</c:v>
                </c:pt>
                <c:pt idx="4">
                  <c:v>0.40555360000000001</c:v>
                </c:pt>
                <c:pt idx="5">
                  <c:v>-0.79488499999999995</c:v>
                </c:pt>
                <c:pt idx="6">
                  <c:v>0.113555</c:v>
                </c:pt>
                <c:pt idx="7">
                  <c:v>1.4113264000000001</c:v>
                </c:pt>
                <c:pt idx="8">
                  <c:v>0.53533070000000005</c:v>
                </c:pt>
                <c:pt idx="9">
                  <c:v>0.43799779999999999</c:v>
                </c:pt>
                <c:pt idx="10">
                  <c:v>-0.17844360000000001</c:v>
                </c:pt>
                <c:pt idx="11">
                  <c:v>0.98955070000000001</c:v>
                </c:pt>
                <c:pt idx="12">
                  <c:v>-1.2491049000000001</c:v>
                </c:pt>
                <c:pt idx="13">
                  <c:v>-0.340665</c:v>
                </c:pt>
                <c:pt idx="14">
                  <c:v>0.43799779999999999</c:v>
                </c:pt>
                <c:pt idx="15">
                  <c:v>0.17844360000000001</c:v>
                </c:pt>
              </c:numCache>
            </c:numRef>
          </c:val>
          <c:extLst>
            <c:ext xmlns:c16="http://schemas.microsoft.com/office/drawing/2014/chart" uri="{C3380CC4-5D6E-409C-BE32-E72D297353CC}">
              <c16:uniqueId val="{00000000-4C56-4584-907E-4F7A315EB591}"/>
            </c:ext>
          </c:extLst>
        </c:ser>
        <c:ser>
          <c:idx val="1"/>
          <c:order val="1"/>
          <c:tx>
            <c:strRef>
              <c:f>Sheet1!$C$1</c:f>
              <c:strCache>
                <c:ptCount val="1"/>
                <c:pt idx="0">
                  <c:v>TOM 2.0</c:v>
                </c:pt>
              </c:strCache>
            </c:strRef>
          </c:tx>
          <c:spPr>
            <a:solidFill>
              <a:schemeClr val="accent2"/>
            </a:solidFill>
            <a:ln>
              <a:noFill/>
            </a:ln>
            <a:effectLst/>
          </c:spPr>
          <c:invertIfNegative val="0"/>
          <c:cat>
            <c:strRef>
              <c:f>Sheet1!$A$2:$A$17</c:f>
              <c:strCache>
                <c:ptCount val="16"/>
                <c:pt idx="0">
                  <c:v>Arlington</c:v>
                </c:pt>
                <c:pt idx="1">
                  <c:v> Fall River</c:v>
                </c:pt>
                <c:pt idx="2">
                  <c:v> Framingham</c:v>
                </c:pt>
                <c:pt idx="3">
                  <c:v> Gandara</c:v>
                </c:pt>
                <c:pt idx="4">
                  <c:v>Greenfield</c:v>
                </c:pt>
                <c:pt idx="5">
                  <c:v>Harbor</c:v>
                </c:pt>
                <c:pt idx="6">
                  <c:v>Haverhill</c:v>
                </c:pt>
                <c:pt idx="7">
                  <c:v>Holyoke</c:v>
                </c:pt>
                <c:pt idx="8">
                  <c:v>Hyde Park</c:v>
                </c:pt>
                <c:pt idx="9">
                  <c:v>Lawrence</c:v>
                </c:pt>
                <c:pt idx="10">
                  <c:v>Lowell</c:v>
                </c:pt>
                <c:pt idx="11">
                  <c:v>Attleboro</c:v>
                </c:pt>
                <c:pt idx="12">
                  <c:v> Lynn</c:v>
                </c:pt>
                <c:pt idx="13">
                  <c:v> Malden</c:v>
                </c:pt>
                <c:pt idx="14">
                  <c:v>New Bedford</c:v>
                </c:pt>
                <c:pt idx="15">
                  <c:v>N Central</c:v>
                </c:pt>
              </c:strCache>
            </c:strRef>
          </c:cat>
          <c:val>
            <c:numRef>
              <c:f>Sheet1!$C$2:$C$17</c:f>
              <c:numCache>
                <c:formatCode>0.00</c:formatCode>
                <c:ptCount val="16"/>
                <c:pt idx="0">
                  <c:v>-0.98006510999999996</c:v>
                </c:pt>
                <c:pt idx="1">
                  <c:v>0.79626436</c:v>
                </c:pt>
                <c:pt idx="2">
                  <c:v>-0.70374720000000002</c:v>
                </c:pt>
                <c:pt idx="3">
                  <c:v>2.2173279300000002</c:v>
                </c:pt>
                <c:pt idx="4">
                  <c:v>2.4146978699999999</c:v>
                </c:pt>
                <c:pt idx="5">
                  <c:v>0.10546956</c:v>
                </c:pt>
                <c:pt idx="6">
                  <c:v>-0.34848129999999999</c:v>
                </c:pt>
                <c:pt idx="7">
                  <c:v>0.89494932999999999</c:v>
                </c:pt>
                <c:pt idx="8">
                  <c:v>-0.23005934</c:v>
                </c:pt>
                <c:pt idx="9">
                  <c:v>-0.30900730999999998</c:v>
                </c:pt>
                <c:pt idx="10">
                  <c:v>-1.1182240699999999</c:v>
                </c:pt>
                <c:pt idx="11">
                  <c:v>0.53968342999999996</c:v>
                </c:pt>
                <c:pt idx="12">
                  <c:v>-1.7300708899999999</c:v>
                </c:pt>
                <c:pt idx="13">
                  <c:v>-1.1774350499999999</c:v>
                </c:pt>
                <c:pt idx="14">
                  <c:v>0.53968342999999996</c:v>
                </c:pt>
                <c:pt idx="15">
                  <c:v>-0.50637725</c:v>
                </c:pt>
              </c:numCache>
            </c:numRef>
          </c:val>
          <c:extLst>
            <c:ext xmlns:c16="http://schemas.microsoft.com/office/drawing/2014/chart" uri="{C3380CC4-5D6E-409C-BE32-E72D297353CC}">
              <c16:uniqueId val="{00000001-4C56-4584-907E-4F7A315EB591}"/>
            </c:ext>
          </c:extLst>
        </c:ser>
        <c:dLbls>
          <c:showLegendKey val="0"/>
          <c:showVal val="0"/>
          <c:showCatName val="0"/>
          <c:showSerName val="0"/>
          <c:showPercent val="0"/>
          <c:showBubbleSize val="0"/>
        </c:dLbls>
        <c:gapWidth val="150"/>
        <c:axId val="368667376"/>
        <c:axId val="368661888"/>
      </c:barChart>
      <c:catAx>
        <c:axId val="36866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661888"/>
        <c:crosses val="autoZero"/>
        <c:auto val="1"/>
        <c:lblAlgn val="ctr"/>
        <c:lblOffset val="100"/>
        <c:noMultiLvlLbl val="0"/>
      </c:catAx>
      <c:valAx>
        <c:axId val="368661888"/>
        <c:scaling>
          <c:orientation val="minMax"/>
          <c:max val="2.5"/>
          <c:min val="-2.5"/>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Standard Deviation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6673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WFI-EZ</c:v>
                </c:pt>
              </c:strCache>
            </c:strRef>
          </c:tx>
          <c:spPr>
            <a:solidFill>
              <a:schemeClr val="accent1"/>
            </a:solidFill>
            <a:ln>
              <a:noFill/>
            </a:ln>
            <a:effectLst/>
          </c:spPr>
          <c:invertIfNegative val="0"/>
          <c:cat>
            <c:strRef>
              <c:f>Sheet1!$A$2:$A$17</c:f>
              <c:strCache>
                <c:ptCount val="16"/>
                <c:pt idx="0">
                  <c:v>Park Street</c:v>
                </c:pt>
                <c:pt idx="1">
                  <c:v>Pittsfield</c:v>
                </c:pt>
                <c:pt idx="2">
                  <c:v>Plymouth</c:v>
                </c:pt>
                <c:pt idx="3">
                  <c:v>RVW</c:v>
                </c:pt>
                <c:pt idx="4">
                  <c:v>S Central</c:v>
                </c:pt>
                <c:pt idx="5">
                  <c:v>Springfield</c:v>
                </c:pt>
                <c:pt idx="6">
                  <c:v>Brockton</c:v>
                </c:pt>
                <c:pt idx="7">
                  <c:v> Walden</c:v>
                </c:pt>
                <c:pt idx="8">
                  <c:v> Worcester W</c:v>
                </c:pt>
                <c:pt idx="9">
                  <c:v>Worcester E</c:v>
                </c:pt>
                <c:pt idx="10">
                  <c:v>Cambridge</c:v>
                </c:pt>
                <c:pt idx="11">
                  <c:v>Cape Ann</c:v>
                </c:pt>
                <c:pt idx="12">
                  <c:v>C and I</c:v>
                </c:pt>
                <c:pt idx="13">
                  <c:v>CSR</c:v>
                </c:pt>
                <c:pt idx="14">
                  <c:v>Coastal</c:v>
                </c:pt>
                <c:pt idx="15">
                  <c:v>Dimock</c:v>
                </c:pt>
              </c:strCache>
            </c:strRef>
          </c:cat>
          <c:val>
            <c:numRef>
              <c:f>Sheet1!$B$2:$B$17</c:f>
              <c:numCache>
                <c:formatCode>0.00</c:formatCode>
                <c:ptCount val="16"/>
                <c:pt idx="0">
                  <c:v>-1.7033248999999999</c:v>
                </c:pt>
                <c:pt idx="1">
                  <c:v>0.76244069999999997</c:v>
                </c:pt>
                <c:pt idx="2">
                  <c:v>-0.69755210000000001</c:v>
                </c:pt>
                <c:pt idx="3">
                  <c:v>-0.82732919999999999</c:v>
                </c:pt>
                <c:pt idx="4">
                  <c:v>0.82732919999999999</c:v>
                </c:pt>
                <c:pt idx="5">
                  <c:v>-0.50288639999999996</c:v>
                </c:pt>
                <c:pt idx="6">
                  <c:v>0.95710640000000002</c:v>
                </c:pt>
                <c:pt idx="7">
                  <c:v>-2.9362077000000002</c:v>
                </c:pt>
                <c:pt idx="8">
                  <c:v>-0.53533070000000005</c:v>
                </c:pt>
                <c:pt idx="9">
                  <c:v>0.40555360000000001</c:v>
                </c:pt>
                <c:pt idx="10">
                  <c:v>0.340665</c:v>
                </c:pt>
                <c:pt idx="11">
                  <c:v>-0.37310929999999998</c:v>
                </c:pt>
                <c:pt idx="12">
                  <c:v>1.3139935</c:v>
                </c:pt>
                <c:pt idx="13">
                  <c:v>0.21088779999999999</c:v>
                </c:pt>
                <c:pt idx="14">
                  <c:v>0.95710640000000002</c:v>
                </c:pt>
                <c:pt idx="15">
                  <c:v>-0.27577639999999998</c:v>
                </c:pt>
              </c:numCache>
            </c:numRef>
          </c:val>
          <c:extLst>
            <c:ext xmlns:c16="http://schemas.microsoft.com/office/drawing/2014/chart" uri="{C3380CC4-5D6E-409C-BE32-E72D297353CC}">
              <c16:uniqueId val="{00000000-AAFD-4104-B5A9-76C43B68EAD9}"/>
            </c:ext>
          </c:extLst>
        </c:ser>
        <c:ser>
          <c:idx val="1"/>
          <c:order val="1"/>
          <c:tx>
            <c:strRef>
              <c:f>Sheet1!$C$1</c:f>
              <c:strCache>
                <c:ptCount val="1"/>
                <c:pt idx="0">
                  <c:v>TOM 2.0</c:v>
                </c:pt>
              </c:strCache>
            </c:strRef>
          </c:tx>
          <c:spPr>
            <a:solidFill>
              <a:schemeClr val="accent2"/>
            </a:solidFill>
            <a:ln>
              <a:noFill/>
            </a:ln>
            <a:effectLst/>
          </c:spPr>
          <c:invertIfNegative val="0"/>
          <c:cat>
            <c:strRef>
              <c:f>Sheet1!$A$2:$A$17</c:f>
              <c:strCache>
                <c:ptCount val="16"/>
                <c:pt idx="0">
                  <c:v>Park Street</c:v>
                </c:pt>
                <c:pt idx="1">
                  <c:v>Pittsfield</c:v>
                </c:pt>
                <c:pt idx="2">
                  <c:v>Plymouth</c:v>
                </c:pt>
                <c:pt idx="3">
                  <c:v>RVW</c:v>
                </c:pt>
                <c:pt idx="4">
                  <c:v>S Central</c:v>
                </c:pt>
                <c:pt idx="5">
                  <c:v>Springfield</c:v>
                </c:pt>
                <c:pt idx="6">
                  <c:v>Brockton</c:v>
                </c:pt>
                <c:pt idx="7">
                  <c:v> Walden</c:v>
                </c:pt>
                <c:pt idx="8">
                  <c:v> Worcester W</c:v>
                </c:pt>
                <c:pt idx="9">
                  <c:v>Worcester E</c:v>
                </c:pt>
                <c:pt idx="10">
                  <c:v>Cambridge</c:v>
                </c:pt>
                <c:pt idx="11">
                  <c:v>Cape Ann</c:v>
                </c:pt>
                <c:pt idx="12">
                  <c:v>C and I</c:v>
                </c:pt>
                <c:pt idx="13">
                  <c:v>CSR</c:v>
                </c:pt>
                <c:pt idx="14">
                  <c:v>Coastal</c:v>
                </c:pt>
                <c:pt idx="15">
                  <c:v>Dimock</c:v>
                </c:pt>
              </c:strCache>
            </c:strRef>
          </c:cat>
          <c:val>
            <c:numRef>
              <c:f>Sheet1!$C$2:$C$17</c:f>
              <c:numCache>
                <c:formatCode>0.00</c:formatCode>
                <c:ptCount val="16"/>
                <c:pt idx="0">
                  <c:v>-0.28927032000000003</c:v>
                </c:pt>
                <c:pt idx="1">
                  <c:v>-0.19058534999999999</c:v>
                </c:pt>
                <c:pt idx="2">
                  <c:v>1.82258805</c:v>
                </c:pt>
                <c:pt idx="3">
                  <c:v>8.5732569999999994E-2</c:v>
                </c:pt>
                <c:pt idx="4">
                  <c:v>-0.46690326999999998</c:v>
                </c:pt>
                <c:pt idx="5">
                  <c:v>-0.34848129999999999</c:v>
                </c:pt>
                <c:pt idx="6">
                  <c:v>-5.2426390000000003E-2</c:v>
                </c:pt>
                <c:pt idx="7">
                  <c:v>-1.2952399999999999E-2</c:v>
                </c:pt>
                <c:pt idx="8">
                  <c:v>-0.17084836</c:v>
                </c:pt>
                <c:pt idx="9">
                  <c:v>-1.7300708899999999</c:v>
                </c:pt>
                <c:pt idx="10">
                  <c:v>-0.48664025999999999</c:v>
                </c:pt>
                <c:pt idx="11">
                  <c:v>1.03310828</c:v>
                </c:pt>
                <c:pt idx="12">
                  <c:v>1.3489001899999999</c:v>
                </c:pt>
                <c:pt idx="13">
                  <c:v>0.18441753999999999</c:v>
                </c:pt>
                <c:pt idx="14">
                  <c:v>-0.54585123999999996</c:v>
                </c:pt>
                <c:pt idx="15">
                  <c:v>-0.58532519999999999</c:v>
                </c:pt>
              </c:numCache>
            </c:numRef>
          </c:val>
          <c:extLst>
            <c:ext xmlns:c16="http://schemas.microsoft.com/office/drawing/2014/chart" uri="{C3380CC4-5D6E-409C-BE32-E72D297353CC}">
              <c16:uniqueId val="{00000001-AAFD-4104-B5A9-76C43B68EAD9}"/>
            </c:ext>
          </c:extLst>
        </c:ser>
        <c:dLbls>
          <c:showLegendKey val="0"/>
          <c:showVal val="0"/>
          <c:showCatName val="0"/>
          <c:showSerName val="0"/>
          <c:showPercent val="0"/>
          <c:showBubbleSize val="0"/>
        </c:dLbls>
        <c:gapWidth val="150"/>
        <c:axId val="368662672"/>
        <c:axId val="368664632"/>
      </c:barChart>
      <c:catAx>
        <c:axId val="36866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8664632"/>
        <c:crosses val="autoZero"/>
        <c:auto val="1"/>
        <c:lblAlgn val="ctr"/>
        <c:lblOffset val="100"/>
        <c:noMultiLvlLbl val="0"/>
      </c:catAx>
      <c:valAx>
        <c:axId val="368664632"/>
        <c:scaling>
          <c:orientation val="minMax"/>
          <c:min val="-2.5"/>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Standard Deviation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6626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WFI-EZ Z Score</c:v>
                </c:pt>
              </c:strCache>
            </c:strRef>
          </c:tx>
          <c:spPr>
            <a:solidFill>
              <a:schemeClr val="accent1"/>
            </a:solidFill>
            <a:ln>
              <a:noFill/>
            </a:ln>
            <a:effectLst/>
          </c:spPr>
          <c:invertIfNegative val="0"/>
          <c:dPt>
            <c:idx val="0"/>
            <c:invertIfNegative val="0"/>
            <c:bubble3D val="0"/>
            <c:spPr>
              <a:solidFill>
                <a:srgbClr val="309030"/>
              </a:solidFill>
              <a:ln>
                <a:noFill/>
              </a:ln>
              <a:effectLst/>
            </c:spPr>
            <c:extLst>
              <c:ext xmlns:c16="http://schemas.microsoft.com/office/drawing/2014/chart" uri="{C3380CC4-5D6E-409C-BE32-E72D297353CC}">
                <c16:uniqueId val="{00000001-E3A0-458C-BD49-3872DBDDCF3D}"/>
              </c:ext>
            </c:extLst>
          </c:dPt>
          <c:dPt>
            <c:idx val="1"/>
            <c:invertIfNegative val="0"/>
            <c:bubble3D val="0"/>
            <c:spPr>
              <a:solidFill>
                <a:srgbClr val="309030"/>
              </a:solidFill>
              <a:ln>
                <a:noFill/>
              </a:ln>
              <a:effectLst/>
            </c:spPr>
            <c:extLst>
              <c:ext xmlns:c16="http://schemas.microsoft.com/office/drawing/2014/chart" uri="{C3380CC4-5D6E-409C-BE32-E72D297353CC}">
                <c16:uniqueId val="{00000003-E3A0-458C-BD49-3872DBDDCF3D}"/>
              </c:ext>
            </c:extLst>
          </c:dPt>
          <c:dPt>
            <c:idx val="2"/>
            <c:invertIfNegative val="0"/>
            <c:bubble3D val="0"/>
            <c:spPr>
              <a:solidFill>
                <a:srgbClr val="309030"/>
              </a:solidFill>
              <a:ln>
                <a:noFill/>
              </a:ln>
              <a:effectLst/>
            </c:spPr>
            <c:extLst>
              <c:ext xmlns:c16="http://schemas.microsoft.com/office/drawing/2014/chart" uri="{C3380CC4-5D6E-409C-BE32-E72D297353CC}">
                <c16:uniqueId val="{00000005-E3A0-458C-BD49-3872DBDDCF3D}"/>
              </c:ext>
            </c:extLst>
          </c:dPt>
          <c:dPt>
            <c:idx val="3"/>
            <c:invertIfNegative val="0"/>
            <c:bubble3D val="0"/>
            <c:spPr>
              <a:solidFill>
                <a:srgbClr val="309030"/>
              </a:solidFill>
              <a:ln>
                <a:noFill/>
              </a:ln>
              <a:effectLst/>
            </c:spPr>
            <c:extLst>
              <c:ext xmlns:c16="http://schemas.microsoft.com/office/drawing/2014/chart" uri="{C3380CC4-5D6E-409C-BE32-E72D297353CC}">
                <c16:uniqueId val="{00000007-E3A0-458C-BD49-3872DBDDCF3D}"/>
              </c:ext>
            </c:extLst>
          </c:dPt>
          <c:dPt>
            <c:idx val="4"/>
            <c:invertIfNegative val="0"/>
            <c:bubble3D val="0"/>
            <c:spPr>
              <a:solidFill>
                <a:srgbClr val="DC3C3C"/>
              </a:solidFill>
              <a:ln>
                <a:noFill/>
              </a:ln>
              <a:effectLst/>
            </c:spPr>
            <c:extLst>
              <c:ext xmlns:c16="http://schemas.microsoft.com/office/drawing/2014/chart" uri="{C3380CC4-5D6E-409C-BE32-E72D297353CC}">
                <c16:uniqueId val="{00000009-E3A0-458C-BD49-3872DBDDCF3D}"/>
              </c:ext>
            </c:extLst>
          </c:dPt>
          <c:dPt>
            <c:idx val="5"/>
            <c:invertIfNegative val="0"/>
            <c:bubble3D val="0"/>
            <c:spPr>
              <a:solidFill>
                <a:srgbClr val="DC3C3C"/>
              </a:solidFill>
              <a:ln>
                <a:noFill/>
              </a:ln>
              <a:effectLst/>
            </c:spPr>
            <c:extLst>
              <c:ext xmlns:c16="http://schemas.microsoft.com/office/drawing/2014/chart" uri="{C3380CC4-5D6E-409C-BE32-E72D297353CC}">
                <c16:uniqueId val="{0000000B-E3A0-458C-BD49-3872DBDDCF3D}"/>
              </c:ext>
            </c:extLst>
          </c:dPt>
          <c:dPt>
            <c:idx val="6"/>
            <c:invertIfNegative val="0"/>
            <c:bubble3D val="0"/>
            <c:spPr>
              <a:solidFill>
                <a:srgbClr val="DC3C3C"/>
              </a:solidFill>
              <a:ln>
                <a:noFill/>
              </a:ln>
              <a:effectLst/>
            </c:spPr>
            <c:extLst>
              <c:ext xmlns:c16="http://schemas.microsoft.com/office/drawing/2014/chart" uri="{C3380CC4-5D6E-409C-BE32-E72D297353CC}">
                <c16:uniqueId val="{0000000D-E3A0-458C-BD49-3872DBDDCF3D}"/>
              </c:ext>
            </c:extLst>
          </c:dPt>
          <c:dPt>
            <c:idx val="7"/>
            <c:invertIfNegative val="0"/>
            <c:bubble3D val="0"/>
            <c:spPr>
              <a:solidFill>
                <a:srgbClr val="DC3C3C"/>
              </a:solidFill>
              <a:ln>
                <a:noFill/>
              </a:ln>
              <a:effectLst/>
            </c:spPr>
            <c:extLst>
              <c:ext xmlns:c16="http://schemas.microsoft.com/office/drawing/2014/chart" uri="{C3380CC4-5D6E-409C-BE32-E72D297353CC}">
                <c16:uniqueId val="{0000000F-E3A0-458C-BD49-3872DBDDCF3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Holyoke</c:v>
                </c:pt>
                <c:pt idx="1">
                  <c:v>C and I</c:v>
                </c:pt>
                <c:pt idx="2">
                  <c:v>Attleboro</c:v>
                </c:pt>
                <c:pt idx="3">
                  <c:v>Brockton</c:v>
                </c:pt>
                <c:pt idx="4">
                  <c:v> Lynn</c:v>
                </c:pt>
                <c:pt idx="5">
                  <c:v>Park Street</c:v>
                </c:pt>
                <c:pt idx="6">
                  <c:v> Framingham</c:v>
                </c:pt>
                <c:pt idx="7">
                  <c:v> Walden</c:v>
                </c:pt>
              </c:strCache>
            </c:strRef>
          </c:cat>
          <c:val>
            <c:numRef>
              <c:f>Sheet1!$B$2:$B$9</c:f>
              <c:numCache>
                <c:formatCode>0.00</c:formatCode>
                <c:ptCount val="8"/>
                <c:pt idx="0">
                  <c:v>1.4113264000000001</c:v>
                </c:pt>
                <c:pt idx="1">
                  <c:v>1.3139935</c:v>
                </c:pt>
                <c:pt idx="2">
                  <c:v>0.98955070000000001</c:v>
                </c:pt>
                <c:pt idx="3">
                  <c:v>0.95710640000000002</c:v>
                </c:pt>
                <c:pt idx="4">
                  <c:v>-1.2491049000000001</c:v>
                </c:pt>
                <c:pt idx="5">
                  <c:v>-1.7033248999999999</c:v>
                </c:pt>
                <c:pt idx="6">
                  <c:v>-2.1251006000000001</c:v>
                </c:pt>
                <c:pt idx="7">
                  <c:v>-2.9362077000000002</c:v>
                </c:pt>
              </c:numCache>
            </c:numRef>
          </c:val>
          <c:extLst>
            <c:ext xmlns:c16="http://schemas.microsoft.com/office/drawing/2014/chart" uri="{C3380CC4-5D6E-409C-BE32-E72D297353CC}">
              <c16:uniqueId val="{00000010-E3A0-458C-BD49-3872DBDDCF3D}"/>
            </c:ext>
          </c:extLst>
        </c:ser>
        <c:dLbls>
          <c:showLegendKey val="0"/>
          <c:showVal val="0"/>
          <c:showCatName val="0"/>
          <c:showSerName val="0"/>
          <c:showPercent val="0"/>
          <c:showBubbleSize val="0"/>
        </c:dLbls>
        <c:gapWidth val="150"/>
        <c:overlap val="-27"/>
        <c:axId val="368663456"/>
        <c:axId val="308942640"/>
      </c:barChart>
      <c:catAx>
        <c:axId val="36866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08942640"/>
        <c:crosses val="autoZero"/>
        <c:auto val="1"/>
        <c:lblAlgn val="ctr"/>
        <c:lblOffset val="100"/>
        <c:noMultiLvlLbl val="0"/>
      </c:catAx>
      <c:valAx>
        <c:axId val="308942640"/>
        <c:scaling>
          <c:orientation val="minMax"/>
          <c:max val="2.5"/>
          <c:min val="-2.5"/>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Standard Deviation</a:t>
                </a:r>
                <a:r>
                  <a:rPr lang="en-US" baseline="0" dirty="0"/>
                  <a:t> from the mean</a:t>
                </a:r>
                <a:endParaRPr lang="en-US" dirty="0"/>
              </a:p>
            </c:rich>
          </c:tx>
          <c:layout>
            <c:manualLayout>
              <c:xMode val="edge"/>
              <c:yMode val="edge"/>
              <c:x val="1.4619883040935672E-3"/>
              <c:y val="0.2845011134971764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0" sourceLinked="1"/>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6866345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2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TOM 2.0 Z Score</c:v>
                </c:pt>
              </c:strCache>
            </c:strRef>
          </c:tx>
          <c:spPr>
            <a:solidFill>
              <a:schemeClr val="accent1"/>
            </a:solidFill>
            <a:ln>
              <a:noFill/>
            </a:ln>
            <a:effectLst/>
          </c:spPr>
          <c:invertIfNegative val="0"/>
          <c:dPt>
            <c:idx val="0"/>
            <c:invertIfNegative val="0"/>
            <c:bubble3D val="0"/>
            <c:spPr>
              <a:solidFill>
                <a:srgbClr val="309030"/>
              </a:solidFill>
              <a:ln>
                <a:noFill/>
              </a:ln>
              <a:effectLst/>
            </c:spPr>
            <c:extLst>
              <c:ext xmlns:c16="http://schemas.microsoft.com/office/drawing/2014/chart" uri="{C3380CC4-5D6E-409C-BE32-E72D297353CC}">
                <c16:uniqueId val="{00000001-A5AE-4181-9D97-D125F9592C3E}"/>
              </c:ext>
            </c:extLst>
          </c:dPt>
          <c:dPt>
            <c:idx val="1"/>
            <c:invertIfNegative val="0"/>
            <c:bubble3D val="0"/>
            <c:spPr>
              <a:solidFill>
                <a:srgbClr val="309030"/>
              </a:solidFill>
              <a:ln>
                <a:noFill/>
              </a:ln>
              <a:effectLst/>
            </c:spPr>
            <c:extLst>
              <c:ext xmlns:c16="http://schemas.microsoft.com/office/drawing/2014/chart" uri="{C3380CC4-5D6E-409C-BE32-E72D297353CC}">
                <c16:uniqueId val="{00000003-A5AE-4181-9D97-D125F9592C3E}"/>
              </c:ext>
            </c:extLst>
          </c:dPt>
          <c:dPt>
            <c:idx val="2"/>
            <c:invertIfNegative val="0"/>
            <c:bubble3D val="0"/>
            <c:spPr>
              <a:solidFill>
                <a:srgbClr val="309030"/>
              </a:solidFill>
              <a:ln>
                <a:noFill/>
              </a:ln>
              <a:effectLst/>
            </c:spPr>
            <c:extLst>
              <c:ext xmlns:c16="http://schemas.microsoft.com/office/drawing/2014/chart" uri="{C3380CC4-5D6E-409C-BE32-E72D297353CC}">
                <c16:uniqueId val="{00000005-A5AE-4181-9D97-D125F9592C3E}"/>
              </c:ext>
            </c:extLst>
          </c:dPt>
          <c:dPt>
            <c:idx val="3"/>
            <c:invertIfNegative val="0"/>
            <c:bubble3D val="0"/>
            <c:spPr>
              <a:solidFill>
                <a:srgbClr val="309030"/>
              </a:solidFill>
              <a:ln>
                <a:noFill/>
              </a:ln>
              <a:effectLst/>
            </c:spPr>
            <c:extLst>
              <c:ext xmlns:c16="http://schemas.microsoft.com/office/drawing/2014/chart" uri="{C3380CC4-5D6E-409C-BE32-E72D297353CC}">
                <c16:uniqueId val="{00000007-A5AE-4181-9D97-D125F9592C3E}"/>
              </c:ext>
            </c:extLst>
          </c:dPt>
          <c:dPt>
            <c:idx val="4"/>
            <c:invertIfNegative val="0"/>
            <c:bubble3D val="0"/>
            <c:spPr>
              <a:solidFill>
                <a:srgbClr val="DC3C3C"/>
              </a:solidFill>
              <a:ln>
                <a:noFill/>
              </a:ln>
              <a:effectLst/>
            </c:spPr>
            <c:extLst>
              <c:ext xmlns:c16="http://schemas.microsoft.com/office/drawing/2014/chart" uri="{C3380CC4-5D6E-409C-BE32-E72D297353CC}">
                <c16:uniqueId val="{00000009-A5AE-4181-9D97-D125F9592C3E}"/>
              </c:ext>
            </c:extLst>
          </c:dPt>
          <c:dPt>
            <c:idx val="5"/>
            <c:invertIfNegative val="0"/>
            <c:bubble3D val="0"/>
            <c:spPr>
              <a:solidFill>
                <a:srgbClr val="DC3C3C"/>
              </a:solidFill>
              <a:ln>
                <a:noFill/>
              </a:ln>
              <a:effectLst/>
            </c:spPr>
            <c:extLst>
              <c:ext xmlns:c16="http://schemas.microsoft.com/office/drawing/2014/chart" uri="{C3380CC4-5D6E-409C-BE32-E72D297353CC}">
                <c16:uniqueId val="{0000000B-A5AE-4181-9D97-D125F9592C3E}"/>
              </c:ext>
            </c:extLst>
          </c:dPt>
          <c:dPt>
            <c:idx val="6"/>
            <c:invertIfNegative val="0"/>
            <c:bubble3D val="0"/>
            <c:spPr>
              <a:solidFill>
                <a:srgbClr val="DC3C3C"/>
              </a:solidFill>
              <a:ln>
                <a:noFill/>
              </a:ln>
              <a:effectLst/>
            </c:spPr>
            <c:extLst>
              <c:ext xmlns:c16="http://schemas.microsoft.com/office/drawing/2014/chart" uri="{C3380CC4-5D6E-409C-BE32-E72D297353CC}">
                <c16:uniqueId val="{0000000D-A5AE-4181-9D97-D125F9592C3E}"/>
              </c:ext>
            </c:extLst>
          </c:dPt>
          <c:dPt>
            <c:idx val="7"/>
            <c:invertIfNegative val="0"/>
            <c:bubble3D val="0"/>
            <c:spPr>
              <a:solidFill>
                <a:srgbClr val="DC3C3C"/>
              </a:solidFill>
              <a:ln>
                <a:noFill/>
              </a:ln>
              <a:effectLst/>
            </c:spPr>
            <c:extLst>
              <c:ext xmlns:c16="http://schemas.microsoft.com/office/drawing/2014/chart" uri="{C3380CC4-5D6E-409C-BE32-E72D297353CC}">
                <c16:uniqueId val="{0000000F-A5AE-4181-9D97-D125F9592C3E}"/>
              </c:ext>
            </c:extLst>
          </c:dPt>
          <c:dPt>
            <c:idx val="8"/>
            <c:invertIfNegative val="0"/>
            <c:bubble3D val="0"/>
            <c:spPr>
              <a:solidFill>
                <a:srgbClr val="DC3C3C"/>
              </a:solidFill>
              <a:ln>
                <a:noFill/>
              </a:ln>
              <a:effectLst/>
            </c:spPr>
            <c:extLst>
              <c:ext xmlns:c16="http://schemas.microsoft.com/office/drawing/2014/chart" uri="{C3380CC4-5D6E-409C-BE32-E72D297353CC}">
                <c16:uniqueId val="{00000011-A5AE-4181-9D97-D125F9592C3E}"/>
              </c:ext>
            </c:extLst>
          </c:dPt>
          <c:dPt>
            <c:idx val="9"/>
            <c:invertIfNegative val="0"/>
            <c:bubble3D val="0"/>
            <c:spPr>
              <a:solidFill>
                <a:srgbClr val="DC3C3C"/>
              </a:solidFill>
              <a:ln>
                <a:noFill/>
              </a:ln>
              <a:effectLst/>
            </c:spPr>
            <c:extLst>
              <c:ext xmlns:c16="http://schemas.microsoft.com/office/drawing/2014/chart" uri="{C3380CC4-5D6E-409C-BE32-E72D297353CC}">
                <c16:uniqueId val="{00000013-A5AE-4181-9D97-D125F9592C3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Greenfield</c:v>
                </c:pt>
                <c:pt idx="1">
                  <c:v> Gandara</c:v>
                </c:pt>
                <c:pt idx="2">
                  <c:v>Plymouth</c:v>
                </c:pt>
                <c:pt idx="3">
                  <c:v>C and I</c:v>
                </c:pt>
                <c:pt idx="4">
                  <c:v>Lowell</c:v>
                </c:pt>
                <c:pt idx="5">
                  <c:v> Malden</c:v>
                </c:pt>
                <c:pt idx="6">
                  <c:v>Worcester E</c:v>
                </c:pt>
                <c:pt idx="7">
                  <c:v> Lynn</c:v>
                </c:pt>
              </c:strCache>
            </c:strRef>
          </c:cat>
          <c:val>
            <c:numRef>
              <c:f>Sheet1!$B$2:$B$9</c:f>
              <c:numCache>
                <c:formatCode>0.00</c:formatCode>
                <c:ptCount val="8"/>
                <c:pt idx="0">
                  <c:v>2.4146978699999999</c:v>
                </c:pt>
                <c:pt idx="1">
                  <c:v>2.2173279300000002</c:v>
                </c:pt>
                <c:pt idx="2">
                  <c:v>1.82258805</c:v>
                </c:pt>
                <c:pt idx="3">
                  <c:v>1.3489001899999999</c:v>
                </c:pt>
                <c:pt idx="4">
                  <c:v>-1.1182240699999999</c:v>
                </c:pt>
                <c:pt idx="5">
                  <c:v>-1.1774350499999999</c:v>
                </c:pt>
                <c:pt idx="6">
                  <c:v>-1.7300708899999999</c:v>
                </c:pt>
                <c:pt idx="7">
                  <c:v>-1.7300708899999999</c:v>
                </c:pt>
              </c:numCache>
            </c:numRef>
          </c:val>
          <c:extLst>
            <c:ext xmlns:c16="http://schemas.microsoft.com/office/drawing/2014/chart" uri="{C3380CC4-5D6E-409C-BE32-E72D297353CC}">
              <c16:uniqueId val="{00000014-A5AE-4181-9D97-D125F9592C3E}"/>
            </c:ext>
          </c:extLst>
        </c:ser>
        <c:dLbls>
          <c:showLegendKey val="0"/>
          <c:showVal val="0"/>
          <c:showCatName val="0"/>
          <c:showSerName val="0"/>
          <c:showPercent val="0"/>
          <c:showBubbleSize val="0"/>
        </c:dLbls>
        <c:gapWidth val="150"/>
        <c:overlap val="-27"/>
        <c:axId val="370595840"/>
        <c:axId val="370596232"/>
      </c:barChart>
      <c:catAx>
        <c:axId val="37059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70596232"/>
        <c:crosses val="autoZero"/>
        <c:auto val="1"/>
        <c:lblAlgn val="ctr"/>
        <c:lblOffset val="100"/>
        <c:noMultiLvlLbl val="0"/>
      </c:catAx>
      <c:valAx>
        <c:axId val="37059623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Standard Deviation from the mean</a:t>
                </a:r>
              </a:p>
            </c:rich>
          </c:tx>
          <c:layout>
            <c:manualLayout>
              <c:xMode val="edge"/>
              <c:yMode val="edge"/>
              <c:x val="1.0057471264367816E-2"/>
              <c:y val="0.2718748508709138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0" sourceLinked="1"/>
        <c:majorTickMark val="out"/>
        <c:minorTickMark val="none"/>
        <c:tickLblPos val="nextTo"/>
        <c:spPr>
          <a:noFill/>
          <a:ln>
            <a:solidFill>
              <a:schemeClr val="accent1">
                <a:lumMod val="40000"/>
                <a:lumOff val="6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7059584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47036199682967E-2"/>
          <c:y val="2.5953248031496064E-2"/>
          <c:w val="0.92175164366830387"/>
          <c:h val="0.9230935039370078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General</c:formatCode>
                <c:ptCount val="9"/>
                <c:pt idx="0">
                  <c:v>-0.25600000000000001</c:v>
                </c:pt>
                <c:pt idx="1">
                  <c:v>0.105</c:v>
                </c:pt>
                <c:pt idx="2">
                  <c:v>0.02</c:v>
                </c:pt>
                <c:pt idx="3">
                  <c:v>4.7E-2</c:v>
                </c:pt>
                <c:pt idx="4">
                  <c:v>0.27100000000000002</c:v>
                </c:pt>
                <c:pt idx="5">
                  <c:v>0.36199999999999999</c:v>
                </c:pt>
                <c:pt idx="6">
                  <c:v>0.23</c:v>
                </c:pt>
                <c:pt idx="7">
                  <c:v>6.9000000000000006E-2</c:v>
                </c:pt>
                <c:pt idx="8">
                  <c:v>0.24</c:v>
                </c:pt>
              </c:numCache>
            </c:numRef>
          </c:val>
          <c:extLst>
            <c:ext xmlns:c16="http://schemas.microsoft.com/office/drawing/2014/chart" uri="{C3380CC4-5D6E-409C-BE32-E72D297353CC}">
              <c16:uniqueId val="{00000000-AE6B-4D90-A3A7-246403478DE9}"/>
            </c:ext>
          </c:extLst>
        </c:ser>
        <c:dLbls>
          <c:showLegendKey val="0"/>
          <c:showVal val="0"/>
          <c:showCatName val="0"/>
          <c:showSerName val="0"/>
          <c:showPercent val="0"/>
          <c:showBubbleSize val="0"/>
        </c:dLbls>
        <c:gapWidth val="50"/>
        <c:overlap val="-27"/>
        <c:axId val="308940288"/>
        <c:axId val="308941856"/>
      </c:barChart>
      <c:catAx>
        <c:axId val="30894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8941856"/>
        <c:crosses val="autoZero"/>
        <c:auto val="1"/>
        <c:lblAlgn val="ctr"/>
        <c:lblOffset val="100"/>
        <c:noMultiLvlLbl val="0"/>
      </c:catAx>
      <c:valAx>
        <c:axId val="3089418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8940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425686196005156E-2"/>
          <c:y val="7.5756309307490416E-2"/>
          <c:w val="0.90003759064015298"/>
          <c:h val="0.67320494313210844"/>
        </c:manualLayout>
      </c:layout>
      <c:barChart>
        <c:barDir val="col"/>
        <c:grouping val="clustered"/>
        <c:varyColors val="0"/>
        <c:ser>
          <c:idx val="0"/>
          <c:order val="0"/>
          <c:tx>
            <c:strRef>
              <c:f>Sheet1!$B$1</c:f>
              <c:strCache>
                <c:ptCount val="1"/>
                <c:pt idx="0">
                  <c:v>WFI-EZ</c:v>
                </c:pt>
              </c:strCache>
            </c:strRef>
          </c:tx>
          <c:spPr>
            <a:solidFill>
              <a:schemeClr val="accent1"/>
            </a:solidFill>
          </c:spPr>
          <c:invertIfNegative val="0"/>
          <c:dPt>
            <c:idx val="5"/>
            <c:invertIfNegative val="0"/>
            <c:bubble3D val="0"/>
            <c:extLst>
              <c:ext xmlns:c16="http://schemas.microsoft.com/office/drawing/2014/chart" uri="{C3380CC4-5D6E-409C-BE32-E72D297353CC}">
                <c16:uniqueId val="{00000000-ED62-4F85-A232-1AAD04C7A50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Effective Teamwork</c:v>
                </c:pt>
                <c:pt idx="1">
                  <c:v>Based on Priority Needs</c:v>
                </c:pt>
                <c:pt idx="2">
                  <c:v>Use of Natural &amp; Comm. Supports</c:v>
                </c:pt>
                <c:pt idx="3">
                  <c:v>Outcomes-Based Process</c:v>
                </c:pt>
                <c:pt idx="4">
                  <c:v>Driven by Strengths &amp; Families</c:v>
                </c:pt>
                <c:pt idx="5">
                  <c:v>Total Score</c:v>
                </c:pt>
              </c:strCache>
            </c:strRef>
          </c:cat>
          <c:val>
            <c:numRef>
              <c:f>Sheet1!$B$2:$B$7</c:f>
              <c:numCache>
                <c:formatCode>0%</c:formatCode>
                <c:ptCount val="6"/>
                <c:pt idx="0">
                  <c:v>0.66</c:v>
                </c:pt>
                <c:pt idx="1">
                  <c:v>0.59</c:v>
                </c:pt>
                <c:pt idx="2">
                  <c:v>0.69</c:v>
                </c:pt>
                <c:pt idx="3">
                  <c:v>0.68</c:v>
                </c:pt>
                <c:pt idx="4">
                  <c:v>0.7</c:v>
                </c:pt>
                <c:pt idx="5">
                  <c:v>0.66</c:v>
                </c:pt>
              </c:numCache>
            </c:numRef>
          </c:val>
          <c:extLst>
            <c:ext xmlns:c16="http://schemas.microsoft.com/office/drawing/2014/chart" uri="{C3380CC4-5D6E-409C-BE32-E72D297353CC}">
              <c16:uniqueId val="{00000001-ED62-4F85-A232-1AAD04C7A500}"/>
            </c:ext>
          </c:extLst>
        </c:ser>
        <c:ser>
          <c:idx val="1"/>
          <c:order val="1"/>
          <c:tx>
            <c:strRef>
              <c:f>Sheet1!$C$1</c:f>
              <c:strCache>
                <c:ptCount val="1"/>
                <c:pt idx="0">
                  <c:v>TOM 2.0</c:v>
                </c:pt>
              </c:strCache>
            </c:strRef>
          </c:tx>
          <c:spPr>
            <a:solidFill>
              <a:schemeClr val="accent4"/>
            </a:solidFill>
          </c:spPr>
          <c:invertIfNegative val="0"/>
          <c:dPt>
            <c:idx val="5"/>
            <c:invertIfNegative val="0"/>
            <c:bubble3D val="0"/>
            <c:extLst>
              <c:ext xmlns:c16="http://schemas.microsoft.com/office/drawing/2014/chart" uri="{C3380CC4-5D6E-409C-BE32-E72D297353CC}">
                <c16:uniqueId val="{00000002-ED62-4F85-A232-1AAD04C7A500}"/>
              </c:ext>
            </c:extLst>
          </c:dPt>
          <c:dLbls>
            <c:dLbl>
              <c:idx val="1"/>
              <c:layout>
                <c:manualLayout>
                  <c:x val="4.2372881355932203E-3"/>
                  <c:y val="-1.9444444444444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62-4F85-A232-1AAD04C7A500}"/>
                </c:ext>
              </c:extLst>
            </c:dLbl>
            <c:dLbl>
              <c:idx val="3"/>
              <c:layout>
                <c:manualLayout>
                  <c:x val="4.2372881355932203E-3"/>
                  <c:y val="-1.9444444444444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62-4F85-A232-1AAD04C7A50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Effective Teamwork</c:v>
                </c:pt>
                <c:pt idx="1">
                  <c:v>Based on Priority Needs</c:v>
                </c:pt>
                <c:pt idx="2">
                  <c:v>Use of Natural &amp; Comm. Supports</c:v>
                </c:pt>
                <c:pt idx="3">
                  <c:v>Outcomes-Based Process</c:v>
                </c:pt>
                <c:pt idx="4">
                  <c:v>Driven by Strengths &amp; Families</c:v>
                </c:pt>
                <c:pt idx="5">
                  <c:v>Total Score</c:v>
                </c:pt>
              </c:strCache>
            </c:strRef>
          </c:cat>
          <c:val>
            <c:numRef>
              <c:f>Sheet1!$C$2:$C$7</c:f>
              <c:numCache>
                <c:formatCode>0%</c:formatCode>
                <c:ptCount val="6"/>
                <c:pt idx="0">
                  <c:v>0.94899999999999995</c:v>
                </c:pt>
                <c:pt idx="1">
                  <c:v>0.84</c:v>
                </c:pt>
                <c:pt idx="2">
                  <c:v>0.79</c:v>
                </c:pt>
                <c:pt idx="3">
                  <c:v>0.83</c:v>
                </c:pt>
                <c:pt idx="4">
                  <c:v>0.88</c:v>
                </c:pt>
                <c:pt idx="5">
                  <c:v>0.85</c:v>
                </c:pt>
              </c:numCache>
            </c:numRef>
          </c:val>
          <c:extLst>
            <c:ext xmlns:c16="http://schemas.microsoft.com/office/drawing/2014/chart" uri="{C3380CC4-5D6E-409C-BE32-E72D297353CC}">
              <c16:uniqueId val="{00000005-ED62-4F85-A232-1AAD04C7A500}"/>
            </c:ext>
          </c:extLst>
        </c:ser>
        <c:dLbls>
          <c:showLegendKey val="0"/>
          <c:showVal val="0"/>
          <c:showCatName val="0"/>
          <c:showSerName val="0"/>
          <c:showPercent val="0"/>
          <c:showBubbleSize val="0"/>
        </c:dLbls>
        <c:gapWidth val="150"/>
        <c:axId val="308946168"/>
        <c:axId val="308941072"/>
      </c:barChart>
      <c:catAx>
        <c:axId val="308946168"/>
        <c:scaling>
          <c:orientation val="minMax"/>
        </c:scaling>
        <c:delete val="0"/>
        <c:axPos val="b"/>
        <c:numFmt formatCode="General" sourceLinked="0"/>
        <c:majorTickMark val="out"/>
        <c:minorTickMark val="none"/>
        <c:tickLblPos val="nextTo"/>
        <c:crossAx val="308941072"/>
        <c:crosses val="autoZero"/>
        <c:auto val="1"/>
        <c:lblAlgn val="ctr"/>
        <c:lblOffset val="100"/>
        <c:noMultiLvlLbl val="0"/>
      </c:catAx>
      <c:valAx>
        <c:axId val="308941072"/>
        <c:scaling>
          <c:orientation val="minMax"/>
          <c:max val="1"/>
        </c:scaling>
        <c:delete val="0"/>
        <c:axPos val="l"/>
        <c:title>
          <c:tx>
            <c:rich>
              <a:bodyPr rot="-5400000" vert="horz"/>
              <a:lstStyle/>
              <a:p>
                <a:pPr>
                  <a:defRPr/>
                </a:pPr>
                <a:r>
                  <a:rPr lang="en-US" sz="1200" dirty="0"/>
                  <a:t>Fidelity Score</a:t>
                </a:r>
              </a:p>
            </c:rich>
          </c:tx>
          <c:layout>
            <c:manualLayout>
              <c:xMode val="edge"/>
              <c:yMode val="edge"/>
              <c:x val="6.1440677966101689E-3"/>
              <c:y val="0.30869903762029749"/>
            </c:manualLayout>
          </c:layout>
          <c:overlay val="0"/>
        </c:title>
        <c:numFmt formatCode="0%" sourceLinked="0"/>
        <c:majorTickMark val="out"/>
        <c:minorTickMark val="none"/>
        <c:tickLblPos val="nextTo"/>
        <c:crossAx val="308946168"/>
        <c:crosses val="autoZero"/>
        <c:crossBetween val="between"/>
        <c:majorUnit val="0.25"/>
      </c:valAx>
    </c:plotArea>
    <c:legend>
      <c:legendPos val="b"/>
      <c:layout>
        <c:manualLayout>
          <c:xMode val="edge"/>
          <c:yMode val="edge"/>
          <c:x val="0.37368632946305447"/>
          <c:y val="0.92012445319335079"/>
          <c:w val="0.26110191734507765"/>
          <c:h val="7.7097769028871388E-2"/>
        </c:manualLayout>
      </c:layout>
      <c:overlay val="0"/>
      <c:txPr>
        <a:bodyPr/>
        <a:lstStyle/>
        <a:p>
          <a:pPr>
            <a:defRPr sz="1800"/>
          </a:pPr>
          <a:endParaRPr lang="en-US"/>
        </a:p>
      </c:txPr>
    </c:legend>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Completed by program staff as part of an interview (n=408)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 Score</c:v>
                </c:pt>
                <c:pt idx="1">
                  <c:v>Effective Teamwork</c:v>
                </c:pt>
                <c:pt idx="2">
                  <c:v>Natural &amp; Community Supports</c:v>
                </c:pt>
                <c:pt idx="3">
                  <c:v>Needs-Based</c:v>
                </c:pt>
                <c:pt idx="4">
                  <c:v>Outcomes Based</c:v>
                </c:pt>
                <c:pt idx="5">
                  <c:v>Strength &amp; Family Driven</c:v>
                </c:pt>
              </c:strCache>
            </c:strRef>
          </c:cat>
          <c:val>
            <c:numRef>
              <c:f>Sheet1!$B$2:$B$7</c:f>
              <c:numCache>
                <c:formatCode>0%</c:formatCode>
                <c:ptCount val="6"/>
                <c:pt idx="0">
                  <c:v>0.65</c:v>
                </c:pt>
                <c:pt idx="1">
                  <c:v>0.64</c:v>
                </c:pt>
                <c:pt idx="2">
                  <c:v>0.57999999999999996</c:v>
                </c:pt>
                <c:pt idx="3">
                  <c:v>0.68</c:v>
                </c:pt>
                <c:pt idx="4">
                  <c:v>0.66</c:v>
                </c:pt>
                <c:pt idx="5">
                  <c:v>0.67</c:v>
                </c:pt>
              </c:numCache>
            </c:numRef>
          </c:val>
          <c:extLst>
            <c:ext xmlns:c16="http://schemas.microsoft.com/office/drawing/2014/chart" uri="{C3380CC4-5D6E-409C-BE32-E72D297353CC}">
              <c16:uniqueId val="{00000000-E404-4DED-A60F-C3403B6ED67B}"/>
            </c:ext>
          </c:extLst>
        </c:ser>
        <c:ser>
          <c:idx val="1"/>
          <c:order val="1"/>
          <c:tx>
            <c:strRef>
              <c:f>Sheet1!$C$1</c:f>
              <c:strCache>
                <c:ptCount val="1"/>
                <c:pt idx="0">
                  <c:v>Completed by the caregiver/parent (n=207)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 Score</c:v>
                </c:pt>
                <c:pt idx="1">
                  <c:v>Effective Teamwork</c:v>
                </c:pt>
                <c:pt idx="2">
                  <c:v>Natural &amp; Community Supports</c:v>
                </c:pt>
                <c:pt idx="3">
                  <c:v>Needs-Based</c:v>
                </c:pt>
                <c:pt idx="4">
                  <c:v>Outcomes Based</c:v>
                </c:pt>
                <c:pt idx="5">
                  <c:v>Strength &amp; Family Driven</c:v>
                </c:pt>
              </c:strCache>
            </c:strRef>
          </c:cat>
          <c:val>
            <c:numRef>
              <c:f>Sheet1!$C$2:$C$7</c:f>
              <c:numCache>
                <c:formatCode>0%</c:formatCode>
                <c:ptCount val="6"/>
                <c:pt idx="0">
                  <c:v>0.7</c:v>
                </c:pt>
                <c:pt idx="1">
                  <c:v>0.68</c:v>
                </c:pt>
                <c:pt idx="2">
                  <c:v>0.62</c:v>
                </c:pt>
                <c:pt idx="3">
                  <c:v>0.72</c:v>
                </c:pt>
                <c:pt idx="4">
                  <c:v>0.72</c:v>
                </c:pt>
                <c:pt idx="5">
                  <c:v>0.75</c:v>
                </c:pt>
              </c:numCache>
            </c:numRef>
          </c:val>
          <c:extLst>
            <c:ext xmlns:c16="http://schemas.microsoft.com/office/drawing/2014/chart" uri="{C3380CC4-5D6E-409C-BE32-E72D297353CC}">
              <c16:uniqueId val="{00000001-E404-4DED-A60F-C3403B6ED67B}"/>
            </c:ext>
          </c:extLst>
        </c:ser>
        <c:dLbls>
          <c:showLegendKey val="0"/>
          <c:showVal val="0"/>
          <c:showCatName val="0"/>
          <c:showSerName val="0"/>
          <c:showPercent val="0"/>
          <c:showBubbleSize val="0"/>
        </c:dLbls>
        <c:gapWidth val="50"/>
        <c:axId val="529770472"/>
        <c:axId val="529770800"/>
      </c:barChart>
      <c:catAx>
        <c:axId val="529770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770800"/>
        <c:crosses val="autoZero"/>
        <c:auto val="1"/>
        <c:lblAlgn val="ctr"/>
        <c:lblOffset val="100"/>
        <c:noMultiLvlLbl val="0"/>
      </c:catAx>
      <c:valAx>
        <c:axId val="52977080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770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 2018</c:v>
                </c:pt>
              </c:strCache>
            </c:strRef>
          </c:tx>
          <c:invertIfNegative val="0"/>
          <c:cat>
            <c:strRef>
              <c:f>Sheet1!$A$2:$A$7</c:f>
              <c:strCache>
                <c:ptCount val="6"/>
                <c:pt idx="0">
                  <c:v>Effective Teamwork</c:v>
                </c:pt>
                <c:pt idx="1">
                  <c:v>Natural &amp; Community Supports</c:v>
                </c:pt>
                <c:pt idx="2">
                  <c:v>Needs-Based</c:v>
                </c:pt>
                <c:pt idx="3">
                  <c:v>Outcomes-Based</c:v>
                </c:pt>
                <c:pt idx="4">
                  <c:v>Strength &amp; Family Driven</c:v>
                </c:pt>
                <c:pt idx="5">
                  <c:v>Total Score</c:v>
                </c:pt>
              </c:strCache>
            </c:strRef>
          </c:cat>
          <c:val>
            <c:numRef>
              <c:f>Sheet1!$B$2:$B$7</c:f>
              <c:numCache>
                <c:formatCode>0</c:formatCode>
                <c:ptCount val="6"/>
                <c:pt idx="0">
                  <c:v>66</c:v>
                </c:pt>
                <c:pt idx="1">
                  <c:v>58</c:v>
                </c:pt>
                <c:pt idx="2">
                  <c:v>69</c:v>
                </c:pt>
                <c:pt idx="3">
                  <c:v>66</c:v>
                </c:pt>
                <c:pt idx="4">
                  <c:v>71</c:v>
                </c:pt>
                <c:pt idx="5" formatCode="General">
                  <c:v>66</c:v>
                </c:pt>
              </c:numCache>
            </c:numRef>
          </c:val>
          <c:extLst>
            <c:ext xmlns:c16="http://schemas.microsoft.com/office/drawing/2014/chart" uri="{C3380CC4-5D6E-409C-BE32-E72D297353CC}">
              <c16:uniqueId val="{00000000-3C60-4644-876A-2E499D254C20}"/>
            </c:ext>
          </c:extLst>
        </c:ser>
        <c:ser>
          <c:idx val="1"/>
          <c:order val="1"/>
          <c:tx>
            <c:strRef>
              <c:f>Sheet1!$C$1</c:f>
              <c:strCache>
                <c:ptCount val="1"/>
                <c:pt idx="0">
                  <c:v>MA 2019</c:v>
                </c:pt>
              </c:strCache>
            </c:strRef>
          </c:tx>
          <c:spPr>
            <a:solidFill>
              <a:schemeClr val="accent4"/>
            </a:solidFill>
          </c:spPr>
          <c:invertIfNegative val="0"/>
          <c:cat>
            <c:strRef>
              <c:f>Sheet1!$A$2:$A$7</c:f>
              <c:strCache>
                <c:ptCount val="6"/>
                <c:pt idx="0">
                  <c:v>Effective Teamwork</c:v>
                </c:pt>
                <c:pt idx="1">
                  <c:v>Natural &amp; Community Supports</c:v>
                </c:pt>
                <c:pt idx="2">
                  <c:v>Needs-Based</c:v>
                </c:pt>
                <c:pt idx="3">
                  <c:v>Outcomes-Based</c:v>
                </c:pt>
                <c:pt idx="4">
                  <c:v>Strength &amp; Family Driven</c:v>
                </c:pt>
                <c:pt idx="5">
                  <c:v>Total Score</c:v>
                </c:pt>
              </c:strCache>
            </c:strRef>
          </c:cat>
          <c:val>
            <c:numRef>
              <c:f>Sheet1!$C$2:$C$7</c:f>
              <c:numCache>
                <c:formatCode>0</c:formatCode>
                <c:ptCount val="6"/>
                <c:pt idx="0">
                  <c:v>66</c:v>
                </c:pt>
                <c:pt idx="1">
                  <c:v>59</c:v>
                </c:pt>
                <c:pt idx="2">
                  <c:v>69</c:v>
                </c:pt>
                <c:pt idx="3">
                  <c:v>68</c:v>
                </c:pt>
                <c:pt idx="4">
                  <c:v>70</c:v>
                </c:pt>
                <c:pt idx="5">
                  <c:v>66</c:v>
                </c:pt>
              </c:numCache>
            </c:numRef>
          </c:val>
          <c:extLst>
            <c:ext xmlns:c16="http://schemas.microsoft.com/office/drawing/2014/chart" uri="{C3380CC4-5D6E-409C-BE32-E72D297353CC}">
              <c16:uniqueId val="{00000001-3C60-4644-876A-2E499D254C20}"/>
            </c:ext>
          </c:extLst>
        </c:ser>
        <c:ser>
          <c:idx val="2"/>
          <c:order val="2"/>
          <c:tx>
            <c:strRef>
              <c:f>Sheet1!$D$1</c:f>
              <c:strCache>
                <c:ptCount val="1"/>
                <c:pt idx="0">
                  <c:v>National Mean</c:v>
                </c:pt>
              </c:strCache>
            </c:strRef>
          </c:tx>
          <c:invertIfNegative val="0"/>
          <c:cat>
            <c:strRef>
              <c:f>Sheet1!$A$2:$A$7</c:f>
              <c:strCache>
                <c:ptCount val="6"/>
                <c:pt idx="0">
                  <c:v>Effective Teamwork</c:v>
                </c:pt>
                <c:pt idx="1">
                  <c:v>Natural &amp; Community Supports</c:v>
                </c:pt>
                <c:pt idx="2">
                  <c:v>Needs-Based</c:v>
                </c:pt>
                <c:pt idx="3">
                  <c:v>Outcomes-Based</c:v>
                </c:pt>
                <c:pt idx="4">
                  <c:v>Strength &amp; Family Driven</c:v>
                </c:pt>
                <c:pt idx="5">
                  <c:v>Total Score</c:v>
                </c:pt>
              </c:strCache>
            </c:strRef>
          </c:cat>
          <c:val>
            <c:numRef>
              <c:f>Sheet1!$D$2:$D$7</c:f>
              <c:numCache>
                <c:formatCode>0</c:formatCode>
                <c:ptCount val="6"/>
                <c:pt idx="0">
                  <c:v>68</c:v>
                </c:pt>
                <c:pt idx="1">
                  <c:v>66</c:v>
                </c:pt>
                <c:pt idx="2">
                  <c:v>74</c:v>
                </c:pt>
                <c:pt idx="3">
                  <c:v>75</c:v>
                </c:pt>
                <c:pt idx="4">
                  <c:v>77.599999999999994</c:v>
                </c:pt>
                <c:pt idx="5">
                  <c:v>72</c:v>
                </c:pt>
              </c:numCache>
            </c:numRef>
          </c:val>
          <c:extLst>
            <c:ext xmlns:c16="http://schemas.microsoft.com/office/drawing/2014/chart" uri="{C3380CC4-5D6E-409C-BE32-E72D297353CC}">
              <c16:uniqueId val="{00000000-3612-46C5-AD8A-0D07625B5E85}"/>
            </c:ext>
          </c:extLst>
        </c:ser>
        <c:dLbls>
          <c:showLegendKey val="0"/>
          <c:showVal val="0"/>
          <c:showCatName val="0"/>
          <c:showSerName val="0"/>
          <c:showPercent val="0"/>
          <c:showBubbleSize val="0"/>
        </c:dLbls>
        <c:gapWidth val="150"/>
        <c:axId val="308938720"/>
        <c:axId val="273402936"/>
      </c:barChart>
      <c:catAx>
        <c:axId val="308938720"/>
        <c:scaling>
          <c:orientation val="minMax"/>
        </c:scaling>
        <c:delete val="0"/>
        <c:axPos val="b"/>
        <c:numFmt formatCode="General" sourceLinked="0"/>
        <c:majorTickMark val="none"/>
        <c:minorTickMark val="none"/>
        <c:tickLblPos val="nextTo"/>
        <c:crossAx val="273402936"/>
        <c:crosses val="autoZero"/>
        <c:auto val="1"/>
        <c:lblAlgn val="ctr"/>
        <c:lblOffset val="100"/>
        <c:noMultiLvlLbl val="0"/>
      </c:catAx>
      <c:valAx>
        <c:axId val="273402936"/>
        <c:scaling>
          <c:orientation val="minMax"/>
          <c:max val="100"/>
        </c:scaling>
        <c:delete val="0"/>
        <c:axPos val="l"/>
        <c:title>
          <c:tx>
            <c:rich>
              <a:bodyPr/>
              <a:lstStyle/>
              <a:p>
                <a:pPr>
                  <a:defRPr/>
                </a:pPr>
                <a:r>
                  <a:rPr lang="en-US" dirty="0"/>
                  <a:t>Fidelity</a:t>
                </a:r>
                <a:r>
                  <a:rPr lang="en-US" baseline="0" dirty="0"/>
                  <a:t> Score</a:t>
                </a:r>
                <a:endParaRPr lang="en-US" dirty="0"/>
              </a:p>
            </c:rich>
          </c:tx>
          <c:layout>
            <c:manualLayout>
              <c:xMode val="edge"/>
              <c:yMode val="edge"/>
              <c:x val="5.3623188405797099E-2"/>
              <c:y val="0.31749606299212596"/>
            </c:manualLayout>
          </c:layout>
          <c:overlay val="0"/>
        </c:title>
        <c:numFmt formatCode="#,##0" sourceLinked="0"/>
        <c:majorTickMark val="none"/>
        <c:minorTickMark val="none"/>
        <c:tickLblPos val="nextTo"/>
        <c:crossAx val="308938720"/>
        <c:crosses val="autoZero"/>
        <c:crossBetween val="between"/>
      </c:valAx>
      <c:dTable>
        <c:showHorzBorder val="1"/>
        <c:showVertBorder val="1"/>
        <c:showOutline val="1"/>
        <c:showKeys val="1"/>
      </c:dTable>
    </c:plotArea>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69189020863912E-2"/>
          <c:y val="3.4730668281849383E-2"/>
          <c:w val="0.90759408781529427"/>
          <c:h val="0.7584221683827983"/>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A40000"/>
              </a:solidFill>
            </c:spPr>
            <c:extLst>
              <c:ext xmlns:c16="http://schemas.microsoft.com/office/drawing/2014/chart" uri="{C3380CC4-5D6E-409C-BE32-E72D297353CC}">
                <c16:uniqueId val="{00000001-3DF4-412D-AFA8-5EF27431DF53}"/>
              </c:ext>
            </c:extLst>
          </c:dPt>
          <c:dPt>
            <c:idx val="1"/>
            <c:invertIfNegative val="0"/>
            <c:bubble3D val="0"/>
            <c:spPr>
              <a:solidFill>
                <a:srgbClr val="A40000"/>
              </a:solidFill>
            </c:spPr>
            <c:extLst>
              <c:ext xmlns:c16="http://schemas.microsoft.com/office/drawing/2014/chart" uri="{C3380CC4-5D6E-409C-BE32-E72D297353CC}">
                <c16:uniqueId val="{00000003-3DF4-412D-AFA8-5EF27431DF53}"/>
              </c:ext>
            </c:extLst>
          </c:dPt>
          <c:dPt>
            <c:idx val="2"/>
            <c:invertIfNegative val="0"/>
            <c:bubble3D val="0"/>
            <c:spPr>
              <a:solidFill>
                <a:schemeClr val="tx2"/>
              </a:solidFill>
            </c:spPr>
            <c:extLst>
              <c:ext xmlns:c16="http://schemas.microsoft.com/office/drawing/2014/chart" uri="{C3380CC4-5D6E-409C-BE32-E72D297353CC}">
                <c16:uniqueId val="{00000005-3DF4-412D-AFA8-5EF27431DF53}"/>
              </c:ext>
            </c:extLst>
          </c:dPt>
          <c:dPt>
            <c:idx val="3"/>
            <c:invertIfNegative val="0"/>
            <c:bubble3D val="0"/>
            <c:spPr>
              <a:solidFill>
                <a:schemeClr val="accent2">
                  <a:lumMod val="50000"/>
                </a:schemeClr>
              </a:solidFill>
            </c:spPr>
            <c:extLst>
              <c:ext xmlns:c16="http://schemas.microsoft.com/office/drawing/2014/chart" uri="{C3380CC4-5D6E-409C-BE32-E72D297353CC}">
                <c16:uniqueId val="{00000007-3DF4-412D-AFA8-5EF27431DF53}"/>
              </c:ext>
            </c:extLst>
          </c:dPt>
          <c:dPt>
            <c:idx val="4"/>
            <c:invertIfNegative val="0"/>
            <c:bubble3D val="0"/>
            <c:spPr>
              <a:solidFill>
                <a:schemeClr val="tx2"/>
              </a:solidFill>
            </c:spPr>
            <c:extLst>
              <c:ext xmlns:c16="http://schemas.microsoft.com/office/drawing/2014/chart" uri="{C3380CC4-5D6E-409C-BE32-E72D297353CC}">
                <c16:uniqueId val="{00000009-3DF4-412D-AFA8-5EF27431DF53}"/>
              </c:ext>
            </c:extLst>
          </c:dPt>
          <c:dPt>
            <c:idx val="5"/>
            <c:invertIfNegative val="0"/>
            <c:bubble3D val="0"/>
            <c:spPr>
              <a:solidFill>
                <a:schemeClr val="accent1"/>
              </a:solidFill>
            </c:spPr>
            <c:extLst>
              <c:ext xmlns:c16="http://schemas.microsoft.com/office/drawing/2014/chart" uri="{C3380CC4-5D6E-409C-BE32-E72D297353CC}">
                <c16:uniqueId val="{0000000B-3DF4-412D-AFA8-5EF27431DF53}"/>
              </c:ext>
            </c:extLst>
          </c:dPt>
          <c:dPt>
            <c:idx val="6"/>
            <c:invertIfNegative val="0"/>
            <c:bubble3D val="0"/>
            <c:spPr>
              <a:solidFill>
                <a:schemeClr val="tx2"/>
              </a:solidFill>
            </c:spPr>
            <c:extLst>
              <c:ext xmlns:c16="http://schemas.microsoft.com/office/drawing/2014/chart" uri="{C3380CC4-5D6E-409C-BE32-E72D297353CC}">
                <c16:uniqueId val="{0000000D-3DF4-412D-AFA8-5EF27431DF53}"/>
              </c:ext>
            </c:extLst>
          </c:dPt>
          <c:dPt>
            <c:idx val="7"/>
            <c:invertIfNegative val="0"/>
            <c:bubble3D val="0"/>
            <c:spPr>
              <a:solidFill>
                <a:schemeClr val="tx2"/>
              </a:solidFill>
            </c:spPr>
            <c:extLst>
              <c:ext xmlns:c16="http://schemas.microsoft.com/office/drawing/2014/chart" uri="{C3380CC4-5D6E-409C-BE32-E72D297353CC}">
                <c16:uniqueId val="{0000000F-3DF4-412D-AFA8-5EF27431DF53}"/>
              </c:ext>
            </c:extLst>
          </c:dPt>
          <c:dPt>
            <c:idx val="12"/>
            <c:invertIfNegative val="0"/>
            <c:bubble3D val="0"/>
            <c:spPr>
              <a:solidFill>
                <a:schemeClr val="accent1"/>
              </a:solidFill>
            </c:spPr>
            <c:extLst>
              <c:ext xmlns:c16="http://schemas.microsoft.com/office/drawing/2014/chart" uri="{C3380CC4-5D6E-409C-BE32-E72D297353CC}">
                <c16:uniqueId val="{00000011-3DF4-412D-AFA8-5EF27431DF53}"/>
              </c:ext>
            </c:extLst>
          </c:dPt>
          <c:dPt>
            <c:idx val="13"/>
            <c:invertIfNegative val="0"/>
            <c:bubble3D val="0"/>
            <c:spPr>
              <a:solidFill>
                <a:schemeClr val="accent3"/>
              </a:solidFill>
            </c:spPr>
            <c:extLst>
              <c:ext xmlns:c16="http://schemas.microsoft.com/office/drawing/2014/chart" uri="{C3380CC4-5D6E-409C-BE32-E72D297353CC}">
                <c16:uniqueId val="{00000013-3DF4-412D-AFA8-5EF27431DF53}"/>
              </c:ext>
            </c:extLst>
          </c:dPt>
          <c:dPt>
            <c:idx val="14"/>
            <c:invertIfNegative val="0"/>
            <c:bubble3D val="0"/>
            <c:spPr>
              <a:solidFill>
                <a:schemeClr val="accent2">
                  <a:lumMod val="50000"/>
                </a:schemeClr>
              </a:solidFill>
            </c:spPr>
            <c:extLst>
              <c:ext xmlns:c16="http://schemas.microsoft.com/office/drawing/2014/chart" uri="{C3380CC4-5D6E-409C-BE32-E72D297353CC}">
                <c16:uniqueId val="{00000015-3DF4-412D-AFA8-5EF27431DF53}"/>
              </c:ext>
            </c:extLst>
          </c:dPt>
          <c:dPt>
            <c:idx val="16"/>
            <c:invertIfNegative val="0"/>
            <c:bubble3D val="0"/>
            <c:spPr>
              <a:solidFill>
                <a:schemeClr val="accent1"/>
              </a:solidFill>
            </c:spPr>
            <c:extLst>
              <c:ext xmlns:c16="http://schemas.microsoft.com/office/drawing/2014/chart" uri="{C3380CC4-5D6E-409C-BE32-E72D297353CC}">
                <c16:uniqueId val="{0000002A-4046-4D2E-8A78-E2525B02B3F3}"/>
              </c:ext>
            </c:extLst>
          </c:dPt>
          <c:dPt>
            <c:idx val="17"/>
            <c:invertIfNegative val="0"/>
            <c:bubble3D val="0"/>
            <c:spPr>
              <a:solidFill>
                <a:schemeClr val="accent1"/>
              </a:solidFill>
            </c:spPr>
            <c:extLst>
              <c:ext xmlns:c16="http://schemas.microsoft.com/office/drawing/2014/chart" uri="{C3380CC4-5D6E-409C-BE32-E72D297353CC}">
                <c16:uniqueId val="{00000017-3DF4-412D-AFA8-5EF27431DF53}"/>
              </c:ext>
            </c:extLst>
          </c:dPt>
          <c:dPt>
            <c:idx val="18"/>
            <c:invertIfNegative val="0"/>
            <c:bubble3D val="0"/>
            <c:spPr>
              <a:solidFill>
                <a:schemeClr val="accent1"/>
              </a:solidFill>
            </c:spPr>
            <c:extLst>
              <c:ext xmlns:c16="http://schemas.microsoft.com/office/drawing/2014/chart" uri="{C3380CC4-5D6E-409C-BE32-E72D297353CC}">
                <c16:uniqueId val="{00000019-3DF4-412D-AFA8-5EF27431DF53}"/>
              </c:ext>
            </c:extLst>
          </c:dPt>
          <c:dPt>
            <c:idx val="19"/>
            <c:invertIfNegative val="0"/>
            <c:bubble3D val="0"/>
            <c:spPr>
              <a:solidFill>
                <a:schemeClr val="accent1"/>
              </a:solidFill>
            </c:spPr>
            <c:extLst>
              <c:ext xmlns:c16="http://schemas.microsoft.com/office/drawing/2014/chart" uri="{C3380CC4-5D6E-409C-BE32-E72D297353CC}">
                <c16:uniqueId val="{0000001B-3DF4-412D-AFA8-5EF27431DF53}"/>
              </c:ext>
            </c:extLst>
          </c:dPt>
          <c:dPt>
            <c:idx val="20"/>
            <c:invertIfNegative val="0"/>
            <c:bubble3D val="0"/>
            <c:spPr>
              <a:solidFill>
                <a:schemeClr val="accent1"/>
              </a:solidFill>
            </c:spPr>
            <c:extLst>
              <c:ext xmlns:c16="http://schemas.microsoft.com/office/drawing/2014/chart" uri="{C3380CC4-5D6E-409C-BE32-E72D297353CC}">
                <c16:uniqueId val="{0000001D-3DF4-412D-AFA8-5EF27431DF53}"/>
              </c:ext>
            </c:extLst>
          </c:dPt>
          <c:dPt>
            <c:idx val="28"/>
            <c:invertIfNegative val="0"/>
            <c:bubble3D val="0"/>
            <c:spPr>
              <a:solidFill>
                <a:schemeClr val="accent1"/>
              </a:solidFill>
            </c:spPr>
            <c:extLst>
              <c:ext xmlns:c16="http://schemas.microsoft.com/office/drawing/2014/chart" uri="{C3380CC4-5D6E-409C-BE32-E72D297353CC}">
                <c16:uniqueId val="{0000001F-3DF4-412D-AFA8-5EF27431DF53}"/>
              </c:ext>
            </c:extLst>
          </c:dPt>
          <c:dPt>
            <c:idx val="29"/>
            <c:invertIfNegative val="0"/>
            <c:bubble3D val="0"/>
            <c:spPr>
              <a:solidFill>
                <a:schemeClr val="accent2">
                  <a:lumMod val="50000"/>
                </a:schemeClr>
              </a:solidFill>
            </c:spPr>
            <c:extLst>
              <c:ext xmlns:c16="http://schemas.microsoft.com/office/drawing/2014/chart" uri="{C3380CC4-5D6E-409C-BE32-E72D297353CC}">
                <c16:uniqueId val="{00000021-3DF4-412D-AFA8-5EF27431DF53}"/>
              </c:ext>
            </c:extLst>
          </c:dPt>
          <c:dPt>
            <c:idx val="30"/>
            <c:invertIfNegative val="0"/>
            <c:bubble3D val="0"/>
            <c:spPr>
              <a:solidFill>
                <a:schemeClr val="accent2">
                  <a:lumMod val="50000"/>
                </a:schemeClr>
              </a:solidFill>
            </c:spPr>
            <c:extLst>
              <c:ext xmlns:c16="http://schemas.microsoft.com/office/drawing/2014/chart" uri="{C3380CC4-5D6E-409C-BE32-E72D297353CC}">
                <c16:uniqueId val="{00000023-3DF4-412D-AFA8-5EF27431DF53}"/>
              </c:ext>
            </c:extLst>
          </c:dPt>
          <c:dPt>
            <c:idx val="31"/>
            <c:invertIfNegative val="0"/>
            <c:bubble3D val="0"/>
            <c:spPr>
              <a:solidFill>
                <a:srgbClr val="00B050"/>
              </a:solidFill>
            </c:spPr>
            <c:extLst>
              <c:ext xmlns:c16="http://schemas.microsoft.com/office/drawing/2014/chart" uri="{C3380CC4-5D6E-409C-BE32-E72D297353CC}">
                <c16:uniqueId val="{00000025-3DF4-412D-AFA8-5EF27431DF53}"/>
              </c:ext>
            </c:extLst>
          </c:dPt>
          <c:dPt>
            <c:idx val="32"/>
            <c:invertIfNegative val="0"/>
            <c:bubble3D val="0"/>
            <c:spPr>
              <a:solidFill>
                <a:srgbClr val="00B050"/>
              </a:solidFill>
            </c:spPr>
            <c:extLst>
              <c:ext xmlns:c16="http://schemas.microsoft.com/office/drawing/2014/chart" uri="{C3380CC4-5D6E-409C-BE32-E72D297353CC}">
                <c16:uniqueId val="{00000027-3DF4-412D-AFA8-5EF27431DF53}"/>
              </c:ext>
            </c:extLst>
          </c:dPt>
          <c:dPt>
            <c:idx val="33"/>
            <c:invertIfNegative val="0"/>
            <c:bubble3D val="0"/>
            <c:spPr>
              <a:solidFill>
                <a:schemeClr val="accent4">
                  <a:lumMod val="75000"/>
                </a:schemeClr>
              </a:solidFill>
            </c:spPr>
            <c:extLst>
              <c:ext xmlns:c16="http://schemas.microsoft.com/office/drawing/2014/chart" uri="{C3380CC4-5D6E-409C-BE32-E72D297353CC}">
                <c16:uniqueId val="{00000029-3DF4-412D-AFA8-5EF27431DF5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Sheet1!$A$2:$A$35</c:f>
              <c:strCache>
                <c:ptCount val="34"/>
                <c:pt idx="0">
                  <c:v>Walden</c:v>
                </c:pt>
                <c:pt idx="1">
                  <c:v>Framingham</c:v>
                </c:pt>
                <c:pt idx="2">
                  <c:v>Park Street</c:v>
                </c:pt>
                <c:pt idx="3">
                  <c:v>Lynn</c:v>
                </c:pt>
                <c:pt idx="4">
                  <c:v>RVW</c:v>
                </c:pt>
                <c:pt idx="5">
                  <c:v>Harbor</c:v>
                </c:pt>
                <c:pt idx="6">
                  <c:v>Plymouth</c:v>
                </c:pt>
                <c:pt idx="7">
                  <c:v>Worcester W</c:v>
                </c:pt>
                <c:pt idx="8">
                  <c:v>Springfield</c:v>
                </c:pt>
                <c:pt idx="9">
                  <c:v>Cape Ann</c:v>
                </c:pt>
                <c:pt idx="10">
                  <c:v>Malden</c:v>
                </c:pt>
                <c:pt idx="11">
                  <c:v>Dimock</c:v>
                </c:pt>
                <c:pt idx="12">
                  <c:v>Lowell</c:v>
                </c:pt>
                <c:pt idx="13">
                  <c:v>MA Mean</c:v>
                </c:pt>
                <c:pt idx="14">
                  <c:v>Haverhill</c:v>
                </c:pt>
                <c:pt idx="15">
                  <c:v>N Central</c:v>
                </c:pt>
                <c:pt idx="16">
                  <c:v>CSR</c:v>
                </c:pt>
                <c:pt idx="17">
                  <c:v>Cambridge</c:v>
                </c:pt>
                <c:pt idx="18">
                  <c:v>Greenfield</c:v>
                </c:pt>
                <c:pt idx="19">
                  <c:v>Worcester E</c:v>
                </c:pt>
                <c:pt idx="20">
                  <c:v>New Bedford</c:v>
                </c:pt>
                <c:pt idx="21">
                  <c:v>Lawrence</c:v>
                </c:pt>
                <c:pt idx="22">
                  <c:v>Hyde Park</c:v>
                </c:pt>
                <c:pt idx="23">
                  <c:v>Arlington</c:v>
                </c:pt>
                <c:pt idx="24">
                  <c:v>Fall River</c:v>
                </c:pt>
                <c:pt idx="25">
                  <c:v>Gandara</c:v>
                </c:pt>
                <c:pt idx="26">
                  <c:v>Pittsfield</c:v>
                </c:pt>
                <c:pt idx="27">
                  <c:v>S Central</c:v>
                </c:pt>
                <c:pt idx="28">
                  <c:v>Coastal</c:v>
                </c:pt>
                <c:pt idx="29">
                  <c:v>Brockton</c:v>
                </c:pt>
                <c:pt idx="30">
                  <c:v>Attleboro</c:v>
                </c:pt>
                <c:pt idx="31">
                  <c:v>C and I</c:v>
                </c:pt>
                <c:pt idx="32">
                  <c:v>Holyoke</c:v>
                </c:pt>
                <c:pt idx="33">
                  <c:v>Nat'l Mean</c:v>
                </c:pt>
              </c:strCache>
            </c:strRef>
          </c:cat>
          <c:val>
            <c:numRef>
              <c:f>Sheet1!$B$2:$B$35</c:f>
              <c:numCache>
                <c:formatCode>0</c:formatCode>
                <c:ptCount val="34"/>
                <c:pt idx="0">
                  <c:v>56.999999999999993</c:v>
                </c:pt>
                <c:pt idx="1">
                  <c:v>59.5</c:v>
                </c:pt>
                <c:pt idx="2">
                  <c:v>60.8</c:v>
                </c:pt>
                <c:pt idx="3">
                  <c:v>62.2</c:v>
                </c:pt>
                <c:pt idx="4">
                  <c:v>63.5</c:v>
                </c:pt>
                <c:pt idx="5">
                  <c:v>63.6</c:v>
                </c:pt>
                <c:pt idx="6">
                  <c:v>63.9</c:v>
                </c:pt>
                <c:pt idx="7">
                  <c:v>64.400000000000006</c:v>
                </c:pt>
                <c:pt idx="8">
                  <c:v>64.5</c:v>
                </c:pt>
                <c:pt idx="9">
                  <c:v>64.900000000000006</c:v>
                </c:pt>
                <c:pt idx="10">
                  <c:v>65</c:v>
                </c:pt>
                <c:pt idx="11">
                  <c:v>65.2</c:v>
                </c:pt>
                <c:pt idx="12">
                  <c:v>65.5</c:v>
                </c:pt>
                <c:pt idx="13">
                  <c:v>66</c:v>
                </c:pt>
                <c:pt idx="14">
                  <c:v>66.400000000000006</c:v>
                </c:pt>
                <c:pt idx="15">
                  <c:v>66.600000000000009</c:v>
                </c:pt>
                <c:pt idx="16">
                  <c:v>66.7</c:v>
                </c:pt>
                <c:pt idx="17">
                  <c:v>67.100000000000009</c:v>
                </c:pt>
                <c:pt idx="18">
                  <c:v>67.300000000000011</c:v>
                </c:pt>
                <c:pt idx="19">
                  <c:v>67.300000000000011</c:v>
                </c:pt>
                <c:pt idx="20">
                  <c:v>67.400000000000006</c:v>
                </c:pt>
                <c:pt idx="21">
                  <c:v>67.400000000000006</c:v>
                </c:pt>
                <c:pt idx="22">
                  <c:v>67.7</c:v>
                </c:pt>
                <c:pt idx="23">
                  <c:v>68.300000000000011</c:v>
                </c:pt>
                <c:pt idx="24">
                  <c:v>68.400000000000006</c:v>
                </c:pt>
                <c:pt idx="25">
                  <c:v>68.400000000000006</c:v>
                </c:pt>
                <c:pt idx="26">
                  <c:v>68.400000000000006</c:v>
                </c:pt>
                <c:pt idx="27">
                  <c:v>68.600000000000009</c:v>
                </c:pt>
                <c:pt idx="28">
                  <c:v>69</c:v>
                </c:pt>
                <c:pt idx="29">
                  <c:v>69</c:v>
                </c:pt>
                <c:pt idx="30">
                  <c:v>69.099999999999994</c:v>
                </c:pt>
                <c:pt idx="31">
                  <c:v>70.099999999999994</c:v>
                </c:pt>
                <c:pt idx="32">
                  <c:v>70.399999999999991</c:v>
                </c:pt>
                <c:pt idx="33">
                  <c:v>72</c:v>
                </c:pt>
              </c:numCache>
            </c:numRef>
          </c:val>
          <c:extLst>
            <c:ext xmlns:c16="http://schemas.microsoft.com/office/drawing/2014/chart" uri="{C3380CC4-5D6E-409C-BE32-E72D297353CC}">
              <c16:uniqueId val="{0000002A-3DF4-412D-AFA8-5EF27431DF53}"/>
            </c:ext>
          </c:extLst>
        </c:ser>
        <c:dLbls>
          <c:showLegendKey val="0"/>
          <c:showVal val="0"/>
          <c:showCatName val="0"/>
          <c:showSerName val="0"/>
          <c:showPercent val="0"/>
          <c:showBubbleSize val="0"/>
        </c:dLbls>
        <c:gapWidth val="100"/>
        <c:axId val="273404112"/>
        <c:axId val="366514432"/>
      </c:barChart>
      <c:catAx>
        <c:axId val="273404112"/>
        <c:scaling>
          <c:orientation val="minMax"/>
        </c:scaling>
        <c:delete val="0"/>
        <c:axPos val="b"/>
        <c:numFmt formatCode="General" sourceLinked="0"/>
        <c:majorTickMark val="out"/>
        <c:minorTickMark val="none"/>
        <c:tickLblPos val="nextTo"/>
        <c:txPr>
          <a:bodyPr/>
          <a:lstStyle/>
          <a:p>
            <a:pPr>
              <a:defRPr sz="1300" baseline="0"/>
            </a:pPr>
            <a:endParaRPr lang="en-US"/>
          </a:p>
        </c:txPr>
        <c:crossAx val="366514432"/>
        <c:crosses val="autoZero"/>
        <c:auto val="1"/>
        <c:lblAlgn val="ctr"/>
        <c:lblOffset val="100"/>
        <c:noMultiLvlLbl val="0"/>
      </c:catAx>
      <c:valAx>
        <c:axId val="366514432"/>
        <c:scaling>
          <c:orientation val="minMax"/>
          <c:max val="100"/>
          <c:min val="0"/>
        </c:scaling>
        <c:delete val="0"/>
        <c:axPos val="l"/>
        <c:title>
          <c:tx>
            <c:rich>
              <a:bodyPr rot="-5400000" vert="horz"/>
              <a:lstStyle/>
              <a:p>
                <a:pPr>
                  <a:defRPr sz="1400" b="0"/>
                </a:pPr>
                <a:r>
                  <a:rPr lang="en-US" sz="1400" b="0" dirty="0"/>
                  <a:t>Fidelity</a:t>
                </a:r>
                <a:r>
                  <a:rPr lang="en-US" sz="1400" b="0" baseline="0" dirty="0"/>
                  <a:t> Score</a:t>
                </a:r>
                <a:endParaRPr lang="en-US" sz="1400" b="0" dirty="0"/>
              </a:p>
            </c:rich>
          </c:tx>
          <c:layout>
            <c:manualLayout>
              <c:xMode val="edge"/>
              <c:yMode val="edge"/>
              <c:x val="2.8248587570621469E-3"/>
              <c:y val="0.3156917019987886"/>
            </c:manualLayout>
          </c:layout>
          <c:overlay val="0"/>
        </c:title>
        <c:numFmt formatCode="0" sourceLinked="1"/>
        <c:majorTickMark val="out"/>
        <c:minorTickMark val="none"/>
        <c:tickLblPos val="nextTo"/>
        <c:crossAx val="273404112"/>
        <c:crosses val="autoZero"/>
        <c:crossBetween val="between"/>
        <c:majorUnit val="20"/>
      </c:valAx>
    </c:plotArea>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b="1" dirty="0"/>
              <a:t>Section A: Percentage of respondents who answered “Yes” to each item</a:t>
            </a:r>
          </a:p>
        </c:rich>
      </c:tx>
      <c:overlay val="0"/>
      <c:spPr>
        <a:noFill/>
        <a:ln>
          <a:noFill/>
        </a:ln>
        <a:effectLst/>
      </c:spPr>
    </c:title>
    <c:autoTitleDeleted val="0"/>
    <c:plotArea>
      <c:layout>
        <c:manualLayout>
          <c:layoutTarget val="inner"/>
          <c:xMode val="edge"/>
          <c:yMode val="edge"/>
          <c:x val="0.49694455956163375"/>
          <c:y val="9.9823232323232328E-2"/>
          <c:w val="0.44987567343555745"/>
          <c:h val="0.7193036665871313"/>
        </c:manualLayout>
      </c:layout>
      <c:barChart>
        <c:barDir val="bar"/>
        <c:grouping val="clustered"/>
        <c:varyColors val="0"/>
        <c:ser>
          <c:idx val="0"/>
          <c:order val="0"/>
          <c:tx>
            <c:strRef>
              <c:f>Sheet1!$B$1</c:f>
              <c:strCache>
                <c:ptCount val="1"/>
                <c:pt idx="0">
                  <c:v>National Mean</c:v>
                </c:pt>
              </c:strCache>
            </c:strRef>
          </c:tx>
          <c:spPr>
            <a:solidFill>
              <a:schemeClr val="accent3"/>
            </a:solidFill>
            <a:ln>
              <a:noFill/>
            </a:ln>
            <a:effectLst/>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A4. Team's decisions are based on input from family </c:v>
                </c:pt>
                <c:pt idx="1">
                  <c:v>A3. Team meets regularly (every 30-45 days)</c:v>
                </c:pt>
                <c:pt idx="2">
                  <c:v>A2. Family created a Plan of Care</c:v>
                </c:pt>
                <c:pt idx="3">
                  <c:v>A1. Team includes more people than just family and one professional</c:v>
                </c:pt>
              </c:strCache>
            </c:strRef>
          </c:cat>
          <c:val>
            <c:numRef>
              <c:f>Sheet1!$B$2:$B$5</c:f>
              <c:numCache>
                <c:formatCode>0%</c:formatCode>
                <c:ptCount val="4"/>
                <c:pt idx="0">
                  <c:v>0.97</c:v>
                </c:pt>
                <c:pt idx="1">
                  <c:v>0.94</c:v>
                </c:pt>
                <c:pt idx="2">
                  <c:v>0.94</c:v>
                </c:pt>
                <c:pt idx="3">
                  <c:v>0.94</c:v>
                </c:pt>
              </c:numCache>
            </c:numRef>
          </c:val>
          <c:extLst>
            <c:ext xmlns:c16="http://schemas.microsoft.com/office/drawing/2014/chart" uri="{C3380CC4-5D6E-409C-BE32-E72D297353CC}">
              <c16:uniqueId val="{00000000-8789-44C6-80D0-355A92A76F5A}"/>
            </c:ext>
          </c:extLst>
        </c:ser>
        <c:ser>
          <c:idx val="1"/>
          <c:order val="1"/>
          <c:tx>
            <c:strRef>
              <c:f>Sheet1!$C$1</c:f>
              <c:strCache>
                <c:ptCount val="1"/>
                <c:pt idx="0">
                  <c:v>MA 2019</c:v>
                </c:pt>
              </c:strCache>
            </c:strRef>
          </c:tx>
          <c:spPr>
            <a:solidFill>
              <a:schemeClr val="accent4"/>
            </a:solidFill>
            <a:ln>
              <a:noFill/>
            </a:ln>
            <a:effectLst/>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A4. Team's decisions are based on input from family </c:v>
                </c:pt>
                <c:pt idx="1">
                  <c:v>A3. Team meets regularly (every 30-45 days)</c:v>
                </c:pt>
                <c:pt idx="2">
                  <c:v>A2. Family created a Plan of Care</c:v>
                </c:pt>
                <c:pt idx="3">
                  <c:v>A1. Team includes more people than just family and one professional</c:v>
                </c:pt>
              </c:strCache>
            </c:strRef>
          </c:cat>
          <c:val>
            <c:numRef>
              <c:f>Sheet1!$C$2:$C$5</c:f>
              <c:numCache>
                <c:formatCode>0%</c:formatCode>
                <c:ptCount val="4"/>
                <c:pt idx="0">
                  <c:v>0.92</c:v>
                </c:pt>
                <c:pt idx="1">
                  <c:v>0.95</c:v>
                </c:pt>
                <c:pt idx="2">
                  <c:v>0.98</c:v>
                </c:pt>
                <c:pt idx="3">
                  <c:v>0.96</c:v>
                </c:pt>
              </c:numCache>
            </c:numRef>
          </c:val>
          <c:extLst>
            <c:ext xmlns:c16="http://schemas.microsoft.com/office/drawing/2014/chart" uri="{C3380CC4-5D6E-409C-BE32-E72D297353CC}">
              <c16:uniqueId val="{00000001-8789-44C6-80D0-355A92A76F5A}"/>
            </c:ext>
          </c:extLst>
        </c:ser>
        <c:ser>
          <c:idx val="2"/>
          <c:order val="2"/>
          <c:tx>
            <c:strRef>
              <c:f>Sheet1!$D$1</c:f>
              <c:strCache>
                <c:ptCount val="1"/>
                <c:pt idx="0">
                  <c:v>MA 2018</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A4. Team's decisions are based on input from family </c:v>
                </c:pt>
                <c:pt idx="1">
                  <c:v>A3. Team meets regularly (every 30-45 days)</c:v>
                </c:pt>
                <c:pt idx="2">
                  <c:v>A2. Family created a Plan of Care</c:v>
                </c:pt>
                <c:pt idx="3">
                  <c:v>A1. Team includes more people than just family and one professional</c:v>
                </c:pt>
              </c:strCache>
            </c:strRef>
          </c:cat>
          <c:val>
            <c:numRef>
              <c:f>Sheet1!$D$2:$D$5</c:f>
              <c:numCache>
                <c:formatCode>0%</c:formatCode>
                <c:ptCount val="4"/>
                <c:pt idx="0">
                  <c:v>0.96</c:v>
                </c:pt>
                <c:pt idx="1">
                  <c:v>0.98</c:v>
                </c:pt>
                <c:pt idx="2">
                  <c:v>0.95</c:v>
                </c:pt>
                <c:pt idx="3">
                  <c:v>0.9</c:v>
                </c:pt>
              </c:numCache>
            </c:numRef>
          </c:val>
          <c:extLst>
            <c:ext xmlns:c16="http://schemas.microsoft.com/office/drawing/2014/chart" uri="{C3380CC4-5D6E-409C-BE32-E72D297353CC}">
              <c16:uniqueId val="{00000000-A7F8-4FEF-AEA4-F9F00838C94C}"/>
            </c:ext>
          </c:extLst>
        </c:ser>
        <c:dLbls>
          <c:dLblPos val="outEnd"/>
          <c:showLegendKey val="0"/>
          <c:showVal val="1"/>
          <c:showCatName val="0"/>
          <c:showSerName val="0"/>
          <c:showPercent val="0"/>
          <c:showBubbleSize val="0"/>
        </c:dLbls>
        <c:gapWidth val="100"/>
        <c:overlap val="-30"/>
        <c:axId val="366516392"/>
        <c:axId val="366515608"/>
      </c:barChart>
      <c:catAx>
        <c:axId val="366516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66515608"/>
        <c:crosses val="autoZero"/>
        <c:auto val="1"/>
        <c:lblAlgn val="ctr"/>
        <c:lblOffset val="100"/>
        <c:noMultiLvlLbl val="0"/>
      </c:catAx>
      <c:valAx>
        <c:axId val="366515608"/>
        <c:scaling>
          <c:orientation val="minMax"/>
          <c:max val="1"/>
          <c:min val="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651639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 2018</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B2. </c:v>
                </c:pt>
                <c:pt idx="1">
                  <c:v>B4. </c:v>
                </c:pt>
                <c:pt idx="2">
                  <c:v>B7.</c:v>
                </c:pt>
                <c:pt idx="3">
                  <c:v>B15.</c:v>
                </c:pt>
                <c:pt idx="4">
                  <c:v>B22. </c:v>
                </c:pt>
              </c:strCache>
            </c:strRef>
          </c:cat>
          <c:val>
            <c:numRef>
              <c:f>Sheet1!$B$2:$B$6</c:f>
              <c:numCache>
                <c:formatCode>0.0</c:formatCode>
                <c:ptCount val="5"/>
                <c:pt idx="0">
                  <c:v>0.1</c:v>
                </c:pt>
                <c:pt idx="1">
                  <c:v>0.8</c:v>
                </c:pt>
                <c:pt idx="2">
                  <c:v>0.8</c:v>
                </c:pt>
                <c:pt idx="3">
                  <c:v>0.8</c:v>
                </c:pt>
                <c:pt idx="4">
                  <c:v>0.8</c:v>
                </c:pt>
              </c:numCache>
            </c:numRef>
          </c:val>
          <c:extLst>
            <c:ext xmlns:c16="http://schemas.microsoft.com/office/drawing/2014/chart" uri="{C3380CC4-5D6E-409C-BE32-E72D297353CC}">
              <c16:uniqueId val="{00000000-AD7C-465C-A5E7-2570BBC8712D}"/>
            </c:ext>
          </c:extLst>
        </c:ser>
        <c:ser>
          <c:idx val="1"/>
          <c:order val="1"/>
          <c:tx>
            <c:strRef>
              <c:f>Sheet1!$C$1</c:f>
              <c:strCache>
                <c:ptCount val="1"/>
                <c:pt idx="0">
                  <c:v>MA 2019</c:v>
                </c:pt>
              </c:strCache>
            </c:strRef>
          </c:tx>
          <c:spPr>
            <a:solidFill>
              <a:schemeClr val="accent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B2. </c:v>
                </c:pt>
                <c:pt idx="1">
                  <c:v>B4. </c:v>
                </c:pt>
                <c:pt idx="2">
                  <c:v>B7.</c:v>
                </c:pt>
                <c:pt idx="3">
                  <c:v>B15.</c:v>
                </c:pt>
                <c:pt idx="4">
                  <c:v>B22. </c:v>
                </c:pt>
              </c:strCache>
            </c:strRef>
          </c:cat>
          <c:val>
            <c:numRef>
              <c:f>Sheet1!$C$2:$C$6</c:f>
              <c:numCache>
                <c:formatCode>0.0</c:formatCode>
                <c:ptCount val="5"/>
                <c:pt idx="0">
                  <c:v>0</c:v>
                </c:pt>
                <c:pt idx="1">
                  <c:v>0.8</c:v>
                </c:pt>
                <c:pt idx="2">
                  <c:v>0.8</c:v>
                </c:pt>
                <c:pt idx="3">
                  <c:v>0.8</c:v>
                </c:pt>
                <c:pt idx="4">
                  <c:v>0.7</c:v>
                </c:pt>
              </c:numCache>
            </c:numRef>
          </c:val>
          <c:extLst>
            <c:ext xmlns:c16="http://schemas.microsoft.com/office/drawing/2014/chart" uri="{C3380CC4-5D6E-409C-BE32-E72D297353CC}">
              <c16:uniqueId val="{00000001-AD7C-465C-A5E7-2570BBC8712D}"/>
            </c:ext>
          </c:extLst>
        </c:ser>
        <c:ser>
          <c:idx val="2"/>
          <c:order val="2"/>
          <c:tx>
            <c:strRef>
              <c:f>Sheet1!$D$1</c:f>
              <c:strCache>
                <c:ptCount val="1"/>
                <c:pt idx="0">
                  <c:v>National Mean</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B2. </c:v>
                </c:pt>
                <c:pt idx="1">
                  <c:v>B4. </c:v>
                </c:pt>
                <c:pt idx="2">
                  <c:v>B7.</c:v>
                </c:pt>
                <c:pt idx="3">
                  <c:v>B15.</c:v>
                </c:pt>
                <c:pt idx="4">
                  <c:v>B22. </c:v>
                </c:pt>
              </c:strCache>
            </c:strRef>
          </c:cat>
          <c:val>
            <c:numRef>
              <c:f>Sheet1!$D$2:$D$6</c:f>
              <c:numCache>
                <c:formatCode>0.0</c:formatCode>
                <c:ptCount val="5"/>
                <c:pt idx="0">
                  <c:v>-0.3</c:v>
                </c:pt>
                <c:pt idx="1">
                  <c:v>1.1299999999999999</c:v>
                </c:pt>
                <c:pt idx="2">
                  <c:v>0.8</c:v>
                </c:pt>
                <c:pt idx="3">
                  <c:v>0.7</c:v>
                </c:pt>
                <c:pt idx="4">
                  <c:v>1.1499999999999999</c:v>
                </c:pt>
              </c:numCache>
            </c:numRef>
          </c:val>
          <c:extLst>
            <c:ext xmlns:c16="http://schemas.microsoft.com/office/drawing/2014/chart" uri="{C3380CC4-5D6E-409C-BE32-E72D297353CC}">
              <c16:uniqueId val="{00000000-6BBD-4706-9A07-470FF9488E29}"/>
            </c:ext>
          </c:extLst>
        </c:ser>
        <c:dLbls>
          <c:showLegendKey val="0"/>
          <c:showVal val="0"/>
          <c:showCatName val="0"/>
          <c:showSerName val="0"/>
          <c:showPercent val="0"/>
          <c:showBubbleSize val="0"/>
        </c:dLbls>
        <c:gapWidth val="150"/>
        <c:axId val="366516784"/>
        <c:axId val="366518352"/>
      </c:barChart>
      <c:catAx>
        <c:axId val="366516784"/>
        <c:scaling>
          <c:orientation val="minMax"/>
        </c:scaling>
        <c:delete val="0"/>
        <c:axPos val="b"/>
        <c:numFmt formatCode="General" sourceLinked="0"/>
        <c:majorTickMark val="out"/>
        <c:minorTickMark val="none"/>
        <c:tickLblPos val="nextTo"/>
        <c:txPr>
          <a:bodyPr/>
          <a:lstStyle/>
          <a:p>
            <a:pPr>
              <a:defRPr b="1"/>
            </a:pPr>
            <a:endParaRPr lang="en-US"/>
          </a:p>
        </c:txPr>
        <c:crossAx val="366518352"/>
        <c:crosses val="autoZero"/>
        <c:auto val="1"/>
        <c:lblAlgn val="ctr"/>
        <c:lblOffset val="100"/>
        <c:noMultiLvlLbl val="0"/>
      </c:catAx>
      <c:valAx>
        <c:axId val="366518352"/>
        <c:scaling>
          <c:orientation val="minMax"/>
          <c:max val="2"/>
          <c:min val="-2"/>
        </c:scaling>
        <c:delete val="0"/>
        <c:axPos val="l"/>
        <c:numFmt formatCode="0.0" sourceLinked="1"/>
        <c:majorTickMark val="out"/>
        <c:minorTickMark val="none"/>
        <c:tickLblPos val="nextTo"/>
        <c:crossAx val="366516784"/>
        <c:crosses val="autoZero"/>
        <c:crossBetween val="between"/>
        <c:majorUnit val="1"/>
      </c:valAx>
    </c:plotArea>
    <c:legend>
      <c:legendPos val="b"/>
      <c:overlay val="0"/>
      <c:txPr>
        <a:bodyPr/>
        <a:lstStyle/>
        <a:p>
          <a:pPr>
            <a:defRPr sz="18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8D227-8C32-4E7C-B2D2-0D53CB11D72D}" type="doc">
      <dgm:prSet loTypeId="urn:microsoft.com/office/officeart/2005/8/layout/bList2" loCatId="list" qsTypeId="urn:microsoft.com/office/officeart/2005/8/quickstyle/simple1" qsCatId="simple" csTypeId="urn:microsoft.com/office/officeart/2005/8/colors/accent1_2" csCatId="accent1" phldr="1"/>
      <dgm:spPr/>
    </dgm:pt>
    <dgm:pt modelId="{8CD0F365-A61C-4256-AD17-6F3A989E196C}">
      <dgm:prSet phldrT="[Text]" custT="1"/>
      <dgm:spPr/>
      <dgm:t>
        <a:bodyPr/>
        <a:lstStyle/>
        <a:p>
          <a:r>
            <a:rPr lang="en-US" sz="1800"/>
            <a:t>WFI-EZ</a:t>
          </a:r>
          <a:endParaRPr lang="en-US" sz="1800" dirty="0"/>
        </a:p>
      </dgm:t>
    </dgm:pt>
    <dgm:pt modelId="{3AAB140B-90AD-413E-A0E1-B5398D707AC8}" type="parTrans" cxnId="{1D336580-93CD-4877-A8E0-B1F0FA2FB0A1}">
      <dgm:prSet/>
      <dgm:spPr/>
      <dgm:t>
        <a:bodyPr/>
        <a:lstStyle/>
        <a:p>
          <a:endParaRPr lang="en-US" sz="1600">
            <a:solidFill>
              <a:schemeClr val="tx1"/>
            </a:solidFill>
          </a:endParaRPr>
        </a:p>
      </dgm:t>
    </dgm:pt>
    <dgm:pt modelId="{3D41F67F-B327-4EAC-ACE8-10D973538C21}" type="sibTrans" cxnId="{1D336580-93CD-4877-A8E0-B1F0FA2FB0A1}">
      <dgm:prSet/>
      <dgm:spPr/>
      <dgm:t>
        <a:bodyPr/>
        <a:lstStyle/>
        <a:p>
          <a:endParaRPr lang="en-US" sz="1600">
            <a:solidFill>
              <a:schemeClr val="tx1"/>
            </a:solidFill>
          </a:endParaRPr>
        </a:p>
      </dgm:t>
    </dgm:pt>
    <dgm:pt modelId="{374BF251-017C-46D3-9313-2C94C357D303}">
      <dgm:prSet phldrT="[Text]" custT="1"/>
      <dgm:spPr/>
      <dgm:t>
        <a:bodyPr/>
        <a:lstStyle/>
        <a:p>
          <a:r>
            <a:rPr lang="en-US" sz="1800" dirty="0">
              <a:ln/>
            </a:rPr>
            <a:t>TOM 2.0</a:t>
          </a:r>
        </a:p>
      </dgm:t>
    </dgm:pt>
    <dgm:pt modelId="{DF2D9E33-9D64-4E05-B1AE-BF56338C0870}" type="parTrans" cxnId="{5831DA69-91E9-4CAB-B4DB-8374305E0F03}">
      <dgm:prSet/>
      <dgm:spPr/>
      <dgm:t>
        <a:bodyPr/>
        <a:lstStyle/>
        <a:p>
          <a:endParaRPr lang="en-US" sz="1600">
            <a:solidFill>
              <a:schemeClr val="tx1"/>
            </a:solidFill>
          </a:endParaRPr>
        </a:p>
      </dgm:t>
    </dgm:pt>
    <dgm:pt modelId="{6F78C253-5FD4-4D3E-A9DF-E2F2FF618D32}" type="sibTrans" cxnId="{5831DA69-91E9-4CAB-B4DB-8374305E0F03}">
      <dgm:prSet/>
      <dgm:spPr/>
      <dgm:t>
        <a:bodyPr/>
        <a:lstStyle/>
        <a:p>
          <a:endParaRPr lang="en-US" sz="1600">
            <a:solidFill>
              <a:schemeClr val="tx1"/>
            </a:solidFill>
          </a:endParaRPr>
        </a:p>
      </dgm:t>
    </dgm:pt>
    <dgm:pt modelId="{52D05088-CE76-4C70-978B-57608E0EC313}">
      <dgm:prSet custT="1"/>
      <dgm:spPr/>
      <dgm:t>
        <a:bodyPr/>
        <a:lstStyle/>
        <a:p>
          <a:r>
            <a:rPr lang="en-US" sz="1400" b="1" dirty="0">
              <a:solidFill>
                <a:schemeClr val="tx1"/>
              </a:solidFill>
            </a:rPr>
            <a:t>Interview: </a:t>
          </a:r>
          <a:r>
            <a:rPr lang="en-US" sz="1400" dirty="0">
              <a:solidFill>
                <a:schemeClr val="tx1"/>
              </a:solidFill>
            </a:rPr>
            <a:t>Wraparound Fidelity Index, v. 4</a:t>
          </a:r>
        </a:p>
      </dgm:t>
    </dgm:pt>
    <dgm:pt modelId="{5E827848-2E6A-49AC-90E1-F3167FC2AC80}" type="parTrans" cxnId="{206525D2-C131-448B-8001-58362A5ECACD}">
      <dgm:prSet/>
      <dgm:spPr/>
      <dgm:t>
        <a:bodyPr/>
        <a:lstStyle/>
        <a:p>
          <a:endParaRPr lang="en-US" sz="1600">
            <a:solidFill>
              <a:schemeClr val="tx1"/>
            </a:solidFill>
          </a:endParaRPr>
        </a:p>
      </dgm:t>
    </dgm:pt>
    <dgm:pt modelId="{3FA5D5DE-AB52-40CF-85B4-98B871D0F238}" type="sibTrans" cxnId="{206525D2-C131-448B-8001-58362A5ECACD}">
      <dgm:prSet/>
      <dgm:spPr/>
      <dgm:t>
        <a:bodyPr/>
        <a:lstStyle/>
        <a:p>
          <a:endParaRPr lang="en-US" sz="1600">
            <a:solidFill>
              <a:schemeClr val="tx1"/>
            </a:solidFill>
          </a:endParaRPr>
        </a:p>
      </dgm:t>
    </dgm:pt>
    <dgm:pt modelId="{4858296F-41B5-4898-BB9E-6A29AD295C95}">
      <dgm:prSet custT="1"/>
      <dgm:spPr/>
      <dgm:t>
        <a:bodyPr/>
        <a:lstStyle/>
        <a:p>
          <a:r>
            <a:rPr lang="en-US" sz="1400" b="1" dirty="0"/>
            <a:t>Observation: </a:t>
          </a:r>
          <a:r>
            <a:rPr lang="en-US" sz="1400" dirty="0"/>
            <a:t>Team Observation Measure, Version 2.0</a:t>
          </a:r>
        </a:p>
      </dgm:t>
    </dgm:pt>
    <dgm:pt modelId="{9351E8E7-65CA-403F-A413-C559E17E2016}" type="parTrans" cxnId="{24912A30-452C-42B4-A328-3DDE8FE00A79}">
      <dgm:prSet/>
      <dgm:spPr/>
      <dgm:t>
        <a:bodyPr/>
        <a:lstStyle/>
        <a:p>
          <a:endParaRPr lang="en-US" sz="1600">
            <a:solidFill>
              <a:schemeClr val="tx1"/>
            </a:solidFill>
          </a:endParaRPr>
        </a:p>
      </dgm:t>
    </dgm:pt>
    <dgm:pt modelId="{8B5C6EF7-E7F7-4FED-A79B-4575E6F2B5F6}" type="sibTrans" cxnId="{24912A30-452C-42B4-A328-3DDE8FE00A79}">
      <dgm:prSet/>
      <dgm:spPr/>
      <dgm:t>
        <a:bodyPr/>
        <a:lstStyle/>
        <a:p>
          <a:endParaRPr lang="en-US" sz="1600">
            <a:solidFill>
              <a:schemeClr val="tx1"/>
            </a:solidFill>
          </a:endParaRPr>
        </a:p>
      </dgm:t>
    </dgm:pt>
    <dgm:pt modelId="{7F2A7B8D-B89C-4F50-8813-2AC87844475F}">
      <dgm:prSet custT="1"/>
      <dgm:spPr/>
      <dgm:t>
        <a:bodyPr/>
        <a:lstStyle/>
        <a:p>
          <a:r>
            <a:rPr lang="en-US" sz="1400" b="1" dirty="0"/>
            <a:t>Program &amp; System Assessments: </a:t>
          </a:r>
          <a:r>
            <a:rPr lang="en-US" sz="1400" dirty="0"/>
            <a:t>Stakeholder Survey / Standards Assessment</a:t>
          </a:r>
        </a:p>
      </dgm:t>
    </dgm:pt>
    <dgm:pt modelId="{625F32F9-99D6-4C36-A2F5-BBAE158D7590}" type="parTrans" cxnId="{196D7EEF-A081-45D9-9B45-A58A7CC629F7}">
      <dgm:prSet/>
      <dgm:spPr/>
      <dgm:t>
        <a:bodyPr/>
        <a:lstStyle/>
        <a:p>
          <a:endParaRPr lang="en-US" sz="1600">
            <a:solidFill>
              <a:schemeClr val="tx1"/>
            </a:solidFill>
          </a:endParaRPr>
        </a:p>
      </dgm:t>
    </dgm:pt>
    <dgm:pt modelId="{9EAA3DF9-9D0A-4D98-9641-3A287CC6448A}" type="sibTrans" cxnId="{196D7EEF-A081-45D9-9B45-A58A7CC629F7}">
      <dgm:prSet/>
      <dgm:spPr/>
      <dgm:t>
        <a:bodyPr/>
        <a:lstStyle/>
        <a:p>
          <a:endParaRPr lang="en-US" sz="1600">
            <a:solidFill>
              <a:schemeClr val="tx1"/>
            </a:solidFill>
          </a:endParaRPr>
        </a:p>
      </dgm:t>
    </dgm:pt>
    <dgm:pt modelId="{447BC39B-152D-48FC-A61F-B1E2BBE76DB1}">
      <dgm:prSet custT="1"/>
      <dgm:spPr/>
      <dgm:t>
        <a:bodyPr/>
        <a:lstStyle/>
        <a:p>
          <a:r>
            <a:rPr lang="en-US" sz="1400" b="1" dirty="0"/>
            <a:t>Survey: </a:t>
          </a:r>
          <a:r>
            <a:rPr lang="en-US" sz="1400"/>
            <a:t>short form, WFI-EZ</a:t>
          </a:r>
          <a:endParaRPr lang="en-US" sz="1400" dirty="0"/>
        </a:p>
      </dgm:t>
    </dgm:pt>
    <dgm:pt modelId="{ABA82495-C61A-46BF-B4E0-2950E7CDD98D}" type="parTrans" cxnId="{9A6CCB45-7844-4C65-8960-C70C26ECAEB5}">
      <dgm:prSet/>
      <dgm:spPr/>
      <dgm:t>
        <a:bodyPr/>
        <a:lstStyle/>
        <a:p>
          <a:endParaRPr lang="en-US" sz="1600"/>
        </a:p>
      </dgm:t>
    </dgm:pt>
    <dgm:pt modelId="{82E7BA9E-B187-46F2-B923-915E9C77EB4C}" type="sibTrans" cxnId="{9A6CCB45-7844-4C65-8960-C70C26ECAEB5}">
      <dgm:prSet/>
      <dgm:spPr/>
      <dgm:t>
        <a:bodyPr/>
        <a:lstStyle/>
        <a:p>
          <a:endParaRPr lang="en-US" sz="1600"/>
        </a:p>
      </dgm:t>
    </dgm:pt>
    <dgm:pt modelId="{53B4ED1B-885E-4D61-9AF0-8701CC7D0104}">
      <dgm:prSet phldrT="[Text]" custT="1"/>
      <dgm:spPr/>
      <dgm:t>
        <a:bodyPr/>
        <a:lstStyle/>
        <a:p>
          <a:r>
            <a:rPr lang="en-US" sz="1800" dirty="0"/>
            <a:t>CSWI/ WIPS</a:t>
          </a:r>
        </a:p>
      </dgm:t>
    </dgm:pt>
    <dgm:pt modelId="{37D4C22F-6431-4CF1-BF41-B5C41636C36C}" type="sibTrans" cxnId="{A6BE18C3-0424-4397-A33C-6030C3AB71CA}">
      <dgm:prSet/>
      <dgm:spPr/>
      <dgm:t>
        <a:bodyPr/>
        <a:lstStyle/>
        <a:p>
          <a:endParaRPr lang="en-US" sz="1600">
            <a:solidFill>
              <a:schemeClr val="tx1"/>
            </a:solidFill>
          </a:endParaRPr>
        </a:p>
      </dgm:t>
    </dgm:pt>
    <dgm:pt modelId="{9DE8B9B2-9073-4450-8D5B-20D71BB1E5A9}" type="parTrans" cxnId="{A6BE18C3-0424-4397-A33C-6030C3AB71CA}">
      <dgm:prSet/>
      <dgm:spPr/>
      <dgm:t>
        <a:bodyPr/>
        <a:lstStyle/>
        <a:p>
          <a:endParaRPr lang="en-US" sz="1600">
            <a:solidFill>
              <a:schemeClr val="tx1"/>
            </a:solidFill>
          </a:endParaRPr>
        </a:p>
      </dgm:t>
    </dgm:pt>
    <dgm:pt modelId="{8EE4B7D1-520A-455B-BD16-E39C7EB438A4}">
      <dgm:prSet phldrT="[Text]" custT="1"/>
      <dgm:spPr/>
      <dgm:t>
        <a:bodyPr/>
        <a:lstStyle/>
        <a:p>
          <a:r>
            <a:rPr lang="en-US" sz="1800" dirty="0"/>
            <a:t>DART</a:t>
          </a:r>
        </a:p>
      </dgm:t>
    </dgm:pt>
    <dgm:pt modelId="{6BBBC9DD-8EB5-4CE4-BD50-7CFB2A6090E6}" type="parTrans" cxnId="{F26CECCE-087A-4AC8-9BD3-94E75A8A6FBF}">
      <dgm:prSet/>
      <dgm:spPr/>
      <dgm:t>
        <a:bodyPr/>
        <a:lstStyle/>
        <a:p>
          <a:endParaRPr lang="en-US" sz="1600"/>
        </a:p>
      </dgm:t>
    </dgm:pt>
    <dgm:pt modelId="{4B7456ED-498C-431B-8893-3F0CE0119149}" type="sibTrans" cxnId="{F26CECCE-087A-4AC8-9BD3-94E75A8A6FBF}">
      <dgm:prSet/>
      <dgm:spPr/>
      <dgm:t>
        <a:bodyPr/>
        <a:lstStyle/>
        <a:p>
          <a:endParaRPr lang="en-US" sz="1600"/>
        </a:p>
      </dgm:t>
    </dgm:pt>
    <dgm:pt modelId="{244C6FCE-F756-442A-B3AE-A82F5BEFF6B7}">
      <dgm:prSet custT="1"/>
      <dgm:spPr/>
      <dgm:t>
        <a:bodyPr/>
        <a:lstStyle/>
        <a:p>
          <a:r>
            <a:rPr lang="en-US" sz="1400" b="1" dirty="0"/>
            <a:t>Chart Review: </a:t>
          </a:r>
          <a:r>
            <a:rPr lang="en-US" sz="1400" dirty="0"/>
            <a:t>Document Assessment and Review Tool, v.2 </a:t>
          </a:r>
        </a:p>
      </dgm:t>
    </dgm:pt>
    <dgm:pt modelId="{108A12EE-BB1D-4064-B144-96E0227E0C89}" type="parTrans" cxnId="{804CCFDA-80B5-4BE4-A1BE-137089433CFC}">
      <dgm:prSet/>
      <dgm:spPr/>
      <dgm:t>
        <a:bodyPr/>
        <a:lstStyle/>
        <a:p>
          <a:endParaRPr lang="en-US" sz="1600"/>
        </a:p>
      </dgm:t>
    </dgm:pt>
    <dgm:pt modelId="{27A9E1DD-FD0F-4559-9EF9-0C99AD7AAE82}" type="sibTrans" cxnId="{804CCFDA-80B5-4BE4-A1BE-137089433CFC}">
      <dgm:prSet/>
      <dgm:spPr/>
      <dgm:t>
        <a:bodyPr/>
        <a:lstStyle/>
        <a:p>
          <a:endParaRPr lang="en-US" sz="1600"/>
        </a:p>
      </dgm:t>
    </dgm:pt>
    <dgm:pt modelId="{B0F8EAF9-FD59-4C30-AD9C-3F535BAE249F}" type="pres">
      <dgm:prSet presAssocID="{D458D227-8C32-4E7C-B2D2-0D53CB11D72D}" presName="diagram" presStyleCnt="0">
        <dgm:presLayoutVars>
          <dgm:dir/>
          <dgm:animLvl val="lvl"/>
          <dgm:resizeHandles val="exact"/>
        </dgm:presLayoutVars>
      </dgm:prSet>
      <dgm:spPr/>
    </dgm:pt>
    <dgm:pt modelId="{33948E8F-0BD5-4176-B669-E1601A131A63}" type="pres">
      <dgm:prSet presAssocID="{8CD0F365-A61C-4256-AD17-6F3A989E196C}" presName="compNode" presStyleCnt="0"/>
      <dgm:spPr/>
    </dgm:pt>
    <dgm:pt modelId="{CEA5F607-2D1C-4922-BE75-1499B0E5E1EE}" type="pres">
      <dgm:prSet presAssocID="{8CD0F365-A61C-4256-AD17-6F3A989E196C}" presName="childRect" presStyleLbl="bgAcc1" presStyleIdx="0" presStyleCnt="4">
        <dgm:presLayoutVars>
          <dgm:bulletEnabled val="1"/>
        </dgm:presLayoutVars>
      </dgm:prSet>
      <dgm:spPr/>
    </dgm:pt>
    <dgm:pt modelId="{5D167804-C09F-4CFF-A601-0FF292930A2A}" type="pres">
      <dgm:prSet presAssocID="{8CD0F365-A61C-4256-AD17-6F3A989E196C}" presName="parentText" presStyleLbl="node1" presStyleIdx="0" presStyleCnt="0">
        <dgm:presLayoutVars>
          <dgm:chMax val="0"/>
          <dgm:bulletEnabled val="1"/>
        </dgm:presLayoutVars>
      </dgm:prSet>
      <dgm:spPr/>
    </dgm:pt>
    <dgm:pt modelId="{04BBF69F-73FC-4ED6-8386-3976C190AB96}" type="pres">
      <dgm:prSet presAssocID="{8CD0F365-A61C-4256-AD17-6F3A989E196C}" presName="parentRect" presStyleLbl="alignNode1" presStyleIdx="0" presStyleCnt="4"/>
      <dgm:spPr/>
    </dgm:pt>
    <dgm:pt modelId="{4AE53BAE-8234-4E2A-9D99-9862B5318EA6}" type="pres">
      <dgm:prSet presAssocID="{8CD0F365-A61C-4256-AD17-6F3A989E196C}" presName="adorn" presStyleLbl="fgAccFollowNode1" presStyleIdx="0" presStyleCnt="4" custLinFactNeighborX="-13625" custLinFactNeighborY="-31554"/>
      <dgm:spPr>
        <a:blipFill>
          <a:blip xmlns:r="http://schemas.openxmlformats.org/officeDocument/2006/relationships" r:embed="rId1">
            <a:grayscl/>
            <a:extLst>
              <a:ext uri="{28A0092B-C50C-407E-A947-70E740481C1C}">
                <a14:useLocalDpi xmlns:a14="http://schemas.microsoft.com/office/drawing/2010/main" val="0"/>
              </a:ext>
            </a:extLst>
          </a:blip>
          <a:srcRect/>
          <a:stretch>
            <a:fillRect l="-3000" r="-3000"/>
          </a:stretch>
        </a:blipFill>
      </dgm:spPr>
    </dgm:pt>
    <dgm:pt modelId="{A90C8063-8FEC-4921-9D41-DA19B9CB5260}" type="pres">
      <dgm:prSet presAssocID="{3D41F67F-B327-4EAC-ACE8-10D973538C21}" presName="sibTrans" presStyleLbl="sibTrans2D1" presStyleIdx="0" presStyleCnt="0"/>
      <dgm:spPr/>
    </dgm:pt>
    <dgm:pt modelId="{8C0BA0EB-796C-4D78-9E9C-5907F713878E}" type="pres">
      <dgm:prSet presAssocID="{374BF251-017C-46D3-9313-2C94C357D303}" presName="compNode" presStyleCnt="0"/>
      <dgm:spPr/>
    </dgm:pt>
    <dgm:pt modelId="{14FAAAB7-66FE-4635-9223-489A9D2C7B57}" type="pres">
      <dgm:prSet presAssocID="{374BF251-017C-46D3-9313-2C94C357D303}" presName="childRect" presStyleLbl="bgAcc1" presStyleIdx="1" presStyleCnt="4">
        <dgm:presLayoutVars>
          <dgm:bulletEnabled val="1"/>
        </dgm:presLayoutVars>
      </dgm:prSet>
      <dgm:spPr/>
    </dgm:pt>
    <dgm:pt modelId="{BC573370-0DC7-4C9A-A79D-F173A0D6C4BC}" type="pres">
      <dgm:prSet presAssocID="{374BF251-017C-46D3-9313-2C94C357D303}" presName="parentText" presStyleLbl="node1" presStyleIdx="0" presStyleCnt="0">
        <dgm:presLayoutVars>
          <dgm:chMax val="0"/>
          <dgm:bulletEnabled val="1"/>
        </dgm:presLayoutVars>
      </dgm:prSet>
      <dgm:spPr/>
    </dgm:pt>
    <dgm:pt modelId="{5E90BF48-1B5E-485E-904E-1D8117CBE7B0}" type="pres">
      <dgm:prSet presAssocID="{374BF251-017C-46D3-9313-2C94C357D303}" presName="parentRect" presStyleLbl="alignNode1" presStyleIdx="1" presStyleCnt="4"/>
      <dgm:spPr/>
    </dgm:pt>
    <dgm:pt modelId="{ADB21204-E8C3-4179-A79C-6A2EF2288BA6}" type="pres">
      <dgm:prSet presAssocID="{374BF251-017C-46D3-9313-2C94C357D303}" presName="adorn" presStyleLbl="fgAccFollowNode1" presStyleIdx="1" presStyleCnt="4" custLinFactNeighborX="-12180" custLinFactNeighborY="-31158"/>
      <dgm:spPr>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dgm:spPr>
    </dgm:pt>
    <dgm:pt modelId="{91D40A48-FC5D-4131-9602-865D66E4E612}" type="pres">
      <dgm:prSet presAssocID="{6F78C253-5FD4-4D3E-A9DF-E2F2FF618D32}" presName="sibTrans" presStyleLbl="sibTrans2D1" presStyleIdx="0" presStyleCnt="0"/>
      <dgm:spPr/>
    </dgm:pt>
    <dgm:pt modelId="{9ECE3195-691A-40AB-A000-B16E2128A1D5}" type="pres">
      <dgm:prSet presAssocID="{8EE4B7D1-520A-455B-BD16-E39C7EB438A4}" presName="compNode" presStyleCnt="0"/>
      <dgm:spPr/>
    </dgm:pt>
    <dgm:pt modelId="{C25F6B1F-A569-404D-9512-BF9E50DFF7D2}" type="pres">
      <dgm:prSet presAssocID="{8EE4B7D1-520A-455B-BD16-E39C7EB438A4}" presName="childRect" presStyleLbl="bgAcc1" presStyleIdx="2" presStyleCnt="4">
        <dgm:presLayoutVars>
          <dgm:bulletEnabled val="1"/>
        </dgm:presLayoutVars>
      </dgm:prSet>
      <dgm:spPr/>
    </dgm:pt>
    <dgm:pt modelId="{EB170B07-F546-4E5B-9F41-8BB77734C523}" type="pres">
      <dgm:prSet presAssocID="{8EE4B7D1-520A-455B-BD16-E39C7EB438A4}" presName="parentText" presStyleLbl="node1" presStyleIdx="0" presStyleCnt="0">
        <dgm:presLayoutVars>
          <dgm:chMax val="0"/>
          <dgm:bulletEnabled val="1"/>
        </dgm:presLayoutVars>
      </dgm:prSet>
      <dgm:spPr/>
    </dgm:pt>
    <dgm:pt modelId="{3E59F971-CAF5-4C2A-9240-8B37164B020D}" type="pres">
      <dgm:prSet presAssocID="{8EE4B7D1-520A-455B-BD16-E39C7EB438A4}" presName="parentRect" presStyleLbl="alignNode1" presStyleIdx="2" presStyleCnt="4"/>
      <dgm:spPr/>
    </dgm:pt>
    <dgm:pt modelId="{D0E55C43-5FB4-4B45-BB7D-E05267C4557E}" type="pres">
      <dgm:prSet presAssocID="{8EE4B7D1-520A-455B-BD16-E39C7EB438A4}" presName="adorn" presStyleLbl="fgAccFollowNode1" presStyleIdx="2" presStyleCnt="4" custLinFactNeighborX="-10734" custLinFactNeighborY="-30244"/>
      <dgm:spPr>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dgm:spPr>
    </dgm:pt>
    <dgm:pt modelId="{5FF543CC-6061-40CA-95BD-9827ADCDAB94}" type="pres">
      <dgm:prSet presAssocID="{4B7456ED-498C-431B-8893-3F0CE0119149}" presName="sibTrans" presStyleLbl="sibTrans2D1" presStyleIdx="0" presStyleCnt="0"/>
      <dgm:spPr/>
    </dgm:pt>
    <dgm:pt modelId="{5DF7CED7-9711-4658-B5E1-A7563BFFADF8}" type="pres">
      <dgm:prSet presAssocID="{53B4ED1B-885E-4D61-9AF0-8701CC7D0104}" presName="compNode" presStyleCnt="0"/>
      <dgm:spPr/>
    </dgm:pt>
    <dgm:pt modelId="{5C7A90C8-F584-4DA5-A5CF-9B8D75F59AE6}" type="pres">
      <dgm:prSet presAssocID="{53B4ED1B-885E-4D61-9AF0-8701CC7D0104}" presName="childRect" presStyleLbl="bgAcc1" presStyleIdx="3" presStyleCnt="4">
        <dgm:presLayoutVars>
          <dgm:bulletEnabled val="1"/>
        </dgm:presLayoutVars>
      </dgm:prSet>
      <dgm:spPr/>
    </dgm:pt>
    <dgm:pt modelId="{BD238215-70F1-4052-983A-D62181DDD8E8}" type="pres">
      <dgm:prSet presAssocID="{53B4ED1B-885E-4D61-9AF0-8701CC7D0104}" presName="parentText" presStyleLbl="node1" presStyleIdx="0" presStyleCnt="0">
        <dgm:presLayoutVars>
          <dgm:chMax val="0"/>
          <dgm:bulletEnabled val="1"/>
        </dgm:presLayoutVars>
      </dgm:prSet>
      <dgm:spPr/>
    </dgm:pt>
    <dgm:pt modelId="{5B1F8EFF-F584-478F-8422-63014F9BA5D4}" type="pres">
      <dgm:prSet presAssocID="{53B4ED1B-885E-4D61-9AF0-8701CC7D0104}" presName="parentRect" presStyleLbl="alignNode1" presStyleIdx="3" presStyleCnt="4"/>
      <dgm:spPr/>
    </dgm:pt>
    <dgm:pt modelId="{9B71D5C2-76B1-42FB-99FE-DF14CF9EB942}" type="pres">
      <dgm:prSet presAssocID="{53B4ED1B-885E-4D61-9AF0-8701CC7D0104}" presName="adorn" presStyleLbl="fgAccFollowNode1" presStyleIdx="3" presStyleCnt="4" custLinFactNeighborX="-12435" custLinFactNeighborY="-31555"/>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Lst>
  <dgm:cxnLst>
    <dgm:cxn modelId="{40889019-5F8F-448A-B506-985E6EC3A7FF}" type="presOf" srcId="{8CD0F365-A61C-4256-AD17-6F3A989E196C}" destId="{5D167804-C09F-4CFF-A601-0FF292930A2A}" srcOrd="0" destOrd="0" presId="urn:microsoft.com/office/officeart/2005/8/layout/bList2"/>
    <dgm:cxn modelId="{7D49281D-1FE6-4DDA-8F7F-9232F1216A55}" type="presOf" srcId="{6F78C253-5FD4-4D3E-A9DF-E2F2FF618D32}" destId="{91D40A48-FC5D-4131-9602-865D66E4E612}" srcOrd="0" destOrd="0" presId="urn:microsoft.com/office/officeart/2005/8/layout/bList2"/>
    <dgm:cxn modelId="{58E0AB1F-857A-4096-B5BB-6431EBC93C81}" type="presOf" srcId="{7F2A7B8D-B89C-4F50-8813-2AC87844475F}" destId="{5C7A90C8-F584-4DA5-A5CF-9B8D75F59AE6}" srcOrd="0" destOrd="0" presId="urn:microsoft.com/office/officeart/2005/8/layout/bList2"/>
    <dgm:cxn modelId="{24912A30-452C-42B4-A328-3DDE8FE00A79}" srcId="{374BF251-017C-46D3-9313-2C94C357D303}" destId="{4858296F-41B5-4898-BB9E-6A29AD295C95}" srcOrd="0" destOrd="0" parTransId="{9351E8E7-65CA-403F-A413-C559E17E2016}" sibTransId="{8B5C6EF7-E7F7-4FED-A79B-4575E6F2B5F6}"/>
    <dgm:cxn modelId="{09770C35-81D6-490A-9461-6815A0EFEEB2}" type="presOf" srcId="{244C6FCE-F756-442A-B3AE-A82F5BEFF6B7}" destId="{C25F6B1F-A569-404D-9512-BF9E50DFF7D2}" srcOrd="0" destOrd="0" presId="urn:microsoft.com/office/officeart/2005/8/layout/bList2"/>
    <dgm:cxn modelId="{8F09973D-3C75-42E9-9F9D-CD2B7A2D2B06}" type="presOf" srcId="{4B7456ED-498C-431B-8893-3F0CE0119149}" destId="{5FF543CC-6061-40CA-95BD-9827ADCDAB94}" srcOrd="0" destOrd="0" presId="urn:microsoft.com/office/officeart/2005/8/layout/bList2"/>
    <dgm:cxn modelId="{9A6CCB45-7844-4C65-8960-C70C26ECAEB5}" srcId="{8CD0F365-A61C-4256-AD17-6F3A989E196C}" destId="{447BC39B-152D-48FC-A61F-B1E2BBE76DB1}" srcOrd="1" destOrd="0" parTransId="{ABA82495-C61A-46BF-B4E0-2950E7CDD98D}" sibTransId="{82E7BA9E-B187-46F2-B923-915E9C77EB4C}"/>
    <dgm:cxn modelId="{17475C68-4D68-4F65-9873-74BFD90B9BB8}" type="presOf" srcId="{447BC39B-152D-48FC-A61F-B1E2BBE76DB1}" destId="{CEA5F607-2D1C-4922-BE75-1499B0E5E1EE}" srcOrd="0" destOrd="1" presId="urn:microsoft.com/office/officeart/2005/8/layout/bList2"/>
    <dgm:cxn modelId="{5831DA69-91E9-4CAB-B4DB-8374305E0F03}" srcId="{D458D227-8C32-4E7C-B2D2-0D53CB11D72D}" destId="{374BF251-017C-46D3-9313-2C94C357D303}" srcOrd="1" destOrd="0" parTransId="{DF2D9E33-9D64-4E05-B1AE-BF56338C0870}" sibTransId="{6F78C253-5FD4-4D3E-A9DF-E2F2FF618D32}"/>
    <dgm:cxn modelId="{9581146E-B197-4228-BF5A-995236149F69}" type="presOf" srcId="{8EE4B7D1-520A-455B-BD16-E39C7EB438A4}" destId="{3E59F971-CAF5-4C2A-9240-8B37164B020D}" srcOrd="1" destOrd="0" presId="urn:microsoft.com/office/officeart/2005/8/layout/bList2"/>
    <dgm:cxn modelId="{B4473374-0504-48AE-9692-8A88CEAE9456}" type="presOf" srcId="{52D05088-CE76-4C70-978B-57608E0EC313}" destId="{CEA5F607-2D1C-4922-BE75-1499B0E5E1EE}" srcOrd="0" destOrd="0" presId="urn:microsoft.com/office/officeart/2005/8/layout/bList2"/>
    <dgm:cxn modelId="{1D336580-93CD-4877-A8E0-B1F0FA2FB0A1}" srcId="{D458D227-8C32-4E7C-B2D2-0D53CB11D72D}" destId="{8CD0F365-A61C-4256-AD17-6F3A989E196C}" srcOrd="0" destOrd="0" parTransId="{3AAB140B-90AD-413E-A0E1-B5398D707AC8}" sibTransId="{3D41F67F-B327-4EAC-ACE8-10D973538C21}"/>
    <dgm:cxn modelId="{8F828A95-AA46-4A5B-8055-9EAB9B5E7DA0}" type="presOf" srcId="{374BF251-017C-46D3-9313-2C94C357D303}" destId="{5E90BF48-1B5E-485E-904E-1D8117CBE7B0}" srcOrd="1" destOrd="0" presId="urn:microsoft.com/office/officeart/2005/8/layout/bList2"/>
    <dgm:cxn modelId="{D7F0B297-BD28-49DF-A345-2DBF2F0EA3BC}" type="presOf" srcId="{8EE4B7D1-520A-455B-BD16-E39C7EB438A4}" destId="{EB170B07-F546-4E5B-9F41-8BB77734C523}" srcOrd="0" destOrd="0" presId="urn:microsoft.com/office/officeart/2005/8/layout/bList2"/>
    <dgm:cxn modelId="{6AD75CA8-4ED2-4549-A5C6-E89A907E1230}" type="presOf" srcId="{374BF251-017C-46D3-9313-2C94C357D303}" destId="{BC573370-0DC7-4C9A-A79D-F173A0D6C4BC}" srcOrd="0" destOrd="0" presId="urn:microsoft.com/office/officeart/2005/8/layout/bList2"/>
    <dgm:cxn modelId="{F8B077AE-4556-43EC-9C6F-9D456D12C707}" type="presOf" srcId="{53B4ED1B-885E-4D61-9AF0-8701CC7D0104}" destId="{BD238215-70F1-4052-983A-D62181DDD8E8}" srcOrd="0" destOrd="0" presId="urn:microsoft.com/office/officeart/2005/8/layout/bList2"/>
    <dgm:cxn modelId="{74A146C0-7BEB-4039-9540-CD475622F5DF}" type="presOf" srcId="{4858296F-41B5-4898-BB9E-6A29AD295C95}" destId="{14FAAAB7-66FE-4635-9223-489A9D2C7B57}" srcOrd="0" destOrd="0" presId="urn:microsoft.com/office/officeart/2005/8/layout/bList2"/>
    <dgm:cxn modelId="{A6BE18C3-0424-4397-A33C-6030C3AB71CA}" srcId="{D458D227-8C32-4E7C-B2D2-0D53CB11D72D}" destId="{53B4ED1B-885E-4D61-9AF0-8701CC7D0104}" srcOrd="3" destOrd="0" parTransId="{9DE8B9B2-9073-4450-8D5B-20D71BB1E5A9}" sibTransId="{37D4C22F-6431-4CF1-BF41-B5C41636C36C}"/>
    <dgm:cxn modelId="{B68480C3-F762-487E-9548-687C1A890612}" type="presOf" srcId="{53B4ED1B-885E-4D61-9AF0-8701CC7D0104}" destId="{5B1F8EFF-F584-478F-8422-63014F9BA5D4}" srcOrd="1" destOrd="0" presId="urn:microsoft.com/office/officeart/2005/8/layout/bList2"/>
    <dgm:cxn modelId="{F26CECCE-087A-4AC8-9BD3-94E75A8A6FBF}" srcId="{D458D227-8C32-4E7C-B2D2-0D53CB11D72D}" destId="{8EE4B7D1-520A-455B-BD16-E39C7EB438A4}" srcOrd="2" destOrd="0" parTransId="{6BBBC9DD-8EB5-4CE4-BD50-7CFB2A6090E6}" sibTransId="{4B7456ED-498C-431B-8893-3F0CE0119149}"/>
    <dgm:cxn modelId="{206525D2-C131-448B-8001-58362A5ECACD}" srcId="{8CD0F365-A61C-4256-AD17-6F3A989E196C}" destId="{52D05088-CE76-4C70-978B-57608E0EC313}" srcOrd="0" destOrd="0" parTransId="{5E827848-2E6A-49AC-90E1-F3167FC2AC80}" sibTransId="{3FA5D5DE-AB52-40CF-85B4-98B871D0F238}"/>
    <dgm:cxn modelId="{3CD968D2-4E14-4C3A-BDEE-72F30BF29E23}" type="presOf" srcId="{3D41F67F-B327-4EAC-ACE8-10D973538C21}" destId="{A90C8063-8FEC-4921-9D41-DA19B9CB5260}" srcOrd="0" destOrd="0" presId="urn:microsoft.com/office/officeart/2005/8/layout/bList2"/>
    <dgm:cxn modelId="{804CCFDA-80B5-4BE4-A1BE-137089433CFC}" srcId="{8EE4B7D1-520A-455B-BD16-E39C7EB438A4}" destId="{244C6FCE-F756-442A-B3AE-A82F5BEFF6B7}" srcOrd="0" destOrd="0" parTransId="{108A12EE-BB1D-4064-B144-96E0227E0C89}" sibTransId="{27A9E1DD-FD0F-4559-9EF9-0C99AD7AAE82}"/>
    <dgm:cxn modelId="{5BB031E3-A5FD-4315-95FA-B94806B41381}" type="presOf" srcId="{D458D227-8C32-4E7C-B2D2-0D53CB11D72D}" destId="{B0F8EAF9-FD59-4C30-AD9C-3F535BAE249F}" srcOrd="0" destOrd="0" presId="urn:microsoft.com/office/officeart/2005/8/layout/bList2"/>
    <dgm:cxn modelId="{196D7EEF-A081-45D9-9B45-A58A7CC629F7}" srcId="{53B4ED1B-885E-4D61-9AF0-8701CC7D0104}" destId="{7F2A7B8D-B89C-4F50-8813-2AC87844475F}" srcOrd="0" destOrd="0" parTransId="{625F32F9-99D6-4C36-A2F5-BBAE158D7590}" sibTransId="{9EAA3DF9-9D0A-4D98-9641-3A287CC6448A}"/>
    <dgm:cxn modelId="{C41BFAEF-3FCA-4F1E-99AA-9EEA18BC726D}" type="presOf" srcId="{8CD0F365-A61C-4256-AD17-6F3A989E196C}" destId="{04BBF69F-73FC-4ED6-8386-3976C190AB96}" srcOrd="1" destOrd="0" presId="urn:microsoft.com/office/officeart/2005/8/layout/bList2"/>
    <dgm:cxn modelId="{3A8220B2-4B66-4EE6-9F6B-61851B97041A}" type="presParOf" srcId="{B0F8EAF9-FD59-4C30-AD9C-3F535BAE249F}" destId="{33948E8F-0BD5-4176-B669-E1601A131A63}" srcOrd="0" destOrd="0" presId="urn:microsoft.com/office/officeart/2005/8/layout/bList2"/>
    <dgm:cxn modelId="{D42674F1-D745-47D0-BC8D-A566C3CDE7B7}" type="presParOf" srcId="{33948E8F-0BD5-4176-B669-E1601A131A63}" destId="{CEA5F607-2D1C-4922-BE75-1499B0E5E1EE}" srcOrd="0" destOrd="0" presId="urn:microsoft.com/office/officeart/2005/8/layout/bList2"/>
    <dgm:cxn modelId="{19925504-FEC3-4431-9897-8EB9E9786503}" type="presParOf" srcId="{33948E8F-0BD5-4176-B669-E1601A131A63}" destId="{5D167804-C09F-4CFF-A601-0FF292930A2A}" srcOrd="1" destOrd="0" presId="urn:microsoft.com/office/officeart/2005/8/layout/bList2"/>
    <dgm:cxn modelId="{2BB295AC-7FC2-4544-B899-82A8569C9F26}" type="presParOf" srcId="{33948E8F-0BD5-4176-B669-E1601A131A63}" destId="{04BBF69F-73FC-4ED6-8386-3976C190AB96}" srcOrd="2" destOrd="0" presId="urn:microsoft.com/office/officeart/2005/8/layout/bList2"/>
    <dgm:cxn modelId="{AA271E8E-52F6-4058-A54E-1E0877FB797B}" type="presParOf" srcId="{33948E8F-0BD5-4176-B669-E1601A131A63}" destId="{4AE53BAE-8234-4E2A-9D99-9862B5318EA6}" srcOrd="3" destOrd="0" presId="urn:microsoft.com/office/officeart/2005/8/layout/bList2"/>
    <dgm:cxn modelId="{E1F67410-97BC-467F-83E9-F4FCFA80C69C}" type="presParOf" srcId="{B0F8EAF9-FD59-4C30-AD9C-3F535BAE249F}" destId="{A90C8063-8FEC-4921-9D41-DA19B9CB5260}" srcOrd="1" destOrd="0" presId="urn:microsoft.com/office/officeart/2005/8/layout/bList2"/>
    <dgm:cxn modelId="{3050CABD-19BB-4C49-A801-AAC0505F4E6F}" type="presParOf" srcId="{B0F8EAF9-FD59-4C30-AD9C-3F535BAE249F}" destId="{8C0BA0EB-796C-4D78-9E9C-5907F713878E}" srcOrd="2" destOrd="0" presId="urn:microsoft.com/office/officeart/2005/8/layout/bList2"/>
    <dgm:cxn modelId="{37E71229-9948-4319-83A3-AF517CCCB473}" type="presParOf" srcId="{8C0BA0EB-796C-4D78-9E9C-5907F713878E}" destId="{14FAAAB7-66FE-4635-9223-489A9D2C7B57}" srcOrd="0" destOrd="0" presId="urn:microsoft.com/office/officeart/2005/8/layout/bList2"/>
    <dgm:cxn modelId="{C6E66F22-DD18-47ED-99BC-9DCE365B035C}" type="presParOf" srcId="{8C0BA0EB-796C-4D78-9E9C-5907F713878E}" destId="{BC573370-0DC7-4C9A-A79D-F173A0D6C4BC}" srcOrd="1" destOrd="0" presId="urn:microsoft.com/office/officeart/2005/8/layout/bList2"/>
    <dgm:cxn modelId="{BB65AD3C-8947-4E40-A623-B2F3E64638FF}" type="presParOf" srcId="{8C0BA0EB-796C-4D78-9E9C-5907F713878E}" destId="{5E90BF48-1B5E-485E-904E-1D8117CBE7B0}" srcOrd="2" destOrd="0" presId="urn:microsoft.com/office/officeart/2005/8/layout/bList2"/>
    <dgm:cxn modelId="{D299E63A-A748-4FFF-B2D0-38298BD86C40}" type="presParOf" srcId="{8C0BA0EB-796C-4D78-9E9C-5907F713878E}" destId="{ADB21204-E8C3-4179-A79C-6A2EF2288BA6}" srcOrd="3" destOrd="0" presId="urn:microsoft.com/office/officeart/2005/8/layout/bList2"/>
    <dgm:cxn modelId="{4D38455F-587F-4EDB-B092-71C4DD9D4734}" type="presParOf" srcId="{B0F8EAF9-FD59-4C30-AD9C-3F535BAE249F}" destId="{91D40A48-FC5D-4131-9602-865D66E4E612}" srcOrd="3" destOrd="0" presId="urn:microsoft.com/office/officeart/2005/8/layout/bList2"/>
    <dgm:cxn modelId="{56CB8C2F-61BD-48C4-996E-BA4278B3A5EB}" type="presParOf" srcId="{B0F8EAF9-FD59-4C30-AD9C-3F535BAE249F}" destId="{9ECE3195-691A-40AB-A000-B16E2128A1D5}" srcOrd="4" destOrd="0" presId="urn:microsoft.com/office/officeart/2005/8/layout/bList2"/>
    <dgm:cxn modelId="{0872CBD9-BE33-4ACF-86BE-DBD768CD9B1D}" type="presParOf" srcId="{9ECE3195-691A-40AB-A000-B16E2128A1D5}" destId="{C25F6B1F-A569-404D-9512-BF9E50DFF7D2}" srcOrd="0" destOrd="0" presId="urn:microsoft.com/office/officeart/2005/8/layout/bList2"/>
    <dgm:cxn modelId="{F6EFB243-613B-42A4-A8DC-086560F89B00}" type="presParOf" srcId="{9ECE3195-691A-40AB-A000-B16E2128A1D5}" destId="{EB170B07-F546-4E5B-9F41-8BB77734C523}" srcOrd="1" destOrd="0" presId="urn:microsoft.com/office/officeart/2005/8/layout/bList2"/>
    <dgm:cxn modelId="{FBC82346-B314-470B-B486-89F7DEFC71A6}" type="presParOf" srcId="{9ECE3195-691A-40AB-A000-B16E2128A1D5}" destId="{3E59F971-CAF5-4C2A-9240-8B37164B020D}" srcOrd="2" destOrd="0" presId="urn:microsoft.com/office/officeart/2005/8/layout/bList2"/>
    <dgm:cxn modelId="{4FCD7C13-FBE5-4CF1-A225-EC9B902FB873}" type="presParOf" srcId="{9ECE3195-691A-40AB-A000-B16E2128A1D5}" destId="{D0E55C43-5FB4-4B45-BB7D-E05267C4557E}" srcOrd="3" destOrd="0" presId="urn:microsoft.com/office/officeart/2005/8/layout/bList2"/>
    <dgm:cxn modelId="{1C240252-1E90-4177-A267-0A46D47D58EF}" type="presParOf" srcId="{B0F8EAF9-FD59-4C30-AD9C-3F535BAE249F}" destId="{5FF543CC-6061-40CA-95BD-9827ADCDAB94}" srcOrd="5" destOrd="0" presId="urn:microsoft.com/office/officeart/2005/8/layout/bList2"/>
    <dgm:cxn modelId="{73EB189B-67DD-498C-A63C-998F5873D124}" type="presParOf" srcId="{B0F8EAF9-FD59-4C30-AD9C-3F535BAE249F}" destId="{5DF7CED7-9711-4658-B5E1-A7563BFFADF8}" srcOrd="6" destOrd="0" presId="urn:microsoft.com/office/officeart/2005/8/layout/bList2"/>
    <dgm:cxn modelId="{82B33E68-BA0B-440C-B619-54698D2693F8}" type="presParOf" srcId="{5DF7CED7-9711-4658-B5E1-A7563BFFADF8}" destId="{5C7A90C8-F584-4DA5-A5CF-9B8D75F59AE6}" srcOrd="0" destOrd="0" presId="urn:microsoft.com/office/officeart/2005/8/layout/bList2"/>
    <dgm:cxn modelId="{4ED4CADB-77E7-471D-91EF-8F1311AAE253}" type="presParOf" srcId="{5DF7CED7-9711-4658-B5E1-A7563BFFADF8}" destId="{BD238215-70F1-4052-983A-D62181DDD8E8}" srcOrd="1" destOrd="0" presId="urn:microsoft.com/office/officeart/2005/8/layout/bList2"/>
    <dgm:cxn modelId="{421E98C2-9EB1-4930-8017-29DA265ACD9D}" type="presParOf" srcId="{5DF7CED7-9711-4658-B5E1-A7563BFFADF8}" destId="{5B1F8EFF-F584-478F-8422-63014F9BA5D4}" srcOrd="2" destOrd="0" presId="urn:microsoft.com/office/officeart/2005/8/layout/bList2"/>
    <dgm:cxn modelId="{0C7878A0-588B-431E-A3DA-43B371044E97}" type="presParOf" srcId="{5DF7CED7-9711-4658-B5E1-A7563BFFADF8}" destId="{9B71D5C2-76B1-42FB-99FE-DF14CF9EB94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6C9E95-619F-459A-9182-79E370D2A8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76193CC-A1F1-437E-B6AC-3B3C4C5AC0AE}">
      <dgm:prSet/>
      <dgm:spPr/>
      <dgm:t>
        <a:bodyPr/>
        <a:lstStyle/>
        <a:p>
          <a:pPr rtl="0"/>
          <a:r>
            <a:rPr lang="en-US" dirty="0"/>
            <a:t>Email forms</a:t>
          </a:r>
        </a:p>
      </dgm:t>
    </dgm:pt>
    <dgm:pt modelId="{DE307C09-EB24-492B-A264-C6BCA4B98E9B}" type="parTrans" cxnId="{0073CA3C-6DEC-4B8F-B9C5-C26EBEC8CE90}">
      <dgm:prSet/>
      <dgm:spPr/>
      <dgm:t>
        <a:bodyPr/>
        <a:lstStyle/>
        <a:p>
          <a:endParaRPr lang="en-US"/>
        </a:p>
      </dgm:t>
    </dgm:pt>
    <dgm:pt modelId="{BB095F64-93D1-4DA2-9705-4C7DD8FA140C}" type="sibTrans" cxnId="{0073CA3C-6DEC-4B8F-B9C5-C26EBEC8CE90}">
      <dgm:prSet/>
      <dgm:spPr/>
      <dgm:t>
        <a:bodyPr/>
        <a:lstStyle/>
        <a:p>
          <a:endParaRPr lang="en-US"/>
        </a:p>
      </dgm:t>
    </dgm:pt>
    <dgm:pt modelId="{88F6641F-0CC8-4FC2-A747-0A2FAFB51B38}" type="pres">
      <dgm:prSet presAssocID="{A26C9E95-619F-459A-9182-79E370D2A88D}" presName="linear" presStyleCnt="0">
        <dgm:presLayoutVars>
          <dgm:animLvl val="lvl"/>
          <dgm:resizeHandles val="exact"/>
        </dgm:presLayoutVars>
      </dgm:prSet>
      <dgm:spPr/>
    </dgm:pt>
    <dgm:pt modelId="{475EF1FF-C55C-4744-9BC7-99742E92C64B}" type="pres">
      <dgm:prSet presAssocID="{676193CC-A1F1-437E-B6AC-3B3C4C5AC0AE}" presName="parentText" presStyleLbl="node1" presStyleIdx="0" presStyleCnt="1" custLinFactNeighborX="-908" custLinFactNeighborY="-4804">
        <dgm:presLayoutVars>
          <dgm:chMax val="0"/>
          <dgm:bulletEnabled val="1"/>
        </dgm:presLayoutVars>
      </dgm:prSet>
      <dgm:spPr/>
    </dgm:pt>
  </dgm:ptLst>
  <dgm:cxnLst>
    <dgm:cxn modelId="{0073CA3C-6DEC-4B8F-B9C5-C26EBEC8CE90}" srcId="{A26C9E95-619F-459A-9182-79E370D2A88D}" destId="{676193CC-A1F1-437E-B6AC-3B3C4C5AC0AE}" srcOrd="0" destOrd="0" parTransId="{DE307C09-EB24-492B-A264-C6BCA4B98E9B}" sibTransId="{BB095F64-93D1-4DA2-9705-4C7DD8FA140C}"/>
    <dgm:cxn modelId="{53C6BA40-7076-4820-B9CD-72B56017C436}" type="presOf" srcId="{A26C9E95-619F-459A-9182-79E370D2A88D}" destId="{88F6641F-0CC8-4FC2-A747-0A2FAFB51B38}" srcOrd="0" destOrd="0" presId="urn:microsoft.com/office/officeart/2005/8/layout/vList2"/>
    <dgm:cxn modelId="{0D160143-C5D1-4473-8665-EFDA9E911044}" type="presOf" srcId="{676193CC-A1F1-437E-B6AC-3B3C4C5AC0AE}" destId="{475EF1FF-C55C-4744-9BC7-99742E92C64B}" srcOrd="0" destOrd="0" presId="urn:microsoft.com/office/officeart/2005/8/layout/vList2"/>
    <dgm:cxn modelId="{D57F0B00-DA04-46FF-A209-A4CAE8A1EDAA}" type="presParOf" srcId="{88F6641F-0CC8-4FC2-A747-0A2FAFB51B38}" destId="{475EF1FF-C55C-4744-9BC7-99742E92C64B}"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6C9E95-619F-459A-9182-79E370D2A8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76193CC-A1F1-437E-B6AC-3B3C4C5AC0AE}">
      <dgm:prSet custT="1"/>
      <dgm:spPr/>
      <dgm:t>
        <a:bodyPr/>
        <a:lstStyle/>
        <a:p>
          <a:pPr rtl="0"/>
          <a:r>
            <a:rPr lang="en-US" sz="1300" dirty="0">
              <a:solidFill>
                <a:schemeClr val="tx1"/>
              </a:solidFill>
            </a:rPr>
            <a:t>Enter &amp; edit data</a:t>
          </a:r>
        </a:p>
      </dgm:t>
    </dgm:pt>
    <dgm:pt modelId="{BB095F64-93D1-4DA2-9705-4C7DD8FA140C}" type="sibTrans" cxnId="{0073CA3C-6DEC-4B8F-B9C5-C26EBEC8CE90}">
      <dgm:prSet/>
      <dgm:spPr/>
      <dgm:t>
        <a:bodyPr/>
        <a:lstStyle/>
        <a:p>
          <a:endParaRPr lang="en-US"/>
        </a:p>
      </dgm:t>
    </dgm:pt>
    <dgm:pt modelId="{DE307C09-EB24-492B-A264-C6BCA4B98E9B}" type="parTrans" cxnId="{0073CA3C-6DEC-4B8F-B9C5-C26EBEC8CE90}">
      <dgm:prSet/>
      <dgm:spPr/>
      <dgm:t>
        <a:bodyPr/>
        <a:lstStyle/>
        <a:p>
          <a:endParaRPr lang="en-US"/>
        </a:p>
      </dgm:t>
    </dgm:pt>
    <dgm:pt modelId="{88F6641F-0CC8-4FC2-A747-0A2FAFB51B38}" type="pres">
      <dgm:prSet presAssocID="{A26C9E95-619F-459A-9182-79E370D2A88D}" presName="linear" presStyleCnt="0">
        <dgm:presLayoutVars>
          <dgm:animLvl val="lvl"/>
          <dgm:resizeHandles val="exact"/>
        </dgm:presLayoutVars>
      </dgm:prSet>
      <dgm:spPr/>
    </dgm:pt>
    <dgm:pt modelId="{475EF1FF-C55C-4744-9BC7-99742E92C64B}" type="pres">
      <dgm:prSet presAssocID="{676193CC-A1F1-437E-B6AC-3B3C4C5AC0AE}" presName="parentText" presStyleLbl="node1" presStyleIdx="0" presStyleCnt="1" custScaleY="203983" custLinFactX="-300000" custLinFactY="-400000" custLinFactNeighborX="-300000" custLinFactNeighborY="-461686">
        <dgm:presLayoutVars>
          <dgm:chMax val="0"/>
          <dgm:bulletEnabled val="1"/>
        </dgm:presLayoutVars>
      </dgm:prSet>
      <dgm:spPr/>
    </dgm:pt>
  </dgm:ptLst>
  <dgm:cxnLst>
    <dgm:cxn modelId="{0073CA3C-6DEC-4B8F-B9C5-C26EBEC8CE90}" srcId="{A26C9E95-619F-459A-9182-79E370D2A88D}" destId="{676193CC-A1F1-437E-B6AC-3B3C4C5AC0AE}" srcOrd="0" destOrd="0" parTransId="{DE307C09-EB24-492B-A264-C6BCA4B98E9B}" sibTransId="{BB095F64-93D1-4DA2-9705-4C7DD8FA140C}"/>
    <dgm:cxn modelId="{46BD5E43-DA7A-48F1-9A1C-D0959C8E07A7}" type="presOf" srcId="{676193CC-A1F1-437E-B6AC-3B3C4C5AC0AE}" destId="{475EF1FF-C55C-4744-9BC7-99742E92C64B}" srcOrd="0" destOrd="0" presId="urn:microsoft.com/office/officeart/2005/8/layout/vList2"/>
    <dgm:cxn modelId="{C6884989-8366-445B-AE1B-B07BFBDDF27B}" type="presOf" srcId="{A26C9E95-619F-459A-9182-79E370D2A88D}" destId="{88F6641F-0CC8-4FC2-A747-0A2FAFB51B38}" srcOrd="0" destOrd="0" presId="urn:microsoft.com/office/officeart/2005/8/layout/vList2"/>
    <dgm:cxn modelId="{9AC0EF66-053D-44E3-B567-DD3E2C8565EA}" type="presParOf" srcId="{88F6641F-0CC8-4FC2-A747-0A2FAFB51B38}" destId="{475EF1FF-C55C-4744-9BC7-99742E92C64B}"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6C9E95-619F-459A-9182-79E370D2A8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76193CC-A1F1-437E-B6AC-3B3C4C5AC0AE}">
      <dgm:prSet/>
      <dgm:spPr/>
      <dgm:t>
        <a:bodyPr/>
        <a:lstStyle/>
        <a:p>
          <a:pPr rtl="0"/>
          <a:r>
            <a:rPr lang="en-US" dirty="0"/>
            <a:t>Form status</a:t>
          </a:r>
        </a:p>
      </dgm:t>
    </dgm:pt>
    <dgm:pt modelId="{DE307C09-EB24-492B-A264-C6BCA4B98E9B}" type="parTrans" cxnId="{0073CA3C-6DEC-4B8F-B9C5-C26EBEC8CE90}">
      <dgm:prSet/>
      <dgm:spPr/>
      <dgm:t>
        <a:bodyPr/>
        <a:lstStyle/>
        <a:p>
          <a:endParaRPr lang="en-US"/>
        </a:p>
      </dgm:t>
    </dgm:pt>
    <dgm:pt modelId="{BB095F64-93D1-4DA2-9705-4C7DD8FA140C}" type="sibTrans" cxnId="{0073CA3C-6DEC-4B8F-B9C5-C26EBEC8CE90}">
      <dgm:prSet/>
      <dgm:spPr/>
      <dgm:t>
        <a:bodyPr/>
        <a:lstStyle/>
        <a:p>
          <a:endParaRPr lang="en-US"/>
        </a:p>
      </dgm:t>
    </dgm:pt>
    <dgm:pt modelId="{88F6641F-0CC8-4FC2-A747-0A2FAFB51B38}" type="pres">
      <dgm:prSet presAssocID="{A26C9E95-619F-459A-9182-79E370D2A88D}" presName="linear" presStyleCnt="0">
        <dgm:presLayoutVars>
          <dgm:animLvl val="lvl"/>
          <dgm:resizeHandles val="exact"/>
        </dgm:presLayoutVars>
      </dgm:prSet>
      <dgm:spPr/>
    </dgm:pt>
    <dgm:pt modelId="{475EF1FF-C55C-4744-9BC7-99742E92C64B}" type="pres">
      <dgm:prSet presAssocID="{676193CC-A1F1-437E-B6AC-3B3C4C5AC0AE}" presName="parentText" presStyleLbl="node1" presStyleIdx="0" presStyleCnt="1" custLinFactNeighborX="-908" custLinFactNeighborY="-4804">
        <dgm:presLayoutVars>
          <dgm:chMax val="0"/>
          <dgm:bulletEnabled val="1"/>
        </dgm:presLayoutVars>
      </dgm:prSet>
      <dgm:spPr/>
    </dgm:pt>
  </dgm:ptLst>
  <dgm:cxnLst>
    <dgm:cxn modelId="{E82DB22F-08E0-42C9-8490-6DA3B28C7959}" type="presOf" srcId="{A26C9E95-619F-459A-9182-79E370D2A88D}" destId="{88F6641F-0CC8-4FC2-A747-0A2FAFB51B38}" srcOrd="0" destOrd="0" presId="urn:microsoft.com/office/officeart/2005/8/layout/vList2"/>
    <dgm:cxn modelId="{0073CA3C-6DEC-4B8F-B9C5-C26EBEC8CE90}" srcId="{A26C9E95-619F-459A-9182-79E370D2A88D}" destId="{676193CC-A1F1-437E-B6AC-3B3C4C5AC0AE}" srcOrd="0" destOrd="0" parTransId="{DE307C09-EB24-492B-A264-C6BCA4B98E9B}" sibTransId="{BB095F64-93D1-4DA2-9705-4C7DD8FA140C}"/>
    <dgm:cxn modelId="{ECF130CE-3322-4820-AA20-966CB8C880BB}" type="presOf" srcId="{676193CC-A1F1-437E-B6AC-3B3C4C5AC0AE}" destId="{475EF1FF-C55C-4744-9BC7-99742E92C64B}" srcOrd="0" destOrd="0" presId="urn:microsoft.com/office/officeart/2005/8/layout/vList2"/>
    <dgm:cxn modelId="{2AA202D2-9F14-4739-B3F4-4CFA434DF9AB}" type="presParOf" srcId="{88F6641F-0CC8-4FC2-A747-0A2FAFB51B38}" destId="{475EF1FF-C55C-4744-9BC7-99742E92C64B}"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5F607-2D1C-4922-BE75-1499B0E5E1EE}">
      <dsp:nvSpPr>
        <dsp:cNvPr id="0" name=""/>
        <dsp:cNvSpPr/>
      </dsp:nvSpPr>
      <dsp:spPr>
        <a:xfrm>
          <a:off x="4712" y="146204"/>
          <a:ext cx="1670979" cy="124735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chemeClr val="tx1"/>
              </a:solidFill>
            </a:rPr>
            <a:t>Interview: </a:t>
          </a:r>
          <a:r>
            <a:rPr lang="en-US" sz="1400" kern="1200" dirty="0">
              <a:solidFill>
                <a:schemeClr val="tx1"/>
              </a:solidFill>
            </a:rPr>
            <a:t>Wraparound Fidelity Index, v. 4</a:t>
          </a:r>
        </a:p>
        <a:p>
          <a:pPr marL="114300" lvl="1" indent="-114300" algn="l" defTabSz="622300">
            <a:lnSpc>
              <a:spcPct val="90000"/>
            </a:lnSpc>
            <a:spcBef>
              <a:spcPct val="0"/>
            </a:spcBef>
            <a:spcAft>
              <a:spcPct val="15000"/>
            </a:spcAft>
            <a:buChar char="•"/>
          </a:pPr>
          <a:r>
            <a:rPr lang="en-US" sz="1400" b="1" kern="1200" dirty="0"/>
            <a:t>Survey: </a:t>
          </a:r>
          <a:r>
            <a:rPr lang="en-US" sz="1400" kern="1200"/>
            <a:t>short form, WFI-EZ</a:t>
          </a:r>
          <a:endParaRPr lang="en-US" sz="1400" kern="1200" dirty="0"/>
        </a:p>
      </dsp:txBody>
      <dsp:txXfrm>
        <a:off x="33939" y="175431"/>
        <a:ext cx="1612525" cy="1218124"/>
      </dsp:txXfrm>
    </dsp:sp>
    <dsp:sp modelId="{04BBF69F-73FC-4ED6-8386-3976C190AB96}">
      <dsp:nvSpPr>
        <dsp:cNvPr id="0" name=""/>
        <dsp:cNvSpPr/>
      </dsp:nvSpPr>
      <dsp:spPr>
        <a:xfrm>
          <a:off x="4712" y="1393556"/>
          <a:ext cx="1670979" cy="5363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a:t>WFI-EZ</a:t>
          </a:r>
          <a:endParaRPr lang="en-US" sz="1800" kern="1200" dirty="0"/>
        </a:p>
      </dsp:txBody>
      <dsp:txXfrm>
        <a:off x="4712" y="1393556"/>
        <a:ext cx="1176746" cy="536360"/>
      </dsp:txXfrm>
    </dsp:sp>
    <dsp:sp modelId="{4AE53BAE-8234-4E2A-9D99-9862B5318EA6}">
      <dsp:nvSpPr>
        <dsp:cNvPr id="0" name=""/>
        <dsp:cNvSpPr/>
      </dsp:nvSpPr>
      <dsp:spPr>
        <a:xfrm>
          <a:off x="1149042" y="1294210"/>
          <a:ext cx="584842" cy="584842"/>
        </a:xfrm>
        <a:prstGeom prst="ellipse">
          <a:avLst/>
        </a:prstGeom>
        <a:blipFill>
          <a:blip xmlns:r="http://schemas.openxmlformats.org/officeDocument/2006/relationships" r:embed="rId1">
            <a:grayscl/>
            <a:extLst>
              <a:ext uri="{28A0092B-C50C-407E-A947-70E740481C1C}">
                <a14:useLocalDpi xmlns:a14="http://schemas.microsoft.com/office/drawing/2010/main" val="0"/>
              </a:ext>
            </a:extLst>
          </a:blip>
          <a:srcRect/>
          <a:stretch>
            <a:fillRect l="-3000" r="-3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FAAAB7-66FE-4635-9223-489A9D2C7B57}">
      <dsp:nvSpPr>
        <dsp:cNvPr id="0" name=""/>
        <dsp:cNvSpPr/>
      </dsp:nvSpPr>
      <dsp:spPr>
        <a:xfrm>
          <a:off x="1958461" y="146204"/>
          <a:ext cx="1670979" cy="124735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Observation: </a:t>
          </a:r>
          <a:r>
            <a:rPr lang="en-US" sz="1400" kern="1200" dirty="0"/>
            <a:t>Team Observation Measure, Version 2.0</a:t>
          </a:r>
        </a:p>
      </dsp:txBody>
      <dsp:txXfrm>
        <a:off x="1987688" y="175431"/>
        <a:ext cx="1612525" cy="1218124"/>
      </dsp:txXfrm>
    </dsp:sp>
    <dsp:sp modelId="{5E90BF48-1B5E-485E-904E-1D8117CBE7B0}">
      <dsp:nvSpPr>
        <dsp:cNvPr id="0" name=""/>
        <dsp:cNvSpPr/>
      </dsp:nvSpPr>
      <dsp:spPr>
        <a:xfrm>
          <a:off x="1958461" y="1393556"/>
          <a:ext cx="1670979" cy="5363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ln/>
            </a:rPr>
            <a:t>TOM 2.0</a:t>
          </a:r>
        </a:p>
      </dsp:txBody>
      <dsp:txXfrm>
        <a:off x="1958461" y="1393556"/>
        <a:ext cx="1176746" cy="536360"/>
      </dsp:txXfrm>
    </dsp:sp>
    <dsp:sp modelId="{ADB21204-E8C3-4179-A79C-6A2EF2288BA6}">
      <dsp:nvSpPr>
        <dsp:cNvPr id="0" name=""/>
        <dsp:cNvSpPr/>
      </dsp:nvSpPr>
      <dsp:spPr>
        <a:xfrm>
          <a:off x="3111243" y="1296526"/>
          <a:ext cx="584842" cy="5848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5F6B1F-A569-404D-9512-BF9E50DFF7D2}">
      <dsp:nvSpPr>
        <dsp:cNvPr id="0" name=""/>
        <dsp:cNvSpPr/>
      </dsp:nvSpPr>
      <dsp:spPr>
        <a:xfrm>
          <a:off x="3912211" y="146204"/>
          <a:ext cx="1670979" cy="124735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Chart Review: </a:t>
          </a:r>
          <a:r>
            <a:rPr lang="en-US" sz="1400" kern="1200" dirty="0"/>
            <a:t>Document Assessment and Review Tool, v.2 </a:t>
          </a:r>
        </a:p>
      </dsp:txBody>
      <dsp:txXfrm>
        <a:off x="3941438" y="175431"/>
        <a:ext cx="1612525" cy="1218124"/>
      </dsp:txXfrm>
    </dsp:sp>
    <dsp:sp modelId="{3E59F971-CAF5-4C2A-9240-8B37164B020D}">
      <dsp:nvSpPr>
        <dsp:cNvPr id="0" name=""/>
        <dsp:cNvSpPr/>
      </dsp:nvSpPr>
      <dsp:spPr>
        <a:xfrm>
          <a:off x="3912211" y="1393556"/>
          <a:ext cx="1670979" cy="5363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t>DART</a:t>
          </a:r>
        </a:p>
      </dsp:txBody>
      <dsp:txXfrm>
        <a:off x="3912211" y="1393556"/>
        <a:ext cx="1176746" cy="536360"/>
      </dsp:txXfrm>
    </dsp:sp>
    <dsp:sp modelId="{D0E55C43-5FB4-4B45-BB7D-E05267C4557E}">
      <dsp:nvSpPr>
        <dsp:cNvPr id="0" name=""/>
        <dsp:cNvSpPr/>
      </dsp:nvSpPr>
      <dsp:spPr>
        <a:xfrm>
          <a:off x="5073450" y="1301872"/>
          <a:ext cx="584842" cy="58484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7A90C8-F584-4DA5-A5CF-9B8D75F59AE6}">
      <dsp:nvSpPr>
        <dsp:cNvPr id="0" name=""/>
        <dsp:cNvSpPr/>
      </dsp:nvSpPr>
      <dsp:spPr>
        <a:xfrm>
          <a:off x="5865961" y="146204"/>
          <a:ext cx="1670979" cy="124735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Program &amp; System Assessments: </a:t>
          </a:r>
          <a:r>
            <a:rPr lang="en-US" sz="1400" kern="1200" dirty="0"/>
            <a:t>Stakeholder Survey / Standards Assessment</a:t>
          </a:r>
        </a:p>
      </dsp:txBody>
      <dsp:txXfrm>
        <a:off x="5895188" y="175431"/>
        <a:ext cx="1612525" cy="1218124"/>
      </dsp:txXfrm>
    </dsp:sp>
    <dsp:sp modelId="{5B1F8EFF-F584-478F-8422-63014F9BA5D4}">
      <dsp:nvSpPr>
        <dsp:cNvPr id="0" name=""/>
        <dsp:cNvSpPr/>
      </dsp:nvSpPr>
      <dsp:spPr>
        <a:xfrm>
          <a:off x="5865961" y="1393556"/>
          <a:ext cx="1670979" cy="5363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t>CSWI/ WIPS</a:t>
          </a:r>
        </a:p>
      </dsp:txBody>
      <dsp:txXfrm>
        <a:off x="5865961" y="1393556"/>
        <a:ext cx="1176746" cy="536360"/>
      </dsp:txXfrm>
    </dsp:sp>
    <dsp:sp modelId="{9B71D5C2-76B1-42FB-99FE-DF14CF9EB942}">
      <dsp:nvSpPr>
        <dsp:cNvPr id="0" name=""/>
        <dsp:cNvSpPr/>
      </dsp:nvSpPr>
      <dsp:spPr>
        <a:xfrm>
          <a:off x="7017251" y="1294204"/>
          <a:ext cx="584842" cy="58484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EF1FF-C55C-4744-9BC7-99742E92C64B}">
      <dsp:nvSpPr>
        <dsp:cNvPr id="0" name=""/>
        <dsp:cNvSpPr/>
      </dsp:nvSpPr>
      <dsp:spPr>
        <a:xfrm>
          <a:off x="0" y="0"/>
          <a:ext cx="755339" cy="215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rtl="0">
            <a:lnSpc>
              <a:spcPct val="90000"/>
            </a:lnSpc>
            <a:spcBef>
              <a:spcPct val="0"/>
            </a:spcBef>
            <a:spcAft>
              <a:spcPct val="35000"/>
            </a:spcAft>
            <a:buNone/>
          </a:pPr>
          <a:r>
            <a:rPr lang="en-US" sz="900" kern="1200" dirty="0"/>
            <a:t>Email forms</a:t>
          </a:r>
        </a:p>
      </dsp:txBody>
      <dsp:txXfrm>
        <a:off x="10538" y="10538"/>
        <a:ext cx="734263" cy="194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EF1FF-C55C-4744-9BC7-99742E92C64B}">
      <dsp:nvSpPr>
        <dsp:cNvPr id="0" name=""/>
        <dsp:cNvSpPr/>
      </dsp:nvSpPr>
      <dsp:spPr>
        <a:xfrm>
          <a:off x="0" y="0"/>
          <a:ext cx="1064134" cy="381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US" sz="1300" kern="1200" dirty="0">
              <a:solidFill>
                <a:schemeClr val="tx1"/>
              </a:solidFill>
            </a:rPr>
            <a:t>Enter &amp; edit data</a:t>
          </a:r>
        </a:p>
      </dsp:txBody>
      <dsp:txXfrm>
        <a:off x="18622" y="18622"/>
        <a:ext cx="1026890" cy="3442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EF1FF-C55C-4744-9BC7-99742E92C64B}">
      <dsp:nvSpPr>
        <dsp:cNvPr id="0" name=""/>
        <dsp:cNvSpPr/>
      </dsp:nvSpPr>
      <dsp:spPr>
        <a:xfrm>
          <a:off x="0" y="0"/>
          <a:ext cx="755339" cy="215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rtl="0">
            <a:lnSpc>
              <a:spcPct val="90000"/>
            </a:lnSpc>
            <a:spcBef>
              <a:spcPct val="0"/>
            </a:spcBef>
            <a:spcAft>
              <a:spcPct val="35000"/>
            </a:spcAft>
            <a:buNone/>
          </a:pPr>
          <a:r>
            <a:rPr lang="en-US" sz="900" kern="1200" dirty="0"/>
            <a:t>Form status</a:t>
          </a:r>
        </a:p>
      </dsp:txBody>
      <dsp:txXfrm>
        <a:off x="10538" y="10538"/>
        <a:ext cx="734263" cy="194789"/>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3FE45D1-2638-47B8-9C58-B7875EBCC537}" type="datetimeFigureOut">
              <a:rPr lang="en-US" smtClean="0"/>
              <a:t>9/18/2019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75E3831-3595-4417-AAFF-C56947B023DA}" type="slidenum">
              <a:rPr lang="en-US" smtClean="0"/>
              <a:t>‹#›</a:t>
            </a:fld>
            <a:endParaRPr lang="en-US"/>
          </a:p>
        </p:txBody>
      </p:sp>
    </p:spTree>
    <p:extLst>
      <p:ext uri="{BB962C8B-B14F-4D97-AF65-F5344CB8AC3E}">
        <p14:creationId xmlns:p14="http://schemas.microsoft.com/office/powerpoint/2010/main" val="185414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EEB682-41C1-4B22-8217-78AEAB7A045F}" type="datetimeFigureOut">
              <a:rPr lang="en-US" smtClean="0"/>
              <a:t>9/18/2019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945648C-1494-40CD-870A-02EC9BE4C1AA}" type="slidenum">
              <a:rPr lang="en-US" smtClean="0"/>
              <a:t>‹#›</a:t>
            </a:fld>
            <a:endParaRPr lang="en-US"/>
          </a:p>
        </p:txBody>
      </p:sp>
    </p:spTree>
    <p:extLst>
      <p:ext uri="{BB962C8B-B14F-4D97-AF65-F5344CB8AC3E}">
        <p14:creationId xmlns:p14="http://schemas.microsoft.com/office/powerpoint/2010/main" val="424986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1</a:t>
            </a:fld>
            <a:endParaRPr lang="en-US"/>
          </a:p>
        </p:txBody>
      </p:sp>
    </p:spTree>
    <p:extLst>
      <p:ext uri="{BB962C8B-B14F-4D97-AF65-F5344CB8AC3E}">
        <p14:creationId xmlns:p14="http://schemas.microsoft.com/office/powerpoint/2010/main" val="264342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31</a:t>
            </a:fld>
            <a:endParaRPr lang="en-US"/>
          </a:p>
        </p:txBody>
      </p:sp>
    </p:spTree>
    <p:extLst>
      <p:ext uri="{BB962C8B-B14F-4D97-AF65-F5344CB8AC3E}">
        <p14:creationId xmlns:p14="http://schemas.microsoft.com/office/powerpoint/2010/main" val="1958290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8C90C-653D-4160-B2C7-2A1FC7812F44}" type="slidenum">
              <a:rPr lang="en-US" smtClean="0"/>
              <a:t>32</a:t>
            </a:fld>
            <a:endParaRPr lang="en-US"/>
          </a:p>
        </p:txBody>
      </p:sp>
    </p:spTree>
    <p:extLst>
      <p:ext uri="{BB962C8B-B14F-4D97-AF65-F5344CB8AC3E}">
        <p14:creationId xmlns:p14="http://schemas.microsoft.com/office/powerpoint/2010/main" val="3874461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8C90C-653D-4160-B2C7-2A1FC7812F44}" type="slidenum">
              <a:rPr lang="en-US" smtClean="0"/>
              <a:t>33</a:t>
            </a:fld>
            <a:endParaRPr lang="en-US"/>
          </a:p>
        </p:txBody>
      </p:sp>
    </p:spTree>
    <p:extLst>
      <p:ext uri="{BB962C8B-B14F-4D97-AF65-F5344CB8AC3E}">
        <p14:creationId xmlns:p14="http://schemas.microsoft.com/office/powerpoint/2010/main" val="631481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34</a:t>
            </a:fld>
            <a:endParaRPr lang="en-US"/>
          </a:p>
        </p:txBody>
      </p:sp>
    </p:spTree>
    <p:extLst>
      <p:ext uri="{BB962C8B-B14F-4D97-AF65-F5344CB8AC3E}">
        <p14:creationId xmlns:p14="http://schemas.microsoft.com/office/powerpoint/2010/main" val="3627643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36</a:t>
            </a:fld>
            <a:endParaRPr lang="en-US"/>
          </a:p>
        </p:txBody>
      </p:sp>
    </p:spTree>
    <p:extLst>
      <p:ext uri="{BB962C8B-B14F-4D97-AF65-F5344CB8AC3E}">
        <p14:creationId xmlns:p14="http://schemas.microsoft.com/office/powerpoint/2010/main" val="1930302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945648C-1494-40CD-870A-02EC9BE4C1AA}" type="slidenum">
              <a:rPr lang="en-US" smtClean="0"/>
              <a:t>39</a:t>
            </a:fld>
            <a:endParaRPr lang="en-US"/>
          </a:p>
        </p:txBody>
      </p:sp>
    </p:spTree>
    <p:extLst>
      <p:ext uri="{BB962C8B-B14F-4D97-AF65-F5344CB8AC3E}">
        <p14:creationId xmlns:p14="http://schemas.microsoft.com/office/powerpoint/2010/main" val="302169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40</a:t>
            </a:fld>
            <a:endParaRPr lang="en-US"/>
          </a:p>
        </p:txBody>
      </p:sp>
    </p:spTree>
    <p:extLst>
      <p:ext uri="{BB962C8B-B14F-4D97-AF65-F5344CB8AC3E}">
        <p14:creationId xmlns:p14="http://schemas.microsoft.com/office/powerpoint/2010/main" val="2751007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41</a:t>
            </a:fld>
            <a:endParaRPr lang="en-US"/>
          </a:p>
        </p:txBody>
      </p:sp>
    </p:spTree>
    <p:extLst>
      <p:ext uri="{BB962C8B-B14F-4D97-AF65-F5344CB8AC3E}">
        <p14:creationId xmlns:p14="http://schemas.microsoft.com/office/powerpoint/2010/main" val="4027685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42</a:t>
            </a:fld>
            <a:endParaRPr lang="en-US"/>
          </a:p>
        </p:txBody>
      </p:sp>
    </p:spTree>
    <p:extLst>
      <p:ext uri="{BB962C8B-B14F-4D97-AF65-F5344CB8AC3E}">
        <p14:creationId xmlns:p14="http://schemas.microsoft.com/office/powerpoint/2010/main" val="541975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43</a:t>
            </a:fld>
            <a:endParaRPr lang="en-US"/>
          </a:p>
        </p:txBody>
      </p:sp>
    </p:spTree>
    <p:extLst>
      <p:ext uri="{BB962C8B-B14F-4D97-AF65-F5344CB8AC3E}">
        <p14:creationId xmlns:p14="http://schemas.microsoft.com/office/powerpoint/2010/main" val="387927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lnSpc>
                <a:spcPct val="80000"/>
              </a:lnSpc>
            </a:pPr>
            <a:r>
              <a:rPr lang="en-US" i="1" dirty="0"/>
              <a:t>Today’s </a:t>
            </a:r>
            <a:r>
              <a:rPr lang="en-US" i="1" dirty="0" err="1"/>
              <a:t>WFAS</a:t>
            </a:r>
            <a:r>
              <a:rPr lang="en-US" i="1" dirty="0"/>
              <a:t> consists of 5 Tools. </a:t>
            </a:r>
          </a:p>
          <a:p>
            <a:pPr>
              <a:lnSpc>
                <a:spcPct val="80000"/>
              </a:lnSpc>
            </a:pPr>
            <a:endParaRPr lang="en-US" i="1" dirty="0"/>
          </a:p>
          <a:p>
            <a:pPr>
              <a:lnSpc>
                <a:spcPct val="80000"/>
              </a:lnSpc>
            </a:pPr>
            <a:r>
              <a:rPr lang="en-US" i="1" dirty="0"/>
              <a:t>From </a:t>
            </a:r>
            <a:r>
              <a:rPr lang="en-US" i="1" dirty="0" err="1"/>
              <a:t>EB</a:t>
            </a:r>
            <a:r>
              <a:rPr lang="en-US" i="1" dirty="0"/>
              <a:t> article: </a:t>
            </a:r>
            <a:r>
              <a:rPr lang="en-US" sz="2400" dirty="0"/>
              <a:t>Meta-analyses of interventions delivered in “real world” systems have shown that “services as usual” are often no more effective than no service at all. Services based on evidence for effectiveness have a better chance of succeeding, but they must be delivered with quality and model fidelity if they are to produce positive effects.</a:t>
            </a:r>
          </a:p>
          <a:p>
            <a:pPr>
              <a:lnSpc>
                <a:spcPct val="80000"/>
              </a:lnSpc>
            </a:pPr>
            <a:endParaRPr lang="en-US" sz="2400" dirty="0"/>
          </a:p>
          <a:p>
            <a:pPr>
              <a:lnSpc>
                <a:spcPct val="80000"/>
              </a:lnSpc>
            </a:pPr>
            <a:r>
              <a:rPr lang="en-US" sz="2400" dirty="0"/>
              <a:t>Practice model: </a:t>
            </a:r>
            <a:r>
              <a:rPr lang="en-US" sz="2000" dirty="0"/>
              <a:t>phases and activities</a:t>
            </a:r>
          </a:p>
          <a:p>
            <a:pPr>
              <a:lnSpc>
                <a:spcPct val="80000"/>
              </a:lnSpc>
            </a:pPr>
            <a:r>
              <a:rPr lang="en-US" sz="2400" dirty="0"/>
              <a:t>Principles </a:t>
            </a:r>
            <a:r>
              <a:rPr lang="en-US" sz="2000" dirty="0"/>
              <a:t>cut across activities of the practice model</a:t>
            </a:r>
          </a:p>
          <a:p>
            <a:pPr lvl="1">
              <a:lnSpc>
                <a:spcPct val="80000"/>
              </a:lnSpc>
              <a:buFontTx/>
              <a:buNone/>
            </a:pPr>
            <a:endParaRPr lang="en-US" sz="2000" dirty="0"/>
          </a:p>
          <a:p>
            <a:pPr>
              <a:lnSpc>
                <a:spcPct val="80000"/>
              </a:lnSpc>
            </a:pPr>
            <a:r>
              <a:rPr lang="en-US" sz="2400" dirty="0"/>
              <a:t>Organizational and System-level supports </a:t>
            </a:r>
            <a:r>
              <a:rPr lang="en-US" sz="1800" dirty="0"/>
              <a:t>without which adherence to the principles and practice model is unlikely</a:t>
            </a:r>
          </a:p>
          <a:p>
            <a:endParaRPr lang="en-US" dirty="0"/>
          </a:p>
        </p:txBody>
      </p:sp>
      <p:sp>
        <p:nvSpPr>
          <p:cNvPr id="4" name="Slide Number Placeholder 3"/>
          <p:cNvSpPr>
            <a:spLocks noGrp="1"/>
          </p:cNvSpPr>
          <p:nvPr>
            <p:ph type="sldNum" sz="quarter" idx="10"/>
          </p:nvPr>
        </p:nvSpPr>
        <p:spPr/>
        <p:txBody>
          <a:bodyPr/>
          <a:lstStyle/>
          <a:p>
            <a:fld id="{784FCAFE-822C-45C1-9326-8F034A3F901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743083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44</a:t>
            </a:fld>
            <a:endParaRPr lang="en-US"/>
          </a:p>
        </p:txBody>
      </p:sp>
    </p:spTree>
    <p:extLst>
      <p:ext uri="{BB962C8B-B14F-4D97-AF65-F5344CB8AC3E}">
        <p14:creationId xmlns:p14="http://schemas.microsoft.com/office/powerpoint/2010/main" val="2300847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Values:</a:t>
            </a:r>
          </a:p>
          <a:p>
            <a:r>
              <a:rPr lang="en-US" dirty="0"/>
              <a:t>B9 NM = 0.91</a:t>
            </a:r>
          </a:p>
          <a:p>
            <a:r>
              <a:rPr lang="en-US" dirty="0"/>
              <a:t>B10 NM</a:t>
            </a:r>
            <a:r>
              <a:rPr lang="en-US" baseline="0" dirty="0"/>
              <a:t> = 1.08</a:t>
            </a:r>
          </a:p>
          <a:p>
            <a:r>
              <a:rPr lang="en-US" baseline="0" dirty="0"/>
              <a:t>B12 NM = 0.12</a:t>
            </a:r>
          </a:p>
          <a:p>
            <a:r>
              <a:rPr lang="en-US" baseline="0" dirty="0"/>
              <a:t>B16 NM = 0.47</a:t>
            </a:r>
          </a:p>
          <a:p>
            <a:r>
              <a:rPr lang="en-US" baseline="0" dirty="0"/>
              <a:t>B18 NM = 0.55</a:t>
            </a:r>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45</a:t>
            </a:fld>
            <a:endParaRPr lang="en-US"/>
          </a:p>
        </p:txBody>
      </p:sp>
    </p:spTree>
    <p:extLst>
      <p:ext uri="{BB962C8B-B14F-4D97-AF65-F5344CB8AC3E}">
        <p14:creationId xmlns:p14="http://schemas.microsoft.com/office/powerpoint/2010/main" val="1042977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B9: </a:t>
            </a:r>
            <a:r>
              <a:rPr lang="en-US" i="1" dirty="0"/>
              <a:t>p</a:t>
            </a:r>
            <a:r>
              <a:rPr lang="en-US" i="0" dirty="0"/>
              <a:t> = .000</a:t>
            </a:r>
            <a:endParaRPr lang="en-US" dirty="0"/>
          </a:p>
          <a:p>
            <a:r>
              <a:rPr lang="en-US" dirty="0"/>
              <a:t>B10: </a:t>
            </a:r>
            <a:r>
              <a:rPr lang="en-US" i="1" dirty="0"/>
              <a:t>p</a:t>
            </a:r>
            <a:r>
              <a:rPr lang="en-US" i="0" dirty="0"/>
              <a:t> = .000</a:t>
            </a:r>
            <a:endParaRPr lang="en-US" dirty="0"/>
          </a:p>
          <a:p>
            <a:r>
              <a:rPr lang="en-US" dirty="0"/>
              <a:t>B12: </a:t>
            </a:r>
            <a:r>
              <a:rPr lang="en-US" i="1" dirty="0"/>
              <a:t>p</a:t>
            </a:r>
            <a:r>
              <a:rPr lang="en-US" i="0" dirty="0"/>
              <a:t> = .000</a:t>
            </a:r>
            <a:endParaRPr lang="en-US" dirty="0"/>
          </a:p>
          <a:p>
            <a:r>
              <a:rPr lang="en-US" dirty="0"/>
              <a:t>B16: </a:t>
            </a:r>
            <a:r>
              <a:rPr lang="en-US" i="1" dirty="0"/>
              <a:t>p</a:t>
            </a:r>
            <a:r>
              <a:rPr lang="en-US" i="0" dirty="0"/>
              <a:t> = .000</a:t>
            </a:r>
            <a:endParaRPr lang="en-US" dirty="0"/>
          </a:p>
          <a:p>
            <a:r>
              <a:rPr lang="en-US" dirty="0"/>
              <a:t>B18:</a:t>
            </a:r>
            <a:r>
              <a:rPr lang="en-US" baseline="0" dirty="0"/>
              <a:t> </a:t>
            </a:r>
            <a:r>
              <a:rPr lang="en-US" i="1" dirty="0"/>
              <a:t>p</a:t>
            </a:r>
            <a:r>
              <a:rPr lang="en-US" i="0" dirty="0"/>
              <a:t> = .146</a:t>
            </a:r>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46</a:t>
            </a:fld>
            <a:endParaRPr lang="en-US"/>
          </a:p>
        </p:txBody>
      </p:sp>
    </p:spTree>
    <p:extLst>
      <p:ext uri="{BB962C8B-B14F-4D97-AF65-F5344CB8AC3E}">
        <p14:creationId xmlns:p14="http://schemas.microsoft.com/office/powerpoint/2010/main" val="32335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Values:</a:t>
            </a:r>
          </a:p>
          <a:p>
            <a:r>
              <a:rPr lang="en-US" dirty="0"/>
              <a:t>B5 NM</a:t>
            </a:r>
            <a:r>
              <a:rPr lang="en-US" baseline="0" dirty="0"/>
              <a:t> = 1.30</a:t>
            </a:r>
          </a:p>
          <a:p>
            <a:r>
              <a:rPr lang="en-US" baseline="0" dirty="0"/>
              <a:t>B6 NM = 1.12</a:t>
            </a:r>
          </a:p>
          <a:p>
            <a:r>
              <a:rPr lang="en-US" baseline="0" dirty="0"/>
              <a:t>B8 NM = 1.33</a:t>
            </a:r>
          </a:p>
          <a:p>
            <a:r>
              <a:rPr lang="en-US" baseline="0" dirty="0"/>
              <a:t>B13 NM – 0.98</a:t>
            </a:r>
          </a:p>
          <a:p>
            <a:r>
              <a:rPr lang="en-US" baseline="0" dirty="0"/>
              <a:t>B23 NM = 0.00</a:t>
            </a:r>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47</a:t>
            </a:fld>
            <a:endParaRPr lang="en-US"/>
          </a:p>
        </p:txBody>
      </p:sp>
    </p:spTree>
    <p:extLst>
      <p:ext uri="{BB962C8B-B14F-4D97-AF65-F5344CB8AC3E}">
        <p14:creationId xmlns:p14="http://schemas.microsoft.com/office/powerpoint/2010/main" val="2125750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B5: </a:t>
            </a:r>
            <a:r>
              <a:rPr lang="en-US" i="1" dirty="0"/>
              <a:t>p</a:t>
            </a:r>
            <a:r>
              <a:rPr lang="en-US" i="0" dirty="0"/>
              <a:t> = .000</a:t>
            </a:r>
            <a:endParaRPr lang="en-US" dirty="0"/>
          </a:p>
          <a:p>
            <a:r>
              <a:rPr lang="en-US" dirty="0"/>
              <a:t>B6: </a:t>
            </a:r>
            <a:r>
              <a:rPr lang="en-US" i="1" dirty="0"/>
              <a:t>p</a:t>
            </a:r>
            <a:r>
              <a:rPr lang="en-US" i="0" dirty="0"/>
              <a:t> = .000</a:t>
            </a:r>
            <a:endParaRPr lang="en-US" dirty="0"/>
          </a:p>
          <a:p>
            <a:r>
              <a:rPr lang="en-US" dirty="0"/>
              <a:t>B8: </a:t>
            </a:r>
            <a:r>
              <a:rPr lang="en-US" i="1" dirty="0"/>
              <a:t>p</a:t>
            </a:r>
            <a:r>
              <a:rPr lang="en-US" i="0" dirty="0"/>
              <a:t> = .000</a:t>
            </a:r>
            <a:endParaRPr lang="en-US" dirty="0"/>
          </a:p>
          <a:p>
            <a:r>
              <a:rPr lang="en-US" dirty="0"/>
              <a:t>B13: </a:t>
            </a:r>
            <a:r>
              <a:rPr lang="en-US" i="1" dirty="0"/>
              <a:t>p</a:t>
            </a:r>
            <a:r>
              <a:rPr lang="en-US" i="0" dirty="0"/>
              <a:t> = .000</a:t>
            </a:r>
            <a:endParaRPr lang="en-US" dirty="0"/>
          </a:p>
          <a:p>
            <a:r>
              <a:rPr lang="en-US" dirty="0"/>
              <a:t>B23:</a:t>
            </a:r>
            <a:r>
              <a:rPr lang="en-US" baseline="0" dirty="0"/>
              <a:t> </a:t>
            </a:r>
            <a:r>
              <a:rPr lang="en-US" i="1" dirty="0"/>
              <a:t>p</a:t>
            </a:r>
            <a:r>
              <a:rPr lang="en-US" i="0" dirty="0"/>
              <a:t> = .004</a:t>
            </a:r>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48</a:t>
            </a:fld>
            <a:endParaRPr lang="en-US"/>
          </a:p>
        </p:txBody>
      </p:sp>
    </p:spTree>
    <p:extLst>
      <p:ext uri="{BB962C8B-B14F-4D97-AF65-F5344CB8AC3E}">
        <p14:creationId xmlns:p14="http://schemas.microsoft.com/office/powerpoint/2010/main" val="1714769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Values:</a:t>
            </a:r>
          </a:p>
          <a:p>
            <a:r>
              <a:rPr lang="en-US" dirty="0"/>
              <a:t>B19</a:t>
            </a:r>
            <a:r>
              <a:rPr lang="en-US" baseline="0" dirty="0"/>
              <a:t> NM = 1.19</a:t>
            </a:r>
          </a:p>
          <a:p>
            <a:r>
              <a:rPr lang="en-US" baseline="0" dirty="0"/>
              <a:t>B20 NM = 1.11</a:t>
            </a:r>
          </a:p>
          <a:p>
            <a:r>
              <a:rPr lang="en-US" baseline="0" dirty="0"/>
              <a:t>B21 NM = 0.70</a:t>
            </a:r>
          </a:p>
          <a:p>
            <a:r>
              <a:rPr lang="en-US" baseline="0" dirty="0"/>
              <a:t>B24 NM = 1.04</a:t>
            </a:r>
          </a:p>
          <a:p>
            <a:r>
              <a:rPr lang="en-US" baseline="0" dirty="0"/>
              <a:t>B25 NM = 1.04</a:t>
            </a:r>
          </a:p>
        </p:txBody>
      </p:sp>
      <p:sp>
        <p:nvSpPr>
          <p:cNvPr id="4" name="Slide Number Placeholder 3"/>
          <p:cNvSpPr>
            <a:spLocks noGrp="1"/>
          </p:cNvSpPr>
          <p:nvPr>
            <p:ph type="sldNum" sz="quarter" idx="10"/>
          </p:nvPr>
        </p:nvSpPr>
        <p:spPr/>
        <p:txBody>
          <a:bodyPr/>
          <a:lstStyle/>
          <a:p>
            <a:fld id="{7945648C-1494-40CD-870A-02EC9BE4C1AA}" type="slidenum">
              <a:rPr lang="en-US" smtClean="0"/>
              <a:t>49</a:t>
            </a:fld>
            <a:endParaRPr lang="en-US"/>
          </a:p>
        </p:txBody>
      </p:sp>
    </p:spTree>
    <p:extLst>
      <p:ext uri="{BB962C8B-B14F-4D97-AF65-F5344CB8AC3E}">
        <p14:creationId xmlns:p14="http://schemas.microsoft.com/office/powerpoint/2010/main" val="2431561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B19: </a:t>
            </a:r>
            <a:r>
              <a:rPr lang="en-US" i="1" dirty="0"/>
              <a:t>p</a:t>
            </a:r>
            <a:r>
              <a:rPr lang="en-US" i="0" dirty="0"/>
              <a:t> = .000</a:t>
            </a:r>
            <a:endParaRPr lang="en-US" dirty="0"/>
          </a:p>
          <a:p>
            <a:r>
              <a:rPr lang="en-US" dirty="0"/>
              <a:t>B20: </a:t>
            </a:r>
            <a:r>
              <a:rPr lang="en-US" i="1" dirty="0"/>
              <a:t>p</a:t>
            </a:r>
            <a:r>
              <a:rPr lang="en-US" i="0" dirty="0"/>
              <a:t> = .000</a:t>
            </a:r>
            <a:endParaRPr lang="en-US" dirty="0"/>
          </a:p>
          <a:p>
            <a:r>
              <a:rPr lang="en-US" dirty="0"/>
              <a:t>B21: </a:t>
            </a:r>
            <a:r>
              <a:rPr lang="en-US" i="1" dirty="0"/>
              <a:t>p</a:t>
            </a:r>
            <a:r>
              <a:rPr lang="en-US" i="0" dirty="0"/>
              <a:t> = .051</a:t>
            </a:r>
            <a:endParaRPr lang="en-US" dirty="0"/>
          </a:p>
          <a:p>
            <a:r>
              <a:rPr lang="en-US" dirty="0"/>
              <a:t>B24: </a:t>
            </a:r>
            <a:r>
              <a:rPr lang="en-US" i="1" dirty="0"/>
              <a:t>p</a:t>
            </a:r>
            <a:r>
              <a:rPr lang="en-US" i="0" dirty="0"/>
              <a:t> = .000</a:t>
            </a:r>
            <a:endParaRPr lang="en-US" dirty="0"/>
          </a:p>
          <a:p>
            <a:r>
              <a:rPr lang="en-US" dirty="0"/>
              <a:t>B25:</a:t>
            </a:r>
            <a:r>
              <a:rPr lang="en-US" baseline="0" dirty="0"/>
              <a:t> </a:t>
            </a:r>
            <a:r>
              <a:rPr lang="en-US" i="1" dirty="0"/>
              <a:t>p</a:t>
            </a:r>
            <a:r>
              <a:rPr lang="en-US" i="0" dirty="0"/>
              <a:t> = .000</a:t>
            </a:r>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50</a:t>
            </a:fld>
            <a:endParaRPr lang="en-US"/>
          </a:p>
        </p:txBody>
      </p:sp>
    </p:spTree>
    <p:extLst>
      <p:ext uri="{BB962C8B-B14F-4D97-AF65-F5344CB8AC3E}">
        <p14:creationId xmlns:p14="http://schemas.microsoft.com/office/powerpoint/2010/main" val="3504216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Values:</a:t>
            </a:r>
          </a:p>
          <a:p>
            <a:r>
              <a:rPr lang="en-US" dirty="0"/>
              <a:t>B1</a:t>
            </a:r>
            <a:r>
              <a:rPr lang="en-US" baseline="0" dirty="0"/>
              <a:t> NM = 1.11</a:t>
            </a:r>
          </a:p>
          <a:p>
            <a:r>
              <a:rPr lang="en-US" baseline="0" dirty="0"/>
              <a:t>B3 NM = 1.39</a:t>
            </a:r>
          </a:p>
          <a:p>
            <a:r>
              <a:rPr lang="en-US" baseline="0" dirty="0"/>
              <a:t>B11 NM = 1.17</a:t>
            </a:r>
          </a:p>
          <a:p>
            <a:r>
              <a:rPr lang="en-US" baseline="0" dirty="0"/>
              <a:t>B14 NM = 1.10</a:t>
            </a:r>
          </a:p>
          <a:p>
            <a:r>
              <a:rPr lang="en-US" baseline="0" dirty="0"/>
              <a:t>B17 NM = 0.76</a:t>
            </a:r>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51</a:t>
            </a:fld>
            <a:endParaRPr lang="en-US"/>
          </a:p>
        </p:txBody>
      </p:sp>
    </p:spTree>
    <p:extLst>
      <p:ext uri="{BB962C8B-B14F-4D97-AF65-F5344CB8AC3E}">
        <p14:creationId xmlns:p14="http://schemas.microsoft.com/office/powerpoint/2010/main" val="2790682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52</a:t>
            </a:fld>
            <a:endParaRPr lang="en-US"/>
          </a:p>
        </p:txBody>
      </p:sp>
    </p:spTree>
    <p:extLst>
      <p:ext uri="{BB962C8B-B14F-4D97-AF65-F5344CB8AC3E}">
        <p14:creationId xmlns:p14="http://schemas.microsoft.com/office/powerpoint/2010/main" val="221022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i="1" baseline="0" dirty="0"/>
              <a:t>p = </a:t>
            </a:r>
            <a:r>
              <a:rPr lang="en-US" i="0" baseline="0" dirty="0"/>
              <a:t>.000</a:t>
            </a:r>
            <a:endParaRPr lang="en-US" i="0" dirty="0"/>
          </a:p>
        </p:txBody>
      </p:sp>
      <p:sp>
        <p:nvSpPr>
          <p:cNvPr id="4" name="Slide Number Placeholder 3"/>
          <p:cNvSpPr>
            <a:spLocks noGrp="1"/>
          </p:cNvSpPr>
          <p:nvPr>
            <p:ph type="sldNum" sz="quarter" idx="10"/>
          </p:nvPr>
        </p:nvSpPr>
        <p:spPr/>
        <p:txBody>
          <a:bodyPr/>
          <a:lstStyle/>
          <a:p>
            <a:fld id="{7945648C-1494-40CD-870A-02EC9BE4C1AA}" type="slidenum">
              <a:rPr lang="en-US" smtClean="0"/>
              <a:t>53</a:t>
            </a:fld>
            <a:endParaRPr lang="en-US"/>
          </a:p>
        </p:txBody>
      </p:sp>
    </p:spTree>
    <p:extLst>
      <p:ext uri="{BB962C8B-B14F-4D97-AF65-F5344CB8AC3E}">
        <p14:creationId xmlns:p14="http://schemas.microsoft.com/office/powerpoint/2010/main" val="334522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menu</a:t>
            </a:r>
            <a:r>
              <a:rPr lang="en-US" baseline="0" dirty="0"/>
              <a:t> bar, describe 7 major functions</a:t>
            </a:r>
            <a:endParaRPr lang="en-US" dirty="0"/>
          </a:p>
        </p:txBody>
      </p:sp>
      <p:sp>
        <p:nvSpPr>
          <p:cNvPr id="4" name="Slide Number Placeholder 3"/>
          <p:cNvSpPr>
            <a:spLocks noGrp="1"/>
          </p:cNvSpPr>
          <p:nvPr>
            <p:ph type="sldNum" sz="quarter" idx="10"/>
          </p:nvPr>
        </p:nvSpPr>
        <p:spPr/>
        <p:txBody>
          <a:bodyPr/>
          <a:lstStyle/>
          <a:p>
            <a:fld id="{EB134BD7-5DD2-432A-8F84-0E05342D616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26529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Values:</a:t>
            </a:r>
          </a:p>
          <a:p>
            <a:r>
              <a:rPr lang="en-US" dirty="0"/>
              <a:t>C1 NM = 1.41</a:t>
            </a:r>
          </a:p>
          <a:p>
            <a:r>
              <a:rPr lang="en-US" dirty="0"/>
              <a:t>C2 NM</a:t>
            </a:r>
            <a:r>
              <a:rPr lang="en-US" baseline="0" dirty="0"/>
              <a:t> = 1.05</a:t>
            </a:r>
          </a:p>
          <a:p>
            <a:r>
              <a:rPr lang="en-US" baseline="0" dirty="0"/>
              <a:t>C3 NM = 1.18</a:t>
            </a:r>
          </a:p>
          <a:p>
            <a:r>
              <a:rPr lang="en-US" baseline="0" dirty="0"/>
              <a:t>C4 NM = 1.15</a:t>
            </a:r>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54</a:t>
            </a:fld>
            <a:endParaRPr lang="en-US"/>
          </a:p>
        </p:txBody>
      </p:sp>
    </p:spTree>
    <p:extLst>
      <p:ext uri="{BB962C8B-B14F-4D97-AF65-F5344CB8AC3E}">
        <p14:creationId xmlns:p14="http://schemas.microsoft.com/office/powerpoint/2010/main" val="489251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Values:</a:t>
            </a:r>
          </a:p>
          <a:p>
            <a:r>
              <a:rPr lang="en-US" dirty="0"/>
              <a:t>C1 NM = 1.41</a:t>
            </a:r>
          </a:p>
          <a:p>
            <a:r>
              <a:rPr lang="en-US" dirty="0"/>
              <a:t>C2 NM</a:t>
            </a:r>
            <a:r>
              <a:rPr lang="en-US" baseline="0" dirty="0"/>
              <a:t> = 1.05</a:t>
            </a:r>
          </a:p>
          <a:p>
            <a:r>
              <a:rPr lang="en-US" baseline="0" dirty="0"/>
              <a:t>C3 NM = 1.18</a:t>
            </a:r>
          </a:p>
          <a:p>
            <a:r>
              <a:rPr lang="en-US" baseline="0" dirty="0"/>
              <a:t>C4 NM = 1.15</a:t>
            </a:r>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55</a:t>
            </a:fld>
            <a:endParaRPr lang="en-US"/>
          </a:p>
        </p:txBody>
      </p:sp>
    </p:spTree>
    <p:extLst>
      <p:ext uri="{BB962C8B-B14F-4D97-AF65-F5344CB8AC3E}">
        <p14:creationId xmlns:p14="http://schemas.microsoft.com/office/powerpoint/2010/main" val="331756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56</a:t>
            </a:fld>
            <a:endParaRPr lang="en-US"/>
          </a:p>
        </p:txBody>
      </p:sp>
    </p:spTree>
    <p:extLst>
      <p:ext uri="{BB962C8B-B14F-4D97-AF65-F5344CB8AC3E}">
        <p14:creationId xmlns:p14="http://schemas.microsoft.com/office/powerpoint/2010/main" val="1860999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57</a:t>
            </a:fld>
            <a:endParaRPr lang="en-US"/>
          </a:p>
        </p:txBody>
      </p:sp>
    </p:spTree>
    <p:extLst>
      <p:ext uri="{BB962C8B-B14F-4D97-AF65-F5344CB8AC3E}">
        <p14:creationId xmlns:p14="http://schemas.microsoft.com/office/powerpoint/2010/main" val="2559512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7945648C-1494-40CD-870A-02EC9BE4C1AA}" type="slidenum">
              <a:rPr lang="en-US" smtClean="0"/>
              <a:t>58</a:t>
            </a:fld>
            <a:endParaRPr lang="en-US"/>
          </a:p>
        </p:txBody>
      </p:sp>
    </p:spTree>
    <p:extLst>
      <p:ext uri="{BB962C8B-B14F-4D97-AF65-F5344CB8AC3E}">
        <p14:creationId xmlns:p14="http://schemas.microsoft.com/office/powerpoint/2010/main" val="978094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70</a:t>
            </a:fld>
            <a:endParaRPr lang="en-US"/>
          </a:p>
        </p:txBody>
      </p:sp>
    </p:spTree>
    <p:extLst>
      <p:ext uri="{BB962C8B-B14F-4D97-AF65-F5344CB8AC3E}">
        <p14:creationId xmlns:p14="http://schemas.microsoft.com/office/powerpoint/2010/main" val="2733795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71</a:t>
            </a:fld>
            <a:endParaRPr lang="en-US"/>
          </a:p>
        </p:txBody>
      </p:sp>
    </p:spTree>
    <p:extLst>
      <p:ext uri="{BB962C8B-B14F-4D97-AF65-F5344CB8AC3E}">
        <p14:creationId xmlns:p14="http://schemas.microsoft.com/office/powerpoint/2010/main" val="3361340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8EFE9-71B5-2D48-8234-6086E84339AA}" type="slidenum">
              <a:rPr lang="en-US" smtClean="0"/>
              <a:t>73</a:t>
            </a:fld>
            <a:endParaRPr lang="en-US"/>
          </a:p>
        </p:txBody>
      </p:sp>
    </p:spTree>
    <p:extLst>
      <p:ext uri="{BB962C8B-B14F-4D97-AF65-F5344CB8AC3E}">
        <p14:creationId xmlns:p14="http://schemas.microsoft.com/office/powerpoint/2010/main" val="3642959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79</a:t>
            </a:fld>
            <a:endParaRPr lang="en-US"/>
          </a:p>
        </p:txBody>
      </p:sp>
    </p:spTree>
    <p:extLst>
      <p:ext uri="{BB962C8B-B14F-4D97-AF65-F5344CB8AC3E}">
        <p14:creationId xmlns:p14="http://schemas.microsoft.com/office/powerpoint/2010/main" val="2679507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1f is the lowest scored</a:t>
            </a:r>
            <a:r>
              <a:rPr lang="en-US" baseline="0" dirty="0"/>
              <a:t> item on the entire TOM 2.0</a:t>
            </a:r>
          </a:p>
          <a:p>
            <a:endParaRPr lang="en-US" baseline="0" dirty="0"/>
          </a:p>
        </p:txBody>
      </p:sp>
      <p:sp>
        <p:nvSpPr>
          <p:cNvPr id="4" name="Slide Number Placeholder 3"/>
          <p:cNvSpPr>
            <a:spLocks noGrp="1"/>
          </p:cNvSpPr>
          <p:nvPr>
            <p:ph type="sldNum" sz="quarter" idx="10"/>
          </p:nvPr>
        </p:nvSpPr>
        <p:spPr/>
        <p:txBody>
          <a:bodyPr/>
          <a:lstStyle/>
          <a:p>
            <a:fld id="{7945648C-1494-40CD-870A-02EC9BE4C1AA}" type="slidenum">
              <a:rPr lang="en-US" smtClean="0"/>
              <a:t>80</a:t>
            </a:fld>
            <a:endParaRPr lang="en-US"/>
          </a:p>
        </p:txBody>
      </p:sp>
    </p:spTree>
    <p:extLst>
      <p:ext uri="{BB962C8B-B14F-4D97-AF65-F5344CB8AC3E}">
        <p14:creationId xmlns:p14="http://schemas.microsoft.com/office/powerpoint/2010/main" val="312319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E4166"/>
                </a:solidFill>
                <a:ea typeface="Raleway"/>
                <a:cs typeface="Raleway"/>
                <a:sym typeface="Raleway"/>
              </a:rPr>
              <a:t>Describe that the new Wrap Track provides info in the dashboard on completion of the evaluation </a:t>
            </a:r>
            <a:r>
              <a:rPr lang="en-US" dirty="0" err="1">
                <a:solidFill>
                  <a:srgbClr val="0E4166"/>
                </a:solidFill>
                <a:ea typeface="Raleway"/>
                <a:cs typeface="Raleway"/>
                <a:sym typeface="Raleway"/>
              </a:rPr>
              <a:t>cyc;le</a:t>
            </a:r>
            <a:endParaRPr lang="en-US" dirty="0"/>
          </a:p>
          <a:p>
            <a:endParaRPr lang="en-US" dirty="0"/>
          </a:p>
        </p:txBody>
      </p:sp>
      <p:sp>
        <p:nvSpPr>
          <p:cNvPr id="4" name="Slide Number Placeholder 3"/>
          <p:cNvSpPr>
            <a:spLocks noGrp="1"/>
          </p:cNvSpPr>
          <p:nvPr>
            <p:ph type="sldNum" sz="quarter" idx="10"/>
          </p:nvPr>
        </p:nvSpPr>
        <p:spPr/>
        <p:txBody>
          <a:bodyPr/>
          <a:lstStyle/>
          <a:p>
            <a:fld id="{EB134BD7-5DD2-432A-8F84-0E05342D616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42903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85</a:t>
            </a:fld>
            <a:endParaRPr lang="en-US"/>
          </a:p>
        </p:txBody>
      </p:sp>
    </p:spTree>
    <p:extLst>
      <p:ext uri="{BB962C8B-B14F-4D97-AF65-F5344CB8AC3E}">
        <p14:creationId xmlns:p14="http://schemas.microsoft.com/office/powerpoint/2010/main" val="689657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106</a:t>
            </a:fld>
            <a:endParaRPr lang="en-US"/>
          </a:p>
        </p:txBody>
      </p:sp>
    </p:spTree>
    <p:extLst>
      <p:ext uri="{BB962C8B-B14F-4D97-AF65-F5344CB8AC3E}">
        <p14:creationId xmlns:p14="http://schemas.microsoft.com/office/powerpoint/2010/main" val="1316275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111</a:t>
            </a:fld>
            <a:endParaRPr lang="en-US"/>
          </a:p>
        </p:txBody>
      </p:sp>
    </p:spTree>
    <p:extLst>
      <p:ext uri="{BB962C8B-B14F-4D97-AF65-F5344CB8AC3E}">
        <p14:creationId xmlns:p14="http://schemas.microsoft.com/office/powerpoint/2010/main" val="276826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E4166"/>
                </a:solidFill>
                <a:ea typeface="Raleway"/>
                <a:cs typeface="Raleway"/>
                <a:sym typeface="Raleway"/>
              </a:rPr>
              <a:t>Describe that the new WT shows info on outcomes, LOS, and past fidelity evaluations in the </a:t>
            </a:r>
            <a:r>
              <a:rPr lang="en-US" dirty="0" err="1">
                <a:solidFill>
                  <a:srgbClr val="0E4166"/>
                </a:solidFill>
                <a:ea typeface="Raleway"/>
                <a:cs typeface="Raleway"/>
                <a:sym typeface="Raleway"/>
              </a:rPr>
              <a:t>dasboard</a:t>
            </a:r>
            <a:endParaRPr lang="en-US" dirty="0"/>
          </a:p>
        </p:txBody>
      </p:sp>
      <p:sp>
        <p:nvSpPr>
          <p:cNvPr id="4" name="Slide Number Placeholder 3"/>
          <p:cNvSpPr>
            <a:spLocks noGrp="1"/>
          </p:cNvSpPr>
          <p:nvPr>
            <p:ph type="sldNum" sz="quarter" idx="10"/>
          </p:nvPr>
        </p:nvSpPr>
        <p:spPr/>
        <p:txBody>
          <a:bodyPr/>
          <a:lstStyle/>
          <a:p>
            <a:fld id="{EB134BD7-5DD2-432A-8F84-0E05342D616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8497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E4166"/>
                </a:solidFill>
                <a:ea typeface="Raleway"/>
                <a:cs typeface="Raleway"/>
                <a:sym typeface="Raleway"/>
              </a:rPr>
              <a:t>Describe that the new Wrap Track allow the user to define the parameters for an evaluation project and then returns a sample</a:t>
            </a:r>
            <a:endParaRPr lang="en-US" dirty="0"/>
          </a:p>
        </p:txBody>
      </p:sp>
      <p:sp>
        <p:nvSpPr>
          <p:cNvPr id="4" name="Slide Number Placeholder 3"/>
          <p:cNvSpPr>
            <a:spLocks noGrp="1"/>
          </p:cNvSpPr>
          <p:nvPr>
            <p:ph type="sldNum" sz="quarter" idx="10"/>
          </p:nvPr>
        </p:nvSpPr>
        <p:spPr/>
        <p:txBody>
          <a:bodyPr/>
          <a:lstStyle/>
          <a:p>
            <a:fld id="{EB134BD7-5DD2-432A-8F84-0E05342D616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13834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E4166"/>
                </a:solidFill>
                <a:ea typeface="Raleway"/>
                <a:cs typeface="Raleway"/>
                <a:sym typeface="Raleway"/>
              </a:rPr>
              <a:t>Describe that the new Wrap Track then returns a roster of youth with details</a:t>
            </a:r>
            <a:endParaRPr lang="en-US" dirty="0"/>
          </a:p>
          <a:p>
            <a:endParaRPr lang="en-US" dirty="0"/>
          </a:p>
        </p:txBody>
      </p:sp>
      <p:sp>
        <p:nvSpPr>
          <p:cNvPr id="4" name="Slide Number Placeholder 3"/>
          <p:cNvSpPr>
            <a:spLocks noGrp="1"/>
          </p:cNvSpPr>
          <p:nvPr>
            <p:ph type="sldNum" sz="quarter" idx="10"/>
          </p:nvPr>
        </p:nvSpPr>
        <p:spPr/>
        <p:txBody>
          <a:bodyPr/>
          <a:lstStyle/>
          <a:p>
            <a:fld id="{EB134BD7-5DD2-432A-8F84-0E05342D616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63164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E4166"/>
                </a:solidFill>
                <a:ea typeface="Raleway"/>
                <a:cs typeface="Raleway"/>
                <a:sym typeface="Raleway"/>
              </a:rPr>
              <a:t>Describe that the new Wrap Track allows active management of data collection, including sending emails, reviewing status, </a:t>
            </a:r>
            <a:r>
              <a:rPr lang="en-US" dirty="0" err="1">
                <a:solidFill>
                  <a:srgbClr val="0E4166"/>
                </a:solidFill>
                <a:ea typeface="Raleway"/>
                <a:cs typeface="Raleway"/>
                <a:sym typeface="Raleway"/>
              </a:rPr>
              <a:t>etc</a:t>
            </a:r>
            <a:endParaRPr lang="en-US" dirty="0"/>
          </a:p>
          <a:p>
            <a:endParaRPr lang="en-US" dirty="0"/>
          </a:p>
        </p:txBody>
      </p:sp>
      <p:sp>
        <p:nvSpPr>
          <p:cNvPr id="4" name="Slide Number Placeholder 3"/>
          <p:cNvSpPr>
            <a:spLocks noGrp="1"/>
          </p:cNvSpPr>
          <p:nvPr>
            <p:ph type="sldNum" sz="quarter" idx="10"/>
          </p:nvPr>
        </p:nvSpPr>
        <p:spPr/>
        <p:txBody>
          <a:bodyPr/>
          <a:lstStyle/>
          <a:p>
            <a:fld id="{EB134BD7-5DD2-432A-8F84-0E05342D616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066837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30</a:t>
            </a:fld>
            <a:endParaRPr lang="en-US"/>
          </a:p>
        </p:txBody>
      </p:sp>
    </p:spTree>
    <p:extLst>
      <p:ext uri="{BB962C8B-B14F-4D97-AF65-F5344CB8AC3E}">
        <p14:creationId xmlns:p14="http://schemas.microsoft.com/office/powerpoint/2010/main" val="2248950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2"/>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5814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userDrawn="1"/>
        </p:nvSpPr>
        <p:spPr>
          <a:xfrm>
            <a:off x="0" y="1753951"/>
            <a:ext cx="9144000" cy="74851"/>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653002"/>
            <a:ext cx="9144000" cy="228600"/>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01" y="5331770"/>
            <a:ext cx="2528887" cy="501723"/>
          </a:xfrm>
          <a:prstGeom prst="rect">
            <a:avLst/>
          </a:prstGeom>
        </p:spPr>
      </p:pic>
      <p:sp>
        <p:nvSpPr>
          <p:cNvPr id="15" name="TextBox 14"/>
          <p:cNvSpPr txBox="1"/>
          <p:nvPr userDrawn="1"/>
        </p:nvSpPr>
        <p:spPr>
          <a:xfrm>
            <a:off x="1219200" y="5331768"/>
            <a:ext cx="1295400" cy="230832"/>
          </a:xfrm>
          <a:prstGeom prst="rect">
            <a:avLst/>
          </a:prstGeom>
          <a:noFill/>
        </p:spPr>
        <p:txBody>
          <a:bodyPr wrap="square" rtlCol="0">
            <a:spAutoFit/>
          </a:bodyPr>
          <a:lstStyle/>
          <a:p>
            <a:r>
              <a:rPr lang="en-US" sz="900" dirty="0"/>
              <a:t>Proud </a:t>
            </a:r>
            <a:r>
              <a:rPr lang="en-US" sz="900" baseline="0" dirty="0"/>
              <a:t>co-partners of:</a:t>
            </a:r>
            <a:endParaRPr lang="en-US" sz="900" dirty="0"/>
          </a:p>
        </p:txBody>
      </p:sp>
      <p:sp>
        <p:nvSpPr>
          <p:cNvPr id="4" name="TextBox 3"/>
          <p:cNvSpPr txBox="1"/>
          <p:nvPr userDrawn="1"/>
        </p:nvSpPr>
        <p:spPr>
          <a:xfrm>
            <a:off x="3124200" y="6096002"/>
            <a:ext cx="2895600" cy="584775"/>
          </a:xfrm>
          <a:prstGeom prst="rect">
            <a:avLst/>
          </a:prstGeom>
          <a:noFill/>
        </p:spPr>
        <p:txBody>
          <a:bodyPr wrap="square" rtlCol="0">
            <a:spAutoFit/>
          </a:bodyPr>
          <a:lstStyle/>
          <a:p>
            <a:pPr algn="ctr"/>
            <a:r>
              <a:rPr lang="en-US" sz="800" dirty="0"/>
              <a:t>Wraparound Evaluation &amp; Research Team</a:t>
            </a:r>
          </a:p>
          <a:p>
            <a:pPr algn="ctr"/>
            <a:r>
              <a:rPr lang="en-US" sz="800" dirty="0"/>
              <a:t>2815 Eastlake Avenue East Suite 200 </a:t>
            </a:r>
            <a:r>
              <a:rPr lang="en-US" sz="800" dirty="0">
                <a:sym typeface="Symbol"/>
              </a:rPr>
              <a:t> Seattle, WA 98102</a:t>
            </a:r>
          </a:p>
          <a:p>
            <a:pPr algn="ctr"/>
            <a:r>
              <a:rPr lang="en-US" sz="800" dirty="0"/>
              <a:t>P: (206) 685-2085 </a:t>
            </a:r>
            <a:r>
              <a:rPr lang="en-US" sz="800" dirty="0">
                <a:sym typeface="Symbol"/>
              </a:rPr>
              <a:t> F: (206) 685-3430</a:t>
            </a:r>
          </a:p>
          <a:p>
            <a:pPr algn="ctr"/>
            <a:r>
              <a:rPr lang="en-US" sz="800" dirty="0">
                <a:sym typeface="Symbol"/>
              </a:rPr>
              <a:t>www.depts.washington.edu/wrapeval</a:t>
            </a:r>
            <a:endParaRPr lang="en-US" sz="800"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00" y="5248532"/>
            <a:ext cx="1905001" cy="695068"/>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8675" y="220595"/>
            <a:ext cx="1918275" cy="1491087"/>
          </a:xfrm>
          <a:prstGeom prst="rect">
            <a:avLst/>
          </a:prstGeom>
        </p:spPr>
      </p:pic>
      <p:sp>
        <p:nvSpPr>
          <p:cNvPr id="7" name="Rectangle 6"/>
          <p:cNvSpPr/>
          <p:nvPr userDrawn="1"/>
        </p:nvSpPr>
        <p:spPr>
          <a:xfrm>
            <a:off x="8610600" y="6582636"/>
            <a:ext cx="457176" cy="369332"/>
          </a:xfrm>
          <a:prstGeom prst="rect">
            <a:avLst/>
          </a:prstGeom>
        </p:spPr>
        <p:txBody>
          <a:bodyPr wrap="none">
            <a:spAutoFit/>
          </a:bodyPr>
          <a:lstStyle/>
          <a:p>
            <a:fld id="{AD0472B8-2D24-4113-A505-E1069E8542E3}" type="slidenum">
              <a:rPr lang="en-US" sz="1800" smtClean="0">
                <a:solidFill>
                  <a:schemeClr val="bg1"/>
                </a:solidFill>
              </a:rPr>
              <a:pPr/>
              <a:t>‹#›</a:t>
            </a:fld>
            <a:endParaRPr lang="en-US" dirty="0"/>
          </a:p>
        </p:txBody>
      </p:sp>
    </p:spTree>
    <p:extLst>
      <p:ext uri="{BB962C8B-B14F-4D97-AF65-F5344CB8AC3E}">
        <p14:creationId xmlns:p14="http://schemas.microsoft.com/office/powerpoint/2010/main" val="295436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2687"/>
            <a:ext cx="8229600" cy="4863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22">
            <a:extLst>
              <a:ext uri="{FF2B5EF4-FFF2-40B4-BE49-F238E27FC236}">
                <a16:creationId xmlns:a16="http://schemas.microsoft.com/office/drawing/2014/main" id="{80ED1A56-7323-4FB6-8ACF-1DE99B8B8BFE}"/>
              </a:ext>
            </a:extLst>
          </p:cNvPr>
          <p:cNvSpPr>
            <a:spLocks noGrp="1"/>
          </p:cNvSpPr>
          <p:nvPr>
            <p:ph type="sldNum" sz="quarter" idx="10"/>
          </p:nvPr>
        </p:nvSpPr>
        <p:spPr/>
        <p:txBody>
          <a:bodyPr/>
          <a:lstStyle/>
          <a:p>
            <a:fld id="{D07D4089-40B5-457D-927F-16367A53BB79}" type="slidenum">
              <a:rPr lang="en-US" smtClean="0">
                <a:solidFill>
                  <a:prstClr val="black">
                    <a:tint val="75000"/>
                  </a:prstClr>
                </a:solidFill>
              </a:rPr>
              <a:pPr/>
              <a:t>‹#›</a:t>
            </a:fld>
            <a:endParaRPr lang="en-US" dirty="0">
              <a:solidFill>
                <a:prstClr val="black">
                  <a:tint val="75000"/>
                </a:prstClr>
              </a:solidFill>
            </a:endParaRPr>
          </a:p>
        </p:txBody>
      </p:sp>
      <p:sp>
        <p:nvSpPr>
          <p:cNvPr id="26" name="Title 25">
            <a:extLst>
              <a:ext uri="{FF2B5EF4-FFF2-40B4-BE49-F238E27FC236}">
                <a16:creationId xmlns:a16="http://schemas.microsoft.com/office/drawing/2014/main" id="{BAA7C934-AF63-4AE4-9879-7DC885F56CE6}"/>
              </a:ext>
            </a:extLst>
          </p:cNvPr>
          <p:cNvSpPr>
            <a:spLocks noGrp="1"/>
          </p:cNvSpPr>
          <p:nvPr>
            <p:ph type="title"/>
          </p:nvPr>
        </p:nvSpPr>
        <p:spPr/>
        <p:txBody>
          <a:bodyPr/>
          <a:lstStyle/>
          <a:p>
            <a:r>
              <a:rPr lang="en-US"/>
              <a:t>Click to edit Master title style</a:t>
            </a:r>
          </a:p>
        </p:txBody>
      </p:sp>
      <p:pic>
        <p:nvPicPr>
          <p:cNvPr id="7" name="Picture 6"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108201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Slide Number Placeholder 12">
            <a:extLst>
              <a:ext uri="{FF2B5EF4-FFF2-40B4-BE49-F238E27FC236}">
                <a16:creationId xmlns:a16="http://schemas.microsoft.com/office/drawing/2014/main" id="{9C25D06C-5CC4-414F-B64F-A967EB8BC585}"/>
              </a:ext>
            </a:extLst>
          </p:cNvPr>
          <p:cNvSpPr>
            <a:spLocks noGrp="1"/>
          </p:cNvSpPr>
          <p:nvPr>
            <p:ph type="sldNum" sz="quarter" idx="10"/>
          </p:nvPr>
        </p:nvSpPr>
        <p:spPr/>
        <p:txBody>
          <a:bodyPr/>
          <a:lstStyle/>
          <a:p>
            <a:fld id="{D07D4089-40B5-457D-927F-16367A53BB79}" type="slidenum">
              <a:rPr lang="en-US" smtClean="0">
                <a:solidFill>
                  <a:prstClr val="black">
                    <a:tint val="75000"/>
                  </a:prstClr>
                </a:solidFill>
              </a:rPr>
              <a:pPr/>
              <a:t>‹#›</a:t>
            </a:fld>
            <a:endParaRPr lang="en-US" dirty="0">
              <a:solidFill>
                <a:prstClr val="black">
                  <a:tint val="75000"/>
                </a:prstClr>
              </a:solidFill>
            </a:endParaRPr>
          </a:p>
        </p:txBody>
      </p:sp>
      <p:sp>
        <p:nvSpPr>
          <p:cNvPr id="15" name="Title 14">
            <a:extLst>
              <a:ext uri="{FF2B5EF4-FFF2-40B4-BE49-F238E27FC236}">
                <a16:creationId xmlns:a16="http://schemas.microsoft.com/office/drawing/2014/main" id="{131B094D-1F11-4308-9A4E-9FF5E5E086F0}"/>
              </a:ext>
            </a:extLst>
          </p:cNvPr>
          <p:cNvSpPr>
            <a:spLocks noGrp="1"/>
          </p:cNvSpPr>
          <p:nvPr>
            <p:ph type="title"/>
          </p:nvPr>
        </p:nvSpPr>
        <p:spPr>
          <a:xfrm>
            <a:off x="722313" y="4424658"/>
            <a:ext cx="7772400" cy="972967"/>
          </a:xfrm>
        </p:spPr>
        <p:txBody>
          <a:bodyPr/>
          <a:lstStyle>
            <a:lvl1pPr>
              <a:defRPr>
                <a:solidFill>
                  <a:schemeClr val="tx1"/>
                </a:solidFill>
              </a:defRPr>
            </a:lvl1pPr>
          </a:lstStyle>
          <a:p>
            <a:r>
              <a:rPr lang="en-US" dirty="0"/>
              <a:t>Click to edit Master title style</a:t>
            </a:r>
          </a:p>
        </p:txBody>
      </p:sp>
      <p:pic>
        <p:nvPicPr>
          <p:cNvPr id="6" name="Picture 5"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479217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2687"/>
            <a:ext cx="4038600" cy="48634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62687"/>
            <a:ext cx="4038600" cy="48634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p:txBody>
          <a:bodyPr/>
          <a:lstStyle/>
          <a:p>
            <a:fld id="{D07D4089-40B5-457D-927F-16367A53BB79}" type="slidenum">
              <a:rPr lang="en-US" smtClean="0">
                <a:solidFill>
                  <a:prstClr val="black">
                    <a:tint val="75000"/>
                  </a:prstClr>
                </a:solidFill>
              </a:rPr>
              <a:pPr/>
              <a:t>‹#›</a:t>
            </a:fld>
            <a:endParaRPr lang="en-US" dirty="0">
              <a:solidFill>
                <a:prstClr val="black">
                  <a:tint val="75000"/>
                </a:prstClr>
              </a:solidFill>
            </a:endParaRPr>
          </a:p>
        </p:txBody>
      </p:sp>
      <p:sp>
        <p:nvSpPr>
          <p:cNvPr id="15" name="Title 14">
            <a:extLst>
              <a:ext uri="{FF2B5EF4-FFF2-40B4-BE49-F238E27FC236}">
                <a16:creationId xmlns:a16="http://schemas.microsoft.com/office/drawing/2014/main" id="{3A87C2D1-50D6-4300-B47B-7C1BC33BBC7B}"/>
              </a:ext>
            </a:extLst>
          </p:cNvPr>
          <p:cNvSpPr>
            <a:spLocks noGrp="1"/>
          </p:cNvSpPr>
          <p:nvPr>
            <p:ph type="title"/>
          </p:nvPr>
        </p:nvSpPr>
        <p:spPr/>
        <p:txBody>
          <a:bodyPr/>
          <a:lstStyle/>
          <a:p>
            <a:r>
              <a:rPr lang="en-US"/>
              <a:t>Click to edit Master title style</a:t>
            </a:r>
          </a:p>
        </p:txBody>
      </p:sp>
      <p:pic>
        <p:nvPicPr>
          <p:cNvPr id="7" name="Picture 6"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158003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268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70843"/>
            <a:ext cx="4040188" cy="4155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9" y="126268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970843"/>
            <a:ext cx="4041775" cy="4155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solidFill>
                  <a:prstClr val="black">
                    <a:tint val="75000"/>
                  </a:prstClr>
                </a:solidFill>
              </a:rPr>
              <a:pPr/>
              <a:t>‹#›</a:t>
            </a:fld>
            <a:endParaRPr lang="en-US" dirty="0">
              <a:solidFill>
                <a:prstClr val="black">
                  <a:tint val="75000"/>
                </a:prstClr>
              </a:solidFill>
            </a:endParaRPr>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pic>
        <p:nvPicPr>
          <p:cNvPr id="9" name="Picture 8"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388767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5A6BCC9-8AF3-4028-BDF8-D4FFB58A42B3}"/>
              </a:ext>
            </a:extLst>
          </p:cNvPr>
          <p:cNvSpPr>
            <a:spLocks noGrp="1"/>
          </p:cNvSpPr>
          <p:nvPr>
            <p:ph type="pic" sz="quarter" idx="10"/>
          </p:nvPr>
        </p:nvSpPr>
        <p:spPr>
          <a:xfrm>
            <a:off x="-1" y="767950"/>
            <a:ext cx="9143999" cy="5358215"/>
          </a:xfrm>
        </p:spPr>
        <p:txBody>
          <a:bodyPr/>
          <a:lstStyle>
            <a:lvl1pPr>
              <a:defRPr/>
            </a:lvl1pPr>
          </a:lstStyle>
          <a:p>
            <a:endParaRPr lang="en-US" dirty="0"/>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D07D4089-40B5-457D-927F-16367A53BB79}" type="slidenum">
              <a:rPr lang="en-US" smtClean="0">
                <a:solidFill>
                  <a:prstClr val="black">
                    <a:tint val="75000"/>
                  </a:prstClr>
                </a:solidFill>
              </a:rPr>
              <a:pPr/>
              <a:t>‹#›</a:t>
            </a:fld>
            <a:endParaRPr lang="en-US" dirty="0">
              <a:solidFill>
                <a:prstClr val="black">
                  <a:tint val="75000"/>
                </a:prstClr>
              </a:solidFill>
            </a:endParaRPr>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2124683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solidFill>
                  <a:prstClr val="black">
                    <a:tint val="75000"/>
                  </a:prstClr>
                </a:solidFill>
              </a:rPr>
              <a:pPr/>
              <a:t>‹#›</a:t>
            </a:fld>
            <a:endParaRPr lang="en-US" dirty="0">
              <a:solidFill>
                <a:prstClr val="black">
                  <a:tint val="75000"/>
                </a:prstClr>
              </a:solidFill>
            </a:endParaRPr>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pic>
        <p:nvPicPr>
          <p:cNvPr id="5" name="Picture 4"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2076358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731839"/>
            <a:ext cx="5111750" cy="5394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D07D4089-40B5-457D-927F-16367A53BB79}" type="slidenum">
              <a:rPr lang="en-US" smtClean="0">
                <a:solidFill>
                  <a:prstClr val="black">
                    <a:tint val="75000"/>
                  </a:prstClr>
                </a:solidFill>
              </a:rPr>
              <a:pPr/>
              <a:t>‹#›</a:t>
            </a:fld>
            <a:endParaRPr lang="en-US" dirty="0">
              <a:solidFill>
                <a:prstClr val="black">
                  <a:tint val="75000"/>
                </a:prstClr>
              </a:solidFill>
            </a:endParaRPr>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457203" y="731836"/>
            <a:ext cx="3008313" cy="703264"/>
          </a:xfrm>
        </p:spPr>
        <p:txBody>
          <a:bodyPr anchor="ctr">
            <a:normAutofit/>
          </a:bodyPr>
          <a:lstStyle>
            <a:lvl1pPr marL="0" indent="0">
              <a:buNone/>
              <a:defRPr sz="2000" b="1"/>
            </a:lvl1pPr>
          </a:lstStyle>
          <a:p>
            <a:pPr lvl="0"/>
            <a:endParaRPr lang="en-US" dirty="0"/>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p:txBody>
          <a:bodyPr/>
          <a:lstStyle/>
          <a:p>
            <a:r>
              <a:rPr lang="en-US"/>
              <a:t>Click to edit Master title style</a:t>
            </a:r>
          </a:p>
        </p:txBody>
      </p:sp>
      <p:pic>
        <p:nvPicPr>
          <p:cNvPr id="8" name="Picture 7"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165145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767949"/>
            <a:ext cx="5486400" cy="39596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D07D4089-40B5-457D-927F-16367A53BB79}" type="slidenum">
              <a:rPr lang="en-US" smtClean="0">
                <a:solidFill>
                  <a:prstClr val="black">
                    <a:tint val="75000"/>
                  </a:prstClr>
                </a:solidFill>
              </a:rPr>
              <a:pPr/>
              <a:t>‹#›</a:t>
            </a:fld>
            <a:endParaRPr lang="en-US" dirty="0">
              <a:solidFill>
                <a:prstClr val="black">
                  <a:tint val="75000"/>
                </a:prstClr>
              </a:solidFill>
            </a:endParaRPr>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p>
            <a:r>
              <a:rPr lang="en-US"/>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1792288" y="4727575"/>
            <a:ext cx="5486400" cy="639764"/>
          </a:xfrm>
        </p:spPr>
        <p:txBody>
          <a:bodyPr anchor="ctr">
            <a:normAutofit/>
          </a:bodyPr>
          <a:lstStyle>
            <a:lvl1pPr marL="0" indent="0">
              <a:buNone/>
              <a:defRPr sz="2000" b="1"/>
            </a:lvl1pPr>
          </a:lstStyle>
          <a:p>
            <a:pPr lvl="0"/>
            <a:endParaRPr lang="en-US" dirty="0"/>
          </a:p>
        </p:txBody>
      </p:sp>
      <p:pic>
        <p:nvPicPr>
          <p:cNvPr id="8" name="Picture 7"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2256273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262687"/>
            <a:ext cx="8229600" cy="48634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C7371E86-DC47-4E56-B42C-F7C6629C74A2}"/>
              </a:ext>
            </a:extLst>
          </p:cNvPr>
          <p:cNvSpPr>
            <a:spLocks noGrp="1"/>
          </p:cNvSpPr>
          <p:nvPr>
            <p:ph type="sldNum" sz="quarter" idx="10"/>
          </p:nvPr>
        </p:nvSpPr>
        <p:spPr/>
        <p:txBody>
          <a:bodyPr/>
          <a:lstStyle/>
          <a:p>
            <a:fld id="{D07D4089-40B5-457D-927F-16367A53BB79}" type="slidenum">
              <a:rPr lang="en-US" smtClean="0">
                <a:solidFill>
                  <a:prstClr val="black">
                    <a:tint val="75000"/>
                  </a:prstClr>
                </a:solidFill>
              </a:rPr>
              <a:pPr/>
              <a:t>‹#›</a:t>
            </a:fld>
            <a:endParaRPr lang="en-US" dirty="0">
              <a:solidFill>
                <a:prstClr val="black">
                  <a:tint val="75000"/>
                </a:prstClr>
              </a:solidFill>
            </a:endParaRPr>
          </a:p>
        </p:txBody>
      </p:sp>
      <p:sp>
        <p:nvSpPr>
          <p:cNvPr id="14" name="Title 13">
            <a:extLst>
              <a:ext uri="{FF2B5EF4-FFF2-40B4-BE49-F238E27FC236}">
                <a16:creationId xmlns:a16="http://schemas.microsoft.com/office/drawing/2014/main" id="{7CF833B0-75C1-4D45-98F9-211F79DE9D14}"/>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172511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Vertical Text Placeholder 2">
            <a:extLst>
              <a:ext uri="{FF2B5EF4-FFF2-40B4-BE49-F238E27FC236}">
                <a16:creationId xmlns:a16="http://schemas.microsoft.com/office/drawing/2014/main" id="{4C95A494-F140-4FCC-B3E7-9D84457415E7}"/>
              </a:ext>
            </a:extLst>
          </p:cNvPr>
          <p:cNvSpPr>
            <a:spLocks noGrp="1"/>
          </p:cNvSpPr>
          <p:nvPr>
            <p:ph type="body" orient="vert" idx="13"/>
          </p:nvPr>
        </p:nvSpPr>
        <p:spPr>
          <a:xfrm>
            <a:off x="457200" y="1262687"/>
            <a:ext cx="6019800" cy="48634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871CABD9-2B2A-4BA2-9DB4-296F1FBE0A1F}"/>
              </a:ext>
            </a:extLst>
          </p:cNvPr>
          <p:cNvSpPr>
            <a:spLocks noGrp="1"/>
          </p:cNvSpPr>
          <p:nvPr>
            <p:ph type="sldNum" sz="quarter" idx="14"/>
          </p:nvPr>
        </p:nvSpPr>
        <p:spPr/>
        <p:txBody>
          <a:bodyPr/>
          <a:lstStyle/>
          <a:p>
            <a:fld id="{D07D4089-40B5-457D-927F-16367A53BB79}" type="slidenum">
              <a:rPr lang="en-US" smtClean="0">
                <a:solidFill>
                  <a:prstClr val="black">
                    <a:tint val="75000"/>
                  </a:prstClr>
                </a:solidFill>
              </a:rPr>
              <a:pPr/>
              <a:t>‹#›</a:t>
            </a:fld>
            <a:endParaRPr lang="en-US" dirty="0">
              <a:solidFill>
                <a:prstClr val="black">
                  <a:tint val="75000"/>
                </a:prstClr>
              </a:solidFill>
            </a:endParaRPr>
          </a:p>
        </p:txBody>
      </p:sp>
      <p:sp>
        <p:nvSpPr>
          <p:cNvPr id="17" name="Title 16">
            <a:extLst>
              <a:ext uri="{FF2B5EF4-FFF2-40B4-BE49-F238E27FC236}">
                <a16:creationId xmlns:a16="http://schemas.microsoft.com/office/drawing/2014/main" id="{197D3B14-2836-4373-815E-B723FCD890BB}"/>
              </a:ext>
            </a:extLst>
          </p:cNvPr>
          <p:cNvSpPr>
            <a:spLocks noGrp="1"/>
          </p:cNvSpPr>
          <p:nvPr>
            <p:ph type="title"/>
          </p:nvPr>
        </p:nvSpPr>
        <p:spPr/>
        <p:txBody>
          <a:bodyPr/>
          <a:lstStyle/>
          <a:p>
            <a:r>
              <a:rPr lang="en-US"/>
              <a:t>Click to edit Master title style</a:t>
            </a:r>
          </a:p>
        </p:txBody>
      </p:sp>
      <p:sp>
        <p:nvSpPr>
          <p:cNvPr id="19" name="Text Placeholder 18">
            <a:extLst>
              <a:ext uri="{FF2B5EF4-FFF2-40B4-BE49-F238E27FC236}">
                <a16:creationId xmlns:a16="http://schemas.microsoft.com/office/drawing/2014/main" id="{D30EC90A-617D-436B-9C30-8145B7FFEF16}"/>
              </a:ext>
            </a:extLst>
          </p:cNvPr>
          <p:cNvSpPr>
            <a:spLocks noGrp="1"/>
          </p:cNvSpPr>
          <p:nvPr>
            <p:ph type="body" sz="quarter" idx="15"/>
          </p:nvPr>
        </p:nvSpPr>
        <p:spPr>
          <a:xfrm rot="5400000">
            <a:off x="5226364" y="2665728"/>
            <a:ext cx="4863479" cy="2057397"/>
          </a:xfrm>
        </p:spPr>
        <p:txBody>
          <a:bodyPr/>
          <a:lstStyle>
            <a:lvl1pPr marL="0" indent="0">
              <a:buNone/>
              <a:defRPr/>
            </a:lvl1pPr>
          </a:lstStyle>
          <a:p>
            <a:pPr lvl="0"/>
            <a:endParaRPr lang="en-US" dirty="0"/>
          </a:p>
        </p:txBody>
      </p:sp>
      <p:pic>
        <p:nvPicPr>
          <p:cNvPr id="7" name="Picture 6"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96161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SzPct val="13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653002"/>
            <a:ext cx="9144000" cy="228600"/>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1447802"/>
            <a:ext cx="9144000" cy="74851"/>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5563249"/>
            <a:ext cx="1371600" cy="1066153"/>
          </a:xfrm>
          <a:prstGeom prst="rect">
            <a:avLst/>
          </a:prstGeom>
        </p:spPr>
      </p:pic>
      <p:sp>
        <p:nvSpPr>
          <p:cNvPr id="10" name="Rectangle 9"/>
          <p:cNvSpPr/>
          <p:nvPr userDrawn="1"/>
        </p:nvSpPr>
        <p:spPr>
          <a:xfrm>
            <a:off x="8610600" y="6582636"/>
            <a:ext cx="457176" cy="369332"/>
          </a:xfrm>
          <a:prstGeom prst="rect">
            <a:avLst/>
          </a:prstGeom>
        </p:spPr>
        <p:txBody>
          <a:bodyPr wrap="none">
            <a:spAutoFit/>
          </a:bodyPr>
          <a:lstStyle/>
          <a:p>
            <a:fld id="{AD0472B8-2D24-4113-A505-E1069E8542E3}" type="slidenum">
              <a:rPr lang="en-US" sz="1800" smtClean="0">
                <a:solidFill>
                  <a:schemeClr val="bg1"/>
                </a:solidFill>
              </a:rPr>
              <a:pPr/>
              <a:t>‹#›</a:t>
            </a:fld>
            <a:endParaRPr lang="en-US" dirty="0"/>
          </a:p>
        </p:txBody>
      </p:sp>
    </p:spTree>
    <p:extLst>
      <p:ext uri="{BB962C8B-B14F-4D97-AF65-F5344CB8AC3E}">
        <p14:creationId xmlns:p14="http://schemas.microsoft.com/office/powerpoint/2010/main" val="4109579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CA1720-02F3-46D5-91D9-004D8178A80E}"/>
              </a:ext>
            </a:extLst>
          </p:cNvPr>
          <p:cNvSpPr txBox="1"/>
          <p:nvPr userDrawn="1"/>
        </p:nvSpPr>
        <p:spPr>
          <a:xfrm>
            <a:off x="457200" y="1334891"/>
            <a:ext cx="8229600" cy="3554819"/>
          </a:xfrm>
          <a:prstGeom prst="rect">
            <a:avLst/>
          </a:prstGeom>
          <a:noFill/>
        </p:spPr>
        <p:txBody>
          <a:bodyPr wrap="square" rtlCol="0">
            <a:spAutoFit/>
          </a:bodyPr>
          <a:lstStyle/>
          <a:p>
            <a:pPr algn="ctr" defTabSz="457200"/>
            <a:r>
              <a:rPr lang="en-US" sz="2600" dirty="0">
                <a:solidFill>
                  <a:prstClr val="black"/>
                </a:solidFill>
              </a:rPr>
              <a:t>SAMHSA’s mission is to reduce the impact of substance abuse and mental illness on America’s communities.</a:t>
            </a:r>
          </a:p>
          <a:p>
            <a:pPr defTabSz="457200"/>
            <a:r>
              <a:rPr lang="en-US" sz="1800" dirty="0">
                <a:solidFill>
                  <a:prstClr val="black"/>
                </a:solidFill>
              </a:rPr>
              <a:t>                  </a:t>
            </a:r>
          </a:p>
          <a:p>
            <a:pPr algn="ctr" defTabSz="457200"/>
            <a:endParaRPr lang="en-US" sz="1800" dirty="0">
              <a:solidFill>
                <a:prstClr val="black"/>
              </a:solidFill>
            </a:endParaRPr>
          </a:p>
          <a:p>
            <a:pPr defTabSz="457200"/>
            <a:endParaRPr lang="en-US" sz="1400" dirty="0">
              <a:solidFill>
                <a:prstClr val="black"/>
              </a:solidFill>
            </a:endParaRPr>
          </a:p>
          <a:p>
            <a:pPr defTabSz="457200"/>
            <a:endParaRPr lang="en-US" sz="1400" dirty="0">
              <a:solidFill>
                <a:prstClr val="black"/>
              </a:solidFill>
            </a:endParaRPr>
          </a:p>
          <a:p>
            <a:pPr algn="ctr" defTabSz="457200">
              <a:spcBef>
                <a:spcPts val="2400"/>
              </a:spcBef>
            </a:pPr>
            <a:r>
              <a:rPr lang="en-US" sz="4000" dirty="0">
                <a:solidFill>
                  <a:prstClr val="black"/>
                </a:solidFill>
              </a:rPr>
              <a:t>www.samhsa.gov</a:t>
            </a:r>
          </a:p>
          <a:p>
            <a:pPr algn="ctr" defTabSz="457200">
              <a:spcBef>
                <a:spcPts val="3000"/>
              </a:spcBef>
            </a:pPr>
            <a:r>
              <a:rPr lang="en-US" sz="2400" dirty="0">
                <a:solidFill>
                  <a:prstClr val="black"/>
                </a:solidFill>
              </a:rPr>
              <a:t>1-877-SAMHSA-7 (1-877-726-4727) ● 1-800-487-4889 (TDD)</a:t>
            </a:r>
          </a:p>
        </p:txBody>
      </p:sp>
      <p:sp>
        <p:nvSpPr>
          <p:cNvPr id="3" name="Slide Number Placeholder 2">
            <a:extLst>
              <a:ext uri="{FF2B5EF4-FFF2-40B4-BE49-F238E27FC236}">
                <a16:creationId xmlns:a16="http://schemas.microsoft.com/office/drawing/2014/main" id="{5448F7EC-8EE8-4B66-800B-C5AA9FC41395}"/>
              </a:ext>
            </a:extLst>
          </p:cNvPr>
          <p:cNvSpPr>
            <a:spLocks noGrp="1"/>
          </p:cNvSpPr>
          <p:nvPr>
            <p:ph type="sldNum" sz="quarter" idx="10"/>
          </p:nvPr>
        </p:nvSpPr>
        <p:spPr/>
        <p:txBody>
          <a:bodyPr/>
          <a:lstStyle/>
          <a:p>
            <a:fld id="{D07D4089-40B5-457D-927F-16367A53BB79}" type="slidenum">
              <a:rPr lang="en-US" smtClean="0">
                <a:solidFill>
                  <a:prstClr val="black">
                    <a:tint val="75000"/>
                  </a:prstClr>
                </a:solidFill>
              </a:rPr>
              <a:pPr/>
              <a:t>‹#›</a:t>
            </a:fld>
            <a:endParaRPr lang="en-US" dirty="0">
              <a:solidFill>
                <a:prstClr val="black">
                  <a:tint val="75000"/>
                </a:prstClr>
              </a:solidFill>
            </a:endParaRPr>
          </a:p>
        </p:txBody>
      </p:sp>
      <p:sp>
        <p:nvSpPr>
          <p:cNvPr id="6" name="Title 5">
            <a:extLst>
              <a:ext uri="{FF2B5EF4-FFF2-40B4-BE49-F238E27FC236}">
                <a16:creationId xmlns:a16="http://schemas.microsoft.com/office/drawing/2014/main" id="{A3A27E57-9852-43E2-9EA6-11925D42D174}"/>
              </a:ext>
            </a:extLst>
          </p:cNvPr>
          <p:cNvSpPr>
            <a:spLocks noGrp="1"/>
          </p:cNvSpPr>
          <p:nvPr>
            <p:ph type="title" hasCustomPrompt="1"/>
          </p:nvPr>
        </p:nvSpPr>
        <p:spPr/>
        <p:txBody>
          <a:bodyPr/>
          <a:lstStyle>
            <a:lvl1pPr>
              <a:defRPr/>
            </a:lvl1pPr>
          </a:lstStyle>
          <a:p>
            <a:r>
              <a:rPr lang="en-US" dirty="0"/>
              <a:t>Thank You</a:t>
            </a:r>
          </a:p>
        </p:txBody>
      </p:sp>
      <p:sp>
        <p:nvSpPr>
          <p:cNvPr id="7" name="Text Placeholder 15">
            <a:extLst>
              <a:ext uri="{FF2B5EF4-FFF2-40B4-BE49-F238E27FC236}">
                <a16:creationId xmlns:a16="http://schemas.microsoft.com/office/drawing/2014/main" id="{69091E6D-2812-48AA-839F-22FB3CC77F13}"/>
              </a:ext>
            </a:extLst>
          </p:cNvPr>
          <p:cNvSpPr>
            <a:spLocks noGrp="1"/>
          </p:cNvSpPr>
          <p:nvPr>
            <p:ph type="body" sz="quarter" idx="11"/>
          </p:nvPr>
        </p:nvSpPr>
        <p:spPr>
          <a:xfrm>
            <a:off x="457200" y="2571890"/>
            <a:ext cx="8229600" cy="1601868"/>
          </a:xfrm>
        </p:spPr>
        <p:txBody>
          <a:bodyPr/>
          <a:lstStyle>
            <a:lvl1pPr marL="0" indent="0" algn="ctr">
              <a:buNone/>
              <a:defRPr sz="2000">
                <a:solidFill>
                  <a:schemeClr val="tx1"/>
                </a:solidFill>
              </a:defRPr>
            </a:lvl1pPr>
            <a:lvl2pPr marL="457200" indent="0">
              <a:buNone/>
              <a:defRPr/>
            </a:lvl2pPr>
          </a:lstStyle>
          <a:p>
            <a:pPr lvl="0"/>
            <a:endParaRPr lang="en-US" dirty="0"/>
          </a:p>
        </p:txBody>
      </p:sp>
    </p:spTree>
    <p:extLst>
      <p:ext uri="{BB962C8B-B14F-4D97-AF65-F5344CB8AC3E}">
        <p14:creationId xmlns:p14="http://schemas.microsoft.com/office/powerpoint/2010/main" val="9549995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457200"/>
            <a:fld id="{A4CF8C90-E15C-4FEB-90AC-EA173989AEFF}" type="datetimeFigureOut">
              <a:rPr lang="en-US" smtClean="0">
                <a:solidFill>
                  <a:prstClr val="black"/>
                </a:solidFill>
              </a:rPr>
              <a:pPr defTabSz="457200"/>
              <a:t>9/18/2019</a:t>
            </a:fld>
            <a:endParaRPr lang="en-US">
              <a:solidFill>
                <a:prstClr val="black"/>
              </a:solidFill>
            </a:endParaRPr>
          </a:p>
        </p:txBody>
      </p:sp>
      <p:sp>
        <p:nvSpPr>
          <p:cNvPr id="5" name="Footer Placeholder 4"/>
          <p:cNvSpPr>
            <a:spLocks noGrp="1"/>
          </p:cNvSpPr>
          <p:nvPr>
            <p:ph type="ftr" sz="quarter" idx="11"/>
          </p:nvPr>
        </p:nvSpPr>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D9847F63-D375-49BC-83C8-9637860D3C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079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A4CF8C90-E15C-4FEB-90AC-EA173989AEFF}" type="datetimeFigureOut">
              <a:rPr lang="en-US" smtClean="0">
                <a:solidFill>
                  <a:prstClr val="black"/>
                </a:solidFill>
              </a:rPr>
              <a:pPr defTabSz="457200"/>
              <a:t>9/18/2019</a:t>
            </a:fld>
            <a:endParaRPr lang="en-US">
              <a:solidFill>
                <a:prstClr val="black"/>
              </a:solidFill>
            </a:endParaRPr>
          </a:p>
        </p:txBody>
      </p:sp>
      <p:sp>
        <p:nvSpPr>
          <p:cNvPr id="3" name="Footer Placeholder 2"/>
          <p:cNvSpPr>
            <a:spLocks noGrp="1"/>
          </p:cNvSpPr>
          <p:nvPr>
            <p:ph type="ftr" sz="quarter" idx="11"/>
          </p:nvPr>
        </p:nvSpPr>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D9847F63-D375-49BC-83C8-9637860D3C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658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64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pic>
        <p:nvPicPr>
          <p:cNvPr id="2" name="Picture 1" descr="Bar_RtAngle_7502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
        <p:nvSpPr>
          <p:cNvPr id="3" name="Title 2"/>
          <p:cNvSpPr>
            <a:spLocks noGrp="1"/>
          </p:cNvSpPr>
          <p:nvPr>
            <p:ph type="title" hasCustomPrompt="1"/>
          </p:nvPr>
        </p:nvSpPr>
        <p:spPr>
          <a:xfrm>
            <a:off x="671757" y="1179824"/>
            <a:ext cx="6972300" cy="2641756"/>
          </a:xfrm>
          <a:prstGeom prst="rect">
            <a:avLst/>
          </a:prstGeom>
        </p:spPr>
        <p:txBody>
          <a:bodyPr anchor="b"/>
          <a:lstStyle>
            <a:lvl1pPr algn="l">
              <a:defRPr sz="5000"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1814878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 24 PT.)</a:t>
            </a:r>
          </a:p>
        </p:txBody>
      </p:sp>
      <p:pic>
        <p:nvPicPr>
          <p:cNvPr id="7" name="Picture 6"/>
          <p:cNvPicPr>
            <a:picLocks noChangeAspect="1"/>
          </p:cNvPicPr>
          <p:nvPr userDrawn="1"/>
        </p:nvPicPr>
        <p:blipFill>
          <a:blip r:embed="rId2"/>
          <a:stretch>
            <a:fillRect/>
          </a:stretch>
        </p:blipFill>
        <p:spPr>
          <a:xfrm>
            <a:off x="6248401" y="6354234"/>
            <a:ext cx="2540000" cy="266700"/>
          </a:xfrm>
          <a:prstGeom prst="rect">
            <a:avLst/>
          </a:prstGeom>
        </p:spPr>
      </p:pic>
      <p:pic>
        <p:nvPicPr>
          <p:cNvPr id="8" name="Picture 7"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7" y="365069"/>
            <a:ext cx="8184662" cy="998440"/>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771554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064505"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842640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248401" y="6354234"/>
            <a:ext cx="2540000" cy="26670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8" name="Picture 7"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16644"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955725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pic>
        <p:nvPicPr>
          <p:cNvPr id="2" name="Picture 1" descr="Bar_RtAngle_7502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
        <p:nvSpPr>
          <p:cNvPr id="3" name="Title 2"/>
          <p:cNvSpPr>
            <a:spLocks noGrp="1"/>
          </p:cNvSpPr>
          <p:nvPr>
            <p:ph type="title" hasCustomPrompt="1"/>
          </p:nvPr>
        </p:nvSpPr>
        <p:spPr>
          <a:xfrm>
            <a:off x="671757" y="1179824"/>
            <a:ext cx="6972300" cy="2641756"/>
          </a:xfrm>
          <a:prstGeom prst="rect">
            <a:avLst/>
          </a:prstGeom>
        </p:spPr>
        <p:txBody>
          <a:bodyPr anchor="b"/>
          <a:lstStyle>
            <a:lvl1pPr algn="l">
              <a:defRPr sz="5000"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4224934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 24 PT.)</a:t>
            </a:r>
          </a:p>
        </p:txBody>
      </p:sp>
      <p:pic>
        <p:nvPicPr>
          <p:cNvPr id="7" name="Picture 6"/>
          <p:cNvPicPr>
            <a:picLocks noChangeAspect="1"/>
          </p:cNvPicPr>
          <p:nvPr userDrawn="1"/>
        </p:nvPicPr>
        <p:blipFill>
          <a:blip r:embed="rId2"/>
          <a:stretch>
            <a:fillRect/>
          </a:stretch>
        </p:blipFill>
        <p:spPr>
          <a:xfrm>
            <a:off x="6248401" y="6354234"/>
            <a:ext cx="2540000" cy="266700"/>
          </a:xfrm>
          <a:prstGeom prst="rect">
            <a:avLst/>
          </a:prstGeom>
        </p:spPr>
      </p:pic>
      <p:pic>
        <p:nvPicPr>
          <p:cNvPr id="8" name="Picture 7"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7" y="365069"/>
            <a:ext cx="8184662" cy="998440"/>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80158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14727"/>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19288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Rectangle 11"/>
          <p:cNvSpPr/>
          <p:nvPr userDrawn="1"/>
        </p:nvSpPr>
        <p:spPr>
          <a:xfrm>
            <a:off x="0" y="6653002"/>
            <a:ext cx="9144000" cy="228600"/>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1676402"/>
            <a:ext cx="9144000" cy="74851"/>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01" y="5334002"/>
            <a:ext cx="2528887" cy="501723"/>
          </a:xfrm>
          <a:prstGeom prst="rect">
            <a:avLst/>
          </a:prstGeom>
        </p:spPr>
      </p:pic>
      <p:sp>
        <p:nvSpPr>
          <p:cNvPr id="4" name="TextBox 3"/>
          <p:cNvSpPr txBox="1"/>
          <p:nvPr userDrawn="1"/>
        </p:nvSpPr>
        <p:spPr>
          <a:xfrm>
            <a:off x="1219200" y="5331768"/>
            <a:ext cx="1371600" cy="230832"/>
          </a:xfrm>
          <a:prstGeom prst="rect">
            <a:avLst/>
          </a:prstGeom>
          <a:noFill/>
        </p:spPr>
        <p:txBody>
          <a:bodyPr wrap="square" rtlCol="0">
            <a:spAutoFit/>
          </a:bodyPr>
          <a:lstStyle/>
          <a:p>
            <a:r>
              <a:rPr lang="en-US" sz="900" dirty="0"/>
              <a:t>Proud </a:t>
            </a:r>
            <a:r>
              <a:rPr lang="en-US" sz="900" baseline="0" dirty="0"/>
              <a:t>co-partners of:</a:t>
            </a:r>
            <a:endParaRPr lang="en-US" sz="900" dirty="0"/>
          </a:p>
        </p:txBody>
      </p:sp>
      <p:sp>
        <p:nvSpPr>
          <p:cNvPr id="11" name="TextBox 10"/>
          <p:cNvSpPr txBox="1"/>
          <p:nvPr userDrawn="1"/>
        </p:nvSpPr>
        <p:spPr>
          <a:xfrm>
            <a:off x="3124200" y="6096002"/>
            <a:ext cx="2895600" cy="538609"/>
          </a:xfrm>
          <a:prstGeom prst="rect">
            <a:avLst/>
          </a:prstGeom>
          <a:noFill/>
        </p:spPr>
        <p:txBody>
          <a:bodyPr wrap="square" rtlCol="0">
            <a:spAutoFit/>
          </a:bodyPr>
          <a:lstStyle/>
          <a:p>
            <a:pPr algn="ctr"/>
            <a:r>
              <a:rPr lang="en-US" sz="800" dirty="0"/>
              <a:t>Wraparound Evaluation &amp; Research Team</a:t>
            </a:r>
          </a:p>
          <a:p>
            <a:pPr algn="ctr"/>
            <a:r>
              <a:rPr lang="en-US" sz="700" dirty="0"/>
              <a:t>2815 Eastlake Avenue East Suite 200 </a:t>
            </a:r>
            <a:r>
              <a:rPr lang="en-US" sz="700" dirty="0">
                <a:sym typeface="Symbol"/>
              </a:rPr>
              <a:t> Seattle, WA 98102</a:t>
            </a:r>
          </a:p>
          <a:p>
            <a:pPr algn="ctr"/>
            <a:r>
              <a:rPr lang="en-US" sz="700" dirty="0"/>
              <a:t>P: (206) 685-2085 </a:t>
            </a:r>
            <a:r>
              <a:rPr lang="en-US" sz="700" dirty="0">
                <a:sym typeface="Symbol"/>
              </a:rPr>
              <a:t> F: (206) 685-3430</a:t>
            </a:r>
          </a:p>
          <a:p>
            <a:pPr algn="ctr"/>
            <a:r>
              <a:rPr lang="en-US" sz="700" dirty="0">
                <a:sym typeface="Symbol"/>
              </a:rPr>
              <a:t>www.depts.washington.edu/wrapeval</a:t>
            </a:r>
            <a:endParaRPr lang="en-US" sz="700"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00" y="5248532"/>
            <a:ext cx="1905001" cy="695068"/>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8675" y="152402"/>
            <a:ext cx="1918275" cy="1491087"/>
          </a:xfrm>
          <a:prstGeom prst="rect">
            <a:avLst/>
          </a:prstGeom>
        </p:spPr>
      </p:pic>
      <p:sp>
        <p:nvSpPr>
          <p:cNvPr id="16" name="Rectangle 15"/>
          <p:cNvSpPr/>
          <p:nvPr userDrawn="1"/>
        </p:nvSpPr>
        <p:spPr>
          <a:xfrm>
            <a:off x="8610600" y="6582636"/>
            <a:ext cx="457176" cy="369332"/>
          </a:xfrm>
          <a:prstGeom prst="rect">
            <a:avLst/>
          </a:prstGeom>
        </p:spPr>
        <p:txBody>
          <a:bodyPr wrap="none">
            <a:spAutoFit/>
          </a:bodyPr>
          <a:lstStyle/>
          <a:p>
            <a:fld id="{AD0472B8-2D24-4113-A505-E1069E8542E3}" type="slidenum">
              <a:rPr lang="en-US" sz="1800" smtClean="0">
                <a:solidFill>
                  <a:schemeClr val="bg1"/>
                </a:solidFill>
              </a:rPr>
              <a:pPr/>
              <a:t>‹#›</a:t>
            </a:fld>
            <a:endParaRPr lang="en-US" dirty="0"/>
          </a:p>
        </p:txBody>
      </p:sp>
    </p:spTree>
    <p:extLst>
      <p:ext uri="{BB962C8B-B14F-4D97-AF65-F5344CB8AC3E}">
        <p14:creationId xmlns:p14="http://schemas.microsoft.com/office/powerpoint/2010/main" val="3121880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3" name="Picture 2" descr="Wordmark_center_Purple_HE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39" y="6487457"/>
            <a:ext cx="2425295" cy="163374"/>
          </a:xfrm>
          <a:prstGeom prst="rect">
            <a:avLst/>
          </a:prstGeom>
        </p:spPr>
      </p:pic>
      <p:pic>
        <p:nvPicPr>
          <p:cNvPr id="4" name="Picture 3" descr="Bar_RtAngle_HEX.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2039" y="3947767"/>
            <a:ext cx="2451418" cy="124509"/>
          </a:xfrm>
          <a:prstGeom prst="rect">
            <a:avLst/>
          </a:prstGeom>
        </p:spPr>
      </p:pic>
      <p:sp>
        <p:nvSpPr>
          <p:cNvPr id="5" name="Title 4"/>
          <p:cNvSpPr>
            <a:spLocks noGrp="1"/>
          </p:cNvSpPr>
          <p:nvPr>
            <p:ph type="title" hasCustomPrompt="1"/>
          </p:nvPr>
        </p:nvSpPr>
        <p:spPr>
          <a:xfrm>
            <a:off x="671757" y="939146"/>
            <a:ext cx="6972300" cy="2871103"/>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11660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71757"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8" name="Picture 7"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12" name="Picture 11" descr="Bar_RtAngle_HE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 y="1402894"/>
            <a:ext cx="1371201" cy="69644"/>
          </a:xfrm>
          <a:prstGeom prst="rect">
            <a:avLst/>
          </a:prstGeom>
        </p:spPr>
      </p:pic>
      <p:sp>
        <p:nvSpPr>
          <p:cNvPr id="2" name="Title 1"/>
          <p:cNvSpPr>
            <a:spLocks noGrp="1"/>
          </p:cNvSpPr>
          <p:nvPr>
            <p:ph type="title" hasCustomPrompt="1"/>
          </p:nvPr>
        </p:nvSpPr>
        <p:spPr>
          <a:xfrm>
            <a:off x="671757" y="365125"/>
            <a:ext cx="8184662" cy="99838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4190010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Bulleted 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1" name="Picture 10" descr="Wordmark_center_Purple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2155" y="6487457"/>
            <a:ext cx="2425295" cy="163374"/>
          </a:xfrm>
          <a:prstGeom prst="rect">
            <a:avLst/>
          </a:prstGeom>
        </p:spPr>
      </p:pic>
      <p:pic>
        <p:nvPicPr>
          <p:cNvPr id="12" name="Picture 11" descr="Bar_RtAngle_HE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 y="1402894"/>
            <a:ext cx="1371201" cy="69644"/>
          </a:xfrm>
          <a:prstGeom prst="rect">
            <a:avLst/>
          </a:prstGeom>
        </p:spPr>
      </p:pic>
      <p:sp>
        <p:nvSpPr>
          <p:cNvPr id="2" name="Title 1"/>
          <p:cNvSpPr>
            <a:spLocks noGrp="1"/>
          </p:cNvSpPr>
          <p:nvPr>
            <p:ph type="title" hasCustomPrompt="1"/>
          </p:nvPr>
        </p:nvSpPr>
        <p:spPr>
          <a:xfrm>
            <a:off x="671755" y="365125"/>
            <a:ext cx="8064505" cy="99838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709297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671757" y="1736725"/>
            <a:ext cx="8184662" cy="4432300"/>
          </a:xfrm>
          <a:prstGeom prst="rect">
            <a:avLst/>
          </a:prstGeom>
        </p:spPr>
        <p:txBody>
          <a:bodyPr>
            <a:normAutofit/>
          </a:bodyPr>
          <a:lstStyle>
            <a:lvl1pPr marL="0" indent="0">
              <a:buNone/>
              <a:defRPr sz="2400" b="0" i="1" baseline="0">
                <a:solidFill>
                  <a:srgbClr val="4B2E83"/>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8" name="Picture 7"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10" name="Picture 9" descr="Bar_RtAngle_HE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50" y="1402894"/>
            <a:ext cx="1371201" cy="69644"/>
          </a:xfrm>
          <a:prstGeom prst="rect">
            <a:avLst/>
          </a:prstGeom>
        </p:spPr>
      </p:pic>
      <p:sp>
        <p:nvSpPr>
          <p:cNvPr id="2" name="Title 1"/>
          <p:cNvSpPr>
            <a:spLocks noGrp="1"/>
          </p:cNvSpPr>
          <p:nvPr>
            <p:ph type="title" hasCustomPrompt="1"/>
          </p:nvPr>
        </p:nvSpPr>
        <p:spPr>
          <a:xfrm>
            <a:off x="671755" y="371510"/>
            <a:ext cx="8184663"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057848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base">
              <a:spcBef>
                <a:spcPct val="0"/>
              </a:spcBef>
              <a:spcAft>
                <a:spcPct val="0"/>
              </a:spcAft>
              <a:defRPr>
                <a:latin typeface="Arial" pitchFamily="34" charset="0"/>
              </a:defRPr>
            </a:lvl1pPr>
          </a:lstStyle>
          <a:p>
            <a:pPr defTabSz="457200">
              <a:defRPr/>
            </a:pPr>
            <a:r>
              <a:rPr lang="en-US">
                <a:solidFill>
                  <a:srgbClr val="E8D3A2"/>
                </a:solidFill>
              </a:rPr>
              <a:t>2/26/2013</a:t>
            </a: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Arial" pitchFamily="34" charset="0"/>
              </a:defRPr>
            </a:lvl1pPr>
          </a:lstStyle>
          <a:p>
            <a:pPr defTabSz="457200">
              <a:defRPr/>
            </a:pPr>
            <a:endParaRPr lang="en-US">
              <a:solidFill>
                <a:srgbClr val="E8D3A2"/>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pPr defTabSz="457200"/>
            <a:fld id="{EB2EBD86-DE56-433B-987E-03C05CC315E8}" type="slidenum">
              <a:rPr lang="en-US" altLang="en-US">
                <a:solidFill>
                  <a:srgbClr val="E8D3A2"/>
                </a:solidFill>
              </a:rPr>
              <a:pPr defTabSz="457200"/>
              <a:t>‹#›</a:t>
            </a:fld>
            <a:endParaRPr lang="en-US" altLang="en-US">
              <a:solidFill>
                <a:srgbClr val="E8D3A2"/>
              </a:solidFill>
            </a:endParaRPr>
          </a:p>
        </p:txBody>
      </p:sp>
    </p:spTree>
    <p:extLst>
      <p:ext uri="{BB962C8B-B14F-4D97-AF65-F5344CB8AC3E}">
        <p14:creationId xmlns:p14="http://schemas.microsoft.com/office/powerpoint/2010/main" val="429264376"/>
      </p:ext>
    </p:extLst>
  </p:cSld>
  <p:clrMapOvr>
    <a:masterClrMapping/>
  </p:clrMapOvr>
  <p:transition>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prstGeom prst="rect">
            <a:avLst/>
          </a:prstGeo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a:off x="6096000" y="6248400"/>
            <a:ext cx="2667000" cy="365125"/>
          </a:xfrm>
          <a:prstGeom prst="rect">
            <a:avLst/>
          </a:prstGeom>
        </p:spPr>
        <p:txBody>
          <a:bodyPr/>
          <a:lstStyle>
            <a:lvl1pPr>
              <a:defRPr/>
            </a:lvl1pPr>
          </a:lstStyle>
          <a:p>
            <a:pPr defTabSz="457200">
              <a:defRPr/>
            </a:pPr>
            <a:fld id="{B9E9C29F-5B06-47D7-9CB5-75596546E3D9}" type="datetimeFigureOut">
              <a:rPr lang="en-US">
                <a:solidFill>
                  <a:srgbClr val="E8D3A2"/>
                </a:solidFill>
              </a:rPr>
              <a:pPr defTabSz="457200">
                <a:defRPr/>
              </a:pPr>
              <a:t>9/18/2019</a:t>
            </a:fld>
            <a:endParaRPr lang="en-US" dirty="0">
              <a:solidFill>
                <a:srgbClr val="E8D3A2"/>
              </a:solidFill>
            </a:endParaRPr>
          </a:p>
        </p:txBody>
      </p:sp>
      <p:sp>
        <p:nvSpPr>
          <p:cNvPr id="5"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defTabSz="457200">
              <a:defRPr/>
            </a:pPr>
            <a:endParaRPr lang="en-US">
              <a:solidFill>
                <a:srgbClr val="E8D3A2"/>
              </a:solidFill>
            </a:endParaRPr>
          </a:p>
        </p:txBody>
      </p:sp>
      <p:sp>
        <p:nvSpPr>
          <p:cNvPr id="6" name="Slide Number Placeholder 22"/>
          <p:cNvSpPr>
            <a:spLocks noGrp="1"/>
          </p:cNvSpPr>
          <p:nvPr>
            <p:ph type="sldNum" sz="quarter" idx="12"/>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a:fld id="{B2276125-037F-4DE1-AE59-9A15336EBBB5}" type="slidenum">
              <a:rPr lang="en-US" altLang="en-US">
                <a:solidFill>
                  <a:srgbClr val="E8D3A2"/>
                </a:solidFill>
              </a:rPr>
              <a:pPr defTabSz="457200"/>
              <a:t>‹#›</a:t>
            </a:fld>
            <a:endParaRPr lang="en-US" altLang="en-US">
              <a:solidFill>
                <a:srgbClr val="E8D3A2"/>
              </a:solidFill>
            </a:endParaRPr>
          </a:p>
        </p:txBody>
      </p:sp>
    </p:spTree>
    <p:extLst>
      <p:ext uri="{BB962C8B-B14F-4D97-AF65-F5344CB8AC3E}">
        <p14:creationId xmlns:p14="http://schemas.microsoft.com/office/powerpoint/2010/main" val="204714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marL="342900" indent="-342900">
              <a:buFont typeface="Arial" panose="020B0604020202020204" pitchFamily="34"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marL="342900" indent="-342900">
              <a:buFont typeface="Arial" panose="020B0604020202020204" pitchFamily="34"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653002"/>
            <a:ext cx="9144000" cy="228600"/>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1447802"/>
            <a:ext cx="9144000" cy="74851"/>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5563249"/>
            <a:ext cx="1371600" cy="1066153"/>
          </a:xfrm>
          <a:prstGeom prst="rect">
            <a:avLst/>
          </a:prstGeom>
        </p:spPr>
      </p:pic>
      <p:sp>
        <p:nvSpPr>
          <p:cNvPr id="10" name="Rectangle 9"/>
          <p:cNvSpPr/>
          <p:nvPr userDrawn="1"/>
        </p:nvSpPr>
        <p:spPr>
          <a:xfrm>
            <a:off x="8610600" y="6582636"/>
            <a:ext cx="457176" cy="369332"/>
          </a:xfrm>
          <a:prstGeom prst="rect">
            <a:avLst/>
          </a:prstGeom>
        </p:spPr>
        <p:txBody>
          <a:bodyPr wrap="none">
            <a:spAutoFit/>
          </a:bodyPr>
          <a:lstStyle/>
          <a:p>
            <a:fld id="{AD0472B8-2D24-4113-A505-E1069E8542E3}" type="slidenum">
              <a:rPr lang="en-US" sz="1800" smtClean="0">
                <a:solidFill>
                  <a:schemeClr val="bg1"/>
                </a:solidFill>
              </a:rPr>
              <a:pPr/>
              <a:t>‹#›</a:t>
            </a:fld>
            <a:endParaRPr lang="en-US" dirty="0"/>
          </a:p>
        </p:txBody>
      </p:sp>
    </p:spTree>
    <p:extLst>
      <p:ext uri="{BB962C8B-B14F-4D97-AF65-F5344CB8AC3E}">
        <p14:creationId xmlns:p14="http://schemas.microsoft.com/office/powerpoint/2010/main" val="212945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p:cNvSpPr/>
          <p:nvPr userDrawn="1"/>
        </p:nvSpPr>
        <p:spPr>
          <a:xfrm>
            <a:off x="0" y="6653002"/>
            <a:ext cx="9144000" cy="228600"/>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1447802"/>
            <a:ext cx="9144000" cy="74851"/>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5563249"/>
            <a:ext cx="1371600" cy="1066153"/>
          </a:xfrm>
          <a:prstGeom prst="rect">
            <a:avLst/>
          </a:prstGeom>
        </p:spPr>
      </p:pic>
      <p:sp>
        <p:nvSpPr>
          <p:cNvPr id="7" name="Rectangle 6"/>
          <p:cNvSpPr/>
          <p:nvPr userDrawn="1"/>
        </p:nvSpPr>
        <p:spPr>
          <a:xfrm>
            <a:off x="8610600" y="6582636"/>
            <a:ext cx="457176" cy="369332"/>
          </a:xfrm>
          <a:prstGeom prst="rect">
            <a:avLst/>
          </a:prstGeom>
        </p:spPr>
        <p:txBody>
          <a:bodyPr wrap="none">
            <a:spAutoFit/>
          </a:bodyPr>
          <a:lstStyle/>
          <a:p>
            <a:fld id="{AD0472B8-2D24-4113-A505-E1069E8542E3}" type="slidenum">
              <a:rPr lang="en-US" sz="1800" smtClean="0">
                <a:solidFill>
                  <a:schemeClr val="bg1"/>
                </a:solidFill>
              </a:rPr>
              <a:pPr/>
              <a:t>‹#›</a:t>
            </a:fld>
            <a:endParaRPr lang="en-US" dirty="0"/>
          </a:p>
        </p:txBody>
      </p:sp>
    </p:spTree>
    <p:extLst>
      <p:ext uri="{BB962C8B-B14F-4D97-AF65-F5344CB8AC3E}">
        <p14:creationId xmlns:p14="http://schemas.microsoft.com/office/powerpoint/2010/main" val="1076522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8"/>
          <p:cNvSpPr/>
          <p:nvPr userDrawn="1"/>
        </p:nvSpPr>
        <p:spPr>
          <a:xfrm>
            <a:off x="0" y="6653002"/>
            <a:ext cx="9144000" cy="228600"/>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5563249"/>
            <a:ext cx="1371600" cy="1066153"/>
          </a:xfrm>
          <a:prstGeom prst="rect">
            <a:avLst/>
          </a:prstGeom>
        </p:spPr>
      </p:pic>
      <p:sp>
        <p:nvSpPr>
          <p:cNvPr id="8" name="Rectangle 7"/>
          <p:cNvSpPr/>
          <p:nvPr userDrawn="1"/>
        </p:nvSpPr>
        <p:spPr>
          <a:xfrm>
            <a:off x="8610600" y="6582636"/>
            <a:ext cx="457176" cy="369332"/>
          </a:xfrm>
          <a:prstGeom prst="rect">
            <a:avLst/>
          </a:prstGeom>
        </p:spPr>
        <p:txBody>
          <a:bodyPr wrap="none">
            <a:spAutoFit/>
          </a:bodyPr>
          <a:lstStyle/>
          <a:p>
            <a:fld id="{AD0472B8-2D24-4113-A505-E1069E8542E3}" type="slidenum">
              <a:rPr lang="en-US" sz="1800" smtClean="0">
                <a:solidFill>
                  <a:schemeClr val="bg1"/>
                </a:solidFill>
              </a:rPr>
              <a:pPr/>
              <a:t>‹#›</a:t>
            </a:fld>
            <a:endParaRPr lang="en-US" dirty="0"/>
          </a:p>
        </p:txBody>
      </p:sp>
    </p:spTree>
    <p:extLst>
      <p:ext uri="{BB962C8B-B14F-4D97-AF65-F5344CB8AC3E}">
        <p14:creationId xmlns:p14="http://schemas.microsoft.com/office/powerpoint/2010/main" val="339762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able Placeholder 5"/>
          <p:cNvSpPr>
            <a:spLocks noGrp="1"/>
          </p:cNvSpPr>
          <p:nvPr>
            <p:ph type="tbl" sz="quarter" idx="10"/>
          </p:nvPr>
        </p:nvSpPr>
        <p:spPr>
          <a:xfrm>
            <a:off x="990600" y="1905000"/>
            <a:ext cx="7086600" cy="4038600"/>
          </a:xfrm>
        </p:spPr>
        <p:txBody>
          <a:bodyPr/>
          <a:lstStyle/>
          <a:p>
            <a:r>
              <a:rPr lang="en-US"/>
              <a:t>Click icon to add table</a:t>
            </a:r>
            <a:endParaRPr lang="en-US" dirty="0"/>
          </a:p>
        </p:txBody>
      </p:sp>
      <p:sp>
        <p:nvSpPr>
          <p:cNvPr id="4" name="Rectangle 3"/>
          <p:cNvSpPr/>
          <p:nvPr userDrawn="1"/>
        </p:nvSpPr>
        <p:spPr>
          <a:xfrm>
            <a:off x="8610600" y="6582636"/>
            <a:ext cx="457176" cy="369332"/>
          </a:xfrm>
          <a:prstGeom prst="rect">
            <a:avLst/>
          </a:prstGeom>
        </p:spPr>
        <p:txBody>
          <a:bodyPr wrap="none">
            <a:spAutoFit/>
          </a:bodyPr>
          <a:lstStyle/>
          <a:p>
            <a:fld id="{AD0472B8-2D24-4113-A505-E1069E8542E3}" type="slidenum">
              <a:rPr lang="en-US" sz="1800" smtClean="0">
                <a:solidFill>
                  <a:schemeClr val="bg1"/>
                </a:solidFill>
              </a:rPr>
              <a:pPr/>
              <a:t>‹#›</a:t>
            </a:fld>
            <a:endParaRPr lang="en-US" dirty="0"/>
          </a:p>
        </p:txBody>
      </p:sp>
    </p:spTree>
    <p:extLst>
      <p:ext uri="{BB962C8B-B14F-4D97-AF65-F5344CB8AC3E}">
        <p14:creationId xmlns:p14="http://schemas.microsoft.com/office/powerpoint/2010/main" val="225926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2667000" cy="365125"/>
          </a:xfrm>
          <a:prstGeom prst="rect">
            <a:avLst/>
          </a:prstGeom>
        </p:spPr>
        <p:txBody>
          <a:bodyPr/>
          <a:lstStyle/>
          <a:p>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96300" y="6324600"/>
            <a:ext cx="533400" cy="381000"/>
          </a:xfrm>
          <a:prstGeom prst="rect">
            <a:avLst/>
          </a:prstGeom>
        </p:spPr>
        <p:txBody>
          <a:bodyPr/>
          <a:lstStyle>
            <a:lvl1pPr>
              <a:defRPr>
                <a:solidFill>
                  <a:schemeClr val="tx2"/>
                </a:solidFill>
              </a:defRPr>
            </a:lvl1pPr>
          </a:lstStyle>
          <a:p>
            <a:fld id="{21AD2AE7-D6AC-47DD-9777-F6653940EDA2}" type="slidenum">
              <a:rPr lang="en-US" smtClean="0"/>
              <a:t>‹#›</a:t>
            </a:fld>
            <a:endParaRPr lang="en-US" dirty="0"/>
          </a:p>
        </p:txBody>
      </p:sp>
    </p:spTree>
    <p:extLst>
      <p:ext uri="{BB962C8B-B14F-4D97-AF65-F5344CB8AC3E}">
        <p14:creationId xmlns:p14="http://schemas.microsoft.com/office/powerpoint/2010/main" val="336860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5653963"/>
            <a:ext cx="9144000" cy="1071727"/>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7" name="Rectangle 6"/>
          <p:cNvSpPr/>
          <p:nvPr userDrawn="1"/>
        </p:nvSpPr>
        <p:spPr>
          <a:xfrm>
            <a:off x="311094" y="2"/>
            <a:ext cx="8832906" cy="5500679"/>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8" name="Rectangle 7"/>
          <p:cNvSpPr/>
          <p:nvPr userDrawn="1"/>
        </p:nvSpPr>
        <p:spPr>
          <a:xfrm>
            <a:off x="0" y="2"/>
            <a:ext cx="311094" cy="5500679"/>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userDrawn="1"/>
        </p:nvSpPr>
        <p:spPr>
          <a:xfrm>
            <a:off x="1826170" y="2607565"/>
            <a:ext cx="7317829" cy="2600047"/>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userDrawn="1">
            <p:ph type="ctrTitle"/>
          </p:nvPr>
        </p:nvSpPr>
        <p:spPr>
          <a:xfrm>
            <a:off x="1283204" y="227361"/>
            <a:ext cx="7676582" cy="552283"/>
          </a:xfrm>
          <a:prstGeom prst="rect">
            <a:avLst/>
          </a:prstGeom>
        </p:spPr>
        <p:txBody>
          <a:bodyPr>
            <a:normAutofit/>
          </a:bodyPr>
          <a:lstStyle>
            <a:lvl1pPr algn="r">
              <a:defRPr sz="36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310607" y="5769643"/>
            <a:ext cx="2841625" cy="825500"/>
          </a:xfrm>
        </p:spPr>
        <p:txBody>
          <a:bodyPr anchor="ctr">
            <a:normAutofit/>
          </a:bodyPr>
          <a:lstStyle>
            <a:lvl1pPr marL="0" indent="0">
              <a:buNone/>
              <a:defRPr sz="1800"/>
            </a:lvl1pPr>
          </a:lstStyle>
          <a:p>
            <a:pPr lvl="0"/>
            <a:r>
              <a:rPr lang="en-US" dirty="0"/>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1826171" y="2607563"/>
            <a:ext cx="7133614" cy="2600047"/>
          </a:xfrm>
        </p:spPr>
        <p:txBody>
          <a:bodyPr anchor="ctr">
            <a:normAutofit/>
          </a:bodyPr>
          <a:lstStyle>
            <a:lvl1pPr marL="0" indent="0" algn="r">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grpSp>
        <p:nvGrpSpPr>
          <p:cNvPr id="15" name="Group 14"/>
          <p:cNvGrpSpPr/>
          <p:nvPr userDrawn="1"/>
        </p:nvGrpSpPr>
        <p:grpSpPr>
          <a:xfrm>
            <a:off x="6705600" y="5726379"/>
            <a:ext cx="2254184" cy="927223"/>
            <a:chOff x="5991773" y="5731961"/>
            <a:chExt cx="2968012" cy="915633"/>
          </a:xfrm>
        </p:grpSpPr>
        <p:pic>
          <p:nvPicPr>
            <p:cNvPr id="16" name="Picture 15"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8" name="Picture 17" descr="HHS-Logo-camera-ready.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Tree>
    <p:extLst>
      <p:ext uri="{BB962C8B-B14F-4D97-AF65-F5344CB8AC3E}">
        <p14:creationId xmlns:p14="http://schemas.microsoft.com/office/powerpoint/2010/main" val="32559903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653002"/>
            <a:ext cx="9144000" cy="228600"/>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p:cNvSpPr txBox="1"/>
          <p:nvPr userDrawn="1"/>
        </p:nvSpPr>
        <p:spPr>
          <a:xfrm>
            <a:off x="8458200" y="6617937"/>
            <a:ext cx="609600" cy="307777"/>
          </a:xfrm>
          <a:prstGeom prst="rect">
            <a:avLst/>
          </a:prstGeom>
          <a:noFill/>
        </p:spPr>
        <p:txBody>
          <a:bodyPr wrap="square" rtlCol="0">
            <a:spAutoFit/>
          </a:bodyPr>
          <a:lstStyle/>
          <a:p>
            <a:fld id="{AD0472B8-2D24-4113-A505-E1069E8542E3}"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58405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7" r:id="rId6"/>
    <p:sldLayoutId id="2147483658" r:id="rId7"/>
    <p:sldLayoutId id="2147483659" r:id="rId8"/>
  </p:sldLayoutIdLst>
  <p:hf hdr="0" ftr="0" dt="0"/>
  <p:txStyles>
    <p:titleStyle>
      <a:lvl1pPr algn="ctr" defTabSz="914400" rtl="0" eaLnBrk="1" latinLnBrk="0" hangingPunct="1">
        <a:spcBef>
          <a:spcPct val="0"/>
        </a:spcBef>
        <a:buNone/>
        <a:defRPr sz="4400" b="0" i="0" u="none" kern="1200">
          <a:solidFill>
            <a:schemeClr val="accent5"/>
          </a:solidFill>
          <a:latin typeface="+mj-lt"/>
          <a:ea typeface="+mj-ea"/>
          <a:cs typeface="+mj-cs"/>
        </a:defRPr>
      </a:lvl1pPr>
    </p:titleStyle>
    <p:bodyStyle>
      <a:lvl1pPr marL="342900" indent="-342900" algn="l" defTabSz="914400" rtl="0" eaLnBrk="1" latinLnBrk="0" hangingPunct="1">
        <a:spcBef>
          <a:spcPct val="20000"/>
        </a:spcBef>
        <a:buSzPct val="130000"/>
        <a:buFontTx/>
        <a:buBlip>
          <a:blip r:embed="rId10"/>
        </a:buBlip>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5F6C3-8B6C-4289-BEA1-1A38722F26C3}"/>
              </a:ext>
            </a:extLst>
          </p:cNvPr>
          <p:cNvSpPr/>
          <p:nvPr userDrawn="1"/>
        </p:nvSpPr>
        <p:spPr>
          <a:xfrm>
            <a:off x="0" y="2"/>
            <a:ext cx="9144000" cy="767948"/>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3" name="Text Placeholder 2"/>
          <p:cNvSpPr>
            <a:spLocks noGrp="1"/>
          </p:cNvSpPr>
          <p:nvPr>
            <p:ph type="body" idx="1"/>
          </p:nvPr>
        </p:nvSpPr>
        <p:spPr>
          <a:xfrm>
            <a:off x="457200" y="1262687"/>
            <a:ext cx="8229600" cy="48634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1">
            <a:extLst>
              <a:ext uri="{FF2B5EF4-FFF2-40B4-BE49-F238E27FC236}">
                <a16:creationId xmlns:a16="http://schemas.microsoft.com/office/drawing/2014/main" id="{84602F99-6103-4EBF-AE89-8A61156EE52B}"/>
              </a:ext>
            </a:extLst>
          </p:cNvPr>
          <p:cNvSpPr>
            <a:spLocks noGrp="1"/>
          </p:cNvSpPr>
          <p:nvPr>
            <p:ph type="sldNum" sz="quarter" idx="4"/>
          </p:nvPr>
        </p:nvSpPr>
        <p:spPr>
          <a:xfrm>
            <a:off x="457200" y="6356351"/>
            <a:ext cx="2057400" cy="365125"/>
          </a:xfrm>
          <a:prstGeom prst="rect">
            <a:avLst/>
          </a:prstGeom>
        </p:spPr>
        <p:txBody>
          <a:bodyPr vert="horz" lIns="91440" tIns="45720" rIns="91440" bIns="45720" rtlCol="0" anchor="ctr"/>
          <a:lstStyle>
            <a:lvl1pPr algn="l">
              <a:defRPr sz="1400" b="1">
                <a:solidFill>
                  <a:schemeClr val="tx1">
                    <a:tint val="75000"/>
                  </a:schemeClr>
                </a:solidFill>
              </a:defRPr>
            </a:lvl1pPr>
          </a:lstStyle>
          <a:p>
            <a:pPr defTabSz="457200"/>
            <a:fld id="{D07D4089-40B5-457D-927F-16367A53BB79}" type="slidenum">
              <a:rPr lang="en-US" smtClean="0">
                <a:solidFill>
                  <a:prstClr val="black">
                    <a:tint val="75000"/>
                  </a:prstClr>
                </a:solidFill>
              </a:rPr>
              <a:pPr defTabSz="457200"/>
              <a:t>‹#›</a:t>
            </a:fld>
            <a:endParaRPr lang="en-US" dirty="0">
              <a:solidFill>
                <a:prstClr val="black">
                  <a:tint val="75000"/>
                </a:prstClr>
              </a:solidFill>
            </a:endParaRPr>
          </a:p>
        </p:txBody>
      </p:sp>
      <p:sp>
        <p:nvSpPr>
          <p:cNvPr id="18" name="Title Placeholder 17">
            <a:extLst>
              <a:ext uri="{FF2B5EF4-FFF2-40B4-BE49-F238E27FC236}">
                <a16:creationId xmlns:a16="http://schemas.microsoft.com/office/drawing/2014/main" id="{E3425392-73D7-48C7-BDE5-6DF4A56AF4BA}"/>
              </a:ext>
            </a:extLst>
          </p:cNvPr>
          <p:cNvSpPr>
            <a:spLocks noGrp="1"/>
          </p:cNvSpPr>
          <p:nvPr>
            <p:ph type="title"/>
          </p:nvPr>
        </p:nvSpPr>
        <p:spPr>
          <a:xfrm>
            <a:off x="317506" y="65806"/>
            <a:ext cx="8369294" cy="63300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41107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615016"/>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1.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8" Type="http://schemas.openxmlformats.org/officeDocument/2006/relationships/hyperlink" Target="http://www.wrapinfo.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6.xml"/><Relationship Id="rId5" Type="http://schemas.openxmlformats.org/officeDocument/2006/relationships/image" Target="../media/image33.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7.xml"/><Relationship Id="rId5" Type="http://schemas.openxmlformats.org/officeDocument/2006/relationships/image" Target="../media/image33.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png"/><Relationship Id="rId2" Type="http://schemas.openxmlformats.org/officeDocument/2006/relationships/slideLayout" Target="../slideLayouts/slideLayout22.xml"/><Relationship Id="rId1" Type="http://schemas.openxmlformats.org/officeDocument/2006/relationships/tags" Target="../tags/tag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0.xml"/><Relationship Id="rId1" Type="http://schemas.openxmlformats.org/officeDocument/2006/relationships/tags" Target="../tags/tag9.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0.xml"/><Relationship Id="rId1" Type="http://schemas.openxmlformats.org/officeDocument/2006/relationships/tags" Target="../tags/tag10.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1.xml"/><Relationship Id="rId5" Type="http://schemas.openxmlformats.org/officeDocument/2006/relationships/image" Target="../media/image33.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12.xml"/><Relationship Id="rId5" Type="http://schemas.openxmlformats.org/officeDocument/2006/relationships/image" Target="../media/image33.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8.xml"/><Relationship Id="rId21" Type="http://schemas.microsoft.com/office/2007/relationships/diagramDrawing" Target="../diagrams/drawing4.xml"/><Relationship Id="rId7" Type="http://schemas.openxmlformats.org/officeDocument/2006/relationships/diagramLayout" Target="../diagrams/layout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10.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13.xml"/><Relationship Id="rId6" Type="http://schemas.openxmlformats.org/officeDocument/2006/relationships/diagramData" Target="../diagrams/data2.xml"/><Relationship Id="rId11" Type="http://schemas.openxmlformats.org/officeDocument/2006/relationships/image" Target="../media/image33.png"/><Relationship Id="rId5" Type="http://schemas.openxmlformats.org/officeDocument/2006/relationships/image" Target="../media/image42.png"/><Relationship Id="rId15" Type="http://schemas.openxmlformats.org/officeDocument/2006/relationships/diagramColors" Target="../diagrams/colors3.xml"/><Relationship Id="rId10" Type="http://schemas.microsoft.com/office/2007/relationships/diagramDrawing" Target="../diagrams/drawing2.xml"/><Relationship Id="rId19" Type="http://schemas.openxmlformats.org/officeDocument/2006/relationships/diagramQuickStyle" Target="../diagrams/quickStyle4.xml"/><Relationship Id="rId4" Type="http://schemas.openxmlformats.org/officeDocument/2006/relationships/image" Target="../media/image41.png"/><Relationship Id="rId9" Type="http://schemas.openxmlformats.org/officeDocument/2006/relationships/diagramColors" Target="../diagrams/colors2.xml"/><Relationship Id="rId1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0.xml"/><Relationship Id="rId1" Type="http://schemas.openxmlformats.org/officeDocument/2006/relationships/tags" Target="../tags/tag1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 Id="rId4" Type="http://schemas.openxmlformats.org/officeDocument/2006/relationships/chart" Target="../charts/chart22.xml"/></Relationships>
</file>

<file path=ppt/slides/_rels/slide9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hart" Target="../charts/chart23.xml"/><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777" y="1905000"/>
            <a:ext cx="7921625" cy="1828800"/>
          </a:xfrm>
        </p:spPr>
        <p:txBody>
          <a:bodyPr>
            <a:normAutofit fontScale="90000"/>
          </a:bodyPr>
          <a:lstStyle/>
          <a:p>
            <a:pPr algn="ctr"/>
            <a:r>
              <a:rPr lang="en-US" b="1" dirty="0">
                <a:solidFill>
                  <a:schemeClr val="tx2"/>
                </a:solidFill>
              </a:rPr>
              <a:t>Massachusetts Children’s   Behavioral Health Initiative (CBHI)</a:t>
            </a:r>
          </a:p>
        </p:txBody>
      </p:sp>
      <p:sp>
        <p:nvSpPr>
          <p:cNvPr id="3" name="Subtitle 2"/>
          <p:cNvSpPr>
            <a:spLocks noGrp="1"/>
          </p:cNvSpPr>
          <p:nvPr>
            <p:ph type="subTitle" idx="1"/>
          </p:nvPr>
        </p:nvSpPr>
        <p:spPr>
          <a:xfrm>
            <a:off x="0" y="3733800"/>
            <a:ext cx="9144000" cy="1295400"/>
          </a:xfrm>
        </p:spPr>
        <p:txBody>
          <a:bodyPr>
            <a:normAutofit/>
          </a:bodyPr>
          <a:lstStyle/>
          <a:p>
            <a:pPr algn="ctr"/>
            <a:r>
              <a:rPr lang="en-US" sz="2400" b="1" dirty="0"/>
              <a:t>Summary of FY2019 Wraparound Fidelity Monitoring Results</a:t>
            </a:r>
          </a:p>
          <a:p>
            <a:r>
              <a:rPr lang="en-US" sz="1800" dirty="0"/>
              <a:t>Eric Bruns, PhD </a:t>
            </a:r>
            <a:r>
              <a:rPr lang="en-US" sz="1800" dirty="0">
                <a:sym typeface="Symbol"/>
              </a:rPr>
              <a:t>| Spencer Hensley, MS</a:t>
            </a:r>
            <a:endParaRPr lang="en-US" sz="1800" dirty="0"/>
          </a:p>
          <a:p>
            <a:pPr algn="ctr"/>
            <a:r>
              <a:rPr lang="en-US" sz="1800" dirty="0"/>
              <a:t>September 25, 2019</a:t>
            </a:r>
          </a:p>
        </p:txBody>
      </p:sp>
      <p:sp>
        <p:nvSpPr>
          <p:cNvPr id="7" name="AutoShape 2" descr="data:image/jpeg;base64,/9j/4AAQSkZJRgABAQAAAQABAAD/2wCEAAkGBxQTEhUTExQWFRMXFx4aGBcYGBwZHRocISEcGBseHhwfHCggHCAlGx8fLTEjJiksLi4uGh8zPDMsNygtLisBCgoKDQ0OFA8PFCwcFBkrLCwsLCw3KyssLCwrNysrKywrNywrLCsrKysrKysrKysrLCwrKysrKysrKysrKysrK//AABEIAJgAmAMBIgACEQEDEQH/xAAbAAACAgMBAAAAAAAAAAAAAAAABgMFAgQHAf/EAEEQAAIBAgQDBAgDBgUDBQAAAAECEQADBBIhMQVBUQYTImEUMlJxcoGRsSNCoQczU2KC8BU0ksHRQ7LxVGOiwtL/xAAWAQEBAQAAAAAAAAAAAAAAAAAAAQL/xAAWEQEBAQAAAAAAAAAAAAAAAAAAEQH/2gAMAwEAAhEDEQA/AOz4bDrkXwr6o5DpUvoyewv0FGF9RfhH2qWgi9GT2F+go9GT2F+gqWvCaCP0dPZX6Co8QtpFLuEVVEliAAB1Jqh4p2qAkYcKwUkXL1w5bSAef5z7jGm9LNu1cxZW6q+kgCRicT4LKjebdsCXHnt/NQMlztPYaRhrJxJjQooCE9O8IgedVfEuPXhOb0HCgxl7xs7jrKiAZrewvA1uJ3l7EviFAJ/DPdW9JkBUObygsa2OCnDW7DXMPYt2iollUAEHzYCSPPyNVC+MXeuAlcYWB/gYEkDyB8WleXO/MxisUskHXAyBHIeDY8x+tNXC1vOEvNflWEm2EEQdhMyCK0rnE3UXwWfN3hyNAhQOUxA56HyoFxuJ4hWhcfhCc05MRhu6Pwg59B8iRW9Z7R422QbvD7N+2T+8wt0Ehevduvi+TCmZLrteFpmVrYtA3Ayg5j18txpFUmFwmHNk33srYJaAcOWXNp7IgEzOhB286DZ4T2zwF5hbJFi8Z/Cvp3T6eTCDTMMOnsr9BSjjeCDEWRK28ZYOoW4oRxyMGIJ8oX31Q4Ph2Jwcjh14lUEnA4nYD+Rz4lH1HnUV030ZPYX6Cj0ZPYX6Clrsx24s4pzZuKcPilMNYubz/KSBmBG0U1UEXoyewv0FHoyewv0FS0UGribChG8K+qeQ6UVLivUb4T9qKAwvqL8I+1S1FhfUX4R9qkYxrsKCPE4hbal3YKqiSxMAD31z7tDx5sQVTI5S5+6wqwLl+DJZyfUtjTfrr0rLtBxtsQ9sW0NwM0YeydBdcam651y2kEGfOdyBVhgMKMAym5+LevAm/iDodIhUXWEUnRZ211M1UHB+y4ZluYtku3EjLYSO5scxC/nYCPGw5aBdZ2u/ds9rE94O8YKpyju110g7mTG/6VDj8IXxg7twhdM+ca6ARIIImdN9NB89jHdzYCXsZcDXBorAGWjUAICcxE7xzoMMJdvXLd60viAQqpZDa12jUdJ6xA3mpcPwhLVy1F3LcIOZfWFwQMw1iBNaVvtpnJ7vC3mQGC7Qk+ahh4vr9K2eIX++XD4nDqbhS6AQB4guzg9CNdDzPnQYpbtW7oCpiIFwBVJi2GndQTrU+MNkF7GW5DuC7K2zNoInWD5Vu4zDu2IstA7q3mJM/mIgaeQ/7vKq7F8LvNfLAKVZlYXM0FAvLLs3lQS8YtoLwPfm07Jkbw5gV8/Z981hxTBXRbS0qZwBOZPCyXAZDAE7b1BjsLdbEMCjkMy5WEZO7Bkq+xH11pnNAtcUbv7q24ztajNkcIwZtCyzrofsetZ8aZU7u3fQ3EC6Xg34oYbsAACNN4316VdYjA23ZXdFZkMqSNRz0PvrWwuBKXbl644ZjopiAibn59T0HLWgTu03AbeItp35D297GMQDMk7ZuW8a+qeimjs32tvYS+uB4k0loFjE6BXGxkkzO08wTrMzV6uIuNduPh0NyyAFe2x8LciLakQDB8h9dKntHwWy9o2yRcwbMArKQxw9z8sHXSdjy2MgiA6CDXtcy7CdobuFvDhuNMsIFi4BAIkgfI8uhBHSumVFR4r1G+E/aijFeo3wn7UUBhfUX4R9qVu23FFCtaZgLKJ3mJbXRPyoOpeD8h50w3sWtnD9685USTGp0Gw86ROH4J8Ti1t3SCLMYnE6aNeb9xb9yBSf6U+ZFx2a4I4S5fvE28TfUCFibFvdbS8pG7HmT0ArLDYBkxCJeZ3GvdfmQiIYGZI08/L3spoorWwGCW0uRJiSdTO+seQpL7cBu+zBirHJbWPWyMGZsh5SRrHQU+0h9seOW8QPR7SlmW4CbhIVBBIaGmdZiYjXeriaVXwAGGuXw5jMoltSy6kFTOx+WxrqHZ7AuitcuKqPdCFkUyFIWDJ0BJ8hyFI+KuPBW5Z7yzbaCGYCYEZXKHafsJGph94Dxm3irQuW5GuVkO6MNwf9jzFNMb964FUsdgJNQ8OxovW1uKCobk0SIJB2JH61QcVxRxWI9EtEhF1uuN15aHy1A8z/AC0zW0CgKBAAgDoBoKisqKKIoPa8YSIOo6UUUFNxYtZtrbs2pssrq2QElCR4YUcpJn5VPw7hSLbbMgm6ii6p1B0IIj5wfdVlRQcy7V9mzcBw/rX7QNzCudDcTY2y28zlBOuuRqav2e9o/S8OA+l5AJkyWUjwuRuJgg+YNbnaXAtctZ7Ym9aOe2Pa9pP6l098HlSBdx6YLG2sajAYXEqXdo5HLnAjnJV4+OqjrOK9RvhP2orG+wNtiNQVJB+Ve1FLnaXFqFsW20UqbrmdAloKxn3sR9DWPYLCMuEF24Iu4ljffqM8ZF/pthR8qoe2H4ou29u8FjCAjcC4RnP0fbyroCqNABAGgHQbUR6BRlPSuX4xhibly7kDTcOUsAfAPCsTtp96jTh1qY7tNfzQBynkNffVhXQ+0OL7nDXbnMKQOWp8I+9clFqCFWFzW4XXXUjU66QFFHHcEsrltKVzQ8L1EAf2OlTNg2sOfVyMiMI0VjMnWeUzvsT0omt+3imy9y8EMNNIEsJKnTZjMHkRWvwntA1lnW0C124oS2eZPUjmRy8586y7T8QVsqoCWO8aFJPiEcyW2+dV3DMP3d22xEKzxKkrqAAIIOkEj36npVHWOzfBRhrQXe42txup6T0GsfPrVqRXOxbE+tcOv8R//wBVBcw4YQ2Yj42I92pg+6pFpg4v2iLErYZe6jW8urTv4BtsDrrVRjLotBb3iLqUdpusTC6kBmOsjNvpFZ2CD4oOWRI05HQ+4j7VhxDFJ4g8ZCI3EQdxlPy86JXQVaRPLfp+nKqnvsQcV3We2EgPGUk5ZykT7XntVN2Yw2INxHNy6bKDKpfTMoEZcmk6kHOR+X63GMxtm3iVzI3elVAcagBjAET18qitXh/Fbrm2p0JFySUADERlymeXOtzgGLuXAWuNMgFRlC9ZIgyRsNQKxXuFc2kty9kF1UHfN6wXXfbfrpWXBLlliTZtZAVGZ/P2N9x9KKthXPOO4DLbxVgKPwW7+0CM34bhswA20HegDlC10Ol/jqZcVhnIBW4lyy/n6txR9A/1omsexHEO94eBmLm0GtFz+bLIDDyKxRS7+zy41u/jcOXZ4tqSSIAZM1kgDnKhfFzy0UVOnixOG0HixjMY19S2wH2FOHGcV3Vi643CHL8R0H6kUn8N/wAxhdv8zfGnmrn/AGq47b3vBatD/qXJPwpBP6laqFm3ZyoqGfD4djtAjSPKvQswGEGIJEwRrJ/8VI9oe0J2B3211qGACAvrGTPyjpAqoweyGlWUkR89P736x0qqx2LQL3FzW1mGVo8VknxDNyKnWRMxPvq6ABK6zoIO8cj/AH5UuY+4oxF1IJSVd86T4soGVdfzACSf11gJsLgGN4m6QC2Ziw0hBuY5MRoByk8xWL2jbtLczAATcA5LqIgzJmB7qu8Fw1VcEhJ9byBO2nILyH/NedokNyycoDeJQANZgwYA8ifdQb15Tt092nSorYLKZAnfWvMLiu8QMq5QpK5dzI0Ou1bitmHLbTz/AOKCAW+ZAOkkzsOlWXZfhIuuuKYwLbsLahY19UtmJ1G8AD5mlzH4M3GQgwANTLCIghgBpmIka6fWrfCPfCC2t8hLZlSAFbWYBJJDDU6EdKaYer11VBZiFUbk6AUu8Ww9i5eS6+JRRlSF01E5gQ2bSTzivbGNbE4e5auW5vKBmVTlzqT4XWZiYOnIgjoantYR5w7NZBIRu8gINYGUHlOnuk1lR/hiIxvNfh0uF3bQAA/lImFkEa+6p8FjbNtGPfqy94SSeRbXLpWjw3h95bxuOoZbwPeLIOUjVJnQxJAjrQ3DbvotpBb/ABFeWCsqmBmg5uu3WqGCzcDKGUypEg9RVN2sELYf2MQn/wAg1v8A+1W2BDC2gcAMFAIBkDynnVT2wH4NsdcRZ/7wailbAnLxdhLHNZvaHRV9V/CfzSTr0JoqO02bjOXxHIt0wdFWbaar1PUe6iqjdgJfQ/w8Yu3/ALiBfu9W3aCzda+zd2xRbQCuIgakvMnTYfSq7tHYIa6FjO9i3dt/Hb0P65KcsNfFxFuL6rqGHuIn7UCDcRiNELbZTlDTznQ67aVr+iXAfFbuhZG6vvsZ0p4HAMOGVxaAZSpUidCoIWNeQJ+tWc0pHMUxiTGYRtyjnlnkNDtNL9621zEDUkO7MqxAYKBz8ly6fz8o16h2qvZLQQDJbuE944EADSQY5tMT0BpN47Ydb+BCqWyW7lxlUag3CGYfJQP0ojHtZjjbFoK2VTlZxpLAsqgeWhP9773E3U9wrFRaz6n8pgFtuSyNude4i2f8Ov37hC3b1xQMxiAjwgHWDJ86r8IGz2yF8SAsCh1XYaGdBqSBroKo2sdxK0ihs4yDoNAPloB5V6uIVgYcaief250w9l+F2HU3WQXLodgWcZoMzKg6AnQk7zNb/ayzmw5f+Ec8dRBVvd4STPlUqwo4S0HJMzziIEc/70rdwbb/AJhsCBBnmDuNNIqHCH8jQ3Mxy92moI586kTEnNBjUGTyXKfDvpMH9KqN7gzl8WkAL3aEs2aC4bw5Qv5hIk8hA602kUk4q2pCC4qvrI0B15HXaZ26xV/2Uu5sMmpYqSpnUrB0E84EQekVNVFxRcSrvcW6FtAA6gN5Hwxy3315RVlwrFm7aVyAG1DAGQGBKmPKRWPF71pbTd8cqNp5nn4Y1J91UvZLGE3byalGi4s7jUoQfkF+Yaopnqi7S6vhEH5sRJ9yo7T9Y+tXtK3HMeqYprrRkweFa43xXDoP9No/6qBS7I3+/wCL4xxqtvvwZOxBW1KjqcutFe/sRwbGxicS5BLKEmPFmg3H9wOZffFFUO/aS3ltWMR/CIDfA4Ct7gDB/pr3so+VHw/Ow8AfyNLJ8tx/Sau0tB7QVtVZII8iIP6UkWL7YW6HuE/g/g3yfzWSZtXT7ufTx0Q8UUUVFR3rKurIwDKwhlOoIPI1zziLhbmNuEsrAwgXTRfAsQdZ6Rp86ceJcSZWZAMsRBnVgfZHntvSjZdSyE6h8Sz82MAswIPPZfnVxNWHFuG5MJg7L6QxkDU5yjkHXeCTPvnlVbw/h5e6cwCkBUMAAnMzFjoBBhRVp2jDZbSG33c3AVLMCZEzI1iQTqW3IrWwV4WsR+JlXOVM6eEKHEt7MkiCdKIY+zHD1tW2IZiztLTG6+HQAeW/OrdlBBBEgiCDzHOtHhTj8RQQQGzCNoYT9wa3xUaJnG+EtYbNa/cnQCdUPsydcp5HlBEQa0sTiAhAALM0woUsW0mAoO3upy43gGv2u7VwhzKcxE6AgnT3VTYPC2sG5uYi8ty6QESLcZVnQAAsczGJ1EwIFVFNa4MyoLt8Mhe6FRNsmjSSoMeKBpyjzrDFoj3Liiw15mMMETQhtszbdd9POrHF4u5fI7606gMGt20bIwQyJuEg+IjUKI21Imrns3bwyqfR9CQpdSfGI0GYTpBnbSSaBfwnAr7McqMhWFDXm5QNNJLAaaCBpvV12XwJS5iGLK3iW2GVSs5MxOhJO7Eb8qvyYEnQc6jwqIFm3GVpaV2JOpPzoM7jgAsxAUCSTsANST8q47+0DicYGCSt3iN03D1WwoESOXgCA+bGuhdp7nfMmCU6XBnvn2bAOoPTvD4fcHPKue8FT/F+Lm/4xhbGlsgeEopkT07xxPuFB0fsfws4fhyIYzFC7aRqwzQfMTHyryr/ABXqP8J+1e1FGF9RfhH2qi7VcPMekIudkUrcT+Ja3ZY5kbj5jnV7hfUX4R9qkNAmdkuLBCuEd8y5c2Fukz3tofknm9sRPUEHkabKSe2HZ9UDMA3o7tnYpAbDXBtet+XUf7E1vdmu0rO4wuKyriYlHX93iV9u30O2ZOU8xVRN2pdbiNZFs3HiM2wSYJ1GsxrHuOlLFpGYKudma2IHdqGYctrYIH1FPl/hllmLugY7nNJGnPLttWfDcZauJNkgoDEARlO8RGlAjp2eutI7m8RrBuXFAM+TMT+lbg7J3j+SyD/NcLH9LUU71SdpuI3bCq1s2wCSIeSWOkKoA1pSKbC8FxFmSilCdzacMvX1Tl6nlzq/4HevHOt3MYywWTKdc0+R2FQ8V41ctlu7sZxbQPdl4yz+VdNTWHEePtbLMlrPZRVa48wQG18K8yBqevlQX1a93CISXyqLkQLmUFl6QSOU1RcT4xftvduLkNiwyh0gl2B1LA8tNusUy1FLlvsyxLNdvvmM/u4Gh5ksCSSOfLYdas+E8Gs4fN3SkZomWLTEkbnzNWMVrYLGJdXMhlZI6bf3+tBR8RwmNBYI5uK2YbooAPIgjl1BM+VS2r5wWFJu+Js0W7SGSzH1bakgSSRvsNTsKs+K8St4dM9wneFUas7clUc2P99a5x2s7THDML11VfHuhGHw8yuHQ+szHmW0k84AGgJqo0e2vF7llTg1cNj8ZDYhlPqJoq205gEHKvlmO5rofYPssmAw4QKBdYA3CDIkTAHkJ+9Lv7Mexb2S2MxZdsTcJaHAlSYlj0Y8hyGldHqCLFeo/wAJ+1FGK9RvhP2ooowvqL8I+1S1FhfUX4R9qloPGWaRO03ZKEbu0N3Dk5jYByvaYah7DDUEH8v0p8ryKDl+F7SutgpiHe/hSMoxdofi2/K/bgz5sPmBuGl3L4W0uCZbivH4tpgqgDUkGWidgNYra452YS8TdtsbGIiBdTn0DrIDj39aROI8Hv4R2ulLllifFisGJR/O7hzI+evPUVUOXD+MPlIJS8yulrwNBL7OZ2ge4SQ1aWNsrcvpdW/dtXGYqma2HUa5NOSgkaSeZqhwXaG5dUh7WGxw0LXMO/cXtJibbbn+sc63l4zgw9prhxOHNoAAXrTMgAk6uAVJkzObkKC44hYF24e6xNtEvqA6neF5p56Ea/rXvFMGs3HS/bS1cVBdDGYA9UrHUacqpcNxjAs9o/4lhSLahSJCkkZiTBeNZ+UVk/E8KttlucSwmoQK2YSuWYIhxrB3HOgu+OcOtd5mLuneLLognvBb1joDr+piK8xvaYKwULlBKHORKhH9VtDpB5HkDWlj+0eAvqgW9cvFdnw6O51EGSqkaioBxQqv4GChQuQ3MVcCKFBLDQZywBJ0OWgkv4C/ii6OjZgAC1wQiupPqdVZd8o6fKS1j7Vm5ct4FO/utlDAMRYtFRHiaCJ6hZY6TG9J/GO2FlyUvYi5jnJj0bCIVt89GIJLCN8zEaTFTYbs5xLiKqlzLw/BRpZQSWXkDBU/LQeWtBq8Y7VZcR3WGK47ijDJ3m1uzMDLbWTGsaA8pZjFM3YX9nfcOcVjHN/Eucxzw2Vus8zAEchypo7M9lcNgUyWEgwAWOpMeZ2G+g61d1FFFFFBFivUb4T9qKMV6jfCftRQRYbEKEXxL6o5jpUvpKe2v1FFFAekp7a/UUekp7a/UUUUB6Sntr9RR6Qntr9RRRQUXGOzGAxJm7atZ5nOpCNPxKQao7vYcr/l+J37flcKXh5RMH9aKKDQfszxP/12Ccfz2T/sxqJOz3FeWJ4cvutt/wA0UVUSDsnxJ/3nFbNsc+6tCfkWNS2P2W4RiGxeKvYtgf8AqXIX5LOnyNFFFOHB+DYPCgCxbtIR+YZc3+rerT0hPbX6iiioD0lPbX6ij0lPbX6iiigPSU9tfqKPSU9tfqKKKCLE4hMjeJfVPMdKKKK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data:image/jpeg;base64,/9j/4AAQSkZJRgABAQAAAQABAAD/2wCEAAkGBxQTEhUTExQWFRMXFx4aGBcYGBwZHRocISEcGBseHhwfHCggHCAlGx8fLTEjJiksLi4uGh8zPDMsNygtLisBCgoKDQ0OFA8PFCwcFBkrLCwsLCw3KyssLCwrNysrKywrNywrLCsrKysrKysrKysrLCwrKysrKysrKysrKysrK//AABEIAJgAmAMBIgACEQEDEQH/xAAbAAACAgMBAAAAAAAAAAAAAAAABgMFAgQHAf/EAEEQAAIBAgQDBAgDBgUDBQAAAAECEQADBBIhMQVBUQYTImEUMlJxcoGRsSNCoQczU2KC8BU0ksHRQ7LxVGOiwtL/xAAWAQEBAQAAAAAAAAAAAAAAAAAAAQL/xAAWEQEBAQAAAAAAAAAAAAAAAAAAEQH/2gAMAwEAAhEDEQA/AOz4bDrkXwr6o5DpUvoyewv0FGF9RfhH2qWgi9GT2F+go9GT2F+gqWvCaCP0dPZX6Co8QtpFLuEVVEliAAB1Jqh4p2qAkYcKwUkXL1w5bSAef5z7jGm9LNu1cxZW6q+kgCRicT4LKjebdsCXHnt/NQMlztPYaRhrJxJjQooCE9O8IgedVfEuPXhOb0HCgxl7xs7jrKiAZrewvA1uJ3l7EviFAJ/DPdW9JkBUObygsa2OCnDW7DXMPYt2iollUAEHzYCSPPyNVC+MXeuAlcYWB/gYEkDyB8WleXO/MxisUskHXAyBHIeDY8x+tNXC1vOEvNflWEm2EEQdhMyCK0rnE3UXwWfN3hyNAhQOUxA56HyoFxuJ4hWhcfhCc05MRhu6Pwg59B8iRW9Z7R422QbvD7N+2T+8wt0Ehevduvi+TCmZLrteFpmVrYtA3Ayg5j18txpFUmFwmHNk33srYJaAcOWXNp7IgEzOhB286DZ4T2zwF5hbJFi8Z/Cvp3T6eTCDTMMOnsr9BSjjeCDEWRK28ZYOoW4oRxyMGIJ8oX31Q4Ph2Jwcjh14lUEnA4nYD+Rz4lH1HnUV030ZPYX6Cj0ZPYX6Clrsx24s4pzZuKcPilMNYubz/KSBmBG0U1UEXoyewv0FHoyewv0FS0UGribChG8K+qeQ6UVLivUb4T9qKAwvqL8I+1S1FhfUX4R9qkYxrsKCPE4hbal3YKqiSxMAD31z7tDx5sQVTI5S5+6wqwLl+DJZyfUtjTfrr0rLtBxtsQ9sW0NwM0YeydBdcam651y2kEGfOdyBVhgMKMAym5+LevAm/iDodIhUXWEUnRZ211M1UHB+y4ZluYtku3EjLYSO5scxC/nYCPGw5aBdZ2u/ds9rE94O8YKpyju110g7mTG/6VDj8IXxg7twhdM+ca6ARIIImdN9NB89jHdzYCXsZcDXBorAGWjUAICcxE7xzoMMJdvXLd60viAQqpZDa12jUdJ6xA3mpcPwhLVy1F3LcIOZfWFwQMw1iBNaVvtpnJ7vC3mQGC7Qk+ahh4vr9K2eIX++XD4nDqbhS6AQB4guzg9CNdDzPnQYpbtW7oCpiIFwBVJi2GndQTrU+MNkF7GW5DuC7K2zNoInWD5Vu4zDu2IstA7q3mJM/mIgaeQ/7vKq7F8LvNfLAKVZlYXM0FAvLLs3lQS8YtoLwPfm07Jkbw5gV8/Z981hxTBXRbS0qZwBOZPCyXAZDAE7b1BjsLdbEMCjkMy5WEZO7Bkq+xH11pnNAtcUbv7q24ztajNkcIwZtCyzrofsetZ8aZU7u3fQ3EC6Xg34oYbsAACNN4316VdYjA23ZXdFZkMqSNRz0PvrWwuBKXbl644ZjopiAibn59T0HLWgTu03AbeItp35D297GMQDMk7ZuW8a+qeimjs32tvYS+uB4k0loFjE6BXGxkkzO08wTrMzV6uIuNduPh0NyyAFe2x8LciLakQDB8h9dKntHwWy9o2yRcwbMArKQxw9z8sHXSdjy2MgiA6CDXtcy7CdobuFvDhuNMsIFi4BAIkgfI8uhBHSumVFR4r1G+E/aijFeo3wn7UUBhfUX4R9qVu23FFCtaZgLKJ3mJbXRPyoOpeD8h50w3sWtnD9685USTGp0Gw86ROH4J8Ti1t3SCLMYnE6aNeb9xb9yBSf6U+ZFx2a4I4S5fvE28TfUCFibFvdbS8pG7HmT0ArLDYBkxCJeZ3GvdfmQiIYGZI08/L3spoorWwGCW0uRJiSdTO+seQpL7cBu+zBirHJbWPWyMGZsh5SRrHQU+0h9seOW8QPR7SlmW4CbhIVBBIaGmdZiYjXeriaVXwAGGuXw5jMoltSy6kFTOx+WxrqHZ7AuitcuKqPdCFkUyFIWDJ0BJ8hyFI+KuPBW5Z7yzbaCGYCYEZXKHafsJGph94Dxm3irQuW5GuVkO6MNwf9jzFNMb964FUsdgJNQ8OxovW1uKCobk0SIJB2JH61QcVxRxWI9EtEhF1uuN15aHy1A8z/AC0zW0CgKBAAgDoBoKisqKKIoPa8YSIOo6UUUFNxYtZtrbs2pssrq2QElCR4YUcpJn5VPw7hSLbbMgm6ii6p1B0IIj5wfdVlRQcy7V9mzcBw/rX7QNzCudDcTY2y28zlBOuuRqav2e9o/S8OA+l5AJkyWUjwuRuJgg+YNbnaXAtctZ7Ym9aOe2Pa9pP6l098HlSBdx6YLG2sajAYXEqXdo5HLnAjnJV4+OqjrOK9RvhP2orG+wNtiNQVJB+Ve1FLnaXFqFsW20UqbrmdAloKxn3sR9DWPYLCMuEF24Iu4ljffqM8ZF/pthR8qoe2H4ou29u8FjCAjcC4RnP0fbyroCqNABAGgHQbUR6BRlPSuX4xhibly7kDTcOUsAfAPCsTtp96jTh1qY7tNfzQBynkNffVhXQ+0OL7nDXbnMKQOWp8I+9clFqCFWFzW4XXXUjU66QFFHHcEsrltKVzQ8L1EAf2OlTNg2sOfVyMiMI0VjMnWeUzvsT0omt+3imy9y8EMNNIEsJKnTZjMHkRWvwntA1lnW0C124oS2eZPUjmRy8586y7T8QVsqoCWO8aFJPiEcyW2+dV3DMP3d22xEKzxKkrqAAIIOkEj36npVHWOzfBRhrQXe42txup6T0GsfPrVqRXOxbE+tcOv8R//wBVBcw4YQ2Yj42I92pg+6pFpg4v2iLErYZe6jW8urTv4BtsDrrVRjLotBb3iLqUdpusTC6kBmOsjNvpFZ2CD4oOWRI05HQ+4j7VhxDFJ4g8ZCI3EQdxlPy86JXQVaRPLfp+nKqnvsQcV3We2EgPGUk5ZykT7XntVN2Yw2INxHNy6bKDKpfTMoEZcmk6kHOR+X63GMxtm3iVzI3elVAcagBjAET18qitXh/Fbrm2p0JFySUADERlymeXOtzgGLuXAWuNMgFRlC9ZIgyRsNQKxXuFc2kty9kF1UHfN6wXXfbfrpWXBLlliTZtZAVGZ/P2N9x9KKthXPOO4DLbxVgKPwW7+0CM34bhswA20HegDlC10Ol/jqZcVhnIBW4lyy/n6txR9A/1omsexHEO94eBmLm0GtFz+bLIDDyKxRS7+zy41u/jcOXZ4tqSSIAZM1kgDnKhfFzy0UVOnixOG0HixjMY19S2wH2FOHGcV3Vi643CHL8R0H6kUn8N/wAxhdv8zfGnmrn/AGq47b3vBatD/qXJPwpBP6laqFm3ZyoqGfD4djtAjSPKvQswGEGIJEwRrJ/8VI9oe0J2B3211qGACAvrGTPyjpAqoweyGlWUkR89P736x0qqx2LQL3FzW1mGVo8VknxDNyKnWRMxPvq6ABK6zoIO8cj/AH5UuY+4oxF1IJSVd86T4soGVdfzACSf11gJsLgGN4m6QC2Ziw0hBuY5MRoByk8xWL2jbtLczAATcA5LqIgzJmB7qu8Fw1VcEhJ9byBO2nILyH/NedokNyycoDeJQANZgwYA8ifdQb15Tt092nSorYLKZAnfWvMLiu8QMq5QpK5dzI0Ou1bitmHLbTz/AOKCAW+ZAOkkzsOlWXZfhIuuuKYwLbsLahY19UtmJ1G8AD5mlzH4M3GQgwANTLCIghgBpmIka6fWrfCPfCC2t8hLZlSAFbWYBJJDDU6EdKaYer11VBZiFUbk6AUu8Ww9i5eS6+JRRlSF01E5gQ2bSTzivbGNbE4e5auW5vKBmVTlzqT4XWZiYOnIgjoantYR5w7NZBIRu8gINYGUHlOnuk1lR/hiIxvNfh0uF3bQAA/lImFkEa+6p8FjbNtGPfqy94SSeRbXLpWjw3h95bxuOoZbwPeLIOUjVJnQxJAjrQ3DbvotpBb/ABFeWCsqmBmg5uu3WqGCzcDKGUypEg9RVN2sELYf2MQn/wAg1v8A+1W2BDC2gcAMFAIBkDynnVT2wH4NsdcRZ/7wailbAnLxdhLHNZvaHRV9V/CfzSTr0JoqO02bjOXxHIt0wdFWbaar1PUe6iqjdgJfQ/w8Yu3/ALiBfu9W3aCzda+zd2xRbQCuIgakvMnTYfSq7tHYIa6FjO9i3dt/Hb0P65KcsNfFxFuL6rqGHuIn7UCDcRiNELbZTlDTznQ67aVr+iXAfFbuhZG6vvsZ0p4HAMOGVxaAZSpUidCoIWNeQJ+tWc0pHMUxiTGYRtyjnlnkNDtNL9621zEDUkO7MqxAYKBz8ly6fz8o16h2qvZLQQDJbuE944EADSQY5tMT0BpN47Ydb+BCqWyW7lxlUag3CGYfJQP0ojHtZjjbFoK2VTlZxpLAsqgeWhP9773E3U9wrFRaz6n8pgFtuSyNude4i2f8Ov37hC3b1xQMxiAjwgHWDJ86r8IGz2yF8SAsCh1XYaGdBqSBroKo2sdxK0ihs4yDoNAPloB5V6uIVgYcaief250w9l+F2HU3WQXLodgWcZoMzKg6AnQk7zNb/ayzmw5f+Ec8dRBVvd4STPlUqwo4S0HJMzziIEc/70rdwbb/AJhsCBBnmDuNNIqHCH8jQ3Mxy92moI586kTEnNBjUGTyXKfDvpMH9KqN7gzl8WkAL3aEs2aC4bw5Qv5hIk8hA602kUk4q2pCC4qvrI0B15HXaZ26xV/2Uu5sMmpYqSpnUrB0E84EQekVNVFxRcSrvcW6FtAA6gN5Hwxy3315RVlwrFm7aVyAG1DAGQGBKmPKRWPF71pbTd8cqNp5nn4Y1J91UvZLGE3byalGi4s7jUoQfkF+Yaopnqi7S6vhEH5sRJ9yo7T9Y+tXtK3HMeqYprrRkweFa43xXDoP9No/6qBS7I3+/wCL4xxqtvvwZOxBW1KjqcutFe/sRwbGxicS5BLKEmPFmg3H9wOZffFFUO/aS3ltWMR/CIDfA4Ct7gDB/pr3so+VHw/Ow8AfyNLJ8tx/Sau0tB7QVtVZII8iIP6UkWL7YW6HuE/g/g3yfzWSZtXT7ufTx0Q8UUUVFR3rKurIwDKwhlOoIPI1zziLhbmNuEsrAwgXTRfAsQdZ6Rp86ceJcSZWZAMsRBnVgfZHntvSjZdSyE6h8Sz82MAswIPPZfnVxNWHFuG5MJg7L6QxkDU5yjkHXeCTPvnlVbw/h5e6cwCkBUMAAnMzFjoBBhRVp2jDZbSG33c3AVLMCZEzI1iQTqW3IrWwV4WsR+JlXOVM6eEKHEt7MkiCdKIY+zHD1tW2IZiztLTG6+HQAeW/OrdlBBBEgiCDzHOtHhTj8RQQQGzCNoYT9wa3xUaJnG+EtYbNa/cnQCdUPsydcp5HlBEQa0sTiAhAALM0woUsW0mAoO3upy43gGv2u7VwhzKcxE6AgnT3VTYPC2sG5uYi8ty6QESLcZVnQAAsczGJ1EwIFVFNa4MyoLt8Mhe6FRNsmjSSoMeKBpyjzrDFoj3Liiw15mMMETQhtszbdd9POrHF4u5fI7606gMGt20bIwQyJuEg+IjUKI21Imrns3bwyqfR9CQpdSfGI0GYTpBnbSSaBfwnAr7McqMhWFDXm5QNNJLAaaCBpvV12XwJS5iGLK3iW2GVSs5MxOhJO7Eb8qvyYEnQc6jwqIFm3GVpaV2JOpPzoM7jgAsxAUCSTsANST8q47+0DicYGCSt3iN03D1WwoESOXgCA+bGuhdp7nfMmCU6XBnvn2bAOoPTvD4fcHPKue8FT/F+Lm/4xhbGlsgeEopkT07xxPuFB0fsfws4fhyIYzFC7aRqwzQfMTHyryr/ABXqP8J+1e1FGF9RfhH2qi7VcPMekIudkUrcT+Ja3ZY5kbj5jnV7hfUX4R9qkNAmdkuLBCuEd8y5c2Fukz3tofknm9sRPUEHkabKSe2HZ9UDMA3o7tnYpAbDXBtet+XUf7E1vdmu0rO4wuKyriYlHX93iV9u30O2ZOU8xVRN2pdbiNZFs3HiM2wSYJ1GsxrHuOlLFpGYKudma2IHdqGYctrYIH1FPl/hllmLugY7nNJGnPLttWfDcZauJNkgoDEARlO8RGlAjp2eutI7m8RrBuXFAM+TMT+lbg7J3j+SyD/NcLH9LUU71SdpuI3bCq1s2wCSIeSWOkKoA1pSKbC8FxFmSilCdzacMvX1Tl6nlzq/4HevHOt3MYywWTKdc0+R2FQ8V41ctlu7sZxbQPdl4yz+VdNTWHEePtbLMlrPZRVa48wQG18K8yBqevlQX1a93CISXyqLkQLmUFl6QSOU1RcT4xftvduLkNiwyh0gl2B1LA8tNusUy1FLlvsyxLNdvvmM/u4Gh5ksCSSOfLYdas+E8Gs4fN3SkZomWLTEkbnzNWMVrYLGJdXMhlZI6bf3+tBR8RwmNBYI5uK2YbooAPIgjl1BM+VS2r5wWFJu+Js0W7SGSzH1bakgSSRvsNTsKs+K8St4dM9wneFUas7clUc2P99a5x2s7THDML11VfHuhGHw8yuHQ+szHmW0k84AGgJqo0e2vF7llTg1cNj8ZDYhlPqJoq205gEHKvlmO5rofYPssmAw4QKBdYA3CDIkTAHkJ+9Lv7Mexb2S2MxZdsTcJaHAlSYlj0Y8hyGldHqCLFeo/wAJ+1FGK9RvhP2ooowvqL8I+1S1FhfUX4R9qloPGWaRO03ZKEbu0N3Dk5jYByvaYah7DDUEH8v0p8ryKDl+F7SutgpiHe/hSMoxdofi2/K/bgz5sPmBuGl3L4W0uCZbivH4tpgqgDUkGWidgNYra452YS8TdtsbGIiBdTn0DrIDj39aROI8Hv4R2ulLllifFisGJR/O7hzI+evPUVUOXD+MPlIJS8yulrwNBL7OZ2ge4SQ1aWNsrcvpdW/dtXGYqma2HUa5NOSgkaSeZqhwXaG5dUh7WGxw0LXMO/cXtJibbbn+sc63l4zgw9prhxOHNoAAXrTMgAk6uAVJkzObkKC44hYF24e6xNtEvqA6neF5p56Ea/rXvFMGs3HS/bS1cVBdDGYA9UrHUacqpcNxjAs9o/4lhSLahSJCkkZiTBeNZ+UVk/E8KttlucSwmoQK2YSuWYIhxrB3HOgu+OcOtd5mLuneLLognvBb1joDr+piK8xvaYKwULlBKHORKhH9VtDpB5HkDWlj+0eAvqgW9cvFdnw6O51EGSqkaioBxQqv4GChQuQ3MVcCKFBLDQZywBJ0OWgkv4C/ii6OjZgAC1wQiupPqdVZd8o6fKS1j7Vm5ct4FO/utlDAMRYtFRHiaCJ6hZY6TG9J/GO2FlyUvYi5jnJj0bCIVt89GIJLCN8zEaTFTYbs5xLiKqlzLw/BRpZQSWXkDBU/LQeWtBq8Y7VZcR3WGK47ijDJ3m1uzMDLbWTGsaA8pZjFM3YX9nfcOcVjHN/Eucxzw2Vus8zAEchypo7M9lcNgUyWEgwAWOpMeZ2G+g61d1FFFFFBFivUb4T9qKMV6jfCftRQRYbEKEXxL6o5jpUvpKe2v1FFFAekp7a/UUekp7a/UUUUB6Sntr9RR6Qntr9RRRQUXGOzGAxJm7atZ5nOpCNPxKQao7vYcr/l+J37flcKXh5RMH9aKKDQfszxP/12Ccfz2T/sxqJOz3FeWJ4cvutt/wA0UVUSDsnxJ/3nFbNsc+6tCfkWNS2P2W4RiGxeKvYtgf8AqXIX5LOnyNFFFOHB+DYPCgCxbtIR+YZc3+rerT0hPbX6iiioD0lPbX6ij0lPbX6iiigPSU9tfqKPSU9tfqKKKCLE4hMjeJfVPMdKKKKD/9k="/>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2" y="333377"/>
            <a:ext cx="208597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descr="http://www.statesymbolsusa.org/sites/statesymbolsusa.org/files/primary-images/SealofMassachusettsStateSe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777" y="231777"/>
            <a:ext cx="1368425" cy="136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491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43800" y="5334000"/>
            <a:ext cx="1600200" cy="36933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a:t>National Means</a:t>
            </a:r>
          </a:p>
        </p:txBody>
      </p:sp>
      <p:sp>
        <p:nvSpPr>
          <p:cNvPr id="3" name="Content Placeholder 2"/>
          <p:cNvSpPr>
            <a:spLocks noGrp="1"/>
          </p:cNvSpPr>
          <p:nvPr>
            <p:ph sz="half" idx="1"/>
          </p:nvPr>
        </p:nvSpPr>
        <p:spPr>
          <a:xfrm>
            <a:off x="457200" y="1828800"/>
            <a:ext cx="4038600" cy="3276600"/>
          </a:xfrm>
        </p:spPr>
        <p:txBody>
          <a:bodyPr>
            <a:normAutofit/>
          </a:bodyPr>
          <a:lstStyle/>
          <a:p>
            <a:pPr marL="0" indent="0" algn="ctr">
              <a:buNone/>
            </a:pPr>
            <a:r>
              <a:rPr lang="en-US" sz="3000" b="1" dirty="0">
                <a:solidFill>
                  <a:schemeClr val="accent1"/>
                </a:solidFill>
              </a:rPr>
              <a:t>WFI-EZ</a:t>
            </a:r>
            <a:endParaRPr lang="en-US" sz="3000" dirty="0">
              <a:solidFill>
                <a:schemeClr val="accent1"/>
              </a:solidFill>
            </a:endParaRPr>
          </a:p>
          <a:p>
            <a:r>
              <a:rPr lang="en-US" dirty="0"/>
              <a:t>Approximately 20 sites, 1,200 forms</a:t>
            </a:r>
          </a:p>
          <a:p>
            <a:pPr lvl="1"/>
            <a:r>
              <a:rPr lang="en-US" dirty="0"/>
              <a:t>Span geographic area, size, focus on urban and rural areas, number of youth served</a:t>
            </a:r>
          </a:p>
        </p:txBody>
      </p:sp>
      <p:sp>
        <p:nvSpPr>
          <p:cNvPr id="5" name="Content Placeholder 4"/>
          <p:cNvSpPr>
            <a:spLocks noGrp="1"/>
          </p:cNvSpPr>
          <p:nvPr>
            <p:ph sz="half" idx="2"/>
          </p:nvPr>
        </p:nvSpPr>
        <p:spPr>
          <a:xfrm>
            <a:off x="4648200" y="1828801"/>
            <a:ext cx="4191000" cy="3276601"/>
          </a:xfrm>
        </p:spPr>
        <p:txBody>
          <a:bodyPr>
            <a:normAutofit/>
          </a:bodyPr>
          <a:lstStyle/>
          <a:p>
            <a:pPr marL="0" indent="0" algn="ctr">
              <a:buNone/>
            </a:pPr>
            <a:r>
              <a:rPr lang="en-US" sz="3100" b="1" dirty="0">
                <a:solidFill>
                  <a:schemeClr val="accent3"/>
                </a:solidFill>
              </a:rPr>
              <a:t>TOM 2.0</a:t>
            </a:r>
          </a:p>
          <a:p>
            <a:r>
              <a:rPr lang="en-US" dirty="0"/>
              <a:t>6 sites, 169 forms</a:t>
            </a:r>
          </a:p>
          <a:p>
            <a:pPr lvl="1"/>
            <a:r>
              <a:rPr lang="en-US" dirty="0"/>
              <a:t>Two Midwestern counties (one urban, one rural)</a:t>
            </a:r>
          </a:p>
          <a:p>
            <a:pPr lvl="1"/>
            <a:r>
              <a:rPr lang="en-US" dirty="0"/>
              <a:t>One southern state</a:t>
            </a:r>
          </a:p>
          <a:p>
            <a:pPr lvl="1"/>
            <a:r>
              <a:rPr lang="en-US" dirty="0"/>
              <a:t>Three urban counties</a:t>
            </a:r>
          </a:p>
          <a:p>
            <a:pPr lvl="1"/>
            <a:endParaRPr lang="en-US" dirty="0"/>
          </a:p>
        </p:txBody>
      </p:sp>
      <p:sp>
        <p:nvSpPr>
          <p:cNvPr id="6" name="TextBox 5"/>
          <p:cNvSpPr txBox="1"/>
          <p:nvPr/>
        </p:nvSpPr>
        <p:spPr>
          <a:xfrm>
            <a:off x="511631" y="5341205"/>
            <a:ext cx="8175171" cy="830997"/>
          </a:xfrm>
          <a:prstGeom prst="rect">
            <a:avLst/>
          </a:prstGeom>
          <a:noFill/>
        </p:spPr>
        <p:txBody>
          <a:bodyPr wrap="square" rtlCol="0">
            <a:spAutoFit/>
          </a:bodyPr>
          <a:lstStyle/>
          <a:p>
            <a:r>
              <a:rPr lang="en-US" sz="2400" b="1" dirty="0"/>
              <a:t>National Means are averaged by site, so no single site has a disproportionate influence over the national mean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605645"/>
            <a:ext cx="1600200" cy="73029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556642"/>
            <a:ext cx="1981200" cy="897314"/>
          </a:xfrm>
          <a:prstGeom prst="rect">
            <a:avLst/>
          </a:prstGeom>
        </p:spPr>
      </p:pic>
    </p:spTree>
    <p:extLst>
      <p:ext uri="{BB962C8B-B14F-4D97-AF65-F5344CB8AC3E}">
        <p14:creationId xmlns:p14="http://schemas.microsoft.com/office/powerpoint/2010/main" val="3779172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a:t>Caregivers and TOM raters perceive the Wraparound process differently. </a:t>
            </a:r>
          </a:p>
          <a:p>
            <a:pPr marL="0" indent="0">
              <a:buNone/>
            </a:pPr>
            <a:endParaRPr lang="en-US" sz="2800" dirty="0"/>
          </a:p>
          <a:p>
            <a:pPr marL="0" indent="0">
              <a:buNone/>
            </a:pPr>
            <a:r>
              <a:rPr lang="en-US" sz="2800" dirty="0"/>
              <a:t>There are several plausible explanations:</a:t>
            </a:r>
          </a:p>
          <a:p>
            <a:pPr lvl="1"/>
            <a:r>
              <a:rPr lang="en-US" sz="1800" dirty="0"/>
              <a:t>More training about the TOM 2.0 is needed.</a:t>
            </a:r>
          </a:p>
          <a:p>
            <a:pPr lvl="1"/>
            <a:r>
              <a:rPr lang="en-US" sz="1800" dirty="0"/>
              <a:t>More training about Wraparound practice and principles is needed.</a:t>
            </a:r>
          </a:p>
          <a:p>
            <a:pPr lvl="1"/>
            <a:r>
              <a:rPr lang="en-US" sz="1800" dirty="0"/>
              <a:t>The difference arises out of differences in the tools themselves.</a:t>
            </a:r>
          </a:p>
          <a:p>
            <a:pPr lvl="1"/>
            <a:r>
              <a:rPr lang="en-US" sz="1800" dirty="0"/>
              <a:t>Caregivers are unsatisfied for reasons unrelated to fidelity, and their responses to WFI-EZ fidelity questions are colored by their satisfaction.</a:t>
            </a:r>
          </a:p>
          <a:p>
            <a:pPr marL="0" indent="0">
              <a:buNone/>
            </a:pPr>
            <a:endParaRPr lang="en-US" sz="2800" dirty="0"/>
          </a:p>
          <a:p>
            <a:pPr marL="0" indent="0">
              <a:buNone/>
            </a:pPr>
            <a:endParaRPr lang="en-US" sz="2800" dirty="0"/>
          </a:p>
        </p:txBody>
      </p:sp>
      <p:sp>
        <p:nvSpPr>
          <p:cNvPr id="4" name="Title 3"/>
          <p:cNvSpPr>
            <a:spLocks noGrp="1"/>
          </p:cNvSpPr>
          <p:nvPr>
            <p:ph type="title"/>
          </p:nvPr>
        </p:nvSpPr>
        <p:spPr>
          <a:noFill/>
        </p:spPr>
        <p:txBody>
          <a:bodyPr/>
          <a:lstStyle/>
          <a:p>
            <a:r>
              <a:rPr lang="en-US" dirty="0"/>
              <a:t>WFI-EZ and TOM Total Scores</a:t>
            </a:r>
          </a:p>
        </p:txBody>
      </p:sp>
    </p:spTree>
    <p:extLst>
      <p:ext uri="{BB962C8B-B14F-4D97-AF65-F5344CB8AC3E}">
        <p14:creationId xmlns:p14="http://schemas.microsoft.com/office/powerpoint/2010/main" val="19822780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dirty="0"/>
          </a:p>
          <a:p>
            <a:pPr marL="0" indent="0">
              <a:buNone/>
            </a:pPr>
            <a:r>
              <a:rPr lang="en-US" dirty="0"/>
              <a:t>Only 16% of team meetings observed included a natural support, and only 37% included the youth. When they are present, TOM raters report that youth and natural supports don't contribute to the meeting. </a:t>
            </a:r>
          </a:p>
          <a:p>
            <a:pPr marL="0" indent="0">
              <a:buNone/>
            </a:pPr>
            <a:endParaRPr lang="en-US" dirty="0"/>
          </a:p>
          <a:p>
            <a:pPr marL="0" indent="0">
              <a:buNone/>
            </a:pPr>
            <a:r>
              <a:rPr lang="en-US" dirty="0"/>
              <a:t>Key representatives from child serving agencies also rarely attend meetings. </a:t>
            </a:r>
          </a:p>
        </p:txBody>
      </p:sp>
      <p:sp>
        <p:nvSpPr>
          <p:cNvPr id="4" name="Title 3"/>
          <p:cNvSpPr>
            <a:spLocks noGrp="1"/>
          </p:cNvSpPr>
          <p:nvPr>
            <p:ph type="title"/>
          </p:nvPr>
        </p:nvSpPr>
        <p:spPr>
          <a:noFill/>
        </p:spPr>
        <p:txBody>
          <a:bodyPr/>
          <a:lstStyle/>
          <a:p>
            <a:r>
              <a:rPr lang="en-US" dirty="0"/>
              <a:t>Team Attendance</a:t>
            </a:r>
          </a:p>
        </p:txBody>
      </p:sp>
    </p:spTree>
    <p:extLst>
      <p:ext uri="{BB962C8B-B14F-4D97-AF65-F5344CB8AC3E}">
        <p14:creationId xmlns:p14="http://schemas.microsoft.com/office/powerpoint/2010/main" val="29971199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Satisfaction</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Satisfaction with the Wraparound process and family progress again fell below the National Mean.</a:t>
            </a:r>
          </a:p>
          <a:p>
            <a:endParaRPr lang="en-US" dirty="0"/>
          </a:p>
        </p:txBody>
      </p:sp>
    </p:spTree>
    <p:extLst>
      <p:ext uri="{BB962C8B-B14F-4D97-AF65-F5344CB8AC3E}">
        <p14:creationId xmlns:p14="http://schemas.microsoft.com/office/powerpoint/2010/main" val="35388762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7467600" cy="1481138"/>
          </a:xfrm>
        </p:spPr>
        <p:txBody>
          <a:bodyPr>
            <a:noAutofit/>
          </a:bodyPr>
          <a:lstStyle/>
          <a:p>
            <a:r>
              <a:rPr lang="en-US" sz="4000" dirty="0"/>
              <a:t>APPENDICES</a:t>
            </a:r>
          </a:p>
        </p:txBody>
      </p:sp>
      <p:sp>
        <p:nvSpPr>
          <p:cNvPr id="3" name="Text Placeholder 2"/>
          <p:cNvSpPr>
            <a:spLocks noGrp="1"/>
          </p:cNvSpPr>
          <p:nvPr>
            <p:ph type="body" sz="half" idx="2"/>
          </p:nvPr>
        </p:nvSpPr>
        <p:spPr>
          <a:xfrm>
            <a:off x="1371600" y="2971800"/>
            <a:ext cx="5486400" cy="1524000"/>
          </a:xfrm>
        </p:spPr>
        <p:txBody>
          <a:bodyPr>
            <a:noAutofit/>
          </a:bodyPr>
          <a:lstStyle/>
          <a:p>
            <a:pPr marL="457200" indent="-457200">
              <a:buSzPct val="100000"/>
              <a:buFont typeface="+mj-lt"/>
              <a:buAutoNum type="alphaUcPeriod"/>
            </a:pPr>
            <a:r>
              <a:rPr lang="en-US" sz="2400" dirty="0"/>
              <a:t>Fidelity by Key Element/Subscale</a:t>
            </a:r>
          </a:p>
          <a:p>
            <a:pPr marL="457200" indent="-457200">
              <a:buSzPct val="100000"/>
              <a:buFont typeface="+mj-lt"/>
              <a:buAutoNum type="alphaUcPeriod"/>
            </a:pPr>
            <a:r>
              <a:rPr lang="en-US" sz="2400" dirty="0"/>
              <a:t>Z-Scores</a:t>
            </a:r>
          </a:p>
          <a:p>
            <a:pPr>
              <a:buSzPct val="80000"/>
            </a:pPr>
            <a:endParaRPr lang="en-US" sz="2400" dirty="0"/>
          </a:p>
        </p:txBody>
      </p:sp>
    </p:spTree>
    <p:extLst>
      <p:ext uri="{BB962C8B-B14F-4D97-AF65-F5344CB8AC3E}">
        <p14:creationId xmlns:p14="http://schemas.microsoft.com/office/powerpoint/2010/main" val="19099382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7467600" cy="1481138"/>
          </a:xfrm>
        </p:spPr>
        <p:txBody>
          <a:bodyPr>
            <a:noAutofit/>
          </a:bodyPr>
          <a:lstStyle/>
          <a:p>
            <a:r>
              <a:rPr lang="en-US" sz="4000" dirty="0"/>
              <a:t>APPENDIX A</a:t>
            </a:r>
          </a:p>
        </p:txBody>
      </p:sp>
      <p:sp>
        <p:nvSpPr>
          <p:cNvPr id="3" name="Text Placeholder 2"/>
          <p:cNvSpPr>
            <a:spLocks noGrp="1"/>
          </p:cNvSpPr>
          <p:nvPr>
            <p:ph type="body" sz="half" idx="2"/>
          </p:nvPr>
        </p:nvSpPr>
        <p:spPr>
          <a:xfrm>
            <a:off x="1371600" y="2971800"/>
            <a:ext cx="5486400" cy="1524000"/>
          </a:xfrm>
        </p:spPr>
        <p:txBody>
          <a:bodyPr>
            <a:noAutofit/>
          </a:bodyPr>
          <a:lstStyle/>
          <a:p>
            <a:pPr>
              <a:buSzPct val="80000"/>
            </a:pPr>
            <a:r>
              <a:rPr lang="en-US" sz="2400" dirty="0"/>
              <a:t>Fidelity by Key Element/Subscale</a:t>
            </a:r>
          </a:p>
        </p:txBody>
      </p:sp>
    </p:spTree>
    <p:extLst>
      <p:ext uri="{BB962C8B-B14F-4D97-AF65-F5344CB8AC3E}">
        <p14:creationId xmlns:p14="http://schemas.microsoft.com/office/powerpoint/2010/main" val="34359247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28633480"/>
              </p:ext>
            </p:extLst>
          </p:nvPr>
        </p:nvGraphicFramePr>
        <p:xfrm>
          <a:off x="457203" y="914402"/>
          <a:ext cx="8229596" cy="5867397"/>
        </p:xfrm>
        <a:graphic>
          <a:graphicData uri="http://schemas.openxmlformats.org/drawingml/2006/table">
            <a:tbl>
              <a:tblPr firstRow="1" bandRow="1">
                <a:tableStyleId>{21E4AEA4-8DFA-4A89-87EB-49C32662AFE0}</a:tableStyleId>
              </a:tblPr>
              <a:tblGrid>
                <a:gridCol w="1711105">
                  <a:extLst>
                    <a:ext uri="{9D8B030D-6E8A-4147-A177-3AD203B41FA5}">
                      <a16:colId xmlns:a16="http://schemas.microsoft.com/office/drawing/2014/main" val="20000"/>
                    </a:ext>
                  </a:extLst>
                </a:gridCol>
                <a:gridCol w="931213">
                  <a:extLst>
                    <a:ext uri="{9D8B030D-6E8A-4147-A177-3AD203B41FA5}">
                      <a16:colId xmlns:a16="http://schemas.microsoft.com/office/drawing/2014/main" val="20001"/>
                    </a:ext>
                  </a:extLst>
                </a:gridCol>
                <a:gridCol w="931213">
                  <a:extLst>
                    <a:ext uri="{9D8B030D-6E8A-4147-A177-3AD203B41FA5}">
                      <a16:colId xmlns:a16="http://schemas.microsoft.com/office/drawing/2014/main" val="20002"/>
                    </a:ext>
                  </a:extLst>
                </a:gridCol>
                <a:gridCol w="931213">
                  <a:extLst>
                    <a:ext uri="{9D8B030D-6E8A-4147-A177-3AD203B41FA5}">
                      <a16:colId xmlns:a16="http://schemas.microsoft.com/office/drawing/2014/main" val="20003"/>
                    </a:ext>
                  </a:extLst>
                </a:gridCol>
                <a:gridCol w="931213">
                  <a:extLst>
                    <a:ext uri="{9D8B030D-6E8A-4147-A177-3AD203B41FA5}">
                      <a16:colId xmlns:a16="http://schemas.microsoft.com/office/drawing/2014/main" val="20004"/>
                    </a:ext>
                  </a:extLst>
                </a:gridCol>
                <a:gridCol w="931213">
                  <a:extLst>
                    <a:ext uri="{9D8B030D-6E8A-4147-A177-3AD203B41FA5}">
                      <a16:colId xmlns:a16="http://schemas.microsoft.com/office/drawing/2014/main" val="20005"/>
                    </a:ext>
                  </a:extLst>
                </a:gridCol>
                <a:gridCol w="931213">
                  <a:extLst>
                    <a:ext uri="{9D8B030D-6E8A-4147-A177-3AD203B41FA5}">
                      <a16:colId xmlns:a16="http://schemas.microsoft.com/office/drawing/2014/main" val="20006"/>
                    </a:ext>
                  </a:extLst>
                </a:gridCol>
                <a:gridCol w="931213">
                  <a:extLst>
                    <a:ext uri="{9D8B030D-6E8A-4147-A177-3AD203B41FA5}">
                      <a16:colId xmlns:a16="http://schemas.microsoft.com/office/drawing/2014/main" val="20007"/>
                    </a:ext>
                  </a:extLst>
                </a:gridCol>
              </a:tblGrid>
              <a:tr h="336897">
                <a:tc>
                  <a:txBody>
                    <a:bodyPr/>
                    <a:lstStyle/>
                    <a:p>
                      <a:pPr algn="ctr"/>
                      <a:endParaRPr lang="en-US" sz="1200" b="0" dirty="0"/>
                    </a:p>
                  </a:txBody>
                  <a:tcPr anchor="ctr">
                    <a:solidFill>
                      <a:schemeClr val="accent1"/>
                    </a:solidFill>
                  </a:tcPr>
                </a:tc>
                <a:tc>
                  <a:txBody>
                    <a:bodyPr/>
                    <a:lstStyle/>
                    <a:p>
                      <a:pPr algn="ctr"/>
                      <a:r>
                        <a:rPr lang="en-US" sz="1200" dirty="0"/>
                        <a:t>N</a:t>
                      </a:r>
                    </a:p>
                  </a:txBody>
                  <a:tcPr anchor="ctr">
                    <a:solidFill>
                      <a:schemeClr val="accent1"/>
                    </a:solidFill>
                  </a:tcPr>
                </a:tc>
                <a:tc>
                  <a:txBody>
                    <a:bodyPr/>
                    <a:lstStyle/>
                    <a:p>
                      <a:pPr algn="ctr"/>
                      <a:r>
                        <a:rPr lang="en-US" sz="1200" dirty="0"/>
                        <a:t>Total</a:t>
                      </a:r>
                    </a:p>
                  </a:txBody>
                  <a:tcPr anchor="ctr">
                    <a:solidFill>
                      <a:schemeClr val="accent1"/>
                    </a:solidFill>
                  </a:tcPr>
                </a:tc>
                <a:tc>
                  <a:txBody>
                    <a:bodyPr/>
                    <a:lstStyle/>
                    <a:p>
                      <a:pPr algn="ctr"/>
                      <a:r>
                        <a:rPr lang="en-US" sz="1200" dirty="0"/>
                        <a:t>ET</a:t>
                      </a:r>
                    </a:p>
                  </a:txBody>
                  <a:tcPr anchor="ctr">
                    <a:solidFill>
                      <a:schemeClr val="accent1"/>
                    </a:solidFill>
                  </a:tcPr>
                </a:tc>
                <a:tc>
                  <a:txBody>
                    <a:bodyPr/>
                    <a:lstStyle/>
                    <a:p>
                      <a:pPr algn="ctr"/>
                      <a:r>
                        <a:rPr lang="en-US" sz="1200" dirty="0"/>
                        <a:t>NCS</a:t>
                      </a:r>
                    </a:p>
                  </a:txBody>
                  <a:tcPr anchor="ctr">
                    <a:solidFill>
                      <a:schemeClr val="accent1"/>
                    </a:solidFill>
                  </a:tcPr>
                </a:tc>
                <a:tc>
                  <a:txBody>
                    <a:bodyPr/>
                    <a:lstStyle/>
                    <a:p>
                      <a:pPr algn="ctr"/>
                      <a:r>
                        <a:rPr lang="en-US" sz="1200" dirty="0"/>
                        <a:t>NB</a:t>
                      </a:r>
                    </a:p>
                  </a:txBody>
                  <a:tcPr anchor="ctr">
                    <a:solidFill>
                      <a:schemeClr val="accent1"/>
                    </a:solidFill>
                  </a:tcPr>
                </a:tc>
                <a:tc>
                  <a:txBody>
                    <a:bodyPr/>
                    <a:lstStyle/>
                    <a:p>
                      <a:pPr algn="ctr"/>
                      <a:r>
                        <a:rPr lang="en-US" sz="1200" dirty="0"/>
                        <a:t>OB</a:t>
                      </a:r>
                    </a:p>
                  </a:txBody>
                  <a:tcPr anchor="ctr">
                    <a:solidFill>
                      <a:schemeClr val="accent1"/>
                    </a:solidFill>
                  </a:tcPr>
                </a:tc>
                <a:tc>
                  <a:txBody>
                    <a:bodyPr/>
                    <a:lstStyle/>
                    <a:p>
                      <a:pPr algn="ctr"/>
                      <a:r>
                        <a:rPr lang="en-US" sz="1200" dirty="0"/>
                        <a:t>SFD</a:t>
                      </a:r>
                    </a:p>
                  </a:txBody>
                  <a:tcPr anchor="ctr">
                    <a:solidFill>
                      <a:schemeClr val="accent1"/>
                    </a:solidFill>
                  </a:tcPr>
                </a:tc>
                <a:extLst>
                  <a:ext uri="{0D108BD9-81ED-4DB2-BD59-A6C34878D82A}">
                    <a16:rowId xmlns:a16="http://schemas.microsoft.com/office/drawing/2014/main" val="10000"/>
                  </a:ext>
                </a:extLst>
              </a:tr>
              <a:tr h="307250">
                <a:tc>
                  <a:txBody>
                    <a:bodyPr/>
                    <a:lstStyle/>
                    <a:p>
                      <a:pPr algn="l" fontAlgn="b"/>
                      <a:r>
                        <a:rPr lang="en-US" sz="1100" b="0" i="0" u="none" strike="noStrike" dirty="0">
                          <a:solidFill>
                            <a:srgbClr val="000000"/>
                          </a:solidFill>
                          <a:effectLst/>
                          <a:latin typeface="Calibri" panose="020F0502020204030204" pitchFamily="34" charset="0"/>
                        </a:rPr>
                        <a:t>Coastal</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9525" marB="0" anchor="ctr"/>
                </a:tc>
                <a:extLst>
                  <a:ext uri="{0D108BD9-81ED-4DB2-BD59-A6C34878D82A}">
                    <a16:rowId xmlns:a16="http://schemas.microsoft.com/office/drawing/2014/main" val="10001"/>
                  </a:ext>
                </a:extLst>
              </a:tr>
              <a:tr h="307250">
                <a:tc>
                  <a:txBody>
                    <a:bodyPr/>
                    <a:lstStyle/>
                    <a:p>
                      <a:pPr algn="l" fontAlgn="b"/>
                      <a:r>
                        <a:rPr lang="en-US" sz="1100" b="0" i="0" u="none" strike="noStrike" dirty="0">
                          <a:solidFill>
                            <a:srgbClr val="000000"/>
                          </a:solidFill>
                          <a:effectLst/>
                          <a:latin typeface="Calibri" panose="020F0502020204030204" pitchFamily="34" charset="0"/>
                        </a:rPr>
                        <a:t>Plymouth</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21</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extLst>
                  <a:ext uri="{0D108BD9-81ED-4DB2-BD59-A6C34878D82A}">
                    <a16:rowId xmlns:a16="http://schemas.microsoft.com/office/drawing/2014/main" val="10002"/>
                  </a:ext>
                </a:extLst>
              </a:tr>
              <a:tr h="307250">
                <a:tc>
                  <a:txBody>
                    <a:bodyPr/>
                    <a:lstStyle/>
                    <a:p>
                      <a:pPr algn="l" fontAlgn="b"/>
                      <a:r>
                        <a:rPr lang="en-US" sz="1100" b="0" i="0" u="none" strike="noStrike" dirty="0">
                          <a:solidFill>
                            <a:srgbClr val="000000"/>
                          </a:solidFill>
                          <a:effectLst/>
                          <a:latin typeface="Calibri" panose="020F0502020204030204" pitchFamily="34" charset="0"/>
                        </a:rPr>
                        <a:t>RVW</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extLst>
                  <a:ext uri="{0D108BD9-81ED-4DB2-BD59-A6C34878D82A}">
                    <a16:rowId xmlns:a16="http://schemas.microsoft.com/office/drawing/2014/main" val="10003"/>
                  </a:ext>
                </a:extLst>
              </a:tr>
              <a:tr h="307250">
                <a:tc>
                  <a:txBody>
                    <a:bodyPr/>
                    <a:lstStyle/>
                    <a:p>
                      <a:pPr algn="l" fontAlgn="b"/>
                      <a:r>
                        <a:rPr lang="en-US" sz="1100" b="0" i="0" u="none" strike="noStrike" dirty="0">
                          <a:solidFill>
                            <a:srgbClr val="000000"/>
                          </a:solidFill>
                          <a:effectLst/>
                          <a:latin typeface="Calibri" panose="020F0502020204030204" pitchFamily="34" charset="0"/>
                        </a:rPr>
                        <a:t>Springfield</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10004"/>
                  </a:ext>
                </a:extLst>
              </a:tr>
              <a:tr h="307250">
                <a:tc>
                  <a:txBody>
                    <a:bodyPr/>
                    <a:lstStyle/>
                    <a:p>
                      <a:pPr algn="l" fontAlgn="b"/>
                      <a:r>
                        <a:rPr lang="en-US" sz="1100" b="0" i="0" u="none" strike="noStrike" dirty="0">
                          <a:solidFill>
                            <a:srgbClr val="000000"/>
                          </a:solidFill>
                          <a:effectLst/>
                          <a:latin typeface="Calibri" panose="020F0502020204030204" pitchFamily="34" charset="0"/>
                        </a:rPr>
                        <a:t>Brockton</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10005"/>
                  </a:ext>
                </a:extLst>
              </a:tr>
              <a:tr h="307250">
                <a:tc>
                  <a:txBody>
                    <a:bodyPr/>
                    <a:lstStyle/>
                    <a:p>
                      <a:pPr algn="l" fontAlgn="b"/>
                      <a:r>
                        <a:rPr lang="en-US" sz="1100" b="0" i="0" u="none" strike="noStrike" dirty="0">
                          <a:solidFill>
                            <a:srgbClr val="000000"/>
                          </a:solidFill>
                          <a:effectLst/>
                          <a:latin typeface="Calibri" panose="020F0502020204030204" pitchFamily="34" charset="0"/>
                        </a:rPr>
                        <a:t>Holyoke</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75%</a:t>
                      </a:r>
                    </a:p>
                  </a:txBody>
                  <a:tcPr marL="9525" marR="9525" marT="9525" marB="0" anchor="ctr"/>
                </a:tc>
                <a:extLst>
                  <a:ext uri="{0D108BD9-81ED-4DB2-BD59-A6C34878D82A}">
                    <a16:rowId xmlns:a16="http://schemas.microsoft.com/office/drawing/2014/main" val="10006"/>
                  </a:ext>
                </a:extLst>
              </a:tr>
              <a:tr h="307250">
                <a:tc>
                  <a:txBody>
                    <a:bodyPr/>
                    <a:lstStyle/>
                    <a:p>
                      <a:pPr algn="l" fontAlgn="b"/>
                      <a:r>
                        <a:rPr lang="en-US" sz="1100" b="0" i="0" u="none" strike="noStrike" dirty="0">
                          <a:solidFill>
                            <a:srgbClr val="000000"/>
                          </a:solidFill>
                          <a:effectLst/>
                          <a:latin typeface="Calibri" panose="020F0502020204030204" pitchFamily="34" charset="0"/>
                        </a:rPr>
                        <a:t>New Bedford</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extLst>
                  <a:ext uri="{0D108BD9-81ED-4DB2-BD59-A6C34878D82A}">
                    <a16:rowId xmlns:a16="http://schemas.microsoft.com/office/drawing/2014/main" val="10007"/>
                  </a:ext>
                </a:extLst>
              </a:tr>
              <a:tr h="307250">
                <a:tc>
                  <a:txBody>
                    <a:bodyPr/>
                    <a:lstStyle/>
                    <a:p>
                      <a:pPr algn="l" fontAlgn="b"/>
                      <a:r>
                        <a:rPr lang="en-US" sz="1100" b="0" i="0" u="none" strike="noStrike" dirty="0">
                          <a:solidFill>
                            <a:srgbClr val="000000"/>
                          </a:solidFill>
                          <a:effectLst/>
                          <a:latin typeface="Calibri" panose="020F0502020204030204" pitchFamily="34" charset="0"/>
                        </a:rPr>
                        <a:t>Lawrence</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extLst>
                  <a:ext uri="{0D108BD9-81ED-4DB2-BD59-A6C34878D82A}">
                    <a16:rowId xmlns:a16="http://schemas.microsoft.com/office/drawing/2014/main" val="10008"/>
                  </a:ext>
                </a:extLst>
              </a:tr>
              <a:tr h="307250">
                <a:tc>
                  <a:txBody>
                    <a:bodyPr/>
                    <a:lstStyle/>
                    <a:p>
                      <a:pPr algn="l" fontAlgn="b"/>
                      <a:r>
                        <a:rPr lang="en-US" sz="1100" b="0" i="0" u="none" strike="noStrike" dirty="0">
                          <a:solidFill>
                            <a:srgbClr val="000000"/>
                          </a:solidFill>
                          <a:effectLst/>
                          <a:latin typeface="Calibri" panose="020F0502020204030204" pitchFamily="34" charset="0"/>
                        </a:rPr>
                        <a:t>Lynn</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21</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extLst>
                  <a:ext uri="{0D108BD9-81ED-4DB2-BD59-A6C34878D82A}">
                    <a16:rowId xmlns:a16="http://schemas.microsoft.com/office/drawing/2014/main" val="10009"/>
                  </a:ext>
                </a:extLst>
              </a:tr>
              <a:tr h="307250">
                <a:tc>
                  <a:txBody>
                    <a:bodyPr/>
                    <a:lstStyle/>
                    <a:p>
                      <a:pPr algn="l" fontAlgn="b"/>
                      <a:r>
                        <a:rPr lang="en-US" sz="1100" b="0" i="0" u="none" strike="noStrike" dirty="0">
                          <a:solidFill>
                            <a:srgbClr val="000000"/>
                          </a:solidFill>
                          <a:effectLst/>
                          <a:latin typeface="Calibri" panose="020F0502020204030204" pitchFamily="34" charset="0"/>
                        </a:rPr>
                        <a:t>CSR</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0010"/>
                  </a:ext>
                </a:extLst>
              </a:tr>
              <a:tr h="307250">
                <a:tc>
                  <a:txBody>
                    <a:bodyPr/>
                    <a:lstStyle/>
                    <a:p>
                      <a:pPr algn="l" fontAlgn="b"/>
                      <a:r>
                        <a:rPr lang="en-US" sz="1100" b="0" i="0" u="none" strike="noStrike" dirty="0">
                          <a:solidFill>
                            <a:srgbClr val="000000"/>
                          </a:solidFill>
                          <a:effectLst/>
                          <a:latin typeface="Calibri" panose="020F0502020204030204" pitchFamily="34" charset="0"/>
                        </a:rPr>
                        <a:t>Greenfield</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0011"/>
                  </a:ext>
                </a:extLst>
              </a:tr>
              <a:tr h="307250">
                <a:tc>
                  <a:txBody>
                    <a:bodyPr/>
                    <a:lstStyle/>
                    <a:p>
                      <a:pPr algn="l" fontAlgn="b"/>
                      <a:r>
                        <a:rPr lang="en-US" sz="1100" b="0" i="0" u="none" strike="noStrike" dirty="0">
                          <a:solidFill>
                            <a:srgbClr val="000000"/>
                          </a:solidFill>
                          <a:effectLst/>
                          <a:latin typeface="Calibri" panose="020F0502020204030204" pitchFamily="34" charset="0"/>
                        </a:rPr>
                        <a:t>Attleboro</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ctr"/>
                </a:tc>
                <a:extLst>
                  <a:ext uri="{0D108BD9-81ED-4DB2-BD59-A6C34878D82A}">
                    <a16:rowId xmlns:a16="http://schemas.microsoft.com/office/drawing/2014/main" val="10012"/>
                  </a:ext>
                </a:extLst>
              </a:tr>
              <a:tr h="307250">
                <a:tc>
                  <a:txBody>
                    <a:bodyPr/>
                    <a:lstStyle/>
                    <a:p>
                      <a:pPr algn="l" fontAlgn="b"/>
                      <a:r>
                        <a:rPr lang="en-US" sz="1100" b="0" i="0" u="none" strike="noStrike" dirty="0">
                          <a:solidFill>
                            <a:srgbClr val="000000"/>
                          </a:solidFill>
                          <a:effectLst/>
                          <a:latin typeface="Calibri" panose="020F0502020204030204" pitchFamily="34" charset="0"/>
                        </a:rPr>
                        <a:t>N Central</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0013"/>
                  </a:ext>
                </a:extLst>
              </a:tr>
              <a:tr h="307250">
                <a:tc>
                  <a:txBody>
                    <a:bodyPr/>
                    <a:lstStyle/>
                    <a:p>
                      <a:pPr algn="l" fontAlgn="b"/>
                      <a:r>
                        <a:rPr lang="en-US" sz="1100" b="0" i="0" u="none" strike="noStrike" dirty="0">
                          <a:solidFill>
                            <a:srgbClr val="000000"/>
                          </a:solidFill>
                          <a:effectLst/>
                          <a:latin typeface="Calibri" panose="020F0502020204030204" pitchFamily="34" charset="0"/>
                        </a:rPr>
                        <a:t>Worcester W</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10014"/>
                  </a:ext>
                </a:extLst>
              </a:tr>
              <a:tr h="307250">
                <a:tc>
                  <a:txBody>
                    <a:bodyPr/>
                    <a:lstStyle/>
                    <a:p>
                      <a:pPr algn="l" fontAlgn="b"/>
                      <a:r>
                        <a:rPr lang="en-US" sz="1100" b="0" i="0" u="none" strike="noStrike" dirty="0">
                          <a:solidFill>
                            <a:srgbClr val="000000"/>
                          </a:solidFill>
                          <a:effectLst/>
                          <a:latin typeface="Calibri" panose="020F0502020204030204" pitchFamily="34" charset="0"/>
                        </a:rPr>
                        <a:t>Worcester E</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19</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0015"/>
                  </a:ext>
                </a:extLst>
              </a:tr>
              <a:tr h="307250">
                <a:tc>
                  <a:txBody>
                    <a:bodyPr/>
                    <a:lstStyle/>
                    <a:p>
                      <a:pPr algn="l" fontAlgn="b"/>
                      <a:r>
                        <a:rPr lang="en-US" sz="1100" b="0" i="0" u="none" strike="noStrike" dirty="0">
                          <a:solidFill>
                            <a:srgbClr val="000000"/>
                          </a:solidFill>
                          <a:effectLst/>
                          <a:latin typeface="Calibri" panose="020F0502020204030204" pitchFamily="34" charset="0"/>
                        </a:rPr>
                        <a:t>Malden</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57%</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0016"/>
                  </a:ext>
                </a:extLst>
              </a:tr>
              <a:tr h="307250">
                <a:tc>
                  <a:txBody>
                    <a:bodyPr/>
                    <a:lstStyle/>
                    <a:p>
                      <a:r>
                        <a:rPr lang="en-US" sz="1400" b="1" dirty="0">
                          <a:latin typeface="Calibri" panose="020F0502020204030204" pitchFamily="34" charset="0"/>
                        </a:rPr>
                        <a:t>ALL</a:t>
                      </a:r>
                    </a:p>
                  </a:txBody>
                  <a:tcPr anchor="ctr"/>
                </a:tc>
                <a:tc>
                  <a:txBody>
                    <a:bodyPr/>
                    <a:lstStyle/>
                    <a:p>
                      <a:pPr algn="ctr"/>
                      <a:r>
                        <a:rPr lang="en-US" sz="1400" b="1" dirty="0">
                          <a:latin typeface="Calibri" panose="020F0502020204030204" pitchFamily="34" charset="0"/>
                        </a:rPr>
                        <a:t>623</a:t>
                      </a:r>
                    </a:p>
                  </a:txBody>
                  <a:tcPr anchor="ctr">
                    <a:solidFill>
                      <a:srgbClr val="D9D1E7"/>
                    </a:solidFill>
                  </a:tcPr>
                </a:tc>
                <a:tc>
                  <a:txBody>
                    <a:bodyPr/>
                    <a:lstStyle/>
                    <a:p>
                      <a:pPr algn="ctr"/>
                      <a:r>
                        <a:rPr lang="en-US" sz="1400" b="1" dirty="0">
                          <a:latin typeface="Calibri" panose="020F0502020204030204" pitchFamily="34" charset="0"/>
                        </a:rPr>
                        <a:t>66%</a:t>
                      </a:r>
                    </a:p>
                  </a:txBody>
                  <a:tcPr anchor="ctr">
                    <a:solidFill>
                      <a:srgbClr val="D9D1E7"/>
                    </a:solidFill>
                  </a:tcPr>
                </a:tc>
                <a:tc>
                  <a:txBody>
                    <a:bodyPr/>
                    <a:lstStyle/>
                    <a:p>
                      <a:pPr algn="ctr"/>
                      <a:r>
                        <a:rPr lang="en-US" sz="1400" b="1" dirty="0">
                          <a:latin typeface="Calibri" panose="020F0502020204030204" pitchFamily="34" charset="0"/>
                        </a:rPr>
                        <a:t>66%</a:t>
                      </a:r>
                    </a:p>
                  </a:txBody>
                  <a:tcPr anchor="ctr">
                    <a:solidFill>
                      <a:srgbClr val="D9D1E7"/>
                    </a:solidFill>
                  </a:tcPr>
                </a:tc>
                <a:tc>
                  <a:txBody>
                    <a:bodyPr/>
                    <a:lstStyle/>
                    <a:p>
                      <a:pPr algn="ctr"/>
                      <a:r>
                        <a:rPr lang="en-US" sz="1400" b="1" dirty="0">
                          <a:latin typeface="Calibri" panose="020F0502020204030204" pitchFamily="34" charset="0"/>
                        </a:rPr>
                        <a:t>59%</a:t>
                      </a:r>
                    </a:p>
                  </a:txBody>
                  <a:tcPr anchor="ctr">
                    <a:solidFill>
                      <a:srgbClr val="D9D1E7"/>
                    </a:solidFill>
                  </a:tcPr>
                </a:tc>
                <a:tc>
                  <a:txBody>
                    <a:bodyPr/>
                    <a:lstStyle/>
                    <a:p>
                      <a:pPr algn="ctr"/>
                      <a:r>
                        <a:rPr lang="en-US" sz="1400" b="1" dirty="0">
                          <a:latin typeface="Calibri" panose="020F0502020204030204" pitchFamily="34" charset="0"/>
                        </a:rPr>
                        <a:t>69%</a:t>
                      </a:r>
                    </a:p>
                  </a:txBody>
                  <a:tcPr anchor="ctr">
                    <a:solidFill>
                      <a:srgbClr val="D9D1E7"/>
                    </a:solidFill>
                  </a:tcPr>
                </a:tc>
                <a:tc>
                  <a:txBody>
                    <a:bodyPr/>
                    <a:lstStyle/>
                    <a:p>
                      <a:pPr algn="ctr"/>
                      <a:r>
                        <a:rPr lang="en-US" sz="1400" b="1" dirty="0">
                          <a:latin typeface="Calibri" panose="020F0502020204030204" pitchFamily="34" charset="0"/>
                        </a:rPr>
                        <a:t>68%</a:t>
                      </a:r>
                    </a:p>
                  </a:txBody>
                  <a:tcPr anchor="ctr">
                    <a:solidFill>
                      <a:srgbClr val="D9D1E7"/>
                    </a:solidFill>
                  </a:tcPr>
                </a:tc>
                <a:tc>
                  <a:txBody>
                    <a:bodyPr/>
                    <a:lstStyle/>
                    <a:p>
                      <a:pPr algn="ctr"/>
                      <a:r>
                        <a:rPr lang="en-US" sz="1400" b="1" dirty="0">
                          <a:latin typeface="Calibri" panose="020F0502020204030204" pitchFamily="34" charset="0"/>
                        </a:rPr>
                        <a:t>70%</a:t>
                      </a:r>
                    </a:p>
                  </a:txBody>
                  <a:tcPr anchor="ctr">
                    <a:solidFill>
                      <a:srgbClr val="D9D1E7"/>
                    </a:solidFill>
                  </a:tcPr>
                </a:tc>
                <a:extLst>
                  <a:ext uri="{0D108BD9-81ED-4DB2-BD59-A6C34878D82A}">
                    <a16:rowId xmlns:a16="http://schemas.microsoft.com/office/drawing/2014/main" val="10017"/>
                  </a:ext>
                </a:extLst>
              </a:tr>
              <a:tr h="307250">
                <a:tc>
                  <a:txBody>
                    <a:bodyPr/>
                    <a:lstStyle/>
                    <a:p>
                      <a:r>
                        <a:rPr lang="en-US" sz="1400" b="1" dirty="0">
                          <a:latin typeface="Calibri" panose="020F0502020204030204" pitchFamily="34" charset="0"/>
                        </a:rPr>
                        <a:t>National Mean</a:t>
                      </a:r>
                    </a:p>
                  </a:txBody>
                  <a:tcPr anchor="ctr">
                    <a:solidFill>
                      <a:schemeClr val="accent2">
                        <a:lumMod val="60000"/>
                        <a:lumOff val="40000"/>
                      </a:schemeClr>
                    </a:solidFill>
                  </a:tcPr>
                </a:tc>
                <a:tc>
                  <a:txBody>
                    <a:bodyPr/>
                    <a:lstStyle/>
                    <a:p>
                      <a:pPr algn="ctr"/>
                      <a:r>
                        <a:rPr lang="en-US" sz="1400" b="1" dirty="0"/>
                        <a:t>--</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a:t>72%</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a:t>68%</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a:t>66%</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a:t>74%</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a:t>75%</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a:t>78%</a:t>
                      </a:r>
                      <a:endParaRPr lang="en-US" sz="1400" b="1" dirty="0">
                        <a:latin typeface="Calibri" panose="020F0502020204030204" pitchFamily="34" charset="0"/>
                      </a:endParaRPr>
                    </a:p>
                  </a:txBody>
                  <a:tcPr anchor="ctr">
                    <a:solidFill>
                      <a:srgbClr val="B69AD6"/>
                    </a:solidFill>
                  </a:tcPr>
                </a:tc>
                <a:extLst>
                  <a:ext uri="{0D108BD9-81ED-4DB2-BD59-A6C34878D82A}">
                    <a16:rowId xmlns:a16="http://schemas.microsoft.com/office/drawing/2014/main" val="10018"/>
                  </a:ext>
                </a:extLst>
              </a:tr>
            </a:tbl>
          </a:graphicData>
        </a:graphic>
      </p:graphicFrame>
      <p:sp>
        <p:nvSpPr>
          <p:cNvPr id="8" name="Title 1"/>
          <p:cNvSpPr txBox="1">
            <a:spLocks/>
          </p:cNvSpPr>
          <p:nvPr/>
        </p:nvSpPr>
        <p:spPr>
          <a:xfrm>
            <a:off x="0" y="0"/>
            <a:ext cx="9144000"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a:solidFill>
                  <a:schemeClr val="accent5"/>
                </a:solidFill>
              </a:rPr>
              <a:t>Fidelity by Key Element</a:t>
            </a:r>
            <a:endParaRPr lang="en-US" sz="3600" i="1" dirty="0">
              <a:solidFill>
                <a:schemeClr val="accent5"/>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1" y="18517"/>
            <a:ext cx="1905000" cy="869396"/>
          </a:xfrm>
          <a:prstGeom prst="rect">
            <a:avLst/>
          </a:prstGeom>
        </p:spPr>
      </p:pic>
      <p:sp>
        <p:nvSpPr>
          <p:cNvPr id="2" name="Slide Number Placeholder 1"/>
          <p:cNvSpPr>
            <a:spLocks noGrp="1"/>
          </p:cNvSpPr>
          <p:nvPr>
            <p:ph type="sldNum" sz="quarter" idx="12"/>
          </p:nvPr>
        </p:nvSpPr>
        <p:spPr>
          <a:xfrm>
            <a:off x="8669380" y="6400799"/>
            <a:ext cx="533400" cy="381000"/>
          </a:xfrm>
        </p:spPr>
        <p:txBody>
          <a:bodyPr/>
          <a:lstStyle/>
          <a:p>
            <a:fld id="{21AD2AE7-D6AC-47DD-9777-F6653940EDA2}" type="slidenum">
              <a:rPr lang="en-US" smtClean="0"/>
              <a:t>105</a:t>
            </a:fld>
            <a:endParaRPr lang="en-US" dirty="0"/>
          </a:p>
        </p:txBody>
      </p:sp>
    </p:spTree>
    <p:extLst>
      <p:ext uri="{BB962C8B-B14F-4D97-AF65-F5344CB8AC3E}">
        <p14:creationId xmlns:p14="http://schemas.microsoft.com/office/powerpoint/2010/main" val="25343764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01661386"/>
              </p:ext>
            </p:extLst>
          </p:nvPr>
        </p:nvGraphicFramePr>
        <p:xfrm>
          <a:off x="457203" y="914400"/>
          <a:ext cx="8229596" cy="5793644"/>
        </p:xfrm>
        <a:graphic>
          <a:graphicData uri="http://schemas.openxmlformats.org/drawingml/2006/table">
            <a:tbl>
              <a:tblPr firstRow="1" bandRow="1">
                <a:tableStyleId>{21E4AEA4-8DFA-4A89-87EB-49C32662AFE0}</a:tableStyleId>
              </a:tblPr>
              <a:tblGrid>
                <a:gridCol w="1711105">
                  <a:extLst>
                    <a:ext uri="{9D8B030D-6E8A-4147-A177-3AD203B41FA5}">
                      <a16:colId xmlns:a16="http://schemas.microsoft.com/office/drawing/2014/main" val="20000"/>
                    </a:ext>
                  </a:extLst>
                </a:gridCol>
                <a:gridCol w="931213">
                  <a:extLst>
                    <a:ext uri="{9D8B030D-6E8A-4147-A177-3AD203B41FA5}">
                      <a16:colId xmlns:a16="http://schemas.microsoft.com/office/drawing/2014/main" val="20001"/>
                    </a:ext>
                  </a:extLst>
                </a:gridCol>
                <a:gridCol w="931213">
                  <a:extLst>
                    <a:ext uri="{9D8B030D-6E8A-4147-A177-3AD203B41FA5}">
                      <a16:colId xmlns:a16="http://schemas.microsoft.com/office/drawing/2014/main" val="20002"/>
                    </a:ext>
                  </a:extLst>
                </a:gridCol>
                <a:gridCol w="931213">
                  <a:extLst>
                    <a:ext uri="{9D8B030D-6E8A-4147-A177-3AD203B41FA5}">
                      <a16:colId xmlns:a16="http://schemas.microsoft.com/office/drawing/2014/main" val="20003"/>
                    </a:ext>
                  </a:extLst>
                </a:gridCol>
                <a:gridCol w="931213">
                  <a:extLst>
                    <a:ext uri="{9D8B030D-6E8A-4147-A177-3AD203B41FA5}">
                      <a16:colId xmlns:a16="http://schemas.microsoft.com/office/drawing/2014/main" val="20004"/>
                    </a:ext>
                  </a:extLst>
                </a:gridCol>
                <a:gridCol w="931213">
                  <a:extLst>
                    <a:ext uri="{9D8B030D-6E8A-4147-A177-3AD203B41FA5}">
                      <a16:colId xmlns:a16="http://schemas.microsoft.com/office/drawing/2014/main" val="20005"/>
                    </a:ext>
                  </a:extLst>
                </a:gridCol>
                <a:gridCol w="931213">
                  <a:extLst>
                    <a:ext uri="{9D8B030D-6E8A-4147-A177-3AD203B41FA5}">
                      <a16:colId xmlns:a16="http://schemas.microsoft.com/office/drawing/2014/main" val="20006"/>
                    </a:ext>
                  </a:extLst>
                </a:gridCol>
                <a:gridCol w="931213">
                  <a:extLst>
                    <a:ext uri="{9D8B030D-6E8A-4147-A177-3AD203B41FA5}">
                      <a16:colId xmlns:a16="http://schemas.microsoft.com/office/drawing/2014/main" val="20007"/>
                    </a:ext>
                  </a:extLst>
                </a:gridCol>
              </a:tblGrid>
              <a:tr h="326828">
                <a:tc>
                  <a:txBody>
                    <a:bodyPr/>
                    <a:lstStyle/>
                    <a:p>
                      <a:pPr algn="ctr"/>
                      <a:endParaRPr lang="en-US" sz="1200" b="0" dirty="0"/>
                    </a:p>
                  </a:txBody>
                  <a:tcPr anchor="ctr">
                    <a:solidFill>
                      <a:schemeClr val="accent1"/>
                    </a:solidFill>
                  </a:tcPr>
                </a:tc>
                <a:tc>
                  <a:txBody>
                    <a:bodyPr/>
                    <a:lstStyle/>
                    <a:p>
                      <a:pPr algn="ctr"/>
                      <a:r>
                        <a:rPr lang="en-US" sz="1200" dirty="0"/>
                        <a:t>N</a:t>
                      </a:r>
                    </a:p>
                  </a:txBody>
                  <a:tcPr anchor="ctr">
                    <a:solidFill>
                      <a:schemeClr val="accent1"/>
                    </a:solidFill>
                  </a:tcPr>
                </a:tc>
                <a:tc>
                  <a:txBody>
                    <a:bodyPr/>
                    <a:lstStyle/>
                    <a:p>
                      <a:pPr algn="ctr"/>
                      <a:r>
                        <a:rPr lang="en-US" sz="1200" dirty="0"/>
                        <a:t>Total</a:t>
                      </a:r>
                    </a:p>
                  </a:txBody>
                  <a:tcPr anchor="ctr">
                    <a:solidFill>
                      <a:schemeClr val="accent1"/>
                    </a:solidFill>
                  </a:tcPr>
                </a:tc>
                <a:tc>
                  <a:txBody>
                    <a:bodyPr/>
                    <a:lstStyle/>
                    <a:p>
                      <a:pPr algn="ctr"/>
                      <a:r>
                        <a:rPr lang="en-US" sz="1200" dirty="0"/>
                        <a:t>ET</a:t>
                      </a:r>
                    </a:p>
                  </a:txBody>
                  <a:tcPr anchor="ctr">
                    <a:solidFill>
                      <a:schemeClr val="accent1"/>
                    </a:solidFill>
                  </a:tcPr>
                </a:tc>
                <a:tc>
                  <a:txBody>
                    <a:bodyPr/>
                    <a:lstStyle/>
                    <a:p>
                      <a:pPr algn="ctr"/>
                      <a:r>
                        <a:rPr lang="en-US" sz="1200" dirty="0"/>
                        <a:t>NCS</a:t>
                      </a:r>
                    </a:p>
                  </a:txBody>
                  <a:tcPr anchor="ctr">
                    <a:solidFill>
                      <a:schemeClr val="accent1"/>
                    </a:solidFill>
                  </a:tcPr>
                </a:tc>
                <a:tc>
                  <a:txBody>
                    <a:bodyPr/>
                    <a:lstStyle/>
                    <a:p>
                      <a:pPr algn="ctr"/>
                      <a:r>
                        <a:rPr lang="en-US" sz="1200" dirty="0"/>
                        <a:t>NB</a:t>
                      </a:r>
                    </a:p>
                  </a:txBody>
                  <a:tcPr anchor="ctr">
                    <a:solidFill>
                      <a:schemeClr val="accent1"/>
                    </a:solidFill>
                  </a:tcPr>
                </a:tc>
                <a:tc>
                  <a:txBody>
                    <a:bodyPr/>
                    <a:lstStyle/>
                    <a:p>
                      <a:pPr algn="ctr"/>
                      <a:r>
                        <a:rPr lang="en-US" sz="1200" dirty="0"/>
                        <a:t>OB</a:t>
                      </a:r>
                    </a:p>
                  </a:txBody>
                  <a:tcPr anchor="ctr">
                    <a:solidFill>
                      <a:schemeClr val="accent1"/>
                    </a:solidFill>
                  </a:tcPr>
                </a:tc>
                <a:tc>
                  <a:txBody>
                    <a:bodyPr/>
                    <a:lstStyle/>
                    <a:p>
                      <a:pPr algn="ctr"/>
                      <a:r>
                        <a:rPr lang="en-US" sz="1200" dirty="0"/>
                        <a:t>SFD</a:t>
                      </a:r>
                    </a:p>
                  </a:txBody>
                  <a:tcPr anchor="ctr">
                    <a:solidFill>
                      <a:schemeClr val="accent1"/>
                    </a:solidFill>
                  </a:tcPr>
                </a:tc>
                <a:extLst>
                  <a:ext uri="{0D108BD9-81ED-4DB2-BD59-A6C34878D82A}">
                    <a16:rowId xmlns:a16="http://schemas.microsoft.com/office/drawing/2014/main" val="10000"/>
                  </a:ext>
                </a:extLst>
              </a:tr>
              <a:tr h="303576">
                <a:tc>
                  <a:txBody>
                    <a:bodyPr/>
                    <a:lstStyle/>
                    <a:p>
                      <a:pPr algn="l" fontAlgn="b"/>
                      <a:r>
                        <a:rPr lang="en-US" sz="1100" b="0" i="0" u="none" strike="noStrike" dirty="0">
                          <a:solidFill>
                            <a:srgbClr val="000000"/>
                          </a:solidFill>
                          <a:effectLst/>
                          <a:latin typeface="Calibri" panose="020F0502020204030204" pitchFamily="34" charset="0"/>
                        </a:rPr>
                        <a:t>Fall River</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10001"/>
                  </a:ext>
                </a:extLst>
              </a:tr>
              <a:tr h="303576">
                <a:tc>
                  <a:txBody>
                    <a:bodyPr/>
                    <a:lstStyle/>
                    <a:p>
                      <a:pPr algn="l" fontAlgn="b"/>
                      <a:r>
                        <a:rPr lang="en-US" sz="1100" b="0" i="0" u="none" strike="noStrike" dirty="0" err="1">
                          <a:solidFill>
                            <a:srgbClr val="000000"/>
                          </a:solidFill>
                          <a:effectLst/>
                          <a:latin typeface="Calibri" panose="020F0502020204030204" pitchFamily="34" charset="0"/>
                        </a:rPr>
                        <a:t>Gandara</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10002"/>
                  </a:ext>
                </a:extLst>
              </a:tr>
              <a:tr h="303576">
                <a:tc>
                  <a:txBody>
                    <a:bodyPr/>
                    <a:lstStyle/>
                    <a:p>
                      <a:pPr algn="l" fontAlgn="b"/>
                      <a:r>
                        <a:rPr lang="en-US" sz="1100" b="0" i="0" u="none" strike="noStrike" dirty="0">
                          <a:solidFill>
                            <a:srgbClr val="000000"/>
                          </a:solidFill>
                          <a:effectLst/>
                          <a:latin typeface="Calibri" panose="020F0502020204030204" pitchFamily="34" charset="0"/>
                        </a:rPr>
                        <a:t>Cambridge</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10003"/>
                  </a:ext>
                </a:extLst>
              </a:tr>
              <a:tr h="303576">
                <a:tc>
                  <a:txBody>
                    <a:bodyPr/>
                    <a:lstStyle/>
                    <a:p>
                      <a:pPr algn="l" fontAlgn="b"/>
                      <a:r>
                        <a:rPr lang="en-US" sz="1100" b="0" i="0" u="none" strike="noStrike" dirty="0">
                          <a:solidFill>
                            <a:srgbClr val="000000"/>
                          </a:solidFill>
                          <a:effectLst/>
                          <a:latin typeface="Calibri" panose="020F0502020204030204" pitchFamily="34" charset="0"/>
                        </a:rPr>
                        <a:t>Cape Ann</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extLst>
                  <a:ext uri="{0D108BD9-81ED-4DB2-BD59-A6C34878D82A}">
                    <a16:rowId xmlns:a16="http://schemas.microsoft.com/office/drawing/2014/main" val="10004"/>
                  </a:ext>
                </a:extLst>
              </a:tr>
              <a:tr h="303576">
                <a:tc>
                  <a:txBody>
                    <a:bodyPr/>
                    <a:lstStyle/>
                    <a:p>
                      <a:pPr algn="l" fontAlgn="b"/>
                      <a:r>
                        <a:rPr lang="en-US" sz="1100" b="0" i="0" u="none" strike="noStrike" dirty="0">
                          <a:solidFill>
                            <a:srgbClr val="000000"/>
                          </a:solidFill>
                          <a:effectLst/>
                          <a:latin typeface="Calibri" panose="020F0502020204030204" pitchFamily="34" charset="0"/>
                        </a:rPr>
                        <a:t>Haverhill</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10005"/>
                  </a:ext>
                </a:extLst>
              </a:tr>
              <a:tr h="303576">
                <a:tc>
                  <a:txBody>
                    <a:bodyPr/>
                    <a:lstStyle/>
                    <a:p>
                      <a:pPr algn="l" fontAlgn="b"/>
                      <a:r>
                        <a:rPr lang="en-US" sz="1100" b="0" i="0" u="none" strike="noStrike" dirty="0">
                          <a:solidFill>
                            <a:srgbClr val="000000"/>
                          </a:solidFill>
                          <a:effectLst/>
                          <a:latin typeface="Calibri" panose="020F0502020204030204" pitchFamily="34" charset="0"/>
                        </a:rPr>
                        <a:t>C and I</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78%</a:t>
                      </a:r>
                    </a:p>
                  </a:txBody>
                  <a:tcPr marL="9525" marR="9525" marT="9525" marB="0" anchor="ctr"/>
                </a:tc>
                <a:extLst>
                  <a:ext uri="{0D108BD9-81ED-4DB2-BD59-A6C34878D82A}">
                    <a16:rowId xmlns:a16="http://schemas.microsoft.com/office/drawing/2014/main" val="10006"/>
                  </a:ext>
                </a:extLst>
              </a:tr>
              <a:tr h="303576">
                <a:tc>
                  <a:txBody>
                    <a:bodyPr/>
                    <a:lstStyle/>
                    <a:p>
                      <a:pPr algn="l" fontAlgn="b"/>
                      <a:r>
                        <a:rPr lang="en-US" sz="1100" b="0" i="0" u="none" strike="noStrike" dirty="0">
                          <a:solidFill>
                            <a:srgbClr val="000000"/>
                          </a:solidFill>
                          <a:effectLst/>
                          <a:latin typeface="Calibri" panose="020F0502020204030204" pitchFamily="34" charset="0"/>
                        </a:rPr>
                        <a:t>Walden</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58%</a:t>
                      </a:r>
                    </a:p>
                  </a:txBody>
                  <a:tcPr marL="9525" marR="9525" marT="9525" marB="0" anchor="ctr"/>
                </a:tc>
                <a:extLst>
                  <a:ext uri="{0D108BD9-81ED-4DB2-BD59-A6C34878D82A}">
                    <a16:rowId xmlns:a16="http://schemas.microsoft.com/office/drawing/2014/main" val="10007"/>
                  </a:ext>
                </a:extLst>
              </a:tr>
              <a:tr h="303576">
                <a:tc>
                  <a:txBody>
                    <a:bodyPr/>
                    <a:lstStyle/>
                    <a:p>
                      <a:pPr algn="l" fontAlgn="b"/>
                      <a:r>
                        <a:rPr lang="en-US" sz="1100" b="0" i="0" u="none" strike="noStrike" dirty="0">
                          <a:solidFill>
                            <a:srgbClr val="000000"/>
                          </a:solidFill>
                          <a:effectLst/>
                          <a:latin typeface="Calibri" panose="020F0502020204030204" pitchFamily="34" charset="0"/>
                        </a:rPr>
                        <a:t>Dimock</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extLst>
                  <a:ext uri="{0D108BD9-81ED-4DB2-BD59-A6C34878D82A}">
                    <a16:rowId xmlns:a16="http://schemas.microsoft.com/office/drawing/2014/main" val="10008"/>
                  </a:ext>
                </a:extLst>
              </a:tr>
              <a:tr h="303576">
                <a:tc>
                  <a:txBody>
                    <a:bodyPr/>
                    <a:lstStyle/>
                    <a:p>
                      <a:pPr algn="l" fontAlgn="b"/>
                      <a:r>
                        <a:rPr lang="en-US" sz="1100" b="0" i="0" u="none" strike="noStrike" dirty="0">
                          <a:solidFill>
                            <a:srgbClr val="000000"/>
                          </a:solidFill>
                          <a:effectLst/>
                          <a:latin typeface="Calibri" panose="020F0502020204030204" pitchFamily="34" charset="0"/>
                        </a:rPr>
                        <a:t>Lowell</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0009"/>
                  </a:ext>
                </a:extLst>
              </a:tr>
              <a:tr h="303576">
                <a:tc>
                  <a:txBody>
                    <a:bodyPr/>
                    <a:lstStyle/>
                    <a:p>
                      <a:pPr algn="l" fontAlgn="b"/>
                      <a:r>
                        <a:rPr lang="en-US" sz="1100" b="0" i="0" u="none" strike="noStrike" dirty="0">
                          <a:solidFill>
                            <a:srgbClr val="000000"/>
                          </a:solidFill>
                          <a:effectLst/>
                          <a:latin typeface="Calibri" panose="020F0502020204030204" pitchFamily="34" charset="0"/>
                        </a:rPr>
                        <a:t>Harbor</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extLst>
                  <a:ext uri="{0D108BD9-81ED-4DB2-BD59-A6C34878D82A}">
                    <a16:rowId xmlns:a16="http://schemas.microsoft.com/office/drawing/2014/main" val="10010"/>
                  </a:ext>
                </a:extLst>
              </a:tr>
              <a:tr h="303576">
                <a:tc>
                  <a:txBody>
                    <a:bodyPr/>
                    <a:lstStyle/>
                    <a:p>
                      <a:pPr algn="l" fontAlgn="b"/>
                      <a:r>
                        <a:rPr lang="en-US" sz="1100" b="0" i="0" u="none" strike="noStrike" dirty="0">
                          <a:solidFill>
                            <a:srgbClr val="000000"/>
                          </a:solidFill>
                          <a:effectLst/>
                          <a:latin typeface="Calibri" panose="020F0502020204030204" pitchFamily="34" charset="0"/>
                        </a:rPr>
                        <a:t>Arlington</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9525" marB="0" anchor="ctr"/>
                </a:tc>
                <a:extLst>
                  <a:ext uri="{0D108BD9-81ED-4DB2-BD59-A6C34878D82A}">
                    <a16:rowId xmlns:a16="http://schemas.microsoft.com/office/drawing/2014/main" val="10011"/>
                  </a:ext>
                </a:extLst>
              </a:tr>
              <a:tr h="303576">
                <a:tc>
                  <a:txBody>
                    <a:bodyPr/>
                    <a:lstStyle/>
                    <a:p>
                      <a:pPr algn="l" fontAlgn="b"/>
                      <a:r>
                        <a:rPr lang="en-US" sz="1100" b="0" i="0" u="none" strike="noStrike" dirty="0">
                          <a:solidFill>
                            <a:srgbClr val="000000"/>
                          </a:solidFill>
                          <a:effectLst/>
                          <a:latin typeface="Calibri" panose="020F0502020204030204" pitchFamily="34" charset="0"/>
                        </a:rPr>
                        <a:t>Pittsfield</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0012"/>
                  </a:ext>
                </a:extLst>
              </a:tr>
              <a:tr h="303576">
                <a:tc>
                  <a:txBody>
                    <a:bodyPr/>
                    <a:lstStyle/>
                    <a:p>
                      <a:pPr algn="l" fontAlgn="b"/>
                      <a:r>
                        <a:rPr lang="en-US" sz="1100" b="0" i="0" u="none" strike="noStrike" dirty="0">
                          <a:solidFill>
                            <a:srgbClr val="000000"/>
                          </a:solidFill>
                          <a:effectLst/>
                          <a:latin typeface="Calibri" panose="020F0502020204030204" pitchFamily="34" charset="0"/>
                        </a:rPr>
                        <a:t>Hyde Park</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72%</a:t>
                      </a:r>
                    </a:p>
                  </a:txBody>
                  <a:tcPr marL="9525" marR="9525" marT="9525" marB="0" anchor="ctr"/>
                </a:tc>
                <a:extLst>
                  <a:ext uri="{0D108BD9-81ED-4DB2-BD59-A6C34878D82A}">
                    <a16:rowId xmlns:a16="http://schemas.microsoft.com/office/drawing/2014/main" val="10013"/>
                  </a:ext>
                </a:extLst>
              </a:tr>
              <a:tr h="303576">
                <a:tc>
                  <a:txBody>
                    <a:bodyPr/>
                    <a:lstStyle/>
                    <a:p>
                      <a:pPr algn="l" fontAlgn="b"/>
                      <a:r>
                        <a:rPr lang="en-US" sz="1100" b="0" i="0" u="none" strike="noStrike" dirty="0">
                          <a:solidFill>
                            <a:srgbClr val="000000"/>
                          </a:solidFill>
                          <a:effectLst/>
                          <a:latin typeface="Calibri" panose="020F0502020204030204" pitchFamily="34" charset="0"/>
                        </a:rPr>
                        <a:t>Park Street</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66%</a:t>
                      </a:r>
                    </a:p>
                  </a:txBody>
                  <a:tcPr marL="9525" marR="9525" marT="9525" marB="0" anchor="ctr"/>
                </a:tc>
                <a:extLst>
                  <a:ext uri="{0D108BD9-81ED-4DB2-BD59-A6C34878D82A}">
                    <a16:rowId xmlns:a16="http://schemas.microsoft.com/office/drawing/2014/main" val="10014"/>
                  </a:ext>
                </a:extLst>
              </a:tr>
              <a:tr h="303576">
                <a:tc>
                  <a:txBody>
                    <a:bodyPr/>
                    <a:lstStyle/>
                    <a:p>
                      <a:pPr algn="l" fontAlgn="b"/>
                      <a:r>
                        <a:rPr lang="en-US" sz="1100" b="0" i="0" u="none" strike="noStrike" dirty="0">
                          <a:solidFill>
                            <a:srgbClr val="000000"/>
                          </a:solidFill>
                          <a:effectLst/>
                          <a:latin typeface="Calibri" panose="020F0502020204030204" pitchFamily="34" charset="0"/>
                        </a:rPr>
                        <a:t>Framingham</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66%</a:t>
                      </a:r>
                    </a:p>
                  </a:txBody>
                  <a:tcPr marL="9525" marR="9525" marT="9525" marB="0" anchor="ctr"/>
                </a:tc>
                <a:extLst>
                  <a:ext uri="{0D108BD9-81ED-4DB2-BD59-A6C34878D82A}">
                    <a16:rowId xmlns:a16="http://schemas.microsoft.com/office/drawing/2014/main" val="10015"/>
                  </a:ext>
                </a:extLst>
              </a:tr>
              <a:tr h="303576">
                <a:tc>
                  <a:txBody>
                    <a:bodyPr/>
                    <a:lstStyle/>
                    <a:p>
                      <a:pPr algn="l" fontAlgn="b"/>
                      <a:r>
                        <a:rPr lang="en-US" sz="1100" b="0" i="0" u="none" strike="noStrike" dirty="0">
                          <a:solidFill>
                            <a:srgbClr val="000000"/>
                          </a:solidFill>
                          <a:effectLst/>
                          <a:latin typeface="Calibri" panose="020F0502020204030204" pitchFamily="34" charset="0"/>
                        </a:rPr>
                        <a:t>S Central</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73%</a:t>
                      </a:r>
                    </a:p>
                  </a:txBody>
                  <a:tcPr marL="9525" marR="9525" marT="9525" marB="0" anchor="ctr"/>
                </a:tc>
                <a:extLst>
                  <a:ext uri="{0D108BD9-81ED-4DB2-BD59-A6C34878D82A}">
                    <a16:rowId xmlns:a16="http://schemas.microsoft.com/office/drawing/2014/main" val="10016"/>
                  </a:ext>
                </a:extLst>
              </a:tr>
              <a:tr h="303576">
                <a:tc>
                  <a:txBody>
                    <a:bodyPr/>
                    <a:lstStyle/>
                    <a:p>
                      <a:r>
                        <a:rPr lang="en-US" sz="1400" b="1" dirty="0">
                          <a:latin typeface="Calibri" panose="020F0502020204030204" pitchFamily="34" charset="0"/>
                        </a:rPr>
                        <a:t>ALL</a:t>
                      </a:r>
                    </a:p>
                  </a:txBody>
                  <a:tcPr anchor="ctr"/>
                </a:tc>
                <a:tc>
                  <a:txBody>
                    <a:bodyPr/>
                    <a:lstStyle/>
                    <a:p>
                      <a:pPr algn="ctr"/>
                      <a:endParaRPr lang="en-US" sz="1400" b="1" dirty="0">
                        <a:latin typeface="Calibri" panose="020F0502020204030204" pitchFamily="34" charset="0"/>
                      </a:endParaRPr>
                    </a:p>
                  </a:txBody>
                  <a:tcPr anchor="ctr">
                    <a:solidFill>
                      <a:srgbClr val="D9D1E7"/>
                    </a:solidFill>
                  </a:tcPr>
                </a:tc>
                <a:tc>
                  <a:txBody>
                    <a:bodyPr/>
                    <a:lstStyle/>
                    <a:p>
                      <a:pPr algn="ctr"/>
                      <a:r>
                        <a:rPr lang="en-US" sz="1400" b="1" dirty="0">
                          <a:latin typeface="Calibri" panose="020F0502020204030204" pitchFamily="34" charset="0"/>
                        </a:rPr>
                        <a:t>66%</a:t>
                      </a:r>
                    </a:p>
                  </a:txBody>
                  <a:tcPr anchor="ctr">
                    <a:solidFill>
                      <a:srgbClr val="D9D1E7"/>
                    </a:solidFill>
                  </a:tcPr>
                </a:tc>
                <a:tc>
                  <a:txBody>
                    <a:bodyPr/>
                    <a:lstStyle/>
                    <a:p>
                      <a:pPr algn="ctr"/>
                      <a:r>
                        <a:rPr lang="en-US" sz="1400" b="1" dirty="0">
                          <a:latin typeface="Calibri" panose="020F0502020204030204" pitchFamily="34" charset="0"/>
                        </a:rPr>
                        <a:t>66%</a:t>
                      </a:r>
                    </a:p>
                  </a:txBody>
                  <a:tcPr anchor="ctr">
                    <a:solidFill>
                      <a:srgbClr val="D9D1E7"/>
                    </a:solidFill>
                  </a:tcPr>
                </a:tc>
                <a:tc>
                  <a:txBody>
                    <a:bodyPr/>
                    <a:lstStyle/>
                    <a:p>
                      <a:pPr algn="ctr"/>
                      <a:r>
                        <a:rPr lang="en-US" sz="1400" b="1" dirty="0">
                          <a:latin typeface="Calibri" panose="020F0502020204030204" pitchFamily="34" charset="0"/>
                        </a:rPr>
                        <a:t>59%</a:t>
                      </a:r>
                    </a:p>
                  </a:txBody>
                  <a:tcPr anchor="ctr">
                    <a:solidFill>
                      <a:srgbClr val="D9D1E7"/>
                    </a:solidFill>
                  </a:tcPr>
                </a:tc>
                <a:tc>
                  <a:txBody>
                    <a:bodyPr/>
                    <a:lstStyle/>
                    <a:p>
                      <a:pPr algn="ctr"/>
                      <a:r>
                        <a:rPr lang="en-US" sz="1400" b="1" dirty="0">
                          <a:latin typeface="Calibri" panose="020F0502020204030204" pitchFamily="34" charset="0"/>
                        </a:rPr>
                        <a:t>69%</a:t>
                      </a:r>
                    </a:p>
                  </a:txBody>
                  <a:tcPr anchor="ctr">
                    <a:solidFill>
                      <a:srgbClr val="D9D1E7"/>
                    </a:solidFill>
                  </a:tcPr>
                </a:tc>
                <a:tc>
                  <a:txBody>
                    <a:bodyPr/>
                    <a:lstStyle/>
                    <a:p>
                      <a:pPr algn="ctr"/>
                      <a:r>
                        <a:rPr lang="en-US" sz="1400" b="1" dirty="0">
                          <a:latin typeface="Calibri" panose="020F0502020204030204" pitchFamily="34" charset="0"/>
                        </a:rPr>
                        <a:t>68%</a:t>
                      </a:r>
                    </a:p>
                  </a:txBody>
                  <a:tcPr anchor="ctr">
                    <a:solidFill>
                      <a:srgbClr val="D9D1E7"/>
                    </a:solidFill>
                  </a:tcPr>
                </a:tc>
                <a:tc>
                  <a:txBody>
                    <a:bodyPr/>
                    <a:lstStyle/>
                    <a:p>
                      <a:pPr algn="ctr"/>
                      <a:r>
                        <a:rPr lang="en-US" sz="1400" b="1" dirty="0">
                          <a:latin typeface="Calibri" panose="020F0502020204030204" pitchFamily="34" charset="0"/>
                        </a:rPr>
                        <a:t>70%</a:t>
                      </a:r>
                    </a:p>
                  </a:txBody>
                  <a:tcPr anchor="ctr">
                    <a:solidFill>
                      <a:srgbClr val="D9D1E7"/>
                    </a:solidFill>
                  </a:tcPr>
                </a:tc>
                <a:extLst>
                  <a:ext uri="{0D108BD9-81ED-4DB2-BD59-A6C34878D82A}">
                    <a16:rowId xmlns:a16="http://schemas.microsoft.com/office/drawing/2014/main" val="10017"/>
                  </a:ext>
                </a:extLst>
              </a:tr>
              <a:tr h="303576">
                <a:tc>
                  <a:txBody>
                    <a:bodyPr/>
                    <a:lstStyle/>
                    <a:p>
                      <a:r>
                        <a:rPr lang="en-US" sz="1400" b="1" dirty="0">
                          <a:latin typeface="Calibri" panose="020F0502020204030204" pitchFamily="34" charset="0"/>
                        </a:rPr>
                        <a:t>National Mean</a:t>
                      </a:r>
                    </a:p>
                  </a:txBody>
                  <a:tcPr anchor="ctr">
                    <a:solidFill>
                      <a:schemeClr val="accent2">
                        <a:lumMod val="60000"/>
                        <a:lumOff val="40000"/>
                      </a:schemeClr>
                    </a:solidFill>
                  </a:tcPr>
                </a:tc>
                <a:tc>
                  <a:txBody>
                    <a:bodyPr/>
                    <a:lstStyle/>
                    <a:p>
                      <a:pPr algn="ctr"/>
                      <a:r>
                        <a:rPr lang="en-US" sz="1400" b="1" dirty="0"/>
                        <a:t>--</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a:t>72%</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a:t>68%</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a:t>66%</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a:t>74%</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a:t>75%</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a:t>78%</a:t>
                      </a:r>
                      <a:endParaRPr lang="en-US" sz="1400" b="1" dirty="0">
                        <a:latin typeface="Calibri" panose="020F0502020204030204" pitchFamily="34" charset="0"/>
                      </a:endParaRPr>
                    </a:p>
                  </a:txBody>
                  <a:tcPr anchor="ctr">
                    <a:solidFill>
                      <a:srgbClr val="B69AD6"/>
                    </a:solidFill>
                  </a:tcPr>
                </a:tc>
                <a:extLst>
                  <a:ext uri="{0D108BD9-81ED-4DB2-BD59-A6C34878D82A}">
                    <a16:rowId xmlns:a16="http://schemas.microsoft.com/office/drawing/2014/main" val="10018"/>
                  </a:ext>
                </a:extLst>
              </a:tr>
            </a:tbl>
          </a:graphicData>
        </a:graphic>
      </p:graphicFrame>
      <p:sp>
        <p:nvSpPr>
          <p:cNvPr id="8" name="Title 1"/>
          <p:cNvSpPr txBox="1">
            <a:spLocks/>
          </p:cNvSpPr>
          <p:nvPr/>
        </p:nvSpPr>
        <p:spPr>
          <a:xfrm>
            <a:off x="0" y="0"/>
            <a:ext cx="9144000"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a:solidFill>
                  <a:schemeClr val="accent5"/>
                </a:solidFill>
              </a:rPr>
              <a:t>Fidelity by Key Element</a:t>
            </a:r>
            <a:endParaRPr lang="en-US" sz="3600" i="1" dirty="0">
              <a:solidFill>
                <a:schemeClr val="accent5"/>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366" y="87354"/>
            <a:ext cx="1783094" cy="813761"/>
          </a:xfrm>
          <a:prstGeom prst="rect">
            <a:avLst/>
          </a:prstGeom>
        </p:spPr>
      </p:pic>
      <p:sp>
        <p:nvSpPr>
          <p:cNvPr id="2" name="Slide Number Placeholder 1"/>
          <p:cNvSpPr>
            <a:spLocks noGrp="1"/>
          </p:cNvSpPr>
          <p:nvPr>
            <p:ph type="sldNum" sz="quarter" idx="12"/>
          </p:nvPr>
        </p:nvSpPr>
        <p:spPr/>
        <p:txBody>
          <a:bodyPr/>
          <a:lstStyle/>
          <a:p>
            <a:fld id="{21AD2AE7-D6AC-47DD-9777-F6653940EDA2}" type="slidenum">
              <a:rPr lang="en-US" smtClean="0"/>
              <a:t>106</a:t>
            </a:fld>
            <a:endParaRPr lang="en-US"/>
          </a:p>
        </p:txBody>
      </p:sp>
    </p:spTree>
    <p:extLst>
      <p:ext uri="{BB962C8B-B14F-4D97-AF65-F5344CB8AC3E}">
        <p14:creationId xmlns:p14="http://schemas.microsoft.com/office/powerpoint/2010/main" val="22369840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99574658"/>
              </p:ext>
            </p:extLst>
          </p:nvPr>
        </p:nvGraphicFramePr>
        <p:xfrm>
          <a:off x="228600" y="914402"/>
          <a:ext cx="8686800" cy="5793644"/>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20000"/>
                    </a:ext>
                  </a:extLst>
                </a:gridCol>
                <a:gridCol w="710667">
                  <a:extLst>
                    <a:ext uri="{9D8B030D-6E8A-4147-A177-3AD203B41FA5}">
                      <a16:colId xmlns:a16="http://schemas.microsoft.com/office/drawing/2014/main" val="20001"/>
                    </a:ext>
                  </a:extLst>
                </a:gridCol>
                <a:gridCol w="733837">
                  <a:extLst>
                    <a:ext uri="{9D8B030D-6E8A-4147-A177-3AD203B41FA5}">
                      <a16:colId xmlns:a16="http://schemas.microsoft.com/office/drawing/2014/main" val="20002"/>
                    </a:ext>
                  </a:extLst>
                </a:gridCol>
                <a:gridCol w="733837">
                  <a:extLst>
                    <a:ext uri="{9D8B030D-6E8A-4147-A177-3AD203B41FA5}">
                      <a16:colId xmlns:a16="http://schemas.microsoft.com/office/drawing/2014/main" val="20003"/>
                    </a:ext>
                  </a:extLst>
                </a:gridCol>
                <a:gridCol w="733837">
                  <a:extLst>
                    <a:ext uri="{9D8B030D-6E8A-4147-A177-3AD203B41FA5}">
                      <a16:colId xmlns:a16="http://schemas.microsoft.com/office/drawing/2014/main" val="20004"/>
                    </a:ext>
                  </a:extLst>
                </a:gridCol>
                <a:gridCol w="733837">
                  <a:extLst>
                    <a:ext uri="{9D8B030D-6E8A-4147-A177-3AD203B41FA5}">
                      <a16:colId xmlns:a16="http://schemas.microsoft.com/office/drawing/2014/main" val="20005"/>
                    </a:ext>
                  </a:extLst>
                </a:gridCol>
                <a:gridCol w="733837">
                  <a:extLst>
                    <a:ext uri="{9D8B030D-6E8A-4147-A177-3AD203B41FA5}">
                      <a16:colId xmlns:a16="http://schemas.microsoft.com/office/drawing/2014/main" val="20006"/>
                    </a:ext>
                  </a:extLst>
                </a:gridCol>
                <a:gridCol w="733837">
                  <a:extLst>
                    <a:ext uri="{9D8B030D-6E8A-4147-A177-3AD203B41FA5}">
                      <a16:colId xmlns:a16="http://schemas.microsoft.com/office/drawing/2014/main" val="20007"/>
                    </a:ext>
                  </a:extLst>
                </a:gridCol>
                <a:gridCol w="733837">
                  <a:extLst>
                    <a:ext uri="{9D8B030D-6E8A-4147-A177-3AD203B41FA5}">
                      <a16:colId xmlns:a16="http://schemas.microsoft.com/office/drawing/2014/main" val="20008"/>
                    </a:ext>
                  </a:extLst>
                </a:gridCol>
                <a:gridCol w="733837">
                  <a:extLst>
                    <a:ext uri="{9D8B030D-6E8A-4147-A177-3AD203B41FA5}">
                      <a16:colId xmlns:a16="http://schemas.microsoft.com/office/drawing/2014/main" val="20009"/>
                    </a:ext>
                  </a:extLst>
                </a:gridCol>
                <a:gridCol w="733837">
                  <a:extLst>
                    <a:ext uri="{9D8B030D-6E8A-4147-A177-3AD203B41FA5}">
                      <a16:colId xmlns:a16="http://schemas.microsoft.com/office/drawing/2014/main" val="20010"/>
                    </a:ext>
                  </a:extLst>
                </a:gridCol>
              </a:tblGrid>
              <a:tr h="326828">
                <a:tc>
                  <a:txBody>
                    <a:bodyPr/>
                    <a:lstStyle/>
                    <a:p>
                      <a:pPr algn="ctr"/>
                      <a:endParaRPr lang="en-US" sz="1200" b="0" dirty="0"/>
                    </a:p>
                  </a:txBody>
                  <a:tcPr anchor="ctr"/>
                </a:tc>
                <a:tc>
                  <a:txBody>
                    <a:bodyPr/>
                    <a:lstStyle/>
                    <a:p>
                      <a:pPr algn="ctr"/>
                      <a:r>
                        <a:rPr lang="en-US" sz="1200" dirty="0"/>
                        <a:t>N</a:t>
                      </a:r>
                    </a:p>
                  </a:txBody>
                  <a:tcPr anchor="ctr"/>
                </a:tc>
                <a:tc>
                  <a:txBody>
                    <a:bodyPr/>
                    <a:lstStyle/>
                    <a:p>
                      <a:pPr algn="ctr"/>
                      <a:r>
                        <a:rPr lang="en-US" sz="1200" dirty="0"/>
                        <a:t>Total</a:t>
                      </a:r>
                    </a:p>
                  </a:txBody>
                  <a:tcPr anchor="ctr"/>
                </a:tc>
                <a:tc>
                  <a:txBody>
                    <a:bodyPr/>
                    <a:lstStyle/>
                    <a:p>
                      <a:pPr algn="ctr"/>
                      <a:r>
                        <a:rPr lang="en-US" sz="1200" dirty="0"/>
                        <a:t>KE</a:t>
                      </a:r>
                    </a:p>
                  </a:txBody>
                  <a:tcPr anchor="ctr"/>
                </a:tc>
                <a:tc>
                  <a:txBody>
                    <a:bodyPr/>
                    <a:lstStyle/>
                    <a:p>
                      <a:pPr algn="ctr"/>
                      <a:r>
                        <a:rPr lang="en-US" sz="1200" dirty="0"/>
                        <a:t>TMA</a:t>
                      </a:r>
                    </a:p>
                  </a:txBody>
                  <a:tcPr anchor="ctr"/>
                </a:tc>
                <a:tc>
                  <a:txBody>
                    <a:bodyPr/>
                    <a:lstStyle/>
                    <a:p>
                      <a:pPr algn="ctr"/>
                      <a:r>
                        <a:rPr lang="en-US" sz="1200" dirty="0"/>
                        <a:t>ET</a:t>
                      </a:r>
                    </a:p>
                  </a:txBody>
                  <a:tcPr anchor="ctr"/>
                </a:tc>
                <a:tc>
                  <a:txBody>
                    <a:bodyPr/>
                    <a:lstStyle/>
                    <a:p>
                      <a:pPr algn="ctr"/>
                      <a:r>
                        <a:rPr lang="en-US" sz="1200" dirty="0"/>
                        <a:t>DSF</a:t>
                      </a:r>
                    </a:p>
                  </a:txBody>
                  <a:tcPr anchor="ctr"/>
                </a:tc>
                <a:tc>
                  <a:txBody>
                    <a:bodyPr/>
                    <a:lstStyle/>
                    <a:p>
                      <a:pPr algn="ctr"/>
                      <a:r>
                        <a:rPr lang="en-US" sz="1200" dirty="0"/>
                        <a:t>BPN</a:t>
                      </a:r>
                    </a:p>
                  </a:txBody>
                  <a:tcPr anchor="ctr"/>
                </a:tc>
                <a:tc>
                  <a:txBody>
                    <a:bodyPr/>
                    <a:lstStyle/>
                    <a:p>
                      <a:pPr algn="ctr"/>
                      <a:r>
                        <a:rPr lang="en-US" sz="1200" dirty="0"/>
                        <a:t>NCS</a:t>
                      </a:r>
                    </a:p>
                  </a:txBody>
                  <a:tcPr anchor="ctr"/>
                </a:tc>
                <a:tc>
                  <a:txBody>
                    <a:bodyPr/>
                    <a:lstStyle/>
                    <a:p>
                      <a:pPr algn="ctr"/>
                      <a:r>
                        <a:rPr lang="en-US" sz="1200" dirty="0"/>
                        <a:t>OBP</a:t>
                      </a:r>
                    </a:p>
                  </a:txBody>
                  <a:tcPr anchor="ctr"/>
                </a:tc>
                <a:tc>
                  <a:txBody>
                    <a:bodyPr/>
                    <a:lstStyle/>
                    <a:p>
                      <a:pPr algn="ctr"/>
                      <a:r>
                        <a:rPr lang="en-US" sz="1200" dirty="0"/>
                        <a:t>SF</a:t>
                      </a:r>
                    </a:p>
                  </a:txBody>
                  <a:tcPr anchor="ctr"/>
                </a:tc>
                <a:extLst>
                  <a:ext uri="{0D108BD9-81ED-4DB2-BD59-A6C34878D82A}">
                    <a16:rowId xmlns:a16="http://schemas.microsoft.com/office/drawing/2014/main" val="10000"/>
                  </a:ext>
                </a:extLst>
              </a:tr>
              <a:tr h="303576">
                <a:tc>
                  <a:txBody>
                    <a:bodyPr/>
                    <a:lstStyle/>
                    <a:p>
                      <a:pPr algn="l" fontAlgn="b"/>
                      <a:r>
                        <a:rPr lang="en-US" sz="1100" b="0" i="0" u="none" strike="noStrike" dirty="0">
                          <a:solidFill>
                            <a:srgbClr val="000000"/>
                          </a:solidFill>
                          <a:effectLst/>
                          <a:latin typeface="Calibri" panose="020F0502020204030204" pitchFamily="34" charset="0"/>
                        </a:rPr>
                        <a:t>Coastal</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extLst>
                  <a:ext uri="{0D108BD9-81ED-4DB2-BD59-A6C34878D82A}">
                    <a16:rowId xmlns:a16="http://schemas.microsoft.com/office/drawing/2014/main" val="10001"/>
                  </a:ext>
                </a:extLst>
              </a:tr>
              <a:tr h="303576">
                <a:tc>
                  <a:txBody>
                    <a:bodyPr/>
                    <a:lstStyle/>
                    <a:p>
                      <a:pPr algn="l" fontAlgn="b"/>
                      <a:r>
                        <a:rPr lang="en-US" sz="1100" b="0" i="0" u="none" strike="noStrike" dirty="0">
                          <a:solidFill>
                            <a:srgbClr val="000000"/>
                          </a:solidFill>
                          <a:effectLst/>
                          <a:latin typeface="Calibri" panose="020F0502020204030204" pitchFamily="34" charset="0"/>
                        </a:rPr>
                        <a:t>Plymouth</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02"/>
                  </a:ext>
                </a:extLst>
              </a:tr>
              <a:tr h="303576">
                <a:tc>
                  <a:txBody>
                    <a:bodyPr/>
                    <a:lstStyle/>
                    <a:p>
                      <a:pPr algn="l" fontAlgn="b"/>
                      <a:r>
                        <a:rPr lang="en-US" sz="1100" b="0" i="0" u="none" strike="noStrike" dirty="0">
                          <a:solidFill>
                            <a:srgbClr val="000000"/>
                          </a:solidFill>
                          <a:effectLst/>
                          <a:latin typeface="Calibri" panose="020F0502020204030204" pitchFamily="34" charset="0"/>
                        </a:rPr>
                        <a:t>RVW</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3"/>
                  </a:ext>
                </a:extLst>
              </a:tr>
              <a:tr h="303576">
                <a:tc>
                  <a:txBody>
                    <a:bodyPr/>
                    <a:lstStyle/>
                    <a:p>
                      <a:pPr algn="l" fontAlgn="b"/>
                      <a:r>
                        <a:rPr lang="en-US" sz="1100" b="0" i="0" u="none" strike="noStrike" dirty="0">
                          <a:solidFill>
                            <a:srgbClr val="000000"/>
                          </a:solidFill>
                          <a:effectLst/>
                          <a:latin typeface="Calibri" panose="020F0502020204030204" pitchFamily="34" charset="0"/>
                        </a:rPr>
                        <a:t>Springfield</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10004"/>
                  </a:ext>
                </a:extLst>
              </a:tr>
              <a:tr h="303576">
                <a:tc>
                  <a:txBody>
                    <a:bodyPr/>
                    <a:lstStyle/>
                    <a:p>
                      <a:pPr algn="l" fontAlgn="b"/>
                      <a:r>
                        <a:rPr lang="en-US" sz="1100" b="0" i="0" u="none" strike="noStrike" dirty="0">
                          <a:solidFill>
                            <a:srgbClr val="000000"/>
                          </a:solidFill>
                          <a:effectLst/>
                          <a:latin typeface="Calibri" panose="020F0502020204030204" pitchFamily="34" charset="0"/>
                        </a:rPr>
                        <a:t>Brockton</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10005"/>
                  </a:ext>
                </a:extLst>
              </a:tr>
              <a:tr h="303576">
                <a:tc>
                  <a:txBody>
                    <a:bodyPr/>
                    <a:lstStyle/>
                    <a:p>
                      <a:pPr algn="l" fontAlgn="b"/>
                      <a:r>
                        <a:rPr lang="en-US" sz="1100" b="0" i="0" u="none" strike="noStrike" dirty="0">
                          <a:solidFill>
                            <a:srgbClr val="000000"/>
                          </a:solidFill>
                          <a:effectLst/>
                          <a:latin typeface="Calibri" panose="020F0502020204030204" pitchFamily="34" charset="0"/>
                        </a:rPr>
                        <a:t>Holyoke</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extLst>
                  <a:ext uri="{0D108BD9-81ED-4DB2-BD59-A6C34878D82A}">
                    <a16:rowId xmlns:a16="http://schemas.microsoft.com/office/drawing/2014/main" val="10006"/>
                  </a:ext>
                </a:extLst>
              </a:tr>
              <a:tr h="303576">
                <a:tc>
                  <a:txBody>
                    <a:bodyPr/>
                    <a:lstStyle/>
                    <a:p>
                      <a:pPr algn="l" fontAlgn="b"/>
                      <a:r>
                        <a:rPr lang="en-US" sz="1100" b="0" i="0" u="none" strike="noStrike" dirty="0">
                          <a:solidFill>
                            <a:srgbClr val="000000"/>
                          </a:solidFill>
                          <a:effectLst/>
                          <a:latin typeface="Calibri" panose="020F0502020204030204" pitchFamily="34" charset="0"/>
                        </a:rPr>
                        <a:t>New Bedford</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7"/>
                  </a:ext>
                </a:extLst>
              </a:tr>
              <a:tr h="303576">
                <a:tc>
                  <a:txBody>
                    <a:bodyPr/>
                    <a:lstStyle/>
                    <a:p>
                      <a:pPr algn="l" fontAlgn="b"/>
                      <a:r>
                        <a:rPr lang="en-US" sz="1100" b="0" i="0" u="none" strike="noStrike" dirty="0">
                          <a:solidFill>
                            <a:srgbClr val="000000"/>
                          </a:solidFill>
                          <a:effectLst/>
                          <a:latin typeface="Calibri" panose="020F0502020204030204" pitchFamily="34" charset="0"/>
                        </a:rPr>
                        <a:t>Lawrence</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08"/>
                  </a:ext>
                </a:extLst>
              </a:tr>
              <a:tr h="303576">
                <a:tc>
                  <a:txBody>
                    <a:bodyPr/>
                    <a:lstStyle/>
                    <a:p>
                      <a:pPr algn="l" fontAlgn="b"/>
                      <a:r>
                        <a:rPr lang="en-US" sz="1100" b="0" i="0" u="none" strike="noStrike" dirty="0">
                          <a:solidFill>
                            <a:srgbClr val="000000"/>
                          </a:solidFill>
                          <a:effectLst/>
                          <a:latin typeface="Calibri" panose="020F0502020204030204" pitchFamily="34" charset="0"/>
                        </a:rPr>
                        <a:t>Lynn</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extLst>
                  <a:ext uri="{0D108BD9-81ED-4DB2-BD59-A6C34878D82A}">
                    <a16:rowId xmlns:a16="http://schemas.microsoft.com/office/drawing/2014/main" val="10009"/>
                  </a:ext>
                </a:extLst>
              </a:tr>
              <a:tr h="303576">
                <a:tc>
                  <a:txBody>
                    <a:bodyPr/>
                    <a:lstStyle/>
                    <a:p>
                      <a:pPr algn="l" fontAlgn="b"/>
                      <a:r>
                        <a:rPr lang="en-US" sz="1100" b="0" i="0" u="none" strike="noStrike" dirty="0">
                          <a:solidFill>
                            <a:srgbClr val="000000"/>
                          </a:solidFill>
                          <a:effectLst/>
                          <a:latin typeface="Calibri" panose="020F0502020204030204" pitchFamily="34" charset="0"/>
                        </a:rPr>
                        <a:t>CSR</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100%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10"/>
                  </a:ext>
                </a:extLst>
              </a:tr>
              <a:tr h="303576">
                <a:tc>
                  <a:txBody>
                    <a:bodyPr/>
                    <a:lstStyle/>
                    <a:p>
                      <a:pPr algn="l" fontAlgn="b"/>
                      <a:r>
                        <a:rPr lang="en-US" sz="1100" b="0" i="0" u="none" strike="noStrike" dirty="0">
                          <a:solidFill>
                            <a:srgbClr val="000000"/>
                          </a:solidFill>
                          <a:effectLst/>
                          <a:latin typeface="Calibri" panose="020F0502020204030204" pitchFamily="34" charset="0"/>
                        </a:rPr>
                        <a:t>Greenfield</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extLst>
                  <a:ext uri="{0D108BD9-81ED-4DB2-BD59-A6C34878D82A}">
                    <a16:rowId xmlns:a16="http://schemas.microsoft.com/office/drawing/2014/main" val="10011"/>
                  </a:ext>
                </a:extLst>
              </a:tr>
              <a:tr h="303576">
                <a:tc>
                  <a:txBody>
                    <a:bodyPr/>
                    <a:lstStyle/>
                    <a:p>
                      <a:pPr algn="l" fontAlgn="b"/>
                      <a:r>
                        <a:rPr lang="en-US" sz="1100" b="0" i="0" u="none" strike="noStrike" dirty="0">
                          <a:solidFill>
                            <a:srgbClr val="000000"/>
                          </a:solidFill>
                          <a:effectLst/>
                          <a:latin typeface="Calibri" panose="020F0502020204030204" pitchFamily="34" charset="0"/>
                        </a:rPr>
                        <a:t>Attleboro</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extLst>
                  <a:ext uri="{0D108BD9-81ED-4DB2-BD59-A6C34878D82A}">
                    <a16:rowId xmlns:a16="http://schemas.microsoft.com/office/drawing/2014/main" val="10012"/>
                  </a:ext>
                </a:extLst>
              </a:tr>
              <a:tr h="303576">
                <a:tc>
                  <a:txBody>
                    <a:bodyPr/>
                    <a:lstStyle/>
                    <a:p>
                      <a:pPr algn="l" fontAlgn="b"/>
                      <a:r>
                        <a:rPr lang="en-US" sz="1100" b="0" i="0" u="none" strike="noStrike" dirty="0">
                          <a:solidFill>
                            <a:srgbClr val="000000"/>
                          </a:solidFill>
                          <a:effectLst/>
                          <a:latin typeface="Calibri" panose="020F0502020204030204" pitchFamily="34" charset="0"/>
                        </a:rPr>
                        <a:t>N Central</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13"/>
                  </a:ext>
                </a:extLst>
              </a:tr>
              <a:tr h="303576">
                <a:tc>
                  <a:txBody>
                    <a:bodyPr/>
                    <a:lstStyle/>
                    <a:p>
                      <a:pPr algn="l" fontAlgn="b"/>
                      <a:r>
                        <a:rPr lang="en-US" sz="1100" b="0" i="0" u="none" strike="noStrike" dirty="0">
                          <a:solidFill>
                            <a:srgbClr val="000000"/>
                          </a:solidFill>
                          <a:effectLst/>
                          <a:latin typeface="Calibri" panose="020F0502020204030204" pitchFamily="34" charset="0"/>
                        </a:rPr>
                        <a:t>Worcester E</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extLst>
                  <a:ext uri="{0D108BD9-81ED-4DB2-BD59-A6C34878D82A}">
                    <a16:rowId xmlns:a16="http://schemas.microsoft.com/office/drawing/2014/main" val="10014"/>
                  </a:ext>
                </a:extLst>
              </a:tr>
              <a:tr h="303576">
                <a:tc>
                  <a:txBody>
                    <a:bodyPr/>
                    <a:lstStyle/>
                    <a:p>
                      <a:pPr algn="l" fontAlgn="b"/>
                      <a:r>
                        <a:rPr lang="en-US" sz="1100" b="0" i="0" u="none" strike="noStrike" dirty="0">
                          <a:solidFill>
                            <a:srgbClr val="000000"/>
                          </a:solidFill>
                          <a:effectLst/>
                          <a:latin typeface="Calibri" panose="020F0502020204030204" pitchFamily="34" charset="0"/>
                        </a:rPr>
                        <a:t>Worcester W</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15"/>
                  </a:ext>
                </a:extLst>
              </a:tr>
              <a:tr h="303576">
                <a:tc>
                  <a:txBody>
                    <a:bodyPr/>
                    <a:lstStyle/>
                    <a:p>
                      <a:pPr algn="l" fontAlgn="b"/>
                      <a:r>
                        <a:rPr lang="en-US" sz="1100" b="0" i="0" u="none" strike="noStrike" dirty="0">
                          <a:solidFill>
                            <a:srgbClr val="000000"/>
                          </a:solidFill>
                          <a:effectLst/>
                          <a:latin typeface="Calibri" panose="020F0502020204030204" pitchFamily="34" charset="0"/>
                        </a:rPr>
                        <a:t>Malden</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16"/>
                  </a:ext>
                </a:extLst>
              </a:tr>
              <a:tr h="303576">
                <a:tc>
                  <a:txBody>
                    <a:bodyPr/>
                    <a:lstStyle/>
                    <a:p>
                      <a:r>
                        <a:rPr lang="en-US" sz="1400" b="1" dirty="0"/>
                        <a:t>ALL</a:t>
                      </a:r>
                      <a:endParaRPr lang="en-US" sz="1400" b="1" dirty="0">
                        <a:latin typeface="Calibri" panose="020F0502020204030204" pitchFamily="34" charset="0"/>
                      </a:endParaRPr>
                    </a:p>
                  </a:txBody>
                  <a:tcPr anchor="ctr"/>
                </a:tc>
                <a:tc>
                  <a:txBody>
                    <a:bodyPr/>
                    <a:lstStyle/>
                    <a:p>
                      <a:pPr algn="ctr" fontAlgn="b"/>
                      <a:r>
                        <a:rPr lang="en-US" sz="1100" b="0" i="0" u="none" strike="noStrike" dirty="0">
                          <a:solidFill>
                            <a:srgbClr val="000000"/>
                          </a:solidFill>
                          <a:effectLst/>
                          <a:latin typeface="Calibri" panose="020F0502020204030204" pitchFamily="34" charset="0"/>
                        </a:rPr>
                        <a:t>765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17"/>
                  </a:ext>
                </a:extLst>
              </a:tr>
              <a:tr h="303576">
                <a:tc>
                  <a:txBody>
                    <a:bodyPr/>
                    <a:lstStyle/>
                    <a:p>
                      <a:r>
                        <a:rPr lang="en-US" sz="1400" b="1" dirty="0"/>
                        <a:t>National Mean</a:t>
                      </a:r>
                      <a:endParaRPr lang="en-US" sz="1400" b="1" dirty="0">
                        <a:latin typeface="Calibri" panose="020F0502020204030204" pitchFamily="34" charset="0"/>
                      </a:endParaRPr>
                    </a:p>
                  </a:txBody>
                  <a:tcPr anchor="ctr">
                    <a:solidFill>
                      <a:schemeClr val="accent4"/>
                    </a:solidFill>
                  </a:tcPr>
                </a:tc>
                <a:tc>
                  <a:txBody>
                    <a:bodyPr/>
                    <a:lstStyle/>
                    <a:p>
                      <a:pPr algn="ctr"/>
                      <a:r>
                        <a:rPr lang="en-US" sz="1400" b="1" dirty="0"/>
                        <a:t>--</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a:latin typeface="Calibri" panose="020F0502020204030204" pitchFamily="34" charset="0"/>
                        </a:rPr>
                        <a:t>72%</a:t>
                      </a:r>
                    </a:p>
                  </a:txBody>
                  <a:tcPr anchor="ctr">
                    <a:solidFill>
                      <a:srgbClr val="E6CF9A"/>
                    </a:solidFill>
                  </a:tcPr>
                </a:tc>
                <a:tc>
                  <a:txBody>
                    <a:bodyPr/>
                    <a:lstStyle/>
                    <a:p>
                      <a:pPr algn="ctr"/>
                      <a:r>
                        <a:rPr lang="en-US" sz="1400" b="1" dirty="0">
                          <a:latin typeface="Calibri" panose="020F0502020204030204" pitchFamily="34" charset="0"/>
                        </a:rPr>
                        <a:t>71%</a:t>
                      </a:r>
                    </a:p>
                  </a:txBody>
                  <a:tcPr anchor="ctr">
                    <a:solidFill>
                      <a:srgbClr val="E6CF9A"/>
                    </a:solidFill>
                  </a:tcPr>
                </a:tc>
                <a:tc>
                  <a:txBody>
                    <a:bodyPr/>
                    <a:lstStyle/>
                    <a:p>
                      <a:pPr algn="ctr"/>
                      <a:r>
                        <a:rPr lang="en-US" sz="1400" b="1" dirty="0">
                          <a:latin typeface="Calibri" panose="020F0502020204030204" pitchFamily="34" charset="0"/>
                        </a:rPr>
                        <a:t>66%</a:t>
                      </a:r>
                    </a:p>
                  </a:txBody>
                  <a:tcPr anchor="ctr">
                    <a:solidFill>
                      <a:srgbClr val="E6CF9A"/>
                    </a:solidFill>
                  </a:tcPr>
                </a:tc>
                <a:tc>
                  <a:txBody>
                    <a:bodyPr/>
                    <a:lstStyle/>
                    <a:p>
                      <a:pPr algn="ctr"/>
                      <a:r>
                        <a:rPr lang="en-US" sz="1400" b="1" dirty="0">
                          <a:latin typeface="Calibri" panose="020F0502020204030204" pitchFamily="34" charset="0"/>
                        </a:rPr>
                        <a:t>86%</a:t>
                      </a:r>
                    </a:p>
                  </a:txBody>
                  <a:tcPr anchor="ctr">
                    <a:solidFill>
                      <a:srgbClr val="E6CF9A"/>
                    </a:solidFill>
                  </a:tcPr>
                </a:tc>
                <a:tc>
                  <a:txBody>
                    <a:bodyPr/>
                    <a:lstStyle/>
                    <a:p>
                      <a:pPr algn="ctr"/>
                      <a:r>
                        <a:rPr lang="en-US" sz="1400" b="1" dirty="0">
                          <a:latin typeface="Calibri" panose="020F0502020204030204" pitchFamily="34" charset="0"/>
                        </a:rPr>
                        <a:t>74%</a:t>
                      </a:r>
                    </a:p>
                  </a:txBody>
                  <a:tcPr anchor="ctr">
                    <a:solidFill>
                      <a:srgbClr val="E6CF9A"/>
                    </a:solidFill>
                  </a:tcPr>
                </a:tc>
                <a:tc>
                  <a:txBody>
                    <a:bodyPr/>
                    <a:lstStyle/>
                    <a:p>
                      <a:pPr algn="ctr"/>
                      <a:r>
                        <a:rPr lang="en-US" sz="1400" b="1" dirty="0">
                          <a:latin typeface="Calibri" panose="020F0502020204030204" pitchFamily="34" charset="0"/>
                        </a:rPr>
                        <a:t>67%</a:t>
                      </a:r>
                    </a:p>
                  </a:txBody>
                  <a:tcPr anchor="ctr">
                    <a:solidFill>
                      <a:srgbClr val="E6CF9A"/>
                    </a:solidFill>
                  </a:tcPr>
                </a:tc>
                <a:tc>
                  <a:txBody>
                    <a:bodyPr/>
                    <a:lstStyle/>
                    <a:p>
                      <a:pPr algn="ctr"/>
                      <a:r>
                        <a:rPr lang="en-US" sz="1400" b="1" dirty="0">
                          <a:latin typeface="Calibri" panose="020F0502020204030204" pitchFamily="34" charset="0"/>
                        </a:rPr>
                        <a:t>67%</a:t>
                      </a:r>
                    </a:p>
                  </a:txBody>
                  <a:tcPr anchor="ctr">
                    <a:solidFill>
                      <a:srgbClr val="E6CF9A"/>
                    </a:solidFill>
                  </a:tcPr>
                </a:tc>
                <a:tc>
                  <a:txBody>
                    <a:bodyPr/>
                    <a:lstStyle/>
                    <a:p>
                      <a:pPr algn="ctr"/>
                      <a:r>
                        <a:rPr lang="en-US" sz="1400" b="1" dirty="0">
                          <a:latin typeface="Calibri" panose="020F0502020204030204" pitchFamily="34" charset="0"/>
                        </a:rPr>
                        <a:t>58%</a:t>
                      </a:r>
                    </a:p>
                  </a:txBody>
                  <a:tcPr anchor="ctr">
                    <a:solidFill>
                      <a:srgbClr val="E6CF9A"/>
                    </a:solidFill>
                  </a:tcPr>
                </a:tc>
                <a:tc>
                  <a:txBody>
                    <a:bodyPr/>
                    <a:lstStyle/>
                    <a:p>
                      <a:pPr algn="ctr"/>
                      <a:r>
                        <a:rPr lang="en-US" sz="1400" b="1" dirty="0">
                          <a:latin typeface="Calibri" panose="020F0502020204030204" pitchFamily="34" charset="0"/>
                        </a:rPr>
                        <a:t>83%</a:t>
                      </a:r>
                    </a:p>
                  </a:txBody>
                  <a:tcPr anchor="ctr">
                    <a:solidFill>
                      <a:srgbClr val="E6CF9A"/>
                    </a:solidFill>
                  </a:tcPr>
                </a:tc>
                <a:extLst>
                  <a:ext uri="{0D108BD9-81ED-4DB2-BD59-A6C34878D82A}">
                    <a16:rowId xmlns:a16="http://schemas.microsoft.com/office/drawing/2014/main" val="10018"/>
                  </a:ext>
                </a:extLst>
              </a:tr>
            </a:tbl>
          </a:graphicData>
        </a:graphic>
      </p:graphicFrame>
      <p:sp>
        <p:nvSpPr>
          <p:cNvPr id="8" name="Title 1"/>
          <p:cNvSpPr txBox="1">
            <a:spLocks/>
          </p:cNvSpPr>
          <p:nvPr/>
        </p:nvSpPr>
        <p:spPr>
          <a:xfrm>
            <a:off x="0" y="0"/>
            <a:ext cx="9144000"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a:solidFill>
                  <a:schemeClr val="accent5"/>
                </a:solidFill>
              </a:rPr>
              <a:t>Fidelity by Subscale</a:t>
            </a:r>
            <a:endParaRPr lang="en-US" sz="3600" i="1" dirty="0">
              <a:solidFill>
                <a:schemeClr val="accent5"/>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6" y="93334"/>
            <a:ext cx="1690331" cy="765576"/>
          </a:xfrm>
          <a:prstGeom prst="rect">
            <a:avLst/>
          </a:prstGeom>
        </p:spPr>
      </p:pic>
      <p:sp>
        <p:nvSpPr>
          <p:cNvPr id="2" name="Slide Number Placeholder 1"/>
          <p:cNvSpPr>
            <a:spLocks noGrp="1"/>
          </p:cNvSpPr>
          <p:nvPr>
            <p:ph type="sldNum" sz="quarter" idx="12"/>
          </p:nvPr>
        </p:nvSpPr>
        <p:spPr/>
        <p:txBody>
          <a:bodyPr/>
          <a:lstStyle/>
          <a:p>
            <a:fld id="{21AD2AE7-D6AC-47DD-9777-F6653940EDA2}" type="slidenum">
              <a:rPr lang="en-US" smtClean="0"/>
              <a:t>107</a:t>
            </a:fld>
            <a:endParaRPr lang="en-US" dirty="0"/>
          </a:p>
        </p:txBody>
      </p:sp>
    </p:spTree>
    <p:extLst>
      <p:ext uri="{BB962C8B-B14F-4D97-AF65-F5344CB8AC3E}">
        <p14:creationId xmlns:p14="http://schemas.microsoft.com/office/powerpoint/2010/main" val="23919665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85517855"/>
              </p:ext>
            </p:extLst>
          </p:nvPr>
        </p:nvGraphicFramePr>
        <p:xfrm>
          <a:off x="228600" y="914402"/>
          <a:ext cx="8686800" cy="5793644"/>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20000"/>
                    </a:ext>
                  </a:extLst>
                </a:gridCol>
                <a:gridCol w="710667">
                  <a:extLst>
                    <a:ext uri="{9D8B030D-6E8A-4147-A177-3AD203B41FA5}">
                      <a16:colId xmlns:a16="http://schemas.microsoft.com/office/drawing/2014/main" val="20001"/>
                    </a:ext>
                  </a:extLst>
                </a:gridCol>
                <a:gridCol w="733837">
                  <a:extLst>
                    <a:ext uri="{9D8B030D-6E8A-4147-A177-3AD203B41FA5}">
                      <a16:colId xmlns:a16="http://schemas.microsoft.com/office/drawing/2014/main" val="20002"/>
                    </a:ext>
                  </a:extLst>
                </a:gridCol>
                <a:gridCol w="733837">
                  <a:extLst>
                    <a:ext uri="{9D8B030D-6E8A-4147-A177-3AD203B41FA5}">
                      <a16:colId xmlns:a16="http://schemas.microsoft.com/office/drawing/2014/main" val="20003"/>
                    </a:ext>
                  </a:extLst>
                </a:gridCol>
                <a:gridCol w="733837">
                  <a:extLst>
                    <a:ext uri="{9D8B030D-6E8A-4147-A177-3AD203B41FA5}">
                      <a16:colId xmlns:a16="http://schemas.microsoft.com/office/drawing/2014/main" val="20004"/>
                    </a:ext>
                  </a:extLst>
                </a:gridCol>
                <a:gridCol w="733837">
                  <a:extLst>
                    <a:ext uri="{9D8B030D-6E8A-4147-A177-3AD203B41FA5}">
                      <a16:colId xmlns:a16="http://schemas.microsoft.com/office/drawing/2014/main" val="20005"/>
                    </a:ext>
                  </a:extLst>
                </a:gridCol>
                <a:gridCol w="733837">
                  <a:extLst>
                    <a:ext uri="{9D8B030D-6E8A-4147-A177-3AD203B41FA5}">
                      <a16:colId xmlns:a16="http://schemas.microsoft.com/office/drawing/2014/main" val="20006"/>
                    </a:ext>
                  </a:extLst>
                </a:gridCol>
                <a:gridCol w="733837">
                  <a:extLst>
                    <a:ext uri="{9D8B030D-6E8A-4147-A177-3AD203B41FA5}">
                      <a16:colId xmlns:a16="http://schemas.microsoft.com/office/drawing/2014/main" val="20007"/>
                    </a:ext>
                  </a:extLst>
                </a:gridCol>
                <a:gridCol w="733837">
                  <a:extLst>
                    <a:ext uri="{9D8B030D-6E8A-4147-A177-3AD203B41FA5}">
                      <a16:colId xmlns:a16="http://schemas.microsoft.com/office/drawing/2014/main" val="20008"/>
                    </a:ext>
                  </a:extLst>
                </a:gridCol>
                <a:gridCol w="733837">
                  <a:extLst>
                    <a:ext uri="{9D8B030D-6E8A-4147-A177-3AD203B41FA5}">
                      <a16:colId xmlns:a16="http://schemas.microsoft.com/office/drawing/2014/main" val="20009"/>
                    </a:ext>
                  </a:extLst>
                </a:gridCol>
                <a:gridCol w="733837">
                  <a:extLst>
                    <a:ext uri="{9D8B030D-6E8A-4147-A177-3AD203B41FA5}">
                      <a16:colId xmlns:a16="http://schemas.microsoft.com/office/drawing/2014/main" val="20010"/>
                    </a:ext>
                  </a:extLst>
                </a:gridCol>
              </a:tblGrid>
              <a:tr h="326828">
                <a:tc>
                  <a:txBody>
                    <a:bodyPr/>
                    <a:lstStyle/>
                    <a:p>
                      <a:pPr algn="ctr"/>
                      <a:endParaRPr lang="en-US" sz="1200" b="0" dirty="0"/>
                    </a:p>
                  </a:txBody>
                  <a:tcPr anchor="ctr"/>
                </a:tc>
                <a:tc>
                  <a:txBody>
                    <a:bodyPr/>
                    <a:lstStyle/>
                    <a:p>
                      <a:pPr algn="ctr"/>
                      <a:r>
                        <a:rPr lang="en-US" sz="1200" dirty="0"/>
                        <a:t>N</a:t>
                      </a:r>
                    </a:p>
                  </a:txBody>
                  <a:tcPr anchor="ctr"/>
                </a:tc>
                <a:tc>
                  <a:txBody>
                    <a:bodyPr/>
                    <a:lstStyle/>
                    <a:p>
                      <a:pPr algn="ctr"/>
                      <a:r>
                        <a:rPr lang="en-US" sz="1200" dirty="0"/>
                        <a:t>Total</a:t>
                      </a:r>
                    </a:p>
                  </a:txBody>
                  <a:tcPr anchor="ctr"/>
                </a:tc>
                <a:tc>
                  <a:txBody>
                    <a:bodyPr/>
                    <a:lstStyle/>
                    <a:p>
                      <a:pPr algn="ctr"/>
                      <a:r>
                        <a:rPr lang="en-US" sz="1200" dirty="0"/>
                        <a:t>KE</a:t>
                      </a:r>
                    </a:p>
                  </a:txBody>
                  <a:tcPr anchor="ctr"/>
                </a:tc>
                <a:tc>
                  <a:txBody>
                    <a:bodyPr/>
                    <a:lstStyle/>
                    <a:p>
                      <a:pPr algn="ctr"/>
                      <a:r>
                        <a:rPr lang="en-US" sz="1200" dirty="0"/>
                        <a:t>TMA</a:t>
                      </a:r>
                    </a:p>
                  </a:txBody>
                  <a:tcPr anchor="ctr"/>
                </a:tc>
                <a:tc>
                  <a:txBody>
                    <a:bodyPr/>
                    <a:lstStyle/>
                    <a:p>
                      <a:pPr algn="ctr"/>
                      <a:r>
                        <a:rPr lang="en-US" sz="1200" dirty="0"/>
                        <a:t>ET</a:t>
                      </a:r>
                    </a:p>
                  </a:txBody>
                  <a:tcPr anchor="ctr"/>
                </a:tc>
                <a:tc>
                  <a:txBody>
                    <a:bodyPr/>
                    <a:lstStyle/>
                    <a:p>
                      <a:pPr algn="ctr"/>
                      <a:r>
                        <a:rPr lang="en-US" sz="1200" dirty="0"/>
                        <a:t>DSF</a:t>
                      </a:r>
                    </a:p>
                  </a:txBody>
                  <a:tcPr anchor="ctr"/>
                </a:tc>
                <a:tc>
                  <a:txBody>
                    <a:bodyPr/>
                    <a:lstStyle/>
                    <a:p>
                      <a:pPr algn="ctr"/>
                      <a:r>
                        <a:rPr lang="en-US" sz="1200" dirty="0"/>
                        <a:t>BPN</a:t>
                      </a:r>
                    </a:p>
                  </a:txBody>
                  <a:tcPr anchor="ctr"/>
                </a:tc>
                <a:tc>
                  <a:txBody>
                    <a:bodyPr/>
                    <a:lstStyle/>
                    <a:p>
                      <a:pPr algn="ctr"/>
                      <a:r>
                        <a:rPr lang="en-US" sz="1200" dirty="0"/>
                        <a:t>NCS</a:t>
                      </a:r>
                    </a:p>
                  </a:txBody>
                  <a:tcPr anchor="ctr"/>
                </a:tc>
                <a:tc>
                  <a:txBody>
                    <a:bodyPr/>
                    <a:lstStyle/>
                    <a:p>
                      <a:pPr algn="ctr"/>
                      <a:r>
                        <a:rPr lang="en-US" sz="1200" dirty="0"/>
                        <a:t>OBP</a:t>
                      </a:r>
                    </a:p>
                  </a:txBody>
                  <a:tcPr anchor="ctr"/>
                </a:tc>
                <a:tc>
                  <a:txBody>
                    <a:bodyPr/>
                    <a:lstStyle/>
                    <a:p>
                      <a:pPr algn="ctr"/>
                      <a:r>
                        <a:rPr lang="en-US" sz="1200" dirty="0"/>
                        <a:t>SF</a:t>
                      </a:r>
                    </a:p>
                  </a:txBody>
                  <a:tcPr anchor="ctr"/>
                </a:tc>
                <a:extLst>
                  <a:ext uri="{0D108BD9-81ED-4DB2-BD59-A6C34878D82A}">
                    <a16:rowId xmlns:a16="http://schemas.microsoft.com/office/drawing/2014/main" val="10000"/>
                  </a:ext>
                </a:extLst>
              </a:tr>
              <a:tr h="303576">
                <a:tc>
                  <a:txBody>
                    <a:bodyPr/>
                    <a:lstStyle/>
                    <a:p>
                      <a:pPr algn="l" fontAlgn="b"/>
                      <a:r>
                        <a:rPr lang="en-US" sz="1100" b="0" i="0" u="none" strike="noStrike" dirty="0">
                          <a:solidFill>
                            <a:srgbClr val="000000"/>
                          </a:solidFill>
                          <a:effectLst/>
                          <a:latin typeface="Calibri" panose="020F0502020204030204" pitchFamily="34" charset="0"/>
                        </a:rPr>
                        <a:t>Fall River</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10001"/>
                  </a:ext>
                </a:extLst>
              </a:tr>
              <a:tr h="303576">
                <a:tc>
                  <a:txBody>
                    <a:bodyPr/>
                    <a:lstStyle/>
                    <a:p>
                      <a:pPr algn="l" fontAlgn="b"/>
                      <a:r>
                        <a:rPr lang="en-US" sz="1100" b="0" i="0" u="none" strike="noStrike" dirty="0" err="1">
                          <a:solidFill>
                            <a:srgbClr val="000000"/>
                          </a:solidFill>
                          <a:effectLst/>
                          <a:latin typeface="Calibri" panose="020F0502020204030204" pitchFamily="34" charset="0"/>
                        </a:rPr>
                        <a:t>Gandara</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10002"/>
                  </a:ext>
                </a:extLst>
              </a:tr>
              <a:tr h="303576">
                <a:tc>
                  <a:txBody>
                    <a:bodyPr/>
                    <a:lstStyle/>
                    <a:p>
                      <a:pPr algn="l" fontAlgn="b"/>
                      <a:r>
                        <a:rPr lang="en-US" sz="1100" b="0" i="0" u="none" strike="noStrike" dirty="0">
                          <a:solidFill>
                            <a:srgbClr val="000000"/>
                          </a:solidFill>
                          <a:effectLst/>
                          <a:latin typeface="Calibri" panose="020F0502020204030204" pitchFamily="34" charset="0"/>
                        </a:rPr>
                        <a:t>Cambridge</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03"/>
                  </a:ext>
                </a:extLst>
              </a:tr>
              <a:tr h="303576">
                <a:tc>
                  <a:txBody>
                    <a:bodyPr/>
                    <a:lstStyle/>
                    <a:p>
                      <a:pPr algn="l" fontAlgn="b"/>
                      <a:r>
                        <a:rPr lang="en-US" sz="1100" b="0" i="0" u="none" strike="noStrike" dirty="0">
                          <a:solidFill>
                            <a:srgbClr val="000000"/>
                          </a:solidFill>
                          <a:effectLst/>
                          <a:latin typeface="Calibri" panose="020F0502020204030204" pitchFamily="34" charset="0"/>
                        </a:rPr>
                        <a:t>Cape Ann</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extLst>
                  <a:ext uri="{0D108BD9-81ED-4DB2-BD59-A6C34878D82A}">
                    <a16:rowId xmlns:a16="http://schemas.microsoft.com/office/drawing/2014/main" val="10004"/>
                  </a:ext>
                </a:extLst>
              </a:tr>
              <a:tr h="303576">
                <a:tc>
                  <a:txBody>
                    <a:bodyPr/>
                    <a:lstStyle/>
                    <a:p>
                      <a:pPr algn="l" fontAlgn="b"/>
                      <a:r>
                        <a:rPr lang="en-US" sz="1100" b="0" i="0" u="none" strike="noStrike" dirty="0">
                          <a:solidFill>
                            <a:srgbClr val="000000"/>
                          </a:solidFill>
                          <a:effectLst/>
                          <a:latin typeface="Calibri" panose="020F0502020204030204" pitchFamily="34" charset="0"/>
                        </a:rPr>
                        <a:t>Haverhill</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10005"/>
                  </a:ext>
                </a:extLst>
              </a:tr>
              <a:tr h="303576">
                <a:tc>
                  <a:txBody>
                    <a:bodyPr/>
                    <a:lstStyle/>
                    <a:p>
                      <a:pPr algn="l" fontAlgn="b"/>
                      <a:r>
                        <a:rPr lang="en-US" sz="1100" b="0" i="0" u="none" strike="noStrike" dirty="0">
                          <a:solidFill>
                            <a:srgbClr val="000000"/>
                          </a:solidFill>
                          <a:effectLst/>
                          <a:latin typeface="Calibri" panose="020F0502020204030204" pitchFamily="34" charset="0"/>
                        </a:rPr>
                        <a:t>C and I</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extLst>
                  <a:ext uri="{0D108BD9-81ED-4DB2-BD59-A6C34878D82A}">
                    <a16:rowId xmlns:a16="http://schemas.microsoft.com/office/drawing/2014/main" val="10006"/>
                  </a:ext>
                </a:extLst>
              </a:tr>
              <a:tr h="303576">
                <a:tc>
                  <a:txBody>
                    <a:bodyPr/>
                    <a:lstStyle/>
                    <a:p>
                      <a:pPr algn="l" fontAlgn="b"/>
                      <a:r>
                        <a:rPr lang="en-US" sz="1100" b="0" i="0" u="none" strike="noStrike" dirty="0">
                          <a:solidFill>
                            <a:srgbClr val="000000"/>
                          </a:solidFill>
                          <a:effectLst/>
                          <a:latin typeface="Calibri" panose="020F0502020204030204" pitchFamily="34" charset="0"/>
                        </a:rPr>
                        <a:t>Walden</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extLst>
                  <a:ext uri="{0D108BD9-81ED-4DB2-BD59-A6C34878D82A}">
                    <a16:rowId xmlns:a16="http://schemas.microsoft.com/office/drawing/2014/main" val="10007"/>
                  </a:ext>
                </a:extLst>
              </a:tr>
              <a:tr h="303576">
                <a:tc>
                  <a:txBody>
                    <a:bodyPr/>
                    <a:lstStyle/>
                    <a:p>
                      <a:pPr algn="l" fontAlgn="b"/>
                      <a:r>
                        <a:rPr lang="en-US" sz="1100" b="0" i="0" u="none" strike="noStrike" dirty="0">
                          <a:solidFill>
                            <a:srgbClr val="000000"/>
                          </a:solidFill>
                          <a:effectLst/>
                          <a:latin typeface="Calibri" panose="020F0502020204030204" pitchFamily="34" charset="0"/>
                        </a:rPr>
                        <a:t>Dimock</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90%</a:t>
                      </a:r>
                    </a:p>
                  </a:txBody>
                  <a:tcPr marL="9525" marR="9525" marT="9525" marB="0" anchor="ctr"/>
                </a:tc>
                <a:extLst>
                  <a:ext uri="{0D108BD9-81ED-4DB2-BD59-A6C34878D82A}">
                    <a16:rowId xmlns:a16="http://schemas.microsoft.com/office/drawing/2014/main" val="10008"/>
                  </a:ext>
                </a:extLst>
              </a:tr>
              <a:tr h="303576">
                <a:tc>
                  <a:txBody>
                    <a:bodyPr/>
                    <a:lstStyle/>
                    <a:p>
                      <a:pPr algn="l" fontAlgn="b"/>
                      <a:r>
                        <a:rPr lang="en-US" sz="1100" b="0" i="0" u="none" strike="noStrike" dirty="0">
                          <a:solidFill>
                            <a:srgbClr val="000000"/>
                          </a:solidFill>
                          <a:effectLst/>
                          <a:latin typeface="Calibri" panose="020F0502020204030204" pitchFamily="34" charset="0"/>
                        </a:rPr>
                        <a:t>Lowell</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10009"/>
                  </a:ext>
                </a:extLst>
              </a:tr>
              <a:tr h="303576">
                <a:tc>
                  <a:txBody>
                    <a:bodyPr/>
                    <a:lstStyle/>
                    <a:p>
                      <a:pPr algn="l" fontAlgn="b"/>
                      <a:r>
                        <a:rPr lang="en-US" sz="1100" b="0" i="0" u="none" strike="noStrike" dirty="0">
                          <a:solidFill>
                            <a:srgbClr val="000000"/>
                          </a:solidFill>
                          <a:effectLst/>
                          <a:latin typeface="Calibri" panose="020F0502020204030204" pitchFamily="34" charset="0"/>
                        </a:rPr>
                        <a:t>Harbor</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extLst>
                  <a:ext uri="{0D108BD9-81ED-4DB2-BD59-A6C34878D82A}">
                    <a16:rowId xmlns:a16="http://schemas.microsoft.com/office/drawing/2014/main" val="10010"/>
                  </a:ext>
                </a:extLst>
              </a:tr>
              <a:tr h="303576">
                <a:tc>
                  <a:txBody>
                    <a:bodyPr/>
                    <a:lstStyle/>
                    <a:p>
                      <a:pPr algn="l" fontAlgn="b"/>
                      <a:r>
                        <a:rPr lang="en-US" sz="1100" b="0" i="0" u="none" strike="noStrike" dirty="0">
                          <a:solidFill>
                            <a:srgbClr val="000000"/>
                          </a:solidFill>
                          <a:effectLst/>
                          <a:latin typeface="Calibri" panose="020F0502020204030204" pitchFamily="34" charset="0"/>
                        </a:rPr>
                        <a:t>Arlington</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extLst>
                  <a:ext uri="{0D108BD9-81ED-4DB2-BD59-A6C34878D82A}">
                    <a16:rowId xmlns:a16="http://schemas.microsoft.com/office/drawing/2014/main" val="10011"/>
                  </a:ext>
                </a:extLst>
              </a:tr>
              <a:tr h="303576">
                <a:tc>
                  <a:txBody>
                    <a:bodyPr/>
                    <a:lstStyle/>
                    <a:p>
                      <a:pPr algn="l" fontAlgn="b"/>
                      <a:r>
                        <a:rPr lang="en-US" sz="1100" b="0" i="0" u="none" strike="noStrike" dirty="0">
                          <a:solidFill>
                            <a:srgbClr val="000000"/>
                          </a:solidFill>
                          <a:effectLst/>
                          <a:latin typeface="Calibri" panose="020F0502020204030204" pitchFamily="34" charset="0"/>
                        </a:rPr>
                        <a:t>Pittsfield</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extLst>
                  <a:ext uri="{0D108BD9-81ED-4DB2-BD59-A6C34878D82A}">
                    <a16:rowId xmlns:a16="http://schemas.microsoft.com/office/drawing/2014/main" val="10012"/>
                  </a:ext>
                </a:extLst>
              </a:tr>
              <a:tr h="303576">
                <a:tc>
                  <a:txBody>
                    <a:bodyPr/>
                    <a:lstStyle/>
                    <a:p>
                      <a:pPr algn="l" fontAlgn="b"/>
                      <a:r>
                        <a:rPr lang="en-US" sz="1100" b="0" i="0" u="none" strike="noStrike" dirty="0">
                          <a:solidFill>
                            <a:srgbClr val="000000"/>
                          </a:solidFill>
                          <a:effectLst/>
                          <a:latin typeface="Calibri" panose="020F0502020204030204" pitchFamily="34" charset="0"/>
                        </a:rPr>
                        <a:t>Hyde Park</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10013"/>
                  </a:ext>
                </a:extLst>
              </a:tr>
              <a:tr h="303576">
                <a:tc>
                  <a:txBody>
                    <a:bodyPr/>
                    <a:lstStyle/>
                    <a:p>
                      <a:pPr algn="l" fontAlgn="b"/>
                      <a:r>
                        <a:rPr lang="en-US" sz="1100" b="0" i="0" u="none" strike="noStrike" dirty="0">
                          <a:solidFill>
                            <a:srgbClr val="000000"/>
                          </a:solidFill>
                          <a:effectLst/>
                          <a:latin typeface="Calibri" panose="020F0502020204030204" pitchFamily="34" charset="0"/>
                        </a:rPr>
                        <a:t>Park Street</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10014"/>
                  </a:ext>
                </a:extLst>
              </a:tr>
              <a:tr h="303576">
                <a:tc>
                  <a:txBody>
                    <a:bodyPr/>
                    <a:lstStyle/>
                    <a:p>
                      <a:pPr algn="l" fontAlgn="b"/>
                      <a:r>
                        <a:rPr lang="en-US" sz="1100" b="0" i="0" u="none" strike="noStrike" dirty="0">
                          <a:solidFill>
                            <a:srgbClr val="000000"/>
                          </a:solidFill>
                          <a:effectLst/>
                          <a:latin typeface="Calibri" panose="020F0502020204030204" pitchFamily="34" charset="0"/>
                        </a:rPr>
                        <a:t>Framingham</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10015"/>
                  </a:ext>
                </a:extLst>
              </a:tr>
              <a:tr h="303576">
                <a:tc>
                  <a:txBody>
                    <a:bodyPr/>
                    <a:lstStyle/>
                    <a:p>
                      <a:pPr algn="l" fontAlgn="b"/>
                      <a:r>
                        <a:rPr lang="en-US" sz="1100" b="0" i="0" u="none" strike="noStrike" dirty="0">
                          <a:solidFill>
                            <a:srgbClr val="000000"/>
                          </a:solidFill>
                          <a:effectLst/>
                          <a:latin typeface="Calibri" panose="020F0502020204030204" pitchFamily="34" charset="0"/>
                        </a:rPr>
                        <a:t>S Central</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16"/>
                  </a:ext>
                </a:extLst>
              </a:tr>
              <a:tr h="303576">
                <a:tc>
                  <a:txBody>
                    <a:bodyPr/>
                    <a:lstStyle/>
                    <a:p>
                      <a:r>
                        <a:rPr lang="en-US" sz="1400" b="1" dirty="0"/>
                        <a:t>ALL</a:t>
                      </a:r>
                      <a:endParaRPr lang="en-US" sz="1400" b="1" dirty="0">
                        <a:latin typeface="Calibri" panose="020F0502020204030204" pitchFamily="34" charset="0"/>
                      </a:endParaRPr>
                    </a:p>
                  </a:txBody>
                  <a:tcPr anchor="ctr"/>
                </a:tc>
                <a:tc>
                  <a:txBody>
                    <a:bodyPr/>
                    <a:lstStyle/>
                    <a:p>
                      <a:pPr algn="ctr" fontAlgn="b"/>
                      <a:r>
                        <a:rPr lang="en-US" sz="1100" b="0" i="0" u="none" strike="noStrike" dirty="0">
                          <a:solidFill>
                            <a:srgbClr val="000000"/>
                          </a:solidFill>
                          <a:effectLst/>
                          <a:latin typeface="Calibri" panose="020F0502020204030204" pitchFamily="34" charset="0"/>
                        </a:rPr>
                        <a:t>765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17"/>
                  </a:ext>
                </a:extLst>
              </a:tr>
              <a:tr h="303576">
                <a:tc>
                  <a:txBody>
                    <a:bodyPr/>
                    <a:lstStyle/>
                    <a:p>
                      <a:r>
                        <a:rPr lang="en-US" sz="1400" b="1" dirty="0"/>
                        <a:t>National Mean</a:t>
                      </a:r>
                      <a:endParaRPr lang="en-US" sz="1400" b="1" dirty="0">
                        <a:latin typeface="Calibri" panose="020F0502020204030204" pitchFamily="34" charset="0"/>
                      </a:endParaRPr>
                    </a:p>
                  </a:txBody>
                  <a:tcPr anchor="ctr">
                    <a:solidFill>
                      <a:schemeClr val="accent4"/>
                    </a:solidFill>
                  </a:tcPr>
                </a:tc>
                <a:tc>
                  <a:txBody>
                    <a:bodyPr/>
                    <a:lstStyle/>
                    <a:p>
                      <a:pPr algn="ctr"/>
                      <a:r>
                        <a:rPr lang="en-US" sz="1400" b="1" dirty="0"/>
                        <a:t>--</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a:latin typeface="Calibri" panose="020F0502020204030204" pitchFamily="34" charset="0"/>
                        </a:rPr>
                        <a:t>72%</a:t>
                      </a:r>
                    </a:p>
                  </a:txBody>
                  <a:tcPr anchor="ctr">
                    <a:solidFill>
                      <a:srgbClr val="E6CF9A"/>
                    </a:solidFill>
                  </a:tcPr>
                </a:tc>
                <a:tc>
                  <a:txBody>
                    <a:bodyPr/>
                    <a:lstStyle/>
                    <a:p>
                      <a:pPr algn="ctr"/>
                      <a:r>
                        <a:rPr lang="en-US" sz="1400" b="1" dirty="0">
                          <a:latin typeface="Calibri" panose="020F0502020204030204" pitchFamily="34" charset="0"/>
                        </a:rPr>
                        <a:t>71%</a:t>
                      </a:r>
                    </a:p>
                  </a:txBody>
                  <a:tcPr anchor="ctr">
                    <a:solidFill>
                      <a:srgbClr val="E6CF9A"/>
                    </a:solidFill>
                  </a:tcPr>
                </a:tc>
                <a:tc>
                  <a:txBody>
                    <a:bodyPr/>
                    <a:lstStyle/>
                    <a:p>
                      <a:pPr algn="ctr"/>
                      <a:r>
                        <a:rPr lang="en-US" sz="1400" b="1" dirty="0">
                          <a:latin typeface="Calibri" panose="020F0502020204030204" pitchFamily="34" charset="0"/>
                        </a:rPr>
                        <a:t>66%</a:t>
                      </a:r>
                    </a:p>
                  </a:txBody>
                  <a:tcPr anchor="ctr">
                    <a:solidFill>
                      <a:srgbClr val="E6CF9A"/>
                    </a:solidFill>
                  </a:tcPr>
                </a:tc>
                <a:tc>
                  <a:txBody>
                    <a:bodyPr/>
                    <a:lstStyle/>
                    <a:p>
                      <a:pPr algn="ctr"/>
                      <a:r>
                        <a:rPr lang="en-US" sz="1400" b="1" dirty="0">
                          <a:latin typeface="Calibri" panose="020F0502020204030204" pitchFamily="34" charset="0"/>
                        </a:rPr>
                        <a:t>86%</a:t>
                      </a:r>
                    </a:p>
                  </a:txBody>
                  <a:tcPr anchor="ctr">
                    <a:solidFill>
                      <a:srgbClr val="E6CF9A"/>
                    </a:solidFill>
                  </a:tcPr>
                </a:tc>
                <a:tc>
                  <a:txBody>
                    <a:bodyPr/>
                    <a:lstStyle/>
                    <a:p>
                      <a:pPr algn="ctr"/>
                      <a:r>
                        <a:rPr lang="en-US" sz="1400" b="1" dirty="0">
                          <a:latin typeface="Calibri" panose="020F0502020204030204" pitchFamily="34" charset="0"/>
                        </a:rPr>
                        <a:t>74%</a:t>
                      </a:r>
                    </a:p>
                  </a:txBody>
                  <a:tcPr anchor="ctr">
                    <a:solidFill>
                      <a:srgbClr val="E6CF9A"/>
                    </a:solidFill>
                  </a:tcPr>
                </a:tc>
                <a:tc>
                  <a:txBody>
                    <a:bodyPr/>
                    <a:lstStyle/>
                    <a:p>
                      <a:pPr algn="ctr"/>
                      <a:r>
                        <a:rPr lang="en-US" sz="1400" b="1" dirty="0">
                          <a:latin typeface="Calibri" panose="020F0502020204030204" pitchFamily="34" charset="0"/>
                        </a:rPr>
                        <a:t>67%</a:t>
                      </a:r>
                    </a:p>
                  </a:txBody>
                  <a:tcPr anchor="ctr">
                    <a:solidFill>
                      <a:srgbClr val="E6CF9A"/>
                    </a:solidFill>
                  </a:tcPr>
                </a:tc>
                <a:tc>
                  <a:txBody>
                    <a:bodyPr/>
                    <a:lstStyle/>
                    <a:p>
                      <a:pPr algn="ctr"/>
                      <a:r>
                        <a:rPr lang="en-US" sz="1400" b="1" dirty="0">
                          <a:latin typeface="Calibri" panose="020F0502020204030204" pitchFamily="34" charset="0"/>
                        </a:rPr>
                        <a:t>67%</a:t>
                      </a:r>
                    </a:p>
                  </a:txBody>
                  <a:tcPr anchor="ctr">
                    <a:solidFill>
                      <a:srgbClr val="E6CF9A"/>
                    </a:solidFill>
                  </a:tcPr>
                </a:tc>
                <a:tc>
                  <a:txBody>
                    <a:bodyPr/>
                    <a:lstStyle/>
                    <a:p>
                      <a:pPr algn="ctr"/>
                      <a:r>
                        <a:rPr lang="en-US" sz="1400" b="1" dirty="0">
                          <a:latin typeface="Calibri" panose="020F0502020204030204" pitchFamily="34" charset="0"/>
                        </a:rPr>
                        <a:t>58%</a:t>
                      </a:r>
                    </a:p>
                  </a:txBody>
                  <a:tcPr anchor="ctr">
                    <a:solidFill>
                      <a:srgbClr val="E6CF9A"/>
                    </a:solidFill>
                  </a:tcPr>
                </a:tc>
                <a:tc>
                  <a:txBody>
                    <a:bodyPr/>
                    <a:lstStyle/>
                    <a:p>
                      <a:pPr algn="ctr"/>
                      <a:r>
                        <a:rPr lang="en-US" sz="1400" b="1" dirty="0">
                          <a:latin typeface="Calibri" panose="020F0502020204030204" pitchFamily="34" charset="0"/>
                        </a:rPr>
                        <a:t>83%</a:t>
                      </a:r>
                    </a:p>
                  </a:txBody>
                  <a:tcPr anchor="ctr">
                    <a:solidFill>
                      <a:srgbClr val="E6CF9A"/>
                    </a:solidFill>
                  </a:tcPr>
                </a:tc>
                <a:extLst>
                  <a:ext uri="{0D108BD9-81ED-4DB2-BD59-A6C34878D82A}">
                    <a16:rowId xmlns:a16="http://schemas.microsoft.com/office/drawing/2014/main" val="10018"/>
                  </a:ext>
                </a:extLst>
              </a:tr>
            </a:tbl>
          </a:graphicData>
        </a:graphic>
      </p:graphicFrame>
      <p:sp>
        <p:nvSpPr>
          <p:cNvPr id="8" name="Title 1"/>
          <p:cNvSpPr txBox="1">
            <a:spLocks/>
          </p:cNvSpPr>
          <p:nvPr/>
        </p:nvSpPr>
        <p:spPr>
          <a:xfrm>
            <a:off x="0" y="0"/>
            <a:ext cx="9144000"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a:solidFill>
                  <a:schemeClr val="accent5"/>
                </a:solidFill>
              </a:rPr>
              <a:t>Fidelity by Subscale</a:t>
            </a:r>
            <a:endParaRPr lang="en-US" sz="3600" i="1" dirty="0">
              <a:solidFill>
                <a:schemeClr val="accent5"/>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6" y="93334"/>
            <a:ext cx="1690331" cy="765576"/>
          </a:xfrm>
          <a:prstGeom prst="rect">
            <a:avLst/>
          </a:prstGeom>
        </p:spPr>
      </p:pic>
      <p:sp>
        <p:nvSpPr>
          <p:cNvPr id="2" name="Slide Number Placeholder 1"/>
          <p:cNvSpPr>
            <a:spLocks noGrp="1"/>
          </p:cNvSpPr>
          <p:nvPr>
            <p:ph type="sldNum" sz="quarter" idx="12"/>
          </p:nvPr>
        </p:nvSpPr>
        <p:spPr/>
        <p:txBody>
          <a:bodyPr/>
          <a:lstStyle/>
          <a:p>
            <a:fld id="{21AD2AE7-D6AC-47DD-9777-F6653940EDA2}" type="slidenum">
              <a:rPr lang="en-US" smtClean="0"/>
              <a:t>108</a:t>
            </a:fld>
            <a:endParaRPr lang="en-US" dirty="0"/>
          </a:p>
        </p:txBody>
      </p:sp>
    </p:spTree>
    <p:extLst>
      <p:ext uri="{BB962C8B-B14F-4D97-AF65-F5344CB8AC3E}">
        <p14:creationId xmlns:p14="http://schemas.microsoft.com/office/powerpoint/2010/main" val="1635571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7467600" cy="1481138"/>
          </a:xfrm>
        </p:spPr>
        <p:txBody>
          <a:bodyPr>
            <a:noAutofit/>
          </a:bodyPr>
          <a:lstStyle/>
          <a:p>
            <a:r>
              <a:rPr lang="en-US" sz="4000" dirty="0"/>
              <a:t>APPENDIX B</a:t>
            </a:r>
            <a:br>
              <a:rPr lang="en-US" sz="4000" dirty="0"/>
            </a:br>
            <a:endParaRPr lang="en-US" sz="4000" dirty="0"/>
          </a:p>
        </p:txBody>
      </p:sp>
      <p:sp>
        <p:nvSpPr>
          <p:cNvPr id="3" name="Text Placeholder 2"/>
          <p:cNvSpPr>
            <a:spLocks noGrp="1"/>
          </p:cNvSpPr>
          <p:nvPr>
            <p:ph type="body" sz="half" idx="2"/>
          </p:nvPr>
        </p:nvSpPr>
        <p:spPr>
          <a:xfrm>
            <a:off x="1371600" y="2971800"/>
            <a:ext cx="5486400" cy="1524000"/>
          </a:xfrm>
        </p:spPr>
        <p:txBody>
          <a:bodyPr>
            <a:noAutofit/>
          </a:bodyPr>
          <a:lstStyle/>
          <a:p>
            <a:pPr>
              <a:buSzPct val="80000"/>
            </a:pPr>
            <a:r>
              <a:rPr lang="en-US" sz="2400" dirty="0"/>
              <a:t>Z-Scores</a:t>
            </a:r>
          </a:p>
        </p:txBody>
      </p:sp>
    </p:spTree>
    <p:extLst>
      <p:ext uri="{BB962C8B-B14F-4D97-AF65-F5344CB8AC3E}">
        <p14:creationId xmlns:p14="http://schemas.microsoft.com/office/powerpoint/2010/main" val="116072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633662"/>
            <a:ext cx="5486400" cy="566738"/>
          </a:xfrm>
        </p:spPr>
        <p:txBody>
          <a:bodyPr>
            <a:noAutofit/>
          </a:bodyPr>
          <a:lstStyle/>
          <a:p>
            <a:r>
              <a:rPr lang="en-US" sz="4000" dirty="0"/>
              <a:t>LATEST RESEARCH &amp; NATIONAL CONTEXT</a:t>
            </a:r>
          </a:p>
        </p:txBody>
      </p:sp>
      <p:sp>
        <p:nvSpPr>
          <p:cNvPr id="3" name="Text Placeholder 2"/>
          <p:cNvSpPr>
            <a:spLocks noGrp="1"/>
          </p:cNvSpPr>
          <p:nvPr>
            <p:ph type="body" sz="half" idx="2"/>
          </p:nvPr>
        </p:nvSpPr>
        <p:spPr>
          <a:xfrm>
            <a:off x="1295400" y="3309938"/>
            <a:ext cx="6172200" cy="804862"/>
          </a:xfrm>
        </p:spPr>
        <p:txBody>
          <a:bodyPr>
            <a:noAutofit/>
          </a:bodyPr>
          <a:lstStyle/>
          <a:p>
            <a:pPr marL="342900" indent="-342900">
              <a:buSzPct val="80000"/>
              <a:buFont typeface="Courier New" panose="02070309020205020404" pitchFamily="49" charset="0"/>
              <a:buChar char="o"/>
            </a:pPr>
            <a:r>
              <a:rPr lang="en-US" sz="2000" dirty="0"/>
              <a:t>Importance of the State Policy and Funding Context to Wraparound Quality and Fidelity</a:t>
            </a:r>
          </a:p>
          <a:p>
            <a:pPr marL="342900" indent="-342900">
              <a:buSzPct val="80000"/>
              <a:buFont typeface="Courier New" panose="02070309020205020404" pitchFamily="49" charset="0"/>
              <a:buChar char="o"/>
            </a:pPr>
            <a:r>
              <a:rPr lang="en-US" sz="2000" dirty="0"/>
              <a:t>New UW WERT approach to evaluating fidelity and collecting, managing data from WFAS tools</a:t>
            </a:r>
          </a:p>
        </p:txBody>
      </p:sp>
    </p:spTree>
    <p:extLst>
      <p:ext uri="{BB962C8B-B14F-4D97-AF65-F5344CB8AC3E}">
        <p14:creationId xmlns:p14="http://schemas.microsoft.com/office/powerpoint/2010/main" val="26557432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WFI-EZ &amp; TOM 2.0 Z-Scores</a:t>
            </a:r>
          </a:p>
        </p:txBody>
      </p:sp>
      <p:graphicFrame>
        <p:nvGraphicFramePr>
          <p:cNvPr id="4" name="Table 3"/>
          <p:cNvGraphicFramePr>
            <a:graphicFrameLocks noGrp="1"/>
          </p:cNvGraphicFramePr>
          <p:nvPr>
            <p:extLst>
              <p:ext uri="{D42A27DB-BD31-4B8C-83A1-F6EECF244321}">
                <p14:modId xmlns:p14="http://schemas.microsoft.com/office/powerpoint/2010/main" val="2147881196"/>
              </p:ext>
            </p:extLst>
          </p:nvPr>
        </p:nvGraphicFramePr>
        <p:xfrm>
          <a:off x="1371600" y="1524000"/>
          <a:ext cx="6400800" cy="4968024"/>
        </p:xfrm>
        <a:graphic>
          <a:graphicData uri="http://schemas.openxmlformats.org/drawingml/2006/table">
            <a:tbl>
              <a:tblPr firstRow="1" bandRow="1">
                <a:tableStyleId>{21E4AEA4-8DFA-4A89-87EB-49C32662AFE0}</a:tableStyleId>
              </a:tblPr>
              <a:tblGrid>
                <a:gridCol w="236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05023">
                <a:tc>
                  <a:txBody>
                    <a:bodyPr/>
                    <a:lstStyle/>
                    <a:p>
                      <a:pPr algn="ctr"/>
                      <a:r>
                        <a:rPr lang="en-US" sz="1500" b="1" dirty="0">
                          <a:solidFill>
                            <a:schemeClr val="bg1"/>
                          </a:solidFill>
                        </a:rPr>
                        <a:t>CSA</a:t>
                      </a:r>
                      <a:endParaRPr lang="en-US" sz="1500" b="1" dirty="0">
                        <a:solidFill>
                          <a:schemeClr val="bg1"/>
                        </a:solidFill>
                        <a:latin typeface="Calibri" panose="020F0502020204030204" pitchFamily="34" charset="0"/>
                      </a:endParaRPr>
                    </a:p>
                  </a:txBody>
                  <a:tcPr>
                    <a:solidFill>
                      <a:schemeClr val="accent1"/>
                    </a:solidFill>
                  </a:tcPr>
                </a:tc>
                <a:tc>
                  <a:txBody>
                    <a:bodyPr/>
                    <a:lstStyle/>
                    <a:p>
                      <a:pPr algn="ctr"/>
                      <a:r>
                        <a:rPr lang="en-US" sz="1500" b="1" dirty="0">
                          <a:solidFill>
                            <a:schemeClr val="bg1"/>
                          </a:solidFill>
                        </a:rPr>
                        <a:t>WFI-EZ Z-Scores</a:t>
                      </a:r>
                      <a:endParaRPr lang="en-US" sz="1500" b="1" dirty="0">
                        <a:solidFill>
                          <a:schemeClr val="bg1"/>
                        </a:solidFill>
                        <a:latin typeface="Calibri" panose="020F0502020204030204" pitchFamily="34" charset="0"/>
                      </a:endParaRPr>
                    </a:p>
                  </a:txBody>
                  <a:tcPr>
                    <a:solidFill>
                      <a:schemeClr val="accent1"/>
                    </a:solidFill>
                  </a:tcPr>
                </a:tc>
                <a:tc>
                  <a:txBody>
                    <a:bodyPr/>
                    <a:lstStyle/>
                    <a:p>
                      <a:pPr algn="ctr"/>
                      <a:r>
                        <a:rPr lang="en-US" sz="1500" b="1" dirty="0">
                          <a:solidFill>
                            <a:schemeClr val="bg1"/>
                          </a:solidFill>
                        </a:rPr>
                        <a:t>TOM</a:t>
                      </a:r>
                      <a:r>
                        <a:rPr lang="en-US" sz="1500" b="1" baseline="0" dirty="0">
                          <a:solidFill>
                            <a:schemeClr val="bg1"/>
                          </a:solidFill>
                        </a:rPr>
                        <a:t> 2.0 </a:t>
                      </a:r>
                      <a:r>
                        <a:rPr lang="en-US" sz="1500" b="1" dirty="0">
                          <a:solidFill>
                            <a:schemeClr val="bg1"/>
                          </a:solidFill>
                        </a:rPr>
                        <a:t>Z</a:t>
                      </a:r>
                      <a:r>
                        <a:rPr lang="en-US" sz="1500" b="1" baseline="0" dirty="0">
                          <a:solidFill>
                            <a:schemeClr val="bg1"/>
                          </a:solidFill>
                        </a:rPr>
                        <a:t>-Scores</a:t>
                      </a:r>
                      <a:endParaRPr lang="en-US" sz="1500" b="1" dirty="0">
                        <a:solidFill>
                          <a:schemeClr val="bg1"/>
                        </a:solidFill>
                        <a:latin typeface="Calibri" panose="020F0502020204030204" pitchFamily="34" charset="0"/>
                      </a:endParaRPr>
                    </a:p>
                  </a:txBody>
                  <a:tcPr>
                    <a:solidFill>
                      <a:schemeClr val="accent3"/>
                    </a:solidFill>
                  </a:tcPr>
                </a:tc>
                <a:extLst>
                  <a:ext uri="{0D108BD9-81ED-4DB2-BD59-A6C34878D82A}">
                    <a16:rowId xmlns:a16="http://schemas.microsoft.com/office/drawing/2014/main" val="10000"/>
                  </a:ext>
                </a:extLst>
              </a:tr>
              <a:tr h="290499">
                <a:tc>
                  <a:txBody>
                    <a:bodyPr/>
                    <a:lstStyle/>
                    <a:p>
                      <a:pPr algn="l" fontAlgn="ctr"/>
                      <a:r>
                        <a:rPr lang="en-US" sz="1400" b="0" i="0" u="none" strike="noStrike">
                          <a:solidFill>
                            <a:srgbClr val="000000"/>
                          </a:solidFill>
                          <a:effectLst/>
                          <a:latin typeface="Segoe UI" panose="020B0502040204020203" pitchFamily="34" charset="0"/>
                        </a:rPr>
                        <a:t>Arlington</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0.73</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-0.98</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1"/>
                  </a:ext>
                </a:extLst>
              </a:tr>
              <a:tr h="290499">
                <a:tc>
                  <a:txBody>
                    <a:bodyPr/>
                    <a:lstStyle/>
                    <a:p>
                      <a:pPr algn="l" fontAlgn="ctr"/>
                      <a:r>
                        <a:rPr lang="en-US" sz="1400" b="0" i="0" u="none" strike="noStrike">
                          <a:solidFill>
                            <a:srgbClr val="000000"/>
                          </a:solidFill>
                          <a:effectLst/>
                          <a:latin typeface="Segoe UI" panose="020B0502040204020203" pitchFamily="34" charset="0"/>
                        </a:rPr>
                        <a:t> Fall River</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0.76</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0.80</a:t>
                      </a:r>
                    </a:p>
                  </a:txBody>
                  <a:tcPr marL="9525" marR="9525" marT="9525" marB="0" anchor="ctr">
                    <a:solidFill>
                      <a:srgbClr val="F8F2EA"/>
                    </a:solidFill>
                  </a:tcPr>
                </a:tc>
                <a:extLst>
                  <a:ext uri="{0D108BD9-81ED-4DB2-BD59-A6C34878D82A}">
                    <a16:rowId xmlns:a16="http://schemas.microsoft.com/office/drawing/2014/main" val="10002"/>
                  </a:ext>
                </a:extLst>
              </a:tr>
              <a:tr h="290499">
                <a:tc>
                  <a:txBody>
                    <a:bodyPr/>
                    <a:lstStyle/>
                    <a:p>
                      <a:pPr algn="l" fontAlgn="ctr"/>
                      <a:r>
                        <a:rPr lang="en-US" sz="1400" b="0" i="0" u="none" strike="noStrike">
                          <a:solidFill>
                            <a:srgbClr val="000000"/>
                          </a:solidFill>
                          <a:effectLst/>
                          <a:latin typeface="Segoe UI" panose="020B0502040204020203" pitchFamily="34" charset="0"/>
                        </a:rPr>
                        <a:t> Framingham</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-2.13</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-0.70</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3"/>
                  </a:ext>
                </a:extLst>
              </a:tr>
              <a:tr h="290499">
                <a:tc>
                  <a:txBody>
                    <a:bodyPr/>
                    <a:lstStyle/>
                    <a:p>
                      <a:pPr algn="l" fontAlgn="ctr"/>
                      <a:r>
                        <a:rPr lang="en-US" sz="1400" b="0" i="0" u="none" strike="noStrike">
                          <a:solidFill>
                            <a:srgbClr val="000000"/>
                          </a:solidFill>
                          <a:effectLst/>
                          <a:latin typeface="Segoe UI" panose="020B0502040204020203" pitchFamily="34" charset="0"/>
                        </a:rPr>
                        <a:t> Gandara</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0.76</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2.22</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0004"/>
                  </a:ext>
                </a:extLst>
              </a:tr>
              <a:tr h="290499">
                <a:tc>
                  <a:txBody>
                    <a:bodyPr/>
                    <a:lstStyle/>
                    <a:p>
                      <a:pPr algn="l" fontAlgn="ctr"/>
                      <a:r>
                        <a:rPr lang="en-US" sz="1400" b="0" i="0" u="none" strike="noStrike">
                          <a:solidFill>
                            <a:srgbClr val="000000"/>
                          </a:solidFill>
                          <a:effectLst/>
                          <a:latin typeface="Segoe UI" panose="020B0502040204020203" pitchFamily="34" charset="0"/>
                        </a:rPr>
                        <a:t>Greenfield</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0.41</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2.41</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5"/>
                  </a:ext>
                </a:extLst>
              </a:tr>
              <a:tr h="290499">
                <a:tc>
                  <a:txBody>
                    <a:bodyPr/>
                    <a:lstStyle/>
                    <a:p>
                      <a:pPr algn="l" fontAlgn="ctr"/>
                      <a:r>
                        <a:rPr lang="en-US" sz="1400" b="0" i="0" u="none" strike="noStrike">
                          <a:solidFill>
                            <a:srgbClr val="000000"/>
                          </a:solidFill>
                          <a:effectLst/>
                          <a:latin typeface="Segoe UI" panose="020B0502040204020203" pitchFamily="34" charset="0"/>
                        </a:rPr>
                        <a:t>Harbor</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-0.79</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0.11</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0006"/>
                  </a:ext>
                </a:extLst>
              </a:tr>
              <a:tr h="290499">
                <a:tc>
                  <a:txBody>
                    <a:bodyPr/>
                    <a:lstStyle/>
                    <a:p>
                      <a:pPr algn="l" fontAlgn="ctr"/>
                      <a:r>
                        <a:rPr lang="en-US" sz="1400" b="0" i="0" u="none" strike="noStrike">
                          <a:solidFill>
                            <a:srgbClr val="000000"/>
                          </a:solidFill>
                          <a:effectLst/>
                          <a:latin typeface="Segoe UI" panose="020B0502040204020203" pitchFamily="34" charset="0"/>
                        </a:rPr>
                        <a:t>Haverhill</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0.11</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-0.35</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7"/>
                  </a:ext>
                </a:extLst>
              </a:tr>
              <a:tr h="290499">
                <a:tc>
                  <a:txBody>
                    <a:bodyPr/>
                    <a:lstStyle/>
                    <a:p>
                      <a:pPr algn="l" fontAlgn="ctr"/>
                      <a:r>
                        <a:rPr lang="en-US" sz="1400" b="0" i="0" u="none" strike="noStrike">
                          <a:solidFill>
                            <a:srgbClr val="000000"/>
                          </a:solidFill>
                          <a:effectLst/>
                          <a:latin typeface="Segoe UI" panose="020B0502040204020203" pitchFamily="34" charset="0"/>
                        </a:rPr>
                        <a:t>Holyoke</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1.41</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0.89</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0008"/>
                  </a:ext>
                </a:extLst>
              </a:tr>
              <a:tr h="290499">
                <a:tc>
                  <a:txBody>
                    <a:bodyPr/>
                    <a:lstStyle/>
                    <a:p>
                      <a:pPr algn="l" fontAlgn="ctr"/>
                      <a:r>
                        <a:rPr lang="en-US" sz="1400" b="0" i="0" u="none" strike="noStrike">
                          <a:solidFill>
                            <a:srgbClr val="000000"/>
                          </a:solidFill>
                          <a:effectLst/>
                          <a:latin typeface="Segoe UI" panose="020B0502040204020203" pitchFamily="34" charset="0"/>
                        </a:rPr>
                        <a:t>Hyde Park</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0.54</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-0.23</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9"/>
                  </a:ext>
                </a:extLst>
              </a:tr>
              <a:tr h="290499">
                <a:tc>
                  <a:txBody>
                    <a:bodyPr/>
                    <a:lstStyle/>
                    <a:p>
                      <a:pPr algn="l" fontAlgn="ctr"/>
                      <a:r>
                        <a:rPr lang="en-US" sz="1400" b="0" i="0" u="none" strike="noStrike">
                          <a:solidFill>
                            <a:srgbClr val="000000"/>
                          </a:solidFill>
                          <a:effectLst/>
                          <a:latin typeface="Segoe UI" panose="020B0502040204020203" pitchFamily="34" charset="0"/>
                        </a:rPr>
                        <a:t>Lawrence</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0.44</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-0.31</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0010"/>
                  </a:ext>
                </a:extLst>
              </a:tr>
              <a:tr h="290499">
                <a:tc>
                  <a:txBody>
                    <a:bodyPr/>
                    <a:lstStyle/>
                    <a:p>
                      <a:pPr algn="l" fontAlgn="ctr"/>
                      <a:r>
                        <a:rPr lang="en-US" sz="1400" b="0" i="0" u="none" strike="noStrike">
                          <a:solidFill>
                            <a:srgbClr val="000000"/>
                          </a:solidFill>
                          <a:effectLst/>
                          <a:latin typeface="Segoe UI" panose="020B0502040204020203" pitchFamily="34" charset="0"/>
                        </a:rPr>
                        <a:t>Lowell</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-0.18</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-1.12</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11"/>
                  </a:ext>
                </a:extLst>
              </a:tr>
              <a:tr h="290499">
                <a:tc>
                  <a:txBody>
                    <a:bodyPr/>
                    <a:lstStyle/>
                    <a:p>
                      <a:pPr algn="l" fontAlgn="ctr"/>
                      <a:r>
                        <a:rPr lang="en-US" sz="1400" b="0" i="0" u="none" strike="noStrike">
                          <a:solidFill>
                            <a:srgbClr val="000000"/>
                          </a:solidFill>
                          <a:effectLst/>
                          <a:latin typeface="Segoe UI" panose="020B0502040204020203" pitchFamily="34" charset="0"/>
                        </a:rPr>
                        <a:t>Attleboro</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0.99</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0.54</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0012"/>
                  </a:ext>
                </a:extLst>
              </a:tr>
              <a:tr h="290499">
                <a:tc>
                  <a:txBody>
                    <a:bodyPr/>
                    <a:lstStyle/>
                    <a:p>
                      <a:pPr algn="l" fontAlgn="ctr"/>
                      <a:r>
                        <a:rPr lang="en-US" sz="1400" b="0" i="0" u="none" strike="noStrike">
                          <a:solidFill>
                            <a:srgbClr val="000000"/>
                          </a:solidFill>
                          <a:effectLst/>
                          <a:latin typeface="Segoe UI" panose="020B0502040204020203" pitchFamily="34" charset="0"/>
                        </a:rPr>
                        <a:t> Lynn</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-1.25</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-1.73</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13"/>
                  </a:ext>
                </a:extLst>
              </a:tr>
              <a:tr h="290499">
                <a:tc>
                  <a:txBody>
                    <a:bodyPr/>
                    <a:lstStyle/>
                    <a:p>
                      <a:pPr algn="l" fontAlgn="ctr"/>
                      <a:r>
                        <a:rPr lang="en-US" sz="1400" b="0" i="0" u="none" strike="noStrike">
                          <a:solidFill>
                            <a:srgbClr val="000000"/>
                          </a:solidFill>
                          <a:effectLst/>
                          <a:latin typeface="Segoe UI" panose="020B0502040204020203" pitchFamily="34" charset="0"/>
                        </a:rPr>
                        <a:t> Malden</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-0.34</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-1.18</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0014"/>
                  </a:ext>
                </a:extLst>
              </a:tr>
              <a:tr h="290499">
                <a:tc>
                  <a:txBody>
                    <a:bodyPr/>
                    <a:lstStyle/>
                    <a:p>
                      <a:pPr algn="l" fontAlgn="ctr"/>
                      <a:r>
                        <a:rPr lang="en-US" sz="1400" b="0" i="0" u="none" strike="noStrike">
                          <a:solidFill>
                            <a:srgbClr val="000000"/>
                          </a:solidFill>
                          <a:effectLst/>
                          <a:latin typeface="Segoe UI" panose="020B0502040204020203" pitchFamily="34" charset="0"/>
                        </a:rPr>
                        <a:t>New Bedford</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0.44</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0.54</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15"/>
                  </a:ext>
                </a:extLst>
              </a:tr>
              <a:tr h="290499">
                <a:tc>
                  <a:txBody>
                    <a:bodyPr/>
                    <a:lstStyle/>
                    <a:p>
                      <a:pPr algn="l" fontAlgn="ctr"/>
                      <a:r>
                        <a:rPr lang="en-US" sz="1400" b="0" i="0" u="none" strike="noStrike">
                          <a:solidFill>
                            <a:srgbClr val="000000"/>
                          </a:solidFill>
                          <a:effectLst/>
                          <a:latin typeface="Segoe UI" panose="020B0502040204020203" pitchFamily="34" charset="0"/>
                        </a:rPr>
                        <a:t>N Central</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0.18</a:t>
                      </a:r>
                    </a:p>
                  </a:txBody>
                  <a:tcPr marL="9525" marR="9525" marT="9525" marB="0" anchor="ctr"/>
                </a:tc>
                <a:tc>
                  <a:txBody>
                    <a:bodyPr/>
                    <a:lstStyle/>
                    <a:p>
                      <a:pPr algn="r" fontAlgn="ctr"/>
                      <a:r>
                        <a:rPr lang="en-US" sz="1400" b="0" i="0" u="none" strike="noStrike" dirty="0">
                          <a:solidFill>
                            <a:srgbClr val="000000"/>
                          </a:solidFill>
                          <a:effectLst/>
                          <a:latin typeface="Segoe UI" panose="020B0502040204020203" pitchFamily="34" charset="0"/>
                        </a:rPr>
                        <a:t>-0.51</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0016"/>
                  </a:ext>
                </a:extLst>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1" y="149014"/>
            <a:ext cx="1447800" cy="66074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2" y="80562"/>
            <a:ext cx="1690331" cy="765576"/>
          </a:xfrm>
          <a:prstGeom prst="rect">
            <a:avLst/>
          </a:prstGeom>
        </p:spPr>
      </p:pic>
    </p:spTree>
    <p:extLst>
      <p:ext uri="{BB962C8B-B14F-4D97-AF65-F5344CB8AC3E}">
        <p14:creationId xmlns:p14="http://schemas.microsoft.com/office/powerpoint/2010/main" val="6392418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WFI-EZ &amp; TOM 2.0 Z-Scores</a:t>
            </a:r>
          </a:p>
        </p:txBody>
      </p:sp>
      <p:graphicFrame>
        <p:nvGraphicFramePr>
          <p:cNvPr id="4" name="Table 3"/>
          <p:cNvGraphicFramePr>
            <a:graphicFrameLocks noGrp="1"/>
          </p:cNvGraphicFramePr>
          <p:nvPr>
            <p:extLst>
              <p:ext uri="{D42A27DB-BD31-4B8C-83A1-F6EECF244321}">
                <p14:modId xmlns:p14="http://schemas.microsoft.com/office/powerpoint/2010/main" val="1352712693"/>
              </p:ext>
            </p:extLst>
          </p:nvPr>
        </p:nvGraphicFramePr>
        <p:xfrm>
          <a:off x="1371600" y="1524000"/>
          <a:ext cx="6400800" cy="4982312"/>
        </p:xfrm>
        <a:graphic>
          <a:graphicData uri="http://schemas.openxmlformats.org/drawingml/2006/table">
            <a:tbl>
              <a:tblPr firstRow="1" bandRow="1">
                <a:tableStyleId>{21E4AEA4-8DFA-4A89-87EB-49C32662AFE0}</a:tableStyleId>
              </a:tblPr>
              <a:tblGrid>
                <a:gridCol w="236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05962">
                <a:tc>
                  <a:txBody>
                    <a:bodyPr/>
                    <a:lstStyle/>
                    <a:p>
                      <a:pPr algn="ctr"/>
                      <a:r>
                        <a:rPr lang="en-US" sz="1500" b="1" dirty="0">
                          <a:solidFill>
                            <a:schemeClr val="bg1"/>
                          </a:solidFill>
                        </a:rPr>
                        <a:t>CSA</a:t>
                      </a:r>
                      <a:endParaRPr lang="en-US" sz="1500" b="1" dirty="0">
                        <a:solidFill>
                          <a:schemeClr val="bg1"/>
                        </a:solidFill>
                        <a:latin typeface="Calibri" panose="020F0502020204030204" pitchFamily="34" charset="0"/>
                      </a:endParaRPr>
                    </a:p>
                  </a:txBody>
                  <a:tcPr>
                    <a:solidFill>
                      <a:schemeClr val="accent1"/>
                    </a:solidFill>
                  </a:tcPr>
                </a:tc>
                <a:tc>
                  <a:txBody>
                    <a:bodyPr/>
                    <a:lstStyle/>
                    <a:p>
                      <a:pPr algn="ctr"/>
                      <a:r>
                        <a:rPr lang="en-US" sz="1500" b="1" dirty="0">
                          <a:solidFill>
                            <a:schemeClr val="bg1"/>
                          </a:solidFill>
                        </a:rPr>
                        <a:t>WFI-EZ Z-Scores</a:t>
                      </a:r>
                      <a:endParaRPr lang="en-US" sz="1500" b="1" dirty="0">
                        <a:solidFill>
                          <a:schemeClr val="bg1"/>
                        </a:solidFill>
                        <a:latin typeface="Calibri" panose="020F0502020204030204" pitchFamily="34" charset="0"/>
                      </a:endParaRPr>
                    </a:p>
                  </a:txBody>
                  <a:tcPr>
                    <a:solidFill>
                      <a:schemeClr val="accent1"/>
                    </a:solidFill>
                  </a:tcPr>
                </a:tc>
                <a:tc>
                  <a:txBody>
                    <a:bodyPr/>
                    <a:lstStyle/>
                    <a:p>
                      <a:pPr algn="ctr"/>
                      <a:r>
                        <a:rPr lang="en-US" sz="1500" b="1" dirty="0">
                          <a:solidFill>
                            <a:schemeClr val="bg1"/>
                          </a:solidFill>
                        </a:rPr>
                        <a:t>TOM</a:t>
                      </a:r>
                      <a:r>
                        <a:rPr lang="en-US" sz="1500" b="1" baseline="0" dirty="0">
                          <a:solidFill>
                            <a:schemeClr val="bg1"/>
                          </a:solidFill>
                        </a:rPr>
                        <a:t> 2.0 </a:t>
                      </a:r>
                      <a:r>
                        <a:rPr lang="en-US" sz="1500" b="1" dirty="0">
                          <a:solidFill>
                            <a:schemeClr val="bg1"/>
                          </a:solidFill>
                        </a:rPr>
                        <a:t>Z</a:t>
                      </a:r>
                      <a:r>
                        <a:rPr lang="en-US" sz="1500" b="1" baseline="0" dirty="0">
                          <a:solidFill>
                            <a:schemeClr val="bg1"/>
                          </a:solidFill>
                        </a:rPr>
                        <a:t>-Scores</a:t>
                      </a:r>
                      <a:endParaRPr lang="en-US" sz="1500" b="1" dirty="0">
                        <a:solidFill>
                          <a:schemeClr val="bg1"/>
                        </a:solidFill>
                        <a:latin typeface="Calibri" panose="020F0502020204030204" pitchFamily="34" charset="0"/>
                      </a:endParaRPr>
                    </a:p>
                  </a:txBody>
                  <a:tcPr>
                    <a:solidFill>
                      <a:schemeClr val="accent3"/>
                    </a:solidFill>
                  </a:tcPr>
                </a:tc>
                <a:extLst>
                  <a:ext uri="{0D108BD9-81ED-4DB2-BD59-A6C34878D82A}">
                    <a16:rowId xmlns:a16="http://schemas.microsoft.com/office/drawing/2014/main" val="10000"/>
                  </a:ext>
                </a:extLst>
              </a:tr>
              <a:tr h="291392">
                <a:tc>
                  <a:txBody>
                    <a:bodyPr/>
                    <a:lstStyle/>
                    <a:p>
                      <a:pPr algn="l" fontAlgn="ctr"/>
                      <a:r>
                        <a:rPr lang="en-US" sz="1400" b="0" i="0" u="none" strike="noStrike">
                          <a:solidFill>
                            <a:srgbClr val="000000"/>
                          </a:solidFill>
                          <a:effectLst/>
                          <a:latin typeface="Segoe UI" panose="020B0502040204020203" pitchFamily="34" charset="0"/>
                        </a:rPr>
                        <a:t>Park Street</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-1.70</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-0.29</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1"/>
                  </a:ext>
                </a:extLst>
              </a:tr>
              <a:tr h="291392">
                <a:tc>
                  <a:txBody>
                    <a:bodyPr/>
                    <a:lstStyle/>
                    <a:p>
                      <a:pPr algn="l" fontAlgn="ctr"/>
                      <a:r>
                        <a:rPr lang="en-US" sz="1400" b="0" i="0" u="none" strike="noStrike">
                          <a:solidFill>
                            <a:srgbClr val="000000"/>
                          </a:solidFill>
                          <a:effectLst/>
                          <a:latin typeface="Segoe UI" panose="020B0502040204020203" pitchFamily="34" charset="0"/>
                        </a:rPr>
                        <a:t>Pittsfield</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0.76</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-0.19</a:t>
                      </a:r>
                    </a:p>
                  </a:txBody>
                  <a:tcPr marL="9525" marR="9525" marT="9525" marB="0" anchor="ctr">
                    <a:solidFill>
                      <a:srgbClr val="F8F2EA"/>
                    </a:solidFill>
                  </a:tcPr>
                </a:tc>
                <a:extLst>
                  <a:ext uri="{0D108BD9-81ED-4DB2-BD59-A6C34878D82A}">
                    <a16:rowId xmlns:a16="http://schemas.microsoft.com/office/drawing/2014/main" val="10002"/>
                  </a:ext>
                </a:extLst>
              </a:tr>
              <a:tr h="291392">
                <a:tc>
                  <a:txBody>
                    <a:bodyPr/>
                    <a:lstStyle/>
                    <a:p>
                      <a:pPr algn="l" fontAlgn="ctr"/>
                      <a:r>
                        <a:rPr lang="en-US" sz="1400" b="0" i="0" u="none" strike="noStrike">
                          <a:solidFill>
                            <a:srgbClr val="000000"/>
                          </a:solidFill>
                          <a:effectLst/>
                          <a:latin typeface="Segoe UI" panose="020B0502040204020203" pitchFamily="34" charset="0"/>
                        </a:rPr>
                        <a:t>Plymouth</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-0.70</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1.82</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3"/>
                  </a:ext>
                </a:extLst>
              </a:tr>
              <a:tr h="291392">
                <a:tc>
                  <a:txBody>
                    <a:bodyPr/>
                    <a:lstStyle/>
                    <a:p>
                      <a:pPr algn="l" fontAlgn="ctr"/>
                      <a:r>
                        <a:rPr lang="en-US" sz="1400" b="0" i="0" u="none" strike="noStrike">
                          <a:solidFill>
                            <a:srgbClr val="000000"/>
                          </a:solidFill>
                          <a:effectLst/>
                          <a:latin typeface="Segoe UI" panose="020B0502040204020203" pitchFamily="34" charset="0"/>
                        </a:rPr>
                        <a:t>RVW</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-0.83</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0.09</a:t>
                      </a:r>
                    </a:p>
                  </a:txBody>
                  <a:tcPr marL="9525" marR="9525" marT="9525" marB="0" anchor="ctr">
                    <a:solidFill>
                      <a:srgbClr val="F8F2EA"/>
                    </a:solidFill>
                  </a:tcPr>
                </a:tc>
                <a:extLst>
                  <a:ext uri="{0D108BD9-81ED-4DB2-BD59-A6C34878D82A}">
                    <a16:rowId xmlns:a16="http://schemas.microsoft.com/office/drawing/2014/main" val="10004"/>
                  </a:ext>
                </a:extLst>
              </a:tr>
              <a:tr h="291392">
                <a:tc>
                  <a:txBody>
                    <a:bodyPr/>
                    <a:lstStyle/>
                    <a:p>
                      <a:pPr algn="l" fontAlgn="ctr"/>
                      <a:r>
                        <a:rPr lang="en-US" sz="1400" b="0" i="0" u="none" strike="noStrike">
                          <a:solidFill>
                            <a:srgbClr val="000000"/>
                          </a:solidFill>
                          <a:effectLst/>
                          <a:latin typeface="Segoe UI" panose="020B0502040204020203" pitchFamily="34" charset="0"/>
                        </a:rPr>
                        <a:t>S Central</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0.83</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-0.47</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5"/>
                  </a:ext>
                </a:extLst>
              </a:tr>
              <a:tr h="291392">
                <a:tc>
                  <a:txBody>
                    <a:bodyPr/>
                    <a:lstStyle/>
                    <a:p>
                      <a:pPr algn="l" fontAlgn="ctr"/>
                      <a:r>
                        <a:rPr lang="en-US" sz="1400" b="0" i="0" u="none" strike="noStrike">
                          <a:solidFill>
                            <a:srgbClr val="000000"/>
                          </a:solidFill>
                          <a:effectLst/>
                          <a:latin typeface="Segoe UI" panose="020B0502040204020203" pitchFamily="34" charset="0"/>
                        </a:rPr>
                        <a:t>Springfield</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-0.50</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-0.35</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0006"/>
                  </a:ext>
                </a:extLst>
              </a:tr>
              <a:tr h="291392">
                <a:tc>
                  <a:txBody>
                    <a:bodyPr/>
                    <a:lstStyle/>
                    <a:p>
                      <a:pPr algn="l" fontAlgn="ctr"/>
                      <a:r>
                        <a:rPr lang="en-US" sz="1400" b="0" i="0" u="none" strike="noStrike">
                          <a:solidFill>
                            <a:srgbClr val="000000"/>
                          </a:solidFill>
                          <a:effectLst/>
                          <a:latin typeface="Segoe UI" panose="020B0502040204020203" pitchFamily="34" charset="0"/>
                        </a:rPr>
                        <a:t>Brockton</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0.96</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-0.05</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7"/>
                  </a:ext>
                </a:extLst>
              </a:tr>
              <a:tr h="291392">
                <a:tc>
                  <a:txBody>
                    <a:bodyPr/>
                    <a:lstStyle/>
                    <a:p>
                      <a:pPr algn="l" fontAlgn="ctr"/>
                      <a:r>
                        <a:rPr lang="en-US" sz="1400" b="0" i="0" u="none" strike="noStrike">
                          <a:solidFill>
                            <a:srgbClr val="000000"/>
                          </a:solidFill>
                          <a:effectLst/>
                          <a:latin typeface="Segoe UI" panose="020B0502040204020203" pitchFamily="34" charset="0"/>
                        </a:rPr>
                        <a:t> Walden</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-2.94</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-0.01</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0008"/>
                  </a:ext>
                </a:extLst>
              </a:tr>
              <a:tr h="291392">
                <a:tc>
                  <a:txBody>
                    <a:bodyPr/>
                    <a:lstStyle/>
                    <a:p>
                      <a:pPr algn="l" fontAlgn="ctr"/>
                      <a:r>
                        <a:rPr lang="en-US" sz="1400" b="0" i="0" u="none" strike="noStrike" dirty="0">
                          <a:solidFill>
                            <a:srgbClr val="000000"/>
                          </a:solidFill>
                          <a:effectLst/>
                          <a:latin typeface="Segoe UI" panose="020B0502040204020203" pitchFamily="34" charset="0"/>
                        </a:rPr>
                        <a:t> Worcester W</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-0.54</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-0.17</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9"/>
                  </a:ext>
                </a:extLst>
              </a:tr>
              <a:tr h="291392">
                <a:tc>
                  <a:txBody>
                    <a:bodyPr/>
                    <a:lstStyle/>
                    <a:p>
                      <a:pPr algn="l" fontAlgn="ctr"/>
                      <a:r>
                        <a:rPr lang="en-US" sz="1400" b="0" i="0" u="none" strike="noStrike" dirty="0">
                          <a:solidFill>
                            <a:srgbClr val="000000"/>
                          </a:solidFill>
                          <a:effectLst/>
                          <a:latin typeface="Segoe UI" panose="020B0502040204020203" pitchFamily="34" charset="0"/>
                        </a:rPr>
                        <a:t>Worcester E</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0.41</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-1.73</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0010"/>
                  </a:ext>
                </a:extLst>
              </a:tr>
              <a:tr h="291392">
                <a:tc>
                  <a:txBody>
                    <a:bodyPr/>
                    <a:lstStyle/>
                    <a:p>
                      <a:pPr algn="l" fontAlgn="ctr"/>
                      <a:r>
                        <a:rPr lang="en-US" sz="1400" b="0" i="0" u="none" strike="noStrike">
                          <a:solidFill>
                            <a:srgbClr val="000000"/>
                          </a:solidFill>
                          <a:effectLst/>
                          <a:latin typeface="Segoe UI" panose="020B0502040204020203" pitchFamily="34" charset="0"/>
                        </a:rPr>
                        <a:t>Cambridge</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0.34</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-0.49</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11"/>
                  </a:ext>
                </a:extLst>
              </a:tr>
              <a:tr h="291392">
                <a:tc>
                  <a:txBody>
                    <a:bodyPr/>
                    <a:lstStyle/>
                    <a:p>
                      <a:pPr algn="l" fontAlgn="ctr"/>
                      <a:r>
                        <a:rPr lang="en-US" sz="1400" b="0" i="0" u="none" strike="noStrike">
                          <a:solidFill>
                            <a:srgbClr val="000000"/>
                          </a:solidFill>
                          <a:effectLst/>
                          <a:latin typeface="Segoe UI" panose="020B0502040204020203" pitchFamily="34" charset="0"/>
                        </a:rPr>
                        <a:t>Cape Ann</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-0.37</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1.03</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0012"/>
                  </a:ext>
                </a:extLst>
              </a:tr>
              <a:tr h="291392">
                <a:tc>
                  <a:txBody>
                    <a:bodyPr/>
                    <a:lstStyle/>
                    <a:p>
                      <a:pPr algn="l" fontAlgn="ctr"/>
                      <a:r>
                        <a:rPr lang="en-US" sz="1400" b="0" i="0" u="none" strike="noStrike">
                          <a:solidFill>
                            <a:srgbClr val="000000"/>
                          </a:solidFill>
                          <a:effectLst/>
                          <a:latin typeface="Segoe UI" panose="020B0502040204020203" pitchFamily="34" charset="0"/>
                        </a:rPr>
                        <a:t>C and I</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1.31</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1.35</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13"/>
                  </a:ext>
                </a:extLst>
              </a:tr>
              <a:tr h="291392">
                <a:tc>
                  <a:txBody>
                    <a:bodyPr/>
                    <a:lstStyle/>
                    <a:p>
                      <a:pPr algn="l" fontAlgn="ctr"/>
                      <a:r>
                        <a:rPr lang="en-US" sz="1400" b="0" i="0" u="none" strike="noStrike">
                          <a:solidFill>
                            <a:srgbClr val="000000"/>
                          </a:solidFill>
                          <a:effectLst/>
                          <a:latin typeface="Segoe UI" panose="020B0502040204020203" pitchFamily="34" charset="0"/>
                        </a:rPr>
                        <a:t>CSR</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0.21</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0.18</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0014"/>
                  </a:ext>
                </a:extLst>
              </a:tr>
              <a:tr h="291392">
                <a:tc>
                  <a:txBody>
                    <a:bodyPr/>
                    <a:lstStyle/>
                    <a:p>
                      <a:pPr algn="l" fontAlgn="ctr"/>
                      <a:r>
                        <a:rPr lang="en-US" sz="1400" b="0" i="0" u="none" strike="noStrike">
                          <a:solidFill>
                            <a:srgbClr val="000000"/>
                          </a:solidFill>
                          <a:effectLst/>
                          <a:latin typeface="Segoe UI" panose="020B0502040204020203" pitchFamily="34" charset="0"/>
                        </a:rPr>
                        <a:t>Coastal</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0.96</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-0.55</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15"/>
                  </a:ext>
                </a:extLst>
              </a:tr>
              <a:tr h="291392">
                <a:tc>
                  <a:txBody>
                    <a:bodyPr/>
                    <a:lstStyle/>
                    <a:p>
                      <a:pPr algn="l" fontAlgn="ctr"/>
                      <a:r>
                        <a:rPr lang="en-US" sz="1400" b="0" i="0" u="none" strike="noStrike">
                          <a:solidFill>
                            <a:srgbClr val="000000"/>
                          </a:solidFill>
                          <a:effectLst/>
                          <a:latin typeface="Segoe UI" panose="020B0502040204020203" pitchFamily="34" charset="0"/>
                        </a:rPr>
                        <a:t>Dimock</a:t>
                      </a:r>
                    </a:p>
                  </a:txBody>
                  <a:tcPr marL="9525" marR="9525" marT="9525" marB="0" anchor="ctr"/>
                </a:tc>
                <a:tc>
                  <a:txBody>
                    <a:bodyPr/>
                    <a:lstStyle/>
                    <a:p>
                      <a:pPr algn="r" fontAlgn="ctr"/>
                      <a:r>
                        <a:rPr lang="en-US" sz="1400" b="0" i="0" u="none" strike="noStrike">
                          <a:solidFill>
                            <a:srgbClr val="000000"/>
                          </a:solidFill>
                          <a:effectLst/>
                          <a:latin typeface="Segoe UI" panose="020B0502040204020203" pitchFamily="34" charset="0"/>
                        </a:rPr>
                        <a:t>-0.28</a:t>
                      </a:r>
                    </a:p>
                  </a:txBody>
                  <a:tcPr marL="9525" marR="9525" marT="9525" marB="0" anchor="ctr"/>
                </a:tc>
                <a:tc>
                  <a:txBody>
                    <a:bodyPr/>
                    <a:lstStyle/>
                    <a:p>
                      <a:pPr algn="r" fontAlgn="ctr"/>
                      <a:r>
                        <a:rPr lang="en-US" sz="1400" b="0" i="0" u="none" strike="noStrike" dirty="0">
                          <a:solidFill>
                            <a:srgbClr val="000000"/>
                          </a:solidFill>
                          <a:effectLst/>
                          <a:latin typeface="Segoe UI" panose="020B0502040204020203" pitchFamily="34" charset="0"/>
                        </a:rPr>
                        <a:t>-0.59</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0016"/>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149014"/>
            <a:ext cx="1447800" cy="66074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2" y="80562"/>
            <a:ext cx="1690331" cy="765576"/>
          </a:xfrm>
          <a:prstGeom prst="rect">
            <a:avLst/>
          </a:prstGeom>
        </p:spPr>
      </p:pic>
    </p:spTree>
    <p:extLst>
      <p:ext uri="{BB962C8B-B14F-4D97-AF65-F5344CB8AC3E}">
        <p14:creationId xmlns:p14="http://schemas.microsoft.com/office/powerpoint/2010/main" val="194520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1756" y="1228478"/>
            <a:ext cx="8119819" cy="2641756"/>
          </a:xfrm>
        </p:spPr>
        <p:txBody>
          <a:bodyPr/>
          <a:lstStyle/>
          <a:p>
            <a:r>
              <a:rPr lang="en-US" sz="2800" dirty="0"/>
              <a:t>State system factors and their influence on implementation, skill attainment, and fidelity: What is truly “malleable”?</a:t>
            </a:r>
            <a:br>
              <a:rPr lang="en-US" sz="2800" b="0" dirty="0"/>
            </a:br>
            <a:br>
              <a:rPr lang="en-US" sz="2800" b="0" dirty="0"/>
            </a:br>
            <a:r>
              <a:rPr lang="en-US" sz="1800" b="0" dirty="0"/>
              <a:t>Eric </a:t>
            </a:r>
            <a:r>
              <a:rPr lang="en-US" sz="1800" b="0" dirty="0" err="1"/>
              <a:t>Bruns</a:t>
            </a:r>
            <a:r>
              <a:rPr lang="en-US" sz="1800" b="0" dirty="0"/>
              <a:t>, Ph.D., Elizabeth M. Parker, Ph.D., Jonathan Olson, Ph.D., Spencer Hensley, MA, &amp; Michael D. </a:t>
            </a:r>
            <a:r>
              <a:rPr lang="en-US" sz="1800" b="0" dirty="0" err="1"/>
              <a:t>Pullmann</a:t>
            </a:r>
            <a:r>
              <a:rPr lang="en-US" sz="1800" b="0" dirty="0"/>
              <a:t>, Ph.D.</a:t>
            </a:r>
            <a:br>
              <a:rPr lang="en-US" sz="1800" b="0" dirty="0"/>
            </a:br>
            <a:r>
              <a:rPr lang="en-US" sz="1600" b="0" i="1" dirty="0"/>
              <a:t>University of Washington School of Medicine, Department of Psychiatry</a:t>
            </a:r>
            <a:br>
              <a:rPr lang="en-US" sz="1600" b="0" dirty="0"/>
            </a:br>
            <a:br>
              <a:rPr lang="en-US" sz="1000" b="0" dirty="0"/>
            </a:br>
            <a:r>
              <a:rPr lang="en-US" sz="1800" b="0" dirty="0"/>
              <a:t>Marlene </a:t>
            </a:r>
            <a:r>
              <a:rPr lang="en-US" sz="1800" b="0" dirty="0" err="1"/>
              <a:t>Matarese</a:t>
            </a:r>
            <a:r>
              <a:rPr lang="en-US" sz="1800" b="0" dirty="0"/>
              <a:t>, Ph.D., Kim Estep, M.A., &amp; Michelle D. </a:t>
            </a:r>
            <a:r>
              <a:rPr lang="en-US" sz="1800" b="0" dirty="0" err="1"/>
              <a:t>Zabel</a:t>
            </a:r>
            <a:r>
              <a:rPr lang="en-US" sz="1800" b="0" dirty="0"/>
              <a:t>, MSW</a:t>
            </a:r>
            <a:br>
              <a:rPr lang="en-US" sz="1800" b="0" dirty="0"/>
            </a:br>
            <a:r>
              <a:rPr lang="en-US" sz="1600" b="0" i="1" dirty="0"/>
              <a:t>University of Maryland School of Social Work, Institute for Innovation &amp; Implementation</a:t>
            </a:r>
            <a:endParaRPr lang="en-US" sz="1600" b="0" dirty="0"/>
          </a:p>
        </p:txBody>
      </p:sp>
      <p:sp>
        <p:nvSpPr>
          <p:cNvPr id="5" name="Title 2">
            <a:extLst>
              <a:ext uri="{FF2B5EF4-FFF2-40B4-BE49-F238E27FC236}">
                <a16:creationId xmlns:a16="http://schemas.microsoft.com/office/drawing/2014/main" id="{5A611295-DA59-444B-8D36-417DFD97552A}"/>
              </a:ext>
            </a:extLst>
          </p:cNvPr>
          <p:cNvSpPr txBox="1">
            <a:spLocks/>
          </p:cNvSpPr>
          <p:nvPr/>
        </p:nvSpPr>
        <p:spPr>
          <a:xfrm>
            <a:off x="671757" y="4902201"/>
            <a:ext cx="6972300" cy="998275"/>
          </a:xfrm>
          <a:prstGeom prst="rect">
            <a:avLst/>
          </a:prstGeom>
        </p:spPr>
        <p:txBody>
          <a:bodyPr anchor="b"/>
          <a:lstStyle>
            <a:lvl1pPr algn="l" defTabSz="457200" rtl="0" eaLnBrk="1" latinLnBrk="0" hangingPunct="1">
              <a:spcBef>
                <a:spcPct val="0"/>
              </a:spcBef>
              <a:buNone/>
              <a:defRPr sz="5000" b="1" i="0" kern="1200">
                <a:solidFill>
                  <a:schemeClr val="tx2"/>
                </a:solidFill>
                <a:latin typeface="Encode Sans Normal Black" charset="0"/>
                <a:ea typeface="Encode Sans Normal Black" charset="0"/>
                <a:cs typeface="Encode Sans Normal Black" charset="0"/>
              </a:defRPr>
            </a:lvl1pPr>
          </a:lstStyle>
          <a:p>
            <a:endParaRPr lang="en-US" sz="2400" b="0" dirty="0">
              <a:solidFill>
                <a:srgbClr val="FFFFFF"/>
              </a:solidFill>
            </a:endParaRPr>
          </a:p>
          <a:p>
            <a:r>
              <a:rPr lang="en-US" sz="2400" dirty="0">
                <a:solidFill>
                  <a:srgbClr val="FFFFFF"/>
                </a:solidFill>
              </a:rPr>
              <a:t>11th Annual Conference on the Science of Dissemination and Implementation in Health </a:t>
            </a:r>
          </a:p>
          <a:p>
            <a:endParaRPr lang="en-US" sz="1000" b="0" i="1" dirty="0">
              <a:solidFill>
                <a:srgbClr val="FFFFFF"/>
              </a:solidFill>
            </a:endParaRPr>
          </a:p>
          <a:p>
            <a:r>
              <a:rPr lang="en-US" sz="2400" b="0" i="1" dirty="0">
                <a:solidFill>
                  <a:srgbClr val="FFFFFF"/>
                </a:solidFill>
              </a:rPr>
              <a:t>Washington, DC</a:t>
            </a:r>
          </a:p>
          <a:p>
            <a:r>
              <a:rPr lang="en-US" sz="2400" b="0" i="1" dirty="0">
                <a:solidFill>
                  <a:srgbClr val="FFFFFF"/>
                </a:solidFill>
              </a:rPr>
              <a:t>December 4, 2018</a:t>
            </a:r>
            <a:endParaRPr lang="en-US" sz="2800" b="0" i="1" dirty="0">
              <a:solidFill>
                <a:srgbClr val="FFFFFF"/>
              </a:solidFill>
            </a:endParaRPr>
          </a:p>
        </p:txBody>
      </p:sp>
      <p:sp>
        <p:nvSpPr>
          <p:cNvPr id="2" name="AutoShape 2" descr="Image result for lake washington school distri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E8D3A2"/>
              </a:solidFill>
            </a:endParaRPr>
          </a:p>
        </p:txBody>
      </p:sp>
    </p:spTree>
    <p:custDataLst>
      <p:tags r:id="rId1"/>
    </p:custDataLst>
    <p:extLst>
      <p:ext uri="{BB962C8B-B14F-4D97-AF65-F5344CB8AC3E}">
        <p14:creationId xmlns:p14="http://schemas.microsoft.com/office/powerpoint/2010/main" val="4025924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71756" y="1745372"/>
            <a:ext cx="8076956" cy="4015497"/>
          </a:xfrm>
        </p:spPr>
        <p:txBody>
          <a:bodyPr/>
          <a:lstStyle/>
          <a:p>
            <a:r>
              <a:rPr lang="en-US" sz="2000" b="0" dirty="0"/>
              <a:t>Case rate (all-inclusive or partial) approach to financing care</a:t>
            </a:r>
          </a:p>
          <a:p>
            <a:r>
              <a:rPr lang="en-US" sz="2000" b="0" dirty="0"/>
              <a:t>Care monitoring and review, including utilization management with incentives for quality and costs</a:t>
            </a:r>
          </a:p>
          <a:p>
            <a:r>
              <a:rPr lang="en-US" sz="2000" b="0" dirty="0"/>
              <a:t>Contract with and manage provider networks</a:t>
            </a:r>
          </a:p>
          <a:p>
            <a:pPr lvl="1"/>
            <a:r>
              <a:rPr lang="en-US" sz="1800" b="0" dirty="0"/>
              <a:t>Including EBPs, crisis support, youth/family peer support</a:t>
            </a:r>
          </a:p>
          <a:p>
            <a:r>
              <a:rPr lang="en-US" sz="2000" b="0" dirty="0"/>
              <a:t>Screening, assessment, and clinical oversight</a:t>
            </a:r>
          </a:p>
          <a:p>
            <a:r>
              <a:rPr lang="en-US" sz="2000" b="0" dirty="0"/>
              <a:t>Information management</a:t>
            </a:r>
          </a:p>
          <a:p>
            <a:pPr lvl="1"/>
            <a:r>
              <a:rPr lang="en-US" sz="1800" b="0" dirty="0"/>
              <a:t>Including outcomes, satisfaction, fidelity</a:t>
            </a:r>
          </a:p>
          <a:p>
            <a:r>
              <a:rPr lang="en-US" sz="2000" b="0" dirty="0"/>
              <a:t>Training, coaching, and supervision for CME staff and practitioners in the service array</a:t>
            </a:r>
          </a:p>
          <a:p>
            <a:r>
              <a:rPr lang="en-US" sz="2000" b="0" dirty="0"/>
              <a:t>Convening of funders, system partners, stakeholders, advocates</a:t>
            </a:r>
          </a:p>
        </p:txBody>
      </p:sp>
      <p:sp>
        <p:nvSpPr>
          <p:cNvPr id="3" name="Title 2"/>
          <p:cNvSpPr>
            <a:spLocks noGrp="1"/>
          </p:cNvSpPr>
          <p:nvPr>
            <p:ph type="title"/>
          </p:nvPr>
        </p:nvSpPr>
        <p:spPr/>
        <p:txBody>
          <a:bodyPr/>
          <a:lstStyle/>
          <a:p>
            <a:r>
              <a:rPr lang="en-US" dirty="0"/>
              <a:t>Features of Care Management Entities</a:t>
            </a:r>
          </a:p>
        </p:txBody>
      </p:sp>
    </p:spTree>
    <p:extLst>
      <p:ext uri="{BB962C8B-B14F-4D97-AF65-F5344CB8AC3E}">
        <p14:creationId xmlns:p14="http://schemas.microsoft.com/office/powerpoint/2010/main" val="1471386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403860" y="594360"/>
          <a:ext cx="8214360" cy="584708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4785360" y="1879600"/>
            <a:ext cx="619760" cy="325120"/>
          </a:xfrm>
          <a:prstGeom prst="rect">
            <a:avLst/>
          </a:prstGeom>
          <a:solidFill>
            <a:schemeClr val="tx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E8D3A2"/>
              </a:solidFill>
            </a:endParaRPr>
          </a:p>
        </p:txBody>
      </p:sp>
      <p:sp>
        <p:nvSpPr>
          <p:cNvPr id="4" name="Rectangle 3"/>
          <p:cNvSpPr/>
          <p:nvPr/>
        </p:nvSpPr>
        <p:spPr>
          <a:xfrm>
            <a:off x="4785360" y="2428240"/>
            <a:ext cx="619760" cy="32512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E8D3A2"/>
              </a:solidFill>
            </a:endParaRPr>
          </a:p>
        </p:txBody>
      </p:sp>
      <p:sp>
        <p:nvSpPr>
          <p:cNvPr id="5" name="TextBox 4"/>
          <p:cNvSpPr txBox="1"/>
          <p:nvPr/>
        </p:nvSpPr>
        <p:spPr>
          <a:xfrm>
            <a:off x="5547360" y="1879600"/>
            <a:ext cx="2661920" cy="923330"/>
          </a:xfrm>
          <a:prstGeom prst="rect">
            <a:avLst/>
          </a:prstGeom>
          <a:noFill/>
        </p:spPr>
        <p:txBody>
          <a:bodyPr wrap="square" rtlCol="0">
            <a:spAutoFit/>
          </a:bodyPr>
          <a:lstStyle/>
          <a:p>
            <a:pPr defTabSz="457200"/>
            <a:r>
              <a:rPr lang="en-US" dirty="0">
                <a:solidFill>
                  <a:srgbClr val="E8D3A2"/>
                </a:solidFill>
              </a:rPr>
              <a:t>CME state</a:t>
            </a:r>
          </a:p>
          <a:p>
            <a:pPr defTabSz="457200"/>
            <a:endParaRPr lang="en-US" dirty="0">
              <a:solidFill>
                <a:srgbClr val="E8D3A2"/>
              </a:solidFill>
            </a:endParaRPr>
          </a:p>
          <a:p>
            <a:pPr defTabSz="457200"/>
            <a:r>
              <a:rPr lang="en-US" dirty="0">
                <a:solidFill>
                  <a:srgbClr val="FFFFFF"/>
                </a:solidFill>
              </a:rPr>
              <a:t>CMHC state</a:t>
            </a:r>
          </a:p>
        </p:txBody>
      </p:sp>
    </p:spTree>
    <p:extLst>
      <p:ext uri="{BB962C8B-B14F-4D97-AF65-F5344CB8AC3E}">
        <p14:creationId xmlns:p14="http://schemas.microsoft.com/office/powerpoint/2010/main" val="2705514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450776" y="320040"/>
          <a:ext cx="8357944" cy="5951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2860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1756" y="371511"/>
            <a:ext cx="8234119" cy="991998"/>
          </a:xfrm>
        </p:spPr>
        <p:txBody>
          <a:bodyPr/>
          <a:lstStyle/>
          <a:p>
            <a:r>
              <a:rPr lang="en-US" dirty="0"/>
              <a:t>CME model demonstrating positive Rx &amp; residential outcomes for youth with SEBD</a:t>
            </a:r>
          </a:p>
        </p:txBody>
      </p:sp>
      <p:pic>
        <p:nvPicPr>
          <p:cNvPr id="5" name="Picture 4"/>
          <p:cNvPicPr>
            <a:picLocks noChangeAspect="1"/>
          </p:cNvPicPr>
          <p:nvPr/>
        </p:nvPicPr>
        <p:blipFill>
          <a:blip r:embed="rId2"/>
          <a:stretch>
            <a:fillRect/>
          </a:stretch>
        </p:blipFill>
        <p:spPr>
          <a:xfrm>
            <a:off x="273937" y="1583689"/>
            <a:ext cx="6532585" cy="4461511"/>
          </a:xfrm>
          <a:prstGeom prst="rect">
            <a:avLst/>
          </a:prstGeom>
        </p:spPr>
      </p:pic>
      <p:pic>
        <p:nvPicPr>
          <p:cNvPr id="4" name="Picture 3"/>
          <p:cNvPicPr>
            <a:picLocks noChangeAspect="1"/>
          </p:cNvPicPr>
          <p:nvPr/>
        </p:nvPicPr>
        <p:blipFill>
          <a:blip r:embed="rId3"/>
          <a:stretch>
            <a:fillRect/>
          </a:stretch>
        </p:blipFill>
        <p:spPr>
          <a:xfrm>
            <a:off x="2659097" y="2785077"/>
            <a:ext cx="6178764" cy="42615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48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WrapTrack</a:t>
            </a:r>
            <a:r>
              <a:rPr lang="en-US" dirty="0"/>
              <a:t> 2.0</a:t>
            </a:r>
          </a:p>
        </p:txBody>
      </p:sp>
      <p:sp>
        <p:nvSpPr>
          <p:cNvPr id="3" name="Subtitle 2"/>
          <p:cNvSpPr>
            <a:spLocks noGrp="1"/>
          </p:cNvSpPr>
          <p:nvPr>
            <p:ph type="subTitle" idx="1"/>
          </p:nvPr>
        </p:nvSpPr>
        <p:spPr/>
        <p:txBody>
          <a:bodyPr/>
          <a:lstStyle/>
          <a:p>
            <a:r>
              <a:rPr lang="en-US" sz="2400" b="1" i="1" dirty="0" err="1"/>
              <a:t>WrapStat</a:t>
            </a:r>
            <a:endParaRPr lang="en-US" sz="2400" b="1" i="1" dirty="0"/>
          </a:p>
          <a:p>
            <a:r>
              <a:rPr lang="en-US" dirty="0"/>
              <a:t>A new way to facilitate fidelity and outcomes monitoring for Wraparound Initiatives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5532" y="1629967"/>
            <a:ext cx="2187615" cy="1701757"/>
          </a:xfrm>
          <a:prstGeom prst="rect">
            <a:avLst/>
          </a:prstGeom>
        </p:spPr>
      </p:pic>
    </p:spTree>
    <p:custDataLst>
      <p:tags r:id="rId1"/>
    </p:custDataLst>
    <p:extLst>
      <p:ext uri="{BB962C8B-B14F-4D97-AF65-F5344CB8AC3E}">
        <p14:creationId xmlns:p14="http://schemas.microsoft.com/office/powerpoint/2010/main" val="1931060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4256" y="2116169"/>
            <a:ext cx="8448594" cy="3159489"/>
          </a:xfrm>
          <a:prstGeom prst="rect">
            <a:avLst/>
          </a:prstGeom>
        </p:spPr>
        <p:txBody>
          <a:bodyPr/>
          <a:lstStyle/>
          <a:p>
            <a:pPr marL="0" indent="0" algn="ctr">
              <a:buNone/>
            </a:pPr>
            <a:r>
              <a:rPr lang="en-US" sz="2400" dirty="0"/>
              <a:t>A multi-method approach to assessing the quality and context of individualized care planning and management for children and youth with complex needs and their families</a:t>
            </a:r>
          </a:p>
        </p:txBody>
      </p:sp>
      <p:graphicFrame>
        <p:nvGraphicFramePr>
          <p:cNvPr id="4" name="Diagram 3"/>
          <p:cNvGraphicFramePr/>
          <p:nvPr/>
        </p:nvGraphicFramePr>
        <p:xfrm>
          <a:off x="821531" y="3314700"/>
          <a:ext cx="7679532"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5619750" y="5372100"/>
            <a:ext cx="1496628" cy="300082"/>
          </a:xfrm>
          <a:prstGeom prst="rect">
            <a:avLst/>
          </a:prstGeom>
        </p:spPr>
        <p:txBody>
          <a:bodyPr wrap="none">
            <a:spAutoFit/>
          </a:bodyPr>
          <a:lstStyle/>
          <a:p>
            <a:pPr defTabSz="457200"/>
            <a:r>
              <a:rPr lang="en-US" sz="1350" i="1" dirty="0">
                <a:solidFill>
                  <a:prstClr val="black"/>
                </a:solidFill>
                <a:hlinkClick r:id="rId8"/>
              </a:rPr>
              <a:t>www.wrapinfo.org</a:t>
            </a:r>
            <a:endParaRPr lang="en-US" sz="1350" dirty="0">
              <a:solidFill>
                <a:prstClr val="black"/>
              </a:solidFill>
            </a:endParaRPr>
          </a:p>
        </p:txBody>
      </p:sp>
      <p:pic>
        <p:nvPicPr>
          <p:cNvPr id="5" name="Picture 4"/>
          <p:cNvPicPr>
            <a:picLocks noChangeAspect="1"/>
          </p:cNvPicPr>
          <p:nvPr/>
        </p:nvPicPr>
        <p:blipFill rotWithShape="1">
          <a:blip r:embed="rId9" cstate="print">
            <a:extLst>
              <a:ext uri="{28A0092B-C50C-407E-A947-70E740481C1C}">
                <a14:useLocalDpi xmlns:a14="http://schemas.microsoft.com/office/drawing/2010/main" val="0"/>
              </a:ext>
            </a:extLst>
          </a:blip>
          <a:srcRect t="12889" b="13293"/>
          <a:stretch/>
        </p:blipFill>
        <p:spPr>
          <a:xfrm>
            <a:off x="3007178" y="857250"/>
            <a:ext cx="3171372" cy="1085850"/>
          </a:xfrm>
          <a:prstGeom prst="rect">
            <a:avLst/>
          </a:prstGeom>
        </p:spPr>
      </p:pic>
    </p:spTree>
    <p:extLst>
      <p:ext uri="{BB962C8B-B14F-4D97-AF65-F5344CB8AC3E}">
        <p14:creationId xmlns:p14="http://schemas.microsoft.com/office/powerpoint/2010/main" val="172180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Overall Goals for the  “New </a:t>
            </a:r>
            <a:r>
              <a:rPr lang="en-US" dirty="0" err="1"/>
              <a:t>WrapTrack</a:t>
            </a:r>
            <a:r>
              <a:rPr lang="en-US" dirty="0"/>
              <a:t>” (</a:t>
            </a:r>
            <a:r>
              <a:rPr lang="en-US" dirty="0" err="1"/>
              <a:t>WrapSTAT</a:t>
            </a:r>
            <a:r>
              <a:rPr lang="en-US" dirty="0"/>
              <a:t>)</a:t>
            </a:r>
          </a:p>
        </p:txBody>
      </p:sp>
      <p:sp>
        <p:nvSpPr>
          <p:cNvPr id="3" name="Content Placeholder 2"/>
          <p:cNvSpPr>
            <a:spLocks noGrp="1"/>
          </p:cNvSpPr>
          <p:nvPr>
            <p:ph idx="1"/>
          </p:nvPr>
        </p:nvSpPr>
        <p:spPr>
          <a:xfrm>
            <a:off x="561035" y="1762015"/>
            <a:ext cx="7882237" cy="3759911"/>
          </a:xfrm>
        </p:spPr>
        <p:txBody>
          <a:bodyPr>
            <a:noAutofit/>
          </a:bodyPr>
          <a:lstStyle/>
          <a:p>
            <a:r>
              <a:rPr lang="en-US" sz="2000" dirty="0"/>
              <a:t>Storing information for all youth</a:t>
            </a:r>
          </a:p>
          <a:p>
            <a:pPr lvl="1"/>
            <a:r>
              <a:rPr lang="en-US" sz="1800" dirty="0"/>
              <a:t>Not just youth who were administered a tool</a:t>
            </a:r>
          </a:p>
          <a:p>
            <a:pPr lvl="1"/>
            <a:r>
              <a:rPr lang="en-US" sz="1800" dirty="0"/>
              <a:t>Allows for reporting on outcomes and demographics for entire population served</a:t>
            </a:r>
          </a:p>
          <a:p>
            <a:r>
              <a:rPr lang="en-US" sz="2000" dirty="0"/>
              <a:t>Data needs all in one place</a:t>
            </a:r>
          </a:p>
          <a:p>
            <a:pPr lvl="1"/>
            <a:r>
              <a:rPr lang="en-US" sz="1800" dirty="0"/>
              <a:t>Collection</a:t>
            </a:r>
          </a:p>
          <a:p>
            <a:pPr lvl="1"/>
            <a:r>
              <a:rPr lang="en-US" sz="1800" dirty="0"/>
              <a:t>Tracking</a:t>
            </a:r>
          </a:p>
          <a:p>
            <a:pPr lvl="1"/>
            <a:r>
              <a:rPr lang="en-US" sz="1800" dirty="0"/>
              <a:t>Reports</a:t>
            </a:r>
          </a:p>
          <a:p>
            <a:r>
              <a:rPr lang="en-US" sz="2000" dirty="0"/>
              <a:t>Information on program</a:t>
            </a:r>
          </a:p>
          <a:p>
            <a:pPr lvl="1"/>
            <a:r>
              <a:rPr lang="en-US" sz="1800" dirty="0"/>
              <a:t>Helps us know what is working (i.e. ideal caseload, staff turnover rates)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994" y="5061205"/>
            <a:ext cx="1364532" cy="1061477"/>
          </a:xfrm>
          <a:prstGeom prst="rect">
            <a:avLst/>
          </a:prstGeom>
        </p:spPr>
      </p:pic>
    </p:spTree>
    <p:custDataLst>
      <p:tags r:id="rId1"/>
    </p:custDataLst>
    <p:extLst>
      <p:ext uri="{BB962C8B-B14F-4D97-AF65-F5344CB8AC3E}">
        <p14:creationId xmlns:p14="http://schemas.microsoft.com/office/powerpoint/2010/main" val="199732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indent="-365760"/>
            <a:r>
              <a:rPr lang="en-US" dirty="0"/>
              <a:t>Introductions </a:t>
            </a:r>
          </a:p>
          <a:p>
            <a:pPr indent="-365760"/>
            <a:r>
              <a:rPr lang="en-US" dirty="0"/>
              <a:t>Latest research and national context</a:t>
            </a:r>
          </a:p>
          <a:p>
            <a:pPr indent="-365760"/>
            <a:r>
              <a:rPr lang="en-US" dirty="0"/>
              <a:t>Review Massachusetts fidelity data</a:t>
            </a:r>
          </a:p>
          <a:p>
            <a:pPr indent="-365760"/>
            <a:r>
              <a:rPr lang="en-US" dirty="0"/>
              <a:t>Implications and recommendations</a:t>
            </a:r>
          </a:p>
          <a:p>
            <a:pPr indent="-365760"/>
            <a:r>
              <a:rPr lang="en-US" dirty="0"/>
              <a:t>Appendices</a:t>
            </a:r>
          </a:p>
        </p:txBody>
      </p:sp>
    </p:spTree>
    <p:extLst>
      <p:ext uri="{BB962C8B-B14F-4D97-AF65-F5344CB8AC3E}">
        <p14:creationId xmlns:p14="http://schemas.microsoft.com/office/powerpoint/2010/main" val="47274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System Hierarchy</a:t>
            </a:r>
          </a:p>
        </p:txBody>
      </p:sp>
      <p:sp>
        <p:nvSpPr>
          <p:cNvPr id="3" name="Content Placeholder 2"/>
          <p:cNvSpPr>
            <a:spLocks noGrp="1"/>
          </p:cNvSpPr>
          <p:nvPr>
            <p:ph idx="1"/>
          </p:nvPr>
        </p:nvSpPr>
        <p:spPr>
          <a:xfrm>
            <a:off x="508001" y="1574972"/>
            <a:ext cx="8265296" cy="4157019"/>
          </a:xfrm>
        </p:spPr>
        <p:txBody>
          <a:bodyPr>
            <a:noAutofit/>
          </a:bodyPr>
          <a:lstStyle/>
          <a:p>
            <a:r>
              <a:rPr lang="en-US" sz="2400" dirty="0"/>
              <a:t>5 levels</a:t>
            </a:r>
          </a:p>
          <a:p>
            <a:pPr lvl="1"/>
            <a:r>
              <a:rPr lang="en-US" sz="2400" b="1" dirty="0"/>
              <a:t>Uber</a:t>
            </a:r>
            <a:r>
              <a:rPr lang="en-US" sz="2400" dirty="0"/>
              <a:t> (WERT)</a:t>
            </a:r>
          </a:p>
          <a:p>
            <a:pPr lvl="1"/>
            <a:r>
              <a:rPr lang="en-US" sz="2400" b="1" dirty="0"/>
              <a:t>Collaborator </a:t>
            </a:r>
            <a:r>
              <a:rPr lang="en-US" sz="2400" dirty="0"/>
              <a:t>(multi-organization configuration; possibly State)</a:t>
            </a:r>
          </a:p>
          <a:p>
            <a:pPr lvl="1"/>
            <a:r>
              <a:rPr lang="en-US" sz="2400" b="1" dirty="0"/>
              <a:t>Organization </a:t>
            </a:r>
            <a:r>
              <a:rPr lang="en-US" sz="2400" dirty="0"/>
              <a:t>(multi-agency configuration; possible MCO)</a:t>
            </a:r>
          </a:p>
          <a:p>
            <a:pPr lvl="1"/>
            <a:r>
              <a:rPr lang="en-US" sz="2400" b="1" dirty="0"/>
              <a:t>Agency </a:t>
            </a:r>
            <a:r>
              <a:rPr lang="en-US" sz="2400" dirty="0"/>
              <a:t>(e.g., agencies with multiple sites or offices)</a:t>
            </a:r>
          </a:p>
          <a:p>
            <a:pPr lvl="1"/>
            <a:r>
              <a:rPr lang="en-US" sz="2400" b="1" dirty="0"/>
              <a:t>Site </a:t>
            </a:r>
            <a:r>
              <a:rPr lang="en-US" sz="2400" dirty="0"/>
              <a:t>(lowest level at which evaluation will happen or reports are needed)</a:t>
            </a:r>
            <a:endParaRPr lang="en-US" sz="24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994" y="5061205"/>
            <a:ext cx="1364532" cy="1061477"/>
          </a:xfrm>
          <a:prstGeom prst="rect">
            <a:avLst/>
          </a:prstGeom>
        </p:spPr>
      </p:pic>
    </p:spTree>
    <p:custDataLst>
      <p:tags r:id="rId1"/>
    </p:custDataLst>
    <p:extLst>
      <p:ext uri="{BB962C8B-B14F-4D97-AF65-F5344CB8AC3E}">
        <p14:creationId xmlns:p14="http://schemas.microsoft.com/office/powerpoint/2010/main" val="377338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35" y="790240"/>
            <a:ext cx="6447501" cy="660654"/>
          </a:xfrm>
        </p:spPr>
        <p:txBody>
          <a:bodyPr/>
          <a:lstStyle/>
          <a:p>
            <a:r>
              <a:rPr lang="en-US" dirty="0"/>
              <a:t>Overview</a:t>
            </a:r>
          </a:p>
        </p:txBody>
      </p:sp>
      <p:pic>
        <p:nvPicPr>
          <p:cNvPr id="4" name="Content Placeholder 3"/>
          <p:cNvPicPr>
            <a:picLocks noGrp="1" noChangeAspect="1"/>
          </p:cNvPicPr>
          <p:nvPr>
            <p:ph idx="1"/>
          </p:nvPr>
        </p:nvPicPr>
        <p:blipFill>
          <a:blip r:embed="rId4"/>
          <a:stretch>
            <a:fillRect/>
          </a:stretch>
        </p:blipFill>
        <p:spPr>
          <a:xfrm>
            <a:off x="426101" y="1561585"/>
            <a:ext cx="7896175" cy="1143930"/>
          </a:xfrm>
          <a:prstGeom prst="rect">
            <a:avLst/>
          </a:prstGeom>
          <a:ln w="19050">
            <a:solidFill>
              <a:schemeClr val="accent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2994" y="5061205"/>
            <a:ext cx="1364532" cy="1061477"/>
          </a:xfrm>
          <a:prstGeom prst="rect">
            <a:avLst/>
          </a:prstGeom>
        </p:spPr>
      </p:pic>
    </p:spTree>
    <p:custDataLst>
      <p:tags r:id="rId1"/>
    </p:custDataLst>
    <p:extLst>
      <p:ext uri="{BB962C8B-B14F-4D97-AF65-F5344CB8AC3E}">
        <p14:creationId xmlns:p14="http://schemas.microsoft.com/office/powerpoint/2010/main" val="558276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4"/>
          <a:stretch>
            <a:fillRect/>
          </a:stretch>
        </p:blipFill>
        <p:spPr>
          <a:xfrm>
            <a:off x="997376" y="1385316"/>
            <a:ext cx="5235094" cy="3460028"/>
          </a:xfrm>
          <a:prstGeom prst="rect">
            <a:avLst/>
          </a:prstGeom>
          <a:ln>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2994" y="5061205"/>
            <a:ext cx="1364532" cy="1061477"/>
          </a:xfrm>
          <a:prstGeom prst="rect">
            <a:avLst/>
          </a:prstGeom>
        </p:spPr>
      </p:pic>
    </p:spTree>
    <p:custDataLst>
      <p:tags r:id="rId1"/>
    </p:custDataLst>
    <p:extLst>
      <p:ext uri="{BB962C8B-B14F-4D97-AF65-F5344CB8AC3E}">
        <p14:creationId xmlns:p14="http://schemas.microsoft.com/office/powerpoint/2010/main" val="48376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2994" y="5061205"/>
            <a:ext cx="1364532" cy="1061477"/>
          </a:xfrm>
          <a:prstGeom prst="rect">
            <a:avLst/>
          </a:prstGeom>
        </p:spPr>
      </p:pic>
      <p:pic>
        <p:nvPicPr>
          <p:cNvPr id="2" name="Picture 1"/>
          <p:cNvPicPr>
            <a:picLocks noChangeAspect="1"/>
          </p:cNvPicPr>
          <p:nvPr/>
        </p:nvPicPr>
        <p:blipFill>
          <a:blip r:embed="rId5"/>
          <a:stretch>
            <a:fillRect/>
          </a:stretch>
        </p:blipFill>
        <p:spPr>
          <a:xfrm>
            <a:off x="850536" y="1220726"/>
            <a:ext cx="3296849" cy="2041445"/>
          </a:xfrm>
          <a:prstGeom prst="rect">
            <a:avLst/>
          </a:prstGeom>
          <a:ln>
            <a:solidFill>
              <a:schemeClr val="tx1"/>
            </a:solidFill>
          </a:ln>
        </p:spPr>
      </p:pic>
      <p:pic>
        <p:nvPicPr>
          <p:cNvPr id="5" name="Picture 4"/>
          <p:cNvPicPr>
            <a:picLocks noChangeAspect="1"/>
          </p:cNvPicPr>
          <p:nvPr/>
        </p:nvPicPr>
        <p:blipFill>
          <a:blip r:embed="rId6"/>
          <a:stretch>
            <a:fillRect/>
          </a:stretch>
        </p:blipFill>
        <p:spPr>
          <a:xfrm>
            <a:off x="850536" y="3539939"/>
            <a:ext cx="3296849" cy="2052005"/>
          </a:xfrm>
          <a:prstGeom prst="rect">
            <a:avLst/>
          </a:prstGeom>
          <a:ln>
            <a:solidFill>
              <a:schemeClr val="tx1"/>
            </a:solidFill>
          </a:ln>
        </p:spPr>
      </p:pic>
      <p:pic>
        <p:nvPicPr>
          <p:cNvPr id="6" name="Picture 5"/>
          <p:cNvPicPr>
            <a:picLocks noChangeAspect="1"/>
          </p:cNvPicPr>
          <p:nvPr/>
        </p:nvPicPr>
        <p:blipFill>
          <a:blip r:embed="rId7"/>
          <a:stretch>
            <a:fillRect/>
          </a:stretch>
        </p:blipFill>
        <p:spPr>
          <a:xfrm>
            <a:off x="4449008" y="2260163"/>
            <a:ext cx="3451409" cy="2157131"/>
          </a:xfrm>
          <a:prstGeom prst="rect">
            <a:avLst/>
          </a:prstGeom>
          <a:ln>
            <a:solidFill>
              <a:schemeClr val="tx1"/>
            </a:solidFill>
          </a:ln>
        </p:spPr>
      </p:pic>
    </p:spTree>
    <p:custDataLst>
      <p:tags r:id="rId1"/>
    </p:custDataLst>
    <p:extLst>
      <p:ext uri="{BB962C8B-B14F-4D97-AF65-F5344CB8AC3E}">
        <p14:creationId xmlns:p14="http://schemas.microsoft.com/office/powerpoint/2010/main" val="329309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2" y="1314450"/>
            <a:ext cx="6447501" cy="550926"/>
          </a:xfrm>
        </p:spPr>
        <p:txBody>
          <a:bodyPr>
            <a:normAutofit fontScale="90000"/>
          </a:bodyPr>
          <a:lstStyle/>
          <a:p>
            <a:r>
              <a:rPr lang="en-US" dirty="0"/>
              <a:t>Youth Roster</a:t>
            </a:r>
          </a:p>
        </p:txBody>
      </p:sp>
      <p:sp>
        <p:nvSpPr>
          <p:cNvPr id="3" name="Content Placeholder 2"/>
          <p:cNvSpPr>
            <a:spLocks noGrp="1"/>
          </p:cNvSpPr>
          <p:nvPr>
            <p:ph idx="1"/>
          </p:nvPr>
        </p:nvSpPr>
        <p:spPr>
          <a:xfrm>
            <a:off x="372076" y="2069046"/>
            <a:ext cx="6387070" cy="3639173"/>
          </a:xfrm>
        </p:spPr>
        <p:txBody>
          <a:bodyPr>
            <a:normAutofit fontScale="92500" lnSpcReduction="10000"/>
          </a:bodyPr>
          <a:lstStyle/>
          <a:p>
            <a:r>
              <a:rPr lang="en-US" sz="2200" dirty="0"/>
              <a:t>Purpose: Entering youth into the system and managing information on all enrolled youth</a:t>
            </a:r>
          </a:p>
          <a:p>
            <a:pPr lvl="1"/>
            <a:r>
              <a:rPr lang="en-US" sz="2200" dirty="0"/>
              <a:t>Can enter in larger batch upload, download roster and update info</a:t>
            </a:r>
          </a:p>
          <a:p>
            <a:pPr lvl="1"/>
            <a:r>
              <a:rPr lang="en-US" sz="2200" dirty="0"/>
              <a:t>CSV file</a:t>
            </a:r>
          </a:p>
          <a:p>
            <a:r>
              <a:rPr lang="en-US" sz="2200" dirty="0"/>
              <a:t>Fidelity evaluation samples will be pulled from youth on this roster</a:t>
            </a:r>
          </a:p>
          <a:p>
            <a:r>
              <a:rPr lang="en-US" sz="2200" dirty="0"/>
              <a:t>Includes variables on enrollment / discharge dates and discharge status</a:t>
            </a:r>
          </a:p>
          <a:p>
            <a:pPr lvl="1"/>
            <a:r>
              <a:rPr lang="en-US" sz="1700" dirty="0"/>
              <a:t>Allows for tracking of critical outcomes over time:</a:t>
            </a:r>
          </a:p>
          <a:p>
            <a:pPr lvl="1"/>
            <a:r>
              <a:rPr lang="en-US" sz="1600" dirty="0"/>
              <a:t>Length of enrollment</a:t>
            </a:r>
          </a:p>
          <a:p>
            <a:pPr lvl="1"/>
            <a:r>
              <a:rPr lang="en-US" sz="1700" dirty="0"/>
              <a:t>Overall Success of discharged youth/families</a:t>
            </a:r>
          </a:p>
          <a:p>
            <a:pPr marL="342900" lvl="1"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994" y="5061205"/>
            <a:ext cx="1364532" cy="1061477"/>
          </a:xfrm>
          <a:prstGeom prst="rect">
            <a:avLst/>
          </a:prstGeom>
        </p:spPr>
      </p:pic>
      <p:sp>
        <p:nvSpPr>
          <p:cNvPr id="6" name="Right Arrow 5"/>
          <p:cNvSpPr/>
          <p:nvPr/>
        </p:nvSpPr>
        <p:spPr>
          <a:xfrm rot="16200000">
            <a:off x="5733288" y="1882076"/>
            <a:ext cx="528066" cy="322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endParaRPr>
          </a:p>
        </p:txBody>
      </p:sp>
      <p:pic>
        <p:nvPicPr>
          <p:cNvPr id="7" name="Content Placeholder 3"/>
          <p:cNvPicPr>
            <a:picLocks noChangeAspect="1"/>
          </p:cNvPicPr>
          <p:nvPr/>
        </p:nvPicPr>
        <p:blipFill>
          <a:blip r:embed="rId4"/>
          <a:stretch>
            <a:fillRect/>
          </a:stretch>
        </p:blipFill>
        <p:spPr>
          <a:xfrm>
            <a:off x="4829240" y="1136587"/>
            <a:ext cx="4201170" cy="578686"/>
          </a:xfrm>
          <a:prstGeom prst="rect">
            <a:avLst/>
          </a:prstGeom>
          <a:ln w="19050">
            <a:solidFill>
              <a:schemeClr val="accent1"/>
            </a:solidFill>
          </a:ln>
        </p:spPr>
      </p:pic>
    </p:spTree>
    <p:custDataLst>
      <p:tags r:id="rId1"/>
    </p:custDataLst>
    <p:extLst>
      <p:ext uri="{BB962C8B-B14F-4D97-AF65-F5344CB8AC3E}">
        <p14:creationId xmlns:p14="http://schemas.microsoft.com/office/powerpoint/2010/main" val="101840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26" y="847854"/>
            <a:ext cx="6447501" cy="538364"/>
          </a:xfrm>
        </p:spPr>
        <p:txBody>
          <a:bodyPr>
            <a:normAutofit fontScale="90000"/>
          </a:bodyPr>
          <a:lstStyle/>
          <a:p>
            <a:r>
              <a:rPr lang="en-US" dirty="0"/>
              <a:t>Evaluation Cycles</a:t>
            </a:r>
          </a:p>
        </p:txBody>
      </p:sp>
      <p:sp>
        <p:nvSpPr>
          <p:cNvPr id="3" name="Content Placeholder 2"/>
          <p:cNvSpPr>
            <a:spLocks noGrp="1"/>
          </p:cNvSpPr>
          <p:nvPr>
            <p:ph idx="1"/>
          </p:nvPr>
        </p:nvSpPr>
        <p:spPr>
          <a:xfrm>
            <a:off x="508002" y="1754376"/>
            <a:ext cx="6447501" cy="2910580"/>
          </a:xfrm>
        </p:spPr>
        <p:txBody>
          <a:bodyPr>
            <a:noAutofit/>
          </a:bodyPr>
          <a:lstStyle/>
          <a:p>
            <a:r>
              <a:rPr lang="en-US" dirty="0"/>
              <a:t>Purpose:</a:t>
            </a:r>
          </a:p>
          <a:p>
            <a:pPr lvl="1"/>
            <a:r>
              <a:rPr lang="en-US" dirty="0"/>
              <a:t>Initiates a unique fidelity evaluation “project”</a:t>
            </a:r>
          </a:p>
          <a:p>
            <a:pPr lvl="1"/>
            <a:r>
              <a:rPr lang="en-US" dirty="0"/>
              <a:t>Defines the “rules” for the “project”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994" y="5061205"/>
            <a:ext cx="1364532" cy="1061477"/>
          </a:xfrm>
          <a:prstGeom prst="rect">
            <a:avLst/>
          </a:prstGeom>
        </p:spPr>
      </p:pic>
      <p:pic>
        <p:nvPicPr>
          <p:cNvPr id="5" name="Content Placeholder 3"/>
          <p:cNvPicPr>
            <a:picLocks noChangeAspect="1"/>
          </p:cNvPicPr>
          <p:nvPr/>
        </p:nvPicPr>
        <p:blipFill>
          <a:blip r:embed="rId4"/>
          <a:stretch>
            <a:fillRect/>
          </a:stretch>
        </p:blipFill>
        <p:spPr>
          <a:xfrm>
            <a:off x="4829240" y="1136587"/>
            <a:ext cx="4201170" cy="578686"/>
          </a:xfrm>
          <a:prstGeom prst="rect">
            <a:avLst/>
          </a:prstGeom>
          <a:ln w="19050">
            <a:solidFill>
              <a:schemeClr val="accent1"/>
            </a:solidFill>
          </a:ln>
        </p:spPr>
      </p:pic>
      <p:sp>
        <p:nvSpPr>
          <p:cNvPr id="6" name="Right Arrow 5"/>
          <p:cNvSpPr/>
          <p:nvPr/>
        </p:nvSpPr>
        <p:spPr>
          <a:xfrm rot="16200000">
            <a:off x="7365492" y="1882076"/>
            <a:ext cx="528066" cy="322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endParaRPr>
          </a:p>
        </p:txBody>
      </p:sp>
    </p:spTree>
    <p:custDataLst>
      <p:tags r:id="rId1"/>
    </p:custDataLst>
    <p:extLst>
      <p:ext uri="{BB962C8B-B14F-4D97-AF65-F5344CB8AC3E}">
        <p14:creationId xmlns:p14="http://schemas.microsoft.com/office/powerpoint/2010/main" val="330362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956523" y="1460754"/>
            <a:ext cx="6101924" cy="33809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2994" y="5061205"/>
            <a:ext cx="1364532" cy="1061477"/>
          </a:xfrm>
          <a:prstGeom prst="rect">
            <a:avLst/>
          </a:prstGeom>
        </p:spPr>
      </p:pic>
    </p:spTree>
    <p:custDataLst>
      <p:tags r:id="rId1"/>
    </p:custDataLst>
    <p:extLst>
      <p:ext uri="{BB962C8B-B14F-4D97-AF65-F5344CB8AC3E}">
        <p14:creationId xmlns:p14="http://schemas.microsoft.com/office/powerpoint/2010/main" val="1361774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stretch>
            <a:fillRect/>
          </a:stretch>
        </p:blipFill>
        <p:spPr>
          <a:xfrm>
            <a:off x="741490" y="1038034"/>
            <a:ext cx="5499290" cy="4009516"/>
          </a:xfrm>
          <a:prstGeom prst="rect">
            <a:avLst/>
          </a:prstGeom>
          <a:ln>
            <a:solidFill>
              <a:schemeClr val="tx1"/>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2994" y="5061205"/>
            <a:ext cx="1364532" cy="1061477"/>
          </a:xfrm>
          <a:prstGeom prst="rect">
            <a:avLst/>
          </a:prstGeom>
        </p:spPr>
      </p:pic>
    </p:spTree>
    <p:custDataLst>
      <p:tags r:id="rId1"/>
    </p:custDataLst>
    <p:extLst>
      <p:ext uri="{BB962C8B-B14F-4D97-AF65-F5344CB8AC3E}">
        <p14:creationId xmlns:p14="http://schemas.microsoft.com/office/powerpoint/2010/main" val="324630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6531407" y="1376956"/>
            <a:ext cx="2401444" cy="2299496"/>
          </a:xfrm>
          <a:prstGeom prst="rect">
            <a:avLst/>
          </a:prstGeom>
          <a:ln>
            <a:solidFill>
              <a:schemeClr val="tx1"/>
            </a:solidFill>
          </a:ln>
        </p:spPr>
      </p:pic>
      <p:pic>
        <p:nvPicPr>
          <p:cNvPr id="8" name="Content Placeholder 7"/>
          <p:cNvPicPr>
            <a:picLocks noGrp="1" noChangeAspect="1"/>
          </p:cNvPicPr>
          <p:nvPr>
            <p:ph idx="1"/>
          </p:nvPr>
        </p:nvPicPr>
        <p:blipFill>
          <a:blip r:embed="rId5"/>
          <a:stretch>
            <a:fillRect/>
          </a:stretch>
        </p:blipFill>
        <p:spPr>
          <a:xfrm>
            <a:off x="1245452" y="986053"/>
            <a:ext cx="5088635" cy="4768136"/>
          </a:xfrm>
          <a:prstGeom prst="rect">
            <a:avLst/>
          </a:prstGeom>
          <a:ln>
            <a:solidFill>
              <a:schemeClr val="tx1"/>
            </a:solidFill>
          </a:ln>
        </p:spPr>
      </p:pic>
      <p:cxnSp>
        <p:nvCxnSpPr>
          <p:cNvPr id="38" name="Straight Arrow Connector 37"/>
          <p:cNvCxnSpPr/>
          <p:nvPr/>
        </p:nvCxnSpPr>
        <p:spPr>
          <a:xfrm flipH="1">
            <a:off x="5873041" y="2900560"/>
            <a:ext cx="767065" cy="2461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Diagram 40"/>
          <p:cNvGraphicFramePr/>
          <p:nvPr/>
        </p:nvGraphicFramePr>
        <p:xfrm>
          <a:off x="7443309" y="1092186"/>
          <a:ext cx="755339" cy="2308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82994" y="5061205"/>
            <a:ext cx="1364532" cy="1061477"/>
          </a:xfrm>
          <a:prstGeom prst="rect">
            <a:avLst/>
          </a:prstGeom>
        </p:spPr>
      </p:pic>
      <p:cxnSp>
        <p:nvCxnSpPr>
          <p:cNvPr id="9" name="Straight Arrow Connector 8"/>
          <p:cNvCxnSpPr/>
          <p:nvPr/>
        </p:nvCxnSpPr>
        <p:spPr>
          <a:xfrm flipH="1">
            <a:off x="5028733" y="3291842"/>
            <a:ext cx="1611373" cy="10769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Diagram 9"/>
          <p:cNvGraphicFramePr/>
          <p:nvPr/>
        </p:nvGraphicFramePr>
        <p:xfrm>
          <a:off x="82657" y="2097115"/>
          <a:ext cx="1064134" cy="42958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1" name="Straight Arrow Connector 10"/>
          <p:cNvCxnSpPr/>
          <p:nvPr/>
        </p:nvCxnSpPr>
        <p:spPr>
          <a:xfrm flipH="1" flipV="1">
            <a:off x="747523" y="2526703"/>
            <a:ext cx="3223261" cy="7651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Diagram 15"/>
          <p:cNvGraphicFramePr/>
          <p:nvPr/>
        </p:nvGraphicFramePr>
        <p:xfrm>
          <a:off x="184095" y="3291842"/>
          <a:ext cx="755339" cy="23083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17" name="Straight Arrow Connector 16"/>
          <p:cNvCxnSpPr/>
          <p:nvPr/>
        </p:nvCxnSpPr>
        <p:spPr>
          <a:xfrm flipH="1" flipV="1">
            <a:off x="939434" y="3407258"/>
            <a:ext cx="1982075" cy="1154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66750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2" y="1314450"/>
            <a:ext cx="6447501" cy="509778"/>
          </a:xfrm>
        </p:spPr>
        <p:txBody>
          <a:bodyPr>
            <a:normAutofit fontScale="90000"/>
          </a:bodyPr>
          <a:lstStyle/>
          <a:p>
            <a:r>
              <a:rPr lang="en-US" dirty="0"/>
              <a:t>Reports</a:t>
            </a:r>
          </a:p>
        </p:txBody>
      </p:sp>
      <p:sp>
        <p:nvSpPr>
          <p:cNvPr id="3" name="Content Placeholder 2"/>
          <p:cNvSpPr>
            <a:spLocks noGrp="1"/>
          </p:cNvSpPr>
          <p:nvPr>
            <p:ph idx="1"/>
          </p:nvPr>
        </p:nvSpPr>
        <p:spPr>
          <a:xfrm>
            <a:off x="508001" y="1824229"/>
            <a:ext cx="7177902" cy="3564044"/>
          </a:xfrm>
        </p:spPr>
        <p:txBody>
          <a:bodyPr>
            <a:normAutofit/>
          </a:bodyPr>
          <a:lstStyle/>
          <a:p>
            <a:r>
              <a:rPr lang="en-US" sz="2000" dirty="0"/>
              <a:t>Purpose: Aid data visualization and analysis</a:t>
            </a:r>
          </a:p>
          <a:p>
            <a:r>
              <a:rPr lang="en-US" sz="2000" dirty="0"/>
              <a:t>Changes:</a:t>
            </a:r>
          </a:p>
          <a:p>
            <a:pPr lvl="1"/>
            <a:r>
              <a:rPr lang="en-US" sz="2000" dirty="0"/>
              <a:t>Pull data by organization, facilitator, NOT by creator</a:t>
            </a:r>
          </a:p>
          <a:p>
            <a:r>
              <a:rPr lang="en-US" sz="2000" dirty="0"/>
              <a:t>Example Reports:</a:t>
            </a:r>
          </a:p>
          <a:p>
            <a:pPr lvl="1"/>
            <a:r>
              <a:rPr lang="en-US" sz="2000" dirty="0"/>
              <a:t>Demographics</a:t>
            </a:r>
          </a:p>
          <a:p>
            <a:pPr lvl="1"/>
            <a:r>
              <a:rPr lang="en-US" sz="2000" dirty="0"/>
              <a:t>Fidelity scores</a:t>
            </a:r>
          </a:p>
          <a:p>
            <a:pPr lvl="1"/>
            <a:r>
              <a:rPr lang="en-US" sz="2000" dirty="0"/>
              <a:t>Item level means</a:t>
            </a:r>
          </a:p>
          <a:p>
            <a:pPr lvl="1"/>
            <a:r>
              <a:rPr lang="en-US" sz="2000" dirty="0"/>
              <a:t>Relative strengths and areas for improvement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994" y="5061205"/>
            <a:ext cx="1364532" cy="1061477"/>
          </a:xfrm>
          <a:prstGeom prst="rect">
            <a:avLst/>
          </a:prstGeom>
        </p:spPr>
      </p:pic>
      <p:pic>
        <p:nvPicPr>
          <p:cNvPr id="5" name="Content Placeholder 3"/>
          <p:cNvPicPr>
            <a:picLocks noChangeAspect="1"/>
          </p:cNvPicPr>
          <p:nvPr/>
        </p:nvPicPr>
        <p:blipFill>
          <a:blip r:embed="rId4"/>
          <a:stretch>
            <a:fillRect/>
          </a:stretch>
        </p:blipFill>
        <p:spPr>
          <a:xfrm>
            <a:off x="4829240" y="1136587"/>
            <a:ext cx="4201170" cy="578686"/>
          </a:xfrm>
          <a:prstGeom prst="rect">
            <a:avLst/>
          </a:prstGeom>
          <a:ln w="19050">
            <a:solidFill>
              <a:schemeClr val="accent1"/>
            </a:solidFill>
          </a:ln>
        </p:spPr>
      </p:pic>
      <p:sp>
        <p:nvSpPr>
          <p:cNvPr id="6" name="Right Arrow 5"/>
          <p:cNvSpPr/>
          <p:nvPr/>
        </p:nvSpPr>
        <p:spPr>
          <a:xfrm rot="16200000">
            <a:off x="6864858" y="1882076"/>
            <a:ext cx="528066" cy="322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endParaRPr>
          </a:p>
        </p:txBody>
      </p:sp>
    </p:spTree>
    <p:custDataLst>
      <p:tags r:id="rId1"/>
    </p:custDataLst>
    <p:extLst>
      <p:ext uri="{BB962C8B-B14F-4D97-AF65-F5344CB8AC3E}">
        <p14:creationId xmlns:p14="http://schemas.microsoft.com/office/powerpoint/2010/main" val="230334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Wraparound Adherence</a:t>
            </a:r>
            <a:br>
              <a:rPr lang="en-US" dirty="0"/>
            </a:br>
            <a:r>
              <a:rPr lang="en-US" sz="3100" i="1" dirty="0"/>
              <a:t>What do we want to measure?</a:t>
            </a:r>
            <a:endParaRPr lang="en-US" sz="4000" dirty="0"/>
          </a:p>
        </p:txBody>
      </p:sp>
      <p:sp>
        <p:nvSpPr>
          <p:cNvPr id="3" name="Content Placeholder 2"/>
          <p:cNvSpPr>
            <a:spLocks noGrp="1"/>
          </p:cNvSpPr>
          <p:nvPr>
            <p:ph idx="1"/>
          </p:nvPr>
        </p:nvSpPr>
        <p:spPr>
          <a:xfrm>
            <a:off x="457200" y="1646239"/>
            <a:ext cx="8229600" cy="4525963"/>
          </a:xfrm>
        </p:spPr>
        <p:txBody>
          <a:bodyPr>
            <a:normAutofit fontScale="85000" lnSpcReduction="20000"/>
          </a:bodyPr>
          <a:lstStyle/>
          <a:p>
            <a:pPr marL="0" indent="0">
              <a:buNone/>
            </a:pPr>
            <a:r>
              <a:rPr lang="en-US" b="1" u="sng" dirty="0">
                <a:solidFill>
                  <a:schemeClr val="accent3">
                    <a:lumMod val="75000"/>
                  </a:schemeClr>
                </a:solidFill>
              </a:rPr>
              <a:t>Wraparound Principles:</a:t>
            </a:r>
          </a:p>
          <a:p>
            <a:pPr marL="0" indent="0">
              <a:buNone/>
            </a:pPr>
            <a:endParaRPr lang="en-US" sz="1100" b="1" u="sng" dirty="0">
              <a:solidFill>
                <a:schemeClr val="accent3"/>
              </a:solidFill>
            </a:endParaRPr>
          </a:p>
          <a:p>
            <a:pPr marL="914400" lvl="1" indent="-400050">
              <a:buAutoNum type="arabicPeriod"/>
            </a:pPr>
            <a:r>
              <a:rPr lang="en-US" dirty="0"/>
              <a:t>Family voice and choice</a:t>
            </a:r>
          </a:p>
          <a:p>
            <a:pPr marL="914400" lvl="1" indent="-400050">
              <a:buAutoNum type="arabicPeriod"/>
            </a:pPr>
            <a:r>
              <a:rPr lang="en-US" dirty="0"/>
              <a:t>Team-based</a:t>
            </a:r>
          </a:p>
          <a:p>
            <a:pPr marL="914400" lvl="1" indent="-400050">
              <a:buAutoNum type="arabicPeriod"/>
            </a:pPr>
            <a:r>
              <a:rPr lang="en-US" dirty="0"/>
              <a:t>Natural supports</a:t>
            </a:r>
          </a:p>
          <a:p>
            <a:pPr marL="914400" lvl="1" indent="-400050">
              <a:buAutoNum type="arabicPeriod"/>
            </a:pPr>
            <a:r>
              <a:rPr lang="en-US" dirty="0"/>
              <a:t>Collaboration</a:t>
            </a:r>
          </a:p>
          <a:p>
            <a:pPr marL="914400" lvl="1" indent="-400050">
              <a:buAutoNum type="arabicPeriod"/>
            </a:pPr>
            <a:r>
              <a:rPr lang="en-US" dirty="0"/>
              <a:t>Community-based</a:t>
            </a:r>
          </a:p>
          <a:p>
            <a:pPr marL="914400" lvl="1" indent="-400050">
              <a:buAutoNum type="arabicPeriod"/>
            </a:pPr>
            <a:r>
              <a:rPr lang="en-US" dirty="0"/>
              <a:t>Culturally competent</a:t>
            </a:r>
          </a:p>
          <a:p>
            <a:pPr marL="914400" lvl="1" indent="-400050">
              <a:buAutoNum type="arabicPeriod"/>
            </a:pPr>
            <a:r>
              <a:rPr lang="en-US" dirty="0"/>
              <a:t>Individualized</a:t>
            </a:r>
          </a:p>
          <a:p>
            <a:pPr marL="914400" lvl="1" indent="-400050">
              <a:buAutoNum type="arabicPeriod"/>
            </a:pPr>
            <a:r>
              <a:rPr lang="en-US" dirty="0"/>
              <a:t>Strengths-based</a:t>
            </a:r>
          </a:p>
          <a:p>
            <a:pPr marL="914400" lvl="1" indent="-400050">
              <a:buAutoNum type="arabicPeriod"/>
            </a:pPr>
            <a:r>
              <a:rPr lang="en-US" dirty="0"/>
              <a:t>Persistence</a:t>
            </a:r>
          </a:p>
          <a:p>
            <a:pPr marL="914400" lvl="1" indent="-400050">
              <a:buAutoNum type="arabicPeriod"/>
            </a:pPr>
            <a:r>
              <a:rPr lang="en-US" dirty="0"/>
              <a:t> Outcome-based</a:t>
            </a:r>
          </a:p>
        </p:txBody>
      </p:sp>
    </p:spTree>
    <p:extLst>
      <p:ext uri="{BB962C8B-B14F-4D97-AF65-F5344CB8AC3E}">
        <p14:creationId xmlns:p14="http://schemas.microsoft.com/office/powerpoint/2010/main" val="666841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85938"/>
            <a:ext cx="7123112" cy="1481138"/>
          </a:xfrm>
        </p:spPr>
        <p:txBody>
          <a:bodyPr>
            <a:noAutofit/>
          </a:bodyPr>
          <a:lstStyle/>
          <a:p>
            <a:r>
              <a:rPr lang="en-US" sz="3600" dirty="0"/>
              <a:t>MASSACHUSETTS RESULTS </a:t>
            </a:r>
          </a:p>
        </p:txBody>
      </p:sp>
      <p:sp>
        <p:nvSpPr>
          <p:cNvPr id="3" name="Text Placeholder 2"/>
          <p:cNvSpPr>
            <a:spLocks noGrp="1"/>
          </p:cNvSpPr>
          <p:nvPr>
            <p:ph type="body" sz="half" idx="2"/>
          </p:nvPr>
        </p:nvSpPr>
        <p:spPr>
          <a:xfrm>
            <a:off x="1371600" y="3309938"/>
            <a:ext cx="5486400" cy="804862"/>
          </a:xfrm>
        </p:spPr>
        <p:txBody>
          <a:bodyPr>
            <a:normAutofit/>
          </a:bodyPr>
          <a:lstStyle/>
          <a:p>
            <a:r>
              <a:rPr lang="en-US" sz="2400" dirty="0"/>
              <a:t>Scores on the WFI-EZ &amp; TOM 2.0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18712"/>
            <a:ext cx="2743200" cy="12519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7932" y="445533"/>
            <a:ext cx="2645736" cy="1198293"/>
          </a:xfrm>
          <a:prstGeom prst="rect">
            <a:avLst/>
          </a:prstGeom>
        </p:spPr>
      </p:pic>
    </p:spTree>
    <p:extLst>
      <p:ext uri="{BB962C8B-B14F-4D97-AF65-F5344CB8AC3E}">
        <p14:creationId xmlns:p14="http://schemas.microsoft.com/office/powerpoint/2010/main" val="2103091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9144000" cy="762000"/>
          </a:xfrm>
        </p:spPr>
        <p:txBody>
          <a:bodyPr>
            <a:normAutofit/>
          </a:bodyPr>
          <a:lstStyle/>
          <a:p>
            <a:pPr algn="ctr"/>
            <a:r>
              <a:rPr lang="en-US" sz="3800" dirty="0"/>
              <a:t>Youth Summary</a:t>
            </a:r>
          </a:p>
        </p:txBody>
      </p:sp>
      <p:graphicFrame>
        <p:nvGraphicFramePr>
          <p:cNvPr id="9" name="Table 8"/>
          <p:cNvGraphicFramePr>
            <a:graphicFrameLocks noGrp="1"/>
          </p:cNvGraphicFramePr>
          <p:nvPr>
            <p:extLst>
              <p:ext uri="{D42A27DB-BD31-4B8C-83A1-F6EECF244321}">
                <p14:modId xmlns:p14="http://schemas.microsoft.com/office/powerpoint/2010/main" val="2157330764"/>
              </p:ext>
            </p:extLst>
          </p:nvPr>
        </p:nvGraphicFramePr>
        <p:xfrm>
          <a:off x="609600" y="762000"/>
          <a:ext cx="3581400" cy="5775960"/>
        </p:xfrm>
        <a:graphic>
          <a:graphicData uri="http://schemas.openxmlformats.org/drawingml/2006/table">
            <a:tbl>
              <a:tblPr firstRow="1" bandRow="1">
                <a:tableStyleId>{21E4AEA4-8DFA-4A89-87EB-49C32662AFE0}</a:tableStyleId>
              </a:tblPr>
              <a:tblGrid>
                <a:gridCol w="19812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tblGrid>
              <a:tr h="321479">
                <a:tc gridSpan="3">
                  <a:txBody>
                    <a:bodyPr/>
                    <a:lstStyle/>
                    <a:p>
                      <a:pPr algn="ctr"/>
                      <a:r>
                        <a:rPr lang="en-US" sz="1600" dirty="0"/>
                        <a:t>WFI-EZ</a:t>
                      </a:r>
                      <a:endParaRPr lang="en-US" sz="1600" dirty="0">
                        <a:latin typeface="+mn-lt"/>
                      </a:endParaRPr>
                    </a:p>
                  </a:txBody>
                  <a:tcPr>
                    <a:solidFill>
                      <a:schemeClr val="accent1"/>
                    </a:solidFill>
                  </a:tcPr>
                </a:tc>
                <a:tc hMerge="1">
                  <a:txBody>
                    <a:bodyPr/>
                    <a:lstStyle/>
                    <a:p>
                      <a:endParaRPr lang="en-US" sz="1100" dirty="0"/>
                    </a:p>
                  </a:txBody>
                  <a:tcPr/>
                </a:tc>
                <a:tc hMerge="1">
                  <a:txBody>
                    <a:bodyPr/>
                    <a:lstStyle/>
                    <a:p>
                      <a:endParaRPr lang="en-US"/>
                    </a:p>
                  </a:txBody>
                  <a:tcPr/>
                </a:tc>
                <a:extLst>
                  <a:ext uri="{0D108BD9-81ED-4DB2-BD59-A6C34878D82A}">
                    <a16:rowId xmlns:a16="http://schemas.microsoft.com/office/drawing/2014/main" val="10000"/>
                  </a:ext>
                </a:extLst>
              </a:tr>
              <a:tr h="248416">
                <a:tc>
                  <a:txBody>
                    <a:bodyPr/>
                    <a:lstStyle/>
                    <a:p>
                      <a:r>
                        <a:rPr lang="en-US" sz="1100" b="1" dirty="0"/>
                        <a:t>Number of Youth Assessed</a:t>
                      </a:r>
                      <a:endParaRPr lang="en-US" sz="1100" b="1" dirty="0">
                        <a:latin typeface="Calibri" panose="020F0502020204030204" pitchFamily="34" charset="0"/>
                      </a:endParaRPr>
                    </a:p>
                  </a:txBody>
                  <a:tcPr/>
                </a:tc>
                <a:tc gridSpan="2">
                  <a:txBody>
                    <a:bodyPr/>
                    <a:lstStyle/>
                    <a:p>
                      <a:pPr algn="ctr"/>
                      <a:r>
                        <a:rPr lang="en-US" sz="1100" b="0" dirty="0">
                          <a:latin typeface="Calibri" panose="020F0502020204030204" pitchFamily="34" charset="0"/>
                        </a:rPr>
                        <a:t>623 forms and youth</a:t>
                      </a:r>
                    </a:p>
                  </a:txBody>
                  <a:tcPr/>
                </a:tc>
                <a:tc hMerge="1">
                  <a:txBody>
                    <a:bodyPr/>
                    <a:lstStyle/>
                    <a:p>
                      <a:endParaRPr lang="en-US"/>
                    </a:p>
                  </a:txBody>
                  <a:tcPr/>
                </a:tc>
                <a:extLst>
                  <a:ext uri="{0D108BD9-81ED-4DB2-BD59-A6C34878D82A}">
                    <a16:rowId xmlns:a16="http://schemas.microsoft.com/office/drawing/2014/main" val="10001"/>
                  </a:ext>
                </a:extLst>
              </a:tr>
              <a:tr h="243840">
                <a:tc gridSpan="3">
                  <a:txBody>
                    <a:bodyPr/>
                    <a:lstStyle/>
                    <a:p>
                      <a:r>
                        <a:rPr lang="en-US" sz="1100" b="1" dirty="0"/>
                        <a:t>Age of Youth &amp; Frequencies</a:t>
                      </a:r>
                      <a:endParaRPr lang="en-US" sz="1100" b="1" dirty="0">
                        <a:latin typeface="Calibri" panose="020F0502020204030204" pitchFamily="34" charset="0"/>
                      </a:endParaRPr>
                    </a:p>
                  </a:txBody>
                  <a:tcPr/>
                </a:tc>
                <a:tc hMerge="1">
                  <a:txBody>
                    <a:bodyPr/>
                    <a:lstStyle/>
                    <a:p>
                      <a:pPr algn="ctr"/>
                      <a:endParaRPr lang="en-US" sz="11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2"/>
                  </a:ext>
                </a:extLst>
              </a:tr>
              <a:tr h="248416">
                <a:tc>
                  <a:txBody>
                    <a:bodyPr/>
                    <a:lstStyle/>
                    <a:p>
                      <a:r>
                        <a:rPr lang="en-US" sz="1100" dirty="0"/>
                        <a:t>     Mean (SD)</a:t>
                      </a:r>
                      <a:endParaRPr lang="en-US" sz="1100" dirty="0">
                        <a:latin typeface="Calibri" panose="020F0502020204030204" pitchFamily="34" charset="0"/>
                      </a:endParaRPr>
                    </a:p>
                  </a:txBody>
                  <a:tcPr/>
                </a:tc>
                <a:tc gridSpan="2">
                  <a:txBody>
                    <a:bodyPr/>
                    <a:lstStyle/>
                    <a:p>
                      <a:pPr algn="ctr"/>
                      <a:r>
                        <a:rPr lang="en-US" sz="1100" b="0" dirty="0">
                          <a:latin typeface="Calibri" panose="020F0502020204030204" pitchFamily="34" charset="0"/>
                        </a:rPr>
                        <a:t>12 (3.7)</a:t>
                      </a:r>
                    </a:p>
                  </a:txBody>
                  <a:tcPr/>
                </a:tc>
                <a:tc hMerge="1">
                  <a:txBody>
                    <a:bodyPr/>
                    <a:lstStyle/>
                    <a:p>
                      <a:endParaRPr lang="en-US"/>
                    </a:p>
                  </a:txBody>
                  <a:tcPr/>
                </a:tc>
                <a:extLst>
                  <a:ext uri="{0D108BD9-81ED-4DB2-BD59-A6C34878D82A}">
                    <a16:rowId xmlns:a16="http://schemas.microsoft.com/office/drawing/2014/main" val="10003"/>
                  </a:ext>
                </a:extLst>
              </a:tr>
              <a:tr h="248416">
                <a:tc>
                  <a:txBody>
                    <a:bodyPr/>
                    <a:lstStyle/>
                    <a:p>
                      <a:r>
                        <a:rPr lang="en-US" sz="1100" dirty="0"/>
                        <a:t>     Range</a:t>
                      </a:r>
                      <a:endParaRPr lang="en-US" sz="1100" dirty="0">
                        <a:latin typeface="Calibri" panose="020F0502020204030204" pitchFamily="34" charset="0"/>
                      </a:endParaRPr>
                    </a:p>
                  </a:txBody>
                  <a:tcPr/>
                </a:tc>
                <a:tc gridSpan="2">
                  <a:txBody>
                    <a:bodyPr/>
                    <a:lstStyle/>
                    <a:p>
                      <a:pPr algn="ctr"/>
                      <a:r>
                        <a:rPr lang="en-US" sz="1100" b="0" dirty="0">
                          <a:latin typeface="Calibri" panose="020F0502020204030204" pitchFamily="34" charset="0"/>
                        </a:rPr>
                        <a:t>4 – 19 </a:t>
                      </a:r>
                    </a:p>
                  </a:txBody>
                  <a:tcPr/>
                </a:tc>
                <a:tc hMerge="1">
                  <a:txBody>
                    <a:bodyPr/>
                    <a:lstStyle/>
                    <a:p>
                      <a:endParaRPr lang="en-US"/>
                    </a:p>
                  </a:txBody>
                  <a:tcPr/>
                </a:tc>
                <a:extLst>
                  <a:ext uri="{0D108BD9-81ED-4DB2-BD59-A6C34878D82A}">
                    <a16:rowId xmlns:a16="http://schemas.microsoft.com/office/drawing/2014/main" val="10004"/>
                  </a:ext>
                </a:extLst>
              </a:tr>
              <a:tr h="248416">
                <a:tc>
                  <a:txBody>
                    <a:bodyPr/>
                    <a:lstStyle/>
                    <a:p>
                      <a:r>
                        <a:rPr lang="en-US" sz="1100" dirty="0"/>
                        <a:t>     0-4</a:t>
                      </a:r>
                      <a:endParaRPr lang="en-US" sz="1100" dirty="0">
                        <a:latin typeface="Calibri" panose="020F0502020204030204" pitchFamily="34" charset="0"/>
                      </a:endParaRPr>
                    </a:p>
                  </a:txBody>
                  <a:tcPr/>
                </a:tc>
                <a:tc gridSpan="2">
                  <a:txBody>
                    <a:bodyPr/>
                    <a:lstStyle/>
                    <a:p>
                      <a:pPr algn="ctr"/>
                      <a:r>
                        <a:rPr lang="en-US" sz="1100" b="0" dirty="0">
                          <a:latin typeface="Calibri" panose="020F0502020204030204" pitchFamily="34" charset="0"/>
                        </a:rPr>
                        <a:t>11 (2%)</a:t>
                      </a:r>
                    </a:p>
                  </a:txBody>
                  <a:tcPr/>
                </a:tc>
                <a:tc hMerge="1">
                  <a:txBody>
                    <a:bodyPr/>
                    <a:lstStyle/>
                    <a:p>
                      <a:endParaRPr lang="en-US"/>
                    </a:p>
                  </a:txBody>
                  <a:tcPr/>
                </a:tc>
                <a:extLst>
                  <a:ext uri="{0D108BD9-81ED-4DB2-BD59-A6C34878D82A}">
                    <a16:rowId xmlns:a16="http://schemas.microsoft.com/office/drawing/2014/main" val="10005"/>
                  </a:ext>
                </a:extLst>
              </a:tr>
              <a:tr h="182880">
                <a:tc>
                  <a:txBody>
                    <a:bodyPr/>
                    <a:lstStyle/>
                    <a:p>
                      <a:r>
                        <a:rPr lang="en-US" sz="1100" dirty="0"/>
                        <a:t>     5-9</a:t>
                      </a:r>
                      <a:endParaRPr lang="en-US" sz="1100" dirty="0">
                        <a:latin typeface="Calibri" panose="020F0502020204030204" pitchFamily="34" charset="0"/>
                      </a:endParaRPr>
                    </a:p>
                  </a:txBody>
                  <a:tcPr/>
                </a:tc>
                <a:tc gridSpan="2">
                  <a:txBody>
                    <a:bodyPr/>
                    <a:lstStyle/>
                    <a:p>
                      <a:pPr algn="ctr"/>
                      <a:r>
                        <a:rPr lang="en-US" sz="1100" b="0" dirty="0">
                          <a:latin typeface="Calibri" panose="020F0502020204030204" pitchFamily="34" charset="0"/>
                        </a:rPr>
                        <a:t>189 (30%)</a:t>
                      </a:r>
                    </a:p>
                  </a:txBody>
                  <a:tcPr/>
                </a:tc>
                <a:tc hMerge="1">
                  <a:txBody>
                    <a:bodyPr/>
                    <a:lstStyle/>
                    <a:p>
                      <a:endParaRPr lang="en-US"/>
                    </a:p>
                  </a:txBody>
                  <a:tcPr/>
                </a:tc>
                <a:extLst>
                  <a:ext uri="{0D108BD9-81ED-4DB2-BD59-A6C34878D82A}">
                    <a16:rowId xmlns:a16="http://schemas.microsoft.com/office/drawing/2014/main" val="10006"/>
                  </a:ext>
                </a:extLst>
              </a:tr>
              <a:tr h="248416">
                <a:tc>
                  <a:txBody>
                    <a:bodyPr/>
                    <a:lstStyle/>
                    <a:p>
                      <a:r>
                        <a:rPr lang="en-US" sz="1100" baseline="0" dirty="0"/>
                        <a:t>     10-14</a:t>
                      </a:r>
                      <a:endParaRPr lang="en-US" sz="1100" dirty="0">
                        <a:latin typeface="Calibri" panose="020F0502020204030204" pitchFamily="34" charset="0"/>
                      </a:endParaRPr>
                    </a:p>
                  </a:txBody>
                  <a:tcPr/>
                </a:tc>
                <a:tc gridSpan="2">
                  <a:txBody>
                    <a:bodyPr/>
                    <a:lstStyle/>
                    <a:p>
                      <a:pPr algn="ctr"/>
                      <a:r>
                        <a:rPr lang="en-US" sz="1100" b="0" dirty="0">
                          <a:latin typeface="Calibri" panose="020F0502020204030204" pitchFamily="34" charset="0"/>
                        </a:rPr>
                        <a:t>270 (43%)</a:t>
                      </a:r>
                    </a:p>
                  </a:txBody>
                  <a:tcPr/>
                </a:tc>
                <a:tc hMerge="1">
                  <a:txBody>
                    <a:bodyPr/>
                    <a:lstStyle/>
                    <a:p>
                      <a:endParaRPr lang="en-US"/>
                    </a:p>
                  </a:txBody>
                  <a:tcPr/>
                </a:tc>
                <a:extLst>
                  <a:ext uri="{0D108BD9-81ED-4DB2-BD59-A6C34878D82A}">
                    <a16:rowId xmlns:a16="http://schemas.microsoft.com/office/drawing/2014/main" val="10007"/>
                  </a:ext>
                </a:extLst>
              </a:tr>
              <a:tr h="248416">
                <a:tc>
                  <a:txBody>
                    <a:bodyPr/>
                    <a:lstStyle/>
                    <a:p>
                      <a:r>
                        <a:rPr lang="en-US" sz="1100" dirty="0"/>
                        <a:t>     15-18</a:t>
                      </a:r>
                      <a:endParaRPr lang="en-US" sz="1100" dirty="0">
                        <a:latin typeface="Calibri" panose="020F0502020204030204" pitchFamily="34" charset="0"/>
                      </a:endParaRPr>
                    </a:p>
                  </a:txBody>
                  <a:tcPr/>
                </a:tc>
                <a:tc gridSpan="2">
                  <a:txBody>
                    <a:bodyPr/>
                    <a:lstStyle/>
                    <a:p>
                      <a:pPr algn="ctr"/>
                      <a:r>
                        <a:rPr lang="en-US" sz="1100" b="0" dirty="0">
                          <a:latin typeface="Calibri" panose="020F0502020204030204" pitchFamily="34" charset="0"/>
                        </a:rPr>
                        <a:t>151 (24%)</a:t>
                      </a:r>
                    </a:p>
                  </a:txBody>
                  <a:tcPr/>
                </a:tc>
                <a:tc hMerge="1">
                  <a:txBody>
                    <a:bodyPr/>
                    <a:lstStyle/>
                    <a:p>
                      <a:endParaRPr lang="en-US"/>
                    </a:p>
                  </a:txBody>
                  <a:tcPr/>
                </a:tc>
                <a:extLst>
                  <a:ext uri="{0D108BD9-81ED-4DB2-BD59-A6C34878D82A}">
                    <a16:rowId xmlns:a16="http://schemas.microsoft.com/office/drawing/2014/main" val="10008"/>
                  </a:ext>
                </a:extLst>
              </a:tr>
              <a:tr h="248416">
                <a:tc>
                  <a:txBody>
                    <a:bodyPr/>
                    <a:lstStyle/>
                    <a:p>
                      <a:r>
                        <a:rPr lang="en-US" sz="1100" dirty="0"/>
                        <a:t>     19 and older</a:t>
                      </a:r>
                      <a:endParaRPr lang="en-US" sz="1100" dirty="0">
                        <a:latin typeface="Calibri" panose="020F0502020204030204" pitchFamily="34" charset="0"/>
                      </a:endParaRPr>
                    </a:p>
                  </a:txBody>
                  <a:tcPr/>
                </a:tc>
                <a:tc gridSpan="2">
                  <a:txBody>
                    <a:bodyPr/>
                    <a:lstStyle/>
                    <a:p>
                      <a:pPr algn="ctr"/>
                      <a:r>
                        <a:rPr lang="en-US" sz="1100" b="0" dirty="0">
                          <a:latin typeface="Calibri" panose="020F0502020204030204" pitchFamily="34" charset="0"/>
                        </a:rPr>
                        <a:t>2 (&lt;1%)</a:t>
                      </a:r>
                    </a:p>
                  </a:txBody>
                  <a:tcPr/>
                </a:tc>
                <a:tc hMerge="1">
                  <a:txBody>
                    <a:bodyPr/>
                    <a:lstStyle/>
                    <a:p>
                      <a:endParaRPr lang="en-US"/>
                    </a:p>
                  </a:txBody>
                  <a:tcPr/>
                </a:tc>
                <a:extLst>
                  <a:ext uri="{0D108BD9-81ED-4DB2-BD59-A6C34878D82A}">
                    <a16:rowId xmlns:a16="http://schemas.microsoft.com/office/drawing/2014/main" val="10009"/>
                  </a:ext>
                </a:extLst>
              </a:tr>
              <a:tr h="248416">
                <a:tc>
                  <a:txBody>
                    <a:bodyPr/>
                    <a:lstStyle/>
                    <a:p>
                      <a:r>
                        <a:rPr lang="en-US" sz="1100" dirty="0"/>
                        <a:t>     Missing</a:t>
                      </a:r>
                      <a:endParaRPr lang="en-US" sz="1100" dirty="0">
                        <a:latin typeface="Calibri" panose="020F0502020204030204" pitchFamily="34" charset="0"/>
                      </a:endParaRPr>
                    </a:p>
                  </a:txBody>
                  <a:tcPr/>
                </a:tc>
                <a:tc gridSpan="2">
                  <a:txBody>
                    <a:bodyPr/>
                    <a:lstStyle/>
                    <a:p>
                      <a:pPr algn="ctr"/>
                      <a:r>
                        <a:rPr lang="en-US" sz="1100" b="0" dirty="0">
                          <a:latin typeface="Calibri" panose="020F0502020204030204" pitchFamily="34" charset="0"/>
                        </a:rPr>
                        <a:t>0</a:t>
                      </a:r>
                    </a:p>
                  </a:txBody>
                  <a:tcPr/>
                </a:tc>
                <a:tc hMerge="1">
                  <a:txBody>
                    <a:bodyPr/>
                    <a:lstStyle/>
                    <a:p>
                      <a:endParaRPr lang="en-US"/>
                    </a:p>
                  </a:txBody>
                  <a:tcPr/>
                </a:tc>
                <a:extLst>
                  <a:ext uri="{0D108BD9-81ED-4DB2-BD59-A6C34878D82A}">
                    <a16:rowId xmlns:a16="http://schemas.microsoft.com/office/drawing/2014/main" val="10010"/>
                  </a:ext>
                </a:extLst>
              </a:tr>
              <a:tr h="248416">
                <a:tc gridSpan="3">
                  <a:txBody>
                    <a:bodyPr/>
                    <a:lstStyle/>
                    <a:p>
                      <a:r>
                        <a:rPr lang="en-US" sz="1100" b="1" dirty="0">
                          <a:latin typeface="Calibri" panose="020F0502020204030204" pitchFamily="34" charset="0"/>
                        </a:rPr>
                        <a:t>Gender</a:t>
                      </a:r>
                    </a:p>
                  </a:txBody>
                  <a:tcPr/>
                </a:tc>
                <a:tc hMerge="1">
                  <a:txBody>
                    <a:bodyPr/>
                    <a:lstStyle/>
                    <a:p>
                      <a:pPr algn="ctr"/>
                      <a:endParaRPr lang="en-US" sz="1100" dirty="0">
                        <a:latin typeface="Calibri" panose="020F0502020204030204" pitchFamily="34" charset="0"/>
                      </a:endParaRPr>
                    </a:p>
                  </a:txBody>
                  <a:tcPr/>
                </a:tc>
                <a:tc hMerge="1">
                  <a:txBody>
                    <a:bodyPr/>
                    <a:lstStyle/>
                    <a:p>
                      <a:endParaRPr lang="en-US" dirty="0"/>
                    </a:p>
                  </a:txBody>
                  <a:tcPr/>
                </a:tc>
                <a:extLst>
                  <a:ext uri="{0D108BD9-81ED-4DB2-BD59-A6C34878D82A}">
                    <a16:rowId xmlns:a16="http://schemas.microsoft.com/office/drawing/2014/main" val="10011"/>
                  </a:ext>
                </a:extLst>
              </a:tr>
              <a:tr h="248416">
                <a:tc>
                  <a:txBody>
                    <a:bodyPr/>
                    <a:lstStyle/>
                    <a:p>
                      <a:r>
                        <a:rPr lang="en-US" sz="1100" dirty="0"/>
                        <a:t>     Male</a:t>
                      </a:r>
                      <a:endParaRPr lang="en-US" sz="1100" dirty="0">
                        <a:latin typeface="Calibri" panose="020F0502020204030204" pitchFamily="34" charset="0"/>
                      </a:endParaRPr>
                    </a:p>
                  </a:txBody>
                  <a:tcPr/>
                </a:tc>
                <a:tc gridSpan="2">
                  <a:txBody>
                    <a:bodyPr/>
                    <a:lstStyle/>
                    <a:p>
                      <a:pPr algn="ctr"/>
                      <a:r>
                        <a:rPr lang="en-US" sz="1100" b="0" dirty="0">
                          <a:latin typeface="Calibri" panose="020F0502020204030204" pitchFamily="34" charset="0"/>
                        </a:rPr>
                        <a:t>408 (65%)</a:t>
                      </a:r>
                    </a:p>
                  </a:txBody>
                  <a:tcPr/>
                </a:tc>
                <a:tc hMerge="1">
                  <a:txBody>
                    <a:bodyPr/>
                    <a:lstStyle/>
                    <a:p>
                      <a:endParaRPr lang="en-US" dirty="0"/>
                    </a:p>
                  </a:txBody>
                  <a:tcPr/>
                </a:tc>
                <a:extLst>
                  <a:ext uri="{0D108BD9-81ED-4DB2-BD59-A6C34878D82A}">
                    <a16:rowId xmlns:a16="http://schemas.microsoft.com/office/drawing/2014/main" val="10012"/>
                  </a:ext>
                </a:extLst>
              </a:tr>
              <a:tr h="248416">
                <a:tc>
                  <a:txBody>
                    <a:bodyPr/>
                    <a:lstStyle/>
                    <a:p>
                      <a:r>
                        <a:rPr lang="en-US" sz="1100" dirty="0"/>
                        <a:t>     Female</a:t>
                      </a:r>
                      <a:endParaRPr lang="en-US" sz="1100" dirty="0">
                        <a:latin typeface="Calibri" panose="020F0502020204030204" pitchFamily="34" charset="0"/>
                      </a:endParaRPr>
                    </a:p>
                  </a:txBody>
                  <a:tcPr/>
                </a:tc>
                <a:tc gridSpan="2">
                  <a:txBody>
                    <a:bodyPr/>
                    <a:lstStyle/>
                    <a:p>
                      <a:pPr algn="ctr"/>
                      <a:r>
                        <a:rPr lang="en-US" sz="1100" b="0" dirty="0">
                          <a:latin typeface="Calibri" panose="020F0502020204030204" pitchFamily="34" charset="0"/>
                        </a:rPr>
                        <a:t>215 (35%)</a:t>
                      </a:r>
                    </a:p>
                  </a:txBody>
                  <a:tcPr/>
                </a:tc>
                <a:tc hMerge="1">
                  <a:txBody>
                    <a:bodyPr/>
                    <a:lstStyle/>
                    <a:p>
                      <a:endParaRPr lang="en-US"/>
                    </a:p>
                  </a:txBody>
                  <a:tcPr/>
                </a:tc>
                <a:extLst>
                  <a:ext uri="{0D108BD9-81ED-4DB2-BD59-A6C34878D82A}">
                    <a16:rowId xmlns:a16="http://schemas.microsoft.com/office/drawing/2014/main" val="10013"/>
                  </a:ext>
                </a:extLst>
              </a:tr>
              <a:tr h="248416">
                <a:tc>
                  <a:txBody>
                    <a:bodyPr/>
                    <a:lstStyle/>
                    <a:p>
                      <a:r>
                        <a:rPr lang="en-US" sz="1100" dirty="0"/>
                        <a:t>     Transgender</a:t>
                      </a:r>
                      <a:endParaRPr lang="en-US" sz="1100" dirty="0">
                        <a:latin typeface="Calibri" panose="020F0502020204030204" pitchFamily="34"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Calibri" panose="020F0502020204030204" pitchFamily="34" charset="0"/>
                        </a:rPr>
                        <a:t>0</a:t>
                      </a:r>
                    </a:p>
                  </a:txBody>
                  <a:tcPr/>
                </a:tc>
                <a:tc hMerge="1">
                  <a:txBody>
                    <a:bodyPr/>
                    <a:lstStyle/>
                    <a:p>
                      <a:endParaRPr lang="en-US"/>
                    </a:p>
                  </a:txBody>
                  <a:tcPr/>
                </a:tc>
                <a:extLst>
                  <a:ext uri="{0D108BD9-81ED-4DB2-BD59-A6C34878D82A}">
                    <a16:rowId xmlns:a16="http://schemas.microsoft.com/office/drawing/2014/main" val="10014"/>
                  </a:ext>
                </a:extLst>
              </a:tr>
              <a:tr h="248416">
                <a:tc>
                  <a:txBody>
                    <a:bodyPr/>
                    <a:lstStyle/>
                    <a:p>
                      <a:r>
                        <a:rPr lang="en-US" sz="1100" b="1" dirty="0"/>
                        <a:t>Race</a:t>
                      </a:r>
                      <a:endParaRPr lang="en-US" sz="1100" b="1" dirty="0">
                        <a:latin typeface="Calibri" panose="020F0502020204030204" pitchFamily="34" charset="0"/>
                      </a:endParaRPr>
                    </a:p>
                  </a:txBody>
                  <a:tcPr/>
                </a:tc>
                <a:tc>
                  <a:txBody>
                    <a:bodyPr/>
                    <a:lstStyle/>
                    <a:p>
                      <a:pPr algn="ctr"/>
                      <a:r>
                        <a:rPr lang="en-US" sz="1100" b="0" dirty="0">
                          <a:latin typeface="Calibri" panose="020F0502020204030204" pitchFamily="34" charset="0"/>
                        </a:rPr>
                        <a:t>N</a:t>
                      </a:r>
                    </a:p>
                  </a:txBody>
                  <a:tcPr anchor="ctr"/>
                </a:tc>
                <a:tc>
                  <a:txBody>
                    <a:bodyPr/>
                    <a:lstStyle/>
                    <a:p>
                      <a:pPr algn="ctr"/>
                      <a:r>
                        <a:rPr lang="en-US" sz="1100" b="0" dirty="0">
                          <a:latin typeface="Calibri" panose="020F0502020204030204" pitchFamily="34" charset="0"/>
                        </a:rPr>
                        <a:t>%</a:t>
                      </a:r>
                    </a:p>
                  </a:txBody>
                  <a:tcPr anchor="ctr"/>
                </a:tc>
                <a:extLst>
                  <a:ext uri="{0D108BD9-81ED-4DB2-BD59-A6C34878D82A}">
                    <a16:rowId xmlns:a16="http://schemas.microsoft.com/office/drawing/2014/main" val="10015"/>
                  </a:ext>
                </a:extLst>
              </a:tr>
              <a:tr h="248416">
                <a:tc>
                  <a:txBody>
                    <a:bodyPr/>
                    <a:lstStyle/>
                    <a:p>
                      <a:pPr marL="171450" indent="0"/>
                      <a:r>
                        <a:rPr lang="en-US" sz="1100" dirty="0"/>
                        <a:t>White</a:t>
                      </a:r>
                      <a:endParaRPr lang="en-US" sz="1100" b="0" dirty="0">
                        <a:latin typeface="Calibri" panose="020F0502020204030204" pitchFamily="34" charset="0"/>
                      </a:endParaRPr>
                    </a:p>
                  </a:txBody>
                  <a:tcPr/>
                </a:tc>
                <a:tc>
                  <a:txBody>
                    <a:bodyPr/>
                    <a:lstStyle/>
                    <a:p>
                      <a:pPr algn="ctr"/>
                      <a:r>
                        <a:rPr lang="en-US" sz="1100" b="0" dirty="0">
                          <a:latin typeface="Calibri" panose="020F0502020204030204" pitchFamily="34" charset="0"/>
                        </a:rPr>
                        <a:t>145</a:t>
                      </a:r>
                    </a:p>
                  </a:txBody>
                  <a:tcPr/>
                </a:tc>
                <a:tc>
                  <a:txBody>
                    <a:bodyPr/>
                    <a:lstStyle/>
                    <a:p>
                      <a:pPr algn="ctr"/>
                      <a:r>
                        <a:rPr lang="en-US" sz="1100" b="0" dirty="0">
                          <a:latin typeface="Calibri" panose="020F0502020204030204" pitchFamily="34" charset="0"/>
                        </a:rPr>
                        <a:t>23%</a:t>
                      </a:r>
                    </a:p>
                  </a:txBody>
                  <a:tcPr/>
                </a:tc>
                <a:extLst>
                  <a:ext uri="{0D108BD9-81ED-4DB2-BD59-A6C34878D82A}">
                    <a16:rowId xmlns:a16="http://schemas.microsoft.com/office/drawing/2014/main" val="10016"/>
                  </a:ext>
                </a:extLst>
              </a:tr>
              <a:tr h="248416">
                <a:tc>
                  <a:txBody>
                    <a:bodyPr/>
                    <a:lstStyle/>
                    <a:p>
                      <a:pPr marL="171450" indent="0"/>
                      <a:r>
                        <a:rPr lang="en-US" sz="1100" dirty="0"/>
                        <a:t>Black</a:t>
                      </a:r>
                      <a:r>
                        <a:rPr lang="en-US" sz="1100" baseline="0" dirty="0"/>
                        <a:t> or African American</a:t>
                      </a:r>
                      <a:endParaRPr lang="en-US" sz="1100" b="0" dirty="0">
                        <a:latin typeface="Calibri" panose="020F0502020204030204" pitchFamily="34" charset="0"/>
                      </a:endParaRPr>
                    </a:p>
                  </a:txBody>
                  <a:tcPr/>
                </a:tc>
                <a:tc>
                  <a:txBody>
                    <a:bodyPr/>
                    <a:lstStyle/>
                    <a:p>
                      <a:pPr algn="ctr"/>
                      <a:r>
                        <a:rPr lang="en-US" sz="1100" b="0" dirty="0">
                          <a:latin typeface="Calibri" panose="020F0502020204030204" pitchFamily="34" charset="0"/>
                        </a:rPr>
                        <a:t>210</a:t>
                      </a:r>
                    </a:p>
                  </a:txBody>
                  <a:tcPr/>
                </a:tc>
                <a:tc>
                  <a:txBody>
                    <a:bodyPr/>
                    <a:lstStyle/>
                    <a:p>
                      <a:pPr algn="ctr"/>
                      <a:r>
                        <a:rPr lang="en-US" sz="1100" b="0" dirty="0">
                          <a:latin typeface="Calibri" panose="020F0502020204030204" pitchFamily="34" charset="0"/>
                        </a:rPr>
                        <a:t>34%</a:t>
                      </a:r>
                    </a:p>
                  </a:txBody>
                  <a:tcPr/>
                </a:tc>
                <a:extLst>
                  <a:ext uri="{0D108BD9-81ED-4DB2-BD59-A6C34878D82A}">
                    <a16:rowId xmlns:a16="http://schemas.microsoft.com/office/drawing/2014/main" val="10017"/>
                  </a:ext>
                </a:extLst>
              </a:tr>
              <a:tr h="248416">
                <a:tc>
                  <a:txBody>
                    <a:bodyPr/>
                    <a:lstStyle/>
                    <a:p>
                      <a:pPr marL="171450" indent="0"/>
                      <a:r>
                        <a:rPr lang="en-US" sz="1100" dirty="0"/>
                        <a:t>Asian</a:t>
                      </a:r>
                      <a:endParaRPr lang="en-US" sz="1100" b="0" dirty="0">
                        <a:latin typeface="Calibri" panose="020F0502020204030204" pitchFamily="34" charset="0"/>
                      </a:endParaRPr>
                    </a:p>
                  </a:txBody>
                  <a:tcPr/>
                </a:tc>
                <a:tc>
                  <a:txBody>
                    <a:bodyPr/>
                    <a:lstStyle/>
                    <a:p>
                      <a:pPr algn="ctr"/>
                      <a:r>
                        <a:rPr lang="en-US" sz="1100" b="0" dirty="0">
                          <a:latin typeface="Calibri" panose="020F0502020204030204" pitchFamily="34" charset="0"/>
                        </a:rPr>
                        <a:t>7</a:t>
                      </a:r>
                    </a:p>
                  </a:txBody>
                  <a:tcPr/>
                </a:tc>
                <a:tc>
                  <a:txBody>
                    <a:bodyPr/>
                    <a:lstStyle/>
                    <a:p>
                      <a:pPr algn="ctr"/>
                      <a:r>
                        <a:rPr lang="en-US" sz="1100" b="0" dirty="0">
                          <a:latin typeface="Calibri" panose="020F0502020204030204" pitchFamily="34" charset="0"/>
                        </a:rPr>
                        <a:t>1%</a:t>
                      </a:r>
                    </a:p>
                  </a:txBody>
                  <a:tcPr/>
                </a:tc>
                <a:extLst>
                  <a:ext uri="{0D108BD9-81ED-4DB2-BD59-A6C34878D82A}">
                    <a16:rowId xmlns:a16="http://schemas.microsoft.com/office/drawing/2014/main" val="10018"/>
                  </a:ext>
                </a:extLst>
              </a:tr>
              <a:tr h="248416">
                <a:tc>
                  <a:txBody>
                    <a:bodyPr/>
                    <a:lstStyle/>
                    <a:p>
                      <a:pPr marL="171450" indent="0"/>
                      <a:r>
                        <a:rPr lang="en-US" sz="1100" dirty="0"/>
                        <a:t>Amer. Indian/Alaska</a:t>
                      </a:r>
                      <a:r>
                        <a:rPr lang="en-US" sz="1100" baseline="0" dirty="0"/>
                        <a:t> Native</a:t>
                      </a:r>
                      <a:endParaRPr lang="en-US" sz="1100" b="0" dirty="0">
                        <a:latin typeface="Calibri" panose="020F0502020204030204" pitchFamily="34" charset="0"/>
                      </a:endParaRPr>
                    </a:p>
                  </a:txBody>
                  <a:tcPr/>
                </a:tc>
                <a:tc>
                  <a:txBody>
                    <a:bodyPr/>
                    <a:lstStyle/>
                    <a:p>
                      <a:pPr algn="ctr"/>
                      <a:r>
                        <a:rPr lang="en-US" sz="1100" b="0" dirty="0">
                          <a:latin typeface="Calibri" panose="020F0502020204030204" pitchFamily="34" charset="0"/>
                        </a:rPr>
                        <a:t>1</a:t>
                      </a:r>
                    </a:p>
                  </a:txBody>
                  <a:tcPr/>
                </a:tc>
                <a:tc>
                  <a:txBody>
                    <a:bodyPr/>
                    <a:lstStyle/>
                    <a:p>
                      <a:pPr algn="ctr"/>
                      <a:r>
                        <a:rPr lang="en-US" sz="1100" b="0" dirty="0">
                          <a:latin typeface="Calibri" panose="020F0502020204030204" pitchFamily="34" charset="0"/>
                        </a:rPr>
                        <a:t>&lt;1%</a:t>
                      </a:r>
                    </a:p>
                  </a:txBody>
                  <a:tcPr/>
                </a:tc>
                <a:extLst>
                  <a:ext uri="{0D108BD9-81ED-4DB2-BD59-A6C34878D82A}">
                    <a16:rowId xmlns:a16="http://schemas.microsoft.com/office/drawing/2014/main" val="10019"/>
                  </a:ext>
                </a:extLst>
              </a:tr>
              <a:tr h="248416">
                <a:tc>
                  <a:txBody>
                    <a:bodyPr/>
                    <a:lstStyle/>
                    <a:p>
                      <a:pPr marL="171450" indent="0"/>
                      <a:r>
                        <a:rPr lang="en-US" sz="1100" dirty="0" err="1"/>
                        <a:t>Unk</a:t>
                      </a:r>
                      <a:r>
                        <a:rPr lang="en-US" sz="1100" dirty="0"/>
                        <a:t>./Declined to specify</a:t>
                      </a:r>
                      <a:endParaRPr lang="en-US" sz="1100" b="0" dirty="0">
                        <a:latin typeface="Calibri" panose="020F0502020204030204" pitchFamily="34" charset="0"/>
                      </a:endParaRPr>
                    </a:p>
                  </a:txBody>
                  <a:tcPr/>
                </a:tc>
                <a:tc>
                  <a:txBody>
                    <a:bodyPr/>
                    <a:lstStyle/>
                    <a:p>
                      <a:pPr algn="ctr"/>
                      <a:r>
                        <a:rPr lang="en-US" sz="1100" b="0" dirty="0">
                          <a:latin typeface="Calibri" panose="020F0502020204030204" pitchFamily="34" charset="0"/>
                        </a:rPr>
                        <a:t>182</a:t>
                      </a:r>
                    </a:p>
                  </a:txBody>
                  <a:tcPr/>
                </a:tc>
                <a:tc>
                  <a:txBody>
                    <a:bodyPr/>
                    <a:lstStyle/>
                    <a:p>
                      <a:pPr algn="ctr"/>
                      <a:r>
                        <a:rPr lang="en-US" sz="1100" b="0" dirty="0">
                          <a:latin typeface="Calibri" panose="020F0502020204030204" pitchFamily="34" charset="0"/>
                        </a:rPr>
                        <a:t>29%</a:t>
                      </a:r>
                    </a:p>
                  </a:txBody>
                  <a:tcPr/>
                </a:tc>
                <a:extLst>
                  <a:ext uri="{0D108BD9-81ED-4DB2-BD59-A6C34878D82A}">
                    <a16:rowId xmlns:a16="http://schemas.microsoft.com/office/drawing/2014/main" val="10022"/>
                  </a:ext>
                </a:extLst>
              </a:tr>
              <a:tr h="248416">
                <a:tc>
                  <a:txBody>
                    <a:bodyPr/>
                    <a:lstStyle/>
                    <a:p>
                      <a:pPr marL="0" indent="0"/>
                      <a:r>
                        <a:rPr lang="en-US" sz="1100" b="1" dirty="0">
                          <a:latin typeface="Calibri" panose="020F0502020204030204" pitchFamily="34" charset="0"/>
                        </a:rPr>
                        <a:t>Hispanic</a:t>
                      </a:r>
                    </a:p>
                  </a:txBody>
                  <a:tcPr/>
                </a:tc>
                <a:tc>
                  <a:txBody>
                    <a:bodyPr/>
                    <a:lstStyle/>
                    <a:p>
                      <a:pPr algn="ctr"/>
                      <a:r>
                        <a:rPr lang="en-US" sz="1100" b="0" dirty="0">
                          <a:latin typeface="Calibri" panose="020F0502020204030204" pitchFamily="34" charset="0"/>
                        </a:rPr>
                        <a:t>240</a:t>
                      </a:r>
                    </a:p>
                  </a:txBody>
                  <a:tcPr/>
                </a:tc>
                <a:tc>
                  <a:txBody>
                    <a:bodyPr/>
                    <a:lstStyle/>
                    <a:p>
                      <a:pPr algn="ctr"/>
                      <a:r>
                        <a:rPr lang="en-US" sz="1100" b="0" dirty="0">
                          <a:latin typeface="Calibri" panose="020F0502020204030204" pitchFamily="34" charset="0"/>
                        </a:rPr>
                        <a:t>39%</a:t>
                      </a:r>
                    </a:p>
                  </a:txBody>
                  <a:tcPr/>
                </a:tc>
                <a:extLst>
                  <a:ext uri="{0D108BD9-81ED-4DB2-BD59-A6C34878D82A}">
                    <a16:rowId xmlns:a16="http://schemas.microsoft.com/office/drawing/2014/main" val="98499600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36533727"/>
              </p:ext>
            </p:extLst>
          </p:nvPr>
        </p:nvGraphicFramePr>
        <p:xfrm>
          <a:off x="4953000" y="762000"/>
          <a:ext cx="3581400" cy="5775960"/>
        </p:xfrm>
        <a:graphic>
          <a:graphicData uri="http://schemas.openxmlformats.org/drawingml/2006/table">
            <a:tbl>
              <a:tblPr firstRow="1" bandRow="1">
                <a:tableStyleId>{F5AB1C69-6EDB-4FF4-983F-18BD219EF322}</a:tableStyleId>
              </a:tblPr>
              <a:tblGrid>
                <a:gridCol w="19812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tblGrid>
              <a:tr h="335280">
                <a:tc gridSpan="3">
                  <a:txBody>
                    <a:bodyPr/>
                    <a:lstStyle/>
                    <a:p>
                      <a:pPr algn="ctr"/>
                      <a:r>
                        <a:rPr lang="en-US" sz="1600" dirty="0"/>
                        <a:t>TOM 2.0</a:t>
                      </a:r>
                    </a:p>
                  </a:txBody>
                  <a:tcPr>
                    <a:solidFill>
                      <a:schemeClr val="accent3"/>
                    </a:solidFill>
                  </a:tcPr>
                </a:tc>
                <a:tc hMerge="1">
                  <a:txBody>
                    <a:bodyPr/>
                    <a:lstStyle/>
                    <a:p>
                      <a:endParaRPr lang="en-US" sz="1100" dirty="0"/>
                    </a:p>
                  </a:txBody>
                  <a:tcPr/>
                </a:tc>
                <a:tc hMerge="1">
                  <a:txBody>
                    <a:bodyPr/>
                    <a:lstStyle/>
                    <a:p>
                      <a:endParaRPr lang="en-US"/>
                    </a:p>
                  </a:txBody>
                  <a:tcPr/>
                </a:tc>
                <a:extLst>
                  <a:ext uri="{0D108BD9-81ED-4DB2-BD59-A6C34878D82A}">
                    <a16:rowId xmlns:a16="http://schemas.microsoft.com/office/drawing/2014/main" val="10000"/>
                  </a:ext>
                </a:extLst>
              </a:tr>
              <a:tr h="248416">
                <a:tc>
                  <a:txBody>
                    <a:bodyPr/>
                    <a:lstStyle/>
                    <a:p>
                      <a:r>
                        <a:rPr lang="en-US" sz="1100" b="1" dirty="0"/>
                        <a:t>Number of Youth Assessed</a:t>
                      </a:r>
                      <a:endParaRPr lang="en-US" sz="1100" b="1" dirty="0">
                        <a:latin typeface="Calibri" panose="020F0502020204030204" pitchFamily="34" charset="0"/>
                      </a:endParaRPr>
                    </a:p>
                  </a:txBody>
                  <a:tcPr/>
                </a:tc>
                <a:tc gridSpan="2">
                  <a:txBody>
                    <a:bodyPr/>
                    <a:lstStyle/>
                    <a:p>
                      <a:pPr algn="ctr"/>
                      <a:r>
                        <a:rPr lang="en-US" sz="1100" b="0" dirty="0">
                          <a:latin typeface="Calibri" panose="020F0502020204030204" pitchFamily="34" charset="0"/>
                        </a:rPr>
                        <a:t>765 (783 forms)</a:t>
                      </a:r>
                    </a:p>
                  </a:txBody>
                  <a:tcPr/>
                </a:tc>
                <a:tc hMerge="1">
                  <a:txBody>
                    <a:bodyPr/>
                    <a:lstStyle/>
                    <a:p>
                      <a:endParaRPr lang="en-US"/>
                    </a:p>
                  </a:txBody>
                  <a:tcPr/>
                </a:tc>
                <a:extLst>
                  <a:ext uri="{0D108BD9-81ED-4DB2-BD59-A6C34878D82A}">
                    <a16:rowId xmlns:a16="http://schemas.microsoft.com/office/drawing/2014/main" val="10001"/>
                  </a:ext>
                </a:extLst>
              </a:tr>
              <a:tr h="248416">
                <a:tc gridSpan="3">
                  <a:txBody>
                    <a:bodyPr/>
                    <a:lstStyle/>
                    <a:p>
                      <a:r>
                        <a:rPr lang="en-US" sz="1100" b="1" dirty="0"/>
                        <a:t>Age of Youth &amp; Frequencies</a:t>
                      </a:r>
                      <a:endParaRPr lang="en-US" sz="1100" b="1" dirty="0">
                        <a:latin typeface="Calibri" panose="020F0502020204030204" pitchFamily="34" charset="0"/>
                      </a:endParaRPr>
                    </a:p>
                  </a:txBody>
                  <a:tcPr/>
                </a:tc>
                <a:tc hMerge="1">
                  <a:txBody>
                    <a:bodyPr/>
                    <a:lstStyle/>
                    <a:p>
                      <a:pPr algn="ctr"/>
                      <a:endParaRPr lang="en-US" sz="11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2"/>
                  </a:ext>
                </a:extLst>
              </a:tr>
              <a:tr h="248416">
                <a:tc>
                  <a:txBody>
                    <a:bodyPr/>
                    <a:lstStyle/>
                    <a:p>
                      <a:r>
                        <a:rPr lang="en-US" sz="1100" dirty="0"/>
                        <a:t>     Mean (SD)</a:t>
                      </a:r>
                      <a:endParaRPr lang="en-US" sz="1100" dirty="0">
                        <a:latin typeface="Calibri" panose="020F0502020204030204" pitchFamily="34" charset="0"/>
                      </a:endParaRPr>
                    </a:p>
                  </a:txBody>
                  <a:tcPr/>
                </a:tc>
                <a:tc gridSpan="2">
                  <a:txBody>
                    <a:bodyPr/>
                    <a:lstStyle/>
                    <a:p>
                      <a:pPr algn="ctr"/>
                      <a:r>
                        <a:rPr lang="en-US" sz="1100" b="0" dirty="0">
                          <a:latin typeface="Calibri" panose="020F0502020204030204" pitchFamily="34" charset="0"/>
                        </a:rPr>
                        <a:t>11 (4.1)</a:t>
                      </a:r>
                    </a:p>
                  </a:txBody>
                  <a:tcPr/>
                </a:tc>
                <a:tc hMerge="1">
                  <a:txBody>
                    <a:bodyPr/>
                    <a:lstStyle/>
                    <a:p>
                      <a:endParaRPr lang="en-US"/>
                    </a:p>
                  </a:txBody>
                  <a:tcPr/>
                </a:tc>
                <a:extLst>
                  <a:ext uri="{0D108BD9-81ED-4DB2-BD59-A6C34878D82A}">
                    <a16:rowId xmlns:a16="http://schemas.microsoft.com/office/drawing/2014/main" val="10003"/>
                  </a:ext>
                </a:extLst>
              </a:tr>
              <a:tr h="248416">
                <a:tc>
                  <a:txBody>
                    <a:bodyPr/>
                    <a:lstStyle/>
                    <a:p>
                      <a:r>
                        <a:rPr lang="en-US" sz="1100" dirty="0"/>
                        <a:t>     Range</a:t>
                      </a:r>
                      <a:endParaRPr lang="en-US" sz="1100" dirty="0">
                        <a:latin typeface="Calibri" panose="020F0502020204030204" pitchFamily="34" charset="0"/>
                      </a:endParaRPr>
                    </a:p>
                  </a:txBody>
                  <a:tcPr/>
                </a:tc>
                <a:tc gridSpan="2">
                  <a:txBody>
                    <a:bodyPr/>
                    <a:lstStyle/>
                    <a:p>
                      <a:pPr algn="ctr"/>
                      <a:r>
                        <a:rPr lang="en-US" sz="1100" dirty="0">
                          <a:latin typeface="Calibri" panose="020F0502020204030204" pitchFamily="34" charset="0"/>
                        </a:rPr>
                        <a:t>&lt;1 – 21</a:t>
                      </a:r>
                    </a:p>
                  </a:txBody>
                  <a:tcPr/>
                </a:tc>
                <a:tc hMerge="1">
                  <a:txBody>
                    <a:bodyPr/>
                    <a:lstStyle/>
                    <a:p>
                      <a:endParaRPr lang="en-US"/>
                    </a:p>
                  </a:txBody>
                  <a:tcPr/>
                </a:tc>
                <a:extLst>
                  <a:ext uri="{0D108BD9-81ED-4DB2-BD59-A6C34878D82A}">
                    <a16:rowId xmlns:a16="http://schemas.microsoft.com/office/drawing/2014/main" val="10004"/>
                  </a:ext>
                </a:extLst>
              </a:tr>
              <a:tr h="248416">
                <a:tc>
                  <a:txBody>
                    <a:bodyPr/>
                    <a:lstStyle/>
                    <a:p>
                      <a:r>
                        <a:rPr lang="en-US" sz="1100" dirty="0"/>
                        <a:t>     0-4</a:t>
                      </a:r>
                      <a:endParaRPr lang="en-US" sz="1100" dirty="0">
                        <a:latin typeface="Calibri" panose="020F0502020204030204" pitchFamily="34" charset="0"/>
                      </a:endParaRPr>
                    </a:p>
                  </a:txBody>
                  <a:tcPr/>
                </a:tc>
                <a:tc gridSpan="2">
                  <a:txBody>
                    <a:bodyPr/>
                    <a:lstStyle/>
                    <a:p>
                      <a:pPr algn="ctr"/>
                      <a:r>
                        <a:rPr lang="en-US" sz="1100" dirty="0">
                          <a:latin typeface="Calibri" panose="020F0502020204030204" pitchFamily="34" charset="0"/>
                        </a:rPr>
                        <a:t>12 (1%)</a:t>
                      </a:r>
                    </a:p>
                  </a:txBody>
                  <a:tcPr/>
                </a:tc>
                <a:tc hMerge="1">
                  <a:txBody>
                    <a:bodyPr/>
                    <a:lstStyle/>
                    <a:p>
                      <a:endParaRPr lang="en-US"/>
                    </a:p>
                  </a:txBody>
                  <a:tcPr/>
                </a:tc>
                <a:extLst>
                  <a:ext uri="{0D108BD9-81ED-4DB2-BD59-A6C34878D82A}">
                    <a16:rowId xmlns:a16="http://schemas.microsoft.com/office/drawing/2014/main" val="10005"/>
                  </a:ext>
                </a:extLst>
              </a:tr>
              <a:tr h="182880">
                <a:tc>
                  <a:txBody>
                    <a:bodyPr/>
                    <a:lstStyle/>
                    <a:p>
                      <a:r>
                        <a:rPr lang="en-US" sz="1100" dirty="0"/>
                        <a:t>     5-9</a:t>
                      </a:r>
                      <a:endParaRPr lang="en-US" sz="1100" dirty="0">
                        <a:latin typeface="Calibri" panose="020F0502020204030204" pitchFamily="34" charset="0"/>
                      </a:endParaRPr>
                    </a:p>
                  </a:txBody>
                  <a:tcPr/>
                </a:tc>
                <a:tc gridSpan="2">
                  <a:txBody>
                    <a:bodyPr/>
                    <a:lstStyle/>
                    <a:p>
                      <a:pPr algn="ctr"/>
                      <a:r>
                        <a:rPr lang="en-US" sz="1100" dirty="0">
                          <a:latin typeface="Calibri" panose="020F0502020204030204" pitchFamily="34" charset="0"/>
                        </a:rPr>
                        <a:t>154 (20%)</a:t>
                      </a:r>
                    </a:p>
                  </a:txBody>
                  <a:tcPr/>
                </a:tc>
                <a:tc hMerge="1">
                  <a:txBody>
                    <a:bodyPr/>
                    <a:lstStyle/>
                    <a:p>
                      <a:endParaRPr lang="en-US"/>
                    </a:p>
                  </a:txBody>
                  <a:tcPr/>
                </a:tc>
                <a:extLst>
                  <a:ext uri="{0D108BD9-81ED-4DB2-BD59-A6C34878D82A}">
                    <a16:rowId xmlns:a16="http://schemas.microsoft.com/office/drawing/2014/main" val="10006"/>
                  </a:ext>
                </a:extLst>
              </a:tr>
              <a:tr h="248416">
                <a:tc>
                  <a:txBody>
                    <a:bodyPr/>
                    <a:lstStyle/>
                    <a:p>
                      <a:r>
                        <a:rPr lang="en-US" sz="1100" baseline="0" dirty="0"/>
                        <a:t>     10-14</a:t>
                      </a:r>
                      <a:endParaRPr lang="en-US" sz="1100" dirty="0">
                        <a:latin typeface="Calibri" panose="020F0502020204030204" pitchFamily="34" charset="0"/>
                      </a:endParaRPr>
                    </a:p>
                  </a:txBody>
                  <a:tcPr/>
                </a:tc>
                <a:tc gridSpan="2">
                  <a:txBody>
                    <a:bodyPr/>
                    <a:lstStyle/>
                    <a:p>
                      <a:pPr algn="ctr"/>
                      <a:r>
                        <a:rPr lang="en-US" sz="1100" dirty="0">
                          <a:latin typeface="Calibri" panose="020F0502020204030204" pitchFamily="34" charset="0"/>
                        </a:rPr>
                        <a:t>225 (29%)</a:t>
                      </a:r>
                    </a:p>
                  </a:txBody>
                  <a:tcPr/>
                </a:tc>
                <a:tc hMerge="1">
                  <a:txBody>
                    <a:bodyPr/>
                    <a:lstStyle/>
                    <a:p>
                      <a:endParaRPr lang="en-US"/>
                    </a:p>
                  </a:txBody>
                  <a:tcPr/>
                </a:tc>
                <a:extLst>
                  <a:ext uri="{0D108BD9-81ED-4DB2-BD59-A6C34878D82A}">
                    <a16:rowId xmlns:a16="http://schemas.microsoft.com/office/drawing/2014/main" val="10007"/>
                  </a:ext>
                </a:extLst>
              </a:tr>
              <a:tr h="248416">
                <a:tc>
                  <a:txBody>
                    <a:bodyPr/>
                    <a:lstStyle/>
                    <a:p>
                      <a:r>
                        <a:rPr lang="en-US" sz="1100" dirty="0"/>
                        <a:t>     15-18</a:t>
                      </a:r>
                      <a:endParaRPr lang="en-US" sz="1100" dirty="0">
                        <a:latin typeface="Calibri" panose="020F0502020204030204" pitchFamily="34" charset="0"/>
                      </a:endParaRPr>
                    </a:p>
                  </a:txBody>
                  <a:tcPr/>
                </a:tc>
                <a:tc gridSpan="2">
                  <a:txBody>
                    <a:bodyPr/>
                    <a:lstStyle/>
                    <a:p>
                      <a:pPr algn="ctr"/>
                      <a:r>
                        <a:rPr lang="en-US" sz="1100" dirty="0">
                          <a:latin typeface="Calibri" panose="020F0502020204030204" pitchFamily="34" charset="0"/>
                        </a:rPr>
                        <a:t>154 (20%)</a:t>
                      </a:r>
                    </a:p>
                  </a:txBody>
                  <a:tcPr/>
                </a:tc>
                <a:tc hMerge="1">
                  <a:txBody>
                    <a:bodyPr/>
                    <a:lstStyle/>
                    <a:p>
                      <a:endParaRPr lang="en-US"/>
                    </a:p>
                  </a:txBody>
                  <a:tcPr/>
                </a:tc>
                <a:extLst>
                  <a:ext uri="{0D108BD9-81ED-4DB2-BD59-A6C34878D82A}">
                    <a16:rowId xmlns:a16="http://schemas.microsoft.com/office/drawing/2014/main" val="10008"/>
                  </a:ext>
                </a:extLst>
              </a:tr>
              <a:tr h="248416">
                <a:tc>
                  <a:txBody>
                    <a:bodyPr/>
                    <a:lstStyle/>
                    <a:p>
                      <a:r>
                        <a:rPr lang="en-US" sz="1100" dirty="0"/>
                        <a:t>     19 and older</a:t>
                      </a:r>
                      <a:endParaRPr lang="en-US" sz="1100" dirty="0">
                        <a:latin typeface="Calibri" panose="020F0502020204030204" pitchFamily="34" charset="0"/>
                      </a:endParaRPr>
                    </a:p>
                  </a:txBody>
                  <a:tcPr/>
                </a:tc>
                <a:tc gridSpan="2">
                  <a:txBody>
                    <a:bodyPr/>
                    <a:lstStyle/>
                    <a:p>
                      <a:pPr algn="ctr"/>
                      <a:r>
                        <a:rPr lang="en-US" sz="1100" dirty="0">
                          <a:latin typeface="Calibri" panose="020F0502020204030204" pitchFamily="34" charset="0"/>
                        </a:rPr>
                        <a:t>21 (3%)</a:t>
                      </a:r>
                    </a:p>
                  </a:txBody>
                  <a:tcPr/>
                </a:tc>
                <a:tc hMerge="1">
                  <a:txBody>
                    <a:bodyPr/>
                    <a:lstStyle/>
                    <a:p>
                      <a:endParaRPr lang="en-US"/>
                    </a:p>
                  </a:txBody>
                  <a:tcPr/>
                </a:tc>
                <a:extLst>
                  <a:ext uri="{0D108BD9-81ED-4DB2-BD59-A6C34878D82A}">
                    <a16:rowId xmlns:a16="http://schemas.microsoft.com/office/drawing/2014/main" val="10009"/>
                  </a:ext>
                </a:extLst>
              </a:tr>
              <a:tr h="248416">
                <a:tc>
                  <a:txBody>
                    <a:bodyPr/>
                    <a:lstStyle/>
                    <a:p>
                      <a:r>
                        <a:rPr lang="en-US" sz="1100" dirty="0"/>
                        <a:t>     Missing</a:t>
                      </a:r>
                      <a:endParaRPr lang="en-US" sz="1100" dirty="0">
                        <a:latin typeface="Calibri" panose="020F0502020204030204" pitchFamily="34" charset="0"/>
                      </a:endParaRPr>
                    </a:p>
                  </a:txBody>
                  <a:tcPr/>
                </a:tc>
                <a:tc gridSpan="2">
                  <a:txBody>
                    <a:bodyPr/>
                    <a:lstStyle/>
                    <a:p>
                      <a:pPr algn="ctr"/>
                      <a:r>
                        <a:rPr lang="en-US" sz="1100" dirty="0">
                          <a:latin typeface="Calibri" panose="020F0502020204030204" pitchFamily="34" charset="0"/>
                        </a:rPr>
                        <a:t>199 (26%)</a:t>
                      </a:r>
                    </a:p>
                  </a:txBody>
                  <a:tcPr/>
                </a:tc>
                <a:tc hMerge="1">
                  <a:txBody>
                    <a:bodyPr/>
                    <a:lstStyle/>
                    <a:p>
                      <a:endParaRPr lang="en-US"/>
                    </a:p>
                  </a:txBody>
                  <a:tcPr/>
                </a:tc>
                <a:extLst>
                  <a:ext uri="{0D108BD9-81ED-4DB2-BD59-A6C34878D82A}">
                    <a16:rowId xmlns:a16="http://schemas.microsoft.com/office/drawing/2014/main" val="10010"/>
                  </a:ext>
                </a:extLst>
              </a:tr>
              <a:tr h="248416">
                <a:tc gridSpan="3">
                  <a:txBody>
                    <a:bodyPr/>
                    <a:lstStyle/>
                    <a:p>
                      <a:r>
                        <a:rPr lang="en-US" sz="1100" b="1" dirty="0"/>
                        <a:t>Gender</a:t>
                      </a:r>
                      <a:endParaRPr lang="en-US" sz="1100" b="1" dirty="0">
                        <a:latin typeface="Calibri" panose="020F0502020204030204" pitchFamily="34" charset="0"/>
                      </a:endParaRPr>
                    </a:p>
                  </a:txBody>
                  <a:tcPr/>
                </a:tc>
                <a:tc hMerge="1">
                  <a:txBody>
                    <a:bodyPr/>
                    <a:lstStyle/>
                    <a:p>
                      <a:pPr algn="ctr"/>
                      <a:endParaRPr lang="en-US" sz="11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11"/>
                  </a:ext>
                </a:extLst>
              </a:tr>
              <a:tr h="248416">
                <a:tc>
                  <a:txBody>
                    <a:bodyPr/>
                    <a:lstStyle/>
                    <a:p>
                      <a:r>
                        <a:rPr lang="en-US" sz="1100" dirty="0"/>
                        <a:t>     Male</a:t>
                      </a:r>
                      <a:endParaRPr lang="en-US" sz="1100" dirty="0">
                        <a:latin typeface="Calibri" panose="020F0502020204030204" pitchFamily="34" charset="0"/>
                      </a:endParaRPr>
                    </a:p>
                  </a:txBody>
                  <a:tcPr/>
                </a:tc>
                <a:tc gridSpan="2">
                  <a:txBody>
                    <a:bodyPr/>
                    <a:lstStyle/>
                    <a:p>
                      <a:pPr algn="ctr"/>
                      <a:r>
                        <a:rPr lang="en-US" sz="1100" dirty="0">
                          <a:latin typeface="Calibri" panose="020F0502020204030204" pitchFamily="34" charset="0"/>
                        </a:rPr>
                        <a:t>461 (60%)</a:t>
                      </a:r>
                    </a:p>
                  </a:txBody>
                  <a:tcPr/>
                </a:tc>
                <a:tc hMerge="1">
                  <a:txBody>
                    <a:bodyPr/>
                    <a:lstStyle/>
                    <a:p>
                      <a:endParaRPr lang="en-US"/>
                    </a:p>
                  </a:txBody>
                  <a:tcPr/>
                </a:tc>
                <a:extLst>
                  <a:ext uri="{0D108BD9-81ED-4DB2-BD59-A6C34878D82A}">
                    <a16:rowId xmlns:a16="http://schemas.microsoft.com/office/drawing/2014/main" val="10012"/>
                  </a:ext>
                </a:extLst>
              </a:tr>
              <a:tr h="248416">
                <a:tc>
                  <a:txBody>
                    <a:bodyPr/>
                    <a:lstStyle/>
                    <a:p>
                      <a:r>
                        <a:rPr lang="en-US" sz="1100" dirty="0"/>
                        <a:t>     Female</a:t>
                      </a:r>
                      <a:endParaRPr lang="en-US" sz="1100" dirty="0">
                        <a:latin typeface="Calibri" panose="020F0502020204030204" pitchFamily="34" charset="0"/>
                      </a:endParaRPr>
                    </a:p>
                  </a:txBody>
                  <a:tcPr/>
                </a:tc>
                <a:tc gridSpan="2">
                  <a:txBody>
                    <a:bodyPr/>
                    <a:lstStyle/>
                    <a:p>
                      <a:pPr algn="ctr"/>
                      <a:r>
                        <a:rPr lang="en-US" sz="1100" dirty="0">
                          <a:latin typeface="Calibri" panose="020F0502020204030204" pitchFamily="34" charset="0"/>
                        </a:rPr>
                        <a:t>296 (39%)</a:t>
                      </a:r>
                    </a:p>
                  </a:txBody>
                  <a:tcPr/>
                </a:tc>
                <a:tc hMerge="1">
                  <a:txBody>
                    <a:bodyPr/>
                    <a:lstStyle/>
                    <a:p>
                      <a:endParaRPr lang="en-US"/>
                    </a:p>
                  </a:txBody>
                  <a:tcPr/>
                </a:tc>
                <a:extLst>
                  <a:ext uri="{0D108BD9-81ED-4DB2-BD59-A6C34878D82A}">
                    <a16:rowId xmlns:a16="http://schemas.microsoft.com/office/drawing/2014/main" val="10013"/>
                  </a:ext>
                </a:extLst>
              </a:tr>
              <a:tr h="248416">
                <a:tc>
                  <a:txBody>
                    <a:bodyPr/>
                    <a:lstStyle/>
                    <a:p>
                      <a:r>
                        <a:rPr lang="en-US" sz="1100" dirty="0"/>
                        <a:t>     Transgender</a:t>
                      </a:r>
                      <a:endParaRPr lang="en-US" sz="1100" dirty="0">
                        <a:latin typeface="Calibri" panose="020F0502020204030204" pitchFamily="34" charset="0"/>
                      </a:endParaRPr>
                    </a:p>
                  </a:txBody>
                  <a:tcPr/>
                </a:tc>
                <a:tc gridSpan="2">
                  <a:txBody>
                    <a:bodyPr/>
                    <a:lstStyle/>
                    <a:p>
                      <a:pPr algn="ctr"/>
                      <a:r>
                        <a:rPr lang="en-US" sz="1100" dirty="0">
                          <a:latin typeface="Calibri" panose="020F0502020204030204" pitchFamily="34" charset="0"/>
                        </a:rPr>
                        <a:t>8 (1%)</a:t>
                      </a:r>
                    </a:p>
                  </a:txBody>
                  <a:tcPr/>
                </a:tc>
                <a:tc hMerge="1">
                  <a:txBody>
                    <a:bodyPr/>
                    <a:lstStyle/>
                    <a:p>
                      <a:endParaRPr lang="en-US" dirty="0"/>
                    </a:p>
                  </a:txBody>
                  <a:tcPr/>
                </a:tc>
                <a:extLst>
                  <a:ext uri="{0D108BD9-81ED-4DB2-BD59-A6C34878D82A}">
                    <a16:rowId xmlns:a16="http://schemas.microsoft.com/office/drawing/2014/main" val="10014"/>
                  </a:ext>
                </a:extLst>
              </a:tr>
              <a:tr h="248416">
                <a:tc>
                  <a:txBody>
                    <a:bodyPr/>
                    <a:lstStyle/>
                    <a:p>
                      <a:r>
                        <a:rPr lang="en-US" sz="1100" b="1" dirty="0"/>
                        <a:t>Race</a:t>
                      </a:r>
                      <a:endParaRPr lang="en-US" sz="1100" b="1" dirty="0">
                        <a:latin typeface="Calibri" panose="020F0502020204030204" pitchFamily="34" charset="0"/>
                      </a:endParaRPr>
                    </a:p>
                  </a:txBody>
                  <a:tcPr/>
                </a:tc>
                <a:tc>
                  <a:txBody>
                    <a:bodyPr/>
                    <a:lstStyle/>
                    <a:p>
                      <a:pPr algn="ctr"/>
                      <a:r>
                        <a:rPr lang="en-US" sz="1100" dirty="0"/>
                        <a:t>N</a:t>
                      </a:r>
                      <a:endParaRPr lang="en-US" sz="1100" b="1" dirty="0">
                        <a:latin typeface="Calibri" panose="020F0502020204030204" pitchFamily="34" charset="0"/>
                      </a:endParaRPr>
                    </a:p>
                  </a:txBody>
                  <a:tcPr anchor="ctr"/>
                </a:tc>
                <a:tc>
                  <a:txBody>
                    <a:bodyPr/>
                    <a:lstStyle/>
                    <a:p>
                      <a:pPr algn="ctr"/>
                      <a:r>
                        <a:rPr lang="en-US" sz="1100" dirty="0"/>
                        <a:t>%</a:t>
                      </a:r>
                      <a:endParaRPr lang="en-US" sz="1100" b="1" dirty="0">
                        <a:latin typeface="Calibri" panose="020F0502020204030204" pitchFamily="34" charset="0"/>
                      </a:endParaRPr>
                    </a:p>
                  </a:txBody>
                  <a:tcPr anchor="ctr"/>
                </a:tc>
                <a:extLst>
                  <a:ext uri="{0D108BD9-81ED-4DB2-BD59-A6C34878D82A}">
                    <a16:rowId xmlns:a16="http://schemas.microsoft.com/office/drawing/2014/main" val="10015"/>
                  </a:ext>
                </a:extLst>
              </a:tr>
              <a:tr h="248416">
                <a:tc>
                  <a:txBody>
                    <a:bodyPr/>
                    <a:lstStyle/>
                    <a:p>
                      <a:pPr marL="171450" indent="0"/>
                      <a:r>
                        <a:rPr lang="en-US" sz="1100" dirty="0"/>
                        <a:t>White</a:t>
                      </a:r>
                      <a:endParaRPr lang="en-US" sz="1100" b="0" dirty="0">
                        <a:latin typeface="Calibri" panose="020F0502020204030204" pitchFamily="34" charset="0"/>
                      </a:endParaRPr>
                    </a:p>
                  </a:txBody>
                  <a:tcPr/>
                </a:tc>
                <a:tc>
                  <a:txBody>
                    <a:bodyPr/>
                    <a:lstStyle/>
                    <a:p>
                      <a:pPr algn="ctr"/>
                      <a:r>
                        <a:rPr lang="en-US" sz="1100" b="0" dirty="0">
                          <a:latin typeface="Calibri" panose="020F0502020204030204" pitchFamily="34" charset="0"/>
                        </a:rPr>
                        <a:t>380</a:t>
                      </a:r>
                    </a:p>
                  </a:txBody>
                  <a:tcPr anchor="ctr"/>
                </a:tc>
                <a:tc>
                  <a:txBody>
                    <a:bodyPr/>
                    <a:lstStyle/>
                    <a:p>
                      <a:pPr algn="ctr"/>
                      <a:r>
                        <a:rPr lang="en-US" sz="1100" b="0" dirty="0">
                          <a:latin typeface="Calibri" panose="020F0502020204030204" pitchFamily="34" charset="0"/>
                        </a:rPr>
                        <a:t>50%</a:t>
                      </a:r>
                    </a:p>
                  </a:txBody>
                  <a:tcPr anchor="ctr"/>
                </a:tc>
                <a:extLst>
                  <a:ext uri="{0D108BD9-81ED-4DB2-BD59-A6C34878D82A}">
                    <a16:rowId xmlns:a16="http://schemas.microsoft.com/office/drawing/2014/main" val="10016"/>
                  </a:ext>
                </a:extLst>
              </a:tr>
              <a:tr h="248416">
                <a:tc>
                  <a:txBody>
                    <a:bodyPr/>
                    <a:lstStyle/>
                    <a:p>
                      <a:pPr marL="171450" indent="0"/>
                      <a:r>
                        <a:rPr lang="en-US" sz="1100" dirty="0"/>
                        <a:t>Black or</a:t>
                      </a:r>
                      <a:r>
                        <a:rPr lang="en-US" sz="1100" baseline="0" dirty="0"/>
                        <a:t> African American</a:t>
                      </a:r>
                      <a:endParaRPr lang="en-US" sz="1100" b="0" dirty="0">
                        <a:latin typeface="Calibri" panose="020F0502020204030204" pitchFamily="34" charset="0"/>
                      </a:endParaRPr>
                    </a:p>
                  </a:txBody>
                  <a:tcPr/>
                </a:tc>
                <a:tc>
                  <a:txBody>
                    <a:bodyPr/>
                    <a:lstStyle/>
                    <a:p>
                      <a:pPr algn="ctr"/>
                      <a:r>
                        <a:rPr lang="en-US" sz="1100" b="0" dirty="0">
                          <a:latin typeface="Calibri" panose="020F0502020204030204" pitchFamily="34" charset="0"/>
                        </a:rPr>
                        <a:t>81</a:t>
                      </a:r>
                    </a:p>
                  </a:txBody>
                  <a:tcPr anchor="ctr"/>
                </a:tc>
                <a:tc>
                  <a:txBody>
                    <a:bodyPr/>
                    <a:lstStyle/>
                    <a:p>
                      <a:pPr algn="ctr"/>
                      <a:r>
                        <a:rPr lang="en-US" sz="1100" b="0" dirty="0">
                          <a:latin typeface="Calibri" panose="020F0502020204030204" pitchFamily="34" charset="0"/>
                        </a:rPr>
                        <a:t>11%</a:t>
                      </a:r>
                    </a:p>
                  </a:txBody>
                  <a:tcPr anchor="ctr"/>
                </a:tc>
                <a:extLst>
                  <a:ext uri="{0D108BD9-81ED-4DB2-BD59-A6C34878D82A}">
                    <a16:rowId xmlns:a16="http://schemas.microsoft.com/office/drawing/2014/main" val="10017"/>
                  </a:ext>
                </a:extLst>
              </a:tr>
              <a:tr h="248416">
                <a:tc>
                  <a:txBody>
                    <a:bodyPr/>
                    <a:lstStyle/>
                    <a:p>
                      <a:pPr marL="171450" indent="0"/>
                      <a:r>
                        <a:rPr lang="en-US" sz="1100" dirty="0"/>
                        <a:t>Asian</a:t>
                      </a:r>
                      <a:endParaRPr lang="en-US" sz="1100" b="0" dirty="0">
                        <a:latin typeface="Calibri" panose="020F0502020204030204" pitchFamily="34" charset="0"/>
                      </a:endParaRPr>
                    </a:p>
                  </a:txBody>
                  <a:tcPr/>
                </a:tc>
                <a:tc>
                  <a:txBody>
                    <a:bodyPr/>
                    <a:lstStyle/>
                    <a:p>
                      <a:pPr algn="ctr"/>
                      <a:r>
                        <a:rPr lang="en-US" sz="1100" b="0" dirty="0">
                          <a:latin typeface="Calibri" panose="020F0502020204030204" pitchFamily="34" charset="0"/>
                        </a:rPr>
                        <a:t>23</a:t>
                      </a:r>
                    </a:p>
                  </a:txBody>
                  <a:tcPr anchor="ctr"/>
                </a:tc>
                <a:tc>
                  <a:txBody>
                    <a:bodyPr/>
                    <a:lstStyle/>
                    <a:p>
                      <a:pPr algn="ctr"/>
                      <a:r>
                        <a:rPr lang="en-US" sz="1100" b="0" dirty="0">
                          <a:latin typeface="Calibri" panose="020F0502020204030204" pitchFamily="34" charset="0"/>
                        </a:rPr>
                        <a:t>3%</a:t>
                      </a:r>
                    </a:p>
                  </a:txBody>
                  <a:tcPr anchor="ctr"/>
                </a:tc>
                <a:extLst>
                  <a:ext uri="{0D108BD9-81ED-4DB2-BD59-A6C34878D82A}">
                    <a16:rowId xmlns:a16="http://schemas.microsoft.com/office/drawing/2014/main" val="10018"/>
                  </a:ext>
                </a:extLst>
              </a:tr>
              <a:tr h="248416">
                <a:tc>
                  <a:txBody>
                    <a:bodyPr/>
                    <a:lstStyle/>
                    <a:p>
                      <a:pPr marL="171450" indent="0"/>
                      <a:r>
                        <a:rPr lang="en-US" sz="1100" dirty="0"/>
                        <a:t>Amer.</a:t>
                      </a:r>
                      <a:r>
                        <a:rPr lang="en-US" sz="1100" baseline="0" dirty="0"/>
                        <a:t> Ind./AK Native/Haw.</a:t>
                      </a:r>
                      <a:endParaRPr lang="en-US" sz="1100" b="0" dirty="0">
                        <a:latin typeface="Calibri" panose="020F0502020204030204" pitchFamily="34" charset="0"/>
                      </a:endParaRPr>
                    </a:p>
                  </a:txBody>
                  <a:tcPr/>
                </a:tc>
                <a:tc>
                  <a:txBody>
                    <a:bodyPr/>
                    <a:lstStyle/>
                    <a:p>
                      <a:pPr algn="ctr"/>
                      <a:r>
                        <a:rPr lang="en-US" sz="1100" b="0" dirty="0">
                          <a:latin typeface="Calibri" panose="020F0502020204030204" pitchFamily="34" charset="0"/>
                        </a:rPr>
                        <a:t>3</a:t>
                      </a:r>
                    </a:p>
                  </a:txBody>
                  <a:tcPr anchor="ctr"/>
                </a:tc>
                <a:tc>
                  <a:txBody>
                    <a:bodyPr/>
                    <a:lstStyle/>
                    <a:p>
                      <a:pPr algn="ctr"/>
                      <a:r>
                        <a:rPr lang="en-US" sz="1100" b="0" dirty="0">
                          <a:latin typeface="Calibri" panose="020F0502020204030204" pitchFamily="34" charset="0"/>
                        </a:rPr>
                        <a:t>&lt;1%</a:t>
                      </a:r>
                    </a:p>
                  </a:txBody>
                  <a:tcPr anchor="ctr"/>
                </a:tc>
                <a:extLst>
                  <a:ext uri="{0D108BD9-81ED-4DB2-BD59-A6C34878D82A}">
                    <a16:rowId xmlns:a16="http://schemas.microsoft.com/office/drawing/2014/main" val="10019"/>
                  </a:ext>
                </a:extLst>
              </a:tr>
              <a:tr h="248416">
                <a:tc>
                  <a:txBody>
                    <a:bodyPr/>
                    <a:lstStyle/>
                    <a:p>
                      <a:pPr marL="171450" indent="0"/>
                      <a:r>
                        <a:rPr lang="en-US" sz="1100" dirty="0"/>
                        <a:t>Other/Missing</a:t>
                      </a:r>
                      <a:endParaRPr lang="en-US" sz="1100" b="0" dirty="0">
                        <a:latin typeface="Calibri" panose="020F0502020204030204" pitchFamily="34" charset="0"/>
                      </a:endParaRPr>
                    </a:p>
                  </a:txBody>
                  <a:tcPr/>
                </a:tc>
                <a:tc>
                  <a:txBody>
                    <a:bodyPr/>
                    <a:lstStyle/>
                    <a:p>
                      <a:pPr algn="ctr"/>
                      <a:r>
                        <a:rPr lang="en-US" sz="1100" b="0" dirty="0">
                          <a:latin typeface="Calibri" panose="020F0502020204030204" pitchFamily="34" charset="0"/>
                        </a:rPr>
                        <a:t>72</a:t>
                      </a:r>
                    </a:p>
                  </a:txBody>
                  <a:tcPr anchor="ctr"/>
                </a:tc>
                <a:tc>
                  <a:txBody>
                    <a:bodyPr/>
                    <a:lstStyle/>
                    <a:p>
                      <a:pPr algn="ctr"/>
                      <a:r>
                        <a:rPr lang="en-US" sz="1100" b="0" dirty="0">
                          <a:latin typeface="Calibri" panose="020F0502020204030204" pitchFamily="34" charset="0"/>
                        </a:rPr>
                        <a:t>9%</a:t>
                      </a:r>
                    </a:p>
                  </a:txBody>
                  <a:tcPr anchor="ctr"/>
                </a:tc>
                <a:extLst>
                  <a:ext uri="{0D108BD9-81ED-4DB2-BD59-A6C34878D82A}">
                    <a16:rowId xmlns:a16="http://schemas.microsoft.com/office/drawing/2014/main" val="10022"/>
                  </a:ext>
                </a:extLst>
              </a:tr>
              <a:tr h="248416">
                <a:tc>
                  <a:txBody>
                    <a:bodyPr/>
                    <a:lstStyle/>
                    <a:p>
                      <a:pPr marL="0" indent="0"/>
                      <a:r>
                        <a:rPr lang="en-US" sz="1100" b="1" dirty="0">
                          <a:latin typeface="Calibri" panose="020F0502020204030204" pitchFamily="34" charset="0"/>
                        </a:rPr>
                        <a:t>Hispanic</a:t>
                      </a:r>
                    </a:p>
                  </a:txBody>
                  <a:tcPr/>
                </a:tc>
                <a:tc>
                  <a:txBody>
                    <a:bodyPr/>
                    <a:lstStyle/>
                    <a:p>
                      <a:pPr algn="ctr"/>
                      <a:r>
                        <a:rPr lang="en-US" sz="1100" b="0" dirty="0">
                          <a:latin typeface="Calibri" panose="020F0502020204030204" pitchFamily="34" charset="0"/>
                        </a:rPr>
                        <a:t>190</a:t>
                      </a:r>
                    </a:p>
                  </a:txBody>
                  <a:tcPr/>
                </a:tc>
                <a:tc>
                  <a:txBody>
                    <a:bodyPr/>
                    <a:lstStyle/>
                    <a:p>
                      <a:pPr algn="ctr"/>
                      <a:r>
                        <a:rPr lang="en-US" sz="1100" b="0" dirty="0">
                          <a:latin typeface="Calibri" panose="020F0502020204030204" pitchFamily="34" charset="0"/>
                        </a:rPr>
                        <a:t>24%</a:t>
                      </a:r>
                    </a:p>
                  </a:txBody>
                  <a:tcPr/>
                </a:tc>
                <a:extLst>
                  <a:ext uri="{0D108BD9-81ED-4DB2-BD59-A6C34878D82A}">
                    <a16:rowId xmlns:a16="http://schemas.microsoft.com/office/drawing/2014/main" val="3963152922"/>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8005"/>
            <a:ext cx="1447800" cy="66074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268781" y="15884"/>
            <a:ext cx="1616838" cy="732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1AD2AE7-D6AC-47DD-9777-F6653940EDA2}" type="slidenum">
              <a:rPr lang="en-US" smtClean="0"/>
              <a:t>31</a:t>
            </a:fld>
            <a:endParaRPr lang="en-US"/>
          </a:p>
        </p:txBody>
      </p:sp>
    </p:spTree>
    <p:extLst>
      <p:ext uri="{BB962C8B-B14F-4D97-AF65-F5344CB8AC3E}">
        <p14:creationId xmlns:p14="http://schemas.microsoft.com/office/powerpoint/2010/main" val="1543502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E3D08B49-4AEC-4C06-BA42-AFE8B8A2A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78" y="1676400"/>
            <a:ext cx="8192643" cy="4620270"/>
          </a:xfrm>
          <a:prstGeom prst="rect">
            <a:avLst/>
          </a:prstGeom>
        </p:spPr>
      </p:pic>
      <p:sp>
        <p:nvSpPr>
          <p:cNvPr id="3" name="Title 2"/>
          <p:cNvSpPr>
            <a:spLocks noGrp="1"/>
          </p:cNvSpPr>
          <p:nvPr>
            <p:ph type="title"/>
          </p:nvPr>
        </p:nvSpPr>
        <p:spPr>
          <a:noFill/>
        </p:spPr>
        <p:txBody>
          <a:bodyPr>
            <a:normAutofit fontScale="90000"/>
          </a:bodyPr>
          <a:lstStyle/>
          <a:p>
            <a:r>
              <a:rPr lang="en-US" dirty="0"/>
              <a:t>WFI-EZ &amp; TOM 2.0 were not very strongly correlated at the CSA level</a:t>
            </a:r>
          </a:p>
        </p:txBody>
      </p:sp>
      <p:sp>
        <p:nvSpPr>
          <p:cNvPr id="7" name="Rectangle 6"/>
          <p:cNvSpPr/>
          <p:nvPr/>
        </p:nvSpPr>
        <p:spPr>
          <a:xfrm>
            <a:off x="4267200" y="2209802"/>
            <a:ext cx="4572000" cy="978729"/>
          </a:xfrm>
          <a:prstGeom prst="rect">
            <a:avLst/>
          </a:prstGeom>
        </p:spPr>
        <p:txBody>
          <a:bodyPr>
            <a:spAutoFit/>
          </a:bodyPr>
          <a:lstStyle/>
          <a:p>
            <a:pPr algn="ctr">
              <a:defRPr sz="1920" b="0" i="0" u="none" strike="noStrike" kern="1200" spc="0" baseline="0">
                <a:solidFill>
                  <a:prstClr val="black"/>
                </a:solidFill>
                <a:latin typeface="+mn-lt"/>
                <a:ea typeface="+mn-ea"/>
                <a:cs typeface="+mn-cs"/>
              </a:defRPr>
            </a:pPr>
            <a:r>
              <a:rPr lang="en-US" sz="1920" b="1" dirty="0"/>
              <a:t>Pearson R Correlation =0.240</a:t>
            </a:r>
          </a:p>
          <a:p>
            <a:pPr algn="ctr">
              <a:defRPr sz="1920" b="0" i="0" u="none" strike="noStrike" kern="1200" spc="0" baseline="0">
                <a:solidFill>
                  <a:prstClr val="black"/>
                </a:solidFill>
                <a:latin typeface="+mn-lt"/>
                <a:ea typeface="+mn-ea"/>
                <a:cs typeface="+mn-cs"/>
              </a:defRPr>
            </a:pPr>
            <a:r>
              <a:rPr lang="en-US" sz="1920" b="1" dirty="0"/>
              <a:t>Significance = 0.19</a:t>
            </a:r>
          </a:p>
          <a:p>
            <a:pPr algn="ctr">
              <a:defRPr sz="1920" b="0" i="0" u="none" strike="noStrike" kern="1200" spc="0" baseline="0">
                <a:solidFill>
                  <a:prstClr val="black"/>
                </a:solidFill>
                <a:latin typeface="+mn-lt"/>
                <a:ea typeface="+mn-ea"/>
                <a:cs typeface="+mn-cs"/>
              </a:defRPr>
            </a:pPr>
            <a:r>
              <a:rPr lang="en-US" sz="1920" b="1" dirty="0"/>
              <a:t>N = 32  </a:t>
            </a:r>
          </a:p>
        </p:txBody>
      </p:sp>
    </p:spTree>
    <p:extLst>
      <p:ext uri="{BB962C8B-B14F-4D97-AF65-F5344CB8AC3E}">
        <p14:creationId xmlns:p14="http://schemas.microsoft.com/office/powerpoint/2010/main" val="1656800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4154276446"/>
              </p:ext>
            </p:extLst>
          </p:nvPr>
        </p:nvGraphicFramePr>
        <p:xfrm>
          <a:off x="533400" y="1795956"/>
          <a:ext cx="80772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228600"/>
            <a:ext cx="8229600" cy="1143000"/>
          </a:xfrm>
          <a:noFill/>
        </p:spPr>
        <p:txBody>
          <a:bodyPr>
            <a:normAutofit/>
          </a:bodyPr>
          <a:lstStyle/>
          <a:p>
            <a:r>
              <a:rPr lang="en-US" dirty="0"/>
              <a:t>WFI-4 &amp; TOM Correlations</a:t>
            </a:r>
          </a:p>
        </p:txBody>
      </p:sp>
      <p:sp>
        <p:nvSpPr>
          <p:cNvPr id="4" name="Rectangle 3"/>
          <p:cNvSpPr/>
          <p:nvPr/>
        </p:nvSpPr>
        <p:spPr>
          <a:xfrm>
            <a:off x="6096000" y="2473244"/>
            <a:ext cx="2362200" cy="1901113"/>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9" name="Straight Arrow Connector 8"/>
          <p:cNvCxnSpPr>
            <a:endCxn id="10" idx="2"/>
          </p:cNvCxnSpPr>
          <p:nvPr/>
        </p:nvCxnSpPr>
        <p:spPr>
          <a:xfrm flipV="1">
            <a:off x="8001000" y="2170331"/>
            <a:ext cx="228600" cy="2719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10450" y="1524002"/>
            <a:ext cx="1638300" cy="646331"/>
          </a:xfrm>
          <a:prstGeom prst="rect">
            <a:avLst/>
          </a:prstGeom>
          <a:noFill/>
        </p:spPr>
        <p:txBody>
          <a:bodyPr wrap="square" rtlCol="0">
            <a:spAutoFit/>
          </a:bodyPr>
          <a:lstStyle/>
          <a:p>
            <a:r>
              <a:rPr lang="en-US" dirty="0"/>
              <a:t>This is WFI-EZ and TOM 2.0</a:t>
            </a:r>
          </a:p>
        </p:txBody>
      </p:sp>
      <p:sp>
        <p:nvSpPr>
          <p:cNvPr id="13" name="TextBox 12"/>
          <p:cNvSpPr txBox="1"/>
          <p:nvPr/>
        </p:nvSpPr>
        <p:spPr>
          <a:xfrm>
            <a:off x="1219200" y="4099533"/>
            <a:ext cx="533400" cy="276999"/>
          </a:xfrm>
          <a:prstGeom prst="rect">
            <a:avLst/>
          </a:prstGeom>
          <a:solidFill>
            <a:schemeClr val="accent1"/>
          </a:solidFill>
        </p:spPr>
        <p:txBody>
          <a:bodyPr wrap="square" rtlCol="0">
            <a:spAutoFit/>
          </a:bodyPr>
          <a:lstStyle/>
          <a:p>
            <a:pPr algn="ctr"/>
            <a:r>
              <a:rPr lang="en-US" sz="1200" dirty="0">
                <a:solidFill>
                  <a:schemeClr val="bg1"/>
                </a:solidFill>
              </a:rPr>
              <a:t>2011</a:t>
            </a:r>
          </a:p>
        </p:txBody>
      </p:sp>
    </p:spTree>
    <p:extLst>
      <p:ext uri="{BB962C8B-B14F-4D97-AF65-F5344CB8AC3E}">
        <p14:creationId xmlns:p14="http://schemas.microsoft.com/office/powerpoint/2010/main" val="399599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2800" dirty="0"/>
              <a:t>TOM 2.0 scores continue to be higher, on average, than the WFI-EZ sample across all Key Elements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3564316"/>
              </p:ext>
            </p:extLst>
          </p:nvPr>
        </p:nvGraphicFramePr>
        <p:xfrm>
          <a:off x="52499" y="2057400"/>
          <a:ext cx="8991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96200" y="5496580"/>
            <a:ext cx="1028700" cy="523220"/>
          </a:xfrm>
          <a:prstGeom prst="rect">
            <a:avLst/>
          </a:prstGeom>
          <a:solidFill>
            <a:schemeClr val="bg1"/>
          </a:solidFill>
        </p:spPr>
        <p:txBody>
          <a:bodyPr wrap="square" rtlCol="0">
            <a:spAutoFit/>
          </a:bodyPr>
          <a:lstStyle/>
          <a:p>
            <a:pPr algn="ctr"/>
            <a:r>
              <a:rPr lang="en-US" sz="1400" b="1" dirty="0">
                <a:latin typeface="Calibri" panose="020F0502020204030204" pitchFamily="34" charset="0"/>
              </a:rPr>
              <a:t>TOTAL SCORE</a:t>
            </a:r>
          </a:p>
        </p:txBody>
      </p:sp>
    </p:spTree>
    <p:extLst>
      <p:ext uri="{BB962C8B-B14F-4D97-AF65-F5344CB8AC3E}">
        <p14:creationId xmlns:p14="http://schemas.microsoft.com/office/powerpoint/2010/main" val="3613048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95462"/>
            <a:ext cx="7123112" cy="1481138"/>
          </a:xfrm>
        </p:spPr>
        <p:txBody>
          <a:bodyPr>
            <a:noAutofit/>
          </a:bodyPr>
          <a:lstStyle/>
          <a:p>
            <a:r>
              <a:rPr lang="en-US" sz="2800" dirty="0"/>
              <a:t>WRAPAROUND FIDELITY INDEX, SHORT FORM</a:t>
            </a:r>
          </a:p>
        </p:txBody>
      </p:sp>
      <p:sp>
        <p:nvSpPr>
          <p:cNvPr id="3" name="Text Placeholder 2"/>
          <p:cNvSpPr>
            <a:spLocks noGrp="1"/>
          </p:cNvSpPr>
          <p:nvPr>
            <p:ph type="body" sz="half" idx="2"/>
          </p:nvPr>
        </p:nvSpPr>
        <p:spPr>
          <a:xfrm>
            <a:off x="1371600" y="3309938"/>
            <a:ext cx="5486400" cy="804862"/>
          </a:xfrm>
        </p:spPr>
        <p:txBody>
          <a:bodyPr>
            <a:normAutofit/>
          </a:bodyPr>
          <a:lstStyle/>
          <a:p>
            <a:r>
              <a:rPr lang="en-US" sz="2400" dirty="0"/>
              <a:t>Massachusetts Fidelity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418712"/>
            <a:ext cx="2743200" cy="1251930"/>
          </a:xfrm>
          <a:prstGeom prst="rect">
            <a:avLst/>
          </a:prstGeom>
        </p:spPr>
      </p:pic>
    </p:spTree>
    <p:extLst>
      <p:ext uri="{BB962C8B-B14F-4D97-AF65-F5344CB8AC3E}">
        <p14:creationId xmlns:p14="http://schemas.microsoft.com/office/powerpoint/2010/main" val="3842995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Fidelity Scores by Key Element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5406935"/>
              </p:ext>
            </p:extLst>
          </p:nvPr>
        </p:nvGraphicFramePr>
        <p:xfrm>
          <a:off x="609601" y="1981202"/>
          <a:ext cx="7924798" cy="2855549"/>
        </p:xfrm>
        <a:graphic>
          <a:graphicData uri="http://schemas.openxmlformats.org/drawingml/2006/table">
            <a:tbl>
              <a:tblPr firstRow="1">
                <a:tableStyleId>{21E4AEA4-8DFA-4A89-87EB-49C32662AFE0}</a:tableStyleId>
              </a:tblPr>
              <a:tblGrid>
                <a:gridCol w="1540936">
                  <a:extLst>
                    <a:ext uri="{9D8B030D-6E8A-4147-A177-3AD203B41FA5}">
                      <a16:colId xmlns:a16="http://schemas.microsoft.com/office/drawing/2014/main" val="20000"/>
                    </a:ext>
                  </a:extLst>
                </a:gridCol>
                <a:gridCol w="1063977">
                  <a:extLst>
                    <a:ext uri="{9D8B030D-6E8A-4147-A177-3AD203B41FA5}">
                      <a16:colId xmlns:a16="http://schemas.microsoft.com/office/drawing/2014/main" val="20001"/>
                    </a:ext>
                  </a:extLst>
                </a:gridCol>
                <a:gridCol w="1063977">
                  <a:extLst>
                    <a:ext uri="{9D8B030D-6E8A-4147-A177-3AD203B41FA5}">
                      <a16:colId xmlns:a16="http://schemas.microsoft.com/office/drawing/2014/main" val="20002"/>
                    </a:ext>
                  </a:extLst>
                </a:gridCol>
                <a:gridCol w="1063977">
                  <a:extLst>
                    <a:ext uri="{9D8B030D-6E8A-4147-A177-3AD203B41FA5}">
                      <a16:colId xmlns:a16="http://schemas.microsoft.com/office/drawing/2014/main" val="20003"/>
                    </a:ext>
                  </a:extLst>
                </a:gridCol>
                <a:gridCol w="1063977">
                  <a:extLst>
                    <a:ext uri="{9D8B030D-6E8A-4147-A177-3AD203B41FA5}">
                      <a16:colId xmlns:a16="http://schemas.microsoft.com/office/drawing/2014/main" val="20004"/>
                    </a:ext>
                  </a:extLst>
                </a:gridCol>
                <a:gridCol w="1063977">
                  <a:extLst>
                    <a:ext uri="{9D8B030D-6E8A-4147-A177-3AD203B41FA5}">
                      <a16:colId xmlns:a16="http://schemas.microsoft.com/office/drawing/2014/main" val="20005"/>
                    </a:ext>
                  </a:extLst>
                </a:gridCol>
                <a:gridCol w="1063977">
                  <a:extLst>
                    <a:ext uri="{9D8B030D-6E8A-4147-A177-3AD203B41FA5}">
                      <a16:colId xmlns:a16="http://schemas.microsoft.com/office/drawing/2014/main" val="20006"/>
                    </a:ext>
                  </a:extLst>
                </a:gridCol>
              </a:tblGrid>
              <a:tr h="478108">
                <a:tc>
                  <a:txBody>
                    <a:bodyPr/>
                    <a:lstStyle/>
                    <a:p>
                      <a:endParaRPr lang="en-US" sz="1600" dirty="0"/>
                    </a:p>
                  </a:txBody>
                  <a:tcPr>
                    <a:solidFill>
                      <a:schemeClr val="accent1"/>
                    </a:solidFill>
                  </a:tcPr>
                </a:tc>
                <a:tc>
                  <a:txBody>
                    <a:bodyPr/>
                    <a:lstStyle/>
                    <a:p>
                      <a:pPr algn="ctr"/>
                      <a:r>
                        <a:rPr lang="en-US" sz="1600" dirty="0"/>
                        <a:t>Total</a:t>
                      </a:r>
                    </a:p>
                  </a:txBody>
                  <a:tcPr anchor="ctr">
                    <a:solidFill>
                      <a:schemeClr val="accent1"/>
                    </a:solidFill>
                  </a:tcPr>
                </a:tc>
                <a:tc gridSpan="5">
                  <a:txBody>
                    <a:bodyPr/>
                    <a:lstStyle/>
                    <a:p>
                      <a:pPr algn="ctr"/>
                      <a:r>
                        <a:rPr lang="en-US" sz="1600" dirty="0"/>
                        <a:t>Key Element</a:t>
                      </a:r>
                    </a:p>
                  </a:txBody>
                  <a:tcPr anchor="ctr">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10000"/>
                  </a:ext>
                </a:extLst>
              </a:tr>
              <a:tr h="943117">
                <a:tc>
                  <a:txBody>
                    <a:bodyPr/>
                    <a:lstStyle/>
                    <a:p>
                      <a:endParaRPr lang="en-US" sz="1400" dirty="0"/>
                    </a:p>
                  </a:txBody>
                  <a:tcPr/>
                </a:tc>
                <a:tc>
                  <a:txBody>
                    <a:bodyPr/>
                    <a:lstStyle/>
                    <a:p>
                      <a:pPr algn="ctr"/>
                      <a:r>
                        <a:rPr lang="en-US" sz="1400" b="1" dirty="0"/>
                        <a:t>Mean Overall</a:t>
                      </a:r>
                    </a:p>
                  </a:txBody>
                  <a:tcPr anchor="ctr">
                    <a:solidFill>
                      <a:schemeClr val="accent1">
                        <a:lumMod val="20000"/>
                        <a:lumOff val="80000"/>
                      </a:schemeClr>
                    </a:solidFill>
                  </a:tcPr>
                </a:tc>
                <a:tc>
                  <a:txBody>
                    <a:bodyPr/>
                    <a:lstStyle/>
                    <a:p>
                      <a:pPr algn="ctr"/>
                      <a:r>
                        <a:rPr lang="en-US" sz="1300" dirty="0"/>
                        <a:t>Effective Teamwork</a:t>
                      </a:r>
                    </a:p>
                  </a:txBody>
                  <a:tcPr anchor="ctr"/>
                </a:tc>
                <a:tc>
                  <a:txBody>
                    <a:bodyPr/>
                    <a:lstStyle/>
                    <a:p>
                      <a:pPr algn="ctr"/>
                      <a:r>
                        <a:rPr lang="en-US" sz="1300" dirty="0"/>
                        <a:t>Natural</a:t>
                      </a:r>
                      <a:r>
                        <a:rPr lang="en-US" sz="1300" baseline="0" dirty="0"/>
                        <a:t> &amp; </a:t>
                      </a:r>
                      <a:r>
                        <a:rPr lang="en-US" sz="1300" dirty="0"/>
                        <a:t>Community Supports</a:t>
                      </a:r>
                    </a:p>
                  </a:txBody>
                  <a:tcPr anchor="ctr"/>
                </a:tc>
                <a:tc>
                  <a:txBody>
                    <a:bodyPr/>
                    <a:lstStyle/>
                    <a:p>
                      <a:pPr algn="ctr"/>
                      <a:r>
                        <a:rPr lang="en-US" sz="1300" dirty="0"/>
                        <a:t>Needs-Based</a:t>
                      </a:r>
                    </a:p>
                  </a:txBody>
                  <a:tcPr anchor="ctr"/>
                </a:tc>
                <a:tc>
                  <a:txBody>
                    <a:bodyPr/>
                    <a:lstStyle/>
                    <a:p>
                      <a:pPr algn="ctr"/>
                      <a:r>
                        <a:rPr lang="en-US" sz="1300" dirty="0"/>
                        <a:t>Outcomes-Based</a:t>
                      </a:r>
                    </a:p>
                  </a:txBody>
                  <a:tcPr anchor="ctr"/>
                </a:tc>
                <a:tc>
                  <a:txBody>
                    <a:bodyPr/>
                    <a:lstStyle/>
                    <a:p>
                      <a:pPr algn="ctr"/>
                      <a:r>
                        <a:rPr lang="en-US" sz="1300" dirty="0"/>
                        <a:t>Strength</a:t>
                      </a:r>
                      <a:r>
                        <a:rPr lang="en-US" sz="1300" baseline="0" dirty="0"/>
                        <a:t> &amp; Family Driven</a:t>
                      </a:r>
                      <a:endParaRPr lang="en-US" sz="1300" dirty="0"/>
                    </a:p>
                  </a:txBody>
                  <a:tcPr anchor="ctr"/>
                </a:tc>
                <a:extLst>
                  <a:ext uri="{0D108BD9-81ED-4DB2-BD59-A6C34878D82A}">
                    <a16:rowId xmlns:a16="http://schemas.microsoft.com/office/drawing/2014/main" val="10001"/>
                  </a:ext>
                </a:extLst>
              </a:tr>
              <a:tr h="478108">
                <a:tc>
                  <a:txBody>
                    <a:bodyPr/>
                    <a:lstStyle/>
                    <a:p>
                      <a:r>
                        <a:rPr lang="en-US" sz="1600" dirty="0"/>
                        <a:t>MA 2018</a:t>
                      </a:r>
                    </a:p>
                  </a:txBody>
                  <a:tcPr anchor="ctr"/>
                </a:tc>
                <a:tc>
                  <a:txBody>
                    <a:bodyPr/>
                    <a:lstStyle/>
                    <a:p>
                      <a:pPr algn="ctr"/>
                      <a:r>
                        <a:rPr lang="en-US" sz="1600" b="1" dirty="0"/>
                        <a:t>66%</a:t>
                      </a:r>
                    </a:p>
                  </a:txBody>
                  <a:tcPr anchor="ctr">
                    <a:solidFill>
                      <a:schemeClr val="accent1">
                        <a:lumMod val="20000"/>
                        <a:lumOff val="80000"/>
                      </a:schemeClr>
                    </a:solidFill>
                  </a:tcPr>
                </a:tc>
                <a:tc>
                  <a:txBody>
                    <a:bodyPr/>
                    <a:lstStyle/>
                    <a:p>
                      <a:pPr algn="ctr"/>
                      <a:r>
                        <a:rPr lang="en-US" sz="1600" dirty="0"/>
                        <a:t>66%</a:t>
                      </a:r>
                    </a:p>
                  </a:txBody>
                  <a:tcPr anchor="ctr"/>
                </a:tc>
                <a:tc>
                  <a:txBody>
                    <a:bodyPr/>
                    <a:lstStyle/>
                    <a:p>
                      <a:pPr algn="ctr"/>
                      <a:r>
                        <a:rPr lang="en-US" sz="1600" dirty="0"/>
                        <a:t>58%</a:t>
                      </a:r>
                    </a:p>
                  </a:txBody>
                  <a:tcPr anchor="ctr"/>
                </a:tc>
                <a:tc>
                  <a:txBody>
                    <a:bodyPr/>
                    <a:lstStyle/>
                    <a:p>
                      <a:pPr algn="ctr"/>
                      <a:r>
                        <a:rPr lang="en-US" sz="1600" dirty="0"/>
                        <a:t>69%</a:t>
                      </a:r>
                    </a:p>
                  </a:txBody>
                  <a:tcPr anchor="ctr"/>
                </a:tc>
                <a:tc>
                  <a:txBody>
                    <a:bodyPr/>
                    <a:lstStyle/>
                    <a:p>
                      <a:pPr algn="ctr"/>
                      <a:r>
                        <a:rPr lang="en-US" sz="1600" dirty="0"/>
                        <a:t>66%</a:t>
                      </a:r>
                    </a:p>
                  </a:txBody>
                  <a:tcPr anchor="ctr"/>
                </a:tc>
                <a:tc>
                  <a:txBody>
                    <a:bodyPr/>
                    <a:lstStyle/>
                    <a:p>
                      <a:pPr algn="ctr"/>
                      <a:r>
                        <a:rPr lang="en-US" sz="1600" dirty="0"/>
                        <a:t>71%</a:t>
                      </a:r>
                    </a:p>
                  </a:txBody>
                  <a:tcPr anchor="ctr"/>
                </a:tc>
                <a:extLst>
                  <a:ext uri="{0D108BD9-81ED-4DB2-BD59-A6C34878D82A}">
                    <a16:rowId xmlns:a16="http://schemas.microsoft.com/office/drawing/2014/main" val="3823853511"/>
                  </a:ext>
                </a:extLst>
              </a:tr>
              <a:tr h="478108">
                <a:tc>
                  <a:txBody>
                    <a:bodyPr/>
                    <a:lstStyle/>
                    <a:p>
                      <a:r>
                        <a:rPr lang="en-US" sz="1600" dirty="0"/>
                        <a:t>MA</a:t>
                      </a:r>
                      <a:r>
                        <a:rPr lang="en-US" sz="1600" baseline="0" dirty="0"/>
                        <a:t> 2019</a:t>
                      </a:r>
                      <a:endParaRPr lang="en-US" sz="1600" dirty="0"/>
                    </a:p>
                  </a:txBody>
                  <a:tcPr anchor="ctr"/>
                </a:tc>
                <a:tc>
                  <a:txBody>
                    <a:bodyPr/>
                    <a:lstStyle/>
                    <a:p>
                      <a:pPr algn="ctr"/>
                      <a:r>
                        <a:rPr lang="en-US" dirty="0"/>
                        <a:t>66%</a:t>
                      </a:r>
                    </a:p>
                  </a:txBody>
                  <a:tcPr anchor="ctr">
                    <a:solidFill>
                      <a:schemeClr val="accent1">
                        <a:lumMod val="20000"/>
                        <a:lumOff val="80000"/>
                      </a:schemeClr>
                    </a:solidFill>
                  </a:tcPr>
                </a:tc>
                <a:tc>
                  <a:txBody>
                    <a:bodyPr/>
                    <a:lstStyle/>
                    <a:p>
                      <a:pPr algn="ctr"/>
                      <a:r>
                        <a:rPr lang="en-US" dirty="0"/>
                        <a:t>66%</a:t>
                      </a:r>
                    </a:p>
                  </a:txBody>
                  <a:tcPr anchor="ctr"/>
                </a:tc>
                <a:tc>
                  <a:txBody>
                    <a:bodyPr/>
                    <a:lstStyle/>
                    <a:p>
                      <a:pPr algn="ctr"/>
                      <a:r>
                        <a:rPr lang="en-US" dirty="0"/>
                        <a:t>59%</a:t>
                      </a:r>
                    </a:p>
                  </a:txBody>
                  <a:tcPr anchor="ctr"/>
                </a:tc>
                <a:tc>
                  <a:txBody>
                    <a:bodyPr/>
                    <a:lstStyle/>
                    <a:p>
                      <a:pPr algn="ctr"/>
                      <a:r>
                        <a:rPr lang="en-US" dirty="0"/>
                        <a:t>69%</a:t>
                      </a:r>
                    </a:p>
                  </a:txBody>
                  <a:tcPr anchor="ctr"/>
                </a:tc>
                <a:tc>
                  <a:txBody>
                    <a:bodyPr/>
                    <a:lstStyle/>
                    <a:p>
                      <a:pPr algn="ctr"/>
                      <a:r>
                        <a:rPr lang="en-US" dirty="0"/>
                        <a:t>68%</a:t>
                      </a:r>
                    </a:p>
                  </a:txBody>
                  <a:tcPr anchor="ctr"/>
                </a:tc>
                <a:tc>
                  <a:txBody>
                    <a:bodyPr/>
                    <a:lstStyle/>
                    <a:p>
                      <a:pPr algn="ctr"/>
                      <a:r>
                        <a:rPr lang="en-US" dirty="0"/>
                        <a:t>70%</a:t>
                      </a:r>
                    </a:p>
                  </a:txBody>
                  <a:tcPr anchor="ctr"/>
                </a:tc>
                <a:extLst>
                  <a:ext uri="{0D108BD9-81ED-4DB2-BD59-A6C34878D82A}">
                    <a16:rowId xmlns:a16="http://schemas.microsoft.com/office/drawing/2014/main" val="10002"/>
                  </a:ext>
                </a:extLst>
              </a:tr>
              <a:tr h="478108">
                <a:tc>
                  <a:txBody>
                    <a:bodyPr/>
                    <a:lstStyle/>
                    <a:p>
                      <a:r>
                        <a:rPr lang="en-US" sz="1600" dirty="0"/>
                        <a:t>National Mean</a:t>
                      </a:r>
                    </a:p>
                  </a:txBody>
                  <a:tcPr anchor="ctr"/>
                </a:tc>
                <a:tc>
                  <a:txBody>
                    <a:bodyPr/>
                    <a:lstStyle/>
                    <a:p>
                      <a:pPr algn="ctr"/>
                      <a:r>
                        <a:rPr lang="en-US" sz="1600" b="1" dirty="0"/>
                        <a:t>72%</a:t>
                      </a:r>
                    </a:p>
                  </a:txBody>
                  <a:tcPr anchor="ctr">
                    <a:solidFill>
                      <a:schemeClr val="accent1">
                        <a:lumMod val="20000"/>
                        <a:lumOff val="80000"/>
                      </a:schemeClr>
                    </a:solidFill>
                  </a:tcPr>
                </a:tc>
                <a:tc>
                  <a:txBody>
                    <a:bodyPr/>
                    <a:lstStyle/>
                    <a:p>
                      <a:pPr algn="ctr"/>
                      <a:r>
                        <a:rPr lang="en-US" sz="1600" b="0" dirty="0"/>
                        <a:t>68%</a:t>
                      </a:r>
                    </a:p>
                  </a:txBody>
                  <a:tcPr anchor="ctr"/>
                </a:tc>
                <a:tc>
                  <a:txBody>
                    <a:bodyPr/>
                    <a:lstStyle/>
                    <a:p>
                      <a:pPr algn="ctr"/>
                      <a:r>
                        <a:rPr lang="en-US" sz="1600" dirty="0"/>
                        <a:t>66%</a:t>
                      </a:r>
                    </a:p>
                  </a:txBody>
                  <a:tcPr anchor="ctr"/>
                </a:tc>
                <a:tc>
                  <a:txBody>
                    <a:bodyPr/>
                    <a:lstStyle/>
                    <a:p>
                      <a:pPr algn="ctr"/>
                      <a:r>
                        <a:rPr lang="en-US" sz="1600" dirty="0"/>
                        <a:t>74%</a:t>
                      </a:r>
                    </a:p>
                  </a:txBody>
                  <a:tcPr anchor="ctr"/>
                </a:tc>
                <a:tc>
                  <a:txBody>
                    <a:bodyPr/>
                    <a:lstStyle/>
                    <a:p>
                      <a:pPr algn="ctr"/>
                      <a:r>
                        <a:rPr lang="en-US" sz="1600" dirty="0"/>
                        <a:t>75%</a:t>
                      </a:r>
                    </a:p>
                  </a:txBody>
                  <a:tcPr anchor="ctr"/>
                </a:tc>
                <a:tc>
                  <a:txBody>
                    <a:bodyPr/>
                    <a:lstStyle/>
                    <a:p>
                      <a:pPr algn="ctr"/>
                      <a:r>
                        <a:rPr lang="en-US" sz="1600" dirty="0"/>
                        <a:t>78%</a:t>
                      </a:r>
                    </a:p>
                  </a:txBody>
                  <a:tcPr anchor="ct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315" y="247726"/>
            <a:ext cx="2178333" cy="994139"/>
          </a:xfrm>
          <a:prstGeom prst="rect">
            <a:avLst/>
          </a:prstGeom>
        </p:spPr>
      </p:pic>
    </p:spTree>
    <p:extLst>
      <p:ext uri="{BB962C8B-B14F-4D97-AF65-F5344CB8AC3E}">
        <p14:creationId xmlns:p14="http://schemas.microsoft.com/office/powerpoint/2010/main" val="2964645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5629BB-E16C-47C7-9DDE-352C430A7ABA}"/>
              </a:ext>
            </a:extLst>
          </p:cNvPr>
          <p:cNvSpPr/>
          <p:nvPr/>
        </p:nvSpPr>
        <p:spPr>
          <a:xfrm>
            <a:off x="7772400" y="5562600"/>
            <a:ext cx="1143000" cy="1020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Scores were slightly lower among surveys completed by an interviewer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331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23B47139-8A99-47F5-ABDE-782BB97EECA9}"/>
              </a:ext>
            </a:extLst>
          </p:cNvPr>
          <p:cNvSpPr txBox="1"/>
          <p:nvPr/>
        </p:nvSpPr>
        <p:spPr>
          <a:xfrm>
            <a:off x="838200" y="6308725"/>
            <a:ext cx="5808450" cy="307777"/>
          </a:xfrm>
          <a:prstGeom prst="rect">
            <a:avLst/>
          </a:prstGeom>
          <a:noFill/>
        </p:spPr>
        <p:txBody>
          <a:bodyPr wrap="none" rtlCol="0">
            <a:spAutoFit/>
          </a:bodyPr>
          <a:lstStyle/>
          <a:p>
            <a:r>
              <a:rPr lang="en-US" sz="1400" dirty="0"/>
              <a:t>Note: There were 8 surveys where the completion method was not recorded.</a:t>
            </a:r>
          </a:p>
        </p:txBody>
      </p:sp>
    </p:spTree>
    <p:extLst>
      <p:ext uri="{BB962C8B-B14F-4D97-AF65-F5344CB8AC3E}">
        <p14:creationId xmlns:p14="http://schemas.microsoft.com/office/powerpoint/2010/main" val="2659058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about National Means</a:t>
            </a:r>
          </a:p>
        </p:txBody>
      </p:sp>
      <p:sp>
        <p:nvSpPr>
          <p:cNvPr id="3" name="Content Placeholder 2"/>
          <p:cNvSpPr>
            <a:spLocks noGrp="1"/>
          </p:cNvSpPr>
          <p:nvPr>
            <p:ph idx="1"/>
          </p:nvPr>
        </p:nvSpPr>
        <p:spPr/>
        <p:txBody>
          <a:bodyPr>
            <a:normAutofit/>
          </a:bodyPr>
          <a:lstStyle/>
          <a:p>
            <a:r>
              <a:rPr lang="en-US" sz="2800" dirty="0"/>
              <a:t>Our National Means are simply site-level averages of any large site that uses the WFI-EZ. </a:t>
            </a:r>
          </a:p>
          <a:p>
            <a:pPr lvl="1"/>
            <a:r>
              <a:rPr lang="en-US" sz="2400" dirty="0"/>
              <a:t>They are </a:t>
            </a:r>
            <a:r>
              <a:rPr lang="en-US" sz="2400" b="1" dirty="0">
                <a:solidFill>
                  <a:schemeClr val="accent2"/>
                </a:solidFill>
              </a:rPr>
              <a:t>not benchmarks for “high fidelity” </a:t>
            </a:r>
            <a:r>
              <a:rPr lang="en-US" sz="2400" dirty="0"/>
              <a:t>or “high quality”</a:t>
            </a:r>
          </a:p>
          <a:p>
            <a:pPr lvl="1"/>
            <a:r>
              <a:rPr lang="en-US" sz="2400" dirty="0"/>
              <a:t>Some of the sites in our national sample </a:t>
            </a:r>
            <a:r>
              <a:rPr lang="en-US" sz="2400" b="1" dirty="0">
                <a:solidFill>
                  <a:schemeClr val="accent2"/>
                </a:solidFill>
              </a:rPr>
              <a:t>collect their data less rigorously </a:t>
            </a:r>
            <a:r>
              <a:rPr lang="en-US" sz="2400" dirty="0"/>
              <a:t>than Massachusetts. </a:t>
            </a:r>
          </a:p>
          <a:p>
            <a:pPr lvl="2"/>
            <a:r>
              <a:rPr lang="en-US" sz="2000" dirty="0"/>
              <a:t>Convenience samples and low response rates result in fidelity profiles for youth/families that are not representative of the overall initiative.</a:t>
            </a:r>
          </a:p>
          <a:p>
            <a:pPr lvl="2"/>
            <a:r>
              <a:rPr lang="en-US" sz="2000" dirty="0"/>
              <a:t>This results less useful and accurate pictures of fidelity/quality (and usually higher scores)</a:t>
            </a:r>
          </a:p>
        </p:txBody>
      </p:sp>
    </p:spTree>
    <p:extLst>
      <p:ext uri="{BB962C8B-B14F-4D97-AF65-F5344CB8AC3E}">
        <p14:creationId xmlns:p14="http://schemas.microsoft.com/office/powerpoint/2010/main" val="3897846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382769"/>
            <a:ext cx="8458200" cy="1143000"/>
          </a:xfrm>
        </p:spPr>
        <p:txBody>
          <a:bodyPr>
            <a:normAutofit fontScale="90000"/>
          </a:bodyPr>
          <a:lstStyle/>
          <a:p>
            <a:r>
              <a:rPr lang="en-US" sz="4000" dirty="0"/>
              <a:t>                      Fidelity Scores by Key Element</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544177522"/>
              </p:ext>
            </p:extLst>
          </p:nvPr>
        </p:nvGraphicFramePr>
        <p:xfrm>
          <a:off x="42672" y="1613611"/>
          <a:ext cx="8991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96200" y="5181600"/>
            <a:ext cx="1066800" cy="533400"/>
          </a:xfrm>
          <a:prstGeom prst="rect">
            <a:avLst/>
          </a:prstGeom>
          <a:solidFill>
            <a:schemeClr val="bg1"/>
          </a:solidFill>
        </p:spPr>
        <p:txBody>
          <a:bodyPr wrap="square" rtlCol="0">
            <a:spAutoFit/>
          </a:bodyPr>
          <a:lstStyle/>
          <a:p>
            <a:pPr algn="ctr"/>
            <a:r>
              <a:rPr lang="en-US" sz="1400" b="1" dirty="0"/>
              <a:t>Total</a:t>
            </a:r>
          </a:p>
          <a:p>
            <a:pPr algn="ctr"/>
            <a:r>
              <a:rPr lang="en-US" sz="1400" b="1" dirty="0"/>
              <a:t>Score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890" y="457202"/>
            <a:ext cx="2178333" cy="994139"/>
          </a:xfrm>
          <a:prstGeom prst="rect">
            <a:avLst/>
          </a:prstGeom>
        </p:spPr>
      </p:pic>
      <p:sp>
        <p:nvSpPr>
          <p:cNvPr id="13" name="TextBox 12"/>
          <p:cNvSpPr txBox="1"/>
          <p:nvPr/>
        </p:nvSpPr>
        <p:spPr>
          <a:xfrm>
            <a:off x="8763000" y="6629400"/>
            <a:ext cx="381000" cy="261610"/>
          </a:xfrm>
          <a:prstGeom prst="rect">
            <a:avLst/>
          </a:prstGeom>
          <a:noFill/>
        </p:spPr>
        <p:txBody>
          <a:bodyPr wrap="square" rtlCol="0">
            <a:spAutoFit/>
          </a:bodyPr>
          <a:lstStyle/>
          <a:p>
            <a:r>
              <a:rPr lang="en-US" sz="1100" b="1" dirty="0">
                <a:solidFill>
                  <a:schemeClr val="accent1"/>
                </a:solidFill>
              </a:rPr>
              <a:t>36</a:t>
            </a:r>
          </a:p>
        </p:txBody>
      </p:sp>
    </p:spTree>
    <p:extLst>
      <p:ext uri="{BB962C8B-B14F-4D97-AF65-F5344CB8AC3E}">
        <p14:creationId xmlns:p14="http://schemas.microsoft.com/office/powerpoint/2010/main" val="1299957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 11"/>
          <p:cNvSpPr/>
          <p:nvPr/>
        </p:nvSpPr>
        <p:spPr>
          <a:xfrm>
            <a:off x="1896836" y="2362200"/>
            <a:ext cx="5937250" cy="685800"/>
          </a:xfrm>
          <a:prstGeom prst="homePlate">
            <a:avLst>
              <a:gd name="adj" fmla="val 239796"/>
            </a:avLst>
          </a:prstGeom>
          <a:solidFill>
            <a:srgbClr val="4F81BD"/>
          </a:solidFill>
          <a:ln w="25400" cap="flat" cmpd="sng" algn="ctr">
            <a:solidFill>
              <a:srgbClr val="1F497D"/>
            </a:solidFill>
            <a:prstDash val="solid"/>
          </a:ln>
          <a:effectLst/>
        </p:spPr>
        <p:txBody>
          <a:bodyPr rtlCol="0" anchor="ctr"/>
          <a:lstStyle/>
          <a:p>
            <a:pPr>
              <a:defRPr/>
            </a:pPr>
            <a:r>
              <a:rPr lang="en-US" sz="2200" b="1" kern="0" dirty="0">
                <a:solidFill>
                  <a:prstClr val="black"/>
                </a:solidFill>
                <a:latin typeface="Calibri"/>
              </a:rPr>
              <a:t>     Engagement and Support</a:t>
            </a:r>
          </a:p>
        </p:txBody>
      </p:sp>
      <p:sp>
        <p:nvSpPr>
          <p:cNvPr id="13" name="Pentagon 12"/>
          <p:cNvSpPr/>
          <p:nvPr/>
        </p:nvSpPr>
        <p:spPr>
          <a:xfrm>
            <a:off x="2209800" y="3124200"/>
            <a:ext cx="5624286" cy="685800"/>
          </a:xfrm>
          <a:prstGeom prst="homePlate">
            <a:avLst>
              <a:gd name="adj" fmla="val 239796"/>
            </a:avLst>
          </a:prstGeom>
          <a:solidFill>
            <a:srgbClr val="4F81BD"/>
          </a:solidFill>
          <a:ln w="25400" cap="flat" cmpd="sng" algn="ctr">
            <a:solidFill>
              <a:srgbClr val="1F497D"/>
            </a:solidFill>
            <a:prstDash val="solid"/>
          </a:ln>
          <a:effectLst/>
        </p:spPr>
        <p:txBody>
          <a:bodyPr rtlCol="0" anchor="ctr"/>
          <a:lstStyle/>
          <a:p>
            <a:pPr>
              <a:defRPr/>
            </a:pPr>
            <a:r>
              <a:rPr lang="en-US" sz="2200" b="1" kern="0" dirty="0">
                <a:solidFill>
                  <a:prstClr val="black"/>
                </a:solidFill>
                <a:latin typeface="Calibri"/>
              </a:rPr>
              <a:t>     Team Preparation</a:t>
            </a:r>
          </a:p>
        </p:txBody>
      </p:sp>
      <p:sp>
        <p:nvSpPr>
          <p:cNvPr id="14" name="Pentagon 13"/>
          <p:cNvSpPr/>
          <p:nvPr/>
        </p:nvSpPr>
        <p:spPr>
          <a:xfrm>
            <a:off x="3048000" y="4648200"/>
            <a:ext cx="4756150" cy="685800"/>
          </a:xfrm>
          <a:prstGeom prst="homePlate">
            <a:avLst>
              <a:gd name="adj" fmla="val 239796"/>
            </a:avLst>
          </a:prstGeom>
          <a:solidFill>
            <a:srgbClr val="F79646"/>
          </a:solidFill>
          <a:ln w="25400" cap="flat" cmpd="sng" algn="ctr">
            <a:solidFill>
              <a:srgbClr val="CC5300"/>
            </a:solidFill>
            <a:prstDash val="solid"/>
          </a:ln>
          <a:effectLst/>
        </p:spPr>
        <p:txBody>
          <a:bodyPr rtlCol="0" anchor="ctr"/>
          <a:lstStyle/>
          <a:p>
            <a:pPr>
              <a:defRPr/>
            </a:pPr>
            <a:r>
              <a:rPr lang="en-US" sz="2200" b="1" kern="0" dirty="0">
                <a:solidFill>
                  <a:prstClr val="black"/>
                </a:solidFill>
                <a:latin typeface="Calibri"/>
              </a:rPr>
              <a:t>     Implementation</a:t>
            </a:r>
          </a:p>
        </p:txBody>
      </p:sp>
      <p:sp>
        <p:nvSpPr>
          <p:cNvPr id="15" name="Pentagon 14"/>
          <p:cNvSpPr/>
          <p:nvPr/>
        </p:nvSpPr>
        <p:spPr>
          <a:xfrm>
            <a:off x="3429000" y="5410200"/>
            <a:ext cx="4405086" cy="685800"/>
          </a:xfrm>
          <a:prstGeom prst="homePlate">
            <a:avLst>
              <a:gd name="adj" fmla="val 239796"/>
            </a:avLst>
          </a:prstGeom>
          <a:solidFill>
            <a:srgbClr val="F79646">
              <a:lumMod val="60000"/>
              <a:lumOff val="40000"/>
            </a:srgbClr>
          </a:solidFill>
          <a:ln w="25400" cap="flat" cmpd="sng" algn="ctr">
            <a:solidFill>
              <a:srgbClr val="F79646"/>
            </a:solidFill>
            <a:prstDash val="solid"/>
          </a:ln>
          <a:effectLst/>
        </p:spPr>
        <p:txBody>
          <a:bodyPr rtlCol="0" anchor="ctr"/>
          <a:lstStyle/>
          <a:p>
            <a:pPr>
              <a:defRPr/>
            </a:pPr>
            <a:r>
              <a:rPr lang="en-US" sz="2200" b="1" kern="0" dirty="0">
                <a:solidFill>
                  <a:prstClr val="black"/>
                </a:solidFill>
                <a:latin typeface="Calibri"/>
              </a:rPr>
              <a:t>     Transition</a:t>
            </a:r>
          </a:p>
        </p:txBody>
      </p:sp>
      <p:sp>
        <p:nvSpPr>
          <p:cNvPr id="16" name="Pentagon 15"/>
          <p:cNvSpPr/>
          <p:nvPr/>
        </p:nvSpPr>
        <p:spPr>
          <a:xfrm>
            <a:off x="2590800" y="3886200"/>
            <a:ext cx="5213350" cy="685800"/>
          </a:xfrm>
          <a:prstGeom prst="homePlate">
            <a:avLst>
              <a:gd name="adj" fmla="val 239796"/>
            </a:avLst>
          </a:prstGeom>
          <a:solidFill>
            <a:srgbClr val="9BBB59"/>
          </a:solidFill>
          <a:ln w="25400" cap="flat" cmpd="sng" algn="ctr">
            <a:solidFill>
              <a:srgbClr val="9BBB59">
                <a:lumMod val="50000"/>
              </a:srgbClr>
            </a:solidFill>
            <a:prstDash val="solid"/>
          </a:ln>
          <a:effectLst/>
        </p:spPr>
        <p:txBody>
          <a:bodyPr rtlCol="0" anchor="ctr"/>
          <a:lstStyle/>
          <a:p>
            <a:pPr>
              <a:defRPr/>
            </a:pPr>
            <a:r>
              <a:rPr lang="en-US" sz="2200" b="1" kern="0" dirty="0">
                <a:solidFill>
                  <a:prstClr val="black"/>
                </a:solidFill>
                <a:latin typeface="Calibri"/>
              </a:rPr>
              <a:t>     Initial Plan Development</a:t>
            </a:r>
          </a:p>
        </p:txBody>
      </p:sp>
      <p:sp>
        <p:nvSpPr>
          <p:cNvPr id="17" name="Rectangle 16"/>
          <p:cNvSpPr/>
          <p:nvPr/>
        </p:nvSpPr>
        <p:spPr>
          <a:xfrm>
            <a:off x="2438400" y="5410200"/>
            <a:ext cx="838200" cy="685800"/>
          </a:xfrm>
          <a:prstGeom prst="rect">
            <a:avLst/>
          </a:prstGeom>
          <a:solidFill>
            <a:srgbClr val="F79646">
              <a:lumMod val="60000"/>
              <a:lumOff val="40000"/>
            </a:srgbClr>
          </a:solidFill>
          <a:ln w="25400" cap="flat" cmpd="sng" algn="ctr">
            <a:solidFill>
              <a:srgbClr val="F79646"/>
            </a:solidFill>
            <a:prstDash val="solid"/>
          </a:ln>
          <a:effectLst/>
        </p:spPr>
        <p:txBody>
          <a:bodyPr rtlCol="0" anchor="ctr"/>
          <a:lstStyle/>
          <a:p>
            <a:pPr algn="ctr">
              <a:defRPr/>
            </a:pPr>
            <a:r>
              <a:rPr lang="en-US" kern="0" dirty="0">
                <a:solidFill>
                  <a:prstClr val="black"/>
                </a:solidFill>
                <a:latin typeface="Calibri"/>
              </a:rPr>
              <a:t>Phase 4</a:t>
            </a:r>
          </a:p>
        </p:txBody>
      </p:sp>
      <p:sp>
        <p:nvSpPr>
          <p:cNvPr id="18" name="Rectangle 17"/>
          <p:cNvSpPr/>
          <p:nvPr/>
        </p:nvSpPr>
        <p:spPr>
          <a:xfrm>
            <a:off x="2057400" y="4648200"/>
            <a:ext cx="838200" cy="685800"/>
          </a:xfrm>
          <a:prstGeom prst="rect">
            <a:avLst/>
          </a:prstGeom>
          <a:solidFill>
            <a:srgbClr val="F79646"/>
          </a:solidFill>
          <a:ln w="25400" cap="flat" cmpd="sng" algn="ctr">
            <a:solidFill>
              <a:srgbClr val="CC5300"/>
            </a:solidFill>
            <a:prstDash val="solid"/>
          </a:ln>
          <a:effectLst/>
        </p:spPr>
        <p:txBody>
          <a:bodyPr rtlCol="0" anchor="ctr"/>
          <a:lstStyle/>
          <a:p>
            <a:pPr algn="ctr">
              <a:defRPr/>
            </a:pPr>
            <a:r>
              <a:rPr lang="en-US" kern="0" dirty="0">
                <a:solidFill>
                  <a:prstClr val="black"/>
                </a:solidFill>
                <a:latin typeface="Calibri"/>
              </a:rPr>
              <a:t>Phase 3</a:t>
            </a:r>
          </a:p>
        </p:txBody>
      </p:sp>
      <p:sp>
        <p:nvSpPr>
          <p:cNvPr id="19" name="Rectangle 18"/>
          <p:cNvSpPr/>
          <p:nvPr/>
        </p:nvSpPr>
        <p:spPr>
          <a:xfrm>
            <a:off x="1600200" y="3886200"/>
            <a:ext cx="838200" cy="685800"/>
          </a:xfrm>
          <a:prstGeom prst="rect">
            <a:avLst/>
          </a:prstGeom>
          <a:solidFill>
            <a:srgbClr val="9BBB59"/>
          </a:solidFill>
          <a:ln w="25400" cap="flat" cmpd="sng" algn="ctr">
            <a:solidFill>
              <a:srgbClr val="9BBB59">
                <a:lumMod val="50000"/>
              </a:srgbClr>
            </a:solidFill>
            <a:prstDash val="solid"/>
          </a:ln>
          <a:effectLst/>
        </p:spPr>
        <p:txBody>
          <a:bodyPr rtlCol="0" anchor="ctr"/>
          <a:lstStyle/>
          <a:p>
            <a:pPr algn="ctr">
              <a:defRPr/>
            </a:pPr>
            <a:r>
              <a:rPr lang="en-US" kern="0" dirty="0">
                <a:solidFill>
                  <a:prstClr val="black"/>
                </a:solidFill>
                <a:latin typeface="Calibri"/>
              </a:rPr>
              <a:t>Phase 2</a:t>
            </a:r>
          </a:p>
        </p:txBody>
      </p:sp>
      <p:sp>
        <p:nvSpPr>
          <p:cNvPr id="20" name="Rectangle 19"/>
          <p:cNvSpPr/>
          <p:nvPr/>
        </p:nvSpPr>
        <p:spPr>
          <a:xfrm>
            <a:off x="1216479" y="3124200"/>
            <a:ext cx="838200" cy="685800"/>
          </a:xfrm>
          <a:prstGeom prst="rect">
            <a:avLst/>
          </a:prstGeom>
          <a:solidFill>
            <a:srgbClr val="4F81BD"/>
          </a:solidFill>
          <a:ln w="25400" cap="flat" cmpd="sng" algn="ctr">
            <a:solidFill>
              <a:srgbClr val="1F497D"/>
            </a:solidFill>
            <a:prstDash val="solid"/>
          </a:ln>
          <a:effectLst/>
        </p:spPr>
        <p:txBody>
          <a:bodyPr rtlCol="0" anchor="ctr"/>
          <a:lstStyle/>
          <a:p>
            <a:pPr algn="ctr">
              <a:defRPr/>
            </a:pPr>
            <a:r>
              <a:rPr lang="en-US" kern="0" dirty="0">
                <a:solidFill>
                  <a:prstClr val="black"/>
                </a:solidFill>
                <a:latin typeface="Calibri"/>
              </a:rPr>
              <a:t>Phase 1B</a:t>
            </a:r>
          </a:p>
        </p:txBody>
      </p:sp>
      <p:sp>
        <p:nvSpPr>
          <p:cNvPr id="21" name="Rectangle 20"/>
          <p:cNvSpPr/>
          <p:nvPr/>
        </p:nvSpPr>
        <p:spPr>
          <a:xfrm>
            <a:off x="914400" y="2362200"/>
            <a:ext cx="838200" cy="685800"/>
          </a:xfrm>
          <a:prstGeom prst="rect">
            <a:avLst/>
          </a:prstGeom>
          <a:solidFill>
            <a:srgbClr val="4F81BD"/>
          </a:solidFill>
          <a:ln w="25400" cap="flat" cmpd="sng" algn="ctr">
            <a:solidFill>
              <a:srgbClr val="1F497D"/>
            </a:solidFill>
            <a:prstDash val="solid"/>
          </a:ln>
          <a:effectLst/>
        </p:spPr>
        <p:txBody>
          <a:bodyPr rtlCol="0" anchor="ctr"/>
          <a:lstStyle/>
          <a:p>
            <a:pPr algn="ctr">
              <a:defRPr/>
            </a:pPr>
            <a:r>
              <a:rPr lang="en-US" kern="0" dirty="0">
                <a:solidFill>
                  <a:prstClr val="black"/>
                </a:solidFill>
                <a:latin typeface="Calibri"/>
              </a:rPr>
              <a:t>Phase 1A</a:t>
            </a:r>
          </a:p>
        </p:txBody>
      </p:sp>
      <p:sp>
        <p:nvSpPr>
          <p:cNvPr id="22" name="Line 3"/>
          <p:cNvSpPr>
            <a:spLocks noChangeShapeType="1"/>
          </p:cNvSpPr>
          <p:nvPr/>
        </p:nvSpPr>
        <p:spPr bwMode="auto">
          <a:xfrm>
            <a:off x="381000" y="6386512"/>
            <a:ext cx="8153400" cy="14288"/>
          </a:xfrm>
          <a:prstGeom prst="line">
            <a:avLst/>
          </a:prstGeom>
          <a:noFill/>
          <a:ln w="50800">
            <a:solidFill>
              <a:srgbClr val="C00000"/>
            </a:solidFill>
            <a:round/>
            <a:headEnd/>
            <a:tailEnd type="triangle" w="lg" len="med"/>
          </a:ln>
        </p:spPr>
        <p:txBody>
          <a:bodyPr/>
          <a:lstStyle/>
          <a:p>
            <a:endParaRPr lang="en-US" dirty="0"/>
          </a:p>
        </p:txBody>
      </p:sp>
      <p:sp>
        <p:nvSpPr>
          <p:cNvPr id="24" name="Content Placeholder 23"/>
          <p:cNvSpPr>
            <a:spLocks noGrp="1"/>
          </p:cNvSpPr>
          <p:nvPr>
            <p:ph idx="4294967295"/>
          </p:nvPr>
        </p:nvSpPr>
        <p:spPr>
          <a:xfrm>
            <a:off x="381002" y="1295400"/>
            <a:ext cx="8762999" cy="990600"/>
          </a:xfrm>
          <a:prstGeom prst="rect">
            <a:avLst/>
          </a:prstGeom>
        </p:spPr>
        <p:txBody>
          <a:bodyPr>
            <a:normAutofit/>
          </a:bodyPr>
          <a:lstStyle/>
          <a:p>
            <a:pPr marL="0" indent="0">
              <a:buNone/>
            </a:pPr>
            <a:r>
              <a:rPr lang="en-US" sz="2000" dirty="0">
                <a:solidFill>
                  <a:schemeClr val="accent5"/>
                </a:solidFill>
              </a:rPr>
              <a:t>Implementing the practice model:</a:t>
            </a:r>
          </a:p>
          <a:p>
            <a:pPr marL="0" indent="0">
              <a:buNone/>
            </a:pPr>
            <a:r>
              <a:rPr lang="en-US" sz="2800" b="1" dirty="0">
                <a:solidFill>
                  <a:schemeClr val="accent5"/>
                </a:solidFill>
              </a:rPr>
              <a:t>The Four Phases of Wraparound</a:t>
            </a:r>
          </a:p>
        </p:txBody>
      </p:sp>
      <p:sp>
        <p:nvSpPr>
          <p:cNvPr id="25" name="TextBox 24"/>
          <p:cNvSpPr txBox="1"/>
          <p:nvPr/>
        </p:nvSpPr>
        <p:spPr>
          <a:xfrm>
            <a:off x="3886200" y="6381690"/>
            <a:ext cx="914400" cy="400110"/>
          </a:xfrm>
          <a:prstGeom prst="rect">
            <a:avLst/>
          </a:prstGeom>
          <a:noFill/>
        </p:spPr>
        <p:txBody>
          <a:bodyPr wrap="square" rtlCol="0">
            <a:spAutoFit/>
          </a:bodyPr>
          <a:lstStyle/>
          <a:p>
            <a:r>
              <a:rPr lang="en-US" sz="2000" b="1" dirty="0">
                <a:latin typeface="Calibri" panose="020F0502020204030204" pitchFamily="34" charset="0"/>
              </a:rPr>
              <a:t>Time</a:t>
            </a:r>
          </a:p>
        </p:txBody>
      </p:sp>
      <p:sp>
        <p:nvSpPr>
          <p:cNvPr id="26" name="Title 1"/>
          <p:cNvSpPr txBox="1">
            <a:spLocks/>
          </p:cNvSpPr>
          <p:nvPr/>
        </p:nvSpPr>
        <p:spPr>
          <a:xfrm>
            <a:off x="0" y="228600"/>
            <a:ext cx="9144000" cy="990600"/>
          </a:xfrm>
          <a:prstGeom prst="rect">
            <a:avLst/>
          </a:prstGeom>
        </p:spPr>
        <p:txBody>
          <a:bodyPr vert="horz" anchor="ctr">
            <a:normAutofit fontScale="9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dirty="0">
                <a:solidFill>
                  <a:schemeClr val="accent5"/>
                </a:solidFill>
              </a:rPr>
              <a:t>Wraparound Implementation</a:t>
            </a:r>
            <a:br>
              <a:rPr lang="en-US" dirty="0">
                <a:solidFill>
                  <a:schemeClr val="accent5"/>
                </a:solidFill>
              </a:rPr>
            </a:br>
            <a:r>
              <a:rPr lang="en-US" sz="3100" i="1" dirty="0">
                <a:solidFill>
                  <a:schemeClr val="accent5"/>
                </a:solidFill>
              </a:rPr>
              <a:t>What do we want to measure?</a:t>
            </a:r>
          </a:p>
        </p:txBody>
      </p:sp>
      <p:sp>
        <p:nvSpPr>
          <p:cNvPr id="27" name="TextBox 26"/>
          <p:cNvSpPr txBox="1"/>
          <p:nvPr/>
        </p:nvSpPr>
        <p:spPr>
          <a:xfrm>
            <a:off x="8839200" y="6629400"/>
            <a:ext cx="304800" cy="261610"/>
          </a:xfrm>
          <a:prstGeom prst="rect">
            <a:avLst/>
          </a:prstGeom>
          <a:noFill/>
        </p:spPr>
        <p:txBody>
          <a:bodyPr wrap="square" rtlCol="0">
            <a:spAutoFit/>
          </a:bodyPr>
          <a:lstStyle/>
          <a:p>
            <a:r>
              <a:rPr lang="en-US" sz="1100" b="1" dirty="0">
                <a:solidFill>
                  <a:schemeClr val="accent1"/>
                </a:solidFill>
              </a:rPr>
              <a:t>4</a:t>
            </a:r>
          </a:p>
        </p:txBody>
      </p:sp>
    </p:spTree>
    <p:extLst>
      <p:ext uri="{BB962C8B-B14F-4D97-AF65-F5344CB8AC3E}">
        <p14:creationId xmlns:p14="http://schemas.microsoft.com/office/powerpoint/2010/main" val="371113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p:txBody>
          <a:bodyPr/>
          <a:lstStyle/>
          <a:p>
            <a:r>
              <a:rPr lang="en-US" dirty="0"/>
              <a:t>Total Fidelity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73517418"/>
              </p:ext>
            </p:extLst>
          </p:nvPr>
        </p:nvGraphicFramePr>
        <p:xfrm>
          <a:off x="0" y="1600200"/>
          <a:ext cx="9144000" cy="50292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315" y="247726"/>
            <a:ext cx="2178333" cy="994139"/>
          </a:xfrm>
          <a:prstGeom prst="rect">
            <a:avLst/>
          </a:prstGeom>
        </p:spPr>
      </p:pic>
    </p:spTree>
    <p:extLst>
      <p:ext uri="{BB962C8B-B14F-4D97-AF65-F5344CB8AC3E}">
        <p14:creationId xmlns:p14="http://schemas.microsoft.com/office/powerpoint/2010/main" val="1475708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9082" y="181945"/>
            <a:ext cx="6781800" cy="1143000"/>
          </a:xfrm>
        </p:spPr>
        <p:txBody>
          <a:bodyPr>
            <a:noAutofit/>
          </a:bodyPr>
          <a:lstStyle/>
          <a:p>
            <a:r>
              <a:rPr lang="en-US" sz="2800" dirty="0"/>
              <a:t>Most respondents report basic characteristics of Wraparound occurred during services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231366625"/>
              </p:ext>
            </p:extLst>
          </p:nvPr>
        </p:nvGraphicFramePr>
        <p:xfrm>
          <a:off x="228600" y="1600200"/>
          <a:ext cx="8686800" cy="50292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315" y="247727"/>
            <a:ext cx="1627767" cy="742874"/>
          </a:xfrm>
          <a:prstGeom prst="rect">
            <a:avLst/>
          </a:prstGeom>
        </p:spPr>
      </p:pic>
    </p:spTree>
    <p:extLst>
      <p:ext uri="{BB962C8B-B14F-4D97-AF65-F5344CB8AC3E}">
        <p14:creationId xmlns:p14="http://schemas.microsoft.com/office/powerpoint/2010/main" val="46939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t>Item-Level Results</a:t>
            </a:r>
            <a:br>
              <a:rPr lang="en-US" dirty="0"/>
            </a:br>
            <a:r>
              <a:rPr lang="en-US" sz="3100" i="1" dirty="0"/>
              <a:t>Strengths &amp; Areas for Improvement</a:t>
            </a:r>
            <a:endParaRPr lang="en-US" sz="3600" i="1" dirty="0"/>
          </a:p>
        </p:txBody>
      </p:sp>
      <p:sp>
        <p:nvSpPr>
          <p:cNvPr id="3" name="Text Placeholder 2"/>
          <p:cNvSpPr>
            <a:spLocks noGrp="1"/>
          </p:cNvSpPr>
          <p:nvPr>
            <p:ph sz="quarter" idx="1"/>
          </p:nvPr>
        </p:nvSpPr>
        <p:spPr>
          <a:xfrm>
            <a:off x="612648" y="1600200"/>
            <a:ext cx="8153400" cy="4876800"/>
          </a:xfrm>
        </p:spPr>
        <p:txBody>
          <a:bodyPr>
            <a:normAutofit/>
          </a:bodyPr>
          <a:lstStyle/>
          <a:p>
            <a:pPr marL="0" indent="0">
              <a:buNone/>
            </a:pPr>
            <a:r>
              <a:rPr lang="en-US" b="1" dirty="0">
                <a:latin typeface="Calibri" panose="020F0502020204030204" pitchFamily="34" charset="0"/>
              </a:rPr>
              <a:t>Strength:</a:t>
            </a:r>
          </a:p>
          <a:p>
            <a:pPr marL="0" indent="-34290">
              <a:buNone/>
            </a:pPr>
            <a:r>
              <a:rPr lang="en-US" sz="2400" dirty="0">
                <a:latin typeface="Calibri" panose="020F0502020204030204" pitchFamily="34" charset="0"/>
              </a:rPr>
              <a:t>&gt;.3 standard deviations (SD) </a:t>
            </a:r>
            <a:r>
              <a:rPr lang="en-US" sz="2400" i="1" dirty="0">
                <a:latin typeface="Calibri" panose="020F0502020204030204" pitchFamily="34" charset="0"/>
              </a:rPr>
              <a:t>above</a:t>
            </a:r>
            <a:r>
              <a:rPr lang="en-US" sz="2400" dirty="0">
                <a:latin typeface="Calibri" panose="020F0502020204030204" pitchFamily="34" charset="0"/>
              </a:rPr>
              <a:t> national mean =    green box</a:t>
            </a:r>
          </a:p>
          <a:p>
            <a:endParaRPr lang="en-US" b="1" dirty="0">
              <a:latin typeface="Calibri" panose="020F0502020204030204" pitchFamily="34" charset="0"/>
            </a:endParaRPr>
          </a:p>
          <a:p>
            <a:pPr marL="0" indent="0">
              <a:buNone/>
            </a:pPr>
            <a:r>
              <a:rPr lang="en-US" b="1" dirty="0">
                <a:latin typeface="Calibri" panose="020F0502020204030204" pitchFamily="34" charset="0"/>
              </a:rPr>
              <a:t>Areas for Improvement:</a:t>
            </a:r>
          </a:p>
          <a:p>
            <a:pPr marL="0" indent="0">
              <a:buNone/>
            </a:pPr>
            <a:r>
              <a:rPr lang="en-US" sz="2400" dirty="0">
                <a:latin typeface="Calibri" panose="020F0502020204030204" pitchFamily="34" charset="0"/>
              </a:rPr>
              <a:t>&gt;.3 standard deviations (SD) </a:t>
            </a:r>
            <a:r>
              <a:rPr lang="en-US" sz="2400" i="1" dirty="0">
                <a:latin typeface="Calibri" panose="020F0502020204030204" pitchFamily="34" charset="0"/>
              </a:rPr>
              <a:t>below</a:t>
            </a:r>
            <a:r>
              <a:rPr lang="en-US" sz="2400" dirty="0">
                <a:latin typeface="Calibri" panose="020F0502020204030204" pitchFamily="34" charset="0"/>
              </a:rPr>
              <a:t> national mean =      red box</a:t>
            </a:r>
          </a:p>
        </p:txBody>
      </p:sp>
      <p:sp>
        <p:nvSpPr>
          <p:cNvPr id="2" name="Rectangle 1"/>
          <p:cNvSpPr/>
          <p:nvPr/>
        </p:nvSpPr>
        <p:spPr>
          <a:xfrm>
            <a:off x="7127748" y="2209800"/>
            <a:ext cx="1676400" cy="533400"/>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27748" y="3771900"/>
            <a:ext cx="16764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40143"/>
            <a:ext cx="2133600" cy="973723"/>
          </a:xfrm>
          <a:prstGeom prst="rect">
            <a:avLst/>
          </a:prstGeom>
        </p:spPr>
      </p:pic>
      <p:sp>
        <p:nvSpPr>
          <p:cNvPr id="6" name="TextBox 5"/>
          <p:cNvSpPr txBox="1"/>
          <p:nvPr/>
        </p:nvSpPr>
        <p:spPr>
          <a:xfrm>
            <a:off x="304800" y="5968427"/>
            <a:ext cx="7467600" cy="584775"/>
          </a:xfrm>
          <a:prstGeom prst="rect">
            <a:avLst/>
          </a:prstGeom>
          <a:noFill/>
        </p:spPr>
        <p:txBody>
          <a:bodyPr wrap="square" rtlCol="0">
            <a:spAutoFit/>
          </a:bodyPr>
          <a:lstStyle/>
          <a:p>
            <a:r>
              <a:rPr lang="en-US" sz="1600" i="1" dirty="0"/>
              <a:t>Please Note: Strengths and weaknesses are calculated with the national mean and national standard deviation, and then are compared to MA data.</a:t>
            </a:r>
          </a:p>
        </p:txBody>
      </p:sp>
    </p:spTree>
    <p:extLst>
      <p:ext uri="{BB962C8B-B14F-4D97-AF65-F5344CB8AC3E}">
        <p14:creationId xmlns:p14="http://schemas.microsoft.com/office/powerpoint/2010/main" val="3616586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696200" y="5715000"/>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17306589"/>
              </p:ext>
            </p:extLst>
          </p:nvPr>
        </p:nvGraphicFramePr>
        <p:xfrm>
          <a:off x="685799" y="1905002"/>
          <a:ext cx="7772400" cy="3959753"/>
        </p:xfrm>
        <a:graphic>
          <a:graphicData uri="http://schemas.openxmlformats.org/drawingml/2006/table">
            <a:tbl>
              <a:tblPr firstRow="1" lastCol="1" bandRow="1">
                <a:tableStyleId>{21E4AEA4-8DFA-4A89-87EB-49C32662AFE0}</a:tableStyleId>
              </a:tblPr>
              <a:tblGrid>
                <a:gridCol w="5029201">
                  <a:extLst>
                    <a:ext uri="{9D8B030D-6E8A-4147-A177-3AD203B41FA5}">
                      <a16:colId xmlns:a16="http://schemas.microsoft.com/office/drawing/2014/main" val="20000"/>
                    </a:ext>
                  </a:extLst>
                </a:gridCol>
                <a:gridCol w="1015115">
                  <a:extLst>
                    <a:ext uri="{9D8B030D-6E8A-4147-A177-3AD203B41FA5}">
                      <a16:colId xmlns:a16="http://schemas.microsoft.com/office/drawing/2014/main" val="20001"/>
                    </a:ext>
                  </a:extLst>
                </a:gridCol>
                <a:gridCol w="864042">
                  <a:extLst>
                    <a:ext uri="{9D8B030D-6E8A-4147-A177-3AD203B41FA5}">
                      <a16:colId xmlns:a16="http://schemas.microsoft.com/office/drawing/2014/main" val="20002"/>
                    </a:ext>
                  </a:extLst>
                </a:gridCol>
                <a:gridCol w="864042">
                  <a:extLst>
                    <a:ext uri="{9D8B030D-6E8A-4147-A177-3AD203B41FA5}">
                      <a16:colId xmlns:a16="http://schemas.microsoft.com/office/drawing/2014/main" val="20003"/>
                    </a:ext>
                  </a:extLst>
                </a:gridCol>
              </a:tblGrid>
              <a:tr h="378354">
                <a:tc>
                  <a:txBody>
                    <a:bodyPr/>
                    <a:lstStyle/>
                    <a:p>
                      <a:endParaRPr lang="en-US" sz="1600" dirty="0"/>
                    </a:p>
                  </a:txBody>
                  <a:tcPr anchor="ctr">
                    <a:solidFill>
                      <a:schemeClr val="accent1"/>
                    </a:solidFill>
                  </a:tcPr>
                </a:tc>
                <a:tc>
                  <a:txBody>
                    <a:bodyPr/>
                    <a:lstStyle/>
                    <a:p>
                      <a:pPr algn="ctr"/>
                      <a:endParaRPr lang="en-US" sz="1600" dirty="0"/>
                    </a:p>
                  </a:txBody>
                  <a:tcPr anchor="ctr">
                    <a:solidFill>
                      <a:schemeClr val="accent1"/>
                    </a:solidFill>
                  </a:tcPr>
                </a:tc>
                <a:tc gridSpan="2">
                  <a:txBody>
                    <a:bodyPr/>
                    <a:lstStyle/>
                    <a:p>
                      <a:pPr algn="ctr"/>
                      <a:r>
                        <a:rPr lang="en-US" sz="1600" dirty="0"/>
                        <a:t>National</a:t>
                      </a:r>
                    </a:p>
                  </a:txBody>
                  <a:tcPr anchor="ctr">
                    <a:solidFill>
                      <a:schemeClr val="accent1"/>
                    </a:solidFill>
                  </a:tcPr>
                </a:tc>
                <a:tc hMerge="1">
                  <a:txBody>
                    <a:bodyPr/>
                    <a:lstStyle/>
                    <a:p>
                      <a:pPr algn="ctr"/>
                      <a:endParaRPr lang="en-US" dirty="0"/>
                    </a:p>
                  </a:txBody>
                  <a:tcPr anchor="ctr">
                    <a:solidFill>
                      <a:schemeClr val="accent1"/>
                    </a:solidFill>
                  </a:tcPr>
                </a:tc>
                <a:extLst>
                  <a:ext uri="{0D108BD9-81ED-4DB2-BD59-A6C34878D82A}">
                    <a16:rowId xmlns:a16="http://schemas.microsoft.com/office/drawing/2014/main" val="3085946718"/>
                  </a:ext>
                </a:extLst>
              </a:tr>
              <a:tr h="378354">
                <a:tc>
                  <a:txBody>
                    <a:bodyPr/>
                    <a:lstStyle/>
                    <a:p>
                      <a:r>
                        <a:rPr lang="en-US" sz="1600" dirty="0">
                          <a:solidFill>
                            <a:schemeClr val="bg1"/>
                          </a:solidFill>
                        </a:rPr>
                        <a:t>ITEMS</a:t>
                      </a:r>
                    </a:p>
                  </a:txBody>
                  <a:tcPr anchor="ctr">
                    <a:solidFill>
                      <a:schemeClr val="accent1"/>
                    </a:solidFill>
                  </a:tcPr>
                </a:tc>
                <a:tc>
                  <a:txBody>
                    <a:bodyPr/>
                    <a:lstStyle/>
                    <a:p>
                      <a:pPr algn="ctr"/>
                      <a:r>
                        <a:rPr lang="en-US" sz="1600" b="1" dirty="0">
                          <a:solidFill>
                            <a:schemeClr val="bg1"/>
                          </a:solidFill>
                        </a:rPr>
                        <a:t>MA</a:t>
                      </a:r>
                      <a:r>
                        <a:rPr lang="en-US" sz="1600" b="1" baseline="0" dirty="0">
                          <a:solidFill>
                            <a:schemeClr val="bg1"/>
                          </a:solidFill>
                        </a:rPr>
                        <a:t> 2019</a:t>
                      </a:r>
                      <a:endParaRPr lang="en-US" sz="1600" b="1" dirty="0">
                        <a:solidFill>
                          <a:schemeClr val="bg1"/>
                        </a:solidFill>
                      </a:endParaRPr>
                    </a:p>
                  </a:txBody>
                  <a:tcPr anchor="ctr">
                    <a:solidFill>
                      <a:schemeClr val="accent1"/>
                    </a:solidFill>
                  </a:tcPr>
                </a:tc>
                <a:tc>
                  <a:txBody>
                    <a:bodyPr/>
                    <a:lstStyle/>
                    <a:p>
                      <a:pPr algn="ctr"/>
                      <a:r>
                        <a:rPr lang="en-US" sz="1600" b="1" dirty="0">
                          <a:solidFill>
                            <a:schemeClr val="bg1"/>
                          </a:solidFill>
                        </a:rPr>
                        <a:t>SD</a:t>
                      </a:r>
                    </a:p>
                  </a:txBody>
                  <a:tcPr anchor="ctr">
                    <a:solidFill>
                      <a:schemeClr val="accent1"/>
                    </a:solidFill>
                  </a:tcPr>
                </a:tc>
                <a:tc>
                  <a:txBody>
                    <a:bodyPr/>
                    <a:lstStyle/>
                    <a:p>
                      <a:pPr algn="ctr"/>
                      <a:r>
                        <a:rPr lang="en-US" sz="1600" b="1" dirty="0">
                          <a:solidFill>
                            <a:schemeClr val="bg1"/>
                          </a:solidFill>
                        </a:rPr>
                        <a:t>Mean</a:t>
                      </a:r>
                    </a:p>
                  </a:txBody>
                  <a:tcPr anchor="ctr">
                    <a:solidFill>
                      <a:schemeClr val="accent1"/>
                    </a:solidFill>
                  </a:tcPr>
                </a:tc>
                <a:extLst>
                  <a:ext uri="{0D108BD9-81ED-4DB2-BD59-A6C34878D82A}">
                    <a16:rowId xmlns:a16="http://schemas.microsoft.com/office/drawing/2014/main" val="10000"/>
                  </a:ext>
                </a:extLst>
              </a:tr>
              <a:tr h="590853">
                <a:tc>
                  <a:txBody>
                    <a:bodyPr/>
                    <a:lstStyle/>
                    <a:p>
                      <a:r>
                        <a:rPr lang="en-US" sz="1600" b="1" dirty="0">
                          <a:latin typeface="Calibri" panose="020F0502020204030204" pitchFamily="34" charset="0"/>
                        </a:rPr>
                        <a:t>B2.</a:t>
                      </a:r>
                      <a:r>
                        <a:rPr lang="en-US" sz="1600" b="1" baseline="0" dirty="0">
                          <a:latin typeface="Calibri" panose="020F0502020204030204" pitchFamily="34" charset="0"/>
                        </a:rPr>
                        <a:t> </a:t>
                      </a:r>
                      <a:r>
                        <a:rPr lang="en-US" sz="1600" baseline="0" dirty="0">
                          <a:latin typeface="Calibri" panose="020F0502020204030204" pitchFamily="34" charset="0"/>
                        </a:rPr>
                        <a:t>There are people providing services to my child and family who are not involved in my Wraparound team.</a:t>
                      </a:r>
                      <a:endParaRPr lang="en-US" sz="1600" dirty="0">
                        <a:latin typeface="Calibri" panose="020F0502020204030204" pitchFamily="34" charset="0"/>
                      </a:endParaRPr>
                    </a:p>
                  </a:txBody>
                  <a:tcPr anchor="ctr"/>
                </a:tc>
                <a:tc>
                  <a:txBody>
                    <a:bodyPr/>
                    <a:lstStyle/>
                    <a:p>
                      <a:pPr algn="ctr"/>
                      <a:r>
                        <a:rPr lang="en-US" sz="1600" dirty="0"/>
                        <a:t>0.0</a:t>
                      </a:r>
                    </a:p>
                  </a:txBody>
                  <a:tcPr anchor="ctr"/>
                </a:tc>
                <a:tc>
                  <a:txBody>
                    <a:bodyPr/>
                    <a:lstStyle/>
                    <a:p>
                      <a:pPr algn="ctr"/>
                      <a:r>
                        <a:rPr lang="en-US" sz="1600" dirty="0">
                          <a:solidFill>
                            <a:schemeClr val="bg1"/>
                          </a:solidFill>
                        </a:rPr>
                        <a:t>0.4</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-0.3</a:t>
                      </a:r>
                    </a:p>
                  </a:txBody>
                  <a:tcPr anchor="ctr">
                    <a:solidFill>
                      <a:schemeClr val="accent2">
                        <a:lumMod val="60000"/>
                        <a:lumOff val="40000"/>
                      </a:schemeClr>
                    </a:solidFill>
                  </a:tcPr>
                </a:tc>
                <a:extLst>
                  <a:ext uri="{0D108BD9-81ED-4DB2-BD59-A6C34878D82A}">
                    <a16:rowId xmlns:a16="http://schemas.microsoft.com/office/drawing/2014/main" val="10001"/>
                  </a:ext>
                </a:extLst>
              </a:tr>
              <a:tr h="839633">
                <a:tc>
                  <a:txBody>
                    <a:bodyPr/>
                    <a:lstStyle/>
                    <a:p>
                      <a:r>
                        <a:rPr lang="en-US" sz="1600" b="1" dirty="0">
                          <a:latin typeface="Calibri" panose="020F0502020204030204" pitchFamily="34" charset="0"/>
                        </a:rPr>
                        <a:t>B4.</a:t>
                      </a:r>
                      <a:r>
                        <a:rPr lang="en-US" sz="1600" dirty="0">
                          <a:latin typeface="Calibri" panose="020F0502020204030204" pitchFamily="34" charset="0"/>
                        </a:rPr>
                        <a:t> My Wraparound team came up with creative</a:t>
                      </a:r>
                      <a:r>
                        <a:rPr lang="en-US" sz="1600" baseline="0" dirty="0">
                          <a:latin typeface="Calibri" panose="020F0502020204030204" pitchFamily="34" charset="0"/>
                        </a:rPr>
                        <a:t> ideas for our plan that were different from anything that had been tried before.</a:t>
                      </a:r>
                      <a:endParaRPr lang="en-US" sz="1600" dirty="0">
                        <a:latin typeface="Calibri" panose="020F0502020204030204" pitchFamily="34" charset="0"/>
                      </a:endParaRPr>
                    </a:p>
                  </a:txBody>
                  <a:tcPr anchor="ctr"/>
                </a:tc>
                <a:tc>
                  <a:txBody>
                    <a:bodyPr/>
                    <a:lstStyle/>
                    <a:p>
                      <a:pPr algn="ctr"/>
                      <a:r>
                        <a:rPr lang="en-US" sz="1600" dirty="0"/>
                        <a:t>0.8</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1.1</a:t>
                      </a:r>
                    </a:p>
                  </a:txBody>
                  <a:tcPr anchor="ctr">
                    <a:solidFill>
                      <a:schemeClr val="accent2">
                        <a:lumMod val="60000"/>
                        <a:lumOff val="40000"/>
                      </a:schemeClr>
                    </a:solidFill>
                  </a:tcPr>
                </a:tc>
                <a:extLst>
                  <a:ext uri="{0D108BD9-81ED-4DB2-BD59-A6C34878D82A}">
                    <a16:rowId xmlns:a16="http://schemas.microsoft.com/office/drawing/2014/main" val="10002"/>
                  </a:ext>
                </a:extLst>
              </a:tr>
              <a:tr h="590853">
                <a:tc>
                  <a:txBody>
                    <a:bodyPr/>
                    <a:lstStyle/>
                    <a:p>
                      <a:r>
                        <a:rPr lang="en-US" sz="1600" b="1" dirty="0">
                          <a:latin typeface="Calibri" panose="020F0502020204030204" pitchFamily="34" charset="0"/>
                        </a:rPr>
                        <a:t>B7. </a:t>
                      </a:r>
                      <a:r>
                        <a:rPr lang="en-US" sz="1600" dirty="0">
                          <a:latin typeface="Calibri" panose="020F0502020204030204" pitchFamily="34" charset="0"/>
                        </a:rPr>
                        <a:t>I sometimes feel like our team does not include the right</a:t>
                      </a:r>
                      <a:r>
                        <a:rPr lang="en-US" sz="1600" baseline="0" dirty="0">
                          <a:latin typeface="Calibri" panose="020F0502020204030204" pitchFamily="34" charset="0"/>
                        </a:rPr>
                        <a:t> people to help my child and family.</a:t>
                      </a:r>
                      <a:endParaRPr lang="en-US" sz="1600" dirty="0">
                        <a:latin typeface="Calibri" panose="020F0502020204030204" pitchFamily="34" charset="0"/>
                      </a:endParaRPr>
                    </a:p>
                  </a:txBody>
                  <a:tcPr anchor="ctr"/>
                </a:tc>
                <a:tc>
                  <a:txBody>
                    <a:bodyPr/>
                    <a:lstStyle/>
                    <a:p>
                      <a:pPr algn="ctr"/>
                      <a:r>
                        <a:rPr lang="en-US" sz="1600" dirty="0"/>
                        <a:t>0.8</a:t>
                      </a:r>
                    </a:p>
                  </a:txBody>
                  <a:tcPr anchor="ctr"/>
                </a:tc>
                <a:tc>
                  <a:txBody>
                    <a:bodyPr/>
                    <a:lstStyle/>
                    <a:p>
                      <a:pPr algn="ctr"/>
                      <a:r>
                        <a:rPr lang="en-US" sz="1600" dirty="0">
                          <a:solidFill>
                            <a:schemeClr val="bg1"/>
                          </a:solidFill>
                        </a:rPr>
                        <a:t>0.6</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0.8</a:t>
                      </a:r>
                    </a:p>
                  </a:txBody>
                  <a:tcPr anchor="ctr">
                    <a:solidFill>
                      <a:schemeClr val="accent2">
                        <a:lumMod val="60000"/>
                        <a:lumOff val="40000"/>
                      </a:schemeClr>
                    </a:solidFill>
                  </a:tcPr>
                </a:tc>
                <a:extLst>
                  <a:ext uri="{0D108BD9-81ED-4DB2-BD59-A6C34878D82A}">
                    <a16:rowId xmlns:a16="http://schemas.microsoft.com/office/drawing/2014/main" val="10003"/>
                  </a:ext>
                </a:extLst>
              </a:tr>
              <a:tr h="590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rPr>
                        <a:t>B15. </a:t>
                      </a:r>
                      <a:r>
                        <a:rPr lang="en-US" sz="1600" dirty="0">
                          <a:latin typeface="Calibri" panose="020F0502020204030204" pitchFamily="34" charset="0"/>
                        </a:rPr>
                        <a:t>Members of our Wraparound team sometimes do not do the tasks they are assigned.</a:t>
                      </a:r>
                    </a:p>
                  </a:txBody>
                  <a:tcPr anchor="ctr"/>
                </a:tc>
                <a:tc>
                  <a:txBody>
                    <a:bodyPr/>
                    <a:lstStyle/>
                    <a:p>
                      <a:pPr algn="ctr"/>
                      <a:r>
                        <a:rPr lang="en-US" sz="1600" dirty="0"/>
                        <a:t>0.8</a:t>
                      </a:r>
                    </a:p>
                  </a:txBody>
                  <a:tcPr anchor="ctr"/>
                </a:tc>
                <a:tc>
                  <a:txBody>
                    <a:bodyPr/>
                    <a:lstStyle/>
                    <a:p>
                      <a:pPr algn="ctr"/>
                      <a:r>
                        <a:rPr lang="en-US" sz="1600" dirty="0">
                          <a:solidFill>
                            <a:schemeClr val="bg1"/>
                          </a:solidFill>
                        </a:rPr>
                        <a:t>0.6</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0.7</a:t>
                      </a:r>
                    </a:p>
                  </a:txBody>
                  <a:tcPr anchor="ctr">
                    <a:solidFill>
                      <a:schemeClr val="accent2">
                        <a:lumMod val="60000"/>
                        <a:lumOff val="40000"/>
                      </a:schemeClr>
                    </a:solidFill>
                  </a:tcPr>
                </a:tc>
                <a:extLst>
                  <a:ext uri="{0D108BD9-81ED-4DB2-BD59-A6C34878D82A}">
                    <a16:rowId xmlns:a16="http://schemas.microsoft.com/office/drawing/2014/main" val="10004"/>
                  </a:ext>
                </a:extLst>
              </a:tr>
              <a:tr h="590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rPr>
                        <a:t>B22. </a:t>
                      </a:r>
                      <a:r>
                        <a:rPr lang="en-US" sz="1600" dirty="0">
                          <a:latin typeface="Calibri" panose="020F0502020204030204" pitchFamily="34" charset="0"/>
                        </a:rPr>
                        <a:t>At each team meeting, my family and I give feedback</a:t>
                      </a:r>
                      <a:r>
                        <a:rPr lang="en-US" sz="1600" baseline="0" dirty="0">
                          <a:latin typeface="Calibri" panose="020F0502020204030204" pitchFamily="34" charset="0"/>
                        </a:rPr>
                        <a:t> on how well the Wraparound process is working for us. </a:t>
                      </a:r>
                      <a:endParaRPr lang="en-US" sz="1600" dirty="0">
                        <a:latin typeface="Calibri" panose="020F0502020204030204" pitchFamily="34" charset="0"/>
                      </a:endParaRPr>
                    </a:p>
                  </a:txBody>
                  <a:tcPr anchor="ctr"/>
                </a:tc>
                <a:tc>
                  <a:txBody>
                    <a:bodyPr/>
                    <a:lstStyle/>
                    <a:p>
                      <a:pPr algn="ctr"/>
                      <a:r>
                        <a:rPr lang="en-US" sz="1600" dirty="0"/>
                        <a:t>0.7</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1.2</a:t>
                      </a:r>
                    </a:p>
                  </a:txBody>
                  <a:tcPr anchor="ctr">
                    <a:solidFill>
                      <a:schemeClr val="accent2">
                        <a:lumMod val="60000"/>
                        <a:lumOff val="40000"/>
                      </a:schemeClr>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5731329" y="2676524"/>
            <a:ext cx="1013252" cy="561976"/>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12" name="Rectangle 11"/>
          <p:cNvSpPr/>
          <p:nvPr/>
        </p:nvSpPr>
        <p:spPr>
          <a:xfrm>
            <a:off x="5731329" y="5257800"/>
            <a:ext cx="1013252" cy="5333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457200" y="274638"/>
            <a:ext cx="8229600" cy="1143000"/>
          </a:xfrm>
        </p:spPr>
        <p:txBody>
          <a:bodyPr>
            <a:normAutofit fontScale="90000"/>
          </a:bodyPr>
          <a:lstStyle/>
          <a:p>
            <a:r>
              <a:rPr lang="en-US" dirty="0"/>
              <a:t>Effective Teamwork</a:t>
            </a:r>
            <a:br>
              <a:rPr lang="en-US" dirty="0"/>
            </a:br>
            <a:r>
              <a:rPr lang="en-US" sz="2700" dirty="0"/>
              <a:t>(0.3 Standard Deviation above/below National Mean)</a:t>
            </a:r>
            <a:endParaRPr lang="en-US" sz="4000" dirty="0"/>
          </a:p>
        </p:txBody>
      </p:sp>
      <p:sp>
        <p:nvSpPr>
          <p:cNvPr id="9" name="Rectangle 8"/>
          <p:cNvSpPr/>
          <p:nvPr/>
        </p:nvSpPr>
        <p:spPr>
          <a:xfrm>
            <a:off x="5731329" y="3239860"/>
            <a:ext cx="1013252"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156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Effective Teamwork</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81588734"/>
              </p:ext>
            </p:extLst>
          </p:nvPr>
        </p:nvGraphicFramePr>
        <p:xfrm>
          <a:off x="685800" y="1752602"/>
          <a:ext cx="8229600" cy="481677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9" name="TextBox 8"/>
          <p:cNvSpPr txBox="1"/>
          <p:nvPr/>
        </p:nvSpPr>
        <p:spPr>
          <a:xfrm>
            <a:off x="76200" y="5634337"/>
            <a:ext cx="762000" cy="461665"/>
          </a:xfrm>
          <a:prstGeom prst="rect">
            <a:avLst/>
          </a:prstGeom>
          <a:noFill/>
        </p:spPr>
        <p:txBody>
          <a:bodyPr wrap="square" rtlCol="0">
            <a:spAutoFit/>
          </a:bodyPr>
          <a:lstStyle/>
          <a:p>
            <a:r>
              <a:rPr lang="en-US" sz="1200" i="1" dirty="0"/>
              <a:t>Strongly Disagree</a:t>
            </a:r>
          </a:p>
        </p:txBody>
      </p:sp>
      <p:sp>
        <p:nvSpPr>
          <p:cNvPr id="10" name="TextBox 9"/>
          <p:cNvSpPr txBox="1"/>
          <p:nvPr/>
        </p:nvSpPr>
        <p:spPr>
          <a:xfrm>
            <a:off x="76200" y="1752602"/>
            <a:ext cx="762000" cy="461665"/>
          </a:xfrm>
          <a:prstGeom prst="rect">
            <a:avLst/>
          </a:prstGeom>
          <a:noFill/>
        </p:spPr>
        <p:txBody>
          <a:bodyPr wrap="square" rtlCol="0">
            <a:spAutoFit/>
          </a:bodyPr>
          <a:lstStyle/>
          <a:p>
            <a:r>
              <a:rPr lang="en-US" sz="1200" i="1" dirty="0"/>
              <a:t>Strongly Agree</a:t>
            </a:r>
          </a:p>
        </p:txBody>
      </p:sp>
      <p:sp>
        <p:nvSpPr>
          <p:cNvPr id="11" name="TextBox 10"/>
          <p:cNvSpPr txBox="1"/>
          <p:nvPr/>
        </p:nvSpPr>
        <p:spPr>
          <a:xfrm>
            <a:off x="76200" y="3766068"/>
            <a:ext cx="762000" cy="276999"/>
          </a:xfrm>
          <a:prstGeom prst="rect">
            <a:avLst/>
          </a:prstGeom>
          <a:noFill/>
        </p:spPr>
        <p:txBody>
          <a:bodyPr wrap="square" rtlCol="0">
            <a:spAutoFit/>
          </a:bodyPr>
          <a:lstStyle/>
          <a:p>
            <a:r>
              <a:rPr lang="en-US" sz="1200" i="1" dirty="0"/>
              <a:t>Neutral</a:t>
            </a:r>
          </a:p>
        </p:txBody>
      </p:sp>
      <p:sp>
        <p:nvSpPr>
          <p:cNvPr id="12" name="TextBox 11"/>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spTree>
    <p:extLst>
      <p:ext uri="{BB962C8B-B14F-4D97-AF65-F5344CB8AC3E}">
        <p14:creationId xmlns:p14="http://schemas.microsoft.com/office/powerpoint/2010/main" val="2497924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21" name="TextBox 20"/>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81424939"/>
              </p:ext>
            </p:extLst>
          </p:nvPr>
        </p:nvGraphicFramePr>
        <p:xfrm>
          <a:off x="685799" y="1905000"/>
          <a:ext cx="7772400" cy="4435700"/>
        </p:xfrm>
        <a:graphic>
          <a:graphicData uri="http://schemas.openxmlformats.org/drawingml/2006/table">
            <a:tbl>
              <a:tblPr firstRow="1" lastCol="1" bandRow="1">
                <a:tableStyleId>{21E4AEA4-8DFA-4A89-87EB-49C32662AFE0}</a:tableStyleId>
              </a:tblPr>
              <a:tblGrid>
                <a:gridCol w="4953001">
                  <a:extLst>
                    <a:ext uri="{9D8B030D-6E8A-4147-A177-3AD203B41FA5}">
                      <a16:colId xmlns:a16="http://schemas.microsoft.com/office/drawing/2014/main" val="20000"/>
                    </a:ext>
                  </a:extLst>
                </a:gridCol>
                <a:gridCol w="1091315">
                  <a:extLst>
                    <a:ext uri="{9D8B030D-6E8A-4147-A177-3AD203B41FA5}">
                      <a16:colId xmlns:a16="http://schemas.microsoft.com/office/drawing/2014/main" val="20001"/>
                    </a:ext>
                  </a:extLst>
                </a:gridCol>
                <a:gridCol w="864042">
                  <a:extLst>
                    <a:ext uri="{9D8B030D-6E8A-4147-A177-3AD203B41FA5}">
                      <a16:colId xmlns:a16="http://schemas.microsoft.com/office/drawing/2014/main" val="20002"/>
                    </a:ext>
                  </a:extLst>
                </a:gridCol>
                <a:gridCol w="864042">
                  <a:extLst>
                    <a:ext uri="{9D8B030D-6E8A-4147-A177-3AD203B41FA5}">
                      <a16:colId xmlns:a16="http://schemas.microsoft.com/office/drawing/2014/main" val="20003"/>
                    </a:ext>
                  </a:extLst>
                </a:gridCol>
              </a:tblGrid>
              <a:tr h="378354">
                <a:tc>
                  <a:txBody>
                    <a:bodyPr/>
                    <a:lstStyle/>
                    <a:p>
                      <a:endParaRPr lang="en-US" sz="1600" dirty="0">
                        <a:solidFill>
                          <a:schemeClr val="bg1"/>
                        </a:solidFill>
                      </a:endParaRPr>
                    </a:p>
                  </a:txBody>
                  <a:tcPr anchor="ctr">
                    <a:solidFill>
                      <a:schemeClr val="accent1"/>
                    </a:solidFill>
                  </a:tcPr>
                </a:tc>
                <a:tc>
                  <a:txBody>
                    <a:bodyPr/>
                    <a:lstStyle/>
                    <a:p>
                      <a:pPr algn="ctr"/>
                      <a:endParaRPr lang="en-US" sz="1600" dirty="0">
                        <a:solidFill>
                          <a:schemeClr val="bg1"/>
                        </a:solidFill>
                      </a:endParaRPr>
                    </a:p>
                  </a:txBody>
                  <a:tcPr anchor="ctr">
                    <a:solidFill>
                      <a:schemeClr val="accent1"/>
                    </a:solidFill>
                  </a:tcPr>
                </a:tc>
                <a:tc gridSpan="2">
                  <a:txBody>
                    <a:bodyPr/>
                    <a:lstStyle/>
                    <a:p>
                      <a:pPr algn="ctr"/>
                      <a:r>
                        <a:rPr lang="en-US" sz="1600" dirty="0">
                          <a:solidFill>
                            <a:schemeClr val="bg1"/>
                          </a:solidFill>
                        </a:rPr>
                        <a:t>National</a:t>
                      </a:r>
                    </a:p>
                  </a:txBody>
                  <a:tcPr anchor="ctr">
                    <a:solidFill>
                      <a:schemeClr val="accent1"/>
                    </a:solidFill>
                  </a:tcPr>
                </a:tc>
                <a:tc hMerge="1">
                  <a:txBody>
                    <a:bodyPr/>
                    <a:lstStyle/>
                    <a:p>
                      <a:pPr algn="ctr"/>
                      <a:endParaRPr lang="en-US" dirty="0"/>
                    </a:p>
                  </a:txBody>
                  <a:tcPr anchor="ctr">
                    <a:solidFill>
                      <a:schemeClr val="accent1"/>
                    </a:solidFill>
                  </a:tcPr>
                </a:tc>
                <a:extLst>
                  <a:ext uri="{0D108BD9-81ED-4DB2-BD59-A6C34878D82A}">
                    <a16:rowId xmlns:a16="http://schemas.microsoft.com/office/drawing/2014/main" val="1420128140"/>
                  </a:ext>
                </a:extLst>
              </a:tr>
              <a:tr h="378354">
                <a:tc>
                  <a:txBody>
                    <a:bodyPr/>
                    <a:lstStyle/>
                    <a:p>
                      <a:r>
                        <a:rPr lang="en-US" dirty="0">
                          <a:solidFill>
                            <a:schemeClr val="bg1"/>
                          </a:solidFill>
                        </a:rPr>
                        <a:t>ITEMS</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MA</a:t>
                      </a:r>
                      <a:r>
                        <a:rPr lang="en-US" sz="1800" baseline="0" dirty="0">
                          <a:solidFill>
                            <a:schemeClr val="bg1"/>
                          </a:solidFill>
                        </a:rPr>
                        <a:t> 2018</a:t>
                      </a:r>
                      <a:endParaRPr lang="en-US" sz="1800" dirty="0">
                        <a:solidFill>
                          <a:schemeClr val="bg1"/>
                        </a:solidFill>
                      </a:endParaRPr>
                    </a:p>
                  </a:txBody>
                  <a:tcPr anchor="ctr">
                    <a:solidFill>
                      <a:schemeClr val="accent1"/>
                    </a:solidFill>
                  </a:tcPr>
                </a:tc>
                <a:tc>
                  <a:txBody>
                    <a:bodyPr/>
                    <a:lstStyle/>
                    <a:p>
                      <a:pPr algn="ctr"/>
                      <a:r>
                        <a:rPr lang="en-US" dirty="0">
                          <a:solidFill>
                            <a:schemeClr val="bg1"/>
                          </a:solidFill>
                        </a:rPr>
                        <a:t>SD</a:t>
                      </a:r>
                    </a:p>
                  </a:txBody>
                  <a:tcPr anchor="ctr">
                    <a:solidFill>
                      <a:schemeClr val="accent1"/>
                    </a:solidFill>
                  </a:tcPr>
                </a:tc>
                <a:tc>
                  <a:txBody>
                    <a:bodyPr/>
                    <a:lstStyle/>
                    <a:p>
                      <a:pPr algn="ctr"/>
                      <a:r>
                        <a:rPr lang="en-US" dirty="0">
                          <a:solidFill>
                            <a:schemeClr val="bg1"/>
                          </a:solidFill>
                        </a:rPr>
                        <a:t>Mean</a:t>
                      </a:r>
                    </a:p>
                  </a:txBody>
                  <a:tcPr anchor="ctr">
                    <a:solidFill>
                      <a:schemeClr val="accent1"/>
                    </a:solidFill>
                  </a:tcPr>
                </a:tc>
                <a:extLst>
                  <a:ext uri="{0D108BD9-81ED-4DB2-BD59-A6C34878D82A}">
                    <a16:rowId xmlns:a16="http://schemas.microsoft.com/office/drawing/2014/main" val="10000"/>
                  </a:ext>
                </a:extLst>
              </a:tr>
              <a:tr h="590853">
                <a:tc>
                  <a:txBody>
                    <a:bodyPr/>
                    <a:lstStyle/>
                    <a:p>
                      <a:r>
                        <a:rPr lang="en-US" sz="1600" b="1" dirty="0">
                          <a:latin typeface="Calibri" panose="020F0502020204030204" pitchFamily="34" charset="0"/>
                        </a:rPr>
                        <a:t>B9. </a:t>
                      </a:r>
                      <a:r>
                        <a:rPr lang="en-US" sz="1600" dirty="0">
                          <a:latin typeface="Calibri" panose="020F0502020204030204" pitchFamily="34" charset="0"/>
                        </a:rPr>
                        <a:t>Being involved in Wraparound has</a:t>
                      </a:r>
                      <a:r>
                        <a:rPr lang="en-US" sz="1600" baseline="0" dirty="0">
                          <a:latin typeface="Calibri" panose="020F0502020204030204" pitchFamily="34" charset="0"/>
                        </a:rPr>
                        <a:t> increased the support my child and family get from friends and family.</a:t>
                      </a:r>
                      <a:endParaRPr lang="en-US" sz="1600" dirty="0">
                        <a:latin typeface="Calibri" panose="020F0502020204030204" pitchFamily="34" charset="0"/>
                      </a:endParaRPr>
                    </a:p>
                  </a:txBody>
                  <a:tcPr anchor="ctr"/>
                </a:tc>
                <a:tc>
                  <a:txBody>
                    <a:bodyPr/>
                    <a:lstStyle/>
                    <a:p>
                      <a:pPr algn="ctr"/>
                      <a:r>
                        <a:rPr lang="en-US" sz="1600" dirty="0"/>
                        <a:t>0.5</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0.9</a:t>
                      </a:r>
                    </a:p>
                  </a:txBody>
                  <a:tcPr anchor="ctr">
                    <a:solidFill>
                      <a:schemeClr val="accent2">
                        <a:lumMod val="60000"/>
                        <a:lumOff val="40000"/>
                      </a:schemeClr>
                    </a:solidFill>
                  </a:tcPr>
                </a:tc>
                <a:extLst>
                  <a:ext uri="{0D108BD9-81ED-4DB2-BD59-A6C34878D82A}">
                    <a16:rowId xmlns:a16="http://schemas.microsoft.com/office/drawing/2014/main" val="10001"/>
                  </a:ext>
                </a:extLst>
              </a:tr>
              <a:tr h="839633">
                <a:tc>
                  <a:txBody>
                    <a:bodyPr/>
                    <a:lstStyle/>
                    <a:p>
                      <a:r>
                        <a:rPr lang="en-US" sz="1600" b="1" dirty="0">
                          <a:latin typeface="Calibri" panose="020F0502020204030204" pitchFamily="34" charset="0"/>
                        </a:rPr>
                        <a:t>B10. </a:t>
                      </a:r>
                      <a:r>
                        <a:rPr lang="en-US" sz="1600" dirty="0">
                          <a:latin typeface="Calibri" panose="020F0502020204030204" pitchFamily="34" charset="0"/>
                        </a:rPr>
                        <a:t>The Wraparound</a:t>
                      </a:r>
                      <a:r>
                        <a:rPr lang="en-US" sz="1600" baseline="0" dirty="0">
                          <a:latin typeface="Calibri" panose="020F0502020204030204" pitchFamily="34" charset="0"/>
                        </a:rPr>
                        <a:t> process has helped my child and family build strong relationships with people we can count on.</a:t>
                      </a:r>
                      <a:endParaRPr lang="en-US" sz="1600" dirty="0">
                        <a:latin typeface="Calibri" panose="020F0502020204030204" pitchFamily="34" charset="0"/>
                      </a:endParaRPr>
                    </a:p>
                  </a:txBody>
                  <a:tcPr anchor="ctr"/>
                </a:tc>
                <a:tc>
                  <a:txBody>
                    <a:bodyPr/>
                    <a:lstStyle/>
                    <a:p>
                      <a:pPr algn="ctr"/>
                      <a:r>
                        <a:rPr lang="en-US" sz="1600" dirty="0"/>
                        <a:t>0.7</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1.1</a:t>
                      </a:r>
                    </a:p>
                  </a:txBody>
                  <a:tcPr anchor="ctr">
                    <a:solidFill>
                      <a:schemeClr val="accent2">
                        <a:lumMod val="60000"/>
                        <a:lumOff val="40000"/>
                      </a:schemeClr>
                    </a:solidFill>
                  </a:tcPr>
                </a:tc>
                <a:extLst>
                  <a:ext uri="{0D108BD9-81ED-4DB2-BD59-A6C34878D82A}">
                    <a16:rowId xmlns:a16="http://schemas.microsoft.com/office/drawing/2014/main" val="10002"/>
                  </a:ext>
                </a:extLst>
              </a:tr>
              <a:tr h="590853">
                <a:tc>
                  <a:txBody>
                    <a:bodyPr/>
                    <a:lstStyle/>
                    <a:p>
                      <a:r>
                        <a:rPr lang="en-US" sz="1600" b="1" dirty="0">
                          <a:latin typeface="Calibri" panose="020F0502020204030204" pitchFamily="34" charset="0"/>
                        </a:rPr>
                        <a:t>B12.</a:t>
                      </a:r>
                      <a:r>
                        <a:rPr lang="en-US" sz="1600" dirty="0">
                          <a:latin typeface="Calibri" panose="020F0502020204030204" pitchFamily="34" charset="0"/>
                        </a:rPr>
                        <a:t> Our</a:t>
                      </a:r>
                      <a:r>
                        <a:rPr lang="en-US" sz="1600" baseline="0" dirty="0">
                          <a:latin typeface="Calibri" panose="020F0502020204030204" pitchFamily="34" charset="0"/>
                        </a:rPr>
                        <a:t> Wraparound team does not include any friends, neighbors, or extended family members.</a:t>
                      </a:r>
                      <a:endParaRPr lang="en-US" sz="1600" dirty="0">
                        <a:latin typeface="Calibri" panose="020F0502020204030204" pitchFamily="34" charset="0"/>
                      </a:endParaRPr>
                    </a:p>
                  </a:txBody>
                  <a:tcPr anchor="ctr"/>
                </a:tc>
                <a:tc>
                  <a:txBody>
                    <a:bodyPr/>
                    <a:lstStyle/>
                    <a:p>
                      <a:pPr algn="ctr"/>
                      <a:r>
                        <a:rPr lang="en-US" sz="1600" dirty="0"/>
                        <a:t>-0.1</a:t>
                      </a:r>
                    </a:p>
                  </a:txBody>
                  <a:tcPr anchor="ctr"/>
                </a:tc>
                <a:tc>
                  <a:txBody>
                    <a:bodyPr/>
                    <a:lstStyle/>
                    <a:p>
                      <a:pPr algn="ctr"/>
                      <a:r>
                        <a:rPr lang="en-US" sz="1600" dirty="0">
                          <a:solidFill>
                            <a:schemeClr val="bg1"/>
                          </a:solidFill>
                        </a:rPr>
                        <a:t>0.4</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0.1</a:t>
                      </a:r>
                    </a:p>
                  </a:txBody>
                  <a:tcPr anchor="ctr">
                    <a:solidFill>
                      <a:schemeClr val="accent2">
                        <a:lumMod val="60000"/>
                        <a:lumOff val="40000"/>
                      </a:schemeClr>
                    </a:solidFill>
                  </a:tcPr>
                </a:tc>
                <a:extLst>
                  <a:ext uri="{0D108BD9-81ED-4DB2-BD59-A6C34878D82A}">
                    <a16:rowId xmlns:a16="http://schemas.microsoft.com/office/drawing/2014/main" val="10003"/>
                  </a:ext>
                </a:extLst>
              </a:tr>
              <a:tr h="590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rPr>
                        <a:t>B16. </a:t>
                      </a:r>
                      <a:r>
                        <a:rPr lang="en-US" sz="1600" dirty="0">
                          <a:latin typeface="Calibri" panose="020F0502020204030204" pitchFamily="34" charset="0"/>
                        </a:rPr>
                        <a:t>Our Wraparound team includes people</a:t>
                      </a:r>
                      <a:r>
                        <a:rPr lang="en-US" sz="1600" baseline="0" dirty="0">
                          <a:latin typeface="Calibri" panose="020F0502020204030204" pitchFamily="34" charset="0"/>
                        </a:rPr>
                        <a:t> who are not paid to be there (e.g., friends, family, faith).</a:t>
                      </a:r>
                      <a:endParaRPr lang="en-US" sz="1600" dirty="0">
                        <a:latin typeface="Calibri" panose="020F0502020204030204" pitchFamily="34" charset="0"/>
                      </a:endParaRPr>
                    </a:p>
                  </a:txBody>
                  <a:tcPr anchor="ctr"/>
                </a:tc>
                <a:tc>
                  <a:txBody>
                    <a:bodyPr/>
                    <a:lstStyle/>
                    <a:p>
                      <a:pPr algn="ctr"/>
                      <a:r>
                        <a:rPr lang="en-US" sz="1600" dirty="0"/>
                        <a:t>0.0</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0.5</a:t>
                      </a:r>
                    </a:p>
                  </a:txBody>
                  <a:tcPr anchor="ctr">
                    <a:solidFill>
                      <a:schemeClr val="accent2">
                        <a:lumMod val="60000"/>
                        <a:lumOff val="40000"/>
                      </a:schemeClr>
                    </a:solidFill>
                  </a:tcPr>
                </a:tc>
                <a:extLst>
                  <a:ext uri="{0D108BD9-81ED-4DB2-BD59-A6C34878D82A}">
                    <a16:rowId xmlns:a16="http://schemas.microsoft.com/office/drawing/2014/main" val="10004"/>
                  </a:ext>
                </a:extLst>
              </a:tr>
              <a:tr h="590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rPr>
                        <a:t>B18.</a:t>
                      </a:r>
                      <a:r>
                        <a:rPr lang="en-US" sz="1600" b="1" baseline="0" dirty="0">
                          <a:latin typeface="Calibri" panose="020F0502020204030204" pitchFamily="34" charset="0"/>
                        </a:rPr>
                        <a:t> </a:t>
                      </a:r>
                      <a:r>
                        <a:rPr lang="en-US" sz="1600" baseline="0" dirty="0">
                          <a:latin typeface="Calibri" panose="020F0502020204030204" pitchFamily="34" charset="0"/>
                        </a:rPr>
                        <a:t>Our Wraparound plan includes strategies that do not involve professional services (things our family can do ourselves or with help from friends, family, and community).</a:t>
                      </a:r>
                      <a:endParaRPr lang="en-US" sz="1600" dirty="0">
                        <a:latin typeface="Calibri" panose="020F0502020204030204" pitchFamily="34" charset="0"/>
                      </a:endParaRPr>
                    </a:p>
                  </a:txBody>
                  <a:tcPr anchor="ctr"/>
                </a:tc>
                <a:tc>
                  <a:txBody>
                    <a:bodyPr/>
                    <a:lstStyle/>
                    <a:p>
                      <a:pPr algn="ctr"/>
                      <a:r>
                        <a:rPr lang="en-US" sz="1600" dirty="0"/>
                        <a:t>0.8</a:t>
                      </a:r>
                    </a:p>
                  </a:txBody>
                  <a:tcPr anchor="ctr"/>
                </a:tc>
                <a:tc>
                  <a:txBody>
                    <a:bodyPr/>
                    <a:lstStyle/>
                    <a:p>
                      <a:pPr algn="ctr"/>
                      <a:r>
                        <a:rPr lang="en-US" sz="1600" dirty="0">
                          <a:solidFill>
                            <a:schemeClr val="bg1"/>
                          </a:solidFill>
                        </a:rPr>
                        <a:t>0.3</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0.6</a:t>
                      </a:r>
                    </a:p>
                  </a:txBody>
                  <a:tcPr anchor="ctr">
                    <a:solidFill>
                      <a:schemeClr val="accent2">
                        <a:lumMod val="60000"/>
                        <a:lumOff val="40000"/>
                      </a:schemeClr>
                    </a:solidFill>
                  </a:tcPr>
                </a:tc>
                <a:extLst>
                  <a:ext uri="{0D108BD9-81ED-4DB2-BD59-A6C34878D82A}">
                    <a16:rowId xmlns:a16="http://schemas.microsoft.com/office/drawing/2014/main" val="10005"/>
                  </a:ext>
                </a:extLst>
              </a:tr>
            </a:tbl>
          </a:graphicData>
        </a:graphic>
      </p:graphicFrame>
      <p:sp>
        <p:nvSpPr>
          <p:cNvPr id="8" name="Rectangle 7"/>
          <p:cNvSpPr/>
          <p:nvPr/>
        </p:nvSpPr>
        <p:spPr>
          <a:xfrm>
            <a:off x="5638800" y="2666998"/>
            <a:ext cx="1066800"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38800" y="4648200"/>
            <a:ext cx="1066800" cy="6096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38802" y="4114798"/>
            <a:ext cx="1066799"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457200" y="274638"/>
            <a:ext cx="8229600" cy="1143000"/>
          </a:xfrm>
        </p:spPr>
        <p:txBody>
          <a:bodyPr>
            <a:normAutofit fontScale="90000"/>
          </a:bodyPr>
          <a:lstStyle/>
          <a:p>
            <a:r>
              <a:rPr lang="en-US" dirty="0"/>
              <a:t>Natural Supports</a:t>
            </a:r>
            <a:br>
              <a:rPr lang="en-US" dirty="0"/>
            </a:br>
            <a:r>
              <a:rPr lang="en-US" sz="2700" dirty="0"/>
              <a:t>(0.3 Standard Deviations above/below National Mean)</a:t>
            </a:r>
            <a:endParaRPr lang="en-US" dirty="0"/>
          </a:p>
        </p:txBody>
      </p:sp>
      <p:sp>
        <p:nvSpPr>
          <p:cNvPr id="11" name="Rectangle 10"/>
          <p:cNvSpPr/>
          <p:nvPr/>
        </p:nvSpPr>
        <p:spPr>
          <a:xfrm>
            <a:off x="5638799" y="3276600"/>
            <a:ext cx="1066800" cy="83262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E19E9C-0E9F-4683-B667-0B45F7B3D9EE}"/>
              </a:ext>
            </a:extLst>
          </p:cNvPr>
          <p:cNvSpPr/>
          <p:nvPr/>
        </p:nvSpPr>
        <p:spPr>
          <a:xfrm>
            <a:off x="5638799" y="5257801"/>
            <a:ext cx="1066800" cy="106122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267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Natural Supports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09750301"/>
              </p:ext>
            </p:extLst>
          </p:nvPr>
        </p:nvGraphicFramePr>
        <p:xfrm>
          <a:off x="685800" y="1752602"/>
          <a:ext cx="8229600" cy="481677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57202"/>
            <a:ext cx="2133600" cy="973723"/>
          </a:xfrm>
          <a:prstGeom prst="rect">
            <a:avLst/>
          </a:prstGeom>
        </p:spPr>
      </p:pic>
      <p:sp>
        <p:nvSpPr>
          <p:cNvPr id="9" name="TextBox 8"/>
          <p:cNvSpPr txBox="1"/>
          <p:nvPr/>
        </p:nvSpPr>
        <p:spPr>
          <a:xfrm>
            <a:off x="76200" y="5634337"/>
            <a:ext cx="762000" cy="461665"/>
          </a:xfrm>
          <a:prstGeom prst="rect">
            <a:avLst/>
          </a:prstGeom>
          <a:noFill/>
        </p:spPr>
        <p:txBody>
          <a:bodyPr wrap="square" rtlCol="0">
            <a:spAutoFit/>
          </a:bodyPr>
          <a:lstStyle/>
          <a:p>
            <a:r>
              <a:rPr lang="en-US" sz="1200" i="1" dirty="0"/>
              <a:t>Strongly Disagree</a:t>
            </a:r>
          </a:p>
        </p:txBody>
      </p:sp>
      <p:sp>
        <p:nvSpPr>
          <p:cNvPr id="10" name="TextBox 9"/>
          <p:cNvSpPr txBox="1"/>
          <p:nvPr/>
        </p:nvSpPr>
        <p:spPr>
          <a:xfrm>
            <a:off x="76200" y="1752602"/>
            <a:ext cx="762000" cy="461665"/>
          </a:xfrm>
          <a:prstGeom prst="rect">
            <a:avLst/>
          </a:prstGeom>
          <a:noFill/>
        </p:spPr>
        <p:txBody>
          <a:bodyPr wrap="square" rtlCol="0">
            <a:spAutoFit/>
          </a:bodyPr>
          <a:lstStyle/>
          <a:p>
            <a:r>
              <a:rPr lang="en-US" sz="1200" i="1" dirty="0"/>
              <a:t>Strongly Agree</a:t>
            </a:r>
          </a:p>
        </p:txBody>
      </p:sp>
      <p:sp>
        <p:nvSpPr>
          <p:cNvPr id="11" name="TextBox 10"/>
          <p:cNvSpPr txBox="1"/>
          <p:nvPr/>
        </p:nvSpPr>
        <p:spPr>
          <a:xfrm>
            <a:off x="76200" y="3766068"/>
            <a:ext cx="762000" cy="276999"/>
          </a:xfrm>
          <a:prstGeom prst="rect">
            <a:avLst/>
          </a:prstGeom>
          <a:noFill/>
        </p:spPr>
        <p:txBody>
          <a:bodyPr wrap="square" rtlCol="0">
            <a:spAutoFit/>
          </a:bodyPr>
          <a:lstStyle/>
          <a:p>
            <a:r>
              <a:rPr lang="en-US" sz="1200" i="1" dirty="0"/>
              <a:t>Neutral</a:t>
            </a:r>
          </a:p>
        </p:txBody>
      </p:sp>
      <p:sp>
        <p:nvSpPr>
          <p:cNvPr id="12" name="TextBox 11"/>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spTree>
    <p:extLst>
      <p:ext uri="{BB962C8B-B14F-4D97-AF65-F5344CB8AC3E}">
        <p14:creationId xmlns:p14="http://schemas.microsoft.com/office/powerpoint/2010/main" val="3330867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21" name="TextBox 20"/>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08561450"/>
              </p:ext>
            </p:extLst>
          </p:nvPr>
        </p:nvGraphicFramePr>
        <p:xfrm>
          <a:off x="533403" y="1905001"/>
          <a:ext cx="7924799" cy="3840480"/>
        </p:xfrm>
        <a:graphic>
          <a:graphicData uri="http://schemas.openxmlformats.org/drawingml/2006/table">
            <a:tbl>
              <a:tblPr firstRow="1" lastCol="1" bandRow="1">
                <a:tableStyleId>{21E4AEA4-8DFA-4A89-87EB-49C32662AFE0}</a:tableStyleId>
              </a:tblPr>
              <a:tblGrid>
                <a:gridCol w="5105400">
                  <a:extLst>
                    <a:ext uri="{9D8B030D-6E8A-4147-A177-3AD203B41FA5}">
                      <a16:colId xmlns:a16="http://schemas.microsoft.com/office/drawing/2014/main" val="20000"/>
                    </a:ext>
                  </a:extLst>
                </a:gridCol>
                <a:gridCol w="1091315">
                  <a:extLst>
                    <a:ext uri="{9D8B030D-6E8A-4147-A177-3AD203B41FA5}">
                      <a16:colId xmlns:a16="http://schemas.microsoft.com/office/drawing/2014/main" val="20001"/>
                    </a:ext>
                  </a:extLst>
                </a:gridCol>
                <a:gridCol w="864042">
                  <a:extLst>
                    <a:ext uri="{9D8B030D-6E8A-4147-A177-3AD203B41FA5}">
                      <a16:colId xmlns:a16="http://schemas.microsoft.com/office/drawing/2014/main" val="20002"/>
                    </a:ext>
                  </a:extLst>
                </a:gridCol>
                <a:gridCol w="864042">
                  <a:extLst>
                    <a:ext uri="{9D8B030D-6E8A-4147-A177-3AD203B41FA5}">
                      <a16:colId xmlns:a16="http://schemas.microsoft.com/office/drawing/2014/main" val="20003"/>
                    </a:ext>
                  </a:extLst>
                </a:gridCol>
              </a:tblGrid>
              <a:tr h="291704">
                <a:tc>
                  <a:txBody>
                    <a:bodyPr/>
                    <a:lstStyle/>
                    <a:p>
                      <a:endParaRPr lang="en-US" sz="1600" dirty="0">
                        <a:solidFill>
                          <a:schemeClr val="bg1"/>
                        </a:solidFill>
                      </a:endParaRPr>
                    </a:p>
                  </a:txBody>
                  <a:tcPr anchor="ctr">
                    <a:solidFill>
                      <a:schemeClr val="accent1"/>
                    </a:solidFill>
                  </a:tcPr>
                </a:tc>
                <a:tc>
                  <a:txBody>
                    <a:bodyPr/>
                    <a:lstStyle/>
                    <a:p>
                      <a:pPr algn="ctr"/>
                      <a:endParaRPr lang="en-US" sz="1600" dirty="0">
                        <a:solidFill>
                          <a:schemeClr val="bg1"/>
                        </a:solidFill>
                      </a:endParaRPr>
                    </a:p>
                  </a:txBody>
                  <a:tcPr anchor="ctr">
                    <a:solidFill>
                      <a:schemeClr val="accent1"/>
                    </a:solidFill>
                  </a:tcPr>
                </a:tc>
                <a:tc gridSpan="2">
                  <a:txBody>
                    <a:bodyPr/>
                    <a:lstStyle/>
                    <a:p>
                      <a:pPr algn="ctr"/>
                      <a:r>
                        <a:rPr lang="en-US" sz="1600" dirty="0">
                          <a:solidFill>
                            <a:schemeClr val="bg1"/>
                          </a:solidFill>
                        </a:rPr>
                        <a:t>National</a:t>
                      </a:r>
                    </a:p>
                  </a:txBody>
                  <a:tcPr anchor="ctr">
                    <a:solidFill>
                      <a:schemeClr val="accent1"/>
                    </a:solidFill>
                  </a:tcPr>
                </a:tc>
                <a:tc hMerge="1">
                  <a:txBody>
                    <a:bodyPr/>
                    <a:lstStyle/>
                    <a:p>
                      <a:pPr algn="ctr"/>
                      <a:endParaRPr lang="en-US" dirty="0"/>
                    </a:p>
                  </a:txBody>
                  <a:tcPr anchor="ctr">
                    <a:solidFill>
                      <a:schemeClr val="accent1"/>
                    </a:solidFill>
                  </a:tcPr>
                </a:tc>
                <a:extLst>
                  <a:ext uri="{0D108BD9-81ED-4DB2-BD59-A6C34878D82A}">
                    <a16:rowId xmlns:a16="http://schemas.microsoft.com/office/drawing/2014/main" val="302624430"/>
                  </a:ext>
                </a:extLst>
              </a:tr>
              <a:tr h="291704">
                <a:tc>
                  <a:txBody>
                    <a:bodyPr/>
                    <a:lstStyle/>
                    <a:p>
                      <a:r>
                        <a:rPr lang="en-US" dirty="0">
                          <a:solidFill>
                            <a:schemeClr val="bg1"/>
                          </a:solidFill>
                        </a:rPr>
                        <a:t>ITEMS</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MA</a:t>
                      </a:r>
                      <a:r>
                        <a:rPr lang="en-US" sz="1800" baseline="0" dirty="0">
                          <a:solidFill>
                            <a:schemeClr val="bg1"/>
                          </a:solidFill>
                        </a:rPr>
                        <a:t> 2018</a:t>
                      </a:r>
                      <a:endParaRPr lang="en-US" sz="1800" dirty="0">
                        <a:solidFill>
                          <a:schemeClr val="bg1"/>
                        </a:solidFill>
                      </a:endParaRPr>
                    </a:p>
                  </a:txBody>
                  <a:tcPr anchor="ctr">
                    <a:solidFill>
                      <a:schemeClr val="accent1"/>
                    </a:solidFill>
                  </a:tcPr>
                </a:tc>
                <a:tc>
                  <a:txBody>
                    <a:bodyPr/>
                    <a:lstStyle/>
                    <a:p>
                      <a:pPr algn="ctr"/>
                      <a:r>
                        <a:rPr lang="en-US" dirty="0">
                          <a:solidFill>
                            <a:schemeClr val="bg1"/>
                          </a:solidFill>
                        </a:rPr>
                        <a:t>SD</a:t>
                      </a:r>
                    </a:p>
                  </a:txBody>
                  <a:tcPr anchor="ctr">
                    <a:solidFill>
                      <a:schemeClr val="accent1"/>
                    </a:solidFill>
                  </a:tcPr>
                </a:tc>
                <a:tc>
                  <a:txBody>
                    <a:bodyPr/>
                    <a:lstStyle/>
                    <a:p>
                      <a:pPr algn="ctr"/>
                      <a:r>
                        <a:rPr lang="en-US" b="0" dirty="0">
                          <a:solidFill>
                            <a:schemeClr val="bg1"/>
                          </a:solidFill>
                        </a:rPr>
                        <a:t>Mean</a:t>
                      </a:r>
                    </a:p>
                  </a:txBody>
                  <a:tcPr anchor="ctr">
                    <a:solidFill>
                      <a:schemeClr val="accent1"/>
                    </a:solidFill>
                  </a:tcPr>
                </a:tc>
                <a:extLst>
                  <a:ext uri="{0D108BD9-81ED-4DB2-BD59-A6C34878D82A}">
                    <a16:rowId xmlns:a16="http://schemas.microsoft.com/office/drawing/2014/main" val="10000"/>
                  </a:ext>
                </a:extLst>
              </a:tr>
              <a:tr h="656333">
                <a:tc>
                  <a:txBody>
                    <a:bodyPr/>
                    <a:lstStyle/>
                    <a:p>
                      <a:r>
                        <a:rPr lang="en-US" sz="1600" b="1" dirty="0">
                          <a:latin typeface="Calibri" panose="020F0502020204030204" pitchFamily="34" charset="0"/>
                        </a:rPr>
                        <a:t>B5. </a:t>
                      </a:r>
                      <a:r>
                        <a:rPr lang="en-US" sz="1600" dirty="0">
                          <a:latin typeface="Calibri" panose="020F0502020204030204" pitchFamily="34" charset="0"/>
                        </a:rPr>
                        <a:t>With help from members of our Wraparound</a:t>
                      </a:r>
                      <a:r>
                        <a:rPr lang="en-US" sz="1600" baseline="0" dirty="0">
                          <a:latin typeface="Calibri" panose="020F0502020204030204" pitchFamily="34" charset="0"/>
                        </a:rPr>
                        <a:t> team, my family and I chose a small number of the highest priority needs to focus on.</a:t>
                      </a:r>
                      <a:endParaRPr lang="en-US" sz="1600" dirty="0">
                        <a:latin typeface="Calibri" panose="020F0502020204030204" pitchFamily="34" charset="0"/>
                      </a:endParaRPr>
                    </a:p>
                  </a:txBody>
                  <a:tcPr anchor="ctr"/>
                </a:tc>
                <a:tc>
                  <a:txBody>
                    <a:bodyPr/>
                    <a:lstStyle/>
                    <a:p>
                      <a:pPr algn="ctr"/>
                      <a:r>
                        <a:rPr lang="en-US" sz="1600" dirty="0"/>
                        <a:t>1.0</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1.3</a:t>
                      </a:r>
                    </a:p>
                  </a:txBody>
                  <a:tcPr anchor="ctr">
                    <a:solidFill>
                      <a:schemeClr val="accent2">
                        <a:lumMod val="60000"/>
                        <a:lumOff val="40000"/>
                      </a:schemeClr>
                    </a:solidFill>
                  </a:tcPr>
                </a:tc>
                <a:extLst>
                  <a:ext uri="{0D108BD9-81ED-4DB2-BD59-A6C34878D82A}">
                    <a16:rowId xmlns:a16="http://schemas.microsoft.com/office/drawing/2014/main" val="10001"/>
                  </a:ext>
                </a:extLst>
              </a:tr>
              <a:tr h="561972">
                <a:tc>
                  <a:txBody>
                    <a:bodyPr/>
                    <a:lstStyle/>
                    <a:p>
                      <a:r>
                        <a:rPr lang="en-US" sz="1600" b="1" dirty="0">
                          <a:latin typeface="Calibri" panose="020F0502020204030204" pitchFamily="34" charset="0"/>
                        </a:rPr>
                        <a:t>B6.</a:t>
                      </a:r>
                      <a:r>
                        <a:rPr lang="en-US" sz="1600" dirty="0">
                          <a:latin typeface="Calibri" panose="020F0502020204030204" pitchFamily="34" charset="0"/>
                        </a:rPr>
                        <a:t> Our Wraparound plan includes strategies that address the needs of other family members, in addition to my child.</a:t>
                      </a:r>
                    </a:p>
                  </a:txBody>
                  <a:tcPr anchor="ctr"/>
                </a:tc>
                <a:tc>
                  <a:txBody>
                    <a:bodyPr/>
                    <a:lstStyle/>
                    <a:p>
                      <a:pPr algn="ctr"/>
                      <a:r>
                        <a:rPr lang="en-US" sz="1600" dirty="0"/>
                        <a:t>0.8</a:t>
                      </a:r>
                    </a:p>
                  </a:txBody>
                  <a:tcPr anchor="ctr"/>
                </a:tc>
                <a:tc>
                  <a:txBody>
                    <a:bodyPr/>
                    <a:lstStyle/>
                    <a:p>
                      <a:pPr algn="ctr"/>
                      <a:r>
                        <a:rPr lang="en-US" sz="1600" dirty="0">
                          <a:solidFill>
                            <a:schemeClr val="bg1"/>
                          </a:solidFill>
                        </a:rPr>
                        <a:t>0.3</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1.1</a:t>
                      </a:r>
                    </a:p>
                  </a:txBody>
                  <a:tcPr anchor="ctr">
                    <a:solidFill>
                      <a:schemeClr val="accent2">
                        <a:lumMod val="60000"/>
                        <a:lumOff val="40000"/>
                      </a:schemeClr>
                    </a:solidFill>
                  </a:tcPr>
                </a:tc>
                <a:extLst>
                  <a:ext uri="{0D108BD9-81ED-4DB2-BD59-A6C34878D82A}">
                    <a16:rowId xmlns:a16="http://schemas.microsoft.com/office/drawing/2014/main" val="10002"/>
                  </a:ext>
                </a:extLst>
              </a:tr>
              <a:tr h="461864">
                <a:tc>
                  <a:txBody>
                    <a:bodyPr/>
                    <a:lstStyle/>
                    <a:p>
                      <a:r>
                        <a:rPr lang="en-US" sz="1600" b="1" dirty="0">
                          <a:latin typeface="Calibri" panose="020F0502020204030204" pitchFamily="34" charset="0"/>
                        </a:rPr>
                        <a:t>B8. </a:t>
                      </a:r>
                      <a:r>
                        <a:rPr lang="en-US" sz="1600" dirty="0">
                          <a:latin typeface="Calibri" panose="020F0502020204030204" pitchFamily="34" charset="0"/>
                        </a:rPr>
                        <a:t>At every team meeting, my Wraparound team reviews</a:t>
                      </a:r>
                      <a:r>
                        <a:rPr lang="en-US" sz="1600" baseline="0" dirty="0">
                          <a:latin typeface="Calibri" panose="020F0502020204030204" pitchFamily="34" charset="0"/>
                        </a:rPr>
                        <a:t> progress that has been made toward meeting our needs.</a:t>
                      </a:r>
                      <a:endParaRPr lang="en-US" sz="1600" dirty="0">
                        <a:latin typeface="Calibri" panose="020F0502020204030204" pitchFamily="34" charset="0"/>
                      </a:endParaRPr>
                    </a:p>
                  </a:txBody>
                  <a:tcPr anchor="ctr"/>
                </a:tc>
                <a:tc>
                  <a:txBody>
                    <a:bodyPr/>
                    <a:lstStyle/>
                    <a:p>
                      <a:pPr algn="ctr"/>
                      <a:r>
                        <a:rPr lang="en-US" sz="1600" dirty="0"/>
                        <a:t>1.0</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1.3</a:t>
                      </a:r>
                    </a:p>
                  </a:txBody>
                  <a:tcPr anchor="ctr">
                    <a:solidFill>
                      <a:schemeClr val="accent2">
                        <a:lumMod val="60000"/>
                        <a:lumOff val="40000"/>
                      </a:schemeClr>
                    </a:solidFill>
                  </a:tcPr>
                </a:tc>
                <a:extLst>
                  <a:ext uri="{0D108BD9-81ED-4DB2-BD59-A6C34878D82A}">
                    <a16:rowId xmlns:a16="http://schemas.microsoft.com/office/drawing/2014/main" val="10003"/>
                  </a:ext>
                </a:extLst>
              </a:tr>
              <a:tr h="461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rPr>
                        <a:t>B13. </a:t>
                      </a:r>
                      <a:r>
                        <a:rPr lang="en-US" sz="1600" dirty="0">
                          <a:latin typeface="Calibri" panose="020F0502020204030204" pitchFamily="34" charset="0"/>
                        </a:rPr>
                        <a:t>My family was linked to community resources I found valuable.</a:t>
                      </a:r>
                    </a:p>
                  </a:txBody>
                  <a:tcPr anchor="ctr"/>
                </a:tc>
                <a:tc>
                  <a:txBody>
                    <a:bodyPr/>
                    <a:lstStyle/>
                    <a:p>
                      <a:pPr algn="ctr"/>
                      <a:r>
                        <a:rPr lang="en-US" sz="1600" dirty="0"/>
                        <a:t>0.8</a:t>
                      </a:r>
                    </a:p>
                  </a:txBody>
                  <a:tcPr anchor="ctr"/>
                </a:tc>
                <a:tc>
                  <a:txBody>
                    <a:bodyPr/>
                    <a:lstStyle/>
                    <a:p>
                      <a:pPr algn="ctr"/>
                      <a:r>
                        <a:rPr lang="en-US" sz="1600" dirty="0">
                          <a:solidFill>
                            <a:schemeClr val="bg1"/>
                          </a:solidFill>
                        </a:rPr>
                        <a:t>0.3</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1.0</a:t>
                      </a:r>
                    </a:p>
                  </a:txBody>
                  <a:tcPr anchor="ctr">
                    <a:solidFill>
                      <a:schemeClr val="accent2">
                        <a:lumMod val="60000"/>
                        <a:lumOff val="40000"/>
                      </a:schemeClr>
                    </a:solidFill>
                  </a:tcPr>
                </a:tc>
                <a:extLst>
                  <a:ext uri="{0D108BD9-81ED-4DB2-BD59-A6C34878D82A}">
                    <a16:rowId xmlns:a16="http://schemas.microsoft.com/office/drawing/2014/main" val="10004"/>
                  </a:ext>
                </a:extLst>
              </a:tr>
              <a:tr h="461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rPr>
                        <a:t>B23.</a:t>
                      </a:r>
                      <a:r>
                        <a:rPr lang="en-US" sz="1600" dirty="0">
                          <a:latin typeface="Calibri" panose="020F0502020204030204" pitchFamily="34" charset="0"/>
                        </a:rPr>
                        <a:t> I worry that the Wraparound process will end before our needs have been met.</a:t>
                      </a:r>
                    </a:p>
                  </a:txBody>
                  <a:tcPr anchor="ctr"/>
                </a:tc>
                <a:tc>
                  <a:txBody>
                    <a:bodyPr/>
                    <a:lstStyle/>
                    <a:p>
                      <a:pPr algn="ctr"/>
                      <a:r>
                        <a:rPr lang="en-US" sz="1600" dirty="0"/>
                        <a:t>0.2</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0.0</a:t>
                      </a:r>
                    </a:p>
                  </a:txBody>
                  <a:tcPr anchor="ctr">
                    <a:solidFill>
                      <a:schemeClr val="accent2">
                        <a:lumMod val="60000"/>
                        <a:lumOff val="40000"/>
                      </a:schemeClr>
                    </a:solidFill>
                  </a:tcPr>
                </a:tc>
                <a:extLst>
                  <a:ext uri="{0D108BD9-81ED-4DB2-BD59-A6C34878D82A}">
                    <a16:rowId xmlns:a16="http://schemas.microsoft.com/office/drawing/2014/main" val="10005"/>
                  </a:ext>
                </a:extLst>
              </a:tr>
            </a:tbl>
          </a:graphicData>
        </a:graphic>
      </p:graphicFrame>
      <p:sp>
        <p:nvSpPr>
          <p:cNvPr id="17" name="Rectangle 16"/>
          <p:cNvSpPr/>
          <p:nvPr/>
        </p:nvSpPr>
        <p:spPr>
          <a:xfrm>
            <a:off x="5638800" y="4005039"/>
            <a:ext cx="1066800"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457200" y="274638"/>
            <a:ext cx="8229600" cy="1143000"/>
          </a:xfrm>
        </p:spPr>
        <p:txBody>
          <a:bodyPr>
            <a:normAutofit fontScale="90000"/>
          </a:bodyPr>
          <a:lstStyle/>
          <a:p>
            <a:r>
              <a:rPr lang="en-US" dirty="0"/>
              <a:t>Needs-Based</a:t>
            </a:r>
            <a:br>
              <a:rPr lang="en-US" dirty="0"/>
            </a:br>
            <a:r>
              <a:rPr lang="en-US" sz="2700" dirty="0"/>
              <a:t>(0.3 Standard Deviations above/below National Mean)</a:t>
            </a:r>
            <a:endParaRPr lang="en-US" dirty="0"/>
          </a:p>
        </p:txBody>
      </p:sp>
      <p:sp>
        <p:nvSpPr>
          <p:cNvPr id="10" name="Rectangle 9"/>
          <p:cNvSpPr/>
          <p:nvPr/>
        </p:nvSpPr>
        <p:spPr>
          <a:xfrm>
            <a:off x="5638802" y="2633439"/>
            <a:ext cx="1066801"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3471641"/>
            <a:ext cx="1066800" cy="5333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8800" y="4614641"/>
            <a:ext cx="1066800" cy="5333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563221-C8FE-4B06-A0EE-452CAB5B12F9}"/>
              </a:ext>
            </a:extLst>
          </p:cNvPr>
          <p:cNvSpPr/>
          <p:nvPr/>
        </p:nvSpPr>
        <p:spPr>
          <a:xfrm>
            <a:off x="5656217" y="5180061"/>
            <a:ext cx="1066800" cy="53339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708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Needs-Based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27866593"/>
              </p:ext>
            </p:extLst>
          </p:nvPr>
        </p:nvGraphicFramePr>
        <p:xfrm>
          <a:off x="685800" y="1752602"/>
          <a:ext cx="8229600" cy="481677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9" name="TextBox 8"/>
          <p:cNvSpPr txBox="1"/>
          <p:nvPr/>
        </p:nvSpPr>
        <p:spPr>
          <a:xfrm>
            <a:off x="76200" y="5634337"/>
            <a:ext cx="762000" cy="461665"/>
          </a:xfrm>
          <a:prstGeom prst="rect">
            <a:avLst/>
          </a:prstGeom>
          <a:noFill/>
        </p:spPr>
        <p:txBody>
          <a:bodyPr wrap="square" rtlCol="0">
            <a:spAutoFit/>
          </a:bodyPr>
          <a:lstStyle/>
          <a:p>
            <a:r>
              <a:rPr lang="en-US" sz="1200" i="1" dirty="0"/>
              <a:t>Strongly Disagree</a:t>
            </a:r>
          </a:p>
        </p:txBody>
      </p:sp>
      <p:sp>
        <p:nvSpPr>
          <p:cNvPr id="10" name="TextBox 9"/>
          <p:cNvSpPr txBox="1"/>
          <p:nvPr/>
        </p:nvSpPr>
        <p:spPr>
          <a:xfrm>
            <a:off x="76200" y="1752602"/>
            <a:ext cx="762000" cy="461665"/>
          </a:xfrm>
          <a:prstGeom prst="rect">
            <a:avLst/>
          </a:prstGeom>
          <a:noFill/>
        </p:spPr>
        <p:txBody>
          <a:bodyPr wrap="square" rtlCol="0">
            <a:spAutoFit/>
          </a:bodyPr>
          <a:lstStyle/>
          <a:p>
            <a:r>
              <a:rPr lang="en-US" sz="1200" i="1" dirty="0"/>
              <a:t>Strongly Agree</a:t>
            </a:r>
          </a:p>
        </p:txBody>
      </p:sp>
      <p:sp>
        <p:nvSpPr>
          <p:cNvPr id="11" name="TextBox 10"/>
          <p:cNvSpPr txBox="1"/>
          <p:nvPr/>
        </p:nvSpPr>
        <p:spPr>
          <a:xfrm>
            <a:off x="76200" y="3766068"/>
            <a:ext cx="762000" cy="276999"/>
          </a:xfrm>
          <a:prstGeom prst="rect">
            <a:avLst/>
          </a:prstGeom>
          <a:noFill/>
        </p:spPr>
        <p:txBody>
          <a:bodyPr wrap="square" rtlCol="0">
            <a:spAutoFit/>
          </a:bodyPr>
          <a:lstStyle/>
          <a:p>
            <a:r>
              <a:rPr lang="en-US" sz="1200" i="1" dirty="0"/>
              <a:t>Neutral</a:t>
            </a:r>
          </a:p>
        </p:txBody>
      </p:sp>
      <p:sp>
        <p:nvSpPr>
          <p:cNvPr id="12" name="TextBox 11"/>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spTree>
    <p:extLst>
      <p:ext uri="{BB962C8B-B14F-4D97-AF65-F5344CB8AC3E}">
        <p14:creationId xmlns:p14="http://schemas.microsoft.com/office/powerpoint/2010/main" val="1842081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21" name="TextBox 20"/>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4487732"/>
              </p:ext>
            </p:extLst>
          </p:nvPr>
        </p:nvGraphicFramePr>
        <p:xfrm>
          <a:off x="685799" y="1905000"/>
          <a:ext cx="7772400" cy="4341522"/>
        </p:xfrm>
        <a:graphic>
          <a:graphicData uri="http://schemas.openxmlformats.org/drawingml/2006/table">
            <a:tbl>
              <a:tblPr firstRow="1" lastCol="1" bandRow="1">
                <a:tableStyleId>{21E4AEA4-8DFA-4A89-87EB-49C32662AFE0}</a:tableStyleId>
              </a:tblPr>
              <a:tblGrid>
                <a:gridCol w="4953001">
                  <a:extLst>
                    <a:ext uri="{9D8B030D-6E8A-4147-A177-3AD203B41FA5}">
                      <a16:colId xmlns:a16="http://schemas.microsoft.com/office/drawing/2014/main" val="20000"/>
                    </a:ext>
                  </a:extLst>
                </a:gridCol>
                <a:gridCol w="1091315">
                  <a:extLst>
                    <a:ext uri="{9D8B030D-6E8A-4147-A177-3AD203B41FA5}">
                      <a16:colId xmlns:a16="http://schemas.microsoft.com/office/drawing/2014/main" val="20001"/>
                    </a:ext>
                  </a:extLst>
                </a:gridCol>
                <a:gridCol w="864042">
                  <a:extLst>
                    <a:ext uri="{9D8B030D-6E8A-4147-A177-3AD203B41FA5}">
                      <a16:colId xmlns:a16="http://schemas.microsoft.com/office/drawing/2014/main" val="20002"/>
                    </a:ext>
                  </a:extLst>
                </a:gridCol>
                <a:gridCol w="864042">
                  <a:extLst>
                    <a:ext uri="{9D8B030D-6E8A-4147-A177-3AD203B41FA5}">
                      <a16:colId xmlns:a16="http://schemas.microsoft.com/office/drawing/2014/main" val="20003"/>
                    </a:ext>
                  </a:extLst>
                </a:gridCol>
              </a:tblGrid>
              <a:tr h="348642">
                <a:tc>
                  <a:txBody>
                    <a:bodyPr/>
                    <a:lstStyle/>
                    <a:p>
                      <a:endParaRPr lang="en-US" sz="1600" dirty="0">
                        <a:solidFill>
                          <a:schemeClr val="bg1"/>
                        </a:solidFill>
                      </a:endParaRPr>
                    </a:p>
                  </a:txBody>
                  <a:tcPr anchor="ctr">
                    <a:solidFill>
                      <a:schemeClr val="accent1"/>
                    </a:solidFill>
                  </a:tcPr>
                </a:tc>
                <a:tc>
                  <a:txBody>
                    <a:bodyPr/>
                    <a:lstStyle/>
                    <a:p>
                      <a:pPr algn="ctr"/>
                      <a:endParaRPr lang="en-US" sz="1600" dirty="0">
                        <a:solidFill>
                          <a:schemeClr val="bg1"/>
                        </a:solidFill>
                      </a:endParaRPr>
                    </a:p>
                  </a:txBody>
                  <a:tcPr anchor="ctr">
                    <a:solidFill>
                      <a:schemeClr val="accent1"/>
                    </a:solidFill>
                  </a:tcPr>
                </a:tc>
                <a:tc gridSpan="2">
                  <a:txBody>
                    <a:bodyPr/>
                    <a:lstStyle/>
                    <a:p>
                      <a:pPr algn="ctr"/>
                      <a:r>
                        <a:rPr lang="en-US" sz="1600" dirty="0">
                          <a:solidFill>
                            <a:schemeClr val="bg1"/>
                          </a:solidFill>
                        </a:rPr>
                        <a:t>National</a:t>
                      </a:r>
                    </a:p>
                  </a:txBody>
                  <a:tcPr anchor="ctr">
                    <a:solidFill>
                      <a:schemeClr val="accent1"/>
                    </a:solidFill>
                  </a:tcPr>
                </a:tc>
                <a:tc hMerge="1">
                  <a:txBody>
                    <a:bodyPr/>
                    <a:lstStyle/>
                    <a:p>
                      <a:pPr algn="ctr"/>
                      <a:endParaRPr lang="en-US" dirty="0"/>
                    </a:p>
                  </a:txBody>
                  <a:tcPr anchor="ctr">
                    <a:solidFill>
                      <a:schemeClr val="accent1"/>
                    </a:solidFill>
                  </a:tcPr>
                </a:tc>
                <a:extLst>
                  <a:ext uri="{0D108BD9-81ED-4DB2-BD59-A6C34878D82A}">
                    <a16:rowId xmlns:a16="http://schemas.microsoft.com/office/drawing/2014/main" val="1374019292"/>
                  </a:ext>
                </a:extLst>
              </a:tr>
              <a:tr h="348642">
                <a:tc>
                  <a:txBody>
                    <a:bodyPr/>
                    <a:lstStyle/>
                    <a:p>
                      <a:r>
                        <a:rPr lang="en-US" dirty="0">
                          <a:solidFill>
                            <a:schemeClr val="bg1"/>
                          </a:solidFill>
                        </a:rPr>
                        <a:t>ITEMS</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MA</a:t>
                      </a:r>
                      <a:r>
                        <a:rPr lang="en-US" sz="1800" baseline="0" dirty="0">
                          <a:solidFill>
                            <a:schemeClr val="bg1"/>
                          </a:solidFill>
                        </a:rPr>
                        <a:t> 2018</a:t>
                      </a:r>
                      <a:endParaRPr lang="en-US" sz="1800" dirty="0">
                        <a:solidFill>
                          <a:schemeClr val="bg1"/>
                        </a:solidFill>
                      </a:endParaRPr>
                    </a:p>
                  </a:txBody>
                  <a:tcPr anchor="ctr">
                    <a:solidFill>
                      <a:schemeClr val="accent1"/>
                    </a:solidFill>
                  </a:tcPr>
                </a:tc>
                <a:tc>
                  <a:txBody>
                    <a:bodyPr/>
                    <a:lstStyle/>
                    <a:p>
                      <a:pPr algn="ctr"/>
                      <a:r>
                        <a:rPr lang="en-US" dirty="0">
                          <a:solidFill>
                            <a:schemeClr val="bg1"/>
                          </a:solidFill>
                        </a:rPr>
                        <a:t>SD</a:t>
                      </a:r>
                    </a:p>
                  </a:txBody>
                  <a:tcPr anchor="ctr">
                    <a:solidFill>
                      <a:schemeClr val="accent1"/>
                    </a:solidFill>
                  </a:tcPr>
                </a:tc>
                <a:tc>
                  <a:txBody>
                    <a:bodyPr/>
                    <a:lstStyle/>
                    <a:p>
                      <a:pPr algn="ctr"/>
                      <a:r>
                        <a:rPr lang="en-US" b="0" dirty="0">
                          <a:solidFill>
                            <a:schemeClr val="bg1"/>
                          </a:solidFill>
                        </a:rPr>
                        <a:t>Mean</a:t>
                      </a:r>
                    </a:p>
                  </a:txBody>
                  <a:tcPr anchor="ctr">
                    <a:solidFill>
                      <a:schemeClr val="accent1"/>
                    </a:solidFill>
                  </a:tcPr>
                </a:tc>
                <a:extLst>
                  <a:ext uri="{0D108BD9-81ED-4DB2-BD59-A6C34878D82A}">
                    <a16:rowId xmlns:a16="http://schemas.microsoft.com/office/drawing/2014/main" val="10000"/>
                  </a:ext>
                </a:extLst>
              </a:tr>
              <a:tr h="784445">
                <a:tc>
                  <a:txBody>
                    <a:bodyPr/>
                    <a:lstStyle/>
                    <a:p>
                      <a:r>
                        <a:rPr lang="en-US" sz="1600" b="1" dirty="0">
                          <a:latin typeface="Calibri" panose="020F0502020204030204" pitchFamily="34" charset="0"/>
                        </a:rPr>
                        <a:t>B19.</a:t>
                      </a:r>
                      <a:r>
                        <a:rPr lang="en-US" sz="1600" b="1" baseline="0" dirty="0">
                          <a:latin typeface="Calibri" panose="020F0502020204030204" pitchFamily="34" charset="0"/>
                        </a:rPr>
                        <a:t> </a:t>
                      </a:r>
                      <a:r>
                        <a:rPr lang="en-US" sz="1600" baseline="0" dirty="0">
                          <a:latin typeface="Calibri" panose="020F0502020204030204" pitchFamily="34" charset="0"/>
                        </a:rPr>
                        <a:t>I am confident that our Wraparound team can find services or strategies to keep my child in the community over the long term.</a:t>
                      </a:r>
                      <a:endParaRPr lang="en-US" sz="1600" dirty="0">
                        <a:latin typeface="Calibri" panose="020F0502020204030204" pitchFamily="34" charset="0"/>
                      </a:endParaRPr>
                    </a:p>
                  </a:txBody>
                  <a:tcPr anchor="ctr"/>
                </a:tc>
                <a:tc>
                  <a:txBody>
                    <a:bodyPr/>
                    <a:lstStyle/>
                    <a:p>
                      <a:pPr algn="ctr"/>
                      <a:r>
                        <a:rPr lang="en-US" sz="1600" dirty="0"/>
                        <a:t>0.8</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1.2</a:t>
                      </a:r>
                    </a:p>
                  </a:txBody>
                  <a:tcPr anchor="ctr">
                    <a:solidFill>
                      <a:schemeClr val="accent2">
                        <a:lumMod val="60000"/>
                        <a:lumOff val="40000"/>
                      </a:schemeClr>
                    </a:solidFill>
                  </a:tcPr>
                </a:tc>
                <a:extLst>
                  <a:ext uri="{0D108BD9-81ED-4DB2-BD59-A6C34878D82A}">
                    <a16:rowId xmlns:a16="http://schemas.microsoft.com/office/drawing/2014/main" val="10001"/>
                  </a:ext>
                </a:extLst>
              </a:tr>
              <a:tr h="556007">
                <a:tc>
                  <a:txBody>
                    <a:bodyPr/>
                    <a:lstStyle/>
                    <a:p>
                      <a:r>
                        <a:rPr lang="en-US" sz="1600" b="1" dirty="0">
                          <a:latin typeface="Calibri" panose="020F0502020204030204" pitchFamily="34" charset="0"/>
                        </a:rPr>
                        <a:t>B20.</a:t>
                      </a:r>
                      <a:r>
                        <a:rPr lang="en-US" sz="1600" b="1" baseline="0" dirty="0">
                          <a:latin typeface="Calibri" panose="020F0502020204030204" pitchFamily="34" charset="0"/>
                        </a:rPr>
                        <a:t> </a:t>
                      </a:r>
                      <a:r>
                        <a:rPr lang="en-US" sz="1600" baseline="0" dirty="0">
                          <a:latin typeface="Calibri" panose="020F0502020204030204" pitchFamily="34" charset="0"/>
                        </a:rPr>
                        <a:t>Because of Wraparound, when a crisis happens, my family and I know what to do.</a:t>
                      </a:r>
                      <a:endParaRPr lang="en-US" sz="1600" dirty="0">
                        <a:latin typeface="Calibri" panose="020F0502020204030204" pitchFamily="34" charset="0"/>
                      </a:endParaRPr>
                    </a:p>
                  </a:txBody>
                  <a:tcPr anchor="ctr"/>
                </a:tc>
                <a:tc>
                  <a:txBody>
                    <a:bodyPr/>
                    <a:lstStyle/>
                    <a:p>
                      <a:pPr algn="ctr"/>
                      <a:r>
                        <a:rPr lang="en-US" sz="1600" dirty="0"/>
                        <a:t>0.9</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1.1</a:t>
                      </a:r>
                    </a:p>
                  </a:txBody>
                  <a:tcPr anchor="ctr">
                    <a:solidFill>
                      <a:schemeClr val="accent2">
                        <a:lumMod val="60000"/>
                        <a:lumOff val="40000"/>
                      </a:schemeClr>
                    </a:solidFill>
                  </a:tcPr>
                </a:tc>
                <a:extLst>
                  <a:ext uri="{0D108BD9-81ED-4DB2-BD59-A6C34878D82A}">
                    <a16:rowId xmlns:a16="http://schemas.microsoft.com/office/drawing/2014/main" val="10002"/>
                  </a:ext>
                </a:extLst>
              </a:tr>
              <a:tr h="784445">
                <a:tc>
                  <a:txBody>
                    <a:bodyPr/>
                    <a:lstStyle/>
                    <a:p>
                      <a:r>
                        <a:rPr lang="en-US" sz="1600" b="1" dirty="0">
                          <a:latin typeface="Calibri" panose="020F0502020204030204" pitchFamily="34" charset="0"/>
                        </a:rPr>
                        <a:t>B21. </a:t>
                      </a:r>
                      <a:r>
                        <a:rPr lang="en-US" sz="1600" dirty="0">
                          <a:latin typeface="Calibri" panose="020F0502020204030204" pitchFamily="34" charset="0"/>
                        </a:rPr>
                        <a:t>Our Wraparound team has talked about how we will know it</a:t>
                      </a:r>
                      <a:r>
                        <a:rPr lang="en-US" sz="1600" baseline="0" dirty="0">
                          <a:latin typeface="Calibri" panose="020F0502020204030204" pitchFamily="34" charset="0"/>
                        </a:rPr>
                        <a:t> is time for me and my family to transition out of formal Wraparound.</a:t>
                      </a:r>
                      <a:endParaRPr lang="en-US" sz="1600" dirty="0">
                        <a:latin typeface="Calibri" panose="020F0502020204030204" pitchFamily="34" charset="0"/>
                      </a:endParaRPr>
                    </a:p>
                  </a:txBody>
                  <a:tcPr anchor="ctr"/>
                </a:tc>
                <a:tc>
                  <a:txBody>
                    <a:bodyPr/>
                    <a:lstStyle/>
                    <a:p>
                      <a:pPr algn="ctr"/>
                      <a:r>
                        <a:rPr lang="en-US" sz="1600" dirty="0"/>
                        <a:t>0.7</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0.7</a:t>
                      </a:r>
                    </a:p>
                  </a:txBody>
                  <a:tcPr anchor="ctr">
                    <a:solidFill>
                      <a:schemeClr val="accent2">
                        <a:lumMod val="60000"/>
                        <a:lumOff val="40000"/>
                      </a:schemeClr>
                    </a:solidFill>
                  </a:tcPr>
                </a:tc>
                <a:extLst>
                  <a:ext uri="{0D108BD9-81ED-4DB2-BD59-A6C34878D82A}">
                    <a16:rowId xmlns:a16="http://schemas.microsoft.com/office/drawing/2014/main" val="10003"/>
                  </a:ext>
                </a:extLst>
              </a:tr>
              <a:tr h="552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rPr>
                        <a:t>B24. </a:t>
                      </a:r>
                      <a:r>
                        <a:rPr lang="en-US" sz="1600" dirty="0">
                          <a:latin typeface="Calibri" panose="020F0502020204030204" pitchFamily="34" charset="0"/>
                        </a:rPr>
                        <a:t>Participating in Wraparound has given me confidence</a:t>
                      </a:r>
                      <a:r>
                        <a:rPr lang="en-US" sz="1600" baseline="0" dirty="0">
                          <a:latin typeface="Calibri" panose="020F0502020204030204" pitchFamily="34" charset="0"/>
                        </a:rPr>
                        <a:t> that I can manage future problems.</a:t>
                      </a:r>
                      <a:endParaRPr lang="en-US" sz="1600" dirty="0">
                        <a:latin typeface="Calibri" panose="020F0502020204030204" pitchFamily="34" charset="0"/>
                      </a:endParaRPr>
                    </a:p>
                  </a:txBody>
                  <a:tcPr anchor="ctr"/>
                </a:tc>
                <a:tc>
                  <a:txBody>
                    <a:bodyPr/>
                    <a:lstStyle/>
                    <a:p>
                      <a:pPr algn="ctr"/>
                      <a:r>
                        <a:rPr lang="en-US" sz="1600" dirty="0"/>
                        <a:t>0.7</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1.0</a:t>
                      </a:r>
                    </a:p>
                  </a:txBody>
                  <a:tcPr anchor="ctr">
                    <a:solidFill>
                      <a:schemeClr val="accent2">
                        <a:lumMod val="60000"/>
                        <a:lumOff val="40000"/>
                      </a:schemeClr>
                    </a:solidFill>
                  </a:tcPr>
                </a:tc>
                <a:extLst>
                  <a:ext uri="{0D108BD9-81ED-4DB2-BD59-A6C34878D82A}">
                    <a16:rowId xmlns:a16="http://schemas.microsoft.com/office/drawing/2014/main" val="10004"/>
                  </a:ext>
                </a:extLst>
              </a:tr>
              <a:tr h="784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rPr>
                        <a:t>B25. </a:t>
                      </a:r>
                      <a:r>
                        <a:rPr lang="en-US" sz="1600" dirty="0">
                          <a:latin typeface="Calibri" panose="020F0502020204030204" pitchFamily="34" charset="0"/>
                        </a:rPr>
                        <a:t>With</a:t>
                      </a:r>
                      <a:r>
                        <a:rPr lang="en-US" sz="1600" baseline="0" dirty="0">
                          <a:latin typeface="Calibri" panose="020F0502020204030204" pitchFamily="34" charset="0"/>
                        </a:rPr>
                        <a:t> help from our Wraparound team, we have been able to get community support and services that meet our needs.</a:t>
                      </a:r>
                      <a:endParaRPr lang="en-US" sz="1600" dirty="0">
                        <a:latin typeface="Calibri" panose="020F0502020204030204" pitchFamily="34" charset="0"/>
                      </a:endParaRPr>
                    </a:p>
                  </a:txBody>
                  <a:tcPr anchor="ctr"/>
                </a:tc>
                <a:tc>
                  <a:txBody>
                    <a:bodyPr/>
                    <a:lstStyle/>
                    <a:p>
                      <a:pPr algn="ctr"/>
                      <a:r>
                        <a:rPr lang="en-US" sz="1600" dirty="0"/>
                        <a:t>0.6</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1.0</a:t>
                      </a:r>
                    </a:p>
                  </a:txBody>
                  <a:tcPr anchor="ctr">
                    <a:solidFill>
                      <a:schemeClr val="accent2">
                        <a:lumMod val="60000"/>
                        <a:lumOff val="40000"/>
                      </a:schemeClr>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5638800" y="4900203"/>
            <a:ext cx="1066799" cy="5619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38798" y="5481229"/>
            <a:ext cx="1066800" cy="7905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457200" y="274638"/>
            <a:ext cx="8229600" cy="1143000"/>
          </a:xfrm>
        </p:spPr>
        <p:txBody>
          <a:bodyPr>
            <a:normAutofit fontScale="90000"/>
          </a:bodyPr>
          <a:lstStyle/>
          <a:p>
            <a:r>
              <a:rPr lang="en-US" dirty="0"/>
              <a:t>Outcomes-Based</a:t>
            </a:r>
            <a:br>
              <a:rPr lang="en-US" dirty="0"/>
            </a:br>
            <a:r>
              <a:rPr lang="en-US" sz="2700" dirty="0"/>
              <a:t>(0.3 Standard Deviations above/below National Mean)</a:t>
            </a:r>
            <a:endParaRPr lang="en-US" dirty="0"/>
          </a:p>
        </p:txBody>
      </p:sp>
      <p:sp>
        <p:nvSpPr>
          <p:cNvPr id="12" name="Rectangle 11"/>
          <p:cNvSpPr/>
          <p:nvPr/>
        </p:nvSpPr>
        <p:spPr>
          <a:xfrm>
            <a:off x="5638800" y="2690403"/>
            <a:ext cx="1066799" cy="762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38800" y="3486441"/>
            <a:ext cx="1066799" cy="5755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44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Elements of Wraparound</a:t>
            </a:r>
          </a:p>
        </p:txBody>
      </p:sp>
      <p:sp>
        <p:nvSpPr>
          <p:cNvPr id="3" name="Content Placeholder 2"/>
          <p:cNvSpPr>
            <a:spLocks noGrp="1"/>
          </p:cNvSpPr>
          <p:nvPr>
            <p:ph idx="1"/>
          </p:nvPr>
        </p:nvSpPr>
        <p:spPr/>
        <p:txBody>
          <a:bodyPr/>
          <a:lstStyle/>
          <a:p>
            <a:pPr marL="514350" indent="-514350">
              <a:buSzPct val="100000"/>
              <a:buFont typeface="+mj-lt"/>
              <a:buAutoNum type="arabicPeriod"/>
            </a:pPr>
            <a:r>
              <a:rPr lang="en-US" dirty="0"/>
              <a:t>Grounded in Strengths Perspective</a:t>
            </a:r>
          </a:p>
          <a:p>
            <a:pPr marL="514350" indent="-514350">
              <a:buSzPct val="100000"/>
              <a:buFont typeface="+mj-lt"/>
              <a:buAutoNum type="arabicPeriod"/>
            </a:pPr>
            <a:r>
              <a:rPr lang="en-US" dirty="0"/>
              <a:t>Driven by Underlying Needs</a:t>
            </a:r>
          </a:p>
          <a:p>
            <a:pPr marL="514350" indent="-514350">
              <a:buSzPct val="100000"/>
              <a:buFont typeface="+mj-lt"/>
              <a:buAutoNum type="arabicPeriod"/>
            </a:pPr>
            <a:r>
              <a:rPr lang="en-US" dirty="0"/>
              <a:t>Supported by an Effective Team Process</a:t>
            </a:r>
          </a:p>
          <a:p>
            <a:pPr marL="514350" indent="-514350">
              <a:buSzPct val="100000"/>
              <a:buFont typeface="+mj-lt"/>
              <a:buAutoNum type="arabicPeriod"/>
            </a:pPr>
            <a:r>
              <a:rPr lang="en-US" dirty="0"/>
              <a:t>Determined by Families</a:t>
            </a:r>
          </a:p>
          <a:p>
            <a:pPr marL="514350" indent="-514350">
              <a:buSzPct val="100000"/>
              <a:buFont typeface="+mj-lt"/>
              <a:buAutoNum type="arabicPeriod"/>
            </a:pPr>
            <a:r>
              <a:rPr lang="en-US" dirty="0"/>
              <a:t>Includes Natural and Community Supports</a:t>
            </a:r>
          </a:p>
          <a:p>
            <a:pPr marL="514350" indent="-514350">
              <a:buSzPct val="100000"/>
              <a:buFont typeface="+mj-lt"/>
              <a:buAutoNum type="arabicPeriod"/>
            </a:pPr>
            <a:r>
              <a:rPr lang="en-US" dirty="0"/>
              <a:t>Outcomes-Based</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646" y="4953000"/>
            <a:ext cx="253835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970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Outcomes-Based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41224164"/>
              </p:ext>
            </p:extLst>
          </p:nvPr>
        </p:nvGraphicFramePr>
        <p:xfrm>
          <a:off x="685800" y="1752602"/>
          <a:ext cx="8229600" cy="481677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00" y="457202"/>
            <a:ext cx="2133600" cy="973723"/>
          </a:xfrm>
          <a:prstGeom prst="rect">
            <a:avLst/>
          </a:prstGeom>
        </p:spPr>
      </p:pic>
      <p:sp>
        <p:nvSpPr>
          <p:cNvPr id="9" name="TextBox 8"/>
          <p:cNvSpPr txBox="1"/>
          <p:nvPr/>
        </p:nvSpPr>
        <p:spPr>
          <a:xfrm>
            <a:off x="76200" y="5634337"/>
            <a:ext cx="762000" cy="461665"/>
          </a:xfrm>
          <a:prstGeom prst="rect">
            <a:avLst/>
          </a:prstGeom>
          <a:noFill/>
        </p:spPr>
        <p:txBody>
          <a:bodyPr wrap="square" rtlCol="0">
            <a:spAutoFit/>
          </a:bodyPr>
          <a:lstStyle/>
          <a:p>
            <a:r>
              <a:rPr lang="en-US" sz="1200" i="1" dirty="0"/>
              <a:t>Strongly Disagree</a:t>
            </a:r>
          </a:p>
        </p:txBody>
      </p:sp>
      <p:sp>
        <p:nvSpPr>
          <p:cNvPr id="10" name="TextBox 9"/>
          <p:cNvSpPr txBox="1"/>
          <p:nvPr/>
        </p:nvSpPr>
        <p:spPr>
          <a:xfrm>
            <a:off x="76200" y="1752602"/>
            <a:ext cx="762000" cy="461665"/>
          </a:xfrm>
          <a:prstGeom prst="rect">
            <a:avLst/>
          </a:prstGeom>
          <a:noFill/>
        </p:spPr>
        <p:txBody>
          <a:bodyPr wrap="square" rtlCol="0">
            <a:spAutoFit/>
          </a:bodyPr>
          <a:lstStyle/>
          <a:p>
            <a:r>
              <a:rPr lang="en-US" sz="1200" i="1" dirty="0"/>
              <a:t>Strongly Agree</a:t>
            </a:r>
          </a:p>
        </p:txBody>
      </p:sp>
      <p:sp>
        <p:nvSpPr>
          <p:cNvPr id="11" name="TextBox 10"/>
          <p:cNvSpPr txBox="1"/>
          <p:nvPr/>
        </p:nvSpPr>
        <p:spPr>
          <a:xfrm>
            <a:off x="76200" y="3766068"/>
            <a:ext cx="762000" cy="276999"/>
          </a:xfrm>
          <a:prstGeom prst="rect">
            <a:avLst/>
          </a:prstGeom>
          <a:noFill/>
        </p:spPr>
        <p:txBody>
          <a:bodyPr wrap="square" rtlCol="0">
            <a:spAutoFit/>
          </a:bodyPr>
          <a:lstStyle/>
          <a:p>
            <a:r>
              <a:rPr lang="en-US" sz="1200" i="1" dirty="0"/>
              <a:t>Neutral</a:t>
            </a:r>
          </a:p>
        </p:txBody>
      </p:sp>
      <p:sp>
        <p:nvSpPr>
          <p:cNvPr id="12" name="TextBox 11"/>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spTree>
    <p:extLst>
      <p:ext uri="{BB962C8B-B14F-4D97-AF65-F5344CB8AC3E}">
        <p14:creationId xmlns:p14="http://schemas.microsoft.com/office/powerpoint/2010/main" val="3496976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953093899"/>
              </p:ext>
            </p:extLst>
          </p:nvPr>
        </p:nvGraphicFramePr>
        <p:xfrm>
          <a:off x="590550" y="1863899"/>
          <a:ext cx="7772400" cy="3892202"/>
        </p:xfrm>
        <a:graphic>
          <a:graphicData uri="http://schemas.openxmlformats.org/drawingml/2006/table">
            <a:tbl>
              <a:tblPr firstRow="1" lastCol="1" bandRow="1">
                <a:tableStyleId>{21E4AEA4-8DFA-4A89-87EB-49C32662AFE0}</a:tableStyleId>
              </a:tblPr>
              <a:tblGrid>
                <a:gridCol w="4953001">
                  <a:extLst>
                    <a:ext uri="{9D8B030D-6E8A-4147-A177-3AD203B41FA5}">
                      <a16:colId xmlns:a16="http://schemas.microsoft.com/office/drawing/2014/main" val="20000"/>
                    </a:ext>
                  </a:extLst>
                </a:gridCol>
                <a:gridCol w="1091315">
                  <a:extLst>
                    <a:ext uri="{9D8B030D-6E8A-4147-A177-3AD203B41FA5}">
                      <a16:colId xmlns:a16="http://schemas.microsoft.com/office/drawing/2014/main" val="20001"/>
                    </a:ext>
                  </a:extLst>
                </a:gridCol>
                <a:gridCol w="864042">
                  <a:extLst>
                    <a:ext uri="{9D8B030D-6E8A-4147-A177-3AD203B41FA5}">
                      <a16:colId xmlns:a16="http://schemas.microsoft.com/office/drawing/2014/main" val="20002"/>
                    </a:ext>
                  </a:extLst>
                </a:gridCol>
                <a:gridCol w="864042">
                  <a:extLst>
                    <a:ext uri="{9D8B030D-6E8A-4147-A177-3AD203B41FA5}">
                      <a16:colId xmlns:a16="http://schemas.microsoft.com/office/drawing/2014/main" val="20003"/>
                    </a:ext>
                  </a:extLst>
                </a:gridCol>
              </a:tblGrid>
              <a:tr h="284269">
                <a:tc>
                  <a:txBody>
                    <a:bodyPr/>
                    <a:lstStyle/>
                    <a:p>
                      <a:endParaRPr lang="en-US" sz="1600" dirty="0">
                        <a:solidFill>
                          <a:schemeClr val="bg1"/>
                        </a:solidFill>
                      </a:endParaRPr>
                    </a:p>
                  </a:txBody>
                  <a:tcPr anchor="ctr">
                    <a:solidFill>
                      <a:schemeClr val="accent1"/>
                    </a:solidFill>
                  </a:tcPr>
                </a:tc>
                <a:tc>
                  <a:txBody>
                    <a:bodyPr/>
                    <a:lstStyle/>
                    <a:p>
                      <a:pPr algn="ctr"/>
                      <a:endParaRPr lang="en-US" sz="1600" dirty="0">
                        <a:solidFill>
                          <a:schemeClr val="bg1"/>
                        </a:solidFill>
                      </a:endParaRPr>
                    </a:p>
                  </a:txBody>
                  <a:tcPr anchor="ctr">
                    <a:solidFill>
                      <a:schemeClr val="accent1"/>
                    </a:solidFill>
                  </a:tcPr>
                </a:tc>
                <a:tc gridSpan="2">
                  <a:txBody>
                    <a:bodyPr/>
                    <a:lstStyle/>
                    <a:p>
                      <a:pPr algn="ctr"/>
                      <a:r>
                        <a:rPr lang="en-US" sz="1600" dirty="0">
                          <a:solidFill>
                            <a:schemeClr val="bg1"/>
                          </a:solidFill>
                        </a:rPr>
                        <a:t>National</a:t>
                      </a:r>
                    </a:p>
                  </a:txBody>
                  <a:tcPr anchor="ctr">
                    <a:solidFill>
                      <a:schemeClr val="accent1"/>
                    </a:solidFill>
                  </a:tcPr>
                </a:tc>
                <a:tc hMerge="1">
                  <a:txBody>
                    <a:bodyPr/>
                    <a:lstStyle/>
                    <a:p>
                      <a:pPr algn="ctr"/>
                      <a:endParaRPr lang="en-US" dirty="0"/>
                    </a:p>
                  </a:txBody>
                  <a:tcPr anchor="ctr">
                    <a:solidFill>
                      <a:schemeClr val="accent1"/>
                    </a:solidFill>
                  </a:tcPr>
                </a:tc>
                <a:extLst>
                  <a:ext uri="{0D108BD9-81ED-4DB2-BD59-A6C34878D82A}">
                    <a16:rowId xmlns:a16="http://schemas.microsoft.com/office/drawing/2014/main" val="1862250341"/>
                  </a:ext>
                </a:extLst>
              </a:tr>
              <a:tr h="284269">
                <a:tc>
                  <a:txBody>
                    <a:bodyPr/>
                    <a:lstStyle/>
                    <a:p>
                      <a:r>
                        <a:rPr lang="en-US" dirty="0">
                          <a:solidFill>
                            <a:schemeClr val="bg1"/>
                          </a:solidFill>
                        </a:rPr>
                        <a:t>ITEMS</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MA</a:t>
                      </a:r>
                      <a:r>
                        <a:rPr lang="en-US" sz="1800" baseline="0" dirty="0">
                          <a:solidFill>
                            <a:schemeClr val="bg1"/>
                          </a:solidFill>
                        </a:rPr>
                        <a:t> 2018</a:t>
                      </a:r>
                      <a:endParaRPr lang="en-US" sz="1800" dirty="0">
                        <a:solidFill>
                          <a:schemeClr val="bg1"/>
                        </a:solidFill>
                      </a:endParaRPr>
                    </a:p>
                  </a:txBody>
                  <a:tcPr anchor="ctr">
                    <a:solidFill>
                      <a:schemeClr val="accent1"/>
                    </a:solidFill>
                  </a:tcPr>
                </a:tc>
                <a:tc>
                  <a:txBody>
                    <a:bodyPr/>
                    <a:lstStyle/>
                    <a:p>
                      <a:pPr algn="ctr"/>
                      <a:r>
                        <a:rPr lang="en-US" dirty="0">
                          <a:solidFill>
                            <a:schemeClr val="bg1"/>
                          </a:solidFill>
                        </a:rPr>
                        <a:t>SD</a:t>
                      </a:r>
                    </a:p>
                  </a:txBody>
                  <a:tcPr anchor="ctr">
                    <a:solidFill>
                      <a:schemeClr val="accent1"/>
                    </a:solidFill>
                  </a:tcPr>
                </a:tc>
                <a:tc>
                  <a:txBody>
                    <a:bodyPr/>
                    <a:lstStyle/>
                    <a:p>
                      <a:pPr algn="ctr"/>
                      <a:r>
                        <a:rPr lang="en-US" b="0" dirty="0">
                          <a:solidFill>
                            <a:schemeClr val="bg1"/>
                          </a:solidFill>
                        </a:rPr>
                        <a:t>Mean</a:t>
                      </a:r>
                    </a:p>
                  </a:txBody>
                  <a:tcPr anchor="ctr">
                    <a:solidFill>
                      <a:schemeClr val="accent1"/>
                    </a:solidFill>
                  </a:tcPr>
                </a:tc>
                <a:extLst>
                  <a:ext uri="{0D108BD9-81ED-4DB2-BD59-A6C34878D82A}">
                    <a16:rowId xmlns:a16="http://schemas.microsoft.com/office/drawing/2014/main" val="10000"/>
                  </a:ext>
                </a:extLst>
              </a:tr>
              <a:tr h="443926">
                <a:tc>
                  <a:txBody>
                    <a:bodyPr/>
                    <a:lstStyle/>
                    <a:p>
                      <a:r>
                        <a:rPr lang="en-US" sz="1600" b="1" dirty="0">
                          <a:latin typeface="Calibri" panose="020F0502020204030204" pitchFamily="34" charset="0"/>
                        </a:rPr>
                        <a:t>B1. </a:t>
                      </a:r>
                      <a:r>
                        <a:rPr lang="en-US" sz="1600" dirty="0">
                          <a:latin typeface="Calibri" panose="020F0502020204030204" pitchFamily="34" charset="0"/>
                        </a:rPr>
                        <a:t>My family and I had a major role in choosing the people on our Wraparound team.</a:t>
                      </a:r>
                    </a:p>
                  </a:txBody>
                  <a:tcPr anchor="ctr"/>
                </a:tc>
                <a:tc>
                  <a:txBody>
                    <a:bodyPr/>
                    <a:lstStyle/>
                    <a:p>
                      <a:pPr algn="ctr"/>
                      <a:r>
                        <a:rPr lang="en-US" sz="1600" dirty="0"/>
                        <a:t>0.7</a:t>
                      </a:r>
                    </a:p>
                  </a:txBody>
                  <a:tcPr anchor="ctr"/>
                </a:tc>
                <a:tc>
                  <a:txBody>
                    <a:bodyPr/>
                    <a:lstStyle/>
                    <a:p>
                      <a:pPr algn="ctr"/>
                      <a:r>
                        <a:rPr lang="en-US" sz="1600" dirty="0">
                          <a:solidFill>
                            <a:schemeClr val="bg1"/>
                          </a:solidFill>
                        </a:rPr>
                        <a:t>0.4</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1.1</a:t>
                      </a:r>
                    </a:p>
                  </a:txBody>
                  <a:tcPr anchor="ctr">
                    <a:solidFill>
                      <a:schemeClr val="accent2">
                        <a:lumMod val="60000"/>
                        <a:lumOff val="40000"/>
                      </a:schemeClr>
                    </a:solidFill>
                  </a:tcPr>
                </a:tc>
                <a:extLst>
                  <a:ext uri="{0D108BD9-81ED-4DB2-BD59-A6C34878D82A}">
                    <a16:rowId xmlns:a16="http://schemas.microsoft.com/office/drawing/2014/main" val="10001"/>
                  </a:ext>
                </a:extLst>
              </a:tr>
              <a:tr h="630842">
                <a:tc>
                  <a:txBody>
                    <a:bodyPr/>
                    <a:lstStyle/>
                    <a:p>
                      <a:r>
                        <a:rPr lang="en-US" sz="1600" b="1" dirty="0">
                          <a:latin typeface="Calibri" panose="020F0502020204030204" pitchFamily="34" charset="0"/>
                        </a:rPr>
                        <a:t>B3.</a:t>
                      </a:r>
                      <a:r>
                        <a:rPr lang="en-US" sz="1600" dirty="0">
                          <a:latin typeface="Calibri" panose="020F0502020204030204" pitchFamily="34" charset="0"/>
                        </a:rPr>
                        <a:t> At the beginning of the Wraparound process, my family described</a:t>
                      </a:r>
                      <a:r>
                        <a:rPr lang="en-US" sz="1600" baseline="0" dirty="0">
                          <a:latin typeface="Calibri" panose="020F0502020204030204" pitchFamily="34" charset="0"/>
                        </a:rPr>
                        <a:t> our vision of a better future to our team.</a:t>
                      </a:r>
                      <a:endParaRPr lang="en-US" sz="1600" dirty="0">
                        <a:latin typeface="Calibri" panose="020F0502020204030204" pitchFamily="34" charset="0"/>
                      </a:endParaRPr>
                    </a:p>
                  </a:txBody>
                  <a:tcPr anchor="ctr"/>
                </a:tc>
                <a:tc>
                  <a:txBody>
                    <a:bodyPr/>
                    <a:lstStyle/>
                    <a:p>
                      <a:pPr algn="ctr"/>
                      <a:r>
                        <a:rPr lang="en-US" sz="1600" dirty="0"/>
                        <a:t>0.9</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1.4</a:t>
                      </a:r>
                    </a:p>
                  </a:txBody>
                  <a:tcPr anchor="ctr">
                    <a:solidFill>
                      <a:schemeClr val="accent2">
                        <a:lumMod val="60000"/>
                        <a:lumOff val="40000"/>
                      </a:schemeClr>
                    </a:solidFill>
                  </a:tcPr>
                </a:tc>
                <a:extLst>
                  <a:ext uri="{0D108BD9-81ED-4DB2-BD59-A6C34878D82A}">
                    <a16:rowId xmlns:a16="http://schemas.microsoft.com/office/drawing/2014/main" val="10002"/>
                  </a:ext>
                </a:extLst>
              </a:tr>
              <a:tr h="443926">
                <a:tc>
                  <a:txBody>
                    <a:bodyPr/>
                    <a:lstStyle/>
                    <a:p>
                      <a:r>
                        <a:rPr lang="en-US" sz="1600" b="1" dirty="0">
                          <a:latin typeface="Calibri" panose="020F0502020204030204" pitchFamily="34" charset="0"/>
                        </a:rPr>
                        <a:t>B11.</a:t>
                      </a:r>
                      <a:r>
                        <a:rPr lang="en-US" sz="1600" b="1" baseline="0" dirty="0">
                          <a:latin typeface="Calibri" panose="020F0502020204030204" pitchFamily="34" charset="0"/>
                        </a:rPr>
                        <a:t> </a:t>
                      </a:r>
                      <a:r>
                        <a:rPr lang="en-US" sz="1600" baseline="0" dirty="0">
                          <a:latin typeface="Calibri" panose="020F0502020204030204" pitchFamily="34" charset="0"/>
                        </a:rPr>
                        <a:t>At each team meeting, our Wraparound team celebrates at least one success or positive event. </a:t>
                      </a:r>
                      <a:endParaRPr lang="en-US" sz="1600" dirty="0">
                        <a:latin typeface="Calibri" panose="020F0502020204030204" pitchFamily="34" charset="0"/>
                      </a:endParaRPr>
                    </a:p>
                  </a:txBody>
                  <a:tcPr anchor="ctr"/>
                </a:tc>
                <a:tc>
                  <a:txBody>
                    <a:bodyPr/>
                    <a:lstStyle/>
                    <a:p>
                      <a:pPr algn="ctr"/>
                      <a:r>
                        <a:rPr lang="en-US" sz="1600" dirty="0"/>
                        <a:t>0.8</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1.2</a:t>
                      </a:r>
                    </a:p>
                  </a:txBody>
                  <a:tcPr anchor="ctr">
                    <a:solidFill>
                      <a:schemeClr val="accent2">
                        <a:lumMod val="60000"/>
                        <a:lumOff val="40000"/>
                      </a:schemeClr>
                    </a:solidFill>
                  </a:tcPr>
                </a:tc>
                <a:extLst>
                  <a:ext uri="{0D108BD9-81ED-4DB2-BD59-A6C34878D82A}">
                    <a16:rowId xmlns:a16="http://schemas.microsoft.com/office/drawing/2014/main" val="10003"/>
                  </a:ext>
                </a:extLst>
              </a:tr>
              <a:tr h="443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rPr>
                        <a:t>B14. </a:t>
                      </a:r>
                      <a:r>
                        <a:rPr lang="en-US" sz="1600" dirty="0">
                          <a:latin typeface="Calibri" panose="020F0502020204030204" pitchFamily="34" charset="0"/>
                        </a:rPr>
                        <a:t>My Wraparound team came up with ideas and</a:t>
                      </a:r>
                      <a:r>
                        <a:rPr lang="en-US" sz="1600" baseline="0" dirty="0">
                          <a:latin typeface="Calibri" panose="020F0502020204030204" pitchFamily="34" charset="0"/>
                        </a:rPr>
                        <a:t> strategies that were tied to things that my family likes to do.</a:t>
                      </a:r>
                      <a:endParaRPr lang="en-US" sz="1600" dirty="0">
                        <a:latin typeface="Calibri" panose="020F0502020204030204" pitchFamily="34" charset="0"/>
                      </a:endParaRPr>
                    </a:p>
                  </a:txBody>
                  <a:tcPr anchor="ctr"/>
                </a:tc>
                <a:tc>
                  <a:txBody>
                    <a:bodyPr/>
                    <a:lstStyle/>
                    <a:p>
                      <a:pPr algn="ctr"/>
                      <a:r>
                        <a:rPr lang="en-US" sz="1600" dirty="0"/>
                        <a:t>0.7</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1.1</a:t>
                      </a:r>
                    </a:p>
                  </a:txBody>
                  <a:tcPr anchor="ctr">
                    <a:solidFill>
                      <a:schemeClr val="accent2">
                        <a:lumMod val="60000"/>
                        <a:lumOff val="40000"/>
                      </a:schemeClr>
                    </a:solidFill>
                  </a:tcPr>
                </a:tc>
                <a:extLst>
                  <a:ext uri="{0D108BD9-81ED-4DB2-BD59-A6C34878D82A}">
                    <a16:rowId xmlns:a16="http://schemas.microsoft.com/office/drawing/2014/main" val="10004"/>
                  </a:ext>
                </a:extLst>
              </a:tr>
              <a:tr h="443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rPr>
                        <a:t>B17.</a:t>
                      </a:r>
                      <a:r>
                        <a:rPr lang="en-US" sz="1600" baseline="0" dirty="0">
                          <a:latin typeface="Calibri" panose="020F0502020204030204" pitchFamily="34" charset="0"/>
                        </a:rPr>
                        <a:t> I sometimes feel like members of my Wraparound team do not understand me and my family. </a:t>
                      </a:r>
                      <a:endParaRPr lang="en-US" sz="1600" dirty="0">
                        <a:latin typeface="Calibri" panose="020F0502020204030204" pitchFamily="34" charset="0"/>
                      </a:endParaRPr>
                    </a:p>
                  </a:txBody>
                  <a:tcPr anchor="ctr"/>
                </a:tc>
                <a:tc>
                  <a:txBody>
                    <a:bodyPr/>
                    <a:lstStyle/>
                    <a:p>
                      <a:pPr algn="ctr"/>
                      <a:r>
                        <a:rPr lang="en-US" sz="1600" dirty="0"/>
                        <a:t>0.8</a:t>
                      </a:r>
                    </a:p>
                  </a:txBody>
                  <a:tcPr anchor="ctr"/>
                </a:tc>
                <a:tc>
                  <a:txBody>
                    <a:bodyPr/>
                    <a:lstStyle/>
                    <a:p>
                      <a:pPr algn="ctr"/>
                      <a:r>
                        <a:rPr lang="en-US" sz="1600" dirty="0">
                          <a:solidFill>
                            <a:schemeClr val="bg1"/>
                          </a:solidFill>
                        </a:rPr>
                        <a:t>0.5</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0.8</a:t>
                      </a:r>
                    </a:p>
                  </a:txBody>
                  <a:tcPr anchor="ctr">
                    <a:solidFill>
                      <a:schemeClr val="accent2">
                        <a:lumMod val="60000"/>
                        <a:lumOff val="40000"/>
                      </a:schemeClr>
                    </a:solidFill>
                  </a:tcPr>
                </a:tc>
                <a:extLst>
                  <a:ext uri="{0D108BD9-81ED-4DB2-BD59-A6C34878D82A}">
                    <a16:rowId xmlns:a16="http://schemas.microsoft.com/office/drawing/2014/main" val="10005"/>
                  </a:ext>
                </a:extLst>
              </a:tr>
            </a:tbl>
          </a:graphicData>
        </a:graphic>
      </p:graphicFrame>
      <p:sp>
        <p:nvSpPr>
          <p:cNvPr id="8" name="Rectangle 7"/>
          <p:cNvSpPr/>
          <p:nvPr/>
        </p:nvSpPr>
        <p:spPr>
          <a:xfrm>
            <a:off x="5562600" y="2590800"/>
            <a:ext cx="10668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62600" y="4391024"/>
            <a:ext cx="1066800" cy="7905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62601" y="3124200"/>
            <a:ext cx="10668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62602" y="3810002"/>
            <a:ext cx="1066799" cy="5810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457200" y="274638"/>
            <a:ext cx="8229600" cy="1143000"/>
          </a:xfrm>
        </p:spPr>
        <p:txBody>
          <a:bodyPr>
            <a:normAutofit fontScale="90000"/>
          </a:bodyPr>
          <a:lstStyle/>
          <a:p>
            <a:r>
              <a:rPr lang="en-US" dirty="0"/>
              <a:t>     Strength &amp; Family Driven</a:t>
            </a:r>
            <a:br>
              <a:rPr lang="en-US" dirty="0"/>
            </a:br>
            <a:r>
              <a:rPr lang="en-US" sz="2700" dirty="0"/>
              <a:t>(0.3 Standard Deviations above/below National Mean)</a:t>
            </a:r>
            <a:endParaRPr lang="en-US" sz="4000" dirty="0"/>
          </a:p>
        </p:txBody>
      </p:sp>
    </p:spTree>
    <p:extLst>
      <p:ext uri="{BB962C8B-B14F-4D97-AF65-F5344CB8AC3E}">
        <p14:creationId xmlns:p14="http://schemas.microsoft.com/office/powerpoint/2010/main" val="402153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Strength &amp; Family Driven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38458334"/>
              </p:ext>
            </p:extLst>
          </p:nvPr>
        </p:nvGraphicFramePr>
        <p:xfrm>
          <a:off x="685800" y="1752602"/>
          <a:ext cx="8229600" cy="481677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9" name="TextBox 8"/>
          <p:cNvSpPr txBox="1"/>
          <p:nvPr/>
        </p:nvSpPr>
        <p:spPr>
          <a:xfrm>
            <a:off x="76200" y="5634337"/>
            <a:ext cx="762000" cy="461665"/>
          </a:xfrm>
          <a:prstGeom prst="rect">
            <a:avLst/>
          </a:prstGeom>
          <a:noFill/>
        </p:spPr>
        <p:txBody>
          <a:bodyPr wrap="square" rtlCol="0">
            <a:spAutoFit/>
          </a:bodyPr>
          <a:lstStyle/>
          <a:p>
            <a:r>
              <a:rPr lang="en-US" sz="1200" i="1" dirty="0"/>
              <a:t>Strongly Disagree</a:t>
            </a:r>
          </a:p>
        </p:txBody>
      </p:sp>
      <p:sp>
        <p:nvSpPr>
          <p:cNvPr id="10" name="TextBox 9"/>
          <p:cNvSpPr txBox="1"/>
          <p:nvPr/>
        </p:nvSpPr>
        <p:spPr>
          <a:xfrm>
            <a:off x="76200" y="1752602"/>
            <a:ext cx="762000" cy="461665"/>
          </a:xfrm>
          <a:prstGeom prst="rect">
            <a:avLst/>
          </a:prstGeom>
          <a:noFill/>
        </p:spPr>
        <p:txBody>
          <a:bodyPr wrap="square" rtlCol="0">
            <a:spAutoFit/>
          </a:bodyPr>
          <a:lstStyle/>
          <a:p>
            <a:r>
              <a:rPr lang="en-US" sz="1200" i="1" dirty="0"/>
              <a:t>Strongly Agree</a:t>
            </a:r>
          </a:p>
        </p:txBody>
      </p:sp>
      <p:sp>
        <p:nvSpPr>
          <p:cNvPr id="11" name="TextBox 10"/>
          <p:cNvSpPr txBox="1"/>
          <p:nvPr/>
        </p:nvSpPr>
        <p:spPr>
          <a:xfrm>
            <a:off x="76200" y="3766068"/>
            <a:ext cx="762000" cy="276999"/>
          </a:xfrm>
          <a:prstGeom prst="rect">
            <a:avLst/>
          </a:prstGeom>
          <a:noFill/>
        </p:spPr>
        <p:txBody>
          <a:bodyPr wrap="square" rtlCol="0">
            <a:spAutoFit/>
          </a:bodyPr>
          <a:lstStyle/>
          <a:p>
            <a:r>
              <a:rPr lang="en-US" sz="1200" i="1" dirty="0"/>
              <a:t>Neutral</a:t>
            </a:r>
          </a:p>
        </p:txBody>
      </p:sp>
      <p:sp>
        <p:nvSpPr>
          <p:cNvPr id="12" name="TextBox 11"/>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spTree>
    <p:extLst>
      <p:ext uri="{BB962C8B-B14F-4D97-AF65-F5344CB8AC3E}">
        <p14:creationId xmlns:p14="http://schemas.microsoft.com/office/powerpoint/2010/main" val="3139816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52812050"/>
              </p:ext>
            </p:extLst>
          </p:nvPr>
        </p:nvGraphicFramePr>
        <p:xfrm>
          <a:off x="457200" y="1600201"/>
          <a:ext cx="8229600" cy="477900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2"/>
          <p:cNvSpPr>
            <a:spLocks noGrp="1"/>
          </p:cNvSpPr>
          <p:nvPr>
            <p:ph type="title"/>
          </p:nvPr>
        </p:nvSpPr>
        <p:spPr>
          <a:xfrm>
            <a:off x="304800" y="228600"/>
            <a:ext cx="8534400" cy="1143000"/>
          </a:xfrm>
        </p:spPr>
        <p:txBody>
          <a:bodyPr>
            <a:normAutofit/>
          </a:bodyPr>
          <a:lstStyle/>
          <a:p>
            <a:r>
              <a:rPr lang="en-US" dirty="0"/>
              <a:t>Satisfaction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Tree>
    <p:extLst>
      <p:ext uri="{BB962C8B-B14F-4D97-AF65-F5344CB8AC3E}">
        <p14:creationId xmlns:p14="http://schemas.microsoft.com/office/powerpoint/2010/main" val="3829069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4" name="Title 2"/>
          <p:cNvSpPr>
            <a:spLocks noGrp="1"/>
          </p:cNvSpPr>
          <p:nvPr>
            <p:ph type="title"/>
          </p:nvPr>
        </p:nvSpPr>
        <p:spPr>
          <a:xfrm>
            <a:off x="304800" y="228600"/>
            <a:ext cx="8534400" cy="1143000"/>
          </a:xfrm>
        </p:spPr>
        <p:txBody>
          <a:bodyPr>
            <a:normAutofit fontScale="90000"/>
          </a:bodyPr>
          <a:lstStyle/>
          <a:p>
            <a:r>
              <a:rPr lang="en-US" dirty="0"/>
              <a:t>Satisfaction</a:t>
            </a:r>
            <a:br>
              <a:rPr lang="en-US" dirty="0"/>
            </a:br>
            <a:r>
              <a:rPr lang="en-US" sz="2700" dirty="0"/>
              <a:t>(0.3 SDs above/below National Mean)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73508363"/>
              </p:ext>
            </p:extLst>
          </p:nvPr>
        </p:nvGraphicFramePr>
        <p:xfrm>
          <a:off x="685799" y="1905000"/>
          <a:ext cx="7772400" cy="3374042"/>
        </p:xfrm>
        <a:graphic>
          <a:graphicData uri="http://schemas.openxmlformats.org/drawingml/2006/table">
            <a:tbl>
              <a:tblPr firstRow="1" lastCol="1" bandRow="1">
                <a:tableStyleId>{21E4AEA4-8DFA-4A89-87EB-49C32662AFE0}</a:tableStyleId>
              </a:tblPr>
              <a:tblGrid>
                <a:gridCol w="5180274">
                  <a:extLst>
                    <a:ext uri="{9D8B030D-6E8A-4147-A177-3AD203B41FA5}">
                      <a16:colId xmlns:a16="http://schemas.microsoft.com/office/drawing/2014/main" val="20000"/>
                    </a:ext>
                  </a:extLst>
                </a:gridCol>
                <a:gridCol w="1068127">
                  <a:extLst>
                    <a:ext uri="{9D8B030D-6E8A-4147-A177-3AD203B41FA5}">
                      <a16:colId xmlns:a16="http://schemas.microsoft.com/office/drawing/2014/main" val="20001"/>
                    </a:ext>
                  </a:extLst>
                </a:gridCol>
                <a:gridCol w="659957">
                  <a:extLst>
                    <a:ext uri="{9D8B030D-6E8A-4147-A177-3AD203B41FA5}">
                      <a16:colId xmlns:a16="http://schemas.microsoft.com/office/drawing/2014/main" val="20002"/>
                    </a:ext>
                  </a:extLst>
                </a:gridCol>
                <a:gridCol w="864042">
                  <a:extLst>
                    <a:ext uri="{9D8B030D-6E8A-4147-A177-3AD203B41FA5}">
                      <a16:colId xmlns:a16="http://schemas.microsoft.com/office/drawing/2014/main" val="20003"/>
                    </a:ext>
                  </a:extLst>
                </a:gridCol>
              </a:tblGrid>
              <a:tr h="284269">
                <a:tc>
                  <a:txBody>
                    <a:bodyPr/>
                    <a:lstStyle/>
                    <a:p>
                      <a:endParaRPr lang="en-US" dirty="0"/>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txBody>
                  <a:tcPr anchor="ctr">
                    <a:solidFill>
                      <a:schemeClr val="accent1"/>
                    </a:solidFill>
                  </a:tcPr>
                </a:tc>
                <a:tc gridSpan="2">
                  <a:txBody>
                    <a:bodyPr/>
                    <a:lstStyle/>
                    <a:p>
                      <a:pPr algn="ctr"/>
                      <a:r>
                        <a:rPr lang="en-US" dirty="0">
                          <a:solidFill>
                            <a:schemeClr val="bg1"/>
                          </a:solidFill>
                        </a:rPr>
                        <a:t>National Mean</a:t>
                      </a:r>
                    </a:p>
                  </a:txBody>
                  <a:tcPr anchor="ctr">
                    <a:solidFill>
                      <a:schemeClr val="accent1"/>
                    </a:solidFill>
                  </a:tcPr>
                </a:tc>
                <a:tc hMerge="1">
                  <a:txBody>
                    <a:bodyPr/>
                    <a:lstStyle/>
                    <a:p>
                      <a:pPr algn="ctr"/>
                      <a:endParaRPr lang="en-US" dirty="0"/>
                    </a:p>
                  </a:txBody>
                  <a:tcPr anchor="ctr">
                    <a:solidFill>
                      <a:schemeClr val="accent1"/>
                    </a:solidFill>
                  </a:tcPr>
                </a:tc>
                <a:extLst>
                  <a:ext uri="{0D108BD9-81ED-4DB2-BD59-A6C34878D82A}">
                    <a16:rowId xmlns:a16="http://schemas.microsoft.com/office/drawing/2014/main" val="2237121945"/>
                  </a:ext>
                </a:extLst>
              </a:tr>
              <a:tr h="284269">
                <a:tc>
                  <a:txBody>
                    <a:bodyPr/>
                    <a:lstStyle/>
                    <a:p>
                      <a:r>
                        <a:rPr lang="en-US" dirty="0">
                          <a:solidFill>
                            <a:schemeClr val="bg1"/>
                          </a:solidFill>
                        </a:rPr>
                        <a:t>ITEMS</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MA</a:t>
                      </a:r>
                      <a:r>
                        <a:rPr lang="en-US" sz="1800" baseline="0" dirty="0">
                          <a:solidFill>
                            <a:schemeClr val="bg1"/>
                          </a:solidFill>
                        </a:rPr>
                        <a:t> 2018</a:t>
                      </a:r>
                      <a:endParaRPr lang="en-US" sz="1800" dirty="0">
                        <a:solidFill>
                          <a:schemeClr val="bg1"/>
                        </a:solidFill>
                      </a:endParaRPr>
                    </a:p>
                  </a:txBody>
                  <a:tcPr anchor="ctr">
                    <a:solidFill>
                      <a:schemeClr val="accent1"/>
                    </a:solidFill>
                  </a:tcPr>
                </a:tc>
                <a:tc>
                  <a:txBody>
                    <a:bodyPr/>
                    <a:lstStyle/>
                    <a:p>
                      <a:pPr algn="ctr"/>
                      <a:r>
                        <a:rPr lang="en-US" dirty="0">
                          <a:solidFill>
                            <a:schemeClr val="bg1"/>
                          </a:solidFill>
                        </a:rPr>
                        <a:t>SD</a:t>
                      </a:r>
                    </a:p>
                  </a:txBody>
                  <a:tcPr anchor="ctr">
                    <a:solidFill>
                      <a:schemeClr val="accent1"/>
                    </a:solidFill>
                  </a:tcPr>
                </a:tc>
                <a:tc>
                  <a:txBody>
                    <a:bodyPr/>
                    <a:lstStyle/>
                    <a:p>
                      <a:pPr algn="ctr"/>
                      <a:r>
                        <a:rPr lang="en-US" b="0" dirty="0">
                          <a:solidFill>
                            <a:schemeClr val="bg1"/>
                          </a:solidFill>
                        </a:rPr>
                        <a:t>Mean</a:t>
                      </a:r>
                    </a:p>
                  </a:txBody>
                  <a:tcPr anchor="ctr">
                    <a:solidFill>
                      <a:schemeClr val="accent1"/>
                    </a:solidFill>
                  </a:tcPr>
                </a:tc>
                <a:extLst>
                  <a:ext uri="{0D108BD9-81ED-4DB2-BD59-A6C34878D82A}">
                    <a16:rowId xmlns:a16="http://schemas.microsoft.com/office/drawing/2014/main" val="10000"/>
                  </a:ext>
                </a:extLst>
              </a:tr>
              <a:tr h="443926">
                <a:tc>
                  <a:txBody>
                    <a:bodyPr/>
                    <a:lstStyle/>
                    <a:p>
                      <a:r>
                        <a:rPr lang="en-US" sz="1600" b="1" dirty="0">
                          <a:latin typeface="Calibri" panose="020F0502020204030204" pitchFamily="34" charset="0"/>
                        </a:rPr>
                        <a:t>C1. </a:t>
                      </a:r>
                      <a:r>
                        <a:rPr lang="en-US" sz="1600" dirty="0">
                          <a:latin typeface="Calibri" panose="020F0502020204030204" pitchFamily="34" charset="0"/>
                        </a:rPr>
                        <a:t>I am satisfied with the wraparound process in which my family and I have participated.</a:t>
                      </a:r>
                    </a:p>
                  </a:txBody>
                  <a:tcPr anchor="ctr"/>
                </a:tc>
                <a:tc>
                  <a:txBody>
                    <a:bodyPr/>
                    <a:lstStyle/>
                    <a:p>
                      <a:pPr algn="ctr"/>
                      <a:r>
                        <a:rPr lang="en-US" sz="1600" dirty="0"/>
                        <a:t>1.0</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1.4</a:t>
                      </a:r>
                    </a:p>
                  </a:txBody>
                  <a:tcPr anchor="ctr">
                    <a:solidFill>
                      <a:schemeClr val="accent2">
                        <a:lumMod val="60000"/>
                        <a:lumOff val="40000"/>
                      </a:schemeClr>
                    </a:solidFill>
                  </a:tcPr>
                </a:tc>
                <a:extLst>
                  <a:ext uri="{0D108BD9-81ED-4DB2-BD59-A6C34878D82A}">
                    <a16:rowId xmlns:a16="http://schemas.microsoft.com/office/drawing/2014/main" val="10001"/>
                  </a:ext>
                </a:extLst>
              </a:tr>
              <a:tr h="630842">
                <a:tc>
                  <a:txBody>
                    <a:bodyPr/>
                    <a:lstStyle/>
                    <a:p>
                      <a:r>
                        <a:rPr lang="en-US" sz="1600" b="1" dirty="0">
                          <a:latin typeface="Calibri" panose="020F0502020204030204" pitchFamily="34" charset="0"/>
                        </a:rPr>
                        <a:t>C2. </a:t>
                      </a:r>
                      <a:r>
                        <a:rPr lang="en-US" sz="1600" dirty="0">
                          <a:latin typeface="Calibri" panose="020F0502020204030204" pitchFamily="34" charset="0"/>
                        </a:rPr>
                        <a:t>I am satisfied with my child or youth's progress since starting the wraparound process.</a:t>
                      </a:r>
                    </a:p>
                  </a:txBody>
                  <a:tcPr anchor="ctr"/>
                </a:tc>
                <a:tc>
                  <a:txBody>
                    <a:bodyPr/>
                    <a:lstStyle/>
                    <a:p>
                      <a:pPr algn="ctr"/>
                      <a:r>
                        <a:rPr lang="en-US" sz="1600" dirty="0"/>
                        <a:t>0.8</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1.1</a:t>
                      </a:r>
                    </a:p>
                  </a:txBody>
                  <a:tcPr anchor="ctr">
                    <a:solidFill>
                      <a:schemeClr val="accent2">
                        <a:lumMod val="60000"/>
                        <a:lumOff val="40000"/>
                      </a:schemeClr>
                    </a:solidFill>
                  </a:tcPr>
                </a:tc>
                <a:extLst>
                  <a:ext uri="{0D108BD9-81ED-4DB2-BD59-A6C34878D82A}">
                    <a16:rowId xmlns:a16="http://schemas.microsoft.com/office/drawing/2014/main" val="10002"/>
                  </a:ext>
                </a:extLst>
              </a:tr>
              <a:tr h="443926">
                <a:tc>
                  <a:txBody>
                    <a:bodyPr/>
                    <a:lstStyle/>
                    <a:p>
                      <a:r>
                        <a:rPr lang="en-US" sz="1600" b="1" dirty="0">
                          <a:latin typeface="Calibri" panose="020F0502020204030204" pitchFamily="34" charset="0"/>
                        </a:rPr>
                        <a:t>C3.</a:t>
                      </a:r>
                      <a:r>
                        <a:rPr lang="en-US" sz="1600" dirty="0">
                          <a:latin typeface="Calibri" panose="020F0502020204030204" pitchFamily="34" charset="0"/>
                        </a:rPr>
                        <a:t> Since starting wraparound, our family has made progress toward meeting our needs.</a:t>
                      </a:r>
                    </a:p>
                  </a:txBody>
                  <a:tcPr anchor="ctr"/>
                </a:tc>
                <a:tc>
                  <a:txBody>
                    <a:bodyPr/>
                    <a:lstStyle/>
                    <a:p>
                      <a:pPr algn="ctr"/>
                      <a:r>
                        <a:rPr lang="en-US" sz="1600" dirty="0"/>
                        <a:t>0.7</a:t>
                      </a:r>
                    </a:p>
                  </a:txBody>
                  <a:tcPr anchor="ctr"/>
                </a:tc>
                <a:tc>
                  <a:txBody>
                    <a:bodyPr/>
                    <a:lstStyle/>
                    <a:p>
                      <a:pPr algn="ctr"/>
                      <a:r>
                        <a:rPr lang="en-US" sz="1600" dirty="0">
                          <a:solidFill>
                            <a:schemeClr val="bg1"/>
                          </a:solidFill>
                        </a:rPr>
                        <a:t>0.1</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1.2</a:t>
                      </a:r>
                    </a:p>
                  </a:txBody>
                  <a:tcPr anchor="ctr">
                    <a:solidFill>
                      <a:schemeClr val="accent2">
                        <a:lumMod val="60000"/>
                        <a:lumOff val="40000"/>
                      </a:schemeClr>
                    </a:solidFill>
                  </a:tcPr>
                </a:tc>
                <a:extLst>
                  <a:ext uri="{0D108BD9-81ED-4DB2-BD59-A6C34878D82A}">
                    <a16:rowId xmlns:a16="http://schemas.microsoft.com/office/drawing/2014/main" val="10003"/>
                  </a:ext>
                </a:extLst>
              </a:tr>
              <a:tr h="443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rPr>
                        <a:t>C4. </a:t>
                      </a:r>
                      <a:r>
                        <a:rPr lang="en-US" sz="1600" dirty="0">
                          <a:latin typeface="Calibri" panose="020F0502020204030204" pitchFamily="34" charset="0"/>
                        </a:rPr>
                        <a:t>Since starting wraparound, I feel more confident about my ability to care for my child/youth at home.</a:t>
                      </a:r>
                    </a:p>
                  </a:txBody>
                  <a:tcPr anchor="ctr"/>
                </a:tc>
                <a:tc>
                  <a:txBody>
                    <a:bodyPr/>
                    <a:lstStyle/>
                    <a:p>
                      <a:pPr algn="ctr"/>
                      <a:r>
                        <a:rPr lang="en-US" sz="1600" dirty="0"/>
                        <a:t>0.7</a:t>
                      </a:r>
                    </a:p>
                  </a:txBody>
                  <a:tcPr anchor="ctr"/>
                </a:tc>
                <a:tc>
                  <a:txBody>
                    <a:bodyPr/>
                    <a:lstStyle/>
                    <a:p>
                      <a:pPr algn="ctr"/>
                      <a:r>
                        <a:rPr lang="en-US" sz="1600" dirty="0">
                          <a:solidFill>
                            <a:schemeClr val="bg1"/>
                          </a:solidFill>
                        </a:rPr>
                        <a:t>0.2</a:t>
                      </a:r>
                    </a:p>
                  </a:txBody>
                  <a:tcPr anchor="ctr">
                    <a:solidFill>
                      <a:srgbClr val="B69AD6"/>
                    </a:solidFill>
                  </a:tcPr>
                </a:tc>
                <a:tc>
                  <a:txBody>
                    <a:bodyPr/>
                    <a:lstStyle/>
                    <a:p>
                      <a:pPr algn="ctr"/>
                      <a:r>
                        <a:rPr lang="en-US" sz="1600" dirty="0">
                          <a:solidFill>
                            <a:schemeClr val="bg1"/>
                          </a:solidFill>
                          <a:latin typeface="Calibri" panose="020F0502020204030204" pitchFamily="34" charset="0"/>
                        </a:rPr>
                        <a:t>1.2</a:t>
                      </a:r>
                    </a:p>
                  </a:txBody>
                  <a:tcPr anchor="ctr">
                    <a:solidFill>
                      <a:schemeClr val="accent2">
                        <a:lumMod val="60000"/>
                        <a:lumOff val="40000"/>
                      </a:schemeClr>
                    </a:solidFill>
                  </a:tcPr>
                </a:tc>
                <a:extLst>
                  <a:ext uri="{0D108BD9-81ED-4DB2-BD59-A6C34878D82A}">
                    <a16:rowId xmlns:a16="http://schemas.microsoft.com/office/drawing/2014/main" val="10004"/>
                  </a:ext>
                </a:extLst>
              </a:tr>
            </a:tbl>
          </a:graphicData>
        </a:graphic>
      </p:graphicFrame>
      <p:sp>
        <p:nvSpPr>
          <p:cNvPr id="7" name="Rectangle 6"/>
          <p:cNvSpPr/>
          <p:nvPr/>
        </p:nvSpPr>
        <p:spPr>
          <a:xfrm>
            <a:off x="5943598" y="2895600"/>
            <a:ext cx="9906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43600" y="4114800"/>
            <a:ext cx="990599"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43599" y="4648200"/>
            <a:ext cx="990596"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43600" y="3429000"/>
            <a:ext cx="990599"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866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04800" y="228600"/>
            <a:ext cx="8534400" cy="1143000"/>
          </a:xfrm>
        </p:spPr>
        <p:txBody>
          <a:bodyPr>
            <a:normAutofit/>
          </a:bodyPr>
          <a:lstStyle/>
          <a:p>
            <a:r>
              <a:rPr lang="en-US" sz="4000" dirty="0"/>
              <a:t>Satisfaction</a:t>
            </a:r>
            <a:br>
              <a:rPr lang="en-US" dirty="0"/>
            </a:br>
            <a:r>
              <a:rPr lang="en-US" sz="1900" dirty="0"/>
              <a:t>(Frequency and Percent of Response Options)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879720668"/>
              </p:ext>
            </p:extLst>
          </p:nvPr>
        </p:nvGraphicFramePr>
        <p:xfrm>
          <a:off x="152401" y="2209800"/>
          <a:ext cx="8839199" cy="2225040"/>
        </p:xfrm>
        <a:graphic>
          <a:graphicData uri="http://schemas.openxmlformats.org/drawingml/2006/table">
            <a:tbl>
              <a:tblPr firstRow="1" lastCol="1" bandRow="1">
                <a:tableStyleId>{21E4AEA4-8DFA-4A89-87EB-49C32662AFE0}</a:tableStyleId>
              </a:tblPr>
              <a:tblGrid>
                <a:gridCol w="2603133">
                  <a:extLst>
                    <a:ext uri="{9D8B030D-6E8A-4147-A177-3AD203B41FA5}">
                      <a16:colId xmlns:a16="http://schemas.microsoft.com/office/drawing/2014/main" val="20000"/>
                    </a:ext>
                  </a:extLst>
                </a:gridCol>
                <a:gridCol w="923423">
                  <a:extLst>
                    <a:ext uri="{9D8B030D-6E8A-4147-A177-3AD203B41FA5}">
                      <a16:colId xmlns:a16="http://schemas.microsoft.com/office/drawing/2014/main" val="3133932095"/>
                    </a:ext>
                  </a:extLst>
                </a:gridCol>
                <a:gridCol w="911879">
                  <a:extLst>
                    <a:ext uri="{9D8B030D-6E8A-4147-A177-3AD203B41FA5}">
                      <a16:colId xmlns:a16="http://schemas.microsoft.com/office/drawing/2014/main" val="2662748586"/>
                    </a:ext>
                  </a:extLst>
                </a:gridCol>
                <a:gridCol w="865085">
                  <a:extLst>
                    <a:ext uri="{9D8B030D-6E8A-4147-A177-3AD203B41FA5}">
                      <a16:colId xmlns:a16="http://schemas.microsoft.com/office/drawing/2014/main" val="4190268496"/>
                    </a:ext>
                  </a:extLst>
                </a:gridCol>
                <a:gridCol w="679939">
                  <a:extLst>
                    <a:ext uri="{9D8B030D-6E8A-4147-A177-3AD203B41FA5}">
                      <a16:colId xmlns:a16="http://schemas.microsoft.com/office/drawing/2014/main" val="2420275106"/>
                    </a:ext>
                  </a:extLst>
                </a:gridCol>
                <a:gridCol w="951914">
                  <a:extLst>
                    <a:ext uri="{9D8B030D-6E8A-4147-A177-3AD203B41FA5}">
                      <a16:colId xmlns:a16="http://schemas.microsoft.com/office/drawing/2014/main" val="3087660022"/>
                    </a:ext>
                  </a:extLst>
                </a:gridCol>
                <a:gridCol w="951913">
                  <a:extLst>
                    <a:ext uri="{9D8B030D-6E8A-4147-A177-3AD203B41FA5}">
                      <a16:colId xmlns:a16="http://schemas.microsoft.com/office/drawing/2014/main" val="2855904060"/>
                    </a:ext>
                  </a:extLst>
                </a:gridCol>
                <a:gridCol w="951913">
                  <a:extLst>
                    <a:ext uri="{9D8B030D-6E8A-4147-A177-3AD203B41FA5}">
                      <a16:colId xmlns:a16="http://schemas.microsoft.com/office/drawing/2014/main" val="20003"/>
                    </a:ext>
                  </a:extLst>
                </a:gridCol>
              </a:tblGrid>
              <a:tr h="284269">
                <a:tc>
                  <a:txBody>
                    <a:bodyPr/>
                    <a:lstStyle/>
                    <a:p>
                      <a:pPr algn="ctr"/>
                      <a:r>
                        <a:rPr lang="en-US" sz="1400" dirty="0"/>
                        <a:t>ITEMS</a:t>
                      </a:r>
                    </a:p>
                  </a:txBody>
                  <a:tcPr anchor="ctr">
                    <a:solidFill>
                      <a:schemeClr val="accent1"/>
                    </a:solidFill>
                  </a:tcPr>
                </a:tc>
                <a:tc>
                  <a:txBody>
                    <a:bodyPr/>
                    <a:lstStyle/>
                    <a:p>
                      <a:pPr algn="ctr"/>
                      <a:r>
                        <a:rPr lang="en-US" sz="1400" dirty="0"/>
                        <a:t>Strongly</a:t>
                      </a:r>
                      <a:r>
                        <a:rPr lang="en-US" sz="1400" baseline="0" dirty="0"/>
                        <a:t> Disagree</a:t>
                      </a:r>
                    </a:p>
                    <a:p>
                      <a:pPr algn="ctr"/>
                      <a:r>
                        <a:rPr lang="en-US" sz="1400" baseline="0" dirty="0"/>
                        <a:t>(-2)</a:t>
                      </a:r>
                      <a:endParaRPr lang="en-US" sz="1400" dirty="0"/>
                    </a:p>
                  </a:txBody>
                  <a:tcPr anchor="ctr">
                    <a:solidFill>
                      <a:schemeClr val="accent1"/>
                    </a:solidFill>
                  </a:tcPr>
                </a:tc>
                <a:tc>
                  <a:txBody>
                    <a:bodyPr/>
                    <a:lstStyle/>
                    <a:p>
                      <a:pPr algn="ctr"/>
                      <a:r>
                        <a:rPr lang="en-US" sz="1400" dirty="0"/>
                        <a:t>Disagree</a:t>
                      </a:r>
                    </a:p>
                    <a:p>
                      <a:pPr algn="ctr"/>
                      <a:endParaRPr lang="en-US" sz="1400" dirty="0"/>
                    </a:p>
                    <a:p>
                      <a:pPr algn="ctr"/>
                      <a:r>
                        <a:rPr lang="en-US" sz="1400" dirty="0"/>
                        <a:t>(-1)</a:t>
                      </a:r>
                    </a:p>
                  </a:txBody>
                  <a:tcPr anchor="ctr">
                    <a:solidFill>
                      <a:schemeClr val="accent1"/>
                    </a:solidFill>
                  </a:tcPr>
                </a:tc>
                <a:tc>
                  <a:txBody>
                    <a:bodyPr/>
                    <a:lstStyle/>
                    <a:p>
                      <a:pPr algn="ctr"/>
                      <a:r>
                        <a:rPr lang="en-US" sz="1400" dirty="0"/>
                        <a:t>Neutral</a:t>
                      </a:r>
                    </a:p>
                    <a:p>
                      <a:pPr algn="ctr"/>
                      <a:endParaRPr lang="en-US" sz="1400" dirty="0"/>
                    </a:p>
                    <a:p>
                      <a:pPr algn="ctr"/>
                      <a:r>
                        <a:rPr lang="en-US" sz="1400" dirty="0"/>
                        <a:t>(0)</a:t>
                      </a:r>
                    </a:p>
                  </a:txBody>
                  <a:tcPr anchor="ctr">
                    <a:solidFill>
                      <a:schemeClr val="accent1"/>
                    </a:solidFill>
                  </a:tcPr>
                </a:tc>
                <a:tc>
                  <a:txBody>
                    <a:bodyPr/>
                    <a:lstStyle/>
                    <a:p>
                      <a:pPr algn="ctr"/>
                      <a:r>
                        <a:rPr lang="en-US" sz="1400" dirty="0"/>
                        <a:t>Agree</a:t>
                      </a:r>
                    </a:p>
                    <a:p>
                      <a:pPr algn="ctr"/>
                      <a:endParaRPr lang="en-US" sz="1400" dirty="0"/>
                    </a:p>
                    <a:p>
                      <a:pPr algn="ctr"/>
                      <a:r>
                        <a:rPr lang="en-US" sz="1400" dirty="0"/>
                        <a:t>(1)</a:t>
                      </a:r>
                    </a:p>
                  </a:txBody>
                  <a:tcPr anchor="ctr">
                    <a:solidFill>
                      <a:schemeClr val="accent1"/>
                    </a:solidFill>
                  </a:tcPr>
                </a:tc>
                <a:tc>
                  <a:txBody>
                    <a:bodyPr/>
                    <a:lstStyle/>
                    <a:p>
                      <a:pPr algn="ctr"/>
                      <a:r>
                        <a:rPr lang="en-US" sz="1400" dirty="0"/>
                        <a:t>Strongly Agree</a:t>
                      </a:r>
                    </a:p>
                    <a:p>
                      <a:pPr algn="ctr"/>
                      <a:r>
                        <a:rPr lang="en-US" sz="1400" dirty="0"/>
                        <a:t>(2)</a:t>
                      </a:r>
                    </a:p>
                  </a:txBody>
                  <a:tcPr anchor="ctr">
                    <a:solidFill>
                      <a:schemeClr val="accent1"/>
                    </a:solidFill>
                  </a:tcPr>
                </a:tc>
                <a:tc>
                  <a:txBody>
                    <a:bodyPr/>
                    <a:lstStyle/>
                    <a:p>
                      <a:pPr algn="ctr"/>
                      <a:r>
                        <a:rPr lang="en-US" sz="1400" dirty="0"/>
                        <a:t>Don’t Know</a:t>
                      </a:r>
                    </a:p>
                    <a:p>
                      <a:pPr algn="ctr"/>
                      <a:r>
                        <a:rPr lang="en-US" sz="1400" dirty="0"/>
                        <a:t>(Not Scored)</a:t>
                      </a:r>
                    </a:p>
                  </a:txBody>
                  <a:tcPr anchor="ctr">
                    <a:solidFill>
                      <a:schemeClr val="accent6">
                        <a:lumMod val="60000"/>
                        <a:lumOff val="40000"/>
                      </a:schemeClr>
                    </a:solidFill>
                  </a:tcPr>
                </a:tc>
                <a:tc>
                  <a:txBody>
                    <a:bodyPr/>
                    <a:lstStyle/>
                    <a:p>
                      <a:pPr algn="ctr"/>
                      <a:r>
                        <a:rPr lang="en-US" sz="1400" dirty="0"/>
                        <a:t>Average</a:t>
                      </a:r>
                    </a:p>
                    <a:p>
                      <a:pPr algn="ctr"/>
                      <a:endParaRPr lang="en-US" sz="1400" dirty="0"/>
                    </a:p>
                    <a:p>
                      <a:pPr algn="ctr"/>
                      <a:r>
                        <a:rPr lang="en-US" sz="1400" dirty="0"/>
                        <a:t>(-2 to</a:t>
                      </a:r>
                      <a:r>
                        <a:rPr lang="en-US" sz="1400" baseline="0" dirty="0"/>
                        <a:t> 2)</a:t>
                      </a:r>
                      <a:endParaRPr lang="en-US" sz="1400" dirty="0"/>
                    </a:p>
                  </a:txBody>
                  <a:tcPr anchor="ctr">
                    <a:solidFill>
                      <a:schemeClr val="accent1"/>
                    </a:solidFill>
                  </a:tcPr>
                </a:tc>
                <a:extLst>
                  <a:ext uri="{0D108BD9-81ED-4DB2-BD59-A6C34878D82A}">
                    <a16:rowId xmlns:a16="http://schemas.microsoft.com/office/drawing/2014/main" val="10000"/>
                  </a:ext>
                </a:extLst>
              </a:tr>
              <a:tr h="443926">
                <a:tc>
                  <a:txBody>
                    <a:bodyPr/>
                    <a:lstStyle/>
                    <a:p>
                      <a:pPr algn="ctr"/>
                      <a:r>
                        <a:rPr lang="en-US" sz="1200" b="1" dirty="0">
                          <a:latin typeface="Calibri" panose="020F0502020204030204" pitchFamily="34" charset="0"/>
                        </a:rPr>
                        <a:t>C1. </a:t>
                      </a:r>
                      <a:r>
                        <a:rPr lang="en-US" sz="1200" dirty="0">
                          <a:latin typeface="Calibri" panose="020F0502020204030204" pitchFamily="34" charset="0"/>
                        </a:rPr>
                        <a:t>I am satisfied with the wraparound process in which my family and I have participated.</a:t>
                      </a:r>
                    </a:p>
                  </a:txBody>
                  <a:tcPr anchor="ctr"/>
                </a:tc>
                <a:tc>
                  <a:txBody>
                    <a:bodyPr/>
                    <a:lstStyle/>
                    <a:p>
                      <a:pPr algn="ctr"/>
                      <a:r>
                        <a:rPr lang="en-US" sz="1200" dirty="0"/>
                        <a:t>N=12</a:t>
                      </a:r>
                    </a:p>
                    <a:p>
                      <a:pPr algn="ctr"/>
                      <a:r>
                        <a:rPr lang="en-US" sz="1200" dirty="0"/>
                        <a:t>(2%)</a:t>
                      </a:r>
                      <a:endParaRPr lang="en-US" sz="1200" b="0" dirty="0">
                        <a:solidFill>
                          <a:schemeClr val="bg1"/>
                        </a:solidFill>
                        <a:latin typeface="Calibri" panose="020F0502020204030204" pitchFamily="34" charset="0"/>
                      </a:endParaRPr>
                    </a:p>
                  </a:txBody>
                  <a:tcPr anchor="ctr"/>
                </a:tc>
                <a:tc>
                  <a:txBody>
                    <a:bodyPr/>
                    <a:lstStyle/>
                    <a:p>
                      <a:pPr algn="ctr"/>
                      <a:r>
                        <a:rPr lang="en-US" sz="1200" dirty="0"/>
                        <a:t>N=31</a:t>
                      </a:r>
                    </a:p>
                    <a:p>
                      <a:pPr algn="ctr"/>
                      <a:r>
                        <a:rPr lang="en-US" sz="1200" dirty="0"/>
                        <a:t>(5%)</a:t>
                      </a:r>
                      <a:endParaRPr lang="en-US" sz="1200" b="0" dirty="0">
                        <a:solidFill>
                          <a:schemeClr val="bg1"/>
                        </a:solidFill>
                        <a:latin typeface="Calibri" panose="020F0502020204030204" pitchFamily="34" charset="0"/>
                      </a:endParaRPr>
                    </a:p>
                  </a:txBody>
                  <a:tcPr anchor="ctr"/>
                </a:tc>
                <a:tc>
                  <a:txBody>
                    <a:bodyPr/>
                    <a:lstStyle/>
                    <a:p>
                      <a:pPr algn="ctr"/>
                      <a:r>
                        <a:rPr lang="en-US" sz="1200" dirty="0"/>
                        <a:t>N=23</a:t>
                      </a:r>
                    </a:p>
                    <a:p>
                      <a:pPr algn="ctr"/>
                      <a:r>
                        <a:rPr lang="en-US" sz="1200" dirty="0"/>
                        <a:t>(4%)</a:t>
                      </a:r>
                      <a:endParaRPr lang="en-US" sz="1200" b="0" dirty="0">
                        <a:solidFill>
                          <a:schemeClr val="bg1"/>
                        </a:solidFill>
                        <a:latin typeface="Calibri" panose="020F0502020204030204" pitchFamily="34" charset="0"/>
                      </a:endParaRPr>
                    </a:p>
                  </a:txBody>
                  <a:tcPr anchor="ctr"/>
                </a:tc>
                <a:tc>
                  <a:txBody>
                    <a:bodyPr/>
                    <a:lstStyle/>
                    <a:p>
                      <a:pPr algn="ctr"/>
                      <a:r>
                        <a:rPr lang="en-US" sz="1200" dirty="0"/>
                        <a:t>N=453</a:t>
                      </a:r>
                    </a:p>
                    <a:p>
                      <a:pPr algn="ctr"/>
                      <a:r>
                        <a:rPr lang="en-US" sz="1200" dirty="0"/>
                        <a:t>(73%)</a:t>
                      </a:r>
                      <a:endParaRPr lang="en-US" sz="1200" b="0" dirty="0">
                        <a:solidFill>
                          <a:schemeClr val="bg1"/>
                        </a:solidFill>
                        <a:latin typeface="Calibri" panose="020F0502020204030204" pitchFamily="34" charset="0"/>
                      </a:endParaRPr>
                    </a:p>
                  </a:txBody>
                  <a:tcPr anchor="ctr"/>
                </a:tc>
                <a:tc>
                  <a:txBody>
                    <a:bodyPr/>
                    <a:lstStyle/>
                    <a:p>
                      <a:pPr algn="ctr"/>
                      <a:r>
                        <a:rPr lang="en-US" sz="1200" b="0" dirty="0"/>
                        <a:t>N=101</a:t>
                      </a:r>
                    </a:p>
                    <a:p>
                      <a:pPr algn="ctr"/>
                      <a:r>
                        <a:rPr lang="en-US" sz="1200" b="0" dirty="0"/>
                        <a:t>(16%)</a:t>
                      </a:r>
                      <a:endParaRPr lang="en-US" sz="1200" b="0" dirty="0">
                        <a:solidFill>
                          <a:schemeClr val="bg1"/>
                        </a:solidFill>
                        <a:latin typeface="Calibri" panose="020F0502020204030204" pitchFamily="34" charset="0"/>
                      </a:endParaRPr>
                    </a:p>
                  </a:txBody>
                  <a:tcPr anchor="ctr"/>
                </a:tc>
                <a:tc>
                  <a:txBody>
                    <a:bodyPr/>
                    <a:lstStyle/>
                    <a:p>
                      <a:pPr algn="ctr"/>
                      <a:r>
                        <a:rPr lang="en-US" sz="1200" dirty="0">
                          <a:solidFill>
                            <a:schemeClr val="bg1"/>
                          </a:solidFill>
                          <a:latin typeface="Calibri" panose="020F0502020204030204" pitchFamily="34" charset="0"/>
                        </a:rPr>
                        <a:t>3</a:t>
                      </a:r>
                    </a:p>
                    <a:p>
                      <a:pPr algn="ctr"/>
                      <a:r>
                        <a:rPr lang="en-US" sz="1200" dirty="0">
                          <a:solidFill>
                            <a:schemeClr val="bg1"/>
                          </a:solidFill>
                          <a:latin typeface="Calibri" panose="020F0502020204030204" pitchFamily="34" charset="0"/>
                        </a:rPr>
                        <a:t>(&lt;1%)</a:t>
                      </a:r>
                    </a:p>
                  </a:txBody>
                  <a:tcPr anchor="ctr">
                    <a:solidFill>
                      <a:schemeClr val="accent6">
                        <a:lumMod val="60000"/>
                        <a:lumOff val="40000"/>
                      </a:schemeClr>
                    </a:solidFill>
                  </a:tcPr>
                </a:tc>
                <a:tc>
                  <a:txBody>
                    <a:bodyPr/>
                    <a:lstStyle/>
                    <a:p>
                      <a:pPr algn="ctr"/>
                      <a:r>
                        <a:rPr lang="en-US" sz="1200" dirty="0">
                          <a:solidFill>
                            <a:schemeClr val="bg1"/>
                          </a:solidFill>
                          <a:latin typeface="Calibri" panose="020F0502020204030204" pitchFamily="34" charset="0"/>
                        </a:rPr>
                        <a:t>1.0</a:t>
                      </a:r>
                    </a:p>
                  </a:txBody>
                  <a:tcPr anchor="ctr">
                    <a:solidFill>
                      <a:schemeClr val="accent2">
                        <a:lumMod val="60000"/>
                        <a:lumOff val="40000"/>
                      </a:schemeClr>
                    </a:solidFill>
                  </a:tcPr>
                </a:tc>
                <a:extLst>
                  <a:ext uri="{0D108BD9-81ED-4DB2-BD59-A6C34878D82A}">
                    <a16:rowId xmlns:a16="http://schemas.microsoft.com/office/drawing/2014/main" val="10001"/>
                  </a:ext>
                </a:extLst>
              </a:tr>
              <a:tr h="630842">
                <a:tc>
                  <a:txBody>
                    <a:bodyPr/>
                    <a:lstStyle/>
                    <a:p>
                      <a:pPr algn="ctr"/>
                      <a:r>
                        <a:rPr lang="en-US" sz="1200" b="1" dirty="0">
                          <a:latin typeface="Calibri" panose="020F0502020204030204" pitchFamily="34" charset="0"/>
                        </a:rPr>
                        <a:t>C2. </a:t>
                      </a:r>
                      <a:r>
                        <a:rPr lang="en-US" sz="1200" dirty="0">
                          <a:latin typeface="Calibri" panose="020F0502020204030204" pitchFamily="34" charset="0"/>
                        </a:rPr>
                        <a:t>I am satisfied with my child or youth's progress since starting the wraparound process.</a:t>
                      </a:r>
                    </a:p>
                  </a:txBody>
                  <a:tcPr anchor="ctr"/>
                </a:tc>
                <a:tc>
                  <a:txBody>
                    <a:bodyPr/>
                    <a:lstStyle/>
                    <a:p>
                      <a:pPr algn="ctr"/>
                      <a:r>
                        <a:rPr lang="en-US" sz="1200" dirty="0"/>
                        <a:t>N=11</a:t>
                      </a:r>
                    </a:p>
                    <a:p>
                      <a:pPr algn="ctr"/>
                      <a:r>
                        <a:rPr lang="en-US" sz="1200" dirty="0"/>
                        <a:t>(2%)</a:t>
                      </a:r>
                      <a:endParaRPr lang="en-US" sz="1200" b="0" dirty="0">
                        <a:solidFill>
                          <a:schemeClr val="bg1"/>
                        </a:solidFill>
                        <a:latin typeface="Calibri" panose="020F0502020204030204" pitchFamily="34" charset="0"/>
                      </a:endParaRPr>
                    </a:p>
                  </a:txBody>
                  <a:tcPr anchor="ctr"/>
                </a:tc>
                <a:tc>
                  <a:txBody>
                    <a:bodyPr/>
                    <a:lstStyle/>
                    <a:p>
                      <a:pPr algn="ctr"/>
                      <a:r>
                        <a:rPr lang="en-US" sz="1200" dirty="0"/>
                        <a:t>N=57</a:t>
                      </a:r>
                    </a:p>
                    <a:p>
                      <a:pPr algn="ctr"/>
                      <a:r>
                        <a:rPr lang="en-US" sz="1200" dirty="0"/>
                        <a:t>(9%)</a:t>
                      </a:r>
                      <a:endParaRPr lang="en-US" sz="1200" b="0" dirty="0">
                        <a:solidFill>
                          <a:schemeClr val="bg1"/>
                        </a:solidFill>
                        <a:latin typeface="Calibri" panose="020F0502020204030204" pitchFamily="34" charset="0"/>
                      </a:endParaRPr>
                    </a:p>
                  </a:txBody>
                  <a:tcPr anchor="ctr"/>
                </a:tc>
                <a:tc>
                  <a:txBody>
                    <a:bodyPr/>
                    <a:lstStyle/>
                    <a:p>
                      <a:pPr algn="ctr"/>
                      <a:r>
                        <a:rPr lang="en-US" sz="1200" dirty="0"/>
                        <a:t>N=57</a:t>
                      </a:r>
                    </a:p>
                    <a:p>
                      <a:pPr algn="ctr"/>
                      <a:r>
                        <a:rPr lang="en-US" sz="1200" dirty="0"/>
                        <a:t>(9%)</a:t>
                      </a:r>
                      <a:endParaRPr lang="en-US" sz="1200" b="0" dirty="0">
                        <a:solidFill>
                          <a:schemeClr val="bg1"/>
                        </a:solidFill>
                        <a:latin typeface="Calibri" panose="020F0502020204030204" pitchFamily="34" charset="0"/>
                      </a:endParaRPr>
                    </a:p>
                  </a:txBody>
                  <a:tcPr anchor="ctr"/>
                </a:tc>
                <a:tc>
                  <a:txBody>
                    <a:bodyPr/>
                    <a:lstStyle/>
                    <a:p>
                      <a:pPr algn="ctr"/>
                      <a:r>
                        <a:rPr lang="en-US" sz="1200" dirty="0"/>
                        <a:t>N=426</a:t>
                      </a:r>
                    </a:p>
                    <a:p>
                      <a:pPr algn="ctr"/>
                      <a:r>
                        <a:rPr lang="en-US" sz="1200" dirty="0"/>
                        <a:t>(68%)</a:t>
                      </a:r>
                      <a:endParaRPr lang="en-US" sz="1200" b="0" dirty="0">
                        <a:solidFill>
                          <a:schemeClr val="bg1"/>
                        </a:solidFill>
                        <a:latin typeface="Calibri" panose="020F0502020204030204" pitchFamily="34" charset="0"/>
                      </a:endParaRPr>
                    </a:p>
                  </a:txBody>
                  <a:tcPr anchor="ctr"/>
                </a:tc>
                <a:tc>
                  <a:txBody>
                    <a:bodyPr/>
                    <a:lstStyle/>
                    <a:p>
                      <a:pPr algn="ctr"/>
                      <a:r>
                        <a:rPr lang="en-US" sz="1200" b="0" dirty="0"/>
                        <a:t>N=70</a:t>
                      </a:r>
                    </a:p>
                    <a:p>
                      <a:pPr algn="ctr"/>
                      <a:r>
                        <a:rPr lang="en-US" sz="1200" b="0" dirty="0"/>
                        <a:t>(11%)</a:t>
                      </a:r>
                      <a:endParaRPr lang="en-US" sz="1200" b="0" dirty="0">
                        <a:solidFill>
                          <a:schemeClr val="bg1"/>
                        </a:solidFill>
                        <a:latin typeface="Calibri" panose="020F0502020204030204" pitchFamily="34" charset="0"/>
                      </a:endParaRPr>
                    </a:p>
                  </a:txBody>
                  <a:tcPr anchor="ctr"/>
                </a:tc>
                <a:tc>
                  <a:txBody>
                    <a:bodyPr/>
                    <a:lstStyle/>
                    <a:p>
                      <a:pPr algn="ctr"/>
                      <a:r>
                        <a:rPr lang="en-US" sz="1200" dirty="0">
                          <a:solidFill>
                            <a:schemeClr val="bg1"/>
                          </a:solidFill>
                          <a:latin typeface="Calibri" panose="020F0502020204030204" pitchFamily="34" charset="0"/>
                        </a:rPr>
                        <a:t>2</a:t>
                      </a:r>
                    </a:p>
                    <a:p>
                      <a:pPr algn="ctr"/>
                      <a:r>
                        <a:rPr lang="en-US" sz="1200" dirty="0">
                          <a:solidFill>
                            <a:schemeClr val="bg1"/>
                          </a:solidFill>
                          <a:latin typeface="Calibri" panose="020F0502020204030204" pitchFamily="34" charset="0"/>
                        </a:rPr>
                        <a:t>(&lt;1%)</a:t>
                      </a:r>
                    </a:p>
                  </a:txBody>
                  <a:tcPr anchor="ctr">
                    <a:solidFill>
                      <a:schemeClr val="accent6">
                        <a:lumMod val="60000"/>
                        <a:lumOff val="40000"/>
                      </a:schemeClr>
                    </a:solidFill>
                  </a:tcPr>
                </a:tc>
                <a:tc>
                  <a:txBody>
                    <a:bodyPr/>
                    <a:lstStyle/>
                    <a:p>
                      <a:pPr algn="ctr"/>
                      <a:r>
                        <a:rPr lang="en-US" sz="1200" dirty="0">
                          <a:solidFill>
                            <a:schemeClr val="bg1"/>
                          </a:solidFill>
                          <a:latin typeface="Calibri" panose="020F0502020204030204" pitchFamily="34" charset="0"/>
                        </a:rPr>
                        <a:t>0.8</a:t>
                      </a:r>
                    </a:p>
                  </a:txBody>
                  <a:tcPr anchor="ctr">
                    <a:solidFill>
                      <a:schemeClr val="accent2">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89009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02265402"/>
              </p:ext>
            </p:extLst>
          </p:nvPr>
        </p:nvGraphicFramePr>
        <p:xfrm>
          <a:off x="762000" y="1905000"/>
          <a:ext cx="8153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6200" y="5562602"/>
            <a:ext cx="762000" cy="461665"/>
          </a:xfrm>
          <a:prstGeom prst="rect">
            <a:avLst/>
          </a:prstGeom>
          <a:noFill/>
        </p:spPr>
        <p:txBody>
          <a:bodyPr wrap="square" rtlCol="0">
            <a:spAutoFit/>
          </a:bodyPr>
          <a:lstStyle/>
          <a:p>
            <a:r>
              <a:rPr lang="en-US" sz="1200" i="1" dirty="0"/>
              <a:t>Strongly Disagree</a:t>
            </a:r>
          </a:p>
        </p:txBody>
      </p:sp>
      <p:sp>
        <p:nvSpPr>
          <p:cNvPr id="9" name="TextBox 8"/>
          <p:cNvSpPr txBox="1"/>
          <p:nvPr/>
        </p:nvSpPr>
        <p:spPr>
          <a:xfrm>
            <a:off x="76200" y="1981202"/>
            <a:ext cx="762000" cy="461665"/>
          </a:xfrm>
          <a:prstGeom prst="rect">
            <a:avLst/>
          </a:prstGeom>
          <a:noFill/>
        </p:spPr>
        <p:txBody>
          <a:bodyPr wrap="square" rtlCol="0">
            <a:spAutoFit/>
          </a:bodyPr>
          <a:lstStyle/>
          <a:p>
            <a:r>
              <a:rPr lang="en-US" sz="1200" i="1" dirty="0"/>
              <a:t>Strongly Agree</a:t>
            </a:r>
          </a:p>
        </p:txBody>
      </p:sp>
      <p:sp>
        <p:nvSpPr>
          <p:cNvPr id="10" name="TextBox 9"/>
          <p:cNvSpPr txBox="1"/>
          <p:nvPr/>
        </p:nvSpPr>
        <p:spPr>
          <a:xfrm>
            <a:off x="76200" y="3842268"/>
            <a:ext cx="762000" cy="276999"/>
          </a:xfrm>
          <a:prstGeom prst="rect">
            <a:avLst/>
          </a:prstGeom>
          <a:noFill/>
        </p:spPr>
        <p:txBody>
          <a:bodyPr wrap="square" rtlCol="0">
            <a:spAutoFit/>
          </a:bodyPr>
          <a:lstStyle/>
          <a:p>
            <a:r>
              <a:rPr lang="en-US" sz="1200" i="1" dirty="0"/>
              <a:t>Neutral</a:t>
            </a:r>
          </a:p>
        </p:txBody>
      </p:sp>
      <p:sp>
        <p:nvSpPr>
          <p:cNvPr id="15" name="Title 2"/>
          <p:cNvSpPr>
            <a:spLocks noGrp="1"/>
          </p:cNvSpPr>
          <p:nvPr>
            <p:ph type="title"/>
          </p:nvPr>
        </p:nvSpPr>
        <p:spPr>
          <a:xfrm>
            <a:off x="304800" y="228600"/>
            <a:ext cx="8534400" cy="1143000"/>
          </a:xfrm>
        </p:spPr>
        <p:txBody>
          <a:bodyPr>
            <a:normAutofit/>
          </a:bodyPr>
          <a:lstStyle/>
          <a:p>
            <a:r>
              <a:rPr lang="en-US" dirty="0"/>
              <a:t>Satisfaction</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Tree>
    <p:extLst>
      <p:ext uri="{BB962C8B-B14F-4D97-AF65-F5344CB8AC3E}">
        <p14:creationId xmlns:p14="http://schemas.microsoft.com/office/powerpoint/2010/main" val="3811828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97361787"/>
              </p:ext>
            </p:extLst>
          </p:nvPr>
        </p:nvGraphicFramePr>
        <p:xfrm>
          <a:off x="76200" y="1600201"/>
          <a:ext cx="8991600" cy="495597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2"/>
          <p:cNvSpPr>
            <a:spLocks noGrp="1"/>
          </p:cNvSpPr>
          <p:nvPr>
            <p:ph type="title"/>
          </p:nvPr>
        </p:nvSpPr>
        <p:spPr>
          <a:xfrm>
            <a:off x="304800" y="228600"/>
            <a:ext cx="8534400" cy="1143000"/>
          </a:xfrm>
        </p:spPr>
        <p:txBody>
          <a:bodyPr>
            <a:normAutofit/>
          </a:bodyPr>
          <a:lstStyle/>
          <a:p>
            <a:r>
              <a:rPr lang="en-US" dirty="0"/>
              <a:t>Outcomes</a:t>
            </a:r>
          </a:p>
        </p:txBody>
      </p:sp>
      <p:sp>
        <p:nvSpPr>
          <p:cNvPr id="7" name="TextBox 6"/>
          <p:cNvSpPr txBox="1"/>
          <p:nvPr/>
        </p:nvSpPr>
        <p:spPr>
          <a:xfrm>
            <a:off x="76200" y="6629402"/>
            <a:ext cx="8610600" cy="276999"/>
          </a:xfrm>
          <a:prstGeom prst="rect">
            <a:avLst/>
          </a:prstGeom>
          <a:noFill/>
        </p:spPr>
        <p:txBody>
          <a:bodyPr wrap="square" rtlCol="0">
            <a:spAutoFit/>
          </a:bodyPr>
          <a:lstStyle/>
          <a:p>
            <a:r>
              <a:rPr lang="en-US" sz="1200" i="1" dirty="0">
                <a:solidFill>
                  <a:schemeClr val="bg1"/>
                </a:solidFill>
              </a:rPr>
              <a:t>Graph indicates percentage of respondents who answered “Yes” to each item.</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Tree>
    <p:extLst>
      <p:ext uri="{BB962C8B-B14F-4D97-AF65-F5344CB8AC3E}">
        <p14:creationId xmlns:p14="http://schemas.microsoft.com/office/powerpoint/2010/main" val="902070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450163862"/>
              </p:ext>
            </p:extLst>
          </p:nvPr>
        </p:nvGraphicFramePr>
        <p:xfrm>
          <a:off x="685800" y="1600200"/>
          <a:ext cx="8305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2"/>
          <p:cNvSpPr>
            <a:spLocks noGrp="1"/>
          </p:cNvSpPr>
          <p:nvPr>
            <p:ph type="title"/>
          </p:nvPr>
        </p:nvSpPr>
        <p:spPr>
          <a:xfrm>
            <a:off x="304800" y="228600"/>
            <a:ext cx="8534400" cy="1143000"/>
          </a:xfrm>
        </p:spPr>
        <p:txBody>
          <a:bodyPr>
            <a:normAutofit/>
          </a:bodyPr>
          <a:lstStyle/>
          <a:p>
            <a:r>
              <a:rPr lang="en-US" dirty="0"/>
              <a:t>          Functioning Outcomes</a:t>
            </a:r>
          </a:p>
        </p:txBody>
      </p:sp>
      <p:sp>
        <p:nvSpPr>
          <p:cNvPr id="8" name="TextBox 7"/>
          <p:cNvSpPr txBox="1"/>
          <p:nvPr/>
        </p:nvSpPr>
        <p:spPr>
          <a:xfrm>
            <a:off x="76200" y="1976737"/>
            <a:ext cx="609600" cy="461665"/>
          </a:xfrm>
          <a:prstGeom prst="rect">
            <a:avLst/>
          </a:prstGeom>
          <a:noFill/>
        </p:spPr>
        <p:txBody>
          <a:bodyPr wrap="square" rtlCol="0">
            <a:spAutoFit/>
          </a:bodyPr>
          <a:lstStyle/>
          <a:p>
            <a:r>
              <a:rPr lang="en-US" sz="1200" i="1" dirty="0"/>
              <a:t>Very much</a:t>
            </a:r>
          </a:p>
        </p:txBody>
      </p:sp>
      <p:sp>
        <p:nvSpPr>
          <p:cNvPr id="9" name="TextBox 8"/>
          <p:cNvSpPr txBox="1"/>
          <p:nvPr/>
        </p:nvSpPr>
        <p:spPr>
          <a:xfrm>
            <a:off x="76200" y="5029202"/>
            <a:ext cx="762000" cy="461665"/>
          </a:xfrm>
          <a:prstGeom prst="rect">
            <a:avLst/>
          </a:prstGeom>
          <a:noFill/>
        </p:spPr>
        <p:txBody>
          <a:bodyPr wrap="square" rtlCol="0">
            <a:spAutoFit/>
          </a:bodyPr>
          <a:lstStyle/>
          <a:p>
            <a:r>
              <a:rPr lang="en-US" sz="1200" i="1" dirty="0"/>
              <a:t>Not at </a:t>
            </a:r>
          </a:p>
          <a:p>
            <a:r>
              <a:rPr lang="en-US" sz="1200" i="1" dirty="0"/>
              <a:t>all</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Tree>
    <p:extLst>
      <p:ext uri="{BB962C8B-B14F-4D97-AF65-F5344CB8AC3E}">
        <p14:creationId xmlns:p14="http://schemas.microsoft.com/office/powerpoint/2010/main" val="3118547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96200" y="5486400"/>
            <a:ext cx="1447800" cy="369332"/>
          </a:xfrm>
          <a:prstGeom prst="rect">
            <a:avLst/>
          </a:prstGeom>
          <a:solidFill>
            <a:schemeClr val="bg1"/>
          </a:solidFill>
        </p:spPr>
        <p:txBody>
          <a:bodyPr wrap="square" rtlCol="0">
            <a:spAutoFit/>
          </a:bodyPr>
          <a:lstStyle/>
          <a:p>
            <a:endParaRPr lang="en-US" dirty="0"/>
          </a:p>
        </p:txBody>
      </p:sp>
      <p:sp>
        <p:nvSpPr>
          <p:cNvPr id="3" name="Content Placeholder 2"/>
          <p:cNvSpPr>
            <a:spLocks noGrp="1"/>
          </p:cNvSpPr>
          <p:nvPr>
            <p:ph idx="1"/>
          </p:nvPr>
        </p:nvSpPr>
        <p:spPr>
          <a:xfrm>
            <a:off x="457200" y="1600203"/>
            <a:ext cx="8229600" cy="4267199"/>
          </a:xfrm>
        </p:spPr>
        <p:txBody>
          <a:bodyPr>
            <a:normAutofit/>
          </a:bodyPr>
          <a:lstStyle/>
          <a:p>
            <a:r>
              <a:rPr lang="en-US" sz="2600" b="1" dirty="0">
                <a:solidFill>
                  <a:srgbClr val="309030"/>
                </a:solidFill>
              </a:rPr>
              <a:t>Positive experience with Wraparound </a:t>
            </a:r>
          </a:p>
          <a:p>
            <a:pPr lvl="1"/>
            <a:r>
              <a:rPr lang="en-US" sz="2000" b="1" i="1" dirty="0"/>
              <a:t>“This has empowered me. My child is managing his emotions now, even though it is a difficult time for him.  I would love to participate in getting the word out to other families about how great this service is.”</a:t>
            </a:r>
          </a:p>
          <a:p>
            <a:pPr lvl="1"/>
            <a:r>
              <a:rPr lang="en-US" sz="2000" b="1" i="1" dirty="0"/>
              <a:t>“Through the wraparound process, my daughter has learned to express her feelings better and know that there are others ‘rooting for her.’”</a:t>
            </a:r>
          </a:p>
          <a:p>
            <a:pPr lvl="1"/>
            <a:r>
              <a:rPr lang="en-US" sz="2000" b="1" i="1" dirty="0"/>
              <a:t>“The wrap around is really a great benefit for me. I feel like I actually have someone who cares, listens, and wants to help my family as much as she possibly can to her ability.”</a:t>
            </a:r>
          </a:p>
          <a:p>
            <a:pPr lvl="1"/>
            <a:endParaRPr lang="en-US" sz="2200" b="1" i="1" dirty="0"/>
          </a:p>
        </p:txBody>
      </p:sp>
      <p:sp>
        <p:nvSpPr>
          <p:cNvPr id="4" name="Title 2"/>
          <p:cNvSpPr>
            <a:spLocks noGrp="1"/>
          </p:cNvSpPr>
          <p:nvPr>
            <p:ph type="title"/>
          </p:nvPr>
        </p:nvSpPr>
        <p:spPr>
          <a:xfrm>
            <a:off x="304800" y="228600"/>
            <a:ext cx="8534400" cy="1143000"/>
          </a:xfrm>
          <a:noFill/>
        </p:spPr>
        <p:txBody>
          <a:bodyPr>
            <a:normAutofit/>
          </a:bodyPr>
          <a:lstStyle/>
          <a:p>
            <a:r>
              <a:rPr lang="en-US" sz="3200" dirty="0"/>
              <a:t>Comments from Caregivers</a:t>
            </a:r>
            <a:endParaRPr lang="en-US" sz="2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43" y="25318"/>
            <a:ext cx="2133600" cy="973723"/>
          </a:xfrm>
          <a:prstGeom prst="rect">
            <a:avLst/>
          </a:prstGeom>
        </p:spPr>
      </p:pic>
    </p:spTree>
    <p:extLst>
      <p:ext uri="{BB962C8B-B14F-4D97-AF65-F5344CB8AC3E}">
        <p14:creationId xmlns:p14="http://schemas.microsoft.com/office/powerpoint/2010/main" val="155094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633662"/>
            <a:ext cx="5486400" cy="566738"/>
          </a:xfrm>
        </p:spPr>
        <p:txBody>
          <a:bodyPr>
            <a:noAutofit/>
          </a:bodyPr>
          <a:lstStyle/>
          <a:p>
            <a:r>
              <a:rPr lang="en-US" sz="4000" dirty="0"/>
              <a:t>FIDELITY TOOLS</a:t>
            </a:r>
          </a:p>
        </p:txBody>
      </p:sp>
      <p:sp>
        <p:nvSpPr>
          <p:cNvPr id="3" name="Text Placeholder 2"/>
          <p:cNvSpPr>
            <a:spLocks noGrp="1"/>
          </p:cNvSpPr>
          <p:nvPr>
            <p:ph type="body" sz="half" idx="2"/>
          </p:nvPr>
        </p:nvSpPr>
        <p:spPr>
          <a:xfrm>
            <a:off x="1295400" y="3309938"/>
            <a:ext cx="6172200" cy="804862"/>
          </a:xfrm>
        </p:spPr>
        <p:txBody>
          <a:bodyPr>
            <a:noAutofit/>
          </a:bodyPr>
          <a:lstStyle/>
          <a:p>
            <a:pPr marL="342900" indent="-342900">
              <a:buSzPct val="80000"/>
              <a:buFont typeface="Courier New" panose="02070309020205020404" pitchFamily="49" charset="0"/>
              <a:buChar char="o"/>
            </a:pPr>
            <a:r>
              <a:rPr lang="en-US" sz="2000" dirty="0"/>
              <a:t>Wraparound Fidelity Index, Short Form (WFI-EZ)</a:t>
            </a:r>
          </a:p>
          <a:p>
            <a:pPr marL="342900" indent="-342900">
              <a:buSzPct val="80000"/>
              <a:buFont typeface="Courier New" panose="02070309020205020404" pitchFamily="49" charset="0"/>
              <a:buChar char="o"/>
            </a:pPr>
            <a:r>
              <a:rPr lang="en-US" sz="2000" dirty="0"/>
              <a:t>Team Observation Measure, version 2 (TOM 2.0)</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52401"/>
            <a:ext cx="4038600" cy="1873243"/>
          </a:xfrm>
          <a:prstGeom prst="rect">
            <a:avLst/>
          </a:prstGeom>
        </p:spPr>
      </p:pic>
    </p:spTree>
    <p:extLst>
      <p:ext uri="{BB962C8B-B14F-4D97-AF65-F5344CB8AC3E}">
        <p14:creationId xmlns:p14="http://schemas.microsoft.com/office/powerpoint/2010/main" val="10105911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96200" y="5486400"/>
            <a:ext cx="1447800" cy="369332"/>
          </a:xfrm>
          <a:prstGeom prst="rect">
            <a:avLst/>
          </a:prstGeom>
          <a:solidFill>
            <a:schemeClr val="bg1"/>
          </a:solidFill>
        </p:spPr>
        <p:txBody>
          <a:bodyPr wrap="square" rtlCol="0">
            <a:spAutoFit/>
          </a:bodyPr>
          <a:lstStyle/>
          <a:p>
            <a:endParaRPr lang="en-US" dirty="0"/>
          </a:p>
        </p:txBody>
      </p:sp>
      <p:sp>
        <p:nvSpPr>
          <p:cNvPr id="3" name="Content Placeholder 2"/>
          <p:cNvSpPr>
            <a:spLocks noGrp="1"/>
          </p:cNvSpPr>
          <p:nvPr>
            <p:ph idx="1"/>
          </p:nvPr>
        </p:nvSpPr>
        <p:spPr>
          <a:xfrm>
            <a:off x="457200" y="1600203"/>
            <a:ext cx="8229600" cy="4495799"/>
          </a:xfrm>
        </p:spPr>
        <p:txBody>
          <a:bodyPr>
            <a:normAutofit/>
          </a:bodyPr>
          <a:lstStyle/>
          <a:p>
            <a:r>
              <a:rPr lang="en-US" sz="3100" b="1" dirty="0">
                <a:solidFill>
                  <a:srgbClr val="309030"/>
                </a:solidFill>
              </a:rPr>
              <a:t>Positive experience with Wraparound </a:t>
            </a:r>
          </a:p>
          <a:p>
            <a:pPr lvl="1"/>
            <a:r>
              <a:rPr lang="en-US" sz="2400" b="1" i="1" dirty="0"/>
              <a:t>“My child has improved quite a bit since starting wraparound.  Her grades have gone up considerably and she is doing better expressing her feelings and speaking up more so she can be heard clearly”</a:t>
            </a:r>
          </a:p>
          <a:p>
            <a:pPr lvl="1"/>
            <a:r>
              <a:rPr lang="en-US" sz="2400" b="1" i="1" dirty="0"/>
              <a:t>“I absolutely appreciate their help. They helped do tasks  I could not have been able to do on my own.”</a:t>
            </a:r>
          </a:p>
          <a:p>
            <a:pPr lvl="1"/>
            <a:r>
              <a:rPr lang="en-US" sz="2400" b="1" i="1" dirty="0"/>
              <a:t>“BEST THING I EVER DONE. OUR TEAM IS NON-JUDGEMENTAL, SUPPORTIVE AND ALWAYS HELPFUL AND PRESENT.”</a:t>
            </a:r>
          </a:p>
          <a:p>
            <a:pPr lvl="1"/>
            <a:endParaRPr lang="en-US" sz="2600" b="1" i="1" dirty="0"/>
          </a:p>
        </p:txBody>
      </p:sp>
      <p:sp>
        <p:nvSpPr>
          <p:cNvPr id="4" name="Title 2"/>
          <p:cNvSpPr>
            <a:spLocks noGrp="1"/>
          </p:cNvSpPr>
          <p:nvPr>
            <p:ph type="title"/>
          </p:nvPr>
        </p:nvSpPr>
        <p:spPr>
          <a:xfrm>
            <a:off x="304800" y="228600"/>
            <a:ext cx="8534400" cy="1143000"/>
          </a:xfrm>
          <a:noFill/>
        </p:spPr>
        <p:txBody>
          <a:bodyPr>
            <a:normAutofit/>
          </a:bodyPr>
          <a:lstStyle/>
          <a:p>
            <a:r>
              <a:rPr lang="en-US" sz="3200" dirty="0"/>
              <a:t>Comments from Caregivers</a:t>
            </a:r>
            <a:endParaRPr lang="en-US" sz="2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43" y="25318"/>
            <a:ext cx="2133600" cy="973723"/>
          </a:xfrm>
          <a:prstGeom prst="rect">
            <a:avLst/>
          </a:prstGeom>
        </p:spPr>
      </p:pic>
    </p:spTree>
    <p:extLst>
      <p:ext uri="{BB962C8B-B14F-4D97-AF65-F5344CB8AC3E}">
        <p14:creationId xmlns:p14="http://schemas.microsoft.com/office/powerpoint/2010/main" val="26404031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6200" y="5486400"/>
            <a:ext cx="1447800" cy="369332"/>
          </a:xfrm>
          <a:prstGeom prst="rect">
            <a:avLst/>
          </a:prstGeom>
          <a:solidFill>
            <a:schemeClr val="bg1"/>
          </a:solidFill>
        </p:spPr>
        <p:txBody>
          <a:bodyPr wrap="square" rtlCol="0">
            <a:spAutoFit/>
          </a:bodyPr>
          <a:lstStyle/>
          <a:p>
            <a:endParaRPr lang="en-US" dirty="0"/>
          </a:p>
        </p:txBody>
      </p:sp>
      <p:sp>
        <p:nvSpPr>
          <p:cNvPr id="8" name="Title 2"/>
          <p:cNvSpPr>
            <a:spLocks noGrp="1"/>
          </p:cNvSpPr>
          <p:nvPr>
            <p:ph type="title"/>
          </p:nvPr>
        </p:nvSpPr>
        <p:spPr>
          <a:noFill/>
        </p:spPr>
        <p:txBody>
          <a:bodyPr>
            <a:normAutofit/>
          </a:bodyPr>
          <a:lstStyle/>
          <a:p>
            <a:r>
              <a:rPr lang="en-US" sz="3200" dirty="0"/>
              <a:t>Comments from Caregivers</a:t>
            </a:r>
            <a:endParaRPr lang="en-US" sz="2400" b="1" dirty="0"/>
          </a:p>
        </p:txBody>
      </p:sp>
      <p:sp>
        <p:nvSpPr>
          <p:cNvPr id="3" name="Content Placeholder 2"/>
          <p:cNvSpPr>
            <a:spLocks noGrp="1"/>
          </p:cNvSpPr>
          <p:nvPr>
            <p:ph idx="1"/>
          </p:nvPr>
        </p:nvSpPr>
        <p:spPr>
          <a:xfrm>
            <a:off x="457200" y="1600200"/>
            <a:ext cx="8229600" cy="4876800"/>
          </a:xfrm>
        </p:spPr>
        <p:txBody>
          <a:bodyPr>
            <a:normAutofit/>
          </a:bodyPr>
          <a:lstStyle/>
          <a:p>
            <a:r>
              <a:rPr lang="en-US" sz="2600" b="1" dirty="0">
                <a:solidFill>
                  <a:srgbClr val="A40000"/>
                </a:solidFill>
              </a:rPr>
              <a:t>Negative experience with Wraparound</a:t>
            </a:r>
            <a:endParaRPr lang="en-US" sz="2600" b="1" i="1" dirty="0">
              <a:solidFill>
                <a:srgbClr val="A40000"/>
              </a:solidFill>
            </a:endParaRPr>
          </a:p>
          <a:p>
            <a:pPr lvl="1"/>
            <a:r>
              <a:rPr lang="en-US" sz="2200" b="1" i="1" dirty="0"/>
              <a:t>“I feel like we had check lists that the team crossed off, but that the overall function of the family wasn't considered at all.  We were cut from program very quickly, nothing in place for us to follow.”</a:t>
            </a:r>
          </a:p>
          <a:p>
            <a:pPr lvl="1"/>
            <a:r>
              <a:rPr lang="en-US" sz="2200" b="1" i="1" dirty="0"/>
              <a:t>“Lack of awareness when it came to community services, issues of homelessness.  I had to seek out services in an emergency and they only supported my daughter by taking her to a family member's house.  I did NOT feel supported as a parent.”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Tree>
    <p:extLst>
      <p:ext uri="{BB962C8B-B14F-4D97-AF65-F5344CB8AC3E}">
        <p14:creationId xmlns:p14="http://schemas.microsoft.com/office/powerpoint/2010/main" val="3025320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6200" y="5486400"/>
            <a:ext cx="1447800" cy="369332"/>
          </a:xfrm>
          <a:prstGeom prst="rect">
            <a:avLst/>
          </a:prstGeom>
          <a:solidFill>
            <a:schemeClr val="bg1"/>
          </a:solidFill>
        </p:spPr>
        <p:txBody>
          <a:bodyPr wrap="square" rtlCol="0">
            <a:spAutoFit/>
          </a:bodyPr>
          <a:lstStyle/>
          <a:p>
            <a:endParaRPr lang="en-US" dirty="0"/>
          </a:p>
        </p:txBody>
      </p:sp>
      <p:sp>
        <p:nvSpPr>
          <p:cNvPr id="8" name="Title 2"/>
          <p:cNvSpPr>
            <a:spLocks noGrp="1"/>
          </p:cNvSpPr>
          <p:nvPr>
            <p:ph type="title"/>
          </p:nvPr>
        </p:nvSpPr>
        <p:spPr>
          <a:noFill/>
        </p:spPr>
        <p:txBody>
          <a:bodyPr>
            <a:normAutofit/>
          </a:bodyPr>
          <a:lstStyle/>
          <a:p>
            <a:r>
              <a:rPr lang="en-US" sz="3200" dirty="0"/>
              <a:t>Comments from Caregivers</a:t>
            </a:r>
            <a:endParaRPr lang="en-US" sz="2400" b="1" dirty="0"/>
          </a:p>
        </p:txBody>
      </p:sp>
      <p:sp>
        <p:nvSpPr>
          <p:cNvPr id="3" name="Content Placeholder 2"/>
          <p:cNvSpPr>
            <a:spLocks noGrp="1"/>
          </p:cNvSpPr>
          <p:nvPr>
            <p:ph idx="1"/>
          </p:nvPr>
        </p:nvSpPr>
        <p:spPr>
          <a:xfrm>
            <a:off x="457200" y="1600200"/>
            <a:ext cx="8229600" cy="4876800"/>
          </a:xfrm>
        </p:spPr>
        <p:txBody>
          <a:bodyPr>
            <a:normAutofit/>
          </a:bodyPr>
          <a:lstStyle/>
          <a:p>
            <a:r>
              <a:rPr lang="en-US" sz="2600" b="1" dirty="0">
                <a:solidFill>
                  <a:srgbClr val="A40000"/>
                </a:solidFill>
              </a:rPr>
              <a:t>Negative experience with Wraparound</a:t>
            </a:r>
            <a:endParaRPr lang="en-US" sz="2600" b="1" i="1" dirty="0">
              <a:solidFill>
                <a:srgbClr val="A40000"/>
              </a:solidFill>
            </a:endParaRPr>
          </a:p>
          <a:p>
            <a:pPr lvl="1"/>
            <a:r>
              <a:rPr lang="en-US" sz="2200" b="1" i="1" dirty="0"/>
              <a:t>“Also it has been hard for me to know what my role is, what the ICC role is, what the function of the family partner is, what the role of the IH Therapist is, etc.  I often feel like I have more to do and manage now than I did before wraparound without seeing matching results.  I am happy to have people to talk to about our issues so I don't feel so isolated but I wish that there was more understanding about autism so that I didn't have to explain everything so often.  Perhaps staff training from MGH Aspire and/or AANE would help.  I guess for some reason I just expected more help and more results with someone facilitating the process instead of me having to reach out for things to happen.”</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Tree>
    <p:extLst>
      <p:ext uri="{BB962C8B-B14F-4D97-AF65-F5344CB8AC3E}">
        <p14:creationId xmlns:p14="http://schemas.microsoft.com/office/powerpoint/2010/main" val="3194075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11529" y="381000"/>
            <a:ext cx="2838449"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371600" y="2024062"/>
            <a:ext cx="7123112" cy="1481138"/>
          </a:xfrm>
        </p:spPr>
        <p:txBody>
          <a:bodyPr>
            <a:noAutofit/>
          </a:bodyPr>
          <a:lstStyle/>
          <a:p>
            <a:r>
              <a:rPr lang="en-US" sz="3600" dirty="0"/>
              <a:t>SUMMARY OF WFI-EZ FINDINGS</a:t>
            </a:r>
          </a:p>
        </p:txBody>
      </p:sp>
    </p:spTree>
    <p:extLst>
      <p:ext uri="{BB962C8B-B14F-4D97-AF65-F5344CB8AC3E}">
        <p14:creationId xmlns:p14="http://schemas.microsoft.com/office/powerpoint/2010/main" val="420813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Like last year, the high-level WFI-EZ results suggest that fidelity in Massachusetts is lower than in other places around the country:</a:t>
            </a:r>
          </a:p>
          <a:p>
            <a:pPr lvl="1"/>
            <a:r>
              <a:rPr lang="en-US" dirty="0"/>
              <a:t> All CSAs scored at or below the National Mean for the WFI-EZ Total Score</a:t>
            </a:r>
          </a:p>
          <a:p>
            <a:pPr lvl="1"/>
            <a:r>
              <a:rPr lang="en-US" dirty="0"/>
              <a:t>Key Element scores fall significantly below the National Mean except for Effective Teamwork, which was comparable</a:t>
            </a:r>
          </a:p>
        </p:txBody>
      </p:sp>
      <p:sp>
        <p:nvSpPr>
          <p:cNvPr id="4" name="Title 2"/>
          <p:cNvSpPr txBox="1">
            <a:spLocks/>
          </p:cNvSpPr>
          <p:nvPr/>
        </p:nvSpPr>
        <p:spPr>
          <a:xfrm>
            <a:off x="304800" y="228600"/>
            <a:ext cx="8534400"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dirty="0"/>
              <a:t>	Summary of Results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5474"/>
            <a:ext cx="2275840" cy="1038638"/>
          </a:xfrm>
          <a:prstGeom prst="rect">
            <a:avLst/>
          </a:prstGeom>
        </p:spPr>
      </p:pic>
    </p:spTree>
    <p:extLst>
      <p:ext uri="{BB962C8B-B14F-4D97-AF65-F5344CB8AC3E}">
        <p14:creationId xmlns:p14="http://schemas.microsoft.com/office/powerpoint/2010/main" val="9515236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3"/>
            <a:ext cx="8229600" cy="4190999"/>
          </a:xfrm>
        </p:spPr>
        <p:txBody>
          <a:bodyPr>
            <a:normAutofit/>
          </a:bodyPr>
          <a:lstStyle/>
          <a:p>
            <a:r>
              <a:rPr lang="en-US" dirty="0"/>
              <a:t>Relative to our national mean, caregivers in Massachusetts are…</a:t>
            </a:r>
          </a:p>
          <a:p>
            <a:pPr lvl="1"/>
            <a:r>
              <a:rPr lang="en-US" dirty="0"/>
              <a:t>…more likely to say that their Wraparound plan includes informal strategies</a:t>
            </a:r>
          </a:p>
          <a:p>
            <a:pPr lvl="1"/>
            <a:r>
              <a:rPr lang="en-US" dirty="0"/>
              <a:t>…less likely to think that the process will end before they are ready. </a:t>
            </a:r>
          </a:p>
        </p:txBody>
      </p:sp>
      <p:sp>
        <p:nvSpPr>
          <p:cNvPr id="4" name="Title 2"/>
          <p:cNvSpPr txBox="1">
            <a:spLocks/>
          </p:cNvSpPr>
          <p:nvPr/>
        </p:nvSpPr>
        <p:spPr>
          <a:xfrm>
            <a:off x="304800" y="228600"/>
            <a:ext cx="8534400"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dirty="0"/>
              <a:t>Strengths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5474"/>
            <a:ext cx="2275840" cy="1038638"/>
          </a:xfrm>
          <a:prstGeom prst="rect">
            <a:avLst/>
          </a:prstGeom>
        </p:spPr>
      </p:pic>
    </p:spTree>
    <p:extLst>
      <p:ext uri="{BB962C8B-B14F-4D97-AF65-F5344CB8AC3E}">
        <p14:creationId xmlns:p14="http://schemas.microsoft.com/office/powerpoint/2010/main" val="10357004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10600" cy="4953000"/>
          </a:xfrm>
          <a:solidFill>
            <a:schemeClr val="bg1"/>
          </a:solidFill>
        </p:spPr>
        <p:txBody>
          <a:bodyPr>
            <a:noAutofit/>
          </a:bodyPr>
          <a:lstStyle/>
          <a:p>
            <a:r>
              <a:rPr lang="en-US" sz="2000" dirty="0"/>
              <a:t>WFI-EZ results are largely </a:t>
            </a:r>
            <a:r>
              <a:rPr lang="en-US" sz="2000" b="1" dirty="0">
                <a:solidFill>
                  <a:schemeClr val="accent2"/>
                </a:solidFill>
              </a:rPr>
              <a:t>similar to previous years’ </a:t>
            </a:r>
            <a:r>
              <a:rPr lang="en-US" sz="2000" dirty="0"/>
              <a:t>results. </a:t>
            </a:r>
          </a:p>
          <a:p>
            <a:r>
              <a:rPr lang="en-US" sz="2000" dirty="0"/>
              <a:t>Caregivers do not report that </a:t>
            </a:r>
            <a:r>
              <a:rPr lang="en-US" sz="2000" b="1" dirty="0">
                <a:solidFill>
                  <a:schemeClr val="accent2"/>
                </a:solidFill>
              </a:rPr>
              <a:t>natural supports </a:t>
            </a:r>
            <a:r>
              <a:rPr lang="en-US" sz="2000" dirty="0"/>
              <a:t>are part of their teams</a:t>
            </a:r>
          </a:p>
          <a:p>
            <a:r>
              <a:rPr lang="en-US" sz="2000" b="1" dirty="0">
                <a:solidFill>
                  <a:schemeClr val="accent2"/>
                </a:solidFill>
              </a:rPr>
              <a:t>Satisfaction</a:t>
            </a:r>
            <a:r>
              <a:rPr lang="en-US" sz="2000" dirty="0"/>
              <a:t> with the Wraparound process is lower than the national average.</a:t>
            </a:r>
          </a:p>
          <a:p>
            <a:r>
              <a:rPr lang="en-US" sz="2000" dirty="0"/>
              <a:t>Caregivers are less likely to report that their team is working effectively than are caregivers in the national mean--less likely to report coming up with </a:t>
            </a:r>
            <a:r>
              <a:rPr lang="en-US" sz="2000" b="1" dirty="0">
                <a:solidFill>
                  <a:schemeClr val="accent2"/>
                </a:solidFill>
              </a:rPr>
              <a:t>creative and new ideas </a:t>
            </a:r>
            <a:r>
              <a:rPr lang="en-US" sz="2000" dirty="0"/>
              <a:t>and less likely to report having the </a:t>
            </a:r>
            <a:r>
              <a:rPr lang="en-US" sz="2000" b="1" dirty="0">
                <a:solidFill>
                  <a:schemeClr val="accent2"/>
                </a:solidFill>
              </a:rPr>
              <a:t>opportunity to provide feedback </a:t>
            </a:r>
            <a:r>
              <a:rPr lang="en-US" sz="2000" dirty="0"/>
              <a:t>about the process. </a:t>
            </a:r>
          </a:p>
          <a:p>
            <a:r>
              <a:rPr lang="en-US" sz="2000" dirty="0"/>
              <a:t>Caregivers worry that the Wraparound </a:t>
            </a:r>
            <a:r>
              <a:rPr lang="en-US" sz="2000" b="1" dirty="0">
                <a:solidFill>
                  <a:schemeClr val="accent2"/>
                </a:solidFill>
              </a:rPr>
              <a:t>process will end </a:t>
            </a:r>
            <a:r>
              <a:rPr lang="en-US" sz="2000" dirty="0"/>
              <a:t>before their needs have been met.</a:t>
            </a:r>
          </a:p>
          <a:p>
            <a:r>
              <a:rPr lang="en-US" sz="2000" dirty="0"/>
              <a:t>Caregivers are less likely to report that Wraparound has </a:t>
            </a:r>
            <a:r>
              <a:rPr lang="en-US" sz="2000" b="1" dirty="0">
                <a:solidFill>
                  <a:schemeClr val="accent2"/>
                </a:solidFill>
              </a:rPr>
              <a:t>connected them to community supports and services </a:t>
            </a:r>
            <a:r>
              <a:rPr lang="en-US" sz="2000" dirty="0"/>
              <a:t>than are caregivers from the national mean.  </a:t>
            </a:r>
          </a:p>
          <a:p>
            <a:r>
              <a:rPr lang="en-US" sz="2000" dirty="0"/>
              <a:t>Caregivers do not strongly agree that their plans are tied to </a:t>
            </a:r>
            <a:r>
              <a:rPr lang="en-US" sz="2000" b="1" dirty="0">
                <a:solidFill>
                  <a:schemeClr val="accent2"/>
                </a:solidFill>
              </a:rPr>
              <a:t>things they like to do</a:t>
            </a:r>
            <a:r>
              <a:rPr lang="en-US" sz="2000" dirty="0"/>
              <a:t>.</a:t>
            </a:r>
          </a:p>
        </p:txBody>
      </p:sp>
      <p:sp>
        <p:nvSpPr>
          <p:cNvPr id="4" name="Title 2"/>
          <p:cNvSpPr txBox="1">
            <a:spLocks/>
          </p:cNvSpPr>
          <p:nvPr/>
        </p:nvSpPr>
        <p:spPr>
          <a:xfrm>
            <a:off x="304800" y="228600"/>
            <a:ext cx="8534400"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dirty="0"/>
              <a:t>             Areas for Improvement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5474"/>
            <a:ext cx="2275840" cy="1038638"/>
          </a:xfrm>
          <a:prstGeom prst="rect">
            <a:avLst/>
          </a:prstGeom>
        </p:spPr>
      </p:pic>
    </p:spTree>
    <p:extLst>
      <p:ext uri="{BB962C8B-B14F-4D97-AF65-F5344CB8AC3E}">
        <p14:creationId xmlns:p14="http://schemas.microsoft.com/office/powerpoint/2010/main" val="4756657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95462"/>
            <a:ext cx="7123112" cy="1481138"/>
          </a:xfrm>
        </p:spPr>
        <p:txBody>
          <a:bodyPr>
            <a:noAutofit/>
          </a:bodyPr>
          <a:lstStyle/>
          <a:p>
            <a:r>
              <a:rPr lang="en-US" sz="2800" dirty="0"/>
              <a:t>TEAM OBSERVATION MEASURE, VERSION 2</a:t>
            </a:r>
          </a:p>
        </p:txBody>
      </p:sp>
      <p:sp>
        <p:nvSpPr>
          <p:cNvPr id="3" name="Text Placeholder 2"/>
          <p:cNvSpPr>
            <a:spLocks noGrp="1"/>
          </p:cNvSpPr>
          <p:nvPr>
            <p:ph type="body" sz="half" idx="2"/>
          </p:nvPr>
        </p:nvSpPr>
        <p:spPr>
          <a:xfrm>
            <a:off x="1371600" y="3309938"/>
            <a:ext cx="5486400" cy="804862"/>
          </a:xfrm>
        </p:spPr>
        <p:txBody>
          <a:bodyPr>
            <a:normAutofit/>
          </a:bodyPr>
          <a:lstStyle/>
          <a:p>
            <a:r>
              <a:rPr lang="en-US" sz="2400" dirty="0"/>
              <a:t>Massachusetts Fidelity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423461"/>
            <a:ext cx="2743200" cy="1242435"/>
          </a:xfrm>
          <a:prstGeom prst="rect">
            <a:avLst/>
          </a:prstGeom>
        </p:spPr>
      </p:pic>
    </p:spTree>
    <p:extLst>
      <p:ext uri="{BB962C8B-B14F-4D97-AF65-F5344CB8AC3E}">
        <p14:creationId xmlns:p14="http://schemas.microsoft.com/office/powerpoint/2010/main" val="6507384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17906727"/>
              </p:ext>
            </p:extLst>
          </p:nvPr>
        </p:nvGraphicFramePr>
        <p:xfrm>
          <a:off x="1219200" y="1828805"/>
          <a:ext cx="6553200" cy="2449285"/>
        </p:xfrm>
        <a:graphic>
          <a:graphicData uri="http://schemas.openxmlformats.org/drawingml/2006/table">
            <a:tbl>
              <a:tblPr firstRow="1" bandRow="1">
                <a:tableStyleId>{21E4AEA4-8DFA-4A89-87EB-49C32662AFE0}</a:tableStyleId>
              </a:tblPr>
              <a:tblGrid>
                <a:gridCol w="32766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489857">
                <a:tc>
                  <a:txBody>
                    <a:bodyPr/>
                    <a:lstStyle/>
                    <a:p>
                      <a:pPr algn="ctr"/>
                      <a:r>
                        <a:rPr lang="en-US" sz="2000" dirty="0"/>
                        <a:t>Type of</a:t>
                      </a:r>
                      <a:r>
                        <a:rPr lang="en-US" sz="2000" baseline="0" dirty="0"/>
                        <a:t> Meeting</a:t>
                      </a:r>
                      <a:endParaRPr lang="en-US" sz="2000" dirty="0">
                        <a:latin typeface="+mn-lt"/>
                      </a:endParaRPr>
                    </a:p>
                  </a:txBody>
                  <a:tcPr anchor="ctr">
                    <a:solidFill>
                      <a:schemeClr val="accent1"/>
                    </a:solidFill>
                  </a:tcPr>
                </a:tc>
                <a:tc>
                  <a:txBody>
                    <a:bodyPr/>
                    <a:lstStyle/>
                    <a:p>
                      <a:pPr algn="ctr"/>
                      <a:r>
                        <a:rPr lang="en-US" sz="2000" dirty="0"/>
                        <a:t>Percent</a:t>
                      </a:r>
                      <a:endParaRPr lang="en-US" sz="2000" dirty="0">
                        <a:latin typeface="+mn-lt"/>
                      </a:endParaRPr>
                    </a:p>
                  </a:txBody>
                  <a:tcPr anchor="ctr">
                    <a:solidFill>
                      <a:schemeClr val="accent1"/>
                    </a:solidFill>
                  </a:tcPr>
                </a:tc>
                <a:extLst>
                  <a:ext uri="{0D108BD9-81ED-4DB2-BD59-A6C34878D82A}">
                    <a16:rowId xmlns:a16="http://schemas.microsoft.com/office/drawing/2014/main" val="10000"/>
                  </a:ext>
                </a:extLst>
              </a:tr>
              <a:tr h="489857">
                <a:tc>
                  <a:txBody>
                    <a:bodyPr/>
                    <a:lstStyle/>
                    <a:p>
                      <a:r>
                        <a:rPr lang="en-US" dirty="0"/>
                        <a:t>Initial</a:t>
                      </a:r>
                      <a:r>
                        <a:rPr lang="en-US" baseline="0" dirty="0"/>
                        <a:t> Team/Planning Meeting</a:t>
                      </a:r>
                      <a:endParaRPr lang="en-US" dirty="0">
                        <a:latin typeface="+mn-lt"/>
                      </a:endParaRPr>
                    </a:p>
                  </a:txBody>
                  <a:tcPr anchor="ctr"/>
                </a:tc>
                <a:tc>
                  <a:txBody>
                    <a:bodyPr/>
                    <a:lstStyle/>
                    <a:p>
                      <a:pPr algn="ctr"/>
                      <a:r>
                        <a:rPr lang="en-US" dirty="0">
                          <a:latin typeface="+mn-lt"/>
                        </a:rPr>
                        <a:t>18%</a:t>
                      </a:r>
                    </a:p>
                  </a:txBody>
                  <a:tcPr anchor="ctr"/>
                </a:tc>
                <a:extLst>
                  <a:ext uri="{0D108BD9-81ED-4DB2-BD59-A6C34878D82A}">
                    <a16:rowId xmlns:a16="http://schemas.microsoft.com/office/drawing/2014/main" val="10001"/>
                  </a:ext>
                </a:extLst>
              </a:tr>
              <a:tr h="489857">
                <a:tc>
                  <a:txBody>
                    <a:bodyPr/>
                    <a:lstStyle/>
                    <a:p>
                      <a:r>
                        <a:rPr lang="en-US" dirty="0"/>
                        <a:t>Follow-up Meeting</a:t>
                      </a:r>
                      <a:endParaRPr lang="en-US" dirty="0">
                        <a:latin typeface="+mn-lt"/>
                      </a:endParaRPr>
                    </a:p>
                  </a:txBody>
                  <a:tcPr anchor="ctr"/>
                </a:tc>
                <a:tc>
                  <a:txBody>
                    <a:bodyPr/>
                    <a:lstStyle/>
                    <a:p>
                      <a:pPr algn="ctr"/>
                      <a:r>
                        <a:rPr lang="en-US" dirty="0">
                          <a:latin typeface="+mn-lt"/>
                        </a:rPr>
                        <a:t>75%</a:t>
                      </a:r>
                    </a:p>
                  </a:txBody>
                  <a:tcPr anchor="ctr"/>
                </a:tc>
                <a:extLst>
                  <a:ext uri="{0D108BD9-81ED-4DB2-BD59-A6C34878D82A}">
                    <a16:rowId xmlns:a16="http://schemas.microsoft.com/office/drawing/2014/main" val="10002"/>
                  </a:ext>
                </a:extLst>
              </a:tr>
              <a:tr h="489857">
                <a:tc>
                  <a:txBody>
                    <a:bodyPr/>
                    <a:lstStyle/>
                    <a:p>
                      <a:r>
                        <a:rPr lang="en-US" dirty="0"/>
                        <a:t>Discharge</a:t>
                      </a:r>
                      <a:r>
                        <a:rPr lang="en-US" baseline="0" dirty="0"/>
                        <a:t> Meeting</a:t>
                      </a:r>
                      <a:endParaRPr lang="en-US" dirty="0">
                        <a:latin typeface="+mn-lt"/>
                      </a:endParaRPr>
                    </a:p>
                  </a:txBody>
                  <a:tcPr anchor="ctr"/>
                </a:tc>
                <a:tc>
                  <a:txBody>
                    <a:bodyPr/>
                    <a:lstStyle/>
                    <a:p>
                      <a:pPr algn="ctr"/>
                      <a:r>
                        <a:rPr lang="en-US" dirty="0">
                          <a:latin typeface="+mn-lt"/>
                        </a:rPr>
                        <a:t>7%</a:t>
                      </a:r>
                    </a:p>
                  </a:txBody>
                  <a:tcPr anchor="ctr"/>
                </a:tc>
                <a:extLst>
                  <a:ext uri="{0D108BD9-81ED-4DB2-BD59-A6C34878D82A}">
                    <a16:rowId xmlns:a16="http://schemas.microsoft.com/office/drawing/2014/main" val="10003"/>
                  </a:ext>
                </a:extLst>
              </a:tr>
              <a:tr h="489857">
                <a:tc>
                  <a:txBody>
                    <a:bodyPr/>
                    <a:lstStyle/>
                    <a:p>
                      <a:r>
                        <a:rPr lang="en-US" dirty="0"/>
                        <a:t>Other</a:t>
                      </a:r>
                      <a:endParaRPr lang="en-US" dirty="0">
                        <a:latin typeface="+mn-lt"/>
                      </a:endParaRPr>
                    </a:p>
                  </a:txBody>
                  <a:tcPr anchor="ctr"/>
                </a:tc>
                <a:tc>
                  <a:txBody>
                    <a:bodyPr/>
                    <a:lstStyle/>
                    <a:p>
                      <a:pPr algn="ctr"/>
                      <a:r>
                        <a:rPr lang="en-US" dirty="0">
                          <a:latin typeface="+mn-lt"/>
                        </a:rPr>
                        <a:t>0%</a:t>
                      </a:r>
                    </a:p>
                  </a:txBody>
                  <a:tcPr anchor="ctr"/>
                </a:tc>
                <a:extLst>
                  <a:ext uri="{0D108BD9-81ED-4DB2-BD59-A6C34878D82A}">
                    <a16:rowId xmlns:a16="http://schemas.microsoft.com/office/drawing/2014/main" val="10004"/>
                  </a:ext>
                </a:extLst>
              </a:tr>
            </a:tbl>
          </a:graphicData>
        </a:graphic>
      </p:graphicFrame>
      <p:sp>
        <p:nvSpPr>
          <p:cNvPr id="4" name="Title 1"/>
          <p:cNvSpPr>
            <a:spLocks noGrp="1"/>
          </p:cNvSpPr>
          <p:nvPr>
            <p:ph type="title"/>
          </p:nvPr>
        </p:nvSpPr>
        <p:spPr>
          <a:xfrm>
            <a:off x="457200" y="274638"/>
            <a:ext cx="8229600" cy="1143000"/>
          </a:xfrm>
        </p:spPr>
        <p:txBody>
          <a:bodyPr>
            <a:normAutofit fontScale="90000"/>
          </a:bodyPr>
          <a:lstStyle/>
          <a:p>
            <a:r>
              <a:rPr lang="en-US" dirty="0"/>
              <a:t>The majority of TOMs were done during Follow-Up meetings</a:t>
            </a:r>
          </a:p>
        </p:txBody>
      </p:sp>
    </p:spTree>
    <p:extLst>
      <p:ext uri="{BB962C8B-B14F-4D97-AF65-F5344CB8AC3E}">
        <p14:creationId xmlns:p14="http://schemas.microsoft.com/office/powerpoint/2010/main" val="23938570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Scores by Subscale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25004861"/>
              </p:ext>
            </p:extLst>
          </p:nvPr>
        </p:nvGraphicFramePr>
        <p:xfrm>
          <a:off x="1202758" y="1586975"/>
          <a:ext cx="6738483" cy="4221477"/>
        </p:xfrm>
        <a:graphic>
          <a:graphicData uri="http://schemas.openxmlformats.org/drawingml/2006/table">
            <a:tbl>
              <a:tblPr firstRow="1" bandRow="1">
                <a:tableStyleId>{F5AB1C69-6EDB-4FF4-983F-18BD219EF322}</a:tableStyleId>
              </a:tblPr>
              <a:tblGrid>
                <a:gridCol w="3299048">
                  <a:extLst>
                    <a:ext uri="{9D8B030D-6E8A-4147-A177-3AD203B41FA5}">
                      <a16:colId xmlns:a16="http://schemas.microsoft.com/office/drawing/2014/main" val="20000"/>
                    </a:ext>
                  </a:extLst>
                </a:gridCol>
                <a:gridCol w="1719718">
                  <a:extLst>
                    <a:ext uri="{9D8B030D-6E8A-4147-A177-3AD203B41FA5}">
                      <a16:colId xmlns:a16="http://schemas.microsoft.com/office/drawing/2014/main" val="20001"/>
                    </a:ext>
                  </a:extLst>
                </a:gridCol>
                <a:gridCol w="1719717">
                  <a:extLst>
                    <a:ext uri="{9D8B030D-6E8A-4147-A177-3AD203B41FA5}">
                      <a16:colId xmlns:a16="http://schemas.microsoft.com/office/drawing/2014/main" val="20003"/>
                    </a:ext>
                  </a:extLst>
                </a:gridCol>
              </a:tblGrid>
              <a:tr h="397933">
                <a:tc>
                  <a:txBody>
                    <a:bodyPr/>
                    <a:lstStyle/>
                    <a:p>
                      <a:pPr algn="ctr"/>
                      <a:r>
                        <a:rPr lang="en-US" dirty="0"/>
                        <a:t>TOM 2.0 Subscale</a:t>
                      </a:r>
                    </a:p>
                  </a:txBody>
                  <a:tcPr anchor="ctr"/>
                </a:tc>
                <a:tc>
                  <a:txBody>
                    <a:bodyPr/>
                    <a:lstStyle/>
                    <a:p>
                      <a:pPr algn="ctr"/>
                      <a:endParaRPr lang="en-US" dirty="0"/>
                    </a:p>
                  </a:txBody>
                  <a:tcPr anchor="ctr"/>
                </a:tc>
                <a:tc>
                  <a:txBody>
                    <a:bodyPr/>
                    <a:lstStyle/>
                    <a:p>
                      <a:pPr algn="ctr"/>
                      <a:r>
                        <a:rPr lang="en-US" dirty="0"/>
                        <a:t>National</a:t>
                      </a:r>
                      <a:r>
                        <a:rPr lang="en-US" baseline="0" dirty="0"/>
                        <a:t> Mean</a:t>
                      </a:r>
                      <a:endParaRPr lang="en-US" dirty="0"/>
                    </a:p>
                  </a:txBody>
                  <a:tcPr anchor="ctr"/>
                </a:tc>
                <a:extLst>
                  <a:ext uri="{0D108BD9-81ED-4DB2-BD59-A6C34878D82A}">
                    <a16:rowId xmlns:a16="http://schemas.microsoft.com/office/drawing/2014/main" val="10000"/>
                  </a:ext>
                </a:extLst>
              </a:tr>
              <a:tr h="397933">
                <a:tc>
                  <a:txBody>
                    <a:bodyPr/>
                    <a:lstStyle/>
                    <a:p>
                      <a:pPr algn="l"/>
                      <a:r>
                        <a:rPr lang="en-US" sz="1800" dirty="0"/>
                        <a:t>1. Full Meeting</a:t>
                      </a:r>
                      <a:r>
                        <a:rPr lang="en-US" sz="1800" baseline="0" dirty="0"/>
                        <a:t> Attendance</a:t>
                      </a:r>
                      <a:endParaRPr lang="en-US" sz="1800" dirty="0"/>
                    </a:p>
                  </a:txBody>
                  <a:tcPr anchor="ctr"/>
                </a:tc>
                <a:tc>
                  <a:txBody>
                    <a:bodyPr/>
                    <a:lstStyle/>
                    <a:p>
                      <a:pPr algn="ctr"/>
                      <a:r>
                        <a:rPr lang="en-US" sz="1800" dirty="0"/>
                        <a:t>67.4%</a:t>
                      </a:r>
                    </a:p>
                  </a:txBody>
                  <a:tcPr anchor="ctr">
                    <a:solidFill>
                      <a:schemeClr val="accent4">
                        <a:lumMod val="40000"/>
                        <a:lumOff val="60000"/>
                      </a:schemeClr>
                    </a:solidFill>
                  </a:tcPr>
                </a:tc>
                <a:tc>
                  <a:txBody>
                    <a:bodyPr/>
                    <a:lstStyle/>
                    <a:p>
                      <a:pPr algn="ctr"/>
                      <a:r>
                        <a:rPr lang="en-US" sz="1800" i="0" dirty="0"/>
                        <a:t>65.5%</a:t>
                      </a:r>
                    </a:p>
                  </a:txBody>
                  <a:tcPr anchor="ctr"/>
                </a:tc>
                <a:extLst>
                  <a:ext uri="{0D108BD9-81ED-4DB2-BD59-A6C34878D82A}">
                    <a16:rowId xmlns:a16="http://schemas.microsoft.com/office/drawing/2014/main" val="10001"/>
                  </a:ext>
                </a:extLst>
              </a:tr>
              <a:tr h="397933">
                <a:tc>
                  <a:txBody>
                    <a:bodyPr/>
                    <a:lstStyle/>
                    <a:p>
                      <a:pPr algn="l"/>
                      <a:r>
                        <a:rPr lang="en-US" sz="1800" dirty="0"/>
                        <a:t>2. Effective Teamwork</a:t>
                      </a:r>
                    </a:p>
                  </a:txBody>
                  <a:tcPr anchor="ctr"/>
                </a:tc>
                <a:tc>
                  <a:txBody>
                    <a:bodyPr/>
                    <a:lstStyle/>
                    <a:p>
                      <a:pPr algn="ctr"/>
                      <a:r>
                        <a:rPr lang="en-US" sz="1800" dirty="0"/>
                        <a:t>94.9%</a:t>
                      </a:r>
                    </a:p>
                  </a:txBody>
                  <a:tcPr anchor="ctr"/>
                </a:tc>
                <a:tc>
                  <a:txBody>
                    <a:bodyPr/>
                    <a:lstStyle/>
                    <a:p>
                      <a:pPr algn="ctr"/>
                      <a:r>
                        <a:rPr lang="en-US" sz="1800" i="0" dirty="0"/>
                        <a:t>85.7%</a:t>
                      </a:r>
                    </a:p>
                  </a:txBody>
                  <a:tcPr anchor="ctr"/>
                </a:tc>
                <a:extLst>
                  <a:ext uri="{0D108BD9-81ED-4DB2-BD59-A6C34878D82A}">
                    <a16:rowId xmlns:a16="http://schemas.microsoft.com/office/drawing/2014/main" val="10002"/>
                  </a:ext>
                </a:extLst>
              </a:tr>
              <a:tr h="397933">
                <a:tc>
                  <a:txBody>
                    <a:bodyPr/>
                    <a:lstStyle/>
                    <a:p>
                      <a:pPr algn="l"/>
                      <a:r>
                        <a:rPr lang="en-US" sz="1800" dirty="0"/>
                        <a:t>3. Driven by Strengths</a:t>
                      </a:r>
                      <a:r>
                        <a:rPr lang="en-US" sz="1800" baseline="0" dirty="0"/>
                        <a:t> &amp; Families</a:t>
                      </a:r>
                      <a:endParaRPr lang="en-US" sz="1800" dirty="0"/>
                    </a:p>
                  </a:txBody>
                  <a:tcPr anchor="ctr"/>
                </a:tc>
                <a:tc>
                  <a:txBody>
                    <a:bodyPr/>
                    <a:lstStyle/>
                    <a:p>
                      <a:pPr algn="ctr"/>
                      <a:r>
                        <a:rPr lang="en-US" sz="1800" dirty="0"/>
                        <a:t>88.1%</a:t>
                      </a:r>
                    </a:p>
                  </a:txBody>
                  <a:tcPr anchor="ctr"/>
                </a:tc>
                <a:tc>
                  <a:txBody>
                    <a:bodyPr/>
                    <a:lstStyle/>
                    <a:p>
                      <a:pPr algn="ctr"/>
                      <a:r>
                        <a:rPr lang="en-US" sz="1800" i="0" dirty="0"/>
                        <a:t>73.8%</a:t>
                      </a:r>
                    </a:p>
                  </a:txBody>
                  <a:tcPr anchor="ctr"/>
                </a:tc>
                <a:extLst>
                  <a:ext uri="{0D108BD9-81ED-4DB2-BD59-A6C34878D82A}">
                    <a16:rowId xmlns:a16="http://schemas.microsoft.com/office/drawing/2014/main" val="10003"/>
                  </a:ext>
                </a:extLst>
              </a:tr>
              <a:tr h="397933">
                <a:tc>
                  <a:txBody>
                    <a:bodyPr/>
                    <a:lstStyle/>
                    <a:p>
                      <a:pPr algn="l"/>
                      <a:r>
                        <a:rPr lang="en-US" sz="1800" dirty="0"/>
                        <a:t>4. Based on Priority Needs</a:t>
                      </a:r>
                    </a:p>
                  </a:txBody>
                  <a:tcPr anchor="ctr"/>
                </a:tc>
                <a:tc>
                  <a:txBody>
                    <a:bodyPr/>
                    <a:lstStyle/>
                    <a:p>
                      <a:pPr algn="ctr"/>
                      <a:r>
                        <a:rPr lang="en-US" sz="1800" dirty="0"/>
                        <a:t>84.2%</a:t>
                      </a:r>
                    </a:p>
                  </a:txBody>
                  <a:tcPr anchor="ctr"/>
                </a:tc>
                <a:tc>
                  <a:txBody>
                    <a:bodyPr/>
                    <a:lstStyle/>
                    <a:p>
                      <a:pPr algn="ctr"/>
                      <a:r>
                        <a:rPr lang="en-US" sz="1800" i="0" dirty="0"/>
                        <a:t>66.7%</a:t>
                      </a:r>
                    </a:p>
                  </a:txBody>
                  <a:tcPr anchor="ctr"/>
                </a:tc>
                <a:extLst>
                  <a:ext uri="{0D108BD9-81ED-4DB2-BD59-A6C34878D82A}">
                    <a16:rowId xmlns:a16="http://schemas.microsoft.com/office/drawing/2014/main" val="10004"/>
                  </a:ext>
                </a:extLst>
              </a:tr>
              <a:tr h="397933">
                <a:tc>
                  <a:txBody>
                    <a:bodyPr/>
                    <a:lstStyle/>
                    <a:p>
                      <a:pPr algn="l"/>
                      <a:r>
                        <a:rPr lang="en-US" sz="1800" dirty="0"/>
                        <a:t>5. Use of Natural &amp; Community Supports</a:t>
                      </a:r>
                    </a:p>
                  </a:txBody>
                  <a:tcPr anchor="ctr"/>
                </a:tc>
                <a:tc>
                  <a:txBody>
                    <a:bodyPr/>
                    <a:lstStyle/>
                    <a:p>
                      <a:pPr algn="ctr"/>
                      <a:r>
                        <a:rPr lang="en-US" sz="1800" dirty="0"/>
                        <a:t>79.2%</a:t>
                      </a:r>
                    </a:p>
                  </a:txBody>
                  <a:tcPr anchor="ctr">
                    <a:solidFill>
                      <a:schemeClr val="accent4">
                        <a:lumMod val="60000"/>
                        <a:lumOff val="40000"/>
                      </a:schemeClr>
                    </a:solidFill>
                  </a:tcPr>
                </a:tc>
                <a:tc>
                  <a:txBody>
                    <a:bodyPr/>
                    <a:lstStyle/>
                    <a:p>
                      <a:pPr algn="ctr"/>
                      <a:r>
                        <a:rPr lang="en-US" sz="1800" i="0" dirty="0"/>
                        <a:t>67.3%</a:t>
                      </a:r>
                    </a:p>
                  </a:txBody>
                  <a:tcPr anchor="ctr"/>
                </a:tc>
                <a:extLst>
                  <a:ext uri="{0D108BD9-81ED-4DB2-BD59-A6C34878D82A}">
                    <a16:rowId xmlns:a16="http://schemas.microsoft.com/office/drawing/2014/main" val="10005"/>
                  </a:ext>
                </a:extLst>
              </a:tr>
              <a:tr h="397933">
                <a:tc>
                  <a:txBody>
                    <a:bodyPr/>
                    <a:lstStyle/>
                    <a:p>
                      <a:pPr algn="l"/>
                      <a:r>
                        <a:rPr lang="en-US" sz="1800" dirty="0"/>
                        <a:t>6. Outcomes-Based Process</a:t>
                      </a:r>
                    </a:p>
                  </a:txBody>
                  <a:tcPr anchor="ctr"/>
                </a:tc>
                <a:tc>
                  <a:txBody>
                    <a:bodyPr/>
                    <a:lstStyle/>
                    <a:p>
                      <a:pPr algn="ctr"/>
                      <a:r>
                        <a:rPr lang="en-US" sz="1800" dirty="0"/>
                        <a:t>83.0%</a:t>
                      </a:r>
                    </a:p>
                  </a:txBody>
                  <a:tcPr anchor="ctr">
                    <a:solidFill>
                      <a:schemeClr val="accent4">
                        <a:lumMod val="20000"/>
                        <a:lumOff val="80000"/>
                      </a:schemeClr>
                    </a:solidFill>
                  </a:tcPr>
                </a:tc>
                <a:tc>
                  <a:txBody>
                    <a:bodyPr/>
                    <a:lstStyle/>
                    <a:p>
                      <a:pPr algn="ctr"/>
                      <a:r>
                        <a:rPr lang="en-US" sz="1800" i="0" dirty="0"/>
                        <a:t>57.6%</a:t>
                      </a:r>
                    </a:p>
                  </a:txBody>
                  <a:tcPr anchor="ctr"/>
                </a:tc>
                <a:extLst>
                  <a:ext uri="{0D108BD9-81ED-4DB2-BD59-A6C34878D82A}">
                    <a16:rowId xmlns:a16="http://schemas.microsoft.com/office/drawing/2014/main" val="10006"/>
                  </a:ext>
                </a:extLst>
              </a:tr>
              <a:tr h="397933">
                <a:tc>
                  <a:txBody>
                    <a:bodyPr/>
                    <a:lstStyle/>
                    <a:p>
                      <a:pPr algn="l"/>
                      <a:r>
                        <a:rPr lang="en-US" sz="1800" dirty="0"/>
                        <a:t>7.</a:t>
                      </a:r>
                      <a:r>
                        <a:rPr lang="en-US" sz="1800" baseline="0" dirty="0"/>
                        <a:t> Skilled Facilitation</a:t>
                      </a:r>
                      <a:endParaRPr lang="en-US" sz="1800" dirty="0"/>
                    </a:p>
                  </a:txBody>
                  <a:tcPr anchor="ctr"/>
                </a:tc>
                <a:tc>
                  <a:txBody>
                    <a:bodyPr/>
                    <a:lstStyle/>
                    <a:p>
                      <a:pPr algn="ctr"/>
                      <a:r>
                        <a:rPr lang="en-US" sz="1800" dirty="0"/>
                        <a:t>93.0%</a:t>
                      </a:r>
                    </a:p>
                  </a:txBody>
                  <a:tcPr anchor="ctr">
                    <a:solidFill>
                      <a:schemeClr val="accent4">
                        <a:lumMod val="40000"/>
                        <a:lumOff val="60000"/>
                      </a:schemeClr>
                    </a:solidFill>
                  </a:tcPr>
                </a:tc>
                <a:tc>
                  <a:txBody>
                    <a:bodyPr/>
                    <a:lstStyle/>
                    <a:p>
                      <a:pPr algn="ctr"/>
                      <a:r>
                        <a:rPr lang="en-US" sz="1800" i="0" dirty="0"/>
                        <a:t>82.5%</a:t>
                      </a:r>
                    </a:p>
                  </a:txBody>
                  <a:tcPr anchor="ctr"/>
                </a:tc>
                <a:extLst>
                  <a:ext uri="{0D108BD9-81ED-4DB2-BD59-A6C34878D82A}">
                    <a16:rowId xmlns:a16="http://schemas.microsoft.com/office/drawing/2014/main" val="10007"/>
                  </a:ext>
                </a:extLst>
              </a:tr>
              <a:tr h="397933">
                <a:tc>
                  <a:txBody>
                    <a:bodyPr/>
                    <a:lstStyle/>
                    <a:p>
                      <a:pPr algn="l"/>
                      <a:r>
                        <a:rPr lang="en-US" sz="2000" b="1" dirty="0"/>
                        <a:t>Total TOM</a:t>
                      </a:r>
                      <a:r>
                        <a:rPr lang="en-US" sz="2000" b="1" baseline="0" dirty="0"/>
                        <a:t> 2.0 Score</a:t>
                      </a:r>
                      <a:endParaRPr lang="en-US" sz="2000" b="1" dirty="0"/>
                    </a:p>
                  </a:txBody>
                  <a:tcPr anchor="ctr"/>
                </a:tc>
                <a:tc>
                  <a:txBody>
                    <a:bodyPr/>
                    <a:lstStyle/>
                    <a:p>
                      <a:pPr algn="ctr"/>
                      <a:r>
                        <a:rPr lang="en-US" sz="2000" b="1" dirty="0"/>
                        <a:t>84.3%</a:t>
                      </a:r>
                    </a:p>
                  </a:txBody>
                  <a:tcPr anchor="ctr"/>
                </a:tc>
                <a:tc>
                  <a:txBody>
                    <a:bodyPr/>
                    <a:lstStyle/>
                    <a:p>
                      <a:pPr algn="ctr"/>
                      <a:r>
                        <a:rPr lang="en-US" sz="2000" b="1" i="0" dirty="0"/>
                        <a:t>71.6%</a:t>
                      </a:r>
                    </a:p>
                  </a:txBody>
                  <a:tcPr anchor="ctr"/>
                </a:tc>
                <a:extLst>
                  <a:ext uri="{0D108BD9-81ED-4DB2-BD59-A6C34878D82A}">
                    <a16:rowId xmlns:a16="http://schemas.microsoft.com/office/drawing/2014/main" val="10008"/>
                  </a:ext>
                </a:extLst>
              </a:tr>
              <a:tr h="397933">
                <a:tc>
                  <a:txBody>
                    <a:bodyPr/>
                    <a:lstStyle/>
                    <a:p>
                      <a:pPr algn="l"/>
                      <a:r>
                        <a:rPr lang="en-US" sz="2000" b="1" dirty="0"/>
                        <a:t>Total Key Elements Score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84.7%</a:t>
                      </a:r>
                    </a:p>
                  </a:txBody>
                  <a:tcPr anchor="ctr"/>
                </a:tc>
                <a:tc>
                  <a:txBody>
                    <a:bodyPr/>
                    <a:lstStyle/>
                    <a:p>
                      <a:pPr algn="ctr"/>
                      <a:endParaRPr lang="en-US" sz="2000" b="1" i="0" dirty="0"/>
                    </a:p>
                  </a:txBody>
                  <a:tcPr anchor="ctr"/>
                </a:tc>
                <a:extLst>
                  <a:ext uri="{0D108BD9-81ED-4DB2-BD59-A6C34878D82A}">
                    <a16:rowId xmlns:a16="http://schemas.microsoft.com/office/drawing/2014/main" val="2349226561"/>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sp>
        <p:nvSpPr>
          <p:cNvPr id="3" name="TextBox 2"/>
          <p:cNvSpPr txBox="1"/>
          <p:nvPr/>
        </p:nvSpPr>
        <p:spPr>
          <a:xfrm>
            <a:off x="2590800" y="5919449"/>
            <a:ext cx="4800600" cy="646331"/>
          </a:xfrm>
          <a:prstGeom prst="rect">
            <a:avLst/>
          </a:prstGeom>
          <a:noFill/>
        </p:spPr>
        <p:txBody>
          <a:bodyPr wrap="square" rtlCol="0">
            <a:spAutoFit/>
          </a:bodyPr>
          <a:lstStyle/>
          <a:p>
            <a:r>
              <a:rPr lang="en-US" dirty="0"/>
              <a:t>Does not include “Full Meeting Attendance” or “Skilled Facilitation.”</a:t>
            </a:r>
          </a:p>
        </p:txBody>
      </p:sp>
      <p:cxnSp>
        <p:nvCxnSpPr>
          <p:cNvPr id="8" name="Straight Arrow Connector 7"/>
          <p:cNvCxnSpPr>
            <a:cxnSpLocks/>
          </p:cNvCxnSpPr>
          <p:nvPr/>
        </p:nvCxnSpPr>
        <p:spPr>
          <a:xfrm flipH="1" flipV="1">
            <a:off x="2233302" y="5773010"/>
            <a:ext cx="419100" cy="222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597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04800" y="1600200"/>
            <a:ext cx="4114800" cy="4876800"/>
          </a:xfrm>
        </p:spPr>
        <p:txBody>
          <a:bodyPr>
            <a:normAutofit fontScale="92500"/>
          </a:bodyPr>
          <a:lstStyle/>
          <a:p>
            <a:pPr marL="0" indent="0">
              <a:buNone/>
            </a:pPr>
            <a:r>
              <a:rPr lang="en-US" sz="1800" dirty="0"/>
              <a:t>Items on fidelity are based on Wraparound involvement and the key elements, and the self-administered survey also includes sections on satisfaction and outcomes.</a:t>
            </a:r>
          </a:p>
          <a:p>
            <a:pPr marL="0" indent="0">
              <a:buNone/>
            </a:pPr>
            <a:endParaRPr lang="en-US" sz="600" dirty="0"/>
          </a:p>
          <a:p>
            <a:pPr>
              <a:buSzPct val="100000"/>
              <a:buFont typeface="Wingdings" panose="05000000000000000000" pitchFamily="2" charset="2"/>
              <a:buChar char="q"/>
            </a:pPr>
            <a:r>
              <a:rPr lang="en-US" sz="1600" b="1" dirty="0">
                <a:solidFill>
                  <a:schemeClr val="accent3">
                    <a:lumMod val="75000"/>
                  </a:schemeClr>
                </a:solidFill>
              </a:rPr>
              <a:t>A. WRAPAROUND INVOLVEMENT</a:t>
            </a:r>
            <a:r>
              <a:rPr lang="en-US" sz="1600" dirty="0"/>
              <a:t>: My team meets regularly (for example, at least every 30-45 days)</a:t>
            </a:r>
          </a:p>
          <a:p>
            <a:pPr marL="684213" lvl="1" indent="-227013"/>
            <a:endParaRPr lang="en-US" sz="400" dirty="0"/>
          </a:p>
          <a:p>
            <a:pPr>
              <a:buSzPct val="100000"/>
              <a:buFont typeface="Wingdings" panose="05000000000000000000" pitchFamily="2" charset="2"/>
              <a:buChar char="q"/>
            </a:pPr>
            <a:r>
              <a:rPr lang="en-US" sz="1600" b="1" dirty="0">
                <a:solidFill>
                  <a:schemeClr val="accent3">
                    <a:lumMod val="75000"/>
                  </a:schemeClr>
                </a:solidFill>
              </a:rPr>
              <a:t>B. EXPERIENCES IN WRAPAROUND</a:t>
            </a:r>
            <a:r>
              <a:rPr lang="en-US" sz="1600" dirty="0"/>
              <a:t>: With help from members of our Wraparound team, my family and I chose a small number of the highest priority needs to focus on.</a:t>
            </a:r>
          </a:p>
          <a:p>
            <a:pPr marL="684213" lvl="1" indent="-227013"/>
            <a:r>
              <a:rPr lang="en-US" sz="1200" i="1" dirty="0"/>
              <a:t>Key Element</a:t>
            </a:r>
            <a:r>
              <a:rPr lang="en-US" sz="1200" dirty="0"/>
              <a:t>: Needs-Based</a:t>
            </a:r>
          </a:p>
          <a:p>
            <a:pPr marL="684213" lvl="1" indent="-227013"/>
            <a:endParaRPr lang="en-US" sz="400" dirty="0"/>
          </a:p>
          <a:p>
            <a:pPr>
              <a:buSzPct val="100000"/>
              <a:buFont typeface="Wingdings" panose="05000000000000000000" pitchFamily="2" charset="2"/>
              <a:buChar char="q"/>
            </a:pPr>
            <a:r>
              <a:rPr lang="en-US" sz="1600" b="1" dirty="0">
                <a:solidFill>
                  <a:schemeClr val="accent3">
                    <a:lumMod val="75000"/>
                  </a:schemeClr>
                </a:solidFill>
              </a:rPr>
              <a:t>C. SATISFACTION</a:t>
            </a:r>
            <a:r>
              <a:rPr lang="en-US" sz="1600" dirty="0"/>
              <a:t>: Since starting Wraparound, our family has made progress toward meeting our needs.</a:t>
            </a:r>
          </a:p>
          <a:p>
            <a:pPr marL="684213" lvl="1" indent="-227013"/>
            <a:endParaRPr lang="en-US" sz="400" dirty="0"/>
          </a:p>
          <a:p>
            <a:pPr>
              <a:buSzPct val="100000"/>
              <a:buFont typeface="Wingdings" panose="05000000000000000000" pitchFamily="2" charset="2"/>
              <a:buChar char="q"/>
            </a:pPr>
            <a:r>
              <a:rPr lang="en-US" sz="1600" b="1" dirty="0">
                <a:solidFill>
                  <a:schemeClr val="accent3">
                    <a:lumMod val="75000"/>
                  </a:schemeClr>
                </a:solidFill>
              </a:rPr>
              <a:t>D. OUTCOMES</a:t>
            </a:r>
            <a:r>
              <a:rPr lang="en-US" sz="1600" dirty="0"/>
              <a:t>: Since starting Wraparound, the child/youth has had a new placement in an institution. </a:t>
            </a:r>
          </a:p>
        </p:txBody>
      </p:sp>
      <p:graphicFrame>
        <p:nvGraphicFramePr>
          <p:cNvPr id="6" name="Group 3"/>
          <p:cNvGraphicFramePr>
            <a:graphicFrameLocks noGrp="1"/>
          </p:cNvGraphicFramePr>
          <p:nvPr>
            <p:extLst>
              <p:ext uri="{D42A27DB-BD31-4B8C-83A1-F6EECF244321}">
                <p14:modId xmlns:p14="http://schemas.microsoft.com/office/powerpoint/2010/main" val="1655993153"/>
              </p:ext>
            </p:extLst>
          </p:nvPr>
        </p:nvGraphicFramePr>
        <p:xfrm>
          <a:off x="4495803" y="1600202"/>
          <a:ext cx="4571999" cy="4953001"/>
        </p:xfrm>
        <a:graphic>
          <a:graphicData uri="http://schemas.openxmlformats.org/drawingml/2006/table">
            <a:tbl>
              <a:tblPr/>
              <a:tblGrid>
                <a:gridCol w="1447799">
                  <a:extLst>
                    <a:ext uri="{9D8B030D-6E8A-4147-A177-3AD203B41FA5}">
                      <a16:colId xmlns:a16="http://schemas.microsoft.com/office/drawing/2014/main" val="20000"/>
                    </a:ext>
                  </a:extLst>
                </a:gridCol>
                <a:gridCol w="520700">
                  <a:extLst>
                    <a:ext uri="{9D8B030D-6E8A-4147-A177-3AD203B41FA5}">
                      <a16:colId xmlns:a16="http://schemas.microsoft.com/office/drawing/2014/main" val="20001"/>
                    </a:ext>
                  </a:extLst>
                </a:gridCol>
                <a:gridCol w="520700">
                  <a:extLst>
                    <a:ext uri="{9D8B030D-6E8A-4147-A177-3AD203B41FA5}">
                      <a16:colId xmlns:a16="http://schemas.microsoft.com/office/drawing/2014/main" val="20002"/>
                    </a:ext>
                  </a:extLst>
                </a:gridCol>
                <a:gridCol w="520700">
                  <a:extLst>
                    <a:ext uri="{9D8B030D-6E8A-4147-A177-3AD203B41FA5}">
                      <a16:colId xmlns:a16="http://schemas.microsoft.com/office/drawing/2014/main" val="20003"/>
                    </a:ext>
                  </a:extLst>
                </a:gridCol>
                <a:gridCol w="520700">
                  <a:extLst>
                    <a:ext uri="{9D8B030D-6E8A-4147-A177-3AD203B41FA5}">
                      <a16:colId xmlns:a16="http://schemas.microsoft.com/office/drawing/2014/main" val="20004"/>
                    </a:ext>
                  </a:extLst>
                </a:gridCol>
                <a:gridCol w="520700">
                  <a:extLst>
                    <a:ext uri="{9D8B030D-6E8A-4147-A177-3AD203B41FA5}">
                      <a16:colId xmlns:a16="http://schemas.microsoft.com/office/drawing/2014/main" val="20005"/>
                    </a:ext>
                  </a:extLst>
                </a:gridCol>
                <a:gridCol w="520700">
                  <a:extLst>
                    <a:ext uri="{9D8B030D-6E8A-4147-A177-3AD203B41FA5}">
                      <a16:colId xmlns:a16="http://schemas.microsoft.com/office/drawing/2014/main" val="20006"/>
                    </a:ext>
                  </a:extLst>
                </a:gridCol>
              </a:tblGrid>
              <a:tr h="294335">
                <a:tc gridSpan="7">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200" b="1" i="0" u="none" strike="noStrike" kern="1200" cap="none" normalizeH="0" baseline="0" dirty="0">
                          <a:ln>
                            <a:noFill/>
                          </a:ln>
                          <a:solidFill>
                            <a:schemeClr val="bg1"/>
                          </a:solidFill>
                          <a:effectLst/>
                          <a:latin typeface="+mn-lt"/>
                          <a:ea typeface="Times New Roman" pitchFamily="18" charset="0"/>
                          <a:cs typeface="Arial" charset="0"/>
                        </a:rPr>
                        <a:t>Section B. Experiences in Wraparound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700" b="1" i="0" u="none" strike="noStrike" cap="none" normalizeH="0" baseline="0" dirty="0">
                        <a:ln>
                          <a:noFill/>
                        </a:ln>
                        <a:solidFill>
                          <a:srgbClr val="000000"/>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700" b="1" i="0" u="none" strike="noStrike" cap="none" normalizeH="0" baseline="0" dirty="0">
                        <a:ln>
                          <a:noFill/>
                        </a:ln>
                        <a:solidFill>
                          <a:schemeClr val="bg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700" b="1" i="0" u="none" strike="noStrike" cap="none" normalizeH="0" baseline="0" dirty="0">
                        <a:ln>
                          <a:noFill/>
                        </a:ln>
                        <a:solidFill>
                          <a:schemeClr val="bg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700" b="1" i="0" u="none" strike="noStrike" cap="none" normalizeH="0" baseline="0" dirty="0">
                        <a:ln>
                          <a:noFill/>
                        </a:ln>
                        <a:solidFill>
                          <a:schemeClr val="bg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700" b="1" i="0" u="none" strike="noStrike" cap="none" normalizeH="0" baseline="0" dirty="0">
                        <a:ln>
                          <a:noFill/>
                        </a:ln>
                        <a:solidFill>
                          <a:schemeClr val="bg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700" b="1" i="0" u="none" strike="noStrike" cap="none" normalizeH="0" baseline="0" dirty="0">
                        <a:ln>
                          <a:noFill/>
                        </a:ln>
                        <a:solidFill>
                          <a:schemeClr val="bg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314775">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endParaRPr kumimoji="0" lang="en-US" sz="14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700" b="1" i="0" u="none" strike="noStrike" cap="none" normalizeH="0" baseline="0" dirty="0">
                          <a:ln>
                            <a:noFill/>
                          </a:ln>
                          <a:solidFill>
                            <a:schemeClr val="tx1"/>
                          </a:solidFill>
                          <a:effectLst/>
                          <a:latin typeface="+mj-lt"/>
                          <a:ea typeface="Times New Roman" pitchFamily="18" charset="0"/>
                          <a:cs typeface="Arial" charset="0"/>
                        </a:rPr>
                        <a:t>Strongly Agree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700" b="1" i="0" u="none" strike="noStrike" cap="none" normalizeH="0" baseline="0" dirty="0">
                          <a:ln>
                            <a:noFill/>
                          </a:ln>
                          <a:solidFill>
                            <a:schemeClr val="tx1"/>
                          </a:solidFill>
                          <a:effectLst/>
                          <a:latin typeface="+mj-lt"/>
                          <a:ea typeface="Times New Roman" pitchFamily="18" charset="0"/>
                          <a:cs typeface="Arial" charset="0"/>
                        </a:rPr>
                        <a:t>Agree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700" b="1" i="0" u="none" strike="noStrike" cap="none" normalizeH="0" baseline="0" dirty="0">
                          <a:ln>
                            <a:noFill/>
                          </a:ln>
                          <a:solidFill>
                            <a:schemeClr val="tx1"/>
                          </a:solidFill>
                          <a:effectLst/>
                          <a:latin typeface="+mj-lt"/>
                          <a:ea typeface="Times New Roman" pitchFamily="18" charset="0"/>
                          <a:cs typeface="Arial" charset="0"/>
                        </a:rPr>
                        <a:t>Neutral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700" b="1" i="0" u="none" strike="noStrike" cap="none" normalizeH="0" baseline="0" dirty="0">
                          <a:ln>
                            <a:noFill/>
                          </a:ln>
                          <a:solidFill>
                            <a:schemeClr val="tx1"/>
                          </a:solidFill>
                          <a:effectLst/>
                          <a:latin typeface="+mj-lt"/>
                          <a:ea typeface="Times New Roman" pitchFamily="18" charset="0"/>
                          <a:cs typeface="Arial" charset="0"/>
                        </a:rPr>
                        <a:t>Disagree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700" b="1" i="0" u="none" strike="noStrike" cap="none" normalizeH="0" baseline="0" dirty="0">
                          <a:ln>
                            <a:noFill/>
                          </a:ln>
                          <a:solidFill>
                            <a:schemeClr val="tx1"/>
                          </a:solidFill>
                          <a:effectLst/>
                          <a:latin typeface="+mj-lt"/>
                          <a:ea typeface="Times New Roman" pitchFamily="18" charset="0"/>
                          <a:cs typeface="Arial" charset="0"/>
                        </a:rPr>
                        <a:t>Strongly Disagree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700" b="1" i="0" u="none" strike="noStrike" cap="none" normalizeH="0" baseline="0" dirty="0">
                          <a:ln>
                            <a:noFill/>
                          </a:ln>
                          <a:solidFill>
                            <a:schemeClr val="tx1"/>
                          </a:solidFill>
                          <a:effectLst/>
                          <a:latin typeface="+mj-lt"/>
                          <a:ea typeface="Times New Roman" pitchFamily="18" charset="0"/>
                          <a:cs typeface="Arial" charset="0"/>
                        </a:rPr>
                        <a:t>Don’t Know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20716">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a:ln>
                            <a:noFill/>
                          </a:ln>
                          <a:solidFill>
                            <a:schemeClr val="tx1"/>
                          </a:solidFill>
                          <a:effectLst/>
                          <a:latin typeface="+mj-lt"/>
                          <a:ea typeface="Times New Roman" pitchFamily="18" charset="0"/>
                          <a:cs typeface="Arial" charset="0"/>
                        </a:rPr>
                        <a:t>B1. </a:t>
                      </a:r>
                      <a:r>
                        <a:rPr kumimoji="0" lang="en-US" sz="1050" b="0" i="0" u="none" strike="noStrike" cap="none" normalizeH="0" baseline="0" dirty="0">
                          <a:ln>
                            <a:noFill/>
                          </a:ln>
                          <a:solidFill>
                            <a:schemeClr val="tx1"/>
                          </a:solidFill>
                          <a:effectLst/>
                          <a:latin typeface="+mj-lt"/>
                          <a:ea typeface="Times New Roman" pitchFamily="18" charset="0"/>
                          <a:cs typeface="Arial" charset="0"/>
                        </a:rPr>
                        <a:t>My family and I had a major role in choosing the people on our Wraparound team.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85973">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a:ln>
                            <a:noFill/>
                          </a:ln>
                          <a:solidFill>
                            <a:schemeClr val="tx1"/>
                          </a:solidFill>
                          <a:effectLst/>
                          <a:latin typeface="+mj-lt"/>
                          <a:ea typeface="Times New Roman" pitchFamily="18" charset="0"/>
                          <a:cs typeface="Arial" charset="0"/>
                        </a:rPr>
                        <a:t>B2. </a:t>
                      </a:r>
                      <a:r>
                        <a:rPr kumimoji="0" lang="en-US" sz="1050" b="0" i="0" u="none" strike="noStrike" cap="none" normalizeH="0" baseline="0" dirty="0">
                          <a:ln>
                            <a:noFill/>
                          </a:ln>
                          <a:solidFill>
                            <a:schemeClr val="tx1"/>
                          </a:solidFill>
                          <a:effectLst/>
                          <a:latin typeface="+mj-lt"/>
                          <a:ea typeface="Times New Roman" pitchFamily="18" charset="0"/>
                          <a:cs typeface="Arial" charset="0"/>
                        </a:rPr>
                        <a:t>There are people providing services to my child and family who are </a:t>
                      </a:r>
                      <a:r>
                        <a:rPr kumimoji="0" lang="en-US" sz="1050" b="0" i="0" u="sng" strike="noStrike" cap="none" normalizeH="0" baseline="0" dirty="0">
                          <a:ln>
                            <a:noFill/>
                          </a:ln>
                          <a:solidFill>
                            <a:schemeClr val="tx1"/>
                          </a:solidFill>
                          <a:effectLst/>
                          <a:latin typeface="+mj-lt"/>
                          <a:ea typeface="Times New Roman" pitchFamily="18" charset="0"/>
                          <a:cs typeface="Arial" charset="0"/>
                        </a:rPr>
                        <a:t>not</a:t>
                      </a:r>
                      <a:r>
                        <a:rPr kumimoji="0" lang="en-US" sz="1050" b="0" i="0" u="none" strike="noStrike" cap="none" normalizeH="0" baseline="0" dirty="0">
                          <a:ln>
                            <a:noFill/>
                          </a:ln>
                          <a:solidFill>
                            <a:schemeClr val="tx1"/>
                          </a:solidFill>
                          <a:effectLst/>
                          <a:latin typeface="+mj-lt"/>
                          <a:ea typeface="Times New Roman" pitchFamily="18" charset="0"/>
                          <a:cs typeface="Arial" charset="0"/>
                        </a:rPr>
                        <a:t> involved in my Wraparound team.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085973">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a:ln>
                            <a:noFill/>
                          </a:ln>
                          <a:solidFill>
                            <a:schemeClr val="tx1"/>
                          </a:solidFill>
                          <a:effectLst/>
                          <a:latin typeface="+mj-lt"/>
                          <a:ea typeface="Times New Roman" pitchFamily="18" charset="0"/>
                          <a:cs typeface="Arial" charset="0"/>
                        </a:rPr>
                        <a:t>B3. </a:t>
                      </a:r>
                      <a:r>
                        <a:rPr kumimoji="0" lang="en-US" sz="1050" b="0" i="0" u="none" strike="noStrike" cap="none" normalizeH="0" baseline="0" dirty="0">
                          <a:ln>
                            <a:noFill/>
                          </a:ln>
                          <a:solidFill>
                            <a:schemeClr val="tx1"/>
                          </a:solidFill>
                          <a:effectLst/>
                          <a:latin typeface="+mj-lt"/>
                          <a:ea typeface="Times New Roman" pitchFamily="18" charset="0"/>
                          <a:cs typeface="Arial" charset="0"/>
                        </a:rPr>
                        <a:t>At the beginning of the Wraparound process, my family described our vision of a better future to our team.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251229">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a:ln>
                            <a:noFill/>
                          </a:ln>
                          <a:solidFill>
                            <a:schemeClr val="tx1"/>
                          </a:solidFill>
                          <a:effectLst/>
                          <a:latin typeface="+mj-lt"/>
                          <a:ea typeface="Times New Roman" pitchFamily="18" charset="0"/>
                          <a:cs typeface="Arial" charset="0"/>
                        </a:rPr>
                        <a:t>B4. </a:t>
                      </a:r>
                      <a:r>
                        <a:rPr kumimoji="0" lang="en-US" sz="1050" b="0" i="0" u="none" strike="noStrike" cap="none" normalizeH="0" baseline="0" dirty="0">
                          <a:ln>
                            <a:noFill/>
                          </a:ln>
                          <a:solidFill>
                            <a:schemeClr val="tx1"/>
                          </a:solidFill>
                          <a:effectLst/>
                          <a:latin typeface="+mj-lt"/>
                          <a:ea typeface="Times New Roman" pitchFamily="18" charset="0"/>
                          <a:cs typeface="Arial" charset="0"/>
                        </a:rPr>
                        <a:t>My Wraparound team came up with creative ideas for our plan that were different from anything that had been tried before.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7" name="Title 1"/>
          <p:cNvSpPr txBox="1">
            <a:spLocks/>
          </p:cNvSpPr>
          <p:nvPr/>
        </p:nvSpPr>
        <p:spPr>
          <a:xfrm>
            <a:off x="3124200" y="274638"/>
            <a:ext cx="5486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sz="3600" dirty="0"/>
              <a:t>Wraparound Fidelity Index, Short Form</a:t>
            </a:r>
            <a:endParaRPr lang="en-US"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3912"/>
            <a:ext cx="2743200" cy="1251930"/>
          </a:xfrm>
          <a:prstGeom prst="rect">
            <a:avLst/>
          </a:prstGeom>
        </p:spPr>
      </p:pic>
    </p:spTree>
    <p:extLst>
      <p:ext uri="{BB962C8B-B14F-4D97-AF65-F5344CB8AC3E}">
        <p14:creationId xmlns:p14="http://schemas.microsoft.com/office/powerpoint/2010/main" val="11958549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95800" y="6055297"/>
            <a:ext cx="4648200" cy="538609"/>
          </a:xfrm>
          <a:prstGeom prst="rect">
            <a:avLst/>
          </a:prstGeom>
          <a:solidFill>
            <a:schemeClr val="bg1"/>
          </a:solidFill>
        </p:spPr>
        <p:txBody>
          <a:bodyPr wrap="square" rtlCol="0">
            <a:spAutoFit/>
          </a:bodyPr>
          <a:lstStyle/>
          <a:p>
            <a:endParaRPr lang="en-US" sz="1200" i="1" dirty="0"/>
          </a:p>
          <a:p>
            <a:br>
              <a:rPr lang="en-US" sz="1200" i="1" dirty="0"/>
            </a:br>
            <a:endParaRPr lang="en-US" sz="500" i="1" dirty="0"/>
          </a:p>
        </p:txBody>
      </p:sp>
      <p:sp>
        <p:nvSpPr>
          <p:cNvPr id="2" name="Title 1"/>
          <p:cNvSpPr>
            <a:spLocks noGrp="1"/>
          </p:cNvSpPr>
          <p:nvPr>
            <p:ph type="title"/>
          </p:nvPr>
        </p:nvSpPr>
        <p:spPr>
          <a:noFill/>
        </p:spPr>
        <p:txBody>
          <a:bodyPr/>
          <a:lstStyle/>
          <a:p>
            <a:r>
              <a:rPr lang="en-US" dirty="0"/>
              <a:t>    Scores by Subscale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5200403"/>
              </p:ext>
            </p:extLst>
          </p:nvPr>
        </p:nvGraphicFramePr>
        <p:xfrm>
          <a:off x="266700" y="1600200"/>
          <a:ext cx="8572500" cy="47244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spTree>
    <p:extLst>
      <p:ext uri="{BB962C8B-B14F-4D97-AF65-F5344CB8AC3E}">
        <p14:creationId xmlns:p14="http://schemas.microsoft.com/office/powerpoint/2010/main" val="40605773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304800" y="228600"/>
            <a:ext cx="8534400" cy="1143000"/>
          </a:xfrm>
        </p:spPr>
        <p:txBody>
          <a:bodyPr/>
          <a:lstStyle/>
          <a:p>
            <a:r>
              <a:rPr lang="en-US" dirty="0"/>
              <a:t>Total Fidelity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385944665"/>
              </p:ext>
            </p:extLst>
          </p:nvPr>
        </p:nvGraphicFramePr>
        <p:xfrm>
          <a:off x="53791" y="1600200"/>
          <a:ext cx="9014011" cy="4876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65585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914400"/>
          </a:xfrm>
          <a:prstGeom prst="rect">
            <a:avLst/>
          </a:prstGeom>
          <a:noFill/>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a:solidFill>
                  <a:schemeClr val="accent5"/>
                </a:solidFill>
              </a:rPr>
              <a:t>Team Membership &amp; Attendance</a:t>
            </a:r>
          </a:p>
        </p:txBody>
      </p:sp>
      <p:graphicFrame>
        <p:nvGraphicFramePr>
          <p:cNvPr id="2" name="Table 1"/>
          <p:cNvGraphicFramePr>
            <a:graphicFrameLocks noGrp="1"/>
          </p:cNvGraphicFramePr>
          <p:nvPr>
            <p:extLst>
              <p:ext uri="{D42A27DB-BD31-4B8C-83A1-F6EECF244321}">
                <p14:modId xmlns:p14="http://schemas.microsoft.com/office/powerpoint/2010/main" val="3809830360"/>
              </p:ext>
            </p:extLst>
          </p:nvPr>
        </p:nvGraphicFramePr>
        <p:xfrm>
          <a:off x="609602" y="804986"/>
          <a:ext cx="6620255" cy="5733041"/>
        </p:xfrm>
        <a:graphic>
          <a:graphicData uri="http://schemas.openxmlformats.org/drawingml/2006/table">
            <a:tbl>
              <a:tblPr bandRow="1">
                <a:tableStyleId>{21E4AEA4-8DFA-4A89-87EB-49C32662AFE0}</a:tableStyleId>
              </a:tblPr>
              <a:tblGrid>
                <a:gridCol w="3305555">
                  <a:extLst>
                    <a:ext uri="{9D8B030D-6E8A-4147-A177-3AD203B41FA5}">
                      <a16:colId xmlns:a16="http://schemas.microsoft.com/office/drawing/2014/main" val="20000"/>
                    </a:ext>
                  </a:extLst>
                </a:gridCol>
                <a:gridCol w="552450">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gridCol w="552450">
                  <a:extLst>
                    <a:ext uri="{9D8B030D-6E8A-4147-A177-3AD203B41FA5}">
                      <a16:colId xmlns:a16="http://schemas.microsoft.com/office/drawing/2014/main" val="20003"/>
                    </a:ext>
                  </a:extLst>
                </a:gridCol>
                <a:gridCol w="552450">
                  <a:extLst>
                    <a:ext uri="{9D8B030D-6E8A-4147-A177-3AD203B41FA5}">
                      <a16:colId xmlns:a16="http://schemas.microsoft.com/office/drawing/2014/main" val="20004"/>
                    </a:ext>
                  </a:extLst>
                </a:gridCol>
                <a:gridCol w="552450">
                  <a:extLst>
                    <a:ext uri="{9D8B030D-6E8A-4147-A177-3AD203B41FA5}">
                      <a16:colId xmlns:a16="http://schemas.microsoft.com/office/drawing/2014/main" val="20005"/>
                    </a:ext>
                  </a:extLst>
                </a:gridCol>
                <a:gridCol w="552450">
                  <a:extLst>
                    <a:ext uri="{9D8B030D-6E8A-4147-A177-3AD203B41FA5}">
                      <a16:colId xmlns:a16="http://schemas.microsoft.com/office/drawing/2014/main" val="20006"/>
                    </a:ext>
                  </a:extLst>
                </a:gridCol>
              </a:tblGrid>
              <a:tr h="280384">
                <a:tc>
                  <a:txBody>
                    <a:bodyPr/>
                    <a:lstStyle/>
                    <a:p>
                      <a:pPr algn="l"/>
                      <a:endParaRPr lang="en-US" sz="1300" b="1" dirty="0">
                        <a:solidFill>
                          <a:schemeClr val="bg1"/>
                        </a:solidFill>
                        <a:latin typeface="Calibri" panose="020F0502020204030204" pitchFamily="34" charset="0"/>
                      </a:endParaRPr>
                    </a:p>
                  </a:txBody>
                  <a:tcPr anchor="ctr">
                    <a:solidFill>
                      <a:schemeClr val="tx2">
                        <a:lumMod val="75000"/>
                      </a:schemeClr>
                    </a:solidFill>
                  </a:tcPr>
                </a:tc>
                <a:tc gridSpan="2">
                  <a:txBody>
                    <a:bodyPr/>
                    <a:lstStyle/>
                    <a:p>
                      <a:pPr algn="ctr"/>
                      <a:r>
                        <a:rPr lang="en-US" sz="1300" b="1" dirty="0">
                          <a:solidFill>
                            <a:schemeClr val="bg1"/>
                          </a:solidFill>
                          <a:latin typeface="Calibri" panose="020F0502020204030204" pitchFamily="34" charset="0"/>
                        </a:rPr>
                        <a:t>2017</a:t>
                      </a:r>
                    </a:p>
                  </a:txBody>
                  <a:tcPr anchor="ctr">
                    <a:solidFill>
                      <a:schemeClr val="tx2">
                        <a:lumMod val="75000"/>
                      </a:schemeClr>
                    </a:solidFill>
                  </a:tcPr>
                </a:tc>
                <a:tc hMerge="1">
                  <a:txBody>
                    <a:bodyPr/>
                    <a:lstStyle/>
                    <a:p>
                      <a:endParaRPr lang="en-US"/>
                    </a:p>
                  </a:txBody>
                  <a:tcPr/>
                </a:tc>
                <a:tc gridSpan="2">
                  <a:txBody>
                    <a:bodyPr/>
                    <a:lstStyle/>
                    <a:p>
                      <a:pPr algn="ctr"/>
                      <a:r>
                        <a:rPr lang="en-US" sz="1300" b="1" dirty="0">
                          <a:solidFill>
                            <a:schemeClr val="bg1"/>
                          </a:solidFill>
                          <a:latin typeface="Calibri" panose="020F0502020204030204" pitchFamily="34" charset="0"/>
                        </a:rPr>
                        <a:t>2018</a:t>
                      </a:r>
                    </a:p>
                  </a:txBody>
                  <a:tcPr anchor="ctr">
                    <a:solidFill>
                      <a:schemeClr val="tx2">
                        <a:lumMod val="75000"/>
                      </a:schemeClr>
                    </a:solidFill>
                  </a:tcPr>
                </a:tc>
                <a:tc hMerge="1">
                  <a:txBody>
                    <a:bodyPr/>
                    <a:lstStyle/>
                    <a:p>
                      <a:endParaRPr lang="en-US"/>
                    </a:p>
                  </a:txBody>
                  <a:tcPr/>
                </a:tc>
                <a:tc gridSpan="2">
                  <a:txBody>
                    <a:bodyPr/>
                    <a:lstStyle/>
                    <a:p>
                      <a:pPr algn="ctr"/>
                      <a:r>
                        <a:rPr lang="en-US" sz="1300" b="1" dirty="0">
                          <a:solidFill>
                            <a:schemeClr val="bg1"/>
                          </a:solidFill>
                          <a:latin typeface="Calibri" panose="020F0502020204030204" pitchFamily="34" charset="0"/>
                        </a:rPr>
                        <a:t>2019</a:t>
                      </a:r>
                    </a:p>
                  </a:txBody>
                  <a:tcPr anchor="ctr">
                    <a:solidFill>
                      <a:schemeClr val="tx2">
                        <a:lumMod val="75000"/>
                      </a:schemeClr>
                    </a:solidFill>
                  </a:tcPr>
                </a:tc>
                <a:tc hMerge="1">
                  <a:txBody>
                    <a:bodyPr/>
                    <a:lstStyle/>
                    <a:p>
                      <a:endParaRPr lang="en-US"/>
                    </a:p>
                  </a:txBody>
                  <a:tcPr/>
                </a:tc>
                <a:extLst>
                  <a:ext uri="{0D108BD9-81ED-4DB2-BD59-A6C34878D82A}">
                    <a16:rowId xmlns:a16="http://schemas.microsoft.com/office/drawing/2014/main" val="10000"/>
                  </a:ext>
                </a:extLst>
              </a:tr>
              <a:tr h="271259">
                <a:tc>
                  <a:txBody>
                    <a:bodyPr/>
                    <a:lstStyle/>
                    <a:p>
                      <a:r>
                        <a:rPr lang="en-US" sz="1300" b="1" dirty="0">
                          <a:solidFill>
                            <a:schemeClr val="bg1"/>
                          </a:solidFill>
                        </a:rPr>
                        <a:t>Number of Meetings</a:t>
                      </a:r>
                      <a:r>
                        <a:rPr lang="en-US" sz="1300" b="1" baseline="0" dirty="0">
                          <a:solidFill>
                            <a:schemeClr val="bg1"/>
                          </a:solidFill>
                        </a:rPr>
                        <a:t> Assessed</a:t>
                      </a:r>
                      <a:endParaRPr lang="en-US" sz="1300" b="1" dirty="0">
                        <a:solidFill>
                          <a:schemeClr val="bg1"/>
                        </a:solidFill>
                        <a:latin typeface="Calibri" panose="020F0502020204030204" pitchFamily="34" charset="0"/>
                      </a:endParaRPr>
                    </a:p>
                  </a:txBody>
                  <a:tcPr anchor="ctr">
                    <a:solidFill>
                      <a:schemeClr val="accent1"/>
                    </a:solidFill>
                  </a:tcPr>
                </a:tc>
                <a:tc gridSpan="2">
                  <a:txBody>
                    <a:bodyPr/>
                    <a:lstStyle/>
                    <a:p>
                      <a:pPr algn="ctr"/>
                      <a:r>
                        <a:rPr lang="en-US" sz="1300" b="1" dirty="0">
                          <a:solidFill>
                            <a:schemeClr val="bg1"/>
                          </a:solidFill>
                          <a:latin typeface="Calibri" panose="020F0502020204030204" pitchFamily="34" charset="0"/>
                        </a:rPr>
                        <a:t>761</a:t>
                      </a:r>
                    </a:p>
                  </a:txBody>
                  <a:tcPr anchor="ctr">
                    <a:solidFill>
                      <a:schemeClr val="accent1"/>
                    </a:solidFill>
                  </a:tcPr>
                </a:tc>
                <a:tc hMerge="1">
                  <a:txBody>
                    <a:bodyPr/>
                    <a:lstStyle/>
                    <a:p>
                      <a:endParaRPr lang="en-US"/>
                    </a:p>
                  </a:txBody>
                  <a:tcPr/>
                </a:tc>
                <a:tc gridSpan="2">
                  <a:txBody>
                    <a:bodyPr/>
                    <a:lstStyle/>
                    <a:p>
                      <a:pPr algn="ctr"/>
                      <a:r>
                        <a:rPr lang="en-US" sz="1300" b="1" dirty="0">
                          <a:solidFill>
                            <a:schemeClr val="bg1"/>
                          </a:solidFill>
                          <a:latin typeface="Calibri" panose="020F0502020204030204" pitchFamily="34" charset="0"/>
                        </a:rPr>
                        <a:t>765</a:t>
                      </a:r>
                    </a:p>
                  </a:txBody>
                  <a:tcPr anchor="ctr">
                    <a:solidFill>
                      <a:schemeClr val="accent1"/>
                    </a:solidFill>
                  </a:tcPr>
                </a:tc>
                <a:tc hMerge="1">
                  <a:txBody>
                    <a:bodyPr/>
                    <a:lstStyle/>
                    <a:p>
                      <a:endParaRPr lang="en-US"/>
                    </a:p>
                  </a:txBody>
                  <a:tcPr/>
                </a:tc>
                <a:tc gridSpan="2">
                  <a:txBody>
                    <a:bodyPr/>
                    <a:lstStyle/>
                    <a:p>
                      <a:pPr algn="ctr"/>
                      <a:r>
                        <a:rPr lang="en-US" sz="1300" b="1" dirty="0">
                          <a:solidFill>
                            <a:schemeClr val="bg1"/>
                          </a:solidFill>
                          <a:latin typeface="Calibri" panose="020F0502020204030204" pitchFamily="34" charset="0"/>
                        </a:rPr>
                        <a:t>784</a:t>
                      </a:r>
                    </a:p>
                  </a:txBody>
                  <a:tcPr anchor="ctr">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271259">
                <a:tc>
                  <a:txBody>
                    <a:bodyPr/>
                    <a:lstStyle/>
                    <a:p>
                      <a:r>
                        <a:rPr lang="en-US" sz="1150" dirty="0"/>
                        <a:t>Youth</a:t>
                      </a:r>
                      <a:endParaRPr lang="en-US" sz="115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285</a:t>
                      </a:r>
                    </a:p>
                  </a:txBody>
                  <a:tcPr marL="9525" marR="9525" marT="9525" marB="0" anchor="ctr"/>
                </a:tc>
                <a:tc>
                  <a:txBody>
                    <a:bodyPr/>
                    <a:lstStyle/>
                    <a:p>
                      <a:pPr algn="ctr"/>
                      <a:r>
                        <a:rPr lang="en-US" sz="1150" b="0" dirty="0">
                          <a:latin typeface="Calibri" panose="020F0502020204030204" pitchFamily="34" charset="0"/>
                        </a:rPr>
                        <a:t>37%</a:t>
                      </a:r>
                    </a:p>
                  </a:txBody>
                  <a:tcPr anchor="ctr"/>
                </a:tc>
                <a:tc>
                  <a:txBody>
                    <a:bodyPr/>
                    <a:lstStyle/>
                    <a:p>
                      <a:pPr algn="ctr" rtl="0" fontAlgn="ctr"/>
                      <a:r>
                        <a:rPr lang="en-US" sz="1150" b="0" i="0" u="none" strike="noStrike" dirty="0">
                          <a:solidFill>
                            <a:srgbClr val="000000"/>
                          </a:solidFill>
                          <a:effectLst/>
                          <a:latin typeface="Calibri"/>
                        </a:rPr>
                        <a:t>263</a:t>
                      </a:r>
                    </a:p>
                  </a:txBody>
                  <a:tcPr marL="9525" marR="9525" marT="9525" marB="0" anchor="ctr"/>
                </a:tc>
                <a:tc>
                  <a:txBody>
                    <a:bodyPr/>
                    <a:lstStyle/>
                    <a:p>
                      <a:pPr algn="ctr"/>
                      <a:r>
                        <a:rPr lang="en-US" sz="1150" b="0" dirty="0">
                          <a:latin typeface="Calibri" panose="020F0502020204030204" pitchFamily="34" charset="0"/>
                        </a:rPr>
                        <a:t>34%</a:t>
                      </a:r>
                    </a:p>
                  </a:txBody>
                  <a:tcPr anchor="ctr"/>
                </a:tc>
                <a:tc>
                  <a:txBody>
                    <a:bodyPr/>
                    <a:lstStyle/>
                    <a:p>
                      <a:pPr algn="ctr" fontAlgn="t"/>
                      <a:r>
                        <a:rPr lang="en-US" sz="1100" b="0" i="0" u="none" strike="noStrike" dirty="0">
                          <a:solidFill>
                            <a:srgbClr val="000000"/>
                          </a:solidFill>
                          <a:effectLst/>
                          <a:latin typeface="Calibri" panose="020F0502020204030204" pitchFamily="34" charset="0"/>
                        </a:rPr>
                        <a:t>292</a:t>
                      </a:r>
                    </a:p>
                  </a:txBody>
                  <a:tcPr marL="9525" marR="9525" marT="9525" marB="0" anchor="ctr"/>
                </a:tc>
                <a:tc>
                  <a:txBody>
                    <a:bodyPr/>
                    <a:lstStyle/>
                    <a:p>
                      <a:pPr algn="ctr" fontAlgn="t"/>
                      <a:r>
                        <a:rPr lang="en-US" sz="1100" b="0" i="0" u="none" strike="noStrike" dirty="0">
                          <a:solidFill>
                            <a:srgbClr val="000000"/>
                          </a:solidFill>
                          <a:effectLst/>
                          <a:latin typeface="Calibri" panose="020F0502020204030204" pitchFamily="34" charset="0"/>
                        </a:rPr>
                        <a:t>37%</a:t>
                      </a:r>
                    </a:p>
                  </a:txBody>
                  <a:tcPr marL="9525" marR="9525" marT="9525" marB="0" anchor="ctr"/>
                </a:tc>
                <a:extLst>
                  <a:ext uri="{0D108BD9-81ED-4DB2-BD59-A6C34878D82A}">
                    <a16:rowId xmlns:a16="http://schemas.microsoft.com/office/drawing/2014/main" val="10002"/>
                  </a:ext>
                </a:extLst>
              </a:tr>
              <a:tr h="271259">
                <a:tc>
                  <a:txBody>
                    <a:bodyPr/>
                    <a:lstStyle/>
                    <a:p>
                      <a:r>
                        <a:rPr lang="en-US" sz="1150" dirty="0"/>
                        <a:t>Parent (birth</a:t>
                      </a:r>
                      <a:r>
                        <a:rPr lang="en-US" sz="1150" baseline="0" dirty="0"/>
                        <a:t> or adoptive)</a:t>
                      </a:r>
                      <a:endParaRPr lang="en-US" sz="1150" b="1"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647</a:t>
                      </a:r>
                    </a:p>
                  </a:txBody>
                  <a:tcPr marL="9525" marR="9525" marT="9525" marB="0" anchor="ctr"/>
                </a:tc>
                <a:tc>
                  <a:txBody>
                    <a:bodyPr/>
                    <a:lstStyle/>
                    <a:p>
                      <a:pPr algn="ctr"/>
                      <a:r>
                        <a:rPr lang="en-US" sz="1150" b="0" dirty="0">
                          <a:latin typeface="Calibri" panose="020F0502020204030204" pitchFamily="34" charset="0"/>
                        </a:rPr>
                        <a:t>85%</a:t>
                      </a:r>
                    </a:p>
                  </a:txBody>
                  <a:tcPr anchor="ctr"/>
                </a:tc>
                <a:tc>
                  <a:txBody>
                    <a:bodyPr/>
                    <a:lstStyle/>
                    <a:p>
                      <a:pPr algn="ctr" rtl="0" fontAlgn="ctr"/>
                      <a:r>
                        <a:rPr lang="en-US" sz="1150" b="0" i="0" u="none" strike="noStrike" dirty="0">
                          <a:solidFill>
                            <a:srgbClr val="000000"/>
                          </a:solidFill>
                          <a:effectLst/>
                          <a:latin typeface="Calibri"/>
                        </a:rPr>
                        <a:t>628</a:t>
                      </a:r>
                    </a:p>
                  </a:txBody>
                  <a:tcPr marL="9525" marR="9525" marT="9525" marB="0" anchor="ctr"/>
                </a:tc>
                <a:tc>
                  <a:txBody>
                    <a:bodyPr/>
                    <a:lstStyle/>
                    <a:p>
                      <a:pPr algn="ctr"/>
                      <a:r>
                        <a:rPr lang="en-US" sz="1150" b="0" dirty="0">
                          <a:latin typeface="Calibri" panose="020F0502020204030204" pitchFamily="34" charset="0"/>
                        </a:rPr>
                        <a:t>82%</a:t>
                      </a:r>
                    </a:p>
                  </a:txBody>
                  <a:tcPr anchor="ctr"/>
                </a:tc>
                <a:tc>
                  <a:txBody>
                    <a:bodyPr/>
                    <a:lstStyle/>
                    <a:p>
                      <a:pPr algn="ctr" fontAlgn="t"/>
                      <a:r>
                        <a:rPr lang="en-US" sz="1100" b="0" i="0" u="none" strike="noStrike" dirty="0">
                          <a:solidFill>
                            <a:srgbClr val="000000"/>
                          </a:solidFill>
                          <a:effectLst/>
                          <a:latin typeface="Calibri" panose="020F0502020204030204" pitchFamily="34" charset="0"/>
                        </a:rPr>
                        <a:t>614</a:t>
                      </a:r>
                    </a:p>
                  </a:txBody>
                  <a:tcPr marL="9525" marR="9525" marT="9525" marB="0" anchor="ctr"/>
                </a:tc>
                <a:tc>
                  <a:txBody>
                    <a:bodyPr/>
                    <a:lstStyle/>
                    <a:p>
                      <a:pPr algn="ctr" fontAlgn="t"/>
                      <a:r>
                        <a:rPr lang="en-US" sz="1100" b="0" i="0" u="none" strike="noStrike" dirty="0">
                          <a:solidFill>
                            <a:srgbClr val="000000"/>
                          </a:solidFill>
                          <a:effectLst/>
                          <a:latin typeface="Calibri" panose="020F0502020204030204" pitchFamily="34" charset="0"/>
                        </a:rPr>
                        <a:t>78%</a:t>
                      </a:r>
                    </a:p>
                  </a:txBody>
                  <a:tcPr marL="9525" marR="9525" marT="9525" marB="0" anchor="ctr"/>
                </a:tc>
                <a:extLst>
                  <a:ext uri="{0D108BD9-81ED-4DB2-BD59-A6C34878D82A}">
                    <a16:rowId xmlns:a16="http://schemas.microsoft.com/office/drawing/2014/main" val="10003"/>
                  </a:ext>
                </a:extLst>
              </a:tr>
              <a:tr h="271259">
                <a:tc>
                  <a:txBody>
                    <a:bodyPr/>
                    <a:lstStyle/>
                    <a:p>
                      <a:r>
                        <a:rPr lang="en-US" sz="1150" dirty="0"/>
                        <a:t>Foster parent</a:t>
                      </a:r>
                      <a:endParaRPr lang="en-US" sz="115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22</a:t>
                      </a:r>
                    </a:p>
                  </a:txBody>
                  <a:tcPr marL="9525" marR="9525" marT="9525" marB="0" anchor="ctr"/>
                </a:tc>
                <a:tc>
                  <a:txBody>
                    <a:bodyPr/>
                    <a:lstStyle/>
                    <a:p>
                      <a:pPr algn="ctr"/>
                      <a:r>
                        <a:rPr lang="en-US" sz="1150" b="0" dirty="0">
                          <a:latin typeface="Calibri" panose="020F0502020204030204" pitchFamily="34" charset="0"/>
                        </a:rPr>
                        <a:t>3%</a:t>
                      </a:r>
                    </a:p>
                  </a:txBody>
                  <a:tcPr anchor="ctr"/>
                </a:tc>
                <a:tc>
                  <a:txBody>
                    <a:bodyPr/>
                    <a:lstStyle/>
                    <a:p>
                      <a:pPr algn="ctr" rtl="0" fontAlgn="ctr"/>
                      <a:r>
                        <a:rPr lang="en-US" sz="1150" b="0" i="0" u="none" strike="noStrike" dirty="0">
                          <a:solidFill>
                            <a:srgbClr val="000000"/>
                          </a:solidFill>
                          <a:effectLst/>
                          <a:latin typeface="Calibri"/>
                        </a:rPr>
                        <a:t>17</a:t>
                      </a:r>
                    </a:p>
                  </a:txBody>
                  <a:tcPr marL="9525" marR="9525" marT="9525" marB="0" anchor="ctr"/>
                </a:tc>
                <a:tc>
                  <a:txBody>
                    <a:bodyPr/>
                    <a:lstStyle/>
                    <a:p>
                      <a:pPr algn="ctr"/>
                      <a:r>
                        <a:rPr lang="en-US" sz="1150" b="0" dirty="0">
                          <a:latin typeface="Calibri" panose="020F0502020204030204" pitchFamily="34" charset="0"/>
                        </a:rPr>
                        <a:t>2%</a:t>
                      </a:r>
                    </a:p>
                  </a:txBody>
                  <a:tcPr anchor="ctr"/>
                </a:tc>
                <a:tc>
                  <a:txBody>
                    <a:bodyPr/>
                    <a:lstStyle/>
                    <a:p>
                      <a:pPr algn="ctr" fontAlgn="t"/>
                      <a:r>
                        <a:rPr lang="en-US"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t"/>
                      <a:r>
                        <a:rPr lang="en-US" sz="11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0004"/>
                  </a:ext>
                </a:extLst>
              </a:tr>
              <a:tr h="271259">
                <a:tc>
                  <a:txBody>
                    <a:bodyPr/>
                    <a:lstStyle/>
                    <a:p>
                      <a:r>
                        <a:rPr lang="en-US" sz="1150" dirty="0"/>
                        <a:t>Caregiver</a:t>
                      </a:r>
                      <a:r>
                        <a:rPr lang="en-US" sz="1150" baseline="0" dirty="0"/>
                        <a:t> (if different from parent or foster parent)</a:t>
                      </a:r>
                      <a:endParaRPr lang="en-US" sz="115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83</a:t>
                      </a:r>
                    </a:p>
                  </a:txBody>
                  <a:tcPr marL="9525" marR="9525" marT="9525" marB="0" anchor="ctr"/>
                </a:tc>
                <a:tc>
                  <a:txBody>
                    <a:bodyPr/>
                    <a:lstStyle/>
                    <a:p>
                      <a:pPr algn="ctr"/>
                      <a:r>
                        <a:rPr lang="en-US" sz="1150" b="0" dirty="0">
                          <a:latin typeface="Calibri" panose="020F0502020204030204" pitchFamily="34" charset="0"/>
                        </a:rPr>
                        <a:t>11%</a:t>
                      </a:r>
                    </a:p>
                  </a:txBody>
                  <a:tcPr anchor="ctr"/>
                </a:tc>
                <a:tc>
                  <a:txBody>
                    <a:bodyPr/>
                    <a:lstStyle/>
                    <a:p>
                      <a:pPr algn="ctr" rtl="0" fontAlgn="ctr"/>
                      <a:r>
                        <a:rPr lang="en-US" sz="1150" b="0" i="0" u="none" strike="noStrike" dirty="0">
                          <a:solidFill>
                            <a:srgbClr val="000000"/>
                          </a:solidFill>
                          <a:effectLst/>
                          <a:latin typeface="Calibri"/>
                        </a:rPr>
                        <a:t>93</a:t>
                      </a:r>
                    </a:p>
                  </a:txBody>
                  <a:tcPr marL="9525" marR="9525" marT="9525" marB="0" anchor="ctr"/>
                </a:tc>
                <a:tc>
                  <a:txBody>
                    <a:bodyPr/>
                    <a:lstStyle/>
                    <a:p>
                      <a:pPr algn="ctr"/>
                      <a:r>
                        <a:rPr lang="en-US" sz="1150" b="0" dirty="0">
                          <a:latin typeface="Calibri" panose="020F0502020204030204" pitchFamily="34" charset="0"/>
                        </a:rPr>
                        <a:t>12%</a:t>
                      </a:r>
                    </a:p>
                  </a:txBody>
                  <a:tcPr anchor="ctr"/>
                </a:tc>
                <a:tc>
                  <a:txBody>
                    <a:bodyPr/>
                    <a:lstStyle/>
                    <a:p>
                      <a:pPr algn="ctr" fontAlgn="t"/>
                      <a:r>
                        <a:rPr lang="en-US" sz="1100" b="0" i="0" u="none" strike="noStrike" dirty="0">
                          <a:solidFill>
                            <a:srgbClr val="000000"/>
                          </a:solidFill>
                          <a:effectLst/>
                          <a:latin typeface="Calibri" panose="020F0502020204030204" pitchFamily="34" charset="0"/>
                        </a:rPr>
                        <a:t>73</a:t>
                      </a:r>
                    </a:p>
                  </a:txBody>
                  <a:tcPr marL="9525" marR="9525" marT="9525" marB="0"/>
                </a:tc>
                <a:tc>
                  <a:txBody>
                    <a:bodyPr/>
                    <a:lstStyle/>
                    <a:p>
                      <a:pPr algn="ctr" fontAlgn="t"/>
                      <a:r>
                        <a:rPr lang="en-US" sz="1100" b="0" i="0" u="none" strike="noStrike" dirty="0">
                          <a:solidFill>
                            <a:srgbClr val="000000"/>
                          </a:solidFill>
                          <a:effectLst/>
                          <a:latin typeface="Calibri" panose="020F0502020204030204" pitchFamily="34" charset="0"/>
                        </a:rPr>
                        <a:t>9%</a:t>
                      </a:r>
                    </a:p>
                  </a:txBody>
                  <a:tcPr marL="9525" marR="9525" marT="9525" marB="0"/>
                </a:tc>
                <a:extLst>
                  <a:ext uri="{0D108BD9-81ED-4DB2-BD59-A6C34878D82A}">
                    <a16:rowId xmlns:a16="http://schemas.microsoft.com/office/drawing/2014/main" val="10005"/>
                  </a:ext>
                </a:extLst>
              </a:tr>
              <a:tr h="271259">
                <a:tc>
                  <a:txBody>
                    <a:bodyPr/>
                    <a:lstStyle/>
                    <a:p>
                      <a:r>
                        <a:rPr lang="en-US" sz="1150" dirty="0"/>
                        <a:t>Sibling</a:t>
                      </a:r>
                      <a:endParaRPr lang="en-US" sz="115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71</a:t>
                      </a:r>
                    </a:p>
                  </a:txBody>
                  <a:tcPr marL="9525" marR="9525" marT="9525" marB="0" anchor="ctr"/>
                </a:tc>
                <a:tc>
                  <a:txBody>
                    <a:bodyPr/>
                    <a:lstStyle/>
                    <a:p>
                      <a:pPr algn="ctr"/>
                      <a:r>
                        <a:rPr lang="en-US" sz="1150" b="0" dirty="0">
                          <a:latin typeface="Calibri" panose="020F0502020204030204" pitchFamily="34" charset="0"/>
                        </a:rPr>
                        <a:t>9%</a:t>
                      </a:r>
                    </a:p>
                  </a:txBody>
                  <a:tcPr anchor="ctr"/>
                </a:tc>
                <a:tc>
                  <a:txBody>
                    <a:bodyPr/>
                    <a:lstStyle/>
                    <a:p>
                      <a:pPr algn="ctr" rtl="0" fontAlgn="ctr"/>
                      <a:r>
                        <a:rPr lang="en-US" sz="1150" b="0" i="0" u="none" strike="noStrike" dirty="0">
                          <a:solidFill>
                            <a:srgbClr val="000000"/>
                          </a:solidFill>
                          <a:effectLst/>
                          <a:latin typeface="Calibri"/>
                        </a:rPr>
                        <a:t>57</a:t>
                      </a:r>
                    </a:p>
                  </a:txBody>
                  <a:tcPr marL="9525" marR="9525" marT="9525" marB="0" anchor="ctr"/>
                </a:tc>
                <a:tc>
                  <a:txBody>
                    <a:bodyPr/>
                    <a:lstStyle/>
                    <a:p>
                      <a:pPr algn="ctr"/>
                      <a:r>
                        <a:rPr lang="en-US" sz="1150" b="0" dirty="0">
                          <a:latin typeface="Calibri" panose="020F0502020204030204" pitchFamily="34" charset="0"/>
                        </a:rPr>
                        <a:t>8%</a:t>
                      </a:r>
                    </a:p>
                  </a:txBody>
                  <a:tcPr anchor="ctr"/>
                </a:tc>
                <a:tc>
                  <a:txBody>
                    <a:bodyPr/>
                    <a:lstStyle/>
                    <a:p>
                      <a:pPr algn="ctr" fontAlgn="t"/>
                      <a:r>
                        <a:rPr lang="en-US" sz="1100" b="0" i="0" u="none" strike="noStrike" dirty="0">
                          <a:solidFill>
                            <a:srgbClr val="000000"/>
                          </a:solidFill>
                          <a:effectLst/>
                          <a:latin typeface="Calibri" panose="020F0502020204030204" pitchFamily="34" charset="0"/>
                        </a:rPr>
                        <a:t>46</a:t>
                      </a:r>
                    </a:p>
                  </a:txBody>
                  <a:tcPr marL="9525" marR="9525" marT="9525" marB="0"/>
                </a:tc>
                <a:tc>
                  <a:txBody>
                    <a:bodyPr/>
                    <a:lstStyle/>
                    <a:p>
                      <a:pPr algn="ctr" fontAlgn="t"/>
                      <a:r>
                        <a:rPr lang="en-US" sz="1100" b="0" i="0" u="none" strike="noStrike" dirty="0">
                          <a:solidFill>
                            <a:srgbClr val="000000"/>
                          </a:solidFill>
                          <a:effectLst/>
                          <a:latin typeface="Calibri" panose="020F0502020204030204" pitchFamily="34" charset="0"/>
                        </a:rPr>
                        <a:t>6%</a:t>
                      </a:r>
                    </a:p>
                  </a:txBody>
                  <a:tcPr marL="9525" marR="9525" marT="9525" marB="0"/>
                </a:tc>
                <a:extLst>
                  <a:ext uri="{0D108BD9-81ED-4DB2-BD59-A6C34878D82A}">
                    <a16:rowId xmlns:a16="http://schemas.microsoft.com/office/drawing/2014/main" val="10006"/>
                  </a:ext>
                </a:extLst>
              </a:tr>
              <a:tr h="271259">
                <a:tc>
                  <a:txBody>
                    <a:bodyPr/>
                    <a:lstStyle/>
                    <a:p>
                      <a:r>
                        <a:rPr lang="en-US" sz="1150" dirty="0"/>
                        <a:t>Facilitator</a:t>
                      </a:r>
                      <a:endParaRPr lang="en-US" sz="1150" b="1"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728</a:t>
                      </a:r>
                    </a:p>
                  </a:txBody>
                  <a:tcPr marL="9525" marR="9525" marT="9525" marB="0" anchor="ctr"/>
                </a:tc>
                <a:tc>
                  <a:txBody>
                    <a:bodyPr/>
                    <a:lstStyle/>
                    <a:p>
                      <a:pPr algn="ctr"/>
                      <a:r>
                        <a:rPr lang="en-US" sz="1150" b="0" dirty="0">
                          <a:latin typeface="Calibri" panose="020F0502020204030204" pitchFamily="34" charset="0"/>
                        </a:rPr>
                        <a:t>96%</a:t>
                      </a:r>
                    </a:p>
                  </a:txBody>
                  <a:tcPr anchor="ctr"/>
                </a:tc>
                <a:tc>
                  <a:txBody>
                    <a:bodyPr/>
                    <a:lstStyle/>
                    <a:p>
                      <a:pPr algn="ctr" rtl="0" fontAlgn="ctr"/>
                      <a:r>
                        <a:rPr lang="en-US" sz="1150" b="0" i="0" u="none" strike="noStrike" dirty="0">
                          <a:solidFill>
                            <a:srgbClr val="000000"/>
                          </a:solidFill>
                          <a:effectLst/>
                          <a:latin typeface="Calibri"/>
                        </a:rPr>
                        <a:t>730</a:t>
                      </a:r>
                    </a:p>
                  </a:txBody>
                  <a:tcPr marL="9525" marR="9525" marT="9525" marB="0" anchor="ctr"/>
                </a:tc>
                <a:tc>
                  <a:txBody>
                    <a:bodyPr/>
                    <a:lstStyle/>
                    <a:p>
                      <a:pPr algn="ctr"/>
                      <a:r>
                        <a:rPr lang="en-US" sz="1150" b="0" dirty="0">
                          <a:latin typeface="Calibri" panose="020F0502020204030204" pitchFamily="34" charset="0"/>
                        </a:rPr>
                        <a:t>95%</a:t>
                      </a:r>
                    </a:p>
                  </a:txBody>
                  <a:tcPr anchor="ctr"/>
                </a:tc>
                <a:tc>
                  <a:txBody>
                    <a:bodyPr/>
                    <a:lstStyle/>
                    <a:p>
                      <a:pPr algn="ctr" fontAlgn="t"/>
                      <a:r>
                        <a:rPr lang="en-US" sz="1100" b="0" i="0" u="none" strike="noStrike" dirty="0">
                          <a:solidFill>
                            <a:srgbClr val="000000"/>
                          </a:solidFill>
                          <a:effectLst/>
                          <a:latin typeface="Calibri" panose="020F0502020204030204" pitchFamily="34" charset="0"/>
                        </a:rPr>
                        <a:t>709</a:t>
                      </a:r>
                    </a:p>
                  </a:txBody>
                  <a:tcPr marL="9525" marR="9525" marT="9525" marB="0"/>
                </a:tc>
                <a:tc>
                  <a:txBody>
                    <a:bodyPr/>
                    <a:lstStyle/>
                    <a:p>
                      <a:pPr algn="ctr" fontAlgn="t"/>
                      <a:r>
                        <a:rPr lang="en-US" sz="1100" b="0" i="0" u="none" strike="noStrike" dirty="0">
                          <a:solidFill>
                            <a:srgbClr val="000000"/>
                          </a:solidFill>
                          <a:effectLst/>
                          <a:latin typeface="Calibri" panose="020F0502020204030204" pitchFamily="34" charset="0"/>
                        </a:rPr>
                        <a:t>90%</a:t>
                      </a:r>
                    </a:p>
                  </a:txBody>
                  <a:tcPr marL="9525" marR="9525" marT="9525" marB="0"/>
                </a:tc>
                <a:extLst>
                  <a:ext uri="{0D108BD9-81ED-4DB2-BD59-A6C34878D82A}">
                    <a16:rowId xmlns:a16="http://schemas.microsoft.com/office/drawing/2014/main" val="10007"/>
                  </a:ext>
                </a:extLst>
              </a:tr>
              <a:tr h="271259">
                <a:tc>
                  <a:txBody>
                    <a:bodyPr/>
                    <a:lstStyle/>
                    <a:p>
                      <a:r>
                        <a:rPr lang="en-US" sz="1150" dirty="0"/>
                        <a:t>Friend of parent/caregiver</a:t>
                      </a:r>
                      <a:endParaRPr lang="en-US" sz="115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32</a:t>
                      </a:r>
                    </a:p>
                  </a:txBody>
                  <a:tcPr marL="9525" marR="9525" marT="9525" marB="0" anchor="ctr"/>
                </a:tc>
                <a:tc>
                  <a:txBody>
                    <a:bodyPr/>
                    <a:lstStyle/>
                    <a:p>
                      <a:pPr algn="ctr"/>
                      <a:r>
                        <a:rPr lang="en-US" sz="1150" b="0" dirty="0">
                          <a:latin typeface="Calibri" panose="020F0502020204030204" pitchFamily="34" charset="0"/>
                        </a:rPr>
                        <a:t>4%</a:t>
                      </a:r>
                    </a:p>
                  </a:txBody>
                  <a:tcPr anchor="ctr"/>
                </a:tc>
                <a:tc>
                  <a:txBody>
                    <a:bodyPr/>
                    <a:lstStyle/>
                    <a:p>
                      <a:pPr algn="ctr" rtl="0" fontAlgn="ctr"/>
                      <a:r>
                        <a:rPr lang="en-US" sz="1150" b="0" i="0" u="none" strike="noStrike" dirty="0">
                          <a:solidFill>
                            <a:srgbClr val="000000"/>
                          </a:solidFill>
                          <a:effectLst/>
                          <a:latin typeface="Calibri"/>
                        </a:rPr>
                        <a:t>20</a:t>
                      </a:r>
                    </a:p>
                  </a:txBody>
                  <a:tcPr marL="9525" marR="9525" marT="9525" marB="0" anchor="ctr"/>
                </a:tc>
                <a:tc>
                  <a:txBody>
                    <a:bodyPr/>
                    <a:lstStyle/>
                    <a:p>
                      <a:pPr algn="ctr"/>
                      <a:r>
                        <a:rPr lang="en-US" sz="1150" b="0" dirty="0">
                          <a:latin typeface="Calibri" panose="020F0502020204030204" pitchFamily="34" charset="0"/>
                        </a:rPr>
                        <a:t>3%</a:t>
                      </a:r>
                    </a:p>
                  </a:txBody>
                  <a:tcPr anchor="ctr"/>
                </a:tc>
                <a:tc>
                  <a:txBody>
                    <a:bodyPr/>
                    <a:lstStyle/>
                    <a:p>
                      <a:pPr algn="ctr" fontAlgn="t"/>
                      <a:r>
                        <a:rPr lang="en-US" sz="1100" b="0" i="0" u="none" strike="noStrike" dirty="0">
                          <a:solidFill>
                            <a:srgbClr val="000000"/>
                          </a:solidFill>
                          <a:effectLst/>
                          <a:latin typeface="Calibri" panose="020F0502020204030204" pitchFamily="34" charset="0"/>
                        </a:rPr>
                        <a:t>17</a:t>
                      </a:r>
                    </a:p>
                  </a:txBody>
                  <a:tcPr marL="9525" marR="9525" marT="9525" marB="0"/>
                </a:tc>
                <a:tc>
                  <a:txBody>
                    <a:bodyPr/>
                    <a:lstStyle/>
                    <a:p>
                      <a:pPr algn="ctr" fontAlgn="t"/>
                      <a:r>
                        <a:rPr lang="en-US" sz="1100" b="0" i="0" u="none" strike="noStrike" dirty="0">
                          <a:solidFill>
                            <a:srgbClr val="000000"/>
                          </a:solidFill>
                          <a:effectLst/>
                          <a:latin typeface="Calibri" panose="020F0502020204030204" pitchFamily="34" charset="0"/>
                        </a:rPr>
                        <a:t>2%</a:t>
                      </a:r>
                    </a:p>
                  </a:txBody>
                  <a:tcPr marL="9525" marR="9525" marT="9525" marB="0"/>
                </a:tc>
                <a:extLst>
                  <a:ext uri="{0D108BD9-81ED-4DB2-BD59-A6C34878D82A}">
                    <a16:rowId xmlns:a16="http://schemas.microsoft.com/office/drawing/2014/main" val="10008"/>
                  </a:ext>
                </a:extLst>
              </a:tr>
              <a:tr h="271259">
                <a:tc>
                  <a:txBody>
                    <a:bodyPr/>
                    <a:lstStyle/>
                    <a:p>
                      <a:r>
                        <a:rPr lang="en-US" sz="1150" dirty="0"/>
                        <a:t>Friend of youth</a:t>
                      </a:r>
                      <a:endParaRPr lang="en-US" sz="115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3</a:t>
                      </a:r>
                    </a:p>
                  </a:txBody>
                  <a:tcPr marL="9525" marR="9525" marT="9525" marB="0" anchor="ctr"/>
                </a:tc>
                <a:tc>
                  <a:txBody>
                    <a:bodyPr/>
                    <a:lstStyle/>
                    <a:p>
                      <a:pPr algn="ctr"/>
                      <a:r>
                        <a:rPr lang="en-US" sz="1150" b="0" dirty="0">
                          <a:latin typeface="Calibri" panose="020F0502020204030204" pitchFamily="34" charset="0"/>
                        </a:rPr>
                        <a:t>&lt;1%</a:t>
                      </a:r>
                    </a:p>
                  </a:txBody>
                  <a:tcPr anchor="ctr"/>
                </a:tc>
                <a:tc>
                  <a:txBody>
                    <a:bodyPr/>
                    <a:lstStyle/>
                    <a:p>
                      <a:pPr algn="ctr" rtl="0" fontAlgn="ctr"/>
                      <a:r>
                        <a:rPr lang="en-US" sz="1150" b="0" i="0" u="none" strike="noStrike" dirty="0">
                          <a:solidFill>
                            <a:srgbClr val="000000"/>
                          </a:solidFill>
                          <a:effectLst/>
                          <a:latin typeface="Calibri"/>
                        </a:rPr>
                        <a:t>5</a:t>
                      </a:r>
                    </a:p>
                  </a:txBody>
                  <a:tcPr marL="9525" marR="9525" marT="9525" marB="0" anchor="ctr"/>
                </a:tc>
                <a:tc>
                  <a:txBody>
                    <a:bodyPr/>
                    <a:lstStyle/>
                    <a:p>
                      <a:pPr algn="ctr"/>
                      <a:r>
                        <a:rPr lang="en-US" sz="1150" b="0" dirty="0">
                          <a:latin typeface="Calibri" panose="020F0502020204030204" pitchFamily="34" charset="0"/>
                        </a:rPr>
                        <a:t>&lt;1%</a:t>
                      </a:r>
                    </a:p>
                  </a:txBody>
                  <a:tcPr anchor="ctr"/>
                </a:tc>
                <a:tc>
                  <a:txBody>
                    <a:bodyPr/>
                    <a:lstStyle/>
                    <a:p>
                      <a:pPr algn="ctr" fontAlgn="t"/>
                      <a:r>
                        <a:rPr lang="en-US" sz="1100" b="0" i="0" u="none" strike="noStrike" dirty="0">
                          <a:solidFill>
                            <a:srgbClr val="000000"/>
                          </a:solidFill>
                          <a:effectLst/>
                          <a:latin typeface="Calibri" panose="020F0502020204030204" pitchFamily="34" charset="0"/>
                        </a:rPr>
                        <a:t>6</a:t>
                      </a:r>
                    </a:p>
                  </a:txBody>
                  <a:tcPr marL="9525" marR="9525" marT="9525" marB="0"/>
                </a:tc>
                <a:tc>
                  <a:txBody>
                    <a:bodyPr/>
                    <a:lstStyle/>
                    <a:p>
                      <a:pPr algn="ctr" fontAlgn="t"/>
                      <a:r>
                        <a:rPr lang="en-US" sz="1100" b="0" i="0" u="none" strike="noStrike" dirty="0">
                          <a:solidFill>
                            <a:srgbClr val="000000"/>
                          </a:solidFill>
                          <a:effectLst/>
                          <a:latin typeface="Calibri" panose="020F0502020204030204" pitchFamily="34" charset="0"/>
                        </a:rPr>
                        <a:t>1%</a:t>
                      </a:r>
                    </a:p>
                  </a:txBody>
                  <a:tcPr marL="9525" marR="9525" marT="9525" marB="0"/>
                </a:tc>
                <a:extLst>
                  <a:ext uri="{0D108BD9-81ED-4DB2-BD59-A6C34878D82A}">
                    <a16:rowId xmlns:a16="http://schemas.microsoft.com/office/drawing/2014/main" val="10009"/>
                  </a:ext>
                </a:extLst>
              </a:tr>
              <a:tr h="271259">
                <a:tc>
                  <a:txBody>
                    <a:bodyPr/>
                    <a:lstStyle/>
                    <a:p>
                      <a:r>
                        <a:rPr lang="en-US" sz="1150" dirty="0"/>
                        <a:t>Extended family member</a:t>
                      </a:r>
                      <a:endParaRPr lang="en-US" sz="115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53</a:t>
                      </a:r>
                    </a:p>
                  </a:txBody>
                  <a:tcPr marL="9525" marR="9525" marT="9525" marB="0" anchor="ctr"/>
                </a:tc>
                <a:tc>
                  <a:txBody>
                    <a:bodyPr/>
                    <a:lstStyle/>
                    <a:p>
                      <a:pPr algn="ctr"/>
                      <a:r>
                        <a:rPr lang="en-US" sz="1150" b="0" dirty="0">
                          <a:latin typeface="Calibri" panose="020F0502020204030204" pitchFamily="34" charset="0"/>
                        </a:rPr>
                        <a:t>7%</a:t>
                      </a:r>
                    </a:p>
                  </a:txBody>
                  <a:tcPr anchor="ctr"/>
                </a:tc>
                <a:tc>
                  <a:txBody>
                    <a:bodyPr/>
                    <a:lstStyle/>
                    <a:p>
                      <a:pPr algn="ctr" rtl="0" fontAlgn="ctr"/>
                      <a:r>
                        <a:rPr lang="en-US" sz="1150" b="0" i="0" u="none" strike="noStrike" dirty="0">
                          <a:solidFill>
                            <a:srgbClr val="000000"/>
                          </a:solidFill>
                          <a:effectLst/>
                          <a:latin typeface="Calibri"/>
                        </a:rPr>
                        <a:t>67</a:t>
                      </a:r>
                    </a:p>
                  </a:txBody>
                  <a:tcPr marL="9525" marR="9525" marT="9525" marB="0" anchor="ctr"/>
                </a:tc>
                <a:tc>
                  <a:txBody>
                    <a:bodyPr/>
                    <a:lstStyle/>
                    <a:p>
                      <a:pPr algn="ctr"/>
                      <a:r>
                        <a:rPr lang="en-US" sz="1150" b="0" dirty="0">
                          <a:latin typeface="Calibri" panose="020F0502020204030204" pitchFamily="34" charset="0"/>
                        </a:rPr>
                        <a:t>9%</a:t>
                      </a:r>
                    </a:p>
                  </a:txBody>
                  <a:tcPr anchor="ctr"/>
                </a:tc>
                <a:tc>
                  <a:txBody>
                    <a:bodyPr/>
                    <a:lstStyle/>
                    <a:p>
                      <a:pPr algn="ctr" fontAlgn="t"/>
                      <a:r>
                        <a:rPr lang="en-US" sz="1100" b="0" i="0" u="none" strike="noStrike" dirty="0">
                          <a:solidFill>
                            <a:srgbClr val="000000"/>
                          </a:solidFill>
                          <a:effectLst/>
                          <a:latin typeface="Calibri" panose="020F0502020204030204" pitchFamily="34" charset="0"/>
                        </a:rPr>
                        <a:t>60</a:t>
                      </a:r>
                    </a:p>
                  </a:txBody>
                  <a:tcPr marL="9525" marR="9525" marT="9525" marB="0"/>
                </a:tc>
                <a:tc>
                  <a:txBody>
                    <a:bodyPr/>
                    <a:lstStyle/>
                    <a:p>
                      <a:pPr algn="ctr" fontAlgn="t"/>
                      <a:r>
                        <a:rPr lang="en-US" sz="1100" b="0" i="0" u="none" strike="noStrike" dirty="0">
                          <a:solidFill>
                            <a:srgbClr val="000000"/>
                          </a:solidFill>
                          <a:effectLst/>
                          <a:latin typeface="Calibri" panose="020F0502020204030204" pitchFamily="34" charset="0"/>
                        </a:rPr>
                        <a:t>8%</a:t>
                      </a:r>
                    </a:p>
                  </a:txBody>
                  <a:tcPr marL="9525" marR="9525" marT="9525" marB="0"/>
                </a:tc>
                <a:extLst>
                  <a:ext uri="{0D108BD9-81ED-4DB2-BD59-A6C34878D82A}">
                    <a16:rowId xmlns:a16="http://schemas.microsoft.com/office/drawing/2014/main" val="10010"/>
                  </a:ext>
                </a:extLst>
              </a:tr>
              <a:tr h="271259">
                <a:tc>
                  <a:txBody>
                    <a:bodyPr/>
                    <a:lstStyle/>
                    <a:p>
                      <a:r>
                        <a:rPr lang="en-US" sz="1150" dirty="0"/>
                        <a:t>School representative</a:t>
                      </a:r>
                      <a:endParaRPr lang="en-US" sz="115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137</a:t>
                      </a:r>
                    </a:p>
                  </a:txBody>
                  <a:tcPr marL="9525" marR="9525" marT="9525" marB="0" anchor="ctr"/>
                </a:tc>
                <a:tc>
                  <a:txBody>
                    <a:bodyPr/>
                    <a:lstStyle/>
                    <a:p>
                      <a:pPr algn="ctr"/>
                      <a:r>
                        <a:rPr lang="en-US" sz="1150" b="0" dirty="0">
                          <a:latin typeface="Calibri" panose="020F0502020204030204" pitchFamily="34" charset="0"/>
                        </a:rPr>
                        <a:t>17%</a:t>
                      </a:r>
                    </a:p>
                  </a:txBody>
                  <a:tcPr anchor="ctr"/>
                </a:tc>
                <a:tc>
                  <a:txBody>
                    <a:bodyPr/>
                    <a:lstStyle/>
                    <a:p>
                      <a:pPr algn="ctr" rtl="0" fontAlgn="ctr"/>
                      <a:r>
                        <a:rPr lang="en-US" sz="1150" b="0" i="0" u="none" strike="noStrike" dirty="0">
                          <a:solidFill>
                            <a:srgbClr val="000000"/>
                          </a:solidFill>
                          <a:effectLst/>
                          <a:latin typeface="Calibri"/>
                        </a:rPr>
                        <a:t>111</a:t>
                      </a:r>
                    </a:p>
                  </a:txBody>
                  <a:tcPr marL="9525" marR="9525" marT="9525" marB="0" anchor="ctr"/>
                </a:tc>
                <a:tc>
                  <a:txBody>
                    <a:bodyPr/>
                    <a:lstStyle/>
                    <a:p>
                      <a:pPr algn="ctr"/>
                      <a:r>
                        <a:rPr lang="en-US" sz="1150" b="0" dirty="0">
                          <a:latin typeface="Calibri" panose="020F0502020204030204" pitchFamily="34" charset="0"/>
                        </a:rPr>
                        <a:t>15%</a:t>
                      </a:r>
                    </a:p>
                  </a:txBody>
                  <a:tcPr anchor="ctr"/>
                </a:tc>
                <a:tc>
                  <a:txBody>
                    <a:bodyPr/>
                    <a:lstStyle/>
                    <a:p>
                      <a:pPr algn="ctr" fontAlgn="t"/>
                      <a:r>
                        <a:rPr lang="en-US" sz="1100" b="0" i="0" u="none" strike="noStrike" dirty="0">
                          <a:solidFill>
                            <a:srgbClr val="000000"/>
                          </a:solidFill>
                          <a:effectLst/>
                          <a:latin typeface="Calibri" panose="020F0502020204030204" pitchFamily="34" charset="0"/>
                        </a:rPr>
                        <a:t>126</a:t>
                      </a:r>
                    </a:p>
                  </a:txBody>
                  <a:tcPr marL="9525" marR="9525" marT="9525" marB="0"/>
                </a:tc>
                <a:tc>
                  <a:txBody>
                    <a:bodyPr/>
                    <a:lstStyle/>
                    <a:p>
                      <a:pPr algn="ctr" fontAlgn="t"/>
                      <a:r>
                        <a:rPr lang="en-US" sz="1100" b="0" i="0" u="none" strike="noStrike" dirty="0">
                          <a:solidFill>
                            <a:srgbClr val="000000"/>
                          </a:solidFill>
                          <a:effectLst/>
                          <a:latin typeface="Calibri" panose="020F0502020204030204" pitchFamily="34" charset="0"/>
                        </a:rPr>
                        <a:t>16%</a:t>
                      </a:r>
                    </a:p>
                  </a:txBody>
                  <a:tcPr marL="9525" marR="9525" marT="9525" marB="0"/>
                </a:tc>
                <a:extLst>
                  <a:ext uri="{0D108BD9-81ED-4DB2-BD59-A6C34878D82A}">
                    <a16:rowId xmlns:a16="http://schemas.microsoft.com/office/drawing/2014/main" val="10011"/>
                  </a:ext>
                </a:extLst>
              </a:tr>
              <a:tr h="271259">
                <a:tc>
                  <a:txBody>
                    <a:bodyPr/>
                    <a:lstStyle/>
                    <a:p>
                      <a:r>
                        <a:rPr lang="en-US" sz="1150" dirty="0"/>
                        <a:t>Family support partner or advocate</a:t>
                      </a:r>
                      <a:endParaRPr lang="en-US" sz="1150" b="1"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560</a:t>
                      </a:r>
                    </a:p>
                  </a:txBody>
                  <a:tcPr marL="9525" marR="9525" marT="9525" marB="0" anchor="ctr"/>
                </a:tc>
                <a:tc>
                  <a:txBody>
                    <a:bodyPr/>
                    <a:lstStyle/>
                    <a:p>
                      <a:pPr algn="ctr"/>
                      <a:r>
                        <a:rPr lang="en-US" sz="1150" b="0" dirty="0">
                          <a:latin typeface="Calibri" panose="020F0502020204030204" pitchFamily="34" charset="0"/>
                        </a:rPr>
                        <a:t>72%</a:t>
                      </a:r>
                    </a:p>
                  </a:txBody>
                  <a:tcPr anchor="ctr"/>
                </a:tc>
                <a:tc>
                  <a:txBody>
                    <a:bodyPr/>
                    <a:lstStyle/>
                    <a:p>
                      <a:pPr algn="ctr" rtl="0" fontAlgn="ctr"/>
                      <a:r>
                        <a:rPr lang="en-US" sz="1150" b="0" i="0" u="none" strike="noStrike" dirty="0">
                          <a:solidFill>
                            <a:srgbClr val="000000"/>
                          </a:solidFill>
                          <a:effectLst/>
                          <a:latin typeface="Calibri"/>
                        </a:rPr>
                        <a:t>558</a:t>
                      </a:r>
                    </a:p>
                  </a:txBody>
                  <a:tcPr marL="9525" marR="9525" marT="9525" marB="0" anchor="ctr"/>
                </a:tc>
                <a:tc>
                  <a:txBody>
                    <a:bodyPr/>
                    <a:lstStyle/>
                    <a:p>
                      <a:pPr algn="ctr"/>
                      <a:r>
                        <a:rPr lang="en-US" sz="1150" b="0" dirty="0">
                          <a:latin typeface="Calibri" panose="020F0502020204030204" pitchFamily="34" charset="0"/>
                        </a:rPr>
                        <a:t>73%</a:t>
                      </a:r>
                    </a:p>
                  </a:txBody>
                  <a:tcPr anchor="ctr"/>
                </a:tc>
                <a:tc>
                  <a:txBody>
                    <a:bodyPr/>
                    <a:lstStyle/>
                    <a:p>
                      <a:pPr algn="ctr" fontAlgn="t"/>
                      <a:r>
                        <a:rPr lang="en-US" sz="1100" b="0" i="0" u="none" strike="noStrike" dirty="0">
                          <a:solidFill>
                            <a:srgbClr val="000000"/>
                          </a:solidFill>
                          <a:effectLst/>
                          <a:latin typeface="Calibri" panose="020F0502020204030204" pitchFamily="34" charset="0"/>
                        </a:rPr>
                        <a:t>549</a:t>
                      </a:r>
                    </a:p>
                  </a:txBody>
                  <a:tcPr marL="9525" marR="9525" marT="9525" marB="0"/>
                </a:tc>
                <a:tc>
                  <a:txBody>
                    <a:bodyPr/>
                    <a:lstStyle/>
                    <a:p>
                      <a:pPr algn="ctr" fontAlgn="t"/>
                      <a:r>
                        <a:rPr lang="en-US" sz="1100" b="0" i="0" u="none" strike="noStrike" dirty="0">
                          <a:solidFill>
                            <a:srgbClr val="000000"/>
                          </a:solidFill>
                          <a:effectLst/>
                          <a:latin typeface="Calibri" panose="020F0502020204030204" pitchFamily="34" charset="0"/>
                        </a:rPr>
                        <a:t>70%</a:t>
                      </a:r>
                    </a:p>
                  </a:txBody>
                  <a:tcPr marL="9525" marR="9525" marT="9525" marB="0"/>
                </a:tc>
                <a:extLst>
                  <a:ext uri="{0D108BD9-81ED-4DB2-BD59-A6C34878D82A}">
                    <a16:rowId xmlns:a16="http://schemas.microsoft.com/office/drawing/2014/main" val="10012"/>
                  </a:ext>
                </a:extLst>
              </a:tr>
              <a:tr h="271259">
                <a:tc>
                  <a:txBody>
                    <a:bodyPr/>
                    <a:lstStyle/>
                    <a:p>
                      <a:r>
                        <a:rPr lang="en-US" sz="1150" dirty="0"/>
                        <a:t>Mental health provider</a:t>
                      </a:r>
                      <a:endParaRPr lang="en-US" sz="1150" b="1"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557</a:t>
                      </a:r>
                    </a:p>
                  </a:txBody>
                  <a:tcPr marL="9525" marR="9525" marT="9525" marB="0" anchor="ctr"/>
                </a:tc>
                <a:tc>
                  <a:txBody>
                    <a:bodyPr/>
                    <a:lstStyle/>
                    <a:p>
                      <a:pPr algn="ctr"/>
                      <a:r>
                        <a:rPr lang="en-US" sz="1150" b="0" dirty="0">
                          <a:latin typeface="Calibri" panose="020F0502020204030204" pitchFamily="34" charset="0"/>
                        </a:rPr>
                        <a:t>68%</a:t>
                      </a:r>
                    </a:p>
                  </a:txBody>
                  <a:tcPr anchor="ctr"/>
                </a:tc>
                <a:tc>
                  <a:txBody>
                    <a:bodyPr/>
                    <a:lstStyle/>
                    <a:p>
                      <a:pPr algn="ctr" rtl="0" fontAlgn="ctr"/>
                      <a:r>
                        <a:rPr lang="en-US" sz="1150" b="0" i="0" u="none" strike="noStrike" dirty="0">
                          <a:solidFill>
                            <a:srgbClr val="000000"/>
                          </a:solidFill>
                          <a:effectLst/>
                          <a:latin typeface="Calibri"/>
                        </a:rPr>
                        <a:t>502</a:t>
                      </a:r>
                    </a:p>
                  </a:txBody>
                  <a:tcPr marL="9525" marR="9525" marT="9525" marB="0" anchor="ctr"/>
                </a:tc>
                <a:tc>
                  <a:txBody>
                    <a:bodyPr/>
                    <a:lstStyle/>
                    <a:p>
                      <a:pPr algn="ctr"/>
                      <a:r>
                        <a:rPr lang="en-US" sz="1150" b="0" dirty="0">
                          <a:latin typeface="Calibri" panose="020F0502020204030204" pitchFamily="34" charset="0"/>
                        </a:rPr>
                        <a:t>66%</a:t>
                      </a:r>
                    </a:p>
                  </a:txBody>
                  <a:tcPr anchor="ctr"/>
                </a:tc>
                <a:tc>
                  <a:txBody>
                    <a:bodyPr/>
                    <a:lstStyle/>
                    <a:p>
                      <a:pPr algn="ctr" rtl="0" fontAlgn="ctr"/>
                      <a:r>
                        <a:rPr lang="en-US" sz="1150" b="0" i="0" u="none" strike="noStrike" dirty="0">
                          <a:solidFill>
                            <a:srgbClr val="000000"/>
                          </a:solidFill>
                          <a:effectLst/>
                          <a:latin typeface="Calibri"/>
                        </a:rPr>
                        <a:t>511</a:t>
                      </a:r>
                    </a:p>
                  </a:txBody>
                  <a:tcPr marL="9525" marR="9525" marT="9525" marB="0" anchor="ctr"/>
                </a:tc>
                <a:tc>
                  <a:txBody>
                    <a:bodyPr/>
                    <a:lstStyle/>
                    <a:p>
                      <a:pPr algn="ctr"/>
                      <a:r>
                        <a:rPr lang="en-US" sz="1150" b="0" dirty="0">
                          <a:latin typeface="Calibri" panose="020F0502020204030204" pitchFamily="34" charset="0"/>
                        </a:rPr>
                        <a:t>65%</a:t>
                      </a:r>
                    </a:p>
                  </a:txBody>
                  <a:tcPr anchor="ctr"/>
                </a:tc>
                <a:extLst>
                  <a:ext uri="{0D108BD9-81ED-4DB2-BD59-A6C34878D82A}">
                    <a16:rowId xmlns:a16="http://schemas.microsoft.com/office/drawing/2014/main" val="10013"/>
                  </a:ext>
                </a:extLst>
              </a:tr>
              <a:tr h="271259">
                <a:tc>
                  <a:txBody>
                    <a:bodyPr/>
                    <a:lstStyle/>
                    <a:p>
                      <a:r>
                        <a:rPr lang="en-US" sz="1150" dirty="0"/>
                        <a:t>Mental health agency representative</a:t>
                      </a:r>
                      <a:endParaRPr lang="en-US" sz="115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60</a:t>
                      </a:r>
                    </a:p>
                  </a:txBody>
                  <a:tcPr marL="9525" marR="9525" marT="9525" marB="0" anchor="ctr"/>
                </a:tc>
                <a:tc>
                  <a:txBody>
                    <a:bodyPr/>
                    <a:lstStyle/>
                    <a:p>
                      <a:pPr algn="ctr"/>
                      <a:r>
                        <a:rPr lang="en-US" sz="1150" b="0" dirty="0">
                          <a:latin typeface="Calibri" panose="020F0502020204030204" pitchFamily="34" charset="0"/>
                        </a:rPr>
                        <a:t>8%</a:t>
                      </a:r>
                    </a:p>
                  </a:txBody>
                  <a:tcPr anchor="ctr"/>
                </a:tc>
                <a:tc>
                  <a:txBody>
                    <a:bodyPr/>
                    <a:lstStyle/>
                    <a:p>
                      <a:pPr algn="ctr" rtl="0" fontAlgn="ctr"/>
                      <a:r>
                        <a:rPr lang="en-US" sz="1150" b="0" i="0" u="none" strike="noStrike" dirty="0">
                          <a:solidFill>
                            <a:srgbClr val="000000"/>
                          </a:solidFill>
                          <a:effectLst/>
                          <a:latin typeface="Calibri"/>
                        </a:rPr>
                        <a:t>55</a:t>
                      </a:r>
                    </a:p>
                  </a:txBody>
                  <a:tcPr marL="9525" marR="9525" marT="9525" marB="0" anchor="ctr"/>
                </a:tc>
                <a:tc>
                  <a:txBody>
                    <a:bodyPr/>
                    <a:lstStyle/>
                    <a:p>
                      <a:pPr algn="ctr"/>
                      <a:r>
                        <a:rPr lang="en-US" sz="1150" b="0" dirty="0">
                          <a:latin typeface="Calibri" panose="020F0502020204030204" pitchFamily="34" charset="0"/>
                        </a:rPr>
                        <a:t>7%</a:t>
                      </a:r>
                    </a:p>
                  </a:txBody>
                  <a:tcPr anchor="ctr"/>
                </a:tc>
                <a:tc>
                  <a:txBody>
                    <a:bodyPr/>
                    <a:lstStyle/>
                    <a:p>
                      <a:pPr algn="ctr" rtl="0" fontAlgn="ctr"/>
                      <a:r>
                        <a:rPr lang="en-US" sz="1150" b="0" i="0" u="none" strike="noStrike" dirty="0">
                          <a:solidFill>
                            <a:srgbClr val="000000"/>
                          </a:solidFill>
                          <a:effectLst/>
                          <a:latin typeface="Calibri"/>
                        </a:rPr>
                        <a:t>49</a:t>
                      </a:r>
                    </a:p>
                  </a:txBody>
                  <a:tcPr marL="9525" marR="9525" marT="9525" marB="0" anchor="ctr"/>
                </a:tc>
                <a:tc>
                  <a:txBody>
                    <a:bodyPr/>
                    <a:lstStyle/>
                    <a:p>
                      <a:pPr algn="ctr"/>
                      <a:r>
                        <a:rPr lang="en-US" sz="1150" b="0" dirty="0">
                          <a:latin typeface="Calibri" panose="020F0502020204030204" pitchFamily="34" charset="0"/>
                        </a:rPr>
                        <a:t>6%</a:t>
                      </a:r>
                    </a:p>
                  </a:txBody>
                  <a:tcPr anchor="ctr"/>
                </a:tc>
                <a:extLst>
                  <a:ext uri="{0D108BD9-81ED-4DB2-BD59-A6C34878D82A}">
                    <a16:rowId xmlns:a16="http://schemas.microsoft.com/office/drawing/2014/main" val="10014"/>
                  </a:ext>
                </a:extLst>
              </a:tr>
              <a:tr h="271259">
                <a:tc>
                  <a:txBody>
                    <a:bodyPr/>
                    <a:lstStyle/>
                    <a:p>
                      <a:r>
                        <a:rPr lang="en-US" sz="1150" dirty="0"/>
                        <a:t>Social services representative/social worker</a:t>
                      </a:r>
                      <a:endParaRPr lang="en-US" sz="115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147</a:t>
                      </a:r>
                    </a:p>
                  </a:txBody>
                  <a:tcPr marL="9525" marR="9525" marT="9525" marB="0" anchor="ctr"/>
                </a:tc>
                <a:tc>
                  <a:txBody>
                    <a:bodyPr/>
                    <a:lstStyle/>
                    <a:p>
                      <a:pPr algn="ctr"/>
                      <a:r>
                        <a:rPr lang="en-US" sz="1150" b="0" dirty="0">
                          <a:latin typeface="Calibri" panose="020F0502020204030204" pitchFamily="34" charset="0"/>
                        </a:rPr>
                        <a:t>16%</a:t>
                      </a:r>
                    </a:p>
                  </a:txBody>
                  <a:tcPr anchor="ctr"/>
                </a:tc>
                <a:tc>
                  <a:txBody>
                    <a:bodyPr/>
                    <a:lstStyle/>
                    <a:p>
                      <a:pPr algn="ctr" rtl="0" fontAlgn="ctr"/>
                      <a:r>
                        <a:rPr lang="en-US" sz="1150" b="0" i="0" u="none" strike="noStrike" dirty="0">
                          <a:solidFill>
                            <a:srgbClr val="000000"/>
                          </a:solidFill>
                          <a:effectLst/>
                          <a:latin typeface="Calibri"/>
                        </a:rPr>
                        <a:t>156</a:t>
                      </a:r>
                    </a:p>
                  </a:txBody>
                  <a:tcPr marL="9525" marR="9525" marT="9525" marB="0" anchor="ctr"/>
                </a:tc>
                <a:tc>
                  <a:txBody>
                    <a:bodyPr/>
                    <a:lstStyle/>
                    <a:p>
                      <a:pPr algn="ctr"/>
                      <a:r>
                        <a:rPr lang="en-US" sz="1150" b="0" dirty="0">
                          <a:latin typeface="Calibri" panose="020F0502020204030204" pitchFamily="34" charset="0"/>
                        </a:rPr>
                        <a:t>20%</a:t>
                      </a:r>
                    </a:p>
                  </a:txBody>
                  <a:tcPr anchor="ctr"/>
                </a:tc>
                <a:tc>
                  <a:txBody>
                    <a:bodyPr/>
                    <a:lstStyle/>
                    <a:p>
                      <a:pPr algn="ctr" rtl="0" fontAlgn="ctr"/>
                      <a:r>
                        <a:rPr lang="en-US" sz="1150" b="0" i="0" u="none" strike="noStrike" dirty="0">
                          <a:solidFill>
                            <a:srgbClr val="000000"/>
                          </a:solidFill>
                          <a:effectLst/>
                          <a:latin typeface="Calibri"/>
                        </a:rPr>
                        <a:t>128</a:t>
                      </a:r>
                    </a:p>
                  </a:txBody>
                  <a:tcPr marL="9525" marR="9525" marT="9525" marB="0" anchor="ctr"/>
                </a:tc>
                <a:tc>
                  <a:txBody>
                    <a:bodyPr/>
                    <a:lstStyle/>
                    <a:p>
                      <a:pPr algn="ctr"/>
                      <a:r>
                        <a:rPr lang="en-US" sz="1150" b="0" dirty="0">
                          <a:latin typeface="Calibri" panose="020F0502020204030204" pitchFamily="34" charset="0"/>
                        </a:rPr>
                        <a:t>16%</a:t>
                      </a:r>
                    </a:p>
                  </a:txBody>
                  <a:tcPr anchor="ctr"/>
                </a:tc>
                <a:extLst>
                  <a:ext uri="{0D108BD9-81ED-4DB2-BD59-A6C34878D82A}">
                    <a16:rowId xmlns:a16="http://schemas.microsoft.com/office/drawing/2014/main" val="10015"/>
                  </a:ext>
                </a:extLst>
              </a:tr>
              <a:tr h="271259">
                <a:tc>
                  <a:txBody>
                    <a:bodyPr/>
                    <a:lstStyle/>
                    <a:p>
                      <a:r>
                        <a:rPr lang="en-US" sz="1150" dirty="0"/>
                        <a:t>Medical provider</a:t>
                      </a:r>
                      <a:endParaRPr lang="en-US" sz="115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22</a:t>
                      </a:r>
                    </a:p>
                  </a:txBody>
                  <a:tcPr marL="9525" marR="9525" marT="9525" marB="0" anchor="ctr"/>
                </a:tc>
                <a:tc>
                  <a:txBody>
                    <a:bodyPr/>
                    <a:lstStyle/>
                    <a:p>
                      <a:pPr algn="ctr"/>
                      <a:r>
                        <a:rPr lang="en-US" sz="1150" b="0" dirty="0">
                          <a:latin typeface="Calibri" panose="020F0502020204030204" pitchFamily="34" charset="0"/>
                        </a:rPr>
                        <a:t>3%</a:t>
                      </a:r>
                    </a:p>
                  </a:txBody>
                  <a:tcPr anchor="ctr"/>
                </a:tc>
                <a:tc>
                  <a:txBody>
                    <a:bodyPr/>
                    <a:lstStyle/>
                    <a:p>
                      <a:pPr algn="ctr" rtl="0" fontAlgn="ctr"/>
                      <a:r>
                        <a:rPr lang="en-US" sz="1150" b="0" i="0" u="none" strike="noStrike" dirty="0">
                          <a:solidFill>
                            <a:srgbClr val="000000"/>
                          </a:solidFill>
                          <a:effectLst/>
                          <a:latin typeface="Calibri"/>
                        </a:rPr>
                        <a:t>24</a:t>
                      </a:r>
                    </a:p>
                  </a:txBody>
                  <a:tcPr marL="9525" marR="9525" marT="9525" marB="0" anchor="ctr"/>
                </a:tc>
                <a:tc>
                  <a:txBody>
                    <a:bodyPr/>
                    <a:lstStyle/>
                    <a:p>
                      <a:pPr algn="ctr"/>
                      <a:r>
                        <a:rPr lang="en-US" sz="1150" b="0" dirty="0">
                          <a:latin typeface="Calibri" panose="020F0502020204030204" pitchFamily="34" charset="0"/>
                        </a:rPr>
                        <a:t>3%</a:t>
                      </a:r>
                    </a:p>
                  </a:txBody>
                  <a:tcPr anchor="ctr"/>
                </a:tc>
                <a:tc>
                  <a:txBody>
                    <a:bodyPr/>
                    <a:lstStyle/>
                    <a:p>
                      <a:pPr algn="ctr" rtl="0" fontAlgn="ctr"/>
                      <a:r>
                        <a:rPr lang="en-US" sz="1150" b="0" i="0" u="none" strike="noStrike" dirty="0">
                          <a:solidFill>
                            <a:srgbClr val="000000"/>
                          </a:solidFill>
                          <a:effectLst/>
                          <a:latin typeface="Calibri"/>
                        </a:rPr>
                        <a:t>26</a:t>
                      </a:r>
                    </a:p>
                  </a:txBody>
                  <a:tcPr marL="9525" marR="9525" marT="9525" marB="0" anchor="ctr"/>
                </a:tc>
                <a:tc>
                  <a:txBody>
                    <a:bodyPr/>
                    <a:lstStyle/>
                    <a:p>
                      <a:pPr algn="ctr"/>
                      <a:r>
                        <a:rPr lang="en-US" sz="1150" b="0" dirty="0">
                          <a:latin typeface="Calibri" panose="020F0502020204030204" pitchFamily="34" charset="0"/>
                        </a:rPr>
                        <a:t>3%</a:t>
                      </a:r>
                    </a:p>
                  </a:txBody>
                  <a:tcPr anchor="ctr"/>
                </a:tc>
                <a:extLst>
                  <a:ext uri="{0D108BD9-81ED-4DB2-BD59-A6C34878D82A}">
                    <a16:rowId xmlns:a16="http://schemas.microsoft.com/office/drawing/2014/main" val="10016"/>
                  </a:ext>
                </a:extLst>
              </a:tr>
              <a:tr h="271259">
                <a:tc>
                  <a:txBody>
                    <a:bodyPr/>
                    <a:lstStyle/>
                    <a:p>
                      <a:r>
                        <a:rPr lang="en-US" sz="1150" dirty="0"/>
                        <a:t>Juvenile</a:t>
                      </a:r>
                      <a:r>
                        <a:rPr lang="en-US" sz="1150" baseline="0" dirty="0"/>
                        <a:t> justice representative/probation officer</a:t>
                      </a:r>
                      <a:endParaRPr lang="en-US" sz="115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7</a:t>
                      </a:r>
                    </a:p>
                  </a:txBody>
                  <a:tcPr marL="9525" marR="9525" marT="9525" marB="0" anchor="ctr"/>
                </a:tc>
                <a:tc>
                  <a:txBody>
                    <a:bodyPr/>
                    <a:lstStyle/>
                    <a:p>
                      <a:pPr algn="ctr"/>
                      <a:r>
                        <a:rPr lang="en-US" sz="1150" b="0" dirty="0">
                          <a:latin typeface="Calibri" panose="020F0502020204030204" pitchFamily="34" charset="0"/>
                        </a:rPr>
                        <a:t>1%</a:t>
                      </a:r>
                    </a:p>
                  </a:txBody>
                  <a:tcPr anchor="ctr"/>
                </a:tc>
                <a:tc>
                  <a:txBody>
                    <a:bodyPr/>
                    <a:lstStyle/>
                    <a:p>
                      <a:pPr algn="ctr" rtl="0" fontAlgn="ctr"/>
                      <a:r>
                        <a:rPr lang="en-US" sz="1150" b="0" i="0" u="none" strike="noStrike" dirty="0">
                          <a:solidFill>
                            <a:srgbClr val="000000"/>
                          </a:solidFill>
                          <a:effectLst/>
                          <a:latin typeface="Calibri"/>
                        </a:rPr>
                        <a:t>8</a:t>
                      </a:r>
                    </a:p>
                  </a:txBody>
                  <a:tcPr marL="9525" marR="9525" marT="9525" marB="0" anchor="ctr"/>
                </a:tc>
                <a:tc>
                  <a:txBody>
                    <a:bodyPr/>
                    <a:lstStyle/>
                    <a:p>
                      <a:pPr algn="ctr"/>
                      <a:r>
                        <a:rPr lang="en-US" sz="1150" b="0" dirty="0">
                          <a:latin typeface="Calibri" panose="020F0502020204030204" pitchFamily="34" charset="0"/>
                        </a:rPr>
                        <a:t>1%</a:t>
                      </a:r>
                    </a:p>
                  </a:txBody>
                  <a:tcPr anchor="ctr"/>
                </a:tc>
                <a:tc>
                  <a:txBody>
                    <a:bodyPr/>
                    <a:lstStyle/>
                    <a:p>
                      <a:pPr algn="ctr" rtl="0" fontAlgn="ctr"/>
                      <a:r>
                        <a:rPr lang="en-US" sz="1150" b="0" i="0" u="none" strike="noStrike" dirty="0">
                          <a:solidFill>
                            <a:srgbClr val="000000"/>
                          </a:solidFill>
                          <a:effectLst/>
                          <a:latin typeface="Calibri"/>
                        </a:rPr>
                        <a:t>7</a:t>
                      </a:r>
                    </a:p>
                  </a:txBody>
                  <a:tcPr marL="9525" marR="9525" marT="9525" marB="0" anchor="ctr"/>
                </a:tc>
                <a:tc>
                  <a:txBody>
                    <a:bodyPr/>
                    <a:lstStyle/>
                    <a:p>
                      <a:pPr algn="ctr"/>
                      <a:r>
                        <a:rPr lang="en-US" sz="1150" b="0" dirty="0">
                          <a:latin typeface="Calibri" panose="020F0502020204030204" pitchFamily="34" charset="0"/>
                        </a:rPr>
                        <a:t>1%</a:t>
                      </a:r>
                    </a:p>
                  </a:txBody>
                  <a:tcPr anchor="ctr"/>
                </a:tc>
                <a:extLst>
                  <a:ext uri="{0D108BD9-81ED-4DB2-BD59-A6C34878D82A}">
                    <a16:rowId xmlns:a16="http://schemas.microsoft.com/office/drawing/2014/main" val="10017"/>
                  </a:ext>
                </a:extLst>
              </a:tr>
              <a:tr h="271259">
                <a:tc>
                  <a:txBody>
                    <a:bodyPr/>
                    <a:lstStyle/>
                    <a:p>
                      <a:r>
                        <a:rPr lang="en-US" sz="1150" dirty="0"/>
                        <a:t>Court appointed special advocate (CASA)</a:t>
                      </a:r>
                      <a:endParaRPr lang="en-US" sz="115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1</a:t>
                      </a:r>
                    </a:p>
                  </a:txBody>
                  <a:tcPr marL="9525" marR="9525" marT="9525" marB="0" anchor="ctr"/>
                </a:tc>
                <a:tc>
                  <a:txBody>
                    <a:bodyPr/>
                    <a:lstStyle/>
                    <a:p>
                      <a:pPr algn="ctr"/>
                      <a:r>
                        <a:rPr lang="en-US" sz="1150" b="0" dirty="0">
                          <a:latin typeface="Calibri" panose="020F0502020204030204" pitchFamily="34" charset="0"/>
                        </a:rPr>
                        <a:t>&lt;1%</a:t>
                      </a:r>
                    </a:p>
                  </a:txBody>
                  <a:tcPr anchor="ctr"/>
                </a:tc>
                <a:tc>
                  <a:txBody>
                    <a:bodyPr/>
                    <a:lstStyle/>
                    <a:p>
                      <a:pPr algn="ctr" rtl="0" fontAlgn="ctr"/>
                      <a:r>
                        <a:rPr lang="en-US" sz="1150" b="0" i="0" u="none" strike="noStrike" dirty="0">
                          <a:solidFill>
                            <a:srgbClr val="000000"/>
                          </a:solidFill>
                          <a:effectLst/>
                          <a:latin typeface="Calibri"/>
                        </a:rPr>
                        <a:t>3</a:t>
                      </a:r>
                    </a:p>
                  </a:txBody>
                  <a:tcPr marL="9525" marR="9525" marT="9525" marB="0" anchor="ctr"/>
                </a:tc>
                <a:tc>
                  <a:txBody>
                    <a:bodyPr/>
                    <a:lstStyle/>
                    <a:p>
                      <a:pPr algn="ctr"/>
                      <a:r>
                        <a:rPr lang="en-US" sz="1150" b="0" dirty="0">
                          <a:latin typeface="Calibri" panose="020F0502020204030204" pitchFamily="34" charset="0"/>
                        </a:rPr>
                        <a:t>&lt;1%</a:t>
                      </a:r>
                    </a:p>
                  </a:txBody>
                  <a:tcPr anchor="ctr"/>
                </a:tc>
                <a:tc>
                  <a:txBody>
                    <a:bodyPr/>
                    <a:lstStyle/>
                    <a:p>
                      <a:pPr algn="ctr" rtl="0" fontAlgn="ctr"/>
                      <a:r>
                        <a:rPr lang="en-US" sz="1150" b="0" i="0" u="none" strike="noStrike" dirty="0">
                          <a:solidFill>
                            <a:srgbClr val="000000"/>
                          </a:solidFill>
                          <a:effectLst/>
                          <a:latin typeface="Calibri"/>
                        </a:rPr>
                        <a:t>2</a:t>
                      </a:r>
                    </a:p>
                  </a:txBody>
                  <a:tcPr marL="9525" marR="9525" marT="9525" marB="0" anchor="ctr"/>
                </a:tc>
                <a:tc>
                  <a:txBody>
                    <a:bodyPr/>
                    <a:lstStyle/>
                    <a:p>
                      <a:pPr algn="ctr"/>
                      <a:r>
                        <a:rPr lang="en-US" sz="1150" b="0" dirty="0">
                          <a:latin typeface="Calibri" panose="020F0502020204030204" pitchFamily="34" charset="0"/>
                        </a:rPr>
                        <a:t>&lt;1%</a:t>
                      </a:r>
                    </a:p>
                  </a:txBody>
                  <a:tcPr anchor="ctr"/>
                </a:tc>
                <a:extLst>
                  <a:ext uri="{0D108BD9-81ED-4DB2-BD59-A6C34878D82A}">
                    <a16:rowId xmlns:a16="http://schemas.microsoft.com/office/drawing/2014/main" val="10018"/>
                  </a:ext>
                </a:extLst>
              </a:tr>
              <a:tr h="271259">
                <a:tc>
                  <a:txBody>
                    <a:bodyPr/>
                    <a:lstStyle/>
                    <a:p>
                      <a:r>
                        <a:rPr lang="en-US" sz="1150" dirty="0"/>
                        <a:t>Attorney</a:t>
                      </a:r>
                      <a:endParaRPr lang="en-US" sz="115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5</a:t>
                      </a:r>
                    </a:p>
                  </a:txBody>
                  <a:tcPr marL="9525" marR="9525" marT="9525" marB="0" anchor="ctr"/>
                </a:tc>
                <a:tc>
                  <a:txBody>
                    <a:bodyPr/>
                    <a:lstStyle/>
                    <a:p>
                      <a:pPr algn="ctr"/>
                      <a:r>
                        <a:rPr lang="en-US" sz="1150" b="0" dirty="0">
                          <a:latin typeface="Calibri" panose="020F0502020204030204" pitchFamily="34" charset="0"/>
                        </a:rPr>
                        <a:t>1%</a:t>
                      </a:r>
                    </a:p>
                  </a:txBody>
                  <a:tcPr anchor="ctr"/>
                </a:tc>
                <a:tc>
                  <a:txBody>
                    <a:bodyPr/>
                    <a:lstStyle/>
                    <a:p>
                      <a:pPr algn="ctr" rtl="0" fontAlgn="ctr"/>
                      <a:r>
                        <a:rPr lang="en-US" sz="1150" b="0" i="0" u="none" strike="noStrike" dirty="0">
                          <a:solidFill>
                            <a:srgbClr val="000000"/>
                          </a:solidFill>
                          <a:effectLst/>
                          <a:latin typeface="Calibri"/>
                        </a:rPr>
                        <a:t>6</a:t>
                      </a:r>
                    </a:p>
                  </a:txBody>
                  <a:tcPr marL="9525" marR="9525" marT="9525" marB="0" anchor="ctr"/>
                </a:tc>
                <a:tc>
                  <a:txBody>
                    <a:bodyPr/>
                    <a:lstStyle/>
                    <a:p>
                      <a:pPr algn="ctr"/>
                      <a:r>
                        <a:rPr lang="en-US" sz="1150" b="0" dirty="0">
                          <a:latin typeface="Calibri" panose="020F0502020204030204" pitchFamily="34" charset="0"/>
                        </a:rPr>
                        <a:t>1%</a:t>
                      </a:r>
                    </a:p>
                  </a:txBody>
                  <a:tcPr anchor="ctr"/>
                </a:tc>
                <a:tc>
                  <a:txBody>
                    <a:bodyPr/>
                    <a:lstStyle/>
                    <a:p>
                      <a:pPr algn="ctr" rtl="0" fontAlgn="ctr"/>
                      <a:r>
                        <a:rPr lang="en-US" sz="1150" b="0" i="0" u="none" strike="noStrike" dirty="0">
                          <a:solidFill>
                            <a:srgbClr val="000000"/>
                          </a:solidFill>
                          <a:effectLst/>
                          <a:latin typeface="Calibri"/>
                        </a:rPr>
                        <a:t>12</a:t>
                      </a:r>
                    </a:p>
                  </a:txBody>
                  <a:tcPr marL="9525" marR="9525" marT="9525" marB="0" anchor="ctr"/>
                </a:tc>
                <a:tc>
                  <a:txBody>
                    <a:bodyPr/>
                    <a:lstStyle/>
                    <a:p>
                      <a:pPr algn="ctr"/>
                      <a:r>
                        <a:rPr lang="en-US" sz="1150" b="0" dirty="0">
                          <a:latin typeface="Calibri" panose="020F0502020204030204" pitchFamily="34" charset="0"/>
                        </a:rPr>
                        <a:t>2%</a:t>
                      </a:r>
                    </a:p>
                  </a:txBody>
                  <a:tcPr anchor="ctr"/>
                </a:tc>
                <a:extLst>
                  <a:ext uri="{0D108BD9-81ED-4DB2-BD59-A6C34878D82A}">
                    <a16:rowId xmlns:a16="http://schemas.microsoft.com/office/drawing/2014/main" val="10019"/>
                  </a:ext>
                </a:extLst>
              </a:tr>
              <a:tr h="271259">
                <a:tc>
                  <a:txBody>
                    <a:bodyPr/>
                    <a:lstStyle/>
                    <a:p>
                      <a:r>
                        <a:rPr lang="en-US" sz="1150" dirty="0"/>
                        <a:t>Community support or other natural support</a:t>
                      </a:r>
                      <a:endParaRPr lang="en-US" sz="115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59</a:t>
                      </a:r>
                    </a:p>
                  </a:txBody>
                  <a:tcPr marL="9525" marR="9525" marT="9525" marB="0" anchor="ctr"/>
                </a:tc>
                <a:tc>
                  <a:txBody>
                    <a:bodyPr/>
                    <a:lstStyle/>
                    <a:p>
                      <a:pPr algn="ctr"/>
                      <a:r>
                        <a:rPr lang="en-US" sz="1150" b="0" dirty="0">
                          <a:latin typeface="Calibri" panose="020F0502020204030204" pitchFamily="34" charset="0"/>
                        </a:rPr>
                        <a:t>7%</a:t>
                      </a:r>
                    </a:p>
                  </a:txBody>
                  <a:tcPr anchor="ctr"/>
                </a:tc>
                <a:tc>
                  <a:txBody>
                    <a:bodyPr/>
                    <a:lstStyle/>
                    <a:p>
                      <a:pPr algn="ctr" rtl="0" fontAlgn="ctr"/>
                      <a:r>
                        <a:rPr lang="en-US" sz="1150" b="0" i="0" u="none" strike="noStrike" dirty="0">
                          <a:solidFill>
                            <a:srgbClr val="000000"/>
                          </a:solidFill>
                          <a:effectLst/>
                          <a:latin typeface="Calibri"/>
                        </a:rPr>
                        <a:t>63</a:t>
                      </a:r>
                    </a:p>
                  </a:txBody>
                  <a:tcPr marL="9525" marR="9525" marT="9525" marB="0" anchor="ctr"/>
                </a:tc>
                <a:tc>
                  <a:txBody>
                    <a:bodyPr/>
                    <a:lstStyle/>
                    <a:p>
                      <a:pPr algn="ctr"/>
                      <a:r>
                        <a:rPr lang="en-US" sz="1150" b="0" dirty="0">
                          <a:latin typeface="Calibri" panose="020F0502020204030204" pitchFamily="34" charset="0"/>
                        </a:rPr>
                        <a:t>8%</a:t>
                      </a:r>
                    </a:p>
                  </a:txBody>
                  <a:tcPr anchor="ctr"/>
                </a:tc>
                <a:tc>
                  <a:txBody>
                    <a:bodyPr/>
                    <a:lstStyle/>
                    <a:p>
                      <a:pPr algn="ctr" rtl="0" fontAlgn="ctr"/>
                      <a:r>
                        <a:rPr lang="en-US" sz="1150" b="0" i="0" u="none" strike="noStrike" dirty="0">
                          <a:solidFill>
                            <a:srgbClr val="000000"/>
                          </a:solidFill>
                          <a:effectLst/>
                          <a:latin typeface="Calibri"/>
                        </a:rPr>
                        <a:t>46</a:t>
                      </a:r>
                    </a:p>
                  </a:txBody>
                  <a:tcPr marL="9525" marR="9525" marT="9525" marB="0" anchor="ctr"/>
                </a:tc>
                <a:tc>
                  <a:txBody>
                    <a:bodyPr/>
                    <a:lstStyle/>
                    <a:p>
                      <a:pPr algn="ctr"/>
                      <a:r>
                        <a:rPr lang="en-US" sz="1150" b="0" dirty="0">
                          <a:latin typeface="Calibri" panose="020F0502020204030204" pitchFamily="34" charset="0"/>
                        </a:rPr>
                        <a:t>6%</a:t>
                      </a:r>
                    </a:p>
                  </a:txBody>
                  <a:tcPr anchor="ctr"/>
                </a:tc>
                <a:extLst>
                  <a:ext uri="{0D108BD9-81ED-4DB2-BD59-A6C34878D82A}">
                    <a16:rowId xmlns:a16="http://schemas.microsoft.com/office/drawing/2014/main" val="10020"/>
                  </a:ext>
                </a:extLst>
              </a:tr>
            </a:tbl>
          </a:graphicData>
        </a:graphic>
      </p:graphicFrame>
      <p:sp>
        <p:nvSpPr>
          <p:cNvPr id="5" name="TextBox 4"/>
          <p:cNvSpPr txBox="1"/>
          <p:nvPr/>
        </p:nvSpPr>
        <p:spPr>
          <a:xfrm>
            <a:off x="7315200" y="2655332"/>
            <a:ext cx="1905000" cy="1569660"/>
          </a:xfrm>
          <a:prstGeom prst="rect">
            <a:avLst/>
          </a:prstGeom>
          <a:noFill/>
        </p:spPr>
        <p:txBody>
          <a:bodyPr wrap="square" rtlCol="0">
            <a:spAutoFit/>
          </a:bodyPr>
          <a:lstStyle/>
          <a:p>
            <a:r>
              <a:rPr lang="en-US" sz="1600" dirty="0">
                <a:latin typeface="Calibri" panose="020F0502020204030204" pitchFamily="34" charset="0"/>
              </a:rPr>
              <a:t>There is little variability in the percentages of team members attending meetings since 2017.</a:t>
            </a:r>
          </a:p>
        </p:txBody>
      </p:sp>
      <p:sp>
        <p:nvSpPr>
          <p:cNvPr id="11" name="Rectangle 10"/>
          <p:cNvSpPr/>
          <p:nvPr/>
        </p:nvSpPr>
        <p:spPr>
          <a:xfrm>
            <a:off x="609600" y="3004457"/>
            <a:ext cx="6629400" cy="2824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 y="3298924"/>
            <a:ext cx="6629400" cy="2824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 y="6270724"/>
            <a:ext cx="6629400" cy="2824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278189" y="4865113"/>
            <a:ext cx="1905000" cy="877163"/>
          </a:xfrm>
          <a:prstGeom prst="rect">
            <a:avLst/>
          </a:prstGeom>
          <a:noFill/>
        </p:spPr>
        <p:txBody>
          <a:bodyPr wrap="square" rtlCol="0">
            <a:spAutoFit/>
          </a:bodyPr>
          <a:lstStyle/>
          <a:p>
            <a:endParaRPr lang="en-US" sz="300" dirty="0">
              <a:latin typeface="Calibri" panose="020F0502020204030204" pitchFamily="34" charset="0"/>
            </a:endParaRPr>
          </a:p>
          <a:p>
            <a:r>
              <a:rPr lang="en-US" sz="1600" dirty="0">
                <a:latin typeface="Calibri" panose="020F0502020204030204" pitchFamily="34" charset="0"/>
              </a:rPr>
              <a:t>Gold box denotes natural support role on the team</a:t>
            </a:r>
          </a:p>
        </p:txBody>
      </p:sp>
      <p:sp>
        <p:nvSpPr>
          <p:cNvPr id="16" name="Rectangle 15"/>
          <p:cNvSpPr/>
          <p:nvPr/>
        </p:nvSpPr>
        <p:spPr>
          <a:xfrm>
            <a:off x="7278189" y="4937634"/>
            <a:ext cx="1828800" cy="74684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9600" y="3581400"/>
            <a:ext cx="6629400" cy="2286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1AD2AE7-D6AC-47DD-9777-F6653940EDA2}" type="slidenum">
              <a:rPr lang="en-US" smtClean="0"/>
              <a:t>72</a:t>
            </a:fld>
            <a:endParaRPr lang="en-US" dirty="0"/>
          </a:p>
        </p:txBody>
      </p:sp>
    </p:spTree>
    <p:extLst>
      <p:ext uri="{BB962C8B-B14F-4D97-AF65-F5344CB8AC3E}">
        <p14:creationId xmlns:p14="http://schemas.microsoft.com/office/powerpoint/2010/main" val="185190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500"/>
                                        <p:tgtEl>
                                          <p:spTgt spid="1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6" grpId="0" animBg="1"/>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350888898"/>
              </p:ext>
            </p:extLst>
          </p:nvPr>
        </p:nvGraphicFramePr>
        <p:xfrm>
          <a:off x="460050" y="1905000"/>
          <a:ext cx="8302951"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3"/>
          <p:cNvSpPr>
            <a:spLocks noGrp="1"/>
          </p:cNvSpPr>
          <p:nvPr>
            <p:ph type="title"/>
          </p:nvPr>
        </p:nvSpPr>
        <p:spPr>
          <a:noFill/>
        </p:spPr>
        <p:txBody>
          <a:bodyPr>
            <a:normAutofit/>
          </a:bodyPr>
          <a:lstStyle/>
          <a:p>
            <a:pPr algn="ctr"/>
            <a:r>
              <a:rPr lang="en-US" dirty="0"/>
              <a:t>Team Members Present, 2019</a:t>
            </a:r>
            <a:endParaRPr lang="en-US" sz="3600" dirty="0"/>
          </a:p>
        </p:txBody>
      </p:sp>
      <p:sp>
        <p:nvSpPr>
          <p:cNvPr id="8" name="TextBox 7"/>
          <p:cNvSpPr txBox="1"/>
          <p:nvPr/>
        </p:nvSpPr>
        <p:spPr>
          <a:xfrm>
            <a:off x="5334000" y="2077135"/>
            <a:ext cx="3124200" cy="646331"/>
          </a:xfrm>
          <a:prstGeom prst="rect">
            <a:avLst/>
          </a:prstGeom>
          <a:noFill/>
        </p:spPr>
        <p:txBody>
          <a:bodyPr wrap="square" rtlCol="0">
            <a:spAutoFit/>
          </a:bodyPr>
          <a:lstStyle/>
          <a:p>
            <a:r>
              <a:rPr lang="en-US" dirty="0"/>
              <a:t>The highlighted columns represent natural supports</a:t>
            </a:r>
          </a:p>
        </p:txBody>
      </p:sp>
      <p:cxnSp>
        <p:nvCxnSpPr>
          <p:cNvPr id="4" name="Straight Arrow Connector 3"/>
          <p:cNvCxnSpPr/>
          <p:nvPr/>
        </p:nvCxnSpPr>
        <p:spPr>
          <a:xfrm flipH="1">
            <a:off x="4602480" y="2723466"/>
            <a:ext cx="1752599" cy="152400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6355080" y="2723466"/>
            <a:ext cx="426720" cy="169613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8306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a:noFill/>
        </p:spPr>
        <p:txBody>
          <a:bodyPr>
            <a:noAutofit/>
          </a:bodyPr>
          <a:lstStyle/>
          <a:p>
            <a:r>
              <a:rPr lang="en-US" sz="4000" dirty="0"/>
              <a:t>Natural support attendance has fallen relative to previous years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0915650"/>
              </p:ext>
            </p:extLst>
          </p:nvPr>
        </p:nvGraphicFramePr>
        <p:xfrm>
          <a:off x="457200" y="160020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66423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Strengths &amp; </a:t>
            </a:r>
            <a:br>
              <a:rPr lang="en-US" dirty="0"/>
            </a:br>
            <a:r>
              <a:rPr lang="en-US" dirty="0"/>
              <a:t>Areas for Improvement</a:t>
            </a:r>
          </a:p>
        </p:txBody>
      </p:sp>
      <p:sp>
        <p:nvSpPr>
          <p:cNvPr id="5" name="Text Placeholder 4"/>
          <p:cNvSpPr>
            <a:spLocks noGrp="1"/>
          </p:cNvSpPr>
          <p:nvPr>
            <p:ph type="body" idx="1"/>
          </p:nvPr>
        </p:nvSpPr>
        <p:spPr/>
        <p:txBody>
          <a:bodyPr/>
          <a:lstStyle/>
          <a:p>
            <a:r>
              <a:rPr lang="en-US" dirty="0"/>
              <a:t>Item-Level Results</a:t>
            </a:r>
          </a:p>
        </p:txBody>
      </p:sp>
    </p:spTree>
    <p:extLst>
      <p:ext uri="{BB962C8B-B14F-4D97-AF65-F5344CB8AC3E}">
        <p14:creationId xmlns:p14="http://schemas.microsoft.com/office/powerpoint/2010/main" val="9246674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Relative Risk?</a:t>
            </a:r>
          </a:p>
        </p:txBody>
      </p:sp>
      <p:sp>
        <p:nvSpPr>
          <p:cNvPr id="3" name="Content Placeholder 2"/>
          <p:cNvSpPr>
            <a:spLocks noGrp="1"/>
          </p:cNvSpPr>
          <p:nvPr>
            <p:ph idx="1"/>
          </p:nvPr>
        </p:nvSpPr>
        <p:spPr/>
        <p:txBody>
          <a:bodyPr>
            <a:normAutofit/>
          </a:bodyPr>
          <a:lstStyle/>
          <a:p>
            <a:r>
              <a:rPr lang="en-US" dirty="0"/>
              <a:t>Relative Risks </a:t>
            </a:r>
            <a:r>
              <a:rPr lang="en-US" b="1" dirty="0">
                <a:solidFill>
                  <a:schemeClr val="accent2"/>
                </a:solidFill>
              </a:rPr>
              <a:t>compare the chances (or </a:t>
            </a:r>
            <a:r>
              <a:rPr lang="en-US" b="1" u="sng" dirty="0">
                <a:solidFill>
                  <a:schemeClr val="accent2"/>
                </a:solidFill>
              </a:rPr>
              <a:t>risk</a:t>
            </a:r>
            <a:r>
              <a:rPr lang="en-US" b="1" dirty="0">
                <a:solidFill>
                  <a:schemeClr val="accent2"/>
                </a:solidFill>
              </a:rPr>
              <a:t>) that some event occurs</a:t>
            </a:r>
            <a:r>
              <a:rPr lang="en-US" dirty="0"/>
              <a:t>.</a:t>
            </a:r>
          </a:p>
          <a:p>
            <a:endParaRPr lang="en-US" dirty="0"/>
          </a:p>
          <a:p>
            <a:r>
              <a:rPr lang="en-US" dirty="0"/>
              <a:t>For example, a Relative Risk can answer the question, “How much lower or higher are the chances that a youth attends a Wraparound meeting if they get Wraparound in Massachusetts rather than somewhere else?” </a:t>
            </a:r>
          </a:p>
        </p:txBody>
      </p:sp>
    </p:spTree>
    <p:extLst>
      <p:ext uri="{BB962C8B-B14F-4D97-AF65-F5344CB8AC3E}">
        <p14:creationId xmlns:p14="http://schemas.microsoft.com/office/powerpoint/2010/main" val="25055958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Relative Risk?</a:t>
            </a:r>
          </a:p>
        </p:txBody>
      </p:sp>
      <p:sp>
        <p:nvSpPr>
          <p:cNvPr id="3" name="Content Placeholder 2"/>
          <p:cNvSpPr>
            <a:spLocks noGrp="1"/>
          </p:cNvSpPr>
          <p:nvPr>
            <p:ph idx="1"/>
          </p:nvPr>
        </p:nvSpPr>
        <p:spPr/>
        <p:txBody>
          <a:bodyPr>
            <a:normAutofit/>
          </a:bodyPr>
          <a:lstStyle/>
          <a:p>
            <a:r>
              <a:rPr lang="en-US" dirty="0"/>
              <a:t>In our data…</a:t>
            </a:r>
          </a:p>
          <a:p>
            <a:pPr lvl="1"/>
            <a:r>
              <a:rPr lang="en-US" dirty="0"/>
              <a:t>When RRs are more than 1.00, the risk of an event occurring were </a:t>
            </a:r>
            <a:r>
              <a:rPr lang="en-US" b="1" dirty="0">
                <a:solidFill>
                  <a:schemeClr val="accent2"/>
                </a:solidFill>
              </a:rPr>
              <a:t>higher</a:t>
            </a:r>
            <a:r>
              <a:rPr lang="en-US" dirty="0"/>
              <a:t> in Massachusetts than in our National Mean</a:t>
            </a:r>
          </a:p>
          <a:p>
            <a:pPr lvl="1"/>
            <a:r>
              <a:rPr lang="en-US" dirty="0"/>
              <a:t> When RRs are less than 1.00, the risk of an event occurring were </a:t>
            </a:r>
            <a:r>
              <a:rPr lang="en-US" b="1" dirty="0">
                <a:solidFill>
                  <a:schemeClr val="accent2"/>
                </a:solidFill>
              </a:rPr>
              <a:t>lower</a:t>
            </a:r>
            <a:r>
              <a:rPr lang="en-US" dirty="0"/>
              <a:t> in Massachusetts than in our National Mean</a:t>
            </a:r>
          </a:p>
        </p:txBody>
      </p:sp>
    </p:spTree>
    <p:extLst>
      <p:ext uri="{BB962C8B-B14F-4D97-AF65-F5344CB8AC3E}">
        <p14:creationId xmlns:p14="http://schemas.microsoft.com/office/powerpoint/2010/main" val="23152299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Relative Risk?</a:t>
            </a:r>
          </a:p>
        </p:txBody>
      </p:sp>
      <p:cxnSp>
        <p:nvCxnSpPr>
          <p:cNvPr id="5" name="Straight Arrow Connector 4"/>
          <p:cNvCxnSpPr/>
          <p:nvPr/>
        </p:nvCxnSpPr>
        <p:spPr>
          <a:xfrm>
            <a:off x="762000" y="4343400"/>
            <a:ext cx="784860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0" y="41148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86400" y="41148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33800" y="41148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19400" y="4151671"/>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0800" y="4151671"/>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28800" y="4151671"/>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15200" y="411480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3068" y="4151671"/>
            <a:ext cx="457200" cy="369332"/>
          </a:xfrm>
          <a:prstGeom prst="rect">
            <a:avLst/>
          </a:prstGeom>
          <a:noFill/>
        </p:spPr>
        <p:txBody>
          <a:bodyPr wrap="square" rtlCol="0">
            <a:spAutoFit/>
          </a:bodyPr>
          <a:lstStyle/>
          <a:p>
            <a:r>
              <a:rPr lang="en-US" b="1" dirty="0"/>
              <a:t>0</a:t>
            </a:r>
          </a:p>
        </p:txBody>
      </p:sp>
      <p:sp>
        <p:nvSpPr>
          <p:cNvPr id="16" name="TextBox 15"/>
          <p:cNvSpPr txBox="1"/>
          <p:nvPr/>
        </p:nvSpPr>
        <p:spPr>
          <a:xfrm>
            <a:off x="8610599" y="4043763"/>
            <a:ext cx="838200" cy="584775"/>
          </a:xfrm>
          <a:prstGeom prst="rect">
            <a:avLst/>
          </a:prstGeom>
          <a:noFill/>
        </p:spPr>
        <p:txBody>
          <a:bodyPr wrap="square" rtlCol="0">
            <a:spAutoFit/>
          </a:bodyPr>
          <a:lstStyle/>
          <a:p>
            <a:r>
              <a:rPr lang="en-US" sz="3200" dirty="0"/>
              <a:t>∞</a:t>
            </a:r>
          </a:p>
        </p:txBody>
      </p:sp>
      <p:sp>
        <p:nvSpPr>
          <p:cNvPr id="17" name="TextBox 16"/>
          <p:cNvSpPr txBox="1"/>
          <p:nvPr/>
        </p:nvSpPr>
        <p:spPr>
          <a:xfrm>
            <a:off x="4088069" y="4686975"/>
            <a:ext cx="967862" cy="584775"/>
          </a:xfrm>
          <a:prstGeom prst="rect">
            <a:avLst/>
          </a:prstGeom>
          <a:noFill/>
        </p:spPr>
        <p:txBody>
          <a:bodyPr wrap="square" rtlCol="0">
            <a:spAutoFit/>
          </a:bodyPr>
          <a:lstStyle/>
          <a:p>
            <a:r>
              <a:rPr lang="en-US" sz="3200" dirty="0">
                <a:solidFill>
                  <a:schemeClr val="accent2"/>
                </a:solidFill>
              </a:rPr>
              <a:t>1.00</a:t>
            </a:r>
          </a:p>
        </p:txBody>
      </p:sp>
      <p:sp>
        <p:nvSpPr>
          <p:cNvPr id="18" name="TextBox 17"/>
          <p:cNvSpPr txBox="1"/>
          <p:nvPr/>
        </p:nvSpPr>
        <p:spPr>
          <a:xfrm>
            <a:off x="5334000" y="4686973"/>
            <a:ext cx="304800" cy="369332"/>
          </a:xfrm>
          <a:prstGeom prst="rect">
            <a:avLst/>
          </a:prstGeom>
          <a:noFill/>
        </p:spPr>
        <p:txBody>
          <a:bodyPr wrap="square" rtlCol="0">
            <a:spAutoFit/>
          </a:bodyPr>
          <a:lstStyle/>
          <a:p>
            <a:r>
              <a:rPr lang="en-US" dirty="0"/>
              <a:t>2</a:t>
            </a:r>
          </a:p>
        </p:txBody>
      </p:sp>
      <p:sp>
        <p:nvSpPr>
          <p:cNvPr id="19" name="TextBox 18"/>
          <p:cNvSpPr txBox="1"/>
          <p:nvPr/>
        </p:nvSpPr>
        <p:spPr>
          <a:xfrm>
            <a:off x="3554361" y="4686973"/>
            <a:ext cx="381000" cy="369332"/>
          </a:xfrm>
          <a:prstGeom prst="rect">
            <a:avLst/>
          </a:prstGeom>
          <a:noFill/>
        </p:spPr>
        <p:txBody>
          <a:bodyPr wrap="square" rtlCol="0">
            <a:spAutoFit/>
          </a:bodyPr>
          <a:lstStyle/>
          <a:p>
            <a:r>
              <a:rPr lang="en-US" dirty="0"/>
              <a:t>.5</a:t>
            </a:r>
          </a:p>
        </p:txBody>
      </p:sp>
      <p:sp>
        <p:nvSpPr>
          <p:cNvPr id="20" name="TextBox 19"/>
          <p:cNvSpPr txBox="1"/>
          <p:nvPr/>
        </p:nvSpPr>
        <p:spPr>
          <a:xfrm>
            <a:off x="2533650" y="4686973"/>
            <a:ext cx="571500" cy="369332"/>
          </a:xfrm>
          <a:prstGeom prst="rect">
            <a:avLst/>
          </a:prstGeom>
          <a:noFill/>
        </p:spPr>
        <p:txBody>
          <a:bodyPr wrap="square" rtlCol="0">
            <a:spAutoFit/>
          </a:bodyPr>
          <a:lstStyle/>
          <a:p>
            <a:r>
              <a:rPr lang="en-US" dirty="0"/>
              <a:t>.25</a:t>
            </a:r>
          </a:p>
        </p:txBody>
      </p:sp>
      <p:sp>
        <p:nvSpPr>
          <p:cNvPr id="21" name="TextBox 20"/>
          <p:cNvSpPr txBox="1"/>
          <p:nvPr/>
        </p:nvSpPr>
        <p:spPr>
          <a:xfrm>
            <a:off x="6241026" y="4686973"/>
            <a:ext cx="381000" cy="369332"/>
          </a:xfrm>
          <a:prstGeom prst="rect">
            <a:avLst/>
          </a:prstGeom>
          <a:noFill/>
        </p:spPr>
        <p:txBody>
          <a:bodyPr wrap="square" rtlCol="0">
            <a:spAutoFit/>
          </a:bodyPr>
          <a:lstStyle/>
          <a:p>
            <a:r>
              <a:rPr lang="en-US" dirty="0"/>
              <a:t>4</a:t>
            </a:r>
          </a:p>
        </p:txBody>
      </p:sp>
      <p:sp>
        <p:nvSpPr>
          <p:cNvPr id="22" name="TextBox 21"/>
          <p:cNvSpPr txBox="1"/>
          <p:nvPr/>
        </p:nvSpPr>
        <p:spPr>
          <a:xfrm>
            <a:off x="7124700" y="4655575"/>
            <a:ext cx="381000" cy="369332"/>
          </a:xfrm>
          <a:prstGeom prst="rect">
            <a:avLst/>
          </a:prstGeom>
          <a:noFill/>
        </p:spPr>
        <p:txBody>
          <a:bodyPr wrap="square" rtlCol="0">
            <a:spAutoFit/>
          </a:bodyPr>
          <a:lstStyle/>
          <a:p>
            <a:r>
              <a:rPr lang="en-US" dirty="0"/>
              <a:t>8</a:t>
            </a:r>
          </a:p>
        </p:txBody>
      </p:sp>
      <p:sp>
        <p:nvSpPr>
          <p:cNvPr id="23" name="TextBox 22"/>
          <p:cNvSpPr txBox="1"/>
          <p:nvPr/>
        </p:nvSpPr>
        <p:spPr>
          <a:xfrm>
            <a:off x="1543050" y="4692446"/>
            <a:ext cx="666750" cy="369332"/>
          </a:xfrm>
          <a:prstGeom prst="rect">
            <a:avLst/>
          </a:prstGeom>
          <a:noFill/>
        </p:spPr>
        <p:txBody>
          <a:bodyPr wrap="square" rtlCol="0">
            <a:spAutoFit/>
          </a:bodyPr>
          <a:lstStyle/>
          <a:p>
            <a:r>
              <a:rPr lang="en-US" dirty="0"/>
              <a:t>.125</a:t>
            </a:r>
          </a:p>
        </p:txBody>
      </p:sp>
      <p:sp>
        <p:nvSpPr>
          <p:cNvPr id="24" name="TextBox 23"/>
          <p:cNvSpPr txBox="1"/>
          <p:nvPr/>
        </p:nvSpPr>
        <p:spPr>
          <a:xfrm>
            <a:off x="5748184" y="3263677"/>
            <a:ext cx="1790700" cy="646331"/>
          </a:xfrm>
          <a:prstGeom prst="rect">
            <a:avLst/>
          </a:prstGeom>
          <a:noFill/>
        </p:spPr>
        <p:txBody>
          <a:bodyPr wrap="square" rtlCol="0">
            <a:spAutoFit/>
          </a:bodyPr>
          <a:lstStyle/>
          <a:p>
            <a:r>
              <a:rPr lang="en-US" dirty="0"/>
              <a:t>“Risk is twice as high…”</a:t>
            </a:r>
          </a:p>
        </p:txBody>
      </p:sp>
      <p:cxnSp>
        <p:nvCxnSpPr>
          <p:cNvPr id="26" name="Straight Arrow Connector 25"/>
          <p:cNvCxnSpPr>
            <a:stCxn id="24" idx="2"/>
          </p:cNvCxnSpPr>
          <p:nvPr/>
        </p:nvCxnSpPr>
        <p:spPr>
          <a:xfrm flipH="1">
            <a:off x="5558607" y="3910008"/>
            <a:ext cx="1084929" cy="35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981201" y="3408583"/>
            <a:ext cx="1790700" cy="369332"/>
          </a:xfrm>
          <a:prstGeom prst="rect">
            <a:avLst/>
          </a:prstGeom>
          <a:noFill/>
        </p:spPr>
        <p:txBody>
          <a:bodyPr wrap="square" rtlCol="0">
            <a:spAutoFit/>
          </a:bodyPr>
          <a:lstStyle/>
          <a:p>
            <a:r>
              <a:rPr lang="en-US" dirty="0"/>
              <a:t>“Risk is half…”</a:t>
            </a:r>
          </a:p>
        </p:txBody>
      </p:sp>
      <p:cxnSp>
        <p:nvCxnSpPr>
          <p:cNvPr id="33" name="Straight Arrow Connector 32"/>
          <p:cNvCxnSpPr>
            <a:stCxn id="31" idx="2"/>
          </p:cNvCxnSpPr>
          <p:nvPr/>
        </p:nvCxnSpPr>
        <p:spPr>
          <a:xfrm>
            <a:off x="2876553" y="3777915"/>
            <a:ext cx="781049" cy="488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73116" y="2299498"/>
            <a:ext cx="1790700" cy="646331"/>
          </a:xfrm>
          <a:prstGeom prst="rect">
            <a:avLst/>
          </a:prstGeom>
          <a:noFill/>
        </p:spPr>
        <p:txBody>
          <a:bodyPr wrap="square" rtlCol="0">
            <a:spAutoFit/>
          </a:bodyPr>
          <a:lstStyle/>
          <a:p>
            <a:r>
              <a:rPr lang="en-US" dirty="0"/>
              <a:t>“No difference in the risk…”</a:t>
            </a:r>
          </a:p>
        </p:txBody>
      </p:sp>
      <p:cxnSp>
        <p:nvCxnSpPr>
          <p:cNvPr id="37" name="Straight Arrow Connector 36"/>
          <p:cNvCxnSpPr>
            <a:stCxn id="36" idx="2"/>
          </p:cNvCxnSpPr>
          <p:nvPr/>
        </p:nvCxnSpPr>
        <p:spPr>
          <a:xfrm>
            <a:off x="4568466" y="2945829"/>
            <a:ext cx="3996" cy="1046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4057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fontScale="90000"/>
          </a:bodyPr>
          <a:lstStyle/>
          <a:p>
            <a:pPr algn="ctr"/>
            <a:r>
              <a:rPr lang="en-US" dirty="0"/>
              <a:t>Item-Level Results</a:t>
            </a:r>
            <a:br>
              <a:rPr lang="en-US" dirty="0"/>
            </a:br>
            <a:r>
              <a:rPr lang="en-US" sz="3100" i="1" dirty="0"/>
              <a:t>Strengths &amp; Areas for Improvement</a:t>
            </a:r>
            <a:endParaRPr lang="en-US" sz="3600" i="1" dirty="0"/>
          </a:p>
        </p:txBody>
      </p:sp>
      <p:sp>
        <p:nvSpPr>
          <p:cNvPr id="3" name="Text Placeholder 2"/>
          <p:cNvSpPr>
            <a:spLocks noGrp="1"/>
          </p:cNvSpPr>
          <p:nvPr>
            <p:ph sz="quarter" idx="1"/>
          </p:nvPr>
        </p:nvSpPr>
        <p:spPr>
          <a:xfrm>
            <a:off x="612648" y="1600200"/>
            <a:ext cx="8153400" cy="4876800"/>
          </a:xfrm>
        </p:spPr>
        <p:txBody>
          <a:bodyPr>
            <a:normAutofit/>
          </a:bodyPr>
          <a:lstStyle/>
          <a:p>
            <a:pPr marL="0" indent="0">
              <a:buNone/>
            </a:pPr>
            <a:r>
              <a:rPr lang="en-US" b="1" dirty="0">
                <a:latin typeface="Calibri" panose="020F0502020204030204" pitchFamily="34" charset="0"/>
              </a:rPr>
              <a:t>Strength:</a:t>
            </a:r>
          </a:p>
          <a:p>
            <a:pPr marL="365760" lvl="1" indent="0">
              <a:buNone/>
            </a:pPr>
            <a:r>
              <a:rPr lang="en-US" dirty="0">
                <a:latin typeface="Calibri" panose="020F0502020204030204" pitchFamily="34" charset="0"/>
              </a:rPr>
              <a:t>	Relative Risk &gt; 1.30  =    green box</a:t>
            </a:r>
          </a:p>
          <a:p>
            <a:endParaRPr lang="en-US" b="1" dirty="0">
              <a:latin typeface="Calibri" panose="020F0502020204030204" pitchFamily="34" charset="0"/>
            </a:endParaRPr>
          </a:p>
          <a:p>
            <a:pPr marL="0" indent="0">
              <a:buNone/>
            </a:pPr>
            <a:r>
              <a:rPr lang="en-US" b="1" dirty="0">
                <a:latin typeface="Calibri" panose="020F0502020204030204" pitchFamily="34" charset="0"/>
              </a:rPr>
              <a:t>Area for Improvement:</a:t>
            </a:r>
          </a:p>
          <a:p>
            <a:pPr marL="365760" lvl="1" indent="0">
              <a:buNone/>
            </a:pPr>
            <a:r>
              <a:rPr lang="en-US" dirty="0">
                <a:latin typeface="Calibri" panose="020F0502020204030204" pitchFamily="34" charset="0"/>
              </a:rPr>
              <a:t>	Relative Risk&lt; 0.70   =      red box</a:t>
            </a:r>
          </a:p>
        </p:txBody>
      </p:sp>
      <p:sp>
        <p:nvSpPr>
          <p:cNvPr id="2" name="Rectangle 1"/>
          <p:cNvSpPr/>
          <p:nvPr/>
        </p:nvSpPr>
        <p:spPr>
          <a:xfrm>
            <a:off x="4876800" y="2179638"/>
            <a:ext cx="1676400" cy="533400"/>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76800" y="3886200"/>
            <a:ext cx="16764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 y="28220"/>
            <a:ext cx="2179511" cy="987133"/>
          </a:xfrm>
          <a:prstGeom prst="rect">
            <a:avLst/>
          </a:prstGeom>
        </p:spPr>
      </p:pic>
    </p:spTree>
    <p:extLst>
      <p:ext uri="{BB962C8B-B14F-4D97-AF65-F5344CB8AC3E}">
        <p14:creationId xmlns:p14="http://schemas.microsoft.com/office/powerpoint/2010/main" val="2477592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Consists of 41 indicators across eight subscales</a:t>
            </a:r>
          </a:p>
          <a:p>
            <a:pPr lvl="1"/>
            <a:r>
              <a:rPr lang="en-US" dirty="0"/>
              <a:t>Six subscales are dedicated to the Key Elements, one evaluates meeting attendance, and one assesses facilitation skills</a:t>
            </a:r>
          </a:p>
          <a:p>
            <a:r>
              <a:rPr lang="en-US" dirty="0"/>
              <a:t>Generates </a:t>
            </a:r>
            <a:r>
              <a:rPr lang="en-US" b="1" dirty="0">
                <a:solidFill>
                  <a:schemeClr val="accent3">
                    <a:lumMod val="75000"/>
                  </a:schemeClr>
                </a:solidFill>
              </a:rPr>
              <a:t>Total Fidelity </a:t>
            </a:r>
            <a:r>
              <a:rPr lang="en-US" dirty="0"/>
              <a:t>based on all eight subscales, and </a:t>
            </a:r>
            <a:r>
              <a:rPr lang="en-US" b="1" dirty="0">
                <a:solidFill>
                  <a:schemeClr val="accent3">
                    <a:lumMod val="75000"/>
                  </a:schemeClr>
                </a:solidFill>
              </a:rPr>
              <a:t>Key Element Fidelity </a:t>
            </a:r>
            <a:r>
              <a:rPr lang="en-US" dirty="0"/>
              <a:t>based on the six designated subscales</a:t>
            </a:r>
            <a:endParaRPr lang="en-US" b="1" dirty="0">
              <a:solidFill>
                <a:schemeClr val="accent3">
                  <a:lumMod val="75000"/>
                </a:schemeClr>
              </a:solidFill>
            </a:endParaRPr>
          </a:p>
          <a:p>
            <a:pPr lvl="1"/>
            <a:endParaRPr lang="en-US" dirty="0"/>
          </a:p>
        </p:txBody>
      </p:sp>
      <p:sp>
        <p:nvSpPr>
          <p:cNvPr id="5" name="Title 1"/>
          <p:cNvSpPr txBox="1">
            <a:spLocks/>
          </p:cNvSpPr>
          <p:nvPr/>
        </p:nvSpPr>
        <p:spPr>
          <a:xfrm>
            <a:off x="3124200" y="274638"/>
            <a:ext cx="5486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sz="3600" dirty="0"/>
              <a:t>Team Observation Measure, Version 2</a:t>
            </a:r>
            <a:endParaRPr lang="en-US"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8661"/>
            <a:ext cx="2743200" cy="1242435"/>
          </a:xfrm>
          <a:prstGeom prst="rect">
            <a:avLst/>
          </a:prstGeom>
        </p:spPr>
      </p:pic>
    </p:spTree>
    <p:extLst>
      <p:ext uri="{BB962C8B-B14F-4D97-AF65-F5344CB8AC3E}">
        <p14:creationId xmlns:p14="http://schemas.microsoft.com/office/powerpoint/2010/main" val="10221098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12648" y="609600"/>
            <a:ext cx="8153400" cy="838200"/>
          </a:xfrm>
          <a:prstGeom prst="rect">
            <a:avLst/>
          </a:prstGeom>
        </p:spPr>
        <p:txBody>
          <a:bodyP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100" dirty="0">
                <a:solidFill>
                  <a:schemeClr val="accent5"/>
                </a:solidFill>
              </a:rPr>
              <a:t>       Full Meeting Attendance</a:t>
            </a:r>
            <a:endParaRPr lang="en-US" dirty="0">
              <a:solidFill>
                <a:schemeClr val="accent5"/>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03691395"/>
              </p:ext>
            </p:extLst>
          </p:nvPr>
        </p:nvGraphicFramePr>
        <p:xfrm>
          <a:off x="314893" y="1362091"/>
          <a:ext cx="8505822" cy="4831078"/>
        </p:xfrm>
        <a:graphic>
          <a:graphicData uri="http://schemas.openxmlformats.org/drawingml/2006/table">
            <a:tbl>
              <a:tblPr firstRow="1" lastCol="1" bandRow="1">
                <a:tableStyleId>{F5AB1C69-6EDB-4FF4-983F-18BD219EF322}</a:tableStyleId>
              </a:tblPr>
              <a:tblGrid>
                <a:gridCol w="5323907">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3"/>
                    </a:ext>
                  </a:extLst>
                </a:gridCol>
                <a:gridCol w="1353115">
                  <a:extLst>
                    <a:ext uri="{9D8B030D-6E8A-4147-A177-3AD203B41FA5}">
                      <a16:colId xmlns:a16="http://schemas.microsoft.com/office/drawing/2014/main" val="2821658424"/>
                    </a:ext>
                  </a:extLst>
                </a:gridCol>
              </a:tblGrid>
              <a:tr h="649714">
                <a:tc>
                  <a:txBody>
                    <a:bodyPr/>
                    <a:lstStyle/>
                    <a:p>
                      <a:r>
                        <a:rPr lang="en-US" dirty="0"/>
                        <a:t>ITEMS</a:t>
                      </a:r>
                    </a:p>
                  </a:txBody>
                  <a:tcPr anchor="ctr"/>
                </a:tc>
                <a:tc>
                  <a:txBody>
                    <a:bodyPr/>
                    <a:lstStyle/>
                    <a:p>
                      <a:pPr algn="ctr"/>
                      <a:r>
                        <a:rPr lang="en-US" dirty="0"/>
                        <a:t>MA 2019</a:t>
                      </a:r>
                    </a:p>
                  </a:txBody>
                  <a:tcPr anchor="ctr"/>
                </a:tc>
                <a:tc>
                  <a:txBody>
                    <a:bodyPr/>
                    <a:lstStyle/>
                    <a:p>
                      <a:pPr algn="ctr"/>
                      <a:r>
                        <a:rPr lang="en-US" dirty="0"/>
                        <a:t>NM</a:t>
                      </a:r>
                    </a:p>
                  </a:txBody>
                  <a:tcPr anchor="ctr"/>
                </a:tc>
                <a:tc>
                  <a:txBody>
                    <a:bodyPr/>
                    <a:lstStyle/>
                    <a:p>
                      <a:pPr algn="ctr"/>
                      <a:r>
                        <a:rPr lang="en-US" dirty="0"/>
                        <a:t>RR (95%CI)</a:t>
                      </a:r>
                    </a:p>
                  </a:txBody>
                  <a:tcPr anchor="ctr"/>
                </a:tc>
                <a:extLst>
                  <a:ext uri="{0D108BD9-81ED-4DB2-BD59-A6C34878D82A}">
                    <a16:rowId xmlns:a16="http://schemas.microsoft.com/office/drawing/2014/main" val="10000"/>
                  </a:ext>
                </a:extLst>
              </a:tr>
              <a:tr h="413044">
                <a:tc>
                  <a:txBody>
                    <a:bodyPr/>
                    <a:lstStyle/>
                    <a:p>
                      <a:r>
                        <a:rPr lang="en-US" sz="1400" b="1" dirty="0"/>
                        <a:t>1a. </a:t>
                      </a:r>
                      <a:r>
                        <a:rPr lang="en-US" sz="1400" dirty="0"/>
                        <a:t>At least one parent/caregiver was present at the meeting. </a:t>
                      </a:r>
                      <a:r>
                        <a:rPr lang="en-US" sz="1400" b="0" dirty="0">
                          <a:latin typeface="Calibri" panose="020F0502020204030204" pitchFamily="34" charset="0"/>
                        </a:rPr>
                        <a:t>N=754</a:t>
                      </a:r>
                    </a:p>
                  </a:txBody>
                  <a:tcPr anchor="ctr"/>
                </a:tc>
                <a:tc>
                  <a:txBody>
                    <a:bodyPr/>
                    <a:lstStyle/>
                    <a:p>
                      <a:pPr algn="ctr" rtl="0" fontAlgn="t"/>
                      <a:r>
                        <a:rPr lang="en-US" sz="1400" b="0" i="0" u="none" strike="noStrike" dirty="0">
                          <a:solidFill>
                            <a:srgbClr val="000000"/>
                          </a:solidFill>
                          <a:effectLst/>
                          <a:latin typeface="+mn-lt"/>
                        </a:rPr>
                        <a:t>100%</a:t>
                      </a:r>
                    </a:p>
                  </a:txBody>
                  <a:tcPr marL="9525" marR="9525" marT="9525" marB="0" anchor="ctr"/>
                </a:tc>
                <a:tc>
                  <a:txBody>
                    <a:bodyPr/>
                    <a:lstStyle/>
                    <a:p>
                      <a:pPr algn="ctr"/>
                      <a:r>
                        <a:rPr lang="en-US" sz="1400" b="0" dirty="0">
                          <a:solidFill>
                            <a:schemeClr val="tx1"/>
                          </a:solidFill>
                          <a:latin typeface="Calibri" panose="020F0502020204030204" pitchFamily="34" charset="0"/>
                        </a:rPr>
                        <a:t>98.9%</a:t>
                      </a:r>
                    </a:p>
                  </a:txBody>
                  <a:tcPr anchor="ctr">
                    <a:solidFill>
                      <a:schemeClr val="accent4">
                        <a:lumMod val="60000"/>
                        <a:lumOff val="40000"/>
                      </a:schemeClr>
                    </a:solidFill>
                  </a:tcPr>
                </a:tc>
                <a:tc>
                  <a:txBody>
                    <a:bodyPr/>
                    <a:lstStyle/>
                    <a:p>
                      <a:pPr algn="ctr" fontAlgn="b"/>
                      <a:r>
                        <a:rPr lang="en-US" sz="1400" b="0" i="0" u="none" strike="noStrike">
                          <a:solidFill>
                            <a:srgbClr val="000000"/>
                          </a:solidFill>
                          <a:effectLst/>
                          <a:latin typeface="Calibri" panose="020F0502020204030204" pitchFamily="34" charset="0"/>
                        </a:rPr>
                        <a:t>1.01 (0.82 - 1.25)</a:t>
                      </a:r>
                    </a:p>
                  </a:txBody>
                  <a:tcPr marL="9525" marR="9525" marT="9525" marB="0" anchor="ctr">
                    <a:solidFill>
                      <a:schemeClr val="accent4">
                        <a:lumMod val="60000"/>
                        <a:lumOff val="40000"/>
                      </a:schemeClr>
                    </a:solidFill>
                  </a:tcPr>
                </a:tc>
                <a:extLst>
                  <a:ext uri="{0D108BD9-81ED-4DB2-BD59-A6C34878D82A}">
                    <a16:rowId xmlns:a16="http://schemas.microsoft.com/office/drawing/2014/main" val="10001"/>
                  </a:ext>
                </a:extLst>
              </a:tr>
              <a:tr h="645028">
                <a:tc>
                  <a:txBody>
                    <a:bodyPr/>
                    <a:lstStyle/>
                    <a:p>
                      <a:r>
                        <a:rPr lang="en-US" sz="1400" b="1" dirty="0"/>
                        <a:t>1b.</a:t>
                      </a:r>
                      <a:r>
                        <a:rPr lang="en-US" sz="1400" baseline="0" dirty="0"/>
                        <a:t> The youth was present at the meeting. </a:t>
                      </a:r>
                      <a:r>
                        <a:rPr lang="en-US" sz="1400" i="1" baseline="0" dirty="0"/>
                        <a:t>(N/A for youth age 10 or younger.) </a:t>
                      </a:r>
                      <a:r>
                        <a:rPr lang="en-US" sz="1400" b="0" dirty="0">
                          <a:latin typeface="Calibri" panose="020F0502020204030204" pitchFamily="34" charset="0"/>
                        </a:rPr>
                        <a:t>N=465</a:t>
                      </a:r>
                      <a:endParaRPr lang="en-US" sz="1400" b="0" i="1" dirty="0">
                        <a:latin typeface="Calibri" panose="020F0502020204030204" pitchFamily="34" charset="0"/>
                      </a:endParaRPr>
                    </a:p>
                  </a:txBody>
                  <a:tcPr anchor="ctr"/>
                </a:tc>
                <a:tc>
                  <a:txBody>
                    <a:bodyPr/>
                    <a:lstStyle/>
                    <a:p>
                      <a:pPr algn="ctr" rtl="0" fontAlgn="t"/>
                      <a:r>
                        <a:rPr lang="en-US" sz="1400" b="0" i="0" u="none" strike="noStrike" dirty="0">
                          <a:solidFill>
                            <a:srgbClr val="000000"/>
                          </a:solidFill>
                          <a:effectLst/>
                          <a:latin typeface="+mn-lt"/>
                        </a:rPr>
                        <a:t>60%</a:t>
                      </a:r>
                    </a:p>
                  </a:txBody>
                  <a:tcPr marL="9525" marR="9525" marT="9525" marB="0" anchor="ctr"/>
                </a:tc>
                <a:tc>
                  <a:txBody>
                    <a:bodyPr/>
                    <a:lstStyle/>
                    <a:p>
                      <a:pPr algn="ctr"/>
                      <a:r>
                        <a:rPr lang="en-US" sz="1400" b="0" dirty="0">
                          <a:solidFill>
                            <a:schemeClr val="tx1"/>
                          </a:solidFill>
                          <a:latin typeface="Calibri" panose="020F0502020204030204" pitchFamily="34" charset="0"/>
                        </a:rPr>
                        <a:t>93.5%</a:t>
                      </a:r>
                    </a:p>
                  </a:txBody>
                  <a:tcPr anchor="ctr">
                    <a:solidFill>
                      <a:srgbClr val="F8F2EA"/>
                    </a:solidFill>
                  </a:tcPr>
                </a:tc>
                <a:tc>
                  <a:txBody>
                    <a:bodyPr/>
                    <a:lstStyle/>
                    <a:p>
                      <a:pPr algn="ctr" fontAlgn="b"/>
                      <a:r>
                        <a:rPr lang="en-US" sz="1400" b="0" i="0" u="none" strike="noStrike">
                          <a:solidFill>
                            <a:srgbClr val="000000"/>
                          </a:solidFill>
                          <a:effectLst/>
                          <a:latin typeface="Calibri" panose="020F0502020204030204" pitchFamily="34" charset="0"/>
                        </a:rPr>
                        <a:t>0.64 (0.51 - 0.81)</a:t>
                      </a:r>
                    </a:p>
                  </a:txBody>
                  <a:tcPr marL="9525" marR="9525" marT="9525" marB="0" anchor="ctr">
                    <a:solidFill>
                      <a:srgbClr val="F8F2EA"/>
                    </a:solidFill>
                  </a:tcPr>
                </a:tc>
                <a:extLst>
                  <a:ext uri="{0D108BD9-81ED-4DB2-BD59-A6C34878D82A}">
                    <a16:rowId xmlns:a16="http://schemas.microsoft.com/office/drawing/2014/main" val="10002"/>
                  </a:ext>
                </a:extLst>
              </a:tr>
              <a:tr h="916618">
                <a:tc>
                  <a:txBody>
                    <a:bodyPr/>
                    <a:lstStyle/>
                    <a:p>
                      <a:r>
                        <a:rPr lang="en-US" sz="1400" b="1" dirty="0"/>
                        <a:t>1c. </a:t>
                      </a:r>
                      <a:r>
                        <a:rPr lang="en-US" sz="1400" dirty="0"/>
                        <a:t>All key representatives</a:t>
                      </a:r>
                      <a:r>
                        <a:rPr lang="en-US" sz="1400" baseline="0" dirty="0"/>
                        <a:t> from school, child welfare, and juvenile justice agencies who are on the team OR seem integral to the family’s plan were present at the meeting. </a:t>
                      </a:r>
                      <a:r>
                        <a:rPr lang="en-US" sz="1400" b="0" dirty="0">
                          <a:latin typeface="Calibri" panose="020F0502020204030204" pitchFamily="34" charset="0"/>
                        </a:rPr>
                        <a:t>N=578</a:t>
                      </a:r>
                    </a:p>
                  </a:txBody>
                  <a:tcPr anchor="ctr"/>
                </a:tc>
                <a:tc>
                  <a:txBody>
                    <a:bodyPr/>
                    <a:lstStyle/>
                    <a:p>
                      <a:pPr algn="ctr" rtl="0" fontAlgn="t"/>
                      <a:r>
                        <a:rPr lang="en-US" sz="1400" b="0" i="0" u="none" strike="noStrike">
                          <a:solidFill>
                            <a:srgbClr val="000000"/>
                          </a:solidFill>
                          <a:effectLst/>
                          <a:latin typeface="+mn-lt"/>
                        </a:rPr>
                        <a:t>58%</a:t>
                      </a:r>
                    </a:p>
                  </a:txBody>
                  <a:tcPr marL="9525" marR="9525" marT="9525" marB="0" anchor="ctr"/>
                </a:tc>
                <a:tc>
                  <a:txBody>
                    <a:bodyPr/>
                    <a:lstStyle/>
                    <a:p>
                      <a:pPr algn="ctr"/>
                      <a:r>
                        <a:rPr lang="en-US" sz="1400" b="0" dirty="0">
                          <a:solidFill>
                            <a:schemeClr val="tx1"/>
                          </a:solidFill>
                          <a:latin typeface="Calibri" panose="020F0502020204030204" pitchFamily="34" charset="0"/>
                        </a:rPr>
                        <a:t>45.4%</a:t>
                      </a:r>
                    </a:p>
                  </a:txBody>
                  <a:tcPr anchor="ctr">
                    <a:solidFill>
                      <a:srgbClr val="F0E4D1"/>
                    </a:solidFill>
                  </a:tcPr>
                </a:tc>
                <a:tc>
                  <a:txBody>
                    <a:bodyPr/>
                    <a:lstStyle/>
                    <a:p>
                      <a:pPr algn="ctr" fontAlgn="b"/>
                      <a:r>
                        <a:rPr lang="en-US" sz="1400" b="0" i="0" u="none" strike="noStrike" dirty="0">
                          <a:solidFill>
                            <a:srgbClr val="000000"/>
                          </a:solidFill>
                          <a:effectLst/>
                          <a:latin typeface="Calibri" panose="020F0502020204030204" pitchFamily="34" charset="0"/>
                        </a:rPr>
                        <a:t>1.28 (0.97 - 1.69)</a:t>
                      </a:r>
                    </a:p>
                  </a:txBody>
                  <a:tcPr marL="9525" marR="9525" marT="9525" marB="0" anchor="ctr">
                    <a:solidFill>
                      <a:srgbClr val="F0E4D1"/>
                    </a:solidFill>
                  </a:tcPr>
                </a:tc>
                <a:extLst>
                  <a:ext uri="{0D108BD9-81ED-4DB2-BD59-A6C34878D82A}">
                    <a16:rowId xmlns:a16="http://schemas.microsoft.com/office/drawing/2014/main" val="10003"/>
                  </a:ext>
                </a:extLst>
              </a:tr>
              <a:tr h="645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1d. </a:t>
                      </a:r>
                      <a:r>
                        <a:rPr lang="en-US" sz="1400" dirty="0"/>
                        <a:t>All other service</a:t>
                      </a:r>
                      <a:r>
                        <a:rPr lang="en-US" sz="1400" baseline="0" dirty="0"/>
                        <a:t> providers who are on the team OR seem integral to the family’s plan were present at the meeting. </a:t>
                      </a:r>
                      <a:r>
                        <a:rPr lang="en-US" sz="1400" b="0" baseline="0" dirty="0">
                          <a:latin typeface="Calibri" panose="020F0502020204030204" pitchFamily="34" charset="0"/>
                        </a:rPr>
                        <a:t>N=696</a:t>
                      </a:r>
                      <a:endParaRPr lang="en-US" sz="1400" b="0" dirty="0">
                        <a:latin typeface="Calibri" panose="020F0502020204030204" pitchFamily="34" charset="0"/>
                      </a:endParaRPr>
                    </a:p>
                  </a:txBody>
                  <a:tcPr anchor="ctr"/>
                </a:tc>
                <a:tc>
                  <a:txBody>
                    <a:bodyPr/>
                    <a:lstStyle/>
                    <a:p>
                      <a:pPr algn="ctr" rtl="0" fontAlgn="t"/>
                      <a:r>
                        <a:rPr lang="en-US" sz="1400" b="0" i="0" u="none" strike="noStrike" dirty="0">
                          <a:solidFill>
                            <a:srgbClr val="000000"/>
                          </a:solidFill>
                          <a:effectLst/>
                          <a:latin typeface="+mn-lt"/>
                        </a:rPr>
                        <a:t>70%</a:t>
                      </a:r>
                    </a:p>
                  </a:txBody>
                  <a:tcPr marL="9525" marR="9525" marT="9525" marB="0" anchor="ctr"/>
                </a:tc>
                <a:tc>
                  <a:txBody>
                    <a:bodyPr/>
                    <a:lstStyle/>
                    <a:p>
                      <a:pPr algn="ctr"/>
                      <a:r>
                        <a:rPr lang="en-US" sz="1400" b="0" dirty="0">
                          <a:solidFill>
                            <a:schemeClr val="tx1"/>
                          </a:solidFill>
                          <a:latin typeface="Calibri" panose="020F0502020204030204" pitchFamily="34" charset="0"/>
                        </a:rPr>
                        <a:t>69.4%</a:t>
                      </a:r>
                    </a:p>
                  </a:txBody>
                  <a:tcPr anchor="ctr">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1.01 (0.79 - 1.28)</a:t>
                      </a:r>
                    </a:p>
                  </a:txBody>
                  <a:tcPr marL="9525" marR="9525" marT="9525" marB="0" anchor="ctr">
                    <a:solidFill>
                      <a:schemeClr val="accent4">
                        <a:lumMod val="20000"/>
                        <a:lumOff val="80000"/>
                      </a:schemeClr>
                    </a:solidFill>
                  </a:tcPr>
                </a:tc>
                <a:extLst>
                  <a:ext uri="{0D108BD9-81ED-4DB2-BD59-A6C34878D82A}">
                    <a16:rowId xmlns:a16="http://schemas.microsoft.com/office/drawing/2014/main" val="10004"/>
                  </a:ext>
                </a:extLst>
              </a:tr>
              <a:tr h="916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1e.</a:t>
                      </a:r>
                      <a:r>
                        <a:rPr lang="en-US" sz="1400" dirty="0"/>
                        <a:t> All peer partners (e.g., family advocates, family</a:t>
                      </a:r>
                      <a:r>
                        <a:rPr lang="en-US" sz="1400" baseline="0" dirty="0"/>
                        <a:t> support partners, youth support partners, etc.) who are on the team were present at the meeting. </a:t>
                      </a:r>
                      <a:r>
                        <a:rPr lang="en-US" sz="1400" b="0" dirty="0">
                          <a:latin typeface="Calibri" panose="020F0502020204030204" pitchFamily="34" charset="0"/>
                        </a:rPr>
                        <a:t>N=667</a:t>
                      </a:r>
                    </a:p>
                  </a:txBody>
                  <a:tcPr anchor="ctr"/>
                </a:tc>
                <a:tc>
                  <a:txBody>
                    <a:bodyPr/>
                    <a:lstStyle/>
                    <a:p>
                      <a:pPr algn="ctr" rtl="0" fontAlgn="t"/>
                      <a:r>
                        <a:rPr lang="en-US" sz="1400" b="0" i="0" u="none" strike="noStrike" dirty="0">
                          <a:solidFill>
                            <a:srgbClr val="000000"/>
                          </a:solidFill>
                          <a:effectLst/>
                          <a:latin typeface="+mn-lt"/>
                        </a:rPr>
                        <a:t>90%</a:t>
                      </a:r>
                    </a:p>
                  </a:txBody>
                  <a:tcPr marL="9525" marR="9525" marT="9525" marB="0" anchor="ctr"/>
                </a:tc>
                <a:tc>
                  <a:txBody>
                    <a:bodyPr/>
                    <a:lstStyle/>
                    <a:p>
                      <a:pPr algn="ctr"/>
                      <a:r>
                        <a:rPr lang="en-US" sz="1400" b="0" dirty="0">
                          <a:solidFill>
                            <a:schemeClr val="tx1"/>
                          </a:solidFill>
                          <a:latin typeface="Calibri" panose="020F0502020204030204" pitchFamily="34" charset="0"/>
                        </a:rPr>
                        <a:t>67.5%</a:t>
                      </a:r>
                    </a:p>
                  </a:txBody>
                  <a:tcPr anchor="ctr">
                    <a:solidFill>
                      <a:srgbClr val="F0E4D1"/>
                    </a:solidFill>
                  </a:tcPr>
                </a:tc>
                <a:tc>
                  <a:txBody>
                    <a:bodyPr/>
                    <a:lstStyle/>
                    <a:p>
                      <a:pPr algn="ctr" fontAlgn="b"/>
                      <a:r>
                        <a:rPr lang="en-US" sz="1400" b="0" i="0" u="none" strike="noStrike" dirty="0">
                          <a:solidFill>
                            <a:srgbClr val="000000"/>
                          </a:solidFill>
                          <a:effectLst/>
                          <a:latin typeface="Calibri" panose="020F0502020204030204" pitchFamily="34" charset="0"/>
                        </a:rPr>
                        <a:t>1.33 (1.05 - 1.69)</a:t>
                      </a:r>
                    </a:p>
                  </a:txBody>
                  <a:tcPr marL="9525" marR="9525" marT="9525" marB="0" anchor="ctr">
                    <a:solidFill>
                      <a:srgbClr val="F0E4D1"/>
                    </a:solidFill>
                  </a:tcPr>
                </a:tc>
                <a:extLst>
                  <a:ext uri="{0D108BD9-81ED-4DB2-BD59-A6C34878D82A}">
                    <a16:rowId xmlns:a16="http://schemas.microsoft.com/office/drawing/2014/main" val="10005"/>
                  </a:ext>
                </a:extLst>
              </a:tr>
              <a:tr h="645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1f. </a:t>
                      </a:r>
                      <a:r>
                        <a:rPr lang="en-US" sz="1400" dirty="0"/>
                        <a:t>At least one natural support for the family was present at the meeting. </a:t>
                      </a:r>
                      <a:r>
                        <a:rPr lang="en-US" sz="1400" b="0" dirty="0">
                          <a:latin typeface="Calibri" panose="020F0502020204030204" pitchFamily="34" charset="0"/>
                        </a:rPr>
                        <a:t>N=761</a:t>
                      </a:r>
                    </a:p>
                  </a:txBody>
                  <a:tcPr anchor="ctr"/>
                </a:tc>
                <a:tc>
                  <a:txBody>
                    <a:bodyPr/>
                    <a:lstStyle/>
                    <a:p>
                      <a:pPr algn="ctr" rtl="0" fontAlgn="t"/>
                      <a:r>
                        <a:rPr lang="en-US" sz="1400" b="0" i="0" u="none" strike="noStrike" dirty="0">
                          <a:solidFill>
                            <a:srgbClr val="000000"/>
                          </a:solidFill>
                          <a:effectLst/>
                          <a:latin typeface="+mn-lt"/>
                        </a:rPr>
                        <a:t>24%</a:t>
                      </a:r>
                    </a:p>
                  </a:txBody>
                  <a:tcPr marL="9525" marR="9525" marT="9525" marB="0" anchor="ctr"/>
                </a:tc>
                <a:tc>
                  <a:txBody>
                    <a:bodyPr/>
                    <a:lstStyle/>
                    <a:p>
                      <a:pPr algn="ctr"/>
                      <a:r>
                        <a:rPr lang="en-US" sz="1400" b="0" dirty="0">
                          <a:solidFill>
                            <a:schemeClr val="tx1"/>
                          </a:solidFill>
                          <a:latin typeface="Calibri" panose="020F0502020204030204" pitchFamily="34" charset="0"/>
                        </a:rPr>
                        <a:t>19.8%</a:t>
                      </a:r>
                    </a:p>
                  </a:txBody>
                  <a:tcPr anchor="ctr">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1.21 (0.82 - 1.79)</a:t>
                      </a:r>
                    </a:p>
                  </a:txBody>
                  <a:tcPr marL="9525" marR="9525" marT="9525" marB="0" anchor="ct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sp>
        <p:nvSpPr>
          <p:cNvPr id="2" name="Slide Number Placeholder 1"/>
          <p:cNvSpPr>
            <a:spLocks noGrp="1"/>
          </p:cNvSpPr>
          <p:nvPr>
            <p:ph type="sldNum" sz="quarter" idx="12"/>
          </p:nvPr>
        </p:nvSpPr>
        <p:spPr>
          <a:xfrm>
            <a:off x="8610600" y="6477000"/>
            <a:ext cx="533400" cy="381000"/>
          </a:xfrm>
        </p:spPr>
        <p:txBody>
          <a:bodyPr/>
          <a:lstStyle/>
          <a:p>
            <a:fld id="{21AD2AE7-D6AC-47DD-9777-F6653940EDA2}" type="slidenum">
              <a:rPr lang="en-US" smtClean="0"/>
              <a:t>80</a:t>
            </a:fld>
            <a:endParaRPr lang="en-US" dirty="0"/>
          </a:p>
        </p:txBody>
      </p:sp>
      <p:sp>
        <p:nvSpPr>
          <p:cNvPr id="8" name="Rectangle 7">
            <a:extLst>
              <a:ext uri="{FF2B5EF4-FFF2-40B4-BE49-F238E27FC236}">
                <a16:creationId xmlns:a16="http://schemas.microsoft.com/office/drawing/2014/main" id="{427051A7-E55D-41CC-B2EF-7251B0673F50}"/>
              </a:ext>
            </a:extLst>
          </p:cNvPr>
          <p:cNvSpPr/>
          <p:nvPr/>
        </p:nvSpPr>
        <p:spPr>
          <a:xfrm>
            <a:off x="5638799" y="4648200"/>
            <a:ext cx="3181915" cy="914400"/>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1BD7024-9BF1-4191-BE7D-E51479BBA390}"/>
              </a:ext>
            </a:extLst>
          </p:cNvPr>
          <p:cNvSpPr/>
          <p:nvPr/>
        </p:nvSpPr>
        <p:spPr>
          <a:xfrm>
            <a:off x="5647192" y="2448884"/>
            <a:ext cx="3181915" cy="599116"/>
          </a:xfrm>
          <a:prstGeom prst="rect">
            <a:avLst/>
          </a:prstGeom>
          <a:noFill/>
          <a:ln w="38100">
            <a:solidFill>
              <a:srgbClr val="DC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693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12648" y="609600"/>
            <a:ext cx="8153400" cy="838200"/>
          </a:xfrm>
          <a:prstGeom prst="rect">
            <a:avLst/>
          </a:prstGeom>
        </p:spPr>
        <p:txBody>
          <a:bodyP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100" dirty="0">
                <a:solidFill>
                  <a:schemeClr val="accent5"/>
                </a:solidFill>
              </a:rPr>
              <a:t>    Effective Teamwork</a:t>
            </a:r>
            <a:endParaRPr lang="en-US" dirty="0">
              <a:solidFill>
                <a:schemeClr val="accent5"/>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775265516"/>
              </p:ext>
            </p:extLst>
          </p:nvPr>
        </p:nvGraphicFramePr>
        <p:xfrm>
          <a:off x="152403" y="1295403"/>
          <a:ext cx="8762999" cy="5333999"/>
        </p:xfrm>
        <a:graphic>
          <a:graphicData uri="http://schemas.openxmlformats.org/drawingml/2006/table">
            <a:tbl>
              <a:tblPr firstRow="1" lastCol="1" bandRow="1">
                <a:tableStyleId>{F5AB1C69-6EDB-4FF4-983F-18BD219EF322}</a:tableStyleId>
              </a:tblPr>
              <a:tblGrid>
                <a:gridCol w="548639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606377">
                <a:tc>
                  <a:txBody>
                    <a:bodyPr/>
                    <a:lstStyle/>
                    <a:p>
                      <a:r>
                        <a:rPr lang="en-US" sz="1600" dirty="0"/>
                        <a:t>ITEMS</a:t>
                      </a:r>
                    </a:p>
                  </a:txBody>
                  <a:tcPr anchor="ctr"/>
                </a:tc>
                <a:tc>
                  <a:txBody>
                    <a:bodyPr/>
                    <a:lstStyle/>
                    <a:p>
                      <a:pPr algn="ctr"/>
                      <a:r>
                        <a:rPr lang="en-US" sz="1600" dirty="0"/>
                        <a:t>MA 2019</a:t>
                      </a:r>
                    </a:p>
                  </a:txBody>
                  <a:tcPr anchor="ctr"/>
                </a:tc>
                <a:tc>
                  <a:txBody>
                    <a:bodyPr/>
                    <a:lstStyle/>
                    <a:p>
                      <a:pPr algn="ctr"/>
                      <a:r>
                        <a:rPr lang="en-US" sz="1600" dirty="0"/>
                        <a:t>NM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RR (95%CI)</a:t>
                      </a:r>
                    </a:p>
                  </a:txBody>
                  <a:tcPr anchor="ctr"/>
                </a:tc>
                <a:extLst>
                  <a:ext uri="{0D108BD9-81ED-4DB2-BD59-A6C34878D82A}">
                    <a16:rowId xmlns:a16="http://schemas.microsoft.com/office/drawing/2014/main" val="10000"/>
                  </a:ext>
                </a:extLst>
              </a:tr>
              <a:tr h="1054042">
                <a:tc>
                  <a:txBody>
                    <a:bodyPr/>
                    <a:lstStyle/>
                    <a:p>
                      <a:r>
                        <a:rPr lang="en-US" sz="1400" b="1" dirty="0">
                          <a:latin typeface="Calibri" panose="020F0502020204030204" pitchFamily="34" charset="0"/>
                        </a:rPr>
                        <a:t>2a. </a:t>
                      </a:r>
                      <a:r>
                        <a:rPr lang="en-US" sz="1400" dirty="0">
                          <a:latin typeface="Calibri" panose="020F0502020204030204" pitchFamily="34" charset="0"/>
                        </a:rPr>
                        <a:t>All team members demonstrated a full understanding about what the Wraparound process is, the need for a single plan, and what they will contribute to the process to help the youth and family. </a:t>
                      </a:r>
                      <a:r>
                        <a:rPr lang="en-US" sz="1400" b="0" dirty="0">
                          <a:latin typeface="Calibri" panose="020F0502020204030204" pitchFamily="34" charset="0"/>
                        </a:rPr>
                        <a:t>N=761</a:t>
                      </a:r>
                    </a:p>
                  </a:txBody>
                  <a:tcPr anchor="ctr"/>
                </a:tc>
                <a:tc>
                  <a:txBody>
                    <a:bodyPr/>
                    <a:lstStyle/>
                    <a:p>
                      <a:pPr algn="ctr" rtl="0" fontAlgn="t"/>
                      <a:r>
                        <a:rPr lang="en-US" sz="1400" b="0" i="0" u="none" strike="noStrike" dirty="0">
                          <a:solidFill>
                            <a:srgbClr val="000000"/>
                          </a:solidFill>
                          <a:effectLst/>
                          <a:latin typeface="+mn-lt"/>
                        </a:rPr>
                        <a:t>96%</a:t>
                      </a:r>
                    </a:p>
                  </a:txBody>
                  <a:tcPr marL="9525" marR="9525" marT="9525" marB="0" anchor="ctr"/>
                </a:tc>
                <a:tc>
                  <a:txBody>
                    <a:bodyPr/>
                    <a:lstStyle/>
                    <a:p>
                      <a:pPr algn="ctr"/>
                      <a:r>
                        <a:rPr lang="en-US" sz="1400" b="0" dirty="0">
                          <a:solidFill>
                            <a:schemeClr val="tx1"/>
                          </a:solidFill>
                          <a:latin typeface="+mn-lt"/>
                        </a:rPr>
                        <a:t>94.0%</a:t>
                      </a:r>
                    </a:p>
                  </a:txBody>
                  <a:tcPr anchor="ctr"/>
                </a:tc>
                <a:tc>
                  <a:txBody>
                    <a:bodyPr/>
                    <a:lstStyle/>
                    <a:p>
                      <a:pPr algn="l" fontAlgn="b"/>
                      <a:r>
                        <a:rPr lang="en-US" sz="1400" b="0" i="0" u="none" strike="noStrike">
                          <a:solidFill>
                            <a:srgbClr val="000000"/>
                          </a:solidFill>
                          <a:effectLst/>
                          <a:latin typeface="+mn-lt"/>
                        </a:rPr>
                        <a:t>1.02 (0.82 - 1.27)</a:t>
                      </a:r>
                    </a:p>
                  </a:txBody>
                  <a:tcPr marL="9525" marR="9525" marT="9525" marB="0" anchor="ctr">
                    <a:solidFill>
                      <a:srgbClr val="F0E4D1"/>
                    </a:solidFill>
                  </a:tcPr>
                </a:tc>
                <a:extLst>
                  <a:ext uri="{0D108BD9-81ED-4DB2-BD59-A6C34878D82A}">
                    <a16:rowId xmlns:a16="http://schemas.microsoft.com/office/drawing/2014/main" val="10001"/>
                  </a:ext>
                </a:extLst>
              </a:tr>
              <a:tr h="1054042">
                <a:tc>
                  <a:txBody>
                    <a:bodyPr/>
                    <a:lstStyle/>
                    <a:p>
                      <a:r>
                        <a:rPr lang="en-US" sz="1400" b="1" i="0" dirty="0">
                          <a:latin typeface="Calibri" panose="020F0502020204030204" pitchFamily="34" charset="0"/>
                        </a:rPr>
                        <a:t>2b. </a:t>
                      </a:r>
                      <a:r>
                        <a:rPr lang="en-US" sz="1400" i="0" dirty="0">
                          <a:latin typeface="Calibri" panose="020F0502020204030204" pitchFamily="34" charset="0"/>
                        </a:rPr>
                        <a:t>Talk was well-distributed across team members, and each team member made a meaningful contribution. No one or two people dominated the conversation or remained virtually silent during the meeting. </a:t>
                      </a:r>
                      <a:r>
                        <a:rPr lang="en-US" sz="1400" b="0" dirty="0">
                          <a:latin typeface="Calibri" panose="020F0502020204030204" pitchFamily="34" charset="0"/>
                        </a:rPr>
                        <a:t>N=761</a:t>
                      </a:r>
                    </a:p>
                  </a:txBody>
                  <a:tcPr anchor="ctr"/>
                </a:tc>
                <a:tc>
                  <a:txBody>
                    <a:bodyPr/>
                    <a:lstStyle/>
                    <a:p>
                      <a:pPr algn="ctr" rtl="0" fontAlgn="t"/>
                      <a:r>
                        <a:rPr lang="en-US" sz="1400" b="0" i="0" u="none" strike="noStrike">
                          <a:solidFill>
                            <a:srgbClr val="000000"/>
                          </a:solidFill>
                          <a:effectLst/>
                          <a:latin typeface="+mn-lt"/>
                        </a:rPr>
                        <a:t>96%</a:t>
                      </a:r>
                    </a:p>
                  </a:txBody>
                  <a:tcPr marL="9525" marR="9525" marT="9525" marB="0" anchor="ctr"/>
                </a:tc>
                <a:tc>
                  <a:txBody>
                    <a:bodyPr/>
                    <a:lstStyle/>
                    <a:p>
                      <a:pPr algn="ctr"/>
                      <a:r>
                        <a:rPr lang="en-US" sz="1400" b="0" dirty="0">
                          <a:solidFill>
                            <a:schemeClr val="tx1"/>
                          </a:solidFill>
                          <a:latin typeface="+mn-lt"/>
                        </a:rPr>
                        <a:t>86.6%</a:t>
                      </a:r>
                    </a:p>
                  </a:txBody>
                  <a:tcPr anchor="ctr"/>
                </a:tc>
                <a:tc>
                  <a:txBody>
                    <a:bodyPr/>
                    <a:lstStyle/>
                    <a:p>
                      <a:pPr algn="l" fontAlgn="b"/>
                      <a:r>
                        <a:rPr lang="en-US" sz="1400" b="0" i="0" u="none" strike="noStrike">
                          <a:solidFill>
                            <a:srgbClr val="000000"/>
                          </a:solidFill>
                          <a:effectLst/>
                          <a:latin typeface="+mn-lt"/>
                        </a:rPr>
                        <a:t>1.11 (0.89 - 1.38)</a:t>
                      </a:r>
                    </a:p>
                  </a:txBody>
                  <a:tcPr marL="9525" marR="9525" marT="9525" marB="0" anchor="ctr">
                    <a:solidFill>
                      <a:srgbClr val="F8F2EA"/>
                    </a:solidFill>
                  </a:tcPr>
                </a:tc>
                <a:extLst>
                  <a:ext uri="{0D108BD9-81ED-4DB2-BD59-A6C34878D82A}">
                    <a16:rowId xmlns:a16="http://schemas.microsoft.com/office/drawing/2014/main" val="10002"/>
                  </a:ext>
                </a:extLst>
              </a:tr>
              <a:tr h="813118">
                <a:tc>
                  <a:txBody>
                    <a:bodyPr/>
                    <a:lstStyle/>
                    <a:p>
                      <a:r>
                        <a:rPr lang="en-US" sz="1400" b="1" dirty="0">
                          <a:latin typeface="Calibri" panose="020F0502020204030204" pitchFamily="34" charset="0"/>
                        </a:rPr>
                        <a:t>2c. </a:t>
                      </a:r>
                      <a:r>
                        <a:rPr lang="en-US" sz="1400" dirty="0">
                          <a:latin typeface="Calibri" panose="020F0502020204030204" pitchFamily="34" charset="0"/>
                        </a:rPr>
                        <a:t>Since the last team meeting, all team members have followed through with their previously assigned tasks/action steps or at least demonstrated diligent efforts to do so. </a:t>
                      </a:r>
                      <a:r>
                        <a:rPr lang="en-US" sz="1400" b="0" dirty="0">
                          <a:latin typeface="Calibri" panose="020F0502020204030204" pitchFamily="34" charset="0"/>
                        </a:rPr>
                        <a:t>N=619</a:t>
                      </a:r>
                    </a:p>
                  </a:txBody>
                  <a:tcPr anchor="ctr"/>
                </a:tc>
                <a:tc>
                  <a:txBody>
                    <a:bodyPr/>
                    <a:lstStyle/>
                    <a:p>
                      <a:pPr algn="ctr" rtl="0" fontAlgn="t"/>
                      <a:r>
                        <a:rPr lang="en-US" sz="1400" b="0" i="0" u="none" strike="noStrike">
                          <a:solidFill>
                            <a:srgbClr val="000000"/>
                          </a:solidFill>
                          <a:effectLst/>
                          <a:latin typeface="+mn-lt"/>
                        </a:rPr>
                        <a:t>91%</a:t>
                      </a:r>
                    </a:p>
                  </a:txBody>
                  <a:tcPr marL="9525" marR="9525" marT="9525" marB="0" anchor="ctr"/>
                </a:tc>
                <a:tc>
                  <a:txBody>
                    <a:bodyPr/>
                    <a:lstStyle/>
                    <a:p>
                      <a:pPr algn="ctr"/>
                      <a:r>
                        <a:rPr lang="en-US" sz="1400" b="0" dirty="0">
                          <a:solidFill>
                            <a:schemeClr val="tx1"/>
                          </a:solidFill>
                          <a:latin typeface="+mn-lt"/>
                        </a:rPr>
                        <a:t>85.1%</a:t>
                      </a:r>
                    </a:p>
                  </a:txBody>
                  <a:tcPr anchor="ctr"/>
                </a:tc>
                <a:tc>
                  <a:txBody>
                    <a:bodyPr/>
                    <a:lstStyle/>
                    <a:p>
                      <a:pPr algn="l" fontAlgn="b"/>
                      <a:r>
                        <a:rPr lang="en-US" sz="1400" b="0" i="0" u="none" strike="noStrike" dirty="0">
                          <a:solidFill>
                            <a:srgbClr val="000000"/>
                          </a:solidFill>
                          <a:effectLst/>
                          <a:latin typeface="+mn-lt"/>
                        </a:rPr>
                        <a:t>1.07 (0.86 - 1.34)</a:t>
                      </a:r>
                    </a:p>
                  </a:txBody>
                  <a:tcPr marL="9525" marR="9525" marT="9525" marB="0" anchor="ctr">
                    <a:solidFill>
                      <a:srgbClr val="F0E4D1"/>
                    </a:solidFill>
                  </a:tcPr>
                </a:tc>
                <a:extLst>
                  <a:ext uri="{0D108BD9-81ED-4DB2-BD59-A6C34878D82A}">
                    <a16:rowId xmlns:a16="http://schemas.microsoft.com/office/drawing/2014/main" val="10003"/>
                  </a:ext>
                </a:extLst>
              </a:tr>
              <a:tr h="993302">
                <a:tc>
                  <a:txBody>
                    <a:bodyPr/>
                    <a:lstStyle/>
                    <a:p>
                      <a:r>
                        <a:rPr lang="en-US" sz="1400" b="1" dirty="0">
                          <a:latin typeface="Calibri" panose="020F0502020204030204" pitchFamily="34" charset="0"/>
                        </a:rPr>
                        <a:t>2d. </a:t>
                      </a:r>
                      <a:r>
                        <a:rPr lang="en-US" sz="1400" dirty="0">
                          <a:latin typeface="Calibri" panose="020F0502020204030204" pitchFamily="34" charset="0"/>
                        </a:rPr>
                        <a:t>There was a clear understanding of who would be responsible for following through on the tasks and strategies necessary to help the youth and family meet their needs. </a:t>
                      </a:r>
                      <a:r>
                        <a:rPr lang="en-US" sz="1400" b="0" dirty="0">
                          <a:latin typeface="Calibri" panose="020F0502020204030204" pitchFamily="34" charset="0"/>
                        </a:rPr>
                        <a:t>N=761</a:t>
                      </a:r>
                    </a:p>
                  </a:txBody>
                  <a:tcPr anchor="ctr"/>
                </a:tc>
                <a:tc>
                  <a:txBody>
                    <a:bodyPr/>
                    <a:lstStyle/>
                    <a:p>
                      <a:pPr algn="ctr" rtl="0" fontAlgn="t"/>
                      <a:r>
                        <a:rPr lang="en-US" sz="1400" b="0" i="0" u="none" strike="noStrike">
                          <a:solidFill>
                            <a:srgbClr val="000000"/>
                          </a:solidFill>
                          <a:effectLst/>
                          <a:latin typeface="+mn-lt"/>
                        </a:rPr>
                        <a:t>95%</a:t>
                      </a:r>
                    </a:p>
                  </a:txBody>
                  <a:tcPr marL="9525" marR="9525" marT="9525" marB="0" anchor="ctr"/>
                </a:tc>
                <a:tc>
                  <a:txBody>
                    <a:bodyPr/>
                    <a:lstStyle/>
                    <a:p>
                      <a:pPr algn="ctr"/>
                      <a:r>
                        <a:rPr lang="en-US" sz="1400" b="0" dirty="0">
                          <a:solidFill>
                            <a:schemeClr val="tx1"/>
                          </a:solidFill>
                          <a:latin typeface="+mn-lt"/>
                        </a:rPr>
                        <a:t>82.1%</a:t>
                      </a:r>
                    </a:p>
                  </a:txBody>
                  <a:tcPr anchor="ctr"/>
                </a:tc>
                <a:tc>
                  <a:txBody>
                    <a:bodyPr/>
                    <a:lstStyle/>
                    <a:p>
                      <a:pPr algn="l" fontAlgn="b"/>
                      <a:r>
                        <a:rPr lang="en-US" sz="1400" b="0" i="0" u="none" strike="noStrike" dirty="0">
                          <a:solidFill>
                            <a:srgbClr val="000000"/>
                          </a:solidFill>
                          <a:effectLst/>
                          <a:latin typeface="+mn-lt"/>
                        </a:rPr>
                        <a:t>1.16 (0.92 - 1.45)</a:t>
                      </a:r>
                    </a:p>
                  </a:txBody>
                  <a:tcPr marL="9525" marR="9525" marT="9525" marB="0" anchor="ctr">
                    <a:solidFill>
                      <a:schemeClr val="accent4">
                        <a:lumMod val="20000"/>
                        <a:lumOff val="80000"/>
                      </a:schemeClr>
                    </a:solidFill>
                  </a:tcPr>
                </a:tc>
                <a:extLst>
                  <a:ext uri="{0D108BD9-81ED-4DB2-BD59-A6C34878D82A}">
                    <a16:rowId xmlns:a16="http://schemas.microsoft.com/office/drawing/2014/main" val="10004"/>
                  </a:ext>
                </a:extLst>
              </a:tr>
              <a:tr h="813118">
                <a:tc>
                  <a:txBody>
                    <a:bodyPr/>
                    <a:lstStyle/>
                    <a:p>
                      <a:r>
                        <a:rPr lang="en-US" sz="1400" b="1" dirty="0">
                          <a:latin typeface="Calibri" panose="020F0502020204030204" pitchFamily="34" charset="0"/>
                        </a:rPr>
                        <a:t>2e.</a:t>
                      </a:r>
                      <a:r>
                        <a:rPr lang="en-US" sz="1400" baseline="0" dirty="0">
                          <a:latin typeface="Calibri" panose="020F0502020204030204" pitchFamily="34" charset="0"/>
                        </a:rPr>
                        <a:t> Team members demonstrated a consistent willingness to compromise or explore further options when there was disagreement. </a:t>
                      </a:r>
                      <a:r>
                        <a:rPr lang="en-US" sz="1400" b="0" dirty="0">
                          <a:latin typeface="Calibri" panose="020F0502020204030204" pitchFamily="34" charset="0"/>
                        </a:rPr>
                        <a:t>N=387</a:t>
                      </a:r>
                    </a:p>
                  </a:txBody>
                  <a:tcPr anchor="ctr"/>
                </a:tc>
                <a:tc>
                  <a:txBody>
                    <a:bodyPr/>
                    <a:lstStyle/>
                    <a:p>
                      <a:pPr algn="ctr" rtl="0" fontAlgn="t"/>
                      <a:r>
                        <a:rPr lang="en-US" sz="1400" b="0" i="0" u="none" strike="noStrike" dirty="0">
                          <a:solidFill>
                            <a:srgbClr val="000000"/>
                          </a:solidFill>
                          <a:effectLst/>
                          <a:latin typeface="+mn-lt"/>
                        </a:rPr>
                        <a:t>96%</a:t>
                      </a:r>
                    </a:p>
                  </a:txBody>
                  <a:tcPr marL="9525" marR="9525" marT="9525" marB="0" anchor="ctr"/>
                </a:tc>
                <a:tc>
                  <a:txBody>
                    <a:bodyPr/>
                    <a:lstStyle/>
                    <a:p>
                      <a:pPr algn="ctr"/>
                      <a:r>
                        <a:rPr lang="en-US" sz="1400" b="0" dirty="0">
                          <a:solidFill>
                            <a:schemeClr val="tx1"/>
                          </a:solidFill>
                          <a:latin typeface="+mn-lt"/>
                        </a:rPr>
                        <a:t>84.7%</a:t>
                      </a:r>
                    </a:p>
                  </a:txBody>
                  <a:tcPr anchor="ctr"/>
                </a:tc>
                <a:tc>
                  <a:txBody>
                    <a:bodyPr/>
                    <a:lstStyle/>
                    <a:p>
                      <a:pPr algn="l" fontAlgn="b"/>
                      <a:r>
                        <a:rPr lang="en-US" sz="1400" b="0" i="0" u="none" strike="noStrike" dirty="0">
                          <a:solidFill>
                            <a:srgbClr val="000000"/>
                          </a:solidFill>
                          <a:effectLst/>
                          <a:latin typeface="+mn-lt"/>
                        </a:rPr>
                        <a:t>1.13 (0.91 - 1.42)</a:t>
                      </a:r>
                    </a:p>
                  </a:txBody>
                  <a:tcPr marL="9525" marR="9525" marT="9525" marB="0" anchor="ctr">
                    <a:solidFill>
                      <a:srgbClr val="F0E4D1"/>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a:xfrm>
            <a:off x="8602982" y="6477000"/>
            <a:ext cx="533400" cy="381000"/>
          </a:xfrm>
        </p:spPr>
        <p:txBody>
          <a:bodyPr/>
          <a:lstStyle/>
          <a:p>
            <a:fld id="{21AD2AE7-D6AC-47DD-9777-F6653940EDA2}" type="slidenum">
              <a:rPr lang="en-US" smtClean="0"/>
              <a:t>81</a:t>
            </a:fld>
            <a:endParaRPr lang="en-US" dirty="0"/>
          </a:p>
        </p:txBody>
      </p:sp>
    </p:spTree>
    <p:extLst>
      <p:ext uri="{BB962C8B-B14F-4D97-AF65-F5344CB8AC3E}">
        <p14:creationId xmlns:p14="http://schemas.microsoft.com/office/powerpoint/2010/main" val="18920965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12648" y="609600"/>
            <a:ext cx="8153400" cy="838200"/>
          </a:xfrm>
          <a:prstGeom prst="rect">
            <a:avLst/>
          </a:prstGeom>
        </p:spPr>
        <p:txBody>
          <a:bodyP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a:solidFill>
                  <a:schemeClr val="accent5"/>
                </a:solidFill>
              </a:rPr>
              <a:t>	    Driven by Strengths &amp; Families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788120595"/>
              </p:ext>
            </p:extLst>
          </p:nvPr>
        </p:nvGraphicFramePr>
        <p:xfrm>
          <a:off x="228601" y="1386842"/>
          <a:ext cx="8686798" cy="5162795"/>
        </p:xfrm>
        <a:graphic>
          <a:graphicData uri="http://schemas.openxmlformats.org/drawingml/2006/table">
            <a:tbl>
              <a:tblPr firstRow="1" lastCol="1" bandRow="1">
                <a:tableStyleId>{F5AB1C69-6EDB-4FF4-983F-18BD219EF322}</a:tableStyleId>
              </a:tblPr>
              <a:tblGrid>
                <a:gridCol w="541019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71599">
                  <a:extLst>
                    <a:ext uri="{9D8B030D-6E8A-4147-A177-3AD203B41FA5}">
                      <a16:colId xmlns:a16="http://schemas.microsoft.com/office/drawing/2014/main" val="20003"/>
                    </a:ext>
                  </a:extLst>
                </a:gridCol>
              </a:tblGrid>
              <a:tr h="369325">
                <a:tc>
                  <a:txBody>
                    <a:bodyPr/>
                    <a:lstStyle/>
                    <a:p>
                      <a:r>
                        <a:rPr lang="en-US" sz="1600" dirty="0"/>
                        <a:t>ITEMS</a:t>
                      </a:r>
                    </a:p>
                  </a:txBody>
                  <a:tcPr anchor="ctr"/>
                </a:tc>
                <a:tc>
                  <a:txBody>
                    <a:bodyPr/>
                    <a:lstStyle/>
                    <a:p>
                      <a:pPr algn="ctr"/>
                      <a:r>
                        <a:rPr lang="en-US" sz="1600" dirty="0"/>
                        <a:t>MA 2019</a:t>
                      </a:r>
                    </a:p>
                  </a:txBody>
                  <a:tcPr anchor="ctr"/>
                </a:tc>
                <a:tc>
                  <a:txBody>
                    <a:bodyPr/>
                    <a:lstStyle/>
                    <a:p>
                      <a:pPr algn="ctr"/>
                      <a:r>
                        <a:rPr lang="en-US" sz="1600" dirty="0"/>
                        <a:t>NM</a:t>
                      </a:r>
                    </a:p>
                  </a:txBody>
                  <a:tcPr anchor="ctr"/>
                </a:tc>
                <a:tc>
                  <a:txBody>
                    <a:bodyPr/>
                    <a:lstStyle/>
                    <a:p>
                      <a:pPr algn="ctr"/>
                      <a:r>
                        <a:rPr lang="en-US" sz="1600" dirty="0"/>
                        <a:t>RR (95% CI)</a:t>
                      </a:r>
                    </a:p>
                  </a:txBody>
                  <a:tcPr anchor="ctr"/>
                </a:tc>
                <a:extLst>
                  <a:ext uri="{0D108BD9-81ED-4DB2-BD59-A6C34878D82A}">
                    <a16:rowId xmlns:a16="http://schemas.microsoft.com/office/drawing/2014/main" val="10000"/>
                  </a:ext>
                </a:extLst>
              </a:tr>
              <a:tr h="1062441">
                <a:tc>
                  <a:txBody>
                    <a:bodyPr/>
                    <a:lstStyle/>
                    <a:p>
                      <a:r>
                        <a:rPr lang="en-US" sz="1400" b="1" dirty="0">
                          <a:latin typeface="Calibri" panose="020F0502020204030204" pitchFamily="34" charset="0"/>
                        </a:rPr>
                        <a:t>3a.</a:t>
                      </a:r>
                      <a:r>
                        <a:rPr lang="en-US" sz="1400" b="1" baseline="0" dirty="0">
                          <a:latin typeface="Calibri" panose="020F0502020204030204" pitchFamily="34" charset="0"/>
                        </a:rPr>
                        <a:t> </a:t>
                      </a:r>
                      <a:r>
                        <a:rPr lang="en-US" sz="1400" baseline="0" dirty="0">
                          <a:latin typeface="Calibri" panose="020F0502020204030204" pitchFamily="34" charset="0"/>
                        </a:rPr>
                        <a:t>The parent/caregiver(s) and/or other family members constructively contributed to the care planning process (e.g., by articulating their needs, explaining their perspectives, and/or suggesting a potential service, support, or strategy). </a:t>
                      </a:r>
                      <a:r>
                        <a:rPr lang="en-US" sz="1400" b="0" dirty="0">
                          <a:latin typeface="Calibri" panose="020F0502020204030204" pitchFamily="34" charset="0"/>
                        </a:rPr>
                        <a:t>N=753</a:t>
                      </a:r>
                    </a:p>
                  </a:txBody>
                  <a:tcPr anchor="ctr"/>
                </a:tc>
                <a:tc>
                  <a:txBody>
                    <a:bodyPr/>
                    <a:lstStyle/>
                    <a:p>
                      <a:pPr algn="ctr" rtl="0" fontAlgn="t"/>
                      <a:r>
                        <a:rPr lang="en-US" sz="1400" b="0" i="0" u="none" strike="noStrike" dirty="0">
                          <a:solidFill>
                            <a:srgbClr val="000000"/>
                          </a:solidFill>
                          <a:effectLst/>
                          <a:latin typeface="+mn-lt"/>
                        </a:rPr>
                        <a:t>99%</a:t>
                      </a:r>
                    </a:p>
                  </a:txBody>
                  <a:tcPr marL="9525" marR="9525" marT="9525" marB="0" anchor="ctr"/>
                </a:tc>
                <a:tc>
                  <a:txBody>
                    <a:bodyPr/>
                    <a:lstStyle/>
                    <a:p>
                      <a:pPr algn="ctr"/>
                      <a:r>
                        <a:rPr lang="en-US" sz="1400" b="0" dirty="0">
                          <a:solidFill>
                            <a:schemeClr val="tx1"/>
                          </a:solidFill>
                          <a:latin typeface="+mn-lt"/>
                        </a:rPr>
                        <a:t>92.8%</a:t>
                      </a:r>
                    </a:p>
                  </a:txBody>
                  <a:tcPr anchor="ctr"/>
                </a:tc>
                <a:tc>
                  <a:txBody>
                    <a:bodyPr/>
                    <a:lstStyle/>
                    <a:p>
                      <a:pPr algn="ctr" fontAlgn="b"/>
                      <a:r>
                        <a:rPr lang="en-US" sz="1400" b="0" i="0" u="none" strike="noStrike">
                          <a:solidFill>
                            <a:srgbClr val="000000"/>
                          </a:solidFill>
                          <a:effectLst/>
                          <a:latin typeface="+mn-lt"/>
                        </a:rPr>
                        <a:t>1.07 (0.86 - 1.33)</a:t>
                      </a:r>
                    </a:p>
                  </a:txBody>
                  <a:tcPr marL="9525" marR="9525" marT="9525" marB="0" anchor="ctr">
                    <a:solidFill>
                      <a:srgbClr val="F0E4D1"/>
                    </a:solidFill>
                  </a:tcPr>
                </a:tc>
                <a:extLst>
                  <a:ext uri="{0D108BD9-81ED-4DB2-BD59-A6C34878D82A}">
                    <a16:rowId xmlns:a16="http://schemas.microsoft.com/office/drawing/2014/main" val="10001"/>
                  </a:ext>
                </a:extLst>
              </a:tr>
              <a:tr h="1062441">
                <a:tc>
                  <a:txBody>
                    <a:bodyPr/>
                    <a:lstStyle/>
                    <a:p>
                      <a:r>
                        <a:rPr lang="en-US" sz="1400" b="1" i="0" dirty="0">
                          <a:latin typeface="Calibri" panose="020F0502020204030204" pitchFamily="34" charset="0"/>
                        </a:rPr>
                        <a:t>3b.</a:t>
                      </a:r>
                      <a:r>
                        <a:rPr lang="en-US" sz="1400" b="1" i="0" baseline="0" dirty="0">
                          <a:latin typeface="Calibri" panose="020F0502020204030204" pitchFamily="34" charset="0"/>
                        </a:rPr>
                        <a:t> </a:t>
                      </a:r>
                      <a:r>
                        <a:rPr lang="en-US" sz="1400" i="0" baseline="0" dirty="0">
                          <a:latin typeface="Calibri" panose="020F0502020204030204" pitchFamily="34" charset="0"/>
                        </a:rPr>
                        <a:t>The youth constructively contributed to the care planning process (e.g., by articulating their needs, explaining their perspectives, and/or suggesting a potential service, support, or strategy). </a:t>
                      </a:r>
                      <a:r>
                        <a:rPr lang="en-US" sz="1400" i="1" baseline="0" dirty="0">
                          <a:latin typeface="Calibri" panose="020F0502020204030204" pitchFamily="34" charset="0"/>
                        </a:rPr>
                        <a:t>(N/A for youth age 10 or younger.)</a:t>
                      </a:r>
                      <a:r>
                        <a:rPr lang="en-US" sz="1400" b="1" dirty="0">
                          <a:latin typeface="Calibri" panose="020F0502020204030204" pitchFamily="34" charset="0"/>
                        </a:rPr>
                        <a:t> </a:t>
                      </a:r>
                      <a:r>
                        <a:rPr lang="en-US" sz="1400" b="0" dirty="0">
                          <a:latin typeface="Calibri" panose="020F0502020204030204" pitchFamily="34" charset="0"/>
                        </a:rPr>
                        <a:t>N=362</a:t>
                      </a:r>
                    </a:p>
                  </a:txBody>
                  <a:tcPr anchor="ctr"/>
                </a:tc>
                <a:tc>
                  <a:txBody>
                    <a:bodyPr/>
                    <a:lstStyle/>
                    <a:p>
                      <a:pPr algn="ctr" rtl="0" fontAlgn="t"/>
                      <a:r>
                        <a:rPr lang="en-US" sz="1400" b="0" i="0" u="none" strike="noStrike">
                          <a:solidFill>
                            <a:srgbClr val="000000"/>
                          </a:solidFill>
                          <a:effectLst/>
                          <a:latin typeface="+mn-lt"/>
                        </a:rPr>
                        <a:t>63%</a:t>
                      </a:r>
                    </a:p>
                  </a:txBody>
                  <a:tcPr marL="9525" marR="9525" marT="9525" marB="0" anchor="ctr"/>
                </a:tc>
                <a:tc>
                  <a:txBody>
                    <a:bodyPr/>
                    <a:lstStyle/>
                    <a:p>
                      <a:pPr algn="ctr"/>
                      <a:r>
                        <a:rPr lang="en-US" sz="1400" b="0" dirty="0">
                          <a:solidFill>
                            <a:schemeClr val="tx1"/>
                          </a:solidFill>
                          <a:latin typeface="+mn-lt"/>
                        </a:rPr>
                        <a:t>85.9%</a:t>
                      </a:r>
                    </a:p>
                  </a:txBody>
                  <a:tcPr anchor="ctr"/>
                </a:tc>
                <a:tc>
                  <a:txBody>
                    <a:bodyPr/>
                    <a:lstStyle/>
                    <a:p>
                      <a:pPr algn="ctr" fontAlgn="b"/>
                      <a:r>
                        <a:rPr lang="en-US" sz="1400" b="0" i="0" u="none" strike="noStrike">
                          <a:solidFill>
                            <a:srgbClr val="000000"/>
                          </a:solidFill>
                          <a:effectLst/>
                          <a:latin typeface="+mn-lt"/>
                        </a:rPr>
                        <a:t>0.73 (0.58 - 0.93)</a:t>
                      </a:r>
                    </a:p>
                  </a:txBody>
                  <a:tcPr marL="9525" marR="9525" marT="9525" marB="0" anchor="ctr">
                    <a:solidFill>
                      <a:srgbClr val="F8F2EA"/>
                    </a:solidFill>
                  </a:tcPr>
                </a:tc>
                <a:extLst>
                  <a:ext uri="{0D108BD9-81ED-4DB2-BD59-A6C34878D82A}">
                    <a16:rowId xmlns:a16="http://schemas.microsoft.com/office/drawing/2014/main" val="10002"/>
                  </a:ext>
                </a:extLst>
              </a:tr>
              <a:tr h="819598">
                <a:tc>
                  <a:txBody>
                    <a:bodyPr/>
                    <a:lstStyle/>
                    <a:p>
                      <a:r>
                        <a:rPr lang="en-US" sz="1400" b="1" dirty="0">
                          <a:latin typeface="Calibri" panose="020F0502020204030204" pitchFamily="34" charset="0"/>
                        </a:rPr>
                        <a:t>3c.</a:t>
                      </a:r>
                      <a:r>
                        <a:rPr lang="en-US" sz="1400" b="1" baseline="0" dirty="0">
                          <a:latin typeface="Calibri" panose="020F0502020204030204" pitchFamily="34" charset="0"/>
                        </a:rPr>
                        <a:t> </a:t>
                      </a:r>
                      <a:r>
                        <a:rPr lang="en-US" sz="1400" baseline="0" dirty="0">
                          <a:latin typeface="Calibri" panose="020F0502020204030204" pitchFamily="34" charset="0"/>
                        </a:rPr>
                        <a:t>The team identified or reviewed at least one functional strength of the youth that was used in planning to develop a strategy to meet their needs. </a:t>
                      </a:r>
                      <a:r>
                        <a:rPr lang="en-US" sz="1400" b="0" dirty="0">
                          <a:latin typeface="Calibri" panose="020F0502020204030204" pitchFamily="34" charset="0"/>
                        </a:rPr>
                        <a:t>N=761</a:t>
                      </a:r>
                    </a:p>
                  </a:txBody>
                  <a:tcPr anchor="ctr"/>
                </a:tc>
                <a:tc>
                  <a:txBody>
                    <a:bodyPr/>
                    <a:lstStyle/>
                    <a:p>
                      <a:pPr algn="ctr" rtl="0" fontAlgn="t"/>
                      <a:r>
                        <a:rPr lang="en-US" sz="1400" b="0" i="0" u="none" strike="noStrike">
                          <a:solidFill>
                            <a:srgbClr val="000000"/>
                          </a:solidFill>
                          <a:effectLst/>
                          <a:latin typeface="+mn-lt"/>
                        </a:rPr>
                        <a:t>86%</a:t>
                      </a:r>
                    </a:p>
                  </a:txBody>
                  <a:tcPr marL="9525" marR="9525" marT="9525" marB="0" anchor="ctr"/>
                </a:tc>
                <a:tc>
                  <a:txBody>
                    <a:bodyPr/>
                    <a:lstStyle/>
                    <a:p>
                      <a:pPr algn="ctr"/>
                      <a:r>
                        <a:rPr lang="en-US" sz="1400" b="0" dirty="0">
                          <a:solidFill>
                            <a:schemeClr val="tx1"/>
                          </a:solidFill>
                          <a:latin typeface="+mn-lt"/>
                        </a:rPr>
                        <a:t>56.8%</a:t>
                      </a:r>
                    </a:p>
                  </a:txBody>
                  <a:tcPr anchor="ctr"/>
                </a:tc>
                <a:tc>
                  <a:txBody>
                    <a:bodyPr/>
                    <a:lstStyle/>
                    <a:p>
                      <a:pPr algn="ctr" fontAlgn="b"/>
                      <a:r>
                        <a:rPr lang="en-US" sz="1400" b="0" i="0" u="none" strike="noStrike" dirty="0">
                          <a:solidFill>
                            <a:srgbClr val="000000"/>
                          </a:solidFill>
                          <a:effectLst/>
                          <a:latin typeface="+mn-lt"/>
                        </a:rPr>
                        <a:t>1.51 (1.18 - 1.95)</a:t>
                      </a:r>
                    </a:p>
                  </a:txBody>
                  <a:tcPr marL="9525" marR="9525" marT="9525" marB="0" anchor="ctr">
                    <a:solidFill>
                      <a:srgbClr val="F0E4D1"/>
                    </a:solidFill>
                  </a:tcPr>
                </a:tc>
                <a:extLst>
                  <a:ext uri="{0D108BD9-81ED-4DB2-BD59-A6C34878D82A}">
                    <a16:rowId xmlns:a16="http://schemas.microsoft.com/office/drawing/2014/main" val="10003"/>
                  </a:ext>
                </a:extLst>
              </a:tr>
              <a:tr h="1062441">
                <a:tc>
                  <a:txBody>
                    <a:bodyPr/>
                    <a:lstStyle/>
                    <a:p>
                      <a:r>
                        <a:rPr lang="en-US" sz="1400" b="1" dirty="0">
                          <a:latin typeface="Calibri" panose="020F0502020204030204" pitchFamily="34" charset="0"/>
                        </a:rPr>
                        <a:t>3d.</a:t>
                      </a:r>
                      <a:r>
                        <a:rPr lang="en-US" sz="1400" b="1" baseline="0" dirty="0">
                          <a:latin typeface="Calibri" panose="020F0502020204030204" pitchFamily="34" charset="0"/>
                        </a:rPr>
                        <a:t> </a:t>
                      </a:r>
                      <a:r>
                        <a:rPr lang="en-US" sz="1400" baseline="0" dirty="0">
                          <a:latin typeface="Calibri" panose="020F0502020204030204" pitchFamily="34" charset="0"/>
                        </a:rPr>
                        <a:t>The team identified or reviewed at least one functional strength of the parent/caregiver or family as a whole that was used in planning to develop a strategy to meet their or the youth’s needs.</a:t>
                      </a:r>
                      <a:r>
                        <a:rPr lang="en-US" sz="1400" b="1" dirty="0">
                          <a:latin typeface="Calibri" panose="020F0502020204030204" pitchFamily="34" charset="0"/>
                        </a:rPr>
                        <a:t> </a:t>
                      </a:r>
                      <a:r>
                        <a:rPr lang="en-US" sz="1400" b="0" dirty="0">
                          <a:latin typeface="Calibri" panose="020F0502020204030204" pitchFamily="34" charset="0"/>
                        </a:rPr>
                        <a:t>N=749</a:t>
                      </a:r>
                    </a:p>
                  </a:txBody>
                  <a:tcPr anchor="ctr"/>
                </a:tc>
                <a:tc>
                  <a:txBody>
                    <a:bodyPr/>
                    <a:lstStyle/>
                    <a:p>
                      <a:pPr algn="ctr" rtl="0" fontAlgn="t"/>
                      <a:r>
                        <a:rPr lang="en-US" sz="1400" b="0" i="0" u="none" strike="noStrike">
                          <a:solidFill>
                            <a:srgbClr val="000000"/>
                          </a:solidFill>
                          <a:effectLst/>
                          <a:latin typeface="+mn-lt"/>
                        </a:rPr>
                        <a:t>85%</a:t>
                      </a:r>
                    </a:p>
                  </a:txBody>
                  <a:tcPr marL="9525" marR="9525" marT="9525" marB="0" anchor="ctr"/>
                </a:tc>
                <a:tc>
                  <a:txBody>
                    <a:bodyPr/>
                    <a:lstStyle/>
                    <a:p>
                      <a:pPr algn="ctr"/>
                      <a:r>
                        <a:rPr lang="en-US" sz="1400" b="0" dirty="0">
                          <a:solidFill>
                            <a:schemeClr val="tx1"/>
                          </a:solidFill>
                          <a:latin typeface="+mn-lt"/>
                        </a:rPr>
                        <a:t>52.7%</a:t>
                      </a:r>
                    </a:p>
                  </a:txBody>
                  <a:tcPr anchor="ctr"/>
                </a:tc>
                <a:tc>
                  <a:txBody>
                    <a:bodyPr/>
                    <a:lstStyle/>
                    <a:p>
                      <a:pPr algn="ctr" fontAlgn="b"/>
                      <a:r>
                        <a:rPr lang="en-US" sz="1400" b="0" i="0" u="none" strike="noStrike" dirty="0">
                          <a:solidFill>
                            <a:srgbClr val="000000"/>
                          </a:solidFill>
                          <a:effectLst/>
                          <a:latin typeface="+mn-lt"/>
                        </a:rPr>
                        <a:t>1.61 (1.25 - 2.09)</a:t>
                      </a:r>
                    </a:p>
                  </a:txBody>
                  <a:tcPr marL="9525" marR="9525" marT="9525" marB="0" anchor="ctr">
                    <a:solidFill>
                      <a:schemeClr val="accent4">
                        <a:lumMod val="20000"/>
                        <a:lumOff val="80000"/>
                      </a:schemeClr>
                    </a:solidFill>
                  </a:tcPr>
                </a:tc>
                <a:extLst>
                  <a:ext uri="{0D108BD9-81ED-4DB2-BD59-A6C34878D82A}">
                    <a16:rowId xmlns:a16="http://schemas.microsoft.com/office/drawing/2014/main" val="10004"/>
                  </a:ext>
                </a:extLst>
              </a:tr>
              <a:tr h="576754">
                <a:tc>
                  <a:txBody>
                    <a:bodyPr/>
                    <a:lstStyle/>
                    <a:p>
                      <a:r>
                        <a:rPr lang="en-US" sz="1400" b="1" dirty="0">
                          <a:latin typeface="Calibri" panose="020F0502020204030204" pitchFamily="34" charset="0"/>
                        </a:rPr>
                        <a:t>3e.</a:t>
                      </a:r>
                      <a:r>
                        <a:rPr lang="en-US" sz="1400" baseline="0" dirty="0">
                          <a:latin typeface="Calibri" panose="020F0502020204030204" pitchFamily="34" charset="0"/>
                        </a:rPr>
                        <a:t> Team members avoided blaming and remained focused on solutions, rather than dwelling on negative events. </a:t>
                      </a:r>
                      <a:r>
                        <a:rPr lang="en-US" sz="1400" b="0" dirty="0">
                          <a:latin typeface="Calibri" panose="020F0502020204030204" pitchFamily="34" charset="0"/>
                        </a:rPr>
                        <a:t>N=761</a:t>
                      </a:r>
                    </a:p>
                  </a:txBody>
                  <a:tcPr anchor="ctr"/>
                </a:tc>
                <a:tc>
                  <a:txBody>
                    <a:bodyPr/>
                    <a:lstStyle/>
                    <a:p>
                      <a:pPr algn="ctr" rtl="0" fontAlgn="t"/>
                      <a:r>
                        <a:rPr lang="en-US" sz="1400" b="0" i="0" u="none" strike="noStrike" dirty="0">
                          <a:solidFill>
                            <a:srgbClr val="000000"/>
                          </a:solidFill>
                          <a:effectLst/>
                          <a:latin typeface="+mn-lt"/>
                        </a:rPr>
                        <a:t>96%</a:t>
                      </a:r>
                    </a:p>
                  </a:txBody>
                  <a:tcPr marL="9525" marR="9525" marT="9525" marB="0" anchor="ctr"/>
                </a:tc>
                <a:tc>
                  <a:txBody>
                    <a:bodyPr/>
                    <a:lstStyle/>
                    <a:p>
                      <a:pPr algn="ctr"/>
                      <a:r>
                        <a:rPr lang="en-US" sz="1400" b="0" dirty="0">
                          <a:solidFill>
                            <a:schemeClr val="tx1"/>
                          </a:solidFill>
                          <a:latin typeface="+mn-lt"/>
                        </a:rPr>
                        <a:t>91.2%</a:t>
                      </a:r>
                    </a:p>
                  </a:txBody>
                  <a:tcPr anchor="ctr"/>
                </a:tc>
                <a:tc>
                  <a:txBody>
                    <a:bodyPr/>
                    <a:lstStyle/>
                    <a:p>
                      <a:pPr algn="ctr" fontAlgn="b"/>
                      <a:r>
                        <a:rPr lang="en-US" sz="1400" b="0" i="0" u="none" strike="noStrike" dirty="0">
                          <a:solidFill>
                            <a:srgbClr val="000000"/>
                          </a:solidFill>
                          <a:effectLst/>
                          <a:latin typeface="+mn-lt"/>
                        </a:rPr>
                        <a:t>1.05 (0.85 - 1.31)</a:t>
                      </a:r>
                    </a:p>
                  </a:txBody>
                  <a:tcPr marL="9525" marR="9525" marT="9525" marB="0" anchor="ctr">
                    <a:solidFill>
                      <a:srgbClr val="F0E4D1"/>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21AD2AE7-D6AC-47DD-9777-F6653940EDA2}" type="slidenum">
              <a:rPr lang="en-US" smtClean="0"/>
              <a:t>82</a:t>
            </a:fld>
            <a:endParaRPr lang="en-US"/>
          </a:p>
        </p:txBody>
      </p:sp>
      <p:sp>
        <p:nvSpPr>
          <p:cNvPr id="11" name="Rectangle 10">
            <a:extLst>
              <a:ext uri="{FF2B5EF4-FFF2-40B4-BE49-F238E27FC236}">
                <a16:creationId xmlns:a16="http://schemas.microsoft.com/office/drawing/2014/main" id="{582AEFA5-DFA0-4D7E-92E8-629FC9795135}"/>
              </a:ext>
            </a:extLst>
          </p:cNvPr>
          <p:cNvSpPr/>
          <p:nvPr/>
        </p:nvSpPr>
        <p:spPr>
          <a:xfrm>
            <a:off x="5638800" y="4114800"/>
            <a:ext cx="3276599" cy="762000"/>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C7A675-8798-48FF-8765-5D1947E6A680}"/>
              </a:ext>
            </a:extLst>
          </p:cNvPr>
          <p:cNvSpPr/>
          <p:nvPr/>
        </p:nvSpPr>
        <p:spPr>
          <a:xfrm>
            <a:off x="5638800" y="4892040"/>
            <a:ext cx="3276599" cy="1051560"/>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6305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12648" y="609600"/>
            <a:ext cx="8153400" cy="838200"/>
          </a:xfrm>
          <a:prstGeom prst="rect">
            <a:avLst/>
          </a:prstGeom>
        </p:spPr>
        <p:txBody>
          <a:bodyP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100" dirty="0">
                <a:solidFill>
                  <a:schemeClr val="accent5"/>
                </a:solidFill>
              </a:rPr>
              <a:t>     Based on Priority Needs</a:t>
            </a:r>
            <a:endParaRPr lang="en-US" dirty="0">
              <a:solidFill>
                <a:schemeClr val="accent5"/>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237041891"/>
              </p:ext>
            </p:extLst>
          </p:nvPr>
        </p:nvGraphicFramePr>
        <p:xfrm>
          <a:off x="231652" y="1371600"/>
          <a:ext cx="8683749" cy="4953000"/>
        </p:xfrm>
        <a:graphic>
          <a:graphicData uri="http://schemas.openxmlformats.org/drawingml/2006/table">
            <a:tbl>
              <a:tblPr firstRow="1" lastCol="1" bandRow="1">
                <a:tableStyleId>{F5AB1C69-6EDB-4FF4-983F-18BD219EF322}</a:tableStyleId>
              </a:tblPr>
              <a:tblGrid>
                <a:gridCol w="533095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95399">
                  <a:extLst>
                    <a:ext uri="{9D8B030D-6E8A-4147-A177-3AD203B41FA5}">
                      <a16:colId xmlns:a16="http://schemas.microsoft.com/office/drawing/2014/main" val="20003"/>
                    </a:ext>
                  </a:extLst>
                </a:gridCol>
              </a:tblGrid>
              <a:tr h="388366">
                <a:tc>
                  <a:txBody>
                    <a:bodyPr/>
                    <a:lstStyle/>
                    <a:p>
                      <a:r>
                        <a:rPr lang="en-US" sz="1600" dirty="0"/>
                        <a:t>ITEMS</a:t>
                      </a:r>
                    </a:p>
                  </a:txBody>
                  <a:tcPr anchor="ctr"/>
                </a:tc>
                <a:tc>
                  <a:txBody>
                    <a:bodyPr/>
                    <a:lstStyle/>
                    <a:p>
                      <a:pPr algn="ctr"/>
                      <a:r>
                        <a:rPr lang="en-US" sz="1600" dirty="0"/>
                        <a:t>MA 2019</a:t>
                      </a:r>
                    </a:p>
                  </a:txBody>
                  <a:tcPr anchor="ctr"/>
                </a:tc>
                <a:tc>
                  <a:txBody>
                    <a:bodyPr/>
                    <a:lstStyle/>
                    <a:p>
                      <a:pPr algn="ctr"/>
                      <a:r>
                        <a:rPr lang="en-US" sz="1600" dirty="0"/>
                        <a:t>NM</a:t>
                      </a:r>
                    </a:p>
                  </a:txBody>
                  <a:tcPr anchor="ctr"/>
                </a:tc>
                <a:tc>
                  <a:txBody>
                    <a:bodyPr/>
                    <a:lstStyle/>
                    <a:p>
                      <a:pPr algn="ctr"/>
                      <a:r>
                        <a:rPr lang="en-US" sz="1600" dirty="0"/>
                        <a:t>RR (95% CI)</a:t>
                      </a:r>
                    </a:p>
                  </a:txBody>
                  <a:tcPr anchor="ctr"/>
                </a:tc>
                <a:extLst>
                  <a:ext uri="{0D108BD9-81ED-4DB2-BD59-A6C34878D82A}">
                    <a16:rowId xmlns:a16="http://schemas.microsoft.com/office/drawing/2014/main" val="10000"/>
                  </a:ext>
                </a:extLst>
              </a:tr>
              <a:tr h="1117218">
                <a:tc>
                  <a:txBody>
                    <a:bodyPr/>
                    <a:lstStyle/>
                    <a:p>
                      <a:r>
                        <a:rPr lang="en-US" sz="1400" b="1" dirty="0">
                          <a:latin typeface="Calibri" panose="020F0502020204030204" pitchFamily="34" charset="0"/>
                        </a:rPr>
                        <a:t>4a. </a:t>
                      </a:r>
                      <a:r>
                        <a:rPr lang="en-US" sz="1400" dirty="0">
                          <a:latin typeface="Calibri" panose="020F0502020204030204" pitchFamily="34" charset="0"/>
                        </a:rPr>
                        <a:t>Before beginning to brainstorm strategies, the team explicitly articulated, prioritized, and/or reviewed and confirmed the youth’s and family’s needs to plan for/address during the meeting. </a:t>
                      </a:r>
                      <a:r>
                        <a:rPr lang="en-US" sz="1400" b="0" dirty="0">
                          <a:latin typeface="Calibri" panose="020F0502020204030204" pitchFamily="34" charset="0"/>
                        </a:rPr>
                        <a:t>N=761</a:t>
                      </a:r>
                    </a:p>
                  </a:txBody>
                  <a:tcPr anchor="ctr"/>
                </a:tc>
                <a:tc>
                  <a:txBody>
                    <a:bodyPr/>
                    <a:lstStyle/>
                    <a:p>
                      <a:pPr algn="ctr" rtl="0" fontAlgn="t"/>
                      <a:r>
                        <a:rPr lang="en-US" sz="1400" b="0" i="0" u="none" strike="noStrike" dirty="0">
                          <a:solidFill>
                            <a:srgbClr val="000000"/>
                          </a:solidFill>
                          <a:effectLst/>
                          <a:latin typeface="+mn-lt"/>
                        </a:rPr>
                        <a:t>91%</a:t>
                      </a:r>
                    </a:p>
                  </a:txBody>
                  <a:tcPr marL="9525" marR="9525" marT="9525" marB="0" anchor="ctr"/>
                </a:tc>
                <a:tc>
                  <a:txBody>
                    <a:bodyPr/>
                    <a:lstStyle/>
                    <a:p>
                      <a:pPr algn="ctr"/>
                      <a:r>
                        <a:rPr lang="en-US" sz="1400" b="0" dirty="0">
                          <a:solidFill>
                            <a:schemeClr val="tx1"/>
                          </a:solidFill>
                          <a:latin typeface="+mn-lt"/>
                        </a:rPr>
                        <a:t>80.8%</a:t>
                      </a:r>
                    </a:p>
                  </a:txBody>
                  <a:tcPr anchor="ctr"/>
                </a:tc>
                <a:tc>
                  <a:txBody>
                    <a:bodyPr/>
                    <a:lstStyle/>
                    <a:p>
                      <a:pPr algn="ctr" fontAlgn="b"/>
                      <a:r>
                        <a:rPr lang="en-US" sz="1400" b="0" i="0" u="none" strike="noStrike">
                          <a:solidFill>
                            <a:srgbClr val="000000"/>
                          </a:solidFill>
                          <a:effectLst/>
                          <a:latin typeface="+mn-lt"/>
                        </a:rPr>
                        <a:t>1.13 (0.90 - 1.41)</a:t>
                      </a:r>
                    </a:p>
                  </a:txBody>
                  <a:tcPr marL="9525" marR="9525" marT="9525" marB="0" anchor="ctr">
                    <a:solidFill>
                      <a:srgbClr val="F0E4D1"/>
                    </a:solidFill>
                  </a:tcPr>
                </a:tc>
                <a:extLst>
                  <a:ext uri="{0D108BD9-81ED-4DB2-BD59-A6C34878D82A}">
                    <a16:rowId xmlns:a16="http://schemas.microsoft.com/office/drawing/2014/main" val="10001"/>
                  </a:ext>
                </a:extLst>
              </a:tr>
              <a:tr h="1117218">
                <a:tc>
                  <a:txBody>
                    <a:bodyPr/>
                    <a:lstStyle/>
                    <a:p>
                      <a:r>
                        <a:rPr lang="en-US" sz="1400" b="1" i="0" dirty="0">
                          <a:latin typeface="Calibri" panose="020F0502020204030204" pitchFamily="34" charset="0"/>
                        </a:rPr>
                        <a:t>4b.</a:t>
                      </a:r>
                      <a:r>
                        <a:rPr lang="en-US" sz="1400" b="1" i="0" baseline="0" dirty="0">
                          <a:latin typeface="Calibri" panose="020F0502020204030204" pitchFamily="34" charset="0"/>
                        </a:rPr>
                        <a:t> </a:t>
                      </a:r>
                      <a:r>
                        <a:rPr lang="en-US" sz="1400" i="0" baseline="0" dirty="0">
                          <a:latin typeface="Calibri" panose="020F0502020204030204" pitchFamily="34" charset="0"/>
                        </a:rPr>
                        <a:t>Every need that was planned for/addressed during the meeting was articulated as the underlying reason(s) why a problematic situation or behavior was occurring, and was not simply stated as a deficit, problematic behavior, or service need. </a:t>
                      </a:r>
                      <a:r>
                        <a:rPr lang="en-US" sz="1400" b="0" dirty="0">
                          <a:latin typeface="Calibri" panose="020F0502020204030204" pitchFamily="34" charset="0"/>
                        </a:rPr>
                        <a:t>N=747</a:t>
                      </a:r>
                    </a:p>
                  </a:txBody>
                  <a:tcPr anchor="ctr"/>
                </a:tc>
                <a:tc>
                  <a:txBody>
                    <a:bodyPr/>
                    <a:lstStyle/>
                    <a:p>
                      <a:pPr algn="ctr" rtl="0" fontAlgn="t"/>
                      <a:r>
                        <a:rPr lang="en-US" sz="1400" b="0" i="0" u="none" strike="noStrike" dirty="0">
                          <a:solidFill>
                            <a:srgbClr val="000000"/>
                          </a:solidFill>
                          <a:effectLst/>
                          <a:latin typeface="+mn-lt"/>
                        </a:rPr>
                        <a:t>87%</a:t>
                      </a:r>
                    </a:p>
                  </a:txBody>
                  <a:tcPr marL="9525" marR="9525" marT="9525" marB="0" anchor="ctr"/>
                </a:tc>
                <a:tc>
                  <a:txBody>
                    <a:bodyPr/>
                    <a:lstStyle/>
                    <a:p>
                      <a:pPr algn="ctr"/>
                      <a:r>
                        <a:rPr lang="en-US" sz="1400" b="0" dirty="0">
                          <a:solidFill>
                            <a:schemeClr val="tx1"/>
                          </a:solidFill>
                          <a:latin typeface="+mn-lt"/>
                        </a:rPr>
                        <a:t>63.8%</a:t>
                      </a:r>
                    </a:p>
                  </a:txBody>
                  <a:tcPr anchor="ctr"/>
                </a:tc>
                <a:tc>
                  <a:txBody>
                    <a:bodyPr/>
                    <a:lstStyle/>
                    <a:p>
                      <a:pPr algn="ctr" fontAlgn="b"/>
                      <a:r>
                        <a:rPr lang="en-US" sz="1400" b="0" i="0" u="none" strike="noStrike">
                          <a:solidFill>
                            <a:srgbClr val="000000"/>
                          </a:solidFill>
                          <a:effectLst/>
                          <a:latin typeface="+mn-lt"/>
                        </a:rPr>
                        <a:t>1.36 (1.07 - 1.74)</a:t>
                      </a:r>
                    </a:p>
                  </a:txBody>
                  <a:tcPr marL="9525" marR="9525" marT="9525" marB="0" anchor="ctr">
                    <a:solidFill>
                      <a:srgbClr val="F8F2EA"/>
                    </a:solidFill>
                  </a:tcPr>
                </a:tc>
                <a:extLst>
                  <a:ext uri="{0D108BD9-81ED-4DB2-BD59-A6C34878D82A}">
                    <a16:rowId xmlns:a16="http://schemas.microsoft.com/office/drawing/2014/main" val="10002"/>
                  </a:ext>
                </a:extLst>
              </a:tr>
              <a:tr h="606490">
                <a:tc>
                  <a:txBody>
                    <a:bodyPr/>
                    <a:lstStyle/>
                    <a:p>
                      <a:r>
                        <a:rPr lang="en-US" sz="1400" b="1" dirty="0">
                          <a:latin typeface="Calibri" panose="020F0502020204030204" pitchFamily="34" charset="0"/>
                        </a:rPr>
                        <a:t>4c.</a:t>
                      </a:r>
                      <a:r>
                        <a:rPr lang="en-US" sz="1400" baseline="0" dirty="0">
                          <a:latin typeface="Calibri" panose="020F0502020204030204" pitchFamily="34" charset="0"/>
                        </a:rPr>
                        <a:t> Planning focused on the underlying needs of other family members, not just the identified youth. </a:t>
                      </a:r>
                      <a:r>
                        <a:rPr lang="en-US" sz="1400" b="0" dirty="0">
                          <a:latin typeface="Calibri" panose="020F0502020204030204" pitchFamily="34" charset="0"/>
                        </a:rPr>
                        <a:t>N=738</a:t>
                      </a:r>
                    </a:p>
                  </a:txBody>
                  <a:tcPr anchor="ctr"/>
                </a:tc>
                <a:tc>
                  <a:txBody>
                    <a:bodyPr/>
                    <a:lstStyle/>
                    <a:p>
                      <a:pPr algn="ctr" rtl="0" fontAlgn="t"/>
                      <a:r>
                        <a:rPr lang="en-US" sz="1400" b="0" i="0" u="none" strike="noStrike">
                          <a:solidFill>
                            <a:srgbClr val="000000"/>
                          </a:solidFill>
                          <a:effectLst/>
                          <a:latin typeface="+mn-lt"/>
                        </a:rPr>
                        <a:t>89%</a:t>
                      </a:r>
                    </a:p>
                  </a:txBody>
                  <a:tcPr marL="9525" marR="9525" marT="9525" marB="0" anchor="ctr"/>
                </a:tc>
                <a:tc>
                  <a:txBody>
                    <a:bodyPr/>
                    <a:lstStyle/>
                    <a:p>
                      <a:pPr algn="ctr"/>
                      <a:r>
                        <a:rPr lang="en-US" sz="1400" b="0" dirty="0">
                          <a:solidFill>
                            <a:schemeClr val="tx1"/>
                          </a:solidFill>
                          <a:latin typeface="+mn-lt"/>
                        </a:rPr>
                        <a:t>67.0%</a:t>
                      </a:r>
                    </a:p>
                  </a:txBody>
                  <a:tcPr anchor="ctr"/>
                </a:tc>
                <a:tc>
                  <a:txBody>
                    <a:bodyPr/>
                    <a:lstStyle/>
                    <a:p>
                      <a:pPr algn="ctr" fontAlgn="b"/>
                      <a:r>
                        <a:rPr lang="en-US" sz="1400" b="0" i="0" u="none" strike="noStrike">
                          <a:solidFill>
                            <a:srgbClr val="000000"/>
                          </a:solidFill>
                          <a:effectLst/>
                          <a:latin typeface="+mn-lt"/>
                        </a:rPr>
                        <a:t>1.33 (1.05 - 1.69)</a:t>
                      </a:r>
                    </a:p>
                  </a:txBody>
                  <a:tcPr marL="9525" marR="9525" marT="9525" marB="0" anchor="ctr">
                    <a:solidFill>
                      <a:srgbClr val="F0E4D1"/>
                    </a:solidFill>
                  </a:tcPr>
                </a:tc>
                <a:extLst>
                  <a:ext uri="{0D108BD9-81ED-4DB2-BD59-A6C34878D82A}">
                    <a16:rowId xmlns:a16="http://schemas.microsoft.com/office/drawing/2014/main" val="10003"/>
                  </a:ext>
                </a:extLst>
              </a:tr>
              <a:tr h="861854">
                <a:tc>
                  <a:txBody>
                    <a:bodyPr/>
                    <a:lstStyle/>
                    <a:p>
                      <a:r>
                        <a:rPr lang="en-US" sz="1400" b="1" dirty="0">
                          <a:latin typeface="Calibri" panose="020F0502020204030204" pitchFamily="34" charset="0"/>
                        </a:rPr>
                        <a:t>4d.</a:t>
                      </a:r>
                      <a:r>
                        <a:rPr lang="en-US" sz="1400" baseline="0" dirty="0">
                          <a:latin typeface="Calibri" panose="020F0502020204030204" pitchFamily="34" charset="0"/>
                        </a:rPr>
                        <a:t> For every need that was planned for/addressed during the meeting, the team brainstormed more than one strategy to meet the need before deciding on next steps. </a:t>
                      </a:r>
                      <a:r>
                        <a:rPr lang="en-US" sz="1400" b="0" dirty="0">
                          <a:latin typeface="Calibri" panose="020F0502020204030204" pitchFamily="34" charset="0"/>
                        </a:rPr>
                        <a:t>N=714</a:t>
                      </a:r>
                    </a:p>
                  </a:txBody>
                  <a:tcPr anchor="ctr"/>
                </a:tc>
                <a:tc>
                  <a:txBody>
                    <a:bodyPr/>
                    <a:lstStyle/>
                    <a:p>
                      <a:pPr algn="ctr" rtl="0" fontAlgn="t"/>
                      <a:r>
                        <a:rPr lang="en-US" sz="1400" b="0" i="0" u="none" strike="noStrike">
                          <a:solidFill>
                            <a:srgbClr val="000000"/>
                          </a:solidFill>
                          <a:effectLst/>
                          <a:latin typeface="+mn-lt"/>
                        </a:rPr>
                        <a:t>84%</a:t>
                      </a:r>
                    </a:p>
                  </a:txBody>
                  <a:tcPr marL="9525" marR="9525" marT="9525" marB="0" anchor="ctr"/>
                </a:tc>
                <a:tc>
                  <a:txBody>
                    <a:bodyPr/>
                    <a:lstStyle/>
                    <a:p>
                      <a:pPr algn="ctr"/>
                      <a:r>
                        <a:rPr lang="en-US" sz="1400" b="0" dirty="0">
                          <a:solidFill>
                            <a:schemeClr val="tx1"/>
                          </a:solidFill>
                          <a:latin typeface="+mn-lt"/>
                        </a:rPr>
                        <a:t>80.0%</a:t>
                      </a:r>
                    </a:p>
                  </a:txBody>
                  <a:tcPr anchor="ctr"/>
                </a:tc>
                <a:tc>
                  <a:txBody>
                    <a:bodyPr/>
                    <a:lstStyle/>
                    <a:p>
                      <a:pPr algn="ctr" fontAlgn="b"/>
                      <a:r>
                        <a:rPr lang="en-US" sz="1400" b="0" i="0" u="none" strike="noStrike">
                          <a:solidFill>
                            <a:srgbClr val="000000"/>
                          </a:solidFill>
                          <a:effectLst/>
                          <a:latin typeface="+mn-lt"/>
                        </a:rPr>
                        <a:t>1.05 (0.84 - 1.32)</a:t>
                      </a:r>
                    </a:p>
                  </a:txBody>
                  <a:tcPr marL="9525" marR="9525" marT="9525" marB="0" anchor="ctr">
                    <a:solidFill>
                      <a:schemeClr val="accent4">
                        <a:lumMod val="20000"/>
                        <a:lumOff val="80000"/>
                      </a:schemeClr>
                    </a:solidFill>
                  </a:tcPr>
                </a:tc>
                <a:extLst>
                  <a:ext uri="{0D108BD9-81ED-4DB2-BD59-A6C34878D82A}">
                    <a16:rowId xmlns:a16="http://schemas.microsoft.com/office/drawing/2014/main" val="10004"/>
                  </a:ext>
                </a:extLst>
              </a:tr>
              <a:tr h="861854">
                <a:tc>
                  <a:txBody>
                    <a:bodyPr/>
                    <a:lstStyle/>
                    <a:p>
                      <a:r>
                        <a:rPr lang="en-US" sz="1400" b="1" dirty="0">
                          <a:latin typeface="Calibri" panose="020F0502020204030204" pitchFamily="34" charset="0"/>
                        </a:rPr>
                        <a:t>4e.</a:t>
                      </a:r>
                      <a:r>
                        <a:rPr lang="en-US" sz="1400" b="1" baseline="0" dirty="0">
                          <a:latin typeface="Calibri" panose="020F0502020204030204" pitchFamily="34" charset="0"/>
                        </a:rPr>
                        <a:t> </a:t>
                      </a:r>
                      <a:r>
                        <a:rPr lang="en-US" sz="1400" baseline="0" dirty="0">
                          <a:latin typeface="Calibri" panose="020F0502020204030204" pitchFamily="34" charset="0"/>
                        </a:rPr>
                        <a:t>The team discussed how they will know the youth and family’s needs have been sufficiently met to warrant a transition out of formal Wraparound services. </a:t>
                      </a:r>
                      <a:r>
                        <a:rPr lang="en-US" sz="1400" b="0" dirty="0">
                          <a:latin typeface="Calibri" panose="020F0502020204030204" pitchFamily="34" charset="0"/>
                        </a:rPr>
                        <a:t>N=665</a:t>
                      </a:r>
                    </a:p>
                  </a:txBody>
                  <a:tcPr anchor="ctr"/>
                </a:tc>
                <a:tc>
                  <a:txBody>
                    <a:bodyPr/>
                    <a:lstStyle/>
                    <a:p>
                      <a:pPr algn="ctr" rtl="0" fontAlgn="t"/>
                      <a:r>
                        <a:rPr lang="en-US" sz="1400" b="0" i="0" u="none" strike="noStrike" dirty="0">
                          <a:solidFill>
                            <a:srgbClr val="000000"/>
                          </a:solidFill>
                          <a:effectLst/>
                          <a:latin typeface="+mn-lt"/>
                        </a:rPr>
                        <a:t>66%</a:t>
                      </a:r>
                    </a:p>
                  </a:txBody>
                  <a:tcPr marL="9525" marR="9525" marT="9525" marB="0" anchor="ctr"/>
                </a:tc>
                <a:tc>
                  <a:txBody>
                    <a:bodyPr/>
                    <a:lstStyle/>
                    <a:p>
                      <a:pPr algn="ctr"/>
                      <a:r>
                        <a:rPr lang="en-US" sz="1400" b="0" dirty="0">
                          <a:solidFill>
                            <a:schemeClr val="tx1"/>
                          </a:solidFill>
                          <a:latin typeface="+mn-lt"/>
                        </a:rPr>
                        <a:t>47.9%</a:t>
                      </a:r>
                    </a:p>
                  </a:txBody>
                  <a:tcPr anchor="ctr"/>
                </a:tc>
                <a:tc>
                  <a:txBody>
                    <a:bodyPr/>
                    <a:lstStyle/>
                    <a:p>
                      <a:pPr algn="ctr" fontAlgn="b"/>
                      <a:r>
                        <a:rPr lang="en-US" sz="1400" b="0" i="0" u="none" strike="noStrike" dirty="0">
                          <a:solidFill>
                            <a:srgbClr val="000000"/>
                          </a:solidFill>
                          <a:effectLst/>
                          <a:latin typeface="+mn-lt"/>
                        </a:rPr>
                        <a:t>1.38 (1.05 - 1.81)</a:t>
                      </a:r>
                    </a:p>
                  </a:txBody>
                  <a:tcPr marL="9525" marR="9525" marT="9525" marB="0" anchor="ctr">
                    <a:solidFill>
                      <a:srgbClr val="F0E4D1"/>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21AD2AE7-D6AC-47DD-9777-F6653940EDA2}" type="slidenum">
              <a:rPr lang="en-US" smtClean="0"/>
              <a:t>83</a:t>
            </a:fld>
            <a:endParaRPr lang="en-US"/>
          </a:p>
        </p:txBody>
      </p:sp>
      <p:sp>
        <p:nvSpPr>
          <p:cNvPr id="12" name="Rectangle 11">
            <a:extLst>
              <a:ext uri="{FF2B5EF4-FFF2-40B4-BE49-F238E27FC236}">
                <a16:creationId xmlns:a16="http://schemas.microsoft.com/office/drawing/2014/main" id="{16D69112-F267-47D6-8C27-F7B6A8D42C19}"/>
              </a:ext>
            </a:extLst>
          </p:cNvPr>
          <p:cNvSpPr/>
          <p:nvPr/>
        </p:nvSpPr>
        <p:spPr>
          <a:xfrm>
            <a:off x="5552782" y="2895600"/>
            <a:ext cx="3359566" cy="1066800"/>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934C5A-CF38-4057-AA18-72BFD80D213D}"/>
              </a:ext>
            </a:extLst>
          </p:cNvPr>
          <p:cNvSpPr/>
          <p:nvPr/>
        </p:nvSpPr>
        <p:spPr>
          <a:xfrm>
            <a:off x="5549729" y="3962400"/>
            <a:ext cx="3359566" cy="609600"/>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9A50DD-A2FC-4162-8D57-461AF3BC7A51}"/>
              </a:ext>
            </a:extLst>
          </p:cNvPr>
          <p:cNvSpPr/>
          <p:nvPr/>
        </p:nvSpPr>
        <p:spPr>
          <a:xfrm>
            <a:off x="5549729" y="5484223"/>
            <a:ext cx="3359566" cy="840377"/>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8806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12648" y="76200"/>
            <a:ext cx="8153400" cy="1066800"/>
          </a:xfrm>
          <a:prstGeom prst="rect">
            <a:avLst/>
          </a:prstGeom>
        </p:spPr>
        <p:txBody>
          <a:bodyP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3600" dirty="0">
                <a:solidFill>
                  <a:schemeClr val="accent5"/>
                </a:solidFill>
              </a:rPr>
              <a:t>Use of Natural </a:t>
            </a:r>
          </a:p>
          <a:p>
            <a:pPr algn="ctr"/>
            <a:r>
              <a:rPr lang="en-US" sz="3600" dirty="0">
                <a:solidFill>
                  <a:schemeClr val="accent5"/>
                </a:solidFill>
              </a:rPr>
              <a:t>&amp; Community Supports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281461877"/>
              </p:ext>
            </p:extLst>
          </p:nvPr>
        </p:nvGraphicFramePr>
        <p:xfrm>
          <a:off x="161927" y="1217331"/>
          <a:ext cx="8762999" cy="5453181"/>
        </p:xfrm>
        <a:graphic>
          <a:graphicData uri="http://schemas.openxmlformats.org/drawingml/2006/table">
            <a:tbl>
              <a:tblPr firstRow="1" lastCol="1" bandRow="1">
                <a:tableStyleId>{F5AB1C69-6EDB-4FF4-983F-18BD219EF322}</a:tableStyleId>
              </a:tblPr>
              <a:tblGrid>
                <a:gridCol w="5324475">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381124">
                  <a:extLst>
                    <a:ext uri="{9D8B030D-6E8A-4147-A177-3AD203B41FA5}">
                      <a16:colId xmlns:a16="http://schemas.microsoft.com/office/drawing/2014/main" val="20003"/>
                    </a:ext>
                  </a:extLst>
                </a:gridCol>
              </a:tblGrid>
              <a:tr h="366104">
                <a:tc>
                  <a:txBody>
                    <a:bodyPr/>
                    <a:lstStyle/>
                    <a:p>
                      <a:r>
                        <a:rPr lang="en-US" sz="1600" dirty="0"/>
                        <a:t>ITEMS</a:t>
                      </a:r>
                    </a:p>
                  </a:txBody>
                  <a:tcPr anchor="ctr"/>
                </a:tc>
                <a:tc>
                  <a:txBody>
                    <a:bodyPr/>
                    <a:lstStyle/>
                    <a:p>
                      <a:pPr algn="ctr"/>
                      <a:r>
                        <a:rPr lang="en-US" sz="1600" dirty="0"/>
                        <a:t>MA</a:t>
                      </a:r>
                      <a:r>
                        <a:rPr lang="en-US" sz="1600" baseline="0" dirty="0"/>
                        <a:t> 2019</a:t>
                      </a:r>
                      <a:endParaRPr lang="en-US" sz="1600" dirty="0"/>
                    </a:p>
                  </a:txBody>
                  <a:tcPr anchor="ctr"/>
                </a:tc>
                <a:tc>
                  <a:txBody>
                    <a:bodyPr/>
                    <a:lstStyle/>
                    <a:p>
                      <a:pPr algn="ctr"/>
                      <a:r>
                        <a:rPr lang="en-US" sz="1600" dirty="0"/>
                        <a:t>NM</a:t>
                      </a:r>
                    </a:p>
                  </a:txBody>
                  <a:tcPr anchor="ctr"/>
                </a:tc>
                <a:tc>
                  <a:txBody>
                    <a:bodyPr/>
                    <a:lstStyle/>
                    <a:p>
                      <a:pPr algn="ctr"/>
                      <a:r>
                        <a:rPr lang="en-US" sz="1600" dirty="0"/>
                        <a:t>RR </a:t>
                      </a:r>
                    </a:p>
                    <a:p>
                      <a:pPr algn="ctr"/>
                      <a:r>
                        <a:rPr lang="en-US" sz="1600" dirty="0"/>
                        <a:t>(95%</a:t>
                      </a:r>
                      <a:r>
                        <a:rPr lang="en-US" sz="1600" baseline="0" dirty="0"/>
                        <a:t> CI)</a:t>
                      </a:r>
                      <a:endParaRPr lang="en-US" sz="1600" dirty="0"/>
                    </a:p>
                  </a:txBody>
                  <a:tcPr anchor="ctr"/>
                </a:tc>
                <a:extLst>
                  <a:ext uri="{0D108BD9-81ED-4DB2-BD59-A6C34878D82A}">
                    <a16:rowId xmlns:a16="http://schemas.microsoft.com/office/drawing/2014/main" val="10000"/>
                  </a:ext>
                </a:extLst>
              </a:tr>
              <a:tr h="992995">
                <a:tc>
                  <a:txBody>
                    <a:bodyPr/>
                    <a:lstStyle/>
                    <a:p>
                      <a:r>
                        <a:rPr lang="en-US" sz="1400" b="1" dirty="0">
                          <a:latin typeface="Calibri" panose="020F0502020204030204" pitchFamily="34" charset="0"/>
                        </a:rPr>
                        <a:t>5a. </a:t>
                      </a:r>
                      <a:r>
                        <a:rPr lang="en-US" sz="1400" dirty="0">
                          <a:latin typeface="Calibri" panose="020F0502020204030204" pitchFamily="34" charset="0"/>
                        </a:rPr>
                        <a:t>The team encouraged the youth’s and family’s positive connection to their natural supports (extended relatives, friends, neighbors, clergy, business owners, etc.) by exploring their current level of connection and integrating activities to foster connections into the Plan of Care. </a:t>
                      </a:r>
                      <a:r>
                        <a:rPr lang="en-US" sz="1200" b="0" dirty="0">
                          <a:latin typeface="Calibri" panose="020F0502020204030204" pitchFamily="34" charset="0"/>
                        </a:rPr>
                        <a:t>N=732</a:t>
                      </a:r>
                    </a:p>
                  </a:txBody>
                  <a:tcPr anchor="ctr"/>
                </a:tc>
                <a:tc>
                  <a:txBody>
                    <a:bodyPr/>
                    <a:lstStyle/>
                    <a:p>
                      <a:pPr algn="ctr" rtl="0" fontAlgn="t"/>
                      <a:r>
                        <a:rPr lang="en-US" sz="1400" b="0" i="0" u="none" strike="noStrike">
                          <a:solidFill>
                            <a:srgbClr val="000000"/>
                          </a:solidFill>
                          <a:effectLst/>
                          <a:latin typeface="+mn-lt"/>
                        </a:rPr>
                        <a:t>81%</a:t>
                      </a:r>
                    </a:p>
                  </a:txBody>
                  <a:tcPr marL="9525" marR="9525" marT="9525" marB="0" anchor="ctr"/>
                </a:tc>
                <a:tc>
                  <a:txBody>
                    <a:bodyPr/>
                    <a:lstStyle/>
                    <a:p>
                      <a:pPr algn="ctr"/>
                      <a:r>
                        <a:rPr lang="en-US" sz="1400" b="0" dirty="0">
                          <a:solidFill>
                            <a:schemeClr val="tx1"/>
                          </a:solidFill>
                          <a:latin typeface="+mn-lt"/>
                        </a:rPr>
                        <a:t>66.9%</a:t>
                      </a:r>
                    </a:p>
                  </a:txBody>
                  <a:tcPr anchor="ctr"/>
                </a:tc>
                <a:tc>
                  <a:txBody>
                    <a:bodyPr/>
                    <a:lstStyle/>
                    <a:p>
                      <a:pPr algn="ctr" fontAlgn="b"/>
                      <a:r>
                        <a:rPr lang="en-US" sz="1400" b="0" i="0" u="none" strike="noStrike">
                          <a:solidFill>
                            <a:srgbClr val="000000"/>
                          </a:solidFill>
                          <a:effectLst/>
                          <a:latin typeface="+mn-lt"/>
                        </a:rPr>
                        <a:t>1.21 (0.95 - 1.54)</a:t>
                      </a:r>
                    </a:p>
                  </a:txBody>
                  <a:tcPr marL="9525" marR="9525" marT="9525" marB="0" anchor="ctr">
                    <a:solidFill>
                      <a:srgbClr val="F0E4D1"/>
                    </a:solidFill>
                  </a:tcPr>
                </a:tc>
                <a:extLst>
                  <a:ext uri="{0D108BD9-81ED-4DB2-BD59-A6C34878D82A}">
                    <a16:rowId xmlns:a16="http://schemas.microsoft.com/office/drawing/2014/main" val="10001"/>
                  </a:ext>
                </a:extLst>
              </a:tr>
              <a:tr h="1218676">
                <a:tc>
                  <a:txBody>
                    <a:bodyPr/>
                    <a:lstStyle/>
                    <a:p>
                      <a:r>
                        <a:rPr lang="en-US" sz="1400" b="1" i="0" dirty="0">
                          <a:latin typeface="Calibri" panose="020F0502020204030204" pitchFamily="34" charset="0"/>
                        </a:rPr>
                        <a:t>5b. </a:t>
                      </a:r>
                      <a:r>
                        <a:rPr lang="en-US" sz="1400" i="0" dirty="0">
                          <a:latin typeface="Calibri" panose="020F0502020204030204" pitchFamily="34" charset="0"/>
                        </a:rPr>
                        <a:t>The team encouraged the youth’s and family’s positive connection to their community through participation in community activities, clubs, and/or other informal organizations by exploring their current level of connection and integrating activities to foster connections into the Plan of Care. </a:t>
                      </a:r>
                      <a:r>
                        <a:rPr lang="en-US" sz="1200" b="0" dirty="0">
                          <a:latin typeface="Calibri" panose="020F0502020204030204" pitchFamily="34" charset="0"/>
                        </a:rPr>
                        <a:t>N=727</a:t>
                      </a:r>
                    </a:p>
                  </a:txBody>
                  <a:tcPr anchor="ctr"/>
                </a:tc>
                <a:tc>
                  <a:txBody>
                    <a:bodyPr/>
                    <a:lstStyle/>
                    <a:p>
                      <a:pPr algn="ctr" rtl="0" fontAlgn="t"/>
                      <a:r>
                        <a:rPr lang="en-US" sz="1400" b="0" i="0" u="none" strike="noStrike">
                          <a:solidFill>
                            <a:srgbClr val="000000"/>
                          </a:solidFill>
                          <a:effectLst/>
                          <a:latin typeface="+mn-lt"/>
                        </a:rPr>
                        <a:t>88%</a:t>
                      </a:r>
                    </a:p>
                  </a:txBody>
                  <a:tcPr marL="9525" marR="9525" marT="9525" marB="0" anchor="ctr"/>
                </a:tc>
                <a:tc>
                  <a:txBody>
                    <a:bodyPr/>
                    <a:lstStyle/>
                    <a:p>
                      <a:pPr algn="ctr"/>
                      <a:r>
                        <a:rPr lang="en-US" sz="1400" b="0" dirty="0">
                          <a:solidFill>
                            <a:schemeClr val="tx1"/>
                          </a:solidFill>
                          <a:latin typeface="+mn-lt"/>
                        </a:rPr>
                        <a:t>66.7%</a:t>
                      </a:r>
                    </a:p>
                  </a:txBody>
                  <a:tcPr anchor="ctr"/>
                </a:tc>
                <a:tc>
                  <a:txBody>
                    <a:bodyPr/>
                    <a:lstStyle/>
                    <a:p>
                      <a:pPr algn="ctr" fontAlgn="b"/>
                      <a:r>
                        <a:rPr lang="en-US" sz="1400" b="0" i="0" u="none" strike="noStrike">
                          <a:solidFill>
                            <a:srgbClr val="000000"/>
                          </a:solidFill>
                          <a:effectLst/>
                          <a:latin typeface="+mn-lt"/>
                        </a:rPr>
                        <a:t>1.32 (1.04 - 1.68)</a:t>
                      </a:r>
                    </a:p>
                  </a:txBody>
                  <a:tcPr marL="9525" marR="9525" marT="9525" marB="0" anchor="ctr">
                    <a:solidFill>
                      <a:srgbClr val="F8F2EA"/>
                    </a:solidFill>
                  </a:tcPr>
                </a:tc>
                <a:extLst>
                  <a:ext uri="{0D108BD9-81ED-4DB2-BD59-A6C34878D82A}">
                    <a16:rowId xmlns:a16="http://schemas.microsoft.com/office/drawing/2014/main" val="10002"/>
                  </a:ext>
                </a:extLst>
              </a:tr>
              <a:tr h="992995">
                <a:tc>
                  <a:txBody>
                    <a:bodyPr/>
                    <a:lstStyle/>
                    <a:p>
                      <a:r>
                        <a:rPr lang="en-US" sz="1400" b="1" dirty="0">
                          <a:latin typeface="Calibri" panose="020F0502020204030204" pitchFamily="34" charset="0"/>
                        </a:rPr>
                        <a:t>5c. </a:t>
                      </a:r>
                      <a:r>
                        <a:rPr lang="en-US" sz="1400" dirty="0">
                          <a:latin typeface="Calibri" panose="020F0502020204030204" pitchFamily="34" charset="0"/>
                        </a:rPr>
                        <a:t>Natural supports (e.g., extended relatives, friends, neighbors, clergy, business owners, etc.) are actively involved in implementing strategies in the Plan of Care or Crisis Plan developed and/or discussed at the meeting. </a:t>
                      </a:r>
                      <a:r>
                        <a:rPr lang="en-US" sz="1200" b="0" dirty="0">
                          <a:latin typeface="Calibri" panose="020F0502020204030204" pitchFamily="34" charset="0"/>
                        </a:rPr>
                        <a:t>N=633</a:t>
                      </a:r>
                    </a:p>
                  </a:txBody>
                  <a:tcPr anchor="ctr"/>
                </a:tc>
                <a:tc>
                  <a:txBody>
                    <a:bodyPr/>
                    <a:lstStyle/>
                    <a:p>
                      <a:pPr algn="ctr" rtl="0" fontAlgn="t"/>
                      <a:r>
                        <a:rPr lang="en-US" sz="1400" b="0" i="0" u="none" strike="noStrike">
                          <a:solidFill>
                            <a:srgbClr val="000000"/>
                          </a:solidFill>
                          <a:effectLst/>
                          <a:latin typeface="+mn-lt"/>
                        </a:rPr>
                        <a:t>53%</a:t>
                      </a:r>
                    </a:p>
                  </a:txBody>
                  <a:tcPr marL="9525" marR="9525" marT="9525" marB="0" anchor="ctr"/>
                </a:tc>
                <a:tc>
                  <a:txBody>
                    <a:bodyPr/>
                    <a:lstStyle/>
                    <a:p>
                      <a:pPr algn="ctr"/>
                      <a:r>
                        <a:rPr lang="en-US" sz="1400" b="0" dirty="0">
                          <a:solidFill>
                            <a:schemeClr val="tx1"/>
                          </a:solidFill>
                          <a:latin typeface="+mn-lt"/>
                        </a:rPr>
                        <a:t>40.0%</a:t>
                      </a:r>
                    </a:p>
                  </a:txBody>
                  <a:tcPr anchor="ctr"/>
                </a:tc>
                <a:tc>
                  <a:txBody>
                    <a:bodyPr/>
                    <a:lstStyle/>
                    <a:p>
                      <a:pPr algn="ctr" fontAlgn="b"/>
                      <a:r>
                        <a:rPr lang="en-US" sz="1400" b="0" i="0" u="none" strike="noStrike">
                          <a:solidFill>
                            <a:srgbClr val="000000"/>
                          </a:solidFill>
                          <a:effectLst/>
                          <a:latin typeface="+mn-lt"/>
                        </a:rPr>
                        <a:t>1.33 (0.99 - 1.77)</a:t>
                      </a:r>
                    </a:p>
                  </a:txBody>
                  <a:tcPr marL="9525" marR="9525" marT="9525" marB="0" anchor="ctr">
                    <a:solidFill>
                      <a:srgbClr val="F0E4D1"/>
                    </a:solidFill>
                  </a:tcPr>
                </a:tc>
                <a:extLst>
                  <a:ext uri="{0D108BD9-81ED-4DB2-BD59-A6C34878D82A}">
                    <a16:rowId xmlns:a16="http://schemas.microsoft.com/office/drawing/2014/main" val="10003"/>
                  </a:ext>
                </a:extLst>
              </a:tr>
              <a:tr h="767315">
                <a:tc>
                  <a:txBody>
                    <a:bodyPr/>
                    <a:lstStyle/>
                    <a:p>
                      <a:r>
                        <a:rPr lang="en-US" sz="1400" b="1" dirty="0">
                          <a:latin typeface="Calibri" panose="020F0502020204030204" pitchFamily="34" charset="0"/>
                        </a:rPr>
                        <a:t>5d.</a:t>
                      </a:r>
                      <a:r>
                        <a:rPr lang="en-US" sz="1400" b="1" baseline="0" dirty="0">
                          <a:latin typeface="Calibri" panose="020F0502020204030204" pitchFamily="34" charset="0"/>
                        </a:rPr>
                        <a:t> </a:t>
                      </a:r>
                      <a:r>
                        <a:rPr lang="en-US" sz="1400" baseline="0" dirty="0">
                          <a:latin typeface="Calibri" panose="020F0502020204030204" pitchFamily="34" charset="0"/>
                        </a:rPr>
                        <a:t>The Plan of Care or Crisis Plan developed and/or discussed at the meeting supports the youth’s integration into the least restrictive residential and/or educational environment possible. </a:t>
                      </a:r>
                      <a:r>
                        <a:rPr lang="en-US" sz="1200" b="0" dirty="0">
                          <a:latin typeface="Calibri" panose="020F0502020204030204" pitchFamily="34" charset="0"/>
                        </a:rPr>
                        <a:t>N=682</a:t>
                      </a:r>
                    </a:p>
                  </a:txBody>
                  <a:tcPr anchor="ctr"/>
                </a:tc>
                <a:tc>
                  <a:txBody>
                    <a:bodyPr/>
                    <a:lstStyle/>
                    <a:p>
                      <a:pPr algn="ctr" rtl="0" fontAlgn="t"/>
                      <a:r>
                        <a:rPr lang="en-US" sz="1400" b="0" i="0" u="none" strike="noStrike">
                          <a:solidFill>
                            <a:srgbClr val="000000"/>
                          </a:solidFill>
                          <a:effectLst/>
                          <a:latin typeface="+mn-lt"/>
                        </a:rPr>
                        <a:t>97%</a:t>
                      </a:r>
                    </a:p>
                  </a:txBody>
                  <a:tcPr marL="9525" marR="9525" marT="9525" marB="0" anchor="ctr"/>
                </a:tc>
                <a:tc>
                  <a:txBody>
                    <a:bodyPr/>
                    <a:lstStyle/>
                    <a:p>
                      <a:pPr algn="ctr"/>
                      <a:r>
                        <a:rPr lang="en-US" sz="1400" b="0" dirty="0">
                          <a:solidFill>
                            <a:schemeClr val="tx1"/>
                          </a:solidFill>
                          <a:latin typeface="+mn-lt"/>
                        </a:rPr>
                        <a:t>94.2%</a:t>
                      </a:r>
                    </a:p>
                  </a:txBody>
                  <a:tcPr anchor="ctr"/>
                </a:tc>
                <a:tc>
                  <a:txBody>
                    <a:bodyPr/>
                    <a:lstStyle/>
                    <a:p>
                      <a:pPr algn="ctr" fontAlgn="b"/>
                      <a:r>
                        <a:rPr lang="en-US" sz="1400" b="0" i="0" u="none" strike="noStrike" dirty="0">
                          <a:solidFill>
                            <a:srgbClr val="000000"/>
                          </a:solidFill>
                          <a:effectLst/>
                          <a:latin typeface="+mn-lt"/>
                        </a:rPr>
                        <a:t>1.03 (0.83 - 1.28)</a:t>
                      </a:r>
                    </a:p>
                  </a:txBody>
                  <a:tcPr marL="9525" marR="9525" marT="9525" marB="0" anchor="ctr">
                    <a:solidFill>
                      <a:schemeClr val="accent4">
                        <a:lumMod val="20000"/>
                        <a:lumOff val="80000"/>
                      </a:schemeClr>
                    </a:solidFill>
                  </a:tcPr>
                </a:tc>
                <a:extLst>
                  <a:ext uri="{0D108BD9-81ED-4DB2-BD59-A6C34878D82A}">
                    <a16:rowId xmlns:a16="http://schemas.microsoft.com/office/drawing/2014/main" val="10004"/>
                  </a:ext>
                </a:extLst>
              </a:tr>
              <a:tr h="767315">
                <a:tc>
                  <a:txBody>
                    <a:bodyPr/>
                    <a:lstStyle/>
                    <a:p>
                      <a:r>
                        <a:rPr lang="en-US" sz="1400" b="1" dirty="0">
                          <a:latin typeface="Calibri" panose="020F0502020204030204" pitchFamily="34" charset="0"/>
                        </a:rPr>
                        <a:t>5e.</a:t>
                      </a:r>
                      <a:r>
                        <a:rPr lang="en-US" sz="1400" b="1" baseline="0" dirty="0">
                          <a:latin typeface="Calibri" panose="020F0502020204030204" pitchFamily="34" charset="0"/>
                        </a:rPr>
                        <a:t> </a:t>
                      </a:r>
                      <a:r>
                        <a:rPr lang="en-US" sz="1400" baseline="0" dirty="0">
                          <a:latin typeface="Calibri" panose="020F0502020204030204" pitchFamily="34" charset="0"/>
                        </a:rPr>
                        <a:t>The Plan of Care or Crisis Plan developed and/or discussed at the meeting represents a balance between informal (natural and community) and formal strategies, services, and supports. </a:t>
                      </a:r>
                      <a:r>
                        <a:rPr lang="en-US" sz="1200" b="0" dirty="0">
                          <a:latin typeface="Calibri" panose="020F0502020204030204" pitchFamily="34" charset="0"/>
                        </a:rPr>
                        <a:t>N=714</a:t>
                      </a:r>
                    </a:p>
                  </a:txBody>
                  <a:tcPr anchor="ctr"/>
                </a:tc>
                <a:tc>
                  <a:txBody>
                    <a:bodyPr/>
                    <a:lstStyle/>
                    <a:p>
                      <a:pPr algn="ctr" rtl="0" fontAlgn="t"/>
                      <a:r>
                        <a:rPr lang="en-US" sz="1400" b="0" i="0" u="none" strike="noStrike" dirty="0">
                          <a:solidFill>
                            <a:srgbClr val="000000"/>
                          </a:solidFill>
                          <a:effectLst/>
                          <a:latin typeface="+mn-lt"/>
                        </a:rPr>
                        <a:t>73%</a:t>
                      </a:r>
                    </a:p>
                  </a:txBody>
                  <a:tcPr marL="9525" marR="9525" marT="9525" marB="0" anchor="ctr"/>
                </a:tc>
                <a:tc>
                  <a:txBody>
                    <a:bodyPr/>
                    <a:lstStyle/>
                    <a:p>
                      <a:pPr algn="ctr"/>
                      <a:r>
                        <a:rPr lang="en-US" sz="1400" b="0" dirty="0">
                          <a:solidFill>
                            <a:schemeClr val="tx1"/>
                          </a:solidFill>
                          <a:latin typeface="+mn-lt"/>
                        </a:rPr>
                        <a:t>60.7%</a:t>
                      </a:r>
                    </a:p>
                  </a:txBody>
                  <a:tcPr anchor="ctr"/>
                </a:tc>
                <a:tc>
                  <a:txBody>
                    <a:bodyPr/>
                    <a:lstStyle/>
                    <a:p>
                      <a:pPr algn="ctr" fontAlgn="b"/>
                      <a:r>
                        <a:rPr lang="en-US" sz="1400" b="0" i="0" u="none" strike="noStrike" dirty="0">
                          <a:solidFill>
                            <a:srgbClr val="000000"/>
                          </a:solidFill>
                          <a:effectLst/>
                          <a:latin typeface="+mn-lt"/>
                        </a:rPr>
                        <a:t>1.20 (0.94 - 1.54)</a:t>
                      </a:r>
                    </a:p>
                  </a:txBody>
                  <a:tcPr marL="9525" marR="9525" marT="9525" marB="0" anchor="ctr">
                    <a:solidFill>
                      <a:srgbClr val="F0E4D1"/>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21AD2AE7-D6AC-47DD-9777-F6653940EDA2}" type="slidenum">
              <a:rPr lang="en-US" smtClean="0"/>
              <a:t>84</a:t>
            </a:fld>
            <a:endParaRPr lang="en-US"/>
          </a:p>
        </p:txBody>
      </p:sp>
      <p:sp>
        <p:nvSpPr>
          <p:cNvPr id="7" name="Rectangle 6">
            <a:extLst>
              <a:ext uri="{FF2B5EF4-FFF2-40B4-BE49-F238E27FC236}">
                <a16:creationId xmlns:a16="http://schemas.microsoft.com/office/drawing/2014/main" id="{DA4E4144-6CDB-4F30-A227-43CC72271DB8}"/>
              </a:ext>
            </a:extLst>
          </p:cNvPr>
          <p:cNvSpPr/>
          <p:nvPr/>
        </p:nvSpPr>
        <p:spPr>
          <a:xfrm>
            <a:off x="5486400" y="2971800"/>
            <a:ext cx="3438526" cy="1143000"/>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D4682D2-4F1B-4ABE-84E7-DB3C9BECB5F4}"/>
              </a:ext>
            </a:extLst>
          </p:cNvPr>
          <p:cNvSpPr/>
          <p:nvPr/>
        </p:nvSpPr>
        <p:spPr>
          <a:xfrm>
            <a:off x="5486400" y="4114800"/>
            <a:ext cx="3438526" cy="990600"/>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0418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12648" y="609600"/>
            <a:ext cx="8153400" cy="838200"/>
          </a:xfrm>
          <a:prstGeom prst="rect">
            <a:avLst/>
          </a:prstGeom>
        </p:spPr>
        <p:txBody>
          <a:bodyP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100" dirty="0">
                <a:solidFill>
                  <a:schemeClr val="accent5"/>
                </a:solidFill>
              </a:rPr>
              <a:t>     Outcomes-Based Process</a:t>
            </a:r>
            <a:endParaRPr lang="en-US" dirty="0">
              <a:solidFill>
                <a:schemeClr val="accent5"/>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78826522"/>
              </p:ext>
            </p:extLst>
          </p:nvPr>
        </p:nvGraphicFramePr>
        <p:xfrm>
          <a:off x="381003" y="1370599"/>
          <a:ext cx="8534398" cy="4953000"/>
        </p:xfrm>
        <a:graphic>
          <a:graphicData uri="http://schemas.openxmlformats.org/drawingml/2006/table">
            <a:tbl>
              <a:tblPr firstRow="1" lastCol="1" bandRow="1">
                <a:tableStyleId>{F5AB1C69-6EDB-4FF4-983F-18BD219EF322}</a:tableStyleId>
              </a:tblPr>
              <a:tblGrid>
                <a:gridCol w="5105397">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371601">
                  <a:extLst>
                    <a:ext uri="{9D8B030D-6E8A-4147-A177-3AD203B41FA5}">
                      <a16:colId xmlns:a16="http://schemas.microsoft.com/office/drawing/2014/main" val="20003"/>
                    </a:ext>
                  </a:extLst>
                </a:gridCol>
              </a:tblGrid>
              <a:tr h="409478">
                <a:tc>
                  <a:txBody>
                    <a:bodyPr/>
                    <a:lstStyle/>
                    <a:p>
                      <a:r>
                        <a:rPr lang="en-US" sz="1600" dirty="0"/>
                        <a:t>ITEMS</a:t>
                      </a:r>
                    </a:p>
                  </a:txBody>
                  <a:tcPr anchor="ctr"/>
                </a:tc>
                <a:tc>
                  <a:txBody>
                    <a:bodyPr/>
                    <a:lstStyle/>
                    <a:p>
                      <a:pPr algn="ctr"/>
                      <a:r>
                        <a:rPr lang="en-US" sz="1600" dirty="0"/>
                        <a:t>MA 2019</a:t>
                      </a:r>
                    </a:p>
                  </a:txBody>
                  <a:tcPr anchor="ctr"/>
                </a:tc>
                <a:tc>
                  <a:txBody>
                    <a:bodyPr/>
                    <a:lstStyle/>
                    <a:p>
                      <a:pPr algn="ctr"/>
                      <a:r>
                        <a:rPr lang="en-US" sz="1600" dirty="0"/>
                        <a:t>NM</a:t>
                      </a:r>
                    </a:p>
                  </a:txBody>
                  <a:tcPr anchor="ctr"/>
                </a:tc>
                <a:tc>
                  <a:txBody>
                    <a:bodyPr/>
                    <a:lstStyle/>
                    <a:p>
                      <a:pPr algn="ctr"/>
                      <a:r>
                        <a:rPr lang="en-US" sz="1600" dirty="0"/>
                        <a:t>RR (95% CI)</a:t>
                      </a:r>
                    </a:p>
                  </a:txBody>
                  <a:tcPr anchor="ctr"/>
                </a:tc>
                <a:extLst>
                  <a:ext uri="{0D108BD9-81ED-4DB2-BD59-A6C34878D82A}">
                    <a16:rowId xmlns:a16="http://schemas.microsoft.com/office/drawing/2014/main" val="10000"/>
                  </a:ext>
                </a:extLst>
              </a:tr>
              <a:tr h="908704">
                <a:tc>
                  <a:txBody>
                    <a:bodyPr/>
                    <a:lstStyle/>
                    <a:p>
                      <a:r>
                        <a:rPr lang="en-US" sz="1400" b="1" dirty="0">
                          <a:latin typeface="Calibri" panose="020F0502020204030204" pitchFamily="34" charset="0"/>
                        </a:rPr>
                        <a:t>6a.</a:t>
                      </a:r>
                      <a:r>
                        <a:rPr lang="en-US" sz="1400" b="1" baseline="0" dirty="0">
                          <a:latin typeface="Calibri" panose="020F0502020204030204" pitchFamily="34" charset="0"/>
                        </a:rPr>
                        <a:t> </a:t>
                      </a:r>
                      <a:r>
                        <a:rPr lang="en-US" sz="1400" baseline="0" dirty="0">
                          <a:latin typeface="Calibri" panose="020F0502020204030204" pitchFamily="34" charset="0"/>
                        </a:rPr>
                        <a:t>The team reviewed how close the youth and family are to achieving their vision, mission, or Wraparound team goal (i.e., the overarching purpose of Wraparound involvement). </a:t>
                      </a:r>
                      <a:r>
                        <a:rPr lang="en-US" sz="1400" b="0" dirty="0">
                          <a:latin typeface="Calibri" panose="020F0502020204030204" pitchFamily="34" charset="0"/>
                        </a:rPr>
                        <a:t>N=669</a:t>
                      </a:r>
                    </a:p>
                  </a:txBody>
                  <a:tcPr anchor="ctr"/>
                </a:tc>
                <a:tc>
                  <a:txBody>
                    <a:bodyPr/>
                    <a:lstStyle/>
                    <a:p>
                      <a:pPr algn="ctr" rtl="0" fontAlgn="t"/>
                      <a:r>
                        <a:rPr lang="en-US" sz="1400" b="0" i="0" u="none" strike="noStrike" dirty="0">
                          <a:solidFill>
                            <a:srgbClr val="000000"/>
                          </a:solidFill>
                          <a:effectLst/>
                          <a:latin typeface="+mn-lt"/>
                        </a:rPr>
                        <a:t>81%</a:t>
                      </a:r>
                    </a:p>
                  </a:txBody>
                  <a:tcPr marL="9525" marR="9525" marT="9525" marB="0" anchor="ctr"/>
                </a:tc>
                <a:tc>
                  <a:txBody>
                    <a:bodyPr/>
                    <a:lstStyle/>
                    <a:p>
                      <a:pPr algn="ctr"/>
                      <a:r>
                        <a:rPr lang="en-US" sz="1400" b="0" dirty="0">
                          <a:solidFill>
                            <a:schemeClr val="tx1"/>
                          </a:solidFill>
                          <a:latin typeface="+mn-lt"/>
                        </a:rPr>
                        <a:t>54.7%</a:t>
                      </a:r>
                    </a:p>
                  </a:txBody>
                  <a:tcPr anchor="ctr">
                    <a:solidFill>
                      <a:srgbClr val="F0E4D1"/>
                    </a:solidFill>
                  </a:tcPr>
                </a:tc>
                <a:tc>
                  <a:txBody>
                    <a:bodyPr/>
                    <a:lstStyle/>
                    <a:p>
                      <a:pPr algn="ctr" fontAlgn="b"/>
                      <a:r>
                        <a:rPr lang="en-US" sz="1400" b="0" i="0" u="none" strike="noStrike">
                          <a:solidFill>
                            <a:srgbClr val="000000"/>
                          </a:solidFill>
                          <a:effectLst/>
                          <a:latin typeface="+mn-lt"/>
                        </a:rPr>
                        <a:t>1.48 (1.15 - 1.91)</a:t>
                      </a:r>
                    </a:p>
                  </a:txBody>
                  <a:tcPr marL="9525" marR="9525" marT="9525" marB="0" anchor="ctr">
                    <a:solidFill>
                      <a:srgbClr val="F0E4D1"/>
                    </a:solidFill>
                  </a:tcPr>
                </a:tc>
                <a:extLst>
                  <a:ext uri="{0D108BD9-81ED-4DB2-BD59-A6C34878D82A}">
                    <a16:rowId xmlns:a16="http://schemas.microsoft.com/office/drawing/2014/main" val="10001"/>
                  </a:ext>
                </a:extLst>
              </a:tr>
              <a:tr h="639459">
                <a:tc>
                  <a:txBody>
                    <a:bodyPr/>
                    <a:lstStyle/>
                    <a:p>
                      <a:r>
                        <a:rPr lang="en-US" sz="1400" b="1" i="0" dirty="0">
                          <a:latin typeface="Calibri" panose="020F0502020204030204" pitchFamily="34" charset="0"/>
                        </a:rPr>
                        <a:t>6b.</a:t>
                      </a:r>
                      <a:r>
                        <a:rPr lang="en-US" sz="1400" b="1" i="0" baseline="0" dirty="0">
                          <a:latin typeface="Calibri" panose="020F0502020204030204" pitchFamily="34" charset="0"/>
                        </a:rPr>
                        <a:t> </a:t>
                      </a:r>
                      <a:r>
                        <a:rPr lang="en-US" sz="1400" i="0" baseline="0" dirty="0">
                          <a:latin typeface="Calibri" panose="020F0502020204030204" pitchFamily="34" charset="0"/>
                        </a:rPr>
                        <a:t>The team reviewed the status of task/action step completion since the last meeting. </a:t>
                      </a:r>
                      <a:r>
                        <a:rPr lang="en-US" sz="1400" b="0" dirty="0">
                          <a:latin typeface="Calibri" panose="020F0502020204030204" pitchFamily="34" charset="0"/>
                        </a:rPr>
                        <a:t>N=633</a:t>
                      </a:r>
                    </a:p>
                  </a:txBody>
                  <a:tcPr anchor="ctr"/>
                </a:tc>
                <a:tc>
                  <a:txBody>
                    <a:bodyPr/>
                    <a:lstStyle/>
                    <a:p>
                      <a:pPr algn="ctr" rtl="0" fontAlgn="t"/>
                      <a:r>
                        <a:rPr lang="en-US" sz="1400" b="0" i="0" u="none" strike="noStrike" dirty="0">
                          <a:solidFill>
                            <a:srgbClr val="000000"/>
                          </a:solidFill>
                          <a:effectLst/>
                          <a:latin typeface="+mn-lt"/>
                        </a:rPr>
                        <a:t>93%</a:t>
                      </a:r>
                    </a:p>
                  </a:txBody>
                  <a:tcPr marL="9525" marR="9525" marT="9525" marB="0" anchor="ctr"/>
                </a:tc>
                <a:tc>
                  <a:txBody>
                    <a:bodyPr/>
                    <a:lstStyle/>
                    <a:p>
                      <a:pPr algn="ctr"/>
                      <a:r>
                        <a:rPr lang="en-US" sz="1400" b="0" dirty="0">
                          <a:solidFill>
                            <a:schemeClr val="tx1"/>
                          </a:solidFill>
                          <a:latin typeface="+mn-lt"/>
                        </a:rPr>
                        <a:t>77.4%</a:t>
                      </a:r>
                    </a:p>
                  </a:txBody>
                  <a:tcPr anchor="ctr">
                    <a:solidFill>
                      <a:srgbClr val="F8F2EA"/>
                    </a:solidFill>
                  </a:tcPr>
                </a:tc>
                <a:tc>
                  <a:txBody>
                    <a:bodyPr/>
                    <a:lstStyle/>
                    <a:p>
                      <a:pPr algn="ctr" fontAlgn="b"/>
                      <a:r>
                        <a:rPr lang="en-US" sz="1400" b="0" i="0" u="none" strike="noStrike">
                          <a:solidFill>
                            <a:srgbClr val="000000"/>
                          </a:solidFill>
                          <a:effectLst/>
                          <a:latin typeface="+mn-lt"/>
                        </a:rPr>
                        <a:t>1.20 (0.96 - 1.51)</a:t>
                      </a:r>
                    </a:p>
                  </a:txBody>
                  <a:tcPr marL="9525" marR="9525" marT="9525" marB="0" anchor="ctr">
                    <a:solidFill>
                      <a:srgbClr val="F8F2EA"/>
                    </a:solidFill>
                  </a:tcPr>
                </a:tc>
                <a:extLst>
                  <a:ext uri="{0D108BD9-81ED-4DB2-BD59-A6C34878D82A}">
                    <a16:rowId xmlns:a16="http://schemas.microsoft.com/office/drawing/2014/main" val="10002"/>
                  </a:ext>
                </a:extLst>
              </a:tr>
              <a:tr h="639459">
                <a:tc>
                  <a:txBody>
                    <a:bodyPr/>
                    <a:lstStyle/>
                    <a:p>
                      <a:r>
                        <a:rPr lang="en-US" sz="1400" b="1" dirty="0">
                          <a:latin typeface="Calibri" panose="020F0502020204030204" pitchFamily="34" charset="0"/>
                        </a:rPr>
                        <a:t>6c.</a:t>
                      </a:r>
                      <a:r>
                        <a:rPr lang="en-US" sz="1400" dirty="0">
                          <a:latin typeface="Calibri" panose="020F0502020204030204" pitchFamily="34" charset="0"/>
                        </a:rPr>
                        <a:t> The team monitored progress toward meeting needs and achieving outcomes/goals since the last meeting. </a:t>
                      </a:r>
                      <a:r>
                        <a:rPr lang="en-US" sz="1400" b="0" dirty="0">
                          <a:latin typeface="Calibri" panose="020F0502020204030204" pitchFamily="34" charset="0"/>
                        </a:rPr>
                        <a:t>N=635</a:t>
                      </a:r>
                    </a:p>
                  </a:txBody>
                  <a:tcPr anchor="ctr"/>
                </a:tc>
                <a:tc>
                  <a:txBody>
                    <a:bodyPr/>
                    <a:lstStyle/>
                    <a:p>
                      <a:pPr algn="ctr" rtl="0" fontAlgn="t"/>
                      <a:r>
                        <a:rPr lang="en-US" sz="1400" b="0" i="0" u="none" strike="noStrike" dirty="0">
                          <a:solidFill>
                            <a:srgbClr val="000000"/>
                          </a:solidFill>
                          <a:effectLst/>
                          <a:latin typeface="+mn-lt"/>
                        </a:rPr>
                        <a:t>95%</a:t>
                      </a:r>
                    </a:p>
                  </a:txBody>
                  <a:tcPr marL="9525" marR="9525" marT="9525" marB="0" anchor="ctr"/>
                </a:tc>
                <a:tc>
                  <a:txBody>
                    <a:bodyPr/>
                    <a:lstStyle/>
                    <a:p>
                      <a:pPr algn="ctr"/>
                      <a:r>
                        <a:rPr lang="en-US" sz="1400" b="0" dirty="0">
                          <a:solidFill>
                            <a:schemeClr val="tx1"/>
                          </a:solidFill>
                          <a:latin typeface="+mn-lt"/>
                        </a:rPr>
                        <a:t>72.1%</a:t>
                      </a:r>
                    </a:p>
                  </a:txBody>
                  <a:tcPr anchor="ctr">
                    <a:solidFill>
                      <a:srgbClr val="F0E4D1"/>
                    </a:solidFill>
                  </a:tcPr>
                </a:tc>
                <a:tc>
                  <a:txBody>
                    <a:bodyPr/>
                    <a:lstStyle/>
                    <a:p>
                      <a:pPr algn="ctr" fontAlgn="b"/>
                      <a:r>
                        <a:rPr lang="en-US" sz="1400" b="0" i="0" u="none" strike="noStrike">
                          <a:solidFill>
                            <a:srgbClr val="000000"/>
                          </a:solidFill>
                          <a:effectLst/>
                          <a:latin typeface="+mn-lt"/>
                        </a:rPr>
                        <a:t>1.32 (1.04 - 1.66)</a:t>
                      </a:r>
                    </a:p>
                  </a:txBody>
                  <a:tcPr marL="9525" marR="9525" marT="9525" marB="0" anchor="ctr">
                    <a:solidFill>
                      <a:srgbClr val="F0E4D1"/>
                    </a:solidFill>
                  </a:tcPr>
                </a:tc>
                <a:extLst>
                  <a:ext uri="{0D108BD9-81ED-4DB2-BD59-A6C34878D82A}">
                    <a16:rowId xmlns:a16="http://schemas.microsoft.com/office/drawing/2014/main" val="10003"/>
                  </a:ext>
                </a:extLst>
              </a:tr>
              <a:tr h="1177950">
                <a:tc>
                  <a:txBody>
                    <a:bodyPr/>
                    <a:lstStyle/>
                    <a:p>
                      <a:r>
                        <a:rPr lang="en-US" sz="1400" b="1" dirty="0">
                          <a:latin typeface="Calibri" panose="020F0502020204030204" pitchFamily="34" charset="0"/>
                        </a:rPr>
                        <a:t>6d.</a:t>
                      </a:r>
                      <a:r>
                        <a:rPr lang="en-US" sz="1400" dirty="0">
                          <a:latin typeface="Calibri" panose="020F0502020204030204" pitchFamily="34" charset="0"/>
                        </a:rPr>
                        <a:t> Progress toward meeting needs and achieving outcomes/goals since the last meeting was evaluated using objective and verifiable measures, not just general or subjective feedback. </a:t>
                      </a:r>
                      <a:r>
                        <a:rPr lang="en-US" sz="1400" b="0" dirty="0">
                          <a:latin typeface="Calibri" panose="020F0502020204030204" pitchFamily="34" charset="0"/>
                        </a:rPr>
                        <a:t>N=627</a:t>
                      </a:r>
                    </a:p>
                  </a:txBody>
                  <a:tcPr anchor="ctr"/>
                </a:tc>
                <a:tc>
                  <a:txBody>
                    <a:bodyPr/>
                    <a:lstStyle/>
                    <a:p>
                      <a:pPr algn="ctr" rtl="0" fontAlgn="t"/>
                      <a:r>
                        <a:rPr lang="en-US" sz="1400" b="0" i="0" u="none" strike="noStrike" dirty="0">
                          <a:solidFill>
                            <a:srgbClr val="000000"/>
                          </a:solidFill>
                          <a:effectLst/>
                          <a:latin typeface="+mn-lt"/>
                        </a:rPr>
                        <a:t>77%</a:t>
                      </a:r>
                    </a:p>
                  </a:txBody>
                  <a:tcPr marL="9525" marR="9525" marT="9525" marB="0" anchor="ctr"/>
                </a:tc>
                <a:tc>
                  <a:txBody>
                    <a:bodyPr/>
                    <a:lstStyle/>
                    <a:p>
                      <a:pPr algn="ctr"/>
                      <a:r>
                        <a:rPr lang="en-US" sz="1400" b="0" dirty="0">
                          <a:solidFill>
                            <a:schemeClr val="tx1"/>
                          </a:solidFill>
                          <a:latin typeface="+mn-lt"/>
                        </a:rPr>
                        <a:t>50.3%</a:t>
                      </a:r>
                    </a:p>
                  </a:txBody>
                  <a:tcPr anchor="ctr">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mn-lt"/>
                        </a:rPr>
                        <a:t>1.53 (1.18 - 1.99)</a:t>
                      </a:r>
                    </a:p>
                  </a:txBody>
                  <a:tcPr marL="9525" marR="9525" marT="9525" marB="0" anchor="ctr">
                    <a:solidFill>
                      <a:schemeClr val="accent4">
                        <a:lumMod val="20000"/>
                        <a:lumOff val="80000"/>
                      </a:schemeClr>
                    </a:solidFill>
                  </a:tcPr>
                </a:tc>
                <a:extLst>
                  <a:ext uri="{0D108BD9-81ED-4DB2-BD59-A6C34878D82A}">
                    <a16:rowId xmlns:a16="http://schemas.microsoft.com/office/drawing/2014/main" val="10004"/>
                  </a:ext>
                </a:extLst>
              </a:tr>
              <a:tr h="1177950">
                <a:tc>
                  <a:txBody>
                    <a:bodyPr/>
                    <a:lstStyle/>
                    <a:p>
                      <a:r>
                        <a:rPr lang="en-US" sz="1400" b="1" dirty="0">
                          <a:latin typeface="Calibri" panose="020F0502020204030204" pitchFamily="34" charset="0"/>
                        </a:rPr>
                        <a:t>6e.</a:t>
                      </a:r>
                      <a:r>
                        <a:rPr lang="en-US" sz="1400" b="1" baseline="0" dirty="0">
                          <a:latin typeface="Calibri" panose="020F0502020204030204" pitchFamily="34" charset="0"/>
                        </a:rPr>
                        <a:t> </a:t>
                      </a:r>
                      <a:r>
                        <a:rPr lang="en-US" sz="1400" baseline="0" dirty="0">
                          <a:latin typeface="Calibri" panose="020F0502020204030204" pitchFamily="34" charset="0"/>
                        </a:rPr>
                        <a:t>For any new outcome or goal (i.e., what it would look like if a need was met) developed during the meeting, the team discussed and agreed upon a specific and measurable way to evaluate progress. </a:t>
                      </a:r>
                      <a:r>
                        <a:rPr lang="en-US" sz="1400" b="0" dirty="0">
                          <a:latin typeface="Calibri" panose="020F0502020204030204" pitchFamily="34" charset="0"/>
                        </a:rPr>
                        <a:t>N=465</a:t>
                      </a:r>
                    </a:p>
                  </a:txBody>
                  <a:tcPr anchor="ctr"/>
                </a:tc>
                <a:tc>
                  <a:txBody>
                    <a:bodyPr/>
                    <a:lstStyle/>
                    <a:p>
                      <a:pPr algn="ctr" rtl="0" fontAlgn="t"/>
                      <a:r>
                        <a:rPr lang="en-US" sz="1400" b="0" i="0" u="none" strike="noStrike" dirty="0">
                          <a:solidFill>
                            <a:srgbClr val="000000"/>
                          </a:solidFill>
                          <a:effectLst/>
                          <a:latin typeface="+mn-lt"/>
                        </a:rPr>
                        <a:t>75%</a:t>
                      </a:r>
                    </a:p>
                  </a:txBody>
                  <a:tcPr marL="9525" marR="9525" marT="9525" marB="0" anchor="ctr"/>
                </a:tc>
                <a:tc>
                  <a:txBody>
                    <a:bodyPr/>
                    <a:lstStyle/>
                    <a:p>
                      <a:pPr algn="ctr"/>
                      <a:r>
                        <a:rPr lang="en-US" sz="1400" b="0" dirty="0">
                          <a:solidFill>
                            <a:schemeClr val="tx1"/>
                          </a:solidFill>
                          <a:latin typeface="+mn-lt"/>
                        </a:rPr>
                        <a:t>54.3%</a:t>
                      </a:r>
                    </a:p>
                  </a:txBody>
                  <a:tcPr anchor="ctr">
                    <a:solidFill>
                      <a:srgbClr val="F0E4D1"/>
                    </a:solidFill>
                  </a:tcPr>
                </a:tc>
                <a:tc>
                  <a:txBody>
                    <a:bodyPr/>
                    <a:lstStyle/>
                    <a:p>
                      <a:pPr algn="ctr" fontAlgn="b"/>
                      <a:r>
                        <a:rPr lang="en-US" sz="1400" b="0" i="0" u="none" strike="noStrike" dirty="0">
                          <a:solidFill>
                            <a:srgbClr val="000000"/>
                          </a:solidFill>
                          <a:effectLst/>
                          <a:latin typeface="+mn-lt"/>
                        </a:rPr>
                        <a:t>1.38 (1.07 - 1.79)</a:t>
                      </a:r>
                    </a:p>
                  </a:txBody>
                  <a:tcPr marL="9525" marR="9525" marT="9525" marB="0" anchor="ctr">
                    <a:solidFill>
                      <a:srgbClr val="F0E4D1"/>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21AD2AE7-D6AC-47DD-9777-F6653940EDA2}" type="slidenum">
              <a:rPr lang="en-US" smtClean="0"/>
              <a:t>85</a:t>
            </a:fld>
            <a:endParaRPr lang="en-US"/>
          </a:p>
        </p:txBody>
      </p:sp>
      <p:sp>
        <p:nvSpPr>
          <p:cNvPr id="12" name="Rectangle 11">
            <a:extLst>
              <a:ext uri="{FF2B5EF4-FFF2-40B4-BE49-F238E27FC236}">
                <a16:creationId xmlns:a16="http://schemas.microsoft.com/office/drawing/2014/main" id="{32713B7D-87E7-405F-8F31-2071A3CC63FA}"/>
              </a:ext>
            </a:extLst>
          </p:cNvPr>
          <p:cNvSpPr/>
          <p:nvPr/>
        </p:nvSpPr>
        <p:spPr>
          <a:xfrm>
            <a:off x="5486400" y="1828800"/>
            <a:ext cx="3429001" cy="838200"/>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C46C3BA-170C-4A04-A8BA-88326D187D72}"/>
              </a:ext>
            </a:extLst>
          </p:cNvPr>
          <p:cNvSpPr/>
          <p:nvPr/>
        </p:nvSpPr>
        <p:spPr>
          <a:xfrm>
            <a:off x="5486400" y="3352800"/>
            <a:ext cx="3429001" cy="609600"/>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A27B2DB-45F2-4FF1-AB01-0EAD15A060B5}"/>
              </a:ext>
            </a:extLst>
          </p:cNvPr>
          <p:cNvSpPr/>
          <p:nvPr/>
        </p:nvSpPr>
        <p:spPr>
          <a:xfrm>
            <a:off x="5486400" y="3968930"/>
            <a:ext cx="3429001" cy="1211670"/>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D2EC5AA-45D0-41B0-B865-3BA0C2D36B38}"/>
              </a:ext>
            </a:extLst>
          </p:cNvPr>
          <p:cNvSpPr/>
          <p:nvPr/>
        </p:nvSpPr>
        <p:spPr>
          <a:xfrm>
            <a:off x="5486400" y="5181601"/>
            <a:ext cx="3429001" cy="1141998"/>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1001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12648" y="609600"/>
            <a:ext cx="8153400" cy="838200"/>
          </a:xfrm>
          <a:prstGeom prst="rect">
            <a:avLst/>
          </a:prstGeom>
        </p:spPr>
        <p:txBody>
          <a:bodyP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100" dirty="0">
                <a:solidFill>
                  <a:schemeClr val="accent5"/>
                </a:solidFill>
              </a:rPr>
              <a:t>Skilled Facilitation</a:t>
            </a:r>
            <a:endParaRPr lang="en-US" dirty="0">
              <a:solidFill>
                <a:schemeClr val="accent5"/>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537425977"/>
              </p:ext>
            </p:extLst>
          </p:nvPr>
        </p:nvGraphicFramePr>
        <p:xfrm>
          <a:off x="381003" y="1424686"/>
          <a:ext cx="8534398" cy="5036026"/>
        </p:xfrm>
        <a:graphic>
          <a:graphicData uri="http://schemas.openxmlformats.org/drawingml/2006/table">
            <a:tbl>
              <a:tblPr firstRow="1" lastCol="1" bandRow="1">
                <a:tableStyleId>{F5AB1C69-6EDB-4FF4-983F-18BD219EF322}</a:tableStyleId>
              </a:tblPr>
              <a:tblGrid>
                <a:gridCol w="5257797">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447801">
                  <a:extLst>
                    <a:ext uri="{9D8B030D-6E8A-4147-A177-3AD203B41FA5}">
                      <a16:colId xmlns:a16="http://schemas.microsoft.com/office/drawing/2014/main" val="20003"/>
                    </a:ext>
                  </a:extLst>
                </a:gridCol>
              </a:tblGrid>
              <a:tr h="388366">
                <a:tc>
                  <a:txBody>
                    <a:bodyPr/>
                    <a:lstStyle/>
                    <a:p>
                      <a:r>
                        <a:rPr lang="en-US" sz="1600" dirty="0"/>
                        <a:t>ITEMS</a:t>
                      </a:r>
                    </a:p>
                  </a:txBody>
                  <a:tcPr anchor="ctr"/>
                </a:tc>
                <a:tc>
                  <a:txBody>
                    <a:bodyPr/>
                    <a:lstStyle/>
                    <a:p>
                      <a:pPr algn="ctr"/>
                      <a:r>
                        <a:rPr lang="en-US" sz="1600" dirty="0"/>
                        <a:t>MA 2019</a:t>
                      </a:r>
                    </a:p>
                  </a:txBody>
                  <a:tcPr anchor="ctr"/>
                </a:tc>
                <a:tc>
                  <a:txBody>
                    <a:bodyPr/>
                    <a:lstStyle/>
                    <a:p>
                      <a:pPr algn="ctr"/>
                      <a:r>
                        <a:rPr lang="en-US" sz="1600" dirty="0"/>
                        <a:t>NM</a:t>
                      </a:r>
                    </a:p>
                  </a:txBody>
                  <a:tcPr anchor="ctr"/>
                </a:tc>
                <a:tc>
                  <a:txBody>
                    <a:bodyPr/>
                    <a:lstStyle/>
                    <a:p>
                      <a:pPr algn="ctr"/>
                      <a:r>
                        <a:rPr lang="en-US" sz="1600" dirty="0"/>
                        <a:t>RR (95% CI)</a:t>
                      </a:r>
                    </a:p>
                  </a:txBody>
                  <a:tcPr anchor="ctr"/>
                </a:tc>
                <a:extLst>
                  <a:ext uri="{0D108BD9-81ED-4DB2-BD59-A6C34878D82A}">
                    <a16:rowId xmlns:a16="http://schemas.microsoft.com/office/drawing/2014/main" val="10000"/>
                  </a:ext>
                </a:extLst>
              </a:tr>
              <a:tr h="1117218">
                <a:tc>
                  <a:txBody>
                    <a:bodyPr/>
                    <a:lstStyle/>
                    <a:p>
                      <a:r>
                        <a:rPr lang="en-US" sz="1400" b="1" dirty="0">
                          <a:latin typeface="Calibri" panose="020F0502020204030204" pitchFamily="34" charset="0"/>
                        </a:rPr>
                        <a:t>7a. </a:t>
                      </a:r>
                      <a:r>
                        <a:rPr lang="en-US" sz="1400" dirty="0">
                          <a:latin typeface="Calibri" panose="020F0502020204030204" pitchFamily="34" charset="0"/>
                        </a:rPr>
                        <a:t>The facilitator prepared the needed documents and materials prior to the meeting, such as the Plan of Care, Crisis Plan, data on progress, etc., and had enough copies to share with each team member. </a:t>
                      </a:r>
                      <a:r>
                        <a:rPr lang="en-US" sz="1400" b="0" dirty="0">
                          <a:latin typeface="Calibri" panose="020F0502020204030204" pitchFamily="34" charset="0"/>
                        </a:rPr>
                        <a:t>N=761</a:t>
                      </a:r>
                    </a:p>
                  </a:txBody>
                  <a:tcPr anchor="ctr"/>
                </a:tc>
                <a:tc>
                  <a:txBody>
                    <a:bodyPr/>
                    <a:lstStyle/>
                    <a:p>
                      <a:pPr algn="ctr" rtl="0" fontAlgn="t"/>
                      <a:r>
                        <a:rPr lang="en-US" sz="1400" b="0" i="0" u="none" strike="noStrike">
                          <a:solidFill>
                            <a:srgbClr val="000000"/>
                          </a:solidFill>
                          <a:effectLst/>
                          <a:latin typeface="+mn-lt"/>
                        </a:rPr>
                        <a:t>91%</a:t>
                      </a:r>
                    </a:p>
                  </a:txBody>
                  <a:tcPr marL="9525" marR="9525" marT="9525" marB="0" anchor="ctr"/>
                </a:tc>
                <a:tc>
                  <a:txBody>
                    <a:bodyPr/>
                    <a:lstStyle/>
                    <a:p>
                      <a:pPr algn="ctr"/>
                      <a:r>
                        <a:rPr lang="en-US" sz="1400" b="0" dirty="0">
                          <a:solidFill>
                            <a:schemeClr val="tx1"/>
                          </a:solidFill>
                          <a:latin typeface="+mn-lt"/>
                        </a:rPr>
                        <a:t>77.9%</a:t>
                      </a:r>
                    </a:p>
                  </a:txBody>
                  <a:tcPr anchor="ctr">
                    <a:solidFill>
                      <a:srgbClr val="F0E4D1"/>
                    </a:solidFill>
                  </a:tcPr>
                </a:tc>
                <a:tc>
                  <a:txBody>
                    <a:bodyPr/>
                    <a:lstStyle/>
                    <a:p>
                      <a:pPr algn="ctr" fontAlgn="b"/>
                      <a:r>
                        <a:rPr lang="en-US" sz="1400" b="0" i="0" u="none" strike="noStrike">
                          <a:solidFill>
                            <a:srgbClr val="000000"/>
                          </a:solidFill>
                          <a:effectLst/>
                          <a:latin typeface="+mn-lt"/>
                        </a:rPr>
                        <a:t>1.17 (0.93 - 1.47)</a:t>
                      </a:r>
                    </a:p>
                  </a:txBody>
                  <a:tcPr marL="9525" marR="9525" marT="9525" marB="0" anchor="ctr">
                    <a:solidFill>
                      <a:srgbClr val="F0E4D1"/>
                    </a:solidFill>
                  </a:tcPr>
                </a:tc>
                <a:extLst>
                  <a:ext uri="{0D108BD9-81ED-4DB2-BD59-A6C34878D82A}">
                    <a16:rowId xmlns:a16="http://schemas.microsoft.com/office/drawing/2014/main" val="10001"/>
                  </a:ext>
                </a:extLst>
              </a:tr>
              <a:tr h="861854">
                <a:tc>
                  <a:txBody>
                    <a:bodyPr/>
                    <a:lstStyle/>
                    <a:p>
                      <a:r>
                        <a:rPr lang="en-US" sz="1400" b="1" i="0" dirty="0">
                          <a:latin typeface="Calibri" panose="020F0502020204030204" pitchFamily="34" charset="0"/>
                        </a:rPr>
                        <a:t>7b. </a:t>
                      </a:r>
                      <a:r>
                        <a:rPr lang="en-US" sz="1400" i="0" dirty="0">
                          <a:latin typeface="Calibri" panose="020F0502020204030204" pitchFamily="34" charset="0"/>
                        </a:rPr>
                        <a:t>The meeting followed a clear agenda that provided an understanding of the overall purpose of the meeting and the priority agenda items. </a:t>
                      </a:r>
                    </a:p>
                    <a:p>
                      <a:r>
                        <a:rPr lang="en-US" sz="1400" b="0" dirty="0">
                          <a:latin typeface="Calibri" panose="020F0502020204030204" pitchFamily="34" charset="0"/>
                        </a:rPr>
                        <a:t>N=761</a:t>
                      </a:r>
                    </a:p>
                  </a:txBody>
                  <a:tcPr anchor="ctr"/>
                </a:tc>
                <a:tc>
                  <a:txBody>
                    <a:bodyPr/>
                    <a:lstStyle/>
                    <a:p>
                      <a:pPr algn="ctr" rtl="0" fontAlgn="t"/>
                      <a:r>
                        <a:rPr lang="en-US" sz="1400" b="0" i="0" u="none" strike="noStrike">
                          <a:solidFill>
                            <a:srgbClr val="000000"/>
                          </a:solidFill>
                          <a:effectLst/>
                          <a:latin typeface="+mn-lt"/>
                        </a:rPr>
                        <a:t>94%</a:t>
                      </a:r>
                    </a:p>
                  </a:txBody>
                  <a:tcPr marL="9525" marR="9525" marT="9525" marB="0" anchor="ctr"/>
                </a:tc>
                <a:tc>
                  <a:txBody>
                    <a:bodyPr/>
                    <a:lstStyle/>
                    <a:p>
                      <a:pPr algn="ctr"/>
                      <a:r>
                        <a:rPr lang="en-US" sz="1400" b="0" dirty="0">
                          <a:solidFill>
                            <a:schemeClr val="tx1"/>
                          </a:solidFill>
                          <a:latin typeface="+mn-lt"/>
                        </a:rPr>
                        <a:t>79.6%</a:t>
                      </a:r>
                    </a:p>
                  </a:txBody>
                  <a:tcPr anchor="ctr">
                    <a:solidFill>
                      <a:srgbClr val="F8F2EA"/>
                    </a:solidFill>
                  </a:tcPr>
                </a:tc>
                <a:tc>
                  <a:txBody>
                    <a:bodyPr/>
                    <a:lstStyle/>
                    <a:p>
                      <a:pPr algn="ctr" fontAlgn="b"/>
                      <a:r>
                        <a:rPr lang="en-US" sz="1400" b="0" i="0" u="none" strike="noStrike">
                          <a:solidFill>
                            <a:srgbClr val="000000"/>
                          </a:solidFill>
                          <a:effectLst/>
                          <a:latin typeface="+mn-lt"/>
                        </a:rPr>
                        <a:t>1.18 (0.94 - 1.48)</a:t>
                      </a:r>
                    </a:p>
                  </a:txBody>
                  <a:tcPr marL="9525" marR="9525" marT="9525" marB="0" anchor="ctr">
                    <a:solidFill>
                      <a:srgbClr val="F8F2EA"/>
                    </a:solidFill>
                  </a:tcPr>
                </a:tc>
                <a:extLst>
                  <a:ext uri="{0D108BD9-81ED-4DB2-BD59-A6C34878D82A}">
                    <a16:rowId xmlns:a16="http://schemas.microsoft.com/office/drawing/2014/main" val="10002"/>
                  </a:ext>
                </a:extLst>
              </a:tr>
              <a:tr h="861854">
                <a:tc>
                  <a:txBody>
                    <a:bodyPr/>
                    <a:lstStyle/>
                    <a:p>
                      <a:r>
                        <a:rPr lang="en-US" sz="1400" b="1" dirty="0">
                          <a:latin typeface="Calibri" panose="020F0502020204030204" pitchFamily="34" charset="0"/>
                        </a:rPr>
                        <a:t>7c. </a:t>
                      </a:r>
                      <a:r>
                        <a:rPr lang="en-US" sz="1400" dirty="0">
                          <a:latin typeface="Calibri" panose="020F0502020204030204" pitchFamily="34" charset="0"/>
                        </a:rPr>
                        <a:t>The facilitator reflected and summarized team members’ contributions, probed for further information, and generally stimulated productive brainstorming and discussion. </a:t>
                      </a:r>
                      <a:r>
                        <a:rPr lang="en-US" sz="1400" b="0" dirty="0">
                          <a:latin typeface="Calibri" panose="020F0502020204030204" pitchFamily="34" charset="0"/>
                        </a:rPr>
                        <a:t>N=761</a:t>
                      </a:r>
                    </a:p>
                  </a:txBody>
                  <a:tcPr anchor="ctr"/>
                </a:tc>
                <a:tc>
                  <a:txBody>
                    <a:bodyPr/>
                    <a:lstStyle/>
                    <a:p>
                      <a:pPr algn="ctr" rtl="0" fontAlgn="t"/>
                      <a:r>
                        <a:rPr lang="en-US" sz="1400" b="0" i="0" u="none" strike="noStrike">
                          <a:solidFill>
                            <a:srgbClr val="000000"/>
                          </a:solidFill>
                          <a:effectLst/>
                          <a:latin typeface="+mn-lt"/>
                        </a:rPr>
                        <a:t>91%</a:t>
                      </a:r>
                    </a:p>
                  </a:txBody>
                  <a:tcPr marL="9525" marR="9525" marT="9525" marB="0" anchor="ctr"/>
                </a:tc>
                <a:tc>
                  <a:txBody>
                    <a:bodyPr/>
                    <a:lstStyle/>
                    <a:p>
                      <a:pPr algn="ctr"/>
                      <a:r>
                        <a:rPr lang="en-US" sz="1400" b="0" dirty="0">
                          <a:solidFill>
                            <a:schemeClr val="tx1"/>
                          </a:solidFill>
                          <a:latin typeface="+mn-lt"/>
                        </a:rPr>
                        <a:t>80.8%</a:t>
                      </a:r>
                    </a:p>
                  </a:txBody>
                  <a:tcPr anchor="ctr">
                    <a:solidFill>
                      <a:srgbClr val="F0E4D1"/>
                    </a:solidFill>
                  </a:tcPr>
                </a:tc>
                <a:tc>
                  <a:txBody>
                    <a:bodyPr/>
                    <a:lstStyle/>
                    <a:p>
                      <a:pPr algn="ctr" fontAlgn="b"/>
                      <a:r>
                        <a:rPr lang="en-US" sz="1400" b="0" i="0" u="none" strike="noStrike">
                          <a:solidFill>
                            <a:srgbClr val="000000"/>
                          </a:solidFill>
                          <a:effectLst/>
                          <a:latin typeface="+mn-lt"/>
                        </a:rPr>
                        <a:t>1.13 (0.90 - 1.41)</a:t>
                      </a:r>
                    </a:p>
                  </a:txBody>
                  <a:tcPr marL="9525" marR="9525" marT="9525" marB="0" anchor="ctr">
                    <a:solidFill>
                      <a:srgbClr val="F0E4D1"/>
                    </a:solidFill>
                  </a:tcPr>
                </a:tc>
                <a:extLst>
                  <a:ext uri="{0D108BD9-81ED-4DB2-BD59-A6C34878D82A}">
                    <a16:rowId xmlns:a16="http://schemas.microsoft.com/office/drawing/2014/main" val="10003"/>
                  </a:ext>
                </a:extLst>
              </a:tr>
              <a:tr h="861854">
                <a:tc>
                  <a:txBody>
                    <a:bodyPr/>
                    <a:lstStyle/>
                    <a:p>
                      <a:r>
                        <a:rPr lang="en-US" sz="1400" b="1" dirty="0">
                          <a:latin typeface="Calibri" panose="020F0502020204030204" pitchFamily="34" charset="0"/>
                        </a:rPr>
                        <a:t>7d.</a:t>
                      </a:r>
                      <a:r>
                        <a:rPr lang="en-US" sz="1400" dirty="0">
                          <a:latin typeface="Calibri" panose="020F0502020204030204" pitchFamily="34" charset="0"/>
                        </a:rPr>
                        <a:t> The facilitator was dynamically engaged in the process and was able to maintain an appropriate momentum and members’ focus throughout the meeting. </a:t>
                      </a:r>
                      <a:r>
                        <a:rPr lang="en-US" sz="1400" b="0" dirty="0">
                          <a:latin typeface="Calibri" panose="020F0502020204030204" pitchFamily="34" charset="0"/>
                        </a:rPr>
                        <a:t>N=761</a:t>
                      </a:r>
                    </a:p>
                  </a:txBody>
                  <a:tcPr anchor="ctr"/>
                </a:tc>
                <a:tc>
                  <a:txBody>
                    <a:bodyPr/>
                    <a:lstStyle/>
                    <a:p>
                      <a:pPr algn="ctr" rtl="0" fontAlgn="t"/>
                      <a:r>
                        <a:rPr lang="en-US" sz="1400" b="0" i="0" u="none" strike="noStrike">
                          <a:solidFill>
                            <a:srgbClr val="000000"/>
                          </a:solidFill>
                          <a:effectLst/>
                          <a:latin typeface="+mn-lt"/>
                        </a:rPr>
                        <a:t>95%</a:t>
                      </a:r>
                    </a:p>
                  </a:txBody>
                  <a:tcPr marL="9525" marR="9525" marT="9525" marB="0" anchor="ctr"/>
                </a:tc>
                <a:tc>
                  <a:txBody>
                    <a:bodyPr/>
                    <a:lstStyle/>
                    <a:p>
                      <a:pPr algn="ctr"/>
                      <a:r>
                        <a:rPr lang="en-US" sz="1400" b="0" dirty="0">
                          <a:solidFill>
                            <a:schemeClr val="tx1"/>
                          </a:solidFill>
                          <a:latin typeface="+mn-lt"/>
                        </a:rPr>
                        <a:t>80.2%</a:t>
                      </a:r>
                    </a:p>
                  </a:txBody>
                  <a:tcPr anchor="ctr">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mn-lt"/>
                        </a:rPr>
                        <a:t>1.18 (0.94 - 1.49)</a:t>
                      </a:r>
                    </a:p>
                  </a:txBody>
                  <a:tcPr marL="9525" marR="9525" marT="9525" marB="0" anchor="ctr">
                    <a:solidFill>
                      <a:schemeClr val="accent4">
                        <a:lumMod val="20000"/>
                        <a:lumOff val="80000"/>
                      </a:schemeClr>
                    </a:solidFill>
                  </a:tcPr>
                </a:tc>
                <a:extLst>
                  <a:ext uri="{0D108BD9-81ED-4DB2-BD59-A6C34878D82A}">
                    <a16:rowId xmlns:a16="http://schemas.microsoft.com/office/drawing/2014/main" val="10004"/>
                  </a:ext>
                </a:extLst>
              </a:tr>
              <a:tr h="861854">
                <a:tc>
                  <a:txBody>
                    <a:bodyPr/>
                    <a:lstStyle/>
                    <a:p>
                      <a:r>
                        <a:rPr lang="en-US" sz="1400" b="1" dirty="0">
                          <a:latin typeface="Calibri" panose="020F0502020204030204" pitchFamily="34" charset="0"/>
                        </a:rPr>
                        <a:t>7e.</a:t>
                      </a:r>
                      <a:r>
                        <a:rPr lang="en-US" sz="1400" dirty="0">
                          <a:latin typeface="Calibri" panose="020F0502020204030204" pitchFamily="34" charset="0"/>
                        </a:rPr>
                        <a:t> The facilitator was able to manage disagreement and conflict and make sure all team members’ opinions and ideas were heard. </a:t>
                      </a:r>
                      <a:r>
                        <a:rPr lang="en-US" sz="1400" b="0" dirty="0">
                          <a:latin typeface="Calibri" panose="020F0502020204030204" pitchFamily="34" charset="0"/>
                        </a:rPr>
                        <a:t>N=284</a:t>
                      </a:r>
                    </a:p>
                  </a:txBody>
                  <a:tcPr anchor="ctr"/>
                </a:tc>
                <a:tc>
                  <a:txBody>
                    <a:bodyPr/>
                    <a:lstStyle/>
                    <a:p>
                      <a:pPr algn="ctr" rtl="0" fontAlgn="t"/>
                      <a:r>
                        <a:rPr lang="en-US" sz="1400" b="0" i="0" u="none" strike="noStrike" dirty="0">
                          <a:solidFill>
                            <a:srgbClr val="000000"/>
                          </a:solidFill>
                          <a:effectLst/>
                          <a:latin typeface="+mn-lt"/>
                        </a:rPr>
                        <a:t>95%</a:t>
                      </a:r>
                    </a:p>
                  </a:txBody>
                  <a:tcPr marL="9525" marR="9525" marT="9525" marB="0" anchor="ctr"/>
                </a:tc>
                <a:tc>
                  <a:txBody>
                    <a:bodyPr/>
                    <a:lstStyle/>
                    <a:p>
                      <a:pPr algn="ctr"/>
                      <a:r>
                        <a:rPr lang="en-US" sz="1400" b="0" dirty="0">
                          <a:solidFill>
                            <a:schemeClr val="tx1"/>
                          </a:solidFill>
                          <a:latin typeface="+mn-lt"/>
                        </a:rPr>
                        <a:t>87.9%</a:t>
                      </a:r>
                    </a:p>
                  </a:txBody>
                  <a:tcPr anchor="ctr">
                    <a:solidFill>
                      <a:srgbClr val="F0E4D1"/>
                    </a:solidFill>
                  </a:tcPr>
                </a:tc>
                <a:tc>
                  <a:txBody>
                    <a:bodyPr/>
                    <a:lstStyle/>
                    <a:p>
                      <a:pPr algn="ctr" fontAlgn="b"/>
                      <a:r>
                        <a:rPr lang="en-US" sz="1400" b="0" i="0" u="none" strike="noStrike" dirty="0">
                          <a:solidFill>
                            <a:srgbClr val="000000"/>
                          </a:solidFill>
                          <a:effectLst/>
                          <a:latin typeface="+mn-lt"/>
                        </a:rPr>
                        <a:t>1.08 (0.87 - 1.35)</a:t>
                      </a:r>
                    </a:p>
                  </a:txBody>
                  <a:tcPr marL="9525" marR="9525" marT="9525" marB="0" anchor="ctr">
                    <a:solidFill>
                      <a:srgbClr val="F0E4D1"/>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21AD2AE7-D6AC-47DD-9777-F6653940EDA2}" type="slidenum">
              <a:rPr lang="en-US" smtClean="0"/>
              <a:t>86</a:t>
            </a:fld>
            <a:endParaRPr lang="en-US"/>
          </a:p>
        </p:txBody>
      </p:sp>
    </p:spTree>
    <p:extLst>
      <p:ext uri="{BB962C8B-B14F-4D97-AF65-F5344CB8AC3E}">
        <p14:creationId xmlns:p14="http://schemas.microsoft.com/office/powerpoint/2010/main" val="31514873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11529" y="385914"/>
            <a:ext cx="2838449" cy="128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371600" y="2024062"/>
            <a:ext cx="7123112" cy="1481138"/>
          </a:xfrm>
        </p:spPr>
        <p:txBody>
          <a:bodyPr>
            <a:noAutofit/>
          </a:bodyPr>
          <a:lstStyle/>
          <a:p>
            <a:r>
              <a:rPr lang="en-US" sz="3600" dirty="0"/>
              <a:t>SUMMARY OF TOM 2.0 FINDINGS</a:t>
            </a:r>
          </a:p>
        </p:txBody>
      </p:sp>
    </p:spTree>
    <p:extLst>
      <p:ext uri="{BB962C8B-B14F-4D97-AF65-F5344CB8AC3E}">
        <p14:creationId xmlns:p14="http://schemas.microsoft.com/office/powerpoint/2010/main" val="42242469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Every CSAs scored above the National Mean for the Total TOM 2.0 Score</a:t>
            </a:r>
          </a:p>
          <a:p>
            <a:r>
              <a:rPr lang="en-US" dirty="0"/>
              <a:t>Effective Teamwork &amp; Skilled Facilitation scores were very high; both above 90%</a:t>
            </a:r>
          </a:p>
          <a:p>
            <a:r>
              <a:rPr lang="en-US" dirty="0"/>
              <a:t>Meeting attendance continues to be a struggle, particularly natural and community supports. </a:t>
            </a:r>
          </a:p>
          <a:p>
            <a:pPr lvl="1"/>
            <a:r>
              <a:rPr lang="en-US" dirty="0"/>
              <a:t>Teams appear to be made up of Facilitator, Caregiver, Family Support Partners, and Therapists. Few others attend meetings. </a:t>
            </a:r>
          </a:p>
          <a:p>
            <a:pPr lvl="1"/>
            <a:r>
              <a:rPr lang="en-US" dirty="0"/>
              <a:t>These were the same results we saw the last two years. </a:t>
            </a:r>
          </a:p>
          <a:p>
            <a:endParaRPr lang="en-US" dirty="0"/>
          </a:p>
          <a:p>
            <a:endParaRPr lang="en-US" dirty="0"/>
          </a:p>
        </p:txBody>
      </p:sp>
      <p:sp>
        <p:nvSpPr>
          <p:cNvPr id="4" name="Title 2"/>
          <p:cNvSpPr txBox="1">
            <a:spLocks/>
          </p:cNvSpPr>
          <p:nvPr/>
        </p:nvSpPr>
        <p:spPr>
          <a:xfrm>
            <a:off x="304800" y="228600"/>
            <a:ext cx="8534400"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dirty="0"/>
              <a:t>	Summary of Results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9414"/>
            <a:ext cx="2275840" cy="1030761"/>
          </a:xfrm>
          <a:prstGeom prst="rect">
            <a:avLst/>
          </a:prstGeom>
        </p:spPr>
      </p:pic>
    </p:spTree>
    <p:extLst>
      <p:ext uri="{BB962C8B-B14F-4D97-AF65-F5344CB8AC3E}">
        <p14:creationId xmlns:p14="http://schemas.microsoft.com/office/powerpoint/2010/main" val="4150441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Effective Teamwork scores are near perfect. According to raters, Teams appear to be working well together, assigning tasks, and following through on responsibilities (2a-2e)</a:t>
            </a:r>
          </a:p>
          <a:p>
            <a:r>
              <a:rPr lang="en-US" dirty="0"/>
              <a:t>Similarly, the items under Skilled Facilitation are all over 90%. Raters found the facilitators to be prepared, organized, and engaged (7a-7e).</a:t>
            </a:r>
          </a:p>
          <a:p>
            <a:r>
              <a:rPr lang="en-US" dirty="0"/>
              <a:t>Most teams identify functional strengths of both youth and parents (3c-3d)</a:t>
            </a:r>
          </a:p>
          <a:p>
            <a:r>
              <a:rPr lang="en-US" dirty="0"/>
              <a:t>The process is based around underlying needs, and not simply around bad behaviors (4b)</a:t>
            </a:r>
          </a:p>
          <a:p>
            <a:r>
              <a:rPr lang="en-US" dirty="0"/>
              <a:t>Teams are actively monitoring progress towards meeting needs and goals (6a - 6c)</a:t>
            </a:r>
          </a:p>
        </p:txBody>
      </p:sp>
      <p:sp>
        <p:nvSpPr>
          <p:cNvPr id="4" name="Title 2"/>
          <p:cNvSpPr txBox="1">
            <a:spLocks/>
          </p:cNvSpPr>
          <p:nvPr/>
        </p:nvSpPr>
        <p:spPr>
          <a:xfrm>
            <a:off x="304800" y="228600"/>
            <a:ext cx="8534400"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dirty="0"/>
              <a:t>Strengths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9414"/>
            <a:ext cx="2275840" cy="1030761"/>
          </a:xfrm>
          <a:prstGeom prst="rect">
            <a:avLst/>
          </a:prstGeom>
        </p:spPr>
      </p:pic>
    </p:spTree>
    <p:extLst>
      <p:ext uri="{BB962C8B-B14F-4D97-AF65-F5344CB8AC3E}">
        <p14:creationId xmlns:p14="http://schemas.microsoft.com/office/powerpoint/2010/main" val="504064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During FY2019, a total of 1407 fidelity forms were collected!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57008991"/>
              </p:ext>
            </p:extLst>
          </p:nvPr>
        </p:nvGraphicFramePr>
        <p:xfrm>
          <a:off x="2057400" y="2057400"/>
          <a:ext cx="4876800" cy="2804160"/>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553720">
                <a:tc>
                  <a:txBody>
                    <a:bodyPr/>
                    <a:lstStyle/>
                    <a:p>
                      <a:pPr algn="ctr"/>
                      <a:r>
                        <a:rPr lang="en-US" sz="3200" dirty="0"/>
                        <a:t>Tool</a:t>
                      </a:r>
                    </a:p>
                  </a:txBody>
                  <a:tcPr anchor="ctr">
                    <a:solidFill>
                      <a:schemeClr val="accent1"/>
                    </a:solidFill>
                  </a:tcPr>
                </a:tc>
                <a:tc>
                  <a:txBody>
                    <a:bodyPr/>
                    <a:lstStyle/>
                    <a:p>
                      <a:pPr algn="ctr"/>
                      <a:r>
                        <a:rPr lang="en-US" sz="3200" dirty="0"/>
                        <a:t>N of Forms</a:t>
                      </a:r>
                      <a:r>
                        <a:rPr lang="en-US" sz="3200" baseline="0" dirty="0"/>
                        <a:t> Collected</a:t>
                      </a:r>
                      <a:endParaRPr lang="en-US" sz="3200" dirty="0"/>
                    </a:p>
                  </a:txBody>
                  <a:tcPr anchor="ctr">
                    <a:solidFill>
                      <a:schemeClr val="accent1"/>
                    </a:solidFill>
                  </a:tcPr>
                </a:tc>
                <a:extLst>
                  <a:ext uri="{0D108BD9-81ED-4DB2-BD59-A6C34878D82A}">
                    <a16:rowId xmlns:a16="http://schemas.microsoft.com/office/drawing/2014/main" val="10000"/>
                  </a:ext>
                </a:extLst>
              </a:tr>
              <a:tr h="553720">
                <a:tc>
                  <a:txBody>
                    <a:bodyPr/>
                    <a:lstStyle/>
                    <a:p>
                      <a:r>
                        <a:rPr lang="en-US" sz="3200" dirty="0"/>
                        <a:t>WFI-EZ</a:t>
                      </a:r>
                    </a:p>
                  </a:txBody>
                  <a:tcPr anchor="ctr"/>
                </a:tc>
                <a:tc>
                  <a:txBody>
                    <a:bodyPr/>
                    <a:lstStyle/>
                    <a:p>
                      <a:pPr algn="ctr"/>
                      <a:r>
                        <a:rPr lang="en-US" sz="3200" dirty="0"/>
                        <a:t>623</a:t>
                      </a:r>
                    </a:p>
                  </a:txBody>
                  <a:tcPr anchor="ctr"/>
                </a:tc>
                <a:extLst>
                  <a:ext uri="{0D108BD9-81ED-4DB2-BD59-A6C34878D82A}">
                    <a16:rowId xmlns:a16="http://schemas.microsoft.com/office/drawing/2014/main" val="10001"/>
                  </a:ext>
                </a:extLst>
              </a:tr>
              <a:tr h="553720">
                <a:tc>
                  <a:txBody>
                    <a:bodyPr/>
                    <a:lstStyle/>
                    <a:p>
                      <a:r>
                        <a:rPr lang="en-US" sz="3200" dirty="0"/>
                        <a:t>TOM 2.0</a:t>
                      </a:r>
                    </a:p>
                  </a:txBody>
                  <a:tcPr anchor="ctr"/>
                </a:tc>
                <a:tc>
                  <a:txBody>
                    <a:bodyPr/>
                    <a:lstStyle/>
                    <a:p>
                      <a:pPr algn="ctr"/>
                      <a:r>
                        <a:rPr lang="en-US" sz="3200" dirty="0"/>
                        <a:t>784</a:t>
                      </a:r>
                    </a:p>
                  </a:txBody>
                  <a:tcPr anchor="ctr"/>
                </a:tc>
                <a:extLst>
                  <a:ext uri="{0D108BD9-81ED-4DB2-BD59-A6C34878D82A}">
                    <a16:rowId xmlns:a16="http://schemas.microsoft.com/office/drawing/2014/main" val="10002"/>
                  </a:ext>
                </a:extLst>
              </a:tr>
              <a:tr h="553720">
                <a:tc>
                  <a:txBody>
                    <a:bodyPr/>
                    <a:lstStyle/>
                    <a:p>
                      <a:r>
                        <a:rPr lang="en-US" sz="3200" b="1" dirty="0"/>
                        <a:t>TOTAL</a:t>
                      </a:r>
                    </a:p>
                  </a:txBody>
                  <a:tcPr anchor="ctr"/>
                </a:tc>
                <a:tc>
                  <a:txBody>
                    <a:bodyPr/>
                    <a:lstStyle/>
                    <a:p>
                      <a:pPr algn="ctr"/>
                      <a:r>
                        <a:rPr lang="en-US" sz="3200" b="1" dirty="0"/>
                        <a:t>1407</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649922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876800"/>
          </a:xfrm>
          <a:solidFill>
            <a:schemeClr val="bg1"/>
          </a:solidFill>
        </p:spPr>
        <p:txBody>
          <a:bodyPr>
            <a:normAutofit lnSpcReduction="10000"/>
          </a:bodyPr>
          <a:lstStyle/>
          <a:p>
            <a:r>
              <a:rPr lang="en-US" dirty="0"/>
              <a:t>Youth are often not present. When they are, they often do not constructively contribute to care planning (1a and 3b) </a:t>
            </a:r>
          </a:p>
          <a:p>
            <a:r>
              <a:rPr lang="en-US" dirty="0"/>
              <a:t>Natural supports are also not often present, and when they are do not actively participate in care planning (1f and 5c)</a:t>
            </a:r>
          </a:p>
          <a:p>
            <a:r>
              <a:rPr lang="en-US" dirty="0"/>
              <a:t>Only about two thirds of teams discussed transition and how the family will know they are ready to transition out of formal Wraparound services (4e)</a:t>
            </a:r>
          </a:p>
        </p:txBody>
      </p:sp>
      <p:sp>
        <p:nvSpPr>
          <p:cNvPr id="4" name="Title 2"/>
          <p:cNvSpPr txBox="1">
            <a:spLocks/>
          </p:cNvSpPr>
          <p:nvPr/>
        </p:nvSpPr>
        <p:spPr>
          <a:xfrm>
            <a:off x="304800" y="228600"/>
            <a:ext cx="8534400"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dirty="0"/>
              <a:t>             Areas for Improvement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9414"/>
            <a:ext cx="2275840" cy="1030761"/>
          </a:xfrm>
          <a:prstGeom prst="rect">
            <a:avLst/>
          </a:prstGeom>
        </p:spPr>
      </p:pic>
    </p:spTree>
    <p:extLst>
      <p:ext uri="{BB962C8B-B14F-4D97-AF65-F5344CB8AC3E}">
        <p14:creationId xmlns:p14="http://schemas.microsoft.com/office/powerpoint/2010/main" val="39003605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7123112" cy="1481138"/>
          </a:xfrm>
        </p:spPr>
        <p:txBody>
          <a:bodyPr>
            <a:noAutofit/>
          </a:bodyPr>
          <a:lstStyle/>
          <a:p>
            <a:r>
              <a:rPr lang="en-US" sz="3600" dirty="0"/>
              <a:t>SITE-LEVEL FIDELITY</a:t>
            </a:r>
          </a:p>
        </p:txBody>
      </p:sp>
      <p:sp>
        <p:nvSpPr>
          <p:cNvPr id="3" name="Text Placeholder 2"/>
          <p:cNvSpPr>
            <a:spLocks noGrp="1"/>
          </p:cNvSpPr>
          <p:nvPr>
            <p:ph type="body" sz="half" idx="2"/>
          </p:nvPr>
        </p:nvSpPr>
        <p:spPr>
          <a:xfrm>
            <a:off x="1371600" y="2971800"/>
            <a:ext cx="5486400" cy="804862"/>
          </a:xfrm>
        </p:spPr>
        <p:txBody>
          <a:bodyPr>
            <a:normAutofit/>
          </a:bodyPr>
          <a:lstStyle/>
          <a:p>
            <a:r>
              <a:rPr lang="en-US" sz="2400" dirty="0"/>
              <a:t>Z-Scores</a:t>
            </a:r>
          </a:p>
        </p:txBody>
      </p:sp>
    </p:spTree>
    <p:extLst>
      <p:ext uri="{BB962C8B-B14F-4D97-AF65-F5344CB8AC3E}">
        <p14:creationId xmlns:p14="http://schemas.microsoft.com/office/powerpoint/2010/main" val="21246184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a:t>Z-Scores</a:t>
            </a:r>
          </a:p>
        </p:txBody>
      </p:sp>
      <p:sp>
        <p:nvSpPr>
          <p:cNvPr id="3" name="Content Placeholder 2"/>
          <p:cNvSpPr>
            <a:spLocks noGrp="1"/>
          </p:cNvSpPr>
          <p:nvPr>
            <p:ph sz="quarter" idx="1"/>
          </p:nvPr>
        </p:nvSpPr>
        <p:spPr/>
        <p:txBody>
          <a:bodyPr/>
          <a:lstStyle/>
          <a:p>
            <a:r>
              <a:rPr lang="en-US" dirty="0"/>
              <a:t>A </a:t>
            </a:r>
            <a:r>
              <a:rPr lang="en-US" i="1" dirty="0"/>
              <a:t>z-score</a:t>
            </a:r>
            <a:r>
              <a:rPr lang="en-US" dirty="0"/>
              <a:t> tells us how many standard deviations the original observation falls away from the mean, and in which direction</a:t>
            </a:r>
          </a:p>
          <a:p>
            <a:r>
              <a:rPr lang="en-US" dirty="0"/>
              <a:t>We compared each CSA with the state average</a:t>
            </a:r>
          </a:p>
        </p:txBody>
      </p:sp>
    </p:spTree>
    <p:extLst>
      <p:ext uri="{BB962C8B-B14F-4D97-AF65-F5344CB8AC3E}">
        <p14:creationId xmlns:p14="http://schemas.microsoft.com/office/powerpoint/2010/main" val="35027090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3600" dirty="0">
                <a:solidFill>
                  <a:schemeClr val="accent5"/>
                </a:solidFill>
              </a:rPr>
              <a:t>WFI-EZ &amp; TOM 2.0 Z-Scores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2" y="137111"/>
            <a:ext cx="1536215" cy="70109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154860"/>
            <a:ext cx="1567948" cy="710147"/>
          </a:xfrm>
          <a:prstGeom prst="rect">
            <a:avLst/>
          </a:prstGeom>
        </p:spPr>
      </p:pic>
      <p:graphicFrame>
        <p:nvGraphicFramePr>
          <p:cNvPr id="7" name="Chart 6"/>
          <p:cNvGraphicFramePr/>
          <p:nvPr>
            <p:extLst>
              <p:ext uri="{D42A27DB-BD31-4B8C-83A1-F6EECF244321}">
                <p14:modId xmlns:p14="http://schemas.microsoft.com/office/powerpoint/2010/main" val="3718155216"/>
              </p:ext>
            </p:extLst>
          </p:nvPr>
        </p:nvGraphicFramePr>
        <p:xfrm>
          <a:off x="76200" y="1066800"/>
          <a:ext cx="8959348" cy="563880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a:xfrm>
            <a:off x="8768848" y="6526393"/>
            <a:ext cx="533400" cy="381000"/>
          </a:xfrm>
        </p:spPr>
        <p:txBody>
          <a:bodyPr/>
          <a:lstStyle/>
          <a:p>
            <a:fld id="{21AD2AE7-D6AC-47DD-9777-F6653940EDA2}" type="slidenum">
              <a:rPr lang="en-US" smtClean="0"/>
              <a:t>93</a:t>
            </a:fld>
            <a:endParaRPr lang="en-US" dirty="0"/>
          </a:p>
        </p:txBody>
      </p:sp>
    </p:spTree>
    <p:extLst>
      <p:ext uri="{BB962C8B-B14F-4D97-AF65-F5344CB8AC3E}">
        <p14:creationId xmlns:p14="http://schemas.microsoft.com/office/powerpoint/2010/main" val="24189767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58612026"/>
              </p:ext>
            </p:extLst>
          </p:nvPr>
        </p:nvGraphicFramePr>
        <p:xfrm>
          <a:off x="76200" y="1066800"/>
          <a:ext cx="8959348"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0" y="228600"/>
            <a:ext cx="91440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3600" dirty="0">
                <a:solidFill>
                  <a:schemeClr val="accent5"/>
                </a:solidFill>
              </a:rPr>
              <a:t>WFI-EZ &amp; TOM 2.0 Z-Scores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2" y="137111"/>
            <a:ext cx="1536215" cy="70109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154860"/>
            <a:ext cx="1567948" cy="710147"/>
          </a:xfrm>
          <a:prstGeom prst="rect">
            <a:avLst/>
          </a:prstGeom>
        </p:spPr>
      </p:pic>
      <p:sp>
        <p:nvSpPr>
          <p:cNvPr id="2" name="Slide Number Placeholder 1"/>
          <p:cNvSpPr>
            <a:spLocks noGrp="1"/>
          </p:cNvSpPr>
          <p:nvPr>
            <p:ph type="sldNum" sz="quarter" idx="12"/>
          </p:nvPr>
        </p:nvSpPr>
        <p:spPr>
          <a:xfrm>
            <a:off x="8823074" y="6515100"/>
            <a:ext cx="533400" cy="381000"/>
          </a:xfrm>
        </p:spPr>
        <p:txBody>
          <a:bodyPr/>
          <a:lstStyle/>
          <a:p>
            <a:fld id="{21AD2AE7-D6AC-47DD-9777-F6653940EDA2}" type="slidenum">
              <a:rPr lang="en-US" smtClean="0"/>
              <a:t>94</a:t>
            </a:fld>
            <a:endParaRPr lang="en-US" dirty="0"/>
          </a:p>
        </p:txBody>
      </p:sp>
    </p:spTree>
    <p:extLst>
      <p:ext uri="{BB962C8B-B14F-4D97-AF65-F5344CB8AC3E}">
        <p14:creationId xmlns:p14="http://schemas.microsoft.com/office/powerpoint/2010/main" val="9247086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147942486"/>
              </p:ext>
            </p:extLst>
          </p:nvPr>
        </p:nvGraphicFramePr>
        <p:xfrm>
          <a:off x="228600" y="1600200"/>
          <a:ext cx="8686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Up Arrow 2"/>
          <p:cNvSpPr/>
          <p:nvPr/>
        </p:nvSpPr>
        <p:spPr>
          <a:xfrm rot="10800000">
            <a:off x="6476999" y="2209800"/>
            <a:ext cx="704566"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10200" y="1671937"/>
            <a:ext cx="2819400" cy="461665"/>
          </a:xfrm>
          <a:prstGeom prst="rect">
            <a:avLst/>
          </a:prstGeom>
          <a:noFill/>
        </p:spPr>
        <p:txBody>
          <a:bodyPr wrap="square" rtlCol="0">
            <a:spAutoFit/>
          </a:bodyPr>
          <a:lstStyle/>
          <a:p>
            <a:pPr algn="ctr"/>
            <a:r>
              <a:rPr lang="en-US" sz="2400" dirty="0"/>
              <a:t>Room for Growth</a:t>
            </a:r>
          </a:p>
        </p:txBody>
      </p:sp>
      <p:sp>
        <p:nvSpPr>
          <p:cNvPr id="5" name="Up Arrow 4"/>
          <p:cNvSpPr/>
          <p:nvPr/>
        </p:nvSpPr>
        <p:spPr>
          <a:xfrm>
            <a:off x="2352817" y="4724400"/>
            <a:ext cx="704566" cy="1295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95400" y="6091537"/>
            <a:ext cx="2819400" cy="461665"/>
          </a:xfrm>
          <a:prstGeom prst="rect">
            <a:avLst/>
          </a:prstGeom>
          <a:noFill/>
        </p:spPr>
        <p:txBody>
          <a:bodyPr wrap="square" rtlCol="0">
            <a:spAutoFit/>
          </a:bodyPr>
          <a:lstStyle/>
          <a:p>
            <a:pPr algn="ctr"/>
            <a:r>
              <a:rPr lang="en-US" sz="2400" dirty="0"/>
              <a:t>Top Performers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82710"/>
            <a:ext cx="2204720" cy="1006180"/>
          </a:xfrm>
          <a:prstGeom prst="rect">
            <a:avLst/>
          </a:prstGeom>
          <a:solidFill>
            <a:srgbClr val="FFFF00"/>
          </a:solidFill>
        </p:spPr>
      </p:pic>
    </p:spTree>
    <p:extLst>
      <p:ext uri="{BB962C8B-B14F-4D97-AF65-F5344CB8AC3E}">
        <p14:creationId xmlns:p14="http://schemas.microsoft.com/office/powerpoint/2010/main" val="242338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93719719"/>
              </p:ext>
            </p:extLst>
          </p:nvPr>
        </p:nvGraphicFramePr>
        <p:xfrm>
          <a:off x="152400" y="1600200"/>
          <a:ext cx="88392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Up Arrow 10"/>
          <p:cNvSpPr/>
          <p:nvPr/>
        </p:nvSpPr>
        <p:spPr>
          <a:xfrm rot="10800000">
            <a:off x="6553200" y="2205334"/>
            <a:ext cx="704566" cy="1680866"/>
          </a:xfrm>
          <a:prstGeom prst="up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86400" y="1671937"/>
            <a:ext cx="2819400" cy="461665"/>
          </a:xfrm>
          <a:prstGeom prst="rect">
            <a:avLst/>
          </a:prstGeom>
          <a:noFill/>
        </p:spPr>
        <p:txBody>
          <a:bodyPr wrap="square" rtlCol="0">
            <a:spAutoFit/>
          </a:bodyPr>
          <a:lstStyle/>
          <a:p>
            <a:pPr algn="ctr"/>
            <a:r>
              <a:rPr lang="en-US" sz="2400" dirty="0"/>
              <a:t>Room for Growth</a:t>
            </a:r>
          </a:p>
        </p:txBody>
      </p:sp>
      <p:sp>
        <p:nvSpPr>
          <p:cNvPr id="13" name="Up Arrow 12"/>
          <p:cNvSpPr/>
          <p:nvPr/>
        </p:nvSpPr>
        <p:spPr>
          <a:xfrm>
            <a:off x="2505217" y="5029200"/>
            <a:ext cx="704566" cy="990600"/>
          </a:xfrm>
          <a:prstGeom prst="up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47800" y="6091537"/>
            <a:ext cx="2819400" cy="461665"/>
          </a:xfrm>
          <a:prstGeom prst="rect">
            <a:avLst/>
          </a:prstGeom>
          <a:noFill/>
        </p:spPr>
        <p:txBody>
          <a:bodyPr wrap="square" rtlCol="0">
            <a:spAutoFit/>
          </a:bodyPr>
          <a:lstStyle/>
          <a:p>
            <a:pPr algn="ctr"/>
            <a:r>
              <a:rPr lang="en-US" sz="2400" dirty="0"/>
              <a:t>Top Performers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1374" y="289651"/>
            <a:ext cx="2210755" cy="1001284"/>
          </a:xfrm>
          <a:prstGeom prst="rect">
            <a:avLst/>
          </a:prstGeom>
        </p:spPr>
      </p:pic>
    </p:spTree>
    <p:extLst>
      <p:ext uri="{BB962C8B-B14F-4D97-AF65-F5344CB8AC3E}">
        <p14:creationId xmlns:p14="http://schemas.microsoft.com/office/powerpoint/2010/main" val="392764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71662"/>
            <a:ext cx="7123112" cy="1481138"/>
          </a:xfrm>
        </p:spPr>
        <p:txBody>
          <a:bodyPr>
            <a:noAutofit/>
          </a:bodyPr>
          <a:lstStyle/>
          <a:p>
            <a:r>
              <a:rPr lang="en-US" sz="3600" dirty="0"/>
              <a:t>IMPLICATIONS</a:t>
            </a:r>
          </a:p>
        </p:txBody>
      </p:sp>
    </p:spTree>
    <p:extLst>
      <p:ext uri="{BB962C8B-B14F-4D97-AF65-F5344CB8AC3E}">
        <p14:creationId xmlns:p14="http://schemas.microsoft.com/office/powerpoint/2010/main" val="42256393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Statewide Fidelity Results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lgn="ctr">
              <a:buNone/>
            </a:pPr>
            <a:r>
              <a:rPr lang="en-US" dirty="0"/>
              <a:t>Another </a:t>
            </a:r>
            <a:r>
              <a:rPr lang="en-US" b="1" dirty="0"/>
              <a:t>extraordinary</a:t>
            </a:r>
            <a:r>
              <a:rPr lang="en-US" dirty="0"/>
              <a:t> data collection effort!</a:t>
            </a:r>
          </a:p>
        </p:txBody>
      </p:sp>
    </p:spTree>
    <p:extLst>
      <p:ext uri="{BB962C8B-B14F-4D97-AF65-F5344CB8AC3E}">
        <p14:creationId xmlns:p14="http://schemas.microsoft.com/office/powerpoint/2010/main" val="10228909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a:t>As in previous years, TOM scores were markedly higher than WFI-EZ scores, and this is particularly noticeable relative to our national comparison samples. Nearly all CSAs TOM scores were higher than the national mean, while all CSA's WFI-EZ scores were lower. TOM and WFI-EZ scores were not closely related at the CSA level. </a:t>
            </a:r>
          </a:p>
          <a:p>
            <a:pPr marL="0" indent="0">
              <a:buNone/>
            </a:pPr>
            <a:endParaRPr lang="en-US" sz="2800" dirty="0"/>
          </a:p>
          <a:p>
            <a:pPr marL="0" indent="0">
              <a:buNone/>
            </a:pPr>
            <a:endParaRPr lang="en-US" sz="2800" dirty="0"/>
          </a:p>
          <a:p>
            <a:pPr marL="0" indent="0">
              <a:buNone/>
            </a:pPr>
            <a:endParaRPr lang="en-US" sz="2800" dirty="0"/>
          </a:p>
        </p:txBody>
      </p:sp>
      <p:sp>
        <p:nvSpPr>
          <p:cNvPr id="4" name="Title 3"/>
          <p:cNvSpPr>
            <a:spLocks noGrp="1"/>
          </p:cNvSpPr>
          <p:nvPr>
            <p:ph type="title"/>
          </p:nvPr>
        </p:nvSpPr>
        <p:spPr>
          <a:noFill/>
        </p:spPr>
        <p:txBody>
          <a:bodyPr/>
          <a:lstStyle/>
          <a:p>
            <a:r>
              <a:rPr lang="en-US" dirty="0"/>
              <a:t>WFI-EZ and TOM Total Scores</a:t>
            </a:r>
          </a:p>
        </p:txBody>
      </p:sp>
    </p:spTree>
    <p:extLst>
      <p:ext uri="{BB962C8B-B14F-4D97-AF65-F5344CB8AC3E}">
        <p14:creationId xmlns:p14="http://schemas.microsoft.com/office/powerpoint/2010/main" val="2232524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 - &amp;quot;Massachusetts Children’s   Behavioral Health Initiative (CBHI)&amp;quot;&quot;/&gt;&lt;property id=&quot;20307&quot; value=&quot;257&quot;/&gt;&lt;/object&gt;&lt;object type=&quot;3&quot; unique_id=&quot;10004&quot;&gt;&lt;property id=&quot;20148&quot; value=&quot;5&quot;/&gt;&lt;property id=&quot;20300&quot; value=&quot;Slide 2 - &amp;quot;Agenda&amp;quot;&quot;/&gt;&lt;property id=&quot;20307&quot; value=&quot;258&quot;/&gt;&lt;/object&gt;&lt;object type=&quot;3&quot; unique_id=&quot;10005&quot;&gt;&lt;property id=&quot;20148&quot; value=&quot;5&quot;/&gt;&lt;property id=&quot;20300&quot; value=&quot;Slide 3 - &amp;quot;Wraparound Adherence What do we want to measure?&amp;quot;&quot;/&gt;&lt;property id=&quot;20307&quot; value=&quot;259&quot;/&gt;&lt;/object&gt;&lt;object type=&quot;3&quot; unique_id=&quot;10006&quot;&gt;&lt;property id=&quot;20148&quot; value=&quot;5&quot;/&gt;&lt;property id=&quot;20300&quot; value=&quot;Slide 4&quot;/&gt;&lt;property id=&quot;20307&quot; value=&quot;388&quot;/&gt;&lt;/object&gt;&lt;object type=&quot;3&quot; unique_id=&quot;10007&quot;&gt;&lt;property id=&quot;20148&quot; value=&quot;5&quot;/&gt;&lt;property id=&quot;20300&quot; value=&quot;Slide 5 - &amp;quot;Key Elements of Wraparound&amp;quot;&quot;/&gt;&lt;property id=&quot;20307&quot; value=&quot;261&quot;/&gt;&lt;/object&gt;&lt;object type=&quot;3&quot; unique_id=&quot;10008&quot;&gt;&lt;property id=&quot;20148&quot; value=&quot;5&quot;/&gt;&lt;property id=&quot;20300&quot; value=&quot;Slide 6 - &amp;quot;FIDELITY TOOLS&amp;quot;&quot;/&gt;&lt;property id=&quot;20307&quot; value=&quot;262&quot;/&gt;&lt;/object&gt;&lt;object type=&quot;3&quot; unique_id=&quot;10009&quot;&gt;&lt;property id=&quot;20148&quot; value=&quot;5&quot;/&gt;&lt;property id=&quot;20300&quot; value=&quot;Slide 7 - &amp;quot;Wraparound Fidelity Index, Version 4&amp;quot;&quot;/&gt;&lt;property id=&quot;20307&quot; value=&quot;387&quot;/&gt;&lt;/object&gt;&lt;object type=&quot;3&quot; unique_id=&quot;10010&quot;&gt;&lt;property id=&quot;20148&quot; value=&quot;5&quot;/&gt;&lt;property id=&quot;20300&quot; value=&quot;Slide 8&quot;/&gt;&lt;property id=&quot;20307&quot; value=&quot;389&quot;/&gt;&lt;/object&gt;&lt;object type=&quot;3&quot; unique_id=&quot;10011&quot;&gt;&lt;property id=&quot;20148&quot; value=&quot;5&quot;/&gt;&lt;property id=&quot;20300&quot; value=&quot;Slide 9&quot;/&gt;&lt;property id=&quot;20307&quot; value=&quot;391&quot;/&gt;&lt;/object&gt;&lt;object type=&quot;3&quot; unique_id=&quot;10012&quot;&gt;&lt;property id=&quot;20148&quot; value=&quot;5&quot;/&gt;&lt;property id=&quot;20300&quot; value=&quot;Slide 10&quot;/&gt;&lt;property id=&quot;20307&quot; value=&quot;386&quot;/&gt;&lt;/object&gt;&lt;object type=&quot;3&quot; unique_id=&quot;10013&quot;&gt;&lt;property id=&quot;20148&quot; value=&quot;5&quot;/&gt;&lt;property id=&quot;20300&quot; value=&quot;Slide 11 - &amp;quot;The TOM 2.0 has been further refined since the MA pilot&amp;quot;&quot;/&gt;&lt;property id=&quot;20307&quot; value=&quot;390&quot;/&gt;&lt;/object&gt;&lt;object type=&quot;3&quot; unique_id=&quot;10014&quot;&gt;&lt;property id=&quot;20148&quot; value=&quot;5&quot;/&gt;&lt;property id=&quot;20300&quot; value=&quot;Slide 14 - &amp;quot;LATEST RESEARCH &amp;amp; NATIONAL CONTEXT&amp;quot;&quot;/&gt;&lt;property id=&quot;20307&quot; value=&quot;265&quot;/&gt;&lt;/object&gt;&lt;object type=&quot;3&quot; unique_id=&quot;10022&quot;&gt;&lt;property id=&quot;20148&quot; value=&quot;5&quot;/&gt;&lt;property id=&quot;20300&quot; value=&quot;Slide 21 - &amp;quot;MASSACHUSETTS RESULTS &amp;quot;&quot;/&gt;&lt;property id=&quot;20307&quot; value=&quot;273&quot;/&gt;&lt;/object&gt;&lt;object type=&quot;3&quot; unique_id=&quot;10023&quot;&gt;&lt;property id=&quot;20148&quot; value=&quot;5&quot;/&gt;&lt;property id=&quot;20300&quot; value=&quot;Slide 22 - &amp;quot;Youth Summary&amp;quot;&quot;/&gt;&lt;property id=&quot;20307&quot; value=&quot;274&quot;/&gt;&lt;/object&gt;&lt;object type=&quot;3&quot; unique_id=&quot;10024&quot;&gt;&lt;property id=&quot;20148&quot; value=&quot;5&quot;/&gt;&lt;property id=&quot;20300&quot; value=&quot;Slide 23 - &amp;quot;MA WFI-4 &amp;amp; TOM Total Scores&amp;quot;&quot;/&gt;&lt;property id=&quot;20307&quot; value=&quot;275&quot;/&gt;&lt;/object&gt;&lt;object type=&quot;3&quot; unique_id=&quot;10025&quot;&gt;&lt;property id=&quot;20148&quot; value=&quot;5&quot;/&gt;&lt;property id=&quot;20300&quot; value=&quot;Slide 24 - &amp;quot;WFI-4 &amp;amp; TOM Correlations&amp;quot;&quot;/&gt;&lt;property id=&quot;20307&quot; value=&quot;276&quot;/&gt;&lt;/object&gt;&lt;object type=&quot;3&quot; unique_id=&quot;10028&quot;&gt;&lt;property id=&quot;20148&quot; value=&quot;5&quot;/&gt;&lt;property id=&quot;20300&quot; value=&quot;Slide 27&quot;/&gt;&lt;property id=&quot;20307&quot; value=&quot;278&quot;/&gt;&lt;/object&gt;&lt;object type=&quot;3&quot; unique_id=&quot;10029&quot;&gt;&lt;property id=&quot;20148&quot; value=&quot;5&quot;/&gt;&lt;property id=&quot;20300&quot; value=&quot;Slide 28&quot;/&gt;&lt;property id=&quot;20307&quot; value=&quot;279&quot;/&gt;&lt;/object&gt;&lt;object type=&quot;3&quot; unique_id=&quot;10030&quot;&gt;&lt;property id=&quot;20148&quot; value=&quot;5&quot;/&gt;&lt;property id=&quot;20300&quot; value=&quot;Slide 29&quot;/&gt;&lt;property id=&quot;20307&quot; value=&quot;397&quot;/&gt;&lt;/object&gt;&lt;object type=&quot;3&quot; unique_id=&quot;10031&quot;&gt;&lt;property id=&quot;20148&quot; value=&quot;5&quot;/&gt;&lt;property id=&quot;20300&quot; value=&quot;Slide 30 - &amp;quot;Total Fidelity&amp;quot;&quot;/&gt;&lt;property id=&quot;20307&quot; value=&quot;398&quot;/&gt;&lt;/object&gt;&lt;object type=&quot;3&quot; unique_id=&quot;10032&quot;&gt;&lt;property id=&quot;20148&quot; value=&quot;5&quot;/&gt;&lt;property id=&quot;20300&quot; value=&quot;Slide 31 - &amp;quot;Item Level Results Strengths, Weaknesses &amp;amp; Trends&amp;quot;&quot;/&gt;&lt;property id=&quot;20307&quot; value=&quot;283&quot;/&gt;&lt;/object&gt;&lt;object type=&quot;3&quot; unique_id=&quot;10033&quot;&gt;&lt;property id=&quot;20148&quot; value=&quot;5&quot;/&gt;&lt;property id=&quot;20300&quot; value=&quot;Slide 32&quot;/&gt;&lt;property id=&quot;20307&quot; value=&quot;284&quot;/&gt;&lt;/object&gt;&lt;object type=&quot;3&quot; unique_id=&quot;10039&quot;&gt;&lt;property id=&quot;20148&quot; value=&quot;5&quot;/&gt;&lt;property id=&quot;20300&quot; value=&quot;Slide 42&quot;/&gt;&lt;property id=&quot;20307&quot; value=&quot;290&quot;/&gt;&lt;/object&gt;&lt;object type=&quot;3&quot; unique_id=&quot;10040&quot;&gt;&lt;property id=&quot;20148&quot; value=&quot;5&quot;/&gt;&lt;property id=&quot;20300&quot; value=&quot;Slide 43 - &amp;quot;WFI-4 scores are similar by interviewer&amp;quot;&quot;/&gt;&lt;property id=&quot;20307&quot; value=&quot;292&quot;/&gt;&lt;/object&gt;&lt;object type=&quot;3&quot; unique_id=&quot;10041&quot;&gt;&lt;property id=&quot;20148&quot; value=&quot;5&quot;/&gt;&lt;property id=&quot;20300&quot; value=&quot;Slide 44 - &amp;quot;Fidelity scores by interviewer are becoming more consistent over time&amp;quot;&quot;/&gt;&lt;property id=&quot;20307&quot; value=&quot;293&quot;/&gt;&lt;/object&gt;&lt;object type=&quot;3&quot; unique_id=&quot;10042&quot;&gt;&lt;property id=&quot;20148&quot; value=&quot;5&quot;/&gt;&lt;property id=&quot;20300&quot; value=&quot;Slide 45 - &amp;quot;Fidelity by Interviewer Significance&amp;quot;&quot;/&gt;&lt;property id=&quot;20307&quot; value=&quot;294&quot;/&gt;&lt;/object&gt;&lt;object type=&quot;3&quot; unique_id=&quot;10043&quot;&gt;&lt;property id=&quot;20148&quot; value=&quot;5&quot;/&gt;&lt;property id=&quot;20300&quot; value=&quot;Slide 46 - &amp;quot;SUMMARY OF WFI-4 FINDINGS&amp;quot;&quot;/&gt;&lt;property id=&quot;20307&quot; value=&quot;295&quot;/&gt;&lt;/object&gt;&lt;object type=&quot;3&quot; unique_id=&quot;10044&quot;&gt;&lt;property id=&quot;20148&quot; value=&quot;5&quot;/&gt;&lt;property id=&quot;20300&quot; value=&quot;Slide 47&quot;/&gt;&lt;property id=&quot;20307&quot; value=&quot;296&quot;/&gt;&lt;/object&gt;&lt;object type=&quot;3&quot; unique_id=&quot;10045&quot;&gt;&lt;property id=&quot;20148&quot; value=&quot;5&quot;/&gt;&lt;property id=&quot;20300&quot; value=&quot;Slide 48&quot;/&gt;&lt;property id=&quot;20307&quot; value=&quot;297&quot;/&gt;&lt;/object&gt;&lt;object type=&quot;3&quot; unique_id=&quot;10046&quot;&gt;&lt;property id=&quot;20148&quot; value=&quot;5&quot;/&gt;&lt;property id=&quot;20300&quot; value=&quot;Slide 49&quot;/&gt;&lt;property id=&quot;20307&quot; value=&quot;298&quot;/&gt;&lt;/object&gt;&lt;object type=&quot;3&quot; unique_id=&quot;10047&quot;&gt;&lt;property id=&quot;20148&quot; value=&quot;5&quot;/&gt;&lt;property id=&quot;20300&quot; value=&quot;Slide 50 - &amp;quot;TEAM OBSERVATION MEASURE&amp;quot;&quot;/&gt;&lt;property id=&quot;20307&quot; value=&quot;299&quot;/&gt;&lt;/object&gt;&lt;object type=&quot;3&quot; unique_id=&quot;10048&quot;&gt;&lt;property id=&quot;20148&quot; value=&quot;5&quot;/&gt;&lt;property id=&quot;20300&quot; value=&quot;Slide 52 - &amp;quot;MA WFI-4 &amp;amp; TOM Total Scores&amp;quot;&quot;/&gt;&lt;property id=&quot;20307&quot; value=&quot;400&quot;/&gt;&lt;/object&gt;&lt;object type=&quot;3&quot; unique_id=&quot;10049&quot;&gt;&lt;property id=&quot;20148&quot; value=&quot;5&quot;/&gt;&lt;property id=&quot;20300&quot; value=&quot;Slide 53&quot;/&gt;&lt;property id=&quot;20307&quot; value=&quot;301&quot;/&gt;&lt;/object&gt;&lt;object type=&quot;3&quot; unique_id=&quot;10050&quot;&gt;&lt;property id=&quot;20148&quot; value=&quot;5&quot;/&gt;&lt;property id=&quot;20300&quot; value=&quot;Slide 54 - &amp;quot;TOM Fidelity Scores by Principle&amp;quot;&quot;/&gt;&lt;property id=&quot;20307&quot; value=&quot;302&quot;/&gt;&lt;/object&gt;&lt;object type=&quot;3&quot; unique_id=&quot;10051&quot;&gt;&lt;property id=&quot;20148&quot; value=&quot;5&quot;/&gt;&lt;property id=&quot;20300&quot; value=&quot;Slide 55 - &amp;quot;Total Fidelity&amp;quot;&quot;/&gt;&lt;property id=&quot;20307&quot; value=&quot;303&quot;/&gt;&lt;/object&gt;&lt;object type=&quot;3&quot; unique_id=&quot;10052&quot;&gt;&lt;property id=&quot;20148&quot; value=&quot;5&quot;/&gt;&lt;property id=&quot;20300&quot; value=&quot;Slide 56 - &amp;quot;Total Fidelity&amp;quot;&quot;/&gt;&lt;property id=&quot;20307&quot; value=&quot;304&quot;/&gt;&lt;/object&gt;&lt;object type=&quot;3&quot; unique_id=&quot;10053&quot;&gt;&lt;property id=&quot;20148&quot; value=&quot;5&quot;/&gt;&lt;property id=&quot;20300&quot; value=&quot;Slide 57 - &amp;quot;The majority of TOMs were done during Follow-Up meetings&amp;quot;&quot;/&gt;&lt;property id=&quot;20307&quot; value=&quot;305&quot;/&gt;&lt;/object&gt;&lt;object type=&quot;3&quot; unique_id=&quot;10054&quot;&gt;&lt;property id=&quot;20148&quot; value=&quot;5&quot;/&gt;&lt;property id=&quot;20300&quot; value=&quot;Slide 58&quot;/&gt;&lt;property id=&quot;20307&quot; value=&quot;306&quot;/&gt;&lt;/object&gt;&lt;object type=&quot;3&quot; unique_id=&quot;10055&quot;&gt;&lt;property id=&quot;20148&quot; value=&quot;5&quot;/&gt;&lt;property id=&quot;20300&quot; value=&quot;Slide 59 - &amp;quot;Team Membership “Other” for 2016 Total n=112&amp;quot;&quot;/&gt;&lt;property id=&quot;20307&quot; value=&quot;307&quot;/&gt;&lt;/object&gt;&lt;object type=&quot;3&quot; unique_id=&quot;10056&quot;&gt;&lt;property id=&quot;20148&quot; value=&quot;5&quot;/&gt;&lt;property id=&quot;20300&quot; value=&quot;Slide 60 - &amp;quot;Team Members Present, FY2016&amp;quot;&quot;/&gt;&lt;property id=&quot;20307&quot; value=&quot;308&quot;/&gt;&lt;/object&gt;&lt;object type=&quot;3&quot; unique_id=&quot;10057&quot;&gt;&lt;property id=&quot;20148&quot; value=&quot;5&quot;/&gt;&lt;property id=&quot;20300&quot; value=&quot;Slide 61 - &amp;quot;Natural support attendance has increased from 2015&amp;quot;&quot;/&gt;&lt;property id=&quot;20307&quot; value=&quot;309&quot;/&gt;&lt;/object&gt;&lt;object type=&quot;3&quot; unique_id=&quot;10069&quot;&gt;&lt;property id=&quot;20148&quot; value=&quot;5&quot;/&gt;&lt;property id=&quot;20300&quot; value=&quot;Slide 62 - &amp;quot;SUMMARY OF TOM FINDINGS&amp;quot;&quot;/&gt;&lt;property id=&quot;20307&quot; value=&quot;321&quot;/&gt;&lt;/object&gt;&lt;object type=&quot;3&quot; unique_id=&quot;10070&quot;&gt;&lt;property id=&quot;20148&quot; value=&quot;5&quot;/&gt;&lt;property id=&quot;20300&quot; value=&quot;Slide 63&quot;/&gt;&lt;property id=&quot;20307&quot; value=&quot;322&quot;/&gt;&lt;/object&gt;&lt;object type=&quot;3&quot; unique_id=&quot;10071&quot;&gt;&lt;property id=&quot;20148&quot; value=&quot;5&quot;/&gt;&lt;property id=&quot;20300&quot; value=&quot;Slide 64&quot;/&gt;&lt;property id=&quot;20307&quot; value=&quot;323&quot;/&gt;&lt;/object&gt;&lt;object type=&quot;3&quot; unique_id=&quot;10072&quot;&gt;&lt;property id=&quot;20148&quot; value=&quot;5&quot;/&gt;&lt;property id=&quot;20300&quot; value=&quot;Slide 65&quot;/&gt;&lt;property id=&quot;20307&quot; value=&quot;324&quot;/&gt;&lt;/object&gt;&lt;object type=&quot;3&quot; unique_id=&quot;10116&quot;&gt;&lt;property id=&quot;20148&quot; value=&quot;5&quot;/&gt;&lt;property id=&quot;20300&quot; value=&quot;Slide 118 - &amp;quot;Fidelity data: Continued Needs for Improvement&amp;quot;&quot;/&gt;&lt;property id=&quot;20307&quot; value=&quot;368&quot;/&gt;&lt;/object&gt;&lt;object type=&quot;3&quot; unique_id=&quot;10117&quot;&gt;&lt;property id=&quot;20148&quot; value=&quot;5&quot;/&gt;&lt;property id=&quot;20300&quot; value=&quot;Slide 119 - &amp;quot;Performance by individual CSAs&amp;quot;&quot;/&gt;&lt;property id=&quot;20307&quot; value=&quot;369&quot;/&gt;&lt;/object&gt;&lt;object type=&quot;3&quot; unique_id=&quot;10124&quot;&gt;&lt;property id=&quot;20148&quot; value=&quot;5&quot;/&gt;&lt;property id=&quot;20300&quot; value=&quot;Slide 120 - &amp;quot;Additional Implications&amp;quot;&quot;/&gt;&lt;property id=&quot;20307&quot; value=&quot;376&quot;/&gt;&lt;/object&gt;&lt;object type=&quot;3&quot; unique_id=&quot;10266&quot;&gt;&lt;property id=&quot;20148&quot; value=&quot;5&quot;/&gt;&lt;property id=&quot;20300&quot; value=&quot;Slide 12 - &amp;quot;CSA Tool Breakdown for FY2016&amp;quot;&quot;/&gt;&lt;property id=&quot;20307&quot; value=&quot;455&quot;/&gt;&lt;/object&gt;&lt;object type=&quot;3&quot; unique_id=&quot;10267&quot;&gt;&lt;property id=&quot;20148&quot; value=&quot;5&quot;/&gt;&lt;property id=&quot;20300&quot; value=&quot;Slide 15 - &amp;quot;CANS data (2-3 slides)&amp;quot;&quot;/&gt;&lt;property id=&quot;20307&quot; value=&quot;456&quot;/&gt;&lt;/object&gt;&lt;object type=&quot;3&quot; unique_id=&quot;10268&quot;&gt;&lt;property id=&quot;20148&quot; value=&quot;5&quot;/&gt;&lt;property id=&quot;20300&quot; value=&quot;Slide 16 - &amp;quot;FidelityEHR (1-2 slides)&amp;quot;&quot;/&gt;&lt;property id=&quot;20307&quot; value=&quot;457&quot;/&gt;&lt;/object&gt;&lt;object type=&quot;3&quot; unique_id=&quot;10269&quot;&gt;&lt;property id=&quot;20148&quot; value=&quot;5&quot;/&gt;&lt;property id=&quot;20300&quot; value=&quot;Slide 17 - &amp;quot;CME data (2 slides)&amp;quot;&quot;/&gt;&lt;property id=&quot;20307&quot; value=&quot;458&quot;/&gt;&lt;/object&gt;&lt;object type=&quot;3&quot; unique_id=&quot;10270&quot;&gt;&lt;property id=&quot;20148&quot; value=&quot;5&quot;/&gt;&lt;property id=&quot;20300&quot; value=&quot;Slide 18 - &amp;quot;      NWIC National Wraparound Academy&amp;quot;&quot;/&gt;&lt;property id=&quot;20307&quot; value=&quot;411&quot;/&gt;&lt;/object&gt;&lt;object type=&quot;3&quot; unique_id=&quot;10271&quot;&gt;&lt;property id=&quot;20148&quot; value=&quot;5&quot;/&gt;&lt;property id=&quot;20300&quot; value=&quot;Slide 19 - &amp;quot;NWIC National Wraparound Academy Presenters&amp;quot;&quot;/&gt;&lt;property id=&quot;20307&quot; value=&quot;441&quot;/&gt;&lt;/object&gt;&lt;object type=&quot;3&quot; unique_id=&quot;10272&quot;&gt;&lt;property id=&quot;20148&quot; value=&quot;5&quot;/&gt;&lt;property id=&quot;20300&quot; value=&quot;Slide 20 - &amp;quot;NWIC National Wraparound Academy Overview of Agenda&amp;quot;&quot;/&gt;&lt;property id=&quot;20307&quot; value=&quot;442&quot;/&gt;&lt;/object&gt;&lt;object type=&quot;3&quot; unique_id=&quot;10273&quot;&gt;&lt;property id=&quot;20148&quot; value=&quot;5&quot;/&gt;&lt;property id=&quot;20300&quot; value=&quot;Slide 25 - &amp;quot;WRAPAROUND FIDELITY INDEX, VERSION 4&amp;quot;&quot;/&gt;&lt;property id=&quot;20307&quot; value=&quot;448&quot;/&gt;&lt;/object&gt;&lt;object type=&quot;3&quot; unique_id=&quot;10287&quot;&gt;&lt;property id=&quot;20148&quot; value=&quot;5&quot;/&gt;&lt;property id=&quot;20300&quot; value=&quot;Slide 66 - &amp;quot;MASSACHUSETTS PILOT RESULTS &amp;quot;&quot;/&gt;&lt;property id=&quot;20307&quot; value=&quot;414&quot;/&gt;&lt;/object&gt;&lt;object type=&quot;3&quot; unique_id=&quot;10288&quot;&gt;&lt;property id=&quot;20148&quot; value=&quot;5&quot;/&gt;&lt;property id=&quot;20300&quot; value=&quot;Slide 67 - &amp;quot;Youth Summary&amp;quot;&quot;/&gt;&lt;property id=&quot;20307&quot; value=&quot;415&quot;/&gt;&lt;/object&gt;&lt;object type=&quot;3&quot; unique_id=&quot;10290&quot;&gt;&lt;property id=&quot;20148&quot; value=&quot;5&quot;/&gt;&lt;property id=&quot;20300&quot; value=&quot;Slide 69 - &amp;quot;WRAPAROUND FIDELITY INDEX, SHORT FORM&amp;quot;&quot;/&gt;&lt;property id=&quot;20307&quot; value=&quot;417&quot;/&gt;&lt;/object&gt;&lt;object type=&quot;3&quot; unique_id=&quot;10291&quot;&gt;&lt;property id=&quot;20148&quot; value=&quot;5&quot;/&gt;&lt;property id=&quot;20300&quot; value=&quot;Slide 74 - &amp;quot;Most respondents report basic characteristics of Wraparound occurred during services&amp;quot;&quot;/&gt;&lt;property id=&quot;20307&quot; value=&quot;418&quot;/&gt;&lt;/object&gt;&lt;object type=&quot;3&quot; unique_id=&quot;10292&quot;&gt;&lt;property id=&quot;20148&quot; value=&quot;5&quot;/&gt;&lt;property id=&quot;20300&quot; value=&quot;Slide 71 - &amp;quot;                  Fidelity Scores by Key Element&amp;quot;&quot;/&gt;&lt;property id=&quot;20307&quot; value=&quot;413&quot;/&gt;&lt;/object&gt;&lt;object type=&quot;3&quot; unique_id=&quot;10293&quot;&gt;&lt;property id=&quot;20148&quot; value=&quot;5&quot;/&gt;&lt;property id=&quot;20300&quot; value=&quot;Slide 72 - &amp;quot;                      Fidelity Scores by Key Element&amp;quot;&quot;/&gt;&lt;property id=&quot;20307&quot; value=&quot;419&quot;/&gt;&lt;/object&gt;&lt;object type=&quot;3&quot; unique_id=&quot;10294&quot;&gt;&lt;property id=&quot;20148&quot; value=&quot;5&quot;/&gt;&lt;property id=&quot;20300&quot; value=&quot;Slide 73 - &amp;quot;Total Fidelity&amp;quot;&quot;/&gt;&lt;property id=&quot;20307&quot; value=&quot;420&quot;/&gt;&lt;/object&gt;&lt;object type=&quot;3&quot; unique_id=&quot;10295&quot;&gt;&lt;property id=&quot;20148&quot; value=&quot;5&quot;/&gt;&lt;property id=&quot;20300&quot; value=&quot;Slide 75 - &amp;quot;Item-Level Results Strengths &amp;amp; Weaknesses&amp;quot;&quot;/&gt;&lt;property id=&quot;20307&quot; value=&quot;422&quot;/&gt;&lt;/object&gt;&lt;object type=&quot;3&quot; unique_id=&quot;10297&quot;&gt;&lt;property id=&quot;20148&quot; value=&quot;5&quot;/&gt;&lt;property id=&quot;20300&quot; value=&quot;Slide 81 - &amp;quot;Satisfaction&amp;quot;&quot;/&gt;&lt;property id=&quot;20307&quot; value=&quot;423&quot;/&gt;&lt;/object&gt;&lt;object type=&quot;3&quot; unique_id=&quot;10298&quot;&gt;&lt;property id=&quot;20148&quot; value=&quot;5&quot;/&gt;&lt;property id=&quot;20300&quot; value=&quot;Slide 82 - &amp;quot;Outcomes&amp;quot;&quot;/&gt;&lt;property id=&quot;20307&quot; value=&quot;424&quot;/&gt;&lt;/object&gt;&lt;object type=&quot;3&quot; unique_id=&quot;10299&quot;&gt;&lt;property id=&quot;20148&quot; value=&quot;5&quot;/&gt;&lt;property id=&quot;20300&quot; value=&quot;Slide 83 - &amp;quot;          Functioning Outcomes&amp;quot;&quot;/&gt;&lt;property id=&quot;20307&quot; value=&quot;425&quot;/&gt;&lt;/object&gt;&lt;object type=&quot;3&quot; unique_id=&quot;10300&quot;&gt;&lt;property id=&quot;20148&quot; value=&quot;5&quot;/&gt;&lt;property id=&quot;20300&quot; value=&quot;Slide 84 - &amp;quot;QA of open-ended comments?&amp;quot;&quot;/&gt;&lt;property id=&quot;20307&quot; value=&quot;426&quot;/&gt;&lt;/object&gt;&lt;object type=&quot;3&quot; unique_id=&quot;10302&quot;&gt;&lt;property id=&quot;20148&quot; value=&quot;5&quot;/&gt;&lt;property id=&quot;20300&quot; value=&quot;Slide 85 - &amp;quot;SUMMARY OF WFI-EZ FINDINGS&amp;quot;&quot;/&gt;&lt;property id=&quot;20307&quot; value=&quot;454&quot;/&gt;&lt;/object&gt;&lt;object type=&quot;3&quot; unique_id=&quot;10303&quot;&gt;&lt;property id=&quot;20148&quot; value=&quot;5&quot;/&gt;&lt;property id=&quot;20300&quot; value=&quot;Slide 86&quot;/&gt;&lt;property id=&quot;20307&quot; value=&quot;427&quot;/&gt;&lt;/object&gt;&lt;object type=&quot;3&quot; unique_id=&quot;10304&quot;&gt;&lt;property id=&quot;20148&quot; value=&quot;5&quot;/&gt;&lt;property id=&quot;20300&quot; value=&quot;Slide 87&quot;/&gt;&lt;property id=&quot;20307&quot; value=&quot;433&quot;/&gt;&lt;/object&gt;&lt;object type=&quot;3&quot; unique_id=&quot;10306&quot;&gt;&lt;property id=&quot;20148&quot; value=&quot;5&quot;/&gt;&lt;property id=&quot;20300&quot; value=&quot;Slide 89 - &amp;quot;TEAM OBSERVATION MEASURE, VERSION 2&amp;quot;&quot;/&gt;&lt;property id=&quot;20307&quot; value=&quot;429&quot;/&gt;&lt;/object&gt;&lt;object type=&quot;3&quot; unique_id=&quot;10308&quot;&gt;&lt;property id=&quot;20148&quot; value=&quot;5&quot;/&gt;&lt;property id=&quot;20300&quot; value=&quot;Slide 91 - &amp;quot;    Scores by Subscale&amp;quot;&quot;/&gt;&lt;property id=&quot;20307&quot; value=&quot;437&quot;/&gt;&lt;/object&gt;&lt;object type=&quot;3&quot; unique_id=&quot;10309&quot;&gt;&lt;property id=&quot;20148&quot; value=&quot;5&quot;/&gt;&lt;property id=&quot;20300&quot; value=&quot;Slide 92 - &amp;quot;    Scores by Subscale&amp;quot;&quot;/&gt;&lt;property id=&quot;20307&quot; value=&quot;438&quot;/&gt;&lt;/object&gt;&lt;object type=&quot;3&quot; unique_id=&quot;10310&quot;&gt;&lt;property id=&quot;20148&quot; value=&quot;5&quot;/&gt;&lt;property id=&quot;20300&quot; value=&quot;Slide 93 - &amp;quot;    Scores by Subscale&amp;quot;&quot;/&gt;&lt;property id=&quot;20307&quot; value=&quot;440&quot;/&gt;&lt;/object&gt;&lt;object type=&quot;3&quot; unique_id=&quot;10312&quot;&gt;&lt;property id=&quot;20148&quot; value=&quot;5&quot;/&gt;&lt;property id=&quot;20300&quot; value=&quot;Slide 94 - &amp;quot;Total Fidelity&amp;quot;&quot;/&gt;&lt;property id=&quot;20307&quot; value=&quot;434&quot;/&gt;&lt;/object&gt;&lt;object type=&quot;3&quot; unique_id=&quot;10769&quot;&gt;&lt;property id=&quot;20148&quot; value=&quot;5&quot;/&gt;&lt;property id=&quot;20300&quot; value=&quot;Slide 13 - &amp;quot;During FY2016, a total of 1,356 fidelity forms were collected!&amp;quot;&quot;/&gt;&lt;property id=&quot;20307&quot; value=&quot;571&quot;/&gt;&lt;/object&gt;&lt;object type=&quot;3&quot; unique_id=&quot;10770&quot;&gt;&lt;property id=&quot;20148&quot; value=&quot;5&quot;/&gt;&lt;property id=&quot;20300&quot; value=&quot;Slide 26 - &amp;quot;   14 CSAs used the WFI-4 in FY2016&amp;quot;&quot;/&gt;&lt;property id=&quot;20307&quot; value=&quot;559&quot;/&gt;&lt;/object&gt;&lt;object type=&quot;3&quot; unique_id=&quot;10771&quot;&gt;&lt;property id=&quot;20148&quot; value=&quot;5&quot;/&gt;&lt;property id=&quot;20300&quot; value=&quot;Slide 33&quot;/&gt;&lt;property id=&quot;20307&quot; value=&quot;524&quot;/&gt;&lt;/object&gt;&lt;object type=&quot;3&quot; unique_id=&quot;10772&quot;&gt;&lt;property id=&quot;20148&quot; value=&quot;5&quot;/&gt;&lt;property id=&quot;20300&quot; value=&quot;Slide 34&quot;/&gt;&lt;property id=&quot;20307&quot; value=&quot;525&quot;/&gt;&lt;/object&gt;&lt;object type=&quot;3&quot; unique_id=&quot;10773&quot;&gt;&lt;property id=&quot;20148&quot; value=&quot;5&quot;/&gt;&lt;property id=&quot;20300&quot; value=&quot;Slide 35&quot;/&gt;&lt;property id=&quot;20307&quot; value=&quot;526&quot;/&gt;&lt;/object&gt;&lt;object type=&quot;3&quot; unique_id=&quot;10774&quot;&gt;&lt;property id=&quot;20148&quot; value=&quot;5&quot;/&gt;&lt;property id=&quot;20300&quot; value=&quot;Slide 36&quot;/&gt;&lt;property id=&quot;20307&quot; value=&quot;527&quot;/&gt;&lt;/object&gt;&lt;object type=&quot;3&quot; unique_id=&quot;10775&quot;&gt;&lt;property id=&quot;20148&quot; value=&quot;5&quot;/&gt;&lt;property id=&quot;20300&quot; value=&quot;Slide 37&quot;/&gt;&lt;property id=&quot;20307&quot; value=&quot;528&quot;/&gt;&lt;/object&gt;&lt;object type=&quot;3&quot; unique_id=&quot;10776&quot;&gt;&lt;property id=&quot;20148&quot; value=&quot;5&quot;/&gt;&lt;property id=&quot;20300&quot; value=&quot;Slide 38&quot;/&gt;&lt;property id=&quot;20307&quot; value=&quot;529&quot;/&gt;&lt;/object&gt;&lt;object type=&quot;3&quot; unique_id=&quot;10777&quot;&gt;&lt;property id=&quot;20148&quot; value=&quot;5&quot;/&gt;&lt;property id=&quot;20300&quot; value=&quot;Slide 39&quot;/&gt;&lt;property id=&quot;20307&quot; value=&quot;530&quot;/&gt;&lt;/object&gt;&lt;object type=&quot;3&quot; unique_id=&quot;10778&quot;&gt;&lt;property id=&quot;20148&quot; value=&quot;5&quot;/&gt;&lt;property id=&quot;20300&quot; value=&quot;Slide 40&quot;/&gt;&lt;property id=&quot;20307&quot; value=&quot;531&quot;/&gt;&lt;/object&gt;&lt;object type=&quot;3&quot; unique_id=&quot;10779&quot;&gt;&lt;property id=&quot;20148&quot; value=&quot;5&quot;/&gt;&lt;property id=&quot;20300&quot; value=&quot;Slide 41&quot;/&gt;&lt;property id=&quot;20307&quot; value=&quot;532&quot;/&gt;&lt;/object&gt;&lt;object type=&quot;3&quot; unique_id=&quot;10780&quot;&gt;&lt;property id=&quot;20148&quot; value=&quot;5&quot;/&gt;&lt;property id=&quot;20300&quot; value=&quot;Slide 51 - &amp;quot;   27 CSAs used the TOM in FY2016&amp;quot;&quot;/&gt;&lt;property id=&quot;20307&quot; value=&quot;560&quot;/&gt;&lt;/object&gt;&lt;object type=&quot;3&quot; unique_id=&quot;10781&quot;&gt;&lt;property id=&quot;20148&quot; value=&quot;5&quot;/&gt;&lt;property id=&quot;20300&quot; value=&quot;Slide 68 - &amp;quot;WFI-EZ &amp;amp; TOM 2.0 Score Comparison&amp;quot;&quot;/&gt;&lt;property id=&quot;20307&quot; value=&quot;572&quot;/&gt;&lt;/object&gt;&lt;object type=&quot;3&quot; unique_id=&quot;10782&quot;&gt;&lt;property id=&quot;20148&quot; value=&quot;5&quot;/&gt;&lt;property id=&quot;20300&quot; value=&quot;Slide 70 - &amp;quot;  18 CSAs used the WFI-EZ in FY2016&amp;quot;&quot;/&gt;&lt;property id=&quot;20307&quot; value=&quot;561&quot;/&gt;&lt;/object&gt;&lt;object type=&quot;3&quot; unique_id=&quot;10783&quot;&gt;&lt;property id=&quot;20148&quot; value=&quot;5&quot;/&gt;&lt;property id=&quot;20300&quot; value=&quot;Slide 76&quot;/&gt;&lt;property id=&quot;20307&quot; value=&quot;573&quot;/&gt;&lt;/object&gt;&lt;object type=&quot;3&quot; unique_id=&quot;10784&quot;&gt;&lt;property id=&quot;20148&quot; value=&quot;5&quot;/&gt;&lt;property id=&quot;20300&quot; value=&quot;Slide 77&quot;/&gt;&lt;property id=&quot;20307&quot; value=&quot;574&quot;/&gt;&lt;/object&gt;&lt;object type=&quot;3&quot; unique_id=&quot;10785&quot;&gt;&lt;property id=&quot;20148&quot; value=&quot;5&quot;/&gt;&lt;property id=&quot;20300&quot; value=&quot;Slide 78&quot;/&gt;&lt;property id=&quot;20307&quot; value=&quot;575&quot;/&gt;&lt;/object&gt;&lt;object type=&quot;3&quot; unique_id=&quot;10786&quot;&gt;&lt;property id=&quot;20148&quot; value=&quot;5&quot;/&gt;&lt;property id=&quot;20300&quot; value=&quot;Slide 79&quot;/&gt;&lt;property id=&quot;20307&quot; value=&quot;576&quot;/&gt;&lt;/object&gt;&lt;object type=&quot;3&quot; unique_id=&quot;10787&quot;&gt;&lt;property id=&quot;20148&quot; value=&quot;5&quot;/&gt;&lt;property id=&quot;20300&quot; value=&quot;Slide 80&quot;/&gt;&lt;property id=&quot;20307&quot; value=&quot;577&quot;/&gt;&lt;/object&gt;&lt;object type=&quot;3&quot; unique_id=&quot;10788&quot;&gt;&lt;property id=&quot;20148&quot; value=&quot;5&quot;/&gt;&lt;property id=&quot;20300&quot; value=&quot;Slide 90 - &amp;quot;   5 CSAs used the TOM 2.0 in FY2016&amp;quot;&quot;/&gt;&lt;property id=&quot;20307&quot; value=&quot;562&quot;/&gt;&lt;/object&gt;&lt;object type=&quot;3&quot; unique_id=&quot;10789&quot;&gt;&lt;property id=&quot;20148&quot; value=&quot;5&quot;/&gt;&lt;property id=&quot;20300&quot; value=&quot;Slide 95 - &amp;quot;Item-Level Results Strengths &amp;amp; Weaknesses&amp;quot;&quot;/&gt;&lt;property id=&quot;20307&quot; value=&quot;613&quot;/&gt;&lt;/object&gt;&lt;object type=&quot;3&quot; unique_id=&quot;10790&quot;&gt;&lt;property id=&quot;20148&quot; value=&quot;5&quot;/&gt;&lt;property id=&quot;20300&quot; value=&quot;Slide 96&quot;/&gt;&lt;property id=&quot;20307&quot; value=&quot;578&quot;/&gt;&lt;/object&gt;&lt;object type=&quot;3&quot; unique_id=&quot;10791&quot;&gt;&lt;property id=&quot;20148&quot; value=&quot;5&quot;/&gt;&lt;property id=&quot;20300&quot; value=&quot;Slide 97&quot;/&gt;&lt;property id=&quot;20307&quot; value=&quot;579&quot;/&gt;&lt;/object&gt;&lt;object type=&quot;3&quot; unique_id=&quot;10792&quot;&gt;&lt;property id=&quot;20148&quot; value=&quot;5&quot;/&gt;&lt;property id=&quot;20300&quot; value=&quot;Slide 98&quot;/&gt;&lt;property id=&quot;20307&quot; value=&quot;580&quot;/&gt;&lt;/object&gt;&lt;object type=&quot;3&quot; unique_id=&quot;10793&quot;&gt;&lt;property id=&quot;20148&quot; value=&quot;5&quot;/&gt;&lt;property id=&quot;20300&quot; value=&quot;Slide 99&quot;/&gt;&lt;property id=&quot;20307&quot; value=&quot;581&quot;/&gt;&lt;/object&gt;&lt;object type=&quot;3&quot; unique_id=&quot;10794&quot;&gt;&lt;property id=&quot;20148&quot; value=&quot;5&quot;/&gt;&lt;property id=&quot;20300&quot; value=&quot;Slide 100&quot;/&gt;&lt;property id=&quot;20307&quot; value=&quot;582&quot;/&gt;&lt;/object&gt;&lt;object type=&quot;3&quot; unique_id=&quot;10795&quot;&gt;&lt;property id=&quot;20148&quot; value=&quot;5&quot;/&gt;&lt;property id=&quot;20300&quot; value=&quot;Slide 101&quot;/&gt;&lt;property id=&quot;20307&quot; value=&quot;583&quot;/&gt;&lt;/object&gt;&lt;object type=&quot;3&quot; unique_id=&quot;10796&quot;&gt;&lt;property id=&quot;20148&quot; value=&quot;5&quot;/&gt;&lt;property id=&quot;20300&quot; value=&quot;Slide 102&quot;/&gt;&lt;property id=&quot;20307&quot; value=&quot;584&quot;/&gt;&lt;/object&gt;&lt;object type=&quot;3&quot; unique_id=&quot;10797&quot;&gt;&lt;property id=&quot;20148&quot; value=&quot;5&quot;/&gt;&lt;property id=&quot;20300&quot; value=&quot;Slide 103&quot;/&gt;&lt;property id=&quot;20307&quot; value=&quot;585&quot;/&gt;&lt;/object&gt;&lt;object type=&quot;3&quot; unique_id=&quot;10798&quot;&gt;&lt;property id=&quot;20148&quot; value=&quot;5&quot;/&gt;&lt;property id=&quot;20300&quot; value=&quot;Slide 104 - &amp;quot;SITE-LEVEL FIDELITY&amp;quot;&quot;/&gt;&lt;property id=&quot;20307&quot; value=&quot;551&quot;/&gt;&lt;/object&gt;&lt;object type=&quot;3&quot; unique_id=&quot;10799&quot;&gt;&lt;property id=&quot;20148&quot; value=&quot;5&quot;/&gt;&lt;property id=&quot;20300&quot; value=&quot;Slide 105 - &amp;quot;Z-Scores&amp;quot;&quot;/&gt;&lt;property id=&quot;20307&quot; value=&quot;552&quot;/&gt;&lt;/object&gt;&lt;object type=&quot;3&quot; unique_id=&quot;10800&quot;&gt;&lt;property id=&quot;20148&quot; value=&quot;5&quot;/&gt;&lt;property id=&quot;20300&quot; value=&quot;Slide 106&quot;/&gt;&lt;property id=&quot;20307&quot; value=&quot;553&quot;/&gt;&lt;/object&gt;&lt;object type=&quot;3&quot; unique_id=&quot;10801&quot;&gt;&lt;property id=&quot;20148&quot; value=&quot;5&quot;/&gt;&lt;property id=&quot;20300&quot; value=&quot;Slide 107&quot;/&gt;&lt;property id=&quot;20307&quot; value=&quot;554&quot;/&gt;&lt;/object&gt;&lt;object type=&quot;3&quot; unique_id=&quot;10802&quot;&gt;&lt;property id=&quot;20148&quot; value=&quot;5&quot;/&gt;&lt;property id=&quot;20300&quot; value=&quot;Slide 108&quot;/&gt;&lt;property id=&quot;20307&quot; value=&quot;555&quot;/&gt;&lt;/object&gt;&lt;object type=&quot;3&quot; unique_id=&quot;10803&quot;&gt;&lt;property id=&quot;20148&quot; value=&quot;5&quot;/&gt;&lt;property id=&quot;20300&quot; value=&quot;Slide 109&quot;/&gt;&lt;property id=&quot;20307&quot; value=&quot;556&quot;/&gt;&lt;/object&gt;&lt;object type=&quot;3&quot; unique_id=&quot;10804&quot;&gt;&lt;property id=&quot;20148&quot; value=&quot;5&quot;/&gt;&lt;property id=&quot;20300&quot; value=&quot;Slide 110&quot;/&gt;&lt;property id=&quot;20307&quot; value=&quot;557&quot;/&gt;&lt;/object&gt;&lt;object type=&quot;3&quot; unique_id=&quot;10805&quot;&gt;&lt;property id=&quot;20148&quot; value=&quot;5&quot;/&gt;&lt;property id=&quot;20300&quot; value=&quot;Slide 111&quot;/&gt;&lt;property id=&quot;20307&quot; value=&quot;558&quot;/&gt;&lt;/object&gt;&lt;object type=&quot;3&quot; unique_id=&quot;10806&quot;&gt;&lt;property id=&quot;20148&quot; value=&quot;5&quot;/&gt;&lt;property id=&quot;20300&quot; value=&quot;Slide 121 - &amp;quot;APPENDICES&amp;quot;&quot;/&gt;&lt;property id=&quot;20307&quot; value=&quot;586&quot;/&gt;&lt;/object&gt;&lt;object type=&quot;3&quot; unique_id=&quot;10807&quot;&gt;&lt;property id=&quot;20148&quot; value=&quot;5&quot;/&gt;&lt;property id=&quot;20300&quot; value=&quot;Slide 122 - &amp;quot;APPENDIX A&amp;quot;&quot;/&gt;&lt;property id=&quot;20307&quot; value=&quot;588&quot;/&gt;&lt;/object&gt;&lt;object type=&quot;3&quot; unique_id=&quot;10808&quot;&gt;&lt;property id=&quot;20148&quot; value=&quot;5&quot;/&gt;&lt;property id=&quot;20300&quot; value=&quot;Slide 123&quot;/&gt;&lt;property id=&quot;20307&quot; value=&quot;604&quot;/&gt;&lt;/object&gt;&lt;object type=&quot;3&quot; unique_id=&quot;10809&quot;&gt;&lt;property id=&quot;20148&quot; value=&quot;5&quot;/&gt;&lt;property id=&quot;20300&quot; value=&quot;Slide 124&quot;/&gt;&lt;property id=&quot;20307&quot; value=&quot;605&quot;/&gt;&lt;/object&gt;&lt;object type=&quot;3&quot; unique_id=&quot;10810&quot;&gt;&lt;property id=&quot;20148&quot; value=&quot;5&quot;/&gt;&lt;property id=&quot;20300&quot; value=&quot;Slide 125&quot;/&gt;&lt;property id=&quot;20307&quot; value=&quot;606&quot;/&gt;&lt;/object&gt;&lt;object type=&quot;3&quot; unique_id=&quot;10811&quot;&gt;&lt;property id=&quot;20148&quot; value=&quot;5&quot;/&gt;&lt;property id=&quot;20300&quot; value=&quot;Slide 126&quot;/&gt;&lt;property id=&quot;20307&quot; value=&quot;607&quot;/&gt;&lt;/object&gt;&lt;object type=&quot;3&quot; unique_id=&quot;10812&quot;&gt;&lt;property id=&quot;20148&quot; value=&quot;5&quot;/&gt;&lt;property id=&quot;20300&quot; value=&quot;Slide 127&quot;/&gt;&lt;property id=&quot;20307&quot; value=&quot;608&quot;/&gt;&lt;/object&gt;&lt;object type=&quot;3&quot; unique_id=&quot;10813&quot;&gt;&lt;property id=&quot;20148&quot; value=&quot;5&quot;/&gt;&lt;property id=&quot;20300&quot; value=&quot;Slide 128 - &amp;quot;APPENDIX B&amp;quot;&quot;/&gt;&lt;property id=&quot;20307&quot; value=&quot;589&quot;/&gt;&lt;/object&gt;&lt;object type=&quot;3&quot; unique_id=&quot;10814&quot;&gt;&lt;property id=&quot;20148&quot; value=&quot;5&quot;/&gt;&lt;property id=&quot;20300&quot; value=&quot;Slide 129 - &amp;quot;Item-Level Results Strengths, Weaknesses &amp;amp; Trends&amp;quot;&quot;/&gt;&lt;property id=&quot;20307&quot; value=&quot;534&quot;/&gt;&lt;/object&gt;&lt;object type=&quot;3&quot; unique_id=&quot;10815&quot;&gt;&lt;property id=&quot;20148&quot; value=&quot;5&quot;/&gt;&lt;property id=&quot;20300&quot; value=&quot;Slide 130&quot;/&gt;&lt;property id=&quot;20307&quot; value=&quot;535&quot;/&gt;&lt;/object&gt;&lt;object type=&quot;3&quot; unique_id=&quot;10816&quot;&gt;&lt;property id=&quot;20148&quot; value=&quot;5&quot;/&gt;&lt;property id=&quot;20300&quot; value=&quot;Slide 131&quot;/&gt;&lt;property id=&quot;20307&quot; value=&quot;536&quot;/&gt;&lt;/object&gt;&lt;object type=&quot;3&quot; unique_id=&quot;10817&quot;&gt;&lt;property id=&quot;20148&quot; value=&quot;5&quot;/&gt;&lt;property id=&quot;20300&quot; value=&quot;Slide 132&quot;/&gt;&lt;property id=&quot;20307&quot; value=&quot;537&quot;/&gt;&lt;/object&gt;&lt;object type=&quot;3&quot; unique_id=&quot;10818&quot;&gt;&lt;property id=&quot;20148&quot; value=&quot;5&quot;/&gt;&lt;property id=&quot;20300&quot; value=&quot;Slide 133&quot;/&gt;&lt;property id=&quot;20307&quot; value=&quot;538&quot;/&gt;&lt;/object&gt;&lt;object type=&quot;3&quot; unique_id=&quot;10819&quot;&gt;&lt;property id=&quot;20148&quot; value=&quot;5&quot;/&gt;&lt;property id=&quot;20300&quot; value=&quot;Slide 134&quot;/&gt;&lt;property id=&quot;20307&quot; value=&quot;539&quot;/&gt;&lt;/object&gt;&lt;object type=&quot;3&quot; unique_id=&quot;10820&quot;&gt;&lt;property id=&quot;20148&quot; value=&quot;5&quot;/&gt;&lt;property id=&quot;20300&quot; value=&quot;Slide 135&quot;/&gt;&lt;property id=&quot;20307&quot; value=&quot;540&quot;/&gt;&lt;/object&gt;&lt;object type=&quot;3&quot; unique_id=&quot;10821&quot;&gt;&lt;property id=&quot;20148&quot; value=&quot;5&quot;/&gt;&lt;property id=&quot;20300&quot; value=&quot;Slide 136&quot;/&gt;&lt;property id=&quot;20307&quot; value=&quot;541&quot;/&gt;&lt;/object&gt;&lt;object type=&quot;3&quot; unique_id=&quot;10822&quot;&gt;&lt;property id=&quot;20148&quot; value=&quot;5&quot;/&gt;&lt;property id=&quot;20300&quot; value=&quot;Slide 137&quot;/&gt;&lt;property id=&quot;20307&quot; value=&quot;542&quot;/&gt;&lt;/object&gt;&lt;object type=&quot;3&quot; unique_id=&quot;10823&quot;&gt;&lt;property id=&quot;20148&quot; value=&quot;5&quot;/&gt;&lt;property id=&quot;20300&quot; value=&quot;Slide 138&quot;/&gt;&lt;property id=&quot;20307&quot; value=&quot;543&quot;/&gt;&lt;/object&gt;&lt;object type=&quot;3&quot; unique_id=&quot;10824&quot;&gt;&lt;property id=&quot;20148&quot; value=&quot;5&quot;/&gt;&lt;property id=&quot;20300&quot; value=&quot;Slide 139&quot;/&gt;&lt;property id=&quot;20307&quot; value=&quot;544&quot;/&gt;&lt;/object&gt;&lt;object type=&quot;3&quot; unique_id=&quot;10825&quot;&gt;&lt;property id=&quot;20148&quot; value=&quot;5&quot;/&gt;&lt;property id=&quot;20300&quot; value=&quot;Slide 140 - &amp;quot;APPENDIX C&amp;quot;&quot;/&gt;&lt;property id=&quot;20307&quot; value=&quot;603&quot;/&gt;&lt;/object&gt;&lt;object type=&quot;3&quot; unique_id=&quot;10826&quot;&gt;&lt;property id=&quot;20148&quot; value=&quot;5&quot;/&gt;&lt;property id=&quot;20300&quot; value=&quot;Slide 141 - &amp;quot;WFI-4 &amp;amp; TOM Z-Scores&amp;quot;&quot;/&gt;&lt;property id=&quot;20307&quot; value=&quot;609&quot;/&gt;&lt;/object&gt;&lt;object type=&quot;3&quot; unique_id=&quot;10827&quot;&gt;&lt;property id=&quot;20148&quot; value=&quot;5&quot;/&gt;&lt;property id=&quot;20300&quot; value=&quot;Slide 142 - &amp;quot;WFI-EZ &amp;amp; TOM Z-Scores&amp;quot;&quot;/&gt;&lt;property id=&quot;20307&quot; value=&quot;610&quot;/&gt;&lt;/object&gt;&lt;object type=&quot;3&quot; unique_id=&quot;10828&quot;&gt;&lt;property id=&quot;20148&quot; value=&quot;5&quot;/&gt;&lt;property id=&quot;20300&quot; value=&quot;Slide 143 - &amp;quot;WFI-EZ &amp;amp; TOM 2.0 Z Scores&amp;quot;&quot;/&gt;&lt;property id=&quot;20307&quot; value=&quot;611&quot;/&gt;&lt;/object&gt;&lt;object type=&quot;3&quot; unique_id=&quot;10829&quot;&gt;&lt;property id=&quot;20148&quot; value=&quot;5&quot;/&gt;&lt;property id=&quot;20300&quot; value=&quot;Slide 144 - &amp;quot;APPENDIX D&amp;quot;&quot;/&gt;&lt;property id=&quot;20307&quot; value=&quot;599&quot;/&gt;&lt;/object&gt;&lt;object type=&quot;3&quot; unique_id=&quot;10830&quot;&gt;&lt;property id=&quot;20148&quot; value=&quot;5&quot;/&gt;&lt;property id=&quot;20300&quot; value=&quot;Slide 145 - &amp;quot;CSA Trend Summary 2011-2016 For CSAs that completed the WFI-4 &amp;amp; TOM for FY2016&amp;quot;&quot;/&gt;&lt;property id=&quot;20307&quot; value=&quot;600&quot;/&gt;&lt;/object&gt;&lt;object type=&quot;3&quot; unique_id=&quot;10831&quot;&gt;&lt;property id=&quot;20148&quot; value=&quot;5&quot;/&gt;&lt;property id=&quot;20300&quot; value=&quot;Slide 146&quot;/&gt;&lt;property id=&quot;20307&quot; value=&quot;601&quot;/&gt;&lt;/object&gt;&lt;object type=&quot;3&quot; unique_id=&quot;10832&quot;&gt;&lt;property id=&quot;20148&quot; value=&quot;5&quot;/&gt;&lt;property id=&quot;20300&quot; value=&quot;Slide 147&quot;/&gt;&lt;property id=&quot;20307&quot; value=&quot;602&quot;/&gt;&lt;/object&gt;&lt;object type=&quot;3&quot; unique_id=&quot;16964&quot;&gt;&lt;property id=&quot;20148&quot; value=&quot;5&quot;/&gt;&lt;property id=&quot;20300&quot; value=&quot;Slide 88&quot;/&gt;&lt;property id=&quot;20307&quot; value=&quot;644&quot;/&gt;&lt;/object&gt;&lt;object type=&quot;3&quot; unique_id=&quot;16965&quot;&gt;&lt;property id=&quot;20148&quot; value=&quot;5&quot;/&gt;&lt;property id=&quot;20300&quot; value=&quot;Slide 112 - &amp;quot;Implications&amp;quot;&quot;/&gt;&lt;property id=&quot;20307&quot; value=&quot;614&quot;/&gt;&lt;/object&gt;&lt;object type=&quot;3&quot; unique_id=&quot;16966&quot;&gt;&lt;property id=&quot;20148&quot; value=&quot;5&quot;/&gt;&lt;property id=&quot;20300&quot; value=&quot;Slide 113 - &amp;quot;Statewide Fidelity Results&amp;quot;&quot;/&gt;&lt;property id=&quot;20307&quot; value=&quot;615&quot;/&gt;&lt;/object&gt;&lt;object type=&quot;3&quot; unique_id=&quot;16967&quot;&gt;&lt;property id=&quot;20148&quot; value=&quot;5&quot;/&gt;&lt;property id=&quot;20300&quot; value=&quot;Slide 114 - &amp;quot;Statewide fidelity&amp;quot;&quot;/&gt;&lt;property id=&quot;20307&quot; value=&quot;616&quot;/&gt;&lt;/object&gt;&lt;object type=&quot;3&quot; unique_id=&quot;16968&quot;&gt;&lt;property id=&quot;20148&quot; value=&quot;5&quot;/&gt;&lt;property id=&quot;20300&quot; value=&quot;Slide 115 - &amp;quot;TOM Natural Supports&amp;amp;#x09;&amp;quot;&quot;/&gt;&lt;property id=&quot;20307&quot; value=&quot;617&quot;/&gt;&lt;/object&gt;&lt;object type=&quot;3&quot; unique_id=&quot;16969&quot;&gt;&lt;property id=&quot;20148&quot; value=&quot;5&quot;/&gt;&lt;property id=&quot;20300&quot; value=&quot;Slide 116 - &amp;quot;WFI-EZ &amp;amp; TOM 2.0 Key Element     Score Comparison&amp;quot;&quot;/&gt;&lt;property id=&quot;20307&quot; value=&quot;618&quot;/&gt;&lt;/object&gt;&lt;object type=&quot;3&quot; unique_id=&quot;16970&quot;&gt;&lt;property id=&quot;20148&quot; value=&quot;5&quot;/&gt;&lt;property id=&quot;20300&quot; value=&quot;Slide 117 - &amp;quot;Satisfaction and Outcomes *Alyssa confirm significance of my first bullet statement &amp;quot;&quot;/&gt;&lt;property id=&quot;20307&quot; value=&quot;619&quot;/&gt;&lt;/object&gt;&lt;object type=&quot;3&quot; unique_id=&quot;16971&quot;&gt;&lt;property id=&quot;20148&quot; value=&quot;5&quot;/&gt;&lt;property id=&quot;20300&quot; value=&quot;Slide 148 - &amp;quot;APPENDIX E&amp;quot;&quot;/&gt;&lt;property id=&quot;20307&quot; value=&quot;643&quot;/&gt;&lt;/object&gt;&lt;object type=&quot;3&quot; unique_id=&quot;16972&quot;&gt;&lt;property id=&quot;20148&quot; value=&quot;5&quot;/&gt;&lt;property id=&quot;20300&quot; value=&quot;Slide 149 - &amp;quot;Inquiries&amp;quot;&quot;/&gt;&lt;property id=&quot;20307&quot; value=&quot;621&quot;/&gt;&lt;/object&gt;&lt;object type=&quot;3&quot; unique_id=&quot;16973&quot;&gt;&lt;property id=&quot;20148&quot; value=&quot;5&quot;/&gt;&lt;property id=&quot;20300&quot; value=&quot;Slide 150 - &amp;quot;LENGTH OF TIME IN SERVICES&amp;quot;&quot;/&gt;&lt;property id=&quot;20307&quot; value=&quot;622&quot;/&gt;&lt;/object&gt;&lt;object type=&quot;3&quot; unique_id=&quot;16974&quot;&gt;&lt;property id=&quot;20148&quot; value=&quot;5&quot;/&gt;&lt;property id=&quot;20300&quot; value=&quot;Slide 151 - &amp;quot;Length of Time in Services&amp;quot;&quot;/&gt;&lt;property id=&quot;20307&quot; value=&quot;623&quot;/&gt;&lt;/object&gt;&lt;object type=&quot;3&quot; unique_id=&quot;16975&quot;&gt;&lt;property id=&quot;20148&quot; value=&quot;5&quot;/&gt;&lt;property id=&quot;20300&quot; value=&quot;Slide 152&quot;/&gt;&lt;property id=&quot;20307&quot; value=&quot;624&quot;/&gt;&lt;/object&gt;&lt;object type=&quot;3&quot; unique_id=&quot;16976&quot;&gt;&lt;property id=&quot;20148&quot; value=&quot;5&quot;/&gt;&lt;property id=&quot;20300&quot; value=&quot;Slide 153&quot;/&gt;&lt;property id=&quot;20307&quot; value=&quot;625&quot;/&gt;&lt;/object&gt;&lt;object type=&quot;3&quot; unique_id=&quot;16977&quot;&gt;&lt;property id=&quot;20148&quot; value=&quot;5&quot;/&gt;&lt;property id=&quot;20300&quot; value=&quot;Slide 154 - &amp;quot;Fidelity by Length of Time in Services&amp;quot;&quot;/&gt;&lt;property id=&quot;20307&quot; value=&quot;626&quot;/&gt;&lt;/object&gt;&lt;object type=&quot;3&quot; unique_id=&quot;16978&quot;&gt;&lt;property id=&quot;20148&quot; value=&quot;5&quot;/&gt;&lt;property id=&quot;20300&quot; value=&quot;Slide 155 - &amp;quot;Fidelity by Length of Time in Services&amp;quot;&quot;/&gt;&lt;property id=&quot;20307&quot; value=&quot;627&quot;/&gt;&lt;/object&gt;&lt;object type=&quot;3&quot; unique_id=&quot;16979&quot;&gt;&lt;property id=&quot;20148&quot; value=&quot;5&quot;/&gt;&lt;property id=&quot;20300&quot; value=&quot;Slide 156 - &amp;quot;Fidelity by Length of Time in Services 0-4 Months&amp;quot;&quot;/&gt;&lt;property id=&quot;20307&quot; value=&quot;628&quot;/&gt;&lt;/object&gt;&lt;object type=&quot;3&quot; unique_id=&quot;16980&quot;&gt;&lt;property id=&quot;20148&quot; value=&quot;5&quot;/&gt;&lt;property id=&quot;20300&quot; value=&quot;Slide 157 - &amp;quot;Fidelity by Length of Time in Services 0-5 Months&amp;quot;&quot;/&gt;&lt;property id=&quot;20307&quot; value=&quot;629&quot;/&gt;&lt;/object&gt;&lt;object type=&quot;3&quot; unique_id=&quot;16981&quot;&gt;&lt;property id=&quot;20148&quot; value=&quot;5&quot;/&gt;&lt;property id=&quot;20300&quot; value=&quot;Slide 158 - &amp;quot;Correlation between LOS &amp;amp; Phase Fidelity 0-5 Months&amp;quot;&quot;/&gt;&lt;property id=&quot;20307&quot; value=&quot;630&quot;/&gt;&lt;/object&gt;&lt;object type=&quot;3&quot; unique_id=&quot;16982&quot;&gt;&lt;property id=&quot;20148&quot; value=&quot;5&quot;/&gt;&lt;property id=&quot;20300&quot; value=&quot;Slide 159 - &amp;quot;Fidelity by Length of Time in Services 0-6 Months&amp;quot;&quot;/&gt;&lt;property id=&quot;20307&quot; value=&quot;631&quot;/&gt;&lt;/object&gt;&lt;object type=&quot;3&quot; unique_id=&quot;16983&quot;&gt;&lt;property id=&quot;20148&quot; value=&quot;5&quot;/&gt;&lt;property id=&quot;20300&quot; value=&quot;Slide 160 - &amp;quot;Correlation between LOS &amp;amp; Phase Fidelity 0-6 Months&amp;quot;&quot;/&gt;&lt;property id=&quot;20307&quot; value=&quot;632&quot;/&gt;&lt;/object&gt;&lt;object type=&quot;3&quot; unique_id=&quot;16984&quot;&gt;&lt;property id=&quot;20148&quot; value=&quot;5&quot;/&gt;&lt;property id=&quot;20300&quot; value=&quot;Slide 161 - &amp;quot;Fidelity by Length of Time in Services&amp;quot;&quot;/&gt;&lt;property id=&quot;20307&quot; value=&quot;633&quot;/&gt;&lt;/object&gt;&lt;object type=&quot;3&quot; unique_id=&quot;16985&quot;&gt;&lt;property id=&quot;20148&quot; value=&quot;5&quot;/&gt;&lt;property id=&quot;20300&quot; value=&quot;Slide 162 - &amp;quot;STAFF TURNOVER&amp;quot;&quot;/&gt;&lt;property id=&quot;20307&quot; value=&quot;634&quot;/&gt;&lt;/object&gt;&lt;object type=&quot;3&quot; unique_id=&quot;16986&quot;&gt;&lt;property id=&quot;20148&quot; value=&quot;5&quot;/&gt;&lt;property id=&quot;20300&quot; value=&quot;Slide 163 - &amp;quot;Staff Turnover &amp;amp; Fidelity by Phase Overall Fidelity&amp;quot;&quot;/&gt;&lt;property id=&quot;20307&quot; value=&quot;635&quot;/&gt;&lt;/object&gt;&lt;object type=&quot;3&quot; unique_id=&quot;16987&quot;&gt;&lt;property id=&quot;20148&quot; value=&quot;5&quot;/&gt;&lt;property id=&quot;20300&quot; value=&quot;Slide 164 - &amp;quot;Staff Turnover &amp;amp; Fidelity by Phase Phase 1: Engagement&amp;quot;&quot;/&gt;&lt;property id=&quot;20307&quot; value=&quot;636&quot;/&gt;&lt;/object&gt;&lt;object type=&quot;3&quot; unique_id=&quot;16988&quot;&gt;&lt;property id=&quot;20148&quot; value=&quot;5&quot;/&gt;&lt;property id=&quot;20300&quot; value=&quot;Slide 165 - &amp;quot;Staff Turnover &amp;amp; Fidelity by Phase Phase 2: Planning&amp;quot;&quot;/&gt;&lt;property id=&quot;20307&quot; value=&quot;637&quot;/&gt;&lt;/object&gt;&lt;object type=&quot;3&quot; unique_id=&quot;16989&quot;&gt;&lt;property id=&quot;20148&quot; value=&quot;5&quot;/&gt;&lt;property id=&quot;20300&quot; value=&quot;Slide 166 - &amp;quot;Staff Turnover &amp;amp; Fidelity by Phase Phase 3: Implementation&amp;quot;&quot;/&gt;&lt;property id=&quot;20307&quot; value=&quot;638&quot;/&gt;&lt;/object&gt;&lt;object type=&quot;3&quot; unique_id=&quot;16990&quot;&gt;&lt;property id=&quot;20148&quot; value=&quot;5&quot;/&gt;&lt;property id=&quot;20300&quot; value=&quot;Slide 167 - &amp;quot;Staff Turnover &amp;amp; Fidelity by Phase Phase 4: Transition&amp;quot;&quot;/&gt;&lt;property id=&quot;20307&quot; value=&quot;639&quot;/&gt;&lt;/object&gt;&lt;object type=&quot;3&quot; unique_id=&quot;16991&quot;&gt;&lt;property id=&quot;20148&quot; value=&quot;5&quot;/&gt;&lt;property id=&quot;20300&quot; value=&quot;Slide 168 - &amp;quot;Summary of Staff Turnover &amp;amp; Fidelity&amp;quot;&quot;/&gt;&lt;property id=&quot;20307&quot; value=&quot;640&quot;/&gt;&lt;/object&gt;&lt;object type=&quot;3&quot; unique_id=&quot;16992&quot;&gt;&lt;property id=&quot;20148&quot; value=&quot;5&quot;/&gt;&lt;property id=&quot;20300&quot; value=&quot;Slide 169 - &amp;quot;TRANSITION PHASE&amp;quot;&quot;/&gt;&lt;property id=&quot;20307&quot; value=&quot;641&quot;/&gt;&lt;/object&gt;&lt;object type=&quot;3&quot; unique_id=&quot;16993&quot;&gt;&lt;property id=&quot;20148&quot; value=&quot;5&quot;/&gt;&lt;property id=&quot;20300&quot; value=&quot;Slide 170 - &amp;quot;Sites with high Transition scores&amp;quot;&quot;/&gt;&lt;property id=&quot;20307&quot; value=&quot;642&quot;/&gt;&lt;/object&gt;&lt;/object&gt;&lt;object type=&quot;8&quot; unique_id=&quot;1026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RT PPT Template">
  <a:themeElements>
    <a:clrScheme name="WERT">
      <a:dk1>
        <a:sysClr val="windowText" lastClr="000000"/>
      </a:dk1>
      <a:lt1>
        <a:sysClr val="window" lastClr="FFFFFF"/>
      </a:lt1>
      <a:dk2>
        <a:srgbClr val="3A2255"/>
      </a:dk2>
      <a:lt2>
        <a:srgbClr val="EEECE1"/>
      </a:lt2>
      <a:accent1>
        <a:srgbClr val="3A2255"/>
      </a:accent1>
      <a:accent2>
        <a:srgbClr val="8657BB"/>
      </a:accent2>
      <a:accent3>
        <a:srgbClr val="D6B058"/>
      </a:accent3>
      <a:accent4>
        <a:srgbClr val="E6CF9A"/>
      </a:accent4>
      <a:accent5>
        <a:srgbClr val="59595B"/>
      </a:accent5>
      <a:accent6>
        <a:srgbClr val="9A9A9D"/>
      </a:accent6>
      <a:hlink>
        <a:srgbClr val="59595B"/>
      </a:hlink>
      <a:folHlink>
        <a:srgbClr val="5959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WERT PPT Template</Template>
  <TotalTime>26380</TotalTime>
  <Words>8232</Words>
  <Application>Microsoft Office PowerPoint</Application>
  <PresentationFormat>On-screen Show (4:3)</PresentationFormat>
  <Paragraphs>2086</Paragraphs>
  <Slides>111</Slides>
  <Notes>42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111</vt:i4>
      </vt:variant>
    </vt:vector>
  </HeadingPairs>
  <TitlesOfParts>
    <vt:vector size="124" baseType="lpstr">
      <vt:lpstr>Arial</vt:lpstr>
      <vt:lpstr>Calibri</vt:lpstr>
      <vt:lpstr>Courier New</vt:lpstr>
      <vt:lpstr>Encode Sans Normal Black</vt:lpstr>
      <vt:lpstr>Lucida Grande</vt:lpstr>
      <vt:lpstr>Open Sans</vt:lpstr>
      <vt:lpstr>Open Sans Light</vt:lpstr>
      <vt:lpstr>Segoe UI</vt:lpstr>
      <vt:lpstr>Uni Sans Regular</vt:lpstr>
      <vt:lpstr>Wingdings</vt:lpstr>
      <vt:lpstr>WERT PPT Template</vt:lpstr>
      <vt:lpstr>Office Theme</vt:lpstr>
      <vt:lpstr>Custom Design</vt:lpstr>
      <vt:lpstr>Massachusetts Children’s   Behavioral Health Initiative (CBHI)</vt:lpstr>
      <vt:lpstr>Agenda</vt:lpstr>
      <vt:lpstr>Wraparound Adherence What do we want to measure?</vt:lpstr>
      <vt:lpstr>PowerPoint Presentation</vt:lpstr>
      <vt:lpstr>Key Elements of Wraparound</vt:lpstr>
      <vt:lpstr>FIDELITY TOOLS</vt:lpstr>
      <vt:lpstr>PowerPoint Presentation</vt:lpstr>
      <vt:lpstr>PowerPoint Presentation</vt:lpstr>
      <vt:lpstr>During FY2019, a total of 1407 fidelity forms were collected!</vt:lpstr>
      <vt:lpstr>National Means</vt:lpstr>
      <vt:lpstr>LATEST RESEARCH &amp; NATIONAL CONTEXT</vt:lpstr>
      <vt:lpstr>State system factors and their influence on implementation, skill attainment, and fidelity: What is truly “malleable”?  Eric Bruns, Ph.D., Elizabeth M. Parker, Ph.D., Jonathan Olson, Ph.D., Spencer Hensley, MA, &amp; Michael D. Pullmann, Ph.D. University of Washington School of Medicine, Department of Psychiatry  Marlene Matarese, Ph.D., Kim Estep, M.A., &amp; Michelle D. Zabel, MSW University of Maryland School of Social Work, Institute for Innovation &amp; Implementation</vt:lpstr>
      <vt:lpstr>Features of Care Management Entities</vt:lpstr>
      <vt:lpstr>PowerPoint Presentation</vt:lpstr>
      <vt:lpstr>PowerPoint Presentation</vt:lpstr>
      <vt:lpstr>CME model demonstrating positive Rx &amp; residential outcomes for youth with SEBD</vt:lpstr>
      <vt:lpstr>WrapTrack 2.0</vt:lpstr>
      <vt:lpstr>PowerPoint Presentation</vt:lpstr>
      <vt:lpstr>Overall Goals for the  “New WrapTrack” (WrapSTAT)</vt:lpstr>
      <vt:lpstr>System Hierarchy</vt:lpstr>
      <vt:lpstr>Overview</vt:lpstr>
      <vt:lpstr>PowerPoint Presentation</vt:lpstr>
      <vt:lpstr>PowerPoint Presentation</vt:lpstr>
      <vt:lpstr>Youth Roster</vt:lpstr>
      <vt:lpstr>Evaluation Cycles</vt:lpstr>
      <vt:lpstr>PowerPoint Presentation</vt:lpstr>
      <vt:lpstr>PowerPoint Presentation</vt:lpstr>
      <vt:lpstr>PowerPoint Presentation</vt:lpstr>
      <vt:lpstr>Reports</vt:lpstr>
      <vt:lpstr>MASSACHUSETTS RESULTS </vt:lpstr>
      <vt:lpstr>Youth Summary</vt:lpstr>
      <vt:lpstr>WFI-EZ &amp; TOM 2.0 were not very strongly correlated at the CSA level</vt:lpstr>
      <vt:lpstr>WFI-4 &amp; TOM Correlations</vt:lpstr>
      <vt:lpstr>TOM 2.0 scores continue to be higher, on average, than the WFI-EZ sample across all Key Elements</vt:lpstr>
      <vt:lpstr>WRAPAROUND FIDELITY INDEX, SHORT FORM</vt:lpstr>
      <vt:lpstr>                  Fidelity Scores by Key Element</vt:lpstr>
      <vt:lpstr>Scores were slightly lower among surveys completed by an interviewer</vt:lpstr>
      <vt:lpstr>A note about National Means</vt:lpstr>
      <vt:lpstr>                      Fidelity Scores by Key Element</vt:lpstr>
      <vt:lpstr>Total Fidelity</vt:lpstr>
      <vt:lpstr>Most respondents report basic characteristics of Wraparound occurred during services</vt:lpstr>
      <vt:lpstr>Item-Level Results Strengths &amp; Areas for Improvement</vt:lpstr>
      <vt:lpstr>Effective Teamwork (0.3 Standard Deviation above/below National Mean)</vt:lpstr>
      <vt:lpstr>     Effective Teamwork</vt:lpstr>
      <vt:lpstr>Natural Supports (0.3 Standard Deviations above/below National Mean)</vt:lpstr>
      <vt:lpstr>    Natural Supports</vt:lpstr>
      <vt:lpstr>Needs-Based (0.3 Standard Deviations above/below National Mean)</vt:lpstr>
      <vt:lpstr>    Needs-Based</vt:lpstr>
      <vt:lpstr>Outcomes-Based (0.3 Standard Deviations above/below National Mean)</vt:lpstr>
      <vt:lpstr>    Outcomes-Based</vt:lpstr>
      <vt:lpstr>     Strength &amp; Family Driven (0.3 Standard Deviations above/below National Mean)</vt:lpstr>
      <vt:lpstr>            Strength &amp; Family Driven</vt:lpstr>
      <vt:lpstr>Satisfaction</vt:lpstr>
      <vt:lpstr>Satisfaction (0.3 SDs above/below National Mean)</vt:lpstr>
      <vt:lpstr>Satisfaction (Frequency and Percent of Response Options)</vt:lpstr>
      <vt:lpstr>Satisfaction</vt:lpstr>
      <vt:lpstr>Outcomes</vt:lpstr>
      <vt:lpstr>          Functioning Outcomes</vt:lpstr>
      <vt:lpstr>Comments from Caregivers</vt:lpstr>
      <vt:lpstr>Comments from Caregivers</vt:lpstr>
      <vt:lpstr>Comments from Caregivers</vt:lpstr>
      <vt:lpstr>Comments from Caregivers</vt:lpstr>
      <vt:lpstr>SUMMARY OF WFI-EZ FINDINGS</vt:lpstr>
      <vt:lpstr>PowerPoint Presentation</vt:lpstr>
      <vt:lpstr>PowerPoint Presentation</vt:lpstr>
      <vt:lpstr>PowerPoint Presentation</vt:lpstr>
      <vt:lpstr>TEAM OBSERVATION MEASURE, VERSION 2</vt:lpstr>
      <vt:lpstr>The majority of TOMs were done during Follow-Up meetings</vt:lpstr>
      <vt:lpstr>    Scores by Subscale</vt:lpstr>
      <vt:lpstr>    Scores by Subscale</vt:lpstr>
      <vt:lpstr>Total Fidelity</vt:lpstr>
      <vt:lpstr>PowerPoint Presentation</vt:lpstr>
      <vt:lpstr>Team Members Present, 2019</vt:lpstr>
      <vt:lpstr>Natural support attendance has fallen relative to previous years</vt:lpstr>
      <vt:lpstr>Strengths &amp;  Areas for Improvement</vt:lpstr>
      <vt:lpstr>What is a Relative Risk?</vt:lpstr>
      <vt:lpstr>What is a Relative Risk?</vt:lpstr>
      <vt:lpstr>What is a Relative Risk?</vt:lpstr>
      <vt:lpstr>Item-Level Results Strengths &amp; Areas for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TOM 2.0 FINDINGS</vt:lpstr>
      <vt:lpstr>PowerPoint Presentation</vt:lpstr>
      <vt:lpstr>PowerPoint Presentation</vt:lpstr>
      <vt:lpstr>PowerPoint Presentation</vt:lpstr>
      <vt:lpstr>SITE-LEVEL FIDELITY</vt:lpstr>
      <vt:lpstr>Z-Scores</vt:lpstr>
      <vt:lpstr>PowerPoint Presentation</vt:lpstr>
      <vt:lpstr>PowerPoint Presentation</vt:lpstr>
      <vt:lpstr>PowerPoint Presentation</vt:lpstr>
      <vt:lpstr>PowerPoint Presentation</vt:lpstr>
      <vt:lpstr>IMPLICATIONS</vt:lpstr>
      <vt:lpstr>Statewide Fidelity Results</vt:lpstr>
      <vt:lpstr>WFI-EZ and TOM Total Scores</vt:lpstr>
      <vt:lpstr>WFI-EZ and TOM Total Scores</vt:lpstr>
      <vt:lpstr>Team Attendance</vt:lpstr>
      <vt:lpstr>Satisfaction</vt:lpstr>
      <vt:lpstr>APPENDICES</vt:lpstr>
      <vt:lpstr>APPENDIX A</vt:lpstr>
      <vt:lpstr>PowerPoint Presentation</vt:lpstr>
      <vt:lpstr>PowerPoint Presentation</vt:lpstr>
      <vt:lpstr>PowerPoint Presentation</vt:lpstr>
      <vt:lpstr>PowerPoint Presentation</vt:lpstr>
      <vt:lpstr>APPENDIX B </vt:lpstr>
      <vt:lpstr>WFI-EZ &amp; TOM 2.0 Z-Scores</vt:lpstr>
      <vt:lpstr>WFI-EZ &amp; TOM 2.0 Z-Scores</vt:lpstr>
    </vt:vector>
  </TitlesOfParts>
  <Company>UW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Children’s Behavioral Health Initiative (CBHI)</dc:title>
  <dc:creator>Alyssa Hook</dc:creator>
  <cp:lastModifiedBy>Spencer Hensley</cp:lastModifiedBy>
  <cp:revision>1110</cp:revision>
  <cp:lastPrinted>2019-08-27T13:17:26Z</cp:lastPrinted>
  <dcterms:created xsi:type="dcterms:W3CDTF">2016-06-30T17:53:39Z</dcterms:created>
  <dcterms:modified xsi:type="dcterms:W3CDTF">2019-09-19T02:31:41Z</dcterms:modified>
</cp:coreProperties>
</file>