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6"/>
  </p:notesMasterIdLst>
  <p:sldIdLst>
    <p:sldId id="256" r:id="rId2"/>
    <p:sldId id="257" r:id="rId3"/>
    <p:sldId id="258" r:id="rId4"/>
    <p:sldId id="259" r:id="rId5"/>
    <p:sldId id="260" r:id="rId6"/>
    <p:sldId id="261" r:id="rId7"/>
    <p:sldId id="262" r:id="rId8"/>
    <p:sldId id="263" r:id="rId9"/>
    <p:sldId id="264" r:id="rId10"/>
    <p:sldId id="284" r:id="rId11"/>
    <p:sldId id="420" r:id="rId12"/>
    <p:sldId id="419" r:id="rId13"/>
    <p:sldId id="285" r:id="rId14"/>
    <p:sldId id="370" r:id="rId15"/>
    <p:sldId id="289" r:id="rId16"/>
    <p:sldId id="290" r:id="rId17"/>
    <p:sldId id="293" r:id="rId18"/>
    <p:sldId id="372" r:id="rId19"/>
    <p:sldId id="373" r:id="rId20"/>
    <p:sldId id="295" r:id="rId21"/>
    <p:sldId id="296" r:id="rId22"/>
    <p:sldId id="393" r:id="rId23"/>
    <p:sldId id="422" r:id="rId24"/>
    <p:sldId id="423" r:id="rId25"/>
    <p:sldId id="424" r:id="rId26"/>
    <p:sldId id="425" r:id="rId27"/>
    <p:sldId id="307" r:id="rId28"/>
    <p:sldId id="375" r:id="rId29"/>
    <p:sldId id="311" r:id="rId30"/>
    <p:sldId id="312" r:id="rId31"/>
    <p:sldId id="399" r:id="rId32"/>
    <p:sldId id="402" r:id="rId33"/>
    <p:sldId id="313" r:id="rId34"/>
    <p:sldId id="400" r:id="rId35"/>
    <p:sldId id="401" r:id="rId36"/>
    <p:sldId id="315" r:id="rId37"/>
    <p:sldId id="316" r:id="rId38"/>
    <p:sldId id="403" r:id="rId39"/>
    <p:sldId id="404" r:id="rId40"/>
    <p:sldId id="405" r:id="rId41"/>
    <p:sldId id="318" r:id="rId42"/>
    <p:sldId id="319" r:id="rId43"/>
    <p:sldId id="320" r:id="rId44"/>
    <p:sldId id="406" r:id="rId45"/>
    <p:sldId id="321" r:id="rId46"/>
    <p:sldId id="322" r:id="rId47"/>
    <p:sldId id="323" r:id="rId48"/>
    <p:sldId id="324" r:id="rId49"/>
    <p:sldId id="376" r:id="rId50"/>
    <p:sldId id="378" r:id="rId51"/>
    <p:sldId id="379" r:id="rId52"/>
    <p:sldId id="380" r:id="rId53"/>
    <p:sldId id="330" r:id="rId54"/>
    <p:sldId id="418" r:id="rId55"/>
    <p:sldId id="382" r:id="rId56"/>
    <p:sldId id="383" r:id="rId57"/>
    <p:sldId id="384" r:id="rId58"/>
    <p:sldId id="385" r:id="rId59"/>
    <p:sldId id="386" r:id="rId60"/>
    <p:sldId id="387" r:id="rId61"/>
    <p:sldId id="388" r:id="rId62"/>
    <p:sldId id="342" r:id="rId63"/>
    <p:sldId id="343" r:id="rId64"/>
    <p:sldId id="344" r:id="rId65"/>
    <p:sldId id="345" r:id="rId66"/>
    <p:sldId id="391" r:id="rId67"/>
    <p:sldId id="392" r:id="rId68"/>
    <p:sldId id="352" r:id="rId69"/>
    <p:sldId id="353" r:id="rId70"/>
    <p:sldId id="355" r:id="rId71"/>
    <p:sldId id="356" r:id="rId72"/>
    <p:sldId id="415" r:id="rId73"/>
    <p:sldId id="414" r:id="rId74"/>
    <p:sldId id="416" r:id="rId75"/>
    <p:sldId id="417" r:id="rId76"/>
    <p:sldId id="357" r:id="rId77"/>
    <p:sldId id="358" r:id="rId78"/>
    <p:sldId id="359" r:id="rId79"/>
    <p:sldId id="360" r:id="rId80"/>
    <p:sldId id="361" r:id="rId81"/>
    <p:sldId id="362" r:id="rId82"/>
    <p:sldId id="367" r:id="rId83"/>
    <p:sldId id="368" r:id="rId84"/>
    <p:sldId id="369" r:id="rId85"/>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ssa Goodman" initials="MG" lastIdx="0" clrIdx="0">
    <p:extLst>
      <p:ext uri="{19B8F6BF-5375-455C-9EA6-DF929625EA0E}">
        <p15:presenceInfo xmlns:p15="http://schemas.microsoft.com/office/powerpoint/2012/main" userId="43210a2226ca04e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6E0EC"/>
    <a:srgbClr val="B3A2C7"/>
    <a:srgbClr val="B69AD6"/>
    <a:srgbClr val="8EB4E3"/>
    <a:srgbClr val="D4BCFF"/>
    <a:srgbClr val="DEE7D1"/>
    <a:srgbClr val="EFF3EA"/>
    <a:srgbClr val="E9E9FF"/>
    <a:srgbClr val="66FF33"/>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p:scale>
          <a:sx n="70" d="100"/>
          <a:sy n="70" d="100"/>
        </p:scale>
        <p:origin x="1204" y="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WFI EZ</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Effective Teamwork</c:v>
                </c:pt>
                <c:pt idx="1">
                  <c:v>Based on Priority Needs</c:v>
                </c:pt>
                <c:pt idx="2">
                  <c:v>Use of Natural &amp; Comm. Supports</c:v>
                </c:pt>
                <c:pt idx="3">
                  <c:v>Outcomes-Based Process</c:v>
                </c:pt>
                <c:pt idx="4">
                  <c:v>Driven by Strengths &amp; Families</c:v>
                </c:pt>
                <c:pt idx="5">
                  <c:v>Total Score*</c:v>
                </c:pt>
              </c:strCache>
            </c:strRef>
          </c:cat>
          <c:val>
            <c:numRef>
              <c:f>Sheet1!$B$2:$B$7</c:f>
              <c:numCache>
                <c:formatCode>0%</c:formatCode>
                <c:ptCount val="6"/>
                <c:pt idx="0">
                  <c:v>0.68</c:v>
                </c:pt>
                <c:pt idx="1">
                  <c:v>0.72</c:v>
                </c:pt>
                <c:pt idx="2">
                  <c:v>0.6</c:v>
                </c:pt>
                <c:pt idx="3">
                  <c:v>0.74</c:v>
                </c:pt>
                <c:pt idx="4">
                  <c:v>0.74</c:v>
                </c:pt>
                <c:pt idx="5">
                  <c:v>0.7</c:v>
                </c:pt>
              </c:numCache>
            </c:numRef>
          </c:val>
        </c:ser>
        <c:ser>
          <c:idx val="1"/>
          <c:order val="1"/>
          <c:tx>
            <c:strRef>
              <c:f>Sheet1!$C$1</c:f>
              <c:strCache>
                <c:ptCount val="1"/>
                <c:pt idx="0">
                  <c:v>TOM 2.0</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Effective Teamwork</c:v>
                </c:pt>
                <c:pt idx="1">
                  <c:v>Based on Priority Needs</c:v>
                </c:pt>
                <c:pt idx="2">
                  <c:v>Use of Natural &amp; Comm. Supports</c:v>
                </c:pt>
                <c:pt idx="3">
                  <c:v>Outcomes-Based Process</c:v>
                </c:pt>
                <c:pt idx="4">
                  <c:v>Driven by Strengths &amp; Families</c:v>
                </c:pt>
                <c:pt idx="5">
                  <c:v>Total Score*</c:v>
                </c:pt>
              </c:strCache>
            </c:strRef>
          </c:cat>
          <c:val>
            <c:numRef>
              <c:f>Sheet1!$C$2:$C$7</c:f>
              <c:numCache>
                <c:formatCode>0%</c:formatCode>
                <c:ptCount val="6"/>
                <c:pt idx="0">
                  <c:v>0.94</c:v>
                </c:pt>
                <c:pt idx="1">
                  <c:v>0.82</c:v>
                </c:pt>
                <c:pt idx="2">
                  <c:v>0.81</c:v>
                </c:pt>
                <c:pt idx="3">
                  <c:v>0.86</c:v>
                </c:pt>
                <c:pt idx="4">
                  <c:v>0.89</c:v>
                </c:pt>
                <c:pt idx="5">
                  <c:v>0.86</c:v>
                </c:pt>
              </c:numCache>
            </c:numRef>
          </c:val>
        </c:ser>
        <c:dLbls>
          <c:dLblPos val="outEnd"/>
          <c:showLegendKey val="0"/>
          <c:showVal val="1"/>
          <c:showCatName val="0"/>
          <c:showSerName val="0"/>
          <c:showPercent val="0"/>
          <c:showBubbleSize val="0"/>
        </c:dLbls>
        <c:gapWidth val="219"/>
        <c:overlap val="-27"/>
        <c:axId val="671604624"/>
        <c:axId val="671606192"/>
      </c:barChart>
      <c:catAx>
        <c:axId val="671604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Arial" panose="020B0604020202020204" pitchFamily="34" charset="0"/>
                <a:ea typeface="+mn-ea"/>
                <a:cs typeface="+mn-cs"/>
              </a:defRPr>
            </a:pPr>
            <a:endParaRPr lang="en-US"/>
          </a:p>
        </c:txPr>
        <c:crossAx val="671606192"/>
        <c:crosses val="autoZero"/>
        <c:auto val="1"/>
        <c:lblAlgn val="ctr"/>
        <c:lblOffset val="100"/>
        <c:noMultiLvlLbl val="0"/>
      </c:catAx>
      <c:valAx>
        <c:axId val="6716061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r>
                  <a:rPr lang="en-US"/>
                  <a:t>Fidelity Score</a:t>
                </a:r>
              </a:p>
            </c:rich>
          </c:tx>
          <c:layout/>
          <c:overlay val="0"/>
          <c:spPr>
            <a:noFill/>
            <a:ln>
              <a:noFill/>
            </a:ln>
            <a:effectLst/>
          </c:spPr>
          <c:txPr>
            <a:bodyPr rot="-540000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6716046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b="1" i="0" baseline="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748589076251513E-2"/>
          <c:y val="0.23593430118110237"/>
          <c:w val="0.92793524912458225"/>
          <c:h val="0.74123745078740155"/>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a:scene3d>
              <a:camera prst="orthographicFront"/>
              <a:lightRig rig="threePt" dir="t"/>
            </a:scene3d>
            <a:sp3d>
              <a:bevelT h="25400"/>
            </a:sp3d>
          </c:spPr>
          <c:invertIfNegative val="0"/>
          <c:dPt>
            <c:idx val="0"/>
            <c:invertIfNegative val="0"/>
            <c:bubble3D val="0"/>
            <c:spPr>
              <a:solidFill>
                <a:srgbClr val="92D050"/>
              </a:solidFill>
              <a:ln>
                <a:noFill/>
              </a:ln>
              <a:effectLst/>
              <a:scene3d>
                <a:camera prst="orthographicFront"/>
                <a:lightRig rig="threePt" dir="t"/>
              </a:scene3d>
              <a:sp3d>
                <a:bevelT h="25400"/>
              </a:sp3d>
            </c:spPr>
          </c:dPt>
          <c:dPt>
            <c:idx val="1"/>
            <c:invertIfNegative val="0"/>
            <c:bubble3D val="0"/>
            <c:spPr>
              <a:solidFill>
                <a:srgbClr val="92D050"/>
              </a:solidFill>
              <a:ln>
                <a:noFill/>
              </a:ln>
              <a:effectLst/>
              <a:scene3d>
                <a:camera prst="orthographicFront"/>
                <a:lightRig rig="threePt" dir="t"/>
              </a:scene3d>
              <a:sp3d>
                <a:bevelT h="25400"/>
              </a:sp3d>
            </c:spPr>
          </c:dPt>
          <c:dPt>
            <c:idx val="2"/>
            <c:invertIfNegative val="0"/>
            <c:bubble3D val="0"/>
            <c:spPr>
              <a:solidFill>
                <a:srgbClr val="92D050"/>
              </a:solidFill>
              <a:ln>
                <a:noFill/>
              </a:ln>
              <a:effectLst/>
              <a:scene3d>
                <a:camera prst="orthographicFront"/>
                <a:lightRig rig="threePt" dir="t"/>
              </a:scene3d>
              <a:sp3d>
                <a:bevelT h="25400"/>
              </a:sp3d>
            </c:spPr>
          </c:dPt>
          <c:dPt>
            <c:idx val="3"/>
            <c:invertIfNegative val="0"/>
            <c:bubble3D val="0"/>
            <c:spPr>
              <a:solidFill>
                <a:srgbClr val="92D050"/>
              </a:solidFill>
              <a:ln>
                <a:noFill/>
              </a:ln>
              <a:effectLst/>
              <a:scene3d>
                <a:camera prst="orthographicFront"/>
                <a:lightRig rig="threePt" dir="t"/>
              </a:scene3d>
              <a:sp3d>
                <a:bevelT h="25400"/>
              </a:sp3d>
            </c:spPr>
          </c:dPt>
          <c:dPt>
            <c:idx val="4"/>
            <c:invertIfNegative val="0"/>
            <c:bubble3D val="0"/>
            <c:spPr>
              <a:solidFill>
                <a:srgbClr val="FF4B28"/>
              </a:solidFill>
              <a:ln>
                <a:noFill/>
              </a:ln>
              <a:effectLst/>
              <a:scene3d>
                <a:camera prst="orthographicFront"/>
                <a:lightRig rig="threePt" dir="t"/>
              </a:scene3d>
              <a:sp3d>
                <a:bevelT h="25400"/>
              </a:sp3d>
            </c:spPr>
          </c:dPt>
          <c:dPt>
            <c:idx val="5"/>
            <c:invertIfNegative val="0"/>
            <c:bubble3D val="0"/>
            <c:spPr>
              <a:solidFill>
                <a:srgbClr val="FF4B28"/>
              </a:solidFill>
              <a:ln>
                <a:noFill/>
              </a:ln>
              <a:effectLst/>
              <a:scene3d>
                <a:camera prst="orthographicFront"/>
                <a:lightRig rig="threePt" dir="t"/>
              </a:scene3d>
              <a:sp3d>
                <a:bevelT h="25400"/>
              </a:sp3d>
            </c:spPr>
          </c:dPt>
          <c:dPt>
            <c:idx val="6"/>
            <c:invertIfNegative val="0"/>
            <c:bubble3D val="0"/>
            <c:spPr>
              <a:solidFill>
                <a:srgbClr val="FF4B28"/>
              </a:solidFill>
              <a:ln>
                <a:noFill/>
              </a:ln>
              <a:effectLst/>
              <a:scene3d>
                <a:camera prst="orthographicFront"/>
                <a:lightRig rig="threePt" dir="t"/>
              </a:scene3d>
              <a:sp3d>
                <a:bevelT h="25400"/>
              </a:sp3d>
            </c:spPr>
          </c:dPt>
          <c:dPt>
            <c:idx val="7"/>
            <c:invertIfNegative val="0"/>
            <c:bubble3D val="0"/>
            <c:spPr>
              <a:solidFill>
                <a:srgbClr val="FF4B28"/>
              </a:solidFill>
              <a:ln>
                <a:noFill/>
              </a:ln>
              <a:effectLst/>
              <a:scene3d>
                <a:camera prst="orthographicFront"/>
                <a:lightRig rig="threePt" dir="t"/>
              </a:scene3d>
              <a:sp3d>
                <a:bevelT h="25400"/>
              </a:sp3d>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CSR</c:v>
                </c:pt>
                <c:pt idx="1">
                  <c:v>Worcester E</c:v>
                </c:pt>
                <c:pt idx="2">
                  <c:v>Framingham</c:v>
                </c:pt>
                <c:pt idx="3">
                  <c:v>Arlington</c:v>
                </c:pt>
                <c:pt idx="4">
                  <c:v>Coastal</c:v>
                </c:pt>
                <c:pt idx="5">
                  <c:v>Dimock</c:v>
                </c:pt>
                <c:pt idx="6">
                  <c:v>Brockton</c:v>
                </c:pt>
                <c:pt idx="7">
                  <c:v>Cambridge</c:v>
                </c:pt>
              </c:strCache>
            </c:strRef>
          </c:cat>
          <c:val>
            <c:numRef>
              <c:f>Sheet1!$B$2:$B$9</c:f>
              <c:numCache>
                <c:formatCode>General</c:formatCode>
                <c:ptCount val="8"/>
                <c:pt idx="0">
                  <c:v>1.5</c:v>
                </c:pt>
                <c:pt idx="1">
                  <c:v>1.1000000000000001</c:v>
                </c:pt>
                <c:pt idx="2">
                  <c:v>1</c:v>
                </c:pt>
                <c:pt idx="3">
                  <c:v>0.9</c:v>
                </c:pt>
                <c:pt idx="4">
                  <c:v>-2.4</c:v>
                </c:pt>
                <c:pt idx="5">
                  <c:v>-2.2999999999999998</c:v>
                </c:pt>
                <c:pt idx="6">
                  <c:v>-1.6</c:v>
                </c:pt>
                <c:pt idx="7">
                  <c:v>-0.8</c:v>
                </c:pt>
              </c:numCache>
            </c:numRef>
          </c:val>
        </c:ser>
        <c:dLbls>
          <c:showLegendKey val="0"/>
          <c:showVal val="0"/>
          <c:showCatName val="0"/>
          <c:showSerName val="0"/>
          <c:showPercent val="0"/>
          <c:showBubbleSize val="0"/>
        </c:dLbls>
        <c:gapWidth val="96"/>
        <c:overlap val="-35"/>
        <c:axId val="679426384"/>
        <c:axId val="679419720"/>
      </c:barChart>
      <c:catAx>
        <c:axId val="679426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79419720"/>
        <c:crosses val="autoZero"/>
        <c:auto val="1"/>
        <c:lblAlgn val="ctr"/>
        <c:lblOffset val="100"/>
        <c:noMultiLvlLbl val="0"/>
      </c:catAx>
      <c:valAx>
        <c:axId val="679419720"/>
        <c:scaling>
          <c:orientation val="minMax"/>
          <c:min val="-2.5"/>
        </c:scaling>
        <c:delete val="0"/>
        <c:axPos val="l"/>
        <c:majorGridlines>
          <c:spPr>
            <a:ln w="9525" cap="flat" cmpd="sng" algn="ctr">
              <a:noFill/>
              <a:round/>
            </a:ln>
            <a:effectLst/>
          </c:spPr>
        </c:majorGridlines>
        <c:numFmt formatCode="General" sourceLinked="1"/>
        <c:majorTickMark val="out"/>
        <c:minorTickMark val="none"/>
        <c:tickLblPos val="nextTo"/>
        <c:spPr>
          <a:noFill/>
          <a:ln>
            <a:solidFill>
              <a:srgbClr val="588725"/>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9426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748589076251513E-2"/>
          <c:y val="0.23593430118110237"/>
          <c:w val="0.92793524912458225"/>
          <c:h val="0.74123745078740155"/>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a:scene3d>
              <a:camera prst="orthographicFront"/>
              <a:lightRig rig="threePt" dir="t"/>
            </a:scene3d>
            <a:sp3d>
              <a:bevelT h="25400"/>
            </a:sp3d>
          </c:spPr>
          <c:invertIfNegative val="0"/>
          <c:dPt>
            <c:idx val="0"/>
            <c:invertIfNegative val="0"/>
            <c:bubble3D val="0"/>
            <c:spPr>
              <a:solidFill>
                <a:srgbClr val="92D050"/>
              </a:solidFill>
              <a:ln>
                <a:noFill/>
              </a:ln>
              <a:effectLst/>
              <a:scene3d>
                <a:camera prst="orthographicFront"/>
                <a:lightRig rig="threePt" dir="t"/>
              </a:scene3d>
              <a:sp3d>
                <a:bevelT h="25400"/>
              </a:sp3d>
            </c:spPr>
          </c:dPt>
          <c:dPt>
            <c:idx val="1"/>
            <c:invertIfNegative val="0"/>
            <c:bubble3D val="0"/>
            <c:spPr>
              <a:solidFill>
                <a:srgbClr val="92D050"/>
              </a:solidFill>
              <a:ln>
                <a:noFill/>
              </a:ln>
              <a:effectLst/>
              <a:scene3d>
                <a:camera prst="orthographicFront"/>
                <a:lightRig rig="threePt" dir="t"/>
              </a:scene3d>
              <a:sp3d>
                <a:bevelT h="25400"/>
              </a:sp3d>
            </c:spPr>
          </c:dPt>
          <c:dPt>
            <c:idx val="2"/>
            <c:invertIfNegative val="0"/>
            <c:bubble3D val="0"/>
            <c:spPr>
              <a:solidFill>
                <a:srgbClr val="92D050"/>
              </a:solidFill>
              <a:ln>
                <a:noFill/>
              </a:ln>
              <a:effectLst/>
              <a:scene3d>
                <a:camera prst="orthographicFront"/>
                <a:lightRig rig="threePt" dir="t"/>
              </a:scene3d>
              <a:sp3d>
                <a:bevelT h="25400"/>
              </a:sp3d>
            </c:spPr>
          </c:dPt>
          <c:dPt>
            <c:idx val="3"/>
            <c:invertIfNegative val="0"/>
            <c:bubble3D val="0"/>
            <c:spPr>
              <a:solidFill>
                <a:srgbClr val="92D050"/>
              </a:solidFill>
              <a:ln>
                <a:noFill/>
              </a:ln>
              <a:effectLst/>
              <a:scene3d>
                <a:camera prst="orthographicFront"/>
                <a:lightRig rig="threePt" dir="t"/>
              </a:scene3d>
              <a:sp3d>
                <a:bevelT h="25400"/>
              </a:sp3d>
            </c:spPr>
          </c:dPt>
          <c:dPt>
            <c:idx val="4"/>
            <c:invertIfNegative val="0"/>
            <c:bubble3D val="0"/>
            <c:spPr>
              <a:solidFill>
                <a:srgbClr val="FF4B28"/>
              </a:solidFill>
              <a:ln>
                <a:noFill/>
              </a:ln>
              <a:effectLst/>
              <a:scene3d>
                <a:camera prst="orthographicFront"/>
                <a:lightRig rig="threePt" dir="t"/>
              </a:scene3d>
              <a:sp3d>
                <a:bevelT h="25400"/>
              </a:sp3d>
            </c:spPr>
          </c:dPt>
          <c:dPt>
            <c:idx val="5"/>
            <c:invertIfNegative val="0"/>
            <c:bubble3D val="0"/>
            <c:spPr>
              <a:solidFill>
                <a:srgbClr val="FF4B28"/>
              </a:solidFill>
              <a:ln>
                <a:noFill/>
              </a:ln>
              <a:effectLst/>
              <a:scene3d>
                <a:camera prst="orthographicFront"/>
                <a:lightRig rig="threePt" dir="t"/>
              </a:scene3d>
              <a:sp3d>
                <a:bevelT h="25400"/>
              </a:sp3d>
            </c:spPr>
          </c:dPt>
          <c:dPt>
            <c:idx val="6"/>
            <c:invertIfNegative val="0"/>
            <c:bubble3D val="0"/>
            <c:spPr>
              <a:solidFill>
                <a:srgbClr val="FF4B28"/>
              </a:solidFill>
              <a:ln>
                <a:noFill/>
              </a:ln>
              <a:effectLst/>
              <a:scene3d>
                <a:camera prst="orthographicFront"/>
                <a:lightRig rig="threePt" dir="t"/>
              </a:scene3d>
              <a:sp3d>
                <a:bevelT h="25400"/>
              </a:sp3d>
            </c:spPr>
          </c:dPt>
          <c:dPt>
            <c:idx val="7"/>
            <c:invertIfNegative val="0"/>
            <c:bubble3D val="0"/>
            <c:spPr>
              <a:solidFill>
                <a:srgbClr val="FF4B28"/>
              </a:solidFill>
              <a:ln>
                <a:noFill/>
              </a:ln>
              <a:effectLst/>
              <a:scene3d>
                <a:camera prst="orthographicFront"/>
                <a:lightRig rig="threePt" dir="t"/>
              </a:scene3d>
              <a:sp3d>
                <a:bevelT h="25400"/>
              </a:sp3d>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Greenfield</c:v>
                </c:pt>
                <c:pt idx="1">
                  <c:v>Gandara</c:v>
                </c:pt>
                <c:pt idx="2">
                  <c:v>Plymouth</c:v>
                </c:pt>
                <c:pt idx="3">
                  <c:v>Springfield</c:v>
                </c:pt>
                <c:pt idx="4">
                  <c:v>Cambridge</c:v>
                </c:pt>
                <c:pt idx="5">
                  <c:v>Malden</c:v>
                </c:pt>
                <c:pt idx="6">
                  <c:v>Lowell</c:v>
                </c:pt>
                <c:pt idx="7">
                  <c:v>Worc. West</c:v>
                </c:pt>
              </c:strCache>
            </c:strRef>
          </c:cat>
          <c:val>
            <c:numRef>
              <c:f>Sheet1!$B$2:$B$9</c:f>
              <c:numCache>
                <c:formatCode>General</c:formatCode>
                <c:ptCount val="8"/>
                <c:pt idx="0">
                  <c:v>2.2000000000000002</c:v>
                </c:pt>
                <c:pt idx="1">
                  <c:v>1.6</c:v>
                </c:pt>
                <c:pt idx="2">
                  <c:v>1.5</c:v>
                </c:pt>
                <c:pt idx="3">
                  <c:v>1.4</c:v>
                </c:pt>
                <c:pt idx="4">
                  <c:v>-2.2999999999999998</c:v>
                </c:pt>
                <c:pt idx="5">
                  <c:v>-1.6</c:v>
                </c:pt>
                <c:pt idx="6">
                  <c:v>-1.4</c:v>
                </c:pt>
                <c:pt idx="7">
                  <c:v>-1.1000000000000001</c:v>
                </c:pt>
              </c:numCache>
            </c:numRef>
          </c:val>
        </c:ser>
        <c:dLbls>
          <c:showLegendKey val="0"/>
          <c:showVal val="0"/>
          <c:showCatName val="0"/>
          <c:showSerName val="0"/>
          <c:showPercent val="0"/>
          <c:showBubbleSize val="0"/>
        </c:dLbls>
        <c:gapWidth val="96"/>
        <c:overlap val="-35"/>
        <c:axId val="671614424"/>
        <c:axId val="679426776"/>
      </c:barChart>
      <c:catAx>
        <c:axId val="671614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79426776"/>
        <c:crosses val="autoZero"/>
        <c:auto val="1"/>
        <c:lblAlgn val="ctr"/>
        <c:lblOffset val="100"/>
        <c:noMultiLvlLbl val="0"/>
      </c:catAx>
      <c:valAx>
        <c:axId val="679426776"/>
        <c:scaling>
          <c:orientation val="minMax"/>
          <c:min val="-2.5"/>
        </c:scaling>
        <c:delete val="0"/>
        <c:axPos val="l"/>
        <c:majorGridlines>
          <c:spPr>
            <a:ln w="9525" cap="flat" cmpd="sng" algn="ctr">
              <a:noFill/>
              <a:round/>
            </a:ln>
            <a:effectLst/>
          </c:spPr>
        </c:majorGridlines>
        <c:numFmt formatCode="General" sourceLinked="1"/>
        <c:majorTickMark val="out"/>
        <c:minorTickMark val="none"/>
        <c:tickLblPos val="nextTo"/>
        <c:spPr>
          <a:noFill/>
          <a:ln>
            <a:solidFill>
              <a:srgbClr val="588725"/>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1614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2019</c:v>
                </c:pt>
              </c:strCache>
            </c:strRef>
          </c:tx>
          <c:spPr>
            <a:solidFill>
              <a:srgbClr val="D8CFE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Effective Teamwork</c:v>
                </c:pt>
                <c:pt idx="1">
                  <c:v>Natural &amp; Community Supports</c:v>
                </c:pt>
                <c:pt idx="2">
                  <c:v>Needs Based</c:v>
                </c:pt>
                <c:pt idx="3">
                  <c:v>Outcomes Based</c:v>
                </c:pt>
                <c:pt idx="4">
                  <c:v>Strength &amp; Family Driven</c:v>
                </c:pt>
                <c:pt idx="5">
                  <c:v>Total Score</c:v>
                </c:pt>
              </c:strCache>
            </c:strRef>
          </c:cat>
          <c:val>
            <c:numRef>
              <c:f>Sheet1!$B$2:$B$7</c:f>
              <c:numCache>
                <c:formatCode>0%</c:formatCode>
                <c:ptCount val="6"/>
                <c:pt idx="0">
                  <c:v>0.66</c:v>
                </c:pt>
                <c:pt idx="1">
                  <c:v>0.59</c:v>
                </c:pt>
                <c:pt idx="2">
                  <c:v>0.69</c:v>
                </c:pt>
                <c:pt idx="3">
                  <c:v>0.68</c:v>
                </c:pt>
                <c:pt idx="4">
                  <c:v>0.7</c:v>
                </c:pt>
                <c:pt idx="5">
                  <c:v>0.66</c:v>
                </c:pt>
              </c:numCache>
            </c:numRef>
          </c:val>
        </c:ser>
        <c:ser>
          <c:idx val="1"/>
          <c:order val="1"/>
          <c:tx>
            <c:strRef>
              <c:f>Sheet1!$C$1</c:f>
              <c:strCache>
                <c:ptCount val="1"/>
                <c:pt idx="0">
                  <c:v>2020</c:v>
                </c:pt>
              </c:strCache>
            </c:strRef>
          </c:tx>
          <c:spPr>
            <a:solidFill>
              <a:schemeClr val="accent4">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Effective Teamwork</c:v>
                </c:pt>
                <c:pt idx="1">
                  <c:v>Natural &amp; Community Supports</c:v>
                </c:pt>
                <c:pt idx="2">
                  <c:v>Needs Based</c:v>
                </c:pt>
                <c:pt idx="3">
                  <c:v>Outcomes Based</c:v>
                </c:pt>
                <c:pt idx="4">
                  <c:v>Strength &amp; Family Driven</c:v>
                </c:pt>
                <c:pt idx="5">
                  <c:v>Total Score</c:v>
                </c:pt>
              </c:strCache>
            </c:strRef>
          </c:cat>
          <c:val>
            <c:numRef>
              <c:f>Sheet1!$C$2:$C$7</c:f>
              <c:numCache>
                <c:formatCode>0%</c:formatCode>
                <c:ptCount val="6"/>
                <c:pt idx="0">
                  <c:v>0.68</c:v>
                </c:pt>
                <c:pt idx="1">
                  <c:v>0.6</c:v>
                </c:pt>
                <c:pt idx="2">
                  <c:v>0.72</c:v>
                </c:pt>
                <c:pt idx="3">
                  <c:v>0.74</c:v>
                </c:pt>
                <c:pt idx="4">
                  <c:v>0.74</c:v>
                </c:pt>
                <c:pt idx="5">
                  <c:v>0.7</c:v>
                </c:pt>
              </c:numCache>
            </c:numRef>
          </c:val>
        </c:ser>
        <c:dLbls>
          <c:dLblPos val="outEnd"/>
          <c:showLegendKey val="0"/>
          <c:showVal val="1"/>
          <c:showCatName val="0"/>
          <c:showSerName val="0"/>
          <c:showPercent val="0"/>
          <c:showBubbleSize val="0"/>
        </c:dLbls>
        <c:gapWidth val="100"/>
        <c:overlap val="-13"/>
        <c:axId val="671614816"/>
        <c:axId val="671605016"/>
      </c:barChart>
      <c:catAx>
        <c:axId val="67161481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1605016"/>
        <c:crosses val="autoZero"/>
        <c:auto val="1"/>
        <c:lblAlgn val="ctr"/>
        <c:lblOffset val="100"/>
        <c:noMultiLvlLbl val="0"/>
      </c:catAx>
      <c:valAx>
        <c:axId val="67160501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161481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barChart>
        <c:barDir val="col"/>
        <c:grouping val="clustered"/>
        <c:varyColors val="0"/>
        <c:ser>
          <c:idx val="0"/>
          <c:order val="0"/>
          <c:tx>
            <c:strRef>
              <c:f>Sheet1!$B$1</c:f>
              <c:strCache>
                <c:ptCount val="1"/>
                <c:pt idx="0">
                  <c:v>Completed by program staff as part of an interview (n =536)</c:v>
                </c:pt>
              </c:strCache>
            </c:strRef>
          </c:tx>
          <c:spPr>
            <a:solidFill>
              <a:schemeClr val="tx2">
                <a:lumMod val="50000"/>
              </a:schemeClr>
            </a:solidFill>
            <a:ln>
              <a:solidFill>
                <a:schemeClr val="accent4">
                  <a:lumMod val="50000"/>
                </a:schemeClr>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Total Score</c:v>
                </c:pt>
                <c:pt idx="1">
                  <c:v>Effective Teamwork</c:v>
                </c:pt>
                <c:pt idx="2">
                  <c:v>Natural &amp; Community Supports</c:v>
                </c:pt>
                <c:pt idx="3">
                  <c:v>Needs Based</c:v>
                </c:pt>
                <c:pt idx="4">
                  <c:v>Outcomes Based</c:v>
                </c:pt>
                <c:pt idx="5">
                  <c:v>Strength &amp; Family Driven</c:v>
                </c:pt>
              </c:strCache>
            </c:strRef>
          </c:cat>
          <c:val>
            <c:numRef>
              <c:f>Sheet1!$B$2:$B$7</c:f>
              <c:numCache>
                <c:formatCode>0%</c:formatCode>
                <c:ptCount val="6"/>
                <c:pt idx="0">
                  <c:v>0.7</c:v>
                </c:pt>
                <c:pt idx="1">
                  <c:v>0.68</c:v>
                </c:pt>
                <c:pt idx="2">
                  <c:v>0.6</c:v>
                </c:pt>
                <c:pt idx="3">
                  <c:v>0.73</c:v>
                </c:pt>
                <c:pt idx="4">
                  <c:v>0.74</c:v>
                </c:pt>
                <c:pt idx="5">
                  <c:v>0.74</c:v>
                </c:pt>
              </c:numCache>
            </c:numRef>
          </c:val>
        </c:ser>
        <c:ser>
          <c:idx val="1"/>
          <c:order val="1"/>
          <c:tx>
            <c:strRef>
              <c:f>Sheet1!$C$1</c:f>
              <c:strCache>
                <c:ptCount val="1"/>
                <c:pt idx="0">
                  <c:v>Completed by the caregiver/parent (n = 90)</c:v>
                </c:pt>
              </c:strCache>
            </c:strRef>
          </c:tx>
          <c:spPr>
            <a:solidFill>
              <a:schemeClr val="tx2">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Total Score</c:v>
                </c:pt>
                <c:pt idx="1">
                  <c:v>Effective Teamwork</c:v>
                </c:pt>
                <c:pt idx="2">
                  <c:v>Natural &amp; Community Supports</c:v>
                </c:pt>
                <c:pt idx="3">
                  <c:v>Needs Based</c:v>
                </c:pt>
                <c:pt idx="4">
                  <c:v>Outcomes Based</c:v>
                </c:pt>
                <c:pt idx="5">
                  <c:v>Strength &amp; Family Driven</c:v>
                </c:pt>
              </c:strCache>
            </c:strRef>
          </c:cat>
          <c:val>
            <c:numRef>
              <c:f>Sheet1!$C$2:$C$7</c:f>
              <c:numCache>
                <c:formatCode>0%</c:formatCode>
                <c:ptCount val="6"/>
                <c:pt idx="0">
                  <c:v>0.69</c:v>
                </c:pt>
                <c:pt idx="1">
                  <c:v>0.68</c:v>
                </c:pt>
                <c:pt idx="2">
                  <c:v>0.59</c:v>
                </c:pt>
                <c:pt idx="3">
                  <c:v>0.71</c:v>
                </c:pt>
                <c:pt idx="4">
                  <c:v>0.72</c:v>
                </c:pt>
                <c:pt idx="5">
                  <c:v>0.74</c:v>
                </c:pt>
              </c:numCache>
            </c:numRef>
          </c:val>
        </c:ser>
        <c:dLbls>
          <c:dLblPos val="outEnd"/>
          <c:showLegendKey val="0"/>
          <c:showVal val="1"/>
          <c:showCatName val="0"/>
          <c:showSerName val="0"/>
          <c:showPercent val="0"/>
          <c:showBubbleSize val="0"/>
        </c:dLbls>
        <c:gapWidth val="100"/>
        <c:overlap val="-8"/>
        <c:axId val="420092968"/>
        <c:axId val="420096104"/>
      </c:barChart>
      <c:catAx>
        <c:axId val="42009296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0096104"/>
        <c:crosses val="autoZero"/>
        <c:auto val="1"/>
        <c:lblAlgn val="ctr"/>
        <c:lblOffset val="100"/>
        <c:noMultiLvlLbl val="0"/>
      </c:catAx>
      <c:valAx>
        <c:axId val="42009610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0092968"/>
        <c:crosses val="autoZero"/>
        <c:crossBetween val="between"/>
        <c:majorUnit val="0.1"/>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Fidelity Score</c:v>
                </c:pt>
              </c:strCache>
            </c:strRef>
          </c:tx>
          <c:spPr>
            <a:solidFill>
              <a:schemeClr val="accent1"/>
            </a:solidFill>
            <a:ln>
              <a:noFill/>
            </a:ln>
            <a:effectLst/>
          </c:spPr>
          <c:invertIfNegative val="0"/>
          <c:dPt>
            <c:idx val="0"/>
            <c:invertIfNegative val="0"/>
            <c:bubble3D val="0"/>
            <c:spPr>
              <a:solidFill>
                <a:schemeClr val="tx2"/>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FF00"/>
              </a:solidFill>
              <a:ln>
                <a:noFill/>
              </a:ln>
              <a:effectLst/>
            </c:spPr>
          </c:dPt>
          <c:dPt>
            <c:idx val="4"/>
            <c:invertIfNegative val="0"/>
            <c:bubble3D val="0"/>
            <c:spPr>
              <a:solidFill>
                <a:schemeClr val="accent3">
                  <a:lumMod val="60000"/>
                  <a:lumOff val="40000"/>
                </a:schemeClr>
              </a:solidFill>
              <a:ln>
                <a:noFill/>
              </a:ln>
              <a:effectLst/>
            </c:spPr>
          </c:dPt>
          <c:dPt>
            <c:idx val="5"/>
            <c:invertIfNegative val="0"/>
            <c:bubble3D val="0"/>
            <c:spPr>
              <a:solidFill>
                <a:schemeClr val="accent4">
                  <a:lumMod val="60000"/>
                  <a:lumOff val="40000"/>
                </a:schemeClr>
              </a:solidFill>
              <a:ln>
                <a:noFill/>
              </a:ln>
              <a:effectLst/>
            </c:spPr>
          </c:dPt>
          <c:dPt>
            <c:idx val="6"/>
            <c:invertIfNegative val="0"/>
            <c:bubble3D val="0"/>
            <c:spPr>
              <a:solidFill>
                <a:schemeClr val="accent4">
                  <a:lumMod val="60000"/>
                  <a:lumOff val="40000"/>
                </a:schemeClr>
              </a:solidFill>
              <a:ln>
                <a:noFill/>
              </a:ln>
              <a:effectLst/>
            </c:spPr>
          </c:dPt>
          <c:dPt>
            <c:idx val="7"/>
            <c:invertIfNegative val="0"/>
            <c:bubble3D val="0"/>
            <c:spPr>
              <a:solidFill>
                <a:srgbClr val="FFC000"/>
              </a:solidFill>
              <a:ln>
                <a:noFill/>
              </a:ln>
              <a:effectLst/>
            </c:spPr>
          </c:dPt>
          <c:dPt>
            <c:idx val="8"/>
            <c:invertIfNegative val="0"/>
            <c:bubble3D val="0"/>
            <c:spPr>
              <a:solidFill>
                <a:srgbClr val="FFC000"/>
              </a:solidFill>
              <a:ln>
                <a:noFill/>
              </a:ln>
              <a:effectLst/>
            </c:spPr>
          </c:dPt>
          <c:dPt>
            <c:idx val="9"/>
            <c:invertIfNegative val="0"/>
            <c:bubble3D val="0"/>
            <c:spPr>
              <a:solidFill>
                <a:srgbClr val="FFC000"/>
              </a:solidFill>
              <a:ln>
                <a:noFill/>
              </a:ln>
              <a:effectLst/>
            </c:spPr>
          </c:dPt>
          <c:dPt>
            <c:idx val="10"/>
            <c:invertIfNegative val="0"/>
            <c:bubble3D val="0"/>
            <c:spPr>
              <a:solidFill>
                <a:srgbClr val="FFC000"/>
              </a:solidFill>
              <a:ln>
                <a:noFill/>
              </a:ln>
              <a:effectLst/>
            </c:spPr>
          </c:dPt>
          <c:dPt>
            <c:idx val="11"/>
            <c:invertIfNegative val="0"/>
            <c:bubble3D val="0"/>
            <c:spPr>
              <a:solidFill>
                <a:srgbClr val="FFC000"/>
              </a:solidFill>
              <a:ln>
                <a:noFill/>
              </a:ln>
              <a:effectLst/>
            </c:spPr>
          </c:dPt>
          <c:dPt>
            <c:idx val="12"/>
            <c:invertIfNegative val="0"/>
            <c:bubble3D val="0"/>
            <c:spPr>
              <a:solidFill>
                <a:srgbClr val="FFC000"/>
              </a:solidFill>
              <a:ln>
                <a:noFill/>
              </a:ln>
              <a:effectLst/>
            </c:spPr>
          </c:dPt>
          <c:dPt>
            <c:idx val="13"/>
            <c:invertIfNegative val="0"/>
            <c:bubble3D val="0"/>
            <c:spPr>
              <a:solidFill>
                <a:srgbClr val="FFC000"/>
              </a:solidFill>
              <a:ln>
                <a:noFill/>
              </a:ln>
              <a:effectLst/>
            </c:spPr>
          </c:dPt>
          <c:dPt>
            <c:idx val="14"/>
            <c:invertIfNegative val="0"/>
            <c:bubble3D val="0"/>
            <c:spPr>
              <a:solidFill>
                <a:srgbClr val="FFC000"/>
              </a:solidFill>
              <a:ln>
                <a:noFill/>
              </a:ln>
              <a:effectLst/>
            </c:spPr>
          </c:dPt>
          <c:dPt>
            <c:idx val="15"/>
            <c:invertIfNegative val="0"/>
            <c:bubble3D val="0"/>
            <c:spPr>
              <a:solidFill>
                <a:schemeClr val="tx1"/>
              </a:solidFill>
              <a:ln>
                <a:noFill/>
              </a:ln>
              <a:effectLst/>
            </c:spPr>
          </c:dPt>
          <c:dPt>
            <c:idx val="16"/>
            <c:invertIfNegative val="0"/>
            <c:bubble3D val="0"/>
            <c:spPr>
              <a:solidFill>
                <a:srgbClr val="FF99CF"/>
              </a:solidFill>
              <a:ln>
                <a:noFill/>
              </a:ln>
              <a:effectLst/>
            </c:spPr>
          </c:dPt>
          <c:dPt>
            <c:idx val="17"/>
            <c:invertIfNegative val="0"/>
            <c:bubble3D val="0"/>
            <c:spPr>
              <a:solidFill>
                <a:srgbClr val="FF99CF"/>
              </a:solidFill>
              <a:ln>
                <a:noFill/>
              </a:ln>
              <a:effectLst/>
            </c:spPr>
          </c:dPt>
          <c:dPt>
            <c:idx val="18"/>
            <c:invertIfNegative val="0"/>
            <c:bubble3D val="0"/>
            <c:spPr>
              <a:solidFill>
                <a:srgbClr val="FF99CF"/>
              </a:solidFill>
              <a:ln>
                <a:noFill/>
              </a:ln>
              <a:effectLst/>
            </c:spPr>
          </c:dPt>
          <c:dPt>
            <c:idx val="19"/>
            <c:invertIfNegative val="0"/>
            <c:bubble3D val="0"/>
            <c:spPr>
              <a:solidFill>
                <a:srgbClr val="FF99CF"/>
              </a:solidFill>
              <a:ln>
                <a:noFill/>
              </a:ln>
              <a:effectLst/>
            </c:spPr>
          </c:dPt>
          <c:dPt>
            <c:idx val="20"/>
            <c:invertIfNegative val="0"/>
            <c:bubble3D val="0"/>
            <c:spPr>
              <a:solidFill>
                <a:srgbClr val="FF99CF"/>
              </a:solidFill>
              <a:ln>
                <a:noFill/>
              </a:ln>
              <a:effectLst/>
            </c:spPr>
          </c:dPt>
          <c:dPt>
            <c:idx val="26"/>
            <c:invertIfNegative val="0"/>
            <c:bubble3D val="0"/>
            <c:spPr>
              <a:solidFill>
                <a:schemeClr val="accent3">
                  <a:lumMod val="75000"/>
                </a:schemeClr>
              </a:solidFill>
              <a:ln>
                <a:noFill/>
              </a:ln>
              <a:effectLst/>
            </c:spPr>
          </c:dPt>
          <c:dPt>
            <c:idx val="27"/>
            <c:invertIfNegative val="0"/>
            <c:bubble3D val="0"/>
            <c:spPr>
              <a:solidFill>
                <a:schemeClr val="accent3">
                  <a:lumMod val="75000"/>
                </a:schemeClr>
              </a:solidFill>
              <a:ln>
                <a:noFill/>
              </a:ln>
              <a:effectLst/>
            </c:spPr>
          </c:dPt>
          <c:dPt>
            <c:idx val="28"/>
            <c:invertIfNegative val="0"/>
            <c:bubble3D val="0"/>
            <c:spPr>
              <a:solidFill>
                <a:schemeClr val="accent3">
                  <a:lumMod val="75000"/>
                </a:schemeClr>
              </a:solidFill>
              <a:ln>
                <a:noFill/>
              </a:ln>
              <a:effectLst/>
            </c:spPr>
          </c:dPt>
          <c:dPt>
            <c:idx val="29"/>
            <c:invertIfNegative val="0"/>
            <c:bubble3D val="0"/>
            <c:spPr>
              <a:solidFill>
                <a:schemeClr val="accent3">
                  <a:lumMod val="75000"/>
                </a:schemeClr>
              </a:solidFill>
              <a:ln>
                <a:noFill/>
              </a:ln>
              <a:effectLst/>
            </c:spPr>
          </c:dPt>
          <c:dPt>
            <c:idx val="30"/>
            <c:invertIfNegative val="0"/>
            <c:bubble3D val="0"/>
            <c:spPr>
              <a:solidFill>
                <a:schemeClr val="accent3">
                  <a:lumMod val="75000"/>
                </a:schemeClr>
              </a:solidFill>
              <a:ln>
                <a:noFill/>
              </a:ln>
              <a:effectLst/>
            </c:spPr>
          </c:dPt>
          <c:dPt>
            <c:idx val="31"/>
            <c:invertIfNegative val="0"/>
            <c:bubble3D val="0"/>
            <c:spPr>
              <a:solidFill>
                <a:srgbClr val="CC00FF"/>
              </a:solidFill>
              <a:ln>
                <a:noFill/>
              </a:ln>
              <a:effectLst/>
            </c:spPr>
          </c:dPt>
          <c:dPt>
            <c:idx val="32"/>
            <c:invertIfNegative val="0"/>
            <c:bubble3D val="0"/>
            <c:spPr>
              <a:solidFill>
                <a:schemeClr val="accent2">
                  <a:lumMod val="75000"/>
                </a:schemeClr>
              </a:solidFill>
              <a:ln>
                <a:noFill/>
              </a:ln>
              <a:effectLst/>
            </c:spPr>
          </c:dPt>
          <c:dLbls>
            <c:dLbl>
              <c:idx val="15"/>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355FCE2A-6B49-4A22-8E2D-A90475BAB82C}" type="VALUE">
                      <a:rPr lang="en-US" sz="1400" b="1"/>
                      <a:pPr>
                        <a:defRPr/>
                      </a:pPr>
                      <a:t>[VALUE]</a:t>
                    </a:fld>
                    <a:endParaRPr lang="en-US"/>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3.1665872865075814E-2"/>
                      <c:h val="5.6996868413528988E-2"/>
                    </c:manualLayout>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Sheet1!$A$2:$A$34</c:f>
              <c:strCache>
                <c:ptCount val="33"/>
                <c:pt idx="0">
                  <c:v>Walden</c:v>
                </c:pt>
                <c:pt idx="1">
                  <c:v>Dimock</c:v>
                </c:pt>
                <c:pt idx="2">
                  <c:v>Coastal</c:v>
                </c:pt>
                <c:pt idx="3">
                  <c:v>BAMSI</c:v>
                </c:pt>
                <c:pt idx="4">
                  <c:v>Cambridge</c:v>
                </c:pt>
                <c:pt idx="5">
                  <c:v>Worcester W</c:v>
                </c:pt>
                <c:pt idx="6">
                  <c:v>Brien Pittsfield</c:v>
                </c:pt>
                <c:pt idx="7">
                  <c:v>Carson</c:v>
                </c:pt>
                <c:pt idx="8">
                  <c:v>Lawrence</c:v>
                </c:pt>
                <c:pt idx="9">
                  <c:v>Lynn</c:v>
                </c:pt>
                <c:pt idx="10">
                  <c:v>CCBC</c:v>
                </c:pt>
                <c:pt idx="11">
                  <c:v>Malden</c:v>
                </c:pt>
                <c:pt idx="12">
                  <c:v>Gandara</c:v>
                </c:pt>
                <c:pt idx="13">
                  <c:v>Harbor</c:v>
                </c:pt>
                <c:pt idx="14">
                  <c:v>S Central</c:v>
                </c:pt>
                <c:pt idx="15">
                  <c:v>MA Mean</c:v>
                </c:pt>
                <c:pt idx="16">
                  <c:v>Plymouth</c:v>
                </c:pt>
                <c:pt idx="17">
                  <c:v>Springfield</c:v>
                </c:pt>
                <c:pt idx="18">
                  <c:v>N Central</c:v>
                </c:pt>
                <c:pt idx="19">
                  <c:v>Lowell</c:v>
                </c:pt>
                <c:pt idx="20">
                  <c:v>Park Street</c:v>
                </c:pt>
                <c:pt idx="21">
                  <c:v>Hyde Park</c:v>
                </c:pt>
                <c:pt idx="22">
                  <c:v>C and I</c:v>
                </c:pt>
                <c:pt idx="23">
                  <c:v>Haverhill</c:v>
                </c:pt>
                <c:pt idx="24">
                  <c:v>Cape Ann</c:v>
                </c:pt>
                <c:pt idx="25">
                  <c:v>CSO</c:v>
                </c:pt>
                <c:pt idx="26">
                  <c:v>Framingham</c:v>
                </c:pt>
                <c:pt idx="27">
                  <c:v>Arlington</c:v>
                </c:pt>
                <c:pt idx="28">
                  <c:v>Fall River</c:v>
                </c:pt>
                <c:pt idx="29">
                  <c:v>RVW</c:v>
                </c:pt>
                <c:pt idx="30">
                  <c:v>New Bedford</c:v>
                </c:pt>
                <c:pt idx="31">
                  <c:v>Worcester E</c:v>
                </c:pt>
                <c:pt idx="32">
                  <c:v>CSR</c:v>
                </c:pt>
              </c:strCache>
            </c:strRef>
          </c:cat>
          <c:val>
            <c:numRef>
              <c:f>Sheet1!$B$2:$B$34</c:f>
              <c:numCache>
                <c:formatCode>0</c:formatCode>
                <c:ptCount val="33"/>
                <c:pt idx="0">
                  <c:v>62</c:v>
                </c:pt>
                <c:pt idx="1">
                  <c:v>63</c:v>
                </c:pt>
                <c:pt idx="2">
                  <c:v>63</c:v>
                </c:pt>
                <c:pt idx="3">
                  <c:v>65</c:v>
                </c:pt>
                <c:pt idx="4">
                  <c:v>67</c:v>
                </c:pt>
                <c:pt idx="5">
                  <c:v>68</c:v>
                </c:pt>
                <c:pt idx="6">
                  <c:v>68</c:v>
                </c:pt>
                <c:pt idx="7">
                  <c:v>69</c:v>
                </c:pt>
                <c:pt idx="8">
                  <c:v>69</c:v>
                </c:pt>
                <c:pt idx="9">
                  <c:v>69</c:v>
                </c:pt>
                <c:pt idx="10">
                  <c:v>69</c:v>
                </c:pt>
                <c:pt idx="11">
                  <c:v>69</c:v>
                </c:pt>
                <c:pt idx="12">
                  <c:v>69</c:v>
                </c:pt>
                <c:pt idx="13">
                  <c:v>69</c:v>
                </c:pt>
                <c:pt idx="14">
                  <c:v>69</c:v>
                </c:pt>
                <c:pt idx="15">
                  <c:v>70</c:v>
                </c:pt>
                <c:pt idx="16">
                  <c:v>70</c:v>
                </c:pt>
                <c:pt idx="17">
                  <c:v>70</c:v>
                </c:pt>
                <c:pt idx="18">
                  <c:v>70</c:v>
                </c:pt>
                <c:pt idx="19">
                  <c:v>70</c:v>
                </c:pt>
                <c:pt idx="20">
                  <c:v>70</c:v>
                </c:pt>
                <c:pt idx="21">
                  <c:v>71</c:v>
                </c:pt>
                <c:pt idx="22">
                  <c:v>71</c:v>
                </c:pt>
                <c:pt idx="23">
                  <c:v>71</c:v>
                </c:pt>
                <c:pt idx="24">
                  <c:v>71</c:v>
                </c:pt>
                <c:pt idx="25">
                  <c:v>71</c:v>
                </c:pt>
                <c:pt idx="26">
                  <c:v>72</c:v>
                </c:pt>
                <c:pt idx="27">
                  <c:v>72</c:v>
                </c:pt>
                <c:pt idx="28">
                  <c:v>72</c:v>
                </c:pt>
                <c:pt idx="29">
                  <c:v>72</c:v>
                </c:pt>
                <c:pt idx="30">
                  <c:v>72</c:v>
                </c:pt>
                <c:pt idx="31">
                  <c:v>73</c:v>
                </c:pt>
                <c:pt idx="32">
                  <c:v>74</c:v>
                </c:pt>
              </c:numCache>
            </c:numRef>
          </c:val>
        </c:ser>
        <c:dLbls>
          <c:showLegendKey val="0"/>
          <c:showVal val="0"/>
          <c:showCatName val="0"/>
          <c:showSerName val="0"/>
          <c:showPercent val="0"/>
          <c:showBubbleSize val="0"/>
        </c:dLbls>
        <c:gapWidth val="219"/>
        <c:overlap val="-27"/>
        <c:axId val="663564056"/>
        <c:axId val="663574248"/>
      </c:barChart>
      <c:catAx>
        <c:axId val="663564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3574248"/>
        <c:crosses val="autoZero"/>
        <c:auto val="1"/>
        <c:lblAlgn val="ctr"/>
        <c:lblOffset val="100"/>
        <c:noMultiLvlLbl val="0"/>
      </c:catAx>
      <c:valAx>
        <c:axId val="663574248"/>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3564056"/>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dirty="0" smtClean="0"/>
              <a:t>Section</a:t>
            </a:r>
            <a:r>
              <a:rPr lang="en-US" sz="1600" baseline="0" dirty="0" smtClean="0"/>
              <a:t> A: Percentage of respondents who answered “Yes” to each item</a:t>
            </a:r>
            <a:endParaRPr lang="en-US" sz="1600" dirty="0"/>
          </a:p>
        </c:rich>
      </c:tx>
      <c:layout>
        <c:manualLayout>
          <c:xMode val="edge"/>
          <c:yMode val="edge"/>
          <c:x val="0.11317700131233596"/>
          <c:y val="2.8125000000000001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MA 2019</c:v>
                </c:pt>
              </c:strCache>
            </c:strRef>
          </c:tx>
          <c:spPr>
            <a:solidFill>
              <a:schemeClr val="accent4">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A1. Team includes more people than just family and one professional</c:v>
                </c:pt>
                <c:pt idx="1">
                  <c:v>A2. Family created written Plan of Care</c:v>
                </c:pt>
                <c:pt idx="2">
                  <c:v>A3. Team meets regularly (every 30-45 days)</c:v>
                </c:pt>
                <c:pt idx="3">
                  <c:v>A4. Team's decisions are based on input from family</c:v>
                </c:pt>
              </c:strCache>
            </c:strRef>
          </c:cat>
          <c:val>
            <c:numRef>
              <c:f>Sheet1!$B$2:$B$5</c:f>
              <c:numCache>
                <c:formatCode>0%</c:formatCode>
                <c:ptCount val="4"/>
                <c:pt idx="0">
                  <c:v>0.96</c:v>
                </c:pt>
                <c:pt idx="1">
                  <c:v>0.98</c:v>
                </c:pt>
                <c:pt idx="2">
                  <c:v>0.95</c:v>
                </c:pt>
                <c:pt idx="3">
                  <c:v>0.92</c:v>
                </c:pt>
              </c:numCache>
            </c:numRef>
          </c:val>
        </c:ser>
        <c:ser>
          <c:idx val="1"/>
          <c:order val="1"/>
          <c:tx>
            <c:strRef>
              <c:f>Sheet1!$C$1</c:f>
              <c:strCache>
                <c:ptCount val="1"/>
                <c:pt idx="0">
                  <c:v>MA 2020</c:v>
                </c:pt>
              </c:strCache>
            </c:strRef>
          </c:tx>
          <c:spPr>
            <a:solidFill>
              <a:schemeClr val="accent4">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A1. Team includes more people than just family and one professional</c:v>
                </c:pt>
                <c:pt idx="1">
                  <c:v>A2. Family created written Plan of Care</c:v>
                </c:pt>
                <c:pt idx="2">
                  <c:v>A3. Team meets regularly (every 30-45 days)</c:v>
                </c:pt>
                <c:pt idx="3">
                  <c:v>A4. Team's decisions are based on input from family</c:v>
                </c:pt>
              </c:strCache>
            </c:strRef>
          </c:cat>
          <c:val>
            <c:numRef>
              <c:f>Sheet1!$C$2:$C$5</c:f>
              <c:numCache>
                <c:formatCode>0%</c:formatCode>
                <c:ptCount val="4"/>
                <c:pt idx="0">
                  <c:v>0.98</c:v>
                </c:pt>
                <c:pt idx="1">
                  <c:v>0.98</c:v>
                </c:pt>
                <c:pt idx="2">
                  <c:v>0.97</c:v>
                </c:pt>
                <c:pt idx="3">
                  <c:v>0.92</c:v>
                </c:pt>
              </c:numCache>
            </c:numRef>
          </c:val>
        </c:ser>
        <c:dLbls>
          <c:showLegendKey val="0"/>
          <c:showVal val="0"/>
          <c:showCatName val="0"/>
          <c:showSerName val="0"/>
          <c:showPercent val="0"/>
          <c:showBubbleSize val="0"/>
        </c:dLbls>
        <c:gapWidth val="182"/>
        <c:axId val="663566408"/>
        <c:axId val="663563272"/>
      </c:barChart>
      <c:catAx>
        <c:axId val="6635664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3563272"/>
        <c:crosses val="autoZero"/>
        <c:auto val="1"/>
        <c:lblAlgn val="ctr"/>
        <c:lblOffset val="100"/>
        <c:noMultiLvlLbl val="0"/>
      </c:catAx>
      <c:valAx>
        <c:axId val="663563272"/>
        <c:scaling>
          <c:orientation val="minMax"/>
          <c:max val="1"/>
          <c:min val="0"/>
        </c:scaling>
        <c:delete val="0"/>
        <c:axPos val="b"/>
        <c:majorGridlines>
          <c:spPr>
            <a:ln w="9525" cap="flat" cmpd="sng" algn="ctr">
              <a:no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3566408"/>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Overall Satisfaction is slightly higher than</a:t>
            </a:r>
            <a:r>
              <a:rPr lang="en-US" baseline="0" dirty="0" smtClean="0"/>
              <a:t> 2019</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478153466110855"/>
          <c:y val="0.11360821451372632"/>
          <c:w val="0.87364983788791106"/>
          <c:h val="0.73187635667163231"/>
        </c:manualLayout>
      </c:layout>
      <c:barChart>
        <c:barDir val="col"/>
        <c:grouping val="clustered"/>
        <c:varyColors val="0"/>
        <c:ser>
          <c:idx val="0"/>
          <c:order val="0"/>
          <c:tx>
            <c:strRef>
              <c:f>Sheet1!$B$1</c:f>
              <c:strCache>
                <c:ptCount val="1"/>
                <c:pt idx="0">
                  <c:v>2019</c:v>
                </c:pt>
              </c:strCache>
            </c:strRef>
          </c:tx>
          <c:spPr>
            <a:solidFill>
              <a:schemeClr val="accent4">
                <a:lumMod val="20000"/>
                <a:lumOff val="80000"/>
              </a:schemeClr>
            </a:solidFill>
            <a:ln>
              <a:noFill/>
            </a:ln>
            <a:effectLst/>
            <a:scene3d>
              <a:camera prst="orthographicFront"/>
              <a:lightRig rig="threePt" dir="t"/>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Overall Satisfaction</c:v>
                </c:pt>
              </c:strCache>
            </c:strRef>
          </c:cat>
          <c:val>
            <c:numRef>
              <c:f>Sheet1!$B$2</c:f>
              <c:numCache>
                <c:formatCode>0%</c:formatCode>
                <c:ptCount val="1"/>
                <c:pt idx="0">
                  <c:v>0.69</c:v>
                </c:pt>
              </c:numCache>
            </c:numRef>
          </c:val>
        </c:ser>
        <c:ser>
          <c:idx val="1"/>
          <c:order val="1"/>
          <c:tx>
            <c:strRef>
              <c:f>Sheet1!$C$1</c:f>
              <c:strCache>
                <c:ptCount val="1"/>
                <c:pt idx="0">
                  <c:v>2020</c:v>
                </c:pt>
              </c:strCache>
            </c:strRef>
          </c:tx>
          <c:spPr>
            <a:solidFill>
              <a:schemeClr val="accent4">
                <a:lumMod val="50000"/>
              </a:schemeClr>
            </a:solidFill>
            <a:ln>
              <a:noFill/>
            </a:ln>
            <a:effectLst/>
            <a:scene3d>
              <a:camera prst="orthographicFront"/>
              <a:lightRig rig="threePt" dir="t"/>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Overall Satisfaction</c:v>
                </c:pt>
              </c:strCache>
            </c:strRef>
          </c:cat>
          <c:val>
            <c:numRef>
              <c:f>Sheet1!$C$2</c:f>
              <c:numCache>
                <c:formatCode>0%</c:formatCode>
                <c:ptCount val="1"/>
                <c:pt idx="0">
                  <c:v>0.74</c:v>
                </c:pt>
              </c:numCache>
            </c:numRef>
          </c:val>
        </c:ser>
        <c:dLbls>
          <c:showLegendKey val="0"/>
          <c:showVal val="0"/>
          <c:showCatName val="0"/>
          <c:showSerName val="0"/>
          <c:showPercent val="0"/>
          <c:showBubbleSize val="0"/>
        </c:dLbls>
        <c:gapWidth val="219"/>
        <c:overlap val="-10"/>
        <c:axId val="679422464"/>
        <c:axId val="679424816"/>
      </c:barChart>
      <c:catAx>
        <c:axId val="679422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9424816"/>
        <c:crosses val="autoZero"/>
        <c:auto val="1"/>
        <c:lblAlgn val="ctr"/>
        <c:lblOffset val="100"/>
        <c:noMultiLvlLbl val="0"/>
      </c:catAx>
      <c:valAx>
        <c:axId val="679424816"/>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9422464"/>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Since</a:t>
            </a:r>
            <a:r>
              <a:rPr lang="en-US" baseline="0" dirty="0" smtClean="0"/>
              <a:t> starting Wraparound, my child/youth has…</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2019</c:v>
                </c:pt>
              </c:strCache>
            </c:strRef>
          </c:tx>
          <c:spPr>
            <a:solidFill>
              <a:srgbClr val="D8CFE6"/>
            </a:solidFill>
            <a:ln>
              <a:noFill/>
            </a:ln>
            <a:effectLst/>
            <a:scene3d>
              <a:camera prst="orthographicFront"/>
              <a:lightRig rig="threePt" dir="t"/>
            </a:scene3d>
            <a:sp3d>
              <a:bevelT w="63500" h="25400"/>
              <a:bevelB w="127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D1. Had a new placement in an institution</c:v>
                </c:pt>
                <c:pt idx="1">
                  <c:v>D2. Been treated in an ER due to a mental health problem</c:v>
                </c:pt>
                <c:pt idx="2">
                  <c:v>D3. Had a negative contact with police</c:v>
                </c:pt>
                <c:pt idx="3">
                  <c:v>D4. Been suspended or expelled from school</c:v>
                </c:pt>
              </c:strCache>
            </c:strRef>
          </c:cat>
          <c:val>
            <c:numRef>
              <c:f>Sheet1!$B$2:$B$5</c:f>
              <c:numCache>
                <c:formatCode>0%</c:formatCode>
                <c:ptCount val="4"/>
                <c:pt idx="0">
                  <c:v>0.2</c:v>
                </c:pt>
                <c:pt idx="1">
                  <c:v>0.2</c:v>
                </c:pt>
                <c:pt idx="2">
                  <c:v>0.1</c:v>
                </c:pt>
                <c:pt idx="3">
                  <c:v>0.2</c:v>
                </c:pt>
              </c:numCache>
            </c:numRef>
          </c:val>
        </c:ser>
        <c:ser>
          <c:idx val="1"/>
          <c:order val="1"/>
          <c:tx>
            <c:strRef>
              <c:f>Sheet1!$C$1</c:f>
              <c:strCache>
                <c:ptCount val="1"/>
                <c:pt idx="0">
                  <c:v>2020</c:v>
                </c:pt>
              </c:strCache>
            </c:strRef>
          </c:tx>
          <c:spPr>
            <a:solidFill>
              <a:schemeClr val="accent4">
                <a:lumMod val="50000"/>
              </a:schemeClr>
            </a:solidFill>
            <a:ln>
              <a:noFill/>
            </a:ln>
            <a:effectLst/>
            <a:scene3d>
              <a:camera prst="orthographicFront"/>
              <a:lightRig rig="threePt" dir="t"/>
            </a:scene3d>
            <a:sp3d>
              <a:bevelT w="63500" h="25400"/>
              <a:bevelB w="127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D1. Had a new placement in an institution</c:v>
                </c:pt>
                <c:pt idx="1">
                  <c:v>D2. Been treated in an ER due to a mental health problem</c:v>
                </c:pt>
                <c:pt idx="2">
                  <c:v>D3. Had a negative contact with police</c:v>
                </c:pt>
                <c:pt idx="3">
                  <c:v>D4. Been suspended or expelled from school</c:v>
                </c:pt>
              </c:strCache>
            </c:strRef>
          </c:cat>
          <c:val>
            <c:numRef>
              <c:f>Sheet1!$C$2:$C$5</c:f>
              <c:numCache>
                <c:formatCode>0%</c:formatCode>
                <c:ptCount val="4"/>
                <c:pt idx="0">
                  <c:v>0.16</c:v>
                </c:pt>
                <c:pt idx="1">
                  <c:v>0.19</c:v>
                </c:pt>
                <c:pt idx="2">
                  <c:v>0.1</c:v>
                </c:pt>
                <c:pt idx="3">
                  <c:v>0.16</c:v>
                </c:pt>
              </c:numCache>
            </c:numRef>
          </c:val>
        </c:ser>
        <c:dLbls>
          <c:showLegendKey val="0"/>
          <c:showVal val="0"/>
          <c:showCatName val="0"/>
          <c:showSerName val="0"/>
          <c:showPercent val="0"/>
          <c:showBubbleSize val="0"/>
        </c:dLbls>
        <c:gapWidth val="188"/>
        <c:overlap val="-19"/>
        <c:axId val="679417760"/>
        <c:axId val="671610504"/>
      </c:barChart>
      <c:catAx>
        <c:axId val="679417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1610504"/>
        <c:crosses val="autoZero"/>
        <c:auto val="1"/>
        <c:lblAlgn val="ctr"/>
        <c:lblOffset val="100"/>
        <c:noMultiLvlLbl val="0"/>
      </c:catAx>
      <c:valAx>
        <c:axId val="67161050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9417760"/>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2019</c:v>
                </c:pt>
              </c:strCache>
            </c:strRef>
          </c:tx>
          <c:spPr>
            <a:solidFill>
              <a:srgbClr val="CCFF99"/>
            </a:solidFill>
            <a:ln>
              <a:noFill/>
            </a:ln>
            <a:effectLst/>
            <a:scene3d>
              <a:camera prst="orthographicFront"/>
              <a:lightRig rig="threePt" dir="t"/>
            </a:scene3d>
            <a:sp3d>
              <a:bevelT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Sheet1!$A$2:$A$11</c:f>
              <c:strCache>
                <c:ptCount val="9"/>
                <c:pt idx="0">
                  <c:v>Full Meeting Attend.</c:v>
                </c:pt>
                <c:pt idx="1">
                  <c:v>Effective Teamwork</c:v>
                </c:pt>
                <c:pt idx="2">
                  <c:v>Deter. By Families</c:v>
                </c:pt>
                <c:pt idx="3">
                  <c:v>Based on Priority Needs</c:v>
                </c:pt>
                <c:pt idx="4">
                  <c:v>Use of Natural &amp; Comm. Supports</c:v>
                </c:pt>
                <c:pt idx="5">
                  <c:v>Outcomes-Based Process</c:v>
                </c:pt>
                <c:pt idx="6">
                  <c:v>Skilled Facilitation</c:v>
                </c:pt>
                <c:pt idx="7">
                  <c:v>Key Elements Score</c:v>
                </c:pt>
                <c:pt idx="8">
                  <c:v>Total Score</c:v>
                </c:pt>
              </c:strCache>
            </c:strRef>
          </c:cat>
          <c:val>
            <c:numRef>
              <c:f>Sheet1!$B$2:$B$11</c:f>
              <c:numCache>
                <c:formatCode>0</c:formatCode>
                <c:ptCount val="10"/>
                <c:pt idx="0">
                  <c:v>67</c:v>
                </c:pt>
                <c:pt idx="1">
                  <c:v>95</c:v>
                </c:pt>
                <c:pt idx="2">
                  <c:v>88</c:v>
                </c:pt>
                <c:pt idx="3">
                  <c:v>84</c:v>
                </c:pt>
                <c:pt idx="4">
                  <c:v>79</c:v>
                </c:pt>
                <c:pt idx="5">
                  <c:v>83</c:v>
                </c:pt>
                <c:pt idx="6">
                  <c:v>93</c:v>
                </c:pt>
                <c:pt idx="7">
                  <c:v>84</c:v>
                </c:pt>
                <c:pt idx="8">
                  <c:v>85</c:v>
                </c:pt>
              </c:numCache>
            </c:numRef>
          </c:val>
        </c:ser>
        <c:ser>
          <c:idx val="1"/>
          <c:order val="1"/>
          <c:tx>
            <c:strRef>
              <c:f>Sheet1!$C$1</c:f>
              <c:strCache>
                <c:ptCount val="1"/>
                <c:pt idx="0">
                  <c:v>2020</c:v>
                </c:pt>
              </c:strCache>
            </c:strRef>
          </c:tx>
          <c:spPr>
            <a:solidFill>
              <a:srgbClr val="800080"/>
            </a:solidFill>
            <a:ln>
              <a:noFill/>
            </a:ln>
            <a:effectLst/>
            <a:scene3d>
              <a:camera prst="orthographicFront"/>
              <a:lightRig rig="threePt" dir="t"/>
            </a:scene3d>
            <a:sp3d>
              <a:bevelT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Sheet1!$A$2:$A$11</c:f>
              <c:strCache>
                <c:ptCount val="9"/>
                <c:pt idx="0">
                  <c:v>Full Meeting Attend.</c:v>
                </c:pt>
                <c:pt idx="1">
                  <c:v>Effective Teamwork</c:v>
                </c:pt>
                <c:pt idx="2">
                  <c:v>Deter. By Families</c:v>
                </c:pt>
                <c:pt idx="3">
                  <c:v>Based on Priority Needs</c:v>
                </c:pt>
                <c:pt idx="4">
                  <c:v>Use of Natural &amp; Comm. Supports</c:v>
                </c:pt>
                <c:pt idx="5">
                  <c:v>Outcomes-Based Process</c:v>
                </c:pt>
                <c:pt idx="6">
                  <c:v>Skilled Facilitation</c:v>
                </c:pt>
                <c:pt idx="7">
                  <c:v>Key Elements Score</c:v>
                </c:pt>
                <c:pt idx="8">
                  <c:v>Total Score</c:v>
                </c:pt>
              </c:strCache>
            </c:strRef>
          </c:cat>
          <c:val>
            <c:numRef>
              <c:f>Sheet1!$C$2:$C$11</c:f>
              <c:numCache>
                <c:formatCode>0</c:formatCode>
                <c:ptCount val="10"/>
                <c:pt idx="0">
                  <c:v>67</c:v>
                </c:pt>
                <c:pt idx="1">
                  <c:v>94</c:v>
                </c:pt>
                <c:pt idx="2">
                  <c:v>89</c:v>
                </c:pt>
                <c:pt idx="3">
                  <c:v>82</c:v>
                </c:pt>
                <c:pt idx="4">
                  <c:v>81</c:v>
                </c:pt>
                <c:pt idx="5">
                  <c:v>86</c:v>
                </c:pt>
                <c:pt idx="6">
                  <c:v>93</c:v>
                </c:pt>
                <c:pt idx="7">
                  <c:v>86</c:v>
                </c:pt>
                <c:pt idx="8">
                  <c:v>85</c:v>
                </c:pt>
              </c:numCache>
            </c:numRef>
          </c:val>
        </c:ser>
        <c:dLbls>
          <c:showLegendKey val="0"/>
          <c:showVal val="0"/>
          <c:showCatName val="0"/>
          <c:showSerName val="0"/>
          <c:showPercent val="0"/>
          <c:showBubbleSize val="0"/>
        </c:dLbls>
        <c:gapWidth val="170"/>
        <c:overlap val="-100"/>
        <c:axId val="679418152"/>
        <c:axId val="679424032"/>
      </c:barChart>
      <c:catAx>
        <c:axId val="679418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9424032"/>
        <c:crosses val="autoZero"/>
        <c:auto val="1"/>
        <c:lblAlgn val="ctr"/>
        <c:lblOffset val="100"/>
        <c:noMultiLvlLbl val="0"/>
      </c:catAx>
      <c:valAx>
        <c:axId val="679424032"/>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79418152"/>
        <c:crosses val="autoZero"/>
        <c:crossBetween val="between"/>
        <c:majorUnit val="2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Fidelity Score</c:v>
                </c:pt>
              </c:strCache>
            </c:strRef>
          </c:tx>
          <c:spPr>
            <a:solidFill>
              <a:schemeClr val="accent1"/>
            </a:solidFill>
            <a:ln>
              <a:noFill/>
            </a:ln>
            <a:effectLst/>
          </c:spPr>
          <c:invertIfNegative val="0"/>
          <c:dPt>
            <c:idx val="0"/>
            <c:invertIfNegative val="0"/>
            <c:bubble3D val="0"/>
            <c:spPr>
              <a:solidFill>
                <a:schemeClr val="tx2">
                  <a:lumMod val="20000"/>
                  <a:lumOff val="80000"/>
                </a:schemeClr>
              </a:solidFill>
              <a:ln>
                <a:noFill/>
              </a:ln>
              <a:effectLst/>
            </c:spPr>
          </c:dPt>
          <c:dPt>
            <c:idx val="1"/>
            <c:invertIfNegative val="0"/>
            <c:bubble3D val="0"/>
            <c:spPr>
              <a:solidFill>
                <a:srgbClr val="FF0000"/>
              </a:solidFill>
              <a:ln>
                <a:noFill/>
              </a:ln>
              <a:effectLst/>
            </c:spPr>
          </c:dPt>
          <c:dPt>
            <c:idx val="2"/>
            <c:invertIfNegative val="0"/>
            <c:bubble3D val="0"/>
            <c:spPr>
              <a:solidFill>
                <a:srgbClr val="00FFFF"/>
              </a:solidFill>
              <a:ln>
                <a:noFill/>
              </a:ln>
              <a:effectLst/>
            </c:spPr>
          </c:dPt>
          <c:dPt>
            <c:idx val="3"/>
            <c:invertIfNegative val="0"/>
            <c:bubble3D val="0"/>
            <c:spPr>
              <a:solidFill>
                <a:srgbClr val="FFFF00"/>
              </a:solidFill>
              <a:ln>
                <a:noFill/>
              </a:ln>
              <a:effectLst/>
            </c:spPr>
          </c:dPt>
          <c:dPt>
            <c:idx val="4"/>
            <c:invertIfNegative val="0"/>
            <c:bubble3D val="0"/>
            <c:spPr>
              <a:solidFill>
                <a:schemeClr val="accent3">
                  <a:lumMod val="60000"/>
                  <a:lumOff val="40000"/>
                </a:schemeClr>
              </a:solidFill>
              <a:ln>
                <a:noFill/>
              </a:ln>
              <a:effectLst/>
            </c:spPr>
          </c:dPt>
          <c:dPt>
            <c:idx val="5"/>
            <c:invertIfNegative val="0"/>
            <c:bubble3D val="0"/>
            <c:spPr>
              <a:solidFill>
                <a:schemeClr val="accent3">
                  <a:lumMod val="60000"/>
                  <a:lumOff val="40000"/>
                </a:schemeClr>
              </a:solidFill>
              <a:ln>
                <a:noFill/>
              </a:ln>
              <a:effectLst/>
            </c:spPr>
          </c:dPt>
          <c:dPt>
            <c:idx val="6"/>
            <c:invertIfNegative val="0"/>
            <c:bubble3D val="0"/>
            <c:spPr>
              <a:solidFill>
                <a:schemeClr val="accent4">
                  <a:lumMod val="60000"/>
                  <a:lumOff val="40000"/>
                </a:schemeClr>
              </a:solidFill>
              <a:ln>
                <a:noFill/>
              </a:ln>
              <a:effectLst/>
            </c:spPr>
          </c:dPt>
          <c:dPt>
            <c:idx val="7"/>
            <c:invertIfNegative val="0"/>
            <c:bubble3D val="0"/>
            <c:spPr>
              <a:solidFill>
                <a:schemeClr val="accent4">
                  <a:lumMod val="60000"/>
                  <a:lumOff val="40000"/>
                </a:schemeClr>
              </a:solidFill>
              <a:ln>
                <a:noFill/>
              </a:ln>
              <a:effectLst/>
            </c:spPr>
          </c:dPt>
          <c:dPt>
            <c:idx val="8"/>
            <c:invertIfNegative val="0"/>
            <c:bubble3D val="0"/>
            <c:spPr>
              <a:solidFill>
                <a:srgbClr val="FFC000"/>
              </a:solidFill>
              <a:ln>
                <a:noFill/>
              </a:ln>
              <a:effectLst/>
            </c:spPr>
          </c:dPt>
          <c:dPt>
            <c:idx val="9"/>
            <c:invertIfNegative val="0"/>
            <c:bubble3D val="0"/>
            <c:spPr>
              <a:solidFill>
                <a:srgbClr val="FFC000"/>
              </a:solidFill>
              <a:ln>
                <a:noFill/>
              </a:ln>
              <a:effectLst/>
            </c:spPr>
          </c:dPt>
          <c:dPt>
            <c:idx val="10"/>
            <c:invertIfNegative val="0"/>
            <c:bubble3D val="0"/>
            <c:spPr>
              <a:solidFill>
                <a:srgbClr val="66FF33"/>
              </a:solidFill>
              <a:ln>
                <a:noFill/>
              </a:ln>
              <a:effectLst/>
            </c:spPr>
          </c:dPt>
          <c:dPt>
            <c:idx val="11"/>
            <c:invertIfNegative val="0"/>
            <c:bubble3D val="0"/>
            <c:spPr>
              <a:solidFill>
                <a:srgbClr val="66FF33"/>
              </a:solidFill>
              <a:ln>
                <a:noFill/>
              </a:ln>
              <a:effectLst/>
            </c:spPr>
          </c:dPt>
          <c:dPt>
            <c:idx val="12"/>
            <c:invertIfNegative val="0"/>
            <c:bubble3D val="0"/>
            <c:spPr>
              <a:solidFill>
                <a:schemeClr val="bg1">
                  <a:lumMod val="75000"/>
                </a:schemeClr>
              </a:solidFill>
              <a:ln>
                <a:noFill/>
              </a:ln>
              <a:effectLst/>
            </c:spPr>
          </c:dPt>
          <c:dPt>
            <c:idx val="13"/>
            <c:invertIfNegative val="0"/>
            <c:bubble3D val="0"/>
            <c:spPr>
              <a:solidFill>
                <a:schemeClr val="tx1"/>
              </a:solidFill>
              <a:ln>
                <a:noFill/>
              </a:ln>
              <a:effectLst/>
            </c:spPr>
          </c:dPt>
          <c:dPt>
            <c:idx val="14"/>
            <c:invertIfNegative val="0"/>
            <c:bubble3D val="0"/>
            <c:spPr>
              <a:solidFill>
                <a:srgbClr val="DC6EFF"/>
              </a:solidFill>
              <a:ln>
                <a:noFill/>
              </a:ln>
              <a:effectLst/>
            </c:spPr>
          </c:dPt>
          <c:dPt>
            <c:idx val="15"/>
            <c:invertIfNegative val="0"/>
            <c:bubble3D val="0"/>
            <c:spPr>
              <a:solidFill>
                <a:srgbClr val="DC6EFF"/>
              </a:solidFill>
              <a:ln>
                <a:noFill/>
              </a:ln>
              <a:effectLst/>
            </c:spPr>
          </c:dPt>
          <c:dPt>
            <c:idx val="16"/>
            <c:invertIfNegative val="0"/>
            <c:bubble3D val="0"/>
            <c:spPr>
              <a:solidFill>
                <a:srgbClr val="DC6EFF"/>
              </a:solidFill>
              <a:ln>
                <a:noFill/>
              </a:ln>
              <a:effectLst/>
            </c:spPr>
          </c:dPt>
          <c:dPt>
            <c:idx val="17"/>
            <c:invertIfNegative val="0"/>
            <c:bubble3D val="0"/>
            <c:spPr>
              <a:solidFill>
                <a:srgbClr val="DC6EFF"/>
              </a:solidFill>
              <a:ln>
                <a:noFill/>
              </a:ln>
              <a:effectLst/>
            </c:spPr>
          </c:dPt>
          <c:dPt>
            <c:idx val="18"/>
            <c:invertIfNegative val="0"/>
            <c:bubble3D val="0"/>
            <c:spPr>
              <a:solidFill>
                <a:srgbClr val="FF99CF"/>
              </a:solidFill>
              <a:ln>
                <a:noFill/>
              </a:ln>
              <a:effectLst/>
            </c:spPr>
          </c:dPt>
          <c:dPt>
            <c:idx val="19"/>
            <c:invertIfNegative val="0"/>
            <c:bubble3D val="0"/>
            <c:spPr>
              <a:solidFill>
                <a:srgbClr val="FF99CF"/>
              </a:solidFill>
              <a:ln>
                <a:noFill/>
              </a:ln>
              <a:effectLst/>
            </c:spPr>
          </c:dPt>
          <c:dPt>
            <c:idx val="20"/>
            <c:invertIfNegative val="0"/>
            <c:bubble3D val="0"/>
            <c:spPr>
              <a:solidFill>
                <a:srgbClr val="FF99CF"/>
              </a:solidFill>
              <a:ln>
                <a:noFill/>
              </a:ln>
              <a:effectLst/>
            </c:spPr>
          </c:dPt>
          <c:dPt>
            <c:idx val="26"/>
            <c:invertIfNegative val="0"/>
            <c:bubble3D val="0"/>
            <c:spPr>
              <a:solidFill>
                <a:srgbClr val="CCFFFF"/>
              </a:solidFill>
              <a:ln>
                <a:noFill/>
              </a:ln>
              <a:effectLst/>
            </c:spPr>
          </c:dPt>
          <c:dPt>
            <c:idx val="27"/>
            <c:invertIfNegative val="0"/>
            <c:bubble3D val="0"/>
            <c:spPr>
              <a:solidFill>
                <a:schemeClr val="accent3">
                  <a:lumMod val="75000"/>
                </a:schemeClr>
              </a:solidFill>
              <a:ln>
                <a:noFill/>
              </a:ln>
              <a:effectLst/>
            </c:spPr>
          </c:dPt>
          <c:dPt>
            <c:idx val="28"/>
            <c:invertIfNegative val="0"/>
            <c:bubble3D val="0"/>
            <c:spPr>
              <a:solidFill>
                <a:schemeClr val="accent3">
                  <a:lumMod val="75000"/>
                </a:schemeClr>
              </a:solidFill>
              <a:ln>
                <a:noFill/>
              </a:ln>
              <a:effectLst/>
            </c:spPr>
          </c:dPt>
          <c:dPt>
            <c:idx val="29"/>
            <c:invertIfNegative val="0"/>
            <c:bubble3D val="0"/>
            <c:spPr>
              <a:solidFill>
                <a:srgbClr val="CC3399"/>
              </a:solidFill>
              <a:ln>
                <a:noFill/>
              </a:ln>
              <a:effectLst/>
            </c:spPr>
          </c:dPt>
          <c:dPt>
            <c:idx val="30"/>
            <c:invertIfNegative val="0"/>
            <c:bubble3D val="0"/>
            <c:spPr>
              <a:solidFill>
                <a:srgbClr val="CCFFCC"/>
              </a:solidFill>
              <a:ln>
                <a:noFill/>
              </a:ln>
              <a:effectLst/>
            </c:spPr>
          </c:dPt>
          <c:dPt>
            <c:idx val="31"/>
            <c:invertIfNegative val="0"/>
            <c:bubble3D val="0"/>
            <c:spPr>
              <a:solidFill>
                <a:schemeClr val="tx2"/>
              </a:solidFill>
              <a:ln>
                <a:noFill/>
              </a:ln>
              <a:effectLst/>
            </c:spPr>
          </c:dPt>
          <c:dPt>
            <c:idx val="32"/>
            <c:invertIfNegative val="0"/>
            <c:bubble3D val="0"/>
            <c:spPr>
              <a:solidFill>
                <a:schemeClr val="accent2">
                  <a:lumMod val="75000"/>
                </a:schemeClr>
              </a:solidFill>
              <a:ln>
                <a:noFill/>
              </a:ln>
              <a:effectLst/>
            </c:spPr>
          </c:dPt>
          <c:dLbls>
            <c:dLbl>
              <c:idx val="13"/>
              <c:layout/>
              <c:tx>
                <c:rich>
                  <a:bodyPr/>
                  <a:lstStyle/>
                  <a:p>
                    <a:fld id="{248749F0-9BAF-4770-AA26-54420985589A}" type="VALUE">
                      <a:rPr lang="en-US" sz="1400" b="1"/>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5"/>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355FCE2A-6B49-4A22-8E2D-A90475BAB82C}" type="VALUE">
                      <a:rPr lang="en-US" sz="1200" b="0"/>
                      <a:pPr>
                        <a:defRPr sz="1197" b="0" i="0" u="none" strike="noStrike" kern="1200" baseline="0">
                          <a:solidFill>
                            <a:schemeClr val="tx1">
                              <a:lumMod val="75000"/>
                              <a:lumOff val="25000"/>
                            </a:schemeClr>
                          </a:solidFill>
                          <a:latin typeface="+mn-lt"/>
                          <a:ea typeface="+mn-ea"/>
                          <a:cs typeface="+mn-cs"/>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Sheet1!$A$2:$A$34</c:f>
              <c:strCache>
                <c:ptCount val="33"/>
                <c:pt idx="0">
                  <c:v>Cambridge</c:v>
                </c:pt>
                <c:pt idx="1">
                  <c:v>Malden</c:v>
                </c:pt>
                <c:pt idx="2">
                  <c:v>Lowell</c:v>
                </c:pt>
                <c:pt idx="3">
                  <c:v>Worcester W</c:v>
                </c:pt>
                <c:pt idx="4">
                  <c:v>Brockton</c:v>
                </c:pt>
                <c:pt idx="5">
                  <c:v>N. Central</c:v>
                </c:pt>
                <c:pt idx="6">
                  <c:v>Walden</c:v>
                </c:pt>
                <c:pt idx="7">
                  <c:v>Worcester E</c:v>
                </c:pt>
                <c:pt idx="8">
                  <c:v>Pittsfield</c:v>
                </c:pt>
                <c:pt idx="9">
                  <c:v>S. Central</c:v>
                </c:pt>
                <c:pt idx="10">
                  <c:v>Arlington</c:v>
                </c:pt>
                <c:pt idx="11">
                  <c:v>Hyde Park</c:v>
                </c:pt>
                <c:pt idx="12">
                  <c:v>Park Street</c:v>
                </c:pt>
                <c:pt idx="13">
                  <c:v>MA Mean</c:v>
                </c:pt>
                <c:pt idx="14">
                  <c:v>Holyoke</c:v>
                </c:pt>
                <c:pt idx="15">
                  <c:v>Lynn</c:v>
                </c:pt>
                <c:pt idx="16">
                  <c:v>Fall River</c:v>
                </c:pt>
                <c:pt idx="17">
                  <c:v>Dimock</c:v>
                </c:pt>
                <c:pt idx="18">
                  <c:v>Harbor</c:v>
                </c:pt>
                <c:pt idx="19">
                  <c:v>New Bedford</c:v>
                </c:pt>
                <c:pt idx="20">
                  <c:v>CSR</c:v>
                </c:pt>
                <c:pt idx="21">
                  <c:v>Framingham</c:v>
                </c:pt>
                <c:pt idx="22">
                  <c:v>Haverhill</c:v>
                </c:pt>
                <c:pt idx="23">
                  <c:v>Attleboro</c:v>
                </c:pt>
                <c:pt idx="24">
                  <c:v>RVW</c:v>
                </c:pt>
                <c:pt idx="25">
                  <c:v>Coastal</c:v>
                </c:pt>
                <c:pt idx="26">
                  <c:v>C &amp; I</c:v>
                </c:pt>
                <c:pt idx="27">
                  <c:v>Lawrence</c:v>
                </c:pt>
                <c:pt idx="28">
                  <c:v>Cape Ann</c:v>
                </c:pt>
                <c:pt idx="29">
                  <c:v>Springfield</c:v>
                </c:pt>
                <c:pt idx="30">
                  <c:v>Plymouth</c:v>
                </c:pt>
                <c:pt idx="31">
                  <c:v>Gandara</c:v>
                </c:pt>
                <c:pt idx="32">
                  <c:v>Greenfield</c:v>
                </c:pt>
              </c:strCache>
            </c:strRef>
          </c:cat>
          <c:val>
            <c:numRef>
              <c:f>Sheet1!$B$2:$B$34</c:f>
              <c:numCache>
                <c:formatCode>0</c:formatCode>
                <c:ptCount val="33"/>
                <c:pt idx="0">
                  <c:v>71</c:v>
                </c:pt>
                <c:pt idx="1">
                  <c:v>75</c:v>
                </c:pt>
                <c:pt idx="2">
                  <c:v>76</c:v>
                </c:pt>
                <c:pt idx="3">
                  <c:v>78</c:v>
                </c:pt>
                <c:pt idx="4">
                  <c:v>79</c:v>
                </c:pt>
                <c:pt idx="5">
                  <c:v>79</c:v>
                </c:pt>
                <c:pt idx="6">
                  <c:v>80</c:v>
                </c:pt>
                <c:pt idx="7">
                  <c:v>80</c:v>
                </c:pt>
                <c:pt idx="8">
                  <c:v>81</c:v>
                </c:pt>
                <c:pt idx="9">
                  <c:v>81</c:v>
                </c:pt>
                <c:pt idx="10">
                  <c:v>82</c:v>
                </c:pt>
                <c:pt idx="11">
                  <c:v>82</c:v>
                </c:pt>
                <c:pt idx="12">
                  <c:v>84</c:v>
                </c:pt>
                <c:pt idx="13">
                  <c:v>85</c:v>
                </c:pt>
                <c:pt idx="14">
                  <c:v>85</c:v>
                </c:pt>
                <c:pt idx="15">
                  <c:v>85</c:v>
                </c:pt>
                <c:pt idx="16">
                  <c:v>85</c:v>
                </c:pt>
                <c:pt idx="17">
                  <c:v>85</c:v>
                </c:pt>
                <c:pt idx="18">
                  <c:v>86</c:v>
                </c:pt>
                <c:pt idx="19">
                  <c:v>86</c:v>
                </c:pt>
                <c:pt idx="20">
                  <c:v>86</c:v>
                </c:pt>
                <c:pt idx="21">
                  <c:v>88</c:v>
                </c:pt>
                <c:pt idx="22">
                  <c:v>88</c:v>
                </c:pt>
                <c:pt idx="23">
                  <c:v>88</c:v>
                </c:pt>
                <c:pt idx="24">
                  <c:v>88</c:v>
                </c:pt>
                <c:pt idx="25">
                  <c:v>88</c:v>
                </c:pt>
                <c:pt idx="26">
                  <c:v>89</c:v>
                </c:pt>
                <c:pt idx="27">
                  <c:v>90</c:v>
                </c:pt>
                <c:pt idx="28">
                  <c:v>90</c:v>
                </c:pt>
                <c:pt idx="29">
                  <c:v>93</c:v>
                </c:pt>
                <c:pt idx="30">
                  <c:v>94</c:v>
                </c:pt>
                <c:pt idx="31">
                  <c:v>95</c:v>
                </c:pt>
                <c:pt idx="32">
                  <c:v>98</c:v>
                </c:pt>
              </c:numCache>
            </c:numRef>
          </c:val>
        </c:ser>
        <c:dLbls>
          <c:showLegendKey val="0"/>
          <c:showVal val="0"/>
          <c:showCatName val="0"/>
          <c:showSerName val="0"/>
          <c:showPercent val="0"/>
          <c:showBubbleSize val="0"/>
        </c:dLbls>
        <c:gapWidth val="219"/>
        <c:overlap val="-27"/>
        <c:axId val="420105512"/>
        <c:axId val="420098456"/>
      </c:barChart>
      <c:catAx>
        <c:axId val="420105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0098456"/>
        <c:crosses val="autoZero"/>
        <c:auto val="1"/>
        <c:lblAlgn val="ctr"/>
        <c:lblOffset val="100"/>
        <c:noMultiLvlLbl val="0"/>
      </c:catAx>
      <c:valAx>
        <c:axId val="420098456"/>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0105512"/>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7">
  <a:schemeClr val="accent4"/>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2143"/>
          </a:xfrm>
          <a:prstGeom prst="rect">
            <a:avLst/>
          </a:prstGeom>
        </p:spPr>
        <p:txBody>
          <a:bodyPr vert="horz" lIns="93172" tIns="46587" rIns="93172" bIns="46587" rtlCol="0"/>
          <a:lstStyle>
            <a:lvl1pPr algn="l">
              <a:defRPr sz="1200"/>
            </a:lvl1pPr>
          </a:lstStyle>
          <a:p>
            <a:endParaRPr lang="en-US"/>
          </a:p>
        </p:txBody>
      </p:sp>
      <p:sp>
        <p:nvSpPr>
          <p:cNvPr id="3" name="Date Placeholder 2"/>
          <p:cNvSpPr>
            <a:spLocks noGrp="1"/>
          </p:cNvSpPr>
          <p:nvPr>
            <p:ph type="dt" idx="1"/>
          </p:nvPr>
        </p:nvSpPr>
        <p:spPr>
          <a:xfrm>
            <a:off x="5266347" y="0"/>
            <a:ext cx="4028440" cy="352143"/>
          </a:xfrm>
          <a:prstGeom prst="rect">
            <a:avLst/>
          </a:prstGeom>
        </p:spPr>
        <p:txBody>
          <a:bodyPr vert="horz" lIns="93172" tIns="46587" rIns="93172" bIns="46587" rtlCol="0"/>
          <a:lstStyle>
            <a:lvl1pPr algn="r">
              <a:defRPr sz="1200"/>
            </a:lvl1pPr>
          </a:lstStyle>
          <a:p>
            <a:fld id="{1196BE1B-58FC-4A14-AFBA-6D578C2664C4}" type="datetimeFigureOut">
              <a:rPr lang="en-US" smtClean="0"/>
              <a:t>10/27/2020</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2" tIns="46587" rIns="93172" bIns="46587" rtlCol="0" anchor="ctr"/>
          <a:lstStyle/>
          <a:p>
            <a:endParaRPr lang="en-US"/>
          </a:p>
        </p:txBody>
      </p:sp>
      <p:sp>
        <p:nvSpPr>
          <p:cNvPr id="5" name="Notes Placeholder 4"/>
          <p:cNvSpPr>
            <a:spLocks noGrp="1"/>
          </p:cNvSpPr>
          <p:nvPr>
            <p:ph type="body" sz="quarter" idx="3"/>
          </p:nvPr>
        </p:nvSpPr>
        <p:spPr>
          <a:xfrm>
            <a:off x="929640" y="3373756"/>
            <a:ext cx="7437120" cy="2760344"/>
          </a:xfrm>
          <a:prstGeom prst="rect">
            <a:avLst/>
          </a:prstGeom>
        </p:spPr>
        <p:txBody>
          <a:bodyPr vert="horz" lIns="93172" tIns="46587" rIns="93172" bIns="4658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258"/>
            <a:ext cx="4028440" cy="352142"/>
          </a:xfrm>
          <a:prstGeom prst="rect">
            <a:avLst/>
          </a:prstGeom>
        </p:spPr>
        <p:txBody>
          <a:bodyPr vert="horz" lIns="93172" tIns="46587" rIns="93172"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5266347" y="6658258"/>
            <a:ext cx="4028440" cy="352142"/>
          </a:xfrm>
          <a:prstGeom prst="rect">
            <a:avLst/>
          </a:prstGeom>
        </p:spPr>
        <p:txBody>
          <a:bodyPr vert="horz" lIns="93172" tIns="46587" rIns="93172" bIns="46587" rtlCol="0" anchor="b"/>
          <a:lstStyle>
            <a:lvl1pPr algn="r">
              <a:defRPr sz="1200"/>
            </a:lvl1pPr>
          </a:lstStyle>
          <a:p>
            <a:fld id="{04D1A1EA-AB9F-444C-8DA9-99E7488F9A48}" type="slidenum">
              <a:rPr lang="en-US" smtClean="0"/>
              <a:t>‹#›</a:t>
            </a:fld>
            <a:endParaRPr lang="en-US"/>
          </a:p>
        </p:txBody>
      </p:sp>
    </p:spTree>
    <p:extLst>
      <p:ext uri="{BB962C8B-B14F-4D97-AF65-F5344CB8AC3E}">
        <p14:creationId xmlns:p14="http://schemas.microsoft.com/office/powerpoint/2010/main" val="2978723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D1A1EA-AB9F-444C-8DA9-99E7488F9A48}" type="slidenum">
              <a:rPr lang="en-US" smtClean="0"/>
              <a:t>7</a:t>
            </a:fld>
            <a:endParaRPr lang="en-US"/>
          </a:p>
        </p:txBody>
      </p:sp>
    </p:spTree>
    <p:extLst>
      <p:ext uri="{BB962C8B-B14F-4D97-AF65-F5344CB8AC3E}">
        <p14:creationId xmlns:p14="http://schemas.microsoft.com/office/powerpoint/2010/main" val="1036961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D1A1EA-AB9F-444C-8DA9-99E7488F9A48}" type="slidenum">
              <a:rPr lang="en-US" smtClean="0"/>
              <a:t>18</a:t>
            </a:fld>
            <a:endParaRPr lang="en-US"/>
          </a:p>
        </p:txBody>
      </p:sp>
    </p:spTree>
    <p:extLst>
      <p:ext uri="{BB962C8B-B14F-4D97-AF65-F5344CB8AC3E}">
        <p14:creationId xmlns:p14="http://schemas.microsoft.com/office/powerpoint/2010/main" val="308228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we want to identify a strength/area</a:t>
            </a:r>
            <a:r>
              <a:rPr lang="en-US" baseline="0" dirty="0" smtClean="0"/>
              <a:t> of improvement this year????</a:t>
            </a:r>
            <a:endParaRPr lang="en-US" dirty="0"/>
          </a:p>
        </p:txBody>
      </p:sp>
      <p:sp>
        <p:nvSpPr>
          <p:cNvPr id="4" name="Slide Number Placeholder 3"/>
          <p:cNvSpPr>
            <a:spLocks noGrp="1"/>
          </p:cNvSpPr>
          <p:nvPr>
            <p:ph type="sldNum" sz="quarter" idx="10"/>
          </p:nvPr>
        </p:nvSpPr>
        <p:spPr/>
        <p:txBody>
          <a:bodyPr/>
          <a:lstStyle/>
          <a:p>
            <a:fld id="{04D1A1EA-AB9F-444C-8DA9-99E7488F9A48}" type="slidenum">
              <a:rPr lang="en-US" smtClean="0"/>
              <a:t>21</a:t>
            </a:fld>
            <a:endParaRPr lang="en-US"/>
          </a:p>
        </p:txBody>
      </p:sp>
    </p:spTree>
    <p:extLst>
      <p:ext uri="{BB962C8B-B14F-4D97-AF65-F5344CB8AC3E}">
        <p14:creationId xmlns:p14="http://schemas.microsoft.com/office/powerpoint/2010/main" val="3849459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we want to identify a strength/area</a:t>
            </a:r>
            <a:r>
              <a:rPr lang="en-US" baseline="0" dirty="0" smtClean="0"/>
              <a:t> of improvement this year????</a:t>
            </a:r>
            <a:endParaRPr lang="en-US" dirty="0"/>
          </a:p>
        </p:txBody>
      </p:sp>
      <p:sp>
        <p:nvSpPr>
          <p:cNvPr id="4" name="Slide Number Placeholder 3"/>
          <p:cNvSpPr>
            <a:spLocks noGrp="1"/>
          </p:cNvSpPr>
          <p:nvPr>
            <p:ph type="sldNum" sz="quarter" idx="10"/>
          </p:nvPr>
        </p:nvSpPr>
        <p:spPr/>
        <p:txBody>
          <a:bodyPr/>
          <a:lstStyle/>
          <a:p>
            <a:fld id="{04D1A1EA-AB9F-444C-8DA9-99E7488F9A48}" type="slidenum">
              <a:rPr lang="en-US" smtClean="0"/>
              <a:t>54</a:t>
            </a:fld>
            <a:endParaRPr lang="en-US"/>
          </a:p>
        </p:txBody>
      </p:sp>
    </p:spTree>
    <p:extLst>
      <p:ext uri="{BB962C8B-B14F-4D97-AF65-F5344CB8AC3E}">
        <p14:creationId xmlns:p14="http://schemas.microsoft.com/office/powerpoint/2010/main" val="445619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t>1f is the lowest scored</a:t>
            </a:r>
            <a:r>
              <a:rPr lang="en-US" baseline="0" dirty="0"/>
              <a:t> item on the entire TOM 2.0</a:t>
            </a:r>
          </a:p>
          <a:p>
            <a:endParaRPr lang="en-US" baseline="0" dirty="0"/>
          </a:p>
        </p:txBody>
      </p:sp>
      <p:sp>
        <p:nvSpPr>
          <p:cNvPr id="4" name="Slide Number Placeholder 3"/>
          <p:cNvSpPr>
            <a:spLocks noGrp="1"/>
          </p:cNvSpPr>
          <p:nvPr>
            <p:ph type="sldNum" sz="quarter" idx="10"/>
          </p:nvPr>
        </p:nvSpPr>
        <p:spPr/>
        <p:txBody>
          <a:bodyPr/>
          <a:lstStyle/>
          <a:p>
            <a:fld id="{7945648C-1494-40CD-870A-02EC9BE4C1AA}" type="slidenum">
              <a:rPr lang="en-US" smtClean="0"/>
              <a:t>55</a:t>
            </a:fld>
            <a:endParaRPr lang="en-US"/>
          </a:p>
        </p:txBody>
      </p:sp>
    </p:spTree>
    <p:extLst>
      <p:ext uri="{BB962C8B-B14F-4D97-AF65-F5344CB8AC3E}">
        <p14:creationId xmlns:p14="http://schemas.microsoft.com/office/powerpoint/2010/main" val="3389417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45648C-1494-40CD-870A-02EC9BE4C1AA}" type="slidenum">
              <a:rPr lang="en-US" smtClean="0"/>
              <a:t>60</a:t>
            </a:fld>
            <a:endParaRPr lang="en-US"/>
          </a:p>
        </p:txBody>
      </p:sp>
    </p:spTree>
    <p:extLst>
      <p:ext uri="{BB962C8B-B14F-4D97-AF65-F5344CB8AC3E}">
        <p14:creationId xmlns:p14="http://schemas.microsoft.com/office/powerpoint/2010/main" val="403359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60477" y="2782945"/>
            <a:ext cx="6623044" cy="452119"/>
          </a:xfrm>
          <a:prstGeom prst="rect">
            <a:avLst/>
          </a:prstGeom>
        </p:spPr>
        <p:txBody>
          <a:bodyPr wrap="square" lIns="0" tIns="0" rIns="0" bIns="0">
            <a:spAutoFit/>
          </a:bodyPr>
          <a:lstStyle>
            <a:lvl1pPr>
              <a:defRPr sz="2800" b="1" i="0">
                <a:solidFill>
                  <a:srgbClr val="59595B"/>
                </a:solidFill>
                <a:latin typeface="Carlito"/>
                <a:cs typeface="Carlito"/>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a:p>
        </p:txBody>
      </p:sp>
      <p:sp>
        <p:nvSpPr>
          <p:cNvPr id="6" name="Holder 6"/>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9595B"/>
                </a:solidFill>
                <a:latin typeface="Carlito"/>
                <a:cs typeface="Carlito"/>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a:p>
        </p:txBody>
      </p:sp>
      <p:sp>
        <p:nvSpPr>
          <p:cNvPr id="6" name="Holder 6"/>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9595B"/>
                </a:solidFill>
                <a:latin typeface="Carlito"/>
                <a:cs typeface="Carlito"/>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a:p>
        </p:txBody>
      </p:sp>
      <p:sp>
        <p:nvSpPr>
          <p:cNvPr id="7" name="Holder 7"/>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9595B"/>
                </a:solidFill>
                <a:latin typeface="Carlito"/>
                <a:cs typeface="Carlit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a:p>
        </p:txBody>
      </p:sp>
      <p:sp>
        <p:nvSpPr>
          <p:cNvPr id="5" name="Holder 5"/>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a:p>
        </p:txBody>
      </p:sp>
      <p:sp>
        <p:nvSpPr>
          <p:cNvPr id="4" name="Holder 4"/>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76152" y="-48799"/>
            <a:ext cx="8191694" cy="1484630"/>
          </a:xfrm>
          <a:prstGeom prst="rect">
            <a:avLst/>
          </a:prstGeom>
        </p:spPr>
        <p:txBody>
          <a:bodyPr wrap="square" lIns="0" tIns="0" rIns="0" bIns="0">
            <a:spAutoFit/>
          </a:bodyPr>
          <a:lstStyle>
            <a:lvl1pPr>
              <a:defRPr sz="3600" b="0" i="0">
                <a:solidFill>
                  <a:srgbClr val="59595B"/>
                </a:solidFill>
                <a:latin typeface="Carlito"/>
                <a:cs typeface="Carlito"/>
              </a:defRPr>
            </a:lvl1pPr>
          </a:lstStyle>
          <a:p>
            <a:endParaRPr/>
          </a:p>
        </p:txBody>
      </p:sp>
      <p:sp>
        <p:nvSpPr>
          <p:cNvPr id="3" name="Holder 3"/>
          <p:cNvSpPr>
            <a:spLocks noGrp="1"/>
          </p:cNvSpPr>
          <p:nvPr>
            <p:ph type="body" idx="1"/>
          </p:nvPr>
        </p:nvSpPr>
        <p:spPr>
          <a:xfrm>
            <a:off x="679448" y="1898646"/>
            <a:ext cx="7792084" cy="446405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10/27/2020</a:t>
            </a:fld>
            <a:endParaRPr lang="en-US"/>
          </a:p>
        </p:txBody>
      </p:sp>
      <p:sp>
        <p:nvSpPr>
          <p:cNvPr id="6" name="Holder 6"/>
          <p:cNvSpPr>
            <a:spLocks noGrp="1"/>
          </p:cNvSpPr>
          <p:nvPr>
            <p:ph type="sldNum" sz="quarter" idx="7"/>
          </p:nvPr>
        </p:nvSpPr>
        <p:spPr>
          <a:xfrm>
            <a:off x="8658207" y="6656024"/>
            <a:ext cx="307975" cy="254000"/>
          </a:xfrm>
          <a:prstGeom prst="rect">
            <a:avLst/>
          </a:prstGeom>
        </p:spPr>
        <p:txBody>
          <a:bodyPr wrap="square" lIns="0" tIns="0" rIns="0" bIns="0">
            <a:spAutoFit/>
          </a:bodyPr>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18.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23.jpg"/><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1</a:t>
            </a:r>
            <a:endParaRPr sz="1400">
              <a:latin typeface="Carlito"/>
              <a:cs typeface="Carlito"/>
            </a:endParaRPr>
          </a:p>
        </p:txBody>
      </p:sp>
      <p:sp>
        <p:nvSpPr>
          <p:cNvPr id="3" name="object 3"/>
          <p:cNvSpPr/>
          <p:nvPr/>
        </p:nvSpPr>
        <p:spPr>
          <a:xfrm>
            <a:off x="0" y="1753946"/>
            <a:ext cx="9144000" cy="74930"/>
          </a:xfrm>
          <a:custGeom>
            <a:avLst/>
            <a:gdLst/>
            <a:ahLst/>
            <a:cxnLst/>
            <a:rect l="l" t="t" r="r" b="b"/>
            <a:pathLst>
              <a:path w="9144000" h="74930">
                <a:moveTo>
                  <a:pt x="9143981" y="74852"/>
                </a:moveTo>
                <a:lnTo>
                  <a:pt x="0" y="74852"/>
                </a:lnTo>
                <a:lnTo>
                  <a:pt x="0" y="0"/>
                </a:lnTo>
                <a:lnTo>
                  <a:pt x="9143981" y="0"/>
                </a:lnTo>
                <a:lnTo>
                  <a:pt x="9143981" y="74852"/>
                </a:lnTo>
                <a:close/>
              </a:path>
            </a:pathLst>
          </a:custGeom>
          <a:solidFill>
            <a:srgbClr val="3A2154"/>
          </a:solidFill>
        </p:spPr>
        <p:txBody>
          <a:bodyPr wrap="square" lIns="0" tIns="0" rIns="0" bIns="0" rtlCol="0"/>
          <a:lstStyle/>
          <a:p>
            <a:endParaRPr/>
          </a:p>
        </p:txBody>
      </p:sp>
      <p:sp>
        <p:nvSpPr>
          <p:cNvPr id="4" name="object 4"/>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0" name="object 10"/>
          <p:cNvSpPr txBox="1">
            <a:spLocks noGrp="1"/>
          </p:cNvSpPr>
          <p:nvPr>
            <p:ph type="title"/>
          </p:nvPr>
        </p:nvSpPr>
        <p:spPr>
          <a:xfrm>
            <a:off x="418787" y="1699250"/>
            <a:ext cx="8305782" cy="1844095"/>
          </a:xfrm>
          <a:prstGeom prst="rect">
            <a:avLst/>
          </a:prstGeom>
        </p:spPr>
        <p:txBody>
          <a:bodyPr vert="horz" wrap="square" lIns="0" tIns="35560" rIns="0" bIns="0" rtlCol="0">
            <a:spAutoFit/>
          </a:bodyPr>
          <a:lstStyle/>
          <a:p>
            <a:pPr marL="12700" marR="5080" indent="923925" algn="ctr">
              <a:lnSpc>
                <a:spcPts val="4720"/>
              </a:lnSpc>
              <a:spcBef>
                <a:spcPts val="280"/>
              </a:spcBef>
            </a:pPr>
            <a:r>
              <a:rPr lang="en-US" sz="3950" b="1" spc="-5" dirty="0" smtClean="0">
                <a:solidFill>
                  <a:srgbClr val="3A2154"/>
                </a:solidFill>
                <a:latin typeface="Carlito"/>
                <a:cs typeface="Carlito"/>
              </a:rPr>
              <a:t/>
            </a:r>
            <a:br>
              <a:rPr lang="en-US" sz="3950" b="1" spc="-5" dirty="0" smtClean="0">
                <a:solidFill>
                  <a:srgbClr val="3A2154"/>
                </a:solidFill>
                <a:latin typeface="Carlito"/>
                <a:cs typeface="Carlito"/>
              </a:rPr>
            </a:br>
            <a:r>
              <a:rPr lang="en-US" sz="3950" b="1" spc="-5" dirty="0" smtClean="0">
                <a:solidFill>
                  <a:srgbClr val="3A2154"/>
                </a:solidFill>
              </a:rPr>
              <a:t>Massachusetts Children’s </a:t>
            </a:r>
            <a:r>
              <a:rPr sz="3950" b="1" spc="-5" dirty="0" smtClean="0">
                <a:solidFill>
                  <a:srgbClr val="3A2154"/>
                </a:solidFill>
                <a:latin typeface="Carlito"/>
                <a:cs typeface="Carlito"/>
              </a:rPr>
              <a:t>Behavioral </a:t>
            </a:r>
            <a:r>
              <a:rPr sz="3950" b="1" spc="-5" dirty="0">
                <a:solidFill>
                  <a:srgbClr val="3A2154"/>
                </a:solidFill>
                <a:latin typeface="Carlito"/>
                <a:cs typeface="Carlito"/>
              </a:rPr>
              <a:t>Health Initiative</a:t>
            </a:r>
            <a:r>
              <a:rPr sz="3950" b="1" spc="15" dirty="0">
                <a:solidFill>
                  <a:srgbClr val="3A2154"/>
                </a:solidFill>
                <a:latin typeface="Carlito"/>
                <a:cs typeface="Carlito"/>
              </a:rPr>
              <a:t> </a:t>
            </a:r>
            <a:r>
              <a:rPr sz="3950" b="1" spc="-5" dirty="0">
                <a:solidFill>
                  <a:srgbClr val="3A2154"/>
                </a:solidFill>
                <a:latin typeface="Carlito"/>
                <a:cs typeface="Carlito"/>
              </a:rPr>
              <a:t>(CBHI)</a:t>
            </a:r>
            <a:endParaRPr sz="3950" dirty="0">
              <a:latin typeface="Carlito"/>
              <a:cs typeface="Carlito"/>
            </a:endParaRPr>
          </a:p>
        </p:txBody>
      </p:sp>
      <p:sp>
        <p:nvSpPr>
          <p:cNvPr id="11" name="object 11"/>
          <p:cNvSpPr txBox="1"/>
          <p:nvPr/>
        </p:nvSpPr>
        <p:spPr>
          <a:xfrm>
            <a:off x="718739" y="4006331"/>
            <a:ext cx="7691755" cy="811761"/>
          </a:xfrm>
          <a:prstGeom prst="rect">
            <a:avLst/>
          </a:prstGeom>
        </p:spPr>
        <p:txBody>
          <a:bodyPr vert="horz" wrap="square" lIns="0" tIns="72390" rIns="0" bIns="0" rtlCol="0">
            <a:spAutoFit/>
          </a:bodyPr>
          <a:lstStyle/>
          <a:p>
            <a:pPr algn="ctr">
              <a:lnSpc>
                <a:spcPct val="100000"/>
              </a:lnSpc>
              <a:spcBef>
                <a:spcPts val="570"/>
              </a:spcBef>
            </a:pPr>
            <a:r>
              <a:rPr sz="2400" b="1" spc="-5" dirty="0">
                <a:solidFill>
                  <a:srgbClr val="878787"/>
                </a:solidFill>
                <a:latin typeface="Carlito"/>
                <a:cs typeface="Carlito"/>
              </a:rPr>
              <a:t>Summary of </a:t>
            </a:r>
            <a:r>
              <a:rPr sz="2400" b="1" spc="-5" dirty="0" smtClean="0">
                <a:solidFill>
                  <a:srgbClr val="878787"/>
                </a:solidFill>
                <a:latin typeface="Carlito"/>
                <a:cs typeface="Carlito"/>
              </a:rPr>
              <a:t>FY20</a:t>
            </a:r>
            <a:r>
              <a:rPr lang="en-US" sz="2400" b="1" spc="-5" dirty="0" smtClean="0">
                <a:solidFill>
                  <a:srgbClr val="878787"/>
                </a:solidFill>
                <a:latin typeface="Carlito"/>
                <a:cs typeface="Carlito"/>
              </a:rPr>
              <a:t>20</a:t>
            </a:r>
            <a:r>
              <a:rPr sz="2400" b="1" spc="-5" dirty="0" smtClean="0">
                <a:solidFill>
                  <a:srgbClr val="878787"/>
                </a:solidFill>
                <a:latin typeface="Carlito"/>
                <a:cs typeface="Carlito"/>
              </a:rPr>
              <a:t> </a:t>
            </a:r>
            <a:r>
              <a:rPr sz="2400" b="1" spc="-5" dirty="0">
                <a:solidFill>
                  <a:srgbClr val="878787"/>
                </a:solidFill>
                <a:latin typeface="Carlito"/>
                <a:cs typeface="Carlito"/>
              </a:rPr>
              <a:t>Wraparound Fidelity Monitoring</a:t>
            </a:r>
            <a:r>
              <a:rPr sz="2400" b="1" spc="-75" dirty="0">
                <a:solidFill>
                  <a:srgbClr val="878787"/>
                </a:solidFill>
                <a:latin typeface="Carlito"/>
                <a:cs typeface="Carlito"/>
              </a:rPr>
              <a:t> </a:t>
            </a:r>
            <a:r>
              <a:rPr sz="2400" b="1" spc="-5" dirty="0" smtClean="0">
                <a:solidFill>
                  <a:srgbClr val="878787"/>
                </a:solidFill>
                <a:latin typeface="Carlito"/>
                <a:cs typeface="Carlito"/>
              </a:rPr>
              <a:t>Results</a:t>
            </a:r>
            <a:endParaRPr sz="2400" dirty="0">
              <a:latin typeface="Carlito"/>
              <a:cs typeface="Carlito"/>
            </a:endParaRPr>
          </a:p>
        </p:txBody>
      </p:sp>
      <p:sp>
        <p:nvSpPr>
          <p:cNvPr id="12" name="object 12"/>
          <p:cNvSpPr/>
          <p:nvPr/>
        </p:nvSpPr>
        <p:spPr>
          <a:xfrm>
            <a:off x="7162786" y="485776"/>
            <a:ext cx="1600196" cy="914398"/>
          </a:xfrm>
          <a:prstGeom prst="rect">
            <a:avLst/>
          </a:prstGeom>
          <a:blipFill>
            <a:blip r:embed="rId2" cstate="print"/>
            <a:stretch>
              <a:fillRect/>
            </a:stretch>
          </a:blipFill>
        </p:spPr>
        <p:txBody>
          <a:bodyPr wrap="square" lIns="0" tIns="0" rIns="0" bIns="0" rtlCol="0"/>
          <a:lstStyle/>
          <a:p>
            <a:endParaRPr/>
          </a:p>
        </p:txBody>
      </p:sp>
      <p:sp>
        <p:nvSpPr>
          <p:cNvPr id="13" name="object 13"/>
          <p:cNvSpPr/>
          <p:nvPr/>
        </p:nvSpPr>
        <p:spPr>
          <a:xfrm>
            <a:off x="231776" y="231777"/>
            <a:ext cx="1368422" cy="1368422"/>
          </a:xfrm>
          <a:prstGeom prst="rect">
            <a:avLst/>
          </a:prstGeom>
          <a:blipFill>
            <a:blip r:embed="rId3" cstate="print"/>
            <a:stretch>
              <a:fillRect/>
            </a:stretch>
          </a:blipFill>
        </p:spPr>
        <p:txBody>
          <a:bodyPr wrap="square" lIns="0" tIns="0" rIns="0" bIns="0" rtlCol="0"/>
          <a:lstStyle/>
          <a:p>
            <a:endParaRPr/>
          </a:p>
        </p:txBody>
      </p:sp>
      <p:sp>
        <p:nvSpPr>
          <p:cNvPr id="14" name="object 14"/>
          <p:cNvSpPr txBox="1"/>
          <p:nvPr/>
        </p:nvSpPr>
        <p:spPr>
          <a:xfrm>
            <a:off x="8658207" y="6656024"/>
            <a:ext cx="192405" cy="254000"/>
          </a:xfrm>
          <a:prstGeom prst="rect">
            <a:avLst/>
          </a:prstGeom>
        </p:spPr>
        <p:txBody>
          <a:bodyPr vert="horz" wrap="square" lIns="0" tIns="0" rIns="0" bIns="0" rtlCol="0">
            <a:spAutoFit/>
          </a:bodyPr>
          <a:lstStyle/>
          <a:p>
            <a:pPr marL="38100">
              <a:lnSpc>
                <a:spcPts val="1810"/>
              </a:lnSpc>
            </a:pPr>
            <a:fld id="{81D60167-4931-47E6-BA6A-407CBD079E47}" type="slidenum">
              <a:rPr sz="1800" dirty="0">
                <a:solidFill>
                  <a:srgbClr val="FFFFFF"/>
                </a:solidFill>
                <a:latin typeface="Carlito"/>
                <a:cs typeface="Carlito"/>
              </a:rPr>
              <a:t>1</a:t>
            </a:fld>
            <a:endParaRPr sz="1800">
              <a:latin typeface="Carlito"/>
              <a:cs typeface="Carlit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5" name="object 5"/>
          <p:cNvSpPr txBox="1"/>
          <p:nvPr/>
        </p:nvSpPr>
        <p:spPr>
          <a:xfrm>
            <a:off x="539513" y="2590800"/>
            <a:ext cx="8458200" cy="566822"/>
          </a:xfrm>
          <a:prstGeom prst="rect">
            <a:avLst/>
          </a:prstGeom>
        </p:spPr>
        <p:txBody>
          <a:bodyPr vert="horz" wrap="square" lIns="0" tIns="12700" rIns="0" bIns="0" rtlCol="0">
            <a:spAutoFit/>
          </a:bodyPr>
          <a:lstStyle/>
          <a:p>
            <a:pPr marL="12700">
              <a:lnSpc>
                <a:spcPct val="100000"/>
              </a:lnSpc>
              <a:spcBef>
                <a:spcPts val="100"/>
              </a:spcBef>
            </a:pPr>
            <a:r>
              <a:rPr lang="en-US" sz="3600" b="1" spc="-5" dirty="0" smtClean="0">
                <a:solidFill>
                  <a:srgbClr val="59595B"/>
                </a:solidFill>
                <a:latin typeface="Carlito"/>
                <a:cs typeface="Carlito"/>
              </a:rPr>
              <a:t>CHANGES TO DATA PRESENTATION</a:t>
            </a:r>
            <a:endParaRPr sz="3600" dirty="0">
              <a:latin typeface="Carlito"/>
              <a:cs typeface="Carlito"/>
            </a:endParaRPr>
          </a:p>
        </p:txBody>
      </p:sp>
      <p:sp>
        <p:nvSpPr>
          <p:cNvPr id="6" name="object 6"/>
          <p:cNvSpPr txBox="1"/>
          <p:nvPr/>
        </p:nvSpPr>
        <p:spPr>
          <a:xfrm>
            <a:off x="1663739" y="3778072"/>
            <a:ext cx="5943600" cy="751488"/>
          </a:xfrm>
          <a:prstGeom prst="rect">
            <a:avLst/>
          </a:prstGeom>
        </p:spPr>
        <p:txBody>
          <a:bodyPr vert="horz" wrap="square" lIns="0" tIns="12700" rIns="0" bIns="0" rtlCol="0">
            <a:spAutoFit/>
          </a:bodyPr>
          <a:lstStyle/>
          <a:p>
            <a:pPr marL="12700" algn="ctr">
              <a:lnSpc>
                <a:spcPct val="100000"/>
              </a:lnSpc>
              <a:spcBef>
                <a:spcPts val="100"/>
              </a:spcBef>
            </a:pPr>
            <a:r>
              <a:rPr sz="2400" spc="-5" dirty="0" smtClean="0">
                <a:latin typeface="Carlito"/>
                <a:cs typeface="Carlito"/>
              </a:rPr>
              <a:t>WFI-EZ </a:t>
            </a:r>
            <a:r>
              <a:rPr sz="2400" dirty="0">
                <a:latin typeface="Carlito"/>
                <a:cs typeface="Carlito"/>
              </a:rPr>
              <a:t>&amp; </a:t>
            </a:r>
            <a:r>
              <a:rPr sz="2400" spc="-5" dirty="0">
                <a:latin typeface="Carlito"/>
                <a:cs typeface="Carlito"/>
              </a:rPr>
              <a:t>TOM</a:t>
            </a:r>
            <a:r>
              <a:rPr sz="2400" spc="-85" dirty="0">
                <a:latin typeface="Carlito"/>
                <a:cs typeface="Carlito"/>
              </a:rPr>
              <a:t> </a:t>
            </a:r>
            <a:r>
              <a:rPr sz="2400" spc="-5" dirty="0" smtClean="0">
                <a:latin typeface="Carlito"/>
                <a:cs typeface="Carlito"/>
              </a:rPr>
              <a:t>2.0</a:t>
            </a:r>
            <a:r>
              <a:rPr lang="en-US" sz="2400" spc="-5" dirty="0" smtClean="0">
                <a:latin typeface="Carlito"/>
                <a:cs typeface="Carlito"/>
              </a:rPr>
              <a:t> Results Calculation and Comparison Adjustments for 2020</a:t>
            </a:r>
            <a:endParaRPr sz="2400" dirty="0">
              <a:latin typeface="Carlito"/>
              <a:cs typeface="Carlito"/>
            </a:endParaRPr>
          </a:p>
        </p:txBody>
      </p:sp>
      <p:sp>
        <p:nvSpPr>
          <p:cNvPr id="7" name="object 7"/>
          <p:cNvSpPr/>
          <p:nvPr/>
        </p:nvSpPr>
        <p:spPr>
          <a:xfrm>
            <a:off x="1576644" y="518533"/>
            <a:ext cx="2398216" cy="969100"/>
          </a:xfrm>
          <a:prstGeom prst="rect">
            <a:avLst/>
          </a:prstGeom>
          <a:blipFill>
            <a:blip r:embed="rId2" cstate="print"/>
            <a:stretch>
              <a:fillRect/>
            </a:stretch>
          </a:blipFill>
        </p:spPr>
        <p:txBody>
          <a:bodyPr wrap="square" lIns="0" tIns="0" rIns="0" bIns="0" rtlCol="0"/>
          <a:lstStyle/>
          <a:p>
            <a:endParaRPr/>
          </a:p>
        </p:txBody>
      </p:sp>
      <p:sp>
        <p:nvSpPr>
          <p:cNvPr id="8" name="object 8"/>
          <p:cNvSpPr/>
          <p:nvPr/>
        </p:nvSpPr>
        <p:spPr>
          <a:xfrm>
            <a:off x="5244051" y="507726"/>
            <a:ext cx="2363288" cy="1003412"/>
          </a:xfrm>
          <a:prstGeom prst="rect">
            <a:avLst/>
          </a:prstGeom>
          <a:blipFill>
            <a:blip r:embed="rId3"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10</a:t>
            </a:fld>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9</a:t>
            </a:r>
            <a:endParaRPr sz="140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76200" y="-48799"/>
            <a:ext cx="8991600" cy="1505970"/>
          </a:xfrm>
          <a:prstGeom prst="rect">
            <a:avLst/>
          </a:prstGeom>
        </p:spPr>
        <p:txBody>
          <a:bodyPr vert="horz" wrap="square" lIns="0" tIns="297605" rIns="0" bIns="0" rtlCol="0">
            <a:spAutoFit/>
          </a:bodyPr>
          <a:lstStyle/>
          <a:p>
            <a:pPr marL="1858645" marR="5080" indent="-1621790" algn="l">
              <a:lnSpc>
                <a:spcPts val="4720"/>
              </a:lnSpc>
              <a:spcBef>
                <a:spcPts val="280"/>
              </a:spcBef>
            </a:pPr>
            <a:r>
              <a:rPr lang="en-US" dirty="0" smtClean="0"/>
              <a:t>Overview of Changes Made to the Way EZ and TOM Data is Presented</a:t>
            </a:r>
            <a:endParaRPr dirty="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11</a:t>
            </a:fld>
            <a:endParaRPr dirty="0"/>
          </a:p>
        </p:txBody>
      </p:sp>
      <p:sp>
        <p:nvSpPr>
          <p:cNvPr id="5" name="TextBox 4"/>
          <p:cNvSpPr txBox="1"/>
          <p:nvPr/>
        </p:nvSpPr>
        <p:spPr>
          <a:xfrm>
            <a:off x="76200" y="1600200"/>
            <a:ext cx="8991600" cy="5078313"/>
          </a:xfrm>
          <a:prstGeom prst="rect">
            <a:avLst/>
          </a:prstGeom>
          <a:noFill/>
        </p:spPr>
        <p:txBody>
          <a:bodyPr wrap="square" rtlCol="0">
            <a:spAutoFit/>
          </a:bodyPr>
          <a:lstStyle/>
          <a:p>
            <a:r>
              <a:rPr lang="en-US" dirty="0" smtClean="0"/>
              <a:t>Adjustments to the data that is being presented were discussed at the 2019 Statewide CSA meeting.  It was widely agreed that comparing Massachusetts’ results to the National results was not overly useful, compared with looking at movement within Massachusetts’ results over past years.  Additionally, it was decided that presenting the EZ results in the format of  </a:t>
            </a:r>
          </a:p>
          <a:p>
            <a:r>
              <a:rPr lang="en-US" dirty="0" smtClean="0"/>
              <a:t>%agree/%disagree/%neutral would be easier to interpret and make use of.  In this report, the following changes were made:</a:t>
            </a:r>
          </a:p>
          <a:p>
            <a:pPr marL="342900" indent="-342900">
              <a:buAutoNum type="arabicPeriod"/>
            </a:pPr>
            <a:endParaRPr lang="en-US" dirty="0"/>
          </a:p>
          <a:p>
            <a:pPr marL="342900" indent="-342900">
              <a:buAutoNum type="arabicPeriod"/>
            </a:pPr>
            <a:r>
              <a:rPr lang="en-US" dirty="0" smtClean="0"/>
              <a:t>Massachusetts’ results are not being compared with National Wraparound results.</a:t>
            </a:r>
          </a:p>
          <a:p>
            <a:pPr marL="342900" indent="-342900">
              <a:buAutoNum type="arabicPeriod"/>
            </a:pPr>
            <a:r>
              <a:rPr lang="en-US" dirty="0" smtClean="0"/>
              <a:t>Less focus comparing the TOM 2.0 and EZ results.</a:t>
            </a:r>
          </a:p>
          <a:p>
            <a:pPr marL="342900" indent="-342900">
              <a:buAutoNum type="arabicPeriod"/>
            </a:pPr>
            <a:r>
              <a:rPr lang="en-US" dirty="0" smtClean="0"/>
              <a:t>Stronger emphasis on comparing 2020 results with previous year’s results; look for areas of growth or areas of decline from 2019.</a:t>
            </a:r>
          </a:p>
          <a:p>
            <a:pPr marL="342900" indent="-342900">
              <a:buAutoNum type="arabicPeriod"/>
            </a:pPr>
            <a:r>
              <a:rPr lang="en-US" dirty="0" smtClean="0"/>
              <a:t>EZ results are no longer being presented on a scale of -2 to 2; response results reflect percentage of agreement and disagreement to a statement (Strongly Agree and Agree responses are combined under “Agree” and Strongly Disagree and Disagree responses are combined under “Disagree”. </a:t>
            </a:r>
          </a:p>
          <a:p>
            <a:pPr marL="342900" indent="-342900">
              <a:buAutoNum type="arabicPeriod"/>
            </a:pPr>
            <a:r>
              <a:rPr lang="en-US" dirty="0" smtClean="0"/>
              <a:t>Not looking at relative risk as it compares with the National Mean; instead looking at item results that are considerably higher or lower (at least 10%) than other item results within that key element, or that reflect a 5% increase or decrease from the previous year’s results. </a:t>
            </a:r>
            <a:endParaRPr lang="en-US" dirty="0"/>
          </a:p>
        </p:txBody>
      </p:sp>
    </p:spTree>
    <p:extLst>
      <p:ext uri="{BB962C8B-B14F-4D97-AF65-F5344CB8AC3E}">
        <p14:creationId xmlns:p14="http://schemas.microsoft.com/office/powerpoint/2010/main" val="4222790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5" name="object 5"/>
          <p:cNvSpPr txBox="1"/>
          <p:nvPr/>
        </p:nvSpPr>
        <p:spPr>
          <a:xfrm>
            <a:off x="1444622" y="2645531"/>
            <a:ext cx="6556378" cy="574040"/>
          </a:xfrm>
          <a:prstGeom prst="rect">
            <a:avLst/>
          </a:prstGeom>
        </p:spPr>
        <p:txBody>
          <a:bodyPr vert="horz" wrap="square" lIns="0" tIns="12700" rIns="0" bIns="0" rtlCol="0">
            <a:spAutoFit/>
          </a:bodyPr>
          <a:lstStyle/>
          <a:p>
            <a:pPr marL="12700">
              <a:lnSpc>
                <a:spcPct val="100000"/>
              </a:lnSpc>
              <a:spcBef>
                <a:spcPts val="100"/>
              </a:spcBef>
            </a:pPr>
            <a:r>
              <a:rPr sz="3600" b="1" spc="-5" dirty="0">
                <a:solidFill>
                  <a:srgbClr val="59595B"/>
                </a:solidFill>
                <a:latin typeface="Carlito"/>
                <a:cs typeface="Carlito"/>
              </a:rPr>
              <a:t>MASSACHUSETTS</a:t>
            </a:r>
            <a:r>
              <a:rPr sz="3600" b="1" spc="-85" dirty="0">
                <a:solidFill>
                  <a:srgbClr val="59595B"/>
                </a:solidFill>
                <a:latin typeface="Carlito"/>
                <a:cs typeface="Carlito"/>
              </a:rPr>
              <a:t> </a:t>
            </a:r>
            <a:r>
              <a:rPr sz="3600" b="1" spc="-10" dirty="0">
                <a:solidFill>
                  <a:srgbClr val="59595B"/>
                </a:solidFill>
                <a:latin typeface="Carlito"/>
                <a:cs typeface="Carlito"/>
              </a:rPr>
              <a:t>RESULTS</a:t>
            </a:r>
            <a:endParaRPr sz="3600" dirty="0">
              <a:latin typeface="Carlito"/>
              <a:cs typeface="Carlito"/>
            </a:endParaRPr>
          </a:p>
        </p:txBody>
      </p:sp>
      <p:sp>
        <p:nvSpPr>
          <p:cNvPr id="6" name="object 6"/>
          <p:cNvSpPr txBox="1"/>
          <p:nvPr/>
        </p:nvSpPr>
        <p:spPr>
          <a:xfrm>
            <a:off x="1444622" y="3886482"/>
            <a:ext cx="49561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Scores on the WFI-EZ </a:t>
            </a:r>
            <a:r>
              <a:rPr sz="2400" dirty="0">
                <a:latin typeface="Carlito"/>
                <a:cs typeface="Carlito"/>
              </a:rPr>
              <a:t>&amp; </a:t>
            </a:r>
            <a:r>
              <a:rPr sz="2400" spc="-5" dirty="0">
                <a:latin typeface="Carlito"/>
                <a:cs typeface="Carlito"/>
              </a:rPr>
              <a:t>TOM</a:t>
            </a:r>
            <a:r>
              <a:rPr sz="2400" spc="-85" dirty="0">
                <a:latin typeface="Carlito"/>
                <a:cs typeface="Carlito"/>
              </a:rPr>
              <a:t> </a:t>
            </a:r>
            <a:r>
              <a:rPr sz="2400" spc="-5" dirty="0">
                <a:latin typeface="Carlito"/>
                <a:cs typeface="Carlito"/>
              </a:rPr>
              <a:t>2.0</a:t>
            </a:r>
            <a:endParaRPr sz="2400" dirty="0">
              <a:latin typeface="Carlito"/>
              <a:cs typeface="Carlito"/>
            </a:endParaRPr>
          </a:p>
        </p:txBody>
      </p:sp>
      <p:sp>
        <p:nvSpPr>
          <p:cNvPr id="7" name="object 7"/>
          <p:cNvSpPr/>
          <p:nvPr/>
        </p:nvSpPr>
        <p:spPr>
          <a:xfrm>
            <a:off x="1576644" y="518533"/>
            <a:ext cx="2398216" cy="969100"/>
          </a:xfrm>
          <a:prstGeom prst="rect">
            <a:avLst/>
          </a:prstGeom>
          <a:blipFill>
            <a:blip r:embed="rId2" cstate="print"/>
            <a:stretch>
              <a:fillRect/>
            </a:stretch>
          </a:blipFill>
        </p:spPr>
        <p:txBody>
          <a:bodyPr wrap="square" lIns="0" tIns="0" rIns="0" bIns="0" rtlCol="0"/>
          <a:lstStyle/>
          <a:p>
            <a:endParaRPr/>
          </a:p>
        </p:txBody>
      </p:sp>
      <p:sp>
        <p:nvSpPr>
          <p:cNvPr id="8" name="object 8"/>
          <p:cNvSpPr/>
          <p:nvPr/>
        </p:nvSpPr>
        <p:spPr>
          <a:xfrm>
            <a:off x="5244051" y="507726"/>
            <a:ext cx="2363288" cy="1003412"/>
          </a:xfrm>
          <a:prstGeom prst="rect">
            <a:avLst/>
          </a:prstGeom>
          <a:blipFill>
            <a:blip r:embed="rId3"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12</a:t>
            </a:fld>
            <a:endParaRPr dirty="0"/>
          </a:p>
        </p:txBody>
      </p:sp>
    </p:spTree>
    <p:extLst>
      <p:ext uri="{BB962C8B-B14F-4D97-AF65-F5344CB8AC3E}">
        <p14:creationId xmlns:p14="http://schemas.microsoft.com/office/powerpoint/2010/main" val="3491142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p:nvPr/>
        </p:nvSpPr>
        <p:spPr>
          <a:xfrm>
            <a:off x="7368513" y="15884"/>
            <a:ext cx="1433953" cy="669877"/>
          </a:xfrm>
          <a:prstGeom prst="rect">
            <a:avLst/>
          </a:prstGeom>
          <a:blipFill>
            <a:blip r:embed="rId2" cstate="print"/>
            <a:stretch>
              <a:fillRect/>
            </a:stretch>
          </a:blipFill>
        </p:spPr>
        <p:txBody>
          <a:bodyPr wrap="square" lIns="0" tIns="0" rIns="0" bIns="0" rtlCol="0"/>
          <a:lstStyle/>
          <a:p>
            <a:endParaRPr/>
          </a:p>
        </p:txBody>
      </p:sp>
      <p:sp>
        <p:nvSpPr>
          <p:cNvPr id="2" name="object 2"/>
          <p:cNvSpPr txBox="1">
            <a:spLocks noGrp="1"/>
          </p:cNvSpPr>
          <p:nvPr>
            <p:ph type="title"/>
          </p:nvPr>
        </p:nvSpPr>
        <p:spPr>
          <a:xfrm>
            <a:off x="2900217" y="84886"/>
            <a:ext cx="4092845" cy="505267"/>
          </a:xfrm>
          <a:prstGeom prst="rect">
            <a:avLst/>
          </a:prstGeom>
        </p:spPr>
        <p:txBody>
          <a:bodyPr vert="horz" wrap="square" lIns="0" tIns="12700" rIns="0" bIns="0" rtlCol="0">
            <a:spAutoFit/>
          </a:bodyPr>
          <a:lstStyle/>
          <a:p>
            <a:pPr marL="12700">
              <a:lnSpc>
                <a:spcPct val="100000"/>
              </a:lnSpc>
              <a:spcBef>
                <a:spcPts val="100"/>
              </a:spcBef>
            </a:pPr>
            <a:r>
              <a:rPr sz="3200" spc="-5" dirty="0"/>
              <a:t>Youth</a:t>
            </a:r>
            <a:r>
              <a:rPr sz="3200" spc="-90" dirty="0"/>
              <a:t> </a:t>
            </a:r>
            <a:r>
              <a:rPr sz="3200" spc="-5" dirty="0"/>
              <a:t>Summary</a:t>
            </a:r>
            <a:endParaRPr sz="3200" dirty="0"/>
          </a:p>
        </p:txBody>
      </p:sp>
      <p:graphicFrame>
        <p:nvGraphicFramePr>
          <p:cNvPr id="3" name="object 3"/>
          <p:cNvGraphicFramePr>
            <a:graphicFrameLocks noGrp="1"/>
          </p:cNvGraphicFramePr>
          <p:nvPr>
            <p:extLst>
              <p:ext uri="{D42A27DB-BD31-4B8C-83A1-F6EECF244321}">
                <p14:modId xmlns:p14="http://schemas.microsoft.com/office/powerpoint/2010/main" val="324289085"/>
              </p:ext>
            </p:extLst>
          </p:nvPr>
        </p:nvGraphicFramePr>
        <p:xfrm>
          <a:off x="616386" y="628419"/>
          <a:ext cx="3581400" cy="5565241"/>
        </p:xfrm>
        <a:graphic>
          <a:graphicData uri="http://schemas.openxmlformats.org/drawingml/2006/table">
            <a:tbl>
              <a:tblPr firstRow="1" bandRow="1">
                <a:tableStyleId>{2D5ABB26-0587-4C30-8999-92F81FD0307C}</a:tableStyleId>
              </a:tblPr>
              <a:tblGrid>
                <a:gridCol w="1981200"/>
                <a:gridCol w="800100"/>
                <a:gridCol w="800100"/>
              </a:tblGrid>
              <a:tr h="339099">
                <a:tc gridSpan="3">
                  <a:txBody>
                    <a:bodyPr/>
                    <a:lstStyle/>
                    <a:p>
                      <a:pPr algn="ctr">
                        <a:lnSpc>
                          <a:spcPct val="100000"/>
                        </a:lnSpc>
                        <a:spcBef>
                          <a:spcPts val="235"/>
                        </a:spcBef>
                      </a:pPr>
                      <a:r>
                        <a:rPr sz="1600" b="1" spc="-5" dirty="0">
                          <a:solidFill>
                            <a:srgbClr val="FFFFFF"/>
                          </a:solidFill>
                          <a:latin typeface="Carlito"/>
                          <a:cs typeface="Carlito"/>
                        </a:rPr>
                        <a:t>WFI-EZ</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hMerge="1">
                  <a:txBody>
                    <a:bodyPr/>
                    <a:lstStyle/>
                    <a:p>
                      <a:endParaRPr/>
                    </a:p>
                  </a:txBody>
                  <a:tcPr marL="0" marR="0" marT="0" marB="0"/>
                </a:tc>
                <a:tc hMerge="1">
                  <a:txBody>
                    <a:bodyPr/>
                    <a:lstStyle/>
                    <a:p>
                      <a:endParaRPr/>
                    </a:p>
                  </a:txBody>
                  <a:tcPr marL="0" marR="0" marT="0" marB="0"/>
                </a:tc>
              </a:tr>
              <a:tr h="262899">
                <a:tc>
                  <a:txBody>
                    <a:bodyPr/>
                    <a:lstStyle/>
                    <a:p>
                      <a:pPr marL="85090">
                        <a:lnSpc>
                          <a:spcPct val="100000"/>
                        </a:lnSpc>
                        <a:spcBef>
                          <a:spcPts val="254"/>
                        </a:spcBef>
                      </a:pPr>
                      <a:r>
                        <a:rPr sz="1100" b="1" spc="-5" dirty="0">
                          <a:latin typeface="Carlito"/>
                          <a:cs typeface="Carlito"/>
                        </a:rPr>
                        <a:t>Number of Youth</a:t>
                      </a:r>
                      <a:r>
                        <a:rPr sz="1100" b="1" spc="-25" dirty="0">
                          <a:latin typeface="Carlito"/>
                          <a:cs typeface="Carlito"/>
                        </a:rPr>
                        <a:t> </a:t>
                      </a:r>
                      <a:r>
                        <a:rPr sz="1100" b="1" spc="-5" dirty="0">
                          <a:latin typeface="Carlito"/>
                          <a:cs typeface="Carlito"/>
                        </a:rPr>
                        <a:t>Assessed</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gridSpan="2">
                  <a:txBody>
                    <a:bodyPr/>
                    <a:lstStyle/>
                    <a:p>
                      <a:pPr marL="194945">
                        <a:lnSpc>
                          <a:spcPct val="100000"/>
                        </a:lnSpc>
                        <a:spcBef>
                          <a:spcPts val="254"/>
                        </a:spcBef>
                      </a:pPr>
                      <a:r>
                        <a:rPr sz="1100" spc="-5" dirty="0" smtClean="0">
                          <a:latin typeface="Carlito"/>
                          <a:cs typeface="Carlito"/>
                        </a:rPr>
                        <a:t>62</a:t>
                      </a:r>
                      <a:r>
                        <a:rPr lang="en-US" sz="1100" spc="-5" dirty="0" smtClean="0">
                          <a:latin typeface="Carlito"/>
                          <a:cs typeface="Carlito"/>
                        </a:rPr>
                        <a:t>6</a:t>
                      </a:r>
                      <a:r>
                        <a:rPr sz="1100" spc="-5" dirty="0" smtClean="0">
                          <a:latin typeface="Carlito"/>
                          <a:cs typeface="Carlito"/>
                        </a:rPr>
                        <a:t> </a:t>
                      </a:r>
                      <a:r>
                        <a:rPr sz="1100" spc="-5" dirty="0">
                          <a:latin typeface="Carlito"/>
                          <a:cs typeface="Carlito"/>
                        </a:rPr>
                        <a:t>forms </a:t>
                      </a:r>
                      <a:r>
                        <a:rPr sz="1100" dirty="0">
                          <a:latin typeface="Carlito"/>
                          <a:cs typeface="Carlito"/>
                        </a:rPr>
                        <a:t>and</a:t>
                      </a:r>
                      <a:r>
                        <a:rPr sz="1100" spc="-35" dirty="0">
                          <a:latin typeface="Carlito"/>
                          <a:cs typeface="Carlito"/>
                        </a:rPr>
                        <a:t> </a:t>
                      </a:r>
                      <a:r>
                        <a:rPr sz="1100" spc="-5" dirty="0">
                          <a:latin typeface="Carlito"/>
                          <a:cs typeface="Carlito"/>
                        </a:rPr>
                        <a:t>youth</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262899">
                <a:tc gridSpan="3">
                  <a:txBody>
                    <a:bodyPr/>
                    <a:lstStyle/>
                    <a:p>
                      <a:pPr marL="85090">
                        <a:lnSpc>
                          <a:spcPct val="100000"/>
                        </a:lnSpc>
                        <a:spcBef>
                          <a:spcPts val="254"/>
                        </a:spcBef>
                      </a:pPr>
                      <a:r>
                        <a:rPr sz="1100" b="1" spc="-5" dirty="0">
                          <a:latin typeface="Carlito"/>
                          <a:cs typeface="Carlito"/>
                        </a:rPr>
                        <a:t>Age of Youth </a:t>
                      </a:r>
                      <a:r>
                        <a:rPr sz="1100" b="1" dirty="0">
                          <a:latin typeface="Carlito"/>
                          <a:cs typeface="Carlito"/>
                        </a:rPr>
                        <a:t>&amp;</a:t>
                      </a:r>
                      <a:r>
                        <a:rPr sz="1100" b="1" spc="-15" dirty="0">
                          <a:latin typeface="Carlito"/>
                          <a:cs typeface="Carlito"/>
                        </a:rPr>
                        <a:t> </a:t>
                      </a:r>
                      <a:r>
                        <a:rPr sz="1100" b="1" spc="-5" dirty="0">
                          <a:latin typeface="Carlito"/>
                          <a:cs typeface="Carlito"/>
                        </a:rPr>
                        <a:t>Frequencies</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Mean</a:t>
                      </a:r>
                      <a:r>
                        <a:rPr sz="1100" spc="-10" dirty="0">
                          <a:latin typeface="Carlito"/>
                          <a:cs typeface="Carlito"/>
                        </a:rPr>
                        <a:t> </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gridSpan="2">
                  <a:txBody>
                    <a:bodyPr/>
                    <a:lstStyle/>
                    <a:p>
                      <a:pPr marR="2540" algn="ctr">
                        <a:lnSpc>
                          <a:spcPct val="100000"/>
                        </a:lnSpc>
                        <a:spcBef>
                          <a:spcPts val="254"/>
                        </a:spcBef>
                      </a:pPr>
                      <a:r>
                        <a:rPr lang="en-US" sz="1100" spc="-5" dirty="0" smtClean="0">
                          <a:latin typeface="Carlito"/>
                          <a:cs typeface="Carlito"/>
                        </a:rPr>
                        <a:t>11</a:t>
                      </a:r>
                      <a:r>
                        <a:rPr sz="1100" spc="-10" dirty="0" smtClean="0">
                          <a:latin typeface="Carlito"/>
                          <a:cs typeface="Carlito"/>
                        </a:rPr>
                        <a:t> </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Range</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gridSpan="2">
                  <a:txBody>
                    <a:bodyPr/>
                    <a:lstStyle/>
                    <a:p>
                      <a:pPr marR="635" algn="ctr">
                        <a:lnSpc>
                          <a:spcPct val="100000"/>
                        </a:lnSpc>
                        <a:spcBef>
                          <a:spcPts val="254"/>
                        </a:spcBef>
                      </a:pPr>
                      <a:r>
                        <a:rPr lang="en-US" sz="1100" dirty="0" smtClean="0">
                          <a:latin typeface="Carlito"/>
                          <a:cs typeface="Carlito"/>
                        </a:rPr>
                        <a:t>0</a:t>
                      </a:r>
                      <a:r>
                        <a:rPr sz="1100" dirty="0" smtClean="0">
                          <a:latin typeface="Carlito"/>
                          <a:cs typeface="Carlito"/>
                        </a:rPr>
                        <a:t> </a:t>
                      </a:r>
                      <a:r>
                        <a:rPr sz="1100" dirty="0">
                          <a:latin typeface="Carlito"/>
                          <a:cs typeface="Carlito"/>
                        </a:rPr>
                        <a:t>–</a:t>
                      </a:r>
                      <a:r>
                        <a:rPr sz="1100" spc="-20" dirty="0">
                          <a:latin typeface="Carlito"/>
                          <a:cs typeface="Carlito"/>
                        </a:rPr>
                        <a:t> </a:t>
                      </a:r>
                      <a:r>
                        <a:rPr sz="1100" spc="-5" dirty="0" smtClean="0">
                          <a:latin typeface="Carlito"/>
                          <a:cs typeface="Carlito"/>
                        </a:rPr>
                        <a:t>1</a:t>
                      </a:r>
                      <a:r>
                        <a:rPr lang="en-US" sz="1100" spc="-5" dirty="0" smtClean="0">
                          <a:latin typeface="Carlito"/>
                          <a:cs typeface="Carlito"/>
                        </a:rPr>
                        <a:t>9</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0-4</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gridSpan="2">
                  <a:txBody>
                    <a:bodyPr/>
                    <a:lstStyle/>
                    <a:p>
                      <a:pPr marR="2540" algn="ctr">
                        <a:lnSpc>
                          <a:spcPct val="100000"/>
                        </a:lnSpc>
                        <a:spcBef>
                          <a:spcPts val="254"/>
                        </a:spcBef>
                      </a:pPr>
                      <a:r>
                        <a:rPr sz="1100" spc="-5" dirty="0">
                          <a:latin typeface="Carlito"/>
                          <a:cs typeface="Carlito"/>
                        </a:rPr>
                        <a:t>23</a:t>
                      </a:r>
                      <a:r>
                        <a:rPr sz="1100" spc="-10" dirty="0">
                          <a:latin typeface="Carlito"/>
                          <a:cs typeface="Carlito"/>
                        </a:rPr>
                        <a:t> </a:t>
                      </a:r>
                      <a:r>
                        <a:rPr sz="1100" spc="-5" dirty="0">
                          <a:latin typeface="Carlito"/>
                          <a:cs typeface="Carlito"/>
                        </a:rPr>
                        <a:t>(4%)</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5-9</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gridSpan="2">
                  <a:txBody>
                    <a:bodyPr/>
                    <a:lstStyle/>
                    <a:p>
                      <a:pPr marL="508000">
                        <a:lnSpc>
                          <a:spcPct val="100000"/>
                        </a:lnSpc>
                        <a:spcBef>
                          <a:spcPts val="254"/>
                        </a:spcBef>
                      </a:pPr>
                      <a:r>
                        <a:rPr sz="1100" spc="-5" dirty="0" smtClean="0">
                          <a:latin typeface="Carlito"/>
                          <a:cs typeface="Carlito"/>
                        </a:rPr>
                        <a:t>2</a:t>
                      </a:r>
                      <a:r>
                        <a:rPr lang="en-US" sz="1100" spc="-5" dirty="0" smtClean="0">
                          <a:latin typeface="Carlito"/>
                          <a:cs typeface="Carlito"/>
                        </a:rPr>
                        <a:t>10</a:t>
                      </a:r>
                      <a:r>
                        <a:rPr sz="1100" spc="-15" dirty="0" smtClean="0">
                          <a:latin typeface="Carlito"/>
                          <a:cs typeface="Carlito"/>
                        </a:rPr>
                        <a:t> </a:t>
                      </a:r>
                      <a:r>
                        <a:rPr sz="1100" spc="-5" dirty="0">
                          <a:latin typeface="Carlito"/>
                          <a:cs typeface="Carlito"/>
                        </a:rPr>
                        <a:t>(</a:t>
                      </a:r>
                      <a:r>
                        <a:rPr sz="1100" spc="-5" dirty="0" smtClean="0">
                          <a:latin typeface="Carlito"/>
                          <a:cs typeface="Carlito"/>
                        </a:rPr>
                        <a:t>3</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10-14</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gridSpan="2">
                  <a:txBody>
                    <a:bodyPr/>
                    <a:lstStyle/>
                    <a:p>
                      <a:pPr marL="508000">
                        <a:lnSpc>
                          <a:spcPct val="100000"/>
                        </a:lnSpc>
                        <a:spcBef>
                          <a:spcPts val="254"/>
                        </a:spcBef>
                      </a:pPr>
                      <a:r>
                        <a:rPr sz="1100" spc="-5" dirty="0" smtClean="0">
                          <a:latin typeface="Carlito"/>
                          <a:cs typeface="Carlito"/>
                        </a:rPr>
                        <a:t>23</a:t>
                      </a:r>
                      <a:r>
                        <a:rPr lang="en-US" sz="1100" spc="-5" dirty="0" smtClean="0">
                          <a:latin typeface="Carlito"/>
                          <a:cs typeface="Carlito"/>
                        </a:rPr>
                        <a:t>1</a:t>
                      </a:r>
                      <a:r>
                        <a:rPr sz="1100" spc="-15" dirty="0" smtClean="0">
                          <a:latin typeface="Carlito"/>
                          <a:cs typeface="Carlito"/>
                        </a:rPr>
                        <a:t> </a:t>
                      </a:r>
                      <a:r>
                        <a:rPr sz="1100" spc="-5" dirty="0">
                          <a:latin typeface="Carlito"/>
                          <a:cs typeface="Carlito"/>
                        </a:rPr>
                        <a:t>(</a:t>
                      </a:r>
                      <a:r>
                        <a:rPr sz="1100" spc="-5" dirty="0" smtClean="0">
                          <a:latin typeface="Carlito"/>
                          <a:cs typeface="Carlito"/>
                        </a:rPr>
                        <a:t>3</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131450">
                <a:tc>
                  <a:txBody>
                    <a:bodyPr/>
                    <a:lstStyle/>
                    <a:p>
                      <a:pPr marL="243204">
                        <a:lnSpc>
                          <a:spcPct val="100000"/>
                        </a:lnSpc>
                        <a:spcBef>
                          <a:spcPts val="254"/>
                        </a:spcBef>
                      </a:pPr>
                      <a:r>
                        <a:rPr sz="1100" spc="-5" dirty="0" smtClean="0">
                          <a:latin typeface="Carlito"/>
                          <a:cs typeface="Carlito"/>
                        </a:rPr>
                        <a:t>15-1</a:t>
                      </a:r>
                      <a:r>
                        <a:rPr lang="en-US" sz="1100" spc="-5" dirty="0" smtClean="0">
                          <a:latin typeface="Carlito"/>
                          <a:cs typeface="Carlito"/>
                        </a:rPr>
                        <a:t>8</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c gridSpan="2">
                  <a:txBody>
                    <a:bodyPr/>
                    <a:lstStyle/>
                    <a:p>
                      <a:pPr marL="508000">
                        <a:lnSpc>
                          <a:spcPct val="100000"/>
                        </a:lnSpc>
                        <a:spcBef>
                          <a:spcPts val="254"/>
                        </a:spcBef>
                      </a:pPr>
                      <a:r>
                        <a:rPr sz="1100" spc="-5" dirty="0" smtClean="0">
                          <a:latin typeface="Carlito"/>
                          <a:cs typeface="Carlito"/>
                        </a:rPr>
                        <a:t>1</a:t>
                      </a:r>
                      <a:r>
                        <a:rPr lang="en-US" sz="1100" spc="-5" dirty="0" smtClean="0">
                          <a:latin typeface="Carlito"/>
                          <a:cs typeface="Carlito"/>
                        </a:rPr>
                        <a:t>61</a:t>
                      </a:r>
                      <a:r>
                        <a:rPr sz="1100" spc="-15" dirty="0" smtClean="0">
                          <a:latin typeface="Carlito"/>
                          <a:cs typeface="Carlito"/>
                        </a:rPr>
                        <a:t> </a:t>
                      </a:r>
                      <a:r>
                        <a:rPr sz="1100" spc="-5" dirty="0">
                          <a:latin typeface="Carlito"/>
                          <a:cs typeface="Carlito"/>
                        </a:rPr>
                        <a:t>(</a:t>
                      </a:r>
                      <a:r>
                        <a:rPr sz="1100" spc="-5" dirty="0" smtClean="0">
                          <a:latin typeface="Carlito"/>
                          <a:cs typeface="Carlito"/>
                        </a:rPr>
                        <a:t>2</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c hMerge="1">
                  <a:txBody>
                    <a:bodyPr/>
                    <a:lstStyle/>
                    <a:p>
                      <a:endParaRPr/>
                    </a:p>
                  </a:txBody>
                  <a:tcPr marL="0" marR="0" marT="0" marB="0"/>
                </a:tc>
              </a:tr>
              <a:tr h="293936">
                <a:tc>
                  <a:txBody>
                    <a:bodyPr/>
                    <a:lstStyle/>
                    <a:p>
                      <a:pPr marL="243204">
                        <a:lnSpc>
                          <a:spcPct val="100000"/>
                        </a:lnSpc>
                        <a:spcBef>
                          <a:spcPts val="254"/>
                        </a:spcBef>
                      </a:pPr>
                      <a:r>
                        <a:rPr lang="en-US" sz="1100" dirty="0" smtClean="0">
                          <a:latin typeface="Carlito"/>
                          <a:cs typeface="Carlito"/>
                        </a:rPr>
                        <a:t>19 and older </a:t>
                      </a:r>
                      <a:endParaRPr sz="1100" dirty="0">
                        <a:latin typeface="Carlito"/>
                        <a:cs typeface="Carlito"/>
                      </a:endParaRPr>
                    </a:p>
                  </a:txBody>
                  <a:tcPr marL="0" marR="0" marT="323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D8CFE6"/>
                    </a:solidFill>
                  </a:tcPr>
                </a:tc>
                <a:tc gridSpan="2">
                  <a:txBody>
                    <a:bodyPr/>
                    <a:lstStyle/>
                    <a:p>
                      <a:pPr marL="508000">
                        <a:lnSpc>
                          <a:spcPct val="100000"/>
                        </a:lnSpc>
                        <a:spcBef>
                          <a:spcPts val="254"/>
                        </a:spcBef>
                      </a:pPr>
                      <a:r>
                        <a:rPr lang="en-US" sz="1100" dirty="0" smtClean="0">
                          <a:latin typeface="Carlito"/>
                          <a:cs typeface="Carlito"/>
                        </a:rPr>
                        <a:t>  1 (&lt;1%)</a:t>
                      </a:r>
                      <a:endParaRPr sz="1100" dirty="0">
                        <a:latin typeface="Carlito"/>
                        <a:cs typeface="Carlito"/>
                      </a:endParaRPr>
                    </a:p>
                  </a:txBody>
                  <a:tcPr marL="0" marR="0" marT="323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D8CFE6"/>
                    </a:solidFill>
                  </a:tcPr>
                </a:tc>
                <a:tc hMerge="1">
                  <a:txBody>
                    <a:bodyPr/>
                    <a:lstStyle/>
                    <a:p>
                      <a:endParaRPr lang="en-US"/>
                    </a:p>
                  </a:txBody>
                  <a:tcPr/>
                </a:tc>
              </a:tr>
              <a:tr h="262899">
                <a:tc>
                  <a:txBody>
                    <a:bodyPr/>
                    <a:lstStyle/>
                    <a:p>
                      <a:pPr marL="243204">
                        <a:lnSpc>
                          <a:spcPct val="100000"/>
                        </a:lnSpc>
                        <a:spcBef>
                          <a:spcPts val="254"/>
                        </a:spcBef>
                      </a:pPr>
                      <a:r>
                        <a:rPr sz="1100" spc="-5" dirty="0">
                          <a:latin typeface="Carlito"/>
                          <a:cs typeface="Carlito"/>
                        </a:rPr>
                        <a:t>Missing</a:t>
                      </a:r>
                      <a:endParaRPr sz="1100" dirty="0">
                        <a:latin typeface="Carlito"/>
                        <a:cs typeface="Carlito"/>
                      </a:endParaRPr>
                    </a:p>
                  </a:txBody>
                  <a:tcPr marL="0" marR="0" marT="32384"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gridSpan="2">
                  <a:txBody>
                    <a:bodyPr/>
                    <a:lstStyle/>
                    <a:p>
                      <a:pPr algn="ctr">
                        <a:lnSpc>
                          <a:spcPct val="100000"/>
                        </a:lnSpc>
                        <a:spcBef>
                          <a:spcPts val="254"/>
                        </a:spcBef>
                      </a:pPr>
                      <a:r>
                        <a:rPr sz="1100" dirty="0">
                          <a:latin typeface="Carlito"/>
                          <a:cs typeface="Carlito"/>
                        </a:rPr>
                        <a:t>0</a:t>
                      </a:r>
                    </a:p>
                  </a:txBody>
                  <a:tcPr marL="0" marR="0" marT="32384"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hMerge="1">
                  <a:txBody>
                    <a:bodyPr/>
                    <a:lstStyle/>
                    <a:p>
                      <a:endParaRPr/>
                    </a:p>
                  </a:txBody>
                  <a:tcPr marL="0" marR="0" marT="0" marB="0"/>
                </a:tc>
              </a:tr>
              <a:tr h="262899">
                <a:tc gridSpan="3">
                  <a:txBody>
                    <a:bodyPr/>
                    <a:lstStyle/>
                    <a:p>
                      <a:pPr marL="85090">
                        <a:lnSpc>
                          <a:spcPct val="100000"/>
                        </a:lnSpc>
                        <a:spcBef>
                          <a:spcPts val="254"/>
                        </a:spcBef>
                      </a:pPr>
                      <a:r>
                        <a:rPr sz="1100" b="1" spc="-5" dirty="0">
                          <a:latin typeface="Carlito"/>
                          <a:cs typeface="Carlito"/>
                        </a:rPr>
                        <a:t>Gender</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Male</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gridSpan="2">
                  <a:txBody>
                    <a:bodyPr/>
                    <a:lstStyle/>
                    <a:p>
                      <a:pPr marL="508000">
                        <a:lnSpc>
                          <a:spcPct val="100000"/>
                        </a:lnSpc>
                        <a:spcBef>
                          <a:spcPts val="254"/>
                        </a:spcBef>
                      </a:pPr>
                      <a:r>
                        <a:rPr lang="en-US" sz="1100" spc="-5" dirty="0" smtClean="0">
                          <a:latin typeface="Carlito"/>
                          <a:cs typeface="Carlito"/>
                        </a:rPr>
                        <a:t>385</a:t>
                      </a:r>
                      <a:r>
                        <a:rPr sz="1100" spc="-15" dirty="0" smtClean="0">
                          <a:latin typeface="Carlito"/>
                          <a:cs typeface="Carlito"/>
                        </a:rPr>
                        <a:t> </a:t>
                      </a:r>
                      <a:r>
                        <a:rPr sz="1100" spc="-5" dirty="0">
                          <a:latin typeface="Carlito"/>
                          <a:cs typeface="Carlito"/>
                        </a:rPr>
                        <a:t>(</a:t>
                      </a:r>
                      <a:r>
                        <a:rPr sz="1100" spc="-5" dirty="0" smtClean="0">
                          <a:latin typeface="Carlito"/>
                          <a:cs typeface="Carlito"/>
                        </a:rPr>
                        <a:t>6</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Female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gridSpan="2">
                  <a:txBody>
                    <a:bodyPr/>
                    <a:lstStyle/>
                    <a:p>
                      <a:pPr marL="508000">
                        <a:lnSpc>
                          <a:spcPct val="100000"/>
                        </a:lnSpc>
                        <a:spcBef>
                          <a:spcPts val="254"/>
                        </a:spcBef>
                      </a:pPr>
                      <a:r>
                        <a:rPr sz="1100" spc="-5" dirty="0" smtClean="0">
                          <a:latin typeface="Carlito"/>
                          <a:cs typeface="Carlito"/>
                        </a:rPr>
                        <a:t>2</a:t>
                      </a:r>
                      <a:r>
                        <a:rPr lang="en-US" sz="1100" spc="-5" dirty="0" smtClean="0">
                          <a:latin typeface="Carlito"/>
                          <a:cs typeface="Carlito"/>
                        </a:rPr>
                        <a:t>38</a:t>
                      </a:r>
                      <a:r>
                        <a:rPr lang="en-US" sz="1100" spc="-5" baseline="0" dirty="0" smtClean="0">
                          <a:latin typeface="Carlito"/>
                          <a:cs typeface="Carlito"/>
                        </a:rPr>
                        <a:t> </a:t>
                      </a:r>
                      <a:r>
                        <a:rPr sz="1100" spc="-5" dirty="0" smtClean="0">
                          <a:latin typeface="Carlito"/>
                          <a:cs typeface="Carlito"/>
                        </a:rPr>
                        <a:t>(3</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Transgender</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gridSpan="2">
                  <a:txBody>
                    <a:bodyPr/>
                    <a:lstStyle/>
                    <a:p>
                      <a:pPr marR="1905" algn="ctr">
                        <a:lnSpc>
                          <a:spcPct val="100000"/>
                        </a:lnSpc>
                        <a:spcBef>
                          <a:spcPts val="254"/>
                        </a:spcBef>
                      </a:pPr>
                      <a:r>
                        <a:rPr lang="en-US" sz="1100" spc="0" dirty="0" smtClean="0">
                          <a:latin typeface="Carlito"/>
                          <a:cs typeface="Carlito"/>
                        </a:rPr>
                        <a:t>3</a:t>
                      </a:r>
                      <a:r>
                        <a:rPr sz="1100" spc="-10" dirty="0" smtClean="0">
                          <a:latin typeface="Carlito"/>
                          <a:cs typeface="Carlito"/>
                        </a:rPr>
                        <a:t> </a:t>
                      </a:r>
                      <a:r>
                        <a:rPr sz="1100" spc="-5" dirty="0" smtClean="0">
                          <a:latin typeface="Carlito"/>
                          <a:cs typeface="Carlito"/>
                        </a:rPr>
                        <a:t>(</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r>
              <a:tr h="262899">
                <a:tc>
                  <a:txBody>
                    <a:bodyPr/>
                    <a:lstStyle/>
                    <a:p>
                      <a:pPr marL="85090">
                        <a:lnSpc>
                          <a:spcPct val="100000"/>
                        </a:lnSpc>
                        <a:spcBef>
                          <a:spcPts val="254"/>
                        </a:spcBef>
                      </a:pPr>
                      <a:r>
                        <a:rPr sz="1100" b="1" spc="-5" dirty="0">
                          <a:latin typeface="Carlito"/>
                          <a:cs typeface="Carlito"/>
                        </a:rPr>
                        <a:t>Race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315"/>
                        </a:spcBef>
                      </a:pPr>
                      <a:r>
                        <a:rPr sz="1100" dirty="0" smtClean="0">
                          <a:latin typeface="Carlito"/>
                          <a:cs typeface="Carlito"/>
                        </a:rPr>
                        <a:t>N</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315"/>
                        </a:spcBef>
                      </a:pPr>
                      <a:r>
                        <a:rPr sz="1100" dirty="0">
                          <a:latin typeface="Carlito"/>
                          <a:cs typeface="Carlito"/>
                        </a:rPr>
                        <a:t>%</a:t>
                      </a: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262899">
                <a:tc>
                  <a:txBody>
                    <a:bodyPr/>
                    <a:lstStyle/>
                    <a:p>
                      <a:pPr marL="256540">
                        <a:lnSpc>
                          <a:spcPct val="100000"/>
                        </a:lnSpc>
                        <a:spcBef>
                          <a:spcPts val="254"/>
                        </a:spcBef>
                      </a:pPr>
                      <a:r>
                        <a:rPr sz="1100" spc="-5" dirty="0">
                          <a:latin typeface="Carlito"/>
                          <a:cs typeface="Carlito"/>
                        </a:rPr>
                        <a:t>White</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dirty="0" smtClean="0">
                          <a:latin typeface="Carlito"/>
                          <a:cs typeface="Carlito"/>
                        </a:rPr>
                        <a:t>243</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spc="-5" dirty="0" smtClean="0">
                          <a:latin typeface="Carlito"/>
                          <a:cs typeface="Carlito"/>
                        </a:rPr>
                        <a:t>39</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262899">
                <a:tc>
                  <a:txBody>
                    <a:bodyPr/>
                    <a:lstStyle/>
                    <a:p>
                      <a:pPr marL="256540">
                        <a:lnSpc>
                          <a:spcPct val="100000"/>
                        </a:lnSpc>
                        <a:spcBef>
                          <a:spcPts val="254"/>
                        </a:spcBef>
                      </a:pPr>
                      <a:r>
                        <a:rPr sz="1100" spc="-5" dirty="0">
                          <a:latin typeface="Carlito"/>
                          <a:cs typeface="Carlito"/>
                        </a:rPr>
                        <a:t>Black or African</a:t>
                      </a:r>
                      <a:r>
                        <a:rPr sz="1100" spc="-30" dirty="0">
                          <a:latin typeface="Carlito"/>
                          <a:cs typeface="Carlito"/>
                        </a:rPr>
                        <a:t> </a:t>
                      </a:r>
                      <a:r>
                        <a:rPr sz="1100" spc="-5" dirty="0">
                          <a:latin typeface="Carlito"/>
                          <a:cs typeface="Carlito"/>
                        </a:rPr>
                        <a:t>American</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254"/>
                        </a:spcBef>
                      </a:pPr>
                      <a:r>
                        <a:rPr lang="en-US" sz="1100" dirty="0" smtClean="0">
                          <a:latin typeface="Carlito"/>
                          <a:cs typeface="Carlito"/>
                        </a:rPr>
                        <a:t>217</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254"/>
                        </a:spcBef>
                      </a:pPr>
                      <a:r>
                        <a:rPr lang="en-US" sz="1100" spc="-5" dirty="0" smtClean="0">
                          <a:latin typeface="Carlito"/>
                          <a:cs typeface="Carlito"/>
                        </a:rPr>
                        <a:t>35</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262899">
                <a:tc>
                  <a:txBody>
                    <a:bodyPr/>
                    <a:lstStyle/>
                    <a:p>
                      <a:pPr marL="256540">
                        <a:lnSpc>
                          <a:spcPct val="100000"/>
                        </a:lnSpc>
                        <a:spcBef>
                          <a:spcPts val="254"/>
                        </a:spcBef>
                      </a:pPr>
                      <a:r>
                        <a:rPr sz="1100" spc="-5" dirty="0">
                          <a:latin typeface="Carlito"/>
                          <a:cs typeface="Carlito"/>
                        </a:rPr>
                        <a:t>Asian</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dirty="0" smtClean="0">
                          <a:latin typeface="Carlito"/>
                          <a:cs typeface="Carlito"/>
                        </a:rPr>
                        <a:t>5</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262899">
                <a:tc>
                  <a:txBody>
                    <a:bodyPr/>
                    <a:lstStyle/>
                    <a:p>
                      <a:pPr marL="256540">
                        <a:lnSpc>
                          <a:spcPct val="100000"/>
                        </a:lnSpc>
                        <a:spcBef>
                          <a:spcPts val="254"/>
                        </a:spcBef>
                      </a:pPr>
                      <a:r>
                        <a:rPr sz="1100" spc="-5" dirty="0">
                          <a:latin typeface="Carlito"/>
                          <a:cs typeface="Carlito"/>
                        </a:rPr>
                        <a:t>Amer. Indian/Alaska</a:t>
                      </a:r>
                      <a:r>
                        <a:rPr sz="1100" spc="-30" dirty="0">
                          <a:latin typeface="Carlito"/>
                          <a:cs typeface="Carlito"/>
                        </a:rPr>
                        <a:t> </a:t>
                      </a:r>
                      <a:r>
                        <a:rPr sz="1100" spc="-5" dirty="0">
                          <a:latin typeface="Carlito"/>
                          <a:cs typeface="Carlito"/>
                        </a:rPr>
                        <a:t>Native</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c>
                  <a:txBody>
                    <a:bodyPr/>
                    <a:lstStyle/>
                    <a:p>
                      <a:pPr algn="ctr">
                        <a:lnSpc>
                          <a:spcPct val="100000"/>
                        </a:lnSpc>
                        <a:spcBef>
                          <a:spcPts val="254"/>
                        </a:spcBef>
                      </a:pPr>
                      <a:r>
                        <a:rPr lang="en-US" sz="1100" dirty="0" smtClean="0">
                          <a:latin typeface="Carlito"/>
                          <a:cs typeface="Carlito"/>
                        </a:rPr>
                        <a:t>7</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c>
                  <a:txBody>
                    <a:bodyPr/>
                    <a:lstStyle/>
                    <a:p>
                      <a:pPr algn="ctr">
                        <a:lnSpc>
                          <a:spcPct val="100000"/>
                        </a:lnSpc>
                        <a:spcBef>
                          <a:spcPts val="254"/>
                        </a:spcBef>
                      </a:pP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r>
              <a:tr h="262899">
                <a:tc>
                  <a:txBody>
                    <a:bodyPr/>
                    <a:lstStyle/>
                    <a:p>
                      <a:pPr marL="256540">
                        <a:lnSpc>
                          <a:spcPct val="100000"/>
                        </a:lnSpc>
                        <a:spcBef>
                          <a:spcPts val="254"/>
                        </a:spcBef>
                      </a:pPr>
                      <a:r>
                        <a:rPr sz="1100" spc="-5" dirty="0">
                          <a:latin typeface="Carlito"/>
                          <a:cs typeface="Carlito"/>
                        </a:rPr>
                        <a:t>Multi-Racial</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sz="1100" spc="-5" dirty="0" smtClean="0">
                          <a:latin typeface="Carlito"/>
                          <a:cs typeface="Carlito"/>
                        </a:rPr>
                        <a:t>%</a:t>
                      </a:r>
                      <a:endParaRPr lang="en-US" sz="1100" spc="-5" dirty="0" smtClean="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bl>
          </a:graphicData>
        </a:graphic>
      </p:graphicFrame>
      <p:graphicFrame>
        <p:nvGraphicFramePr>
          <p:cNvPr id="4" name="object 4"/>
          <p:cNvGraphicFramePr>
            <a:graphicFrameLocks noGrp="1"/>
          </p:cNvGraphicFramePr>
          <p:nvPr>
            <p:extLst>
              <p:ext uri="{D42A27DB-BD31-4B8C-83A1-F6EECF244321}">
                <p14:modId xmlns:p14="http://schemas.microsoft.com/office/powerpoint/2010/main" val="3365373650"/>
              </p:ext>
            </p:extLst>
          </p:nvPr>
        </p:nvGraphicFramePr>
        <p:xfrm>
          <a:off x="4800182" y="628777"/>
          <a:ext cx="3581400" cy="5777824"/>
        </p:xfrm>
        <a:graphic>
          <a:graphicData uri="http://schemas.openxmlformats.org/drawingml/2006/table">
            <a:tbl>
              <a:tblPr firstRow="1" bandRow="1">
                <a:tableStyleId>{2D5ABB26-0587-4C30-8999-92F81FD0307C}</a:tableStyleId>
              </a:tblPr>
              <a:tblGrid>
                <a:gridCol w="1981200"/>
                <a:gridCol w="800100"/>
                <a:gridCol w="800100"/>
              </a:tblGrid>
              <a:tr h="339099">
                <a:tc gridSpan="3">
                  <a:txBody>
                    <a:bodyPr/>
                    <a:lstStyle/>
                    <a:p>
                      <a:pPr algn="ctr">
                        <a:lnSpc>
                          <a:spcPct val="100000"/>
                        </a:lnSpc>
                        <a:spcBef>
                          <a:spcPts val="235"/>
                        </a:spcBef>
                      </a:pPr>
                      <a:r>
                        <a:rPr sz="1600" b="1" spc="-5" dirty="0">
                          <a:solidFill>
                            <a:srgbClr val="FFFFFF"/>
                          </a:solidFill>
                          <a:latin typeface="Carlito"/>
                          <a:cs typeface="Carlito"/>
                        </a:rPr>
                        <a:t>TOM</a:t>
                      </a:r>
                      <a:r>
                        <a:rPr sz="1600" b="1" spc="-10" dirty="0">
                          <a:solidFill>
                            <a:srgbClr val="FFFFFF"/>
                          </a:solidFill>
                          <a:latin typeface="Carlito"/>
                          <a:cs typeface="Carlito"/>
                        </a:rPr>
                        <a:t> </a:t>
                      </a:r>
                      <a:r>
                        <a:rPr sz="1600" b="1" spc="-5" dirty="0">
                          <a:solidFill>
                            <a:srgbClr val="FFFFFF"/>
                          </a:solidFill>
                          <a:latin typeface="Carlito"/>
                          <a:cs typeface="Carlito"/>
                        </a:rPr>
                        <a:t>2.0</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hMerge="1">
                  <a:txBody>
                    <a:bodyPr/>
                    <a:lstStyle/>
                    <a:p>
                      <a:endParaRPr/>
                    </a:p>
                  </a:txBody>
                  <a:tcPr marL="0" marR="0" marT="0" marB="0"/>
                </a:tc>
                <a:tc hMerge="1">
                  <a:txBody>
                    <a:bodyPr/>
                    <a:lstStyle/>
                    <a:p>
                      <a:endParaRPr/>
                    </a:p>
                  </a:txBody>
                  <a:tcPr marL="0" marR="0" marT="0" marB="0"/>
                </a:tc>
              </a:tr>
              <a:tr h="262899">
                <a:tc>
                  <a:txBody>
                    <a:bodyPr/>
                    <a:lstStyle/>
                    <a:p>
                      <a:pPr marL="85090">
                        <a:lnSpc>
                          <a:spcPct val="100000"/>
                        </a:lnSpc>
                        <a:spcBef>
                          <a:spcPts val="254"/>
                        </a:spcBef>
                      </a:pPr>
                      <a:r>
                        <a:rPr sz="1100" b="1" spc="-5" dirty="0">
                          <a:latin typeface="Carlito"/>
                          <a:cs typeface="Carlito"/>
                        </a:rPr>
                        <a:t>Number of Youth</a:t>
                      </a:r>
                      <a:r>
                        <a:rPr sz="1100" b="1" spc="-25" dirty="0">
                          <a:latin typeface="Carlito"/>
                          <a:cs typeface="Carlito"/>
                        </a:rPr>
                        <a:t> </a:t>
                      </a:r>
                      <a:r>
                        <a:rPr sz="1100" b="1" spc="-5" dirty="0">
                          <a:latin typeface="Carlito"/>
                          <a:cs typeface="Carlito"/>
                        </a:rPr>
                        <a:t>Assessed</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gridSpan="2">
                  <a:txBody>
                    <a:bodyPr/>
                    <a:lstStyle/>
                    <a:p>
                      <a:pPr marL="505459">
                        <a:lnSpc>
                          <a:spcPct val="100000"/>
                        </a:lnSpc>
                        <a:spcBef>
                          <a:spcPts val="254"/>
                        </a:spcBef>
                      </a:pPr>
                      <a:r>
                        <a:rPr lang="en-US" sz="1100" spc="-5" dirty="0" smtClean="0">
                          <a:latin typeface="Carlito"/>
                          <a:cs typeface="Carlito"/>
                        </a:rPr>
                        <a:t>394</a:t>
                      </a:r>
                      <a:r>
                        <a:rPr sz="1100" spc="-15" dirty="0" smtClean="0">
                          <a:latin typeface="Carlito"/>
                          <a:cs typeface="Carlito"/>
                        </a:rPr>
                        <a:t> </a:t>
                      </a:r>
                      <a:r>
                        <a:rPr sz="1100" spc="-5" dirty="0">
                          <a:latin typeface="Carlito"/>
                          <a:cs typeface="Carlito"/>
                        </a:rPr>
                        <a:t>forms</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gridSpan="3">
                  <a:txBody>
                    <a:bodyPr/>
                    <a:lstStyle/>
                    <a:p>
                      <a:pPr marL="85090">
                        <a:lnSpc>
                          <a:spcPct val="100000"/>
                        </a:lnSpc>
                        <a:spcBef>
                          <a:spcPts val="254"/>
                        </a:spcBef>
                      </a:pPr>
                      <a:r>
                        <a:rPr sz="1100" b="1" spc="-5" dirty="0">
                          <a:latin typeface="Carlito"/>
                          <a:cs typeface="Carlito"/>
                        </a:rPr>
                        <a:t>Age of Youth </a:t>
                      </a:r>
                      <a:r>
                        <a:rPr sz="1100" b="1" dirty="0">
                          <a:latin typeface="Carlito"/>
                          <a:cs typeface="Carlito"/>
                        </a:rPr>
                        <a:t>&amp;</a:t>
                      </a:r>
                      <a:r>
                        <a:rPr sz="1100" b="1" spc="-15" dirty="0">
                          <a:latin typeface="Carlito"/>
                          <a:cs typeface="Carlito"/>
                        </a:rPr>
                        <a:t> </a:t>
                      </a:r>
                      <a:r>
                        <a:rPr sz="1100" b="1" spc="-5" dirty="0">
                          <a:latin typeface="Carlito"/>
                          <a:cs typeface="Carlito"/>
                        </a:rPr>
                        <a:t>Frequencies</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Mean</a:t>
                      </a:r>
                      <a:r>
                        <a:rPr sz="1100" spc="-10" dirty="0">
                          <a:latin typeface="Carlito"/>
                          <a:cs typeface="Carlito"/>
                        </a:rPr>
                        <a:t> </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algn="ctr">
                        <a:lnSpc>
                          <a:spcPct val="100000"/>
                        </a:lnSpc>
                      </a:pPr>
                      <a:r>
                        <a:rPr lang="en-US" sz="1100" baseline="0" dirty="0" smtClean="0">
                          <a:latin typeface="Times New Roman"/>
                          <a:cs typeface="Times New Roman"/>
                        </a:rPr>
                        <a:t>11</a:t>
                      </a:r>
                      <a:endParaRPr sz="1100" baseline="0" dirty="0">
                        <a:latin typeface="Times New Roman"/>
                        <a:cs typeface="Times New Roman"/>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Range</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R="635" algn="ctr">
                        <a:lnSpc>
                          <a:spcPct val="100000"/>
                        </a:lnSpc>
                        <a:spcBef>
                          <a:spcPts val="254"/>
                        </a:spcBef>
                      </a:pPr>
                      <a:r>
                        <a:rPr lang="en-US" sz="1100" dirty="0" smtClean="0">
                          <a:latin typeface="Carlito"/>
                          <a:cs typeface="Carlito"/>
                        </a:rPr>
                        <a:t>1</a:t>
                      </a:r>
                      <a:r>
                        <a:rPr sz="1100" dirty="0" smtClean="0">
                          <a:latin typeface="Carlito"/>
                          <a:cs typeface="Carlito"/>
                        </a:rPr>
                        <a:t> </a:t>
                      </a:r>
                      <a:r>
                        <a:rPr sz="1100" dirty="0">
                          <a:latin typeface="Carlito"/>
                          <a:cs typeface="Carlito"/>
                        </a:rPr>
                        <a:t>–</a:t>
                      </a:r>
                      <a:r>
                        <a:rPr sz="1100" spc="-20" dirty="0">
                          <a:latin typeface="Carlito"/>
                          <a:cs typeface="Carlito"/>
                        </a:rPr>
                        <a:t> </a:t>
                      </a:r>
                      <a:r>
                        <a:rPr sz="1100" spc="-5" dirty="0">
                          <a:latin typeface="Carlito"/>
                          <a:cs typeface="Carlito"/>
                        </a:rPr>
                        <a:t>20</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0-4</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marR="2540" algn="ctr">
                        <a:lnSpc>
                          <a:spcPct val="100000"/>
                        </a:lnSpc>
                        <a:spcBef>
                          <a:spcPts val="254"/>
                        </a:spcBef>
                      </a:pPr>
                      <a:r>
                        <a:rPr lang="en-US" sz="1100" spc="-5" dirty="0" smtClean="0">
                          <a:latin typeface="Carlito"/>
                          <a:cs typeface="Carlito"/>
                        </a:rPr>
                        <a:t>6</a:t>
                      </a:r>
                      <a:r>
                        <a:rPr sz="1100" spc="-10" dirty="0" smtClean="0">
                          <a:latin typeface="Carlito"/>
                          <a:cs typeface="Carlito"/>
                        </a:rPr>
                        <a:t> </a:t>
                      </a:r>
                      <a:r>
                        <a:rPr sz="1100" spc="-5" dirty="0" smtClean="0">
                          <a:latin typeface="Carlito"/>
                          <a:cs typeface="Carlito"/>
                        </a:rPr>
                        <a:t>(</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5-9</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L="508000">
                        <a:lnSpc>
                          <a:spcPct val="100000"/>
                        </a:lnSpc>
                        <a:spcBef>
                          <a:spcPts val="254"/>
                        </a:spcBef>
                      </a:pPr>
                      <a:r>
                        <a:rPr lang="en-US" sz="1100" spc="-5" dirty="0" smtClean="0">
                          <a:latin typeface="Carlito"/>
                          <a:cs typeface="Carlito"/>
                        </a:rPr>
                        <a:t>89</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23</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10-14</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marL="508000">
                        <a:lnSpc>
                          <a:spcPct val="100000"/>
                        </a:lnSpc>
                        <a:spcBef>
                          <a:spcPts val="254"/>
                        </a:spcBef>
                      </a:pPr>
                      <a:r>
                        <a:rPr lang="en-US" sz="1100" spc="-5" dirty="0" smtClean="0">
                          <a:latin typeface="Carlito"/>
                          <a:cs typeface="Carlito"/>
                        </a:rPr>
                        <a:t>114</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29</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15-18</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L="508000">
                        <a:lnSpc>
                          <a:spcPct val="100000"/>
                        </a:lnSpc>
                        <a:spcBef>
                          <a:spcPts val="254"/>
                        </a:spcBef>
                      </a:pPr>
                      <a:r>
                        <a:rPr lang="en-US" sz="1100" spc="-5" dirty="0" smtClean="0">
                          <a:latin typeface="Carlito"/>
                          <a:cs typeface="Carlito"/>
                        </a:rPr>
                        <a:t>82</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21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19 </a:t>
                      </a:r>
                      <a:r>
                        <a:rPr sz="1100" dirty="0">
                          <a:latin typeface="Carlito"/>
                          <a:cs typeface="Carlito"/>
                        </a:rPr>
                        <a:t>and</a:t>
                      </a:r>
                      <a:r>
                        <a:rPr sz="1100" spc="-15" dirty="0">
                          <a:latin typeface="Carlito"/>
                          <a:cs typeface="Carlito"/>
                        </a:rPr>
                        <a:t> </a:t>
                      </a:r>
                      <a:r>
                        <a:rPr sz="1100" spc="-5" dirty="0">
                          <a:latin typeface="Carlito"/>
                          <a:cs typeface="Carlito"/>
                        </a:rPr>
                        <a:t>older</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marR="2540" algn="ctr">
                        <a:lnSpc>
                          <a:spcPct val="100000"/>
                        </a:lnSpc>
                        <a:spcBef>
                          <a:spcPts val="254"/>
                        </a:spcBef>
                      </a:pPr>
                      <a:r>
                        <a:rPr lang="en-US" sz="1100" spc="-5" dirty="0" smtClean="0">
                          <a:latin typeface="Carlito"/>
                          <a:cs typeface="Carlito"/>
                        </a:rPr>
                        <a:t>8</a:t>
                      </a:r>
                      <a:r>
                        <a:rPr sz="1100" spc="-10" dirty="0" smtClean="0">
                          <a:latin typeface="Carlito"/>
                          <a:cs typeface="Carlito"/>
                        </a:rPr>
                        <a:t> </a:t>
                      </a:r>
                      <a:r>
                        <a:rPr sz="1100" spc="-5" dirty="0">
                          <a:latin typeface="Carlito"/>
                          <a:cs typeface="Carlito"/>
                        </a:rPr>
                        <a:t>(2%)</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Missing</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R="2540" algn="ctr">
                        <a:lnSpc>
                          <a:spcPct val="100000"/>
                        </a:lnSpc>
                        <a:spcBef>
                          <a:spcPts val="254"/>
                        </a:spcBef>
                      </a:pPr>
                      <a:r>
                        <a:rPr lang="en-US" sz="1100" spc="-5" dirty="0" smtClean="0">
                          <a:latin typeface="Carlito"/>
                          <a:cs typeface="Carlito"/>
                        </a:rPr>
                        <a:t>95</a:t>
                      </a:r>
                      <a:r>
                        <a:rPr sz="1100" spc="-10" dirty="0" smtClean="0">
                          <a:latin typeface="Carlito"/>
                          <a:cs typeface="Carlito"/>
                        </a:rPr>
                        <a:t> </a:t>
                      </a:r>
                      <a:r>
                        <a:rPr sz="1100" spc="-5" dirty="0">
                          <a:latin typeface="Carlito"/>
                          <a:cs typeface="Carlito"/>
                        </a:rPr>
                        <a:t>(</a:t>
                      </a:r>
                      <a:r>
                        <a:rPr sz="1100" spc="-5" dirty="0" smtClean="0">
                          <a:latin typeface="Carlito"/>
                          <a:cs typeface="Carlito"/>
                        </a:rPr>
                        <a:t>2</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gridSpan="3">
                  <a:txBody>
                    <a:bodyPr/>
                    <a:lstStyle/>
                    <a:p>
                      <a:pPr marL="85090">
                        <a:lnSpc>
                          <a:spcPct val="100000"/>
                        </a:lnSpc>
                        <a:spcBef>
                          <a:spcPts val="254"/>
                        </a:spcBef>
                      </a:pPr>
                      <a:r>
                        <a:rPr sz="1100" b="1" spc="-5" dirty="0">
                          <a:latin typeface="Carlito"/>
                          <a:cs typeface="Carlito"/>
                        </a:rPr>
                        <a:t>Gender</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Male</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L="508000">
                        <a:lnSpc>
                          <a:spcPct val="100000"/>
                        </a:lnSpc>
                        <a:spcBef>
                          <a:spcPts val="254"/>
                        </a:spcBef>
                      </a:pPr>
                      <a:r>
                        <a:rPr lang="en-US" sz="1100" spc="-5" dirty="0" smtClean="0">
                          <a:latin typeface="Carlito"/>
                          <a:cs typeface="Carlito"/>
                        </a:rPr>
                        <a:t>224</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57</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Female</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marL="508000">
                        <a:lnSpc>
                          <a:spcPct val="100000"/>
                        </a:lnSpc>
                        <a:spcBef>
                          <a:spcPts val="254"/>
                        </a:spcBef>
                      </a:pPr>
                      <a:r>
                        <a:rPr lang="en-US" sz="1100" spc="-5" dirty="0" smtClean="0">
                          <a:latin typeface="Carlito"/>
                          <a:cs typeface="Carlito"/>
                        </a:rPr>
                        <a:t>163</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41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Transgender</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R="1905" algn="ctr">
                        <a:lnSpc>
                          <a:spcPct val="100000"/>
                        </a:lnSpc>
                        <a:spcBef>
                          <a:spcPts val="254"/>
                        </a:spcBef>
                      </a:pPr>
                      <a:r>
                        <a:rPr lang="en-US" sz="1100" spc="0" dirty="0" smtClean="0">
                          <a:latin typeface="Carlito"/>
                          <a:cs typeface="Carlito"/>
                        </a:rPr>
                        <a:t>7</a:t>
                      </a:r>
                      <a:r>
                        <a:rPr sz="1100" spc="-10" dirty="0" smtClean="0">
                          <a:latin typeface="Carlito"/>
                          <a:cs typeface="Carlito"/>
                        </a:rPr>
                        <a:t> </a:t>
                      </a:r>
                      <a:r>
                        <a:rPr sz="1100" spc="-5" dirty="0" smtClean="0">
                          <a:latin typeface="Carlito"/>
                          <a:cs typeface="Carlito"/>
                        </a:rPr>
                        <a:t>(</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85090">
                        <a:lnSpc>
                          <a:spcPct val="100000"/>
                        </a:lnSpc>
                        <a:spcBef>
                          <a:spcPts val="254"/>
                        </a:spcBef>
                      </a:pPr>
                      <a:r>
                        <a:rPr sz="1100" b="1" spc="-5" dirty="0">
                          <a:latin typeface="Carlito"/>
                          <a:cs typeface="Carlito"/>
                        </a:rPr>
                        <a:t>Race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sz="1100" dirty="0">
                          <a:latin typeface="Carlito"/>
                          <a:cs typeface="Carlito"/>
                        </a:rPr>
                        <a:t>N</a:t>
                      </a: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sz="1100" dirty="0">
                          <a:latin typeface="Carlito"/>
                          <a:cs typeface="Carlito"/>
                        </a:rPr>
                        <a:t>%</a:t>
                      </a: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194039">
                <a:tc>
                  <a:txBody>
                    <a:bodyPr/>
                    <a:lstStyle/>
                    <a:p>
                      <a:pPr marL="256540">
                        <a:lnSpc>
                          <a:spcPct val="100000"/>
                        </a:lnSpc>
                        <a:spcBef>
                          <a:spcPts val="254"/>
                        </a:spcBef>
                      </a:pPr>
                      <a:r>
                        <a:rPr sz="1100" spc="-5" dirty="0">
                          <a:latin typeface="Carlito"/>
                          <a:cs typeface="Carlito"/>
                        </a:rPr>
                        <a:t>White</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315"/>
                        </a:spcBef>
                      </a:pPr>
                      <a:r>
                        <a:rPr lang="en-US" sz="1100" spc="-5" dirty="0" smtClean="0">
                          <a:latin typeface="Carlito"/>
                          <a:cs typeface="Carlito"/>
                        </a:rPr>
                        <a:t>200</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315"/>
                        </a:spcBef>
                      </a:pPr>
                      <a:r>
                        <a:rPr sz="1100" spc="-5" dirty="0" smtClean="0">
                          <a:latin typeface="Carlito"/>
                          <a:cs typeface="Carlito"/>
                        </a:rPr>
                        <a:t>5</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262899">
                <a:tc>
                  <a:txBody>
                    <a:bodyPr/>
                    <a:lstStyle/>
                    <a:p>
                      <a:pPr marL="256540">
                        <a:lnSpc>
                          <a:spcPct val="100000"/>
                        </a:lnSpc>
                        <a:spcBef>
                          <a:spcPts val="254"/>
                        </a:spcBef>
                      </a:pPr>
                      <a:r>
                        <a:rPr sz="1100" spc="-5" dirty="0">
                          <a:latin typeface="Carlito"/>
                          <a:cs typeface="Carlito"/>
                        </a:rPr>
                        <a:t>Black or African</a:t>
                      </a:r>
                      <a:r>
                        <a:rPr sz="1100" spc="-30" dirty="0">
                          <a:latin typeface="Carlito"/>
                          <a:cs typeface="Carlito"/>
                        </a:rPr>
                        <a:t> </a:t>
                      </a:r>
                      <a:r>
                        <a:rPr sz="1100" spc="-5" dirty="0">
                          <a:latin typeface="Carlito"/>
                          <a:cs typeface="Carlito"/>
                        </a:rPr>
                        <a:t>American</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lang="en-US" sz="1100" spc="-5" dirty="0" smtClean="0">
                          <a:latin typeface="Carlito"/>
                          <a:cs typeface="Carlito"/>
                        </a:rPr>
                        <a:t>41</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sz="1100" spc="-5" dirty="0" smtClean="0">
                          <a:latin typeface="Carlito"/>
                          <a:cs typeface="Carlito"/>
                        </a:rPr>
                        <a:t>1</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262899">
                <a:tc>
                  <a:txBody>
                    <a:bodyPr/>
                    <a:lstStyle/>
                    <a:p>
                      <a:pPr marL="256540">
                        <a:lnSpc>
                          <a:spcPct val="100000"/>
                        </a:lnSpc>
                        <a:spcBef>
                          <a:spcPts val="254"/>
                        </a:spcBef>
                      </a:pPr>
                      <a:r>
                        <a:rPr sz="1100" spc="-5" dirty="0">
                          <a:latin typeface="Carlito"/>
                          <a:cs typeface="Carlito"/>
                        </a:rPr>
                        <a:t>Asian</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315"/>
                        </a:spcBef>
                      </a:pPr>
                      <a:r>
                        <a:rPr sz="1100" spc="-5" dirty="0" smtClean="0">
                          <a:latin typeface="Carlito"/>
                          <a:cs typeface="Carlito"/>
                        </a:rPr>
                        <a:t>1</a:t>
                      </a:r>
                      <a:r>
                        <a:rPr lang="en-US" sz="1100" spc="-5" dirty="0" smtClean="0">
                          <a:latin typeface="Carlito"/>
                          <a:cs typeface="Carlito"/>
                        </a:rPr>
                        <a:t>0</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315"/>
                        </a:spcBef>
                      </a:pP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262899">
                <a:tc>
                  <a:txBody>
                    <a:bodyPr/>
                    <a:lstStyle/>
                    <a:p>
                      <a:pPr marL="256540">
                        <a:lnSpc>
                          <a:spcPct val="100000"/>
                        </a:lnSpc>
                        <a:spcBef>
                          <a:spcPts val="254"/>
                        </a:spcBef>
                      </a:pPr>
                      <a:r>
                        <a:rPr sz="1100" spc="-5" dirty="0">
                          <a:latin typeface="Carlito"/>
                          <a:cs typeface="Carlito"/>
                        </a:rPr>
                        <a:t>Amer. Ind./AK</a:t>
                      </a:r>
                      <a:r>
                        <a:rPr sz="1100" spc="-30" dirty="0">
                          <a:latin typeface="Carlito"/>
                          <a:cs typeface="Carlito"/>
                        </a:rPr>
                        <a:t> </a:t>
                      </a:r>
                      <a:r>
                        <a:rPr sz="1100" spc="-5" dirty="0">
                          <a:latin typeface="Carlito"/>
                          <a:cs typeface="Carlito"/>
                        </a:rPr>
                        <a:t>Native/Haw.</a:t>
                      </a:r>
                      <a:endParaRPr sz="110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lang="en-US" sz="1100" dirty="0" smtClean="0">
                          <a:latin typeface="Carlito"/>
                          <a:cs typeface="Carlito"/>
                        </a:rPr>
                        <a:t>3</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sz="1100" spc="-5" dirty="0">
                          <a:latin typeface="Carlito"/>
                          <a:cs typeface="Carlito"/>
                        </a:rPr>
                        <a:t>1%</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262899">
                <a:tc>
                  <a:txBody>
                    <a:bodyPr/>
                    <a:lstStyle/>
                    <a:p>
                      <a:pPr marL="256540">
                        <a:lnSpc>
                          <a:spcPct val="100000"/>
                        </a:lnSpc>
                        <a:spcBef>
                          <a:spcPts val="254"/>
                        </a:spcBef>
                      </a:pPr>
                      <a:r>
                        <a:rPr sz="1100" spc="-5" dirty="0">
                          <a:latin typeface="Carlito"/>
                          <a:cs typeface="Carlito"/>
                        </a:rPr>
                        <a:t>Multi-Racial</a:t>
                      </a:r>
                      <a:endParaRPr sz="1100" dirty="0">
                        <a:latin typeface="Carlito"/>
                        <a:cs typeface="Carlito"/>
                      </a:endParaRPr>
                    </a:p>
                  </a:txBody>
                  <a:tcPr marL="0" marR="0" marT="32384"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FE2CF"/>
                    </a:solidFill>
                  </a:tcPr>
                </a:tc>
                <a:tc>
                  <a:txBody>
                    <a:bodyPr/>
                    <a:lstStyle/>
                    <a:p>
                      <a:pPr algn="ctr">
                        <a:lnSpc>
                          <a:spcPct val="100000"/>
                        </a:lnSpc>
                        <a:spcBef>
                          <a:spcPts val="315"/>
                        </a:spcBef>
                      </a:pPr>
                      <a:r>
                        <a:rPr lang="en-US" sz="1100" spc="-5" dirty="0" smtClean="0">
                          <a:latin typeface="Carlito"/>
                          <a:cs typeface="Carlito"/>
                        </a:rPr>
                        <a:t>51</a:t>
                      </a:r>
                      <a:endParaRPr sz="1100" dirty="0">
                        <a:latin typeface="Carlito"/>
                        <a:cs typeface="Carlito"/>
                      </a:endParaRPr>
                    </a:p>
                  </a:txBody>
                  <a:tcPr marL="0" marR="0" marT="4000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FE2CF"/>
                    </a:solidFill>
                  </a:tcPr>
                </a:tc>
                <a:tc>
                  <a:txBody>
                    <a:bodyPr/>
                    <a:lstStyle/>
                    <a:p>
                      <a:pPr algn="ctr">
                        <a:lnSpc>
                          <a:spcPct val="100000"/>
                        </a:lnSpc>
                        <a:spcBef>
                          <a:spcPts val="315"/>
                        </a:spcBef>
                      </a:pPr>
                      <a:r>
                        <a:rPr sz="1100" spc="-5" dirty="0" smtClean="0">
                          <a:latin typeface="Carlito"/>
                          <a:cs typeface="Carlito"/>
                        </a:rPr>
                        <a:t>1</a:t>
                      </a: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40005"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FE2CF"/>
                    </a:solidFill>
                  </a:tcPr>
                </a:tc>
              </a:tr>
              <a:tr h="235999">
                <a:tc>
                  <a:txBody>
                    <a:bodyPr/>
                    <a:lstStyle/>
                    <a:p>
                      <a:pPr marL="256540">
                        <a:lnSpc>
                          <a:spcPct val="100000"/>
                        </a:lnSpc>
                        <a:spcBef>
                          <a:spcPts val="254"/>
                        </a:spcBef>
                      </a:pPr>
                      <a:r>
                        <a:rPr sz="1100" spc="-5" dirty="0">
                          <a:latin typeface="Carlito"/>
                          <a:cs typeface="Carlito"/>
                        </a:rPr>
                        <a:t>Other/Missing</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solidFill>
                      <a:srgbClr val="F6F2E8"/>
                    </a:solidFill>
                  </a:tcPr>
                </a:tc>
                <a:tc>
                  <a:txBody>
                    <a:bodyPr/>
                    <a:lstStyle/>
                    <a:p>
                      <a:pPr algn="ctr">
                        <a:lnSpc>
                          <a:spcPct val="100000"/>
                        </a:lnSpc>
                        <a:spcBef>
                          <a:spcPts val="315"/>
                        </a:spcBef>
                      </a:pPr>
                      <a:r>
                        <a:rPr lang="en-US" sz="1100" spc="-5" dirty="0" smtClean="0">
                          <a:latin typeface="Carlito"/>
                          <a:cs typeface="Carlito"/>
                        </a:rPr>
                        <a:t>89</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solidFill>
                      <a:srgbClr val="F6F2E8"/>
                    </a:solidFill>
                  </a:tcPr>
                </a:tc>
                <a:tc>
                  <a:txBody>
                    <a:bodyPr/>
                    <a:lstStyle/>
                    <a:p>
                      <a:pPr algn="ctr">
                        <a:lnSpc>
                          <a:spcPct val="100000"/>
                        </a:lnSpc>
                        <a:spcBef>
                          <a:spcPts val="315"/>
                        </a:spcBef>
                      </a:pPr>
                      <a:r>
                        <a:rPr lang="en-US" sz="1100" spc="-5" dirty="0" smtClean="0">
                          <a:latin typeface="Carlito"/>
                          <a:cs typeface="Carlito"/>
                        </a:rPr>
                        <a:t>23</a:t>
                      </a:r>
                      <a:r>
                        <a:rPr sz="1100" spc="-5" dirty="0" smtClean="0">
                          <a:latin typeface="Carlito"/>
                          <a:cs typeface="Carlito"/>
                        </a:rPr>
                        <a:t>%</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solidFill>
                      <a:srgbClr val="F6F2E8"/>
                    </a:solidFill>
                  </a:tcPr>
                </a:tc>
              </a:tr>
            </a:tbl>
          </a:graphicData>
        </a:graphic>
      </p:graphicFrame>
      <p:sp>
        <p:nvSpPr>
          <p:cNvPr id="5" name="object 5"/>
          <p:cNvSpPr/>
          <p:nvPr/>
        </p:nvSpPr>
        <p:spPr>
          <a:xfrm>
            <a:off x="214804" y="120338"/>
            <a:ext cx="1273062" cy="502826"/>
          </a:xfrm>
          <a:prstGeom prst="rect">
            <a:avLst/>
          </a:prstGeom>
          <a:blipFill>
            <a:blip r:embed="rId3" cstate="print"/>
            <a:stretch>
              <a:fillRect/>
            </a:stretch>
          </a:blipFill>
        </p:spPr>
        <p:txBody>
          <a:bodyPr wrap="square" lIns="0" tIns="0" rIns="0" bIns="0" rtlCol="0"/>
          <a:lstStyle/>
          <a:p>
            <a:endParaRPr/>
          </a:p>
        </p:txBody>
      </p:sp>
      <p:graphicFrame>
        <p:nvGraphicFramePr>
          <p:cNvPr id="8" name="Table 7"/>
          <p:cNvGraphicFramePr>
            <a:graphicFrameLocks noGrp="1"/>
          </p:cNvGraphicFramePr>
          <p:nvPr>
            <p:extLst>
              <p:ext uri="{D42A27DB-BD31-4B8C-83A1-F6EECF244321}">
                <p14:modId xmlns:p14="http://schemas.microsoft.com/office/powerpoint/2010/main" val="76744953"/>
              </p:ext>
            </p:extLst>
          </p:nvPr>
        </p:nvGraphicFramePr>
        <p:xfrm>
          <a:off x="616386" y="6169253"/>
          <a:ext cx="3581400" cy="262899"/>
        </p:xfrm>
        <a:graphic>
          <a:graphicData uri="http://schemas.openxmlformats.org/drawingml/2006/table">
            <a:tbl>
              <a:tblPr firstRow="1" bandRow="1">
                <a:tableStyleId>{2D5ABB26-0587-4C30-8999-92F81FD0307C}</a:tableStyleId>
              </a:tblPr>
              <a:tblGrid>
                <a:gridCol w="1981200"/>
                <a:gridCol w="800100"/>
                <a:gridCol w="800100"/>
              </a:tblGrid>
              <a:tr h="262899">
                <a:tc>
                  <a:txBody>
                    <a:bodyPr/>
                    <a:lstStyle/>
                    <a:p>
                      <a:pPr marL="85090">
                        <a:lnSpc>
                          <a:spcPct val="100000"/>
                        </a:lnSpc>
                        <a:spcBef>
                          <a:spcPts val="254"/>
                        </a:spcBef>
                      </a:pPr>
                      <a:r>
                        <a:rPr lang="en-US" sz="1100" b="1" spc="-5" dirty="0" smtClean="0">
                          <a:latin typeface="Carlito"/>
                          <a:cs typeface="Carlito"/>
                        </a:rPr>
                        <a:t>Hispanic</a:t>
                      </a:r>
                      <a:endParaRPr sz="1100" dirty="0">
                        <a:latin typeface="Carlito"/>
                        <a:cs typeface="Carlito"/>
                      </a:endParaRPr>
                    </a:p>
                  </a:txBody>
                  <a:tcPr marL="0" marR="0" marT="3238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315"/>
                        </a:spcBef>
                      </a:pPr>
                      <a:r>
                        <a:rPr lang="en-US" sz="1100" b="1" dirty="0" smtClean="0">
                          <a:latin typeface="Carlito"/>
                          <a:cs typeface="Carlito"/>
                        </a:rPr>
                        <a:t>271</a:t>
                      </a:r>
                      <a:endParaRPr sz="1100" b="1" dirty="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315"/>
                        </a:spcBef>
                      </a:pPr>
                      <a:r>
                        <a:rPr lang="en-US" sz="1100" b="1" dirty="0" smtClean="0">
                          <a:latin typeface="Carlito"/>
                          <a:cs typeface="Carlito"/>
                        </a:rPr>
                        <a:t>43%</a:t>
                      </a:r>
                      <a:endParaRPr sz="1100" b="1" dirty="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321260646"/>
              </p:ext>
            </p:extLst>
          </p:nvPr>
        </p:nvGraphicFramePr>
        <p:xfrm>
          <a:off x="4800182" y="6425928"/>
          <a:ext cx="3581400" cy="262899"/>
        </p:xfrm>
        <a:graphic>
          <a:graphicData uri="http://schemas.openxmlformats.org/drawingml/2006/table">
            <a:tbl>
              <a:tblPr firstRow="1" bandRow="1">
                <a:tableStyleId>{2D5ABB26-0587-4C30-8999-92F81FD0307C}</a:tableStyleId>
              </a:tblPr>
              <a:tblGrid>
                <a:gridCol w="1981200"/>
                <a:gridCol w="800100"/>
                <a:gridCol w="800100"/>
              </a:tblGrid>
              <a:tr h="262899">
                <a:tc>
                  <a:txBody>
                    <a:bodyPr/>
                    <a:lstStyle/>
                    <a:p>
                      <a:pPr marL="256540">
                        <a:lnSpc>
                          <a:spcPct val="100000"/>
                        </a:lnSpc>
                        <a:spcBef>
                          <a:spcPts val="254"/>
                        </a:spcBef>
                      </a:pPr>
                      <a:r>
                        <a:rPr sz="1100" b="1" spc="-5" dirty="0" smtClean="0">
                          <a:latin typeface="Carlito"/>
                          <a:cs typeface="Carlito"/>
                        </a:rPr>
                        <a:t>Hispanic</a:t>
                      </a:r>
                      <a:endParaRPr sz="1100" b="1" dirty="0">
                        <a:latin typeface="Carlito"/>
                        <a:cs typeface="Carlito"/>
                      </a:endParaRPr>
                    </a:p>
                  </a:txBody>
                  <a:tcPr marL="0" marR="0" marT="3238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lang="en-US" sz="1100" b="1" dirty="0" smtClean="0">
                          <a:latin typeface="Carlito"/>
                          <a:cs typeface="Carlito"/>
                        </a:rPr>
                        <a:t>93</a:t>
                      </a:r>
                      <a:endParaRPr sz="1100" b="1" dirty="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lang="en-US" sz="1100" b="1" spc="-5" dirty="0" smtClean="0">
                          <a:latin typeface="Carlito"/>
                          <a:cs typeface="Carlito"/>
                        </a:rPr>
                        <a:t>24</a:t>
                      </a:r>
                      <a:r>
                        <a:rPr sz="1100" b="1" spc="-5" dirty="0" smtClean="0">
                          <a:latin typeface="Carlito"/>
                          <a:cs typeface="Carlito"/>
                        </a:rPr>
                        <a:t>%</a:t>
                      </a:r>
                      <a:endParaRPr sz="1100" b="1" dirty="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bl>
          </a:graphicData>
        </a:graphic>
      </p:graphicFrame>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1"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13</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9698"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7" name="object 7"/>
          <p:cNvSpPr txBox="1">
            <a:spLocks noGrp="1"/>
          </p:cNvSpPr>
          <p:nvPr>
            <p:ph type="title"/>
          </p:nvPr>
        </p:nvSpPr>
        <p:spPr>
          <a:xfrm>
            <a:off x="76200" y="-231106"/>
            <a:ext cx="9067800" cy="1316354"/>
          </a:xfrm>
          <a:prstGeom prst="rect">
            <a:avLst/>
          </a:prstGeom>
        </p:spPr>
        <p:txBody>
          <a:bodyPr vert="horz" wrap="square" lIns="0" tIns="450183" rIns="0" bIns="0" rtlCol="0">
            <a:spAutoFit/>
          </a:bodyPr>
          <a:lstStyle/>
          <a:p>
            <a:pPr marL="69215" marR="5080" indent="9525">
              <a:lnSpc>
                <a:spcPct val="100400"/>
              </a:lnSpc>
              <a:spcBef>
                <a:spcPts val="85"/>
              </a:spcBef>
            </a:pPr>
            <a:r>
              <a:rPr sz="2800" spc="-5" dirty="0"/>
              <a:t>TOM 2.0 scores continue to be higher, on </a:t>
            </a:r>
            <a:r>
              <a:rPr sz="2800" dirty="0"/>
              <a:t>average, </a:t>
            </a:r>
            <a:r>
              <a:rPr sz="2800" spc="-10" dirty="0"/>
              <a:t>than  the </a:t>
            </a:r>
            <a:r>
              <a:rPr sz="2800" spc="-5" dirty="0"/>
              <a:t>WFI-EZ comparison when examined by Key</a:t>
            </a:r>
            <a:r>
              <a:rPr sz="2800" spc="-65" dirty="0"/>
              <a:t> </a:t>
            </a:r>
            <a:r>
              <a:rPr sz="2800" spc="-5" dirty="0"/>
              <a:t>Element</a:t>
            </a:r>
            <a:endParaRPr sz="2800"/>
          </a:p>
        </p:txBody>
      </p:sp>
      <p:graphicFrame>
        <p:nvGraphicFramePr>
          <p:cNvPr id="13" name="Chart 12"/>
          <p:cNvGraphicFramePr/>
          <p:nvPr>
            <p:extLst>
              <p:ext uri="{D42A27DB-BD31-4B8C-83A1-F6EECF244321}">
                <p14:modId xmlns:p14="http://schemas.microsoft.com/office/powerpoint/2010/main" val="3914578053"/>
              </p:ext>
            </p:extLst>
          </p:nvPr>
        </p:nvGraphicFramePr>
        <p:xfrm>
          <a:off x="76200" y="1828800"/>
          <a:ext cx="8991599" cy="4292600"/>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Box 13"/>
          <p:cNvSpPr txBox="1"/>
          <p:nvPr/>
        </p:nvSpPr>
        <p:spPr>
          <a:xfrm>
            <a:off x="8686800" y="6586261"/>
            <a:ext cx="685800" cy="338554"/>
          </a:xfrm>
          <a:prstGeom prst="rect">
            <a:avLst/>
          </a:prstGeom>
          <a:noFill/>
        </p:spPr>
        <p:txBody>
          <a:bodyPr wrap="square" rtlCol="0">
            <a:spAutoFit/>
          </a:bodyPr>
          <a:lstStyle/>
          <a:p>
            <a:r>
              <a:rPr lang="en-US" sz="1600" dirty="0" smtClean="0">
                <a:solidFill>
                  <a:schemeClr val="bg1"/>
                </a:solidFill>
                <a:latin typeface="Carlito"/>
              </a:rPr>
              <a:t>14</a:t>
            </a:r>
            <a:endParaRPr lang="en-US" sz="1600" dirty="0">
              <a:solidFill>
                <a:schemeClr val="bg1"/>
              </a:solidFill>
              <a:latin typeface="Carlito"/>
            </a:endParaRPr>
          </a:p>
        </p:txBody>
      </p:sp>
    </p:spTree>
    <p:extLst>
      <p:ext uri="{BB962C8B-B14F-4D97-AF65-F5344CB8AC3E}">
        <p14:creationId xmlns:p14="http://schemas.microsoft.com/office/powerpoint/2010/main" val="2110670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5" name="object 5"/>
          <p:cNvSpPr txBox="1"/>
          <p:nvPr/>
        </p:nvSpPr>
        <p:spPr>
          <a:xfrm>
            <a:off x="533401" y="2310762"/>
            <a:ext cx="8124806" cy="443711"/>
          </a:xfrm>
          <a:prstGeom prst="rect">
            <a:avLst/>
          </a:prstGeom>
        </p:spPr>
        <p:txBody>
          <a:bodyPr vert="horz" wrap="square" lIns="0" tIns="12700" rIns="0" bIns="0" rtlCol="0">
            <a:spAutoFit/>
          </a:bodyPr>
          <a:lstStyle/>
          <a:p>
            <a:pPr marL="12700">
              <a:lnSpc>
                <a:spcPct val="100000"/>
              </a:lnSpc>
              <a:spcBef>
                <a:spcPts val="100"/>
              </a:spcBef>
            </a:pPr>
            <a:r>
              <a:rPr sz="2800" b="1" spc="-5" dirty="0">
                <a:solidFill>
                  <a:srgbClr val="59595B"/>
                </a:solidFill>
                <a:latin typeface="Carlito"/>
                <a:cs typeface="Carlito"/>
              </a:rPr>
              <a:t>WRAPAROUND </a:t>
            </a:r>
            <a:r>
              <a:rPr sz="2800" b="1" spc="-10" dirty="0">
                <a:solidFill>
                  <a:srgbClr val="59595B"/>
                </a:solidFill>
                <a:latin typeface="Carlito"/>
                <a:cs typeface="Carlito"/>
              </a:rPr>
              <a:t>FIDELITY </a:t>
            </a:r>
            <a:r>
              <a:rPr sz="2800" b="1" spc="-5" dirty="0">
                <a:solidFill>
                  <a:srgbClr val="59595B"/>
                </a:solidFill>
                <a:latin typeface="Carlito"/>
                <a:cs typeface="Carlito"/>
              </a:rPr>
              <a:t>INDEX, SHORT</a:t>
            </a:r>
            <a:r>
              <a:rPr sz="2800" b="1" spc="-75" dirty="0">
                <a:solidFill>
                  <a:srgbClr val="59595B"/>
                </a:solidFill>
                <a:latin typeface="Carlito"/>
                <a:cs typeface="Carlito"/>
              </a:rPr>
              <a:t> </a:t>
            </a:r>
            <a:r>
              <a:rPr sz="2800" b="1" spc="-5" dirty="0">
                <a:solidFill>
                  <a:srgbClr val="59595B"/>
                </a:solidFill>
                <a:latin typeface="Carlito"/>
                <a:cs typeface="Carlito"/>
              </a:rPr>
              <a:t>FORM</a:t>
            </a:r>
            <a:endParaRPr sz="2800" dirty="0">
              <a:latin typeface="Carlito"/>
              <a:cs typeface="Carlito"/>
            </a:endParaRPr>
          </a:p>
        </p:txBody>
      </p:sp>
      <p:sp>
        <p:nvSpPr>
          <p:cNvPr id="6" name="object 6"/>
          <p:cNvSpPr txBox="1"/>
          <p:nvPr/>
        </p:nvSpPr>
        <p:spPr>
          <a:xfrm>
            <a:off x="2971800" y="3382022"/>
            <a:ext cx="38131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Massachusetts</a:t>
            </a:r>
            <a:r>
              <a:rPr sz="2400" spc="-85" dirty="0">
                <a:latin typeface="Carlito"/>
                <a:cs typeface="Carlito"/>
              </a:rPr>
              <a:t> </a:t>
            </a:r>
            <a:r>
              <a:rPr sz="2400" spc="-5" dirty="0">
                <a:latin typeface="Carlito"/>
                <a:cs typeface="Carlito"/>
              </a:rPr>
              <a:t>Fidelity</a:t>
            </a:r>
            <a:endParaRPr sz="2400" dirty="0">
              <a:latin typeface="Carlito"/>
              <a:cs typeface="Carlito"/>
            </a:endParaRPr>
          </a:p>
        </p:txBody>
      </p:sp>
      <p:sp>
        <p:nvSpPr>
          <p:cNvPr id="7" name="object 7"/>
          <p:cNvSpPr/>
          <p:nvPr/>
        </p:nvSpPr>
        <p:spPr>
          <a:xfrm>
            <a:off x="3329240" y="518533"/>
            <a:ext cx="2398216" cy="969100"/>
          </a:xfrm>
          <a:prstGeom prst="rect">
            <a:avLst/>
          </a:prstGeom>
          <a:blipFill>
            <a:blip r:embed="rId2" cstate="print"/>
            <a:stretch>
              <a:fillRect/>
            </a:stretch>
          </a:blipFill>
        </p:spPr>
        <p:txBody>
          <a:bodyPr wrap="square" lIns="0" tIns="0" rIns="0" bIns="0" rtlCol="0"/>
          <a:lstStyle/>
          <a:p>
            <a:endParaRPr/>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15</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2362200" y="538924"/>
            <a:ext cx="6603982" cy="566822"/>
          </a:xfrm>
          <a:prstGeom prst="rect">
            <a:avLst/>
          </a:prstGeom>
        </p:spPr>
        <p:txBody>
          <a:bodyPr vert="horz" wrap="square" lIns="0" tIns="12700" rIns="0" bIns="0" rtlCol="0">
            <a:spAutoFit/>
          </a:bodyPr>
          <a:lstStyle/>
          <a:p>
            <a:pPr marL="12700">
              <a:lnSpc>
                <a:spcPct val="100000"/>
              </a:lnSpc>
              <a:spcBef>
                <a:spcPts val="100"/>
              </a:spcBef>
            </a:pPr>
            <a:r>
              <a:rPr spc="-5" dirty="0"/>
              <a:t>Fidelity Scores by Key</a:t>
            </a:r>
            <a:r>
              <a:rPr spc="-85" dirty="0"/>
              <a:t> </a:t>
            </a:r>
            <a:r>
              <a:rPr spc="-5" dirty="0"/>
              <a:t>Element</a:t>
            </a:r>
          </a:p>
        </p:txBody>
      </p:sp>
      <p:graphicFrame>
        <p:nvGraphicFramePr>
          <p:cNvPr id="7" name="object 7"/>
          <p:cNvGraphicFramePr>
            <a:graphicFrameLocks noGrp="1"/>
          </p:cNvGraphicFramePr>
          <p:nvPr>
            <p:extLst>
              <p:ext uri="{D42A27DB-BD31-4B8C-83A1-F6EECF244321}">
                <p14:modId xmlns:p14="http://schemas.microsoft.com/office/powerpoint/2010/main" val="718913619"/>
              </p:ext>
            </p:extLst>
          </p:nvPr>
        </p:nvGraphicFramePr>
        <p:xfrm>
          <a:off x="277826" y="1974848"/>
          <a:ext cx="8625088" cy="2855516"/>
        </p:xfrm>
        <a:graphic>
          <a:graphicData uri="http://schemas.openxmlformats.org/drawingml/2006/table">
            <a:tbl>
              <a:tblPr firstRow="1" bandRow="1">
                <a:tableStyleId>{2D5ABB26-0587-4C30-8999-92F81FD0307C}</a:tableStyleId>
              </a:tblPr>
              <a:tblGrid>
                <a:gridCol w="1676928"/>
                <a:gridCol w="1158026"/>
                <a:gridCol w="1158027"/>
                <a:gridCol w="1158027"/>
                <a:gridCol w="1158027"/>
                <a:gridCol w="1158027"/>
                <a:gridCol w="1158026"/>
              </a:tblGrid>
              <a:tr h="478099">
                <a:tc>
                  <a:txBody>
                    <a:bodyPr/>
                    <a:lstStyle/>
                    <a:p>
                      <a:pPr>
                        <a:lnSpc>
                          <a:spcPct val="100000"/>
                        </a:lnSpc>
                      </a:pPr>
                      <a:endParaRPr sz="17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16230">
                        <a:lnSpc>
                          <a:spcPct val="100000"/>
                        </a:lnSpc>
                        <a:spcBef>
                          <a:spcPts val="840"/>
                        </a:spcBef>
                      </a:pPr>
                      <a:r>
                        <a:rPr sz="1600" b="1" spc="-5" dirty="0">
                          <a:solidFill>
                            <a:srgbClr val="FFFFFF"/>
                          </a:solidFill>
                          <a:latin typeface="Carlito"/>
                          <a:cs typeface="Carlito"/>
                        </a:rPr>
                        <a:t>Total</a:t>
                      </a:r>
                      <a:endParaRPr sz="160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gridSpan="5">
                  <a:txBody>
                    <a:bodyPr/>
                    <a:lstStyle/>
                    <a:p>
                      <a:pPr algn="ctr">
                        <a:lnSpc>
                          <a:spcPct val="100000"/>
                        </a:lnSpc>
                        <a:spcBef>
                          <a:spcPts val="840"/>
                        </a:spcBef>
                      </a:pPr>
                      <a:r>
                        <a:rPr sz="1600" b="1" spc="-5" dirty="0">
                          <a:solidFill>
                            <a:srgbClr val="FFFFFF"/>
                          </a:solidFill>
                          <a:latin typeface="Carlito"/>
                          <a:cs typeface="Carlito"/>
                        </a:rPr>
                        <a:t>Key</a:t>
                      </a:r>
                      <a:r>
                        <a:rPr sz="1600" b="1" spc="-10" dirty="0">
                          <a:solidFill>
                            <a:srgbClr val="FFFFFF"/>
                          </a:solidFill>
                          <a:latin typeface="Carlito"/>
                          <a:cs typeface="Carlito"/>
                        </a:rPr>
                        <a:t> </a:t>
                      </a:r>
                      <a:r>
                        <a:rPr sz="1600" b="1" spc="-5" dirty="0">
                          <a:solidFill>
                            <a:srgbClr val="FFFFFF"/>
                          </a:solidFill>
                          <a:latin typeface="Carlito"/>
                          <a:cs typeface="Carlito"/>
                        </a:rPr>
                        <a:t>Element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943120">
                <a:tc>
                  <a:txBody>
                    <a:bodyPr/>
                    <a:lstStyle/>
                    <a:p>
                      <a:pPr>
                        <a:lnSpc>
                          <a:spcPct val="100000"/>
                        </a:lnSpc>
                      </a:pPr>
                      <a:endParaRPr sz="17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spcBef>
                          <a:spcPts val="15"/>
                        </a:spcBef>
                      </a:pPr>
                      <a:endParaRPr sz="1800">
                        <a:latin typeface="Times New Roman"/>
                        <a:cs typeface="Times New Roman"/>
                      </a:endParaRPr>
                    </a:p>
                    <a:p>
                      <a:pPr marL="260985" marR="262890" indent="52705">
                        <a:lnSpc>
                          <a:spcPts val="1650"/>
                        </a:lnSpc>
                      </a:pPr>
                      <a:r>
                        <a:rPr sz="1400" b="1" spc="-5" dirty="0">
                          <a:latin typeface="Carlito"/>
                          <a:cs typeface="Carlito"/>
                        </a:rPr>
                        <a:t>Mean  Overall</a:t>
                      </a:r>
                      <a:endParaRPr sz="140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4C3E9"/>
                    </a:solidFill>
                  </a:tcPr>
                </a:tc>
                <a:tc>
                  <a:txBody>
                    <a:bodyPr/>
                    <a:lstStyle/>
                    <a:p>
                      <a:pPr>
                        <a:lnSpc>
                          <a:spcPct val="100000"/>
                        </a:lnSpc>
                      </a:pPr>
                      <a:endParaRPr sz="1800">
                        <a:latin typeface="Times New Roman"/>
                        <a:cs typeface="Times New Roman"/>
                      </a:endParaRPr>
                    </a:p>
                    <a:p>
                      <a:pPr marL="182880" marR="161925" indent="62230">
                        <a:lnSpc>
                          <a:spcPct val="101000"/>
                        </a:lnSpc>
                      </a:pPr>
                      <a:r>
                        <a:rPr sz="1300" spc="-5" dirty="0">
                          <a:latin typeface="Carlito"/>
                          <a:cs typeface="Carlito"/>
                        </a:rPr>
                        <a:t>Effective  Teamwork</a:t>
                      </a:r>
                      <a:endParaRPr sz="1300">
                        <a:latin typeface="Carlito"/>
                        <a:cs typeface="Carlito"/>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spcBef>
                          <a:spcPts val="15"/>
                        </a:spcBef>
                      </a:pPr>
                      <a:endParaRPr sz="1100">
                        <a:latin typeface="Times New Roman"/>
                        <a:cs typeface="Times New Roman"/>
                      </a:endParaRPr>
                    </a:p>
                    <a:p>
                      <a:pPr marL="149225" marR="127000" indent="-3175" algn="ctr">
                        <a:lnSpc>
                          <a:spcPct val="101000"/>
                        </a:lnSpc>
                      </a:pPr>
                      <a:r>
                        <a:rPr sz="1300" spc="-5" dirty="0">
                          <a:latin typeface="Carlito"/>
                          <a:cs typeface="Carlito"/>
                        </a:rPr>
                        <a:t>Natural </a:t>
                      </a:r>
                      <a:r>
                        <a:rPr sz="1300" dirty="0">
                          <a:latin typeface="Carlito"/>
                          <a:cs typeface="Carlito"/>
                        </a:rPr>
                        <a:t>&amp;  </a:t>
                      </a:r>
                      <a:r>
                        <a:rPr sz="1300" spc="-5" dirty="0">
                          <a:latin typeface="Carlito"/>
                          <a:cs typeface="Carlito"/>
                        </a:rPr>
                        <a:t>Community  Supports</a:t>
                      </a:r>
                      <a:endParaRPr sz="130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pPr>
                      <a:endParaRPr sz="1300">
                        <a:latin typeface="Times New Roman"/>
                        <a:cs typeface="Times New Roman"/>
                      </a:endParaRPr>
                    </a:p>
                    <a:p>
                      <a:pPr>
                        <a:lnSpc>
                          <a:spcPct val="100000"/>
                        </a:lnSpc>
                        <a:spcBef>
                          <a:spcPts val="55"/>
                        </a:spcBef>
                      </a:pPr>
                      <a:endParaRPr sz="1150">
                        <a:latin typeface="Times New Roman"/>
                        <a:cs typeface="Times New Roman"/>
                      </a:endParaRPr>
                    </a:p>
                    <a:p>
                      <a:pPr marL="15875" algn="ctr">
                        <a:lnSpc>
                          <a:spcPct val="100000"/>
                        </a:lnSpc>
                      </a:pPr>
                      <a:r>
                        <a:rPr sz="1300" spc="-5" dirty="0">
                          <a:latin typeface="Carlito"/>
                          <a:cs typeface="Carlito"/>
                        </a:rPr>
                        <a:t>Needs-Based</a:t>
                      </a:r>
                      <a:endParaRPr sz="1300">
                        <a:latin typeface="Carlito"/>
                        <a:cs typeface="Carlito"/>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pPr>
                      <a:endParaRPr sz="1800" dirty="0">
                        <a:latin typeface="Times New Roman"/>
                        <a:cs typeface="Times New Roman"/>
                      </a:endParaRPr>
                    </a:p>
                    <a:p>
                      <a:pPr marL="417195" marR="62230" indent="-330200">
                        <a:lnSpc>
                          <a:spcPct val="101000"/>
                        </a:lnSpc>
                      </a:pPr>
                      <a:r>
                        <a:rPr sz="1300" spc="-5" dirty="0" smtClean="0">
                          <a:latin typeface="Carlito"/>
                          <a:cs typeface="Carlito"/>
                        </a:rPr>
                        <a:t>Outcomes-</a:t>
                      </a:r>
                      <a:endParaRPr lang="en-US" sz="1300" spc="-5" dirty="0" smtClean="0">
                        <a:latin typeface="Carlito"/>
                        <a:cs typeface="Carlito"/>
                      </a:endParaRPr>
                    </a:p>
                    <a:p>
                      <a:pPr marL="417195" marR="62230" indent="-330200">
                        <a:lnSpc>
                          <a:spcPct val="101000"/>
                        </a:lnSpc>
                      </a:pPr>
                      <a:r>
                        <a:rPr sz="1300" spc="-5" dirty="0" smtClean="0">
                          <a:latin typeface="Carlito"/>
                          <a:cs typeface="Carlito"/>
                        </a:rPr>
                        <a:t>Based</a:t>
                      </a:r>
                      <a:endParaRPr sz="1300" dirty="0">
                        <a:latin typeface="Carlito"/>
                        <a:cs typeface="Carlito"/>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spcBef>
                          <a:spcPts val="15"/>
                        </a:spcBef>
                      </a:pPr>
                      <a:endParaRPr sz="1100">
                        <a:latin typeface="Times New Roman"/>
                        <a:cs typeface="Times New Roman"/>
                      </a:endParaRPr>
                    </a:p>
                    <a:p>
                      <a:pPr marL="315595" marR="154940" indent="-140970">
                        <a:lnSpc>
                          <a:spcPct val="101000"/>
                        </a:lnSpc>
                      </a:pPr>
                      <a:r>
                        <a:rPr sz="1300" spc="-5" dirty="0">
                          <a:latin typeface="Carlito"/>
                          <a:cs typeface="Carlito"/>
                        </a:rPr>
                        <a:t>Strength</a:t>
                      </a:r>
                      <a:r>
                        <a:rPr sz="1300" spc="-90" dirty="0">
                          <a:latin typeface="Carlito"/>
                          <a:cs typeface="Carlito"/>
                        </a:rPr>
                        <a:t> </a:t>
                      </a:r>
                      <a:r>
                        <a:rPr sz="1300" dirty="0">
                          <a:latin typeface="Carlito"/>
                          <a:cs typeface="Carlito"/>
                        </a:rPr>
                        <a:t>&amp;  </a:t>
                      </a:r>
                      <a:r>
                        <a:rPr sz="1300" spc="-5" dirty="0">
                          <a:latin typeface="Carlito"/>
                          <a:cs typeface="Carlito"/>
                        </a:rPr>
                        <a:t>Family  Driven</a:t>
                      </a:r>
                      <a:endParaRPr sz="130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r>
              <a:tr h="478099">
                <a:tc>
                  <a:txBody>
                    <a:bodyPr/>
                    <a:lstStyle/>
                    <a:p>
                      <a:pPr marL="85725">
                        <a:lnSpc>
                          <a:spcPct val="100000"/>
                        </a:lnSpc>
                        <a:spcBef>
                          <a:spcPts val="840"/>
                        </a:spcBef>
                      </a:pPr>
                      <a:r>
                        <a:rPr sz="1600" spc="-5" dirty="0">
                          <a:latin typeface="Carlito"/>
                          <a:cs typeface="Carlito"/>
                        </a:rPr>
                        <a:t>MA</a:t>
                      </a:r>
                      <a:r>
                        <a:rPr sz="1600" spc="-15" dirty="0">
                          <a:latin typeface="Carlito"/>
                          <a:cs typeface="Carlito"/>
                        </a:rPr>
                        <a:t> </a:t>
                      </a:r>
                      <a:r>
                        <a:rPr sz="1600" spc="-5" dirty="0" smtClean="0">
                          <a:latin typeface="Carlito"/>
                          <a:cs typeface="Carlito"/>
                        </a:rPr>
                        <a:t>201</a:t>
                      </a:r>
                      <a:r>
                        <a:rPr lang="en-US" sz="1600" spc="-5" dirty="0" smtClean="0">
                          <a:latin typeface="Carlito"/>
                          <a:cs typeface="Carlito"/>
                        </a:rPr>
                        <a:t>8</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54965">
                        <a:lnSpc>
                          <a:spcPct val="100000"/>
                        </a:lnSpc>
                        <a:spcBef>
                          <a:spcPts val="840"/>
                        </a:spcBef>
                      </a:pPr>
                      <a:r>
                        <a:rPr lang="en-US" sz="1600" b="1" dirty="0" smtClean="0">
                          <a:latin typeface="Carlito"/>
                          <a:cs typeface="Carlito"/>
                        </a:rPr>
                        <a:t>66%</a:t>
                      </a:r>
                      <a:endParaRPr sz="1600" b="1"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4C3E9"/>
                    </a:solidFill>
                  </a:tcPr>
                </a:tc>
                <a:tc>
                  <a:txBody>
                    <a:bodyPr/>
                    <a:lstStyle/>
                    <a:p>
                      <a:pPr algn="ctr">
                        <a:lnSpc>
                          <a:spcPct val="100000"/>
                        </a:lnSpc>
                        <a:spcBef>
                          <a:spcPts val="840"/>
                        </a:spcBef>
                      </a:pPr>
                      <a:r>
                        <a:rPr sz="1600" spc="-5" dirty="0" smtClean="0">
                          <a:latin typeface="Carlito"/>
                          <a:cs typeface="Carlito"/>
                        </a:rPr>
                        <a:t>6</a:t>
                      </a:r>
                      <a:r>
                        <a:rPr lang="en-US" sz="1600" spc="-5" dirty="0" smtClean="0">
                          <a:latin typeface="Carlito"/>
                          <a:cs typeface="Carlito"/>
                        </a:rPr>
                        <a:t>6</a:t>
                      </a:r>
                      <a:r>
                        <a:rPr sz="1600" spc="-5" dirty="0" smtClean="0">
                          <a:latin typeface="Carlito"/>
                          <a:cs typeface="Carlito"/>
                        </a:rPr>
                        <a: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sz="1600" spc="-5" dirty="0" smtClean="0">
                          <a:latin typeface="Carlito"/>
                          <a:cs typeface="Carlito"/>
                        </a:rPr>
                        <a:t>5</a:t>
                      </a:r>
                      <a:r>
                        <a:rPr lang="en-US" sz="1600" spc="-5" dirty="0" smtClean="0">
                          <a:latin typeface="Carlito"/>
                          <a:cs typeface="Carlito"/>
                        </a:rPr>
                        <a:t>8</a:t>
                      </a:r>
                      <a:r>
                        <a:rPr sz="1600" spc="-5" dirty="0" smtClean="0">
                          <a:latin typeface="Carlito"/>
                          <a:cs typeface="Carlito"/>
                        </a:rPr>
                        <a: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lang="en-US" sz="1600" spc="-5" dirty="0" smtClean="0">
                          <a:latin typeface="Carlito"/>
                          <a:cs typeface="Carlito"/>
                        </a:rPr>
                        <a:t>69</a:t>
                      </a:r>
                      <a:r>
                        <a:rPr sz="1600" spc="-5" dirty="0" smtClean="0">
                          <a:latin typeface="Carlito"/>
                          <a:cs typeface="Carlito"/>
                        </a:rPr>
                        <a: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lang="en-US" sz="1600" spc="-5" dirty="0" smtClean="0">
                          <a:latin typeface="Carlito"/>
                          <a:cs typeface="Carlito"/>
                        </a:rPr>
                        <a:t>66</a:t>
                      </a:r>
                      <a:r>
                        <a:rPr sz="1600" spc="-5" dirty="0" smtClean="0">
                          <a:latin typeface="Carlito"/>
                          <a:cs typeface="Carlito"/>
                        </a:rPr>
                        <a: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sz="1600" spc="-5" dirty="0" smtClean="0">
                          <a:latin typeface="Carlito"/>
                          <a:cs typeface="Carlito"/>
                        </a:rPr>
                        <a:t>7</a:t>
                      </a:r>
                      <a:r>
                        <a:rPr lang="en-US" sz="1600" spc="-5" dirty="0" smtClean="0">
                          <a:latin typeface="Carlito"/>
                          <a:cs typeface="Carlito"/>
                        </a:rPr>
                        <a:t>1</a:t>
                      </a:r>
                      <a:r>
                        <a:rPr sz="1600" spc="-5" dirty="0" smtClean="0">
                          <a:latin typeface="Carlito"/>
                          <a:cs typeface="Carlito"/>
                        </a:rPr>
                        <a: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478099">
                <a:tc>
                  <a:txBody>
                    <a:bodyPr/>
                    <a:lstStyle/>
                    <a:p>
                      <a:pPr marL="85725">
                        <a:lnSpc>
                          <a:spcPct val="100000"/>
                        </a:lnSpc>
                        <a:spcBef>
                          <a:spcPts val="840"/>
                        </a:spcBef>
                      </a:pPr>
                      <a:r>
                        <a:rPr sz="1600" spc="-5" dirty="0">
                          <a:latin typeface="Carlito"/>
                          <a:cs typeface="Carlito"/>
                        </a:rPr>
                        <a:t>MA</a:t>
                      </a:r>
                      <a:r>
                        <a:rPr sz="1600" spc="-15" dirty="0">
                          <a:latin typeface="Carlito"/>
                          <a:cs typeface="Carlito"/>
                        </a:rPr>
                        <a:t> </a:t>
                      </a:r>
                      <a:r>
                        <a:rPr sz="1600" spc="-5" dirty="0" smtClean="0">
                          <a:latin typeface="Carlito"/>
                          <a:cs typeface="Carlito"/>
                        </a:rPr>
                        <a:t>201</a:t>
                      </a:r>
                      <a:r>
                        <a:rPr lang="en-US" sz="1600" spc="-5" dirty="0" smtClean="0">
                          <a:latin typeface="Carlito"/>
                          <a:cs typeface="Carlito"/>
                        </a:rPr>
                        <a:t>9</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54965">
                        <a:lnSpc>
                          <a:spcPct val="100000"/>
                        </a:lnSpc>
                        <a:spcBef>
                          <a:spcPts val="840"/>
                        </a:spcBef>
                      </a:pPr>
                      <a:r>
                        <a:rPr sz="1600" b="1" spc="-5" dirty="0">
                          <a:latin typeface="Carlito"/>
                          <a:cs typeface="Carlito"/>
                        </a:rPr>
                        <a:t>66%</a:t>
                      </a:r>
                      <a:endParaRPr sz="160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4C3E9"/>
                    </a:solidFill>
                  </a:tcPr>
                </a:tc>
                <a:tc>
                  <a:txBody>
                    <a:bodyPr/>
                    <a:lstStyle/>
                    <a:p>
                      <a:pPr algn="ctr">
                        <a:lnSpc>
                          <a:spcPct val="100000"/>
                        </a:lnSpc>
                        <a:spcBef>
                          <a:spcPts val="840"/>
                        </a:spcBef>
                      </a:pPr>
                      <a:r>
                        <a:rPr sz="1600" spc="-5" dirty="0">
                          <a:latin typeface="Carlito"/>
                          <a:cs typeface="Carlito"/>
                        </a:rPr>
                        <a:t>66%</a:t>
                      </a:r>
                      <a:endParaRPr sz="160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sz="1600" spc="-5" dirty="0" smtClean="0">
                          <a:latin typeface="Carlito"/>
                          <a:cs typeface="Carlito"/>
                        </a:rPr>
                        <a:t>5</a:t>
                      </a:r>
                      <a:r>
                        <a:rPr lang="en-US" sz="1600" spc="-5" dirty="0" smtClean="0">
                          <a:latin typeface="Carlito"/>
                          <a:cs typeface="Carlito"/>
                        </a:rPr>
                        <a:t>9</a:t>
                      </a:r>
                      <a:r>
                        <a:rPr sz="1600" spc="-5" dirty="0" smtClean="0">
                          <a:latin typeface="Carlito"/>
                          <a:cs typeface="Carlito"/>
                        </a:rPr>
                        <a: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sz="1600" spc="-5" dirty="0">
                          <a:latin typeface="Carlito"/>
                          <a:cs typeface="Carlito"/>
                        </a:rPr>
                        <a:t>69%</a:t>
                      </a:r>
                      <a:endParaRPr sz="160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sz="1600" spc="-5" dirty="0" smtClean="0">
                          <a:latin typeface="Carlito"/>
                          <a:cs typeface="Carlito"/>
                        </a:rPr>
                        <a:t>6</a:t>
                      </a:r>
                      <a:r>
                        <a:rPr lang="en-US" sz="1600" spc="-5" dirty="0" smtClean="0">
                          <a:latin typeface="Carlito"/>
                          <a:cs typeface="Carlito"/>
                        </a:rPr>
                        <a:t>8</a:t>
                      </a:r>
                      <a:r>
                        <a:rPr sz="1600" spc="-5" dirty="0" smtClean="0">
                          <a:latin typeface="Carlito"/>
                          <a:cs typeface="Carlito"/>
                        </a:rPr>
                        <a: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sz="1600" spc="-5" dirty="0" smtClean="0">
                          <a:latin typeface="Carlito"/>
                          <a:cs typeface="Carlito"/>
                        </a:rPr>
                        <a:t>7</a:t>
                      </a:r>
                      <a:r>
                        <a:rPr lang="en-US" sz="1600" spc="-5" dirty="0" smtClean="0">
                          <a:latin typeface="Carlito"/>
                          <a:cs typeface="Carlito"/>
                        </a:rPr>
                        <a:t>0</a:t>
                      </a:r>
                      <a:r>
                        <a:rPr sz="1600" spc="-5" dirty="0" smtClean="0">
                          <a:latin typeface="Carlito"/>
                          <a:cs typeface="Carlito"/>
                        </a:rPr>
                        <a: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478099">
                <a:tc>
                  <a:txBody>
                    <a:bodyPr/>
                    <a:lstStyle/>
                    <a:p>
                      <a:pPr marL="85725">
                        <a:lnSpc>
                          <a:spcPct val="100000"/>
                        </a:lnSpc>
                        <a:spcBef>
                          <a:spcPts val="840"/>
                        </a:spcBef>
                      </a:pPr>
                      <a:r>
                        <a:rPr lang="en-US" sz="1600" dirty="0" smtClean="0">
                          <a:latin typeface="Carlito"/>
                          <a:cs typeface="Carlito"/>
                        </a:rPr>
                        <a:t>MA 2020</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54965">
                        <a:lnSpc>
                          <a:spcPct val="100000"/>
                        </a:lnSpc>
                        <a:spcBef>
                          <a:spcPts val="840"/>
                        </a:spcBef>
                      </a:pPr>
                      <a:r>
                        <a:rPr lang="en-US" sz="1600" b="1" dirty="0" smtClean="0">
                          <a:latin typeface="Carlito"/>
                          <a:cs typeface="Carlito"/>
                        </a:rPr>
                        <a:t>70%</a:t>
                      </a:r>
                      <a:endParaRPr sz="1600" b="1"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4C3E9"/>
                    </a:solidFill>
                  </a:tcPr>
                </a:tc>
                <a:tc>
                  <a:txBody>
                    <a:bodyPr/>
                    <a:lstStyle/>
                    <a:p>
                      <a:pPr algn="ctr">
                        <a:lnSpc>
                          <a:spcPct val="100000"/>
                        </a:lnSpc>
                        <a:spcBef>
                          <a:spcPts val="840"/>
                        </a:spcBef>
                      </a:pPr>
                      <a:r>
                        <a:rPr lang="en-US" sz="1600" dirty="0" smtClean="0">
                          <a:latin typeface="Carlito"/>
                          <a:cs typeface="Carlito"/>
                        </a:rPr>
                        <a:t>68%</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lang="en-US" sz="1600" dirty="0" smtClean="0">
                          <a:latin typeface="Carlito"/>
                          <a:cs typeface="Carlito"/>
                        </a:rPr>
                        <a:t>60%</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lang="en-US" sz="1600" dirty="0" smtClean="0">
                          <a:latin typeface="Carlito"/>
                          <a:cs typeface="Carlito"/>
                        </a:rPr>
                        <a:t>72%</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lang="en-US" sz="1600" dirty="0" smtClean="0">
                          <a:latin typeface="Carlito"/>
                          <a:cs typeface="Carlito"/>
                        </a:rPr>
                        <a:t>74%</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840"/>
                        </a:spcBef>
                      </a:pPr>
                      <a:r>
                        <a:rPr lang="en-US" sz="1600" dirty="0" smtClean="0">
                          <a:latin typeface="Carlito"/>
                          <a:cs typeface="Carlito"/>
                        </a:rPr>
                        <a:t>74%</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bl>
          </a:graphicData>
        </a:graphic>
      </p:graphicFrame>
      <p:sp>
        <p:nvSpPr>
          <p:cNvPr id="8" name="object 8"/>
          <p:cNvSpPr/>
          <p:nvPr/>
        </p:nvSpPr>
        <p:spPr>
          <a:xfrm>
            <a:off x="277828" y="310119"/>
            <a:ext cx="1928901" cy="769520"/>
          </a:xfrm>
          <a:prstGeom prst="rect">
            <a:avLst/>
          </a:prstGeom>
          <a:blipFill>
            <a:blip r:embed="rId2"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16</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81181" y="236184"/>
            <a:ext cx="6373940" cy="936154"/>
          </a:xfrm>
          <a:prstGeom prst="rect">
            <a:avLst/>
          </a:prstGeom>
        </p:spPr>
        <p:txBody>
          <a:bodyPr vert="horz" wrap="square" lIns="0" tIns="12700" rIns="0" bIns="0" rtlCol="0">
            <a:spAutoFit/>
          </a:bodyPr>
          <a:lstStyle/>
          <a:p>
            <a:pPr marL="12700" algn="ctr">
              <a:lnSpc>
                <a:spcPct val="100000"/>
              </a:lnSpc>
              <a:spcBef>
                <a:spcPts val="100"/>
              </a:spcBef>
            </a:pPr>
            <a:r>
              <a:rPr spc="-5" dirty="0"/>
              <a:t>Fidelity Scores by </a:t>
            </a:r>
            <a:r>
              <a:rPr spc="-5" dirty="0" smtClean="0"/>
              <a:t>Key</a:t>
            </a:r>
            <a:r>
              <a:rPr spc="-85" dirty="0" smtClean="0"/>
              <a:t> </a:t>
            </a:r>
            <a:r>
              <a:rPr spc="-5" dirty="0" smtClean="0"/>
              <a:t>Element</a:t>
            </a:r>
            <a:r>
              <a:rPr lang="en-US" spc="-5" dirty="0"/>
              <a:t/>
            </a:r>
            <a:br>
              <a:rPr lang="en-US" spc="-5" dirty="0"/>
            </a:br>
            <a:r>
              <a:rPr lang="en-US" sz="2400" spc="-5" dirty="0" smtClean="0"/>
              <a:t>2019 vs 2020</a:t>
            </a:r>
            <a:endParaRPr sz="2400" spc="-5" dirty="0"/>
          </a:p>
        </p:txBody>
      </p:sp>
      <p:sp>
        <p:nvSpPr>
          <p:cNvPr id="5" name="object 5"/>
          <p:cNvSpPr/>
          <p:nvPr/>
        </p:nvSpPr>
        <p:spPr>
          <a:xfrm>
            <a:off x="306403" y="519595"/>
            <a:ext cx="1928901" cy="769519"/>
          </a:xfrm>
          <a:prstGeom prst="rect">
            <a:avLst/>
          </a:prstGeom>
          <a:blipFill>
            <a:blip r:embed="rId2" cstate="print"/>
            <a:stretch>
              <a:fillRect/>
            </a:stretch>
          </a:blipFill>
        </p:spPr>
        <p:txBody>
          <a:bodyPr wrap="square" lIns="0" tIns="0" rIns="0" bIns="0" rtlCol="0"/>
          <a:lstStyle/>
          <a:p>
            <a:endParaRPr/>
          </a:p>
        </p:txBody>
      </p:sp>
      <p:graphicFrame>
        <p:nvGraphicFramePr>
          <p:cNvPr id="13" name="Chart 12"/>
          <p:cNvGraphicFramePr/>
          <p:nvPr>
            <p:extLst>
              <p:ext uri="{D42A27DB-BD31-4B8C-83A1-F6EECF244321}">
                <p14:modId xmlns:p14="http://schemas.microsoft.com/office/powerpoint/2010/main" val="778468764"/>
              </p:ext>
            </p:extLst>
          </p:nvPr>
        </p:nvGraphicFramePr>
        <p:xfrm>
          <a:off x="762000" y="1397000"/>
          <a:ext cx="7620000" cy="5080000"/>
        </p:xfrm>
        <a:graphic>
          <a:graphicData uri="http://schemas.openxmlformats.org/drawingml/2006/chart">
            <c:chart xmlns:c="http://schemas.openxmlformats.org/drawingml/2006/chart" xmlns:r="http://schemas.openxmlformats.org/officeDocument/2006/relationships" r:id="rId3"/>
          </a:graphicData>
        </a:graphic>
      </p:graphicFrame>
      <p:sp>
        <p:nvSpPr>
          <p:cNvPr id="14" name="object 3"/>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5" name="TextBox 14"/>
          <p:cNvSpPr txBox="1"/>
          <p:nvPr/>
        </p:nvSpPr>
        <p:spPr>
          <a:xfrm>
            <a:off x="8578269" y="6564948"/>
            <a:ext cx="565731" cy="381000"/>
          </a:xfrm>
          <a:prstGeom prst="rect">
            <a:avLst/>
          </a:prstGeom>
          <a:noFill/>
        </p:spPr>
        <p:txBody>
          <a:bodyPr wrap="square" rtlCol="0">
            <a:spAutoFit/>
          </a:bodyPr>
          <a:lstStyle/>
          <a:p>
            <a:r>
              <a:rPr lang="en-US" dirty="0" smtClean="0">
                <a:solidFill>
                  <a:schemeClr val="bg1"/>
                </a:solidFill>
                <a:latin typeface="Carlito"/>
              </a:rPr>
              <a:t>17</a:t>
            </a:r>
            <a:endParaRPr lang="en-US" dirty="0">
              <a:solidFill>
                <a:schemeClr val="bg1"/>
              </a:solidFill>
              <a:latin typeface="Carlito"/>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8" name="object 8"/>
          <p:cNvSpPr txBox="1">
            <a:spLocks noGrp="1"/>
          </p:cNvSpPr>
          <p:nvPr>
            <p:ph type="title"/>
          </p:nvPr>
        </p:nvSpPr>
        <p:spPr>
          <a:xfrm>
            <a:off x="280123" y="-59690"/>
            <a:ext cx="8515446" cy="1500840"/>
          </a:xfrm>
          <a:prstGeom prst="rect">
            <a:avLst/>
          </a:prstGeom>
        </p:spPr>
        <p:txBody>
          <a:bodyPr vert="horz" wrap="square" lIns="0" tIns="297605" rIns="0" bIns="0" rtlCol="0">
            <a:spAutoFit/>
          </a:bodyPr>
          <a:lstStyle/>
          <a:p>
            <a:pPr marL="328930" marR="5080" indent="348615" algn="ctr"/>
            <a:r>
              <a:rPr sz="2600" dirty="0"/>
              <a:t>Scores </a:t>
            </a:r>
            <a:r>
              <a:rPr lang="en-US" sz="2600" spc="-5" dirty="0" smtClean="0"/>
              <a:t>did not vary significantly </a:t>
            </a:r>
            <a:r>
              <a:rPr lang="en-US" sz="2600" spc="5" dirty="0" smtClean="0"/>
              <a:t>between</a:t>
            </a:r>
            <a:r>
              <a:rPr sz="2600" spc="5" dirty="0" smtClean="0"/>
              <a:t> </a:t>
            </a:r>
            <a:r>
              <a:rPr lang="en-US" sz="2600" spc="5" dirty="0" smtClean="0"/>
              <a:t>the two survey completion methods: </a:t>
            </a:r>
            <a:r>
              <a:rPr sz="2600" spc="-5" dirty="0" smtClean="0"/>
              <a:t>completed </a:t>
            </a:r>
            <a:r>
              <a:rPr lang="en-US" sz="2600" spc="-5" dirty="0" smtClean="0"/>
              <a:t>via the phone </a:t>
            </a:r>
            <a:r>
              <a:rPr sz="2600" dirty="0" smtClean="0"/>
              <a:t>by </a:t>
            </a:r>
            <a:r>
              <a:rPr sz="2600" spc="5" dirty="0" smtClean="0"/>
              <a:t>an</a:t>
            </a:r>
            <a:r>
              <a:rPr sz="2600" spc="-45" dirty="0" smtClean="0"/>
              <a:t> </a:t>
            </a:r>
            <a:r>
              <a:rPr sz="2600" spc="-5" dirty="0" smtClean="0"/>
              <a:t>interviewer</a:t>
            </a:r>
            <a:r>
              <a:rPr lang="en-US" sz="2600" spc="-5" dirty="0" smtClean="0"/>
              <a:t> or by the caregiver via email/mail</a:t>
            </a:r>
            <a:endParaRPr sz="2600" dirty="0"/>
          </a:p>
        </p:txBody>
      </p:sp>
      <p:sp>
        <p:nvSpPr>
          <p:cNvPr id="10" name="object 10"/>
          <p:cNvSpPr txBox="1">
            <a:spLocks noGrp="1"/>
          </p:cNvSpPr>
          <p:nvPr>
            <p:ph type="sldNum" sz="quarter" idx="7"/>
          </p:nvPr>
        </p:nvSpPr>
        <p:spPr>
          <a:xfrm>
            <a:off x="8724247" y="6693356"/>
            <a:ext cx="307975" cy="230832"/>
          </a:xfrm>
          <a:prstGeom prst="rect">
            <a:avLst/>
          </a:prstGeom>
        </p:spPr>
        <p:txBody>
          <a:bodyPr vert="horz" wrap="square" lIns="0" tIns="0" rIns="0" bIns="0" rtlCol="0">
            <a:spAutoFit/>
          </a:bodyPr>
          <a:lstStyle/>
          <a:p>
            <a:pPr marL="38100">
              <a:lnSpc>
                <a:spcPts val="1810"/>
              </a:lnSpc>
            </a:pPr>
            <a:r>
              <a:rPr lang="en-US" dirty="0" smtClean="0"/>
              <a:t>18</a:t>
            </a:r>
            <a:endParaRPr dirty="0"/>
          </a:p>
        </p:txBody>
      </p:sp>
      <p:graphicFrame>
        <p:nvGraphicFramePr>
          <p:cNvPr id="12" name="Chart 11"/>
          <p:cNvGraphicFramePr/>
          <p:nvPr>
            <p:extLst>
              <p:ext uri="{D42A27DB-BD31-4B8C-83A1-F6EECF244321}">
                <p14:modId xmlns:p14="http://schemas.microsoft.com/office/powerpoint/2010/main" val="3936175199"/>
              </p:ext>
            </p:extLst>
          </p:nvPr>
        </p:nvGraphicFramePr>
        <p:xfrm>
          <a:off x="685800" y="1752600"/>
          <a:ext cx="7772400" cy="4267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34447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7" name="object 7"/>
          <p:cNvSpPr txBox="1">
            <a:spLocks noGrp="1"/>
          </p:cNvSpPr>
          <p:nvPr>
            <p:ph type="title"/>
          </p:nvPr>
        </p:nvSpPr>
        <p:spPr>
          <a:xfrm>
            <a:off x="3094748" y="457200"/>
            <a:ext cx="5211052" cy="695960"/>
          </a:xfrm>
          <a:prstGeom prst="rect">
            <a:avLst/>
          </a:prstGeom>
        </p:spPr>
        <p:txBody>
          <a:bodyPr vert="horz" wrap="square" lIns="0" tIns="12700" rIns="0" bIns="0" rtlCol="0">
            <a:spAutoFit/>
          </a:bodyPr>
          <a:lstStyle/>
          <a:p>
            <a:pPr marL="12700">
              <a:lnSpc>
                <a:spcPct val="100000"/>
              </a:lnSpc>
              <a:spcBef>
                <a:spcPts val="100"/>
              </a:spcBef>
            </a:pPr>
            <a:r>
              <a:rPr sz="4400" spc="-5" dirty="0"/>
              <a:t>Total</a:t>
            </a:r>
            <a:r>
              <a:rPr sz="4400" spc="-90" dirty="0"/>
              <a:t> </a:t>
            </a:r>
            <a:r>
              <a:rPr sz="4400" spc="-5" dirty="0"/>
              <a:t>Fidelity</a:t>
            </a:r>
            <a:endParaRPr sz="4400" dirty="0"/>
          </a:p>
        </p:txBody>
      </p:sp>
      <p:sp>
        <p:nvSpPr>
          <p:cNvPr id="9" name="object 9"/>
          <p:cNvSpPr/>
          <p:nvPr/>
        </p:nvSpPr>
        <p:spPr>
          <a:xfrm>
            <a:off x="277828" y="310119"/>
            <a:ext cx="1928901" cy="769520"/>
          </a:xfrm>
          <a:prstGeom prst="rect">
            <a:avLst/>
          </a:prstGeom>
          <a:blipFill>
            <a:blip r:embed="rId2" cstate="print"/>
            <a:stretch>
              <a:fillRect/>
            </a:stretch>
          </a:blipFill>
        </p:spPr>
        <p:txBody>
          <a:bodyPr wrap="square" lIns="0" tIns="0" rIns="0" bIns="0" rtlCol="0"/>
          <a:lstStyle/>
          <a:p>
            <a:endParaRPr/>
          </a:p>
        </p:txBody>
      </p:sp>
      <p:graphicFrame>
        <p:nvGraphicFramePr>
          <p:cNvPr id="12" name="Chart 11"/>
          <p:cNvGraphicFramePr/>
          <p:nvPr>
            <p:extLst>
              <p:ext uri="{D42A27DB-BD31-4B8C-83A1-F6EECF244321}">
                <p14:modId xmlns:p14="http://schemas.microsoft.com/office/powerpoint/2010/main" val="245881122"/>
              </p:ext>
            </p:extLst>
          </p:nvPr>
        </p:nvGraphicFramePr>
        <p:xfrm>
          <a:off x="381000" y="1610673"/>
          <a:ext cx="8559782" cy="4812896"/>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p:cNvSpPr txBox="1"/>
          <p:nvPr/>
        </p:nvSpPr>
        <p:spPr>
          <a:xfrm rot="16200000">
            <a:off x="-313200" y="3637539"/>
            <a:ext cx="1182055" cy="307777"/>
          </a:xfrm>
          <a:prstGeom prst="rect">
            <a:avLst/>
          </a:prstGeom>
          <a:noFill/>
        </p:spPr>
        <p:txBody>
          <a:bodyPr wrap="none" rtlCol="0">
            <a:spAutoFit/>
          </a:bodyPr>
          <a:lstStyle/>
          <a:p>
            <a:r>
              <a:rPr lang="en-US" sz="1400" b="1" dirty="0" smtClean="0"/>
              <a:t>Fidelity Score</a:t>
            </a:r>
            <a:endParaRPr lang="en-US" sz="1400" b="1" dirty="0"/>
          </a:p>
        </p:txBody>
      </p:sp>
      <p:sp>
        <p:nvSpPr>
          <p:cNvPr id="14" name="TextBox 13"/>
          <p:cNvSpPr txBox="1"/>
          <p:nvPr/>
        </p:nvSpPr>
        <p:spPr>
          <a:xfrm>
            <a:off x="8578269" y="6570872"/>
            <a:ext cx="565731" cy="369332"/>
          </a:xfrm>
          <a:prstGeom prst="rect">
            <a:avLst/>
          </a:prstGeom>
          <a:noFill/>
        </p:spPr>
        <p:txBody>
          <a:bodyPr wrap="square" rtlCol="0">
            <a:spAutoFit/>
          </a:bodyPr>
          <a:lstStyle/>
          <a:p>
            <a:r>
              <a:rPr lang="en-US" dirty="0" smtClean="0">
                <a:solidFill>
                  <a:schemeClr val="bg1"/>
                </a:solidFill>
                <a:latin typeface="Carlito"/>
              </a:rPr>
              <a:t>19</a:t>
            </a:r>
            <a:endParaRPr lang="en-US" dirty="0">
              <a:solidFill>
                <a:schemeClr val="bg1"/>
              </a:solidFill>
              <a:latin typeface="Carlito"/>
            </a:endParaRPr>
          </a:p>
        </p:txBody>
      </p:sp>
    </p:spTree>
    <p:extLst>
      <p:ext uri="{BB962C8B-B14F-4D97-AF65-F5344CB8AC3E}">
        <p14:creationId xmlns:p14="http://schemas.microsoft.com/office/powerpoint/2010/main" val="3482596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2</a:t>
            </a:r>
            <a:endParaRPr sz="140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3048000" y="477009"/>
            <a:ext cx="2624777" cy="695960"/>
          </a:xfrm>
          <a:prstGeom prst="rect">
            <a:avLst/>
          </a:prstGeom>
        </p:spPr>
        <p:txBody>
          <a:bodyPr vert="horz" wrap="square" lIns="0" tIns="12700" rIns="0" bIns="0" rtlCol="0">
            <a:spAutoFit/>
          </a:bodyPr>
          <a:lstStyle/>
          <a:p>
            <a:pPr marL="12700">
              <a:lnSpc>
                <a:spcPct val="100000"/>
              </a:lnSpc>
              <a:spcBef>
                <a:spcPts val="100"/>
              </a:spcBef>
            </a:pPr>
            <a:r>
              <a:rPr sz="4400" spc="-5" dirty="0"/>
              <a:t>Agenda</a:t>
            </a:r>
            <a:endParaRPr sz="4400" dirty="0"/>
          </a:p>
        </p:txBody>
      </p:sp>
      <p:sp>
        <p:nvSpPr>
          <p:cNvPr id="8" name="object 8"/>
          <p:cNvSpPr txBox="1"/>
          <p:nvPr/>
        </p:nvSpPr>
        <p:spPr>
          <a:xfrm>
            <a:off x="8658207" y="6656024"/>
            <a:ext cx="192405" cy="254000"/>
          </a:xfrm>
          <a:prstGeom prst="rect">
            <a:avLst/>
          </a:prstGeom>
        </p:spPr>
        <p:txBody>
          <a:bodyPr vert="horz" wrap="square" lIns="0" tIns="0" rIns="0" bIns="0" rtlCol="0">
            <a:spAutoFit/>
          </a:bodyPr>
          <a:lstStyle/>
          <a:p>
            <a:pPr marL="38100">
              <a:lnSpc>
                <a:spcPts val="1810"/>
              </a:lnSpc>
            </a:pPr>
            <a:fld id="{81D60167-4931-47E6-BA6A-407CBD079E47}" type="slidenum">
              <a:rPr sz="1800" dirty="0">
                <a:solidFill>
                  <a:srgbClr val="FFFFFF"/>
                </a:solidFill>
                <a:latin typeface="Carlito"/>
                <a:cs typeface="Carlito"/>
              </a:rPr>
              <a:t>2</a:t>
            </a:fld>
            <a:endParaRPr sz="1800">
              <a:latin typeface="Carlito"/>
              <a:cs typeface="Carlito"/>
            </a:endParaRPr>
          </a:p>
        </p:txBody>
      </p:sp>
      <p:sp>
        <p:nvSpPr>
          <p:cNvPr id="7" name="object 7"/>
          <p:cNvSpPr txBox="1"/>
          <p:nvPr/>
        </p:nvSpPr>
        <p:spPr>
          <a:xfrm>
            <a:off x="609465" y="1641882"/>
            <a:ext cx="6296660" cy="4340291"/>
          </a:xfrm>
          <a:prstGeom prst="rect">
            <a:avLst/>
          </a:prstGeom>
        </p:spPr>
        <p:txBody>
          <a:bodyPr vert="horz" wrap="square" lIns="0" tIns="97155" rIns="0" bIns="0" rtlCol="0">
            <a:spAutoFit/>
          </a:bodyPr>
          <a:lstStyle/>
          <a:p>
            <a:pPr marL="276225" indent="-264160">
              <a:lnSpc>
                <a:spcPct val="100000"/>
              </a:lnSpc>
              <a:spcBef>
                <a:spcPts val="765"/>
              </a:spcBef>
              <a:buSzPct val="129687"/>
              <a:buFont typeface="Arial"/>
              <a:buChar char="•"/>
              <a:tabLst>
                <a:tab pos="276860" algn="l"/>
              </a:tabLst>
            </a:pPr>
            <a:r>
              <a:rPr sz="3200" spc="-10" dirty="0" smtClean="0">
                <a:latin typeface="Carlito"/>
                <a:cs typeface="Carlito"/>
              </a:rPr>
              <a:t>Introductions</a:t>
            </a:r>
            <a:endParaRPr lang="en-US" sz="3200" spc="-10" dirty="0" smtClean="0">
              <a:latin typeface="Carlito"/>
              <a:cs typeface="Carlito"/>
            </a:endParaRPr>
          </a:p>
          <a:p>
            <a:pPr marL="276225" indent="-264160">
              <a:lnSpc>
                <a:spcPct val="100000"/>
              </a:lnSpc>
              <a:spcBef>
                <a:spcPts val="765"/>
              </a:spcBef>
              <a:buSzPct val="129687"/>
              <a:buFont typeface="Arial"/>
              <a:buChar char="•"/>
              <a:tabLst>
                <a:tab pos="276860" algn="l"/>
              </a:tabLst>
            </a:pPr>
            <a:r>
              <a:rPr lang="en-US" sz="3200" spc="-10" dirty="0" smtClean="0">
                <a:latin typeface="Carlito"/>
                <a:cs typeface="Carlito"/>
              </a:rPr>
              <a:t>Changes to presentation of data</a:t>
            </a:r>
            <a:endParaRPr sz="3200" dirty="0">
              <a:latin typeface="Carlito"/>
              <a:cs typeface="Carlito"/>
            </a:endParaRPr>
          </a:p>
          <a:p>
            <a:pPr marL="276225" indent="-264160">
              <a:lnSpc>
                <a:spcPct val="100000"/>
              </a:lnSpc>
              <a:spcBef>
                <a:spcPts val="1785"/>
              </a:spcBef>
              <a:buSzPct val="129687"/>
              <a:buFont typeface="Arial"/>
              <a:buChar char="•"/>
              <a:tabLst>
                <a:tab pos="276860" algn="l"/>
              </a:tabLst>
            </a:pPr>
            <a:r>
              <a:rPr sz="3200" spc="-10" dirty="0" smtClean="0">
                <a:latin typeface="Carlito"/>
                <a:cs typeface="Carlito"/>
              </a:rPr>
              <a:t>Review </a:t>
            </a:r>
            <a:r>
              <a:rPr sz="3200" spc="-10" dirty="0">
                <a:latin typeface="Carlito"/>
                <a:cs typeface="Carlito"/>
              </a:rPr>
              <a:t>Massachusetts </a:t>
            </a:r>
            <a:r>
              <a:rPr sz="3200" spc="-5" dirty="0">
                <a:latin typeface="Carlito"/>
                <a:cs typeface="Carlito"/>
              </a:rPr>
              <a:t>fidelity</a:t>
            </a:r>
            <a:r>
              <a:rPr sz="3200" spc="-45" dirty="0">
                <a:latin typeface="Carlito"/>
                <a:cs typeface="Carlito"/>
              </a:rPr>
              <a:t> </a:t>
            </a:r>
            <a:r>
              <a:rPr sz="3200" spc="-5" dirty="0">
                <a:latin typeface="Carlito"/>
                <a:cs typeface="Carlito"/>
              </a:rPr>
              <a:t>data</a:t>
            </a:r>
            <a:endParaRPr sz="3200" dirty="0">
              <a:latin typeface="Carlito"/>
              <a:cs typeface="Carlito"/>
            </a:endParaRPr>
          </a:p>
          <a:p>
            <a:pPr marL="276225" indent="-264160">
              <a:lnSpc>
                <a:spcPct val="100000"/>
              </a:lnSpc>
              <a:spcBef>
                <a:spcPts val="1785"/>
              </a:spcBef>
              <a:buSzPct val="129687"/>
              <a:buFont typeface="Arial"/>
              <a:buChar char="•"/>
              <a:tabLst>
                <a:tab pos="276860" algn="l"/>
              </a:tabLst>
            </a:pPr>
            <a:r>
              <a:rPr sz="3200" spc="-10" dirty="0">
                <a:latin typeface="Carlito"/>
                <a:cs typeface="Carlito"/>
              </a:rPr>
              <a:t>Implications </a:t>
            </a:r>
            <a:r>
              <a:rPr sz="3200" dirty="0">
                <a:latin typeface="Carlito"/>
                <a:cs typeface="Carlito"/>
              </a:rPr>
              <a:t>and</a:t>
            </a:r>
            <a:r>
              <a:rPr sz="3200" spc="-50" dirty="0">
                <a:latin typeface="Carlito"/>
                <a:cs typeface="Carlito"/>
              </a:rPr>
              <a:t> </a:t>
            </a:r>
            <a:r>
              <a:rPr sz="3200" spc="-5" dirty="0">
                <a:latin typeface="Carlito"/>
                <a:cs typeface="Carlito"/>
              </a:rPr>
              <a:t>recommendations</a:t>
            </a:r>
            <a:endParaRPr sz="3200" dirty="0">
              <a:latin typeface="Carlito"/>
              <a:cs typeface="Carlito"/>
            </a:endParaRPr>
          </a:p>
          <a:p>
            <a:pPr marL="276225" indent="-264160">
              <a:lnSpc>
                <a:spcPct val="100000"/>
              </a:lnSpc>
              <a:spcBef>
                <a:spcPts val="1785"/>
              </a:spcBef>
              <a:buSzPct val="129687"/>
              <a:buFont typeface="Arial"/>
              <a:buChar char="•"/>
              <a:tabLst>
                <a:tab pos="276860" algn="l"/>
              </a:tabLst>
            </a:pPr>
            <a:r>
              <a:rPr sz="3200" spc="-5" dirty="0">
                <a:latin typeface="Carlito"/>
                <a:cs typeface="Carlito"/>
              </a:rPr>
              <a:t>Appendices</a:t>
            </a:r>
            <a:endParaRPr sz="3200" dirty="0">
              <a:latin typeface="Carlito"/>
              <a:cs typeface="Carlito"/>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76200" y="1393687"/>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7" name="object 7"/>
          <p:cNvSpPr txBox="1">
            <a:spLocks noGrp="1"/>
          </p:cNvSpPr>
          <p:nvPr>
            <p:ph type="title"/>
          </p:nvPr>
        </p:nvSpPr>
        <p:spPr>
          <a:xfrm>
            <a:off x="0" y="-44278"/>
            <a:ext cx="9144000" cy="1389321"/>
          </a:xfrm>
          <a:prstGeom prst="rect">
            <a:avLst/>
          </a:prstGeom>
        </p:spPr>
        <p:txBody>
          <a:bodyPr vert="horz" wrap="square" lIns="0" tIns="410685" rIns="0" bIns="0" rtlCol="0">
            <a:spAutoFit/>
          </a:bodyPr>
          <a:lstStyle/>
          <a:p>
            <a:pPr marL="981710" marR="5080" indent="-878840">
              <a:lnSpc>
                <a:spcPts val="3820"/>
              </a:lnSpc>
              <a:spcBef>
                <a:spcPts val="240"/>
              </a:spcBef>
            </a:pPr>
            <a:r>
              <a:rPr sz="3200" spc="-10" dirty="0"/>
              <a:t>Most </a:t>
            </a:r>
            <a:r>
              <a:rPr sz="3200" spc="-5" dirty="0"/>
              <a:t>respondents report basic </a:t>
            </a:r>
            <a:r>
              <a:rPr sz="3200" spc="-10" dirty="0"/>
              <a:t>characteristics </a:t>
            </a:r>
            <a:r>
              <a:rPr sz="3200" spc="-5" dirty="0"/>
              <a:t>of  Wraparound occurred during</a:t>
            </a:r>
            <a:r>
              <a:rPr sz="3200" spc="-30" dirty="0"/>
              <a:t> </a:t>
            </a:r>
            <a:r>
              <a:rPr sz="3200" spc="-5" dirty="0"/>
              <a:t>services</a:t>
            </a:r>
            <a:endParaRPr sz="3200" dirty="0"/>
          </a:p>
        </p:txBody>
      </p:sp>
      <p:graphicFrame>
        <p:nvGraphicFramePr>
          <p:cNvPr id="14" name="Chart 13"/>
          <p:cNvGraphicFramePr/>
          <p:nvPr>
            <p:extLst>
              <p:ext uri="{D42A27DB-BD31-4B8C-83A1-F6EECF244321}">
                <p14:modId xmlns:p14="http://schemas.microsoft.com/office/powerpoint/2010/main" val="3748205551"/>
              </p:ext>
            </p:extLst>
          </p:nvPr>
        </p:nvGraphicFramePr>
        <p:xfrm>
          <a:off x="152400" y="1571372"/>
          <a:ext cx="8915399" cy="4958040"/>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Box 15"/>
          <p:cNvSpPr txBox="1"/>
          <p:nvPr/>
        </p:nvSpPr>
        <p:spPr>
          <a:xfrm>
            <a:off x="8559782" y="6570872"/>
            <a:ext cx="762000" cy="369332"/>
          </a:xfrm>
          <a:prstGeom prst="rect">
            <a:avLst/>
          </a:prstGeom>
          <a:noFill/>
        </p:spPr>
        <p:txBody>
          <a:bodyPr wrap="square" rtlCol="0">
            <a:spAutoFit/>
          </a:bodyPr>
          <a:lstStyle/>
          <a:p>
            <a:r>
              <a:rPr lang="en-US" dirty="0" smtClean="0">
                <a:solidFill>
                  <a:schemeClr val="bg1"/>
                </a:solidFill>
                <a:latin typeface="Carlito"/>
              </a:rPr>
              <a:t>20</a:t>
            </a:r>
            <a:endParaRPr lang="en-US" dirty="0">
              <a:solidFill>
                <a:schemeClr val="bg1"/>
              </a:solidFill>
              <a:latin typeface="Carlito"/>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2692365" y="298970"/>
            <a:ext cx="6210547" cy="629285"/>
          </a:xfrm>
          <a:prstGeom prst="rect">
            <a:avLst/>
          </a:prstGeom>
        </p:spPr>
        <p:txBody>
          <a:bodyPr vert="horz" wrap="square" lIns="0" tIns="13970" rIns="0" bIns="0" rtlCol="0">
            <a:spAutoFit/>
          </a:bodyPr>
          <a:lstStyle/>
          <a:p>
            <a:pPr marL="12700">
              <a:lnSpc>
                <a:spcPct val="100000"/>
              </a:lnSpc>
              <a:spcBef>
                <a:spcPts val="110"/>
              </a:spcBef>
            </a:pPr>
            <a:r>
              <a:rPr sz="3950" spc="-5" dirty="0"/>
              <a:t>Item-Level</a:t>
            </a:r>
            <a:r>
              <a:rPr sz="3950" spc="-70" dirty="0"/>
              <a:t> </a:t>
            </a:r>
            <a:r>
              <a:rPr sz="3950" spc="-5" dirty="0"/>
              <a:t>Results</a:t>
            </a:r>
            <a:endParaRPr sz="3950" dirty="0"/>
          </a:p>
        </p:txBody>
      </p:sp>
      <p:sp>
        <p:nvSpPr>
          <p:cNvPr id="7" name="object 7"/>
          <p:cNvSpPr txBox="1"/>
          <p:nvPr/>
        </p:nvSpPr>
        <p:spPr>
          <a:xfrm>
            <a:off x="2012882" y="904988"/>
            <a:ext cx="6890030" cy="450850"/>
          </a:xfrm>
          <a:prstGeom prst="rect">
            <a:avLst/>
          </a:prstGeom>
        </p:spPr>
        <p:txBody>
          <a:bodyPr vert="horz" wrap="square" lIns="0" tIns="17780" rIns="0" bIns="0" rtlCol="0">
            <a:spAutoFit/>
          </a:bodyPr>
          <a:lstStyle/>
          <a:p>
            <a:pPr marL="12700">
              <a:lnSpc>
                <a:spcPct val="100000"/>
              </a:lnSpc>
              <a:spcBef>
                <a:spcPts val="140"/>
              </a:spcBef>
            </a:pPr>
            <a:r>
              <a:rPr sz="2750" i="1" spc="10" dirty="0">
                <a:solidFill>
                  <a:srgbClr val="59595B"/>
                </a:solidFill>
                <a:latin typeface="Carlito"/>
                <a:cs typeface="Carlito"/>
              </a:rPr>
              <a:t>Strengths </a:t>
            </a:r>
            <a:r>
              <a:rPr sz="2750" i="1" spc="25" dirty="0">
                <a:solidFill>
                  <a:srgbClr val="59595B"/>
                </a:solidFill>
                <a:latin typeface="Carlito"/>
                <a:cs typeface="Carlito"/>
              </a:rPr>
              <a:t>&amp; </a:t>
            </a:r>
            <a:r>
              <a:rPr sz="2750" i="1" spc="10" dirty="0">
                <a:solidFill>
                  <a:srgbClr val="59595B"/>
                </a:solidFill>
                <a:latin typeface="Carlito"/>
                <a:cs typeface="Carlito"/>
              </a:rPr>
              <a:t>Areas for</a:t>
            </a:r>
            <a:r>
              <a:rPr sz="2750" i="1" spc="-20" dirty="0">
                <a:solidFill>
                  <a:srgbClr val="59595B"/>
                </a:solidFill>
                <a:latin typeface="Carlito"/>
                <a:cs typeface="Carlito"/>
              </a:rPr>
              <a:t> </a:t>
            </a:r>
            <a:r>
              <a:rPr sz="2750" i="1" spc="10" dirty="0">
                <a:solidFill>
                  <a:srgbClr val="59595B"/>
                </a:solidFill>
                <a:latin typeface="Carlito"/>
                <a:cs typeface="Carlito"/>
              </a:rPr>
              <a:t>Improvement</a:t>
            </a:r>
            <a:endParaRPr sz="2750" dirty="0">
              <a:latin typeface="Carlito"/>
              <a:cs typeface="Carlito"/>
            </a:endParaRPr>
          </a:p>
        </p:txBody>
      </p:sp>
      <p:sp>
        <p:nvSpPr>
          <p:cNvPr id="8" name="object 8"/>
          <p:cNvSpPr txBox="1"/>
          <p:nvPr/>
        </p:nvSpPr>
        <p:spPr>
          <a:xfrm>
            <a:off x="176850" y="1847122"/>
            <a:ext cx="7167253" cy="977191"/>
          </a:xfrm>
          <a:prstGeom prst="rect">
            <a:avLst/>
          </a:prstGeom>
        </p:spPr>
        <p:txBody>
          <a:bodyPr vert="horz" wrap="square" lIns="0" tIns="96520" rIns="0" bIns="0" rtlCol="0">
            <a:spAutoFit/>
          </a:bodyPr>
          <a:lstStyle/>
          <a:p>
            <a:pPr marL="12700">
              <a:lnSpc>
                <a:spcPct val="100000"/>
              </a:lnSpc>
              <a:spcBef>
                <a:spcPts val="760"/>
              </a:spcBef>
            </a:pPr>
            <a:r>
              <a:rPr lang="en-US" sz="3200" b="1" spc="-5" dirty="0" smtClean="0">
                <a:latin typeface="Carlito"/>
                <a:cs typeface="Carlito"/>
              </a:rPr>
              <a:t>Area of Growth/Strength</a:t>
            </a:r>
            <a:r>
              <a:rPr sz="3200" b="1" spc="-5" dirty="0" smtClean="0">
                <a:latin typeface="Carlito"/>
                <a:cs typeface="Carlito"/>
              </a:rPr>
              <a:t>:</a:t>
            </a:r>
            <a:endParaRPr sz="3200" dirty="0">
              <a:latin typeface="Carlito"/>
              <a:cs typeface="Carlito"/>
            </a:endParaRPr>
          </a:p>
          <a:p>
            <a:pPr marL="12700">
              <a:lnSpc>
                <a:spcPct val="100000"/>
              </a:lnSpc>
              <a:spcBef>
                <a:spcPts val="500"/>
              </a:spcBef>
            </a:pPr>
            <a:r>
              <a:rPr lang="en-US" sz="2100" spc="-5" dirty="0" smtClean="0">
                <a:latin typeface="Carlito"/>
                <a:cs typeface="Carlito"/>
              </a:rPr>
              <a:t>Item that is at least 10% higher than others in the category </a:t>
            </a:r>
            <a:r>
              <a:rPr lang="en-US" sz="1400" spc="-5" dirty="0" smtClean="0">
                <a:latin typeface="Carlito"/>
                <a:cs typeface="Carlito"/>
              </a:rPr>
              <a:t> </a:t>
            </a:r>
            <a:endParaRPr sz="1400" dirty="0">
              <a:latin typeface="Carlito"/>
              <a:cs typeface="Carlito"/>
            </a:endParaRPr>
          </a:p>
        </p:txBody>
      </p:sp>
      <p:sp>
        <p:nvSpPr>
          <p:cNvPr id="9" name="object 9"/>
          <p:cNvSpPr txBox="1"/>
          <p:nvPr/>
        </p:nvSpPr>
        <p:spPr>
          <a:xfrm>
            <a:off x="7333593" y="2248081"/>
            <a:ext cx="1676400" cy="533400"/>
          </a:xfrm>
          <a:prstGeom prst="rect">
            <a:avLst/>
          </a:prstGeom>
          <a:ln w="38099">
            <a:solidFill>
              <a:srgbClr val="66FF33"/>
            </a:solidFill>
          </a:ln>
        </p:spPr>
        <p:txBody>
          <a:bodyPr vert="horz" wrap="square" lIns="0" tIns="0" rIns="0" bIns="0" rtlCol="0">
            <a:spAutoFit/>
          </a:bodyPr>
          <a:lstStyle/>
          <a:p>
            <a:pPr marL="216535">
              <a:lnSpc>
                <a:spcPts val="2590"/>
              </a:lnSpc>
            </a:pPr>
            <a:r>
              <a:rPr sz="2400" spc="-5" dirty="0">
                <a:latin typeface="Carlito"/>
                <a:cs typeface="Carlito"/>
              </a:rPr>
              <a:t>green</a:t>
            </a:r>
            <a:r>
              <a:rPr sz="2400" spc="-30" dirty="0">
                <a:latin typeface="Carlito"/>
                <a:cs typeface="Carlito"/>
              </a:rPr>
              <a:t> </a:t>
            </a:r>
            <a:r>
              <a:rPr sz="2400" spc="-5" dirty="0">
                <a:latin typeface="Carlito"/>
                <a:cs typeface="Carlito"/>
              </a:rPr>
              <a:t>box</a:t>
            </a:r>
            <a:endParaRPr sz="2400" dirty="0">
              <a:latin typeface="Carlito"/>
              <a:cs typeface="Carlito"/>
            </a:endParaRPr>
          </a:p>
        </p:txBody>
      </p:sp>
      <p:sp>
        <p:nvSpPr>
          <p:cNvPr id="10" name="object 10"/>
          <p:cNvSpPr txBox="1"/>
          <p:nvPr/>
        </p:nvSpPr>
        <p:spPr>
          <a:xfrm>
            <a:off x="150777" y="3833803"/>
            <a:ext cx="7014652" cy="2081339"/>
          </a:xfrm>
          <a:prstGeom prst="rect">
            <a:avLst/>
          </a:prstGeom>
        </p:spPr>
        <p:txBody>
          <a:bodyPr vert="horz" wrap="square" lIns="0" tIns="102870" rIns="0" bIns="0" rtlCol="0">
            <a:spAutoFit/>
          </a:bodyPr>
          <a:lstStyle/>
          <a:p>
            <a:pPr marL="12700">
              <a:lnSpc>
                <a:spcPct val="100000"/>
              </a:lnSpc>
              <a:spcBef>
                <a:spcPts val="810"/>
              </a:spcBef>
            </a:pPr>
            <a:r>
              <a:rPr sz="3200" b="1" spc="-10" dirty="0" smtClean="0">
                <a:latin typeface="Carlito"/>
                <a:cs typeface="Carlito"/>
              </a:rPr>
              <a:t>Area </a:t>
            </a:r>
            <a:r>
              <a:rPr sz="3200" b="1" spc="-5" dirty="0">
                <a:latin typeface="Carlito"/>
                <a:cs typeface="Carlito"/>
              </a:rPr>
              <a:t>for</a:t>
            </a:r>
            <a:r>
              <a:rPr sz="3200" b="1" spc="-15" dirty="0">
                <a:latin typeface="Carlito"/>
                <a:cs typeface="Carlito"/>
              </a:rPr>
              <a:t> </a:t>
            </a:r>
            <a:r>
              <a:rPr sz="3200" b="1" spc="-5" dirty="0">
                <a:latin typeface="Carlito"/>
                <a:cs typeface="Carlito"/>
              </a:rPr>
              <a:t>Improvement:</a:t>
            </a:r>
            <a:endParaRPr sz="3200" dirty="0">
              <a:latin typeface="Carlito"/>
              <a:cs typeface="Carlito"/>
            </a:endParaRPr>
          </a:p>
          <a:p>
            <a:pPr marL="12700">
              <a:lnSpc>
                <a:spcPct val="100000"/>
              </a:lnSpc>
              <a:spcBef>
                <a:spcPts val="530"/>
              </a:spcBef>
            </a:pPr>
            <a:r>
              <a:rPr lang="en-US" sz="2100" spc="-5" dirty="0" smtClean="0">
                <a:latin typeface="Carlito"/>
                <a:cs typeface="Carlito"/>
              </a:rPr>
              <a:t>Item that is at least 10% lower than others in the category</a:t>
            </a:r>
          </a:p>
          <a:p>
            <a:pPr marL="12700">
              <a:lnSpc>
                <a:spcPct val="100000"/>
              </a:lnSpc>
              <a:spcBef>
                <a:spcPts val="530"/>
              </a:spcBef>
            </a:pPr>
            <a:endParaRPr lang="en-US" spc="-5" dirty="0">
              <a:latin typeface="Carlito"/>
              <a:cs typeface="Carlito"/>
            </a:endParaRPr>
          </a:p>
          <a:p>
            <a:pPr marL="12700">
              <a:lnSpc>
                <a:spcPct val="100000"/>
              </a:lnSpc>
            </a:pPr>
            <a:r>
              <a:rPr lang="en-US" sz="2100" spc="-5" dirty="0" smtClean="0">
                <a:latin typeface="Carlito"/>
                <a:cs typeface="Carlito"/>
              </a:rPr>
              <a:t>A decrease of at least 5% from 2019</a:t>
            </a:r>
          </a:p>
          <a:p>
            <a:pPr marL="12700">
              <a:lnSpc>
                <a:spcPct val="100000"/>
              </a:lnSpc>
              <a:spcBef>
                <a:spcPts val="530"/>
              </a:spcBef>
            </a:pPr>
            <a:endParaRPr sz="2100" dirty="0">
              <a:latin typeface="Carlito"/>
              <a:cs typeface="Carlito"/>
            </a:endParaRPr>
          </a:p>
        </p:txBody>
      </p:sp>
      <p:sp>
        <p:nvSpPr>
          <p:cNvPr id="11" name="object 11"/>
          <p:cNvSpPr txBox="1"/>
          <p:nvPr/>
        </p:nvSpPr>
        <p:spPr>
          <a:xfrm>
            <a:off x="7357241" y="4212946"/>
            <a:ext cx="1676400" cy="533400"/>
          </a:xfrm>
          <a:prstGeom prst="rect">
            <a:avLst/>
          </a:prstGeom>
          <a:ln w="38099">
            <a:solidFill>
              <a:srgbClr val="FF0000"/>
            </a:solidFill>
          </a:ln>
        </p:spPr>
        <p:txBody>
          <a:bodyPr vert="horz" wrap="square" lIns="0" tIns="0" rIns="0" bIns="0" rtlCol="0">
            <a:spAutoFit/>
          </a:bodyPr>
          <a:lstStyle/>
          <a:p>
            <a:pPr marL="349885">
              <a:lnSpc>
                <a:spcPts val="2665"/>
              </a:lnSpc>
            </a:pPr>
            <a:r>
              <a:rPr sz="2400" spc="-5" dirty="0">
                <a:latin typeface="Carlito"/>
                <a:cs typeface="Carlito"/>
              </a:rPr>
              <a:t>red</a:t>
            </a:r>
            <a:r>
              <a:rPr sz="2400" spc="-20" dirty="0">
                <a:latin typeface="Carlito"/>
                <a:cs typeface="Carlito"/>
              </a:rPr>
              <a:t> </a:t>
            </a:r>
            <a:r>
              <a:rPr sz="2400" spc="-5" dirty="0">
                <a:latin typeface="Carlito"/>
                <a:cs typeface="Carlito"/>
              </a:rPr>
              <a:t>box</a:t>
            </a:r>
            <a:endParaRPr sz="2400" dirty="0">
              <a:latin typeface="Carlito"/>
              <a:cs typeface="Carlito"/>
            </a:endParaRPr>
          </a:p>
        </p:txBody>
      </p:sp>
      <p:sp>
        <p:nvSpPr>
          <p:cNvPr id="12" name="object 12"/>
          <p:cNvSpPr/>
          <p:nvPr/>
        </p:nvSpPr>
        <p:spPr>
          <a:xfrm>
            <a:off x="19049" y="40142"/>
            <a:ext cx="2133595" cy="973720"/>
          </a:xfrm>
          <a:prstGeom prst="rect">
            <a:avLst/>
          </a:prstGeom>
          <a:blipFill>
            <a:blip r:embed="rId3" cstate="print"/>
            <a:stretch>
              <a:fillRect/>
            </a:stretch>
          </a:blipFill>
        </p:spPr>
        <p:txBody>
          <a:bodyPr wrap="square" lIns="0" tIns="0" rIns="0" bIns="0" rtlCol="0"/>
          <a:lstStyle/>
          <a:p>
            <a:endParaRPr/>
          </a:p>
        </p:txBody>
      </p:sp>
      <p:sp>
        <p:nvSpPr>
          <p:cNvPr id="14" name="object 14"/>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21</a:t>
            </a:r>
            <a:endParaRPr dirty="0"/>
          </a:p>
        </p:txBody>
      </p:sp>
      <p:sp>
        <p:nvSpPr>
          <p:cNvPr id="2" name="Up Arrow 1"/>
          <p:cNvSpPr/>
          <p:nvPr/>
        </p:nvSpPr>
        <p:spPr>
          <a:xfrm>
            <a:off x="7701765" y="3076559"/>
            <a:ext cx="304800" cy="457200"/>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7701765" y="5122802"/>
            <a:ext cx="316893" cy="457200"/>
          </a:xfrm>
          <a:prstGeom prst="down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50777" y="3117187"/>
            <a:ext cx="4584268" cy="415498"/>
          </a:xfrm>
          <a:prstGeom prst="rect">
            <a:avLst/>
          </a:prstGeom>
        </p:spPr>
        <p:txBody>
          <a:bodyPr wrap="none">
            <a:spAutoFit/>
          </a:bodyPr>
          <a:lstStyle/>
          <a:p>
            <a:pPr marL="12700">
              <a:lnSpc>
                <a:spcPct val="100000"/>
              </a:lnSpc>
            </a:pPr>
            <a:r>
              <a:rPr lang="en-US" sz="2100" spc="-5" dirty="0">
                <a:latin typeface="Carlito"/>
                <a:cs typeface="Carlito"/>
              </a:rPr>
              <a:t>An increase of at least 5% from 2019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14261" y="6640032"/>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aphicFrame>
        <p:nvGraphicFramePr>
          <p:cNvPr id="8" name="object 8"/>
          <p:cNvGraphicFramePr>
            <a:graphicFrameLocks noGrp="1"/>
          </p:cNvGraphicFramePr>
          <p:nvPr>
            <p:extLst>
              <p:ext uri="{D42A27DB-BD31-4B8C-83A1-F6EECF244321}">
                <p14:modId xmlns:p14="http://schemas.microsoft.com/office/powerpoint/2010/main" val="3848969847"/>
              </p:ext>
            </p:extLst>
          </p:nvPr>
        </p:nvGraphicFramePr>
        <p:xfrm>
          <a:off x="95252" y="1670081"/>
          <a:ext cx="8972548" cy="4138956"/>
        </p:xfrm>
        <a:graphic>
          <a:graphicData uri="http://schemas.openxmlformats.org/drawingml/2006/table">
            <a:tbl>
              <a:tblPr firstRow="1" bandRow="1">
                <a:tableStyleId>{2D5ABB26-0587-4C30-8999-92F81FD0307C}</a:tableStyleId>
              </a:tblPr>
              <a:tblGrid>
                <a:gridCol w="3244007"/>
                <a:gridCol w="775541"/>
                <a:gridCol w="838200"/>
                <a:gridCol w="838200"/>
                <a:gridCol w="914400"/>
                <a:gridCol w="914400"/>
                <a:gridCol w="762000"/>
                <a:gridCol w="685800"/>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2019</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r>
              <a:tr h="590848">
                <a:tc>
                  <a:txBody>
                    <a:bodyPr/>
                    <a:lstStyle/>
                    <a:p>
                      <a:pPr marL="85090" marR="371475">
                        <a:lnSpc>
                          <a:spcPct val="101600"/>
                        </a:lnSpc>
                        <a:spcBef>
                          <a:spcPts val="280"/>
                        </a:spcBef>
                      </a:pPr>
                      <a:r>
                        <a:rPr lang="en-US" sz="1300" b="0" i="0" spc="-5" baseline="0" dirty="0" smtClean="0">
                          <a:latin typeface="Carlito"/>
                          <a:cs typeface="Carlito"/>
                        </a:rPr>
                        <a:t>B2. There are people providing </a:t>
                      </a:r>
                      <a:r>
                        <a:rPr lang="en-US" sz="1300" b="0" i="0" spc="-5" baseline="0" dirty="0" err="1" smtClean="0">
                          <a:latin typeface="Carlito"/>
                          <a:cs typeface="Carlito"/>
                        </a:rPr>
                        <a:t>svcs</a:t>
                      </a:r>
                      <a:r>
                        <a:rPr lang="en-US" sz="1300" b="0" i="0" spc="-5" baseline="0" dirty="0" smtClean="0">
                          <a:latin typeface="Carlito"/>
                          <a:cs typeface="Carlito"/>
                        </a:rPr>
                        <a:t> to my child and family who are not involved in my Wraparound team</a:t>
                      </a:r>
                      <a:endParaRPr sz="1300" b="0" i="0" baseline="0" dirty="0">
                        <a:latin typeface="Carlito"/>
                        <a:cs typeface="Carlito"/>
                      </a:endParaRPr>
                    </a:p>
                  </a:txBody>
                  <a:tcPr marL="0" marR="0" marT="35560" marB="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49%</a:t>
                      </a:r>
                      <a:endParaRPr sz="1600" b="1" i="0" baseline="0" dirty="0">
                        <a:solidFill>
                          <a:schemeClr val="bg1"/>
                        </a:solidFill>
                        <a:latin typeface="Carlito"/>
                        <a:cs typeface="Carlito"/>
                      </a:endParaRPr>
                    </a:p>
                  </a:txBody>
                  <a:tcPr marL="0" marR="0" marT="0" marB="0" anchor="ctr">
                    <a:lnL w="28575"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50%</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5%</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50%</a:t>
                      </a:r>
                      <a:endParaRPr sz="1600" b="1" i="0" baseline="0" dirty="0">
                        <a:solidFill>
                          <a:schemeClr val="bg1"/>
                        </a:solidFill>
                        <a:latin typeface="Carlito"/>
                        <a:cs typeface="Carlito"/>
                      </a:endParaRPr>
                    </a:p>
                  </a:txBody>
                  <a:tcPr marL="0" marR="0" marT="0" marB="0" anchor="ctr">
                    <a:lnL w="19050"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47%</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0" marB="0" anchor="ctr">
                    <a:lnL w="28575"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50000"/>
                      </a:schemeClr>
                    </a:solidFill>
                  </a:tcPr>
                </a:tc>
              </a:tr>
              <a:tr h="670960">
                <a:tc>
                  <a:txBody>
                    <a:bodyPr/>
                    <a:lstStyle/>
                    <a:p>
                      <a:pPr marL="85090" marR="156210" algn="just">
                        <a:lnSpc>
                          <a:spcPct val="101600"/>
                        </a:lnSpc>
                        <a:spcBef>
                          <a:spcPts val="285"/>
                        </a:spcBef>
                      </a:pPr>
                      <a:r>
                        <a:rPr lang="en-US" sz="1300" b="0" i="0" spc="-5" baseline="0" dirty="0" smtClean="0">
                          <a:latin typeface="Carlito"/>
                          <a:cs typeface="Carlito"/>
                        </a:rPr>
                        <a:t>B4. My wraparound team came up with creative ideas for our plan that were different than what was tried before</a:t>
                      </a:r>
                      <a:endParaRPr sz="1300" b="0" i="0" baseline="0" dirty="0">
                        <a:latin typeface="Carlito"/>
                        <a:cs typeface="Carlito"/>
                      </a:endParaRPr>
                    </a:p>
                  </a:txBody>
                  <a:tcPr marL="0" marR="0" marT="36195"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rgbClr val="D8CFE6"/>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25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11%</a:t>
                      </a:r>
                      <a:endParaRPr sz="1600" b="1" i="0" baseline="0" dirty="0">
                        <a:solidFill>
                          <a:schemeClr val="bg1"/>
                        </a:solidFill>
                        <a:latin typeface="Carlito"/>
                        <a:cs typeface="Carlito"/>
                      </a:endParaRPr>
                    </a:p>
                  </a:txBody>
                  <a:tcPr marL="0" marR="0" marT="25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7%</a:t>
                      </a:r>
                      <a:endParaRPr sz="1600" b="1" i="0" baseline="0" dirty="0">
                        <a:solidFill>
                          <a:schemeClr val="bg1"/>
                        </a:solidFill>
                        <a:latin typeface="Carlito"/>
                        <a:cs typeface="Carlito"/>
                      </a:endParaRPr>
                    </a:p>
                  </a:txBody>
                  <a:tcPr marL="0" marR="0" marT="2540"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20"/>
                        </a:spcBef>
                      </a:pPr>
                      <a:endParaRPr sz="1950" b="1" i="0" baseline="0" dirty="0">
                        <a:solidFill>
                          <a:schemeClr val="bg1"/>
                        </a:solidFill>
                        <a:latin typeface="Times New Roman"/>
                        <a:cs typeface="Times New Roman"/>
                      </a:endParaRPr>
                    </a:p>
                    <a:p>
                      <a:pPr algn="ctr">
                        <a:lnSpc>
                          <a:spcPct val="100000"/>
                        </a:lnSpc>
                        <a:spcBef>
                          <a:spcPts val="5"/>
                        </a:spcBef>
                      </a:pPr>
                      <a:r>
                        <a:rPr lang="en-US" sz="1600" b="1" i="0"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0" marB="27432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10%</a:t>
                      </a:r>
                      <a:endParaRPr sz="1600" b="1" i="0" baseline="0" dirty="0">
                        <a:latin typeface="Carlito"/>
                        <a:cs typeface="Carlito"/>
                      </a:endParaRPr>
                    </a:p>
                  </a:txBody>
                  <a:tcPr marL="0" marR="0" marT="0" marB="2743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7%</a:t>
                      </a:r>
                      <a:endParaRPr sz="1600" b="1" i="0" baseline="0" dirty="0">
                        <a:latin typeface="Carlito"/>
                        <a:cs typeface="Carlito"/>
                      </a:endParaRPr>
                    </a:p>
                  </a:txBody>
                  <a:tcPr marL="0" marR="0" marT="0" marB="2743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0" marB="2743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389890">
                        <a:lnSpc>
                          <a:spcPct val="101600"/>
                        </a:lnSpc>
                        <a:spcBef>
                          <a:spcPts val="280"/>
                        </a:spcBef>
                      </a:pPr>
                      <a:r>
                        <a:rPr sz="1300" b="0" i="0" spc="-5" baseline="0" dirty="0" smtClean="0">
                          <a:latin typeface="Carlito"/>
                          <a:cs typeface="Carlito"/>
                        </a:rPr>
                        <a:t>B7</a:t>
                      </a:r>
                      <a:r>
                        <a:rPr lang="en-US" sz="1300" b="0" i="0" spc="-5" baseline="0" dirty="0" smtClean="0">
                          <a:latin typeface="Carlito"/>
                          <a:cs typeface="Carlito"/>
                        </a:rPr>
                        <a:t>. I sometimes feel like our team does not include the right people to help my child and family</a:t>
                      </a:r>
                      <a:endParaRPr sz="1300" b="0" i="0" baseline="0" dirty="0">
                        <a:latin typeface="Carlito"/>
                        <a:cs typeface="Carlito"/>
                      </a:endParaRPr>
                    </a:p>
                  </a:txBody>
                  <a:tcPr marL="0" marR="0" marT="3556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6%</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0"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82%</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397510">
                        <a:lnSpc>
                          <a:spcPct val="101600"/>
                        </a:lnSpc>
                        <a:spcBef>
                          <a:spcPts val="280"/>
                        </a:spcBef>
                      </a:pPr>
                      <a:r>
                        <a:rPr sz="1300" b="0" i="0" spc="-5" baseline="0" dirty="0" smtClean="0">
                          <a:latin typeface="Carlito"/>
                          <a:cs typeface="Carlito"/>
                        </a:rPr>
                        <a:t>B15</a:t>
                      </a:r>
                      <a:r>
                        <a:rPr lang="en-US" sz="1300" b="0" i="0" spc="-5" baseline="0" dirty="0" smtClean="0">
                          <a:latin typeface="Carlito"/>
                          <a:cs typeface="Carlito"/>
                        </a:rPr>
                        <a:t>. Members of our wraparound team sometimes do not do the tasks they are assigned</a:t>
                      </a:r>
                      <a:endParaRPr sz="1300" b="0" i="0" baseline="0" dirty="0">
                        <a:latin typeface="Carlito"/>
                        <a:cs typeface="Carlito"/>
                      </a:endParaRPr>
                    </a:p>
                  </a:txBody>
                  <a:tcPr marL="0" marR="0" marT="3556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D8CFE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13%</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84%</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5%</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16%</a:t>
                      </a:r>
                      <a:endParaRPr sz="1600" b="1" i="0" baseline="0" dirty="0">
                        <a:solidFill>
                          <a:schemeClr val="bg1"/>
                        </a:solidFill>
                        <a:latin typeface="Carlito"/>
                        <a:cs typeface="Carlito"/>
                      </a:endParaRPr>
                    </a:p>
                  </a:txBody>
                  <a:tcPr marL="0" marR="0" marT="0"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80%</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7">
                <a:tc>
                  <a:txBody>
                    <a:bodyPr/>
                    <a:lstStyle/>
                    <a:p>
                      <a:pPr marL="85090" marR="161290">
                        <a:lnSpc>
                          <a:spcPct val="101600"/>
                        </a:lnSpc>
                        <a:spcBef>
                          <a:spcPts val="280"/>
                        </a:spcBef>
                      </a:pPr>
                      <a:r>
                        <a:rPr sz="1300" b="0" i="0" spc="-5" baseline="0" dirty="0" smtClean="0">
                          <a:latin typeface="Carlito"/>
                          <a:cs typeface="Carlito"/>
                        </a:rPr>
                        <a:t>B22</a:t>
                      </a:r>
                      <a:r>
                        <a:rPr lang="en-US" sz="1300" b="0" i="0" spc="-5" baseline="0" dirty="0" smtClean="0">
                          <a:latin typeface="Carlito"/>
                          <a:cs typeface="Carlito"/>
                        </a:rPr>
                        <a:t>. At each team meeting, my family and I give feedback on how well Wraparound is working for us</a:t>
                      </a:r>
                      <a:endParaRPr sz="1300" b="0" i="0" baseline="0" dirty="0">
                        <a:latin typeface="Carlito"/>
                        <a:cs typeface="Carlito"/>
                      </a:endParaRPr>
                    </a:p>
                  </a:txBody>
                  <a:tcPr marL="0" marR="0" marT="3556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75%</a:t>
                      </a:r>
                      <a:endParaRPr sz="1600" b="1" i="0" baseline="0" dirty="0">
                        <a:solidFill>
                          <a:schemeClr val="bg1"/>
                        </a:solidFill>
                        <a:latin typeface="Carlito"/>
                        <a:cs typeface="Carlito"/>
                      </a:endParaRPr>
                    </a:p>
                  </a:txBody>
                  <a:tcPr marL="0" marR="0" marT="0" marB="18288"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14%</a:t>
                      </a:r>
                      <a:endParaRPr sz="1600" b="1" i="0" baseline="0" dirty="0">
                        <a:solidFill>
                          <a:schemeClr val="bg1"/>
                        </a:solidFill>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0" marB="18288"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9%</a:t>
                      </a:r>
                      <a:endParaRPr sz="1600" b="1" i="0" baseline="0" dirty="0">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a:t>
                      </a:r>
                      <a:endParaRPr sz="1600" b="1" i="0" baseline="0" dirty="0">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smtClean="0"/>
              <a:t>                 </a:t>
            </a:r>
            <a:r>
              <a:rPr sz="3950" spc="-5" dirty="0" smtClean="0"/>
              <a:t>Effective</a:t>
            </a:r>
            <a:r>
              <a:rPr sz="3950" spc="-10" dirty="0" smtClean="0"/>
              <a:t> </a:t>
            </a:r>
            <a:r>
              <a:rPr sz="3950" dirty="0"/>
              <a:t>Teamwork</a:t>
            </a:r>
          </a:p>
          <a:p>
            <a:pPr algn="ctr">
              <a:lnSpc>
                <a:spcPct val="100000"/>
              </a:lnSpc>
              <a:spcBef>
                <a:spcPts val="65"/>
              </a:spcBef>
            </a:pPr>
            <a:r>
              <a:rPr lang="en-US" sz="2400" dirty="0" smtClean="0"/>
              <a:t>                              2019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22</a:t>
            </a:r>
            <a:endParaRPr dirty="0"/>
          </a:p>
        </p:txBody>
      </p:sp>
      <p:sp>
        <p:nvSpPr>
          <p:cNvPr id="12" name="TextBox 11"/>
          <p:cNvSpPr txBox="1"/>
          <p:nvPr/>
        </p:nvSpPr>
        <p:spPr>
          <a:xfrm>
            <a:off x="3581400" y="6094534"/>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
        <p:nvSpPr>
          <p:cNvPr id="2" name="Up Arrow 1"/>
          <p:cNvSpPr/>
          <p:nvPr/>
        </p:nvSpPr>
        <p:spPr>
          <a:xfrm>
            <a:off x="8639656" y="5254419"/>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2387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2361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35131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aphicFrame>
        <p:nvGraphicFramePr>
          <p:cNvPr id="8" name="object 8"/>
          <p:cNvGraphicFramePr>
            <a:graphicFrameLocks noGrp="1"/>
          </p:cNvGraphicFramePr>
          <p:nvPr>
            <p:extLst>
              <p:ext uri="{D42A27DB-BD31-4B8C-83A1-F6EECF244321}">
                <p14:modId xmlns:p14="http://schemas.microsoft.com/office/powerpoint/2010/main" val="2202479649"/>
              </p:ext>
            </p:extLst>
          </p:nvPr>
        </p:nvGraphicFramePr>
        <p:xfrm>
          <a:off x="76199" y="1484941"/>
          <a:ext cx="8991602" cy="4478999"/>
        </p:xfrm>
        <a:graphic>
          <a:graphicData uri="http://schemas.openxmlformats.org/drawingml/2006/table">
            <a:tbl>
              <a:tblPr firstRow="1" bandRow="1">
                <a:tableStyleId>{2D5ABB26-0587-4C30-8999-92F81FD0307C}</a:tableStyleId>
              </a:tblPr>
              <a:tblGrid>
                <a:gridCol w="3217178"/>
                <a:gridCol w="790335"/>
                <a:gridCol w="924810"/>
                <a:gridCol w="847743"/>
                <a:gridCol w="847743"/>
                <a:gridCol w="924810"/>
                <a:gridCol w="829382"/>
                <a:gridCol w="609601"/>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2019</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r>
              <a:tr h="590848">
                <a:tc>
                  <a:txBody>
                    <a:bodyPr/>
                    <a:lstStyle/>
                    <a:p>
                      <a:pPr marL="85090" marR="371475">
                        <a:lnSpc>
                          <a:spcPct val="101600"/>
                        </a:lnSpc>
                        <a:spcBef>
                          <a:spcPts val="280"/>
                        </a:spcBef>
                      </a:pPr>
                      <a:r>
                        <a:rPr lang="en-US" sz="1300" b="0" i="0" spc="-5" baseline="0" dirty="0" smtClean="0">
                          <a:latin typeface="Carlito"/>
                          <a:cs typeface="Carlito"/>
                        </a:rPr>
                        <a:t>B9. Being involved in wraparound has increased the support my child and family get from friends and family</a:t>
                      </a:r>
                      <a:endParaRPr sz="1300" b="0" i="0" baseline="0" dirty="0">
                        <a:latin typeface="Carlito"/>
                        <a:cs typeface="Carlito"/>
                      </a:endParaRPr>
                    </a:p>
                  </a:txBody>
                  <a:tcPr marL="0" marR="0" marT="3556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65%</a:t>
                      </a:r>
                      <a:endParaRPr sz="1600" b="1" i="0" baseline="0" dirty="0">
                        <a:solidFill>
                          <a:schemeClr val="bg1"/>
                        </a:solidFill>
                        <a:latin typeface="Carlito"/>
                        <a:cs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21%</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69%</a:t>
                      </a:r>
                      <a:endParaRPr sz="1600" b="1" i="0" baseline="0" dirty="0">
                        <a:solidFill>
                          <a:schemeClr val="bg1"/>
                        </a:solidFill>
                        <a:latin typeface="Carlito"/>
                        <a:cs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20%</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11%</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47525">
                <a:tc>
                  <a:txBody>
                    <a:bodyPr/>
                    <a:lstStyle/>
                    <a:p>
                      <a:pPr marL="85090" marR="156210" algn="just">
                        <a:lnSpc>
                          <a:spcPct val="101600"/>
                        </a:lnSpc>
                        <a:spcBef>
                          <a:spcPts val="285"/>
                        </a:spcBef>
                      </a:pPr>
                      <a:r>
                        <a:rPr lang="en-US" sz="1300" b="0" i="0" spc="-5" baseline="0" dirty="0" smtClean="0">
                          <a:latin typeface="Carlito"/>
                          <a:cs typeface="Carlito"/>
                        </a:rPr>
                        <a:t>B10. The wraparound process has helped my child and family build strong relationships with people we can count on</a:t>
                      </a:r>
                      <a:endParaRPr sz="1300" b="0" i="0" baseline="0" dirty="0">
                        <a:latin typeface="Carlito"/>
                        <a:cs typeface="Carlito"/>
                      </a:endParaRPr>
                    </a:p>
                  </a:txBody>
                  <a:tcPr marL="0" marR="0" marT="3619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75%</a:t>
                      </a:r>
                      <a:endParaRPr sz="1600" b="1" i="0" baseline="0" dirty="0">
                        <a:solidFill>
                          <a:schemeClr val="bg1"/>
                        </a:solidFill>
                        <a:latin typeface="Carlito"/>
                        <a:cs typeface="Carlito"/>
                      </a:endParaRPr>
                    </a:p>
                  </a:txBody>
                  <a:tcPr marL="0" marR="0" marT="2540" marB="0"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14%</a:t>
                      </a:r>
                      <a:endParaRPr sz="1600" b="1" i="0" baseline="0" dirty="0">
                        <a:solidFill>
                          <a:schemeClr val="bg1"/>
                        </a:solidFill>
                        <a:latin typeface="Carlito"/>
                        <a:cs typeface="Carlito"/>
                      </a:endParaRPr>
                    </a:p>
                  </a:txBody>
                  <a:tcPr marL="0" marR="0" marT="25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2540"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20"/>
                        </a:spcBef>
                      </a:pPr>
                      <a:endParaRPr sz="1950" b="1" i="0" baseline="0" dirty="0">
                        <a:solidFill>
                          <a:schemeClr val="bg1"/>
                        </a:solidFill>
                        <a:latin typeface="Times New Roman"/>
                        <a:cs typeface="Times New Roman"/>
                      </a:endParaRPr>
                    </a:p>
                    <a:p>
                      <a:pPr algn="ctr">
                        <a:lnSpc>
                          <a:spcPct val="100000"/>
                        </a:lnSpc>
                        <a:spcBef>
                          <a:spcPts val="5"/>
                        </a:spcBef>
                      </a:pPr>
                      <a:r>
                        <a:rPr lang="en-US" sz="1600" b="1" i="0"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254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12%</a:t>
                      </a: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8%</a:t>
                      </a: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389890">
                        <a:lnSpc>
                          <a:spcPct val="101600"/>
                        </a:lnSpc>
                        <a:spcBef>
                          <a:spcPts val="280"/>
                        </a:spcBef>
                      </a:pPr>
                      <a:r>
                        <a:rPr sz="1300" b="0" i="0" spc="-5" baseline="0" dirty="0" smtClean="0">
                          <a:latin typeface="Carlito"/>
                          <a:cs typeface="Carlito"/>
                        </a:rPr>
                        <a:t>B</a:t>
                      </a:r>
                      <a:r>
                        <a:rPr lang="en-US" sz="1300" b="0" i="0" spc="-5" baseline="0" dirty="0" smtClean="0">
                          <a:latin typeface="Carlito"/>
                          <a:cs typeface="Carlito"/>
                        </a:rPr>
                        <a:t>12. Our wraparound team does not include any friends, neighbors or extended family members</a:t>
                      </a:r>
                      <a:endParaRPr sz="1300" b="0" i="0" baseline="0" dirty="0">
                        <a:latin typeface="Carlito"/>
                        <a:cs typeface="Carlito"/>
                      </a:endParaRPr>
                    </a:p>
                  </a:txBody>
                  <a:tcPr marL="0" marR="0" marT="35560" marB="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55%</a:t>
                      </a:r>
                      <a:endParaRPr sz="1600" b="1" i="0" baseline="0" dirty="0">
                        <a:solidFill>
                          <a:schemeClr val="bg1"/>
                        </a:solidFill>
                        <a:latin typeface="Carlito"/>
                        <a:cs typeface="Carlito"/>
                      </a:endParaRPr>
                    </a:p>
                  </a:txBody>
                  <a:tcPr marL="0" marR="0" marT="0" marB="91440" anchor="ctr">
                    <a:lnL w="28575"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44%</a:t>
                      </a:r>
                      <a:endParaRPr sz="1600" b="1" i="0" baseline="0" dirty="0">
                        <a:solidFill>
                          <a:schemeClr val="bg1"/>
                        </a:solidFill>
                        <a:latin typeface="Carlito"/>
                        <a:cs typeface="Carlito"/>
                      </a:endParaRPr>
                    </a:p>
                  </a:txBody>
                  <a:tcPr marL="0" marR="0" marT="0" marB="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2%</a:t>
                      </a:r>
                      <a:endParaRPr sz="1600" b="1" i="0" baseline="0" dirty="0">
                        <a:solidFill>
                          <a:schemeClr val="bg1"/>
                        </a:solidFill>
                        <a:latin typeface="Carlito"/>
                        <a:cs typeface="Carlito"/>
                      </a:endParaRPr>
                    </a:p>
                  </a:txBody>
                  <a:tcPr marL="0" marR="0" marT="0" marB="91440" anchor="ctr">
                    <a:lnL w="12700" cap="flat" cmpd="sng" algn="ctr">
                      <a:solidFill>
                        <a:schemeClr val="bg1"/>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58%</a:t>
                      </a:r>
                      <a:endParaRPr sz="1600" b="1" i="0" baseline="0" dirty="0">
                        <a:solidFill>
                          <a:schemeClr val="bg1"/>
                        </a:solidFill>
                        <a:latin typeface="Carlito"/>
                        <a:cs typeface="Carlito"/>
                      </a:endParaRPr>
                    </a:p>
                  </a:txBody>
                  <a:tcPr marL="0" marR="0" marT="163195" marB="0">
                    <a:lnL w="19050"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38%</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28575"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397510">
                        <a:lnSpc>
                          <a:spcPct val="101600"/>
                        </a:lnSpc>
                        <a:spcBef>
                          <a:spcPts val="280"/>
                        </a:spcBef>
                      </a:pPr>
                      <a:r>
                        <a:rPr sz="1300" b="0" i="0" spc="-5" baseline="0" dirty="0" smtClean="0">
                          <a:latin typeface="Carlito"/>
                          <a:cs typeface="Carlito"/>
                        </a:rPr>
                        <a:t>B1</a:t>
                      </a:r>
                      <a:r>
                        <a:rPr lang="en-US" sz="1300" b="0" i="0" spc="-5" baseline="0" dirty="0" smtClean="0">
                          <a:latin typeface="Carlito"/>
                          <a:cs typeface="Carlito"/>
                        </a:rPr>
                        <a:t>6. Our wraparound team includes people who are not paid to be there </a:t>
                      </a:r>
                      <a:r>
                        <a:rPr lang="en-US" sz="1100" b="0" i="0" spc="-5" baseline="0" dirty="0" smtClean="0">
                          <a:latin typeface="Carlito"/>
                          <a:cs typeface="Carlito"/>
                        </a:rPr>
                        <a:t>(e.g. friends, family, faith)</a:t>
                      </a:r>
                      <a:endParaRPr sz="1100" b="0" i="0" baseline="0" dirty="0">
                        <a:latin typeface="Carlito"/>
                        <a:cs typeface="Carlito"/>
                      </a:endParaRPr>
                    </a:p>
                  </a:txBody>
                  <a:tcPr marL="0" marR="0" marT="35560" marB="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47%</a:t>
                      </a:r>
                      <a:endParaRPr sz="1600" b="1" i="0" baseline="0" dirty="0">
                        <a:solidFill>
                          <a:schemeClr val="bg1"/>
                        </a:solidFill>
                        <a:latin typeface="Carlito"/>
                        <a:cs typeface="Carlito"/>
                      </a:endParaRPr>
                    </a:p>
                  </a:txBody>
                  <a:tcPr marL="0" marR="0" marT="0" marB="91440" anchor="ctr">
                    <a:lnL w="28575"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49%</a:t>
                      </a:r>
                      <a:endParaRPr sz="1600" b="1" i="0" baseline="0" dirty="0">
                        <a:solidFill>
                          <a:schemeClr val="bg1"/>
                        </a:solidFill>
                        <a:latin typeface="Carlito"/>
                        <a:cs typeface="Carlito"/>
                      </a:endParaRPr>
                    </a:p>
                  </a:txBody>
                  <a:tcPr marL="0" marR="0" marT="0" marB="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5%</a:t>
                      </a:r>
                      <a:endParaRPr sz="1600" b="1" i="0" baseline="0" dirty="0">
                        <a:solidFill>
                          <a:schemeClr val="bg1"/>
                        </a:solidFill>
                        <a:latin typeface="Carlito"/>
                        <a:cs typeface="Carlito"/>
                      </a:endParaRPr>
                    </a:p>
                  </a:txBody>
                  <a:tcPr marL="0" marR="0" marT="0" marB="91440" anchor="ctr">
                    <a:lnL w="12700" cap="flat" cmpd="sng" algn="ctr">
                      <a:solidFill>
                        <a:schemeClr val="bg1"/>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43%</a:t>
                      </a:r>
                      <a:endParaRPr sz="1600" b="1" i="0" baseline="0" dirty="0">
                        <a:solidFill>
                          <a:schemeClr val="bg1"/>
                        </a:solidFill>
                        <a:latin typeface="Carlito"/>
                        <a:cs typeface="Carlito"/>
                      </a:endParaRPr>
                    </a:p>
                  </a:txBody>
                  <a:tcPr marL="0" marR="0" marT="163195" marB="0">
                    <a:lnL w="19050"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54%</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3%</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28575"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0">
                <a:tc>
                  <a:txBody>
                    <a:bodyPr/>
                    <a:lstStyle/>
                    <a:p>
                      <a:pPr marL="85090" marR="161290">
                        <a:lnSpc>
                          <a:spcPct val="101600"/>
                        </a:lnSpc>
                        <a:spcBef>
                          <a:spcPts val="280"/>
                        </a:spcBef>
                      </a:pPr>
                      <a:r>
                        <a:rPr sz="1300" b="0" i="0" spc="-5" baseline="0" dirty="0" smtClean="0">
                          <a:latin typeface="Carlito"/>
                          <a:cs typeface="Carlito"/>
                        </a:rPr>
                        <a:t>B</a:t>
                      </a:r>
                      <a:r>
                        <a:rPr lang="en-US" sz="1300" b="0" i="0" spc="-5" baseline="0" dirty="0" smtClean="0">
                          <a:latin typeface="Carlito"/>
                          <a:cs typeface="Carlito"/>
                        </a:rPr>
                        <a:t>18. Our wraparound plan includes strategies that do not involve professional </a:t>
                      </a:r>
                      <a:r>
                        <a:rPr lang="en-US" sz="1100" b="0" i="0" spc="-5" baseline="0" dirty="0" smtClean="0">
                          <a:latin typeface="Carlito"/>
                          <a:cs typeface="Carlito"/>
                        </a:rPr>
                        <a:t>services (things our family can do ourselves or with help from friends, family or community)</a:t>
                      </a:r>
                      <a:endParaRPr sz="1100" b="0" i="0" baseline="0" dirty="0">
                        <a:latin typeface="Carlito"/>
                        <a:cs typeface="Carlito"/>
                      </a:endParaRPr>
                    </a:p>
                  </a:txBody>
                  <a:tcPr marL="0" marR="0" marT="3556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80%</a:t>
                      </a:r>
                      <a:endParaRPr sz="1600" b="1" i="0" baseline="0" dirty="0">
                        <a:solidFill>
                          <a:schemeClr val="bg1"/>
                        </a:solidFill>
                        <a:latin typeface="Carlito"/>
                        <a:cs typeface="Carlito"/>
                      </a:endParaRPr>
                    </a:p>
                  </a:txBody>
                  <a:tcPr marL="0" marR="0" marT="91440" marB="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a:t>
                      </a:r>
                      <a:endParaRPr sz="1600" b="1" i="0" baseline="0" dirty="0">
                        <a:solidFill>
                          <a:schemeClr val="bg1"/>
                        </a:solidFill>
                        <a:latin typeface="Carlito"/>
                        <a:cs typeface="Carlito"/>
                      </a:endParaRPr>
                    </a:p>
                  </a:txBody>
                  <a:tcPr marL="0" marR="0" marT="91440" marB="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91440" marB="18288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77%</a:t>
                      </a:r>
                      <a:endParaRPr sz="1600" b="1" i="0" baseline="0" dirty="0">
                        <a:solidFill>
                          <a:schemeClr val="bg1"/>
                        </a:solidFill>
                        <a:latin typeface="Carlito"/>
                        <a:cs typeface="Carlito"/>
                      </a:endParaRPr>
                    </a:p>
                  </a:txBody>
                  <a:tcPr marL="0" marR="0" marT="338328"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13%</a:t>
                      </a: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10%</a:t>
                      </a: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a:t> </a:t>
            </a:r>
            <a:r>
              <a:rPr lang="en-US" sz="3950" spc="-5" dirty="0" smtClean="0"/>
              <a:t>               Natural Supports</a:t>
            </a:r>
            <a:endParaRPr sz="3950" dirty="0"/>
          </a:p>
          <a:p>
            <a:pPr algn="ctr">
              <a:lnSpc>
                <a:spcPct val="100000"/>
              </a:lnSpc>
              <a:spcBef>
                <a:spcPts val="65"/>
              </a:spcBef>
            </a:pPr>
            <a:r>
              <a:rPr lang="en-US" sz="2400" dirty="0" smtClean="0"/>
              <a:t>                            2019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23</a:t>
            </a:r>
            <a:endParaRPr dirty="0"/>
          </a:p>
        </p:txBody>
      </p:sp>
      <p:sp>
        <p:nvSpPr>
          <p:cNvPr id="12" name="TextBox 11"/>
          <p:cNvSpPr txBox="1"/>
          <p:nvPr/>
        </p:nvSpPr>
        <p:spPr>
          <a:xfrm>
            <a:off x="3581400" y="6168757"/>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
        <p:nvSpPr>
          <p:cNvPr id="13" name="Up Arrow 12"/>
          <p:cNvSpPr/>
          <p:nvPr/>
        </p:nvSpPr>
        <p:spPr>
          <a:xfrm>
            <a:off x="8610600" y="3108343"/>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89335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2361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35131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aphicFrame>
        <p:nvGraphicFramePr>
          <p:cNvPr id="8" name="object 8"/>
          <p:cNvGraphicFramePr>
            <a:graphicFrameLocks noGrp="1"/>
          </p:cNvGraphicFramePr>
          <p:nvPr>
            <p:extLst>
              <p:ext uri="{D42A27DB-BD31-4B8C-83A1-F6EECF244321}">
                <p14:modId xmlns:p14="http://schemas.microsoft.com/office/powerpoint/2010/main" val="3035034502"/>
              </p:ext>
            </p:extLst>
          </p:nvPr>
        </p:nvGraphicFramePr>
        <p:xfrm>
          <a:off x="76199" y="1484941"/>
          <a:ext cx="8991602" cy="4513015"/>
        </p:xfrm>
        <a:graphic>
          <a:graphicData uri="http://schemas.openxmlformats.org/drawingml/2006/table">
            <a:tbl>
              <a:tblPr firstRow="1" bandRow="1">
                <a:tableStyleId>{2D5ABB26-0587-4C30-8999-92F81FD0307C}</a:tableStyleId>
              </a:tblPr>
              <a:tblGrid>
                <a:gridCol w="3217178"/>
                <a:gridCol w="790335"/>
                <a:gridCol w="924810"/>
                <a:gridCol w="847743"/>
                <a:gridCol w="847743"/>
                <a:gridCol w="924810"/>
                <a:gridCol w="829382"/>
                <a:gridCol w="609601"/>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2019</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r>
              <a:tr h="590848">
                <a:tc>
                  <a:txBody>
                    <a:bodyPr/>
                    <a:lstStyle/>
                    <a:p>
                      <a:pPr marL="85725" marR="148590">
                        <a:lnSpc>
                          <a:spcPct val="101600"/>
                        </a:lnSpc>
                        <a:spcBef>
                          <a:spcPts val="265"/>
                        </a:spcBef>
                      </a:pPr>
                      <a:r>
                        <a:rPr sz="1300" b="1" spc="-5" dirty="0">
                          <a:latin typeface="Carlito"/>
                          <a:cs typeface="Carlito"/>
                        </a:rPr>
                        <a:t>B5. </a:t>
                      </a:r>
                      <a:r>
                        <a:rPr sz="1300" spc="-5" dirty="0">
                          <a:latin typeface="Carlito"/>
                          <a:cs typeface="Carlito"/>
                        </a:rPr>
                        <a:t>With help from members of our Wraparound team, my  family </a:t>
                      </a:r>
                      <a:r>
                        <a:rPr sz="1300" dirty="0">
                          <a:latin typeface="Carlito"/>
                          <a:cs typeface="Carlito"/>
                        </a:rPr>
                        <a:t>and I </a:t>
                      </a:r>
                      <a:r>
                        <a:rPr sz="1300" spc="-5" dirty="0">
                          <a:latin typeface="Carlito"/>
                          <a:cs typeface="Carlito"/>
                        </a:rPr>
                        <a:t>chose </a:t>
                      </a:r>
                      <a:r>
                        <a:rPr sz="1300" dirty="0">
                          <a:latin typeface="Carlito"/>
                          <a:cs typeface="Carlito"/>
                        </a:rPr>
                        <a:t>a </a:t>
                      </a:r>
                      <a:r>
                        <a:rPr sz="1300" spc="-5" dirty="0">
                          <a:latin typeface="Carlito"/>
                          <a:cs typeface="Carlito"/>
                        </a:rPr>
                        <a:t>small number of the highest priority  needs to focus</a:t>
                      </a:r>
                      <a:r>
                        <a:rPr sz="1300" spc="-10" dirty="0">
                          <a:latin typeface="Carlito"/>
                          <a:cs typeface="Carlito"/>
                        </a:rPr>
                        <a:t> </a:t>
                      </a:r>
                      <a:r>
                        <a:rPr sz="1300" spc="-5" dirty="0">
                          <a:latin typeface="Carlito"/>
                          <a:cs typeface="Carlito"/>
                        </a:rPr>
                        <a:t>on.</a:t>
                      </a:r>
                      <a:endParaRPr sz="1300" dirty="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88%</a:t>
                      </a:r>
                      <a:endParaRPr sz="1600" b="1" i="0" baseline="0" dirty="0">
                        <a:solidFill>
                          <a:schemeClr val="bg1"/>
                        </a:solidFill>
                        <a:latin typeface="Carlito"/>
                        <a:cs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4%</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92%</a:t>
                      </a:r>
                      <a:endParaRPr sz="1600" b="1" i="0" baseline="0" dirty="0">
                        <a:solidFill>
                          <a:schemeClr val="bg1"/>
                        </a:solidFill>
                        <a:latin typeface="Carlito"/>
                        <a:cs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47525">
                <a:tc>
                  <a:txBody>
                    <a:bodyPr/>
                    <a:lstStyle/>
                    <a:p>
                      <a:pPr marL="85725" marR="113664">
                        <a:lnSpc>
                          <a:spcPct val="101600"/>
                        </a:lnSpc>
                        <a:spcBef>
                          <a:spcPts val="265"/>
                        </a:spcBef>
                      </a:pPr>
                      <a:r>
                        <a:rPr sz="1300" b="1" spc="-5" dirty="0">
                          <a:latin typeface="Carlito"/>
                          <a:cs typeface="Carlito"/>
                        </a:rPr>
                        <a:t>B6. </a:t>
                      </a:r>
                      <a:r>
                        <a:rPr sz="1300" spc="-5" dirty="0">
                          <a:latin typeface="Carlito"/>
                          <a:cs typeface="Carlito"/>
                        </a:rPr>
                        <a:t>Our Wraparound plan includes strategies that </a:t>
                      </a:r>
                      <a:r>
                        <a:rPr sz="1300" dirty="0">
                          <a:latin typeface="Carlito"/>
                          <a:cs typeface="Carlito"/>
                        </a:rPr>
                        <a:t>address  </a:t>
                      </a:r>
                      <a:r>
                        <a:rPr sz="1300" spc="-5" dirty="0">
                          <a:latin typeface="Carlito"/>
                          <a:cs typeface="Carlito"/>
                        </a:rPr>
                        <a:t>the needs of other family members, in </a:t>
                      </a:r>
                      <a:r>
                        <a:rPr sz="1300" dirty="0">
                          <a:latin typeface="Carlito"/>
                          <a:cs typeface="Carlito"/>
                        </a:rPr>
                        <a:t>addition </a:t>
                      </a:r>
                      <a:r>
                        <a:rPr sz="1300" spc="-5" dirty="0">
                          <a:latin typeface="Carlito"/>
                          <a:cs typeface="Carlito"/>
                        </a:rPr>
                        <a:t>to my</a:t>
                      </a:r>
                      <a:r>
                        <a:rPr sz="1300" spc="-65" dirty="0">
                          <a:latin typeface="Carlito"/>
                          <a:cs typeface="Carlito"/>
                        </a:rPr>
                        <a:t> </a:t>
                      </a:r>
                      <a:r>
                        <a:rPr sz="1300" spc="-5" dirty="0">
                          <a:latin typeface="Carlito"/>
                          <a:cs typeface="Carlito"/>
                        </a:rPr>
                        <a:t>child.</a:t>
                      </a:r>
                      <a:endParaRPr sz="1300" dirty="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5"/>
                        </a:spcBef>
                      </a:pPr>
                      <a:endParaRPr lang="en-US" sz="1600" b="1" i="0" baseline="0" dirty="0" smtClean="0">
                        <a:solidFill>
                          <a:schemeClr val="bg1"/>
                        </a:solidFill>
                        <a:latin typeface="Carlito"/>
                        <a:cs typeface="Carlito"/>
                      </a:endParaRPr>
                    </a:p>
                    <a:p>
                      <a:pPr algn="ctr">
                        <a:lnSpc>
                          <a:spcPct val="100000"/>
                        </a:lnSpc>
                        <a:spcBef>
                          <a:spcPts val="5"/>
                        </a:spcBef>
                      </a:pPr>
                      <a:r>
                        <a:rPr lang="en-US" sz="1600" b="1" i="0" baseline="0" dirty="0" smtClean="0">
                          <a:solidFill>
                            <a:schemeClr val="bg1"/>
                          </a:solidFill>
                          <a:latin typeface="Carlito"/>
                          <a:cs typeface="Carlito"/>
                        </a:rPr>
                        <a:t>86%</a:t>
                      </a:r>
                      <a:endParaRPr sz="1600" b="1" i="0" baseline="0" dirty="0">
                        <a:solidFill>
                          <a:schemeClr val="bg1"/>
                        </a:solidFill>
                        <a:latin typeface="Carlito"/>
                        <a:cs typeface="Carlito"/>
                      </a:endParaRPr>
                    </a:p>
                  </a:txBody>
                  <a:tcPr marL="0" marR="0" marT="64008"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endParaRPr lang="en-US" sz="1600" b="1" i="0" baseline="0" dirty="0" smtClean="0">
                        <a:solidFill>
                          <a:schemeClr val="bg1"/>
                        </a:solidFill>
                        <a:latin typeface="Carlito"/>
                        <a:cs typeface="Carlito"/>
                      </a:endParaRPr>
                    </a:p>
                    <a:p>
                      <a:pPr algn="ctr">
                        <a:lnSpc>
                          <a:spcPct val="100000"/>
                        </a:lnSpc>
                        <a:spcBef>
                          <a:spcPts val="5"/>
                        </a:spcBef>
                      </a:pPr>
                      <a:r>
                        <a:rPr lang="en-US" sz="1600" b="1" i="0"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6400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endParaRPr lang="en-US" sz="1600" b="1" i="0" baseline="0" dirty="0" smtClean="0">
                        <a:solidFill>
                          <a:schemeClr val="bg1"/>
                        </a:solidFill>
                        <a:latin typeface="Carlito"/>
                        <a:cs typeface="Carlito"/>
                      </a:endParaRPr>
                    </a:p>
                    <a:p>
                      <a:pPr algn="ctr">
                        <a:lnSpc>
                          <a:spcPct val="100000"/>
                        </a:lnSpc>
                        <a:spcBef>
                          <a:spcPts val="5"/>
                        </a:spcBef>
                      </a:pPr>
                      <a:r>
                        <a:rPr lang="en-US" sz="1600" b="1" i="0" baseline="0" dirty="0" smtClean="0">
                          <a:solidFill>
                            <a:schemeClr val="bg1"/>
                          </a:solidFill>
                          <a:latin typeface="Carlito"/>
                          <a:cs typeface="Carlito"/>
                        </a:rPr>
                        <a:t>4%</a:t>
                      </a:r>
                      <a:endParaRPr sz="1600" b="1" i="0" baseline="0" dirty="0">
                        <a:solidFill>
                          <a:schemeClr val="bg1"/>
                        </a:solidFill>
                        <a:latin typeface="Carlito"/>
                        <a:cs typeface="Carlito"/>
                      </a:endParaRPr>
                    </a:p>
                  </a:txBody>
                  <a:tcPr marL="0" marR="0" marT="64008"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20"/>
                        </a:spcBef>
                      </a:pPr>
                      <a:endParaRPr sz="1950" b="1" i="0" baseline="0" dirty="0">
                        <a:solidFill>
                          <a:schemeClr val="bg1"/>
                        </a:solidFill>
                        <a:latin typeface="Times New Roman"/>
                        <a:cs typeface="Times New Roman"/>
                      </a:endParaRPr>
                    </a:p>
                    <a:p>
                      <a:pPr algn="ctr">
                        <a:lnSpc>
                          <a:spcPct val="100000"/>
                        </a:lnSpc>
                        <a:spcBef>
                          <a:spcPts val="5"/>
                        </a:spcBef>
                      </a:pPr>
                      <a:r>
                        <a:rPr lang="en-US" sz="1600" b="1" i="0"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254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13%</a:t>
                      </a:r>
                      <a:endParaRPr sz="1600" b="1" i="0" baseline="0" dirty="0">
                        <a:latin typeface="Carlito"/>
                        <a:cs typeface="Carlito"/>
                      </a:endParaRPr>
                    </a:p>
                  </a:txBody>
                  <a:tcPr marL="0" marR="0" marT="0" marB="2743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0" marB="2743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725" marR="211454">
                        <a:lnSpc>
                          <a:spcPct val="101600"/>
                        </a:lnSpc>
                        <a:spcBef>
                          <a:spcPts val="265"/>
                        </a:spcBef>
                      </a:pPr>
                      <a:r>
                        <a:rPr sz="1300" b="1" spc="-5" dirty="0">
                          <a:latin typeface="Carlito"/>
                          <a:cs typeface="Carlito"/>
                        </a:rPr>
                        <a:t>B8. </a:t>
                      </a:r>
                      <a:r>
                        <a:rPr sz="1300" spc="-5" dirty="0">
                          <a:latin typeface="Carlito"/>
                          <a:cs typeface="Carlito"/>
                        </a:rPr>
                        <a:t>At every team meeting, my Wraparound team reviews  progress that has been made toward meeting our</a:t>
                      </a:r>
                      <a:r>
                        <a:rPr sz="1300" spc="-50" dirty="0">
                          <a:latin typeface="Carlito"/>
                          <a:cs typeface="Carlito"/>
                        </a:rPr>
                        <a:t> </a:t>
                      </a:r>
                      <a:r>
                        <a:rPr sz="1300" spc="-5" dirty="0">
                          <a:latin typeface="Carlito"/>
                          <a:cs typeface="Carlito"/>
                        </a:rPr>
                        <a:t>needs.</a:t>
                      </a:r>
                      <a:endParaRPr sz="1300" dirty="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92%</a:t>
                      </a:r>
                      <a:endParaRPr sz="1600" b="1" i="0" baseline="0" dirty="0">
                        <a:solidFill>
                          <a:schemeClr val="bg1"/>
                        </a:solidFill>
                        <a:latin typeface="Carlito"/>
                        <a:cs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5%</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4%</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92%</a:t>
                      </a:r>
                      <a:endParaRPr sz="1600" b="1" i="0" baseline="0" dirty="0">
                        <a:solidFill>
                          <a:schemeClr val="bg1"/>
                        </a:solidFill>
                        <a:latin typeface="Carlito"/>
                        <a:cs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725" marR="183515">
                        <a:lnSpc>
                          <a:spcPct val="101600"/>
                        </a:lnSpc>
                        <a:spcBef>
                          <a:spcPts val="265"/>
                        </a:spcBef>
                      </a:pPr>
                      <a:r>
                        <a:rPr sz="1300" b="1" spc="-5" dirty="0">
                          <a:latin typeface="Carlito"/>
                          <a:cs typeface="Carlito"/>
                        </a:rPr>
                        <a:t>B13. </a:t>
                      </a:r>
                      <a:r>
                        <a:rPr sz="1300" spc="-5" dirty="0">
                          <a:latin typeface="Carlito"/>
                          <a:cs typeface="Carlito"/>
                        </a:rPr>
                        <a:t>My family was linked to community resources </a:t>
                      </a:r>
                      <a:r>
                        <a:rPr sz="1300" dirty="0">
                          <a:latin typeface="Carlito"/>
                          <a:cs typeface="Carlito"/>
                        </a:rPr>
                        <a:t>I </a:t>
                      </a:r>
                      <a:r>
                        <a:rPr sz="1300" spc="-5" dirty="0">
                          <a:latin typeface="Carlito"/>
                          <a:cs typeface="Carlito"/>
                        </a:rPr>
                        <a:t>found  valuable</a:t>
                      </a:r>
                      <a:r>
                        <a:rPr sz="1300" spc="-5" dirty="0" smtClean="0">
                          <a:latin typeface="Carlito"/>
                          <a:cs typeface="Carlito"/>
                        </a:rPr>
                        <a:t>.</a:t>
                      </a:r>
                      <a:endParaRPr lang="en-US" sz="1300" spc="-5" dirty="0" smtClean="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163195"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13%</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4%</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84%</a:t>
                      </a:r>
                      <a:endParaRPr sz="1600" b="1" i="0" baseline="0" dirty="0">
                        <a:solidFill>
                          <a:schemeClr val="bg1"/>
                        </a:solidFill>
                        <a:latin typeface="Carlito"/>
                        <a:cs typeface="Carlito"/>
                      </a:endParaRPr>
                    </a:p>
                  </a:txBody>
                  <a:tcPr marL="0" marR="0" marT="163195"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11%</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0">
                <a:tc>
                  <a:txBody>
                    <a:bodyPr/>
                    <a:lstStyle/>
                    <a:p>
                      <a:pPr marL="85725" marR="251460">
                        <a:lnSpc>
                          <a:spcPct val="101600"/>
                        </a:lnSpc>
                        <a:spcBef>
                          <a:spcPts val="265"/>
                        </a:spcBef>
                      </a:pPr>
                      <a:r>
                        <a:rPr sz="1300" b="1" spc="-5" dirty="0">
                          <a:latin typeface="Carlito"/>
                          <a:cs typeface="Carlito"/>
                        </a:rPr>
                        <a:t>B23. </a:t>
                      </a:r>
                      <a:r>
                        <a:rPr sz="1300" dirty="0">
                          <a:latin typeface="Carlito"/>
                          <a:cs typeface="Carlito"/>
                        </a:rPr>
                        <a:t>I </a:t>
                      </a:r>
                      <a:r>
                        <a:rPr sz="1300" spc="-5" dirty="0">
                          <a:latin typeface="Carlito"/>
                          <a:cs typeface="Carlito"/>
                        </a:rPr>
                        <a:t>worry that the Wraparound process will end before  our needs have been</a:t>
                      </a:r>
                      <a:r>
                        <a:rPr sz="1300" spc="-15" dirty="0">
                          <a:latin typeface="Carlito"/>
                          <a:cs typeface="Carlito"/>
                        </a:rPr>
                        <a:t> </a:t>
                      </a:r>
                      <a:r>
                        <a:rPr sz="1300" spc="-5" dirty="0">
                          <a:latin typeface="Carlito"/>
                          <a:cs typeface="Carlito"/>
                        </a:rPr>
                        <a:t>met</a:t>
                      </a:r>
                      <a:r>
                        <a:rPr sz="1300" spc="-5" dirty="0" smtClean="0">
                          <a:latin typeface="Carlito"/>
                          <a:cs typeface="Carlito"/>
                        </a:rPr>
                        <a:t>.</a:t>
                      </a:r>
                      <a:endParaRPr lang="en-US" sz="1300" spc="-5" dirty="0" smtClean="0">
                        <a:latin typeface="Carlito"/>
                        <a:cs typeface="Carlito"/>
                      </a:endParaRPr>
                    </a:p>
                  </a:txBody>
                  <a:tcPr marL="0" marR="0" marT="33655" marB="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33%</a:t>
                      </a:r>
                      <a:endParaRPr sz="1600" b="1" i="0" baseline="0" dirty="0">
                        <a:solidFill>
                          <a:schemeClr val="bg1"/>
                        </a:solidFill>
                        <a:latin typeface="Carlito"/>
                        <a:cs typeface="Carlito"/>
                      </a:endParaRPr>
                    </a:p>
                  </a:txBody>
                  <a:tcPr marL="0" marR="0" marT="163195" marB="0">
                    <a:lnL w="28575"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58%</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37%</a:t>
                      </a:r>
                      <a:endParaRPr sz="1600" b="1" i="0" baseline="0" dirty="0">
                        <a:solidFill>
                          <a:schemeClr val="bg1"/>
                        </a:solidFill>
                        <a:latin typeface="Carlito"/>
                        <a:cs typeface="Carlito"/>
                      </a:endParaRPr>
                    </a:p>
                  </a:txBody>
                  <a:tcPr marL="0" marR="0" marT="163195" marB="0">
                    <a:lnL w="19050"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57%</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6%</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338328" marB="0">
                    <a:lnL w="28575"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smtClean="0"/>
              <a:t>             Needs-Based</a:t>
            </a:r>
            <a:endParaRPr sz="3950" dirty="0"/>
          </a:p>
          <a:p>
            <a:pPr algn="ctr">
              <a:lnSpc>
                <a:spcPct val="100000"/>
              </a:lnSpc>
              <a:spcBef>
                <a:spcPts val="65"/>
              </a:spcBef>
            </a:pPr>
            <a:r>
              <a:rPr lang="en-US" sz="2400" dirty="0" smtClean="0"/>
              <a:t>                       2019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24</a:t>
            </a:r>
            <a:endParaRPr dirty="0"/>
          </a:p>
        </p:txBody>
      </p:sp>
      <p:sp>
        <p:nvSpPr>
          <p:cNvPr id="12" name="TextBox 11"/>
          <p:cNvSpPr txBox="1"/>
          <p:nvPr/>
        </p:nvSpPr>
        <p:spPr>
          <a:xfrm>
            <a:off x="3581400" y="6168757"/>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Tree>
    <p:extLst>
      <p:ext uri="{BB962C8B-B14F-4D97-AF65-F5344CB8AC3E}">
        <p14:creationId xmlns:p14="http://schemas.microsoft.com/office/powerpoint/2010/main" val="1222273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2361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35131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aphicFrame>
        <p:nvGraphicFramePr>
          <p:cNvPr id="8" name="object 8"/>
          <p:cNvGraphicFramePr>
            <a:graphicFrameLocks noGrp="1"/>
          </p:cNvGraphicFramePr>
          <p:nvPr>
            <p:extLst>
              <p:ext uri="{D42A27DB-BD31-4B8C-83A1-F6EECF244321}">
                <p14:modId xmlns:p14="http://schemas.microsoft.com/office/powerpoint/2010/main" val="1920825833"/>
              </p:ext>
            </p:extLst>
          </p:nvPr>
        </p:nvGraphicFramePr>
        <p:xfrm>
          <a:off x="76199" y="1484941"/>
          <a:ext cx="8991602" cy="4561993"/>
        </p:xfrm>
        <a:graphic>
          <a:graphicData uri="http://schemas.openxmlformats.org/drawingml/2006/table">
            <a:tbl>
              <a:tblPr firstRow="1" bandRow="1">
                <a:tableStyleId>{2D5ABB26-0587-4C30-8999-92F81FD0307C}</a:tableStyleId>
              </a:tblPr>
              <a:tblGrid>
                <a:gridCol w="3217178"/>
                <a:gridCol w="790335"/>
                <a:gridCol w="924810"/>
                <a:gridCol w="847743"/>
                <a:gridCol w="847743"/>
                <a:gridCol w="924810"/>
                <a:gridCol w="829382"/>
                <a:gridCol w="609601"/>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2019</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r>
              <a:tr h="590848">
                <a:tc>
                  <a:txBody>
                    <a:bodyPr/>
                    <a:lstStyle/>
                    <a:p>
                      <a:pPr marL="85090" marR="222885" algn="l">
                        <a:lnSpc>
                          <a:spcPct val="101600"/>
                        </a:lnSpc>
                        <a:spcBef>
                          <a:spcPts val="265"/>
                        </a:spcBef>
                      </a:pPr>
                      <a:r>
                        <a:rPr sz="1300" b="1" spc="0" dirty="0" smtClean="0">
                          <a:latin typeface="Carlito"/>
                          <a:cs typeface="Carlito"/>
                        </a:rPr>
                        <a:t>B19</a:t>
                      </a:r>
                      <a:r>
                        <a:rPr lang="en-US" sz="1300" b="1" spc="0" dirty="0" smtClean="0">
                          <a:latin typeface="Carlito"/>
                          <a:cs typeface="Carlito"/>
                        </a:rPr>
                        <a:t>.</a:t>
                      </a:r>
                      <a:r>
                        <a:rPr lang="en-US" sz="1300" b="1" spc="0" baseline="0" dirty="0" smtClean="0">
                          <a:latin typeface="Carlito"/>
                          <a:cs typeface="Carlito"/>
                        </a:rPr>
                        <a:t> </a:t>
                      </a:r>
                      <a:r>
                        <a:rPr lang="en-US" sz="1300" b="0" spc="0" baseline="0" dirty="0" smtClean="0">
                          <a:latin typeface="Carlito"/>
                          <a:cs typeface="Carlito"/>
                        </a:rPr>
                        <a:t>I am </a:t>
                      </a:r>
                      <a:r>
                        <a:rPr sz="1300" spc="0" dirty="0" smtClean="0">
                          <a:latin typeface="Carlito"/>
                          <a:cs typeface="Carlito"/>
                        </a:rPr>
                        <a:t>confident </a:t>
                      </a:r>
                      <a:r>
                        <a:rPr sz="1300" spc="0" dirty="0">
                          <a:latin typeface="Carlito"/>
                          <a:cs typeface="Carlito"/>
                        </a:rPr>
                        <a:t>that our Wraparound team can find </a:t>
                      </a:r>
                      <a:r>
                        <a:rPr lang="en-US" sz="1300" spc="0" dirty="0" err="1" smtClean="0">
                          <a:latin typeface="Carlito"/>
                          <a:cs typeface="Carlito"/>
                        </a:rPr>
                        <a:t>svcs</a:t>
                      </a:r>
                      <a:r>
                        <a:rPr sz="1300" spc="0" dirty="0" smtClean="0">
                          <a:latin typeface="Carlito"/>
                          <a:cs typeface="Carlito"/>
                        </a:rPr>
                        <a:t> </a:t>
                      </a:r>
                      <a:r>
                        <a:rPr sz="1300" spc="0" dirty="0">
                          <a:latin typeface="Carlito"/>
                          <a:cs typeface="Carlito"/>
                        </a:rPr>
                        <a:t>or strategies to keep my child in the community </a:t>
                      </a:r>
                      <a:r>
                        <a:rPr sz="1300" spc="0" dirty="0" smtClean="0">
                          <a:latin typeface="Carlito"/>
                          <a:cs typeface="Carlito"/>
                        </a:rPr>
                        <a:t>over </a:t>
                      </a:r>
                      <a:r>
                        <a:rPr sz="1300" spc="0" dirty="0">
                          <a:latin typeface="Carlito"/>
                          <a:cs typeface="Carlito"/>
                        </a:rPr>
                        <a:t>the long term.</a:t>
                      </a: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78%</a:t>
                      </a:r>
                      <a:endParaRPr sz="1600" b="1" i="0" baseline="0" dirty="0">
                        <a:solidFill>
                          <a:schemeClr val="bg1"/>
                        </a:solidFill>
                        <a:latin typeface="Carlito"/>
                        <a:cs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82%</a:t>
                      </a:r>
                      <a:endParaRPr lang="en-US" sz="1600" b="1" i="0" baseline="0" dirty="0">
                        <a:solidFill>
                          <a:schemeClr val="bg1"/>
                        </a:solidFill>
                        <a:latin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9%</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9%</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47525">
                <a:tc>
                  <a:txBody>
                    <a:bodyPr/>
                    <a:lstStyle/>
                    <a:p>
                      <a:pPr marL="85090" marR="199390">
                        <a:lnSpc>
                          <a:spcPct val="101600"/>
                        </a:lnSpc>
                        <a:spcBef>
                          <a:spcPts val="265"/>
                        </a:spcBef>
                      </a:pPr>
                      <a:r>
                        <a:rPr sz="1300" b="1" spc="0" baseline="0" dirty="0">
                          <a:latin typeface="Carlito"/>
                          <a:cs typeface="Carlito"/>
                        </a:rPr>
                        <a:t>B20. </a:t>
                      </a:r>
                      <a:r>
                        <a:rPr sz="1300" spc="0" baseline="0" dirty="0">
                          <a:latin typeface="Carlito"/>
                          <a:cs typeface="Carlito"/>
                        </a:rPr>
                        <a:t>Because of Wraparound, when a crisis happens, my </a:t>
                      </a:r>
                      <a:r>
                        <a:rPr sz="1300" spc="0" baseline="0" dirty="0" smtClean="0">
                          <a:latin typeface="Carlito"/>
                          <a:cs typeface="Carlito"/>
                        </a:rPr>
                        <a:t>family </a:t>
                      </a:r>
                      <a:r>
                        <a:rPr sz="1300" spc="0" baseline="0" dirty="0">
                          <a:latin typeface="Carlito"/>
                          <a:cs typeface="Carlito"/>
                        </a:rPr>
                        <a:t>and I know what to do</a:t>
                      </a:r>
                      <a:r>
                        <a:rPr sz="1300" spc="0" baseline="0" dirty="0" smtClean="0">
                          <a:latin typeface="Carlito"/>
                          <a:cs typeface="Carlito"/>
                        </a:rPr>
                        <a:t>.</a:t>
                      </a:r>
                      <a:endParaRPr lang="en-US" sz="1300" spc="0" baseline="0" dirty="0" smtClean="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89%</a:t>
                      </a:r>
                    </a:p>
                  </a:txBody>
                  <a:tcPr marL="0" marR="0" marT="13716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8%</a:t>
                      </a:r>
                      <a:endParaRPr sz="1600" b="1" i="0" baseline="0" dirty="0">
                        <a:solidFill>
                          <a:schemeClr val="bg1"/>
                        </a:solidFill>
                        <a:latin typeface="Carlito"/>
                        <a:cs typeface="Carlito"/>
                      </a:endParaRPr>
                    </a:p>
                  </a:txBody>
                  <a:tcPr marL="0" marR="0" marT="13716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3%</a:t>
                      </a:r>
                      <a:endParaRPr sz="1600" b="1" i="0" baseline="0" dirty="0">
                        <a:solidFill>
                          <a:schemeClr val="bg1"/>
                        </a:solidFill>
                        <a:latin typeface="Carlito"/>
                        <a:cs typeface="Carlito"/>
                      </a:endParaRPr>
                    </a:p>
                  </a:txBody>
                  <a:tcPr marL="0" marR="0" marT="13716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90%</a:t>
                      </a:r>
                      <a:endParaRPr lang="en-US" sz="1600" b="1" i="0" baseline="0" dirty="0">
                        <a:solidFill>
                          <a:schemeClr val="bg1"/>
                        </a:solidFill>
                        <a:latin typeface="Carlito"/>
                      </a:endParaRPr>
                    </a:p>
                  </a:txBody>
                  <a:tcPr marL="0" marR="0" marT="13716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5%</a:t>
                      </a:r>
                      <a:endParaRPr lang="en-US" sz="1600" b="1" i="0" baseline="0" dirty="0">
                        <a:solidFill>
                          <a:schemeClr val="bg1"/>
                        </a:solidFill>
                        <a:latin typeface="Carlito"/>
                      </a:endParaRPr>
                    </a:p>
                  </a:txBody>
                  <a:tcPr marL="0" marR="0" marT="13716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5%</a:t>
                      </a:r>
                      <a:endParaRPr lang="en-US" sz="1600" b="1" i="0" baseline="0" dirty="0">
                        <a:solidFill>
                          <a:schemeClr val="bg1"/>
                        </a:solidFill>
                        <a:latin typeface="Carlito"/>
                      </a:endParaRPr>
                    </a:p>
                  </a:txBody>
                  <a:tcPr marL="0" marR="0" marT="13716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116839">
                        <a:lnSpc>
                          <a:spcPct val="101600"/>
                        </a:lnSpc>
                        <a:spcBef>
                          <a:spcPts val="265"/>
                        </a:spcBef>
                      </a:pPr>
                      <a:r>
                        <a:rPr sz="1300" b="1" spc="0" dirty="0">
                          <a:latin typeface="Carlito"/>
                          <a:cs typeface="Carlito"/>
                        </a:rPr>
                        <a:t>B21. </a:t>
                      </a:r>
                      <a:r>
                        <a:rPr sz="1300" spc="0" dirty="0">
                          <a:latin typeface="Carlito"/>
                          <a:cs typeface="Carlito"/>
                        </a:rPr>
                        <a:t>Our Wraparound team has talked about how we will </a:t>
                      </a:r>
                      <a:r>
                        <a:rPr sz="1300" spc="0" dirty="0" smtClean="0">
                          <a:latin typeface="Carlito"/>
                          <a:cs typeface="Carlito"/>
                        </a:rPr>
                        <a:t>know </a:t>
                      </a:r>
                      <a:r>
                        <a:rPr sz="1300" spc="0" dirty="0">
                          <a:latin typeface="Carlito"/>
                          <a:cs typeface="Carlito"/>
                        </a:rPr>
                        <a:t>it is time for me and my family to transition out of </a:t>
                      </a:r>
                      <a:r>
                        <a:rPr sz="1300" spc="0" dirty="0" smtClean="0">
                          <a:latin typeface="Carlito"/>
                          <a:cs typeface="Carlito"/>
                        </a:rPr>
                        <a:t>formal </a:t>
                      </a:r>
                      <a:r>
                        <a:rPr sz="1300" spc="0" dirty="0">
                          <a:latin typeface="Carlito"/>
                          <a:cs typeface="Carlito"/>
                        </a:rPr>
                        <a:t>Wraparound.</a:t>
                      </a: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75%</a:t>
                      </a:r>
                      <a:endParaRPr sz="1600" b="1" i="0" baseline="0" dirty="0">
                        <a:solidFill>
                          <a:schemeClr val="bg1"/>
                        </a:solidFill>
                        <a:latin typeface="Carlito"/>
                        <a:cs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13%</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82%</a:t>
                      </a:r>
                      <a:endParaRPr lang="en-US" sz="1600" b="1" i="0" baseline="0" dirty="0">
                        <a:solidFill>
                          <a:schemeClr val="bg1"/>
                        </a:solidFill>
                        <a:latin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10%</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8%</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116839">
                        <a:lnSpc>
                          <a:spcPct val="101600"/>
                        </a:lnSpc>
                        <a:spcBef>
                          <a:spcPts val="265"/>
                        </a:spcBef>
                      </a:pPr>
                      <a:r>
                        <a:rPr lang="en-US" sz="1300" b="1" spc="0" dirty="0" smtClean="0">
                          <a:latin typeface="Carlito"/>
                          <a:cs typeface="Carlito"/>
                        </a:rPr>
                        <a:t>B24. </a:t>
                      </a:r>
                      <a:r>
                        <a:rPr lang="en-US" sz="1300" spc="0" dirty="0" smtClean="0">
                          <a:latin typeface="Carlito"/>
                          <a:cs typeface="Carlito"/>
                        </a:rPr>
                        <a:t>Participating in wraparound has given me confidence that I can manage future problems.</a:t>
                      </a:r>
                      <a:endParaRPr sz="1300" spc="0" dirty="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76%</a:t>
                      </a:r>
                      <a:endParaRPr sz="1600" b="1" i="0" baseline="0" dirty="0">
                        <a:solidFill>
                          <a:schemeClr val="bg1"/>
                        </a:solidFill>
                        <a:latin typeface="Carlito"/>
                        <a:cs typeface="Carlito"/>
                      </a:endParaRPr>
                    </a:p>
                  </a:txBody>
                  <a:tcPr marL="0" marR="0" marT="163195"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13%</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11%</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163195"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0">
                <a:tc>
                  <a:txBody>
                    <a:bodyPr/>
                    <a:lstStyle/>
                    <a:p>
                      <a:pPr marL="85090" marR="116839">
                        <a:lnSpc>
                          <a:spcPct val="101600"/>
                        </a:lnSpc>
                        <a:spcBef>
                          <a:spcPts val="265"/>
                        </a:spcBef>
                      </a:pPr>
                      <a:r>
                        <a:rPr lang="en-US" sz="1300" b="1" spc="0" dirty="0" smtClean="0">
                          <a:latin typeface="Carlito"/>
                          <a:cs typeface="Carlito"/>
                        </a:rPr>
                        <a:t>B25.</a:t>
                      </a:r>
                      <a:r>
                        <a:rPr lang="en-US" sz="1300" spc="0" dirty="0" smtClean="0">
                          <a:latin typeface="Carlito"/>
                          <a:cs typeface="Carlito"/>
                        </a:rPr>
                        <a:t> With help from our wraparound team, we have been able to get community support</a:t>
                      </a:r>
                      <a:r>
                        <a:rPr lang="en-US" sz="1300" spc="0" baseline="0" dirty="0" smtClean="0">
                          <a:latin typeface="Carlito"/>
                          <a:cs typeface="Carlito"/>
                        </a:rPr>
                        <a:t> and </a:t>
                      </a:r>
                      <a:r>
                        <a:rPr lang="en-US" sz="1300" spc="0" baseline="0" dirty="0" err="1" smtClean="0">
                          <a:latin typeface="Carlito"/>
                          <a:cs typeface="Carlito"/>
                        </a:rPr>
                        <a:t>svcs</a:t>
                      </a:r>
                      <a:r>
                        <a:rPr lang="en-US" sz="1300" spc="0" baseline="0" dirty="0" smtClean="0">
                          <a:latin typeface="Carlito"/>
                          <a:cs typeface="Carlito"/>
                        </a:rPr>
                        <a:t> that meet our needs.</a:t>
                      </a:r>
                      <a:endParaRPr sz="1300" spc="0" dirty="0">
                        <a:latin typeface="Carlito"/>
                        <a:cs typeface="Carlito"/>
                      </a:endParaRPr>
                    </a:p>
                  </a:txBody>
                  <a:tcPr marL="0" marR="0" marT="33655"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70%</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16%</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13%</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smtClean="0"/>
              <a:t>               Outcomes-Based</a:t>
            </a:r>
            <a:endParaRPr sz="3950" dirty="0"/>
          </a:p>
          <a:p>
            <a:pPr algn="ctr">
              <a:lnSpc>
                <a:spcPct val="100000"/>
              </a:lnSpc>
              <a:spcBef>
                <a:spcPts val="65"/>
              </a:spcBef>
            </a:pPr>
            <a:r>
              <a:rPr lang="en-US" sz="2400" dirty="0" smtClean="0"/>
              <a:t>                         2019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25</a:t>
            </a:r>
            <a:endParaRPr dirty="0"/>
          </a:p>
        </p:txBody>
      </p:sp>
      <p:sp>
        <p:nvSpPr>
          <p:cNvPr id="12" name="TextBox 11"/>
          <p:cNvSpPr txBox="1"/>
          <p:nvPr/>
        </p:nvSpPr>
        <p:spPr>
          <a:xfrm>
            <a:off x="3581400" y="6168757"/>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
        <p:nvSpPr>
          <p:cNvPr id="13" name="Up Arrow 12"/>
          <p:cNvSpPr/>
          <p:nvPr/>
        </p:nvSpPr>
        <p:spPr>
          <a:xfrm>
            <a:off x="8594835" y="5368588"/>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p Arrow 13"/>
          <p:cNvSpPr/>
          <p:nvPr/>
        </p:nvSpPr>
        <p:spPr>
          <a:xfrm>
            <a:off x="8592207" y="4648200"/>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Up Arrow 14"/>
          <p:cNvSpPr/>
          <p:nvPr/>
        </p:nvSpPr>
        <p:spPr>
          <a:xfrm>
            <a:off x="8592207" y="3927812"/>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37648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2361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35131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aphicFrame>
        <p:nvGraphicFramePr>
          <p:cNvPr id="8" name="object 8"/>
          <p:cNvGraphicFramePr>
            <a:graphicFrameLocks noGrp="1"/>
          </p:cNvGraphicFramePr>
          <p:nvPr>
            <p:extLst>
              <p:ext uri="{D42A27DB-BD31-4B8C-83A1-F6EECF244321}">
                <p14:modId xmlns:p14="http://schemas.microsoft.com/office/powerpoint/2010/main" val="1963844549"/>
              </p:ext>
            </p:extLst>
          </p:nvPr>
        </p:nvGraphicFramePr>
        <p:xfrm>
          <a:off x="76199" y="1484941"/>
          <a:ext cx="8991602" cy="4090694"/>
        </p:xfrm>
        <a:graphic>
          <a:graphicData uri="http://schemas.openxmlformats.org/drawingml/2006/table">
            <a:tbl>
              <a:tblPr firstRow="1" bandRow="1">
                <a:tableStyleId>{2D5ABB26-0587-4C30-8999-92F81FD0307C}</a:tableStyleId>
              </a:tblPr>
              <a:tblGrid>
                <a:gridCol w="3217178"/>
                <a:gridCol w="790335"/>
                <a:gridCol w="924810"/>
                <a:gridCol w="847743"/>
                <a:gridCol w="847743"/>
                <a:gridCol w="924810"/>
                <a:gridCol w="829382"/>
                <a:gridCol w="609601"/>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2019</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r>
              <a:tr h="590848">
                <a:tc>
                  <a:txBody>
                    <a:bodyPr/>
                    <a:lstStyle/>
                    <a:p>
                      <a:pPr marL="85090" marR="110489">
                        <a:lnSpc>
                          <a:spcPct val="101600"/>
                        </a:lnSpc>
                        <a:spcBef>
                          <a:spcPts val="434"/>
                        </a:spcBef>
                      </a:pPr>
                      <a:r>
                        <a:rPr lang="en-US" sz="1300" b="1" spc="-5" baseline="0" dirty="0" smtClean="0">
                          <a:latin typeface="Carlito"/>
                          <a:cs typeface="Carlito"/>
                        </a:rPr>
                        <a:t>B1. </a:t>
                      </a:r>
                      <a:r>
                        <a:rPr lang="en-US" sz="1300" spc="-5" baseline="0" dirty="0" smtClean="0">
                          <a:latin typeface="Carlito"/>
                          <a:cs typeface="Carlito"/>
                        </a:rPr>
                        <a:t>My family and I had a major role in choosing the people on our wraparound team</a:t>
                      </a:r>
                    </a:p>
                  </a:txBody>
                  <a:tcPr marL="0" marR="0" marT="55244"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66FF33"/>
                      </a:solid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71%</a:t>
                      </a:r>
                      <a:endParaRPr sz="1600" b="1" i="0" baseline="0" dirty="0">
                        <a:solidFill>
                          <a:schemeClr val="bg1"/>
                        </a:solidFill>
                        <a:latin typeface="Carlito"/>
                        <a:cs typeface="Carlito"/>
                      </a:endParaRPr>
                    </a:p>
                  </a:txBody>
                  <a:tcPr marL="0" marR="0" marT="164592" marB="9144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11%</a:t>
                      </a:r>
                      <a:endParaRPr sz="1600" b="1" i="0" baseline="0" dirty="0">
                        <a:solidFill>
                          <a:schemeClr val="bg1"/>
                        </a:solidFill>
                        <a:latin typeface="Carlito"/>
                        <a:cs typeface="Carlito"/>
                      </a:endParaRPr>
                    </a:p>
                  </a:txBody>
                  <a:tcPr marL="0" marR="0" marT="164592" marB="9144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18%</a:t>
                      </a:r>
                      <a:endParaRPr sz="1600" b="1" i="0" baseline="0" dirty="0">
                        <a:solidFill>
                          <a:schemeClr val="bg1"/>
                        </a:solidFill>
                        <a:latin typeface="Carlito"/>
                        <a:cs typeface="Carlito"/>
                      </a:endParaRPr>
                    </a:p>
                  </a:txBody>
                  <a:tcPr marL="0" marR="0" marT="164592" marB="9144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R="3175" algn="ctr">
                        <a:lnSpc>
                          <a:spcPct val="100000"/>
                        </a:lnSpc>
                        <a:spcBef>
                          <a:spcPts val="1270"/>
                        </a:spcBef>
                      </a:pPr>
                      <a:r>
                        <a:rPr lang="en-US" sz="1600" b="1" i="0" spc="-5" baseline="0" dirty="0" smtClean="0">
                          <a:solidFill>
                            <a:schemeClr val="bg1"/>
                          </a:solidFill>
                          <a:latin typeface="Carlito"/>
                          <a:cs typeface="Carlito"/>
                        </a:rPr>
                        <a:t>72%</a:t>
                      </a:r>
                      <a:endParaRPr sz="1600" b="1" i="0" baseline="0" dirty="0">
                        <a:solidFill>
                          <a:schemeClr val="bg1"/>
                        </a:solidFill>
                        <a:latin typeface="Carlito"/>
                        <a:cs typeface="Carlito"/>
                      </a:endParaRPr>
                    </a:p>
                  </a:txBody>
                  <a:tcPr marL="0" marR="0" marT="16129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66FF33"/>
                      </a:solidFill>
                      <a:prstDash val="solid"/>
                      <a:round/>
                      <a:headEnd type="none" w="med" len="med"/>
                      <a:tailEnd type="none" w="med" len="med"/>
                    </a:lnB>
                    <a:solidFill>
                      <a:srgbClr val="B69AD6"/>
                    </a:solidFill>
                  </a:tcPr>
                </a:tc>
                <a:tc>
                  <a:txBody>
                    <a:bodyPr/>
                    <a:lstStyle/>
                    <a:p>
                      <a:pPr marR="295910" algn="r">
                        <a:lnSpc>
                          <a:spcPct val="100000"/>
                        </a:lnSpc>
                        <a:spcBef>
                          <a:spcPts val="1270"/>
                        </a:spcBef>
                      </a:pPr>
                      <a:r>
                        <a:rPr lang="en-US" sz="1600" b="1" i="0" spc="-5" baseline="0" dirty="0" smtClean="0">
                          <a:solidFill>
                            <a:schemeClr val="bg1"/>
                          </a:solidFill>
                          <a:latin typeface="Carlito"/>
                          <a:cs typeface="Carlito"/>
                        </a:rPr>
                        <a:t>14%</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66FF33"/>
                      </a:solidFill>
                      <a:prstDash val="solid"/>
                      <a:round/>
                      <a:headEnd type="none" w="med" len="med"/>
                      <a:tailEnd type="none" w="med" len="med"/>
                    </a:lnB>
                    <a:solidFill>
                      <a:srgbClr val="B69AD6"/>
                    </a:solidFill>
                  </a:tcPr>
                </a:tc>
                <a:tc>
                  <a:txBody>
                    <a:bodyPr/>
                    <a:lstStyle/>
                    <a:p>
                      <a:pPr algn="ctr">
                        <a:lnSpc>
                          <a:spcPct val="100000"/>
                        </a:lnSpc>
                        <a:spcBef>
                          <a:spcPts val="1270"/>
                        </a:spcBef>
                      </a:pPr>
                      <a:r>
                        <a:rPr lang="en-US" sz="1600" b="1" i="0" spc="-5" baseline="0" dirty="0" smtClean="0">
                          <a:solidFill>
                            <a:schemeClr val="bg1"/>
                          </a:solidFill>
                          <a:latin typeface="Carlito"/>
                          <a:cs typeface="Carlito"/>
                        </a:rPr>
                        <a:t>13%</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66FF33"/>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678352">
                <a:tc>
                  <a:txBody>
                    <a:bodyPr/>
                    <a:lstStyle/>
                    <a:p>
                      <a:pPr marL="85090" marR="110489">
                        <a:lnSpc>
                          <a:spcPct val="101600"/>
                        </a:lnSpc>
                        <a:spcBef>
                          <a:spcPts val="434"/>
                        </a:spcBef>
                      </a:pPr>
                      <a:r>
                        <a:rPr sz="1300" b="1" spc="-5" baseline="0" dirty="0">
                          <a:latin typeface="Carlito"/>
                          <a:cs typeface="Carlito"/>
                        </a:rPr>
                        <a:t>B3. </a:t>
                      </a:r>
                      <a:r>
                        <a:rPr sz="1300" spc="-5" baseline="0" dirty="0">
                          <a:latin typeface="Carlito"/>
                          <a:cs typeface="Carlito"/>
                        </a:rPr>
                        <a:t>At the beginning of the Wraparound process, my  family described our vision of </a:t>
                      </a:r>
                      <a:r>
                        <a:rPr sz="1300" baseline="0" dirty="0">
                          <a:latin typeface="Carlito"/>
                          <a:cs typeface="Carlito"/>
                        </a:rPr>
                        <a:t>a </a:t>
                      </a:r>
                      <a:r>
                        <a:rPr sz="1300" spc="-5" baseline="0" dirty="0">
                          <a:latin typeface="Carlito"/>
                          <a:cs typeface="Carlito"/>
                        </a:rPr>
                        <a:t>better future to our</a:t>
                      </a:r>
                      <a:r>
                        <a:rPr sz="1300" spc="-65" baseline="0" dirty="0">
                          <a:latin typeface="Carlito"/>
                          <a:cs typeface="Carlito"/>
                        </a:rPr>
                        <a:t> </a:t>
                      </a:r>
                      <a:r>
                        <a:rPr sz="1300" spc="-5" baseline="0" dirty="0">
                          <a:latin typeface="Carlito"/>
                          <a:cs typeface="Carlito"/>
                        </a:rPr>
                        <a:t>team</a:t>
                      </a:r>
                      <a:r>
                        <a:rPr sz="1300" spc="-5" baseline="0" dirty="0" smtClean="0">
                          <a:latin typeface="Carlito"/>
                          <a:cs typeface="Carlito"/>
                        </a:rPr>
                        <a:t>.</a:t>
                      </a:r>
                      <a:endParaRPr lang="en-US" sz="1300" spc="-5" baseline="0" dirty="0" smtClean="0">
                        <a:latin typeface="Carlito"/>
                        <a:cs typeface="Carlito"/>
                      </a:endParaRPr>
                    </a:p>
                  </a:txBody>
                  <a:tcPr marL="0" marR="0" marT="55244" marB="0">
                    <a:lnL w="28575" cap="flat" cmpd="sng" algn="ctr">
                      <a:solidFill>
                        <a:srgbClr val="66FF33"/>
                      </a:solidFill>
                      <a:prstDash val="solid"/>
                      <a:round/>
                      <a:headEnd type="none" w="med" len="med"/>
                      <a:tailEnd type="none" w="med" len="med"/>
                    </a:lnL>
                    <a:lnR w="28575" cap="flat" cmpd="sng" algn="ctr">
                      <a:solidFill>
                        <a:srgbClr val="66FF33"/>
                      </a:solidFill>
                      <a:prstDash val="solid"/>
                      <a:round/>
                      <a:headEnd type="none" w="med" len="med"/>
                      <a:tailEnd type="none" w="med" len="med"/>
                    </a:lnR>
                    <a:lnT w="28575" cap="flat" cmpd="sng" algn="ctr">
                      <a:solidFill>
                        <a:srgbClr val="66FF33"/>
                      </a:solidFill>
                      <a:prstDash val="solid"/>
                      <a:round/>
                      <a:headEnd type="none" w="med" len="med"/>
                      <a:tailEnd type="none" w="med" len="med"/>
                    </a:lnT>
                    <a:lnB w="28575" cap="flat" cmpd="sng" algn="ctr">
                      <a:solidFill>
                        <a:srgbClr val="66FF33"/>
                      </a:solid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82%</a:t>
                      </a:r>
                      <a:endParaRPr sz="1600" b="1" i="0" baseline="0" dirty="0">
                        <a:solidFill>
                          <a:schemeClr val="bg1"/>
                        </a:solidFill>
                        <a:latin typeface="Carlito"/>
                        <a:cs typeface="Carlito"/>
                      </a:endParaRPr>
                    </a:p>
                  </a:txBody>
                  <a:tcPr marL="0" marR="0" marT="182880" marB="0">
                    <a:lnL w="28575" cap="flat" cmpd="sng" algn="ctr">
                      <a:solidFill>
                        <a:srgbClr val="66FF33"/>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3%</a:t>
                      </a:r>
                      <a:endParaRPr sz="1600" b="1" i="0" baseline="0" dirty="0">
                        <a:solidFill>
                          <a:schemeClr val="bg1"/>
                        </a:solidFill>
                        <a:latin typeface="Carlito"/>
                        <a:cs typeface="Carlito"/>
                      </a:endParaRPr>
                    </a:p>
                  </a:txBody>
                  <a:tcPr marL="0" marR="0" marT="18288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15%</a:t>
                      </a:r>
                      <a:endParaRPr sz="1600" b="1" i="0" baseline="0" dirty="0">
                        <a:solidFill>
                          <a:schemeClr val="bg1"/>
                        </a:solidFill>
                        <a:latin typeface="Carlito"/>
                        <a:cs typeface="Carlito"/>
                      </a:endParaRPr>
                    </a:p>
                  </a:txBody>
                  <a:tcPr marL="0" marR="0" marT="182880" marB="0">
                    <a:lnL w="12700" cap="flat" cmpd="sng" algn="ctr">
                      <a:solidFill>
                        <a:schemeClr val="bg1"/>
                      </a:solidFill>
                      <a:prstDash val="solid"/>
                      <a:round/>
                      <a:headEnd type="none" w="med" len="med"/>
                      <a:tailEnd type="none" w="med" len="med"/>
                    </a:lnL>
                    <a:lnR w="19050" cap="flat" cmpd="sng" algn="ctr">
                      <a:solidFill>
                        <a:srgbClr val="66FF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5"/>
                        </a:spcBef>
                      </a:pPr>
                      <a:endParaRPr sz="1250" b="1" i="0" baseline="0" dirty="0">
                        <a:solidFill>
                          <a:schemeClr val="bg1"/>
                        </a:solidFill>
                        <a:latin typeface="Times New Roman"/>
                        <a:cs typeface="Times New Roman"/>
                      </a:endParaRPr>
                    </a:p>
                    <a:p>
                      <a:pPr marR="3175" algn="ctr">
                        <a:lnSpc>
                          <a:spcPct val="100000"/>
                        </a:lnSpc>
                      </a:pPr>
                      <a:r>
                        <a:rPr lang="en-US" sz="1600" b="1" i="0" spc="-5" baseline="0" dirty="0" smtClean="0">
                          <a:solidFill>
                            <a:schemeClr val="bg1"/>
                          </a:solidFill>
                          <a:latin typeface="Carlito"/>
                          <a:cs typeface="Carlito"/>
                        </a:rPr>
                        <a:t>95%</a:t>
                      </a:r>
                      <a:endParaRPr sz="1600" b="1" i="0" baseline="0" dirty="0">
                        <a:solidFill>
                          <a:schemeClr val="bg1"/>
                        </a:solidFill>
                        <a:latin typeface="Carlito"/>
                        <a:cs typeface="Carlito"/>
                      </a:endParaRPr>
                    </a:p>
                  </a:txBody>
                  <a:tcPr marL="0" marR="0" marT="635" marB="0">
                    <a:lnL w="19050" cap="flat" cmpd="sng" algn="ctr">
                      <a:solidFill>
                        <a:srgbClr val="66FF33"/>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66FF33"/>
                      </a:solidFill>
                      <a:prstDash val="solid"/>
                      <a:round/>
                      <a:headEnd type="none" w="med" len="med"/>
                      <a:tailEnd type="none" w="med" len="med"/>
                    </a:lnT>
                    <a:lnB w="28575" cap="flat" cmpd="sng" algn="ctr">
                      <a:solidFill>
                        <a:srgbClr val="66FF33"/>
                      </a:solidFill>
                      <a:prstDash val="solid"/>
                      <a:round/>
                      <a:headEnd type="none" w="med" len="med"/>
                      <a:tailEnd type="none" w="med" len="med"/>
                    </a:lnB>
                    <a:solidFill>
                      <a:srgbClr val="B69AD6"/>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i="0" spc="-5" baseline="0" dirty="0" smtClean="0">
                          <a:solidFill>
                            <a:schemeClr val="bg1"/>
                          </a:solidFill>
                          <a:latin typeface="Carlito"/>
                          <a:cs typeface="Carlito"/>
                        </a:rPr>
                        <a:t/>
                      </a:r>
                      <a:br>
                        <a:rPr lang="en-US" sz="1600" b="1" i="0" spc="-5" baseline="0" dirty="0" smtClean="0">
                          <a:solidFill>
                            <a:schemeClr val="bg1"/>
                          </a:solidFill>
                          <a:latin typeface="Carlito"/>
                          <a:cs typeface="Carlito"/>
                        </a:rPr>
                      </a:br>
                      <a:r>
                        <a:rPr kumimoji="0" lang="en-US" sz="1600" b="1" i="0" u="none" strike="noStrike" kern="0" cap="none" spc="-5" normalizeH="0" baseline="0" noProof="0" dirty="0" smtClean="0">
                          <a:ln>
                            <a:noFill/>
                          </a:ln>
                          <a:solidFill>
                            <a:prstClr val="white"/>
                          </a:solidFill>
                          <a:effectLst/>
                          <a:uLnTx/>
                          <a:uFillTx/>
                          <a:latin typeface="Carlito"/>
                          <a:ea typeface="+mn-ea"/>
                          <a:cs typeface="Carlito"/>
                        </a:rPr>
                        <a:t>2%</a:t>
                      </a:r>
                      <a:endParaRPr kumimoji="0" lang="en-US" sz="1600" b="1" i="0" u="none" strike="noStrike" kern="0" cap="none" spc="0" normalizeH="0" baseline="0" noProof="0" dirty="0" smtClean="0">
                        <a:ln>
                          <a:noFill/>
                        </a:ln>
                        <a:solidFill>
                          <a:prstClr val="white"/>
                        </a:solidFill>
                        <a:effectLst/>
                        <a:uLnTx/>
                        <a:uFillTx/>
                        <a:latin typeface="Carlito"/>
                        <a:ea typeface="+mn-ea"/>
                        <a:cs typeface="Carlito"/>
                      </a:endParaRPr>
                    </a:p>
                    <a:p>
                      <a:pPr marR="295910" algn="r">
                        <a:lnSpc>
                          <a:spcPct val="100000"/>
                        </a:lnSpc>
                      </a:pPr>
                      <a:endParaRPr sz="1600" b="1" i="0" baseline="0" dirty="0">
                        <a:solidFill>
                          <a:schemeClr val="bg1"/>
                        </a:solidFill>
                        <a:latin typeface="Carlito"/>
                        <a:cs typeface="Carlito"/>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66FF33"/>
                      </a:solidFill>
                      <a:prstDash val="solid"/>
                      <a:round/>
                      <a:headEnd type="none" w="med" len="med"/>
                      <a:tailEnd type="none" w="med" len="med"/>
                    </a:lnT>
                    <a:lnB w="28575" cap="flat" cmpd="sng" algn="ctr">
                      <a:solidFill>
                        <a:srgbClr val="66FF33"/>
                      </a:solidFill>
                      <a:prstDash val="solid"/>
                      <a:round/>
                      <a:headEnd type="none" w="med" len="med"/>
                      <a:tailEnd type="none" w="med" len="med"/>
                    </a:lnB>
                    <a:solidFill>
                      <a:srgbClr val="B69AD6"/>
                    </a:solidFill>
                  </a:tcPr>
                </a:tc>
                <a:tc>
                  <a:txBody>
                    <a:bodyPr/>
                    <a:lstStyle/>
                    <a:p>
                      <a:pPr>
                        <a:lnSpc>
                          <a:spcPct val="100000"/>
                        </a:lnSpc>
                        <a:spcBef>
                          <a:spcPts val="5"/>
                        </a:spcBef>
                      </a:pPr>
                      <a:endParaRPr sz="1250" b="1" i="0" baseline="0" dirty="0">
                        <a:solidFill>
                          <a:schemeClr val="bg1"/>
                        </a:solidFill>
                        <a:latin typeface="Times New Roman"/>
                        <a:cs typeface="Times New Roman"/>
                      </a:endParaRPr>
                    </a:p>
                    <a:p>
                      <a:pPr algn="ctr">
                        <a:lnSpc>
                          <a:spcPct val="100000"/>
                        </a:lnSpc>
                      </a:pPr>
                      <a:r>
                        <a:rPr lang="en-US" sz="1600" b="1" i="0" spc="-5" baseline="0" dirty="0" smtClean="0">
                          <a:solidFill>
                            <a:schemeClr val="bg1"/>
                          </a:solidFill>
                          <a:latin typeface="Carlito"/>
                          <a:cs typeface="Carlito"/>
                        </a:rPr>
                        <a:t>3%</a:t>
                      </a:r>
                      <a:endParaRPr sz="1600" b="1" i="0" baseline="0" dirty="0">
                        <a:solidFill>
                          <a:schemeClr val="bg1"/>
                        </a:solidFill>
                        <a:latin typeface="Carlito"/>
                        <a:cs typeface="Carlito"/>
                      </a:endParaRPr>
                    </a:p>
                  </a:txBody>
                  <a:tcPr marL="0" marR="0" marT="635" marB="0">
                    <a:lnL w="12700" cap="flat" cmpd="sng" algn="ctr">
                      <a:solidFill>
                        <a:schemeClr val="bg1"/>
                      </a:solidFill>
                      <a:prstDash val="solid"/>
                      <a:round/>
                      <a:headEnd type="none" w="med" len="med"/>
                      <a:tailEnd type="none" w="med" len="med"/>
                    </a:lnL>
                    <a:lnR w="28575" cap="flat" cmpd="sng" algn="ctr">
                      <a:solidFill>
                        <a:srgbClr val="66FF33"/>
                      </a:solidFill>
                      <a:prstDash val="solid"/>
                      <a:round/>
                      <a:headEnd type="none" w="med" len="med"/>
                      <a:tailEnd type="none" w="med" len="med"/>
                    </a:lnR>
                    <a:lnT w="28575" cap="flat" cmpd="sng" algn="ctr">
                      <a:solidFill>
                        <a:srgbClr val="66FF33"/>
                      </a:solidFill>
                      <a:prstDash val="solid"/>
                      <a:round/>
                      <a:headEnd type="none" w="med" len="med"/>
                      <a:tailEnd type="none" w="med" len="med"/>
                    </a:lnT>
                    <a:lnB w="28575" cap="flat" cmpd="sng" algn="ctr">
                      <a:solidFill>
                        <a:srgbClr val="66FF33"/>
                      </a:solidFill>
                      <a:prstDash val="solid"/>
                      <a:round/>
                      <a:headEnd type="none" w="med" len="med"/>
                      <a:tailEnd type="none" w="med" len="med"/>
                    </a:lnB>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2540" marB="0">
                    <a:lnL w="28575" cap="flat" cmpd="sng" algn="ctr">
                      <a:solidFill>
                        <a:srgbClr val="66FF33"/>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110489">
                        <a:lnSpc>
                          <a:spcPct val="101600"/>
                        </a:lnSpc>
                        <a:spcBef>
                          <a:spcPts val="434"/>
                        </a:spcBef>
                      </a:pPr>
                      <a:r>
                        <a:rPr lang="en-US" sz="1300" b="1" spc="-5" baseline="0" dirty="0" smtClean="0">
                          <a:latin typeface="Carlito"/>
                          <a:cs typeface="Carlito"/>
                        </a:rPr>
                        <a:t>B11.</a:t>
                      </a:r>
                      <a:r>
                        <a:rPr lang="en-US" sz="1300" spc="-5" baseline="0" dirty="0" smtClean="0">
                          <a:latin typeface="Carlito"/>
                          <a:cs typeface="Carlito"/>
                        </a:rPr>
                        <a:t> At each team meeting, our wraparound team celebrates at least one success or positive event.</a:t>
                      </a:r>
                    </a:p>
                  </a:txBody>
                  <a:tcPr marL="0" marR="0" marT="55244"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66FF33"/>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78%</a:t>
                      </a:r>
                      <a:endParaRPr sz="1600" b="1" i="0" baseline="0" dirty="0">
                        <a:solidFill>
                          <a:schemeClr val="bg1"/>
                        </a:solidFill>
                        <a:latin typeface="Carlito"/>
                        <a:cs typeface="Carlito"/>
                      </a:endParaRPr>
                    </a:p>
                  </a:txBody>
                  <a:tcPr marL="0" marR="0" marT="146304"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14630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5"/>
                        </a:spcBef>
                      </a:pPr>
                      <a:r>
                        <a:rPr lang="en-US" sz="1600" b="1" i="0"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146304"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R="3175" algn="ctr">
                        <a:lnSpc>
                          <a:spcPct val="100000"/>
                        </a:lnSpc>
                        <a:spcBef>
                          <a:spcPts val="1270"/>
                        </a:spcBef>
                      </a:pPr>
                      <a:r>
                        <a:rPr lang="en-US" sz="1600" b="1" i="0" spc="-5" baseline="0" dirty="0" smtClean="0">
                          <a:solidFill>
                            <a:schemeClr val="bg1"/>
                          </a:solidFill>
                          <a:latin typeface="Carlito"/>
                          <a:cs typeface="Carlito"/>
                        </a:rPr>
                        <a:t>82%</a:t>
                      </a:r>
                      <a:endParaRPr sz="1600" b="1" i="0" baseline="0" dirty="0">
                        <a:solidFill>
                          <a:schemeClr val="bg1"/>
                        </a:solidFill>
                        <a:latin typeface="Carlito"/>
                        <a:cs typeface="Carlito"/>
                      </a:endParaRPr>
                    </a:p>
                  </a:txBody>
                  <a:tcPr marL="0" marR="0" marT="16129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66FF3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marR="295910" algn="r">
                        <a:lnSpc>
                          <a:spcPct val="100000"/>
                        </a:lnSpc>
                        <a:spcBef>
                          <a:spcPts val="1270"/>
                        </a:spcBef>
                      </a:pPr>
                      <a:r>
                        <a:rPr lang="en-US" sz="1600" b="1" i="0" spc="-5"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66FF3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70"/>
                        </a:spcBef>
                      </a:pPr>
                      <a:r>
                        <a:rPr lang="en-US" sz="1600" b="1" i="0" spc="-5"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66FF3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218440">
                        <a:lnSpc>
                          <a:spcPct val="101600"/>
                        </a:lnSpc>
                        <a:spcBef>
                          <a:spcPts val="265"/>
                        </a:spcBef>
                      </a:pPr>
                      <a:r>
                        <a:rPr sz="1300" b="1" spc="-5" baseline="0" dirty="0">
                          <a:latin typeface="Carlito"/>
                          <a:cs typeface="Carlito"/>
                        </a:rPr>
                        <a:t>B14. </a:t>
                      </a:r>
                      <a:r>
                        <a:rPr sz="1300" spc="-5" baseline="0" dirty="0">
                          <a:latin typeface="Carlito"/>
                          <a:cs typeface="Carlito"/>
                        </a:rPr>
                        <a:t>My Wraparound team came up with ideas </a:t>
                      </a:r>
                      <a:r>
                        <a:rPr sz="1300" baseline="0" dirty="0">
                          <a:latin typeface="Carlito"/>
                          <a:cs typeface="Carlito"/>
                        </a:rPr>
                        <a:t>and  </a:t>
                      </a:r>
                      <a:r>
                        <a:rPr sz="1300" spc="-5" baseline="0" dirty="0">
                          <a:latin typeface="Carlito"/>
                          <a:cs typeface="Carlito"/>
                        </a:rPr>
                        <a:t>strategies that were tied to things that my family likes to </a:t>
                      </a:r>
                      <a:r>
                        <a:rPr sz="1300" spc="-5" baseline="0" dirty="0" smtClean="0">
                          <a:latin typeface="Carlito"/>
                          <a:cs typeface="Carlito"/>
                        </a:rPr>
                        <a:t>do.</a:t>
                      </a:r>
                      <a:endParaRPr lang="en-US" sz="1300" spc="-5" baseline="0" dirty="0" smtClean="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74%</a:t>
                      </a:r>
                      <a:endParaRPr sz="1600" b="1" i="0" baseline="0" dirty="0">
                        <a:solidFill>
                          <a:schemeClr val="bg1"/>
                        </a:solidFill>
                        <a:latin typeface="Carlito"/>
                        <a:cs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14%</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pPr>
                      <a:endParaRPr sz="1950" b="1" i="0" baseline="0" dirty="0">
                        <a:solidFill>
                          <a:schemeClr val="bg1"/>
                        </a:solidFill>
                        <a:latin typeface="Times New Roman"/>
                        <a:cs typeface="Times New Roman"/>
                      </a:endParaRPr>
                    </a:p>
                    <a:p>
                      <a:pPr marR="3175" algn="ctr">
                        <a:lnSpc>
                          <a:spcPct val="100000"/>
                        </a:lnSpc>
                      </a:pPr>
                      <a:r>
                        <a:rPr lang="en-US" sz="1600" b="1" i="0" spc="-5" baseline="0" dirty="0" smtClean="0">
                          <a:solidFill>
                            <a:schemeClr val="bg1"/>
                          </a:solidFill>
                          <a:latin typeface="Carlito"/>
                          <a:cs typeface="Carlito"/>
                        </a:rPr>
                        <a:t>82%</a:t>
                      </a:r>
                      <a:endParaRPr sz="1600" b="1" i="0" baseline="0" dirty="0">
                        <a:solidFill>
                          <a:schemeClr val="bg1"/>
                        </a:solidFill>
                        <a:latin typeface="Carlito"/>
                        <a:cs typeface="Carlito"/>
                      </a:endParaRPr>
                    </a:p>
                  </a:txBody>
                  <a:tcPr marL="0" marR="0" marT="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pPr>
                      <a:endParaRPr sz="1950" b="1" i="0" baseline="0" dirty="0" smtClean="0">
                        <a:solidFill>
                          <a:schemeClr val="bg1"/>
                        </a:solidFill>
                        <a:latin typeface="Times New Roman"/>
                        <a:cs typeface="Times New Roman"/>
                      </a:endParaRPr>
                    </a:p>
                    <a:p>
                      <a:pPr marR="295910" algn="r">
                        <a:lnSpc>
                          <a:spcPct val="100000"/>
                        </a:lnSpc>
                      </a:pPr>
                      <a:r>
                        <a:rPr lang="en-US" sz="1600" b="1" i="0" spc="-5"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pPr>
                      <a:endParaRPr sz="1950" b="1" i="0" baseline="0" dirty="0">
                        <a:solidFill>
                          <a:schemeClr val="bg1"/>
                        </a:solidFill>
                        <a:latin typeface="Times New Roman"/>
                        <a:cs typeface="Times New Roman"/>
                      </a:endParaRPr>
                    </a:p>
                    <a:p>
                      <a:pPr algn="ctr">
                        <a:lnSpc>
                          <a:spcPct val="100000"/>
                        </a:lnSpc>
                      </a:pPr>
                      <a:r>
                        <a:rPr lang="en-US" sz="1600" b="1" i="0" spc="-5" baseline="0" dirty="0" smtClean="0">
                          <a:solidFill>
                            <a:schemeClr val="bg1"/>
                          </a:solidFill>
                          <a:latin typeface="Carlito"/>
                          <a:cs typeface="Carlito"/>
                        </a:rPr>
                        <a:t>8%</a:t>
                      </a:r>
                      <a:endParaRPr sz="1600" b="1" i="0" baseline="0" dirty="0">
                        <a:solidFill>
                          <a:schemeClr val="bg1"/>
                        </a:solidFill>
                        <a:latin typeface="Carlito"/>
                        <a:cs typeface="Carlito"/>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0">
                <a:tc>
                  <a:txBody>
                    <a:bodyPr/>
                    <a:lstStyle/>
                    <a:p>
                      <a:pPr marL="85090" marR="218440">
                        <a:lnSpc>
                          <a:spcPct val="101600"/>
                        </a:lnSpc>
                        <a:spcBef>
                          <a:spcPts val="265"/>
                        </a:spcBef>
                      </a:pPr>
                      <a:r>
                        <a:rPr lang="en-US" sz="1300" b="1" spc="-5" baseline="0" dirty="0" smtClean="0">
                          <a:latin typeface="Carlito"/>
                          <a:cs typeface="Carlito"/>
                        </a:rPr>
                        <a:t>B17. </a:t>
                      </a:r>
                      <a:r>
                        <a:rPr lang="en-US" sz="1300" spc="-5" baseline="0" dirty="0" smtClean="0">
                          <a:latin typeface="Carlito"/>
                          <a:cs typeface="Carlito"/>
                        </a:rPr>
                        <a:t>I sometimes feel like members of my wraparound team do not understand me and my family</a:t>
                      </a:r>
                    </a:p>
                  </a:txBody>
                  <a:tcPr marL="0" marR="0" marT="33655"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13%</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6%</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R="3175" algn="ctr">
                        <a:lnSpc>
                          <a:spcPct val="100000"/>
                        </a:lnSpc>
                        <a:spcBef>
                          <a:spcPts val="1270"/>
                        </a:spcBef>
                      </a:pPr>
                      <a:r>
                        <a:rPr lang="en-US" sz="1600" b="1" i="0" spc="-5" baseline="0" dirty="0" smtClean="0">
                          <a:solidFill>
                            <a:schemeClr val="bg1"/>
                          </a:solidFill>
                          <a:latin typeface="Carlito"/>
                          <a:cs typeface="Carlito"/>
                        </a:rPr>
                        <a:t>15%</a:t>
                      </a:r>
                      <a:endParaRPr sz="1600" b="1" i="0" baseline="0" dirty="0">
                        <a:solidFill>
                          <a:schemeClr val="bg1"/>
                        </a:solidFill>
                        <a:latin typeface="Carlito"/>
                        <a:cs typeface="Carlito"/>
                      </a:endParaRPr>
                    </a:p>
                  </a:txBody>
                  <a:tcPr marL="0" marR="0" marT="16129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marR="295910" algn="r">
                        <a:lnSpc>
                          <a:spcPct val="100000"/>
                        </a:lnSpc>
                        <a:spcBef>
                          <a:spcPts val="1270"/>
                        </a:spcBef>
                      </a:pPr>
                      <a:r>
                        <a:rPr lang="en-US" sz="1600" b="1" i="0" spc="-5"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70"/>
                        </a:spcBef>
                      </a:pPr>
                      <a:r>
                        <a:rPr lang="en-US" sz="1600" b="1" i="0" spc="-5" baseline="0" dirty="0" smtClean="0">
                          <a:solidFill>
                            <a:schemeClr val="bg1"/>
                          </a:solidFill>
                          <a:latin typeface="Carlito"/>
                          <a:cs typeface="Carlito"/>
                        </a:rPr>
                        <a:t>4%</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smtClean="0"/>
              <a:t>               Strength and Family Driven</a:t>
            </a:r>
            <a:endParaRPr sz="3950" dirty="0"/>
          </a:p>
          <a:p>
            <a:pPr algn="ctr">
              <a:lnSpc>
                <a:spcPct val="100000"/>
              </a:lnSpc>
              <a:spcBef>
                <a:spcPts val="65"/>
              </a:spcBef>
            </a:pPr>
            <a:r>
              <a:rPr lang="en-US" sz="2400" dirty="0" smtClean="0"/>
              <a:t>                         2019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26</a:t>
            </a:r>
            <a:endParaRPr dirty="0"/>
          </a:p>
        </p:txBody>
      </p:sp>
      <p:sp>
        <p:nvSpPr>
          <p:cNvPr id="12" name="TextBox 11"/>
          <p:cNvSpPr txBox="1"/>
          <p:nvPr/>
        </p:nvSpPr>
        <p:spPr>
          <a:xfrm>
            <a:off x="3581400" y="6168757"/>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
        <p:nvSpPr>
          <p:cNvPr id="13" name="Up Arrow 12"/>
          <p:cNvSpPr/>
          <p:nvPr/>
        </p:nvSpPr>
        <p:spPr>
          <a:xfrm>
            <a:off x="8639328" y="4345431"/>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p Arrow 13"/>
          <p:cNvSpPr/>
          <p:nvPr/>
        </p:nvSpPr>
        <p:spPr>
          <a:xfrm>
            <a:off x="8623890" y="3027927"/>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133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7" name="object 7"/>
          <p:cNvSpPr txBox="1">
            <a:spLocks noGrp="1"/>
          </p:cNvSpPr>
          <p:nvPr>
            <p:ph type="title"/>
          </p:nvPr>
        </p:nvSpPr>
        <p:spPr>
          <a:xfrm>
            <a:off x="3241242" y="431671"/>
            <a:ext cx="4073957" cy="695960"/>
          </a:xfrm>
          <a:prstGeom prst="rect">
            <a:avLst/>
          </a:prstGeom>
        </p:spPr>
        <p:txBody>
          <a:bodyPr vert="horz" wrap="square" lIns="0" tIns="12700" rIns="0" bIns="0" rtlCol="0">
            <a:spAutoFit/>
          </a:bodyPr>
          <a:lstStyle/>
          <a:p>
            <a:pPr marL="12700">
              <a:lnSpc>
                <a:spcPct val="100000"/>
              </a:lnSpc>
              <a:spcBef>
                <a:spcPts val="100"/>
              </a:spcBef>
            </a:pPr>
            <a:r>
              <a:rPr sz="4400" spc="-5" dirty="0"/>
              <a:t>Satisfaction</a:t>
            </a:r>
            <a:endParaRPr sz="4400" dirty="0"/>
          </a:p>
        </p:txBody>
      </p:sp>
      <p:sp>
        <p:nvSpPr>
          <p:cNvPr id="8" name="object 8"/>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27</a:t>
            </a:r>
            <a:endParaRPr dirty="0"/>
          </a:p>
        </p:txBody>
      </p:sp>
      <p:graphicFrame>
        <p:nvGraphicFramePr>
          <p:cNvPr id="14" name="Chart 13"/>
          <p:cNvGraphicFramePr/>
          <p:nvPr>
            <p:extLst>
              <p:ext uri="{D42A27DB-BD31-4B8C-83A1-F6EECF244321}">
                <p14:modId xmlns:p14="http://schemas.microsoft.com/office/powerpoint/2010/main" val="3669777320"/>
              </p:ext>
            </p:extLst>
          </p:nvPr>
        </p:nvGraphicFramePr>
        <p:xfrm>
          <a:off x="685799" y="1600200"/>
          <a:ext cx="7858107" cy="4699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022427"/>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p:nvPr/>
        </p:nvSpPr>
        <p:spPr>
          <a:xfrm>
            <a:off x="152400" y="141859"/>
            <a:ext cx="1888688" cy="740693"/>
          </a:xfrm>
          <a:prstGeom prst="rect">
            <a:avLst/>
          </a:prstGeom>
          <a:blipFill>
            <a:blip r:embed="rId2"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78705" y="-192011"/>
            <a:ext cx="8191694" cy="955498"/>
          </a:xfrm>
          <a:prstGeom prst="rect">
            <a:avLst/>
          </a:prstGeom>
        </p:spPr>
        <p:txBody>
          <a:bodyPr vert="horz" wrap="square" lIns="0" tIns="344277" rIns="0" bIns="0" rtlCol="0">
            <a:spAutoFit/>
          </a:bodyPr>
          <a:lstStyle/>
          <a:p>
            <a:pPr algn="ctr">
              <a:lnSpc>
                <a:spcPct val="100000"/>
              </a:lnSpc>
              <a:spcBef>
                <a:spcPts val="110"/>
              </a:spcBef>
            </a:pPr>
            <a:r>
              <a:rPr sz="3950" spc="-5" dirty="0" smtClean="0"/>
              <a:t>Satisfaction</a:t>
            </a:r>
            <a:endParaRPr sz="3950" dirty="0"/>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28</a:t>
            </a:r>
            <a:endParaRPr dirty="0"/>
          </a:p>
        </p:txBody>
      </p:sp>
      <p:graphicFrame>
        <p:nvGraphicFramePr>
          <p:cNvPr id="8" name="Table 7"/>
          <p:cNvGraphicFramePr>
            <a:graphicFrameLocks noGrp="1"/>
          </p:cNvGraphicFramePr>
          <p:nvPr>
            <p:extLst>
              <p:ext uri="{D42A27DB-BD31-4B8C-83A1-F6EECF244321}">
                <p14:modId xmlns:p14="http://schemas.microsoft.com/office/powerpoint/2010/main" val="2742707626"/>
              </p:ext>
            </p:extLst>
          </p:nvPr>
        </p:nvGraphicFramePr>
        <p:xfrm>
          <a:off x="66674" y="1138725"/>
          <a:ext cx="9010652" cy="5066284"/>
        </p:xfrm>
        <a:graphic>
          <a:graphicData uri="http://schemas.openxmlformats.org/drawingml/2006/table">
            <a:tbl>
              <a:tblPr firstRow="1" bandRow="1">
                <a:tableStyleId>{5C22544A-7EE6-4342-B048-85BDC9FD1C3A}</a:tableStyleId>
              </a:tblPr>
              <a:tblGrid>
                <a:gridCol w="3209926"/>
                <a:gridCol w="762000"/>
                <a:gridCol w="914400"/>
                <a:gridCol w="838200"/>
                <a:gridCol w="914400"/>
                <a:gridCol w="914400"/>
                <a:gridCol w="838200"/>
                <a:gridCol w="619126"/>
              </a:tblGrid>
              <a:tr h="134382">
                <a:tc>
                  <a:txBody>
                    <a:bodyPr/>
                    <a:lstStyle/>
                    <a:p>
                      <a:endParaRPr lang="en-US" sz="1500" dirty="0"/>
                    </a:p>
                  </a:txBody>
                  <a:tcPr>
                    <a:solidFill>
                      <a:schemeClr val="accent4">
                        <a:lumMod val="50000"/>
                      </a:schemeClr>
                    </a:solidFill>
                  </a:tcPr>
                </a:tc>
                <a:tc gridSpan="3">
                  <a:txBody>
                    <a:bodyPr/>
                    <a:lstStyle/>
                    <a:p>
                      <a:pPr algn="ctr"/>
                      <a:r>
                        <a:rPr lang="en-US" dirty="0" smtClean="0">
                          <a:solidFill>
                            <a:schemeClr val="tx1"/>
                          </a:solidFill>
                        </a:rPr>
                        <a:t> 2019</a:t>
                      </a:r>
                      <a:endParaRPr lang="en-US" dirty="0">
                        <a:solidFill>
                          <a:schemeClr val="tx1"/>
                        </a:solidFill>
                      </a:endParaRPr>
                    </a:p>
                  </a:txBody>
                  <a:tcPr>
                    <a:lnR w="76200" cap="flat" cmpd="sng" algn="ctr">
                      <a:solidFill>
                        <a:schemeClr val="bg1"/>
                      </a:solidFill>
                      <a:prstDash val="solid"/>
                      <a:round/>
                      <a:headEnd type="none" w="med" len="med"/>
                      <a:tailEnd type="none" w="med" len="med"/>
                    </a:lnR>
                    <a:solidFill>
                      <a:srgbClr val="8EB4E3"/>
                    </a:solidFill>
                  </a:tcPr>
                </a:tc>
                <a:tc hMerge="1">
                  <a:txBody>
                    <a:bodyPr/>
                    <a:lstStyle/>
                    <a:p>
                      <a:endParaRPr lang="en-US"/>
                    </a:p>
                  </a:txBody>
                  <a:tcPr/>
                </a:tc>
                <a:tc hMerge="1">
                  <a:txBody>
                    <a:bodyPr/>
                    <a:lstStyle/>
                    <a:p>
                      <a:endParaRPr lang="en-US"/>
                    </a:p>
                  </a:txBody>
                  <a:tcPr/>
                </a:tc>
                <a:tc gridSpan="4">
                  <a:txBody>
                    <a:bodyPr/>
                    <a:lstStyle/>
                    <a:p>
                      <a:pPr algn="ctr"/>
                      <a:r>
                        <a:rPr lang="en-US" dirty="0" smtClean="0">
                          <a:solidFill>
                            <a:schemeClr val="tx1"/>
                          </a:solidFill>
                        </a:rPr>
                        <a:t>2020</a:t>
                      </a:r>
                      <a:endParaRPr lang="en-US" dirty="0">
                        <a:solidFill>
                          <a:schemeClr val="tx1"/>
                        </a:solidFill>
                      </a:endParaRPr>
                    </a:p>
                  </a:txBody>
                  <a:tcPr>
                    <a:lnL w="76200" cap="flat" cmpd="sng" algn="ctr">
                      <a:solidFill>
                        <a:schemeClr val="bg1"/>
                      </a:solidFill>
                      <a:prstDash val="solid"/>
                      <a:round/>
                      <a:headEnd type="none" w="med" len="med"/>
                      <a:tailEnd type="none" w="med" len="med"/>
                    </a:lnL>
                    <a:solidFill>
                      <a:srgbClr val="B69AD6"/>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a:txBody>
                    <a:bodyPr/>
                    <a:lstStyle/>
                    <a:p>
                      <a:endParaRPr lang="en-US" sz="1500" dirty="0"/>
                    </a:p>
                  </a:txBody>
                  <a:tcPr>
                    <a:solidFill>
                      <a:schemeClr val="accent4">
                        <a:lumMod val="50000"/>
                      </a:schemeClr>
                    </a:solidFill>
                  </a:tcPr>
                </a:tc>
                <a:tc>
                  <a:txBody>
                    <a:bodyPr/>
                    <a:lstStyle/>
                    <a:p>
                      <a:pPr algn="ctr"/>
                      <a:r>
                        <a:rPr lang="en-US" sz="1400" b="1" i="0" baseline="0" smtClean="0">
                          <a:solidFill>
                            <a:schemeClr val="bg1"/>
                          </a:solidFill>
                        </a:rPr>
                        <a:t>*Agree</a:t>
                      </a:r>
                      <a:endParaRPr lang="en-US" sz="1400" b="1" i="0" baseline="0" dirty="0">
                        <a:solidFill>
                          <a:schemeClr val="bg1"/>
                        </a:solidFill>
                      </a:endParaRPr>
                    </a:p>
                  </a:txBody>
                  <a:tcPr>
                    <a:solidFill>
                      <a:schemeClr val="accent4">
                        <a:lumMod val="50000"/>
                      </a:schemeClr>
                    </a:solidFill>
                  </a:tcPr>
                </a:tc>
                <a:tc>
                  <a:txBody>
                    <a:bodyPr/>
                    <a:lstStyle/>
                    <a:p>
                      <a:pPr algn="ctr"/>
                      <a:r>
                        <a:rPr lang="en-US" sz="1400" b="1" i="0" baseline="0" dirty="0" smtClean="0">
                          <a:solidFill>
                            <a:schemeClr val="bg1"/>
                          </a:solidFill>
                        </a:rPr>
                        <a:t>*Disagree</a:t>
                      </a:r>
                      <a:endParaRPr lang="en-US" sz="1400" b="1" i="0" baseline="0" dirty="0">
                        <a:solidFill>
                          <a:schemeClr val="bg1"/>
                        </a:solidFill>
                      </a:endParaRPr>
                    </a:p>
                  </a:txBody>
                  <a:tcPr>
                    <a:solidFill>
                      <a:schemeClr val="accent4">
                        <a:lumMod val="50000"/>
                      </a:schemeClr>
                    </a:solidFill>
                  </a:tcPr>
                </a:tc>
                <a:tc>
                  <a:txBody>
                    <a:bodyPr/>
                    <a:lstStyle/>
                    <a:p>
                      <a:pPr algn="ctr"/>
                      <a:r>
                        <a:rPr lang="en-US" sz="1400" b="1" i="0" baseline="0" dirty="0" smtClean="0">
                          <a:solidFill>
                            <a:schemeClr val="bg1"/>
                          </a:solidFill>
                        </a:rPr>
                        <a:t>Neutral</a:t>
                      </a:r>
                      <a:endParaRPr lang="en-US" sz="1400" b="1" i="0" baseline="0" dirty="0">
                        <a:solidFill>
                          <a:schemeClr val="bg1"/>
                        </a:solidFill>
                      </a:endParaRPr>
                    </a:p>
                  </a:txBody>
                  <a:tcPr>
                    <a:lnR w="76200" cap="flat" cmpd="sng" algn="ctr">
                      <a:solidFill>
                        <a:schemeClr val="bg1"/>
                      </a:solidFill>
                      <a:prstDash val="solid"/>
                      <a:round/>
                      <a:headEnd type="none" w="med" len="med"/>
                      <a:tailEnd type="none" w="med" len="med"/>
                    </a:lnR>
                    <a:solidFill>
                      <a:schemeClr val="accent4">
                        <a:lumMod val="50000"/>
                      </a:schemeClr>
                    </a:solidFill>
                  </a:tcPr>
                </a:tc>
                <a:tc>
                  <a:txBody>
                    <a:bodyPr/>
                    <a:lstStyle/>
                    <a:p>
                      <a:pPr algn="ctr"/>
                      <a:r>
                        <a:rPr lang="en-US" sz="1400" b="1" i="0" baseline="0" dirty="0" smtClean="0">
                          <a:solidFill>
                            <a:schemeClr val="bg1"/>
                          </a:solidFill>
                        </a:rPr>
                        <a:t>*Agree</a:t>
                      </a:r>
                      <a:endParaRPr lang="en-US" sz="1400" b="1" i="0" baseline="0" dirty="0">
                        <a:solidFill>
                          <a:schemeClr val="bg1"/>
                        </a:solidFill>
                      </a:endParaRPr>
                    </a:p>
                  </a:txBody>
                  <a:tcPr>
                    <a:lnL w="76200" cap="flat" cmpd="sng" algn="ctr">
                      <a:solidFill>
                        <a:schemeClr val="bg1"/>
                      </a:solidFill>
                      <a:prstDash val="solid"/>
                      <a:round/>
                      <a:headEnd type="none" w="med" len="med"/>
                      <a:tailEnd type="none" w="med" len="med"/>
                    </a:lnL>
                    <a:solidFill>
                      <a:schemeClr val="accent4">
                        <a:lumMod val="50000"/>
                      </a:schemeClr>
                    </a:solidFill>
                  </a:tcPr>
                </a:tc>
                <a:tc>
                  <a:txBody>
                    <a:bodyPr/>
                    <a:lstStyle/>
                    <a:p>
                      <a:pPr algn="ctr"/>
                      <a:r>
                        <a:rPr lang="en-US" sz="1400" b="1" i="0" baseline="0" smtClean="0">
                          <a:solidFill>
                            <a:schemeClr val="bg1"/>
                          </a:solidFill>
                        </a:rPr>
                        <a:t>*Disagree</a:t>
                      </a:r>
                      <a:endParaRPr lang="en-US" sz="1400" b="1" i="0" baseline="0" dirty="0">
                        <a:solidFill>
                          <a:schemeClr val="bg1"/>
                        </a:solidFill>
                      </a:endParaRPr>
                    </a:p>
                  </a:txBody>
                  <a:tcPr>
                    <a:solidFill>
                      <a:schemeClr val="accent4">
                        <a:lumMod val="50000"/>
                      </a:schemeClr>
                    </a:solidFill>
                  </a:tcPr>
                </a:tc>
                <a:tc>
                  <a:txBody>
                    <a:bodyPr/>
                    <a:lstStyle/>
                    <a:p>
                      <a:pPr algn="ctr"/>
                      <a:r>
                        <a:rPr lang="en-US" sz="1400" b="1" i="0" baseline="0" dirty="0" smtClean="0">
                          <a:solidFill>
                            <a:schemeClr val="bg1"/>
                          </a:solidFill>
                        </a:rPr>
                        <a:t>Neutral</a:t>
                      </a:r>
                      <a:endParaRPr lang="en-US" sz="1400" b="1" i="0" baseline="0" dirty="0">
                        <a:solidFill>
                          <a:schemeClr val="bg1"/>
                        </a:solidFill>
                      </a:endParaRPr>
                    </a:p>
                  </a:txBody>
                  <a:tcPr>
                    <a:solidFill>
                      <a:schemeClr val="accent4">
                        <a:lumMod val="50000"/>
                      </a:schemeClr>
                    </a:solidFill>
                  </a:tcPr>
                </a:tc>
                <a:tc>
                  <a:txBody>
                    <a:bodyPr/>
                    <a:lstStyle/>
                    <a:p>
                      <a:pPr algn="ctr"/>
                      <a:endParaRPr lang="en-US" sz="1400" b="1" i="0" baseline="0" dirty="0">
                        <a:solidFill>
                          <a:schemeClr val="bg1"/>
                        </a:solidFill>
                      </a:endParaRPr>
                    </a:p>
                  </a:txBody>
                  <a:tcPr>
                    <a:solidFill>
                      <a:schemeClr val="accent4">
                        <a:lumMod val="50000"/>
                      </a:schemeClr>
                    </a:solidFill>
                  </a:tcPr>
                </a:tc>
              </a:tr>
              <a:tr h="951838">
                <a:tc>
                  <a:txBody>
                    <a:bodyPr/>
                    <a:lstStyle/>
                    <a:p>
                      <a:pPr marL="85090" marR="186690" lvl="0" indent="0" defTabSz="914400" eaLnBrk="1" fontAlgn="auto" latinLnBrk="0" hangingPunct="1">
                        <a:lnSpc>
                          <a:spcPct val="101600"/>
                        </a:lnSpc>
                        <a:spcBef>
                          <a:spcPts val="265"/>
                        </a:spcBef>
                        <a:spcAft>
                          <a:spcPts val="0"/>
                        </a:spcAft>
                        <a:buClrTx/>
                        <a:buSzTx/>
                        <a:buFontTx/>
                        <a:buNone/>
                        <a:tabLst/>
                        <a:defRPr/>
                      </a:pPr>
                      <a:r>
                        <a:rPr kumimoji="0" lang="en-US" sz="1500" b="1" i="0" u="none" strike="noStrike" kern="0" cap="none" spc="-5" normalizeH="0" baseline="0" noProof="0" dirty="0" smtClean="0">
                          <a:ln>
                            <a:noFill/>
                          </a:ln>
                          <a:solidFill>
                            <a:prstClr val="black"/>
                          </a:solidFill>
                          <a:effectLst/>
                          <a:uLnTx/>
                          <a:uFillTx/>
                          <a:latin typeface="Carlito"/>
                          <a:ea typeface="+mn-ea"/>
                          <a:cs typeface="Carlito"/>
                        </a:rPr>
                        <a:t>C1.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I am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satisfied with the wraparound process in which  my  family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and I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have</a:t>
                      </a:r>
                      <a:r>
                        <a:rPr kumimoji="0" lang="en-US" sz="1500" b="0" i="0" u="none" strike="noStrike" kern="0" cap="none" spc="-25" normalizeH="0" baseline="0" noProof="0" dirty="0" smtClean="0">
                          <a:ln>
                            <a:noFill/>
                          </a:ln>
                          <a:solidFill>
                            <a:prstClr val="black"/>
                          </a:solidFill>
                          <a:effectLst/>
                          <a:uLnTx/>
                          <a:uFillTx/>
                          <a:latin typeface="Carlito"/>
                          <a:ea typeface="+mn-ea"/>
                          <a:cs typeface="Carlito"/>
                        </a:rPr>
                        <a: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participated.</a:t>
                      </a:r>
                      <a:endParaRPr kumimoji="0" lang="en-US" sz="1500" b="0" i="0" u="none" strike="noStrike" kern="0" cap="none" spc="0" normalizeH="0" baseline="0" noProof="0" dirty="0" smtClean="0">
                        <a:ln>
                          <a:noFill/>
                        </a:ln>
                        <a:solidFill>
                          <a:prstClr val="black"/>
                        </a:solidFill>
                        <a:effectLst/>
                        <a:uLnTx/>
                        <a:uFillTx/>
                        <a:latin typeface="Carlito"/>
                        <a:ea typeface="+mn-ea"/>
                        <a:cs typeface="Carlito"/>
                      </a:endParaRPr>
                    </a:p>
                  </a:txBody>
                  <a:tcPr>
                    <a:solidFill>
                      <a:schemeClr val="accent4">
                        <a:lumMod val="40000"/>
                        <a:lumOff val="60000"/>
                      </a:schemeClr>
                    </a:solidFill>
                  </a:tcPr>
                </a:tc>
                <a:tc>
                  <a:txBody>
                    <a:bodyPr/>
                    <a:lstStyle/>
                    <a:p>
                      <a:pPr algn="ctr"/>
                      <a:r>
                        <a:rPr lang="en-US" sz="1600" b="1" i="0" baseline="0" dirty="0" smtClean="0">
                          <a:solidFill>
                            <a:schemeClr val="bg1"/>
                          </a:solidFill>
                        </a:rPr>
                        <a:t>89%</a:t>
                      </a:r>
                      <a:endParaRPr lang="en-US" sz="1600" b="1" i="0" baseline="0" dirty="0">
                        <a:solidFill>
                          <a:schemeClr val="bg1"/>
                        </a:solidFill>
                      </a:endParaRPr>
                    </a:p>
                  </a:txBody>
                  <a:tcPr anchor="ctr">
                    <a:solidFill>
                      <a:schemeClr val="tx2">
                        <a:lumMod val="40000"/>
                        <a:lumOff val="60000"/>
                      </a:schemeClr>
                    </a:solidFill>
                  </a:tcPr>
                </a:tc>
                <a:tc>
                  <a:txBody>
                    <a:bodyPr/>
                    <a:lstStyle/>
                    <a:p>
                      <a:pPr algn="ctr"/>
                      <a:r>
                        <a:rPr lang="en-US" sz="1600" b="1" i="0" baseline="0" dirty="0" smtClean="0">
                          <a:solidFill>
                            <a:schemeClr val="bg1"/>
                          </a:solidFill>
                        </a:rPr>
                        <a:t>7%</a:t>
                      </a:r>
                      <a:endParaRPr lang="en-US" sz="1600" b="1" i="0" baseline="0" dirty="0">
                        <a:solidFill>
                          <a:schemeClr val="bg1"/>
                        </a:solidFill>
                      </a:endParaRPr>
                    </a:p>
                  </a:txBody>
                  <a:tcPr anchor="ctr">
                    <a:solidFill>
                      <a:srgbClr val="8EB4E3"/>
                    </a:solidFill>
                  </a:tcPr>
                </a:tc>
                <a:tc>
                  <a:txBody>
                    <a:bodyPr/>
                    <a:lstStyle/>
                    <a:p>
                      <a:pPr algn="ctr"/>
                      <a:r>
                        <a:rPr lang="en-US" sz="1600" b="1" i="0" baseline="0" dirty="0" smtClean="0">
                          <a:solidFill>
                            <a:schemeClr val="bg1"/>
                          </a:solidFill>
                        </a:rPr>
                        <a:t>4%</a:t>
                      </a:r>
                      <a:endParaRPr lang="en-US" sz="1600" b="1" i="0" baseline="0" dirty="0">
                        <a:solidFill>
                          <a:schemeClr val="bg1"/>
                        </a:solidFill>
                      </a:endParaRPr>
                    </a:p>
                  </a:txBody>
                  <a:tcPr anchor="ctr">
                    <a:lnR w="76200" cap="flat" cmpd="sng" algn="ctr">
                      <a:solidFill>
                        <a:schemeClr val="bg1"/>
                      </a:solidFill>
                      <a:prstDash val="solid"/>
                      <a:round/>
                      <a:headEnd type="none" w="med" len="med"/>
                      <a:tailEnd type="none" w="med" len="med"/>
                    </a:lnR>
                    <a:solidFill>
                      <a:srgbClr val="8EB4E3"/>
                    </a:solidFill>
                  </a:tcPr>
                </a:tc>
                <a:tc>
                  <a:txBody>
                    <a:bodyPr/>
                    <a:lstStyle/>
                    <a:p>
                      <a:pPr algn="ctr"/>
                      <a:r>
                        <a:rPr lang="en-US" sz="1600" b="1" i="0" baseline="0" dirty="0" smtClean="0">
                          <a:solidFill>
                            <a:schemeClr val="bg1"/>
                          </a:solidFill>
                        </a:rPr>
                        <a:t>90%</a:t>
                      </a:r>
                    </a:p>
                  </a:txBody>
                  <a:tcPr anchor="ctr">
                    <a:lnL w="76200" cap="flat" cmpd="sng" algn="ctr">
                      <a:solidFill>
                        <a:schemeClr val="bg1"/>
                      </a:solidFill>
                      <a:prstDash val="solid"/>
                      <a:round/>
                      <a:headEnd type="none" w="med" len="med"/>
                      <a:tailEnd type="none" w="med" len="med"/>
                    </a:lnL>
                    <a:solidFill>
                      <a:srgbClr val="B69AD6"/>
                    </a:solidFill>
                  </a:tcPr>
                </a:tc>
                <a:tc>
                  <a:txBody>
                    <a:bodyPr/>
                    <a:lstStyle/>
                    <a:p>
                      <a:pPr algn="ctr"/>
                      <a:r>
                        <a:rPr lang="en-US" sz="1600" b="1" i="0" baseline="0" dirty="0" smtClean="0">
                          <a:solidFill>
                            <a:schemeClr val="bg1"/>
                          </a:solidFill>
                        </a:rPr>
                        <a:t>7%</a:t>
                      </a:r>
                    </a:p>
                  </a:txBody>
                  <a:tcPr anchor="ctr">
                    <a:solidFill>
                      <a:srgbClr val="B69AD6"/>
                    </a:solidFill>
                  </a:tcPr>
                </a:tc>
                <a:tc>
                  <a:txBody>
                    <a:bodyPr/>
                    <a:lstStyle/>
                    <a:p>
                      <a:pPr algn="ctr"/>
                      <a:r>
                        <a:rPr lang="en-US" sz="1600" b="1" i="0" baseline="0" dirty="0" smtClean="0">
                          <a:solidFill>
                            <a:schemeClr val="bg1"/>
                          </a:solidFill>
                        </a:rPr>
                        <a:t>4%</a:t>
                      </a:r>
                    </a:p>
                  </a:txBody>
                  <a:tcPr anchor="ctr">
                    <a:solidFill>
                      <a:srgbClr val="B69AD6"/>
                    </a:solidFill>
                  </a:tcPr>
                </a:tc>
                <a:tc>
                  <a:txBody>
                    <a:bodyPr/>
                    <a:lstStyle/>
                    <a:p>
                      <a:pPr algn="ctr"/>
                      <a:endParaRPr lang="en-US" sz="1600" b="1" i="0" baseline="0" dirty="0" smtClean="0">
                        <a:solidFill>
                          <a:schemeClr val="bg1"/>
                        </a:solidFill>
                      </a:endParaRPr>
                    </a:p>
                  </a:txBody>
                  <a:tcPr anchor="ctr">
                    <a:solidFill>
                      <a:schemeClr val="accent4">
                        <a:lumMod val="50000"/>
                      </a:schemeClr>
                    </a:solidFill>
                  </a:tcPr>
                </a:tc>
              </a:tr>
              <a:tr h="370840">
                <a:tc>
                  <a:txBody>
                    <a:bodyPr/>
                    <a:lstStyle/>
                    <a:p>
                      <a:pPr marL="85090" marR="444500" lvl="0" indent="0" defTabSz="914400" eaLnBrk="1" fontAlgn="auto" latinLnBrk="0" hangingPunct="1">
                        <a:lnSpc>
                          <a:spcPct val="101600"/>
                        </a:lnSpc>
                        <a:spcBef>
                          <a:spcPts val="434"/>
                        </a:spcBef>
                        <a:spcAft>
                          <a:spcPts val="0"/>
                        </a:spcAft>
                        <a:buClrTx/>
                        <a:buSzTx/>
                        <a:buFontTx/>
                        <a:buNone/>
                        <a:tabLst/>
                        <a:defRPr/>
                      </a:pPr>
                      <a:r>
                        <a:rPr kumimoji="0" lang="en-US" sz="1500" b="1" i="0" u="none" strike="noStrike" kern="0" cap="none" spc="-5" normalizeH="0" baseline="0" noProof="0" dirty="0" smtClean="0">
                          <a:ln>
                            <a:noFill/>
                          </a:ln>
                          <a:solidFill>
                            <a:prstClr val="black"/>
                          </a:solidFill>
                          <a:effectLst/>
                          <a:uLnTx/>
                          <a:uFillTx/>
                          <a:latin typeface="Carlito"/>
                          <a:ea typeface="+mn-ea"/>
                          <a:cs typeface="Carlito"/>
                        </a:rPr>
                        <a:t>C2.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I am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satisfied with my child or youth's progress since  starting the wraparound</a:t>
                      </a:r>
                      <a:r>
                        <a:rPr kumimoji="0" lang="en-US" sz="1500" b="0" i="0" u="none" strike="noStrike" kern="0" cap="none" spc="-15" normalizeH="0" baseline="0" noProof="0" dirty="0" smtClean="0">
                          <a:ln>
                            <a:noFill/>
                          </a:ln>
                          <a:solidFill>
                            <a:prstClr val="black"/>
                          </a:solidFill>
                          <a:effectLst/>
                          <a:uLnTx/>
                          <a:uFillTx/>
                          <a:latin typeface="Carlito"/>
                          <a:ea typeface="+mn-ea"/>
                          <a:cs typeface="Carlito"/>
                        </a:rPr>
                        <a: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process.</a:t>
                      </a:r>
                      <a:endParaRPr kumimoji="0" lang="en-US" sz="1500" b="0" i="0" u="none" strike="noStrike" kern="0" cap="none" spc="0" normalizeH="0" baseline="0" noProof="0" dirty="0" smtClean="0">
                        <a:ln>
                          <a:noFill/>
                        </a:ln>
                        <a:solidFill>
                          <a:prstClr val="black"/>
                        </a:solidFill>
                        <a:effectLst/>
                        <a:uLnTx/>
                        <a:uFillTx/>
                        <a:latin typeface="Carlito"/>
                        <a:ea typeface="+mn-ea"/>
                        <a:cs typeface="Carlito"/>
                      </a:endParaRPr>
                    </a:p>
                  </a:txBody>
                  <a:tcPr>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600" b="1" i="0" baseline="0" dirty="0" smtClean="0">
                          <a:solidFill>
                            <a:schemeClr val="bg1"/>
                          </a:solidFill>
                        </a:rPr>
                        <a:t>80%</a:t>
                      </a:r>
                      <a:endParaRPr lang="en-US" sz="1600" b="1" i="0" baseline="0" dirty="0">
                        <a:solidFill>
                          <a:schemeClr val="bg1"/>
                        </a:solidFill>
                      </a:endParaRPr>
                    </a:p>
                  </a:txBody>
                  <a:tcPr anchor="ctr">
                    <a:solidFill>
                      <a:schemeClr val="tx2">
                        <a:lumMod val="40000"/>
                        <a:lumOff val="60000"/>
                      </a:schemeClr>
                    </a:solidFill>
                  </a:tcPr>
                </a:tc>
                <a:tc>
                  <a:txBody>
                    <a:bodyPr/>
                    <a:lstStyle/>
                    <a:p>
                      <a:pPr algn="ctr"/>
                      <a:r>
                        <a:rPr lang="en-US" sz="1600" b="1" i="0" baseline="0" dirty="0" smtClean="0">
                          <a:solidFill>
                            <a:schemeClr val="bg1"/>
                          </a:solidFill>
                        </a:rPr>
                        <a:t>11%</a:t>
                      </a:r>
                      <a:endParaRPr lang="en-US" sz="1600" b="1" i="0" baseline="0" dirty="0">
                        <a:solidFill>
                          <a:schemeClr val="bg1"/>
                        </a:solidFill>
                      </a:endParaRPr>
                    </a:p>
                  </a:txBody>
                  <a:tcPr anchor="ctr">
                    <a:solidFill>
                      <a:srgbClr val="8EB4E3"/>
                    </a:solidFill>
                  </a:tcPr>
                </a:tc>
                <a:tc>
                  <a:txBody>
                    <a:bodyPr/>
                    <a:lstStyle/>
                    <a:p>
                      <a:pPr algn="ctr"/>
                      <a:r>
                        <a:rPr lang="en-US" sz="1600" b="1" i="0" baseline="0" dirty="0" smtClean="0">
                          <a:solidFill>
                            <a:schemeClr val="bg1"/>
                          </a:solidFill>
                        </a:rPr>
                        <a:t>9%</a:t>
                      </a:r>
                      <a:endParaRPr lang="en-US" sz="1600" b="1" i="0" baseline="0" dirty="0">
                        <a:solidFill>
                          <a:schemeClr val="bg1"/>
                        </a:solidFill>
                      </a:endParaRPr>
                    </a:p>
                  </a:txBody>
                  <a:tcPr anchor="ctr">
                    <a:lnR w="76200" cap="flat" cmpd="sng" algn="ctr">
                      <a:solidFill>
                        <a:schemeClr val="bg1"/>
                      </a:solidFill>
                      <a:prstDash val="solid"/>
                      <a:round/>
                      <a:headEnd type="none" w="med" len="med"/>
                      <a:tailEnd type="none" w="med" len="med"/>
                    </a:lnR>
                    <a:solidFill>
                      <a:srgbClr val="8EB4E3"/>
                    </a:solidFill>
                  </a:tcPr>
                </a:tc>
                <a:tc>
                  <a:txBody>
                    <a:bodyPr/>
                    <a:lstStyle/>
                    <a:p>
                      <a:pPr algn="ctr"/>
                      <a:r>
                        <a:rPr lang="en-US" sz="1600" b="1" i="0" baseline="0" dirty="0" smtClean="0">
                          <a:solidFill>
                            <a:schemeClr val="bg1"/>
                          </a:solidFill>
                        </a:rPr>
                        <a:t>81%</a:t>
                      </a:r>
                      <a:endParaRPr lang="en-US" sz="1600" b="1" i="0" baseline="0" dirty="0">
                        <a:solidFill>
                          <a:schemeClr val="bg1"/>
                        </a:solidFill>
                      </a:endParaRPr>
                    </a:p>
                  </a:txBody>
                  <a:tcPr anchor="ctr">
                    <a:lnL w="76200" cap="flat" cmpd="sng" algn="ctr">
                      <a:solidFill>
                        <a:schemeClr val="bg1"/>
                      </a:solidFill>
                      <a:prstDash val="solid"/>
                      <a:round/>
                      <a:headEnd type="none" w="med" len="med"/>
                      <a:tailEnd type="none" w="med" len="med"/>
                    </a:lnL>
                    <a:solidFill>
                      <a:srgbClr val="B69AD6"/>
                    </a:solidFill>
                  </a:tcPr>
                </a:tc>
                <a:tc>
                  <a:txBody>
                    <a:bodyPr/>
                    <a:lstStyle/>
                    <a:p>
                      <a:pPr algn="ctr"/>
                      <a:r>
                        <a:rPr lang="en-US" sz="1600" b="1" i="0" baseline="0" dirty="0" smtClean="0">
                          <a:solidFill>
                            <a:schemeClr val="bg1"/>
                          </a:solidFill>
                        </a:rPr>
                        <a:t>11%</a:t>
                      </a:r>
                      <a:endParaRPr lang="en-US" sz="1600" b="1" i="0" baseline="0" dirty="0">
                        <a:solidFill>
                          <a:schemeClr val="bg1"/>
                        </a:solidFill>
                      </a:endParaRPr>
                    </a:p>
                  </a:txBody>
                  <a:tcPr anchor="ctr">
                    <a:solidFill>
                      <a:srgbClr val="B69AD6"/>
                    </a:solidFill>
                  </a:tcPr>
                </a:tc>
                <a:tc>
                  <a:txBody>
                    <a:bodyPr/>
                    <a:lstStyle/>
                    <a:p>
                      <a:pPr algn="ctr"/>
                      <a:r>
                        <a:rPr lang="en-US" sz="1600" b="1" i="0" baseline="0" dirty="0" smtClean="0">
                          <a:solidFill>
                            <a:schemeClr val="bg1"/>
                          </a:solidFill>
                        </a:rPr>
                        <a:t>9%</a:t>
                      </a:r>
                      <a:endParaRPr lang="en-US" sz="1600" b="1" i="0" baseline="0" dirty="0">
                        <a:solidFill>
                          <a:schemeClr val="bg1"/>
                        </a:solidFill>
                      </a:endParaRPr>
                    </a:p>
                  </a:txBody>
                  <a:tcPr anchor="ctr">
                    <a:solidFill>
                      <a:srgbClr val="B69AD6"/>
                    </a:solidFill>
                  </a:tcPr>
                </a:tc>
                <a:tc>
                  <a:txBody>
                    <a:bodyPr/>
                    <a:lstStyle/>
                    <a:p>
                      <a:pPr algn="ctr"/>
                      <a:endParaRPr lang="en-US" sz="1600" b="1" i="0" baseline="0" dirty="0">
                        <a:solidFill>
                          <a:schemeClr val="bg1"/>
                        </a:solidFill>
                      </a:endParaRPr>
                    </a:p>
                  </a:txBody>
                  <a:tcPr anchor="ctr">
                    <a:solidFill>
                      <a:schemeClr val="accent4">
                        <a:lumMod val="50000"/>
                      </a:schemeClr>
                    </a:solidFill>
                  </a:tcPr>
                </a:tc>
              </a:tr>
              <a:tr h="370840">
                <a:tc>
                  <a:txBody>
                    <a:bodyPr/>
                    <a:lstStyle/>
                    <a:p>
                      <a:pPr marL="85090" marR="832485" lvl="0" indent="0" algn="l" defTabSz="914400" eaLnBrk="1" fontAlgn="auto" latinLnBrk="0" hangingPunct="1">
                        <a:lnSpc>
                          <a:spcPct val="101600"/>
                        </a:lnSpc>
                        <a:spcBef>
                          <a:spcPts val="265"/>
                        </a:spcBef>
                        <a:spcAft>
                          <a:spcPts val="0"/>
                        </a:spcAft>
                        <a:buClrTx/>
                        <a:buSzTx/>
                        <a:buFontTx/>
                        <a:buNone/>
                        <a:tabLst/>
                        <a:defRPr/>
                      </a:pPr>
                      <a:r>
                        <a:rPr kumimoji="0" lang="en-US" sz="1500" b="1" i="0" u="none" strike="noStrike" kern="0" cap="none" spc="-5" normalizeH="0" baseline="0" noProof="0" dirty="0" smtClean="0">
                          <a:ln>
                            <a:noFill/>
                          </a:ln>
                          <a:solidFill>
                            <a:prstClr val="black"/>
                          </a:solidFill>
                          <a:effectLst/>
                          <a:uLnTx/>
                          <a:uFillTx/>
                          <a:latin typeface="Carlito"/>
                          <a:ea typeface="+mn-ea"/>
                          <a:cs typeface="Carlito"/>
                        </a:rPr>
                        <a:t>C3.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Since starting wraparound, our family ha has made  progress toward meeting our</a:t>
                      </a:r>
                      <a:r>
                        <a:rPr kumimoji="0" lang="en-US" sz="1500" b="0" i="0" u="none" strike="noStrike" kern="0" cap="none" spc="-15" normalizeH="0" baseline="0" noProof="0" dirty="0" smtClean="0">
                          <a:ln>
                            <a:noFill/>
                          </a:ln>
                          <a:solidFill>
                            <a:prstClr val="black"/>
                          </a:solidFill>
                          <a:effectLst/>
                          <a:uLnTx/>
                          <a:uFillTx/>
                          <a:latin typeface="Carlito"/>
                          <a:ea typeface="+mn-ea"/>
                          <a:cs typeface="Carlito"/>
                        </a:rPr>
                        <a: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needs.</a:t>
                      </a:r>
                      <a:endParaRPr kumimoji="0" lang="en-US" sz="1500" b="0" i="0" u="none" strike="noStrike" kern="0" cap="none" spc="0" normalizeH="0" baseline="0" noProof="0" dirty="0" smtClean="0">
                        <a:ln>
                          <a:noFill/>
                        </a:ln>
                        <a:solidFill>
                          <a:prstClr val="black"/>
                        </a:solidFill>
                        <a:effectLst/>
                        <a:uLnTx/>
                        <a:uFillTx/>
                        <a:latin typeface="Carlito"/>
                        <a:ea typeface="+mn-ea"/>
                        <a:cs typeface="Carlito"/>
                      </a:endParaRPr>
                    </a:p>
                  </a:txBody>
                  <a:tcPr marR="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600" b="1" i="0" baseline="0" dirty="0" smtClean="0">
                          <a:solidFill>
                            <a:schemeClr val="bg1"/>
                          </a:solidFill>
                        </a:rPr>
                        <a:t>73%</a:t>
                      </a:r>
                      <a:endParaRPr lang="en-US" sz="1600" b="1" i="0" baseline="0" dirty="0">
                        <a:solidFill>
                          <a:schemeClr val="bg1"/>
                        </a:solidFill>
                      </a:endParaRPr>
                    </a:p>
                  </a:txBody>
                  <a:tcPr anchor="ctr">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algn="ctr"/>
                      <a:r>
                        <a:rPr lang="en-US" sz="1600" b="1" i="0" baseline="0" dirty="0" smtClean="0">
                          <a:solidFill>
                            <a:schemeClr val="bg1"/>
                          </a:solidFill>
                        </a:rPr>
                        <a:t>12%</a:t>
                      </a:r>
                      <a:endParaRPr lang="en-US" sz="1600" b="1" i="0" baseline="0" dirty="0">
                        <a:solidFill>
                          <a:schemeClr val="bg1"/>
                        </a:solidFill>
                      </a:endParaRPr>
                    </a:p>
                  </a:txBody>
                  <a:tcPr anchor="ctr">
                    <a:solidFill>
                      <a:srgbClr val="8EB4E3"/>
                    </a:solidFill>
                  </a:tcPr>
                </a:tc>
                <a:tc>
                  <a:txBody>
                    <a:bodyPr/>
                    <a:lstStyle/>
                    <a:p>
                      <a:pPr algn="ctr"/>
                      <a:r>
                        <a:rPr lang="en-US" sz="1600" b="1" i="0" baseline="0" dirty="0" smtClean="0">
                          <a:solidFill>
                            <a:schemeClr val="bg1"/>
                          </a:solidFill>
                        </a:rPr>
                        <a:t>14%</a:t>
                      </a:r>
                      <a:endParaRPr lang="en-US" sz="1600" b="1" i="0" baseline="0" dirty="0">
                        <a:solidFill>
                          <a:schemeClr val="bg1"/>
                        </a:solidFill>
                      </a:endParaRPr>
                    </a:p>
                  </a:txBody>
                  <a:tcPr anchor="ctr">
                    <a:lnR w="76200" cap="flat" cmpd="sng" algn="ctr">
                      <a:solidFill>
                        <a:schemeClr val="bg1"/>
                      </a:solidFill>
                      <a:prstDash val="solid"/>
                      <a:round/>
                      <a:headEnd type="none" w="med" len="med"/>
                      <a:tailEnd type="none" w="med" len="med"/>
                    </a:lnR>
                    <a:solidFill>
                      <a:srgbClr val="8EB4E3"/>
                    </a:solidFill>
                  </a:tcPr>
                </a:tc>
                <a:tc>
                  <a:txBody>
                    <a:bodyPr/>
                    <a:lstStyle/>
                    <a:p>
                      <a:pPr algn="ctr"/>
                      <a:r>
                        <a:rPr lang="en-US" sz="1600" b="1" i="0" baseline="0" dirty="0" smtClean="0">
                          <a:solidFill>
                            <a:schemeClr val="bg1"/>
                          </a:solidFill>
                        </a:rPr>
                        <a:t>80%</a:t>
                      </a:r>
                      <a:endParaRPr lang="en-US" sz="1600" b="1" i="0" baseline="0" dirty="0">
                        <a:solidFill>
                          <a:schemeClr val="bg1"/>
                        </a:solidFill>
                      </a:endParaRPr>
                    </a:p>
                  </a:txBody>
                  <a:tcPr anchor="ctr">
                    <a:lnL w="76200" cap="flat" cmpd="sng" algn="ctr">
                      <a:solidFill>
                        <a:schemeClr val="bg1"/>
                      </a:solidFill>
                      <a:prstDash val="solid"/>
                      <a:round/>
                      <a:headEnd type="none" w="med" len="med"/>
                      <a:tailEnd type="none" w="med" len="med"/>
                    </a:lnL>
                    <a:solidFill>
                      <a:srgbClr val="B69AD6"/>
                    </a:solidFill>
                  </a:tcPr>
                </a:tc>
                <a:tc>
                  <a:txBody>
                    <a:bodyPr/>
                    <a:lstStyle/>
                    <a:p>
                      <a:pPr algn="ctr"/>
                      <a:r>
                        <a:rPr lang="en-US" sz="1600" b="1" i="0" baseline="0" dirty="0" smtClean="0">
                          <a:solidFill>
                            <a:schemeClr val="bg1"/>
                          </a:solidFill>
                        </a:rPr>
                        <a:t>9%</a:t>
                      </a:r>
                      <a:endParaRPr lang="en-US" sz="1600" b="1" i="0" baseline="0" dirty="0">
                        <a:solidFill>
                          <a:schemeClr val="bg1"/>
                        </a:solidFill>
                      </a:endParaRPr>
                    </a:p>
                  </a:txBody>
                  <a:tcPr anchor="ctr">
                    <a:solidFill>
                      <a:srgbClr val="B69AD6"/>
                    </a:solidFill>
                  </a:tcPr>
                </a:tc>
                <a:tc>
                  <a:txBody>
                    <a:bodyPr/>
                    <a:lstStyle/>
                    <a:p>
                      <a:pPr algn="ctr"/>
                      <a:r>
                        <a:rPr lang="en-US" sz="1600" b="1" i="0" baseline="0" dirty="0" smtClean="0">
                          <a:solidFill>
                            <a:schemeClr val="bg1"/>
                          </a:solidFill>
                        </a:rPr>
                        <a:t>11%</a:t>
                      </a:r>
                      <a:endParaRPr lang="en-US" sz="1600" b="1" i="0" baseline="0" dirty="0">
                        <a:solidFill>
                          <a:schemeClr val="bg1"/>
                        </a:solidFill>
                      </a:endParaRPr>
                    </a:p>
                  </a:txBody>
                  <a:tcPr anchor="ctr">
                    <a:solidFill>
                      <a:srgbClr val="B69AD6"/>
                    </a:solidFill>
                  </a:tcPr>
                </a:tc>
                <a:tc>
                  <a:txBody>
                    <a:bodyPr/>
                    <a:lstStyle/>
                    <a:p>
                      <a:pPr algn="ctr"/>
                      <a:endParaRPr lang="en-US" sz="1600" b="1" i="0" baseline="0" dirty="0">
                        <a:solidFill>
                          <a:schemeClr val="bg1"/>
                        </a:solidFill>
                      </a:endParaRPr>
                    </a:p>
                  </a:txBody>
                  <a:tcPr anchor="ctr">
                    <a:solidFill>
                      <a:schemeClr val="accent4">
                        <a:lumMod val="50000"/>
                      </a:schemeClr>
                    </a:solidFill>
                  </a:tcPr>
                </a:tc>
              </a:tr>
              <a:tr h="370840">
                <a:tc>
                  <a:txBody>
                    <a:bodyPr/>
                    <a:lstStyle/>
                    <a:p>
                      <a:pPr marL="85090" marR="250825" lvl="0" indent="0" algn="l" defTabSz="914400" eaLnBrk="1" fontAlgn="auto" latinLnBrk="0" hangingPunct="1">
                        <a:lnSpc>
                          <a:spcPct val="101600"/>
                        </a:lnSpc>
                        <a:spcBef>
                          <a:spcPts val="265"/>
                        </a:spcBef>
                        <a:spcAft>
                          <a:spcPts val="0"/>
                        </a:spcAft>
                        <a:buClrTx/>
                        <a:buSzTx/>
                        <a:buFontTx/>
                        <a:buNone/>
                        <a:tabLst/>
                        <a:defRPr/>
                      </a:pPr>
                      <a:r>
                        <a:rPr kumimoji="0" lang="en-US" sz="1500" b="1" i="0" u="none" strike="noStrike" kern="0" cap="none" spc="-5" normalizeH="0" baseline="0" noProof="0" dirty="0" smtClean="0">
                          <a:ln>
                            <a:noFill/>
                          </a:ln>
                          <a:solidFill>
                            <a:prstClr val="black"/>
                          </a:solidFill>
                          <a:effectLst/>
                          <a:uLnTx/>
                          <a:uFillTx/>
                          <a:latin typeface="Carlito"/>
                          <a:ea typeface="+mn-ea"/>
                          <a:cs typeface="Carlito"/>
                        </a:rPr>
                        <a:t>C4.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Since starting wraparound,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I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feel more confident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about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my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ability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to care for my child/youth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at</a:t>
                      </a:r>
                      <a:r>
                        <a:rPr kumimoji="0" lang="en-US" sz="1500" b="0" i="0" u="none" strike="noStrike" kern="0" cap="none" spc="-30" normalizeH="0" baseline="0" noProof="0" dirty="0" smtClean="0">
                          <a:ln>
                            <a:noFill/>
                          </a:ln>
                          <a:solidFill>
                            <a:prstClr val="black"/>
                          </a:solidFill>
                          <a:effectLst/>
                          <a:uLnTx/>
                          <a:uFillTx/>
                          <a:latin typeface="Carlito"/>
                          <a:ea typeface="+mn-ea"/>
                          <a:cs typeface="Carlito"/>
                        </a:rPr>
                        <a: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home.</a:t>
                      </a:r>
                      <a:endParaRPr kumimoji="0" lang="en-US" sz="1500" b="0" i="0" u="none" strike="noStrike" kern="0" cap="none" spc="0" normalizeH="0" baseline="0" noProof="0" dirty="0" smtClean="0">
                        <a:ln>
                          <a:noFill/>
                        </a:ln>
                        <a:solidFill>
                          <a:prstClr val="black"/>
                        </a:solidFill>
                        <a:effectLst/>
                        <a:uLnTx/>
                        <a:uFillTx/>
                        <a:latin typeface="Carlito"/>
                        <a:ea typeface="+mn-ea"/>
                        <a:cs typeface="Carlito"/>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600" b="1" i="0" baseline="0" dirty="0" smtClean="0">
                          <a:solidFill>
                            <a:schemeClr val="bg1"/>
                          </a:solidFill>
                        </a:rPr>
                        <a:t>72%</a:t>
                      </a:r>
                      <a:endParaRPr lang="en-US" sz="1600" b="1" i="0" baseline="0" dirty="0">
                        <a:solidFill>
                          <a:schemeClr val="bg1"/>
                        </a:solidFill>
                      </a:endParaRPr>
                    </a:p>
                  </a:txBody>
                  <a:tcPr anchor="ctr">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algn="ctr"/>
                      <a:r>
                        <a:rPr lang="en-US" sz="1600" b="1" i="0" baseline="0" dirty="0" smtClean="0">
                          <a:solidFill>
                            <a:schemeClr val="bg1"/>
                          </a:solidFill>
                        </a:rPr>
                        <a:t>12%</a:t>
                      </a:r>
                      <a:endParaRPr lang="en-US" sz="1600" b="1" i="0" baseline="0" dirty="0">
                        <a:solidFill>
                          <a:schemeClr val="bg1"/>
                        </a:solidFill>
                      </a:endParaRPr>
                    </a:p>
                  </a:txBody>
                  <a:tcPr anchor="ctr">
                    <a:solidFill>
                      <a:srgbClr val="8EB4E3"/>
                    </a:solidFill>
                  </a:tcPr>
                </a:tc>
                <a:tc>
                  <a:txBody>
                    <a:bodyPr/>
                    <a:lstStyle/>
                    <a:p>
                      <a:pPr algn="ctr"/>
                      <a:r>
                        <a:rPr lang="en-US" sz="1600" b="1" i="0" baseline="0" dirty="0" smtClean="0">
                          <a:solidFill>
                            <a:schemeClr val="bg1"/>
                          </a:solidFill>
                        </a:rPr>
                        <a:t>16%</a:t>
                      </a:r>
                      <a:endParaRPr lang="en-US" sz="1600" b="1" i="0" baseline="0" dirty="0">
                        <a:solidFill>
                          <a:schemeClr val="bg1"/>
                        </a:solidFill>
                      </a:endParaRPr>
                    </a:p>
                  </a:txBody>
                  <a:tcPr anchor="ctr">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8EB4E3"/>
                    </a:solidFill>
                  </a:tcPr>
                </a:tc>
                <a:tc>
                  <a:txBody>
                    <a:bodyPr/>
                    <a:lstStyle/>
                    <a:p>
                      <a:pPr algn="ctr"/>
                      <a:r>
                        <a:rPr lang="en-US" sz="1600" b="1" i="0" baseline="0" dirty="0" smtClean="0">
                          <a:solidFill>
                            <a:schemeClr val="bg1"/>
                          </a:solidFill>
                        </a:rPr>
                        <a:t>78%</a:t>
                      </a:r>
                      <a:endParaRPr lang="en-US" sz="1600" b="1" i="0" baseline="0" dirty="0">
                        <a:solidFill>
                          <a:schemeClr val="bg1"/>
                        </a:solidFill>
                      </a:endParaRPr>
                    </a:p>
                  </a:txBody>
                  <a:tcPr anchor="ctr">
                    <a:lnL w="76200" cap="flat" cmpd="sng" algn="ctr">
                      <a:solidFill>
                        <a:schemeClr val="bg1"/>
                      </a:solidFill>
                      <a:prstDash val="solid"/>
                      <a:round/>
                      <a:headEnd type="none" w="med" len="med"/>
                      <a:tailEnd type="none" w="med" len="med"/>
                    </a:lnL>
                    <a:solidFill>
                      <a:srgbClr val="B69AD6"/>
                    </a:solidFill>
                  </a:tcPr>
                </a:tc>
                <a:tc>
                  <a:txBody>
                    <a:bodyPr/>
                    <a:lstStyle/>
                    <a:p>
                      <a:pPr algn="ctr"/>
                      <a:r>
                        <a:rPr lang="en-US" sz="1600" b="1" i="0" baseline="0" dirty="0" smtClean="0">
                          <a:solidFill>
                            <a:schemeClr val="bg1"/>
                          </a:solidFill>
                        </a:rPr>
                        <a:t>9%</a:t>
                      </a:r>
                      <a:endParaRPr lang="en-US" sz="1600" b="1" i="0" baseline="0" dirty="0">
                        <a:solidFill>
                          <a:schemeClr val="bg1"/>
                        </a:solidFill>
                      </a:endParaRPr>
                    </a:p>
                  </a:txBody>
                  <a:tcPr anchor="ctr">
                    <a:solidFill>
                      <a:srgbClr val="B69AD6"/>
                    </a:solidFill>
                  </a:tcPr>
                </a:tc>
                <a:tc>
                  <a:txBody>
                    <a:bodyPr/>
                    <a:lstStyle/>
                    <a:p>
                      <a:pPr algn="ctr"/>
                      <a:r>
                        <a:rPr lang="en-US" sz="1600" b="1" i="0" baseline="0" dirty="0" smtClean="0">
                          <a:solidFill>
                            <a:schemeClr val="bg1"/>
                          </a:solidFill>
                        </a:rPr>
                        <a:t>13%</a:t>
                      </a:r>
                      <a:endParaRPr lang="en-US" sz="1600" b="1" i="0" baseline="0" dirty="0">
                        <a:solidFill>
                          <a:schemeClr val="bg1"/>
                        </a:solidFill>
                      </a:endParaRPr>
                    </a:p>
                  </a:txBody>
                  <a:tcPr anchor="ctr">
                    <a:solidFill>
                      <a:srgbClr val="B69AD6"/>
                    </a:solidFill>
                  </a:tcPr>
                </a:tc>
                <a:tc>
                  <a:txBody>
                    <a:bodyPr/>
                    <a:lstStyle/>
                    <a:p>
                      <a:pPr algn="ctr"/>
                      <a:endParaRPr lang="en-US" sz="1600" b="1" i="0" baseline="0" dirty="0">
                        <a:solidFill>
                          <a:schemeClr val="bg1"/>
                        </a:solidFill>
                      </a:endParaRPr>
                    </a:p>
                  </a:txBody>
                  <a:tcPr anchor="ctr">
                    <a:solidFill>
                      <a:schemeClr val="accent4">
                        <a:lumMod val="50000"/>
                      </a:schemeClr>
                    </a:solidFill>
                  </a:tcPr>
                </a:tc>
              </a:tr>
            </a:tbl>
          </a:graphicData>
        </a:graphic>
      </p:graphicFrame>
      <p:sp>
        <p:nvSpPr>
          <p:cNvPr id="11" name="TextBox 10"/>
          <p:cNvSpPr txBox="1"/>
          <p:nvPr/>
        </p:nvSpPr>
        <p:spPr>
          <a:xfrm>
            <a:off x="1752600" y="6106766"/>
            <a:ext cx="6553200" cy="584775"/>
          </a:xfrm>
          <a:prstGeom prst="rect">
            <a:avLst/>
          </a:prstGeom>
          <a:noFill/>
        </p:spPr>
        <p:txBody>
          <a:bodyPr wrap="square" rtlCol="0">
            <a:spAutoFit/>
          </a:bodyPr>
          <a:lstStyle/>
          <a:p>
            <a:r>
              <a:rPr lang="en-US" sz="1600" dirty="0" smtClean="0"/>
              <a:t>*Agree includes responses of “Strongly Agree” and “Agree”</a:t>
            </a:r>
          </a:p>
          <a:p>
            <a:r>
              <a:rPr lang="en-US" sz="1600" dirty="0" smtClean="0"/>
              <a:t>*Disagree includes responses of “Strongly Disagree” and Disagree”</a:t>
            </a:r>
            <a:endParaRPr lang="en-US" sz="1600" dirty="0"/>
          </a:p>
        </p:txBody>
      </p:sp>
      <p:sp>
        <p:nvSpPr>
          <p:cNvPr id="10" name="Up Arrow 9"/>
          <p:cNvSpPr/>
          <p:nvPr/>
        </p:nvSpPr>
        <p:spPr>
          <a:xfrm>
            <a:off x="8608278" y="4267200"/>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Up Arrow 11"/>
          <p:cNvSpPr/>
          <p:nvPr/>
        </p:nvSpPr>
        <p:spPr>
          <a:xfrm>
            <a:off x="8608278" y="5410200"/>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9780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7" name="object 7"/>
          <p:cNvSpPr txBox="1">
            <a:spLocks noGrp="1"/>
          </p:cNvSpPr>
          <p:nvPr>
            <p:ph type="title"/>
          </p:nvPr>
        </p:nvSpPr>
        <p:spPr>
          <a:xfrm>
            <a:off x="3397148" y="431671"/>
            <a:ext cx="3689452" cy="695960"/>
          </a:xfrm>
          <a:prstGeom prst="rect">
            <a:avLst/>
          </a:prstGeom>
        </p:spPr>
        <p:txBody>
          <a:bodyPr vert="horz" wrap="square" lIns="0" tIns="12700" rIns="0" bIns="0" rtlCol="0">
            <a:spAutoFit/>
          </a:bodyPr>
          <a:lstStyle/>
          <a:p>
            <a:pPr marL="12700">
              <a:lnSpc>
                <a:spcPct val="100000"/>
              </a:lnSpc>
              <a:spcBef>
                <a:spcPts val="100"/>
              </a:spcBef>
            </a:pPr>
            <a:r>
              <a:rPr sz="4400" spc="-5" dirty="0"/>
              <a:t>Outcomes</a:t>
            </a:r>
            <a:endParaRPr sz="4400" dirty="0"/>
          </a:p>
        </p:txBody>
      </p:sp>
      <p:sp>
        <p:nvSpPr>
          <p:cNvPr id="8" name="object 8"/>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graphicFrame>
        <p:nvGraphicFramePr>
          <p:cNvPr id="14" name="Chart 13"/>
          <p:cNvGraphicFramePr/>
          <p:nvPr>
            <p:extLst>
              <p:ext uri="{D42A27DB-BD31-4B8C-83A1-F6EECF244321}">
                <p14:modId xmlns:p14="http://schemas.microsoft.com/office/powerpoint/2010/main" val="2250532147"/>
              </p:ext>
            </p:extLst>
          </p:nvPr>
        </p:nvGraphicFramePr>
        <p:xfrm>
          <a:off x="457199" y="1690798"/>
          <a:ext cx="8226407" cy="4314904"/>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1758025" y="6260926"/>
            <a:ext cx="6967697" cy="338554"/>
          </a:xfrm>
          <a:prstGeom prst="rect">
            <a:avLst/>
          </a:prstGeom>
          <a:noFill/>
        </p:spPr>
        <p:txBody>
          <a:bodyPr wrap="square" rtlCol="0">
            <a:spAutoFit/>
          </a:bodyPr>
          <a:lstStyle/>
          <a:p>
            <a:r>
              <a:rPr lang="en-US" sz="1600" dirty="0" smtClean="0"/>
              <a:t>Graph indicates % of respondents who answered “yes” to each item</a:t>
            </a:r>
            <a:endParaRPr lang="en-US" sz="1600" dirty="0"/>
          </a:p>
        </p:txBody>
      </p:sp>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3"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29</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3</a:t>
            </a:r>
            <a:endParaRPr sz="140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1769098" y="95923"/>
            <a:ext cx="5605804" cy="629285"/>
          </a:xfrm>
          <a:prstGeom prst="rect">
            <a:avLst/>
          </a:prstGeom>
        </p:spPr>
        <p:txBody>
          <a:bodyPr vert="horz" wrap="square" lIns="0" tIns="13970" rIns="0" bIns="0" rtlCol="0">
            <a:spAutoFit/>
          </a:bodyPr>
          <a:lstStyle/>
          <a:p>
            <a:pPr marL="12700">
              <a:lnSpc>
                <a:spcPct val="100000"/>
              </a:lnSpc>
              <a:spcBef>
                <a:spcPts val="110"/>
              </a:spcBef>
            </a:pPr>
            <a:r>
              <a:rPr sz="3950" spc="-5" dirty="0"/>
              <a:t>Wraparound</a:t>
            </a:r>
            <a:r>
              <a:rPr sz="3950" spc="-45" dirty="0"/>
              <a:t> </a:t>
            </a:r>
            <a:r>
              <a:rPr sz="3950" spc="-5" dirty="0"/>
              <a:t>Adherence</a:t>
            </a:r>
            <a:endParaRPr sz="3950" dirty="0"/>
          </a:p>
        </p:txBody>
      </p:sp>
      <p:sp>
        <p:nvSpPr>
          <p:cNvPr id="8" name="object 8"/>
          <p:cNvSpPr txBox="1"/>
          <p:nvPr/>
        </p:nvSpPr>
        <p:spPr>
          <a:xfrm>
            <a:off x="8658207" y="6656024"/>
            <a:ext cx="192405" cy="254000"/>
          </a:xfrm>
          <a:prstGeom prst="rect">
            <a:avLst/>
          </a:prstGeom>
        </p:spPr>
        <p:txBody>
          <a:bodyPr vert="horz" wrap="square" lIns="0" tIns="0" rIns="0" bIns="0" rtlCol="0">
            <a:spAutoFit/>
          </a:bodyPr>
          <a:lstStyle/>
          <a:p>
            <a:pPr marL="38100">
              <a:lnSpc>
                <a:spcPts val="1810"/>
              </a:lnSpc>
            </a:pPr>
            <a:fld id="{81D60167-4931-47E6-BA6A-407CBD079E47}" type="slidenum">
              <a:rPr sz="1800" dirty="0">
                <a:solidFill>
                  <a:srgbClr val="FFFFFF"/>
                </a:solidFill>
                <a:latin typeface="Carlito"/>
                <a:cs typeface="Carlito"/>
              </a:rPr>
              <a:t>3</a:t>
            </a:fld>
            <a:endParaRPr sz="1800" dirty="0">
              <a:latin typeface="Carlito"/>
              <a:cs typeface="Carlito"/>
            </a:endParaRPr>
          </a:p>
        </p:txBody>
      </p:sp>
      <p:sp>
        <p:nvSpPr>
          <p:cNvPr id="7" name="object 7"/>
          <p:cNvSpPr txBox="1"/>
          <p:nvPr/>
        </p:nvSpPr>
        <p:spPr>
          <a:xfrm>
            <a:off x="304800" y="882076"/>
            <a:ext cx="7239000" cy="4844916"/>
          </a:xfrm>
          <a:prstGeom prst="rect">
            <a:avLst/>
          </a:prstGeom>
        </p:spPr>
        <p:txBody>
          <a:bodyPr vert="horz" wrap="square" lIns="0" tIns="17780" rIns="0" bIns="0" rtlCol="0">
            <a:spAutoFit/>
          </a:bodyPr>
          <a:lstStyle/>
          <a:p>
            <a:pPr marL="1827530">
              <a:lnSpc>
                <a:spcPct val="100000"/>
              </a:lnSpc>
              <a:spcBef>
                <a:spcPts val="140"/>
              </a:spcBef>
            </a:pPr>
            <a:r>
              <a:rPr sz="2750" i="1" spc="15" dirty="0">
                <a:solidFill>
                  <a:srgbClr val="59595B"/>
                </a:solidFill>
                <a:latin typeface="Carlito"/>
                <a:cs typeface="Carlito"/>
              </a:rPr>
              <a:t>What do </a:t>
            </a:r>
            <a:r>
              <a:rPr sz="2750" i="1" spc="20" dirty="0">
                <a:solidFill>
                  <a:srgbClr val="59595B"/>
                </a:solidFill>
                <a:latin typeface="Carlito"/>
                <a:cs typeface="Carlito"/>
              </a:rPr>
              <a:t>we </a:t>
            </a:r>
            <a:r>
              <a:rPr sz="2750" i="1" spc="15" dirty="0">
                <a:solidFill>
                  <a:srgbClr val="59595B"/>
                </a:solidFill>
                <a:latin typeface="Carlito"/>
                <a:cs typeface="Carlito"/>
              </a:rPr>
              <a:t>want </a:t>
            </a:r>
            <a:r>
              <a:rPr sz="2750" i="1" spc="10" dirty="0">
                <a:solidFill>
                  <a:srgbClr val="59595B"/>
                </a:solidFill>
                <a:latin typeface="Carlito"/>
                <a:cs typeface="Carlito"/>
              </a:rPr>
              <a:t>to</a:t>
            </a:r>
            <a:r>
              <a:rPr sz="2750" i="1" spc="-80" dirty="0">
                <a:solidFill>
                  <a:srgbClr val="59595B"/>
                </a:solidFill>
                <a:latin typeface="Carlito"/>
                <a:cs typeface="Carlito"/>
              </a:rPr>
              <a:t> </a:t>
            </a:r>
            <a:r>
              <a:rPr sz="2750" i="1" spc="15" dirty="0">
                <a:solidFill>
                  <a:srgbClr val="59595B"/>
                </a:solidFill>
                <a:latin typeface="Carlito"/>
                <a:cs typeface="Carlito"/>
              </a:rPr>
              <a:t>measure?</a:t>
            </a:r>
            <a:endParaRPr sz="2750" dirty="0">
              <a:latin typeface="Carlito"/>
              <a:cs typeface="Carlito"/>
            </a:endParaRPr>
          </a:p>
          <a:p>
            <a:pPr marL="12700">
              <a:lnSpc>
                <a:spcPct val="100000"/>
              </a:lnSpc>
              <a:spcBef>
                <a:spcPts val="2085"/>
              </a:spcBef>
            </a:pPr>
            <a:r>
              <a:rPr sz="2700" b="1" u="heavy" spc="5" dirty="0">
                <a:solidFill>
                  <a:srgbClr val="B58C2B"/>
                </a:solidFill>
                <a:uFill>
                  <a:solidFill>
                    <a:srgbClr val="B58C2B"/>
                  </a:solidFill>
                </a:uFill>
                <a:latin typeface="Carlito"/>
                <a:cs typeface="Carlito"/>
              </a:rPr>
              <a:t>Wraparound</a:t>
            </a:r>
            <a:r>
              <a:rPr sz="2700" b="1" u="heavy" spc="-5" dirty="0">
                <a:solidFill>
                  <a:srgbClr val="B58C2B"/>
                </a:solidFill>
                <a:uFill>
                  <a:solidFill>
                    <a:srgbClr val="B58C2B"/>
                  </a:solidFill>
                </a:uFill>
                <a:latin typeface="Carlito"/>
                <a:cs typeface="Carlito"/>
              </a:rPr>
              <a:t> </a:t>
            </a:r>
            <a:r>
              <a:rPr sz="2700" b="1" u="heavy" dirty="0">
                <a:solidFill>
                  <a:srgbClr val="B58C2B"/>
                </a:solidFill>
                <a:uFill>
                  <a:solidFill>
                    <a:srgbClr val="B58C2B"/>
                  </a:solidFill>
                </a:uFill>
                <a:latin typeface="Carlito"/>
                <a:cs typeface="Carlito"/>
              </a:rPr>
              <a:t>Principles:</a:t>
            </a:r>
            <a:endParaRPr sz="2700" dirty="0">
              <a:latin typeface="Carlito"/>
              <a:cs typeface="Carlito"/>
            </a:endParaRPr>
          </a:p>
          <a:p>
            <a:pPr marL="927100" indent="-501015">
              <a:lnSpc>
                <a:spcPts val="2800"/>
              </a:lnSpc>
              <a:spcBef>
                <a:spcPts val="1000"/>
              </a:spcBef>
              <a:buFont typeface="Arial"/>
              <a:buAutoNum type="arabicPeriod"/>
              <a:tabLst>
                <a:tab pos="926465" algn="l"/>
                <a:tab pos="927100" algn="l"/>
              </a:tabLst>
            </a:pPr>
            <a:r>
              <a:rPr sz="2350" spc="5" dirty="0">
                <a:latin typeface="Carlito"/>
                <a:cs typeface="Carlito"/>
              </a:rPr>
              <a:t>Family voice </a:t>
            </a:r>
            <a:r>
              <a:rPr sz="2350" spc="15" dirty="0">
                <a:latin typeface="Carlito"/>
                <a:cs typeface="Carlito"/>
              </a:rPr>
              <a:t>and</a:t>
            </a:r>
            <a:r>
              <a:rPr sz="2350" spc="-10" dirty="0">
                <a:latin typeface="Carlito"/>
                <a:cs typeface="Carlito"/>
              </a:rPr>
              <a:t> </a:t>
            </a:r>
            <a:r>
              <a:rPr sz="2350" spc="5" dirty="0">
                <a:latin typeface="Carlito"/>
                <a:cs typeface="Carlito"/>
              </a:rPr>
              <a:t>choice</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10" dirty="0">
                <a:latin typeface="Carlito"/>
                <a:cs typeface="Carlito"/>
              </a:rPr>
              <a:t>Team-based</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Natural</a:t>
            </a:r>
            <a:r>
              <a:rPr sz="2350" spc="-5" dirty="0">
                <a:latin typeface="Carlito"/>
                <a:cs typeface="Carlito"/>
              </a:rPr>
              <a:t> </a:t>
            </a:r>
            <a:r>
              <a:rPr sz="2350" spc="5" dirty="0">
                <a:latin typeface="Carlito"/>
                <a:cs typeface="Carlito"/>
              </a:rPr>
              <a:t>supports</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Collaboration</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Community-based</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Culturally</a:t>
            </a:r>
            <a:r>
              <a:rPr sz="2350" dirty="0">
                <a:latin typeface="Carlito"/>
                <a:cs typeface="Carlito"/>
              </a:rPr>
              <a:t> </a:t>
            </a:r>
            <a:r>
              <a:rPr sz="2350" spc="5" dirty="0">
                <a:latin typeface="Carlito"/>
                <a:cs typeface="Carlito"/>
              </a:rPr>
              <a:t>competent</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Individualized</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Strengths-based</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Persistence</a:t>
            </a:r>
            <a:endParaRPr sz="2350" dirty="0">
              <a:latin typeface="Carlito"/>
              <a:cs typeface="Carlito"/>
            </a:endParaRPr>
          </a:p>
          <a:p>
            <a:pPr marL="995044" indent="-737870">
              <a:lnSpc>
                <a:spcPts val="2795"/>
              </a:lnSpc>
              <a:buFont typeface="Arial"/>
              <a:buAutoNum type="arabicPeriod"/>
              <a:tabLst>
                <a:tab pos="995044" algn="l"/>
                <a:tab pos="995680" algn="l"/>
              </a:tabLst>
            </a:pPr>
            <a:r>
              <a:rPr sz="2350" spc="10" dirty="0">
                <a:latin typeface="Carlito"/>
                <a:cs typeface="Carlito"/>
              </a:rPr>
              <a:t>Outcome-based</a:t>
            </a:r>
            <a:endParaRPr sz="2350" dirty="0">
              <a:latin typeface="Carlito"/>
              <a:cs typeface="Carlito"/>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8" name="object 8"/>
          <p:cNvSpPr txBox="1"/>
          <p:nvPr/>
        </p:nvSpPr>
        <p:spPr>
          <a:xfrm>
            <a:off x="2631203" y="431671"/>
            <a:ext cx="6271710" cy="695960"/>
          </a:xfrm>
          <a:prstGeom prst="rect">
            <a:avLst/>
          </a:prstGeom>
        </p:spPr>
        <p:txBody>
          <a:bodyPr vert="horz" wrap="square" lIns="0" tIns="12700" rIns="0" bIns="0" rtlCol="0">
            <a:spAutoFit/>
          </a:bodyPr>
          <a:lstStyle/>
          <a:p>
            <a:pPr marL="12700">
              <a:lnSpc>
                <a:spcPct val="100000"/>
              </a:lnSpc>
              <a:spcBef>
                <a:spcPts val="100"/>
              </a:spcBef>
            </a:pPr>
            <a:r>
              <a:rPr sz="4400" spc="-5" dirty="0">
                <a:solidFill>
                  <a:srgbClr val="59595B"/>
                </a:solidFill>
                <a:latin typeface="Carlito"/>
                <a:cs typeface="Carlito"/>
              </a:rPr>
              <a:t>Functioning</a:t>
            </a:r>
            <a:r>
              <a:rPr sz="4400" spc="-90" dirty="0">
                <a:solidFill>
                  <a:srgbClr val="59595B"/>
                </a:solidFill>
                <a:latin typeface="Carlito"/>
                <a:cs typeface="Carlito"/>
              </a:rPr>
              <a:t> </a:t>
            </a:r>
            <a:r>
              <a:rPr sz="4400" spc="-5" dirty="0">
                <a:solidFill>
                  <a:srgbClr val="59595B"/>
                </a:solidFill>
                <a:latin typeface="Carlito"/>
                <a:cs typeface="Carlito"/>
              </a:rPr>
              <a:t>Outcomes</a:t>
            </a:r>
            <a:endParaRPr sz="4400" dirty="0">
              <a:latin typeface="Carlito"/>
              <a:cs typeface="Carlito"/>
            </a:endParaRPr>
          </a:p>
        </p:txBody>
      </p:sp>
      <p:sp>
        <p:nvSpPr>
          <p:cNvPr id="11" name="object 11"/>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3" name="object 13"/>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30</a:t>
            </a:r>
            <a:endParaRPr dirty="0"/>
          </a:p>
        </p:txBody>
      </p:sp>
      <p:graphicFrame>
        <p:nvGraphicFramePr>
          <p:cNvPr id="14" name="Table 13"/>
          <p:cNvGraphicFramePr>
            <a:graphicFrameLocks noGrp="1"/>
          </p:cNvGraphicFramePr>
          <p:nvPr>
            <p:extLst>
              <p:ext uri="{D42A27DB-BD31-4B8C-83A1-F6EECF244321}">
                <p14:modId xmlns:p14="http://schemas.microsoft.com/office/powerpoint/2010/main" val="1517957127"/>
              </p:ext>
            </p:extLst>
          </p:nvPr>
        </p:nvGraphicFramePr>
        <p:xfrm>
          <a:off x="236104" y="1933385"/>
          <a:ext cx="8813781" cy="4577080"/>
        </p:xfrm>
        <a:graphic>
          <a:graphicData uri="http://schemas.openxmlformats.org/drawingml/2006/table">
            <a:tbl>
              <a:tblPr firstRow="1" bandRow="1">
                <a:tableStyleId>{5C22544A-7EE6-4342-B048-85BDC9FD1C3A}</a:tableStyleId>
              </a:tblPr>
              <a:tblGrid>
                <a:gridCol w="3040496"/>
                <a:gridCol w="685800"/>
                <a:gridCol w="762000"/>
                <a:gridCol w="762000"/>
                <a:gridCol w="762000"/>
                <a:gridCol w="685800"/>
                <a:gridCol w="685800"/>
                <a:gridCol w="685800"/>
                <a:gridCol w="744085"/>
              </a:tblGrid>
              <a:tr h="370840">
                <a:tc>
                  <a:txBody>
                    <a:bodyPr/>
                    <a:lstStyle/>
                    <a:p>
                      <a:endParaRPr lang="en-US" dirty="0"/>
                    </a:p>
                  </a:txBody>
                  <a:tcPr>
                    <a:solidFill>
                      <a:schemeClr val="accent4">
                        <a:lumMod val="50000"/>
                      </a:schemeClr>
                    </a:solidFill>
                  </a:tcPr>
                </a:tc>
                <a:tc gridSpan="4">
                  <a:txBody>
                    <a:bodyPr/>
                    <a:lstStyle/>
                    <a:p>
                      <a:pPr algn="ctr"/>
                      <a:r>
                        <a:rPr lang="en-US" sz="1600" b="1" i="0" baseline="0" dirty="0" smtClean="0">
                          <a:solidFill>
                            <a:schemeClr val="tx1"/>
                          </a:solidFill>
                        </a:rPr>
                        <a:t>2019</a:t>
                      </a:r>
                      <a:endParaRPr lang="en-US" sz="1600" b="1" i="0" baseline="0" dirty="0">
                        <a:solidFill>
                          <a:schemeClr val="tx1"/>
                        </a:solidFill>
                      </a:endParaRPr>
                    </a:p>
                  </a:txBody>
                  <a:tcPr>
                    <a:lnR w="76200" cap="flat" cmpd="sng" algn="ctr">
                      <a:solidFill>
                        <a:schemeClr val="bg1"/>
                      </a:solidFill>
                      <a:prstDash val="solid"/>
                      <a:round/>
                      <a:headEnd type="none" w="med" len="med"/>
                      <a:tailEnd type="none" w="med" len="med"/>
                    </a:lnR>
                    <a:solidFill>
                      <a:srgbClr val="8EB4E3"/>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algn="ctr"/>
                      <a:r>
                        <a:rPr lang="en-US" sz="1600" b="1" i="0" baseline="0" dirty="0" smtClean="0">
                          <a:solidFill>
                            <a:schemeClr val="tx1"/>
                          </a:solidFill>
                        </a:rPr>
                        <a:t>2020</a:t>
                      </a:r>
                      <a:endParaRPr lang="en-US" sz="1600" b="1" i="0" baseline="0" dirty="0">
                        <a:solidFill>
                          <a:schemeClr val="tx1"/>
                        </a:solidFill>
                      </a:endParaRPr>
                    </a:p>
                  </a:txBody>
                  <a:tcPr>
                    <a:lnL w="76200" cap="flat" cmpd="sng" algn="ctr">
                      <a:solidFill>
                        <a:schemeClr val="bg1"/>
                      </a:solidFill>
                      <a:prstDash val="solid"/>
                      <a:round/>
                      <a:headEnd type="none" w="med" len="med"/>
                      <a:tailEnd type="none" w="med" len="med"/>
                    </a:lnL>
                    <a:solidFill>
                      <a:srgbClr val="B69AD6"/>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p>
                  </a:txBody>
                  <a:tcPr/>
                </a:tc>
                <a:tc>
                  <a:txBody>
                    <a:bodyPr/>
                    <a:lstStyle/>
                    <a:p>
                      <a:r>
                        <a:rPr lang="en-US" sz="1600" b="1" i="0" baseline="0" dirty="0" smtClean="0">
                          <a:solidFill>
                            <a:schemeClr val="bg1"/>
                          </a:solidFill>
                        </a:rPr>
                        <a:t>Not at all</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A little bit</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A good deal</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Very much</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chemeClr val="accent4">
                        <a:lumMod val="50000"/>
                      </a:schemeClr>
                    </a:solidFill>
                  </a:tcPr>
                </a:tc>
                <a:tc>
                  <a:txBody>
                    <a:bodyPr/>
                    <a:lstStyle/>
                    <a:p>
                      <a:r>
                        <a:rPr lang="en-US" sz="1600" b="1" i="0" baseline="0" dirty="0" smtClean="0">
                          <a:solidFill>
                            <a:schemeClr val="bg1"/>
                          </a:solidFill>
                        </a:rPr>
                        <a:t>Not at all</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chemeClr val="accent4">
                        <a:lumMod val="50000"/>
                      </a:schemeClr>
                    </a:solidFill>
                  </a:tcPr>
                </a:tc>
                <a:tc>
                  <a:txBody>
                    <a:bodyPr/>
                    <a:lstStyle/>
                    <a:p>
                      <a:r>
                        <a:rPr lang="en-US" sz="1600" b="1" i="0" baseline="0" dirty="0" smtClean="0">
                          <a:solidFill>
                            <a:schemeClr val="bg1"/>
                          </a:solidFill>
                        </a:rPr>
                        <a:t>A little bit</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A good deal</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Very much</a:t>
                      </a:r>
                      <a:endParaRPr lang="en-US" sz="1600" b="1" i="0" baseline="0" dirty="0">
                        <a:solidFill>
                          <a:schemeClr val="bg1"/>
                        </a:solidFill>
                      </a:endParaRPr>
                    </a:p>
                  </a:txBody>
                  <a:tcPr>
                    <a:solidFill>
                      <a:schemeClr val="accent4">
                        <a:lumMod val="50000"/>
                      </a:schemeClr>
                    </a:solidFill>
                  </a:tcPr>
                </a:tc>
              </a:tr>
              <a:tr h="370840">
                <a:tc>
                  <a:txBody>
                    <a:bodyPr/>
                    <a:lstStyle/>
                    <a:p>
                      <a:r>
                        <a:rPr lang="en-US" sz="1600" dirty="0" smtClean="0"/>
                        <a:t>D5.</a:t>
                      </a:r>
                      <a:r>
                        <a:rPr lang="en-US" sz="1600" baseline="0" dirty="0" smtClean="0"/>
                        <a:t> Problems that cause stress/strain to me or family member</a:t>
                      </a:r>
                    </a:p>
                  </a:txBody>
                  <a:tcPr/>
                </a:tc>
                <a:tc>
                  <a:txBody>
                    <a:bodyPr/>
                    <a:lstStyle/>
                    <a:p>
                      <a:r>
                        <a:rPr lang="en-US" sz="1600" b="1" i="0" baseline="0" dirty="0" smtClean="0">
                          <a:solidFill>
                            <a:schemeClr val="bg1"/>
                          </a:solidFill>
                        </a:rPr>
                        <a:t>35%</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31%</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16%</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18%</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35%</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31%</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13%</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20%</a:t>
                      </a:r>
                      <a:endParaRPr lang="en-US" sz="1600" b="1" i="0" baseline="0" dirty="0">
                        <a:solidFill>
                          <a:schemeClr val="bg1"/>
                        </a:solidFill>
                      </a:endParaRPr>
                    </a:p>
                  </a:txBody>
                  <a:tcPr>
                    <a:solidFill>
                      <a:srgbClr val="B69AD6"/>
                    </a:solidFill>
                  </a:tcPr>
                </a:tc>
              </a:tr>
              <a:tr h="370840">
                <a:tc>
                  <a:txBody>
                    <a:bodyPr/>
                    <a:lstStyle/>
                    <a:p>
                      <a:r>
                        <a:rPr lang="en-US" sz="1600" dirty="0" smtClean="0"/>
                        <a:t>D6. Problems that disrupt home</a:t>
                      </a:r>
                      <a:r>
                        <a:rPr lang="en-US" sz="1600" baseline="0" dirty="0" smtClean="0"/>
                        <a:t> life</a:t>
                      </a:r>
                      <a:endParaRPr lang="en-US" sz="1600" dirty="0"/>
                    </a:p>
                  </a:txBody>
                  <a:tcPr/>
                </a:tc>
                <a:tc>
                  <a:txBody>
                    <a:bodyPr/>
                    <a:lstStyle/>
                    <a:p>
                      <a:r>
                        <a:rPr lang="en-US" sz="1600" b="1" i="0" baseline="0" dirty="0" smtClean="0">
                          <a:solidFill>
                            <a:schemeClr val="bg1"/>
                          </a:solidFill>
                        </a:rPr>
                        <a:t>39%</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31%</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15%</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15%</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41%</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30%</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13%</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16%</a:t>
                      </a:r>
                      <a:endParaRPr lang="en-US" sz="1600" b="1" i="0" baseline="0" dirty="0">
                        <a:solidFill>
                          <a:schemeClr val="bg1"/>
                        </a:solidFill>
                      </a:endParaRPr>
                    </a:p>
                  </a:txBody>
                  <a:tcPr>
                    <a:solidFill>
                      <a:srgbClr val="B69AD6"/>
                    </a:solidFill>
                  </a:tcPr>
                </a:tc>
              </a:tr>
              <a:tr h="370840">
                <a:tc>
                  <a:txBody>
                    <a:bodyPr/>
                    <a:lstStyle/>
                    <a:p>
                      <a:r>
                        <a:rPr lang="en-US" sz="1600" dirty="0" smtClean="0"/>
                        <a:t>D7. Problems that interfere with success at school</a:t>
                      </a:r>
                      <a:endParaRPr lang="en-US" sz="1600" dirty="0"/>
                    </a:p>
                  </a:txBody>
                  <a:tcPr/>
                </a:tc>
                <a:tc>
                  <a:txBody>
                    <a:bodyPr/>
                    <a:lstStyle/>
                    <a:p>
                      <a:r>
                        <a:rPr lang="en-US" sz="1600" b="1" i="0" baseline="0" dirty="0" smtClean="0">
                          <a:solidFill>
                            <a:schemeClr val="bg1"/>
                          </a:solidFill>
                        </a:rPr>
                        <a:t>49%</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24%</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13%</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15%</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47%</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22%</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12%</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19%</a:t>
                      </a:r>
                      <a:endParaRPr lang="en-US" sz="1600" b="1" i="0" baseline="0" dirty="0">
                        <a:solidFill>
                          <a:schemeClr val="bg1"/>
                        </a:solidFill>
                      </a:endParaRPr>
                    </a:p>
                  </a:txBody>
                  <a:tcPr>
                    <a:solidFill>
                      <a:srgbClr val="B69AD6"/>
                    </a:solidFill>
                  </a:tcPr>
                </a:tc>
              </a:tr>
              <a:tr h="370840">
                <a:tc>
                  <a:txBody>
                    <a:bodyPr/>
                    <a:lstStyle/>
                    <a:p>
                      <a:r>
                        <a:rPr lang="en-US" sz="1600" dirty="0" smtClean="0"/>
                        <a:t>D8.</a:t>
                      </a:r>
                      <a:r>
                        <a:rPr lang="en-US" sz="1600" baseline="0" dirty="0" smtClean="0"/>
                        <a:t> Problems that make it difficult to develop/maintain friendships</a:t>
                      </a:r>
                      <a:endParaRPr lang="en-US" sz="1600" dirty="0"/>
                    </a:p>
                  </a:txBody>
                  <a:tcPr/>
                </a:tc>
                <a:tc>
                  <a:txBody>
                    <a:bodyPr/>
                    <a:lstStyle/>
                    <a:p>
                      <a:r>
                        <a:rPr lang="en-US" sz="1600" b="1" i="0" baseline="0" dirty="0" smtClean="0">
                          <a:solidFill>
                            <a:schemeClr val="bg1"/>
                          </a:solidFill>
                        </a:rPr>
                        <a:t>57%</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19%</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11%</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13%</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52%</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19%</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9%</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19%</a:t>
                      </a:r>
                      <a:endParaRPr lang="en-US" sz="1600" b="1" i="0" baseline="0" dirty="0">
                        <a:solidFill>
                          <a:schemeClr val="bg1"/>
                        </a:solidFill>
                      </a:endParaRPr>
                    </a:p>
                  </a:txBody>
                  <a:tcPr>
                    <a:solidFill>
                      <a:srgbClr val="B69AD6"/>
                    </a:solidFill>
                  </a:tcPr>
                </a:tc>
              </a:tr>
              <a:tr h="370840">
                <a:tc>
                  <a:txBody>
                    <a:bodyPr/>
                    <a:lstStyle/>
                    <a:p>
                      <a:r>
                        <a:rPr lang="en-US" sz="1600" dirty="0" smtClean="0"/>
                        <a:t>D9. Problems that make</a:t>
                      </a:r>
                      <a:r>
                        <a:rPr lang="en-US" sz="1600" baseline="0" dirty="0" smtClean="0"/>
                        <a:t> it difficult to participate in community activities</a:t>
                      </a:r>
                      <a:endParaRPr lang="en-US" sz="1600" dirty="0"/>
                    </a:p>
                  </a:txBody>
                  <a:tcPr/>
                </a:tc>
                <a:tc>
                  <a:txBody>
                    <a:bodyPr/>
                    <a:lstStyle/>
                    <a:p>
                      <a:r>
                        <a:rPr lang="en-US" sz="1600" b="1" i="0" baseline="0" dirty="0" smtClean="0">
                          <a:solidFill>
                            <a:schemeClr val="bg1"/>
                          </a:solidFill>
                        </a:rPr>
                        <a:t>57%</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16%</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12%</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15%</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51%</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23%</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9%</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17%</a:t>
                      </a:r>
                      <a:endParaRPr lang="en-US" sz="1600" b="1" i="0" baseline="0" dirty="0">
                        <a:solidFill>
                          <a:schemeClr val="bg1"/>
                        </a:solidFill>
                      </a:endParaRPr>
                    </a:p>
                  </a:txBody>
                  <a:tcPr>
                    <a:solidFill>
                      <a:srgbClr val="B69AD6"/>
                    </a:solidFill>
                  </a:tcPr>
                </a:tc>
              </a:tr>
            </a:tbl>
          </a:graphicData>
        </a:graphic>
      </p:graphicFrame>
      <p:sp>
        <p:nvSpPr>
          <p:cNvPr id="15" name="TextBox 14"/>
          <p:cNvSpPr txBox="1"/>
          <p:nvPr/>
        </p:nvSpPr>
        <p:spPr>
          <a:xfrm>
            <a:off x="2057400" y="1550987"/>
            <a:ext cx="5867400" cy="369332"/>
          </a:xfrm>
          <a:prstGeom prst="rect">
            <a:avLst/>
          </a:prstGeom>
          <a:noFill/>
        </p:spPr>
        <p:txBody>
          <a:bodyPr wrap="square" rtlCol="0">
            <a:spAutoFit/>
          </a:bodyPr>
          <a:lstStyle/>
          <a:p>
            <a:r>
              <a:rPr lang="en-US" dirty="0" smtClean="0"/>
              <a:t>In the past month, my child or youth has experienced:</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solidFill>
                <a:prstClr val="black"/>
              </a:solidFill>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solidFill>
                <a:prstClr val="black"/>
              </a:solidFill>
            </a:endParaRPr>
          </a:p>
        </p:txBody>
      </p:sp>
      <p:sp>
        <p:nvSpPr>
          <p:cNvPr id="9" name="object 9"/>
          <p:cNvSpPr txBox="1">
            <a:spLocks noGrp="1"/>
          </p:cNvSpPr>
          <p:nvPr>
            <p:ph type="title"/>
          </p:nvPr>
        </p:nvSpPr>
        <p:spPr>
          <a:xfrm>
            <a:off x="2306985" y="528255"/>
            <a:ext cx="6417262"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solidFill>
                  <a:prstClr val="white"/>
                </a:solidFill>
              </a:rPr>
              <a:t>31</a:t>
            </a:r>
            <a:endParaRPr dirty="0">
              <a:solidFill>
                <a:prstClr val="white"/>
              </a:solidFill>
            </a:endParaRPr>
          </a:p>
        </p:txBody>
      </p:sp>
      <p:sp>
        <p:nvSpPr>
          <p:cNvPr id="13" name="Rectangle 12"/>
          <p:cNvSpPr/>
          <p:nvPr/>
        </p:nvSpPr>
        <p:spPr>
          <a:xfrm>
            <a:off x="381000" y="2393618"/>
            <a:ext cx="8314344" cy="3276218"/>
          </a:xfrm>
          <a:prstGeom prst="rect">
            <a:avLst/>
          </a:prstGeom>
        </p:spPr>
        <p:txBody>
          <a:bodyPr wrap="square">
            <a:spAutoFit/>
          </a:bodyPr>
          <a:lstStyle/>
          <a:p>
            <a:pPr algn="ctr">
              <a:lnSpc>
                <a:spcPct val="107000"/>
              </a:lnSpc>
              <a:spcAft>
                <a:spcPts val="800"/>
              </a:spcAft>
            </a:pPr>
            <a:r>
              <a:rPr lang="en-US" sz="2400" b="1"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Comments included Positive and Negative Experiences with Wraparound</a:t>
            </a:r>
          </a:p>
          <a:p>
            <a:pPr algn="ctr">
              <a:lnSpc>
                <a:spcPct val="107000"/>
              </a:lnSpc>
              <a:spcAft>
                <a:spcPts val="800"/>
              </a:spcAft>
            </a:pPr>
            <a:endParaRPr lang="en-US" sz="2400" b="1" dirty="0" smtClean="0">
              <a:solidFill>
                <a:schemeClr val="tx2"/>
              </a:solidFill>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200" dirty="0" smtClean="0">
                <a:latin typeface="Arial" panose="020B0604020202020204" pitchFamily="34" charset="0"/>
                <a:ea typeface="Calibri" panose="020F0502020204030204" pitchFamily="34" charset="0"/>
                <a:cs typeface="Times New Roman" panose="02020603050405020304" pitchFamily="18" charset="0"/>
              </a:rPr>
              <a:t>Approximately one-third </a:t>
            </a:r>
            <a:r>
              <a:rPr lang="en-US" sz="2200" dirty="0">
                <a:latin typeface="Arial" panose="020B0604020202020204" pitchFamily="34" charset="0"/>
                <a:ea typeface="Calibri" panose="020F0502020204030204" pitchFamily="34" charset="0"/>
                <a:cs typeface="Times New Roman" panose="02020603050405020304" pitchFamily="18" charset="0"/>
              </a:rPr>
              <a:t>of </a:t>
            </a:r>
            <a:r>
              <a:rPr lang="en-US" sz="2200" dirty="0" smtClean="0">
                <a:latin typeface="Arial" panose="020B0604020202020204" pitchFamily="34" charset="0"/>
                <a:ea typeface="Calibri" panose="020F0502020204030204" pitchFamily="34" charset="0"/>
                <a:cs typeface="Times New Roman" panose="02020603050405020304" pitchFamily="18" charset="0"/>
              </a:rPr>
              <a:t>the 626 respondents </a:t>
            </a:r>
            <a:r>
              <a:rPr lang="en-US" sz="2200" dirty="0">
                <a:latin typeface="Arial" panose="020B0604020202020204" pitchFamily="34" charset="0"/>
                <a:ea typeface="Calibri" panose="020F0502020204030204" pitchFamily="34" charset="0"/>
                <a:cs typeface="Times New Roman" panose="02020603050405020304" pitchFamily="18" charset="0"/>
              </a:rPr>
              <a:t>provided </a:t>
            </a:r>
            <a:r>
              <a:rPr lang="en-US" sz="2200" dirty="0" smtClean="0">
                <a:latin typeface="Arial" panose="020B0604020202020204" pitchFamily="34" charset="0"/>
                <a:ea typeface="Calibri" panose="020F0502020204030204" pitchFamily="34" charset="0"/>
                <a:cs typeface="Times New Roman" panose="02020603050405020304" pitchFamily="18" charset="0"/>
              </a:rPr>
              <a:t>  comments</a:t>
            </a:r>
            <a:r>
              <a:rPr lang="en-US" sz="2200" dirty="0">
                <a:latin typeface="Arial" panose="020B0604020202020204" pitchFamily="34" charset="0"/>
                <a:ea typeface="Calibri" panose="020F0502020204030204" pitchFamily="34" charset="0"/>
                <a:cs typeface="Times New Roman" panose="02020603050405020304" pitchFamily="18" charset="0"/>
              </a:rPr>
              <a:t>, with about one half of those who commented reporting only positive experiences with ICC, about one third reporting negative experiences and about fifteen percent reporting mixed experiences.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28199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solidFill>
                <a:prstClr val="black"/>
              </a:solidFill>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solidFill>
                <a:prstClr val="black"/>
              </a:solidFill>
            </a:endParaRPr>
          </a:p>
        </p:txBody>
      </p:sp>
      <p:sp>
        <p:nvSpPr>
          <p:cNvPr id="8" name="object 8"/>
          <p:cNvSpPr txBox="1"/>
          <p:nvPr/>
        </p:nvSpPr>
        <p:spPr>
          <a:xfrm>
            <a:off x="1450785" y="1633095"/>
            <a:ext cx="8129662" cy="421640"/>
          </a:xfrm>
          <a:prstGeom prst="rect">
            <a:avLst/>
          </a:prstGeom>
        </p:spPr>
        <p:txBody>
          <a:bodyPr vert="horz" wrap="square" lIns="0" tIns="12700" rIns="0" bIns="0" rtlCol="0">
            <a:spAutoFit/>
          </a:bodyPr>
          <a:lstStyle/>
          <a:p>
            <a:pPr marL="12065">
              <a:spcBef>
                <a:spcPts val="100"/>
              </a:spcBef>
              <a:buSzPct val="128846"/>
              <a:tabLst>
                <a:tab pos="291465" algn="l"/>
              </a:tabLst>
            </a:pPr>
            <a:r>
              <a:rPr sz="2600" b="1" spc="-5" dirty="0">
                <a:solidFill>
                  <a:srgbClr val="2F902F"/>
                </a:solidFill>
                <a:latin typeface="Carlito"/>
                <a:cs typeface="Carlito"/>
              </a:rPr>
              <a:t>Positive experience with Wraparound</a:t>
            </a:r>
            <a:r>
              <a:rPr sz="2600" b="1" spc="-45" dirty="0">
                <a:solidFill>
                  <a:srgbClr val="2F902F"/>
                </a:solidFill>
                <a:latin typeface="Carlito"/>
                <a:cs typeface="Carlito"/>
              </a:rPr>
              <a:t> </a:t>
            </a:r>
            <a:endParaRPr sz="2600" dirty="0">
              <a:solidFill>
                <a:prstClr val="black"/>
              </a:solidFill>
              <a:latin typeface="Carlito"/>
              <a:cs typeface="Carlito"/>
            </a:endParaRPr>
          </a:p>
        </p:txBody>
      </p:sp>
      <p:sp>
        <p:nvSpPr>
          <p:cNvPr id="9" name="object 9"/>
          <p:cNvSpPr txBox="1">
            <a:spLocks noGrp="1"/>
          </p:cNvSpPr>
          <p:nvPr>
            <p:ph type="title"/>
          </p:nvPr>
        </p:nvSpPr>
        <p:spPr>
          <a:xfrm>
            <a:off x="2306985" y="528255"/>
            <a:ext cx="6417262"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a:solidFill>
                <a:prstClr val="black"/>
              </a:solidFill>
            </a:endParaRPr>
          </a:p>
        </p:txBody>
      </p:sp>
      <p:graphicFrame>
        <p:nvGraphicFramePr>
          <p:cNvPr id="11" name="object 11"/>
          <p:cNvGraphicFramePr>
            <a:graphicFrameLocks noGrp="1"/>
          </p:cNvGraphicFramePr>
          <p:nvPr>
            <p:extLst>
              <p:ext uri="{D42A27DB-BD31-4B8C-83A1-F6EECF244321}">
                <p14:modId xmlns:p14="http://schemas.microsoft.com/office/powerpoint/2010/main" val="2369120689"/>
              </p:ext>
            </p:extLst>
          </p:nvPr>
        </p:nvGraphicFramePr>
        <p:xfrm>
          <a:off x="2209800" y="3885260"/>
          <a:ext cx="4572000" cy="2647378"/>
        </p:xfrm>
        <a:graphic>
          <a:graphicData uri="http://schemas.openxmlformats.org/drawingml/2006/table">
            <a:tbl>
              <a:tblPr firstRow="1" bandRow="1">
                <a:tableStyleId>{2D5ABB26-0587-4C30-8999-92F81FD0307C}</a:tableStyleId>
              </a:tblPr>
              <a:tblGrid>
                <a:gridCol w="3048000"/>
                <a:gridCol w="1524000"/>
              </a:tblGrid>
              <a:tr h="179642">
                <a:tc>
                  <a:txBody>
                    <a:bodyPr/>
                    <a:lstStyle/>
                    <a:p>
                      <a:pPr marL="85090">
                        <a:lnSpc>
                          <a:spcPct val="100000"/>
                        </a:lnSpc>
                        <a:spcBef>
                          <a:spcPts val="235"/>
                        </a:spcBef>
                      </a:pPr>
                      <a:r>
                        <a:rPr lang="en-US" sz="1600" b="1" spc="-5" dirty="0" smtClean="0">
                          <a:solidFill>
                            <a:srgbClr val="FFFFFF"/>
                          </a:solidFill>
                          <a:latin typeface="Carlito"/>
                          <a:cs typeface="Carlito"/>
                        </a:rPr>
                        <a:t>Theme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85090">
                        <a:lnSpc>
                          <a:spcPct val="100000"/>
                        </a:lnSpc>
                        <a:spcBef>
                          <a:spcPts val="235"/>
                        </a:spcBef>
                      </a:pPr>
                      <a:r>
                        <a:rPr sz="1600" b="1" spc="-5" dirty="0">
                          <a:solidFill>
                            <a:srgbClr val="FFFFFF"/>
                          </a:solidFill>
                          <a:latin typeface="Carlito"/>
                          <a:cs typeface="Carlito"/>
                        </a:rPr>
                        <a:t>Frequency</a:t>
                      </a:r>
                      <a:endParaRPr sz="16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339099">
                <a:tc>
                  <a:txBody>
                    <a:bodyPr/>
                    <a:lstStyle/>
                    <a:p>
                      <a:pPr marL="85090">
                        <a:lnSpc>
                          <a:spcPct val="100000"/>
                        </a:lnSpc>
                        <a:spcBef>
                          <a:spcPts val="235"/>
                        </a:spcBef>
                      </a:pPr>
                      <a:r>
                        <a:rPr lang="en-US" sz="1600" spc="-5" dirty="0" smtClean="0">
                          <a:latin typeface="Carlito"/>
                          <a:cs typeface="Carlito"/>
                        </a:rPr>
                        <a:t>Supportive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DCACF"/>
                    </a:solidFill>
                  </a:tcPr>
                </a:tc>
                <a:tc>
                  <a:txBody>
                    <a:bodyPr/>
                    <a:lstStyle/>
                    <a:p>
                      <a:pPr marL="85090">
                        <a:lnSpc>
                          <a:spcPct val="100000"/>
                        </a:lnSpc>
                        <a:spcBef>
                          <a:spcPts val="235"/>
                        </a:spcBef>
                      </a:pPr>
                      <a:r>
                        <a:rPr lang="en-US" sz="1600" spc="-5" dirty="0" smtClean="0">
                          <a:latin typeface="Carlito"/>
                          <a:cs typeface="Carlito"/>
                        </a:rPr>
                        <a:t>26</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DCACF"/>
                    </a:solidFill>
                  </a:tcPr>
                </a:tc>
              </a:tr>
              <a:tr h="339099">
                <a:tc>
                  <a:txBody>
                    <a:bodyPr/>
                    <a:lstStyle/>
                    <a:p>
                      <a:pPr marL="85090">
                        <a:lnSpc>
                          <a:spcPct val="100000"/>
                        </a:lnSpc>
                        <a:spcBef>
                          <a:spcPts val="235"/>
                        </a:spcBef>
                      </a:pPr>
                      <a:r>
                        <a:rPr lang="en-US" sz="1600" spc="-5" dirty="0" smtClean="0">
                          <a:latin typeface="Carlito"/>
                          <a:cs typeface="Carlito"/>
                        </a:rPr>
                        <a:t>Help</a:t>
                      </a:r>
                      <a:r>
                        <a:rPr lang="en-US" sz="1600" spc="-5" baseline="0" dirty="0" smtClean="0">
                          <a:latin typeface="Carlito"/>
                          <a:cs typeface="Carlito"/>
                        </a:rPr>
                        <a:t> with Services/Resources</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c>
                  <a:txBody>
                    <a:bodyPr/>
                    <a:lstStyle/>
                    <a:p>
                      <a:pPr marL="85090">
                        <a:lnSpc>
                          <a:spcPct val="100000"/>
                        </a:lnSpc>
                        <a:spcBef>
                          <a:spcPts val="235"/>
                        </a:spcBef>
                      </a:pPr>
                      <a:r>
                        <a:rPr lang="en-US" sz="1600" spc="-5" dirty="0" smtClean="0">
                          <a:latin typeface="Carlito"/>
                          <a:cs typeface="Carlito"/>
                        </a:rPr>
                        <a:t>16</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r>
              <a:tr h="339099">
                <a:tc>
                  <a:txBody>
                    <a:bodyPr/>
                    <a:lstStyle/>
                    <a:p>
                      <a:pPr marL="85090">
                        <a:lnSpc>
                          <a:spcPct val="100000"/>
                        </a:lnSpc>
                        <a:spcBef>
                          <a:spcPts val="235"/>
                        </a:spcBef>
                      </a:pPr>
                      <a:r>
                        <a:rPr lang="en-US" sz="1600" spc="-5" dirty="0" smtClean="0">
                          <a:latin typeface="Carlito"/>
                          <a:cs typeface="Carlito"/>
                        </a:rPr>
                        <a:t>Good</a:t>
                      </a:r>
                      <a:r>
                        <a:rPr lang="en-US" sz="1600" spc="-5" baseline="0" dirty="0" smtClean="0">
                          <a:latin typeface="Carlito"/>
                          <a:cs typeface="Carlito"/>
                        </a:rPr>
                        <a:t> Communication</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c>
                  <a:txBody>
                    <a:bodyPr/>
                    <a:lstStyle/>
                    <a:p>
                      <a:pPr marL="85090">
                        <a:lnSpc>
                          <a:spcPct val="100000"/>
                        </a:lnSpc>
                        <a:spcBef>
                          <a:spcPts val="235"/>
                        </a:spcBef>
                      </a:pPr>
                      <a:r>
                        <a:rPr lang="en-US" sz="1600" spc="-5" dirty="0" smtClean="0">
                          <a:latin typeface="Carlito"/>
                          <a:cs typeface="Carlito"/>
                        </a:rPr>
                        <a:t>11</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r>
              <a:tr h="339099">
                <a:tc>
                  <a:txBody>
                    <a:bodyPr/>
                    <a:lstStyle/>
                    <a:p>
                      <a:pPr marL="85090">
                        <a:lnSpc>
                          <a:spcPct val="100000"/>
                        </a:lnSpc>
                        <a:spcBef>
                          <a:spcPts val="235"/>
                        </a:spcBef>
                      </a:pPr>
                      <a:r>
                        <a:rPr lang="en-US" sz="1600" dirty="0" smtClean="0">
                          <a:latin typeface="Carlito"/>
                          <a:cs typeface="Carlito"/>
                        </a:rPr>
                        <a:t>Positive Impact on Child</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c>
                  <a:txBody>
                    <a:bodyPr/>
                    <a:lstStyle/>
                    <a:p>
                      <a:pPr marL="85090">
                        <a:lnSpc>
                          <a:spcPct val="100000"/>
                        </a:lnSpc>
                        <a:spcBef>
                          <a:spcPts val="235"/>
                        </a:spcBef>
                      </a:pPr>
                      <a:r>
                        <a:rPr lang="en-US" sz="1600" spc="-5" dirty="0" smtClean="0">
                          <a:latin typeface="Carlito"/>
                          <a:cs typeface="Carlito"/>
                        </a:rPr>
                        <a:t>6</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r>
              <a:tr h="339099">
                <a:tc>
                  <a:txBody>
                    <a:bodyPr/>
                    <a:lstStyle/>
                    <a:p>
                      <a:pPr marL="85090">
                        <a:lnSpc>
                          <a:spcPct val="100000"/>
                        </a:lnSpc>
                        <a:spcBef>
                          <a:spcPts val="235"/>
                        </a:spcBef>
                      </a:pPr>
                      <a:r>
                        <a:rPr lang="en-US" sz="1600" dirty="0" smtClean="0">
                          <a:latin typeface="Carlito"/>
                          <a:cs typeface="Carlito"/>
                        </a:rPr>
                        <a:t>Educational/Informative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c>
                  <a:txBody>
                    <a:bodyPr/>
                    <a:lstStyle/>
                    <a:p>
                      <a:pPr marL="85090">
                        <a:lnSpc>
                          <a:spcPct val="100000"/>
                        </a:lnSpc>
                        <a:spcBef>
                          <a:spcPts val="235"/>
                        </a:spcBef>
                      </a:pPr>
                      <a:r>
                        <a:rPr lang="en-US" sz="1600" spc="-5" dirty="0" smtClean="0">
                          <a:latin typeface="Carlito"/>
                          <a:cs typeface="Carlito"/>
                        </a:rPr>
                        <a:t>5</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r>
              <a:tr h="339099">
                <a:tc>
                  <a:txBody>
                    <a:bodyPr/>
                    <a:lstStyle/>
                    <a:p>
                      <a:pPr marL="85090">
                        <a:lnSpc>
                          <a:spcPct val="100000"/>
                        </a:lnSpc>
                        <a:spcBef>
                          <a:spcPts val="235"/>
                        </a:spcBef>
                      </a:pPr>
                      <a:r>
                        <a:rPr lang="en-US" sz="1600" dirty="0" smtClean="0">
                          <a:latin typeface="Carlito"/>
                          <a:cs typeface="Carlito"/>
                        </a:rPr>
                        <a:t>Collaborative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c>
                  <a:txBody>
                    <a:bodyPr/>
                    <a:lstStyle/>
                    <a:p>
                      <a:pPr marL="85090">
                        <a:lnSpc>
                          <a:spcPct val="100000"/>
                        </a:lnSpc>
                        <a:spcBef>
                          <a:spcPts val="235"/>
                        </a:spcBef>
                      </a:pPr>
                      <a:r>
                        <a:rPr lang="en-US" sz="1600" spc="-5" dirty="0" smtClean="0">
                          <a:latin typeface="Carlito"/>
                          <a:cs typeface="Carlito"/>
                        </a:rPr>
                        <a:t>4</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r>
              <a:tr h="339099">
                <a:tc>
                  <a:txBody>
                    <a:bodyPr/>
                    <a:lstStyle/>
                    <a:p>
                      <a:pPr marL="85090">
                        <a:lnSpc>
                          <a:spcPct val="100000"/>
                        </a:lnSpc>
                        <a:spcBef>
                          <a:spcPts val="235"/>
                        </a:spcBef>
                      </a:pPr>
                      <a:r>
                        <a:rPr lang="en-US" sz="1600" spc="-5" dirty="0" smtClean="0">
                          <a:latin typeface="Carlito"/>
                          <a:cs typeface="Carlito"/>
                        </a:rPr>
                        <a:t>Built</a:t>
                      </a:r>
                      <a:r>
                        <a:rPr lang="en-US" sz="1600" spc="-5" baseline="0" dirty="0" smtClean="0">
                          <a:latin typeface="Carlito"/>
                          <a:cs typeface="Carlito"/>
                        </a:rPr>
                        <a:t> Confidence in Caregiver</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c>
                  <a:txBody>
                    <a:bodyPr/>
                    <a:lstStyle/>
                    <a:p>
                      <a:pPr marL="85090">
                        <a:lnSpc>
                          <a:spcPct val="100000"/>
                        </a:lnSpc>
                        <a:spcBef>
                          <a:spcPts val="235"/>
                        </a:spcBef>
                      </a:pPr>
                      <a:r>
                        <a:rPr lang="en-US" sz="1600" spc="-5" dirty="0" smtClean="0">
                          <a:latin typeface="Carlito"/>
                          <a:cs typeface="Carlito"/>
                        </a:rPr>
                        <a:t>3</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r>
            </a:tbl>
          </a:graphicData>
        </a:graphic>
      </p:graphicFrame>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solidFill>
                  <a:prstClr val="white"/>
                </a:solidFill>
              </a:rPr>
              <a:t>32</a:t>
            </a:r>
            <a:endParaRPr dirty="0">
              <a:solidFill>
                <a:prstClr val="white"/>
              </a:solidFill>
            </a:endParaRPr>
          </a:p>
        </p:txBody>
      </p:sp>
      <p:sp>
        <p:nvSpPr>
          <p:cNvPr id="7" name="TextBox 6"/>
          <p:cNvSpPr txBox="1"/>
          <p:nvPr/>
        </p:nvSpPr>
        <p:spPr>
          <a:xfrm>
            <a:off x="1333500" y="2054735"/>
            <a:ext cx="6477000" cy="1754326"/>
          </a:xfrm>
          <a:prstGeom prst="rect">
            <a:avLst/>
          </a:prstGeom>
          <a:noFill/>
        </p:spPr>
        <p:txBody>
          <a:bodyPr wrap="square" rtlCol="0">
            <a:spAutoFit/>
          </a:bodyPr>
          <a:lstStyle/>
          <a:p>
            <a:r>
              <a:rPr lang="en-US" dirty="0" smtClean="0"/>
              <a:t>Many respondents spoke about the help they received from their Wraparound team, with some noting simply it had been “helpful” and others identifying more specific ways they had been helped, including navigating issues with school as well as crises.  Additionally, several other themes emerged from the positive feedback.</a:t>
            </a:r>
            <a:endParaRPr lang="en-US" dirty="0"/>
          </a:p>
        </p:txBody>
      </p:sp>
    </p:spTree>
    <p:extLst>
      <p:ext uri="{BB962C8B-B14F-4D97-AF65-F5344CB8AC3E}">
        <p14:creationId xmlns:p14="http://schemas.microsoft.com/office/powerpoint/2010/main" val="27940048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8" name="object 8"/>
          <p:cNvSpPr txBox="1"/>
          <p:nvPr/>
        </p:nvSpPr>
        <p:spPr>
          <a:xfrm>
            <a:off x="594585" y="1611846"/>
            <a:ext cx="7916545" cy="4785028"/>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2F902F"/>
                </a:solidFill>
                <a:latin typeface="Carlito"/>
                <a:cs typeface="Carlito"/>
              </a:rPr>
              <a:t>Positive experience with Wraparound</a:t>
            </a:r>
            <a:r>
              <a:rPr sz="2600" b="1" spc="15" dirty="0">
                <a:solidFill>
                  <a:srgbClr val="2F902F"/>
                </a:solidFill>
                <a:latin typeface="Carlito"/>
                <a:cs typeface="Carlito"/>
              </a:rPr>
              <a:t> </a:t>
            </a:r>
            <a:endParaRPr lang="en-US" sz="2600" b="1" spc="15" dirty="0" smtClean="0">
              <a:solidFill>
                <a:srgbClr val="2F902F"/>
              </a:solidFill>
              <a:latin typeface="Carlito"/>
              <a:cs typeface="Carlito"/>
            </a:endParaRPr>
          </a:p>
          <a:p>
            <a:pPr marL="12065">
              <a:lnSpc>
                <a:spcPct val="100000"/>
              </a:lnSpc>
              <a:spcBef>
                <a:spcPts val="850"/>
              </a:spcBef>
              <a:buSzPct val="128846"/>
              <a:tabLst>
                <a:tab pos="291465" algn="l"/>
              </a:tabLst>
            </a:pPr>
            <a:r>
              <a:rPr lang="en-US" sz="2000" b="1" u="sng" spc="15" dirty="0" smtClean="0">
                <a:latin typeface="Carlito"/>
                <a:cs typeface="Carlito"/>
              </a:rPr>
              <a:t>Supportive</a:t>
            </a:r>
            <a:endParaRPr sz="2000" b="1" u="sng" dirty="0" smtClean="0">
              <a:latin typeface="Carlito"/>
              <a:cs typeface="Carlito"/>
            </a:endParaRPr>
          </a:p>
          <a:p>
            <a:pPr>
              <a:lnSpc>
                <a:spcPct val="107000"/>
              </a:lnSpc>
            </a:pP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“I thought </a:t>
            </a: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it was great.  When I didn’t have support, they were there</a:t>
            </a:r>
            <a:r>
              <a:rPr lang="en-US"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r>
              <a:rPr lang="en-US"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endParaRPr lang="en-US" i="1" dirty="0">
              <a:latin typeface="Arial" panose="020B0604020202020204" pitchFamily="34" charset="0"/>
              <a:ea typeface="Calibri" panose="020F0502020204030204" pitchFamily="34" charset="0"/>
              <a:cs typeface="Arial" panose="020B0604020202020204" pitchFamily="34" charset="0"/>
            </a:endParaRPr>
          </a:p>
          <a:p>
            <a:pPr>
              <a:lnSpc>
                <a:spcPct val="107000"/>
              </a:lnSpc>
            </a:pP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“People </a:t>
            </a: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are nice and supportive to me and advise how to help</a:t>
            </a: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t>
            </a: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were great support.  I was so lost without them.  Didn’t know where to go- felt all alone and helpless</a:t>
            </a: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p>
          <a:p>
            <a:pPr>
              <a:lnSpc>
                <a:spcPct val="107000"/>
              </a:lnSpc>
            </a:pPr>
            <a:endParaRPr lang="en-US" i="1"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pPr>
              <a:lnSpc>
                <a:spcPct val="107000"/>
              </a:lnSpc>
            </a:pPr>
            <a:r>
              <a:rPr lang="en-US" b="1" u="sng"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Help with Services/Resources</a:t>
            </a:r>
          </a:p>
          <a:p>
            <a:pPr>
              <a:lnSpc>
                <a:spcPct val="107000"/>
              </a:lnSpc>
            </a:pP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t>
            </a: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take in the needs and identify resources</a:t>
            </a: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p>
          <a:p>
            <a:pPr>
              <a:lnSpc>
                <a:spcPct val="107000"/>
              </a:lnSpc>
            </a:pPr>
            <a:endPar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pP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“We </a:t>
            </a: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have a great team.  Lots of referrals</a:t>
            </a: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t>
            </a: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were so helpful finding resources</a:t>
            </a: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i="1"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p:txBody>
      </p:sp>
      <p:sp>
        <p:nvSpPr>
          <p:cNvPr id="9" name="object 9"/>
          <p:cNvSpPr txBox="1">
            <a:spLocks noGrp="1"/>
          </p:cNvSpPr>
          <p:nvPr>
            <p:ph type="title"/>
          </p:nvPr>
        </p:nvSpPr>
        <p:spPr>
          <a:xfrm>
            <a:off x="2306985" y="528255"/>
            <a:ext cx="4528820"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33</a:t>
            </a:r>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8" name="object 8"/>
          <p:cNvSpPr txBox="1"/>
          <p:nvPr/>
        </p:nvSpPr>
        <p:spPr>
          <a:xfrm>
            <a:off x="385397" y="1654819"/>
            <a:ext cx="8737582" cy="4866076"/>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2F902F"/>
                </a:solidFill>
                <a:latin typeface="Carlito"/>
                <a:cs typeface="Carlito"/>
              </a:rPr>
              <a:t>Positive experience with Wraparound</a:t>
            </a:r>
            <a:r>
              <a:rPr sz="2600" b="1" spc="15" dirty="0">
                <a:solidFill>
                  <a:srgbClr val="2F902F"/>
                </a:solidFill>
                <a:latin typeface="Carlito"/>
                <a:cs typeface="Carlito"/>
              </a:rPr>
              <a:t> </a:t>
            </a:r>
            <a:endParaRPr lang="en-US" sz="2600" b="1" spc="15" dirty="0" smtClean="0">
              <a:solidFill>
                <a:srgbClr val="2F902F"/>
              </a:solidFill>
              <a:latin typeface="Carlito"/>
              <a:cs typeface="Carlito"/>
            </a:endParaRPr>
          </a:p>
          <a:p>
            <a:pPr marL="12065">
              <a:lnSpc>
                <a:spcPct val="100000"/>
              </a:lnSpc>
              <a:spcBef>
                <a:spcPts val="850"/>
              </a:spcBef>
              <a:buSzPct val="128846"/>
              <a:tabLst>
                <a:tab pos="291465" algn="l"/>
              </a:tabLst>
            </a:pPr>
            <a:r>
              <a:rPr lang="en-US" sz="2000" b="1" u="sng" spc="15" dirty="0" smtClean="0">
                <a:latin typeface="Carlito"/>
                <a:cs typeface="Carlito"/>
              </a:rPr>
              <a:t>Communication</a:t>
            </a:r>
            <a:endParaRPr sz="2000" b="1" u="sng" dirty="0" smtClean="0">
              <a:latin typeface="Carlito"/>
              <a:cs typeface="Carlito"/>
            </a:endParaRPr>
          </a:p>
          <a:p>
            <a:pPr>
              <a:lnSpc>
                <a:spcPct val="107000"/>
              </a:lnSpc>
            </a:pP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My </a:t>
            </a: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son has relationship issues that make it difficult to get along.  They have been very good with him</a:t>
            </a: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t>
            </a: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have been very helpful and call after each visit to provide feedback.</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thought </a:t>
            </a: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it was great.  When I didn’t have support, they were there</a:t>
            </a:r>
            <a:r>
              <a:rPr lang="en-US" sz="1700"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r>
              <a:rPr lang="en-US" sz="17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endParaRPr lang="en-US" sz="1700" i="1" dirty="0">
              <a:latin typeface="Arial" panose="020B0604020202020204" pitchFamily="34" charset="0"/>
              <a:ea typeface="Calibri" panose="020F0502020204030204" pitchFamily="34" charset="0"/>
              <a:cs typeface="Arial" panose="020B0604020202020204" pitchFamily="34" charset="0"/>
            </a:endParaRPr>
          </a:p>
          <a:p>
            <a:pPr>
              <a:lnSpc>
                <a:spcPct val="107000"/>
              </a:lnSpc>
            </a:pP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 </a:t>
            </a: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people were amazing.  They communicated well and listened to me.   It was nothing but a wonderful experience</a:t>
            </a: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i="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pPr>
              <a:lnSpc>
                <a:spcPct val="107000"/>
              </a:lnSpc>
            </a:pPr>
            <a:r>
              <a:rPr lang="en-US" b="1" u="sng"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Positive Impact on Child</a:t>
            </a:r>
          </a:p>
          <a:p>
            <a:pPr>
              <a:lnSpc>
                <a:spcPct val="107000"/>
              </a:lnSpc>
            </a:pP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t>
            </a: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are working great with the kids.  We are making progress, lots of good breakthrough stuff.  I think this will positively affect the long term quality of my son’s life</a:t>
            </a: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r>
              <a:rPr lang="en-US" sz="1700" i="1" dirty="0" smtClean="0">
                <a:solidFill>
                  <a:srgbClr val="222222"/>
                </a:solidFill>
                <a:latin typeface="Arial" panose="020B0604020202020204" pitchFamily="34" charset="0"/>
                <a:ea typeface="Times New Roman" panose="02020603050405020304" pitchFamily="18" charset="0"/>
              </a:rPr>
              <a:t>“They </a:t>
            </a:r>
            <a:r>
              <a:rPr lang="en-US" sz="1700" i="1" dirty="0">
                <a:solidFill>
                  <a:srgbClr val="222222"/>
                </a:solidFill>
                <a:latin typeface="Arial" panose="020B0604020202020204" pitchFamily="34" charset="0"/>
                <a:ea typeface="Times New Roman" panose="02020603050405020304" pitchFamily="18" charset="0"/>
              </a:rPr>
              <a:t>have helped my son a lot, especially with his </a:t>
            </a:r>
            <a:r>
              <a:rPr lang="en-US" sz="1700" i="1" dirty="0" smtClean="0">
                <a:solidFill>
                  <a:srgbClr val="222222"/>
                </a:solidFill>
                <a:latin typeface="Arial" panose="020B0604020202020204" pitchFamily="34" charset="0"/>
                <a:ea typeface="Times New Roman" panose="02020603050405020304" pitchFamily="18" charset="0"/>
              </a:rPr>
              <a:t>behavior.”</a:t>
            </a:r>
            <a:endParaRPr lang="en-US"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object 9"/>
          <p:cNvSpPr txBox="1">
            <a:spLocks noGrp="1"/>
          </p:cNvSpPr>
          <p:nvPr>
            <p:ph type="title"/>
          </p:nvPr>
        </p:nvSpPr>
        <p:spPr>
          <a:xfrm>
            <a:off x="2306985" y="528255"/>
            <a:ext cx="4528820"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34</a:t>
            </a:r>
            <a:endParaRPr dirty="0"/>
          </a:p>
        </p:txBody>
      </p:sp>
    </p:spTree>
    <p:extLst>
      <p:ext uri="{BB962C8B-B14F-4D97-AF65-F5344CB8AC3E}">
        <p14:creationId xmlns:p14="http://schemas.microsoft.com/office/powerpoint/2010/main" val="577419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8" name="object 8"/>
          <p:cNvSpPr txBox="1"/>
          <p:nvPr/>
        </p:nvSpPr>
        <p:spPr>
          <a:xfrm>
            <a:off x="406418" y="1543749"/>
            <a:ext cx="8737582" cy="5259517"/>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2F902F"/>
                </a:solidFill>
                <a:latin typeface="Carlito"/>
                <a:cs typeface="Carlito"/>
              </a:rPr>
              <a:t>Positive experience with Wraparound</a:t>
            </a:r>
            <a:r>
              <a:rPr sz="2600" b="1" spc="15" dirty="0">
                <a:solidFill>
                  <a:srgbClr val="2F902F"/>
                </a:solidFill>
                <a:latin typeface="Carlito"/>
                <a:cs typeface="Carlito"/>
              </a:rPr>
              <a:t> </a:t>
            </a:r>
            <a:endParaRPr lang="en-US" sz="2600" b="1" spc="15" dirty="0" smtClean="0">
              <a:solidFill>
                <a:srgbClr val="2F902F"/>
              </a:solidFill>
              <a:latin typeface="Carlito"/>
              <a:cs typeface="Carlito"/>
            </a:endParaRPr>
          </a:p>
          <a:p>
            <a:pPr marL="12065">
              <a:lnSpc>
                <a:spcPct val="100000"/>
              </a:lnSpc>
              <a:spcBef>
                <a:spcPts val="850"/>
              </a:spcBef>
              <a:buSzPct val="128846"/>
              <a:tabLst>
                <a:tab pos="291465" algn="l"/>
              </a:tabLst>
            </a:pPr>
            <a:r>
              <a:rPr lang="en-US" sz="2000" b="1" u="sng" spc="15" dirty="0" smtClean="0">
                <a:latin typeface="Carlito"/>
                <a:cs typeface="Carlito"/>
              </a:rPr>
              <a:t>Education/Information</a:t>
            </a:r>
            <a:endParaRPr sz="2000" b="1" u="sng" dirty="0" smtClean="0">
              <a:latin typeface="Carlito"/>
              <a:cs typeface="Carlito"/>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"Our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team does a very good job keeping us informed of all of our options and suggesting things outside the box</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p>
          <a:p>
            <a:endPar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have helped me to understand what is going on a lot better</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endParaRPr lang="en-US" i="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r>
              <a:rPr lang="en-US" b="1" u="sng"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Collaborative</a:t>
            </a: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“I’ve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had 2 ICCs, both were resourceful; we would divide up jobs.  It felt like a team.  It was a great experience</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p>
          <a:p>
            <a:endParaRPr lang="en-US" sz="1600" i="1"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“It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is a great thing.  We work well.  They know how to make siblings a part of the group</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endPar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b="1" u="sng"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Improved Self-Confidence</a:t>
            </a:r>
            <a:endParaRPr lang="en-US" b="1" u="sng"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give me the confidence and support to be the best mother I can be</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team had a high level of commitment that empowered me to be more assertive.  It was a great experience</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object 9"/>
          <p:cNvSpPr txBox="1">
            <a:spLocks noGrp="1"/>
          </p:cNvSpPr>
          <p:nvPr>
            <p:ph type="title"/>
          </p:nvPr>
        </p:nvSpPr>
        <p:spPr>
          <a:xfrm>
            <a:off x="2306985" y="528255"/>
            <a:ext cx="4528820"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35</a:t>
            </a:r>
            <a:endParaRPr dirty="0"/>
          </a:p>
        </p:txBody>
      </p:sp>
    </p:spTree>
    <p:extLst>
      <p:ext uri="{BB962C8B-B14F-4D97-AF65-F5344CB8AC3E}">
        <p14:creationId xmlns:p14="http://schemas.microsoft.com/office/powerpoint/2010/main" val="4189316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8" name="object 8"/>
          <p:cNvSpPr txBox="1"/>
          <p:nvPr/>
        </p:nvSpPr>
        <p:spPr>
          <a:xfrm>
            <a:off x="594585" y="1707485"/>
            <a:ext cx="8129662" cy="1934119"/>
          </a:xfrm>
          <a:prstGeom prst="rect">
            <a:avLst/>
          </a:prstGeom>
        </p:spPr>
        <p:txBody>
          <a:bodyPr vert="horz" wrap="square" lIns="0" tIns="12700" rIns="0" bIns="0" rtlCol="0">
            <a:spAutoFit/>
          </a:bodyPr>
          <a:lstStyle/>
          <a:p>
            <a:pPr marL="12065">
              <a:lnSpc>
                <a:spcPct val="100000"/>
              </a:lnSpc>
              <a:spcBef>
                <a:spcPts val="100"/>
              </a:spcBef>
              <a:buSzPct val="128846"/>
              <a:tabLst>
                <a:tab pos="291465" algn="l"/>
              </a:tabLst>
            </a:pPr>
            <a:r>
              <a:rPr lang="en-US" sz="2600" b="1" spc="-5" dirty="0" smtClean="0">
                <a:solidFill>
                  <a:srgbClr val="FF0000"/>
                </a:solidFill>
                <a:latin typeface="Carlito"/>
                <a:cs typeface="Carlito"/>
              </a:rPr>
              <a:t>         Negative</a:t>
            </a:r>
            <a:r>
              <a:rPr sz="2600" b="1" spc="-5" dirty="0" smtClean="0">
                <a:solidFill>
                  <a:srgbClr val="FF0000"/>
                </a:solidFill>
                <a:latin typeface="Carlito"/>
                <a:cs typeface="Carlito"/>
              </a:rPr>
              <a:t> </a:t>
            </a:r>
            <a:r>
              <a:rPr sz="2600" b="1" spc="-5" dirty="0">
                <a:solidFill>
                  <a:srgbClr val="FF0000"/>
                </a:solidFill>
                <a:latin typeface="Carlito"/>
                <a:cs typeface="Carlito"/>
              </a:rPr>
              <a:t>experience with </a:t>
            </a:r>
            <a:r>
              <a:rPr sz="2600" b="1" spc="-5" dirty="0" smtClean="0">
                <a:solidFill>
                  <a:srgbClr val="FF0000"/>
                </a:solidFill>
                <a:latin typeface="Carlito"/>
                <a:cs typeface="Carlito"/>
              </a:rPr>
              <a:t>Wraparound</a:t>
            </a:r>
            <a:endParaRPr lang="en-US" sz="2600" b="1" spc="-5" dirty="0" smtClean="0">
              <a:solidFill>
                <a:srgbClr val="FF0000"/>
              </a:solidFill>
              <a:latin typeface="Carlito"/>
              <a:cs typeface="Carlito"/>
            </a:endParaRPr>
          </a:p>
          <a:p>
            <a:pPr>
              <a:lnSpc>
                <a:spcPct val="107000"/>
              </a:lnSpc>
              <a:spcAft>
                <a:spcPts val="800"/>
              </a:spcAft>
            </a:pPr>
            <a:r>
              <a:rPr lang="en-US" dirty="0">
                <a:latin typeface="Arial" panose="020B0604020202020204" pitchFamily="34" charset="0"/>
                <a:ea typeface="Calibri" panose="020F0502020204030204" pitchFamily="34" charset="0"/>
                <a:cs typeface="Times New Roman" panose="02020603050405020304" pitchFamily="18" charset="0"/>
              </a:rPr>
              <a:t>The following themes emerged from respondents who </a:t>
            </a:r>
            <a:r>
              <a:rPr lang="en-US" u="sng" dirty="0">
                <a:latin typeface="Arial" panose="020B0604020202020204" pitchFamily="34" charset="0"/>
                <a:ea typeface="Calibri" panose="020F0502020204030204" pitchFamily="34" charset="0"/>
                <a:cs typeface="Times New Roman" panose="02020603050405020304" pitchFamily="18" charset="0"/>
              </a:rPr>
              <a:t>identified issues, concerns or areas of improvement for ICC.</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2065">
              <a:lnSpc>
                <a:spcPct val="100000"/>
              </a:lnSpc>
              <a:spcBef>
                <a:spcPts val="100"/>
              </a:spcBef>
              <a:buSzPct val="128846"/>
              <a:tabLst>
                <a:tab pos="291465" algn="l"/>
              </a:tabLst>
            </a:pPr>
            <a:endParaRPr lang="en-US" sz="2600" b="1" spc="-5" dirty="0">
              <a:solidFill>
                <a:srgbClr val="FF0000"/>
              </a:solidFill>
              <a:latin typeface="Carlito"/>
              <a:cs typeface="Carlito"/>
            </a:endParaRPr>
          </a:p>
          <a:p>
            <a:pPr marL="12065">
              <a:lnSpc>
                <a:spcPct val="100000"/>
              </a:lnSpc>
              <a:spcBef>
                <a:spcPts val="100"/>
              </a:spcBef>
              <a:buSzPct val="128846"/>
              <a:tabLst>
                <a:tab pos="291465" algn="l"/>
              </a:tabLst>
            </a:pPr>
            <a:endParaRPr sz="2600" dirty="0">
              <a:solidFill>
                <a:srgbClr val="FF0000"/>
              </a:solidFill>
              <a:latin typeface="Carlito"/>
              <a:cs typeface="Carlito"/>
            </a:endParaRPr>
          </a:p>
        </p:txBody>
      </p:sp>
      <p:sp>
        <p:nvSpPr>
          <p:cNvPr id="9" name="object 9"/>
          <p:cNvSpPr txBox="1">
            <a:spLocks noGrp="1"/>
          </p:cNvSpPr>
          <p:nvPr>
            <p:ph type="title"/>
          </p:nvPr>
        </p:nvSpPr>
        <p:spPr>
          <a:xfrm>
            <a:off x="2306985" y="528255"/>
            <a:ext cx="6417262"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a:p>
        </p:txBody>
      </p:sp>
      <p:graphicFrame>
        <p:nvGraphicFramePr>
          <p:cNvPr id="11" name="object 11"/>
          <p:cNvGraphicFramePr>
            <a:graphicFrameLocks noGrp="1"/>
          </p:cNvGraphicFramePr>
          <p:nvPr>
            <p:extLst>
              <p:ext uri="{D42A27DB-BD31-4B8C-83A1-F6EECF244321}">
                <p14:modId xmlns:p14="http://schemas.microsoft.com/office/powerpoint/2010/main" val="1639731500"/>
              </p:ext>
            </p:extLst>
          </p:nvPr>
        </p:nvGraphicFramePr>
        <p:xfrm>
          <a:off x="2306985" y="2819400"/>
          <a:ext cx="4572000" cy="3664675"/>
        </p:xfrm>
        <a:graphic>
          <a:graphicData uri="http://schemas.openxmlformats.org/drawingml/2006/table">
            <a:tbl>
              <a:tblPr firstRow="1" bandRow="1">
                <a:tableStyleId>{2D5ABB26-0587-4C30-8999-92F81FD0307C}</a:tableStyleId>
              </a:tblPr>
              <a:tblGrid>
                <a:gridCol w="3255615"/>
                <a:gridCol w="1316385"/>
              </a:tblGrid>
              <a:tr h="266002">
                <a:tc>
                  <a:txBody>
                    <a:bodyPr/>
                    <a:lstStyle/>
                    <a:p>
                      <a:pPr marL="85090">
                        <a:lnSpc>
                          <a:spcPct val="100000"/>
                        </a:lnSpc>
                        <a:spcBef>
                          <a:spcPts val="235"/>
                        </a:spcBef>
                      </a:pPr>
                      <a:r>
                        <a:rPr lang="en-US" sz="1600" b="1" spc="-5" dirty="0" smtClean="0">
                          <a:solidFill>
                            <a:srgbClr val="FFFFFF"/>
                          </a:solidFill>
                          <a:latin typeface="Carlito"/>
                          <a:cs typeface="Carlito"/>
                        </a:rPr>
                        <a:t>Theme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85090">
                        <a:lnSpc>
                          <a:spcPct val="100000"/>
                        </a:lnSpc>
                        <a:spcBef>
                          <a:spcPts val="235"/>
                        </a:spcBef>
                      </a:pPr>
                      <a:r>
                        <a:rPr sz="1600" b="1" spc="-5" dirty="0">
                          <a:solidFill>
                            <a:srgbClr val="FFFFFF"/>
                          </a:solidFill>
                          <a:latin typeface="Carlito"/>
                          <a:cs typeface="Carlito"/>
                        </a:rPr>
                        <a:t>Frequency</a:t>
                      </a:r>
                      <a:endParaRPr sz="16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339099">
                <a:tc>
                  <a:txBody>
                    <a:bodyPr/>
                    <a:lstStyle/>
                    <a:p>
                      <a:pPr marL="85090">
                        <a:lnSpc>
                          <a:spcPct val="100000"/>
                        </a:lnSpc>
                        <a:spcBef>
                          <a:spcPts val="235"/>
                        </a:spcBef>
                      </a:pPr>
                      <a:r>
                        <a:rPr lang="en-US" sz="1600" spc="-5" dirty="0" smtClean="0">
                          <a:latin typeface="Carlito"/>
                          <a:cs typeface="Carlito"/>
                        </a:rPr>
                        <a:t>Services/Supports</a:t>
                      </a:r>
                      <a:r>
                        <a:rPr lang="en-US" sz="1600" spc="-5" baseline="0" dirty="0" smtClean="0">
                          <a:latin typeface="Carlito"/>
                          <a:cs typeface="Carlito"/>
                        </a:rPr>
                        <a:t> Not Set Up</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DCACF"/>
                    </a:solidFill>
                  </a:tcPr>
                </a:tc>
                <a:tc>
                  <a:txBody>
                    <a:bodyPr/>
                    <a:lstStyle/>
                    <a:p>
                      <a:pPr marL="85090">
                        <a:lnSpc>
                          <a:spcPct val="100000"/>
                        </a:lnSpc>
                        <a:spcBef>
                          <a:spcPts val="235"/>
                        </a:spcBef>
                      </a:pPr>
                      <a:r>
                        <a:rPr lang="en-US" sz="1600" spc="-5" dirty="0" smtClean="0">
                          <a:latin typeface="Carlito"/>
                          <a:cs typeface="Carlito"/>
                        </a:rPr>
                        <a:t>14</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DCACF"/>
                    </a:solidFill>
                  </a:tcPr>
                </a:tc>
              </a:tr>
              <a:tr h="339099">
                <a:tc>
                  <a:txBody>
                    <a:bodyPr/>
                    <a:lstStyle/>
                    <a:p>
                      <a:pPr marL="85090">
                        <a:lnSpc>
                          <a:spcPct val="100000"/>
                        </a:lnSpc>
                        <a:spcBef>
                          <a:spcPts val="235"/>
                        </a:spcBef>
                      </a:pPr>
                      <a:r>
                        <a:rPr lang="en-US" sz="1600" spc="-5" dirty="0" smtClean="0">
                          <a:latin typeface="Carlito"/>
                          <a:cs typeface="Carlito"/>
                        </a:rPr>
                        <a:t>Communication Issues</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c>
                  <a:txBody>
                    <a:bodyPr/>
                    <a:lstStyle/>
                    <a:p>
                      <a:pPr marL="85090">
                        <a:lnSpc>
                          <a:spcPct val="100000"/>
                        </a:lnSpc>
                        <a:spcBef>
                          <a:spcPts val="235"/>
                        </a:spcBef>
                      </a:pPr>
                      <a:r>
                        <a:rPr lang="en-US" sz="1600" spc="-5" dirty="0" smtClean="0">
                          <a:latin typeface="Carlito"/>
                          <a:cs typeface="Carlito"/>
                        </a:rPr>
                        <a:t>14</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r>
              <a:tr h="339099">
                <a:tc>
                  <a:txBody>
                    <a:bodyPr/>
                    <a:lstStyle/>
                    <a:p>
                      <a:pPr marL="85090">
                        <a:lnSpc>
                          <a:spcPct val="100000"/>
                        </a:lnSpc>
                        <a:spcBef>
                          <a:spcPts val="235"/>
                        </a:spcBef>
                      </a:pPr>
                      <a:r>
                        <a:rPr lang="en-US" sz="1600" spc="-5" dirty="0" smtClean="0">
                          <a:latin typeface="Carlito"/>
                          <a:cs typeface="Carlito"/>
                        </a:rPr>
                        <a:t>Services</a:t>
                      </a:r>
                      <a:r>
                        <a:rPr lang="en-US" sz="1600" spc="-5" baseline="0" dirty="0" smtClean="0">
                          <a:latin typeface="Carlito"/>
                          <a:cs typeface="Carlito"/>
                        </a:rPr>
                        <a:t> Ending Too Soon</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c>
                  <a:txBody>
                    <a:bodyPr/>
                    <a:lstStyle/>
                    <a:p>
                      <a:pPr marL="85090">
                        <a:lnSpc>
                          <a:spcPct val="100000"/>
                        </a:lnSpc>
                        <a:spcBef>
                          <a:spcPts val="235"/>
                        </a:spcBef>
                      </a:pPr>
                      <a:r>
                        <a:rPr lang="en-US" sz="1600" spc="-5" dirty="0" smtClean="0">
                          <a:latin typeface="Carlito"/>
                          <a:cs typeface="Carlito"/>
                        </a:rPr>
                        <a:t>13</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r>
              <a:tr h="339099">
                <a:tc>
                  <a:txBody>
                    <a:bodyPr/>
                    <a:lstStyle/>
                    <a:p>
                      <a:pPr marL="85090">
                        <a:lnSpc>
                          <a:spcPct val="100000"/>
                        </a:lnSpc>
                        <a:spcBef>
                          <a:spcPts val="235"/>
                        </a:spcBef>
                      </a:pPr>
                      <a:r>
                        <a:rPr lang="en-US" sz="1600" spc="-5" dirty="0" smtClean="0">
                          <a:latin typeface="Carlito"/>
                          <a:cs typeface="Carlito"/>
                        </a:rPr>
                        <a:t>Lack</a:t>
                      </a:r>
                      <a:r>
                        <a:rPr lang="en-US" sz="1600" spc="-5" baseline="0" dirty="0" smtClean="0">
                          <a:latin typeface="Carlito"/>
                          <a:cs typeface="Carlito"/>
                        </a:rPr>
                        <a:t> of Follow Through</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c>
                  <a:txBody>
                    <a:bodyPr/>
                    <a:lstStyle/>
                    <a:p>
                      <a:pPr marL="85090">
                        <a:lnSpc>
                          <a:spcPct val="100000"/>
                        </a:lnSpc>
                        <a:spcBef>
                          <a:spcPts val="235"/>
                        </a:spcBef>
                      </a:pPr>
                      <a:r>
                        <a:rPr lang="en-US" sz="1600" spc="-5" dirty="0" smtClean="0">
                          <a:latin typeface="Carlito"/>
                          <a:cs typeface="Carlito"/>
                        </a:rPr>
                        <a:t>13</a:t>
                      </a: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r>
              <a:tr h="339099">
                <a:tc>
                  <a:txBody>
                    <a:bodyPr/>
                    <a:lstStyle/>
                    <a:p>
                      <a:pPr marL="85090">
                        <a:lnSpc>
                          <a:spcPct val="100000"/>
                        </a:lnSpc>
                        <a:spcBef>
                          <a:spcPts val="235"/>
                        </a:spcBef>
                      </a:pPr>
                      <a:r>
                        <a:rPr lang="en-US" sz="1600" spc="-5" dirty="0" smtClean="0">
                          <a:latin typeface="Carlito"/>
                          <a:cs typeface="Carlito"/>
                        </a:rPr>
                        <a:t>Inconsistent Meetings</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c>
                  <a:txBody>
                    <a:bodyPr/>
                    <a:lstStyle/>
                    <a:p>
                      <a:pPr marL="85090">
                        <a:lnSpc>
                          <a:spcPct val="100000"/>
                        </a:lnSpc>
                        <a:spcBef>
                          <a:spcPts val="235"/>
                        </a:spcBef>
                      </a:pPr>
                      <a:r>
                        <a:rPr lang="en-US" sz="1600" spc="-5" dirty="0" smtClean="0">
                          <a:latin typeface="Carlito"/>
                          <a:cs typeface="Carlito"/>
                        </a:rPr>
                        <a:t>8</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r>
              <a:tr h="339099">
                <a:tc>
                  <a:txBody>
                    <a:bodyPr/>
                    <a:lstStyle/>
                    <a:p>
                      <a:pPr marL="85090">
                        <a:lnSpc>
                          <a:spcPct val="100000"/>
                        </a:lnSpc>
                        <a:spcBef>
                          <a:spcPts val="235"/>
                        </a:spcBef>
                      </a:pPr>
                      <a:r>
                        <a:rPr lang="en-US" sz="1600" spc="-5" dirty="0" smtClean="0">
                          <a:latin typeface="Carlito"/>
                          <a:cs typeface="Carlito"/>
                        </a:rPr>
                        <a:t>Issues</a:t>
                      </a:r>
                      <a:r>
                        <a:rPr lang="en-US" sz="1600" spc="-5" baseline="0" dirty="0" smtClean="0">
                          <a:latin typeface="Carlito"/>
                          <a:cs typeface="Carlito"/>
                        </a:rPr>
                        <a:t> with Meeting</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c>
                  <a:txBody>
                    <a:bodyPr/>
                    <a:lstStyle/>
                    <a:p>
                      <a:pPr marL="85090">
                        <a:lnSpc>
                          <a:spcPct val="100000"/>
                        </a:lnSpc>
                        <a:spcBef>
                          <a:spcPts val="235"/>
                        </a:spcBef>
                      </a:pPr>
                      <a:r>
                        <a:rPr lang="en-US" sz="1600" spc="-5" dirty="0" smtClean="0">
                          <a:latin typeface="Carlito"/>
                          <a:cs typeface="Carlito"/>
                        </a:rPr>
                        <a:t>7</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r>
              <a:tr h="339099">
                <a:tc>
                  <a:txBody>
                    <a:bodyPr/>
                    <a:lstStyle/>
                    <a:p>
                      <a:pPr marL="85090">
                        <a:lnSpc>
                          <a:spcPct val="100000"/>
                        </a:lnSpc>
                        <a:spcBef>
                          <a:spcPts val="235"/>
                        </a:spcBef>
                      </a:pPr>
                      <a:r>
                        <a:rPr lang="en-US" sz="1600" spc="-5" dirty="0" smtClean="0">
                          <a:latin typeface="Carlito"/>
                          <a:cs typeface="Carlito"/>
                        </a:rPr>
                        <a:t>Too</a:t>
                      </a:r>
                      <a:r>
                        <a:rPr lang="en-US" sz="1600" spc="-5" baseline="0" dirty="0" smtClean="0">
                          <a:latin typeface="Carlito"/>
                          <a:cs typeface="Carlito"/>
                        </a:rPr>
                        <a:t> Much Work Put on Caregiver</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c>
                  <a:txBody>
                    <a:bodyPr/>
                    <a:lstStyle/>
                    <a:p>
                      <a:pPr marL="85090">
                        <a:lnSpc>
                          <a:spcPct val="100000"/>
                        </a:lnSpc>
                        <a:spcBef>
                          <a:spcPts val="235"/>
                        </a:spcBef>
                      </a:pPr>
                      <a:r>
                        <a:rPr lang="en-US" sz="1600" spc="-5" dirty="0" smtClean="0">
                          <a:latin typeface="Carlito"/>
                          <a:cs typeface="Carlito"/>
                        </a:rPr>
                        <a:t>6</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r>
              <a:tr h="339099">
                <a:tc>
                  <a:txBody>
                    <a:bodyPr/>
                    <a:lstStyle/>
                    <a:p>
                      <a:pPr marL="85090">
                        <a:lnSpc>
                          <a:spcPct val="100000"/>
                        </a:lnSpc>
                        <a:spcBef>
                          <a:spcPts val="235"/>
                        </a:spcBef>
                      </a:pPr>
                      <a:r>
                        <a:rPr lang="en-US" sz="1600" spc="-5" dirty="0" smtClean="0">
                          <a:latin typeface="Carlito"/>
                          <a:cs typeface="Carlito"/>
                        </a:rPr>
                        <a:t>Staff</a:t>
                      </a:r>
                      <a:r>
                        <a:rPr lang="en-US" sz="1600" spc="-5" baseline="0" dirty="0" smtClean="0">
                          <a:latin typeface="Carlito"/>
                          <a:cs typeface="Carlito"/>
                        </a:rPr>
                        <a:t> Turnover</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c>
                  <a:txBody>
                    <a:bodyPr/>
                    <a:lstStyle/>
                    <a:p>
                      <a:pPr marL="85090">
                        <a:lnSpc>
                          <a:spcPct val="100000"/>
                        </a:lnSpc>
                        <a:spcBef>
                          <a:spcPts val="235"/>
                        </a:spcBef>
                      </a:pPr>
                      <a:r>
                        <a:rPr lang="en-US" sz="1600" spc="-5" dirty="0" smtClean="0">
                          <a:latin typeface="Carlito"/>
                          <a:cs typeface="Carlito"/>
                        </a:rPr>
                        <a:t>6</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r>
              <a:tr h="339099">
                <a:tc>
                  <a:txBody>
                    <a:bodyPr/>
                    <a:lstStyle/>
                    <a:p>
                      <a:pPr marL="85090">
                        <a:lnSpc>
                          <a:spcPct val="100000"/>
                        </a:lnSpc>
                        <a:spcBef>
                          <a:spcPts val="235"/>
                        </a:spcBef>
                      </a:pPr>
                      <a:r>
                        <a:rPr lang="en-US" sz="1600" spc="-5" dirty="0" smtClean="0">
                          <a:latin typeface="Carlito"/>
                          <a:cs typeface="Carlito"/>
                        </a:rPr>
                        <a:t>Not</a:t>
                      </a:r>
                      <a:r>
                        <a:rPr lang="en-US" sz="1600" spc="-5" baseline="0" dirty="0" smtClean="0">
                          <a:latin typeface="Carlito"/>
                          <a:cs typeface="Carlito"/>
                        </a:rPr>
                        <a:t> the Right Fit</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c>
                  <a:txBody>
                    <a:bodyPr/>
                    <a:lstStyle/>
                    <a:p>
                      <a:pPr marL="85090">
                        <a:lnSpc>
                          <a:spcPct val="100000"/>
                        </a:lnSpc>
                        <a:spcBef>
                          <a:spcPts val="235"/>
                        </a:spcBef>
                      </a:pPr>
                      <a:r>
                        <a:rPr lang="en-US" sz="1600" spc="-5" dirty="0" smtClean="0">
                          <a:latin typeface="Carlito"/>
                          <a:cs typeface="Carlito"/>
                        </a:rPr>
                        <a:t>4</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DCACF"/>
                    </a:solidFill>
                  </a:tcPr>
                </a:tc>
              </a:tr>
              <a:tr h="339099">
                <a:tc>
                  <a:txBody>
                    <a:bodyPr/>
                    <a:lstStyle/>
                    <a:p>
                      <a:pPr marL="85090">
                        <a:lnSpc>
                          <a:spcPct val="100000"/>
                        </a:lnSpc>
                        <a:spcBef>
                          <a:spcPts val="235"/>
                        </a:spcBef>
                      </a:pPr>
                      <a:r>
                        <a:rPr lang="en-US" sz="1600" spc="-5" dirty="0" smtClean="0">
                          <a:latin typeface="Carlito"/>
                          <a:cs typeface="Carlito"/>
                        </a:rPr>
                        <a:t>Lack</a:t>
                      </a:r>
                      <a:r>
                        <a:rPr lang="en-US" sz="1600" spc="-5" baseline="0" dirty="0" smtClean="0">
                          <a:latin typeface="Carlito"/>
                          <a:cs typeface="Carlito"/>
                        </a:rPr>
                        <a:t> of Impact on Child</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c>
                  <a:txBody>
                    <a:bodyPr/>
                    <a:lstStyle/>
                    <a:p>
                      <a:pPr marL="85090">
                        <a:lnSpc>
                          <a:spcPct val="100000"/>
                        </a:lnSpc>
                        <a:spcBef>
                          <a:spcPts val="235"/>
                        </a:spcBef>
                      </a:pPr>
                      <a:r>
                        <a:rPr lang="en-US" sz="1600" spc="-5" dirty="0" smtClean="0">
                          <a:latin typeface="Carlito"/>
                          <a:cs typeface="Carlito"/>
                        </a:rPr>
                        <a:t>3</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6E8"/>
                    </a:solidFill>
                  </a:tcPr>
                </a:tc>
              </a:tr>
            </a:tbl>
          </a:graphicData>
        </a:graphic>
      </p:graphicFrame>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36</a:t>
            </a:r>
            <a:endParaRP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7" name="object 7"/>
          <p:cNvSpPr/>
          <p:nvPr/>
        </p:nvSpPr>
        <p:spPr>
          <a:xfrm>
            <a:off x="7323728" y="5334000"/>
            <a:ext cx="1447800" cy="369570"/>
          </a:xfrm>
          <a:custGeom>
            <a:avLst/>
            <a:gdLst/>
            <a:ahLst/>
            <a:cxnLst/>
            <a:rect l="l" t="t" r="r" b="b"/>
            <a:pathLst>
              <a:path w="1447800" h="369570">
                <a:moveTo>
                  <a:pt x="1447797" y="369324"/>
                </a:moveTo>
                <a:lnTo>
                  <a:pt x="0" y="369324"/>
                </a:lnTo>
                <a:lnTo>
                  <a:pt x="0" y="0"/>
                </a:lnTo>
                <a:lnTo>
                  <a:pt x="1447797" y="0"/>
                </a:lnTo>
                <a:lnTo>
                  <a:pt x="1447797" y="369324"/>
                </a:lnTo>
                <a:close/>
              </a:path>
            </a:pathLst>
          </a:custGeom>
          <a:solidFill>
            <a:srgbClr val="FFFFFF"/>
          </a:solidFill>
        </p:spPr>
        <p:txBody>
          <a:bodyPr wrap="square" lIns="0" tIns="0" rIns="0" bIns="0" rtlCol="0"/>
          <a:lstStyle/>
          <a:p>
            <a:endParaRPr/>
          </a:p>
        </p:txBody>
      </p:sp>
      <p:sp>
        <p:nvSpPr>
          <p:cNvPr id="8" name="object 8"/>
          <p:cNvSpPr txBox="1">
            <a:spLocks noGrp="1"/>
          </p:cNvSpPr>
          <p:nvPr>
            <p:ph type="title"/>
          </p:nvPr>
        </p:nvSpPr>
        <p:spPr>
          <a:xfrm>
            <a:off x="2306984" y="574292"/>
            <a:ext cx="6093655"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9" name="object 9"/>
          <p:cNvSpPr txBox="1"/>
          <p:nvPr/>
        </p:nvSpPr>
        <p:spPr>
          <a:xfrm>
            <a:off x="355583" y="1482636"/>
            <a:ext cx="8610599" cy="6781857"/>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FF0000"/>
                </a:solidFill>
                <a:latin typeface="Carlito"/>
                <a:cs typeface="Carlito"/>
              </a:rPr>
              <a:t>Negative experience with </a:t>
            </a:r>
            <a:r>
              <a:rPr sz="2600" b="1" spc="-5" dirty="0" smtClean="0">
                <a:solidFill>
                  <a:srgbClr val="FF0000"/>
                </a:solidFill>
                <a:latin typeface="Carlito"/>
                <a:cs typeface="Carlito"/>
              </a:rPr>
              <a:t>Wraparound</a:t>
            </a:r>
            <a:endParaRPr lang="en-US" sz="2600" b="1" spc="-5" dirty="0" smtClean="0">
              <a:solidFill>
                <a:srgbClr val="FF0000"/>
              </a:solidFill>
              <a:latin typeface="Carlito"/>
              <a:cs typeface="Carlito"/>
            </a:endParaRPr>
          </a:p>
          <a:p>
            <a:pPr marL="12065">
              <a:lnSpc>
                <a:spcPct val="100000"/>
              </a:lnSpc>
              <a:spcBef>
                <a:spcPts val="850"/>
              </a:spcBef>
              <a:buSzPct val="128846"/>
              <a:tabLst>
                <a:tab pos="291465" algn="l"/>
              </a:tabLst>
            </a:pPr>
            <a:r>
              <a:rPr lang="en-US" sz="2000" b="1" u="sng" spc="-5" dirty="0" smtClean="0">
                <a:latin typeface="Carlito"/>
                <a:cs typeface="Carlito"/>
              </a:rPr>
              <a:t>Services/Supports Not Set Up</a:t>
            </a:r>
            <a:r>
              <a:rPr sz="2000" b="1" u="sng" spc="30" dirty="0" smtClean="0">
                <a:latin typeface="Carlito"/>
                <a:cs typeface="Carlito"/>
              </a:rPr>
              <a:t> </a:t>
            </a:r>
            <a:endParaRPr lang="en-US" sz="2000" b="1" u="sng" spc="30" dirty="0" smtClean="0">
              <a:latin typeface="Carlito"/>
              <a:cs typeface="Carlito"/>
            </a:endParaRPr>
          </a:p>
          <a:p>
            <a:r>
              <a:rPr lang="en-US" sz="17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“We </a:t>
            </a:r>
            <a:r>
              <a:rPr lang="en-US" sz="1700" i="1" dirty="0">
                <a:solidFill>
                  <a:srgbClr val="222222"/>
                </a:solidFill>
                <a:latin typeface="Arial" panose="020B0604020202020204" pitchFamily="34" charset="0"/>
                <a:ea typeface="Times New Roman" panose="02020603050405020304" pitchFamily="18" charset="0"/>
                <a:cs typeface="Arial" panose="020B0604020202020204" pitchFamily="34" charset="0"/>
              </a:rPr>
              <a:t>did make a plan with the ICC but at each meeting she focused on just repeating the goals of the plan.  She in no way helped to find a therapist or psychiatrist as we were promised</a:t>
            </a:r>
            <a:r>
              <a:rPr lang="en-US" sz="17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endParaRPr lang="en-US" sz="1700" i="1" dirty="0">
              <a:latin typeface="Arial" panose="020B0604020202020204" pitchFamily="34" charset="0"/>
              <a:ea typeface="Calibri" panose="020F0502020204030204" pitchFamily="34" charset="0"/>
              <a:cs typeface="Arial" panose="020B0604020202020204" pitchFamily="34" charset="0"/>
            </a:endParaRPr>
          </a:p>
          <a:p>
            <a:r>
              <a:rPr lang="en-US" sz="1700" i="1"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endParaRPr lang="en-US" sz="1700" i="1" dirty="0">
              <a:latin typeface="Arial" panose="020B0604020202020204" pitchFamily="34" charset="0"/>
              <a:ea typeface="Calibri" panose="020F0502020204030204" pitchFamily="34" charset="0"/>
              <a:cs typeface="Arial" panose="020B0604020202020204" pitchFamily="34" charset="0"/>
            </a:endParaRPr>
          </a:p>
          <a:p>
            <a:r>
              <a:rPr lang="en-US" sz="17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“We </a:t>
            </a:r>
            <a:r>
              <a:rPr lang="en-US" sz="1700" i="1" dirty="0">
                <a:solidFill>
                  <a:srgbClr val="222222"/>
                </a:solidFill>
                <a:latin typeface="Arial" panose="020B0604020202020204" pitchFamily="34" charset="0"/>
                <a:ea typeface="Times New Roman" panose="02020603050405020304" pitchFamily="18" charset="0"/>
                <a:cs typeface="Arial" panose="020B0604020202020204" pitchFamily="34" charset="0"/>
              </a:rPr>
              <a:t>were told that team members were busy with many other people. Services have been requested but have not been secured</a:t>
            </a:r>
            <a:r>
              <a:rPr lang="en-US" sz="17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endParaRPr lang="en-US" sz="1700" i="1" dirty="0">
              <a:latin typeface="Arial" panose="020B0604020202020204" pitchFamily="34" charset="0"/>
              <a:ea typeface="Calibri" panose="020F0502020204030204" pitchFamily="34" charset="0"/>
              <a:cs typeface="Arial" panose="020B0604020202020204" pitchFamily="34" charset="0"/>
            </a:endParaRPr>
          </a:p>
          <a:p>
            <a:pPr marL="12065">
              <a:spcBef>
                <a:spcPts val="850"/>
              </a:spcBef>
              <a:buSzPct val="128846"/>
              <a:tabLst>
                <a:tab pos="291465" algn="l"/>
              </a:tabLst>
            </a:pPr>
            <a:r>
              <a:rPr lang="en-US" sz="1600" i="1" dirty="0" smtClean="0">
                <a:latin typeface="Arial" panose="020B0604020202020204" pitchFamily="34" charset="0"/>
                <a:cs typeface="Arial" panose="020B0604020202020204" pitchFamily="34" charset="0"/>
              </a:rPr>
              <a:t>“I </a:t>
            </a:r>
            <a:r>
              <a:rPr lang="en-US" sz="1600" i="1" dirty="0">
                <a:latin typeface="Arial" panose="020B0604020202020204" pitchFamily="34" charset="0"/>
                <a:cs typeface="Arial" panose="020B0604020202020204" pitchFamily="34" charset="0"/>
              </a:rPr>
              <a:t>wish there were more providers in the area and not long waitlists.  I am still waiting for a Behavioral PCP and Evaluation Diagnosis – on a year long wait list</a:t>
            </a:r>
            <a:r>
              <a:rPr lang="en-US" sz="1600" i="1" dirty="0" smtClean="0">
                <a:latin typeface="Arial" panose="020B0604020202020204" pitchFamily="34" charset="0"/>
                <a:cs typeface="Arial" panose="020B0604020202020204" pitchFamily="34" charset="0"/>
              </a:rPr>
              <a:t>.”</a:t>
            </a:r>
            <a:endParaRPr lang="en-US" sz="1600" i="1" dirty="0">
              <a:latin typeface="Arial" panose="020B0604020202020204" pitchFamily="34" charset="0"/>
              <a:cs typeface="Arial" panose="020B0604020202020204" pitchFamily="34" charset="0"/>
            </a:endParaRPr>
          </a:p>
          <a:p>
            <a:pPr marL="12065" lvl="0">
              <a:spcBef>
                <a:spcPts val="850"/>
              </a:spcBef>
              <a:buSzPct val="128846"/>
              <a:tabLst>
                <a:tab pos="291465" algn="l"/>
              </a:tabLst>
            </a:pPr>
            <a:r>
              <a:rPr lang="en-US" sz="2000" b="1" u="sng" spc="-5" dirty="0" smtClean="0">
                <a:solidFill>
                  <a:prstClr val="black"/>
                </a:solidFill>
                <a:latin typeface="Carlito"/>
                <a:cs typeface="Carlito"/>
              </a:rPr>
              <a:t>Communication Issues</a:t>
            </a:r>
            <a:endParaRPr lang="en-US" sz="2000" b="1" u="sng" spc="30" dirty="0">
              <a:solidFill>
                <a:prstClr val="black"/>
              </a:solidFill>
              <a:latin typeface="Carlito"/>
              <a:cs typeface="Carlito"/>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“Weeks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went by without hearing from any team members</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p>
          <a:p>
            <a:endParaRPr lang="en-US" sz="1600" i="1"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“I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did not feel confident in the ICC and her lack of communication between our daughter myself and her dad</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Family Partner was too busy talking to listen to my problems</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2065">
              <a:lnSpc>
                <a:spcPct val="100000"/>
              </a:lnSpc>
              <a:spcBef>
                <a:spcPts val="850"/>
              </a:spcBef>
              <a:buSzPct val="128846"/>
              <a:tabLst>
                <a:tab pos="291465" algn="l"/>
              </a:tabLst>
            </a:pPr>
            <a:endParaRPr lang="en-US" sz="2600" b="1" spc="30" dirty="0">
              <a:solidFill>
                <a:srgbClr val="FF0000"/>
              </a:solidFill>
              <a:latin typeface="Carlito"/>
              <a:cs typeface="Carlito"/>
            </a:endParaRPr>
          </a:p>
          <a:p>
            <a:pPr marL="12065">
              <a:lnSpc>
                <a:spcPct val="100000"/>
              </a:lnSpc>
              <a:spcBef>
                <a:spcPts val="850"/>
              </a:spcBef>
              <a:buSzPct val="128846"/>
              <a:tabLst>
                <a:tab pos="291465" algn="l"/>
              </a:tabLst>
            </a:pPr>
            <a:endParaRPr sz="2600" dirty="0">
              <a:solidFill>
                <a:srgbClr val="FF0000"/>
              </a:solidFill>
              <a:latin typeface="Carlito"/>
              <a:cs typeface="Carlito"/>
            </a:endParaRPr>
          </a:p>
        </p:txBody>
      </p:sp>
      <p:sp>
        <p:nvSpPr>
          <p:cNvPr id="10" name="object 10"/>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37</a:t>
            </a:r>
            <a:endParaRP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7" name="object 7"/>
          <p:cNvSpPr/>
          <p:nvPr/>
        </p:nvSpPr>
        <p:spPr>
          <a:xfrm>
            <a:off x="7696184" y="5486388"/>
            <a:ext cx="1447800" cy="369570"/>
          </a:xfrm>
          <a:custGeom>
            <a:avLst/>
            <a:gdLst/>
            <a:ahLst/>
            <a:cxnLst/>
            <a:rect l="l" t="t" r="r" b="b"/>
            <a:pathLst>
              <a:path w="1447800" h="369570">
                <a:moveTo>
                  <a:pt x="1447797" y="369324"/>
                </a:moveTo>
                <a:lnTo>
                  <a:pt x="0" y="369324"/>
                </a:lnTo>
                <a:lnTo>
                  <a:pt x="0" y="0"/>
                </a:lnTo>
                <a:lnTo>
                  <a:pt x="1447797" y="0"/>
                </a:lnTo>
                <a:lnTo>
                  <a:pt x="1447797" y="369324"/>
                </a:lnTo>
                <a:close/>
              </a:path>
            </a:pathLst>
          </a:custGeom>
          <a:solidFill>
            <a:srgbClr val="FFFFFF"/>
          </a:solidFill>
        </p:spPr>
        <p:txBody>
          <a:bodyPr wrap="square" lIns="0" tIns="0" rIns="0" bIns="0" rtlCol="0"/>
          <a:lstStyle/>
          <a:p>
            <a:endParaRPr/>
          </a:p>
        </p:txBody>
      </p:sp>
      <p:sp>
        <p:nvSpPr>
          <p:cNvPr id="8" name="object 8"/>
          <p:cNvSpPr txBox="1">
            <a:spLocks noGrp="1"/>
          </p:cNvSpPr>
          <p:nvPr>
            <p:ph type="title"/>
          </p:nvPr>
        </p:nvSpPr>
        <p:spPr>
          <a:xfrm>
            <a:off x="2306984" y="574292"/>
            <a:ext cx="6093655"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9" name="object 9"/>
          <p:cNvSpPr txBox="1"/>
          <p:nvPr/>
        </p:nvSpPr>
        <p:spPr>
          <a:xfrm>
            <a:off x="355583" y="1447799"/>
            <a:ext cx="8610599" cy="5048818"/>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FF0000"/>
                </a:solidFill>
                <a:latin typeface="Carlito"/>
                <a:cs typeface="Carlito"/>
              </a:rPr>
              <a:t>Negative experience with </a:t>
            </a:r>
            <a:r>
              <a:rPr sz="2600" b="1" spc="-5" dirty="0" smtClean="0">
                <a:solidFill>
                  <a:srgbClr val="FF0000"/>
                </a:solidFill>
                <a:latin typeface="Carlito"/>
                <a:cs typeface="Carlito"/>
              </a:rPr>
              <a:t>Wraparound</a:t>
            </a:r>
            <a:endParaRPr lang="en-US" sz="2600" b="1" spc="-5" dirty="0" smtClean="0">
              <a:solidFill>
                <a:srgbClr val="FF0000"/>
              </a:solidFill>
              <a:latin typeface="Carlito"/>
              <a:cs typeface="Carlito"/>
            </a:endParaRPr>
          </a:p>
          <a:p>
            <a:pPr marL="12065">
              <a:lnSpc>
                <a:spcPct val="100000"/>
              </a:lnSpc>
              <a:spcBef>
                <a:spcPts val="850"/>
              </a:spcBef>
              <a:buSzPct val="128846"/>
              <a:tabLst>
                <a:tab pos="291465" algn="l"/>
              </a:tabLst>
            </a:pPr>
            <a:r>
              <a:rPr lang="en-US" sz="2000" b="1" u="sng" spc="-5" dirty="0" smtClean="0">
                <a:latin typeface="Carlito"/>
                <a:cs typeface="Carlito"/>
              </a:rPr>
              <a:t>Services Ending Too Soon</a:t>
            </a: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way they terminated I was very upset.  We were all busy but I was told abruptly that the services would stop before we were ready for that to happen.  Things went well with our first coordinator but she was replaced and it went downhill from there</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“Everything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was fantastic service wise but I didn’t feel my daughter’s needs were actually met and it was closed too soon.  I disagreed but she was a good girl, not rebellious, and so they stopped</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p>
          <a:p>
            <a:endParaRPr lang="en-US" sz="1600" i="1"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“It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was great but it ended before it should have because the insurance ran out</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2065" lvl="0">
              <a:spcBef>
                <a:spcPts val="850"/>
              </a:spcBef>
              <a:buSzPct val="128846"/>
              <a:tabLst>
                <a:tab pos="291465" algn="l"/>
              </a:tabLst>
            </a:pPr>
            <a:r>
              <a:rPr lang="en-US" sz="2000" b="1" u="sng" dirty="0" smtClean="0">
                <a:latin typeface="Carlito"/>
                <a:cs typeface="Times New Roman" panose="02020603050405020304" pitchFamily="18" charset="0"/>
              </a:rPr>
              <a:t>Lack of Follow Through</a:t>
            </a:r>
            <a:endParaRPr lang="en-US" sz="2000" b="1" u="sng" spc="30" dirty="0">
              <a:solidFill>
                <a:prstClr val="black"/>
              </a:solidFill>
              <a:latin typeface="Carlito"/>
              <a:cs typeface="Carlito"/>
            </a:endParaRPr>
          </a:p>
          <a:p>
            <a:r>
              <a:rPr lang="en-US" sz="16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“Nothing </a:t>
            </a:r>
            <a:r>
              <a:rPr lang="en-US" sz="1600" i="1" dirty="0">
                <a:solidFill>
                  <a:srgbClr val="222222"/>
                </a:solidFill>
                <a:latin typeface="Arial" panose="020B0604020202020204" pitchFamily="34" charset="0"/>
                <a:ea typeface="Times New Roman" panose="02020603050405020304" pitchFamily="18" charset="0"/>
                <a:cs typeface="Arial" panose="020B0604020202020204" pitchFamily="34" charset="0"/>
              </a:rPr>
              <a:t>got done.  They assigned things to others but they did nothing.  They said “we can’t do anything”. </a:t>
            </a:r>
            <a:endParaRPr lang="en-US" sz="1600" dirty="0">
              <a:latin typeface="Arial" panose="020B0604020202020204" pitchFamily="34" charset="0"/>
              <a:ea typeface="Calibri" panose="020F0502020204030204" pitchFamily="34" charset="0"/>
              <a:cs typeface="Arial" panose="020B0604020202020204" pitchFamily="34" charset="0"/>
            </a:endParaRPr>
          </a:p>
          <a:p>
            <a:r>
              <a:rPr lang="en-US" sz="1600" i="1"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endParaRPr lang="en-US" sz="1600" dirty="0">
              <a:latin typeface="Arial" panose="020B0604020202020204" pitchFamily="34" charset="0"/>
              <a:ea typeface="Calibri" panose="020F0502020204030204" pitchFamily="34" charset="0"/>
              <a:cs typeface="Arial" panose="020B0604020202020204" pitchFamily="34" charset="0"/>
            </a:endParaRPr>
          </a:p>
          <a:p>
            <a:r>
              <a:rPr lang="en-US" sz="16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“I </a:t>
            </a:r>
            <a:r>
              <a:rPr lang="en-US" sz="1600" i="1" dirty="0">
                <a:solidFill>
                  <a:srgbClr val="222222"/>
                </a:solidFill>
                <a:latin typeface="Arial" panose="020B0604020202020204" pitchFamily="34" charset="0"/>
                <a:ea typeface="Times New Roman" panose="02020603050405020304" pitchFamily="18" charset="0"/>
                <a:cs typeface="Arial" panose="020B0604020202020204" pitchFamily="34" charset="0"/>
              </a:rPr>
              <a:t>discontinued services because I was barely able to meet with anyone who works with our case.  There were constant call outs and rescheduled appointments and it became pointless to have this </a:t>
            </a:r>
            <a:r>
              <a:rPr lang="en-US" sz="16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service.”</a:t>
            </a:r>
            <a:endParaRPr lang="en-US" sz="2600" b="1" spc="30" dirty="0">
              <a:solidFill>
                <a:srgbClr val="FF0000"/>
              </a:solidFill>
              <a:latin typeface="Carlito"/>
              <a:cs typeface="Carlito"/>
            </a:endParaRPr>
          </a:p>
        </p:txBody>
      </p:sp>
      <p:sp>
        <p:nvSpPr>
          <p:cNvPr id="10" name="object 10"/>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38</a:t>
            </a:r>
            <a:endParaRPr dirty="0"/>
          </a:p>
        </p:txBody>
      </p:sp>
    </p:spTree>
    <p:extLst>
      <p:ext uri="{BB962C8B-B14F-4D97-AF65-F5344CB8AC3E}">
        <p14:creationId xmlns:p14="http://schemas.microsoft.com/office/powerpoint/2010/main" val="22388270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7" name="object 7"/>
          <p:cNvSpPr/>
          <p:nvPr/>
        </p:nvSpPr>
        <p:spPr>
          <a:xfrm>
            <a:off x="7696184" y="5486388"/>
            <a:ext cx="1447800" cy="369570"/>
          </a:xfrm>
          <a:custGeom>
            <a:avLst/>
            <a:gdLst/>
            <a:ahLst/>
            <a:cxnLst/>
            <a:rect l="l" t="t" r="r" b="b"/>
            <a:pathLst>
              <a:path w="1447800" h="369570">
                <a:moveTo>
                  <a:pt x="1447797" y="369324"/>
                </a:moveTo>
                <a:lnTo>
                  <a:pt x="0" y="369324"/>
                </a:lnTo>
                <a:lnTo>
                  <a:pt x="0" y="0"/>
                </a:lnTo>
                <a:lnTo>
                  <a:pt x="1447797" y="0"/>
                </a:lnTo>
                <a:lnTo>
                  <a:pt x="1447797" y="369324"/>
                </a:lnTo>
                <a:close/>
              </a:path>
            </a:pathLst>
          </a:custGeom>
          <a:solidFill>
            <a:srgbClr val="FFFFFF"/>
          </a:solidFill>
        </p:spPr>
        <p:txBody>
          <a:bodyPr wrap="square" lIns="0" tIns="0" rIns="0" bIns="0" rtlCol="0"/>
          <a:lstStyle/>
          <a:p>
            <a:endParaRPr/>
          </a:p>
        </p:txBody>
      </p:sp>
      <p:sp>
        <p:nvSpPr>
          <p:cNvPr id="8" name="object 8"/>
          <p:cNvSpPr txBox="1">
            <a:spLocks noGrp="1"/>
          </p:cNvSpPr>
          <p:nvPr>
            <p:ph type="title"/>
          </p:nvPr>
        </p:nvSpPr>
        <p:spPr>
          <a:xfrm>
            <a:off x="2306984" y="574292"/>
            <a:ext cx="6093655"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9" name="object 9"/>
          <p:cNvSpPr txBox="1"/>
          <p:nvPr/>
        </p:nvSpPr>
        <p:spPr>
          <a:xfrm>
            <a:off x="355583" y="1538282"/>
            <a:ext cx="8610599" cy="5338128"/>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FF0000"/>
                </a:solidFill>
                <a:latin typeface="Carlito"/>
                <a:cs typeface="Carlito"/>
              </a:rPr>
              <a:t>Negative experience with </a:t>
            </a:r>
            <a:r>
              <a:rPr sz="2600" b="1" spc="-5" dirty="0" smtClean="0">
                <a:solidFill>
                  <a:srgbClr val="FF0000"/>
                </a:solidFill>
                <a:latin typeface="Carlito"/>
                <a:cs typeface="Carlito"/>
              </a:rPr>
              <a:t>Wraparound</a:t>
            </a:r>
            <a:endParaRPr lang="en-US" sz="2600" b="1" spc="-5" dirty="0" smtClean="0">
              <a:solidFill>
                <a:srgbClr val="FF0000"/>
              </a:solidFill>
              <a:latin typeface="Carlito"/>
              <a:cs typeface="Carlito"/>
            </a:endParaRPr>
          </a:p>
          <a:p>
            <a:pPr marL="12065">
              <a:spcBef>
                <a:spcPts val="850"/>
              </a:spcBef>
              <a:buSzPct val="128846"/>
              <a:tabLst>
                <a:tab pos="291465" algn="l"/>
              </a:tabLst>
            </a:pPr>
            <a:r>
              <a:rPr lang="en-US" sz="2000" b="1" u="sng" spc="-5" dirty="0" smtClean="0">
                <a:latin typeface="Carlito"/>
                <a:cs typeface="Carlito"/>
              </a:rPr>
              <a:t>Inconsistent Meetings</a:t>
            </a: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“Team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members often did not show up for scheduled meetings at my home.  Weeks went by without hearing from any team members</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“I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am disappointed because the team doesn’t always show up for meetings.  I was told that team members were busy with other people</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2065" lvl="0">
              <a:spcBef>
                <a:spcPts val="850"/>
              </a:spcBef>
              <a:buSzPct val="128846"/>
              <a:tabLst>
                <a:tab pos="291465" algn="l"/>
              </a:tabLst>
            </a:pPr>
            <a:r>
              <a:rPr lang="en-US" sz="2000" b="1" u="sng" dirty="0" smtClean="0">
                <a:latin typeface="Carlito"/>
                <a:cs typeface="Times New Roman" panose="02020603050405020304" pitchFamily="18" charset="0"/>
              </a:rPr>
              <a:t>Issues with Meetings</a:t>
            </a:r>
            <a:endParaRPr lang="en-US" sz="2000" b="1" u="sng" spc="30" dirty="0">
              <a:solidFill>
                <a:prstClr val="black"/>
              </a:solidFill>
              <a:latin typeface="Carlito"/>
              <a:cs typeface="Carlito"/>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“Throughout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summer, they would not meet at our home.  They met at school and at my work, but refused to meet together at home</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“Meeting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times were not convenient.  They would only meet during my working hours.  Other than that, it was great.  The times were awful</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p>
          <a:p>
            <a:endParaRPr lang="en-US" sz="1600" i="1"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endParaRPr>
          </a:p>
          <a:p>
            <a:r>
              <a:rPr lang="en-US" sz="2000" b="1" u="sng" dirty="0" smtClean="0">
                <a:effectLst/>
                <a:latin typeface="Carlito"/>
                <a:ea typeface="Calibri" panose="020F0502020204030204" pitchFamily="34" charset="0"/>
                <a:cs typeface="Times New Roman" panose="02020603050405020304" pitchFamily="18" charset="0"/>
              </a:rPr>
              <a:t>Too Much Work Put on Caregiver</a:t>
            </a:r>
          </a:p>
          <a:p>
            <a:pPr>
              <a:lnSpc>
                <a:spcPct val="107000"/>
              </a:lnSpc>
            </a:pP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“I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had to do all the work.  Setting up the schedule, but I had to do it on my own.  She let me down</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endParaRPr lang="en-US" sz="2000" b="1" u="sng" dirty="0">
              <a:effectLst/>
              <a:latin typeface="Carlito"/>
              <a:ea typeface="Calibri" panose="020F0502020204030204" pitchFamily="34" charset="0"/>
              <a:cs typeface="Times New Roman" panose="02020603050405020304" pitchFamily="18" charset="0"/>
            </a:endParaRPr>
          </a:p>
        </p:txBody>
      </p:sp>
      <p:sp>
        <p:nvSpPr>
          <p:cNvPr id="10" name="object 10"/>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39</a:t>
            </a:r>
            <a:endParaRPr dirty="0"/>
          </a:p>
        </p:txBody>
      </p:sp>
    </p:spTree>
    <p:extLst>
      <p:ext uri="{BB962C8B-B14F-4D97-AF65-F5344CB8AC3E}">
        <p14:creationId xmlns:p14="http://schemas.microsoft.com/office/powerpoint/2010/main" val="1625843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884131" y="2349495"/>
            <a:ext cx="5962650" cy="711200"/>
            <a:chOff x="1884131" y="2349495"/>
            <a:chExt cx="5962650" cy="711200"/>
          </a:xfrm>
        </p:grpSpPr>
        <p:sp>
          <p:nvSpPr>
            <p:cNvPr id="3" name="object 3"/>
            <p:cNvSpPr/>
            <p:nvPr/>
          </p:nvSpPr>
          <p:spPr>
            <a:xfrm>
              <a:off x="1896831" y="2362195"/>
              <a:ext cx="5937250" cy="685800"/>
            </a:xfrm>
            <a:custGeom>
              <a:avLst/>
              <a:gdLst/>
              <a:ahLst/>
              <a:cxnLst/>
              <a:rect l="l" t="t" r="r" b="b"/>
              <a:pathLst>
                <a:path w="5937250" h="685800">
                  <a:moveTo>
                    <a:pt x="4292731" y="685798"/>
                  </a:moveTo>
                  <a:lnTo>
                    <a:pt x="0" y="685798"/>
                  </a:lnTo>
                  <a:lnTo>
                    <a:pt x="0" y="0"/>
                  </a:lnTo>
                  <a:lnTo>
                    <a:pt x="4292731" y="0"/>
                  </a:lnTo>
                  <a:lnTo>
                    <a:pt x="5937228" y="342899"/>
                  </a:lnTo>
                  <a:lnTo>
                    <a:pt x="4292731" y="685798"/>
                  </a:lnTo>
                  <a:close/>
                </a:path>
              </a:pathLst>
            </a:custGeom>
            <a:solidFill>
              <a:srgbClr val="4F80BC"/>
            </a:solidFill>
          </p:spPr>
          <p:txBody>
            <a:bodyPr wrap="square" lIns="0" tIns="0" rIns="0" bIns="0" rtlCol="0"/>
            <a:lstStyle/>
            <a:p>
              <a:endParaRPr/>
            </a:p>
          </p:txBody>
        </p:sp>
        <p:sp>
          <p:nvSpPr>
            <p:cNvPr id="4" name="object 4"/>
            <p:cNvSpPr/>
            <p:nvPr/>
          </p:nvSpPr>
          <p:spPr>
            <a:xfrm>
              <a:off x="1896831" y="2362195"/>
              <a:ext cx="5937250" cy="685800"/>
            </a:xfrm>
            <a:custGeom>
              <a:avLst/>
              <a:gdLst/>
              <a:ahLst/>
              <a:cxnLst/>
              <a:rect l="l" t="t" r="r" b="b"/>
              <a:pathLst>
                <a:path w="5937250" h="685800">
                  <a:moveTo>
                    <a:pt x="0" y="0"/>
                  </a:moveTo>
                  <a:lnTo>
                    <a:pt x="4292731" y="0"/>
                  </a:lnTo>
                  <a:lnTo>
                    <a:pt x="5937228" y="342899"/>
                  </a:lnTo>
                  <a:lnTo>
                    <a:pt x="4292731" y="685798"/>
                  </a:lnTo>
                  <a:lnTo>
                    <a:pt x="0" y="685798"/>
                  </a:lnTo>
                  <a:lnTo>
                    <a:pt x="0" y="0"/>
                  </a:lnTo>
                  <a:close/>
                </a:path>
              </a:pathLst>
            </a:custGeom>
            <a:ln w="25399">
              <a:solidFill>
                <a:srgbClr val="1F497C"/>
              </a:solidFill>
            </a:ln>
          </p:spPr>
          <p:txBody>
            <a:bodyPr wrap="square" lIns="0" tIns="0" rIns="0" bIns="0" rtlCol="0"/>
            <a:lstStyle/>
            <a:p>
              <a:endParaRPr/>
            </a:p>
          </p:txBody>
        </p:sp>
      </p:grpSp>
      <p:sp>
        <p:nvSpPr>
          <p:cNvPr id="5" name="object 5"/>
          <p:cNvSpPr txBox="1"/>
          <p:nvPr/>
        </p:nvSpPr>
        <p:spPr>
          <a:xfrm>
            <a:off x="2285579" y="2514531"/>
            <a:ext cx="3810421"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Engagement and</a:t>
            </a:r>
            <a:r>
              <a:rPr sz="2200" b="1" spc="-85" dirty="0">
                <a:latin typeface="Carlito"/>
                <a:cs typeface="Carlito"/>
              </a:rPr>
              <a:t> </a:t>
            </a:r>
            <a:r>
              <a:rPr sz="2200" b="1" spc="-5" dirty="0">
                <a:latin typeface="Carlito"/>
                <a:cs typeface="Carlito"/>
              </a:rPr>
              <a:t>Support</a:t>
            </a:r>
            <a:endParaRPr sz="2200" dirty="0">
              <a:latin typeface="Carlito"/>
              <a:cs typeface="Carlito"/>
            </a:endParaRPr>
          </a:p>
        </p:txBody>
      </p:sp>
      <p:grpSp>
        <p:nvGrpSpPr>
          <p:cNvPr id="6" name="object 6"/>
          <p:cNvGrpSpPr/>
          <p:nvPr/>
        </p:nvGrpSpPr>
        <p:grpSpPr>
          <a:xfrm>
            <a:off x="2197095" y="3111493"/>
            <a:ext cx="5650230" cy="711200"/>
            <a:chOff x="2197095" y="3111493"/>
            <a:chExt cx="5650230" cy="711200"/>
          </a:xfrm>
        </p:grpSpPr>
        <p:sp>
          <p:nvSpPr>
            <p:cNvPr id="7" name="object 7"/>
            <p:cNvSpPr/>
            <p:nvPr/>
          </p:nvSpPr>
          <p:spPr>
            <a:xfrm>
              <a:off x="2209795" y="3124193"/>
              <a:ext cx="5624830" cy="685800"/>
            </a:xfrm>
            <a:custGeom>
              <a:avLst/>
              <a:gdLst/>
              <a:ahLst/>
              <a:cxnLst/>
              <a:rect l="l" t="t" r="r" b="b"/>
              <a:pathLst>
                <a:path w="5624830" h="685800">
                  <a:moveTo>
                    <a:pt x="3979766" y="685798"/>
                  </a:moveTo>
                  <a:lnTo>
                    <a:pt x="0" y="685798"/>
                  </a:lnTo>
                  <a:lnTo>
                    <a:pt x="0" y="0"/>
                  </a:lnTo>
                  <a:lnTo>
                    <a:pt x="3979766" y="0"/>
                  </a:lnTo>
                  <a:lnTo>
                    <a:pt x="5624263" y="342899"/>
                  </a:lnTo>
                  <a:lnTo>
                    <a:pt x="3979766" y="685798"/>
                  </a:lnTo>
                  <a:close/>
                </a:path>
              </a:pathLst>
            </a:custGeom>
            <a:solidFill>
              <a:srgbClr val="4F80BC"/>
            </a:solidFill>
          </p:spPr>
          <p:txBody>
            <a:bodyPr wrap="square" lIns="0" tIns="0" rIns="0" bIns="0" rtlCol="0"/>
            <a:lstStyle/>
            <a:p>
              <a:endParaRPr/>
            </a:p>
          </p:txBody>
        </p:sp>
        <p:sp>
          <p:nvSpPr>
            <p:cNvPr id="8" name="object 8"/>
            <p:cNvSpPr/>
            <p:nvPr/>
          </p:nvSpPr>
          <p:spPr>
            <a:xfrm>
              <a:off x="2209795" y="3124193"/>
              <a:ext cx="5624830" cy="685800"/>
            </a:xfrm>
            <a:custGeom>
              <a:avLst/>
              <a:gdLst/>
              <a:ahLst/>
              <a:cxnLst/>
              <a:rect l="l" t="t" r="r" b="b"/>
              <a:pathLst>
                <a:path w="5624830" h="685800">
                  <a:moveTo>
                    <a:pt x="0" y="0"/>
                  </a:moveTo>
                  <a:lnTo>
                    <a:pt x="3979766" y="0"/>
                  </a:lnTo>
                  <a:lnTo>
                    <a:pt x="5624263" y="342899"/>
                  </a:lnTo>
                  <a:lnTo>
                    <a:pt x="3979766" y="685798"/>
                  </a:lnTo>
                  <a:lnTo>
                    <a:pt x="0" y="685798"/>
                  </a:lnTo>
                  <a:lnTo>
                    <a:pt x="0" y="0"/>
                  </a:lnTo>
                  <a:close/>
                </a:path>
              </a:pathLst>
            </a:custGeom>
            <a:ln w="25399">
              <a:solidFill>
                <a:srgbClr val="1F497C"/>
              </a:solidFill>
            </a:ln>
          </p:spPr>
          <p:txBody>
            <a:bodyPr wrap="square" lIns="0" tIns="0" rIns="0" bIns="0" rtlCol="0"/>
            <a:lstStyle/>
            <a:p>
              <a:endParaRPr/>
            </a:p>
          </p:txBody>
        </p:sp>
      </p:grpSp>
      <p:sp>
        <p:nvSpPr>
          <p:cNvPr id="9" name="object 9"/>
          <p:cNvSpPr txBox="1"/>
          <p:nvPr/>
        </p:nvSpPr>
        <p:spPr>
          <a:xfrm>
            <a:off x="2598541" y="3276530"/>
            <a:ext cx="2964059"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Team</a:t>
            </a:r>
            <a:r>
              <a:rPr sz="2200" b="1" spc="-80" dirty="0">
                <a:latin typeface="Carlito"/>
                <a:cs typeface="Carlito"/>
              </a:rPr>
              <a:t> </a:t>
            </a:r>
            <a:r>
              <a:rPr sz="2200" b="1" spc="-5" dirty="0">
                <a:latin typeface="Carlito"/>
                <a:cs typeface="Carlito"/>
              </a:rPr>
              <a:t>Preparation</a:t>
            </a:r>
            <a:endParaRPr sz="2200" dirty="0">
              <a:latin typeface="Carlito"/>
              <a:cs typeface="Carlito"/>
            </a:endParaRPr>
          </a:p>
        </p:txBody>
      </p:sp>
      <p:grpSp>
        <p:nvGrpSpPr>
          <p:cNvPr id="10" name="object 10"/>
          <p:cNvGrpSpPr/>
          <p:nvPr/>
        </p:nvGrpSpPr>
        <p:grpSpPr>
          <a:xfrm>
            <a:off x="3035293" y="4635490"/>
            <a:ext cx="4781550" cy="711200"/>
            <a:chOff x="3035293" y="4635490"/>
            <a:chExt cx="4781550" cy="711200"/>
          </a:xfrm>
        </p:grpSpPr>
        <p:sp>
          <p:nvSpPr>
            <p:cNvPr id="11" name="object 11"/>
            <p:cNvSpPr/>
            <p:nvPr/>
          </p:nvSpPr>
          <p:spPr>
            <a:xfrm>
              <a:off x="3047993" y="4648190"/>
              <a:ext cx="4756150" cy="685800"/>
            </a:xfrm>
            <a:custGeom>
              <a:avLst/>
              <a:gdLst/>
              <a:ahLst/>
              <a:cxnLst/>
              <a:rect l="l" t="t" r="r" b="b"/>
              <a:pathLst>
                <a:path w="4756150" h="685800">
                  <a:moveTo>
                    <a:pt x="3111618" y="685798"/>
                  </a:moveTo>
                  <a:lnTo>
                    <a:pt x="0" y="685798"/>
                  </a:lnTo>
                  <a:lnTo>
                    <a:pt x="0" y="0"/>
                  </a:lnTo>
                  <a:lnTo>
                    <a:pt x="3111618" y="0"/>
                  </a:lnTo>
                  <a:lnTo>
                    <a:pt x="4756140" y="342899"/>
                  </a:lnTo>
                  <a:lnTo>
                    <a:pt x="3111618" y="685798"/>
                  </a:lnTo>
                  <a:close/>
                </a:path>
              </a:pathLst>
            </a:custGeom>
            <a:solidFill>
              <a:srgbClr val="F69546"/>
            </a:solidFill>
          </p:spPr>
          <p:txBody>
            <a:bodyPr wrap="square" lIns="0" tIns="0" rIns="0" bIns="0" rtlCol="0"/>
            <a:lstStyle/>
            <a:p>
              <a:endParaRPr/>
            </a:p>
          </p:txBody>
        </p:sp>
        <p:sp>
          <p:nvSpPr>
            <p:cNvPr id="12" name="object 12"/>
            <p:cNvSpPr/>
            <p:nvPr/>
          </p:nvSpPr>
          <p:spPr>
            <a:xfrm>
              <a:off x="3047993" y="4648190"/>
              <a:ext cx="4756150" cy="685800"/>
            </a:xfrm>
            <a:custGeom>
              <a:avLst/>
              <a:gdLst/>
              <a:ahLst/>
              <a:cxnLst/>
              <a:rect l="l" t="t" r="r" b="b"/>
              <a:pathLst>
                <a:path w="4756150" h="685800">
                  <a:moveTo>
                    <a:pt x="0" y="0"/>
                  </a:moveTo>
                  <a:lnTo>
                    <a:pt x="3111618" y="0"/>
                  </a:lnTo>
                  <a:lnTo>
                    <a:pt x="4756140" y="342899"/>
                  </a:lnTo>
                  <a:lnTo>
                    <a:pt x="3111618" y="685798"/>
                  </a:lnTo>
                  <a:lnTo>
                    <a:pt x="0" y="685798"/>
                  </a:lnTo>
                  <a:lnTo>
                    <a:pt x="0" y="0"/>
                  </a:lnTo>
                  <a:close/>
                </a:path>
              </a:pathLst>
            </a:custGeom>
            <a:ln w="25399">
              <a:solidFill>
                <a:srgbClr val="CC5200"/>
              </a:solidFill>
            </a:ln>
          </p:spPr>
          <p:txBody>
            <a:bodyPr wrap="square" lIns="0" tIns="0" rIns="0" bIns="0" rtlCol="0"/>
            <a:lstStyle/>
            <a:p>
              <a:endParaRPr/>
            </a:p>
          </p:txBody>
        </p:sp>
      </p:grpSp>
      <p:sp>
        <p:nvSpPr>
          <p:cNvPr id="13" name="object 13"/>
          <p:cNvSpPr txBox="1"/>
          <p:nvPr/>
        </p:nvSpPr>
        <p:spPr>
          <a:xfrm>
            <a:off x="3436738" y="4800527"/>
            <a:ext cx="2506861"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Implementation</a:t>
            </a:r>
            <a:endParaRPr sz="2200" dirty="0">
              <a:latin typeface="Carlito"/>
              <a:cs typeface="Carlito"/>
            </a:endParaRPr>
          </a:p>
        </p:txBody>
      </p:sp>
      <p:grpSp>
        <p:nvGrpSpPr>
          <p:cNvPr id="14" name="object 14"/>
          <p:cNvGrpSpPr/>
          <p:nvPr/>
        </p:nvGrpSpPr>
        <p:grpSpPr>
          <a:xfrm>
            <a:off x="3416292" y="5397489"/>
            <a:ext cx="4570603" cy="711200"/>
            <a:chOff x="3416293" y="5397489"/>
            <a:chExt cx="4431030" cy="711200"/>
          </a:xfrm>
        </p:grpSpPr>
        <p:sp>
          <p:nvSpPr>
            <p:cNvPr id="15" name="object 15"/>
            <p:cNvSpPr/>
            <p:nvPr/>
          </p:nvSpPr>
          <p:spPr>
            <a:xfrm>
              <a:off x="3428992" y="5410189"/>
              <a:ext cx="4405630" cy="685800"/>
            </a:xfrm>
            <a:custGeom>
              <a:avLst/>
              <a:gdLst/>
              <a:ahLst/>
              <a:cxnLst/>
              <a:rect l="l" t="t" r="r" b="b"/>
              <a:pathLst>
                <a:path w="4405630" h="685800">
                  <a:moveTo>
                    <a:pt x="2760569" y="685798"/>
                  </a:moveTo>
                  <a:lnTo>
                    <a:pt x="0" y="685798"/>
                  </a:lnTo>
                  <a:lnTo>
                    <a:pt x="0" y="0"/>
                  </a:lnTo>
                  <a:lnTo>
                    <a:pt x="2760569" y="0"/>
                  </a:lnTo>
                  <a:lnTo>
                    <a:pt x="4405066" y="342899"/>
                  </a:lnTo>
                  <a:lnTo>
                    <a:pt x="2760569" y="685798"/>
                  </a:lnTo>
                  <a:close/>
                </a:path>
              </a:pathLst>
            </a:custGeom>
            <a:solidFill>
              <a:srgbClr val="F9BF8E"/>
            </a:solidFill>
          </p:spPr>
          <p:txBody>
            <a:bodyPr wrap="square" lIns="0" tIns="0" rIns="0" bIns="0" rtlCol="0"/>
            <a:lstStyle/>
            <a:p>
              <a:endParaRPr/>
            </a:p>
          </p:txBody>
        </p:sp>
        <p:sp>
          <p:nvSpPr>
            <p:cNvPr id="16" name="object 16"/>
            <p:cNvSpPr/>
            <p:nvPr/>
          </p:nvSpPr>
          <p:spPr>
            <a:xfrm>
              <a:off x="3428992" y="5410189"/>
              <a:ext cx="4405630" cy="685800"/>
            </a:xfrm>
            <a:custGeom>
              <a:avLst/>
              <a:gdLst/>
              <a:ahLst/>
              <a:cxnLst/>
              <a:rect l="l" t="t" r="r" b="b"/>
              <a:pathLst>
                <a:path w="4405630" h="685800">
                  <a:moveTo>
                    <a:pt x="0" y="0"/>
                  </a:moveTo>
                  <a:lnTo>
                    <a:pt x="2760569" y="0"/>
                  </a:lnTo>
                  <a:lnTo>
                    <a:pt x="4405066" y="342899"/>
                  </a:lnTo>
                  <a:lnTo>
                    <a:pt x="2760569" y="685798"/>
                  </a:lnTo>
                  <a:lnTo>
                    <a:pt x="0" y="685798"/>
                  </a:lnTo>
                  <a:lnTo>
                    <a:pt x="0" y="0"/>
                  </a:lnTo>
                  <a:close/>
                </a:path>
              </a:pathLst>
            </a:custGeom>
            <a:ln w="25399">
              <a:solidFill>
                <a:srgbClr val="F69546"/>
              </a:solidFill>
            </a:ln>
          </p:spPr>
          <p:txBody>
            <a:bodyPr wrap="square" lIns="0" tIns="0" rIns="0" bIns="0" rtlCol="0"/>
            <a:lstStyle/>
            <a:p>
              <a:endParaRPr/>
            </a:p>
          </p:txBody>
        </p:sp>
      </p:grpSp>
      <p:sp>
        <p:nvSpPr>
          <p:cNvPr id="17" name="object 17"/>
          <p:cNvSpPr txBox="1"/>
          <p:nvPr/>
        </p:nvSpPr>
        <p:spPr>
          <a:xfrm>
            <a:off x="3817738" y="5562525"/>
            <a:ext cx="3192661"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Transition</a:t>
            </a:r>
            <a:endParaRPr sz="2200" dirty="0">
              <a:latin typeface="Carlito"/>
              <a:cs typeface="Carlito"/>
            </a:endParaRPr>
          </a:p>
        </p:txBody>
      </p:sp>
      <p:grpSp>
        <p:nvGrpSpPr>
          <p:cNvPr id="18" name="object 18"/>
          <p:cNvGrpSpPr/>
          <p:nvPr/>
        </p:nvGrpSpPr>
        <p:grpSpPr>
          <a:xfrm>
            <a:off x="2578094" y="3873492"/>
            <a:ext cx="5238750" cy="711200"/>
            <a:chOff x="2578094" y="3873492"/>
            <a:chExt cx="5238750" cy="711200"/>
          </a:xfrm>
        </p:grpSpPr>
        <p:sp>
          <p:nvSpPr>
            <p:cNvPr id="19" name="object 19"/>
            <p:cNvSpPr/>
            <p:nvPr/>
          </p:nvSpPr>
          <p:spPr>
            <a:xfrm>
              <a:off x="2590794" y="3886192"/>
              <a:ext cx="5213350" cy="685800"/>
            </a:xfrm>
            <a:custGeom>
              <a:avLst/>
              <a:gdLst/>
              <a:ahLst/>
              <a:cxnLst/>
              <a:rect l="l" t="t" r="r" b="b"/>
              <a:pathLst>
                <a:path w="5213350" h="685800">
                  <a:moveTo>
                    <a:pt x="3568817" y="685798"/>
                  </a:moveTo>
                  <a:lnTo>
                    <a:pt x="0" y="685798"/>
                  </a:lnTo>
                  <a:lnTo>
                    <a:pt x="0" y="0"/>
                  </a:lnTo>
                  <a:lnTo>
                    <a:pt x="3568817" y="0"/>
                  </a:lnTo>
                  <a:lnTo>
                    <a:pt x="5213339" y="342899"/>
                  </a:lnTo>
                  <a:lnTo>
                    <a:pt x="3568817" y="685798"/>
                  </a:lnTo>
                  <a:close/>
                </a:path>
              </a:pathLst>
            </a:custGeom>
            <a:solidFill>
              <a:srgbClr val="9ABA59"/>
            </a:solidFill>
          </p:spPr>
          <p:txBody>
            <a:bodyPr wrap="square" lIns="0" tIns="0" rIns="0" bIns="0" rtlCol="0"/>
            <a:lstStyle/>
            <a:p>
              <a:endParaRPr/>
            </a:p>
          </p:txBody>
        </p:sp>
        <p:sp>
          <p:nvSpPr>
            <p:cNvPr id="20" name="object 20"/>
            <p:cNvSpPr/>
            <p:nvPr/>
          </p:nvSpPr>
          <p:spPr>
            <a:xfrm>
              <a:off x="2590794" y="3886192"/>
              <a:ext cx="5213350" cy="685800"/>
            </a:xfrm>
            <a:custGeom>
              <a:avLst/>
              <a:gdLst/>
              <a:ahLst/>
              <a:cxnLst/>
              <a:rect l="l" t="t" r="r" b="b"/>
              <a:pathLst>
                <a:path w="5213350" h="685800">
                  <a:moveTo>
                    <a:pt x="0" y="0"/>
                  </a:moveTo>
                  <a:lnTo>
                    <a:pt x="3568817" y="0"/>
                  </a:lnTo>
                  <a:lnTo>
                    <a:pt x="5213339" y="342899"/>
                  </a:lnTo>
                  <a:lnTo>
                    <a:pt x="3568817" y="685798"/>
                  </a:lnTo>
                  <a:lnTo>
                    <a:pt x="0" y="685798"/>
                  </a:lnTo>
                  <a:lnTo>
                    <a:pt x="0" y="0"/>
                  </a:lnTo>
                  <a:close/>
                </a:path>
              </a:pathLst>
            </a:custGeom>
            <a:ln w="25399">
              <a:solidFill>
                <a:srgbClr val="4F6028"/>
              </a:solidFill>
            </a:ln>
          </p:spPr>
          <p:txBody>
            <a:bodyPr wrap="square" lIns="0" tIns="0" rIns="0" bIns="0" rtlCol="0"/>
            <a:lstStyle/>
            <a:p>
              <a:endParaRPr/>
            </a:p>
          </p:txBody>
        </p:sp>
      </p:grpSp>
      <p:sp>
        <p:nvSpPr>
          <p:cNvPr id="21" name="object 21"/>
          <p:cNvSpPr txBox="1"/>
          <p:nvPr/>
        </p:nvSpPr>
        <p:spPr>
          <a:xfrm>
            <a:off x="2743200" y="4038528"/>
            <a:ext cx="3886200"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Initial Plan</a:t>
            </a:r>
            <a:r>
              <a:rPr sz="2200" b="1" spc="-85" dirty="0">
                <a:latin typeface="Carlito"/>
                <a:cs typeface="Carlito"/>
              </a:rPr>
              <a:t> </a:t>
            </a:r>
            <a:r>
              <a:rPr sz="2200" b="1" spc="-5" dirty="0">
                <a:latin typeface="Carlito"/>
                <a:cs typeface="Carlito"/>
              </a:rPr>
              <a:t>Development</a:t>
            </a:r>
            <a:endParaRPr sz="2200" dirty="0">
              <a:latin typeface="Carlito"/>
              <a:cs typeface="Carlito"/>
            </a:endParaRPr>
          </a:p>
        </p:txBody>
      </p:sp>
      <p:sp>
        <p:nvSpPr>
          <p:cNvPr id="22" name="object 22"/>
          <p:cNvSpPr txBox="1"/>
          <p:nvPr/>
        </p:nvSpPr>
        <p:spPr>
          <a:xfrm>
            <a:off x="2209795" y="5410189"/>
            <a:ext cx="1066800" cy="615296"/>
          </a:xfrm>
          <a:prstGeom prst="rect">
            <a:avLst/>
          </a:prstGeom>
          <a:solidFill>
            <a:srgbClr val="F9BF8E"/>
          </a:solidFill>
          <a:ln w="25399">
            <a:solidFill>
              <a:srgbClr val="F69546"/>
            </a:solidFill>
          </a:ln>
        </p:spPr>
        <p:txBody>
          <a:bodyPr vert="horz" wrap="square" lIns="0" tIns="55244" rIns="0" bIns="0" rtlCol="0">
            <a:spAutoFit/>
          </a:bodyPr>
          <a:lstStyle/>
          <a:p>
            <a:pPr marL="360680" marR="137160" indent="-217804">
              <a:lnSpc>
                <a:spcPct val="100699"/>
              </a:lnSpc>
              <a:spcBef>
                <a:spcPts val="434"/>
              </a:spcBef>
            </a:pPr>
            <a:r>
              <a:rPr sz="1800" spc="-5" dirty="0">
                <a:latin typeface="Carlito"/>
                <a:cs typeface="Carlito"/>
              </a:rPr>
              <a:t>Phase  </a:t>
            </a:r>
            <a:r>
              <a:rPr sz="1800" dirty="0">
                <a:latin typeface="Carlito"/>
                <a:cs typeface="Carlito"/>
              </a:rPr>
              <a:t>4</a:t>
            </a:r>
          </a:p>
        </p:txBody>
      </p:sp>
      <p:sp>
        <p:nvSpPr>
          <p:cNvPr id="23" name="object 23"/>
          <p:cNvSpPr txBox="1"/>
          <p:nvPr/>
        </p:nvSpPr>
        <p:spPr>
          <a:xfrm>
            <a:off x="1828800" y="4648190"/>
            <a:ext cx="1066795" cy="615296"/>
          </a:xfrm>
          <a:prstGeom prst="rect">
            <a:avLst/>
          </a:prstGeom>
          <a:solidFill>
            <a:srgbClr val="F69546"/>
          </a:solidFill>
          <a:ln w="25399">
            <a:solidFill>
              <a:srgbClr val="CC5200"/>
            </a:solidFill>
          </a:ln>
        </p:spPr>
        <p:txBody>
          <a:bodyPr vert="horz" wrap="square" lIns="0" tIns="55244" rIns="0" bIns="0" rtlCol="0">
            <a:spAutoFit/>
          </a:bodyPr>
          <a:lstStyle/>
          <a:p>
            <a:pPr marL="360680" marR="137160" indent="-217804">
              <a:lnSpc>
                <a:spcPct val="100699"/>
              </a:lnSpc>
              <a:spcBef>
                <a:spcPts val="434"/>
              </a:spcBef>
            </a:pPr>
            <a:r>
              <a:rPr sz="1800" spc="-5" dirty="0">
                <a:latin typeface="Carlito"/>
                <a:cs typeface="Carlito"/>
              </a:rPr>
              <a:t>Phase  </a:t>
            </a:r>
            <a:r>
              <a:rPr sz="1800" dirty="0">
                <a:latin typeface="Carlito"/>
                <a:cs typeface="Carlito"/>
              </a:rPr>
              <a:t>3</a:t>
            </a:r>
          </a:p>
        </p:txBody>
      </p:sp>
      <p:sp>
        <p:nvSpPr>
          <p:cNvPr id="24" name="object 24"/>
          <p:cNvSpPr txBox="1"/>
          <p:nvPr/>
        </p:nvSpPr>
        <p:spPr>
          <a:xfrm>
            <a:off x="1371600" y="3886192"/>
            <a:ext cx="1066796" cy="615296"/>
          </a:xfrm>
          <a:prstGeom prst="rect">
            <a:avLst/>
          </a:prstGeom>
          <a:solidFill>
            <a:srgbClr val="9ABA59"/>
          </a:solidFill>
          <a:ln w="25399">
            <a:solidFill>
              <a:srgbClr val="4F6028"/>
            </a:solidFill>
          </a:ln>
        </p:spPr>
        <p:txBody>
          <a:bodyPr vert="horz" wrap="square" lIns="0" tIns="55244" rIns="0" bIns="0" rtlCol="0">
            <a:spAutoFit/>
          </a:bodyPr>
          <a:lstStyle/>
          <a:p>
            <a:pPr marL="360680" marR="137160" indent="-217804">
              <a:lnSpc>
                <a:spcPct val="100699"/>
              </a:lnSpc>
              <a:spcBef>
                <a:spcPts val="434"/>
              </a:spcBef>
            </a:pPr>
            <a:r>
              <a:rPr sz="1800" spc="-5" dirty="0">
                <a:latin typeface="Carlito"/>
                <a:cs typeface="Carlito"/>
              </a:rPr>
              <a:t>Phase  </a:t>
            </a:r>
            <a:r>
              <a:rPr sz="1800" dirty="0">
                <a:latin typeface="Carlito"/>
                <a:cs typeface="Carlito"/>
              </a:rPr>
              <a:t>2</a:t>
            </a:r>
          </a:p>
        </p:txBody>
      </p:sp>
      <p:sp>
        <p:nvSpPr>
          <p:cNvPr id="25" name="object 25"/>
          <p:cNvSpPr txBox="1"/>
          <p:nvPr/>
        </p:nvSpPr>
        <p:spPr>
          <a:xfrm>
            <a:off x="990600" y="3124193"/>
            <a:ext cx="1064077" cy="615296"/>
          </a:xfrm>
          <a:prstGeom prst="rect">
            <a:avLst/>
          </a:prstGeom>
          <a:solidFill>
            <a:srgbClr val="4F80BC"/>
          </a:solidFill>
          <a:ln w="25399">
            <a:solidFill>
              <a:srgbClr val="1F497C"/>
            </a:solidFill>
          </a:ln>
        </p:spPr>
        <p:txBody>
          <a:bodyPr vert="horz" wrap="square" lIns="0" tIns="55244" rIns="0" bIns="0" rtlCol="0">
            <a:spAutoFit/>
          </a:bodyPr>
          <a:lstStyle/>
          <a:p>
            <a:pPr marL="298450" marR="137160" indent="-155575">
              <a:lnSpc>
                <a:spcPct val="100699"/>
              </a:lnSpc>
              <a:spcBef>
                <a:spcPts val="434"/>
              </a:spcBef>
            </a:pPr>
            <a:r>
              <a:rPr sz="1800" spc="-5" dirty="0">
                <a:latin typeface="Carlito"/>
                <a:cs typeface="Carlito"/>
              </a:rPr>
              <a:t>Phase  1B</a:t>
            </a:r>
            <a:endParaRPr sz="1800" dirty="0">
              <a:latin typeface="Carlito"/>
              <a:cs typeface="Carlito"/>
            </a:endParaRPr>
          </a:p>
        </p:txBody>
      </p:sp>
      <p:sp>
        <p:nvSpPr>
          <p:cNvPr id="26" name="object 26"/>
          <p:cNvSpPr txBox="1"/>
          <p:nvPr/>
        </p:nvSpPr>
        <p:spPr>
          <a:xfrm>
            <a:off x="685800" y="2362195"/>
            <a:ext cx="1066798" cy="615296"/>
          </a:xfrm>
          <a:prstGeom prst="rect">
            <a:avLst/>
          </a:prstGeom>
          <a:solidFill>
            <a:srgbClr val="4F80BC"/>
          </a:solidFill>
          <a:ln w="25399">
            <a:solidFill>
              <a:srgbClr val="1F497C"/>
            </a:solidFill>
          </a:ln>
        </p:spPr>
        <p:txBody>
          <a:bodyPr vert="horz" wrap="square" lIns="0" tIns="55244" rIns="0" bIns="0" rtlCol="0">
            <a:spAutoFit/>
          </a:bodyPr>
          <a:lstStyle/>
          <a:p>
            <a:pPr marL="294640" marR="137160" indent="-151765">
              <a:lnSpc>
                <a:spcPct val="100699"/>
              </a:lnSpc>
              <a:spcBef>
                <a:spcPts val="434"/>
              </a:spcBef>
            </a:pPr>
            <a:r>
              <a:rPr sz="1800" spc="-5" dirty="0">
                <a:latin typeface="Carlito"/>
                <a:cs typeface="Carlito"/>
              </a:rPr>
              <a:t>Phase  1A</a:t>
            </a:r>
            <a:endParaRPr sz="1800" dirty="0">
              <a:latin typeface="Carlito"/>
              <a:cs typeface="Carlito"/>
            </a:endParaRPr>
          </a:p>
        </p:txBody>
      </p:sp>
      <p:grpSp>
        <p:nvGrpSpPr>
          <p:cNvPr id="27" name="object 27"/>
          <p:cNvGrpSpPr/>
          <p:nvPr/>
        </p:nvGrpSpPr>
        <p:grpSpPr>
          <a:xfrm>
            <a:off x="411977" y="6201648"/>
            <a:ext cx="8129905" cy="219075"/>
            <a:chOff x="355599" y="6290937"/>
            <a:chExt cx="8129905" cy="219075"/>
          </a:xfrm>
        </p:grpSpPr>
        <p:sp>
          <p:nvSpPr>
            <p:cNvPr id="28" name="object 28"/>
            <p:cNvSpPr/>
            <p:nvPr/>
          </p:nvSpPr>
          <p:spPr>
            <a:xfrm>
              <a:off x="380999" y="6386487"/>
              <a:ext cx="7848600" cy="13970"/>
            </a:xfrm>
            <a:custGeom>
              <a:avLst/>
              <a:gdLst/>
              <a:ahLst/>
              <a:cxnLst/>
              <a:rect l="l" t="t" r="r" b="b"/>
              <a:pathLst>
                <a:path w="7848600" h="13970">
                  <a:moveTo>
                    <a:pt x="0" y="0"/>
                  </a:moveTo>
                  <a:lnTo>
                    <a:pt x="7848584" y="13774"/>
                  </a:lnTo>
                </a:path>
              </a:pathLst>
            </a:custGeom>
            <a:ln w="50799">
              <a:solidFill>
                <a:srgbClr val="BF0000"/>
              </a:solidFill>
            </a:ln>
          </p:spPr>
          <p:txBody>
            <a:bodyPr wrap="square" lIns="0" tIns="0" rIns="0" bIns="0" rtlCol="0"/>
            <a:lstStyle/>
            <a:p>
              <a:endParaRPr/>
            </a:p>
          </p:txBody>
        </p:sp>
        <p:sp>
          <p:nvSpPr>
            <p:cNvPr id="29" name="object 29"/>
            <p:cNvSpPr/>
            <p:nvPr/>
          </p:nvSpPr>
          <p:spPr>
            <a:xfrm>
              <a:off x="8229433" y="6316337"/>
              <a:ext cx="231140" cy="168275"/>
            </a:xfrm>
            <a:custGeom>
              <a:avLst/>
              <a:gdLst/>
              <a:ahLst/>
              <a:cxnLst/>
              <a:rect l="l" t="t" r="r" b="b"/>
              <a:pathLst>
                <a:path w="231140" h="168275">
                  <a:moveTo>
                    <a:pt x="0" y="167824"/>
                  </a:moveTo>
                  <a:lnTo>
                    <a:pt x="299" y="0"/>
                  </a:lnTo>
                  <a:lnTo>
                    <a:pt x="230674" y="84324"/>
                  </a:lnTo>
                  <a:lnTo>
                    <a:pt x="0" y="167824"/>
                  </a:lnTo>
                  <a:close/>
                </a:path>
              </a:pathLst>
            </a:custGeom>
            <a:solidFill>
              <a:srgbClr val="BF0000"/>
            </a:solidFill>
          </p:spPr>
          <p:txBody>
            <a:bodyPr wrap="square" lIns="0" tIns="0" rIns="0" bIns="0" rtlCol="0"/>
            <a:lstStyle/>
            <a:p>
              <a:endParaRPr/>
            </a:p>
          </p:txBody>
        </p:sp>
        <p:sp>
          <p:nvSpPr>
            <p:cNvPr id="30" name="object 30"/>
            <p:cNvSpPr/>
            <p:nvPr/>
          </p:nvSpPr>
          <p:spPr>
            <a:xfrm>
              <a:off x="8229433" y="6316337"/>
              <a:ext cx="231140" cy="168275"/>
            </a:xfrm>
            <a:custGeom>
              <a:avLst/>
              <a:gdLst/>
              <a:ahLst/>
              <a:cxnLst/>
              <a:rect l="l" t="t" r="r" b="b"/>
              <a:pathLst>
                <a:path w="231140" h="168275">
                  <a:moveTo>
                    <a:pt x="0" y="167824"/>
                  </a:moveTo>
                  <a:lnTo>
                    <a:pt x="230674" y="84324"/>
                  </a:lnTo>
                  <a:lnTo>
                    <a:pt x="299" y="0"/>
                  </a:lnTo>
                  <a:lnTo>
                    <a:pt x="0" y="167824"/>
                  </a:lnTo>
                  <a:close/>
                </a:path>
              </a:pathLst>
            </a:custGeom>
            <a:ln w="50799">
              <a:solidFill>
                <a:srgbClr val="BF0000"/>
              </a:solidFill>
            </a:ln>
          </p:spPr>
          <p:txBody>
            <a:bodyPr wrap="square" lIns="0" tIns="0" rIns="0" bIns="0" rtlCol="0"/>
            <a:lstStyle/>
            <a:p>
              <a:endParaRPr/>
            </a:p>
          </p:txBody>
        </p:sp>
      </p:grpSp>
      <p:sp>
        <p:nvSpPr>
          <p:cNvPr id="32" name="object 32"/>
          <p:cNvSpPr txBox="1">
            <a:spLocks noGrp="1"/>
          </p:cNvSpPr>
          <p:nvPr>
            <p:ph type="title"/>
          </p:nvPr>
        </p:nvSpPr>
        <p:spPr>
          <a:xfrm>
            <a:off x="1310469" y="206807"/>
            <a:ext cx="6676427" cy="629285"/>
          </a:xfrm>
          <a:prstGeom prst="rect">
            <a:avLst/>
          </a:prstGeom>
        </p:spPr>
        <p:txBody>
          <a:bodyPr vert="horz" wrap="square" lIns="0" tIns="13970" rIns="0" bIns="0" rtlCol="0">
            <a:spAutoFit/>
          </a:bodyPr>
          <a:lstStyle/>
          <a:p>
            <a:pPr marL="12700">
              <a:lnSpc>
                <a:spcPct val="100000"/>
              </a:lnSpc>
              <a:spcBef>
                <a:spcPts val="110"/>
              </a:spcBef>
            </a:pPr>
            <a:r>
              <a:rPr sz="3950" spc="-5" dirty="0"/>
              <a:t>Wraparound</a:t>
            </a:r>
            <a:r>
              <a:rPr sz="3950" spc="-25" dirty="0"/>
              <a:t> </a:t>
            </a:r>
            <a:r>
              <a:rPr sz="3950" spc="-5" dirty="0"/>
              <a:t>Implementation</a:t>
            </a:r>
            <a:endParaRPr sz="3950" dirty="0"/>
          </a:p>
        </p:txBody>
      </p:sp>
      <p:sp>
        <p:nvSpPr>
          <p:cNvPr id="33" name="object 33"/>
          <p:cNvSpPr txBox="1"/>
          <p:nvPr/>
        </p:nvSpPr>
        <p:spPr>
          <a:xfrm>
            <a:off x="454025" y="700431"/>
            <a:ext cx="8156575" cy="1434465"/>
          </a:xfrm>
          <a:prstGeom prst="rect">
            <a:avLst/>
          </a:prstGeom>
        </p:spPr>
        <p:txBody>
          <a:bodyPr vert="horz" wrap="square" lIns="0" tIns="17780" rIns="0" bIns="0" rtlCol="0">
            <a:spAutoFit/>
          </a:bodyPr>
          <a:lstStyle/>
          <a:p>
            <a:pPr marL="1903730">
              <a:lnSpc>
                <a:spcPct val="100000"/>
              </a:lnSpc>
              <a:spcBef>
                <a:spcPts val="140"/>
              </a:spcBef>
            </a:pPr>
            <a:r>
              <a:rPr sz="2750" i="1" spc="15" dirty="0">
                <a:solidFill>
                  <a:srgbClr val="59595B"/>
                </a:solidFill>
                <a:latin typeface="Carlito"/>
                <a:cs typeface="Carlito"/>
              </a:rPr>
              <a:t>What do </a:t>
            </a:r>
            <a:r>
              <a:rPr sz="2750" i="1" spc="20" dirty="0">
                <a:solidFill>
                  <a:srgbClr val="59595B"/>
                </a:solidFill>
                <a:latin typeface="Carlito"/>
                <a:cs typeface="Carlito"/>
              </a:rPr>
              <a:t>we </a:t>
            </a:r>
            <a:r>
              <a:rPr sz="2750" i="1" spc="15" dirty="0">
                <a:solidFill>
                  <a:srgbClr val="59595B"/>
                </a:solidFill>
                <a:latin typeface="Carlito"/>
                <a:cs typeface="Carlito"/>
              </a:rPr>
              <a:t>want </a:t>
            </a:r>
            <a:r>
              <a:rPr sz="2750" i="1" spc="10" dirty="0">
                <a:solidFill>
                  <a:srgbClr val="59595B"/>
                </a:solidFill>
                <a:latin typeface="Carlito"/>
                <a:cs typeface="Carlito"/>
              </a:rPr>
              <a:t>to</a:t>
            </a:r>
            <a:r>
              <a:rPr sz="2750" i="1" spc="-80" dirty="0">
                <a:solidFill>
                  <a:srgbClr val="59595B"/>
                </a:solidFill>
                <a:latin typeface="Carlito"/>
                <a:cs typeface="Carlito"/>
              </a:rPr>
              <a:t> </a:t>
            </a:r>
            <a:r>
              <a:rPr sz="2750" i="1" spc="15" dirty="0">
                <a:solidFill>
                  <a:srgbClr val="59595B"/>
                </a:solidFill>
                <a:latin typeface="Carlito"/>
                <a:cs typeface="Carlito"/>
              </a:rPr>
              <a:t>measure?</a:t>
            </a:r>
            <a:endParaRPr sz="2750" dirty="0">
              <a:latin typeface="Carlito"/>
              <a:cs typeface="Carlito"/>
            </a:endParaRPr>
          </a:p>
          <a:p>
            <a:pPr marL="12700">
              <a:lnSpc>
                <a:spcPct val="100000"/>
              </a:lnSpc>
              <a:spcBef>
                <a:spcPts val="1465"/>
              </a:spcBef>
            </a:pPr>
            <a:r>
              <a:rPr sz="2000" spc="-5" dirty="0">
                <a:solidFill>
                  <a:srgbClr val="59595B"/>
                </a:solidFill>
                <a:latin typeface="Carlito"/>
                <a:cs typeface="Carlito"/>
              </a:rPr>
              <a:t>Implementing the practice</a:t>
            </a:r>
            <a:r>
              <a:rPr sz="2000" spc="-10" dirty="0">
                <a:solidFill>
                  <a:srgbClr val="59595B"/>
                </a:solidFill>
                <a:latin typeface="Carlito"/>
                <a:cs typeface="Carlito"/>
              </a:rPr>
              <a:t> </a:t>
            </a:r>
            <a:r>
              <a:rPr sz="2000" spc="-5" dirty="0">
                <a:solidFill>
                  <a:srgbClr val="59595B"/>
                </a:solidFill>
                <a:latin typeface="Carlito"/>
                <a:cs typeface="Carlito"/>
              </a:rPr>
              <a:t>model:</a:t>
            </a:r>
            <a:endParaRPr sz="2000" dirty="0">
              <a:latin typeface="Carlito"/>
              <a:cs typeface="Carlito"/>
            </a:endParaRPr>
          </a:p>
          <a:p>
            <a:pPr marL="12700">
              <a:lnSpc>
                <a:spcPct val="100000"/>
              </a:lnSpc>
              <a:spcBef>
                <a:spcPts val="525"/>
              </a:spcBef>
            </a:pPr>
            <a:r>
              <a:rPr sz="2800" b="1" spc="-5" dirty="0">
                <a:solidFill>
                  <a:srgbClr val="59595B"/>
                </a:solidFill>
                <a:latin typeface="Carlito"/>
                <a:cs typeface="Carlito"/>
              </a:rPr>
              <a:t>The </a:t>
            </a:r>
            <a:r>
              <a:rPr sz="2800" b="1" spc="-10" dirty="0">
                <a:solidFill>
                  <a:srgbClr val="59595B"/>
                </a:solidFill>
                <a:latin typeface="Carlito"/>
                <a:cs typeface="Carlito"/>
              </a:rPr>
              <a:t>Four </a:t>
            </a:r>
            <a:r>
              <a:rPr sz="2800" b="1" spc="-5" dirty="0">
                <a:solidFill>
                  <a:srgbClr val="59595B"/>
                </a:solidFill>
                <a:latin typeface="Carlito"/>
                <a:cs typeface="Carlito"/>
              </a:rPr>
              <a:t>Phases of</a:t>
            </a:r>
            <a:r>
              <a:rPr sz="2800" b="1" spc="-20" dirty="0">
                <a:solidFill>
                  <a:srgbClr val="59595B"/>
                </a:solidFill>
                <a:latin typeface="Carlito"/>
                <a:cs typeface="Carlito"/>
              </a:rPr>
              <a:t> </a:t>
            </a:r>
            <a:r>
              <a:rPr sz="2800" b="1" spc="-5" dirty="0">
                <a:solidFill>
                  <a:srgbClr val="59595B"/>
                </a:solidFill>
                <a:latin typeface="Carlito"/>
                <a:cs typeface="Carlito"/>
              </a:rPr>
              <a:t>Wraparound</a:t>
            </a:r>
            <a:endParaRPr sz="2800" dirty="0">
              <a:latin typeface="Carlito"/>
              <a:cs typeface="Carlito"/>
            </a:endParaRPr>
          </a:p>
        </p:txBody>
      </p:sp>
      <p:sp>
        <p:nvSpPr>
          <p:cNvPr id="35" name="TextBox 34"/>
          <p:cNvSpPr txBox="1"/>
          <p:nvPr/>
        </p:nvSpPr>
        <p:spPr>
          <a:xfrm>
            <a:off x="3951056" y="6250731"/>
            <a:ext cx="914400" cy="400110"/>
          </a:xfrm>
          <a:prstGeom prst="rect">
            <a:avLst/>
          </a:prstGeom>
          <a:noFill/>
        </p:spPr>
        <p:txBody>
          <a:bodyPr wrap="square" rtlCol="0">
            <a:spAutoFit/>
          </a:bodyPr>
          <a:lstStyle/>
          <a:p>
            <a:r>
              <a:rPr lang="en-US" sz="2000" b="1" dirty="0">
                <a:latin typeface="Calibri" panose="020F0502020204030204" pitchFamily="34" charset="0"/>
              </a:rPr>
              <a:t>Time</a:t>
            </a:r>
          </a:p>
        </p:txBody>
      </p:sp>
      <p:sp>
        <p:nvSpPr>
          <p:cNvPr id="37"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38" name="object 8"/>
          <p:cNvSpPr txBox="1"/>
          <p:nvPr/>
        </p:nvSpPr>
        <p:spPr>
          <a:xfrm>
            <a:off x="8658207" y="6656024"/>
            <a:ext cx="192405" cy="230832"/>
          </a:xfrm>
          <a:prstGeom prst="rect">
            <a:avLst/>
          </a:prstGeom>
        </p:spPr>
        <p:txBody>
          <a:bodyPr vert="horz" wrap="square" lIns="0" tIns="0" rIns="0" bIns="0" rtlCol="0">
            <a:spAutoFit/>
          </a:bodyPr>
          <a:lstStyle/>
          <a:p>
            <a:pPr marL="38100">
              <a:lnSpc>
                <a:spcPts val="1810"/>
              </a:lnSpc>
            </a:pPr>
            <a:r>
              <a:rPr lang="en-US" dirty="0">
                <a:solidFill>
                  <a:srgbClr val="FFFFFF"/>
                </a:solidFill>
                <a:latin typeface="Carlito"/>
                <a:cs typeface="Carlito"/>
              </a:rPr>
              <a:t>4</a:t>
            </a:r>
            <a:endParaRPr sz="1800" dirty="0">
              <a:latin typeface="Carlito"/>
              <a:cs typeface="Carlito"/>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7" name="object 7"/>
          <p:cNvSpPr/>
          <p:nvPr/>
        </p:nvSpPr>
        <p:spPr>
          <a:xfrm>
            <a:off x="7696184" y="5486388"/>
            <a:ext cx="1447800" cy="369570"/>
          </a:xfrm>
          <a:custGeom>
            <a:avLst/>
            <a:gdLst/>
            <a:ahLst/>
            <a:cxnLst/>
            <a:rect l="l" t="t" r="r" b="b"/>
            <a:pathLst>
              <a:path w="1447800" h="369570">
                <a:moveTo>
                  <a:pt x="1447797" y="369324"/>
                </a:moveTo>
                <a:lnTo>
                  <a:pt x="0" y="369324"/>
                </a:lnTo>
                <a:lnTo>
                  <a:pt x="0" y="0"/>
                </a:lnTo>
                <a:lnTo>
                  <a:pt x="1447797" y="0"/>
                </a:lnTo>
                <a:lnTo>
                  <a:pt x="1447797" y="369324"/>
                </a:lnTo>
                <a:close/>
              </a:path>
            </a:pathLst>
          </a:custGeom>
          <a:solidFill>
            <a:srgbClr val="FFFFFF"/>
          </a:solidFill>
        </p:spPr>
        <p:txBody>
          <a:bodyPr wrap="square" lIns="0" tIns="0" rIns="0" bIns="0" rtlCol="0"/>
          <a:lstStyle/>
          <a:p>
            <a:endParaRPr/>
          </a:p>
        </p:txBody>
      </p:sp>
      <p:sp>
        <p:nvSpPr>
          <p:cNvPr id="8" name="object 8"/>
          <p:cNvSpPr txBox="1">
            <a:spLocks noGrp="1"/>
          </p:cNvSpPr>
          <p:nvPr>
            <p:ph type="title"/>
          </p:nvPr>
        </p:nvSpPr>
        <p:spPr>
          <a:xfrm>
            <a:off x="2306984" y="574292"/>
            <a:ext cx="6093655"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9" name="object 9"/>
          <p:cNvSpPr txBox="1"/>
          <p:nvPr/>
        </p:nvSpPr>
        <p:spPr>
          <a:xfrm>
            <a:off x="355583" y="1538282"/>
            <a:ext cx="8610599" cy="5080943"/>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FF0000"/>
                </a:solidFill>
                <a:latin typeface="Carlito"/>
                <a:cs typeface="Carlito"/>
              </a:rPr>
              <a:t>Negative experience with </a:t>
            </a:r>
            <a:r>
              <a:rPr sz="2600" b="1" spc="-5" dirty="0" smtClean="0">
                <a:solidFill>
                  <a:srgbClr val="FF0000"/>
                </a:solidFill>
                <a:latin typeface="Carlito"/>
                <a:cs typeface="Carlito"/>
              </a:rPr>
              <a:t>Wraparound</a:t>
            </a:r>
            <a:endParaRPr lang="en-US" sz="2600" b="1" spc="-5" dirty="0" smtClean="0">
              <a:solidFill>
                <a:srgbClr val="FF0000"/>
              </a:solidFill>
              <a:latin typeface="Carlito"/>
              <a:cs typeface="Carlito"/>
            </a:endParaRPr>
          </a:p>
          <a:p>
            <a:pPr marL="12065">
              <a:spcBef>
                <a:spcPts val="850"/>
              </a:spcBef>
              <a:buSzPct val="128846"/>
              <a:tabLst>
                <a:tab pos="291465" algn="l"/>
              </a:tabLst>
            </a:pPr>
            <a:r>
              <a:rPr lang="en-US" sz="2000" b="1" u="sng" spc="-5" dirty="0" smtClean="0">
                <a:latin typeface="Carlito"/>
                <a:cs typeface="Carlito"/>
              </a:rPr>
              <a:t>Staff Turnover</a:t>
            </a:r>
          </a:p>
          <a:p>
            <a:pPr>
              <a:lnSpc>
                <a:spcPct val="107000"/>
              </a:lnSpc>
            </a:pP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“I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would have had a better experience if we had the same people from start to finish.  It felt like we had to start over; had to get to know them</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“Lots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of staff turnover which stops forward progress</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smtClean="0">
              <a:latin typeface="Calibri" panose="020F0502020204030204" pitchFamily="34" charset="0"/>
              <a:ea typeface="Calibri" panose="020F0502020204030204" pitchFamily="34" charset="0"/>
              <a:cs typeface="Times New Roman" panose="02020603050405020304" pitchFamily="18" charset="0"/>
            </a:endParaRPr>
          </a:p>
          <a:p>
            <a:pPr marL="12065" lvl="0">
              <a:spcBef>
                <a:spcPts val="850"/>
              </a:spcBef>
              <a:buSzPct val="128846"/>
              <a:tabLst>
                <a:tab pos="291465" algn="l"/>
              </a:tabLst>
            </a:pPr>
            <a:r>
              <a:rPr lang="en-US" sz="2000" b="1" u="sng" dirty="0" smtClean="0">
                <a:latin typeface="Carlito"/>
                <a:cs typeface="Times New Roman" panose="02020603050405020304" pitchFamily="18" charset="0"/>
              </a:rPr>
              <a:t>Not the Right Fit</a:t>
            </a:r>
            <a:endParaRPr lang="en-US" sz="2000" b="1" u="sng" spc="30" dirty="0">
              <a:solidFill>
                <a:prstClr val="black"/>
              </a:solidFill>
              <a:latin typeface="Carlito"/>
              <a:cs typeface="Carlito"/>
            </a:endParaRPr>
          </a:p>
          <a:p>
            <a:r>
              <a:rPr lang="en-US" sz="1600" i="1" dirty="0" smtClean="0">
                <a:latin typeface="Arial" panose="020B0604020202020204" pitchFamily="34" charset="0"/>
                <a:cs typeface="Arial" panose="020B0604020202020204" pitchFamily="34" charset="0"/>
              </a:rPr>
              <a:t>“We </a:t>
            </a:r>
            <a:r>
              <a:rPr lang="en-US" sz="1600" i="1" dirty="0">
                <a:latin typeface="Arial" panose="020B0604020202020204" pitchFamily="34" charset="0"/>
                <a:cs typeface="Arial" panose="020B0604020202020204" pitchFamily="34" charset="0"/>
              </a:rPr>
              <a:t>should have had a person of color.  ICC could sympathize but not empathize</a:t>
            </a:r>
            <a:r>
              <a:rPr lang="en-US" sz="1600" i="1"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pP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“Would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recommend they line up people assigned better with the caregiver.  Mine was lot older and we did things differently.  Need a better match</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endParaRPr lang="en-US" sz="1600" i="1"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endParaRPr>
          </a:p>
          <a:p>
            <a:r>
              <a:rPr lang="en-US" sz="2000" b="1" u="sng" dirty="0" smtClean="0">
                <a:effectLst/>
                <a:latin typeface="Carlito"/>
                <a:ea typeface="Calibri" panose="020F0502020204030204" pitchFamily="34" charset="0"/>
                <a:cs typeface="Times New Roman" panose="02020603050405020304" pitchFamily="18" charset="0"/>
              </a:rPr>
              <a:t>Lack of Impact on Child</a:t>
            </a:r>
          </a:p>
          <a:p>
            <a:pPr>
              <a:lnSpc>
                <a:spcPct val="107000"/>
              </a:lnSpc>
            </a:pP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“My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child is still struggling with the awful system in school</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“There </a:t>
            </a:r>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was no movement in five months.  Not effective</a:t>
            </a: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endParaRPr lang="en-US" sz="2000" b="1" u="sng" dirty="0">
              <a:effectLst/>
              <a:latin typeface="Carlito"/>
              <a:ea typeface="Calibri" panose="020F0502020204030204" pitchFamily="34" charset="0"/>
              <a:cs typeface="Times New Roman" panose="02020603050405020304" pitchFamily="18" charset="0"/>
            </a:endParaRPr>
          </a:p>
        </p:txBody>
      </p:sp>
      <p:sp>
        <p:nvSpPr>
          <p:cNvPr id="10" name="object 10"/>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40</a:t>
            </a:r>
            <a:endParaRPr dirty="0"/>
          </a:p>
        </p:txBody>
      </p:sp>
    </p:spTree>
    <p:extLst>
      <p:ext uri="{BB962C8B-B14F-4D97-AF65-F5344CB8AC3E}">
        <p14:creationId xmlns:p14="http://schemas.microsoft.com/office/powerpoint/2010/main" val="31529909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5" name="object 5"/>
          <p:cNvSpPr/>
          <p:nvPr/>
        </p:nvSpPr>
        <p:spPr>
          <a:xfrm>
            <a:off x="3240350" y="480645"/>
            <a:ext cx="2468573" cy="967396"/>
          </a:xfrm>
          <a:prstGeom prst="rect">
            <a:avLst/>
          </a:prstGeom>
          <a:blipFill>
            <a:blip r:embed="rId2" cstate="print"/>
            <a:stretch>
              <a:fillRect/>
            </a:stretch>
          </a:blipFill>
        </p:spPr>
        <p:txBody>
          <a:bodyPr wrap="square" lIns="0" tIns="0" rIns="0" bIns="0" rtlCol="0"/>
          <a:lstStyle/>
          <a:p>
            <a:endParaRPr/>
          </a:p>
        </p:txBody>
      </p:sp>
      <p:sp>
        <p:nvSpPr>
          <p:cNvPr id="6" name="object 6"/>
          <p:cNvSpPr txBox="1">
            <a:spLocks noGrp="1"/>
          </p:cNvSpPr>
          <p:nvPr>
            <p:ph type="title"/>
          </p:nvPr>
        </p:nvSpPr>
        <p:spPr>
          <a:xfrm>
            <a:off x="1444622" y="2883656"/>
            <a:ext cx="7318378" cy="574040"/>
          </a:xfrm>
          <a:prstGeom prst="rect">
            <a:avLst/>
          </a:prstGeom>
        </p:spPr>
        <p:txBody>
          <a:bodyPr vert="horz" wrap="square" lIns="0" tIns="12700" rIns="0" bIns="0" rtlCol="0">
            <a:spAutoFit/>
          </a:bodyPr>
          <a:lstStyle/>
          <a:p>
            <a:pPr marL="12700">
              <a:lnSpc>
                <a:spcPct val="100000"/>
              </a:lnSpc>
              <a:spcBef>
                <a:spcPts val="100"/>
              </a:spcBef>
            </a:pPr>
            <a:r>
              <a:rPr b="1" spc="-5" dirty="0">
                <a:latin typeface="Carlito"/>
                <a:cs typeface="Carlito"/>
              </a:rPr>
              <a:t>SUMMARY OF WFI-EZ</a:t>
            </a:r>
            <a:r>
              <a:rPr b="1" spc="-90" dirty="0">
                <a:latin typeface="Carlito"/>
                <a:cs typeface="Carlito"/>
              </a:rPr>
              <a:t> </a:t>
            </a:r>
            <a:r>
              <a:rPr b="1" spc="-5" dirty="0">
                <a:latin typeface="Carlito"/>
                <a:cs typeface="Carlito"/>
              </a:rPr>
              <a:t>FINDINGS</a:t>
            </a:r>
          </a:p>
        </p:txBody>
      </p:sp>
      <p:sp>
        <p:nvSpPr>
          <p:cNvPr id="7" name="object 7"/>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41</a:t>
            </a:r>
            <a:endParaRP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p:nvPr/>
        </p:nvSpPr>
        <p:spPr>
          <a:xfrm>
            <a:off x="609465" y="1692932"/>
            <a:ext cx="7944484" cy="4240520"/>
          </a:xfrm>
          <a:prstGeom prst="rect">
            <a:avLst/>
          </a:prstGeom>
        </p:spPr>
        <p:txBody>
          <a:bodyPr vert="horz" wrap="square" lIns="0" tIns="12065" rIns="0" bIns="0" rtlCol="0">
            <a:spAutoFit/>
          </a:bodyPr>
          <a:lstStyle/>
          <a:p>
            <a:pPr marL="276225" marR="5080" indent="-264160" algn="just">
              <a:lnSpc>
                <a:spcPct val="106900"/>
              </a:lnSpc>
              <a:spcBef>
                <a:spcPts val="95"/>
              </a:spcBef>
              <a:buSzPct val="129687"/>
              <a:buFont typeface="Arial"/>
              <a:buChar char="•"/>
              <a:tabLst>
                <a:tab pos="276860" algn="l"/>
              </a:tabLst>
            </a:pPr>
            <a:r>
              <a:rPr lang="en-US" sz="3200" spc="-5" dirty="0" smtClean="0">
                <a:latin typeface="Carlito"/>
                <a:cs typeface="Carlito"/>
              </a:rPr>
              <a:t>There was a slight increase in all Key Element scores from 2019, with a 4% increase in Total score, up to 70% from 66% in 2019.</a:t>
            </a:r>
          </a:p>
          <a:p>
            <a:pPr marL="276225" marR="5080" indent="-264160" algn="just">
              <a:lnSpc>
                <a:spcPct val="106900"/>
              </a:lnSpc>
              <a:spcBef>
                <a:spcPts val="95"/>
              </a:spcBef>
              <a:buSzPct val="129687"/>
              <a:buFont typeface="Arial"/>
              <a:buChar char="•"/>
              <a:tabLst>
                <a:tab pos="276860" algn="l"/>
              </a:tabLst>
            </a:pPr>
            <a:r>
              <a:rPr sz="3200" spc="-5" dirty="0" smtClean="0">
                <a:latin typeface="Carlito"/>
                <a:cs typeface="Carlito"/>
              </a:rPr>
              <a:t> </a:t>
            </a:r>
            <a:r>
              <a:rPr lang="en-US" sz="3200" spc="-5" dirty="0" smtClean="0">
                <a:latin typeface="Carlito"/>
                <a:cs typeface="Carlito"/>
              </a:rPr>
              <a:t>25 of the 32 CSAs all had slight to moderate increases in overall score, with 4 having decreased and 3 remaining the same.</a:t>
            </a:r>
            <a:endParaRPr sz="3200" dirty="0">
              <a:latin typeface="Carlito"/>
              <a:cs typeface="Carlito"/>
            </a:endParaRPr>
          </a:p>
        </p:txBody>
      </p:sp>
      <p:sp>
        <p:nvSpPr>
          <p:cNvPr id="7" name="object 7"/>
          <p:cNvSpPr txBox="1">
            <a:spLocks noGrp="1"/>
          </p:cNvSpPr>
          <p:nvPr>
            <p:ph type="title"/>
          </p:nvPr>
        </p:nvSpPr>
        <p:spPr>
          <a:xfrm>
            <a:off x="2536318" y="431671"/>
            <a:ext cx="6302882" cy="695960"/>
          </a:xfrm>
          <a:prstGeom prst="rect">
            <a:avLst/>
          </a:prstGeom>
        </p:spPr>
        <p:txBody>
          <a:bodyPr vert="horz" wrap="square" lIns="0" tIns="12700" rIns="0" bIns="0" rtlCol="0">
            <a:spAutoFit/>
          </a:bodyPr>
          <a:lstStyle/>
          <a:p>
            <a:pPr marL="12700">
              <a:lnSpc>
                <a:spcPct val="100000"/>
              </a:lnSpc>
              <a:spcBef>
                <a:spcPts val="100"/>
              </a:spcBef>
            </a:pPr>
            <a:r>
              <a:rPr sz="4400" spc="-5" dirty="0"/>
              <a:t>Summary of</a:t>
            </a:r>
            <a:r>
              <a:rPr sz="4400" spc="-90" dirty="0"/>
              <a:t> </a:t>
            </a:r>
            <a:r>
              <a:rPr sz="4400" spc="-5" dirty="0"/>
              <a:t>Results</a:t>
            </a:r>
            <a:endParaRPr sz="4400" dirty="0"/>
          </a:p>
        </p:txBody>
      </p:sp>
      <p:sp>
        <p:nvSpPr>
          <p:cNvPr id="8" name="object 8"/>
          <p:cNvSpPr/>
          <p:nvPr/>
        </p:nvSpPr>
        <p:spPr>
          <a:xfrm>
            <a:off x="239612" y="287792"/>
            <a:ext cx="2005891" cy="805981"/>
          </a:xfrm>
          <a:prstGeom prst="rect">
            <a:avLst/>
          </a:prstGeom>
          <a:blipFill>
            <a:blip r:embed="rId2"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42</a:t>
            </a:r>
            <a:endParaRP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p:nvPr/>
        </p:nvSpPr>
        <p:spPr>
          <a:xfrm>
            <a:off x="354725" y="1522729"/>
            <a:ext cx="8762999" cy="5445080"/>
          </a:xfrm>
          <a:prstGeom prst="rect">
            <a:avLst/>
          </a:prstGeom>
        </p:spPr>
        <p:txBody>
          <a:bodyPr vert="horz" wrap="square" lIns="0" tIns="78740" rIns="0" bIns="0" rtlCol="0">
            <a:spAutoFit/>
          </a:bodyPr>
          <a:lstStyle/>
          <a:p>
            <a:pPr marL="12065" marR="587375">
              <a:lnSpc>
                <a:spcPts val="2750"/>
              </a:lnSpc>
              <a:spcBef>
                <a:spcPts val="620"/>
              </a:spcBef>
              <a:buSzPct val="129629"/>
              <a:tabLst>
                <a:tab pos="288290" algn="l"/>
              </a:tabLst>
            </a:pPr>
            <a:r>
              <a:rPr lang="en-US" sz="3200" u="sng" spc="5" dirty="0" smtClean="0">
                <a:latin typeface="Carlito"/>
                <a:cs typeface="Carlito"/>
              </a:rPr>
              <a:t>Areas of highest increase</a:t>
            </a:r>
            <a:r>
              <a:rPr lang="en-US" sz="3200" spc="5" dirty="0" smtClean="0">
                <a:latin typeface="Carlito"/>
                <a:cs typeface="Carlito"/>
              </a:rPr>
              <a:t> </a:t>
            </a:r>
          </a:p>
          <a:p>
            <a:pPr marL="12065" marR="587375">
              <a:lnSpc>
                <a:spcPts val="2750"/>
              </a:lnSpc>
              <a:spcBef>
                <a:spcPts val="620"/>
              </a:spcBef>
              <a:buSzPct val="129629"/>
              <a:tabLst>
                <a:tab pos="288290" algn="l"/>
              </a:tabLst>
            </a:pPr>
            <a:r>
              <a:rPr lang="en-US" sz="2500" b="1" spc="15" dirty="0" smtClean="0">
                <a:latin typeface="Arial"/>
                <a:cs typeface="Arial"/>
              </a:rPr>
              <a:t>Outcomes-Based</a:t>
            </a:r>
            <a:endParaRPr lang="en-US" sz="2350" spc="15" dirty="0" smtClean="0">
              <a:latin typeface="Arial"/>
              <a:cs typeface="Arial"/>
            </a:endParaRPr>
          </a:p>
          <a:p>
            <a:pPr marL="12065" marR="587375">
              <a:lnSpc>
                <a:spcPts val="2750"/>
              </a:lnSpc>
              <a:spcBef>
                <a:spcPts val="620"/>
              </a:spcBef>
              <a:buSzPct val="129629"/>
              <a:tabLst>
                <a:tab pos="288290" algn="l"/>
              </a:tabLst>
            </a:pPr>
            <a:r>
              <a:rPr lang="en-US" sz="2350" spc="15" dirty="0" smtClean="0">
                <a:latin typeface="Arial"/>
                <a:cs typeface="Arial"/>
              </a:rPr>
              <a:t>Caregivers continue to report high levels of agreement that they </a:t>
            </a:r>
            <a:r>
              <a:rPr lang="en-US" sz="2350" u="sng" spc="15" dirty="0" smtClean="0">
                <a:latin typeface="Arial"/>
                <a:cs typeface="Arial"/>
              </a:rPr>
              <a:t>know what to do in a crisis</a:t>
            </a:r>
            <a:r>
              <a:rPr lang="en-US" sz="2350" spc="15" dirty="0" smtClean="0">
                <a:latin typeface="Arial"/>
                <a:cs typeface="Arial"/>
              </a:rPr>
              <a:t>.  Additionally, three areas had increases from 2019; </a:t>
            </a:r>
            <a:endParaRPr lang="en-US" spc="15" dirty="0" smtClean="0">
              <a:latin typeface="Arial"/>
              <a:cs typeface="Arial"/>
            </a:endParaRPr>
          </a:p>
          <a:p>
            <a:pPr marL="354965" marR="587375" indent="-342900">
              <a:spcBef>
                <a:spcPts val="620"/>
              </a:spcBef>
              <a:buSzPct val="100000"/>
              <a:buFont typeface="+mj-lt"/>
              <a:buAutoNum type="arabicPeriod"/>
              <a:tabLst>
                <a:tab pos="288290" algn="l"/>
              </a:tabLst>
            </a:pPr>
            <a:r>
              <a:rPr lang="en-US" sz="2000" spc="15" dirty="0" smtClean="0">
                <a:latin typeface="Arial"/>
                <a:cs typeface="Arial"/>
              </a:rPr>
              <a:t>talking about transitioning out of wraparound </a:t>
            </a:r>
          </a:p>
          <a:p>
            <a:pPr marL="354965" marR="587375" indent="-342900">
              <a:spcBef>
                <a:spcPts val="620"/>
              </a:spcBef>
              <a:buSzPct val="100000"/>
              <a:buFont typeface="+mj-lt"/>
              <a:buAutoNum type="arabicPeriod"/>
              <a:tabLst>
                <a:tab pos="288290" algn="l"/>
              </a:tabLst>
            </a:pPr>
            <a:r>
              <a:rPr lang="en-US" sz="2000" spc="15" dirty="0" smtClean="0">
                <a:latin typeface="Arial"/>
                <a:cs typeface="Arial"/>
              </a:rPr>
              <a:t>confidence to manage future problems</a:t>
            </a:r>
          </a:p>
          <a:p>
            <a:pPr marL="354965" marR="587375" indent="-342900">
              <a:spcBef>
                <a:spcPts val="620"/>
              </a:spcBef>
              <a:buSzPct val="100000"/>
              <a:buFont typeface="+mj-lt"/>
              <a:buAutoNum type="arabicPeriod"/>
              <a:tabLst>
                <a:tab pos="288290" algn="l"/>
              </a:tabLst>
            </a:pPr>
            <a:r>
              <a:rPr lang="en-US" sz="2000" spc="15" dirty="0" smtClean="0">
                <a:latin typeface="Arial"/>
                <a:cs typeface="Arial"/>
              </a:rPr>
              <a:t>able to get community support and services that met needs.</a:t>
            </a:r>
            <a:endParaRPr lang="en-US" sz="2000" dirty="0">
              <a:latin typeface="Carlito"/>
              <a:cs typeface="Arial"/>
            </a:endParaRPr>
          </a:p>
          <a:p>
            <a:pPr marL="12065" marR="587375">
              <a:spcBef>
                <a:spcPts val="620"/>
              </a:spcBef>
              <a:buSzPct val="100000"/>
              <a:tabLst>
                <a:tab pos="288290" algn="l"/>
              </a:tabLst>
            </a:pPr>
            <a:endParaRPr lang="en-US" sz="1000" dirty="0" smtClean="0">
              <a:latin typeface="Carlito"/>
              <a:cs typeface="Carlito"/>
            </a:endParaRPr>
          </a:p>
          <a:p>
            <a:pPr marL="12065" marR="12065">
              <a:spcBef>
                <a:spcPts val="5"/>
              </a:spcBef>
              <a:buSzPct val="129629"/>
              <a:tabLst>
                <a:tab pos="288290" algn="l"/>
              </a:tabLst>
            </a:pPr>
            <a:r>
              <a:rPr lang="en-US" sz="2500" b="1" dirty="0" smtClean="0">
                <a:latin typeface="Arial" panose="020B0604020202020204" pitchFamily="34" charset="0"/>
                <a:cs typeface="Arial" panose="020B0604020202020204" pitchFamily="34" charset="0"/>
              </a:rPr>
              <a:t>Strength and Family Driven</a:t>
            </a:r>
          </a:p>
          <a:p>
            <a:pPr marL="12065" marR="12065">
              <a:spcBef>
                <a:spcPts val="5"/>
              </a:spcBef>
              <a:buSzPct val="129629"/>
              <a:tabLst>
                <a:tab pos="288290" algn="l"/>
              </a:tabLst>
            </a:pPr>
            <a:r>
              <a:rPr lang="en-US" sz="2350" dirty="0" smtClean="0">
                <a:latin typeface="Arial" panose="020B0604020202020204" pitchFamily="34" charset="0"/>
                <a:cs typeface="Arial" panose="020B0604020202020204" pitchFamily="34" charset="0"/>
              </a:rPr>
              <a:t>There were two areas of increase from 2019;</a:t>
            </a:r>
          </a:p>
          <a:p>
            <a:pPr marL="469265" marR="12065" indent="-457200">
              <a:spcBef>
                <a:spcPts val="5"/>
              </a:spcBef>
              <a:buSzPct val="100000"/>
              <a:buAutoNum type="arabicPeriod"/>
              <a:tabLst>
                <a:tab pos="288290" algn="l"/>
              </a:tabLst>
            </a:pPr>
            <a:r>
              <a:rPr lang="en-US" sz="2000" dirty="0" smtClean="0">
                <a:latin typeface="Arial" panose="020B0604020202020204" pitchFamily="34" charset="0"/>
                <a:cs typeface="Arial" panose="020B0604020202020204" pitchFamily="34" charset="0"/>
              </a:rPr>
              <a:t>Family described a vision of a better future</a:t>
            </a:r>
          </a:p>
          <a:p>
            <a:pPr marL="469265" marR="12065" indent="-457200">
              <a:spcBef>
                <a:spcPts val="5"/>
              </a:spcBef>
              <a:buSzPct val="100000"/>
              <a:buAutoNum type="arabicPeriod"/>
              <a:tabLst>
                <a:tab pos="288290" algn="l"/>
              </a:tabLst>
            </a:pPr>
            <a:r>
              <a:rPr lang="en-US" sz="2000" dirty="0" smtClean="0">
                <a:latin typeface="Arial" panose="020B0604020202020204" pitchFamily="34" charset="0"/>
                <a:cs typeface="Arial" panose="020B0604020202020204" pitchFamily="34" charset="0"/>
              </a:rPr>
              <a:t>Team came up with ideas and strategies tied to things the family likes to do</a:t>
            </a:r>
          </a:p>
          <a:p>
            <a:pPr marL="12065" marR="12065">
              <a:spcBef>
                <a:spcPts val="5"/>
              </a:spcBef>
              <a:buSzPct val="129629"/>
              <a:tabLst>
                <a:tab pos="288290" algn="l"/>
              </a:tabLst>
            </a:pPr>
            <a:endParaRPr sz="2350" dirty="0">
              <a:latin typeface="Arial" panose="020B0604020202020204" pitchFamily="34" charset="0"/>
              <a:cs typeface="Arial" panose="020B0604020202020204" pitchFamily="34" charset="0"/>
            </a:endParaRPr>
          </a:p>
        </p:txBody>
      </p:sp>
      <p:sp>
        <p:nvSpPr>
          <p:cNvPr id="7" name="object 7"/>
          <p:cNvSpPr txBox="1">
            <a:spLocks noGrp="1"/>
          </p:cNvSpPr>
          <p:nvPr>
            <p:ph type="title"/>
          </p:nvPr>
        </p:nvSpPr>
        <p:spPr>
          <a:xfrm>
            <a:off x="3473128" y="431671"/>
            <a:ext cx="3842072" cy="695960"/>
          </a:xfrm>
          <a:prstGeom prst="rect">
            <a:avLst/>
          </a:prstGeom>
        </p:spPr>
        <p:txBody>
          <a:bodyPr vert="horz" wrap="square" lIns="0" tIns="12700" rIns="0" bIns="0" rtlCol="0">
            <a:spAutoFit/>
          </a:bodyPr>
          <a:lstStyle/>
          <a:p>
            <a:pPr marL="12700">
              <a:lnSpc>
                <a:spcPct val="100000"/>
              </a:lnSpc>
              <a:spcBef>
                <a:spcPts val="100"/>
              </a:spcBef>
            </a:pPr>
            <a:r>
              <a:rPr sz="4400" spc="-5" dirty="0"/>
              <a:t>Strengths</a:t>
            </a:r>
            <a:endParaRPr sz="4400" dirty="0"/>
          </a:p>
        </p:txBody>
      </p:sp>
      <p:sp>
        <p:nvSpPr>
          <p:cNvPr id="8" name="object 8"/>
          <p:cNvSpPr/>
          <p:nvPr/>
        </p:nvSpPr>
        <p:spPr>
          <a:xfrm>
            <a:off x="239612" y="287792"/>
            <a:ext cx="2005891" cy="805981"/>
          </a:xfrm>
          <a:prstGeom prst="rect">
            <a:avLst/>
          </a:prstGeom>
          <a:blipFill>
            <a:blip r:embed="rId2"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43</a:t>
            </a:r>
            <a:endParaRP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p:nvPr/>
        </p:nvSpPr>
        <p:spPr>
          <a:xfrm>
            <a:off x="726646" y="1676400"/>
            <a:ext cx="8066188" cy="5688737"/>
          </a:xfrm>
          <a:prstGeom prst="rect">
            <a:avLst/>
          </a:prstGeom>
        </p:spPr>
        <p:txBody>
          <a:bodyPr vert="horz" wrap="square" lIns="0" tIns="78740" rIns="0" bIns="0" rtlCol="0">
            <a:spAutoFit/>
          </a:bodyPr>
          <a:lstStyle/>
          <a:p>
            <a:pPr marL="12065" marR="587375">
              <a:lnSpc>
                <a:spcPts val="2750"/>
              </a:lnSpc>
              <a:spcBef>
                <a:spcPts val="620"/>
              </a:spcBef>
              <a:buSzPct val="129629"/>
              <a:tabLst>
                <a:tab pos="288290" algn="l"/>
              </a:tabLst>
            </a:pPr>
            <a:r>
              <a:rPr lang="en-US" sz="2700" b="1" spc="5" dirty="0" smtClean="0">
                <a:latin typeface="Carlito"/>
                <a:cs typeface="Carlito"/>
              </a:rPr>
              <a:t>Other Areas of Improvement from 2019</a:t>
            </a:r>
          </a:p>
          <a:p>
            <a:pPr marL="12065" marR="587375">
              <a:lnSpc>
                <a:spcPts val="2750"/>
              </a:lnSpc>
              <a:spcBef>
                <a:spcPts val="620"/>
              </a:spcBef>
              <a:buSzPct val="100000"/>
              <a:tabLst>
                <a:tab pos="288290" algn="l"/>
              </a:tabLst>
            </a:pPr>
            <a:r>
              <a:rPr lang="en-US" sz="2400" spc="5" dirty="0" smtClean="0">
                <a:latin typeface="Carlito"/>
                <a:cs typeface="Carlito"/>
              </a:rPr>
              <a:t>   1. While Natural Supports overall continues to be the   lowest key element, there was one question that reflected an increase of 6% from 2019:</a:t>
            </a:r>
          </a:p>
          <a:p>
            <a:pPr marL="12065" marR="587375" algn="ctr">
              <a:lnSpc>
                <a:spcPts val="2750"/>
              </a:lnSpc>
              <a:spcBef>
                <a:spcPts val="620"/>
              </a:spcBef>
              <a:buSzPct val="100000"/>
              <a:tabLst>
                <a:tab pos="288290" algn="l"/>
              </a:tabLst>
            </a:pPr>
            <a:r>
              <a:rPr lang="en-US" sz="2000" i="1" spc="5" dirty="0">
                <a:latin typeface="Carlito"/>
                <a:cs typeface="Arial"/>
              </a:rPr>
              <a:t>	</a:t>
            </a:r>
            <a:r>
              <a:rPr lang="en-US" sz="2000" i="1" spc="5" dirty="0" smtClean="0">
                <a:latin typeface="Carlito"/>
                <a:cs typeface="Arial"/>
              </a:rPr>
              <a:t>	The Wraparound team has helped child/family build strong  relationships with people they can count on</a:t>
            </a:r>
            <a:endParaRPr lang="en-US" sz="2000" i="1" spc="15" dirty="0" smtClean="0">
              <a:latin typeface="Arial"/>
              <a:cs typeface="Arial"/>
            </a:endParaRPr>
          </a:p>
          <a:p>
            <a:pPr marL="12065" marR="12065">
              <a:spcBef>
                <a:spcPts val="5"/>
              </a:spcBef>
              <a:buSzPct val="129629"/>
              <a:tabLst>
                <a:tab pos="288290" algn="l"/>
              </a:tabLst>
            </a:pPr>
            <a:endParaRPr lang="en-US" sz="2350" dirty="0" smtClean="0">
              <a:latin typeface="Arial" panose="020B0604020202020204" pitchFamily="34" charset="0"/>
              <a:cs typeface="Arial" panose="020B0604020202020204" pitchFamily="34" charset="0"/>
            </a:endParaRPr>
          </a:p>
          <a:p>
            <a:pPr marL="12065" marR="12065">
              <a:spcBef>
                <a:spcPts val="5"/>
              </a:spcBef>
              <a:buSzPct val="100000"/>
              <a:tabLst>
                <a:tab pos="288290" algn="l"/>
              </a:tabLst>
            </a:pPr>
            <a:r>
              <a:rPr lang="en-US" sz="2350" dirty="0" smtClean="0">
                <a:latin typeface="Arial" panose="020B0604020202020204" pitchFamily="34" charset="0"/>
                <a:cs typeface="Arial" panose="020B0604020202020204" pitchFamily="34" charset="0"/>
              </a:rPr>
              <a:t>   2</a:t>
            </a:r>
            <a:r>
              <a:rPr lang="en-US" sz="2400" dirty="0" smtClean="0">
                <a:latin typeface="Arial" panose="020B0604020202020204" pitchFamily="34" charset="0"/>
                <a:cs typeface="Arial" panose="020B0604020202020204" pitchFamily="34" charset="0"/>
              </a:rPr>
              <a:t>. </a:t>
            </a:r>
            <a:r>
              <a:rPr lang="en-US" sz="2400" dirty="0" smtClean="0">
                <a:latin typeface="Carlito"/>
                <a:cs typeface="Arial" panose="020B0604020202020204" pitchFamily="34" charset="0"/>
              </a:rPr>
              <a:t>Overall Satisfaction increased by </a:t>
            </a:r>
            <a:r>
              <a:rPr lang="en-US" sz="2400" dirty="0" smtClean="0">
                <a:latin typeface="Carlito"/>
                <a:cs typeface="Arial" panose="020B0604020202020204" pitchFamily="34" charset="0"/>
              </a:rPr>
              <a:t>4% </a:t>
            </a:r>
            <a:r>
              <a:rPr lang="en-US" sz="2400" dirty="0" smtClean="0">
                <a:latin typeface="Carlito"/>
                <a:cs typeface="Arial" panose="020B0604020202020204" pitchFamily="34" charset="0"/>
              </a:rPr>
              <a:t>from 2019</a:t>
            </a:r>
          </a:p>
          <a:p>
            <a:pPr marL="12065" marR="12065">
              <a:spcBef>
                <a:spcPts val="5"/>
              </a:spcBef>
              <a:buSzPct val="100000"/>
              <a:tabLst>
                <a:tab pos="288290" algn="l"/>
              </a:tabLst>
            </a:pPr>
            <a:endParaRPr lang="en-US" sz="2400" dirty="0">
              <a:latin typeface="Carlito"/>
              <a:cs typeface="Arial" panose="020B0604020202020204" pitchFamily="34" charset="0"/>
            </a:endParaRPr>
          </a:p>
          <a:p>
            <a:pPr marL="12065" marR="12065">
              <a:spcBef>
                <a:spcPts val="5"/>
              </a:spcBef>
              <a:buSzPct val="100000"/>
              <a:tabLst>
                <a:tab pos="288290" algn="l"/>
              </a:tabLst>
            </a:pPr>
            <a:r>
              <a:rPr lang="en-US" sz="2400" i="1" dirty="0" smtClean="0">
                <a:latin typeface="Carlito"/>
                <a:cs typeface="Arial" panose="020B0604020202020204" pitchFamily="34" charset="0"/>
              </a:rPr>
              <a:t>Caregivers who reported positive experiences with Wraparound in their comments often noted that their team had been supportive and helpful with setting up needed services and resources.</a:t>
            </a:r>
          </a:p>
          <a:p>
            <a:pPr marL="12065" marR="12065">
              <a:spcBef>
                <a:spcPts val="5"/>
              </a:spcBef>
              <a:buSzPct val="129629"/>
              <a:tabLst>
                <a:tab pos="288290" algn="l"/>
              </a:tabLst>
            </a:pPr>
            <a:endParaRPr lang="en-US" sz="2350" dirty="0">
              <a:latin typeface="Arial" panose="020B0604020202020204" pitchFamily="34" charset="0"/>
              <a:cs typeface="Arial" panose="020B0604020202020204" pitchFamily="34" charset="0"/>
            </a:endParaRPr>
          </a:p>
          <a:p>
            <a:pPr marL="12065" marR="12065">
              <a:spcBef>
                <a:spcPts val="5"/>
              </a:spcBef>
              <a:buSzPct val="129629"/>
              <a:tabLst>
                <a:tab pos="288290" algn="l"/>
              </a:tabLst>
            </a:pPr>
            <a:endParaRPr sz="2350" dirty="0">
              <a:latin typeface="Arial" panose="020B0604020202020204" pitchFamily="34" charset="0"/>
              <a:cs typeface="Arial" panose="020B0604020202020204" pitchFamily="34" charset="0"/>
            </a:endParaRPr>
          </a:p>
        </p:txBody>
      </p:sp>
      <p:sp>
        <p:nvSpPr>
          <p:cNvPr id="7" name="object 7"/>
          <p:cNvSpPr txBox="1">
            <a:spLocks noGrp="1"/>
          </p:cNvSpPr>
          <p:nvPr>
            <p:ph type="title"/>
          </p:nvPr>
        </p:nvSpPr>
        <p:spPr>
          <a:xfrm>
            <a:off x="3473128" y="431671"/>
            <a:ext cx="3842072" cy="695960"/>
          </a:xfrm>
          <a:prstGeom prst="rect">
            <a:avLst/>
          </a:prstGeom>
        </p:spPr>
        <p:txBody>
          <a:bodyPr vert="horz" wrap="square" lIns="0" tIns="12700" rIns="0" bIns="0" rtlCol="0">
            <a:spAutoFit/>
          </a:bodyPr>
          <a:lstStyle/>
          <a:p>
            <a:pPr marL="12700">
              <a:lnSpc>
                <a:spcPct val="100000"/>
              </a:lnSpc>
              <a:spcBef>
                <a:spcPts val="100"/>
              </a:spcBef>
            </a:pPr>
            <a:r>
              <a:rPr sz="4400" spc="-5" dirty="0"/>
              <a:t>Strengths</a:t>
            </a:r>
            <a:endParaRPr sz="4400" dirty="0"/>
          </a:p>
        </p:txBody>
      </p:sp>
      <p:sp>
        <p:nvSpPr>
          <p:cNvPr id="8" name="object 8"/>
          <p:cNvSpPr/>
          <p:nvPr/>
        </p:nvSpPr>
        <p:spPr>
          <a:xfrm>
            <a:off x="239612" y="287792"/>
            <a:ext cx="2005891" cy="805981"/>
          </a:xfrm>
          <a:prstGeom prst="rect">
            <a:avLst/>
          </a:prstGeom>
          <a:blipFill>
            <a:blip r:embed="rId2"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xfrm>
            <a:off x="8610600" y="6652986"/>
            <a:ext cx="422275" cy="230832"/>
          </a:xfrm>
          <a:prstGeom prst="rect">
            <a:avLst/>
          </a:prstGeom>
        </p:spPr>
        <p:txBody>
          <a:bodyPr vert="horz" wrap="square" lIns="0" tIns="0" rIns="0" bIns="0" rtlCol="0">
            <a:spAutoFit/>
          </a:bodyPr>
          <a:lstStyle/>
          <a:p>
            <a:pPr marL="38100">
              <a:lnSpc>
                <a:spcPts val="1810"/>
              </a:lnSpc>
            </a:pPr>
            <a:r>
              <a:rPr lang="en-US" dirty="0" smtClean="0"/>
              <a:t>44</a:t>
            </a:r>
            <a:endParaRPr dirty="0"/>
          </a:p>
        </p:txBody>
      </p:sp>
    </p:spTree>
    <p:extLst>
      <p:ext uri="{BB962C8B-B14F-4D97-AF65-F5344CB8AC3E}">
        <p14:creationId xmlns:p14="http://schemas.microsoft.com/office/powerpoint/2010/main" val="19374324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310820"/>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pSp>
        <p:nvGrpSpPr>
          <p:cNvPr id="5" name="object 5"/>
          <p:cNvGrpSpPr/>
          <p:nvPr/>
        </p:nvGrpSpPr>
        <p:grpSpPr>
          <a:xfrm>
            <a:off x="152400" y="1554520"/>
            <a:ext cx="9143999" cy="4760925"/>
            <a:chOff x="457199" y="1600196"/>
            <a:chExt cx="8610600" cy="4953000"/>
          </a:xfrm>
        </p:grpSpPr>
        <p:sp>
          <p:nvSpPr>
            <p:cNvPr id="6" name="object 6"/>
            <p:cNvSpPr/>
            <p:nvPr/>
          </p:nvSpPr>
          <p:spPr>
            <a:xfrm>
              <a:off x="7905387" y="5596555"/>
              <a:ext cx="997525" cy="899562"/>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457199" y="1600196"/>
              <a:ext cx="8610600" cy="4953000"/>
            </a:xfrm>
            <a:custGeom>
              <a:avLst/>
              <a:gdLst/>
              <a:ahLst/>
              <a:cxnLst/>
              <a:rect l="l" t="t" r="r" b="b"/>
              <a:pathLst>
                <a:path w="8610600" h="4953000">
                  <a:moveTo>
                    <a:pt x="8610582" y="4952990"/>
                  </a:moveTo>
                  <a:lnTo>
                    <a:pt x="0" y="4952990"/>
                  </a:lnTo>
                  <a:lnTo>
                    <a:pt x="0" y="0"/>
                  </a:lnTo>
                  <a:lnTo>
                    <a:pt x="8610582" y="0"/>
                  </a:lnTo>
                  <a:lnTo>
                    <a:pt x="8610582" y="4952990"/>
                  </a:lnTo>
                  <a:close/>
                </a:path>
              </a:pathLst>
            </a:custGeom>
            <a:solidFill>
              <a:srgbClr val="FFFFFF"/>
            </a:solidFill>
          </p:spPr>
          <p:txBody>
            <a:bodyPr wrap="square" lIns="0" tIns="0" rIns="0" bIns="0" rtlCol="0"/>
            <a:lstStyle/>
            <a:p>
              <a:endParaRPr/>
            </a:p>
          </p:txBody>
        </p:sp>
      </p:grpSp>
      <p:sp>
        <p:nvSpPr>
          <p:cNvPr id="8" name="object 8"/>
          <p:cNvSpPr txBox="1"/>
          <p:nvPr/>
        </p:nvSpPr>
        <p:spPr>
          <a:xfrm>
            <a:off x="213336" y="1309688"/>
            <a:ext cx="8968897" cy="5461752"/>
          </a:xfrm>
          <a:prstGeom prst="rect">
            <a:avLst/>
          </a:prstGeom>
        </p:spPr>
        <p:txBody>
          <a:bodyPr vert="horz" wrap="square" lIns="0" tIns="81915" rIns="0" bIns="0" rtlCol="0">
            <a:spAutoFit/>
          </a:bodyPr>
          <a:lstStyle/>
          <a:p>
            <a:pPr marL="285750" marR="5080" indent="-273685">
              <a:lnSpc>
                <a:spcPct val="106700"/>
              </a:lnSpc>
              <a:spcBef>
                <a:spcPts val="1325"/>
              </a:spcBef>
              <a:buSzPct val="128571"/>
              <a:buFont typeface="Arial"/>
              <a:buChar char="•"/>
              <a:tabLst>
                <a:tab pos="286385" algn="l"/>
              </a:tabLst>
            </a:pPr>
            <a:r>
              <a:rPr sz="2800" spc="-5" dirty="0" smtClean="0">
                <a:latin typeface="Carlito"/>
                <a:cs typeface="Carlito"/>
              </a:rPr>
              <a:t>Caregivers </a:t>
            </a:r>
            <a:r>
              <a:rPr lang="en-US" sz="2800" spc="-5" dirty="0" smtClean="0">
                <a:latin typeface="Carlito"/>
                <a:cs typeface="Carlito"/>
              </a:rPr>
              <a:t>continue to </a:t>
            </a:r>
            <a:r>
              <a:rPr sz="2800" spc="-5" dirty="0" smtClean="0">
                <a:latin typeface="Carlito"/>
                <a:cs typeface="Carlito"/>
              </a:rPr>
              <a:t>report </a:t>
            </a:r>
            <a:r>
              <a:rPr sz="2800" spc="-10" dirty="0">
                <a:latin typeface="Carlito"/>
                <a:cs typeface="Carlito"/>
              </a:rPr>
              <a:t>that </a:t>
            </a:r>
            <a:r>
              <a:rPr sz="2800" spc="-5" dirty="0">
                <a:latin typeface="Carlito"/>
                <a:cs typeface="Carlito"/>
              </a:rPr>
              <a:t>natural supports </a:t>
            </a:r>
            <a:r>
              <a:rPr sz="2800" dirty="0">
                <a:latin typeface="Carlito"/>
                <a:cs typeface="Carlito"/>
              </a:rPr>
              <a:t>are </a:t>
            </a:r>
            <a:r>
              <a:rPr lang="en-US" sz="2800" dirty="0" smtClean="0">
                <a:latin typeface="Carlito"/>
                <a:cs typeface="Carlito"/>
              </a:rPr>
              <a:t>not a consistent </a:t>
            </a:r>
            <a:r>
              <a:rPr sz="2800" spc="-5" dirty="0" smtClean="0">
                <a:latin typeface="Carlito"/>
                <a:cs typeface="Carlito"/>
              </a:rPr>
              <a:t>part of </a:t>
            </a:r>
            <a:r>
              <a:rPr sz="2800" spc="-10" dirty="0">
                <a:latin typeface="Carlito"/>
                <a:cs typeface="Carlito"/>
              </a:rPr>
              <a:t>their</a:t>
            </a:r>
            <a:r>
              <a:rPr sz="2800" spc="-15" dirty="0">
                <a:latin typeface="Carlito"/>
                <a:cs typeface="Carlito"/>
              </a:rPr>
              <a:t> </a:t>
            </a:r>
            <a:r>
              <a:rPr sz="2800" spc="-5" dirty="0">
                <a:latin typeface="Carlito"/>
                <a:cs typeface="Carlito"/>
              </a:rPr>
              <a:t>teams</a:t>
            </a:r>
            <a:endParaRPr sz="2800" dirty="0">
              <a:latin typeface="Carlito"/>
              <a:cs typeface="Carlito"/>
            </a:endParaRPr>
          </a:p>
          <a:p>
            <a:pPr marL="285750" marR="170180" indent="-273685">
              <a:lnSpc>
                <a:spcPct val="106700"/>
              </a:lnSpc>
              <a:spcBef>
                <a:spcPts val="1155"/>
              </a:spcBef>
              <a:buSzPct val="128571"/>
              <a:buFont typeface="Arial"/>
              <a:buChar char="•"/>
              <a:tabLst>
                <a:tab pos="286385" algn="l"/>
              </a:tabLst>
            </a:pPr>
            <a:r>
              <a:rPr sz="2800" spc="-5" dirty="0">
                <a:latin typeface="Carlito"/>
                <a:cs typeface="Carlito"/>
              </a:rPr>
              <a:t>Caregivers express worry </a:t>
            </a:r>
            <a:r>
              <a:rPr sz="2800" spc="-10" dirty="0">
                <a:latin typeface="Carlito"/>
                <a:cs typeface="Carlito"/>
              </a:rPr>
              <a:t>that the </a:t>
            </a:r>
            <a:r>
              <a:rPr sz="2800" spc="-5" dirty="0">
                <a:latin typeface="Carlito"/>
                <a:cs typeface="Carlito"/>
              </a:rPr>
              <a:t>process is </a:t>
            </a:r>
            <a:r>
              <a:rPr sz="2800" spc="-10" dirty="0">
                <a:latin typeface="Carlito"/>
                <a:cs typeface="Carlito"/>
              </a:rPr>
              <a:t>too </a:t>
            </a:r>
            <a:r>
              <a:rPr sz="2800" spc="-5" dirty="0">
                <a:latin typeface="Carlito"/>
                <a:cs typeface="Carlito"/>
              </a:rPr>
              <a:t>short  or will end before </a:t>
            </a:r>
            <a:r>
              <a:rPr sz="2800" spc="-10" dirty="0">
                <a:latin typeface="Carlito"/>
                <a:cs typeface="Carlito"/>
              </a:rPr>
              <a:t>they </a:t>
            </a:r>
            <a:r>
              <a:rPr sz="2800" dirty="0">
                <a:latin typeface="Carlito"/>
                <a:cs typeface="Carlito"/>
              </a:rPr>
              <a:t>are</a:t>
            </a:r>
            <a:r>
              <a:rPr sz="2800" spc="-15" dirty="0">
                <a:latin typeface="Carlito"/>
                <a:cs typeface="Carlito"/>
              </a:rPr>
              <a:t> </a:t>
            </a:r>
            <a:r>
              <a:rPr sz="2800" spc="-5" dirty="0" smtClean="0">
                <a:latin typeface="Carlito"/>
                <a:cs typeface="Carlito"/>
              </a:rPr>
              <a:t>ready</a:t>
            </a:r>
            <a:r>
              <a:rPr lang="en-US" sz="2800" spc="-5" dirty="0" smtClean="0">
                <a:latin typeface="Carlito"/>
                <a:cs typeface="Carlito"/>
              </a:rPr>
              <a:t> </a:t>
            </a:r>
            <a:r>
              <a:rPr lang="en-US" sz="2000" spc="-5" dirty="0" smtClean="0">
                <a:latin typeface="Carlito"/>
                <a:cs typeface="Carlito"/>
              </a:rPr>
              <a:t>(score and comments</a:t>
            </a:r>
            <a:r>
              <a:rPr lang="en-US" sz="2800" spc="-5" dirty="0" smtClean="0">
                <a:latin typeface="Carlito"/>
                <a:cs typeface="Carlito"/>
              </a:rPr>
              <a:t>); with several commenting that services did end abruptly</a:t>
            </a:r>
            <a:endParaRPr sz="2800" dirty="0">
              <a:latin typeface="Carlito"/>
              <a:cs typeface="Carlito"/>
            </a:endParaRPr>
          </a:p>
          <a:p>
            <a:pPr marL="285750" marR="52069" indent="-273685">
              <a:lnSpc>
                <a:spcPct val="106700"/>
              </a:lnSpc>
              <a:spcBef>
                <a:spcPts val="1160"/>
              </a:spcBef>
              <a:buSzPct val="128571"/>
              <a:buFont typeface="Arial"/>
              <a:buChar char="•"/>
              <a:tabLst>
                <a:tab pos="286385" algn="l"/>
              </a:tabLst>
            </a:pPr>
            <a:r>
              <a:rPr sz="2800" spc="-5" dirty="0" smtClean="0">
                <a:latin typeface="Carlito"/>
                <a:cs typeface="Carlito"/>
              </a:rPr>
              <a:t>Caregivers </a:t>
            </a:r>
            <a:r>
              <a:rPr lang="en-US" sz="2800" spc="-5" dirty="0" smtClean="0">
                <a:latin typeface="Carlito"/>
                <a:cs typeface="Carlito"/>
              </a:rPr>
              <a:t>who reported negative experiences with Wraparound in their comments often indicated their team had not been helpful setting up needed services/resources and/or that team meetings had been inconsistent</a:t>
            </a:r>
            <a:endParaRPr sz="2800" dirty="0">
              <a:latin typeface="Carlito"/>
              <a:cs typeface="Carlito"/>
            </a:endParaRPr>
          </a:p>
        </p:txBody>
      </p:sp>
      <p:sp>
        <p:nvSpPr>
          <p:cNvPr id="9" name="object 9"/>
          <p:cNvSpPr txBox="1">
            <a:spLocks noGrp="1"/>
          </p:cNvSpPr>
          <p:nvPr>
            <p:ph type="title"/>
          </p:nvPr>
        </p:nvSpPr>
        <p:spPr>
          <a:xfrm>
            <a:off x="2730038" y="431671"/>
            <a:ext cx="6413962" cy="695960"/>
          </a:xfrm>
          <a:prstGeom prst="rect">
            <a:avLst/>
          </a:prstGeom>
        </p:spPr>
        <p:txBody>
          <a:bodyPr vert="horz" wrap="square" lIns="0" tIns="12700" rIns="0" bIns="0" rtlCol="0">
            <a:spAutoFit/>
          </a:bodyPr>
          <a:lstStyle/>
          <a:p>
            <a:pPr marL="12700">
              <a:lnSpc>
                <a:spcPct val="100000"/>
              </a:lnSpc>
              <a:spcBef>
                <a:spcPts val="100"/>
              </a:spcBef>
            </a:pPr>
            <a:r>
              <a:rPr sz="4400" spc="-10" dirty="0"/>
              <a:t>Areas </a:t>
            </a:r>
            <a:r>
              <a:rPr sz="4400" spc="-5" dirty="0"/>
              <a:t>for</a:t>
            </a:r>
            <a:r>
              <a:rPr sz="4400" spc="-85" dirty="0"/>
              <a:t> </a:t>
            </a:r>
            <a:r>
              <a:rPr sz="4400" spc="-5" dirty="0"/>
              <a:t>Improvement</a:t>
            </a:r>
            <a:endParaRPr sz="4400" dirty="0"/>
          </a:p>
        </p:txBody>
      </p:sp>
      <p:sp>
        <p:nvSpPr>
          <p:cNvPr id="10" name="object 10"/>
          <p:cNvSpPr/>
          <p:nvPr/>
        </p:nvSpPr>
        <p:spPr>
          <a:xfrm>
            <a:off x="239612" y="287792"/>
            <a:ext cx="2005891" cy="805981"/>
          </a:xfrm>
          <a:prstGeom prst="rect">
            <a:avLst/>
          </a:prstGeom>
          <a:blipFill>
            <a:blip r:embed="rId3"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45</a:t>
            </a:r>
            <a:endParaRP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5" name="object 5"/>
          <p:cNvSpPr txBox="1">
            <a:spLocks noGrp="1"/>
          </p:cNvSpPr>
          <p:nvPr>
            <p:ph type="ctrTitle"/>
          </p:nvPr>
        </p:nvSpPr>
        <p:spPr>
          <a:xfrm>
            <a:off x="469687" y="2790510"/>
            <a:ext cx="8674313" cy="443711"/>
          </a:xfrm>
          <a:prstGeom prst="rect">
            <a:avLst/>
          </a:prstGeom>
        </p:spPr>
        <p:txBody>
          <a:bodyPr vert="horz" wrap="square" lIns="0" tIns="12700" rIns="0" bIns="0" rtlCol="0">
            <a:spAutoFit/>
          </a:bodyPr>
          <a:lstStyle/>
          <a:p>
            <a:pPr marL="196215">
              <a:lnSpc>
                <a:spcPct val="100000"/>
              </a:lnSpc>
              <a:spcBef>
                <a:spcPts val="100"/>
              </a:spcBef>
            </a:pPr>
            <a:r>
              <a:rPr spc="-5" dirty="0"/>
              <a:t>TEAM OBSERVATION MEASURE, VERSION</a:t>
            </a:r>
            <a:r>
              <a:rPr spc="-80" dirty="0"/>
              <a:t> </a:t>
            </a:r>
            <a:r>
              <a:rPr dirty="0"/>
              <a:t>2</a:t>
            </a:r>
          </a:p>
        </p:txBody>
      </p:sp>
      <p:sp>
        <p:nvSpPr>
          <p:cNvPr id="6" name="object 6"/>
          <p:cNvSpPr txBox="1"/>
          <p:nvPr/>
        </p:nvSpPr>
        <p:spPr>
          <a:xfrm>
            <a:off x="3048000" y="3352800"/>
            <a:ext cx="32797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Massachusetts</a:t>
            </a:r>
            <a:r>
              <a:rPr sz="2400" spc="-85" dirty="0">
                <a:latin typeface="Carlito"/>
                <a:cs typeface="Carlito"/>
              </a:rPr>
              <a:t> </a:t>
            </a:r>
            <a:r>
              <a:rPr sz="2400" spc="-5" dirty="0">
                <a:latin typeface="Carlito"/>
                <a:cs typeface="Carlito"/>
              </a:rPr>
              <a:t>Fidelity</a:t>
            </a:r>
            <a:endParaRPr sz="2400" dirty="0">
              <a:latin typeface="Carlito"/>
              <a:cs typeface="Carlito"/>
            </a:endParaRPr>
          </a:p>
        </p:txBody>
      </p:sp>
      <p:sp>
        <p:nvSpPr>
          <p:cNvPr id="7" name="object 7"/>
          <p:cNvSpPr/>
          <p:nvPr/>
        </p:nvSpPr>
        <p:spPr>
          <a:xfrm>
            <a:off x="3366396" y="485788"/>
            <a:ext cx="2456839" cy="1072065"/>
          </a:xfrm>
          <a:prstGeom prst="rect">
            <a:avLst/>
          </a:prstGeom>
          <a:blipFill>
            <a:blip r:embed="rId2" cstate="print"/>
            <a:stretch>
              <a:fillRect/>
            </a:stretch>
          </a:blipFill>
        </p:spPr>
        <p:txBody>
          <a:bodyPr wrap="square" lIns="0" tIns="0" rIns="0" bIns="0" rtlCol="0"/>
          <a:lstStyle/>
          <a:p>
            <a:endParaRPr/>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46</a:t>
            </a:r>
            <a:endParaRP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aphicFrame>
        <p:nvGraphicFramePr>
          <p:cNvPr id="6" name="object 6"/>
          <p:cNvGraphicFramePr>
            <a:graphicFrameLocks noGrp="1"/>
          </p:cNvGraphicFramePr>
          <p:nvPr>
            <p:extLst>
              <p:ext uri="{D42A27DB-BD31-4B8C-83A1-F6EECF244321}">
                <p14:modId xmlns:p14="http://schemas.microsoft.com/office/powerpoint/2010/main" val="2135602170"/>
              </p:ext>
            </p:extLst>
          </p:nvPr>
        </p:nvGraphicFramePr>
        <p:xfrm>
          <a:off x="1254123" y="2538774"/>
          <a:ext cx="6635753" cy="2964073"/>
        </p:xfrm>
        <a:graphic>
          <a:graphicData uri="http://schemas.openxmlformats.org/drawingml/2006/table">
            <a:tbl>
              <a:tblPr firstRow="1" bandRow="1">
                <a:tableStyleId>{2D5ABB26-0587-4C30-8999-92F81FD0307C}</a:tableStyleId>
              </a:tblPr>
              <a:tblGrid>
                <a:gridCol w="2552710"/>
                <a:gridCol w="2083318"/>
                <a:gridCol w="1999725"/>
              </a:tblGrid>
              <a:tr h="489849">
                <a:tc>
                  <a:txBody>
                    <a:bodyPr/>
                    <a:lstStyle/>
                    <a:p>
                      <a:pPr marL="774700">
                        <a:lnSpc>
                          <a:spcPct val="100000"/>
                        </a:lnSpc>
                        <a:spcBef>
                          <a:spcPts val="645"/>
                        </a:spcBef>
                      </a:pPr>
                      <a:r>
                        <a:rPr sz="2000" b="1" spc="-5" dirty="0">
                          <a:solidFill>
                            <a:srgbClr val="FFFFFF"/>
                          </a:solidFill>
                          <a:latin typeface="Carlito"/>
                          <a:cs typeface="Carlito"/>
                        </a:rPr>
                        <a:t>Type of</a:t>
                      </a:r>
                      <a:r>
                        <a:rPr sz="2000" b="1" spc="-20" dirty="0">
                          <a:solidFill>
                            <a:srgbClr val="FFFFFF"/>
                          </a:solidFill>
                          <a:latin typeface="Carlito"/>
                          <a:cs typeface="Carlito"/>
                        </a:rPr>
                        <a:t> </a:t>
                      </a:r>
                      <a:r>
                        <a:rPr sz="2000" b="1" dirty="0">
                          <a:solidFill>
                            <a:srgbClr val="FFFFFF"/>
                          </a:solidFill>
                          <a:latin typeface="Carlito"/>
                          <a:cs typeface="Carlito"/>
                        </a:rPr>
                        <a:t>Meeting</a:t>
                      </a:r>
                      <a:endParaRPr sz="2000" dirty="0">
                        <a:latin typeface="Carlito"/>
                        <a:cs typeface="Carlito"/>
                      </a:endParaRPr>
                    </a:p>
                  </a:txBody>
                  <a:tcPr marL="0" marR="0" marT="819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645"/>
                        </a:spcBef>
                      </a:pPr>
                      <a:r>
                        <a:rPr sz="2000" b="1" spc="-5" dirty="0">
                          <a:solidFill>
                            <a:srgbClr val="FFFFFF"/>
                          </a:solidFill>
                          <a:latin typeface="Carlito"/>
                          <a:cs typeface="Carlito"/>
                        </a:rPr>
                        <a:t>Percent</a:t>
                      </a:r>
                      <a:endParaRPr sz="2000" dirty="0">
                        <a:latin typeface="Carlito"/>
                        <a:cs typeface="Carlito"/>
                      </a:endParaRPr>
                    </a:p>
                  </a:txBody>
                  <a:tcPr marL="0" marR="0" marT="81915"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645"/>
                        </a:spcBef>
                      </a:pPr>
                      <a:r>
                        <a:rPr lang="en-US" sz="2000" b="1" i="0" baseline="0" dirty="0" smtClean="0">
                          <a:solidFill>
                            <a:schemeClr val="bg1"/>
                          </a:solidFill>
                          <a:latin typeface="Carlito"/>
                          <a:cs typeface="Carlito"/>
                        </a:rPr>
                        <a:t>N </a:t>
                      </a:r>
                      <a:endParaRPr sz="2000" b="1" i="0" baseline="0" dirty="0">
                        <a:solidFill>
                          <a:schemeClr val="bg1"/>
                        </a:solidFill>
                        <a:latin typeface="Carlito"/>
                        <a:cs typeface="Carlito"/>
                      </a:endParaRPr>
                    </a:p>
                  </a:txBody>
                  <a:tcPr marL="0" marR="0" marT="81915" marB="0">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3A2154"/>
                    </a:solidFill>
                  </a:tcPr>
                </a:tc>
              </a:tr>
              <a:tr h="489844">
                <a:tc>
                  <a:txBody>
                    <a:bodyPr/>
                    <a:lstStyle/>
                    <a:p>
                      <a:pPr marL="85090">
                        <a:lnSpc>
                          <a:spcPct val="100000"/>
                        </a:lnSpc>
                        <a:spcBef>
                          <a:spcPts val="770"/>
                        </a:spcBef>
                      </a:pPr>
                      <a:r>
                        <a:rPr sz="1800" spc="-5" dirty="0">
                          <a:latin typeface="Carlito"/>
                          <a:cs typeface="Carlito"/>
                        </a:rPr>
                        <a:t>Initial Team/Planning</a:t>
                      </a:r>
                      <a:r>
                        <a:rPr sz="1800" spc="-25" dirty="0">
                          <a:latin typeface="Carlito"/>
                          <a:cs typeface="Carlito"/>
                        </a:rPr>
                        <a:t> </a:t>
                      </a:r>
                      <a:r>
                        <a:rPr sz="1800" spc="-5" dirty="0" smtClean="0">
                          <a:latin typeface="Carlito"/>
                          <a:cs typeface="Carlito"/>
                        </a:rPr>
                        <a:t>Meeting</a:t>
                      </a:r>
                      <a:endParaRPr sz="1800" dirty="0">
                        <a:latin typeface="Carlito"/>
                        <a:cs typeface="Carlito"/>
                      </a:endParaRPr>
                    </a:p>
                  </a:txBody>
                  <a:tcPr marL="0" marR="0" marT="977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770"/>
                        </a:spcBef>
                      </a:pPr>
                      <a:r>
                        <a:rPr sz="1800" spc="-5" dirty="0" smtClean="0">
                          <a:latin typeface="Carlito"/>
                          <a:cs typeface="Carlito"/>
                        </a:rPr>
                        <a:t>1</a:t>
                      </a:r>
                      <a:r>
                        <a:rPr lang="en-US" sz="1800" spc="-5" dirty="0" smtClean="0">
                          <a:latin typeface="Carlito"/>
                          <a:cs typeface="Carlito"/>
                        </a:rPr>
                        <a:t>5</a:t>
                      </a:r>
                      <a:r>
                        <a:rPr sz="1800" spc="-5" dirty="0" smtClean="0">
                          <a:latin typeface="Carlito"/>
                          <a:cs typeface="Carlito"/>
                        </a:rPr>
                        <a:t>%</a:t>
                      </a:r>
                      <a:endParaRPr sz="1800" dirty="0">
                        <a:latin typeface="Carlito"/>
                        <a:cs typeface="Carlito"/>
                      </a:endParaRPr>
                    </a:p>
                  </a:txBody>
                  <a:tcPr marL="0" marR="0" marT="9779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770"/>
                        </a:spcBef>
                      </a:pPr>
                      <a:r>
                        <a:rPr lang="en-US" sz="1800" b="0" i="0" baseline="0" dirty="0" smtClean="0">
                          <a:solidFill>
                            <a:schemeClr val="tx1"/>
                          </a:solidFill>
                          <a:latin typeface="Carlito"/>
                          <a:cs typeface="Carlito"/>
                        </a:rPr>
                        <a:t>60</a:t>
                      </a:r>
                      <a:endParaRPr sz="1800" b="0" i="0" baseline="0" dirty="0">
                        <a:solidFill>
                          <a:schemeClr val="tx1"/>
                        </a:solidFill>
                        <a:latin typeface="Carlito"/>
                        <a:cs typeface="Carlito"/>
                      </a:endParaRPr>
                    </a:p>
                  </a:txBody>
                  <a:tcPr marL="0" marR="0" marT="97790" marB="0">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8CFE6"/>
                    </a:solidFill>
                  </a:tcPr>
                </a:tc>
              </a:tr>
              <a:tr h="489849">
                <a:tc>
                  <a:txBody>
                    <a:bodyPr/>
                    <a:lstStyle/>
                    <a:p>
                      <a:pPr marL="85090">
                        <a:lnSpc>
                          <a:spcPct val="100000"/>
                        </a:lnSpc>
                        <a:spcBef>
                          <a:spcPts val="770"/>
                        </a:spcBef>
                      </a:pPr>
                      <a:r>
                        <a:rPr sz="1800" spc="-5" dirty="0">
                          <a:latin typeface="Carlito"/>
                          <a:cs typeface="Carlito"/>
                        </a:rPr>
                        <a:t>Follow-up</a:t>
                      </a:r>
                      <a:r>
                        <a:rPr sz="1800" spc="-10" dirty="0">
                          <a:latin typeface="Carlito"/>
                          <a:cs typeface="Carlito"/>
                        </a:rPr>
                        <a:t> </a:t>
                      </a:r>
                      <a:r>
                        <a:rPr sz="1800" spc="-5" dirty="0">
                          <a:latin typeface="Carlito"/>
                          <a:cs typeface="Carlito"/>
                        </a:rPr>
                        <a:t>Meeting</a:t>
                      </a:r>
                      <a:endParaRPr sz="1800">
                        <a:latin typeface="Carlito"/>
                        <a:cs typeface="Carlito"/>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770"/>
                        </a:spcBef>
                      </a:pPr>
                      <a:r>
                        <a:rPr sz="1800" spc="-5" dirty="0" smtClean="0">
                          <a:latin typeface="Carlito"/>
                          <a:cs typeface="Carlito"/>
                        </a:rPr>
                        <a:t>7</a:t>
                      </a:r>
                      <a:r>
                        <a:rPr lang="en-US" sz="1800" spc="-5" dirty="0" smtClean="0">
                          <a:latin typeface="Carlito"/>
                          <a:cs typeface="Carlito"/>
                        </a:rPr>
                        <a:t>7</a:t>
                      </a:r>
                      <a:r>
                        <a:rPr sz="1800" spc="-5" dirty="0" smtClean="0">
                          <a:latin typeface="Carlito"/>
                          <a:cs typeface="Carlito"/>
                        </a:rPr>
                        <a:t>%</a:t>
                      </a:r>
                      <a:endParaRPr sz="1800" dirty="0">
                        <a:latin typeface="Carlito"/>
                        <a:cs typeface="Carlito"/>
                      </a:endParaRPr>
                    </a:p>
                  </a:txBody>
                  <a:tcPr marL="0" marR="0" marT="9779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770"/>
                        </a:spcBef>
                      </a:pPr>
                      <a:r>
                        <a:rPr lang="en-US" sz="1800" b="0" i="0" baseline="0" dirty="0" smtClean="0">
                          <a:solidFill>
                            <a:schemeClr val="tx1"/>
                          </a:solidFill>
                          <a:latin typeface="Carlito"/>
                          <a:cs typeface="Carlito"/>
                        </a:rPr>
                        <a:t>302</a:t>
                      </a:r>
                      <a:endParaRPr sz="1800" b="0" i="0" baseline="0" dirty="0">
                        <a:solidFill>
                          <a:schemeClr val="tx1"/>
                        </a:solidFill>
                        <a:latin typeface="Carlito"/>
                        <a:cs typeface="Carlito"/>
                      </a:endParaRPr>
                    </a:p>
                  </a:txBody>
                  <a:tcPr marL="0" marR="0" marT="9779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E8F2"/>
                    </a:solidFill>
                  </a:tcPr>
                </a:tc>
              </a:tr>
              <a:tr h="489849">
                <a:tc>
                  <a:txBody>
                    <a:bodyPr/>
                    <a:lstStyle/>
                    <a:p>
                      <a:pPr marL="85090">
                        <a:lnSpc>
                          <a:spcPct val="100000"/>
                        </a:lnSpc>
                        <a:spcBef>
                          <a:spcPts val="770"/>
                        </a:spcBef>
                      </a:pPr>
                      <a:r>
                        <a:rPr lang="en-US" sz="1800" spc="-5" dirty="0" smtClean="0">
                          <a:latin typeface="Carlito"/>
                          <a:cs typeface="Carlito"/>
                        </a:rPr>
                        <a:t>Transitional/</a:t>
                      </a:r>
                      <a:r>
                        <a:rPr sz="1800" spc="-5" dirty="0" smtClean="0">
                          <a:latin typeface="Carlito"/>
                          <a:cs typeface="Carlito"/>
                        </a:rPr>
                        <a:t>Discharge</a:t>
                      </a:r>
                      <a:r>
                        <a:rPr sz="1800" spc="-10" dirty="0" smtClean="0">
                          <a:latin typeface="Carlito"/>
                          <a:cs typeface="Carlito"/>
                        </a:rPr>
                        <a:t> </a:t>
                      </a:r>
                      <a:r>
                        <a:rPr sz="1800" spc="-5" dirty="0">
                          <a:latin typeface="Carlito"/>
                          <a:cs typeface="Carlito"/>
                        </a:rPr>
                        <a:t>Meeting</a:t>
                      </a:r>
                      <a:endParaRPr sz="1800" dirty="0">
                        <a:latin typeface="Carlito"/>
                        <a:cs typeface="Carlito"/>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770"/>
                        </a:spcBef>
                      </a:pPr>
                      <a:r>
                        <a:rPr lang="en-US" sz="1800" spc="-5" dirty="0" smtClean="0">
                          <a:latin typeface="Carlito"/>
                          <a:cs typeface="Carlito"/>
                        </a:rPr>
                        <a:t>7</a:t>
                      </a:r>
                      <a:r>
                        <a:rPr sz="1800" spc="-5" dirty="0" smtClean="0">
                          <a:latin typeface="Carlito"/>
                          <a:cs typeface="Carlito"/>
                        </a:rPr>
                        <a:t>%</a:t>
                      </a:r>
                      <a:endParaRPr sz="1800" dirty="0">
                        <a:latin typeface="Carlito"/>
                        <a:cs typeface="Carlito"/>
                      </a:endParaRPr>
                    </a:p>
                  </a:txBody>
                  <a:tcPr marL="0" marR="0" marT="9779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770"/>
                        </a:spcBef>
                      </a:pPr>
                      <a:r>
                        <a:rPr lang="en-US" sz="1800" b="0" i="0" baseline="0" dirty="0" smtClean="0">
                          <a:solidFill>
                            <a:schemeClr val="tx1"/>
                          </a:solidFill>
                          <a:latin typeface="Carlito"/>
                          <a:cs typeface="Carlito"/>
                        </a:rPr>
                        <a:t>29</a:t>
                      </a:r>
                      <a:endParaRPr sz="1800" b="0" i="0" baseline="0" dirty="0">
                        <a:solidFill>
                          <a:schemeClr val="tx1"/>
                        </a:solidFill>
                        <a:latin typeface="Carlito"/>
                        <a:cs typeface="Carlito"/>
                      </a:endParaRPr>
                    </a:p>
                  </a:txBody>
                  <a:tcPr marL="0" marR="0" marT="9779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8CFE6"/>
                    </a:solidFill>
                  </a:tcPr>
                </a:tc>
              </a:tr>
              <a:tr h="489849">
                <a:tc>
                  <a:txBody>
                    <a:bodyPr/>
                    <a:lstStyle/>
                    <a:p>
                      <a:pPr marL="85090">
                        <a:lnSpc>
                          <a:spcPct val="100000"/>
                        </a:lnSpc>
                        <a:spcBef>
                          <a:spcPts val="770"/>
                        </a:spcBef>
                      </a:pPr>
                      <a:r>
                        <a:rPr sz="1800" spc="-5" dirty="0">
                          <a:latin typeface="Carlito"/>
                          <a:cs typeface="Carlito"/>
                        </a:rPr>
                        <a:t>Other</a:t>
                      </a:r>
                      <a:endParaRPr sz="1800">
                        <a:latin typeface="Carlito"/>
                        <a:cs typeface="Carlito"/>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770"/>
                        </a:spcBef>
                      </a:pPr>
                      <a:r>
                        <a:rPr sz="1800" spc="-5" dirty="0">
                          <a:latin typeface="Carlito"/>
                          <a:cs typeface="Carlito"/>
                        </a:rPr>
                        <a:t>1%</a:t>
                      </a:r>
                      <a:endParaRPr sz="1800" dirty="0">
                        <a:latin typeface="Carlito"/>
                        <a:cs typeface="Carlito"/>
                      </a:endParaRPr>
                    </a:p>
                  </a:txBody>
                  <a:tcPr marL="0" marR="0" marT="9779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770"/>
                        </a:spcBef>
                      </a:pPr>
                      <a:r>
                        <a:rPr lang="en-US" sz="1800" b="0" i="0" baseline="0" dirty="0" smtClean="0">
                          <a:solidFill>
                            <a:schemeClr val="tx1"/>
                          </a:solidFill>
                          <a:latin typeface="Carlito"/>
                          <a:cs typeface="Carlito"/>
                        </a:rPr>
                        <a:t>3</a:t>
                      </a:r>
                      <a:endParaRPr sz="1800" b="0" i="0" baseline="0" dirty="0">
                        <a:solidFill>
                          <a:schemeClr val="tx1"/>
                        </a:solidFill>
                        <a:latin typeface="Carlito"/>
                        <a:cs typeface="Carlito"/>
                      </a:endParaRPr>
                    </a:p>
                  </a:txBody>
                  <a:tcPr marL="0" marR="0" marT="9779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r>
            </a:tbl>
          </a:graphicData>
        </a:graphic>
      </p:graphicFrame>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47</a:t>
            </a:r>
            <a:endParaRPr dirty="0"/>
          </a:p>
        </p:txBody>
      </p:sp>
      <p:sp>
        <p:nvSpPr>
          <p:cNvPr id="7" name="object 7"/>
          <p:cNvSpPr txBox="1">
            <a:spLocks noGrp="1"/>
          </p:cNvSpPr>
          <p:nvPr>
            <p:ph type="title"/>
          </p:nvPr>
        </p:nvSpPr>
        <p:spPr>
          <a:xfrm>
            <a:off x="114300" y="-50288"/>
            <a:ext cx="8915400" cy="1505970"/>
          </a:xfrm>
          <a:prstGeom prst="rect">
            <a:avLst/>
          </a:prstGeom>
        </p:spPr>
        <p:txBody>
          <a:bodyPr vert="horz" wrap="square" lIns="0" tIns="297605" rIns="0" bIns="0" rtlCol="0">
            <a:spAutoFit/>
          </a:bodyPr>
          <a:lstStyle/>
          <a:p>
            <a:pPr marL="1332865" marR="5080" indent="-610870">
              <a:lnSpc>
                <a:spcPts val="4720"/>
              </a:lnSpc>
              <a:spcBef>
                <a:spcPts val="280"/>
              </a:spcBef>
            </a:pPr>
            <a:r>
              <a:rPr dirty="0"/>
              <a:t>The </a:t>
            </a:r>
            <a:r>
              <a:rPr spc="-5" dirty="0"/>
              <a:t>majority </a:t>
            </a:r>
            <a:r>
              <a:rPr dirty="0"/>
              <a:t>of TOMs </a:t>
            </a:r>
            <a:r>
              <a:rPr spc="-5" dirty="0"/>
              <a:t>were</a:t>
            </a:r>
            <a:r>
              <a:rPr spc="-90" dirty="0"/>
              <a:t> </a:t>
            </a:r>
            <a:r>
              <a:rPr lang="en-US" dirty="0" smtClean="0"/>
              <a:t>completed</a:t>
            </a:r>
            <a:r>
              <a:rPr dirty="0" smtClean="0"/>
              <a:t> during </a:t>
            </a:r>
            <a:r>
              <a:rPr dirty="0"/>
              <a:t>Follow-Up</a:t>
            </a:r>
            <a:r>
              <a:rPr spc="-30" dirty="0"/>
              <a:t> </a:t>
            </a:r>
            <a:r>
              <a:rPr spc="-5" dirty="0"/>
              <a:t>meetings</a:t>
            </a:r>
            <a:endParaRPr dirty="0"/>
          </a:p>
        </p:txBody>
      </p:sp>
      <p:sp>
        <p:nvSpPr>
          <p:cNvPr id="5" name="TextBox 4"/>
          <p:cNvSpPr txBox="1"/>
          <p:nvPr/>
        </p:nvSpPr>
        <p:spPr>
          <a:xfrm>
            <a:off x="1254123" y="1981200"/>
            <a:ext cx="5410200" cy="369332"/>
          </a:xfrm>
          <a:prstGeom prst="rect">
            <a:avLst/>
          </a:prstGeom>
          <a:noFill/>
        </p:spPr>
        <p:txBody>
          <a:bodyPr wrap="square" rtlCol="0">
            <a:spAutoFit/>
          </a:bodyPr>
          <a:lstStyle/>
          <a:p>
            <a:r>
              <a:rPr lang="en-US" dirty="0" smtClean="0"/>
              <a:t>Total Meetings Observed: 394</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2686695" y="477710"/>
            <a:ext cx="5695305" cy="695960"/>
          </a:xfrm>
          <a:prstGeom prst="rect">
            <a:avLst/>
          </a:prstGeom>
        </p:spPr>
        <p:txBody>
          <a:bodyPr vert="horz" wrap="square" lIns="0" tIns="12700" rIns="0" bIns="0" rtlCol="0">
            <a:spAutoFit/>
          </a:bodyPr>
          <a:lstStyle/>
          <a:p>
            <a:pPr marL="12700">
              <a:lnSpc>
                <a:spcPct val="100000"/>
              </a:lnSpc>
              <a:spcBef>
                <a:spcPts val="100"/>
              </a:spcBef>
            </a:pPr>
            <a:r>
              <a:rPr sz="4400" spc="-5" dirty="0"/>
              <a:t>Scores by</a:t>
            </a:r>
            <a:r>
              <a:rPr sz="4400" spc="-90" dirty="0"/>
              <a:t> </a:t>
            </a:r>
            <a:r>
              <a:rPr sz="4400" spc="-5" dirty="0"/>
              <a:t>Subscale</a:t>
            </a:r>
            <a:endParaRPr sz="4400" dirty="0"/>
          </a:p>
        </p:txBody>
      </p:sp>
      <p:graphicFrame>
        <p:nvGraphicFramePr>
          <p:cNvPr id="7" name="object 7"/>
          <p:cNvGraphicFramePr>
            <a:graphicFrameLocks noGrp="1"/>
          </p:cNvGraphicFramePr>
          <p:nvPr>
            <p:extLst>
              <p:ext uri="{D42A27DB-BD31-4B8C-83A1-F6EECF244321}">
                <p14:modId xmlns:p14="http://schemas.microsoft.com/office/powerpoint/2010/main" val="2343340649"/>
              </p:ext>
            </p:extLst>
          </p:nvPr>
        </p:nvGraphicFramePr>
        <p:xfrm>
          <a:off x="326622" y="1679706"/>
          <a:ext cx="8464551" cy="3827300"/>
        </p:xfrm>
        <a:graphic>
          <a:graphicData uri="http://schemas.openxmlformats.org/drawingml/2006/table">
            <a:tbl>
              <a:tblPr firstRow="1" bandRow="1">
                <a:tableStyleId>{2D5ABB26-0587-4C30-8999-92F81FD0307C}</a:tableStyleId>
              </a:tblPr>
              <a:tblGrid>
                <a:gridCol w="3740151"/>
                <a:gridCol w="2514600"/>
                <a:gridCol w="2209800"/>
              </a:tblGrid>
              <a:tr h="397924">
                <a:tc>
                  <a:txBody>
                    <a:bodyPr/>
                    <a:lstStyle/>
                    <a:p>
                      <a:pPr marL="805180">
                        <a:lnSpc>
                          <a:spcPct val="100000"/>
                        </a:lnSpc>
                        <a:spcBef>
                          <a:spcPts val="405"/>
                        </a:spcBef>
                      </a:pPr>
                      <a:r>
                        <a:rPr sz="1800" b="1" spc="-5" dirty="0">
                          <a:solidFill>
                            <a:srgbClr val="FFFFFF"/>
                          </a:solidFill>
                          <a:latin typeface="Carlito"/>
                          <a:cs typeface="Carlito"/>
                        </a:rPr>
                        <a:t>TOM 2.0</a:t>
                      </a:r>
                      <a:r>
                        <a:rPr sz="1800" b="1" spc="-15" dirty="0">
                          <a:solidFill>
                            <a:srgbClr val="FFFFFF"/>
                          </a:solidFill>
                          <a:latin typeface="Carlito"/>
                          <a:cs typeface="Carlito"/>
                        </a:rPr>
                        <a:t> </a:t>
                      </a:r>
                      <a:r>
                        <a:rPr sz="1800" b="1" spc="-5" dirty="0">
                          <a:solidFill>
                            <a:srgbClr val="FFFFFF"/>
                          </a:solidFill>
                          <a:latin typeface="Carlito"/>
                          <a:cs typeface="Carlito"/>
                        </a:rPr>
                        <a:t>Subscale</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405"/>
                        </a:spcBef>
                      </a:pPr>
                      <a:r>
                        <a:rPr sz="1800" b="1" spc="-5" dirty="0">
                          <a:solidFill>
                            <a:srgbClr val="FFFFFF"/>
                          </a:solidFill>
                          <a:latin typeface="Carlito"/>
                          <a:cs typeface="Carlito"/>
                        </a:rPr>
                        <a:t>Overall</a:t>
                      </a:r>
                      <a:r>
                        <a:rPr sz="1800" b="1" spc="-25" dirty="0">
                          <a:solidFill>
                            <a:srgbClr val="FFFFFF"/>
                          </a:solidFill>
                          <a:latin typeface="Carlito"/>
                          <a:cs typeface="Carlito"/>
                        </a:rPr>
                        <a:t> </a:t>
                      </a:r>
                      <a:r>
                        <a:rPr sz="1800" b="1" spc="-5" dirty="0">
                          <a:solidFill>
                            <a:srgbClr val="FFFFFF"/>
                          </a:solidFill>
                          <a:latin typeface="Carlito"/>
                          <a:cs typeface="Carlito"/>
                        </a:rPr>
                        <a:t>Score</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405"/>
                        </a:spcBef>
                      </a:pPr>
                      <a:r>
                        <a:rPr sz="1800" b="1" spc="-5" dirty="0">
                          <a:solidFill>
                            <a:srgbClr val="FFFFFF"/>
                          </a:solidFill>
                          <a:latin typeface="Carlito"/>
                          <a:cs typeface="Carlito"/>
                        </a:rPr>
                        <a:t>Key</a:t>
                      </a:r>
                      <a:r>
                        <a:rPr sz="1800" b="1" spc="-25" dirty="0">
                          <a:solidFill>
                            <a:srgbClr val="FFFFFF"/>
                          </a:solidFill>
                          <a:latin typeface="Carlito"/>
                          <a:cs typeface="Carlito"/>
                        </a:rPr>
                        <a:t> </a:t>
                      </a:r>
                      <a:r>
                        <a:rPr sz="1800" b="1" spc="-5" dirty="0">
                          <a:solidFill>
                            <a:srgbClr val="FFFFFF"/>
                          </a:solidFill>
                          <a:latin typeface="Carlito"/>
                          <a:cs typeface="Carlito"/>
                        </a:rPr>
                        <a:t>Element</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r>
              <a:tr h="397924">
                <a:tc>
                  <a:txBody>
                    <a:bodyPr/>
                    <a:lstStyle/>
                    <a:p>
                      <a:pPr marL="85090">
                        <a:lnSpc>
                          <a:spcPct val="100000"/>
                        </a:lnSpc>
                        <a:spcBef>
                          <a:spcPts val="405"/>
                        </a:spcBef>
                      </a:pPr>
                      <a:r>
                        <a:rPr sz="1800" spc="-5" dirty="0">
                          <a:latin typeface="Carlito"/>
                          <a:cs typeface="Carlito"/>
                        </a:rPr>
                        <a:t>1. Full Meeting</a:t>
                      </a:r>
                      <a:r>
                        <a:rPr sz="1800" spc="-25" dirty="0">
                          <a:latin typeface="Carlito"/>
                          <a:cs typeface="Carlito"/>
                        </a:rPr>
                        <a:t> </a:t>
                      </a:r>
                      <a:r>
                        <a:rPr sz="1800" spc="-5" dirty="0">
                          <a:latin typeface="Carlito"/>
                          <a:cs typeface="Carlito"/>
                        </a:rPr>
                        <a:t>Attendance</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405"/>
                        </a:spcBef>
                      </a:pPr>
                      <a:r>
                        <a:rPr sz="1800" spc="-5" dirty="0" smtClean="0">
                          <a:latin typeface="Carlito"/>
                          <a:cs typeface="Carlito"/>
                        </a:rPr>
                        <a:t>67.</a:t>
                      </a:r>
                      <a:r>
                        <a:rPr lang="en-US" sz="1800" spc="-5" dirty="0" smtClean="0">
                          <a:latin typeface="Carlito"/>
                          <a:cs typeface="Carlito"/>
                        </a:rPr>
                        <a:t>2</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1C1"/>
                    </a:solidFill>
                  </a:tcPr>
                </a:tc>
                <a:tc>
                  <a:txBody>
                    <a:bodyPr/>
                    <a:lstStyle/>
                    <a:p>
                      <a:pPr algn="ctr">
                        <a:lnSpc>
                          <a:spcPct val="100000"/>
                        </a:lnSpc>
                        <a:spcBef>
                          <a:spcPts val="405"/>
                        </a:spcBef>
                      </a:pPr>
                      <a:r>
                        <a:rPr sz="1800" i="1" spc="-5" dirty="0">
                          <a:latin typeface="Carlito"/>
                          <a:cs typeface="Carlito"/>
                        </a:rPr>
                        <a:t>N/A</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r>
              <a:tr h="397934">
                <a:tc>
                  <a:txBody>
                    <a:bodyPr/>
                    <a:lstStyle/>
                    <a:p>
                      <a:pPr marL="85090">
                        <a:lnSpc>
                          <a:spcPct val="100000"/>
                        </a:lnSpc>
                        <a:spcBef>
                          <a:spcPts val="405"/>
                        </a:spcBef>
                      </a:pPr>
                      <a:r>
                        <a:rPr sz="1800" spc="-5" dirty="0">
                          <a:latin typeface="Carlito"/>
                          <a:cs typeface="Carlito"/>
                        </a:rPr>
                        <a:t>2. Effective</a:t>
                      </a:r>
                      <a:r>
                        <a:rPr sz="1800" spc="-15" dirty="0">
                          <a:latin typeface="Carlito"/>
                          <a:cs typeface="Carlito"/>
                        </a:rPr>
                        <a:t> </a:t>
                      </a:r>
                      <a:r>
                        <a:rPr sz="1800" spc="-5" dirty="0">
                          <a:latin typeface="Carlito"/>
                          <a:cs typeface="Carlito"/>
                        </a:rPr>
                        <a:t>Teamwork</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9</a:t>
                      </a:r>
                      <a:r>
                        <a:rPr lang="en-US" sz="1800" spc="-5" dirty="0" smtClean="0">
                          <a:latin typeface="Carlito"/>
                          <a:cs typeface="Carlito"/>
                        </a:rPr>
                        <a:t>4</a:t>
                      </a:r>
                      <a:r>
                        <a:rPr sz="1800" spc="-5" dirty="0" smtClean="0">
                          <a:latin typeface="Carlito"/>
                          <a:cs typeface="Carlito"/>
                        </a:rPr>
                        <a:t>.0</a:t>
                      </a:r>
                      <a:r>
                        <a:rPr sz="1800" spc="-5" dirty="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9</a:t>
                      </a:r>
                      <a:r>
                        <a:rPr lang="en-US" sz="1800" spc="-5" dirty="0" smtClean="0">
                          <a:latin typeface="Carlito"/>
                          <a:cs typeface="Carlito"/>
                        </a:rPr>
                        <a:t>4</a:t>
                      </a:r>
                      <a:r>
                        <a:rPr sz="1800" spc="-5" dirty="0" smtClean="0">
                          <a:latin typeface="Carlito"/>
                          <a:cs typeface="Carlito"/>
                        </a:rPr>
                        <a:t>.0</a:t>
                      </a:r>
                      <a:r>
                        <a:rPr sz="1800" spc="-5" dirty="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97924">
                <a:tc>
                  <a:txBody>
                    <a:bodyPr/>
                    <a:lstStyle/>
                    <a:p>
                      <a:pPr marL="85090">
                        <a:lnSpc>
                          <a:spcPct val="100000"/>
                        </a:lnSpc>
                        <a:spcBef>
                          <a:spcPts val="405"/>
                        </a:spcBef>
                      </a:pPr>
                      <a:r>
                        <a:rPr sz="1800" spc="-5" dirty="0">
                          <a:latin typeface="Carlito"/>
                          <a:cs typeface="Carlito"/>
                        </a:rPr>
                        <a:t>3. Driven by Strengths </a:t>
                      </a:r>
                      <a:r>
                        <a:rPr sz="1800" dirty="0">
                          <a:latin typeface="Carlito"/>
                          <a:cs typeface="Carlito"/>
                        </a:rPr>
                        <a:t>&amp;</a:t>
                      </a:r>
                      <a:r>
                        <a:rPr sz="1800" spc="-55" dirty="0">
                          <a:latin typeface="Carlito"/>
                          <a:cs typeface="Carlito"/>
                        </a:rPr>
                        <a:t> </a:t>
                      </a:r>
                      <a:r>
                        <a:rPr sz="1800" spc="-5" dirty="0">
                          <a:latin typeface="Carlito"/>
                          <a:cs typeface="Carlito"/>
                        </a:rPr>
                        <a:t>Families</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405"/>
                        </a:spcBef>
                      </a:pPr>
                      <a:r>
                        <a:rPr sz="1800" spc="-5" dirty="0" smtClean="0">
                          <a:latin typeface="Carlito"/>
                          <a:cs typeface="Carlito"/>
                        </a:rPr>
                        <a:t>88.</a:t>
                      </a:r>
                      <a:r>
                        <a:rPr lang="en-US" sz="1800" spc="-5" dirty="0" smtClean="0">
                          <a:latin typeface="Carlito"/>
                          <a:cs typeface="Carlito"/>
                        </a:rPr>
                        <a:t>8</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405"/>
                        </a:spcBef>
                      </a:pPr>
                      <a:r>
                        <a:rPr sz="1800" spc="-5" dirty="0" smtClean="0">
                          <a:latin typeface="Carlito"/>
                          <a:cs typeface="Carlito"/>
                        </a:rPr>
                        <a:t>88.</a:t>
                      </a:r>
                      <a:r>
                        <a:rPr lang="en-US" sz="1800" spc="-5" dirty="0" smtClean="0">
                          <a:latin typeface="Carlito"/>
                          <a:cs typeface="Carlito"/>
                        </a:rPr>
                        <a:t>8</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97924">
                <a:tc>
                  <a:txBody>
                    <a:bodyPr/>
                    <a:lstStyle/>
                    <a:p>
                      <a:pPr marL="85090">
                        <a:lnSpc>
                          <a:spcPct val="100000"/>
                        </a:lnSpc>
                        <a:spcBef>
                          <a:spcPts val="405"/>
                        </a:spcBef>
                      </a:pPr>
                      <a:r>
                        <a:rPr sz="1800" spc="-5" dirty="0">
                          <a:latin typeface="Carlito"/>
                          <a:cs typeface="Carlito"/>
                        </a:rPr>
                        <a:t>4. Based on Priority</a:t>
                      </a:r>
                      <a:r>
                        <a:rPr sz="1800" spc="-25" dirty="0">
                          <a:latin typeface="Carlito"/>
                          <a:cs typeface="Carlito"/>
                        </a:rPr>
                        <a:t> </a:t>
                      </a:r>
                      <a:r>
                        <a:rPr sz="1800" spc="-5" dirty="0">
                          <a:latin typeface="Carlito"/>
                          <a:cs typeface="Carlito"/>
                        </a:rPr>
                        <a:t>Needs</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2</a:t>
                      </a:r>
                      <a:r>
                        <a:rPr sz="1800" spc="-5" dirty="0" smtClean="0">
                          <a:latin typeface="Carlito"/>
                          <a:cs typeface="Carlito"/>
                        </a:rPr>
                        <a:t>.</a:t>
                      </a:r>
                      <a:r>
                        <a:rPr lang="en-US" sz="1800" spc="-5" dirty="0" smtClean="0">
                          <a:latin typeface="Carlito"/>
                          <a:cs typeface="Carlito"/>
                        </a:rPr>
                        <a:t>4</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2</a:t>
                      </a:r>
                      <a:r>
                        <a:rPr sz="1800" spc="-5" dirty="0" smtClean="0">
                          <a:latin typeface="Carlito"/>
                          <a:cs typeface="Carlito"/>
                        </a:rPr>
                        <a:t>.</a:t>
                      </a:r>
                      <a:r>
                        <a:rPr lang="en-US" sz="1800" spc="-5" dirty="0" smtClean="0">
                          <a:latin typeface="Carlito"/>
                          <a:cs typeface="Carlito"/>
                        </a:rPr>
                        <a:t>4</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643898">
                <a:tc>
                  <a:txBody>
                    <a:bodyPr/>
                    <a:lstStyle/>
                    <a:p>
                      <a:pPr marL="85090" marR="306070">
                        <a:lnSpc>
                          <a:spcPct val="100699"/>
                        </a:lnSpc>
                        <a:spcBef>
                          <a:spcPts val="270"/>
                        </a:spcBef>
                      </a:pPr>
                      <a:r>
                        <a:rPr sz="1800" spc="-5" dirty="0">
                          <a:latin typeface="Carlito"/>
                          <a:cs typeface="Carlito"/>
                        </a:rPr>
                        <a:t>5. Use of Natural </a:t>
                      </a:r>
                      <a:r>
                        <a:rPr sz="1800" dirty="0">
                          <a:latin typeface="Carlito"/>
                          <a:cs typeface="Carlito"/>
                        </a:rPr>
                        <a:t>&amp; </a:t>
                      </a:r>
                      <a:r>
                        <a:rPr sz="1800" spc="-5" dirty="0">
                          <a:latin typeface="Carlito"/>
                          <a:cs typeface="Carlito"/>
                        </a:rPr>
                        <a:t>Community  Supports</a:t>
                      </a:r>
                      <a:endParaRPr sz="18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1375"/>
                        </a:spcBef>
                      </a:pPr>
                      <a:r>
                        <a:rPr lang="en-US" sz="1800" spc="-5" dirty="0" smtClean="0">
                          <a:latin typeface="Carlito"/>
                          <a:cs typeface="Carlito"/>
                        </a:rPr>
                        <a:t>80</a:t>
                      </a:r>
                      <a:r>
                        <a:rPr sz="1800" spc="-5" dirty="0" smtClean="0">
                          <a:latin typeface="Carlito"/>
                          <a:cs typeface="Carlito"/>
                        </a:rPr>
                        <a:t>.</a:t>
                      </a:r>
                      <a:r>
                        <a:rPr lang="en-US" sz="1800" spc="-5" dirty="0" smtClean="0">
                          <a:latin typeface="Carlito"/>
                          <a:cs typeface="Carlito"/>
                        </a:rPr>
                        <a:t>6</a:t>
                      </a:r>
                      <a:r>
                        <a:rPr sz="1800" spc="-5" dirty="0" smtClean="0">
                          <a:latin typeface="Carlito"/>
                          <a:cs typeface="Carlito"/>
                        </a:rPr>
                        <a:t>%</a:t>
                      </a:r>
                      <a:endParaRPr sz="1800" dirty="0">
                        <a:latin typeface="Carlito"/>
                        <a:cs typeface="Carlito"/>
                      </a:endParaRPr>
                    </a:p>
                  </a:txBody>
                  <a:tcPr marL="0" marR="0" marT="174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1C1"/>
                    </a:solidFill>
                  </a:tcPr>
                </a:tc>
                <a:tc>
                  <a:txBody>
                    <a:bodyPr/>
                    <a:lstStyle/>
                    <a:p>
                      <a:pPr algn="ctr">
                        <a:lnSpc>
                          <a:spcPct val="100000"/>
                        </a:lnSpc>
                        <a:spcBef>
                          <a:spcPts val="1375"/>
                        </a:spcBef>
                      </a:pPr>
                      <a:r>
                        <a:rPr lang="en-US" sz="1800" spc="-5" dirty="0" smtClean="0">
                          <a:latin typeface="Carlito"/>
                          <a:cs typeface="Carlito"/>
                        </a:rPr>
                        <a:t>80</a:t>
                      </a:r>
                      <a:r>
                        <a:rPr sz="1800" spc="-5" dirty="0" smtClean="0">
                          <a:latin typeface="Carlito"/>
                          <a:cs typeface="Carlito"/>
                        </a:rPr>
                        <a:t>.</a:t>
                      </a:r>
                      <a:r>
                        <a:rPr lang="en-US" sz="1800" spc="-5" dirty="0" smtClean="0">
                          <a:latin typeface="Carlito"/>
                          <a:cs typeface="Carlito"/>
                        </a:rPr>
                        <a:t>6</a:t>
                      </a:r>
                      <a:r>
                        <a:rPr sz="1800" spc="-5" dirty="0" smtClean="0">
                          <a:latin typeface="Carlito"/>
                          <a:cs typeface="Carlito"/>
                        </a:rPr>
                        <a:t>%</a:t>
                      </a:r>
                      <a:endParaRPr sz="1800" dirty="0">
                        <a:latin typeface="Carlito"/>
                        <a:cs typeface="Carlito"/>
                      </a:endParaRPr>
                    </a:p>
                  </a:txBody>
                  <a:tcPr marL="0" marR="0" marT="174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1C1"/>
                    </a:solidFill>
                  </a:tcPr>
                </a:tc>
              </a:tr>
              <a:tr h="397924">
                <a:tc>
                  <a:txBody>
                    <a:bodyPr/>
                    <a:lstStyle/>
                    <a:p>
                      <a:pPr marL="85090">
                        <a:lnSpc>
                          <a:spcPct val="100000"/>
                        </a:lnSpc>
                        <a:spcBef>
                          <a:spcPts val="405"/>
                        </a:spcBef>
                      </a:pPr>
                      <a:r>
                        <a:rPr sz="1800" spc="-5" dirty="0">
                          <a:latin typeface="Carlito"/>
                          <a:cs typeface="Carlito"/>
                        </a:rPr>
                        <a:t>6. Outcomes-Based</a:t>
                      </a:r>
                      <a:r>
                        <a:rPr sz="1800" spc="-20" dirty="0">
                          <a:latin typeface="Carlito"/>
                          <a:cs typeface="Carlito"/>
                        </a:rPr>
                        <a:t> </a:t>
                      </a:r>
                      <a:r>
                        <a:rPr sz="1800" spc="-5" dirty="0">
                          <a:latin typeface="Carlito"/>
                          <a:cs typeface="Carlito"/>
                        </a:rPr>
                        <a:t>Process</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6</a:t>
                      </a:r>
                      <a:r>
                        <a:rPr sz="1800" spc="-5" dirty="0" smtClean="0">
                          <a:latin typeface="Carlito"/>
                          <a:cs typeface="Carlito"/>
                        </a:rPr>
                        <a:t>.1</a:t>
                      </a:r>
                      <a:r>
                        <a:rPr sz="1800" spc="-5" dirty="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9F4E9"/>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6</a:t>
                      </a:r>
                      <a:r>
                        <a:rPr sz="1800" spc="-5" dirty="0" smtClean="0">
                          <a:latin typeface="Carlito"/>
                          <a:cs typeface="Carlito"/>
                        </a:rPr>
                        <a:t>.1</a:t>
                      </a:r>
                      <a:r>
                        <a:rPr sz="1800" spc="-5" dirty="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9F4E9"/>
                    </a:solidFill>
                  </a:tcPr>
                </a:tc>
              </a:tr>
              <a:tr h="397924">
                <a:tc>
                  <a:txBody>
                    <a:bodyPr/>
                    <a:lstStyle/>
                    <a:p>
                      <a:pPr marL="85090">
                        <a:lnSpc>
                          <a:spcPct val="100000"/>
                        </a:lnSpc>
                        <a:spcBef>
                          <a:spcPts val="405"/>
                        </a:spcBef>
                      </a:pPr>
                      <a:r>
                        <a:rPr sz="1800" spc="-5" dirty="0">
                          <a:latin typeface="Carlito"/>
                          <a:cs typeface="Carlito"/>
                        </a:rPr>
                        <a:t>7. Skilled</a:t>
                      </a:r>
                      <a:r>
                        <a:rPr sz="1800" spc="-15" dirty="0">
                          <a:latin typeface="Carlito"/>
                          <a:cs typeface="Carlito"/>
                        </a:rPr>
                        <a:t> </a:t>
                      </a:r>
                      <a:r>
                        <a:rPr sz="1800" spc="-5" dirty="0">
                          <a:latin typeface="Carlito"/>
                          <a:cs typeface="Carlito"/>
                        </a:rPr>
                        <a:t>Facilitation</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405"/>
                        </a:spcBef>
                      </a:pPr>
                      <a:r>
                        <a:rPr sz="1800" spc="-5" dirty="0" smtClean="0">
                          <a:latin typeface="Carlito"/>
                          <a:cs typeface="Carlito"/>
                        </a:rPr>
                        <a:t>9</a:t>
                      </a:r>
                      <a:r>
                        <a:rPr lang="en-US" sz="1800" spc="-5" dirty="0" smtClean="0">
                          <a:latin typeface="Carlito"/>
                          <a:cs typeface="Carlito"/>
                        </a:rPr>
                        <a:t>2</a:t>
                      </a:r>
                      <a:r>
                        <a:rPr sz="1800" spc="-5" dirty="0" smtClean="0">
                          <a:latin typeface="Carlito"/>
                          <a:cs typeface="Carlito"/>
                        </a:rPr>
                        <a:t>.</a:t>
                      </a:r>
                      <a:r>
                        <a:rPr lang="en-US" sz="1800" spc="-5" dirty="0" smtClean="0">
                          <a:latin typeface="Carlito"/>
                          <a:cs typeface="Carlito"/>
                        </a:rPr>
                        <a:t>6</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1C1"/>
                    </a:solidFill>
                  </a:tcPr>
                </a:tc>
                <a:tc>
                  <a:txBody>
                    <a:bodyPr/>
                    <a:lstStyle/>
                    <a:p>
                      <a:pPr algn="ctr">
                        <a:lnSpc>
                          <a:spcPct val="100000"/>
                        </a:lnSpc>
                        <a:spcBef>
                          <a:spcPts val="405"/>
                        </a:spcBef>
                      </a:pPr>
                      <a:r>
                        <a:rPr sz="1800" i="1" spc="-5" dirty="0">
                          <a:latin typeface="Carlito"/>
                          <a:cs typeface="Carlito"/>
                        </a:rPr>
                        <a:t>N/A</a:t>
                      </a:r>
                      <a:endParaRPr sz="180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97924">
                <a:tc>
                  <a:txBody>
                    <a:bodyPr/>
                    <a:lstStyle/>
                    <a:p>
                      <a:pPr marL="85090">
                        <a:lnSpc>
                          <a:spcPct val="100000"/>
                        </a:lnSpc>
                        <a:spcBef>
                          <a:spcPts val="285"/>
                        </a:spcBef>
                      </a:pPr>
                      <a:r>
                        <a:rPr sz="2000" b="1" spc="-5" dirty="0">
                          <a:latin typeface="Carlito"/>
                          <a:cs typeface="Carlito"/>
                        </a:rPr>
                        <a:t>Total TOM 2.0</a:t>
                      </a:r>
                      <a:r>
                        <a:rPr sz="2000" b="1" spc="-20" dirty="0">
                          <a:latin typeface="Carlito"/>
                          <a:cs typeface="Carlito"/>
                        </a:rPr>
                        <a:t> </a:t>
                      </a:r>
                      <a:r>
                        <a:rPr sz="2000" b="1" spc="-5" dirty="0">
                          <a:latin typeface="Carlito"/>
                          <a:cs typeface="Carlito"/>
                        </a:rPr>
                        <a:t>Score</a:t>
                      </a:r>
                      <a:endParaRPr sz="2000">
                        <a:latin typeface="Carlito"/>
                        <a:cs typeface="Carlito"/>
                      </a:endParaRPr>
                    </a:p>
                  </a:txBody>
                  <a:tcPr marL="0" marR="0" marT="361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285"/>
                        </a:spcBef>
                      </a:pPr>
                      <a:r>
                        <a:rPr sz="2000" b="1" spc="-5" dirty="0" smtClean="0">
                          <a:latin typeface="Carlito"/>
                          <a:cs typeface="Carlito"/>
                        </a:rPr>
                        <a:t>84.</a:t>
                      </a:r>
                      <a:r>
                        <a:rPr lang="en-US" sz="2000" b="1" spc="-5" dirty="0" smtClean="0">
                          <a:latin typeface="Carlito"/>
                          <a:cs typeface="Carlito"/>
                        </a:rPr>
                        <a:t>8</a:t>
                      </a:r>
                      <a:r>
                        <a:rPr sz="2000" b="1" spc="-5" dirty="0" smtClean="0">
                          <a:latin typeface="Carlito"/>
                          <a:cs typeface="Carlito"/>
                        </a:rPr>
                        <a:t>%</a:t>
                      </a:r>
                      <a:endParaRPr sz="2000" dirty="0">
                        <a:latin typeface="Carlito"/>
                        <a:cs typeface="Carlito"/>
                      </a:endParaRPr>
                    </a:p>
                  </a:txBody>
                  <a:tcPr marL="0" marR="0" marT="361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285"/>
                        </a:spcBef>
                      </a:pPr>
                      <a:r>
                        <a:rPr sz="2000" b="1" spc="-5" dirty="0" smtClean="0">
                          <a:latin typeface="Carlito"/>
                          <a:cs typeface="Carlito"/>
                        </a:rPr>
                        <a:t>8</a:t>
                      </a:r>
                      <a:r>
                        <a:rPr lang="en-US" sz="2000" b="1" spc="-5" dirty="0" smtClean="0">
                          <a:latin typeface="Carlito"/>
                          <a:cs typeface="Carlito"/>
                        </a:rPr>
                        <a:t>6</a:t>
                      </a:r>
                      <a:r>
                        <a:rPr sz="2000" b="1" spc="-5" dirty="0" smtClean="0">
                          <a:latin typeface="Carlito"/>
                          <a:cs typeface="Carlito"/>
                        </a:rPr>
                        <a:t>.</a:t>
                      </a:r>
                      <a:r>
                        <a:rPr lang="en-US" sz="2000" b="1" spc="-5" dirty="0" smtClean="0">
                          <a:latin typeface="Carlito"/>
                          <a:cs typeface="Carlito"/>
                        </a:rPr>
                        <a:t>1</a:t>
                      </a:r>
                      <a:r>
                        <a:rPr sz="2000" b="1" spc="-5" dirty="0" smtClean="0">
                          <a:latin typeface="Carlito"/>
                          <a:cs typeface="Carlito"/>
                        </a:rPr>
                        <a:t>%</a:t>
                      </a:r>
                      <a:endParaRPr sz="2000" dirty="0">
                        <a:latin typeface="Carlito"/>
                        <a:cs typeface="Carlito"/>
                      </a:endParaRPr>
                    </a:p>
                  </a:txBody>
                  <a:tcPr marL="0" marR="0" marT="361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bl>
          </a:graphicData>
        </a:graphic>
      </p:graphicFrame>
      <p:sp>
        <p:nvSpPr>
          <p:cNvPr id="8" name="object 8"/>
          <p:cNvSpPr/>
          <p:nvPr/>
        </p:nvSpPr>
        <p:spPr>
          <a:xfrm>
            <a:off x="186636" y="218083"/>
            <a:ext cx="1959479" cy="870997"/>
          </a:xfrm>
          <a:prstGeom prst="rect">
            <a:avLst/>
          </a:prstGeom>
          <a:blipFill>
            <a:blip r:embed="rId2" cstate="print"/>
            <a:stretch>
              <a:fillRect/>
            </a:stretch>
          </a:blipFill>
        </p:spPr>
        <p:txBody>
          <a:bodyPr wrap="square" lIns="0" tIns="0" rIns="0" bIns="0" rtlCol="0"/>
          <a:lstStyle/>
          <a:p>
            <a:endParaRPr/>
          </a:p>
        </p:txBody>
      </p:sp>
      <p:sp>
        <p:nvSpPr>
          <p:cNvPr id="9" name="object 9"/>
          <p:cNvSpPr txBox="1"/>
          <p:nvPr/>
        </p:nvSpPr>
        <p:spPr>
          <a:xfrm>
            <a:off x="4168570" y="5822139"/>
            <a:ext cx="2345055" cy="852169"/>
          </a:xfrm>
          <a:prstGeom prst="rect">
            <a:avLst/>
          </a:prstGeom>
        </p:spPr>
        <p:txBody>
          <a:bodyPr vert="horz" wrap="square" lIns="0" tIns="10795" rIns="0" bIns="0" rtlCol="0">
            <a:spAutoFit/>
          </a:bodyPr>
          <a:lstStyle/>
          <a:p>
            <a:pPr marL="12700" marR="5080">
              <a:lnSpc>
                <a:spcPct val="100699"/>
              </a:lnSpc>
              <a:spcBef>
                <a:spcPts val="85"/>
              </a:spcBef>
            </a:pPr>
            <a:r>
              <a:rPr sz="1800" spc="-5" dirty="0">
                <a:latin typeface="Carlito"/>
                <a:cs typeface="Carlito"/>
              </a:rPr>
              <a:t>Includes “Full Meeting  Attendance” </a:t>
            </a:r>
            <a:r>
              <a:rPr sz="1800" dirty="0">
                <a:latin typeface="Carlito"/>
                <a:cs typeface="Carlito"/>
              </a:rPr>
              <a:t>and</a:t>
            </a:r>
            <a:r>
              <a:rPr sz="1800" spc="-95" dirty="0">
                <a:latin typeface="Carlito"/>
                <a:cs typeface="Carlito"/>
              </a:rPr>
              <a:t> </a:t>
            </a:r>
            <a:r>
              <a:rPr sz="1800" spc="-5" dirty="0">
                <a:latin typeface="Carlito"/>
                <a:cs typeface="Carlito"/>
              </a:rPr>
              <a:t>“Skilled  Facilitation”</a:t>
            </a:r>
            <a:endParaRPr sz="1800" dirty="0">
              <a:latin typeface="Carlito"/>
              <a:cs typeface="Carlito"/>
            </a:endParaRPr>
          </a:p>
        </p:txBody>
      </p:sp>
      <p:grpSp>
        <p:nvGrpSpPr>
          <p:cNvPr id="10" name="object 10"/>
          <p:cNvGrpSpPr/>
          <p:nvPr/>
        </p:nvGrpSpPr>
        <p:grpSpPr>
          <a:xfrm rot="20898384">
            <a:off x="4736731" y="5557385"/>
            <a:ext cx="586709" cy="312106"/>
            <a:chOff x="2776531" y="5406676"/>
            <a:chExt cx="1482090" cy="419734"/>
          </a:xfrm>
        </p:grpSpPr>
        <p:sp>
          <p:nvSpPr>
            <p:cNvPr id="11" name="object 11"/>
            <p:cNvSpPr/>
            <p:nvPr/>
          </p:nvSpPr>
          <p:spPr>
            <a:xfrm>
              <a:off x="2781294" y="5418914"/>
              <a:ext cx="1454785" cy="403225"/>
            </a:xfrm>
            <a:custGeom>
              <a:avLst/>
              <a:gdLst/>
              <a:ahLst/>
              <a:cxnLst/>
              <a:rect l="l" t="t" r="r" b="b"/>
              <a:pathLst>
                <a:path w="1454785" h="403225">
                  <a:moveTo>
                    <a:pt x="0" y="402599"/>
                  </a:moveTo>
                  <a:lnTo>
                    <a:pt x="1454447" y="0"/>
                  </a:lnTo>
                </a:path>
              </a:pathLst>
            </a:custGeom>
            <a:ln w="9524">
              <a:solidFill>
                <a:srgbClr val="361F54"/>
              </a:solidFill>
            </a:ln>
          </p:spPr>
          <p:txBody>
            <a:bodyPr wrap="square" lIns="0" tIns="0" rIns="0" bIns="0" rtlCol="0"/>
            <a:lstStyle/>
            <a:p>
              <a:endParaRPr/>
            </a:p>
          </p:txBody>
        </p:sp>
        <p:sp>
          <p:nvSpPr>
            <p:cNvPr id="12" name="object 12"/>
            <p:cNvSpPr/>
            <p:nvPr/>
          </p:nvSpPr>
          <p:spPr>
            <a:xfrm>
              <a:off x="4222541" y="5411439"/>
              <a:ext cx="31750" cy="20955"/>
            </a:xfrm>
            <a:custGeom>
              <a:avLst/>
              <a:gdLst/>
              <a:ahLst/>
              <a:cxnLst/>
              <a:rect l="l" t="t" r="r" b="b"/>
              <a:pathLst>
                <a:path w="31750" h="20954">
                  <a:moveTo>
                    <a:pt x="5724" y="20649"/>
                  </a:moveTo>
                  <a:lnTo>
                    <a:pt x="13199" y="7474"/>
                  </a:lnTo>
                  <a:lnTo>
                    <a:pt x="0" y="0"/>
                  </a:lnTo>
                  <a:lnTo>
                    <a:pt x="31224" y="2474"/>
                  </a:lnTo>
                  <a:lnTo>
                    <a:pt x="5724" y="20649"/>
                  </a:lnTo>
                  <a:close/>
                </a:path>
              </a:pathLst>
            </a:custGeom>
            <a:solidFill>
              <a:srgbClr val="361F54"/>
            </a:solidFill>
          </p:spPr>
          <p:txBody>
            <a:bodyPr wrap="square" lIns="0" tIns="0" rIns="0" bIns="0" rtlCol="0"/>
            <a:lstStyle/>
            <a:p>
              <a:endParaRPr/>
            </a:p>
          </p:txBody>
        </p:sp>
        <p:sp>
          <p:nvSpPr>
            <p:cNvPr id="13" name="object 13"/>
            <p:cNvSpPr/>
            <p:nvPr/>
          </p:nvSpPr>
          <p:spPr>
            <a:xfrm>
              <a:off x="4222541" y="5411439"/>
              <a:ext cx="31750" cy="20955"/>
            </a:xfrm>
            <a:custGeom>
              <a:avLst/>
              <a:gdLst/>
              <a:ahLst/>
              <a:cxnLst/>
              <a:rect l="l" t="t" r="r" b="b"/>
              <a:pathLst>
                <a:path w="31750" h="20954">
                  <a:moveTo>
                    <a:pt x="13199" y="7474"/>
                  </a:moveTo>
                  <a:lnTo>
                    <a:pt x="5724" y="20649"/>
                  </a:lnTo>
                  <a:lnTo>
                    <a:pt x="31224" y="2474"/>
                  </a:lnTo>
                  <a:lnTo>
                    <a:pt x="0" y="0"/>
                  </a:lnTo>
                  <a:lnTo>
                    <a:pt x="13199" y="7474"/>
                  </a:lnTo>
                  <a:close/>
                </a:path>
              </a:pathLst>
            </a:custGeom>
            <a:ln w="9524">
              <a:solidFill>
                <a:srgbClr val="361F54"/>
              </a:solidFill>
            </a:ln>
          </p:spPr>
          <p:txBody>
            <a:bodyPr wrap="square" lIns="0" tIns="0" rIns="0" bIns="0" rtlCol="0"/>
            <a:lstStyle/>
            <a:p>
              <a:endParaRPr/>
            </a:p>
          </p:txBody>
        </p:sp>
      </p:grpSp>
      <p:sp>
        <p:nvSpPr>
          <p:cNvPr id="14" name="object 14"/>
          <p:cNvSpPr txBox="1"/>
          <p:nvPr/>
        </p:nvSpPr>
        <p:spPr>
          <a:xfrm>
            <a:off x="6705600" y="5832361"/>
            <a:ext cx="2154555" cy="575945"/>
          </a:xfrm>
          <a:prstGeom prst="rect">
            <a:avLst/>
          </a:prstGeom>
        </p:spPr>
        <p:txBody>
          <a:bodyPr vert="horz" wrap="square" lIns="0" tIns="10795" rIns="0" bIns="0" rtlCol="0">
            <a:spAutoFit/>
          </a:bodyPr>
          <a:lstStyle/>
          <a:p>
            <a:pPr marL="12700" marR="5080">
              <a:lnSpc>
                <a:spcPct val="100699"/>
              </a:lnSpc>
              <a:spcBef>
                <a:spcPts val="85"/>
              </a:spcBef>
            </a:pPr>
            <a:r>
              <a:rPr sz="1800" spc="-5" dirty="0">
                <a:latin typeface="Carlito"/>
                <a:cs typeface="Carlito"/>
              </a:rPr>
              <a:t>Includes only the </a:t>
            </a:r>
            <a:r>
              <a:rPr sz="1800" dirty="0">
                <a:latin typeface="Carlito"/>
                <a:cs typeface="Carlito"/>
              </a:rPr>
              <a:t>5</a:t>
            </a:r>
            <a:r>
              <a:rPr sz="1800" spc="-90" dirty="0">
                <a:latin typeface="Carlito"/>
                <a:cs typeface="Carlito"/>
              </a:rPr>
              <a:t> </a:t>
            </a:r>
            <a:r>
              <a:rPr sz="1800" spc="-5" dirty="0">
                <a:latin typeface="Carlito"/>
                <a:cs typeface="Carlito"/>
              </a:rPr>
              <a:t>Key  Elements</a:t>
            </a:r>
            <a:endParaRPr sz="1800" dirty="0">
              <a:latin typeface="Carlito"/>
              <a:cs typeface="Carlito"/>
            </a:endParaRPr>
          </a:p>
        </p:txBody>
      </p:sp>
      <p:grpSp>
        <p:nvGrpSpPr>
          <p:cNvPr id="15" name="object 15"/>
          <p:cNvGrpSpPr/>
          <p:nvPr/>
        </p:nvGrpSpPr>
        <p:grpSpPr>
          <a:xfrm>
            <a:off x="7403630" y="5532518"/>
            <a:ext cx="364572" cy="353904"/>
            <a:chOff x="5481626" y="5414676"/>
            <a:chExt cx="608965" cy="550545"/>
          </a:xfrm>
        </p:grpSpPr>
        <p:sp>
          <p:nvSpPr>
            <p:cNvPr id="16" name="object 16"/>
            <p:cNvSpPr/>
            <p:nvPr/>
          </p:nvSpPr>
          <p:spPr>
            <a:xfrm>
              <a:off x="5486389" y="5431963"/>
              <a:ext cx="585470" cy="528320"/>
            </a:xfrm>
            <a:custGeom>
              <a:avLst/>
              <a:gdLst/>
              <a:ahLst/>
              <a:cxnLst/>
              <a:rect l="l" t="t" r="r" b="b"/>
              <a:pathLst>
                <a:path w="585470" h="528320">
                  <a:moveTo>
                    <a:pt x="0" y="528048"/>
                  </a:moveTo>
                  <a:lnTo>
                    <a:pt x="585348" y="0"/>
                  </a:lnTo>
                </a:path>
              </a:pathLst>
            </a:custGeom>
            <a:ln w="9524">
              <a:solidFill>
                <a:srgbClr val="361F54"/>
              </a:solidFill>
            </a:ln>
          </p:spPr>
          <p:txBody>
            <a:bodyPr wrap="square" lIns="0" tIns="0" rIns="0" bIns="0" rtlCol="0"/>
            <a:lstStyle/>
            <a:p>
              <a:endParaRPr/>
            </a:p>
          </p:txBody>
        </p:sp>
        <p:sp>
          <p:nvSpPr>
            <p:cNvPr id="17" name="object 17"/>
            <p:cNvSpPr/>
            <p:nvPr/>
          </p:nvSpPr>
          <p:spPr>
            <a:xfrm>
              <a:off x="6056612" y="5419438"/>
              <a:ext cx="29209" cy="27940"/>
            </a:xfrm>
            <a:custGeom>
              <a:avLst/>
              <a:gdLst/>
              <a:ahLst/>
              <a:cxnLst/>
              <a:rect l="l" t="t" r="r" b="b"/>
              <a:pathLst>
                <a:path w="29210" h="27939">
                  <a:moveTo>
                    <a:pt x="14349" y="27649"/>
                  </a:moveTo>
                  <a:lnTo>
                    <a:pt x="15124" y="12524"/>
                  </a:lnTo>
                  <a:lnTo>
                    <a:pt x="0" y="11749"/>
                  </a:lnTo>
                  <a:lnTo>
                    <a:pt x="29024" y="0"/>
                  </a:lnTo>
                  <a:lnTo>
                    <a:pt x="14349" y="27649"/>
                  </a:lnTo>
                  <a:close/>
                </a:path>
              </a:pathLst>
            </a:custGeom>
            <a:solidFill>
              <a:srgbClr val="361F54"/>
            </a:solidFill>
          </p:spPr>
          <p:txBody>
            <a:bodyPr wrap="square" lIns="0" tIns="0" rIns="0" bIns="0" rtlCol="0"/>
            <a:lstStyle/>
            <a:p>
              <a:endParaRPr/>
            </a:p>
          </p:txBody>
        </p:sp>
        <p:sp>
          <p:nvSpPr>
            <p:cNvPr id="18" name="object 18"/>
            <p:cNvSpPr/>
            <p:nvPr/>
          </p:nvSpPr>
          <p:spPr>
            <a:xfrm>
              <a:off x="6056612" y="5419438"/>
              <a:ext cx="29209" cy="27940"/>
            </a:xfrm>
            <a:custGeom>
              <a:avLst/>
              <a:gdLst/>
              <a:ahLst/>
              <a:cxnLst/>
              <a:rect l="l" t="t" r="r" b="b"/>
              <a:pathLst>
                <a:path w="29210" h="27939">
                  <a:moveTo>
                    <a:pt x="15124" y="12524"/>
                  </a:moveTo>
                  <a:lnTo>
                    <a:pt x="14349" y="27649"/>
                  </a:lnTo>
                  <a:lnTo>
                    <a:pt x="29024" y="0"/>
                  </a:lnTo>
                  <a:lnTo>
                    <a:pt x="0" y="11749"/>
                  </a:lnTo>
                  <a:lnTo>
                    <a:pt x="15124" y="12524"/>
                  </a:lnTo>
                  <a:close/>
                </a:path>
              </a:pathLst>
            </a:custGeom>
            <a:ln w="9524">
              <a:solidFill>
                <a:srgbClr val="361F54"/>
              </a:solidFill>
            </a:ln>
          </p:spPr>
          <p:txBody>
            <a:bodyPr wrap="square" lIns="0" tIns="0" rIns="0" bIns="0" rtlCol="0"/>
            <a:lstStyle/>
            <a:p>
              <a:endParaRPr/>
            </a:p>
          </p:txBody>
        </p:sp>
      </p:grpSp>
      <p:sp>
        <p:nvSpPr>
          <p:cNvPr id="19" name="object 1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48</a:t>
            </a:r>
            <a:endParaRP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9" name="object 9"/>
          <p:cNvSpPr txBox="1">
            <a:spLocks noGrp="1"/>
          </p:cNvSpPr>
          <p:nvPr>
            <p:ph type="title"/>
          </p:nvPr>
        </p:nvSpPr>
        <p:spPr>
          <a:xfrm>
            <a:off x="2686695" y="477710"/>
            <a:ext cx="5857212" cy="695960"/>
          </a:xfrm>
          <a:prstGeom prst="rect">
            <a:avLst/>
          </a:prstGeom>
        </p:spPr>
        <p:txBody>
          <a:bodyPr vert="horz" wrap="square" lIns="0" tIns="12700" rIns="0" bIns="0" rtlCol="0">
            <a:spAutoFit/>
          </a:bodyPr>
          <a:lstStyle/>
          <a:p>
            <a:pPr marL="12700">
              <a:lnSpc>
                <a:spcPct val="100000"/>
              </a:lnSpc>
              <a:spcBef>
                <a:spcPts val="100"/>
              </a:spcBef>
            </a:pPr>
            <a:r>
              <a:rPr sz="4400" spc="-5" dirty="0"/>
              <a:t>Scores by</a:t>
            </a:r>
            <a:r>
              <a:rPr sz="4400" spc="-90" dirty="0"/>
              <a:t> </a:t>
            </a:r>
            <a:r>
              <a:rPr sz="4400" spc="-5" dirty="0"/>
              <a:t>Subscale</a:t>
            </a:r>
            <a:endParaRPr sz="4400" dirty="0"/>
          </a:p>
        </p:txBody>
      </p:sp>
      <p:sp>
        <p:nvSpPr>
          <p:cNvPr id="10" name="object 10"/>
          <p:cNvSpPr/>
          <p:nvPr/>
        </p:nvSpPr>
        <p:spPr>
          <a:xfrm>
            <a:off x="186636" y="218083"/>
            <a:ext cx="1959479" cy="870997"/>
          </a:xfrm>
          <a:prstGeom prst="rect">
            <a:avLst/>
          </a:prstGeom>
          <a:blipFill>
            <a:blip r:embed="rId2"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49</a:t>
            </a:r>
            <a:endParaRPr dirty="0"/>
          </a:p>
        </p:txBody>
      </p:sp>
      <p:graphicFrame>
        <p:nvGraphicFramePr>
          <p:cNvPr id="14" name="Chart 13"/>
          <p:cNvGraphicFramePr/>
          <p:nvPr>
            <p:extLst>
              <p:ext uri="{D42A27DB-BD31-4B8C-83A1-F6EECF244321}">
                <p14:modId xmlns:p14="http://schemas.microsoft.com/office/powerpoint/2010/main" val="836903909"/>
              </p:ext>
            </p:extLst>
          </p:nvPr>
        </p:nvGraphicFramePr>
        <p:xfrm>
          <a:off x="762000" y="2155337"/>
          <a:ext cx="8039684"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rot="16200000">
            <a:off x="-208539" y="3256539"/>
            <a:ext cx="1182055" cy="307777"/>
          </a:xfrm>
          <a:prstGeom prst="rect">
            <a:avLst/>
          </a:prstGeom>
          <a:noFill/>
        </p:spPr>
        <p:txBody>
          <a:bodyPr wrap="none" rtlCol="0">
            <a:spAutoFit/>
          </a:bodyPr>
          <a:lstStyle/>
          <a:p>
            <a:r>
              <a:rPr lang="en-US" sz="1400" b="1" dirty="0" smtClean="0"/>
              <a:t>Fidelity Score</a:t>
            </a:r>
            <a:endParaRPr lang="en-US" sz="1400" b="1" dirty="0"/>
          </a:p>
        </p:txBody>
      </p:sp>
    </p:spTree>
    <p:extLst>
      <p:ext uri="{BB962C8B-B14F-4D97-AF65-F5344CB8AC3E}">
        <p14:creationId xmlns:p14="http://schemas.microsoft.com/office/powerpoint/2010/main" val="3602353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5</a:t>
            </a:r>
            <a:endParaRPr sz="140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5" name="object 5"/>
          <p:cNvSpPr/>
          <p:nvPr/>
        </p:nvSpPr>
        <p:spPr>
          <a:xfrm>
            <a:off x="7905388" y="5596556"/>
            <a:ext cx="997525" cy="899562"/>
          </a:xfrm>
          <a:prstGeom prst="rect">
            <a:avLst/>
          </a:prstGeom>
          <a:blipFill>
            <a:blip r:embed="rId2" cstate="print"/>
            <a:stretch>
              <a:fillRect/>
            </a:stretch>
          </a:blipFill>
        </p:spPr>
        <p:txBody>
          <a:bodyPr wrap="square" lIns="0" tIns="0" rIns="0" bIns="0" rtlCol="0"/>
          <a:lstStyle/>
          <a:p>
            <a:endParaRPr/>
          </a:p>
        </p:txBody>
      </p:sp>
      <p:sp>
        <p:nvSpPr>
          <p:cNvPr id="6" name="object 6"/>
          <p:cNvSpPr txBox="1">
            <a:spLocks noGrp="1"/>
          </p:cNvSpPr>
          <p:nvPr>
            <p:ph type="title"/>
          </p:nvPr>
        </p:nvSpPr>
        <p:spPr>
          <a:xfrm>
            <a:off x="843672" y="490722"/>
            <a:ext cx="7456656" cy="695960"/>
          </a:xfrm>
          <a:prstGeom prst="rect">
            <a:avLst/>
          </a:prstGeom>
        </p:spPr>
        <p:txBody>
          <a:bodyPr vert="horz" wrap="square" lIns="0" tIns="12700" rIns="0" bIns="0" rtlCol="0">
            <a:spAutoFit/>
          </a:bodyPr>
          <a:lstStyle/>
          <a:p>
            <a:pPr marL="12700">
              <a:lnSpc>
                <a:spcPct val="100000"/>
              </a:lnSpc>
              <a:spcBef>
                <a:spcPts val="100"/>
              </a:spcBef>
            </a:pPr>
            <a:r>
              <a:rPr sz="4400" spc="-5" dirty="0"/>
              <a:t>Key Elements of</a:t>
            </a:r>
            <a:r>
              <a:rPr sz="4400" spc="-90" dirty="0"/>
              <a:t> </a:t>
            </a:r>
            <a:r>
              <a:rPr sz="4400" spc="-5" dirty="0"/>
              <a:t>Wraparound</a:t>
            </a:r>
            <a:endParaRPr sz="4400" dirty="0"/>
          </a:p>
        </p:txBody>
      </p:sp>
      <p:sp>
        <p:nvSpPr>
          <p:cNvPr id="7" name="object 7"/>
          <p:cNvSpPr txBox="1"/>
          <p:nvPr/>
        </p:nvSpPr>
        <p:spPr>
          <a:xfrm>
            <a:off x="474123" y="1660088"/>
            <a:ext cx="8338071" cy="3483646"/>
          </a:xfrm>
          <a:prstGeom prst="rect">
            <a:avLst/>
          </a:prstGeom>
        </p:spPr>
        <p:txBody>
          <a:bodyPr vert="horz" wrap="square" lIns="0" tIns="92075" rIns="0" bIns="0" rtlCol="0">
            <a:spAutoFit/>
          </a:bodyPr>
          <a:lstStyle/>
          <a:p>
            <a:pPr marL="631825" indent="-619760">
              <a:lnSpc>
                <a:spcPct val="100000"/>
              </a:lnSpc>
              <a:spcBef>
                <a:spcPts val="725"/>
              </a:spcBef>
              <a:buAutoNum type="arabicPeriod"/>
              <a:tabLst>
                <a:tab pos="631825" algn="l"/>
                <a:tab pos="632460" algn="l"/>
              </a:tabLst>
            </a:pPr>
            <a:r>
              <a:rPr sz="3200" spc="-10" dirty="0">
                <a:latin typeface="Carlito"/>
                <a:cs typeface="Carlito"/>
              </a:rPr>
              <a:t>Grounded </a:t>
            </a:r>
            <a:r>
              <a:rPr sz="3200" spc="-5" dirty="0">
                <a:latin typeface="Carlito"/>
                <a:cs typeface="Carlito"/>
              </a:rPr>
              <a:t>in Strengths</a:t>
            </a:r>
            <a:r>
              <a:rPr sz="3200" spc="-20" dirty="0">
                <a:latin typeface="Carlito"/>
                <a:cs typeface="Carlito"/>
              </a:rPr>
              <a:t> </a:t>
            </a:r>
            <a:r>
              <a:rPr sz="3200" spc="-5" dirty="0">
                <a:latin typeface="Carlito"/>
                <a:cs typeface="Carlito"/>
              </a:rPr>
              <a:t>Perspective</a:t>
            </a:r>
            <a:endParaRPr sz="3200" dirty="0">
              <a:latin typeface="Carlito"/>
              <a:cs typeface="Carlito"/>
            </a:endParaRPr>
          </a:p>
          <a:p>
            <a:pPr marL="631825" indent="-619760">
              <a:lnSpc>
                <a:spcPct val="100000"/>
              </a:lnSpc>
              <a:spcBef>
                <a:spcPts val="625"/>
              </a:spcBef>
              <a:buAutoNum type="arabicPeriod"/>
              <a:tabLst>
                <a:tab pos="631825" algn="l"/>
                <a:tab pos="632460" algn="l"/>
              </a:tabLst>
            </a:pPr>
            <a:r>
              <a:rPr sz="3200" spc="-5" dirty="0">
                <a:latin typeface="Carlito"/>
                <a:cs typeface="Carlito"/>
              </a:rPr>
              <a:t>Driven by Underlying</a:t>
            </a:r>
            <a:r>
              <a:rPr sz="3200" spc="-15" dirty="0">
                <a:latin typeface="Carlito"/>
                <a:cs typeface="Carlito"/>
              </a:rPr>
              <a:t> </a:t>
            </a:r>
            <a:r>
              <a:rPr sz="3200" spc="-5" dirty="0">
                <a:latin typeface="Carlito"/>
                <a:cs typeface="Carlito"/>
              </a:rPr>
              <a:t>Needs</a:t>
            </a:r>
            <a:endParaRPr sz="3200" dirty="0">
              <a:latin typeface="Carlito"/>
              <a:cs typeface="Carlito"/>
            </a:endParaRPr>
          </a:p>
          <a:p>
            <a:pPr marL="631825" indent="-619760">
              <a:lnSpc>
                <a:spcPct val="100000"/>
              </a:lnSpc>
              <a:spcBef>
                <a:spcPts val="660"/>
              </a:spcBef>
              <a:buAutoNum type="arabicPeriod"/>
              <a:tabLst>
                <a:tab pos="631825" algn="l"/>
                <a:tab pos="632460" algn="l"/>
              </a:tabLst>
            </a:pPr>
            <a:r>
              <a:rPr sz="3200" spc="-5" dirty="0">
                <a:latin typeface="Carlito"/>
                <a:cs typeface="Carlito"/>
              </a:rPr>
              <a:t>Supported by </a:t>
            </a:r>
            <a:r>
              <a:rPr sz="3200" dirty="0">
                <a:latin typeface="Carlito"/>
                <a:cs typeface="Carlito"/>
              </a:rPr>
              <a:t>an </a:t>
            </a:r>
            <a:r>
              <a:rPr sz="3200" spc="-5" dirty="0">
                <a:latin typeface="Carlito"/>
                <a:cs typeface="Carlito"/>
              </a:rPr>
              <a:t>Effective Team</a:t>
            </a:r>
            <a:r>
              <a:rPr sz="3200" spc="-55" dirty="0">
                <a:latin typeface="Carlito"/>
                <a:cs typeface="Carlito"/>
              </a:rPr>
              <a:t> </a:t>
            </a:r>
            <a:r>
              <a:rPr sz="3200" spc="-5" dirty="0">
                <a:latin typeface="Carlito"/>
                <a:cs typeface="Carlito"/>
              </a:rPr>
              <a:t>Process</a:t>
            </a:r>
            <a:endParaRPr sz="3200" dirty="0">
              <a:latin typeface="Carlito"/>
              <a:cs typeface="Carlito"/>
            </a:endParaRPr>
          </a:p>
          <a:p>
            <a:pPr marL="631825" indent="-619760">
              <a:lnSpc>
                <a:spcPct val="100000"/>
              </a:lnSpc>
              <a:spcBef>
                <a:spcPts val="660"/>
              </a:spcBef>
              <a:buAutoNum type="arabicPeriod"/>
              <a:tabLst>
                <a:tab pos="631825" algn="l"/>
                <a:tab pos="632460" algn="l"/>
              </a:tabLst>
            </a:pPr>
            <a:r>
              <a:rPr sz="3200" spc="-5" dirty="0">
                <a:latin typeface="Carlito"/>
                <a:cs typeface="Carlito"/>
              </a:rPr>
              <a:t>Determined by</a:t>
            </a:r>
            <a:r>
              <a:rPr sz="3200" spc="-10" dirty="0">
                <a:latin typeface="Carlito"/>
                <a:cs typeface="Carlito"/>
              </a:rPr>
              <a:t> </a:t>
            </a:r>
            <a:r>
              <a:rPr sz="3200" spc="-5" dirty="0">
                <a:latin typeface="Carlito"/>
                <a:cs typeface="Carlito"/>
              </a:rPr>
              <a:t>Families</a:t>
            </a:r>
            <a:endParaRPr sz="3200" dirty="0">
              <a:latin typeface="Carlito"/>
              <a:cs typeface="Carlito"/>
            </a:endParaRPr>
          </a:p>
          <a:p>
            <a:pPr marL="631825" indent="-619760">
              <a:lnSpc>
                <a:spcPct val="100000"/>
              </a:lnSpc>
              <a:spcBef>
                <a:spcPts val="660"/>
              </a:spcBef>
              <a:buAutoNum type="arabicPeriod"/>
              <a:tabLst>
                <a:tab pos="631825" algn="l"/>
                <a:tab pos="632460" algn="l"/>
              </a:tabLst>
            </a:pPr>
            <a:r>
              <a:rPr sz="3200" spc="-10" dirty="0">
                <a:latin typeface="Carlito"/>
                <a:cs typeface="Carlito"/>
              </a:rPr>
              <a:t>Includes </a:t>
            </a:r>
            <a:r>
              <a:rPr sz="3200" spc="-5" dirty="0">
                <a:latin typeface="Carlito"/>
                <a:cs typeface="Carlito"/>
              </a:rPr>
              <a:t>Natural </a:t>
            </a:r>
            <a:r>
              <a:rPr sz="3200" dirty="0">
                <a:latin typeface="Carlito"/>
                <a:cs typeface="Carlito"/>
              </a:rPr>
              <a:t>and </a:t>
            </a:r>
            <a:r>
              <a:rPr sz="3200" spc="-5" dirty="0">
                <a:latin typeface="Carlito"/>
                <a:cs typeface="Carlito"/>
              </a:rPr>
              <a:t>Community</a:t>
            </a:r>
            <a:r>
              <a:rPr sz="3200" spc="-85" dirty="0">
                <a:latin typeface="Carlito"/>
                <a:cs typeface="Carlito"/>
              </a:rPr>
              <a:t> </a:t>
            </a:r>
            <a:r>
              <a:rPr sz="3200" spc="-5" dirty="0">
                <a:latin typeface="Carlito"/>
                <a:cs typeface="Carlito"/>
              </a:rPr>
              <a:t>Supports</a:t>
            </a:r>
            <a:endParaRPr sz="3200" dirty="0">
              <a:latin typeface="Carlito"/>
              <a:cs typeface="Carlito"/>
            </a:endParaRPr>
          </a:p>
          <a:p>
            <a:pPr marL="631825" indent="-619760">
              <a:lnSpc>
                <a:spcPct val="100000"/>
              </a:lnSpc>
              <a:spcBef>
                <a:spcPts val="660"/>
              </a:spcBef>
              <a:buAutoNum type="arabicPeriod"/>
              <a:tabLst>
                <a:tab pos="631825" algn="l"/>
                <a:tab pos="632460" algn="l"/>
              </a:tabLst>
            </a:pPr>
            <a:r>
              <a:rPr sz="3200" spc="-5" dirty="0">
                <a:latin typeface="Carlito"/>
                <a:cs typeface="Carlito"/>
              </a:rPr>
              <a:t>Outcomes-Based</a:t>
            </a:r>
            <a:endParaRPr sz="3200" dirty="0">
              <a:latin typeface="Carlito"/>
              <a:cs typeface="Carlito"/>
            </a:endParaRPr>
          </a:p>
        </p:txBody>
      </p:sp>
      <p:sp>
        <p:nvSpPr>
          <p:cNvPr id="8" name="object 8"/>
          <p:cNvSpPr/>
          <p:nvPr/>
        </p:nvSpPr>
        <p:spPr>
          <a:xfrm>
            <a:off x="6605637" y="4952989"/>
            <a:ext cx="2538344" cy="1676396"/>
          </a:xfrm>
          <a:prstGeom prst="rect">
            <a:avLst/>
          </a:prstGeom>
          <a:blipFill>
            <a:blip r:embed="rId3"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5</a:t>
            </a:fld>
            <a:endParaRP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solidFill>
                <a:prstClr val="black"/>
              </a:solidFill>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solidFill>
                <a:prstClr val="black"/>
              </a:solidFill>
            </a:endParaRPr>
          </a:p>
        </p:txBody>
      </p:sp>
      <p:sp>
        <p:nvSpPr>
          <p:cNvPr id="7" name="object 7"/>
          <p:cNvSpPr txBox="1">
            <a:spLocks noGrp="1"/>
          </p:cNvSpPr>
          <p:nvPr>
            <p:ph type="title"/>
          </p:nvPr>
        </p:nvSpPr>
        <p:spPr>
          <a:xfrm>
            <a:off x="3094748" y="477710"/>
            <a:ext cx="5211052" cy="695960"/>
          </a:xfrm>
          <a:prstGeom prst="rect">
            <a:avLst/>
          </a:prstGeom>
        </p:spPr>
        <p:txBody>
          <a:bodyPr vert="horz" wrap="square" lIns="0" tIns="12700" rIns="0" bIns="0" rtlCol="0">
            <a:spAutoFit/>
          </a:bodyPr>
          <a:lstStyle/>
          <a:p>
            <a:pPr marL="12700">
              <a:lnSpc>
                <a:spcPct val="100000"/>
              </a:lnSpc>
              <a:spcBef>
                <a:spcPts val="100"/>
              </a:spcBef>
            </a:pPr>
            <a:r>
              <a:rPr sz="4400" spc="-5" dirty="0"/>
              <a:t>Total</a:t>
            </a:r>
            <a:r>
              <a:rPr sz="4400" spc="-90" dirty="0"/>
              <a:t> </a:t>
            </a:r>
            <a:r>
              <a:rPr sz="4400" spc="-5" dirty="0"/>
              <a:t>Fidelity</a:t>
            </a:r>
            <a:endParaRPr sz="4400" dirty="0"/>
          </a:p>
        </p:txBody>
      </p:sp>
      <p:graphicFrame>
        <p:nvGraphicFramePr>
          <p:cNvPr id="12" name="Chart 11"/>
          <p:cNvGraphicFramePr/>
          <p:nvPr>
            <p:extLst>
              <p:ext uri="{D42A27DB-BD31-4B8C-83A1-F6EECF244321}">
                <p14:modId xmlns:p14="http://schemas.microsoft.com/office/powerpoint/2010/main" val="3800080361"/>
              </p:ext>
            </p:extLst>
          </p:nvPr>
        </p:nvGraphicFramePr>
        <p:xfrm>
          <a:off x="511437" y="1796858"/>
          <a:ext cx="8559782" cy="4812896"/>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rot="16200000">
            <a:off x="-313200" y="3637539"/>
            <a:ext cx="1182055" cy="307777"/>
          </a:xfrm>
          <a:prstGeom prst="rect">
            <a:avLst/>
          </a:prstGeom>
          <a:noFill/>
        </p:spPr>
        <p:txBody>
          <a:bodyPr wrap="none" rtlCol="0">
            <a:spAutoFit/>
          </a:bodyPr>
          <a:lstStyle/>
          <a:p>
            <a:r>
              <a:rPr lang="en-US" sz="1400" b="1" dirty="0" smtClean="0">
                <a:solidFill>
                  <a:prstClr val="black"/>
                </a:solidFill>
              </a:rPr>
              <a:t>Fidelity Score</a:t>
            </a:r>
            <a:endParaRPr lang="en-US" sz="1400" b="1" dirty="0">
              <a:solidFill>
                <a:prstClr val="black"/>
              </a:solidFill>
            </a:endParaRPr>
          </a:p>
        </p:txBody>
      </p:sp>
      <p:sp>
        <p:nvSpPr>
          <p:cNvPr id="14" name="TextBox 13"/>
          <p:cNvSpPr txBox="1"/>
          <p:nvPr/>
        </p:nvSpPr>
        <p:spPr>
          <a:xfrm>
            <a:off x="8673662" y="6570872"/>
            <a:ext cx="457200" cy="369332"/>
          </a:xfrm>
          <a:prstGeom prst="rect">
            <a:avLst/>
          </a:prstGeom>
          <a:noFill/>
        </p:spPr>
        <p:txBody>
          <a:bodyPr wrap="square" rtlCol="0">
            <a:spAutoFit/>
          </a:bodyPr>
          <a:lstStyle/>
          <a:p>
            <a:r>
              <a:rPr lang="en-US" dirty="0" smtClean="0">
                <a:solidFill>
                  <a:prstClr val="white"/>
                </a:solidFill>
                <a:latin typeface="Carlito"/>
              </a:rPr>
              <a:t>50</a:t>
            </a:r>
            <a:endParaRPr lang="en-US" dirty="0">
              <a:solidFill>
                <a:prstClr val="white"/>
              </a:solidFill>
              <a:latin typeface="Carlito"/>
            </a:endParaRPr>
          </a:p>
        </p:txBody>
      </p:sp>
      <p:sp>
        <p:nvSpPr>
          <p:cNvPr id="10" name="object 9"/>
          <p:cNvSpPr/>
          <p:nvPr/>
        </p:nvSpPr>
        <p:spPr>
          <a:xfrm>
            <a:off x="186636" y="218083"/>
            <a:ext cx="1959479" cy="870997"/>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4700542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0" y="6544068"/>
            <a:ext cx="9144000" cy="313932"/>
          </a:xfrm>
          <a:prstGeom prst="rect">
            <a:avLst/>
          </a:prstGeom>
          <a:solidFill>
            <a:schemeClr val="accent4">
              <a:lumMod val="50000"/>
            </a:schemeClr>
          </a:solidFill>
        </p:spPr>
        <p:txBody>
          <a:bodyPr wrap="square" tIns="36576" bIns="0" rtlCol="0">
            <a:spAutoFit/>
          </a:bodyPr>
          <a:lstStyle/>
          <a:p>
            <a:r>
              <a:rPr lang="en-US" dirty="0" smtClean="0">
                <a:solidFill>
                  <a:schemeClr val="bg1"/>
                </a:solidFill>
              </a:rPr>
              <a:t>                                                                                                                                                                 51</a:t>
            </a:r>
            <a:endParaRPr lang="en-US" dirty="0">
              <a:solidFill>
                <a:schemeClr val="bg1"/>
              </a:solidFill>
            </a:endParaRPr>
          </a:p>
        </p:txBody>
      </p:sp>
      <p:sp>
        <p:nvSpPr>
          <p:cNvPr id="2" name="object 2"/>
          <p:cNvSpPr txBox="1">
            <a:spLocks noGrp="1"/>
          </p:cNvSpPr>
          <p:nvPr>
            <p:ph type="title"/>
          </p:nvPr>
        </p:nvSpPr>
        <p:spPr>
          <a:xfrm>
            <a:off x="1823915" y="62444"/>
            <a:ext cx="7091485" cy="566822"/>
          </a:xfrm>
          <a:prstGeom prst="rect">
            <a:avLst/>
          </a:prstGeom>
        </p:spPr>
        <p:txBody>
          <a:bodyPr vert="horz" wrap="square" lIns="0" tIns="12700" rIns="0" bIns="0" rtlCol="0">
            <a:spAutoFit/>
          </a:bodyPr>
          <a:lstStyle/>
          <a:p>
            <a:pPr marL="12700">
              <a:lnSpc>
                <a:spcPct val="100000"/>
              </a:lnSpc>
              <a:spcBef>
                <a:spcPts val="100"/>
              </a:spcBef>
            </a:pPr>
            <a:r>
              <a:rPr spc="-5" dirty="0"/>
              <a:t>Team </a:t>
            </a:r>
            <a:r>
              <a:rPr spc="-10" dirty="0"/>
              <a:t>Membership </a:t>
            </a:r>
            <a:r>
              <a:rPr dirty="0"/>
              <a:t>&amp;</a:t>
            </a:r>
            <a:r>
              <a:rPr spc="-90" dirty="0"/>
              <a:t> </a:t>
            </a:r>
            <a:r>
              <a:rPr spc="-5" dirty="0"/>
              <a:t>Attendance</a:t>
            </a:r>
            <a:endParaRPr dirty="0"/>
          </a:p>
        </p:txBody>
      </p:sp>
      <p:graphicFrame>
        <p:nvGraphicFramePr>
          <p:cNvPr id="6" name="Table 5"/>
          <p:cNvGraphicFramePr>
            <a:graphicFrameLocks noGrp="1"/>
          </p:cNvGraphicFramePr>
          <p:nvPr>
            <p:extLst>
              <p:ext uri="{D42A27DB-BD31-4B8C-83A1-F6EECF244321}">
                <p14:modId xmlns:p14="http://schemas.microsoft.com/office/powerpoint/2010/main" val="311911901"/>
              </p:ext>
            </p:extLst>
          </p:nvPr>
        </p:nvGraphicFramePr>
        <p:xfrm>
          <a:off x="65879" y="1701308"/>
          <a:ext cx="4558793" cy="4130040"/>
        </p:xfrm>
        <a:graphic>
          <a:graphicData uri="http://schemas.openxmlformats.org/drawingml/2006/table">
            <a:tbl>
              <a:tblPr firstRow="1" bandRow="1">
                <a:tableStyleId>{5C22544A-7EE6-4342-B048-85BDC9FD1C3A}</a:tableStyleId>
              </a:tblPr>
              <a:tblGrid>
                <a:gridCol w="1930676"/>
                <a:gridCol w="951717"/>
                <a:gridCol w="838200"/>
                <a:gridCol w="838200"/>
              </a:tblGrid>
              <a:tr h="121920">
                <a:tc>
                  <a:txBody>
                    <a:bodyPr/>
                    <a:lstStyle/>
                    <a:p>
                      <a:pPr algn="ctr"/>
                      <a:r>
                        <a:rPr lang="en-US" sz="1600" b="1" i="0" baseline="0" dirty="0" smtClean="0"/>
                        <a:t>2020</a:t>
                      </a:r>
                      <a:endParaRPr lang="en-US" sz="1600" b="1" i="0" baseline="0" dirty="0"/>
                    </a:p>
                  </a:txBody>
                  <a:tcPr marL="0" marR="0" marT="0" marB="0">
                    <a:solidFill>
                      <a:schemeClr val="accent4">
                        <a:lumMod val="50000"/>
                      </a:schemeClr>
                    </a:solidFill>
                  </a:tcPr>
                </a:tc>
                <a:tc gridSpan="3">
                  <a:txBody>
                    <a:bodyPr/>
                    <a:lstStyle/>
                    <a:p>
                      <a:pPr algn="ctr"/>
                      <a:r>
                        <a:rPr lang="en-US" sz="1250" b="1" i="0" baseline="0" dirty="0" smtClean="0"/>
                        <a:t>Number of meetings assessed </a:t>
                      </a:r>
                    </a:p>
                    <a:p>
                      <a:pPr algn="ctr"/>
                      <a:r>
                        <a:rPr lang="en-US" sz="1250" b="1" i="0" baseline="0" dirty="0" smtClean="0"/>
                        <a:t> 394</a:t>
                      </a:r>
                      <a:endParaRPr lang="en-US" sz="1250" b="1" i="0" baseline="0" dirty="0"/>
                    </a:p>
                  </a:txBody>
                  <a:tcPr>
                    <a:solidFill>
                      <a:schemeClr val="accent4">
                        <a:lumMod val="50000"/>
                      </a:schemeClr>
                    </a:solidFill>
                  </a:tcPr>
                </a:tc>
                <a:tc hMerge="1">
                  <a:txBody>
                    <a:bodyPr/>
                    <a:lstStyle/>
                    <a:p>
                      <a:endParaRPr lang="en-US"/>
                    </a:p>
                  </a:txBody>
                  <a:tcPr/>
                </a:tc>
                <a:tc hMerge="1">
                  <a:txBody>
                    <a:bodyPr/>
                    <a:lstStyle/>
                    <a:p>
                      <a:endParaRPr lang="en-US" sz="1200" baseline="0" dirty="0"/>
                    </a:p>
                  </a:txBody>
                  <a:tcPr/>
                </a:tc>
              </a:tr>
              <a:tr h="140970">
                <a:tc>
                  <a:txBody>
                    <a:bodyPr/>
                    <a:lstStyle/>
                    <a:p>
                      <a:endParaRPr lang="en-US" sz="1250" b="1" i="0" baseline="0" dirty="0">
                        <a:solidFill>
                          <a:schemeClr val="bg1"/>
                        </a:solidFill>
                      </a:endParaRPr>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i="0" baseline="0" dirty="0" smtClean="0">
                          <a:solidFill>
                            <a:schemeClr val="bg1"/>
                          </a:solidFill>
                        </a:rPr>
                        <a:t>#</a:t>
                      </a:r>
                    </a:p>
                    <a:p>
                      <a:pPr algn="ctr"/>
                      <a:r>
                        <a:rPr lang="en-US" sz="1200" b="1" i="0" baseline="0" dirty="0" smtClean="0">
                          <a:solidFill>
                            <a:schemeClr val="bg1"/>
                          </a:solidFill>
                        </a:rPr>
                        <a:t> on teams</a:t>
                      </a:r>
                      <a:endParaRPr lang="en-US" sz="1200" b="1" i="0" baseline="0" dirty="0">
                        <a:solidFill>
                          <a:schemeClr val="bg1"/>
                        </a:solidFill>
                      </a:endParaRPr>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dirty="0" smtClean="0">
                          <a:solidFill>
                            <a:schemeClr val="bg1"/>
                          </a:solidFill>
                        </a:rPr>
                        <a:t># attended</a:t>
                      </a:r>
                      <a:endParaRPr lang="en-US" sz="1200" b="1"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dirty="0" smtClean="0">
                          <a:solidFill>
                            <a:schemeClr val="bg1"/>
                          </a:solidFill>
                        </a:rPr>
                        <a:t>% attended</a:t>
                      </a:r>
                      <a:endParaRPr lang="en-US" sz="1200" b="1"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r>
              <a:tr h="182880">
                <a:tc>
                  <a:txBody>
                    <a:bodyPr/>
                    <a:lstStyle/>
                    <a:p>
                      <a:r>
                        <a:rPr lang="en-US" sz="1250" b="1" i="0" baseline="0" dirty="0" smtClean="0"/>
                        <a:t>Youth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303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152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50%</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Parent (birth or adoptive)</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430</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379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88%</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182880">
                <a:tc>
                  <a:txBody>
                    <a:bodyPr/>
                    <a:lstStyle/>
                    <a:p>
                      <a:r>
                        <a:rPr lang="en-US" sz="1250" b="1" i="0" baseline="0" dirty="0" smtClean="0"/>
                        <a:t>Foster parent</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17</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15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88%</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Caregiver (if different from parent or Foster)</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58</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49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85%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182880">
                <a:tc>
                  <a:txBody>
                    <a:bodyPr/>
                    <a:lstStyle/>
                    <a:p>
                      <a:r>
                        <a:rPr lang="en-US" sz="1250" b="1" i="0" baseline="0" dirty="0" smtClean="0"/>
                        <a:t>Sibling</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79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45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57%</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Facilitator</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374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369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99%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182880">
                <a:tc>
                  <a:txBody>
                    <a:bodyPr/>
                    <a:lstStyle/>
                    <a:p>
                      <a:r>
                        <a:rPr lang="en-US" sz="1250" b="1" i="0" baseline="0" dirty="0" smtClean="0"/>
                        <a:t>Friend of parent/caregiver</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27</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14</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52%</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Friend of youth</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3</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1</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33%</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182880">
                <a:tc>
                  <a:txBody>
                    <a:bodyPr/>
                    <a:lstStyle/>
                    <a:p>
                      <a:r>
                        <a:rPr lang="en-US" sz="1250" b="1" i="0" baseline="0" dirty="0" smtClean="0"/>
                        <a:t>Extended family member</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61</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21</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34%</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Community Support or other natural support</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59</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35</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59%</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bl>
          </a:graphicData>
        </a:graphic>
      </p:graphicFrame>
      <p:sp>
        <p:nvSpPr>
          <p:cNvPr id="8" name="TextBox 7"/>
          <p:cNvSpPr txBox="1"/>
          <p:nvPr/>
        </p:nvSpPr>
        <p:spPr>
          <a:xfrm>
            <a:off x="5181600" y="5867400"/>
            <a:ext cx="2952681" cy="584775"/>
          </a:xfrm>
          <a:prstGeom prst="rect">
            <a:avLst/>
          </a:prstGeom>
          <a:noFill/>
          <a:ln w="31750">
            <a:solidFill>
              <a:srgbClr val="FFCC00"/>
            </a:solidFill>
          </a:ln>
        </p:spPr>
        <p:txBody>
          <a:bodyPr wrap="square" rtlCol="0">
            <a:spAutoFit/>
          </a:bodyPr>
          <a:lstStyle/>
          <a:p>
            <a:r>
              <a:rPr lang="en-US" sz="1600" dirty="0" smtClean="0"/>
              <a:t>Gold box denotes natural support role on the team</a:t>
            </a:r>
            <a:endParaRPr lang="en-US" sz="1600" dirty="0"/>
          </a:p>
        </p:txBody>
      </p:sp>
      <p:graphicFrame>
        <p:nvGraphicFramePr>
          <p:cNvPr id="3" name="Table 2"/>
          <p:cNvGraphicFramePr>
            <a:graphicFrameLocks noGrp="1"/>
          </p:cNvGraphicFramePr>
          <p:nvPr>
            <p:extLst>
              <p:ext uri="{D42A27DB-BD31-4B8C-83A1-F6EECF244321}">
                <p14:modId xmlns:p14="http://schemas.microsoft.com/office/powerpoint/2010/main" val="3177493754"/>
              </p:ext>
            </p:extLst>
          </p:nvPr>
        </p:nvGraphicFramePr>
        <p:xfrm>
          <a:off x="4648200" y="1701308"/>
          <a:ext cx="4419600" cy="4038600"/>
        </p:xfrm>
        <a:graphic>
          <a:graphicData uri="http://schemas.openxmlformats.org/drawingml/2006/table">
            <a:tbl>
              <a:tblPr firstRow="1" bandRow="1">
                <a:tableStyleId>{5C22544A-7EE6-4342-B048-85BDC9FD1C3A}</a:tableStyleId>
              </a:tblPr>
              <a:tblGrid>
                <a:gridCol w="1835904"/>
                <a:gridCol w="838200"/>
                <a:gridCol w="914400"/>
                <a:gridCol w="831096"/>
              </a:tblGrid>
              <a:tr h="0">
                <a:tc>
                  <a:txBody>
                    <a:bodyPr/>
                    <a:lstStyle/>
                    <a:p>
                      <a:pPr algn="ctr"/>
                      <a:r>
                        <a:rPr lang="en-US" sz="1600" b="1" i="0" baseline="0" dirty="0" smtClean="0"/>
                        <a:t>2020</a:t>
                      </a:r>
                      <a:endParaRPr lang="en-US" sz="1600" b="1" i="0" baseline="0" dirty="0"/>
                    </a:p>
                  </a:txBody>
                  <a:tcPr marL="0" marR="0" marT="0" marB="0">
                    <a:solidFill>
                      <a:schemeClr val="accent4">
                        <a:lumMod val="50000"/>
                      </a:schemeClr>
                    </a:solidFill>
                  </a:tcPr>
                </a:tc>
                <a:tc gridSpan="3">
                  <a:txBody>
                    <a:bodyPr/>
                    <a:lstStyle/>
                    <a:p>
                      <a:pPr algn="ctr"/>
                      <a:r>
                        <a:rPr lang="en-US" sz="1250" b="1" i="0" baseline="0" dirty="0" smtClean="0"/>
                        <a:t>Number of meetings assessed</a:t>
                      </a:r>
                    </a:p>
                    <a:p>
                      <a:pPr algn="ctr"/>
                      <a:r>
                        <a:rPr lang="en-US" sz="1250" b="1" i="0" baseline="0" dirty="0" smtClean="0"/>
                        <a:t> 394</a:t>
                      </a:r>
                      <a:endParaRPr lang="en-US" sz="1250" b="1" i="0" baseline="0" dirty="0"/>
                    </a:p>
                  </a:txBody>
                  <a:tcPr>
                    <a:solidFill>
                      <a:schemeClr val="accent4">
                        <a:lumMod val="50000"/>
                      </a:schemeClr>
                    </a:solidFill>
                  </a:tcPr>
                </a:tc>
                <a:tc hMerge="1">
                  <a:txBody>
                    <a:bodyPr/>
                    <a:lstStyle/>
                    <a:p>
                      <a:endParaRPr lang="en-US"/>
                    </a:p>
                  </a:txBody>
                  <a:tcPr/>
                </a:tc>
                <a:tc hMerge="1">
                  <a:txBody>
                    <a:bodyPr/>
                    <a:lstStyle/>
                    <a:p>
                      <a:endParaRPr lang="en-US" sz="1200" baseline="0" dirty="0"/>
                    </a:p>
                  </a:txBody>
                  <a:tcPr/>
                </a:tc>
              </a:tr>
              <a:tr h="140970">
                <a:tc>
                  <a:txBody>
                    <a:bodyPr/>
                    <a:lstStyle/>
                    <a:p>
                      <a:endParaRPr lang="en-US" sz="1250" b="1" i="0" baseline="0" dirty="0">
                        <a:solidFill>
                          <a:schemeClr val="bg1"/>
                        </a:solidFill>
                      </a:endParaRPr>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i="0" baseline="0" dirty="0" smtClean="0">
                          <a:solidFill>
                            <a:schemeClr val="bg1"/>
                          </a:solidFill>
                        </a:rPr>
                        <a:t>#</a:t>
                      </a:r>
                    </a:p>
                    <a:p>
                      <a:pPr algn="ctr"/>
                      <a:r>
                        <a:rPr lang="en-US" sz="1200" b="1" i="0" baseline="0" dirty="0" smtClean="0">
                          <a:solidFill>
                            <a:schemeClr val="bg1"/>
                          </a:solidFill>
                        </a:rPr>
                        <a:t> on teams</a:t>
                      </a:r>
                      <a:endParaRPr lang="en-US" sz="1200" b="1" i="0" baseline="0" dirty="0">
                        <a:solidFill>
                          <a:schemeClr val="bg1"/>
                        </a:solidFill>
                      </a:endParaRPr>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dirty="0" smtClean="0">
                          <a:solidFill>
                            <a:schemeClr val="bg1"/>
                          </a:solidFill>
                        </a:rPr>
                        <a:t># </a:t>
                      </a:r>
                    </a:p>
                    <a:p>
                      <a:pPr algn="ctr"/>
                      <a:r>
                        <a:rPr lang="en-US" sz="1200" b="1" dirty="0" smtClean="0">
                          <a:solidFill>
                            <a:schemeClr val="bg1"/>
                          </a:solidFill>
                        </a:rPr>
                        <a:t>attended</a:t>
                      </a:r>
                      <a:endParaRPr lang="en-US" sz="1200" b="1"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dirty="0" smtClean="0">
                          <a:solidFill>
                            <a:schemeClr val="bg1"/>
                          </a:solidFill>
                        </a:rPr>
                        <a:t>% attended</a:t>
                      </a:r>
                      <a:endParaRPr lang="en-US" sz="1200" b="1"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r>
              <a:tr h="182880">
                <a:tc>
                  <a:txBody>
                    <a:bodyPr/>
                    <a:lstStyle/>
                    <a:p>
                      <a:r>
                        <a:rPr lang="en-US" sz="1250" b="1" i="0" baseline="0" dirty="0" smtClean="0"/>
                        <a:t>Family support partner or advocate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314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291</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93%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r>
              <a:tr h="182880">
                <a:tc>
                  <a:txBody>
                    <a:bodyPr/>
                    <a:lstStyle/>
                    <a:p>
                      <a:r>
                        <a:rPr lang="en-US" sz="1250" b="1" i="0" baseline="0" dirty="0" smtClean="0"/>
                        <a:t>Mental health provider</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596</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479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80%</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r>
              <a:tr h="182880">
                <a:tc>
                  <a:txBody>
                    <a:bodyPr/>
                    <a:lstStyle/>
                    <a:p>
                      <a:r>
                        <a:rPr lang="en-US" sz="1250" b="1" i="0" baseline="0" dirty="0" smtClean="0"/>
                        <a:t>Mental health agency representative</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40</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35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88%</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r>
              <a:tr h="182880">
                <a:tc>
                  <a:txBody>
                    <a:bodyPr/>
                    <a:lstStyle/>
                    <a:p>
                      <a:r>
                        <a:rPr lang="en-US" sz="1250" b="1" i="0" baseline="0" dirty="0" smtClean="0"/>
                        <a:t>Social services rep/SW</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132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93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71%</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r>
              <a:tr h="182880">
                <a:tc>
                  <a:txBody>
                    <a:bodyPr/>
                    <a:lstStyle/>
                    <a:p>
                      <a:r>
                        <a:rPr lang="en-US" sz="1250" b="1" i="0" baseline="0" dirty="0" smtClean="0"/>
                        <a:t>Medical provider</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42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19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45%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r>
              <a:tr h="182880">
                <a:tc>
                  <a:txBody>
                    <a:bodyPr/>
                    <a:lstStyle/>
                    <a:p>
                      <a:r>
                        <a:rPr lang="en-US" sz="1250" b="1" i="0" baseline="0" dirty="0" smtClean="0"/>
                        <a:t>Juvenile justice rep (PO)</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33%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r>
              <a:tr h="182880">
                <a:tc>
                  <a:txBody>
                    <a:bodyPr/>
                    <a:lstStyle/>
                    <a:p>
                      <a:r>
                        <a:rPr lang="en-US" sz="1250" b="1" i="0" baseline="0" dirty="0" smtClean="0"/>
                        <a:t>School representative</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175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112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64%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236220">
                <a:tc>
                  <a:txBody>
                    <a:bodyPr/>
                    <a:lstStyle/>
                    <a:p>
                      <a:r>
                        <a:rPr lang="en-US" sz="1250" b="1" i="0" baseline="0" dirty="0" smtClean="0"/>
                        <a:t>Court appointed special advocate (CASA)</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1</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50%</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236220">
                <a:tc>
                  <a:txBody>
                    <a:bodyPr/>
                    <a:lstStyle/>
                    <a:p>
                      <a:r>
                        <a:rPr lang="en-US" sz="1250" b="1" i="0" baseline="0" dirty="0" smtClean="0"/>
                        <a:t>Attorney</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14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11</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79%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bl>
          </a:graphicData>
        </a:graphic>
      </p:graphicFrame>
      <p:sp>
        <p:nvSpPr>
          <p:cNvPr id="9" name="object 4"/>
          <p:cNvSpPr/>
          <p:nvPr/>
        </p:nvSpPr>
        <p:spPr>
          <a:xfrm>
            <a:off x="0" y="736062"/>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solidFill>
                <a:prstClr val="black"/>
              </a:solidFill>
            </a:endParaRPr>
          </a:p>
        </p:txBody>
      </p:sp>
      <p:sp>
        <p:nvSpPr>
          <p:cNvPr id="10" name="TextBox 9"/>
          <p:cNvSpPr txBox="1"/>
          <p:nvPr/>
        </p:nvSpPr>
        <p:spPr>
          <a:xfrm>
            <a:off x="292413" y="824936"/>
            <a:ext cx="8751859" cy="877163"/>
          </a:xfrm>
          <a:prstGeom prst="rect">
            <a:avLst/>
          </a:prstGeom>
          <a:noFill/>
        </p:spPr>
        <p:txBody>
          <a:bodyPr wrap="square" rtlCol="0">
            <a:spAutoFit/>
          </a:bodyPr>
          <a:lstStyle/>
          <a:p>
            <a:r>
              <a:rPr lang="en-US" sz="1700" dirty="0" smtClean="0"/>
              <a:t>The table below indicates the total number of people from each particular category that are on teams, the total number that attended meetings, and the corresponding percentage that attended the team meetings.</a:t>
            </a:r>
            <a:endParaRPr lang="en-US" sz="1700" dirty="0"/>
          </a:p>
        </p:txBody>
      </p:sp>
      <p:sp>
        <p:nvSpPr>
          <p:cNvPr id="11" name="object 9"/>
          <p:cNvSpPr/>
          <p:nvPr/>
        </p:nvSpPr>
        <p:spPr>
          <a:xfrm>
            <a:off x="75023" y="83262"/>
            <a:ext cx="1637279" cy="606853"/>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2372779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345424"/>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8" name="object 8"/>
          <p:cNvSpPr txBox="1"/>
          <p:nvPr/>
        </p:nvSpPr>
        <p:spPr>
          <a:xfrm>
            <a:off x="76200" y="152400"/>
            <a:ext cx="8991600" cy="1120820"/>
          </a:xfrm>
          <a:prstGeom prst="rect">
            <a:avLst/>
          </a:prstGeom>
        </p:spPr>
        <p:txBody>
          <a:bodyPr vert="horz" wrap="square" lIns="0" tIns="12700" rIns="0" bIns="0" rtlCol="0">
            <a:spAutoFit/>
          </a:bodyPr>
          <a:lstStyle/>
          <a:p>
            <a:pPr marL="12700" algn="ctr">
              <a:lnSpc>
                <a:spcPct val="100000"/>
              </a:lnSpc>
              <a:spcBef>
                <a:spcPts val="100"/>
              </a:spcBef>
            </a:pPr>
            <a:r>
              <a:rPr lang="en-US" sz="3600" dirty="0" smtClean="0">
                <a:latin typeface="Carlito"/>
                <a:cs typeface="Carlito"/>
              </a:rPr>
              <a:t>Natural/Community Support Team Participation and Meeting Attendance</a:t>
            </a:r>
            <a:endParaRPr sz="3600" dirty="0">
              <a:latin typeface="Carlito"/>
              <a:cs typeface="Carlito"/>
            </a:endParaRPr>
          </a:p>
        </p:txBody>
      </p:sp>
      <p:sp>
        <p:nvSpPr>
          <p:cNvPr id="15" name="object 15"/>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52</a:t>
            </a:r>
            <a:endParaRPr dirty="0"/>
          </a:p>
        </p:txBody>
      </p:sp>
      <p:sp>
        <p:nvSpPr>
          <p:cNvPr id="2" name="Rectangle 1"/>
          <p:cNvSpPr/>
          <p:nvPr/>
        </p:nvSpPr>
        <p:spPr>
          <a:xfrm>
            <a:off x="228600" y="1422440"/>
            <a:ext cx="8686800" cy="5262979"/>
          </a:xfrm>
          <a:prstGeom prst="rect">
            <a:avLst/>
          </a:prstGeom>
        </p:spPr>
        <p:txBody>
          <a:bodyPr wrap="square">
            <a:spAutoFit/>
          </a:bodyPr>
          <a:lstStyle/>
          <a:p>
            <a:pPr marL="285750" indent="-285750">
              <a:buFont typeface="Arial" panose="020B0604020202020204" pitchFamily="34" charset="0"/>
              <a:buChar char="•"/>
            </a:pPr>
            <a:r>
              <a:rPr lang="en-US" sz="2400" b="1" dirty="0" smtClean="0"/>
              <a:t>75% of the meetings </a:t>
            </a:r>
            <a:r>
              <a:rPr lang="en-US" sz="2400" b="1" dirty="0"/>
              <a:t>that were observed included NO natural/community supports on the </a:t>
            </a:r>
            <a:r>
              <a:rPr lang="en-US" sz="2400" b="1" dirty="0" smtClean="0"/>
              <a:t>team (295/394)</a:t>
            </a:r>
          </a:p>
          <a:p>
            <a:endParaRPr lang="en-US" dirty="0"/>
          </a:p>
          <a:p>
            <a:pPr marL="285750" indent="-285750">
              <a:buFont typeface="Arial" panose="020B0604020202020204" pitchFamily="34" charset="0"/>
              <a:buChar char="•"/>
            </a:pPr>
            <a:r>
              <a:rPr lang="en-US" dirty="0"/>
              <a:t>11% of the 394 team meetings observed included Extended Family as part of their team (44/394) and of the </a:t>
            </a:r>
            <a:r>
              <a:rPr lang="en-US" dirty="0" smtClean="0"/>
              <a:t>44 teams </a:t>
            </a:r>
            <a:r>
              <a:rPr lang="en-US" dirty="0"/>
              <a:t>that included extended family, 20 </a:t>
            </a:r>
            <a:r>
              <a:rPr lang="en-US" dirty="0" smtClean="0"/>
              <a:t>team meetings had extended family in attendance (</a:t>
            </a:r>
            <a:r>
              <a:rPr lang="en-US" dirty="0"/>
              <a:t>45% </a:t>
            </a:r>
            <a:r>
              <a:rPr lang="en-US" dirty="0" smtClean="0"/>
              <a:t>attendance rate)</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6% of the 394 team meetings observed </a:t>
            </a:r>
            <a:r>
              <a:rPr lang="en-US" dirty="0" smtClean="0"/>
              <a:t>included Friend(s</a:t>
            </a:r>
            <a:r>
              <a:rPr lang="en-US" dirty="0"/>
              <a:t>) of the Caregiver as part of their team (22/394) and of the 22 </a:t>
            </a:r>
            <a:r>
              <a:rPr lang="en-US" dirty="0" smtClean="0"/>
              <a:t>teams that </a:t>
            </a:r>
            <a:r>
              <a:rPr lang="en-US" dirty="0"/>
              <a:t>included friends of the caregiver, 14 </a:t>
            </a:r>
            <a:r>
              <a:rPr lang="en-US" dirty="0" smtClean="0"/>
              <a:t>team meetings had caregiver friends in attendance (64</a:t>
            </a:r>
            <a:r>
              <a:rPr lang="en-US" dirty="0"/>
              <a:t>% </a:t>
            </a:r>
            <a:r>
              <a:rPr lang="en-US" dirty="0" smtClean="0"/>
              <a:t>attendance rate) </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&gt;1% of the 394 team meetings observed included friend(s) of the youth as part of their team (3/394) and of the 3 </a:t>
            </a:r>
            <a:r>
              <a:rPr lang="en-US" dirty="0" smtClean="0"/>
              <a:t>teams that </a:t>
            </a:r>
            <a:r>
              <a:rPr lang="en-US" dirty="0"/>
              <a:t>included friends of youth, 1 attended the meeting (33% </a:t>
            </a:r>
            <a:r>
              <a:rPr lang="en-US" dirty="0" smtClean="0"/>
              <a:t>attendance rate)  </a:t>
            </a:r>
            <a:endParaRPr lang="en-US" dirty="0"/>
          </a:p>
          <a:p>
            <a:endParaRPr lang="en-US" dirty="0"/>
          </a:p>
          <a:p>
            <a:pPr marL="285750" indent="-285750">
              <a:buFont typeface="Arial" panose="020B0604020202020204" pitchFamily="34" charset="0"/>
              <a:buChar char="•"/>
            </a:pPr>
            <a:r>
              <a:rPr lang="en-US" dirty="0"/>
              <a:t>  12% of the 394 team meetings observed included Community Supports as part of their team (46/394) and of the 46 </a:t>
            </a:r>
            <a:r>
              <a:rPr lang="en-US" dirty="0" smtClean="0"/>
              <a:t>teams that </a:t>
            </a:r>
            <a:r>
              <a:rPr lang="en-US" dirty="0"/>
              <a:t>included community supports, 31 </a:t>
            </a:r>
            <a:r>
              <a:rPr lang="en-US" dirty="0" smtClean="0"/>
              <a:t>team meetings had community supports in attendance (</a:t>
            </a:r>
            <a:r>
              <a:rPr lang="en-US" dirty="0"/>
              <a:t>67% </a:t>
            </a:r>
            <a:r>
              <a:rPr lang="en-US" dirty="0" smtClean="0"/>
              <a:t>attendance rate)  </a:t>
            </a:r>
            <a:endParaRPr lang="en-US" dirty="0"/>
          </a:p>
        </p:txBody>
      </p:sp>
    </p:spTree>
    <p:extLst>
      <p:ext uri="{BB962C8B-B14F-4D97-AF65-F5344CB8AC3E}">
        <p14:creationId xmlns:p14="http://schemas.microsoft.com/office/powerpoint/2010/main" val="7183985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6763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10" name="object 10"/>
          <p:cNvSpPr txBox="1"/>
          <p:nvPr/>
        </p:nvSpPr>
        <p:spPr>
          <a:xfrm>
            <a:off x="792708" y="3732123"/>
            <a:ext cx="6884131" cy="1244600"/>
          </a:xfrm>
          <a:prstGeom prst="rect">
            <a:avLst/>
          </a:prstGeom>
        </p:spPr>
        <p:txBody>
          <a:bodyPr vert="horz" wrap="square" lIns="0" tIns="12700" rIns="0" bIns="0" rtlCol="0">
            <a:spAutoFit/>
          </a:bodyPr>
          <a:lstStyle/>
          <a:p>
            <a:pPr marL="12700" algn="ctr">
              <a:lnSpc>
                <a:spcPct val="100000"/>
              </a:lnSpc>
              <a:spcBef>
                <a:spcPts val="100"/>
              </a:spcBef>
            </a:pPr>
            <a:r>
              <a:rPr sz="4000" b="1" spc="-10" dirty="0">
                <a:solidFill>
                  <a:srgbClr val="59595B"/>
                </a:solidFill>
                <a:latin typeface="Carlito"/>
                <a:cs typeface="Carlito"/>
              </a:rPr>
              <a:t>STRENGTHS</a:t>
            </a:r>
            <a:r>
              <a:rPr sz="4000" b="1" spc="-15" dirty="0">
                <a:solidFill>
                  <a:srgbClr val="59595B"/>
                </a:solidFill>
                <a:latin typeface="Carlito"/>
                <a:cs typeface="Carlito"/>
              </a:rPr>
              <a:t> </a:t>
            </a:r>
            <a:r>
              <a:rPr sz="4000" b="1" dirty="0" smtClean="0">
                <a:solidFill>
                  <a:srgbClr val="59595B"/>
                </a:solidFill>
                <a:latin typeface="Carlito"/>
                <a:cs typeface="Carlito"/>
              </a:rPr>
              <a:t>&amp;</a:t>
            </a:r>
            <a:r>
              <a:rPr lang="en-US" sz="4000" dirty="0">
                <a:latin typeface="Carlito"/>
                <a:cs typeface="Carlito"/>
              </a:rPr>
              <a:t> </a:t>
            </a:r>
            <a:r>
              <a:rPr sz="4000" b="1" spc="-10" dirty="0" smtClean="0">
                <a:solidFill>
                  <a:srgbClr val="59595B"/>
                </a:solidFill>
                <a:latin typeface="Carlito"/>
                <a:cs typeface="Carlito"/>
              </a:rPr>
              <a:t>AREAS </a:t>
            </a:r>
            <a:r>
              <a:rPr sz="4000" b="1" spc="-10" dirty="0">
                <a:solidFill>
                  <a:srgbClr val="59595B"/>
                </a:solidFill>
                <a:latin typeface="Carlito"/>
                <a:cs typeface="Carlito"/>
              </a:rPr>
              <a:t>FOR</a:t>
            </a:r>
            <a:r>
              <a:rPr sz="4000" b="1" spc="-85" dirty="0">
                <a:solidFill>
                  <a:srgbClr val="59595B"/>
                </a:solidFill>
                <a:latin typeface="Carlito"/>
                <a:cs typeface="Carlito"/>
              </a:rPr>
              <a:t> </a:t>
            </a:r>
            <a:r>
              <a:rPr sz="4000" b="1" spc="-5" dirty="0">
                <a:solidFill>
                  <a:srgbClr val="59595B"/>
                </a:solidFill>
                <a:latin typeface="Carlito"/>
                <a:cs typeface="Carlito"/>
              </a:rPr>
              <a:t>IMPROVEMENT</a:t>
            </a:r>
            <a:endParaRPr sz="4000" dirty="0">
              <a:latin typeface="Carlito"/>
              <a:cs typeface="Carlito"/>
            </a:endParaRPr>
          </a:p>
        </p:txBody>
      </p:sp>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53</a:t>
            </a:r>
            <a:endParaRPr dirty="0"/>
          </a:p>
        </p:txBody>
      </p:sp>
      <p:sp>
        <p:nvSpPr>
          <p:cNvPr id="11" name="object 11"/>
          <p:cNvSpPr txBox="1">
            <a:spLocks noGrp="1"/>
          </p:cNvSpPr>
          <p:nvPr>
            <p:ph type="title"/>
          </p:nvPr>
        </p:nvSpPr>
        <p:spPr>
          <a:xfrm>
            <a:off x="795336" y="3063233"/>
            <a:ext cx="2405064" cy="330200"/>
          </a:xfrm>
          <a:prstGeom prst="rect">
            <a:avLst/>
          </a:prstGeom>
        </p:spPr>
        <p:txBody>
          <a:bodyPr vert="horz" wrap="square" lIns="0" tIns="12700" rIns="0" bIns="0" rtlCol="0">
            <a:spAutoFit/>
          </a:bodyPr>
          <a:lstStyle/>
          <a:p>
            <a:pPr marL="12700">
              <a:lnSpc>
                <a:spcPct val="100000"/>
              </a:lnSpc>
              <a:spcBef>
                <a:spcPts val="100"/>
              </a:spcBef>
            </a:pPr>
            <a:r>
              <a:rPr sz="2000" spc="-5" dirty="0">
                <a:solidFill>
                  <a:srgbClr val="878787"/>
                </a:solidFill>
              </a:rPr>
              <a:t>Item-Level</a:t>
            </a:r>
            <a:r>
              <a:rPr sz="2000" spc="-80" dirty="0">
                <a:solidFill>
                  <a:srgbClr val="878787"/>
                </a:solidFill>
              </a:rPr>
              <a:t> </a:t>
            </a:r>
            <a:r>
              <a:rPr sz="2000" spc="-5" dirty="0">
                <a:solidFill>
                  <a:srgbClr val="878787"/>
                </a:solidFill>
              </a:rPr>
              <a:t>Results</a:t>
            </a:r>
            <a:endParaRPr sz="2000" dirty="0"/>
          </a:p>
        </p:txBody>
      </p:sp>
      <p:sp>
        <p:nvSpPr>
          <p:cNvPr id="13" name="object 10"/>
          <p:cNvSpPr/>
          <p:nvPr/>
        </p:nvSpPr>
        <p:spPr>
          <a:xfrm>
            <a:off x="202469" y="219046"/>
            <a:ext cx="2179505" cy="98713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2933453" y="307848"/>
            <a:ext cx="6210547" cy="629285"/>
          </a:xfrm>
          <a:prstGeom prst="rect">
            <a:avLst/>
          </a:prstGeom>
        </p:spPr>
        <p:txBody>
          <a:bodyPr vert="horz" wrap="square" lIns="0" tIns="13970" rIns="0" bIns="0" rtlCol="0">
            <a:spAutoFit/>
          </a:bodyPr>
          <a:lstStyle/>
          <a:p>
            <a:pPr marL="12700">
              <a:lnSpc>
                <a:spcPct val="100000"/>
              </a:lnSpc>
              <a:spcBef>
                <a:spcPts val="110"/>
              </a:spcBef>
            </a:pPr>
            <a:r>
              <a:rPr sz="3950" spc="-5" dirty="0"/>
              <a:t>Item-Level</a:t>
            </a:r>
            <a:r>
              <a:rPr sz="3950" spc="-70" dirty="0"/>
              <a:t> </a:t>
            </a:r>
            <a:r>
              <a:rPr sz="3950" spc="-5" dirty="0"/>
              <a:t>Results</a:t>
            </a:r>
            <a:endParaRPr sz="3950" dirty="0"/>
          </a:p>
        </p:txBody>
      </p:sp>
      <p:sp>
        <p:nvSpPr>
          <p:cNvPr id="7" name="object 7"/>
          <p:cNvSpPr txBox="1"/>
          <p:nvPr/>
        </p:nvSpPr>
        <p:spPr>
          <a:xfrm>
            <a:off x="2438400" y="937133"/>
            <a:ext cx="6890030" cy="450850"/>
          </a:xfrm>
          <a:prstGeom prst="rect">
            <a:avLst/>
          </a:prstGeom>
        </p:spPr>
        <p:txBody>
          <a:bodyPr vert="horz" wrap="square" lIns="0" tIns="17780" rIns="0" bIns="0" rtlCol="0">
            <a:spAutoFit/>
          </a:bodyPr>
          <a:lstStyle/>
          <a:p>
            <a:pPr marL="12700">
              <a:lnSpc>
                <a:spcPct val="100000"/>
              </a:lnSpc>
              <a:spcBef>
                <a:spcPts val="140"/>
              </a:spcBef>
            </a:pPr>
            <a:r>
              <a:rPr sz="2750" i="1" spc="10" dirty="0">
                <a:solidFill>
                  <a:srgbClr val="59595B"/>
                </a:solidFill>
                <a:latin typeface="Carlito"/>
                <a:cs typeface="Carlito"/>
              </a:rPr>
              <a:t>Strengths </a:t>
            </a:r>
            <a:r>
              <a:rPr sz="2750" i="1" spc="25" dirty="0">
                <a:solidFill>
                  <a:srgbClr val="59595B"/>
                </a:solidFill>
                <a:latin typeface="Carlito"/>
                <a:cs typeface="Carlito"/>
              </a:rPr>
              <a:t>&amp; </a:t>
            </a:r>
            <a:r>
              <a:rPr sz="2750" i="1" spc="10" dirty="0">
                <a:solidFill>
                  <a:srgbClr val="59595B"/>
                </a:solidFill>
                <a:latin typeface="Carlito"/>
                <a:cs typeface="Carlito"/>
              </a:rPr>
              <a:t>Areas for</a:t>
            </a:r>
            <a:r>
              <a:rPr sz="2750" i="1" spc="-20" dirty="0">
                <a:solidFill>
                  <a:srgbClr val="59595B"/>
                </a:solidFill>
                <a:latin typeface="Carlito"/>
                <a:cs typeface="Carlito"/>
              </a:rPr>
              <a:t> </a:t>
            </a:r>
            <a:r>
              <a:rPr sz="2750" i="1" spc="10" dirty="0">
                <a:solidFill>
                  <a:srgbClr val="59595B"/>
                </a:solidFill>
                <a:latin typeface="Carlito"/>
                <a:cs typeface="Carlito"/>
              </a:rPr>
              <a:t>Improvement</a:t>
            </a:r>
            <a:endParaRPr sz="2750" dirty="0">
              <a:latin typeface="Carlito"/>
              <a:cs typeface="Carlito"/>
            </a:endParaRPr>
          </a:p>
        </p:txBody>
      </p:sp>
      <p:sp>
        <p:nvSpPr>
          <p:cNvPr id="8" name="object 8"/>
          <p:cNvSpPr txBox="1"/>
          <p:nvPr/>
        </p:nvSpPr>
        <p:spPr>
          <a:xfrm>
            <a:off x="212979" y="2150884"/>
            <a:ext cx="7167253" cy="1300356"/>
          </a:xfrm>
          <a:prstGeom prst="rect">
            <a:avLst/>
          </a:prstGeom>
        </p:spPr>
        <p:txBody>
          <a:bodyPr vert="horz" wrap="square" lIns="0" tIns="96520" rIns="0" bIns="0" rtlCol="0">
            <a:spAutoFit/>
          </a:bodyPr>
          <a:lstStyle/>
          <a:p>
            <a:pPr marL="12700">
              <a:lnSpc>
                <a:spcPct val="100000"/>
              </a:lnSpc>
              <a:spcBef>
                <a:spcPts val="760"/>
              </a:spcBef>
            </a:pPr>
            <a:r>
              <a:rPr sz="3200" b="1" spc="-5" dirty="0" smtClean="0">
                <a:latin typeface="Carlito"/>
                <a:cs typeface="Carlito"/>
              </a:rPr>
              <a:t>Strength:</a:t>
            </a:r>
            <a:endParaRPr sz="3200" dirty="0">
              <a:latin typeface="Carlito"/>
              <a:cs typeface="Carlito"/>
            </a:endParaRPr>
          </a:p>
          <a:p>
            <a:pPr marL="12700">
              <a:lnSpc>
                <a:spcPct val="100000"/>
              </a:lnSpc>
              <a:spcBef>
                <a:spcPts val="500"/>
              </a:spcBef>
            </a:pPr>
            <a:r>
              <a:rPr lang="en-US" sz="2100" spc="-5" dirty="0" smtClean="0">
                <a:latin typeface="Carlito"/>
                <a:cs typeface="Carlito"/>
              </a:rPr>
              <a:t>Item that is at least 10% higher than all others in the category</a:t>
            </a:r>
            <a:endParaRPr sz="1400" dirty="0">
              <a:latin typeface="Carlito"/>
              <a:cs typeface="Carlito"/>
            </a:endParaRPr>
          </a:p>
        </p:txBody>
      </p:sp>
      <p:sp>
        <p:nvSpPr>
          <p:cNvPr id="9" name="object 9"/>
          <p:cNvSpPr txBox="1"/>
          <p:nvPr/>
        </p:nvSpPr>
        <p:spPr>
          <a:xfrm>
            <a:off x="7391400" y="2767041"/>
            <a:ext cx="1676400" cy="533400"/>
          </a:xfrm>
          <a:prstGeom prst="rect">
            <a:avLst/>
          </a:prstGeom>
          <a:ln w="38099">
            <a:solidFill>
              <a:srgbClr val="66FF33"/>
            </a:solidFill>
          </a:ln>
        </p:spPr>
        <p:txBody>
          <a:bodyPr vert="horz" wrap="square" lIns="0" tIns="0" rIns="0" bIns="0" rtlCol="0">
            <a:spAutoFit/>
          </a:bodyPr>
          <a:lstStyle/>
          <a:p>
            <a:pPr marL="216535">
              <a:lnSpc>
                <a:spcPts val="2590"/>
              </a:lnSpc>
            </a:pPr>
            <a:r>
              <a:rPr sz="2400" spc="-5" dirty="0">
                <a:latin typeface="Carlito"/>
                <a:cs typeface="Carlito"/>
              </a:rPr>
              <a:t>green</a:t>
            </a:r>
            <a:r>
              <a:rPr sz="2400" spc="-30" dirty="0">
                <a:latin typeface="Carlito"/>
                <a:cs typeface="Carlito"/>
              </a:rPr>
              <a:t> </a:t>
            </a:r>
            <a:r>
              <a:rPr sz="2400" spc="-5" dirty="0">
                <a:latin typeface="Carlito"/>
                <a:cs typeface="Carlito"/>
              </a:rPr>
              <a:t>box</a:t>
            </a:r>
            <a:endParaRPr sz="2400" dirty="0">
              <a:latin typeface="Carlito"/>
              <a:cs typeface="Carlito"/>
            </a:endParaRPr>
          </a:p>
        </p:txBody>
      </p:sp>
      <p:sp>
        <p:nvSpPr>
          <p:cNvPr id="10" name="object 10"/>
          <p:cNvSpPr txBox="1"/>
          <p:nvPr/>
        </p:nvSpPr>
        <p:spPr>
          <a:xfrm>
            <a:off x="148149" y="4215338"/>
            <a:ext cx="7014652" cy="1306768"/>
          </a:xfrm>
          <a:prstGeom prst="rect">
            <a:avLst/>
          </a:prstGeom>
        </p:spPr>
        <p:txBody>
          <a:bodyPr vert="horz" wrap="square" lIns="0" tIns="102870" rIns="0" bIns="0" rtlCol="0">
            <a:spAutoFit/>
          </a:bodyPr>
          <a:lstStyle/>
          <a:p>
            <a:pPr marL="12700">
              <a:lnSpc>
                <a:spcPct val="100000"/>
              </a:lnSpc>
              <a:spcBef>
                <a:spcPts val="810"/>
              </a:spcBef>
            </a:pPr>
            <a:r>
              <a:rPr sz="3200" b="1" spc="-10" dirty="0">
                <a:latin typeface="Carlito"/>
                <a:cs typeface="Carlito"/>
              </a:rPr>
              <a:t>Areas </a:t>
            </a:r>
            <a:r>
              <a:rPr sz="3200" b="1" spc="-5" dirty="0">
                <a:latin typeface="Carlito"/>
                <a:cs typeface="Carlito"/>
              </a:rPr>
              <a:t>for</a:t>
            </a:r>
            <a:r>
              <a:rPr sz="3200" b="1" spc="-15" dirty="0">
                <a:latin typeface="Carlito"/>
                <a:cs typeface="Carlito"/>
              </a:rPr>
              <a:t> </a:t>
            </a:r>
            <a:r>
              <a:rPr sz="3200" b="1" spc="-5" dirty="0">
                <a:latin typeface="Carlito"/>
                <a:cs typeface="Carlito"/>
              </a:rPr>
              <a:t>Improvement:</a:t>
            </a:r>
            <a:endParaRPr sz="3200" dirty="0">
              <a:latin typeface="Carlito"/>
              <a:cs typeface="Carlito"/>
            </a:endParaRPr>
          </a:p>
          <a:p>
            <a:pPr marL="12700">
              <a:lnSpc>
                <a:spcPct val="100000"/>
              </a:lnSpc>
              <a:spcBef>
                <a:spcPts val="530"/>
              </a:spcBef>
            </a:pPr>
            <a:r>
              <a:rPr lang="en-US" sz="2100" spc="-5" dirty="0" smtClean="0">
                <a:latin typeface="Carlito"/>
                <a:cs typeface="Carlito"/>
              </a:rPr>
              <a:t>Item that is at least 10% lower than all others in the category</a:t>
            </a:r>
            <a:endParaRPr sz="2100" dirty="0">
              <a:latin typeface="Carlito"/>
              <a:cs typeface="Carlito"/>
            </a:endParaRPr>
          </a:p>
        </p:txBody>
      </p:sp>
      <p:sp>
        <p:nvSpPr>
          <p:cNvPr id="11" name="object 11"/>
          <p:cNvSpPr txBox="1"/>
          <p:nvPr/>
        </p:nvSpPr>
        <p:spPr>
          <a:xfrm>
            <a:off x="7391400" y="4841253"/>
            <a:ext cx="1676400" cy="533400"/>
          </a:xfrm>
          <a:prstGeom prst="rect">
            <a:avLst/>
          </a:prstGeom>
          <a:ln w="38099">
            <a:solidFill>
              <a:srgbClr val="FF0000"/>
            </a:solidFill>
          </a:ln>
        </p:spPr>
        <p:txBody>
          <a:bodyPr vert="horz" wrap="square" lIns="0" tIns="0" rIns="0" bIns="0" rtlCol="0">
            <a:spAutoFit/>
          </a:bodyPr>
          <a:lstStyle/>
          <a:p>
            <a:pPr marL="349885">
              <a:lnSpc>
                <a:spcPts val="2665"/>
              </a:lnSpc>
            </a:pPr>
            <a:r>
              <a:rPr sz="2400" spc="-5" dirty="0">
                <a:latin typeface="Carlito"/>
                <a:cs typeface="Carlito"/>
              </a:rPr>
              <a:t>red</a:t>
            </a:r>
            <a:r>
              <a:rPr sz="2400" spc="-20" dirty="0">
                <a:latin typeface="Carlito"/>
                <a:cs typeface="Carlito"/>
              </a:rPr>
              <a:t> </a:t>
            </a:r>
            <a:r>
              <a:rPr sz="2400" spc="-5" dirty="0">
                <a:latin typeface="Carlito"/>
                <a:cs typeface="Carlito"/>
              </a:rPr>
              <a:t>box</a:t>
            </a:r>
            <a:endParaRPr sz="2400" dirty="0">
              <a:latin typeface="Carlito"/>
              <a:cs typeface="Carlito"/>
            </a:endParaRPr>
          </a:p>
        </p:txBody>
      </p:sp>
      <p:sp>
        <p:nvSpPr>
          <p:cNvPr id="14" name="object 14"/>
          <p:cNvSpPr txBox="1">
            <a:spLocks noGrp="1"/>
          </p:cNvSpPr>
          <p:nvPr>
            <p:ph type="sldNum" sz="quarter" idx="7"/>
          </p:nvPr>
        </p:nvSpPr>
        <p:spPr>
          <a:xfrm>
            <a:off x="8483618" y="6652986"/>
            <a:ext cx="660382" cy="230832"/>
          </a:xfrm>
          <a:prstGeom prst="rect">
            <a:avLst/>
          </a:prstGeom>
        </p:spPr>
        <p:txBody>
          <a:bodyPr vert="horz" wrap="square" lIns="0" tIns="0" rIns="0" bIns="0" rtlCol="0">
            <a:spAutoFit/>
          </a:bodyPr>
          <a:lstStyle/>
          <a:p>
            <a:pPr marL="38100">
              <a:lnSpc>
                <a:spcPts val="1810"/>
              </a:lnSpc>
            </a:pPr>
            <a:r>
              <a:rPr lang="en-US" dirty="0" smtClean="0"/>
              <a:t>54</a:t>
            </a:r>
            <a:endParaRPr dirty="0"/>
          </a:p>
        </p:txBody>
      </p:sp>
      <p:sp>
        <p:nvSpPr>
          <p:cNvPr id="13" name="object 10"/>
          <p:cNvSpPr/>
          <p:nvPr/>
        </p:nvSpPr>
        <p:spPr>
          <a:xfrm>
            <a:off x="202469" y="219046"/>
            <a:ext cx="2179505" cy="987130"/>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414240452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609600"/>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       Full Meeting Attendance</a:t>
            </a:r>
            <a:endParaRPr lang="en-US" dirty="0">
              <a:solidFill>
                <a:schemeClr val="accent5"/>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634561072"/>
              </p:ext>
            </p:extLst>
          </p:nvPr>
        </p:nvGraphicFramePr>
        <p:xfrm>
          <a:off x="419100" y="1447800"/>
          <a:ext cx="8305800" cy="4936194"/>
        </p:xfrm>
        <a:graphic>
          <a:graphicData uri="http://schemas.openxmlformats.org/drawingml/2006/table">
            <a:tbl>
              <a:tblPr firstRow="1" lastCol="1" bandRow="1">
                <a:tableStyleId>{F5AB1C69-6EDB-4FF4-983F-18BD219EF322}</a:tableStyleId>
              </a:tblPr>
              <a:tblGrid>
                <a:gridCol w="5448300">
                  <a:extLst>
                    <a:ext uri="{9D8B030D-6E8A-4147-A177-3AD203B41FA5}">
                      <a16:colId xmlns="" xmlns:a16="http://schemas.microsoft.com/office/drawing/2014/main" val="20000"/>
                    </a:ext>
                  </a:extLst>
                </a:gridCol>
                <a:gridCol w="1371600">
                  <a:extLst>
                    <a:ext uri="{9D8B030D-6E8A-4147-A177-3AD203B41FA5}">
                      <a16:colId xmlns="" xmlns:a16="http://schemas.microsoft.com/office/drawing/2014/main" val="20001"/>
                    </a:ext>
                  </a:extLst>
                </a:gridCol>
                <a:gridCol w="1485900">
                  <a:extLst>
                    <a:ext uri="{9D8B030D-6E8A-4147-A177-3AD203B41FA5}">
                      <a16:colId xmlns="" xmlns:a16="http://schemas.microsoft.com/office/drawing/2014/main" val="20003"/>
                    </a:ext>
                  </a:extLst>
                </a:gridCol>
              </a:tblGrid>
              <a:tr h="649714">
                <a:tc>
                  <a:txBody>
                    <a:bodyPr/>
                    <a:lstStyle/>
                    <a:p>
                      <a:r>
                        <a:rPr lang="en-US" dirty="0"/>
                        <a:t>ITEMS</a:t>
                      </a:r>
                    </a:p>
                  </a:txBody>
                  <a:tcPr anchor="ctr"/>
                </a:tc>
                <a:tc>
                  <a:txBody>
                    <a:bodyPr/>
                    <a:lstStyle/>
                    <a:p>
                      <a:pPr algn="ctr"/>
                      <a:r>
                        <a:rPr lang="en-US" dirty="0"/>
                        <a:t>MA 2019</a:t>
                      </a:r>
                    </a:p>
                  </a:txBody>
                  <a:tcPr anchor="ctr">
                    <a:lnR w="76200" cap="flat" cmpd="sng" algn="ctr">
                      <a:solidFill>
                        <a:schemeClr val="bg1"/>
                      </a:solidFill>
                      <a:prstDash val="solid"/>
                      <a:round/>
                      <a:headEnd type="none" w="med" len="med"/>
                      <a:tailEnd type="none" w="med" len="med"/>
                    </a:lnR>
                  </a:tcPr>
                </a:tc>
                <a:tc>
                  <a:txBody>
                    <a:bodyPr/>
                    <a:lstStyle/>
                    <a:p>
                      <a:pPr algn="ctr"/>
                      <a:r>
                        <a:rPr lang="en-US" dirty="0" smtClean="0"/>
                        <a:t>MA 2020</a:t>
                      </a:r>
                      <a:endParaRPr lang="en-US" dirty="0"/>
                    </a:p>
                  </a:txBody>
                  <a:tcPr anchor="ctr">
                    <a:lnL w="762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0"/>
                  </a:ext>
                </a:extLst>
              </a:tr>
              <a:tr h="413044">
                <a:tc>
                  <a:txBody>
                    <a:bodyPr/>
                    <a:lstStyle/>
                    <a:p>
                      <a:r>
                        <a:rPr lang="en-US" sz="1400" b="1" dirty="0"/>
                        <a:t>1a. </a:t>
                      </a:r>
                      <a:r>
                        <a:rPr lang="en-US" sz="1400" dirty="0"/>
                        <a:t>At least one parent/caregiver was present at the meeting. </a:t>
                      </a:r>
                      <a:r>
                        <a:rPr lang="en-US" sz="1400" b="0" dirty="0" smtClean="0">
                          <a:latin typeface="Calibri" panose="020F0502020204030204" pitchFamily="34" charset="0"/>
                        </a:rPr>
                        <a:t>N=754/391</a:t>
                      </a:r>
                      <a:endParaRPr lang="en-US" sz="1400" b="0" dirty="0">
                        <a:latin typeface="Calibri" panose="020F0502020204030204" pitchFamily="34" charset="0"/>
                      </a:endParaRPr>
                    </a:p>
                  </a:txBody>
                  <a:tcPr anchor="ctr"/>
                </a:tc>
                <a:tc>
                  <a:txBody>
                    <a:bodyPr/>
                    <a:lstStyle/>
                    <a:p>
                      <a:pPr algn="ctr" rtl="0" fontAlgn="t"/>
                      <a:r>
                        <a:rPr lang="en-US" sz="1400" b="0" i="0" u="none" strike="noStrike" dirty="0" smtClean="0">
                          <a:solidFill>
                            <a:srgbClr val="000000"/>
                          </a:solidFill>
                          <a:effectLst/>
                          <a:latin typeface="+mn-lt"/>
                        </a:rPr>
                        <a:t>100% </a:t>
                      </a:r>
                      <a:endParaRPr lang="en-US" sz="1400" b="0" i="0" u="none" strike="noStrike" dirty="0">
                        <a:solidFill>
                          <a:srgbClr val="000000"/>
                        </a:solidFill>
                        <a:effectLst/>
                        <a:latin typeface="+mn-lt"/>
                      </a:endParaRP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100%</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1"/>
                  </a:ext>
                </a:extLst>
              </a:tr>
              <a:tr h="645028">
                <a:tc>
                  <a:txBody>
                    <a:bodyPr/>
                    <a:lstStyle/>
                    <a:p>
                      <a:r>
                        <a:rPr lang="en-US" sz="1400" b="1" dirty="0"/>
                        <a:t>1b.</a:t>
                      </a:r>
                      <a:r>
                        <a:rPr lang="en-US" sz="1400" baseline="0" dirty="0"/>
                        <a:t> The youth was present at the meeting. </a:t>
                      </a:r>
                      <a:r>
                        <a:rPr lang="en-US" sz="1400" i="1" baseline="0" dirty="0"/>
                        <a:t>(N/A for youth age 10 or younger.) </a:t>
                      </a:r>
                      <a:r>
                        <a:rPr lang="en-US" sz="1400" b="0" dirty="0" smtClean="0">
                          <a:latin typeface="Calibri" panose="020F0502020204030204" pitchFamily="34" charset="0"/>
                        </a:rPr>
                        <a:t>N=465/241</a:t>
                      </a:r>
                      <a:endParaRPr lang="en-US" sz="1400" b="0" i="1"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60%</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61%</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2"/>
                  </a:ext>
                </a:extLst>
              </a:tr>
              <a:tr h="916618">
                <a:tc>
                  <a:txBody>
                    <a:bodyPr/>
                    <a:lstStyle/>
                    <a:p>
                      <a:r>
                        <a:rPr lang="en-US" sz="1400" b="1" dirty="0"/>
                        <a:t>1c. </a:t>
                      </a:r>
                      <a:r>
                        <a:rPr lang="en-US" sz="1400" dirty="0"/>
                        <a:t>All key representatives</a:t>
                      </a:r>
                      <a:r>
                        <a:rPr lang="en-US" sz="1400" baseline="0" dirty="0"/>
                        <a:t> from school, child welfare, and juvenile justice agencies who are on the team OR seem integral to the family’s plan were present at the meeting. </a:t>
                      </a:r>
                      <a:r>
                        <a:rPr lang="en-US" sz="1400" b="0" dirty="0" smtClean="0">
                          <a:latin typeface="Calibri" panose="020F0502020204030204" pitchFamily="34" charset="0"/>
                        </a:rPr>
                        <a:t>N=578/312</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58%</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57%</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3"/>
                  </a:ext>
                </a:extLst>
              </a:tr>
              <a:tr h="6450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t>1d. </a:t>
                      </a:r>
                      <a:r>
                        <a:rPr lang="en-US" sz="1400" dirty="0"/>
                        <a:t>All other service</a:t>
                      </a:r>
                      <a:r>
                        <a:rPr lang="en-US" sz="1400" baseline="0" dirty="0"/>
                        <a:t> providers who are on the team OR seem integral to the family’s plan were present at the meeting. </a:t>
                      </a:r>
                      <a:r>
                        <a:rPr lang="en-US" sz="1400" b="0" baseline="0" dirty="0" smtClean="0">
                          <a:latin typeface="Calibri" panose="020F0502020204030204" pitchFamily="34" charset="0"/>
                        </a:rPr>
                        <a:t>N=696/371</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70%</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72%</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4"/>
                  </a:ext>
                </a:extLst>
              </a:tr>
              <a:tr h="9166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t>1e.</a:t>
                      </a:r>
                      <a:r>
                        <a:rPr lang="en-US" sz="1400" dirty="0"/>
                        <a:t> All peer partners (e.g., family advocates, family</a:t>
                      </a:r>
                      <a:r>
                        <a:rPr lang="en-US" sz="1400" baseline="0" dirty="0"/>
                        <a:t> support partners, youth support partners, etc.) who are on the team were present at the meeting. </a:t>
                      </a:r>
                      <a:r>
                        <a:rPr lang="en-US" sz="1400" b="0" dirty="0" smtClean="0">
                          <a:latin typeface="Calibri" panose="020F0502020204030204" pitchFamily="34" charset="0"/>
                        </a:rPr>
                        <a:t>N=667/354</a:t>
                      </a:r>
                      <a:endParaRPr lang="en-US" sz="1400" b="0" dirty="0">
                        <a:latin typeface="Calibri" panose="020F0502020204030204" pitchFamily="34" charset="0"/>
                      </a:endParaRPr>
                    </a:p>
                  </a:txBody>
                  <a:tcPr anchor="ctr">
                    <a:lnB w="28575" cap="flat" cmpd="sng" algn="ctr">
                      <a:solidFill>
                        <a:srgbClr val="FF0000"/>
                      </a:solidFill>
                      <a:prstDash val="solid"/>
                      <a:round/>
                      <a:headEnd type="none" w="med" len="med"/>
                      <a:tailEnd type="none" w="med" len="med"/>
                    </a:lnB>
                  </a:tcPr>
                </a:tc>
                <a:tc>
                  <a:txBody>
                    <a:bodyPr/>
                    <a:lstStyle/>
                    <a:p>
                      <a:pPr algn="ctr" rtl="0" fontAlgn="t"/>
                      <a:r>
                        <a:rPr lang="en-US" sz="1400" b="0" i="0" u="none" strike="noStrike" dirty="0">
                          <a:solidFill>
                            <a:srgbClr val="000000"/>
                          </a:solidFill>
                          <a:effectLst/>
                          <a:latin typeface="+mn-lt"/>
                        </a:rPr>
                        <a:t>90%</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90%</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5"/>
                  </a:ext>
                </a:extLst>
              </a:tr>
              <a:tr h="6450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t>1f. </a:t>
                      </a:r>
                      <a:r>
                        <a:rPr lang="en-US" sz="1400" dirty="0"/>
                        <a:t>At least one natural support for the family was present at the meeting. </a:t>
                      </a:r>
                      <a:r>
                        <a:rPr lang="en-US" sz="1400" b="0" dirty="0" smtClean="0">
                          <a:latin typeface="Calibri" panose="020F0502020204030204" pitchFamily="34" charset="0"/>
                        </a:rPr>
                        <a:t>N=761/394</a:t>
                      </a:r>
                      <a:endParaRPr lang="en-US" sz="1400" b="0" dirty="0">
                        <a:latin typeface="Calibri" panose="020F050202020403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rtl="0" fontAlgn="t"/>
                      <a:r>
                        <a:rPr lang="en-US" sz="1400" b="0" i="0" u="none" strike="noStrike" dirty="0">
                          <a:solidFill>
                            <a:srgbClr val="000000"/>
                          </a:solidFill>
                          <a:effectLst/>
                          <a:latin typeface="+mn-lt"/>
                        </a:rPr>
                        <a:t>24%</a:t>
                      </a:r>
                    </a:p>
                  </a:txBody>
                  <a:tcPr marL="9525" marR="9525" marT="9525" marB="0" anchor="ctr">
                    <a:lnL w="28575" cap="flat" cmpd="sng" algn="ctr">
                      <a:solidFill>
                        <a:srgbClr val="FF0000"/>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22%</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6"/>
                  </a:ext>
                </a:extLst>
              </a:tr>
            </a:tbl>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sp>
        <p:nvSpPr>
          <p:cNvPr id="2" name="Slide Number Placeholder 1"/>
          <p:cNvSpPr>
            <a:spLocks noGrp="1"/>
          </p:cNvSpPr>
          <p:nvPr>
            <p:ph type="sldNum" sz="quarter" idx="4294967295"/>
          </p:nvPr>
        </p:nvSpPr>
        <p:spPr>
          <a:xfrm>
            <a:off x="8610600" y="6477000"/>
            <a:ext cx="533400" cy="381000"/>
          </a:xfrm>
          <a:prstGeom prst="rect">
            <a:avLst/>
          </a:prstGeom>
        </p:spPr>
        <p:txBody>
          <a:bodyPr/>
          <a:lstStyle/>
          <a:p>
            <a:fld id="{21AD2AE7-D6AC-47DD-9777-F6653940EDA2}" type="slidenum">
              <a:rPr lang="en-US" smtClean="0"/>
              <a:t>55</a:t>
            </a:fld>
            <a:endParaRPr lang="en-US" dirty="0"/>
          </a:p>
        </p:txBody>
      </p:sp>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1"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55</a:t>
            </a:r>
            <a:endParaRPr dirty="0"/>
          </a:p>
        </p:txBody>
      </p:sp>
    </p:spTree>
    <p:extLst>
      <p:ext uri="{BB962C8B-B14F-4D97-AF65-F5344CB8AC3E}">
        <p14:creationId xmlns:p14="http://schemas.microsoft.com/office/powerpoint/2010/main" val="425364862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381000"/>
            <a:ext cx="8153400" cy="10668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    Effective Teamwork</a:t>
            </a:r>
            <a:endParaRPr lang="en-US" dirty="0">
              <a:solidFill>
                <a:schemeClr val="accent5"/>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0" name="Table 9"/>
          <p:cNvGraphicFramePr>
            <a:graphicFrameLocks noGrp="1"/>
          </p:cNvGraphicFramePr>
          <p:nvPr>
            <p:extLst>
              <p:ext uri="{D42A27DB-BD31-4B8C-83A1-F6EECF244321}">
                <p14:modId xmlns:p14="http://schemas.microsoft.com/office/powerpoint/2010/main" val="2531493508"/>
              </p:ext>
            </p:extLst>
          </p:nvPr>
        </p:nvGraphicFramePr>
        <p:xfrm>
          <a:off x="500446" y="1228366"/>
          <a:ext cx="8194547" cy="5333999"/>
        </p:xfrm>
        <a:graphic>
          <a:graphicData uri="http://schemas.openxmlformats.org/drawingml/2006/table">
            <a:tbl>
              <a:tblPr firstRow="1" lastCol="1" bandRow="1">
                <a:tableStyleId>{F5AB1C69-6EDB-4FF4-983F-18BD219EF322}</a:tableStyleId>
              </a:tblPr>
              <a:tblGrid>
                <a:gridCol w="5608692">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1290455">
                  <a:extLst>
                    <a:ext uri="{9D8B030D-6E8A-4147-A177-3AD203B41FA5}">
                      <a16:colId xmlns="" xmlns:a16="http://schemas.microsoft.com/office/drawing/2014/main" val="20002"/>
                    </a:ext>
                  </a:extLst>
                </a:gridCol>
              </a:tblGrid>
              <a:tr h="606377">
                <a:tc>
                  <a:txBody>
                    <a:bodyPr/>
                    <a:lstStyle/>
                    <a:p>
                      <a:r>
                        <a:rPr lang="en-US" sz="1600" dirty="0"/>
                        <a:t>ITEMS</a:t>
                      </a:r>
                    </a:p>
                  </a:txBody>
                  <a:tcPr anchor="ctr"/>
                </a:tc>
                <a:tc>
                  <a:txBody>
                    <a:bodyPr/>
                    <a:lstStyle/>
                    <a:p>
                      <a:pPr algn="ctr"/>
                      <a:r>
                        <a:rPr lang="en-US" sz="1600" dirty="0"/>
                        <a:t>MA 2019</a:t>
                      </a:r>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0"/>
                  </a:ext>
                </a:extLst>
              </a:tr>
              <a:tr h="1054042">
                <a:tc>
                  <a:txBody>
                    <a:bodyPr/>
                    <a:lstStyle/>
                    <a:p>
                      <a:r>
                        <a:rPr lang="en-US" sz="1400" b="1" dirty="0">
                          <a:latin typeface="Calibri" panose="020F0502020204030204" pitchFamily="34" charset="0"/>
                        </a:rPr>
                        <a:t>2a. </a:t>
                      </a:r>
                      <a:r>
                        <a:rPr lang="en-US" sz="1400" dirty="0">
                          <a:latin typeface="Calibri" panose="020F0502020204030204" pitchFamily="34" charset="0"/>
                        </a:rPr>
                        <a:t>All team members demonstrated a full understanding about what the Wraparound process is, the need for a single plan, and what they will contribute to the process to help the youth and family. </a:t>
                      </a:r>
                      <a:r>
                        <a:rPr lang="en-US" sz="1400" b="0" dirty="0" smtClean="0">
                          <a:latin typeface="Calibri" panose="020F0502020204030204" pitchFamily="34" charset="0"/>
                        </a:rPr>
                        <a:t>N=761/394</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96%</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96%</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1"/>
                  </a:ext>
                </a:extLst>
              </a:tr>
              <a:tr h="1054042">
                <a:tc>
                  <a:txBody>
                    <a:bodyPr/>
                    <a:lstStyle/>
                    <a:p>
                      <a:r>
                        <a:rPr lang="en-US" sz="1400" b="1" i="0" dirty="0">
                          <a:latin typeface="Calibri" panose="020F0502020204030204" pitchFamily="34" charset="0"/>
                        </a:rPr>
                        <a:t>2b. </a:t>
                      </a:r>
                      <a:r>
                        <a:rPr lang="en-US" sz="1400" i="0" dirty="0">
                          <a:latin typeface="Calibri" panose="020F0502020204030204" pitchFamily="34" charset="0"/>
                        </a:rPr>
                        <a:t>Talk was well-distributed across team members, and each team member made a meaningful contribution. No one or two people dominated the conversation or remained virtually silent during the meeting. </a:t>
                      </a:r>
                      <a:r>
                        <a:rPr lang="en-US" sz="1400" b="0" dirty="0" smtClean="0">
                          <a:latin typeface="Calibri" panose="020F0502020204030204" pitchFamily="34" charset="0"/>
                        </a:rPr>
                        <a:t>N=761/394</a:t>
                      </a:r>
                      <a:endParaRPr lang="en-US" sz="1400" b="0" dirty="0">
                        <a:latin typeface="Calibri" panose="020F0502020204030204" pitchFamily="34" charset="0"/>
                      </a:endParaRPr>
                    </a:p>
                  </a:txBody>
                  <a:tcPr anchor="ctr"/>
                </a:tc>
                <a:tc>
                  <a:txBody>
                    <a:bodyPr/>
                    <a:lstStyle/>
                    <a:p>
                      <a:pPr algn="ctr" rtl="0" fontAlgn="t"/>
                      <a:r>
                        <a:rPr lang="en-US" sz="1400" b="0" i="0" u="none" strike="noStrike">
                          <a:solidFill>
                            <a:srgbClr val="000000"/>
                          </a:solidFill>
                          <a:effectLst/>
                          <a:latin typeface="+mn-lt"/>
                        </a:rPr>
                        <a:t>96%</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2"/>
                  </a:ext>
                </a:extLst>
              </a:tr>
              <a:tr h="813118">
                <a:tc>
                  <a:txBody>
                    <a:bodyPr/>
                    <a:lstStyle/>
                    <a:p>
                      <a:r>
                        <a:rPr lang="en-US" sz="1400" b="1" dirty="0">
                          <a:latin typeface="Calibri" panose="020F0502020204030204" pitchFamily="34" charset="0"/>
                        </a:rPr>
                        <a:t>2c. </a:t>
                      </a:r>
                      <a:r>
                        <a:rPr lang="en-US" sz="1400" dirty="0">
                          <a:latin typeface="Calibri" panose="020F0502020204030204" pitchFamily="34" charset="0"/>
                        </a:rPr>
                        <a:t>Since the last team meeting, all team members have followed through with their previously assigned tasks/action steps or at least demonstrated diligent efforts to do so. </a:t>
                      </a:r>
                      <a:r>
                        <a:rPr lang="en-US" sz="1400" b="0" dirty="0" smtClean="0">
                          <a:latin typeface="Calibri" panose="020F0502020204030204" pitchFamily="34" charset="0"/>
                        </a:rPr>
                        <a:t>N=619/327</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91%</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3"/>
                  </a:ext>
                </a:extLst>
              </a:tr>
              <a:tr h="993302">
                <a:tc>
                  <a:txBody>
                    <a:bodyPr/>
                    <a:lstStyle/>
                    <a:p>
                      <a:r>
                        <a:rPr lang="en-US" sz="1400" b="1" dirty="0">
                          <a:latin typeface="Calibri" panose="020F0502020204030204" pitchFamily="34" charset="0"/>
                        </a:rPr>
                        <a:t>2d. </a:t>
                      </a:r>
                      <a:r>
                        <a:rPr lang="en-US" sz="1400" dirty="0">
                          <a:latin typeface="Calibri" panose="020F0502020204030204" pitchFamily="34" charset="0"/>
                        </a:rPr>
                        <a:t>There was a clear understanding of who would be responsible for following through on the tasks and strategies necessary to help the youth and family meet their needs. </a:t>
                      </a:r>
                      <a:r>
                        <a:rPr lang="en-US" sz="1400" b="0" dirty="0" smtClean="0">
                          <a:latin typeface="Calibri" panose="020F0502020204030204" pitchFamily="34" charset="0"/>
                        </a:rPr>
                        <a:t>N=761/394</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95%</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94%</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4"/>
                  </a:ext>
                </a:extLst>
              </a:tr>
              <a:tr h="813118">
                <a:tc>
                  <a:txBody>
                    <a:bodyPr/>
                    <a:lstStyle/>
                    <a:p>
                      <a:r>
                        <a:rPr lang="en-US" sz="1400" b="1" dirty="0">
                          <a:latin typeface="Calibri" panose="020F0502020204030204" pitchFamily="34" charset="0"/>
                        </a:rPr>
                        <a:t>2e.</a:t>
                      </a:r>
                      <a:r>
                        <a:rPr lang="en-US" sz="1400" baseline="0" dirty="0">
                          <a:latin typeface="Calibri" panose="020F0502020204030204" pitchFamily="34" charset="0"/>
                        </a:rPr>
                        <a:t> Team members demonstrated a consistent willingness to compromise or explore further options when there was disagreement. </a:t>
                      </a:r>
                      <a:r>
                        <a:rPr lang="en-US" sz="1400" b="0" dirty="0" smtClean="0">
                          <a:latin typeface="Calibri" panose="020F0502020204030204" pitchFamily="34" charset="0"/>
                        </a:rPr>
                        <a:t>N=387/183</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96%</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98%</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5"/>
                  </a:ext>
                </a:extLst>
              </a:tr>
            </a:tbl>
          </a:graphicData>
        </a:graphic>
      </p:graphicFrame>
      <p:sp>
        <p:nvSpPr>
          <p:cNvPr id="1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4"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56</a:t>
            </a:r>
            <a:endParaRPr dirty="0"/>
          </a:p>
        </p:txBody>
      </p:sp>
    </p:spTree>
    <p:extLst>
      <p:ext uri="{BB962C8B-B14F-4D97-AF65-F5344CB8AC3E}">
        <p14:creationId xmlns:p14="http://schemas.microsoft.com/office/powerpoint/2010/main" val="2500912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609600"/>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000" dirty="0">
                <a:solidFill>
                  <a:schemeClr val="accent5"/>
                </a:solidFill>
              </a:rPr>
              <a:t>	    Driven by Strengths &amp; Families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3853132930"/>
              </p:ext>
            </p:extLst>
          </p:nvPr>
        </p:nvGraphicFramePr>
        <p:xfrm>
          <a:off x="304800" y="1295400"/>
          <a:ext cx="8458200" cy="4953000"/>
        </p:xfrm>
        <a:graphic>
          <a:graphicData uri="http://schemas.openxmlformats.org/drawingml/2006/table">
            <a:tbl>
              <a:tblPr firstRow="1" lastCol="1" bandRow="1">
                <a:tableStyleId>{F5AB1C69-6EDB-4FF4-983F-18BD219EF322}</a:tableStyleId>
              </a:tblPr>
              <a:tblGrid>
                <a:gridCol w="57912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1371600">
                  <a:extLst>
                    <a:ext uri="{9D8B030D-6E8A-4147-A177-3AD203B41FA5}">
                      <a16:colId xmlns="" xmlns:a16="http://schemas.microsoft.com/office/drawing/2014/main" val="20002"/>
                    </a:ext>
                  </a:extLst>
                </a:gridCol>
              </a:tblGrid>
              <a:tr h="369325">
                <a:tc>
                  <a:txBody>
                    <a:bodyPr/>
                    <a:lstStyle/>
                    <a:p>
                      <a:r>
                        <a:rPr lang="en-US" sz="1600" dirty="0"/>
                        <a:t>ITEMS</a:t>
                      </a:r>
                    </a:p>
                  </a:txBody>
                  <a:tcPr anchor="ctr"/>
                </a:tc>
                <a:tc>
                  <a:txBody>
                    <a:bodyPr/>
                    <a:lstStyle/>
                    <a:p>
                      <a:pPr algn="ctr"/>
                      <a:r>
                        <a:rPr lang="en-US" sz="1600" dirty="0"/>
                        <a:t>MA 2019</a:t>
                      </a:r>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0"/>
                  </a:ext>
                </a:extLst>
              </a:tr>
              <a:tr h="1062441">
                <a:tc>
                  <a:txBody>
                    <a:bodyPr/>
                    <a:lstStyle/>
                    <a:p>
                      <a:r>
                        <a:rPr lang="en-US" sz="1400" b="1" dirty="0">
                          <a:latin typeface="Calibri" panose="020F0502020204030204" pitchFamily="34" charset="0"/>
                        </a:rPr>
                        <a:t>3a.</a:t>
                      </a:r>
                      <a:r>
                        <a:rPr lang="en-US" sz="1400" b="1" baseline="0" dirty="0">
                          <a:latin typeface="Calibri" panose="020F0502020204030204" pitchFamily="34" charset="0"/>
                        </a:rPr>
                        <a:t> </a:t>
                      </a:r>
                      <a:r>
                        <a:rPr lang="en-US" sz="1400" baseline="0" dirty="0">
                          <a:latin typeface="Calibri" panose="020F0502020204030204" pitchFamily="34" charset="0"/>
                        </a:rPr>
                        <a:t>The parent/caregiver(s) and/or other family members constructively contributed to the care planning process (e.g., by articulating their needs, explaining their perspectives, and/or suggesting a potential service, support, or strategy). </a:t>
                      </a:r>
                      <a:r>
                        <a:rPr lang="en-US" sz="1400" b="0" dirty="0" smtClean="0">
                          <a:latin typeface="Calibri" panose="020F0502020204030204" pitchFamily="34" charset="0"/>
                        </a:rPr>
                        <a:t>N=753/392</a:t>
                      </a:r>
                      <a:endParaRPr lang="en-US" sz="1400" b="0" dirty="0">
                        <a:latin typeface="Calibri" panose="020F0502020204030204" pitchFamily="34" charset="0"/>
                      </a:endParaRPr>
                    </a:p>
                  </a:txBody>
                  <a:tcPr anchor="ctr">
                    <a:lnB w="28575" cap="flat" cmpd="sng" algn="ctr">
                      <a:solidFill>
                        <a:srgbClr val="FF0000"/>
                      </a:solidFill>
                      <a:prstDash val="solid"/>
                      <a:round/>
                      <a:headEnd type="none" w="med" len="med"/>
                      <a:tailEnd type="none" w="med" len="med"/>
                    </a:lnB>
                  </a:tcPr>
                </a:tc>
                <a:tc>
                  <a:txBody>
                    <a:bodyPr/>
                    <a:lstStyle/>
                    <a:p>
                      <a:pPr algn="ctr" rtl="0" fontAlgn="t"/>
                      <a:r>
                        <a:rPr lang="en-US" sz="1400" b="0" i="0" u="none" strike="noStrike" dirty="0">
                          <a:solidFill>
                            <a:srgbClr val="000000"/>
                          </a:solidFill>
                          <a:effectLst/>
                          <a:latin typeface="+mn-lt"/>
                        </a:rPr>
                        <a:t>99%</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99%</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1"/>
                  </a:ext>
                </a:extLst>
              </a:tr>
              <a:tr h="1062441">
                <a:tc>
                  <a:txBody>
                    <a:bodyPr/>
                    <a:lstStyle/>
                    <a:p>
                      <a:r>
                        <a:rPr lang="en-US" sz="1400" b="1" i="0" dirty="0">
                          <a:latin typeface="Calibri" panose="020F0502020204030204" pitchFamily="34" charset="0"/>
                        </a:rPr>
                        <a:t>3b.</a:t>
                      </a:r>
                      <a:r>
                        <a:rPr lang="en-US" sz="1400" b="1" i="0" baseline="0" dirty="0">
                          <a:latin typeface="Calibri" panose="020F0502020204030204" pitchFamily="34" charset="0"/>
                        </a:rPr>
                        <a:t> </a:t>
                      </a:r>
                      <a:r>
                        <a:rPr lang="en-US" sz="1400" i="0" baseline="0" dirty="0">
                          <a:latin typeface="Calibri" panose="020F0502020204030204" pitchFamily="34" charset="0"/>
                        </a:rPr>
                        <a:t>The youth constructively contributed to the care planning process (e.g., by articulating their needs, explaining their perspectives, and/or suggesting a potential service, support, or strategy). </a:t>
                      </a:r>
                      <a:r>
                        <a:rPr lang="en-US" sz="1400" i="1" baseline="0" dirty="0">
                          <a:latin typeface="Calibri" panose="020F0502020204030204" pitchFamily="34" charset="0"/>
                        </a:rPr>
                        <a:t>(N/A for youth age 10 or younger.)</a:t>
                      </a:r>
                      <a:r>
                        <a:rPr lang="en-US" sz="1400" b="1" dirty="0">
                          <a:latin typeface="Calibri" panose="020F0502020204030204" pitchFamily="34" charset="0"/>
                        </a:rPr>
                        <a:t> </a:t>
                      </a:r>
                      <a:r>
                        <a:rPr lang="en-US" sz="1400" b="0" dirty="0" smtClean="0">
                          <a:latin typeface="Calibri" panose="020F0502020204030204" pitchFamily="34" charset="0"/>
                        </a:rPr>
                        <a:t>N=362/201</a:t>
                      </a:r>
                      <a:endParaRPr lang="en-US" sz="1400" b="0" dirty="0">
                        <a:latin typeface="Calibri" panose="020F050202020403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rtl="0" fontAlgn="t"/>
                      <a:r>
                        <a:rPr lang="en-US" sz="1400" b="0" i="0" u="none" strike="noStrike" dirty="0">
                          <a:solidFill>
                            <a:srgbClr val="000000"/>
                          </a:solidFill>
                          <a:effectLst/>
                          <a:latin typeface="+mn-lt"/>
                        </a:rPr>
                        <a:t>63%</a:t>
                      </a:r>
                    </a:p>
                  </a:txBody>
                  <a:tcPr marL="9525" marR="9525" marT="9525" marB="0" anchor="ctr">
                    <a:lnL w="28575" cap="flat" cmpd="sng" algn="ctr">
                      <a:solidFill>
                        <a:srgbClr val="FF0000"/>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63%</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2"/>
                  </a:ext>
                </a:extLst>
              </a:tr>
              <a:tr h="819598">
                <a:tc>
                  <a:txBody>
                    <a:bodyPr/>
                    <a:lstStyle/>
                    <a:p>
                      <a:r>
                        <a:rPr lang="en-US" sz="1400" b="1" dirty="0">
                          <a:latin typeface="Calibri" panose="020F0502020204030204" pitchFamily="34" charset="0"/>
                        </a:rPr>
                        <a:t>3c.</a:t>
                      </a:r>
                      <a:r>
                        <a:rPr lang="en-US" sz="1400" b="1" baseline="0" dirty="0">
                          <a:latin typeface="Calibri" panose="020F0502020204030204" pitchFamily="34" charset="0"/>
                        </a:rPr>
                        <a:t> </a:t>
                      </a:r>
                      <a:r>
                        <a:rPr lang="en-US" sz="1400" baseline="0" dirty="0">
                          <a:latin typeface="Calibri" panose="020F0502020204030204" pitchFamily="34" charset="0"/>
                        </a:rPr>
                        <a:t>The team identified or reviewed at least one functional strength of the youth that was used in planning to develop a strategy to meet their needs. </a:t>
                      </a:r>
                      <a:r>
                        <a:rPr lang="en-US" sz="1400" b="0" dirty="0" smtClean="0">
                          <a:latin typeface="Calibri" panose="020F0502020204030204" pitchFamily="34" charset="0"/>
                        </a:rPr>
                        <a:t>N=761/393</a:t>
                      </a:r>
                      <a:endParaRPr lang="en-US" sz="1400" b="0" dirty="0">
                        <a:latin typeface="Calibri" panose="020F0502020204030204" pitchFamily="34" charset="0"/>
                      </a:endParaRPr>
                    </a:p>
                  </a:txBody>
                  <a:tcPr anchor="ctr">
                    <a:lnT w="28575" cap="flat" cmpd="sng" algn="ctr">
                      <a:solidFill>
                        <a:srgbClr val="FF0000"/>
                      </a:solidFill>
                      <a:prstDash val="solid"/>
                      <a:round/>
                      <a:headEnd type="none" w="med" len="med"/>
                      <a:tailEnd type="none" w="med" len="med"/>
                    </a:lnT>
                  </a:tcPr>
                </a:tc>
                <a:tc>
                  <a:txBody>
                    <a:bodyPr/>
                    <a:lstStyle/>
                    <a:p>
                      <a:pPr algn="ctr" rtl="0" fontAlgn="t"/>
                      <a:r>
                        <a:rPr lang="en-US" sz="1400" b="0" i="0" u="none" strike="noStrike" dirty="0">
                          <a:solidFill>
                            <a:srgbClr val="000000"/>
                          </a:solidFill>
                          <a:effectLst/>
                          <a:latin typeface="+mn-lt"/>
                        </a:rPr>
                        <a:t>86%</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85%</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3"/>
                  </a:ext>
                </a:extLst>
              </a:tr>
              <a:tr h="1062441">
                <a:tc>
                  <a:txBody>
                    <a:bodyPr/>
                    <a:lstStyle/>
                    <a:p>
                      <a:r>
                        <a:rPr lang="en-US" sz="1400" b="1" dirty="0">
                          <a:latin typeface="Calibri" panose="020F0502020204030204" pitchFamily="34" charset="0"/>
                        </a:rPr>
                        <a:t>3d.</a:t>
                      </a:r>
                      <a:r>
                        <a:rPr lang="en-US" sz="1400" b="1" baseline="0" dirty="0">
                          <a:latin typeface="Calibri" panose="020F0502020204030204" pitchFamily="34" charset="0"/>
                        </a:rPr>
                        <a:t> </a:t>
                      </a:r>
                      <a:r>
                        <a:rPr lang="en-US" sz="1400" baseline="0" dirty="0">
                          <a:latin typeface="Calibri" panose="020F0502020204030204" pitchFamily="34" charset="0"/>
                        </a:rPr>
                        <a:t>The team identified or reviewed at least one functional strength of the parent/caregiver or family as a whole that was used in planning to develop a strategy to meet their or the youth’s needs.</a:t>
                      </a:r>
                      <a:r>
                        <a:rPr lang="en-US" sz="1400" b="1" dirty="0">
                          <a:latin typeface="Calibri" panose="020F0502020204030204" pitchFamily="34" charset="0"/>
                        </a:rPr>
                        <a:t> </a:t>
                      </a:r>
                      <a:r>
                        <a:rPr lang="en-US" sz="1400" b="0" dirty="0" smtClean="0">
                          <a:latin typeface="Calibri" panose="020F0502020204030204" pitchFamily="34" charset="0"/>
                        </a:rPr>
                        <a:t>N=749/391</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85%</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85%</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4"/>
                  </a:ext>
                </a:extLst>
              </a:tr>
              <a:tr h="576754">
                <a:tc>
                  <a:txBody>
                    <a:bodyPr/>
                    <a:lstStyle/>
                    <a:p>
                      <a:r>
                        <a:rPr lang="en-US" sz="1400" b="1" dirty="0">
                          <a:latin typeface="Calibri" panose="020F0502020204030204" pitchFamily="34" charset="0"/>
                        </a:rPr>
                        <a:t>3e.</a:t>
                      </a:r>
                      <a:r>
                        <a:rPr lang="en-US" sz="1400" baseline="0" dirty="0">
                          <a:latin typeface="Calibri" panose="020F0502020204030204" pitchFamily="34" charset="0"/>
                        </a:rPr>
                        <a:t> Team members avoided blaming and remained focused on solutions, rather than dwelling on negative events. </a:t>
                      </a:r>
                      <a:r>
                        <a:rPr lang="en-US" sz="1400" b="0" dirty="0" smtClean="0">
                          <a:latin typeface="Calibri" panose="020F0502020204030204" pitchFamily="34" charset="0"/>
                        </a:rPr>
                        <a:t>N=761/393</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96%</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97%</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5"/>
                  </a:ext>
                </a:extLst>
              </a:tr>
            </a:tbl>
          </a:graphicData>
        </a:graphic>
      </p:graphicFrame>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1"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57</a:t>
            </a:r>
            <a:endParaRPr dirty="0"/>
          </a:p>
        </p:txBody>
      </p:sp>
    </p:spTree>
    <p:extLst>
      <p:ext uri="{BB962C8B-B14F-4D97-AF65-F5344CB8AC3E}">
        <p14:creationId xmlns:p14="http://schemas.microsoft.com/office/powerpoint/2010/main" val="19552102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609600"/>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     Based on Priority Needs</a:t>
            </a:r>
            <a:endParaRPr lang="en-US" dirty="0">
              <a:solidFill>
                <a:schemeClr val="accent5"/>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488446432"/>
              </p:ext>
            </p:extLst>
          </p:nvPr>
        </p:nvGraphicFramePr>
        <p:xfrm>
          <a:off x="304801" y="1395188"/>
          <a:ext cx="8560488" cy="4953000"/>
        </p:xfrm>
        <a:graphic>
          <a:graphicData uri="http://schemas.openxmlformats.org/drawingml/2006/table">
            <a:tbl>
              <a:tblPr firstRow="1" lastCol="1" bandRow="1">
                <a:tableStyleId>{F5AB1C69-6EDB-4FF4-983F-18BD219EF322}</a:tableStyleId>
              </a:tblPr>
              <a:tblGrid>
                <a:gridCol w="5791199">
                  <a:extLst>
                    <a:ext uri="{9D8B030D-6E8A-4147-A177-3AD203B41FA5}">
                      <a16:colId xmlns="" xmlns:a16="http://schemas.microsoft.com/office/drawing/2014/main" val="20000"/>
                    </a:ext>
                  </a:extLst>
                </a:gridCol>
                <a:gridCol w="1371600">
                  <a:extLst>
                    <a:ext uri="{9D8B030D-6E8A-4147-A177-3AD203B41FA5}">
                      <a16:colId xmlns="" xmlns:a16="http://schemas.microsoft.com/office/drawing/2014/main" val="20001"/>
                    </a:ext>
                  </a:extLst>
                </a:gridCol>
                <a:gridCol w="1397689">
                  <a:extLst>
                    <a:ext uri="{9D8B030D-6E8A-4147-A177-3AD203B41FA5}">
                      <a16:colId xmlns="" xmlns:a16="http://schemas.microsoft.com/office/drawing/2014/main" val="20002"/>
                    </a:ext>
                  </a:extLst>
                </a:gridCol>
              </a:tblGrid>
              <a:tr h="388366">
                <a:tc>
                  <a:txBody>
                    <a:bodyPr/>
                    <a:lstStyle/>
                    <a:p>
                      <a:r>
                        <a:rPr lang="en-US" sz="1600" dirty="0"/>
                        <a:t>ITEMS</a:t>
                      </a:r>
                    </a:p>
                  </a:txBody>
                  <a:tcPr anchor="ctr"/>
                </a:tc>
                <a:tc>
                  <a:txBody>
                    <a:bodyPr/>
                    <a:lstStyle/>
                    <a:p>
                      <a:pPr algn="ctr"/>
                      <a:r>
                        <a:rPr lang="en-US" sz="1600" dirty="0"/>
                        <a:t>MA 2019</a:t>
                      </a:r>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0"/>
                  </a:ext>
                </a:extLst>
              </a:tr>
              <a:tr h="1117218">
                <a:tc>
                  <a:txBody>
                    <a:bodyPr/>
                    <a:lstStyle/>
                    <a:p>
                      <a:r>
                        <a:rPr lang="en-US" sz="1400" b="1" dirty="0">
                          <a:latin typeface="Calibri" panose="020F0502020204030204" pitchFamily="34" charset="0"/>
                        </a:rPr>
                        <a:t>4a. </a:t>
                      </a:r>
                      <a:r>
                        <a:rPr lang="en-US" sz="1400" dirty="0">
                          <a:latin typeface="Calibri" panose="020F0502020204030204" pitchFamily="34" charset="0"/>
                        </a:rPr>
                        <a:t>Before beginning to brainstorm strategies, the team explicitly articulated, prioritized, and/or reviewed and confirmed the youth’s and family’s needs to plan for/address during the meeting. </a:t>
                      </a:r>
                      <a:r>
                        <a:rPr lang="en-US" sz="1400" b="0" dirty="0" smtClean="0">
                          <a:latin typeface="Calibri" panose="020F0502020204030204" pitchFamily="34" charset="0"/>
                        </a:rPr>
                        <a:t>N=761/394</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91%</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91%</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1"/>
                  </a:ext>
                </a:extLst>
              </a:tr>
              <a:tr h="1117218">
                <a:tc>
                  <a:txBody>
                    <a:bodyPr/>
                    <a:lstStyle/>
                    <a:p>
                      <a:r>
                        <a:rPr lang="en-US" sz="1400" b="1" i="0" dirty="0">
                          <a:latin typeface="Calibri" panose="020F0502020204030204" pitchFamily="34" charset="0"/>
                        </a:rPr>
                        <a:t>4b.</a:t>
                      </a:r>
                      <a:r>
                        <a:rPr lang="en-US" sz="1400" b="1" i="0" baseline="0" dirty="0">
                          <a:latin typeface="Calibri" panose="020F0502020204030204" pitchFamily="34" charset="0"/>
                        </a:rPr>
                        <a:t> </a:t>
                      </a:r>
                      <a:r>
                        <a:rPr lang="en-US" sz="1400" i="0" baseline="0" dirty="0">
                          <a:latin typeface="Calibri" panose="020F0502020204030204" pitchFamily="34" charset="0"/>
                        </a:rPr>
                        <a:t>Every need that was planned for/addressed during the meeting was articulated as the underlying reason(s) why a problematic situation or behavior was occurring, and was not simply stated as a deficit, problematic behavior, or service need. </a:t>
                      </a:r>
                      <a:r>
                        <a:rPr lang="en-US" sz="1400" b="0" dirty="0" smtClean="0">
                          <a:latin typeface="Calibri" panose="020F0502020204030204" pitchFamily="34" charset="0"/>
                        </a:rPr>
                        <a:t>N=747/382</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87%</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85%</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2"/>
                  </a:ext>
                </a:extLst>
              </a:tr>
              <a:tr h="606490">
                <a:tc>
                  <a:txBody>
                    <a:bodyPr/>
                    <a:lstStyle/>
                    <a:p>
                      <a:r>
                        <a:rPr lang="en-US" sz="1400" b="1" dirty="0">
                          <a:latin typeface="Calibri" panose="020F0502020204030204" pitchFamily="34" charset="0"/>
                        </a:rPr>
                        <a:t>4c.</a:t>
                      </a:r>
                      <a:r>
                        <a:rPr lang="en-US" sz="1400" baseline="0" dirty="0">
                          <a:latin typeface="Calibri" panose="020F0502020204030204" pitchFamily="34" charset="0"/>
                        </a:rPr>
                        <a:t> Planning focused on the underlying needs of other family members, not just the identified youth. </a:t>
                      </a:r>
                      <a:r>
                        <a:rPr lang="en-US" sz="1400" b="0" dirty="0" smtClean="0">
                          <a:latin typeface="Calibri" panose="020F0502020204030204" pitchFamily="34" charset="0"/>
                        </a:rPr>
                        <a:t>N=738/382</a:t>
                      </a:r>
                      <a:endParaRPr lang="en-US" sz="1400" b="0" dirty="0">
                        <a:latin typeface="Calibri" panose="020F0502020204030204" pitchFamily="34" charset="0"/>
                      </a:endParaRPr>
                    </a:p>
                  </a:txBody>
                  <a:tcPr anchor="ctr"/>
                </a:tc>
                <a:tc>
                  <a:txBody>
                    <a:bodyPr/>
                    <a:lstStyle/>
                    <a:p>
                      <a:pPr algn="ctr" rtl="0" fontAlgn="t"/>
                      <a:r>
                        <a:rPr lang="en-US" sz="1400" b="0" i="0" u="none" strike="noStrike">
                          <a:solidFill>
                            <a:srgbClr val="000000"/>
                          </a:solidFill>
                          <a:effectLst/>
                          <a:latin typeface="+mn-lt"/>
                        </a:rPr>
                        <a:t>89%</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88%</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3"/>
                  </a:ext>
                </a:extLst>
              </a:tr>
              <a:tr h="861854">
                <a:tc>
                  <a:txBody>
                    <a:bodyPr/>
                    <a:lstStyle/>
                    <a:p>
                      <a:r>
                        <a:rPr lang="en-US" sz="1400" b="1" dirty="0">
                          <a:latin typeface="Calibri" panose="020F0502020204030204" pitchFamily="34" charset="0"/>
                        </a:rPr>
                        <a:t>4d.</a:t>
                      </a:r>
                      <a:r>
                        <a:rPr lang="en-US" sz="1400" baseline="0" dirty="0">
                          <a:latin typeface="Calibri" panose="020F0502020204030204" pitchFamily="34" charset="0"/>
                        </a:rPr>
                        <a:t> For every need that was planned for/addressed during the meeting, the team brainstormed more than one strategy to meet the need before deciding on next steps. </a:t>
                      </a:r>
                      <a:r>
                        <a:rPr lang="en-US" sz="1400" b="0" dirty="0" smtClean="0">
                          <a:latin typeface="Calibri" panose="020F0502020204030204" pitchFamily="34" charset="0"/>
                        </a:rPr>
                        <a:t>N=714/373</a:t>
                      </a:r>
                      <a:endParaRPr lang="en-US" sz="1400" b="0" dirty="0">
                        <a:latin typeface="Calibri" panose="020F0502020204030204" pitchFamily="34" charset="0"/>
                      </a:endParaRPr>
                    </a:p>
                  </a:txBody>
                  <a:tcPr anchor="ctr">
                    <a:lnB w="28575" cap="flat" cmpd="sng" algn="ctr">
                      <a:solidFill>
                        <a:srgbClr val="FF0000"/>
                      </a:solidFill>
                      <a:prstDash val="solid"/>
                      <a:round/>
                      <a:headEnd type="none" w="med" len="med"/>
                      <a:tailEnd type="none" w="med" len="med"/>
                    </a:lnB>
                  </a:tcPr>
                </a:tc>
                <a:tc>
                  <a:txBody>
                    <a:bodyPr/>
                    <a:lstStyle/>
                    <a:p>
                      <a:pPr algn="ctr" rtl="0" fontAlgn="t"/>
                      <a:r>
                        <a:rPr lang="en-US" sz="1400" b="0" i="0" u="none" strike="noStrike" dirty="0">
                          <a:solidFill>
                            <a:srgbClr val="000000"/>
                          </a:solidFill>
                          <a:effectLst/>
                          <a:latin typeface="+mn-lt"/>
                        </a:rPr>
                        <a:t>84%</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85%</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4"/>
                  </a:ext>
                </a:extLst>
              </a:tr>
              <a:tr h="861854">
                <a:tc>
                  <a:txBody>
                    <a:bodyPr/>
                    <a:lstStyle/>
                    <a:p>
                      <a:r>
                        <a:rPr lang="en-US" sz="1400" b="1" dirty="0">
                          <a:latin typeface="Calibri" panose="020F0502020204030204" pitchFamily="34" charset="0"/>
                        </a:rPr>
                        <a:t>4e.</a:t>
                      </a:r>
                      <a:r>
                        <a:rPr lang="en-US" sz="1400" b="1" baseline="0" dirty="0">
                          <a:latin typeface="Calibri" panose="020F0502020204030204" pitchFamily="34" charset="0"/>
                        </a:rPr>
                        <a:t> </a:t>
                      </a:r>
                      <a:r>
                        <a:rPr lang="en-US" sz="1400" baseline="0" dirty="0">
                          <a:latin typeface="Calibri" panose="020F0502020204030204" pitchFamily="34" charset="0"/>
                        </a:rPr>
                        <a:t>The team discussed how they will know the youth and family’s needs have been sufficiently met to warrant a transition out of formal Wraparound services. </a:t>
                      </a:r>
                      <a:r>
                        <a:rPr lang="en-US" sz="1400" b="0" dirty="0" smtClean="0">
                          <a:latin typeface="Calibri" panose="020F0502020204030204" pitchFamily="34" charset="0"/>
                        </a:rPr>
                        <a:t>N=665/372</a:t>
                      </a:r>
                      <a:endParaRPr lang="en-US" sz="1400" b="0" dirty="0">
                        <a:latin typeface="Calibri" panose="020F050202020403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rtl="0" fontAlgn="t"/>
                      <a:r>
                        <a:rPr lang="en-US" sz="1400" b="0" i="0" u="none" strike="noStrike" dirty="0">
                          <a:solidFill>
                            <a:srgbClr val="000000"/>
                          </a:solidFill>
                          <a:effectLst/>
                          <a:latin typeface="+mn-lt"/>
                        </a:rPr>
                        <a:t>66%</a:t>
                      </a:r>
                    </a:p>
                  </a:txBody>
                  <a:tcPr marL="9525" marR="9525" marT="9525" marB="0" anchor="ctr">
                    <a:lnL w="28575" cap="flat" cmpd="sng" algn="ctr">
                      <a:solidFill>
                        <a:srgbClr val="FF0000"/>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62%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5"/>
                  </a:ext>
                </a:extLst>
              </a:tr>
            </a:tbl>
          </a:graphicData>
        </a:graphic>
      </p:graphicFrame>
      <p:sp>
        <p:nvSpPr>
          <p:cNvPr id="12"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3"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58</a:t>
            </a:r>
            <a:endParaRPr dirty="0"/>
          </a:p>
        </p:txBody>
      </p:sp>
    </p:spTree>
    <p:extLst>
      <p:ext uri="{BB962C8B-B14F-4D97-AF65-F5344CB8AC3E}">
        <p14:creationId xmlns:p14="http://schemas.microsoft.com/office/powerpoint/2010/main" val="27401799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09600" y="-27951"/>
            <a:ext cx="8153400" cy="1066800"/>
          </a:xfrm>
          <a:prstGeom prst="rect">
            <a:avLst/>
          </a:prstGeom>
        </p:spPr>
        <p:txBody>
          <a:bodyP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3600" dirty="0">
                <a:solidFill>
                  <a:schemeClr val="accent5"/>
                </a:solidFill>
              </a:rPr>
              <a:t>Use of Natural </a:t>
            </a:r>
          </a:p>
          <a:p>
            <a:pPr algn="ctr"/>
            <a:r>
              <a:rPr lang="en-US" sz="3600" dirty="0">
                <a:solidFill>
                  <a:schemeClr val="accent5"/>
                </a:solidFill>
              </a:rPr>
              <a:t>&amp; Community Supports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3" name="Table 12"/>
          <p:cNvGraphicFramePr>
            <a:graphicFrameLocks noGrp="1"/>
          </p:cNvGraphicFramePr>
          <p:nvPr>
            <p:extLst>
              <p:ext uri="{D42A27DB-BD31-4B8C-83A1-F6EECF244321}">
                <p14:modId xmlns:p14="http://schemas.microsoft.com/office/powerpoint/2010/main" val="202521806"/>
              </p:ext>
            </p:extLst>
          </p:nvPr>
        </p:nvGraphicFramePr>
        <p:xfrm>
          <a:off x="434482" y="1194658"/>
          <a:ext cx="8380340" cy="5198365"/>
        </p:xfrm>
        <a:graphic>
          <a:graphicData uri="http://schemas.openxmlformats.org/drawingml/2006/table">
            <a:tbl>
              <a:tblPr firstRow="1" lastCol="1" bandRow="1">
                <a:tableStyleId>{F5AB1C69-6EDB-4FF4-983F-18BD219EF322}</a:tableStyleId>
              </a:tblPr>
              <a:tblGrid>
                <a:gridCol w="5585318">
                  <a:extLst>
                    <a:ext uri="{9D8B030D-6E8A-4147-A177-3AD203B41FA5}">
                      <a16:colId xmlns="" xmlns:a16="http://schemas.microsoft.com/office/drawing/2014/main" val="20000"/>
                    </a:ext>
                  </a:extLst>
                </a:gridCol>
                <a:gridCol w="1371600">
                  <a:extLst>
                    <a:ext uri="{9D8B030D-6E8A-4147-A177-3AD203B41FA5}">
                      <a16:colId xmlns="" xmlns:a16="http://schemas.microsoft.com/office/drawing/2014/main" val="20001"/>
                    </a:ext>
                  </a:extLst>
                </a:gridCol>
                <a:gridCol w="1423422">
                  <a:extLst>
                    <a:ext uri="{9D8B030D-6E8A-4147-A177-3AD203B41FA5}">
                      <a16:colId xmlns="" xmlns:a16="http://schemas.microsoft.com/office/drawing/2014/main" val="20002"/>
                    </a:ext>
                  </a:extLst>
                </a:gridCol>
              </a:tblGrid>
              <a:tr h="459069">
                <a:tc>
                  <a:txBody>
                    <a:bodyPr/>
                    <a:lstStyle/>
                    <a:p>
                      <a:r>
                        <a:rPr lang="en-US" sz="1600" dirty="0"/>
                        <a:t>ITEMS</a:t>
                      </a:r>
                    </a:p>
                  </a:txBody>
                  <a:tcPr anchor="ctr"/>
                </a:tc>
                <a:tc>
                  <a:txBody>
                    <a:bodyPr/>
                    <a:lstStyle/>
                    <a:p>
                      <a:pPr algn="ctr"/>
                      <a:r>
                        <a:rPr lang="en-US" sz="1600" dirty="0"/>
                        <a:t>MA</a:t>
                      </a:r>
                      <a:r>
                        <a:rPr lang="en-US" sz="1600" baseline="0" dirty="0"/>
                        <a:t> 2019</a:t>
                      </a:r>
                      <a:endParaRPr lang="en-US" sz="1600" dirty="0"/>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0"/>
                  </a:ext>
                </a:extLst>
              </a:tr>
              <a:tr h="992995">
                <a:tc>
                  <a:txBody>
                    <a:bodyPr/>
                    <a:lstStyle/>
                    <a:p>
                      <a:r>
                        <a:rPr lang="en-US" sz="1400" b="1" dirty="0">
                          <a:latin typeface="Calibri" panose="020F0502020204030204" pitchFamily="34" charset="0"/>
                        </a:rPr>
                        <a:t>5a. </a:t>
                      </a:r>
                      <a:r>
                        <a:rPr lang="en-US" sz="1400" dirty="0">
                          <a:latin typeface="Calibri" panose="020F0502020204030204" pitchFamily="34" charset="0"/>
                        </a:rPr>
                        <a:t>The team encouraged the youth’s and family’s positive connection to their natural supports (extended relatives, friends, neighbors, clergy, business owners, etc.) by exploring their current level of connection and integrating activities to foster connections into the Plan of Care. </a:t>
                      </a:r>
                      <a:r>
                        <a:rPr lang="en-US" sz="1200" b="0" dirty="0" smtClean="0">
                          <a:latin typeface="Calibri" panose="020F0502020204030204" pitchFamily="34" charset="0"/>
                        </a:rPr>
                        <a:t>N=732/368</a:t>
                      </a:r>
                      <a:endParaRPr lang="en-US" sz="1200" b="0" dirty="0">
                        <a:latin typeface="Calibri" panose="020F0502020204030204" pitchFamily="34" charset="0"/>
                      </a:endParaRPr>
                    </a:p>
                  </a:txBody>
                  <a:tcPr anchor="ctr"/>
                </a:tc>
                <a:tc>
                  <a:txBody>
                    <a:bodyPr/>
                    <a:lstStyle/>
                    <a:p>
                      <a:pPr algn="ctr" rtl="0" fontAlgn="t"/>
                      <a:r>
                        <a:rPr lang="en-US" sz="1400" b="0" i="0" u="none" strike="noStrike">
                          <a:solidFill>
                            <a:srgbClr val="000000"/>
                          </a:solidFill>
                          <a:effectLst/>
                          <a:latin typeface="+mn-lt"/>
                        </a:rPr>
                        <a:t>81%</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1"/>
                  </a:ext>
                </a:extLst>
              </a:tr>
              <a:tr h="1218676">
                <a:tc>
                  <a:txBody>
                    <a:bodyPr/>
                    <a:lstStyle/>
                    <a:p>
                      <a:r>
                        <a:rPr lang="en-US" sz="1400" b="1" i="0" dirty="0">
                          <a:latin typeface="Calibri" panose="020F0502020204030204" pitchFamily="34" charset="0"/>
                        </a:rPr>
                        <a:t>5b. </a:t>
                      </a:r>
                      <a:r>
                        <a:rPr lang="en-US" sz="1400" i="0" dirty="0">
                          <a:latin typeface="Calibri" panose="020F0502020204030204" pitchFamily="34" charset="0"/>
                        </a:rPr>
                        <a:t>The team encouraged the youth’s and family’s positive connection to their community through participation in community activities, clubs, and/or other informal organizations by exploring their current level of connection and integrating activities to foster connections into the Plan of Care. </a:t>
                      </a:r>
                      <a:r>
                        <a:rPr lang="en-US" sz="1200" b="0" dirty="0" smtClean="0">
                          <a:latin typeface="Calibri" panose="020F0502020204030204" pitchFamily="34" charset="0"/>
                        </a:rPr>
                        <a:t>N=727/371</a:t>
                      </a:r>
                      <a:endParaRPr lang="en-US" sz="1200" b="0" dirty="0">
                        <a:latin typeface="Calibri" panose="020F0502020204030204" pitchFamily="34" charset="0"/>
                      </a:endParaRPr>
                    </a:p>
                  </a:txBody>
                  <a:tcPr anchor="ctr">
                    <a:lnB w="28575" cap="flat" cmpd="sng" algn="ctr">
                      <a:solidFill>
                        <a:srgbClr val="FF0000"/>
                      </a:solidFill>
                      <a:prstDash val="solid"/>
                      <a:round/>
                      <a:headEnd type="none" w="med" len="med"/>
                      <a:tailEnd type="none" w="med" len="med"/>
                    </a:lnB>
                  </a:tcPr>
                </a:tc>
                <a:tc>
                  <a:txBody>
                    <a:bodyPr/>
                    <a:lstStyle/>
                    <a:p>
                      <a:pPr algn="ctr" rtl="0" fontAlgn="t"/>
                      <a:r>
                        <a:rPr lang="en-US" sz="1400" b="0" i="0" u="none" strike="noStrike">
                          <a:solidFill>
                            <a:srgbClr val="000000"/>
                          </a:solidFill>
                          <a:effectLst/>
                          <a:latin typeface="+mn-lt"/>
                        </a:rPr>
                        <a:t>88%</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89%</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2"/>
                  </a:ext>
                </a:extLst>
              </a:tr>
              <a:tr h="992995">
                <a:tc>
                  <a:txBody>
                    <a:bodyPr/>
                    <a:lstStyle/>
                    <a:p>
                      <a:r>
                        <a:rPr lang="en-US" sz="1400" b="1" dirty="0">
                          <a:latin typeface="Calibri" panose="020F0502020204030204" pitchFamily="34" charset="0"/>
                        </a:rPr>
                        <a:t>5c. </a:t>
                      </a:r>
                      <a:r>
                        <a:rPr lang="en-US" sz="1400" dirty="0">
                          <a:latin typeface="Calibri" panose="020F0502020204030204" pitchFamily="34" charset="0"/>
                        </a:rPr>
                        <a:t>Natural supports (e.g., extended relatives, friends, neighbors, clergy, business owners, etc.) are actively involved in implementing strategies in the Plan of Care or Crisis Plan developed and/or discussed at the meeting. </a:t>
                      </a:r>
                      <a:r>
                        <a:rPr lang="en-US" sz="1200" b="0" dirty="0" smtClean="0">
                          <a:latin typeface="Calibri" panose="020F0502020204030204" pitchFamily="34" charset="0"/>
                        </a:rPr>
                        <a:t>N=633/345</a:t>
                      </a:r>
                      <a:endParaRPr lang="en-US" sz="1200" b="0" dirty="0">
                        <a:latin typeface="Calibri" panose="020F050202020403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rtl="0" fontAlgn="t"/>
                      <a:r>
                        <a:rPr lang="en-US" sz="1400" b="0" i="0" u="none" strike="noStrike" dirty="0">
                          <a:solidFill>
                            <a:srgbClr val="000000"/>
                          </a:solidFill>
                          <a:effectLst/>
                          <a:latin typeface="+mn-lt"/>
                        </a:rPr>
                        <a:t>53%</a:t>
                      </a:r>
                    </a:p>
                  </a:txBody>
                  <a:tcPr marL="9525" marR="9525" marT="9525" marB="0" anchor="ctr">
                    <a:lnL w="28575" cap="flat" cmpd="sng" algn="ctr">
                      <a:solidFill>
                        <a:srgbClr val="FF0000"/>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54%</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3"/>
                  </a:ext>
                </a:extLst>
              </a:tr>
              <a:tr h="767315">
                <a:tc>
                  <a:txBody>
                    <a:bodyPr/>
                    <a:lstStyle/>
                    <a:p>
                      <a:r>
                        <a:rPr lang="en-US" sz="1400" b="1" dirty="0">
                          <a:latin typeface="Calibri" panose="020F0502020204030204" pitchFamily="34" charset="0"/>
                        </a:rPr>
                        <a:t>5d.</a:t>
                      </a:r>
                      <a:r>
                        <a:rPr lang="en-US" sz="1400" b="1" baseline="0" dirty="0">
                          <a:latin typeface="Calibri" panose="020F0502020204030204" pitchFamily="34" charset="0"/>
                        </a:rPr>
                        <a:t> </a:t>
                      </a:r>
                      <a:r>
                        <a:rPr lang="en-US" sz="1400" baseline="0" dirty="0">
                          <a:latin typeface="Calibri" panose="020F0502020204030204" pitchFamily="34" charset="0"/>
                        </a:rPr>
                        <a:t>The Plan of Care or Crisis Plan developed and/or discussed at the meeting supports the youth’s integration into the least restrictive residential and/or educational environment possible. </a:t>
                      </a:r>
                      <a:r>
                        <a:rPr lang="en-US" sz="1200" b="0" dirty="0" smtClean="0">
                          <a:latin typeface="Calibri" panose="020F0502020204030204" pitchFamily="34" charset="0"/>
                        </a:rPr>
                        <a:t>N=682/346</a:t>
                      </a:r>
                      <a:endParaRPr lang="en-US" sz="1200" b="0" dirty="0">
                        <a:latin typeface="Calibri" panose="020F0502020204030204" pitchFamily="34" charset="0"/>
                      </a:endParaRPr>
                    </a:p>
                  </a:txBody>
                  <a:tcPr anchor="ctr">
                    <a:lnT w="28575" cap="flat" cmpd="sng" algn="ctr">
                      <a:solidFill>
                        <a:srgbClr val="FF0000"/>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rtl="0" fontAlgn="t"/>
                      <a:r>
                        <a:rPr lang="en-US" sz="1400" b="0" i="0" u="none" strike="noStrike" dirty="0">
                          <a:solidFill>
                            <a:srgbClr val="000000"/>
                          </a:solidFill>
                          <a:effectLst/>
                          <a:latin typeface="+mn-lt"/>
                        </a:rPr>
                        <a:t>97%</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97%</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4"/>
                  </a:ext>
                </a:extLst>
              </a:tr>
              <a:tr h="767315">
                <a:tc>
                  <a:txBody>
                    <a:bodyPr/>
                    <a:lstStyle/>
                    <a:p>
                      <a:r>
                        <a:rPr lang="en-US" sz="1400" b="1" dirty="0">
                          <a:latin typeface="Calibri" panose="020F0502020204030204" pitchFamily="34" charset="0"/>
                        </a:rPr>
                        <a:t>5e.</a:t>
                      </a:r>
                      <a:r>
                        <a:rPr lang="en-US" sz="1400" b="1" baseline="0" dirty="0">
                          <a:latin typeface="Calibri" panose="020F0502020204030204" pitchFamily="34" charset="0"/>
                        </a:rPr>
                        <a:t> </a:t>
                      </a:r>
                      <a:r>
                        <a:rPr lang="en-US" sz="1400" baseline="0" dirty="0">
                          <a:latin typeface="Calibri" panose="020F0502020204030204" pitchFamily="34" charset="0"/>
                        </a:rPr>
                        <a:t>The Plan of Care or Crisis Plan developed and/or discussed at the meeting represents a balance between informal (natural and community) and formal strategies, services, and supports. </a:t>
                      </a:r>
                      <a:r>
                        <a:rPr lang="en-US" sz="1200" b="0" dirty="0" smtClean="0">
                          <a:latin typeface="Calibri" panose="020F0502020204030204" pitchFamily="34" charset="0"/>
                        </a:rPr>
                        <a:t>N=714/359</a:t>
                      </a:r>
                      <a:endParaRPr lang="en-US" sz="1200" b="0" dirty="0">
                        <a:latin typeface="Calibri" panose="020F050202020403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US" sz="1400" b="0" i="0" u="none" strike="noStrike" dirty="0">
                          <a:solidFill>
                            <a:srgbClr val="000000"/>
                          </a:solidFill>
                          <a:effectLst/>
                          <a:latin typeface="+mn-lt"/>
                        </a:rPr>
                        <a:t>73%</a:t>
                      </a:r>
                    </a:p>
                  </a:txBody>
                  <a:tcPr marL="9525" marR="9525" marT="9525" marB="0" anchor="ctr">
                    <a:lnL w="28575"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77%</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5"/>
                  </a:ext>
                </a:extLst>
              </a:tr>
            </a:tbl>
          </a:graphicData>
        </a:graphic>
      </p:graphicFrame>
      <p:sp>
        <p:nvSpPr>
          <p:cNvPr id="11"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59</a:t>
            </a:r>
            <a:endParaRPr dirty="0"/>
          </a:p>
        </p:txBody>
      </p:sp>
    </p:spTree>
    <p:extLst>
      <p:ext uri="{BB962C8B-B14F-4D97-AF65-F5344CB8AC3E}">
        <p14:creationId xmlns:p14="http://schemas.microsoft.com/office/powerpoint/2010/main" val="154918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6</a:t>
            </a:r>
            <a:endParaRPr sz="140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5" name="object 5"/>
          <p:cNvSpPr txBox="1">
            <a:spLocks noGrp="1"/>
          </p:cNvSpPr>
          <p:nvPr>
            <p:ph type="title"/>
          </p:nvPr>
        </p:nvSpPr>
        <p:spPr>
          <a:xfrm>
            <a:off x="1368422" y="2519676"/>
            <a:ext cx="5794378" cy="635000"/>
          </a:xfrm>
          <a:prstGeom prst="rect">
            <a:avLst/>
          </a:prstGeom>
        </p:spPr>
        <p:txBody>
          <a:bodyPr vert="horz" wrap="square" lIns="0" tIns="12700" rIns="0" bIns="0" rtlCol="0">
            <a:spAutoFit/>
          </a:bodyPr>
          <a:lstStyle/>
          <a:p>
            <a:pPr marL="12700">
              <a:lnSpc>
                <a:spcPct val="100000"/>
              </a:lnSpc>
              <a:spcBef>
                <a:spcPts val="100"/>
              </a:spcBef>
            </a:pPr>
            <a:r>
              <a:rPr sz="4000" b="1" spc="-10" dirty="0">
                <a:latin typeface="Carlito"/>
                <a:cs typeface="Carlito"/>
              </a:rPr>
              <a:t>FIDELITY</a:t>
            </a:r>
            <a:r>
              <a:rPr sz="4000" b="1" spc="-90" dirty="0">
                <a:latin typeface="Carlito"/>
                <a:cs typeface="Carlito"/>
              </a:rPr>
              <a:t> </a:t>
            </a:r>
            <a:r>
              <a:rPr sz="4000" b="1" spc="-5" dirty="0">
                <a:latin typeface="Carlito"/>
                <a:cs typeface="Carlito"/>
              </a:rPr>
              <a:t>TOOLS</a:t>
            </a:r>
            <a:endParaRPr sz="4000" dirty="0">
              <a:latin typeface="Carlito"/>
              <a:cs typeface="Carlito"/>
            </a:endParaRPr>
          </a:p>
        </p:txBody>
      </p:sp>
      <p:sp>
        <p:nvSpPr>
          <p:cNvPr id="7" name="object 7"/>
          <p:cNvSpPr/>
          <p:nvPr/>
        </p:nvSpPr>
        <p:spPr>
          <a:xfrm>
            <a:off x="2710109" y="401337"/>
            <a:ext cx="3525366" cy="1344251"/>
          </a:xfrm>
          <a:prstGeom prst="rect">
            <a:avLst/>
          </a:prstGeom>
          <a:blipFill>
            <a:blip r:embed="rId2" cstate="print"/>
            <a:stretch>
              <a:fillRect/>
            </a:stretch>
          </a:blipFill>
        </p:spPr>
        <p:txBody>
          <a:bodyPr wrap="square" lIns="0" tIns="0" rIns="0" bIns="0" rtlCol="0"/>
          <a:lstStyle/>
          <a:p>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6</a:t>
            </a:fld>
            <a:endParaRPr dirty="0"/>
          </a:p>
        </p:txBody>
      </p:sp>
      <p:sp>
        <p:nvSpPr>
          <p:cNvPr id="9" name="Text Placeholder 2"/>
          <p:cNvSpPr txBox="1">
            <a:spLocks/>
          </p:cNvSpPr>
          <p:nvPr/>
        </p:nvSpPr>
        <p:spPr>
          <a:xfrm>
            <a:off x="1295400" y="3309938"/>
            <a:ext cx="6172200" cy="804862"/>
          </a:xfrm>
          <a:prstGeom prst="rect">
            <a:avLst/>
          </a:prstGeom>
        </p:spPr>
        <p:txBody>
          <a:bodyPr vert="horz" lIns="91440" tIns="45720" rIns="91440" bIns="45720" rtlCol="0">
            <a:noAutofit/>
          </a:bodyPr>
          <a:lstStyle>
            <a:lvl1pPr marL="0" indent="0" algn="l" defTabSz="914400" rtl="0" eaLnBrk="1" latinLnBrk="0" hangingPunct="1">
              <a:spcBef>
                <a:spcPct val="20000"/>
              </a:spcBef>
              <a:buSzPct val="130000"/>
              <a:buFontTx/>
              <a:buNone/>
              <a:defRPr sz="1400"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200" b="0" i="0" u="none"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000"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Pct val="80000"/>
              <a:buFont typeface="Courier New" panose="02070309020205020404" pitchFamily="49" charset="0"/>
              <a:buChar char="o"/>
              <a:tabLst/>
              <a:defRPr/>
            </a:pPr>
            <a:r>
              <a:rPr kumimoji="0" lang="en-US" sz="2000" b="0" i="0" u="none" strike="noStrike" kern="1200" cap="none" spc="0" normalizeH="0" baseline="0" noProof="0" smtClean="0">
                <a:ln>
                  <a:noFill/>
                </a:ln>
                <a:solidFill>
                  <a:sysClr val="windowText" lastClr="000000"/>
                </a:solidFill>
                <a:effectLst/>
                <a:uLnTx/>
                <a:uFillTx/>
                <a:latin typeface="Calibri"/>
                <a:ea typeface="+mn-ea"/>
                <a:cs typeface="+mn-cs"/>
              </a:rPr>
              <a:t>Wraparound Fidelity Index, Short Form (WFI-EZ)</a:t>
            </a:r>
          </a:p>
          <a:p>
            <a:pPr marL="342900" marR="0" lvl="0" indent="-342900" algn="l" defTabSz="914400" rtl="0" eaLnBrk="1" fontAlgn="auto" latinLnBrk="0" hangingPunct="1">
              <a:lnSpc>
                <a:spcPct val="100000"/>
              </a:lnSpc>
              <a:spcBef>
                <a:spcPct val="20000"/>
              </a:spcBef>
              <a:spcAft>
                <a:spcPts val="0"/>
              </a:spcAft>
              <a:buClrTx/>
              <a:buSzPct val="80000"/>
              <a:buFont typeface="Courier New" panose="02070309020205020404" pitchFamily="49" charset="0"/>
              <a:buChar char="o"/>
              <a:tabLst/>
              <a:defRPr/>
            </a:pPr>
            <a:r>
              <a:rPr kumimoji="0" lang="en-US" sz="2000" b="0" i="0" u="none" strike="noStrike" kern="1200" cap="none" spc="0" normalizeH="0" baseline="0" noProof="0" smtClean="0">
                <a:ln>
                  <a:noFill/>
                </a:ln>
                <a:solidFill>
                  <a:sysClr val="windowText" lastClr="000000"/>
                </a:solidFill>
                <a:effectLst/>
                <a:uLnTx/>
                <a:uFillTx/>
                <a:latin typeface="Calibri"/>
                <a:ea typeface="+mn-ea"/>
                <a:cs typeface="+mn-cs"/>
              </a:rPr>
              <a:t>Team Observation Measure, version 2 (TOM 2.0)</a:t>
            </a:r>
            <a:endParaRPr kumimoji="0" lang="en-US" sz="20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609600"/>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     Outcomes-Based Process</a:t>
            </a:r>
            <a:endParaRPr lang="en-US" dirty="0">
              <a:solidFill>
                <a:schemeClr val="accent5"/>
              </a:solidFill>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1637660595"/>
              </p:ext>
            </p:extLst>
          </p:nvPr>
        </p:nvGraphicFramePr>
        <p:xfrm>
          <a:off x="494410" y="1409199"/>
          <a:ext cx="8163797" cy="4610601"/>
        </p:xfrm>
        <a:graphic>
          <a:graphicData uri="http://schemas.openxmlformats.org/drawingml/2006/table">
            <a:tbl>
              <a:tblPr firstRow="1" lastCol="1" bandRow="1">
                <a:tableStyleId>{F5AB1C69-6EDB-4FF4-983F-18BD219EF322}</a:tableStyleId>
              </a:tblPr>
              <a:tblGrid>
                <a:gridCol w="5372990">
                  <a:extLst>
                    <a:ext uri="{9D8B030D-6E8A-4147-A177-3AD203B41FA5}">
                      <a16:colId xmlns="" xmlns:a16="http://schemas.microsoft.com/office/drawing/2014/main" val="20000"/>
                    </a:ext>
                  </a:extLst>
                </a:gridCol>
                <a:gridCol w="1371600">
                  <a:extLst>
                    <a:ext uri="{9D8B030D-6E8A-4147-A177-3AD203B41FA5}">
                      <a16:colId xmlns="" xmlns:a16="http://schemas.microsoft.com/office/drawing/2014/main" val="20001"/>
                    </a:ext>
                  </a:extLst>
                </a:gridCol>
                <a:gridCol w="1419207">
                  <a:extLst>
                    <a:ext uri="{9D8B030D-6E8A-4147-A177-3AD203B41FA5}">
                      <a16:colId xmlns="" xmlns:a16="http://schemas.microsoft.com/office/drawing/2014/main" val="20002"/>
                    </a:ext>
                  </a:extLst>
                </a:gridCol>
              </a:tblGrid>
              <a:tr h="409478">
                <a:tc>
                  <a:txBody>
                    <a:bodyPr/>
                    <a:lstStyle/>
                    <a:p>
                      <a:r>
                        <a:rPr lang="en-US" sz="1600" dirty="0"/>
                        <a:t>ITEMS</a:t>
                      </a:r>
                    </a:p>
                  </a:txBody>
                  <a:tcPr anchor="ctr"/>
                </a:tc>
                <a:tc>
                  <a:txBody>
                    <a:bodyPr/>
                    <a:lstStyle/>
                    <a:p>
                      <a:pPr algn="ctr"/>
                      <a:r>
                        <a:rPr lang="en-US" sz="1600" dirty="0"/>
                        <a:t>MA 2019</a:t>
                      </a:r>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0"/>
                  </a:ext>
                </a:extLst>
              </a:tr>
              <a:tr h="908704">
                <a:tc>
                  <a:txBody>
                    <a:bodyPr/>
                    <a:lstStyle/>
                    <a:p>
                      <a:r>
                        <a:rPr lang="en-US" sz="1400" b="1" dirty="0">
                          <a:latin typeface="Calibri" panose="020F0502020204030204" pitchFamily="34" charset="0"/>
                        </a:rPr>
                        <a:t>6a.</a:t>
                      </a:r>
                      <a:r>
                        <a:rPr lang="en-US" sz="1400" b="1" baseline="0" dirty="0">
                          <a:latin typeface="Calibri" panose="020F0502020204030204" pitchFamily="34" charset="0"/>
                        </a:rPr>
                        <a:t> </a:t>
                      </a:r>
                      <a:r>
                        <a:rPr lang="en-US" sz="1400" baseline="0" dirty="0">
                          <a:latin typeface="Calibri" panose="020F0502020204030204" pitchFamily="34" charset="0"/>
                        </a:rPr>
                        <a:t>The team reviewed how close the youth and family are to achieving their vision, mission, or Wraparound team goal (i.e., the overarching purpose of Wraparound involvement). </a:t>
                      </a:r>
                      <a:r>
                        <a:rPr lang="en-US" sz="1400" b="0" dirty="0" smtClean="0">
                          <a:latin typeface="Calibri" panose="020F0502020204030204" pitchFamily="34" charset="0"/>
                        </a:rPr>
                        <a:t>N=669/353</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81%</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81%</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1"/>
                  </a:ext>
                </a:extLst>
              </a:tr>
              <a:tr h="639459">
                <a:tc>
                  <a:txBody>
                    <a:bodyPr/>
                    <a:lstStyle/>
                    <a:p>
                      <a:r>
                        <a:rPr lang="en-US" sz="1400" b="1" i="0" dirty="0">
                          <a:latin typeface="Calibri" panose="020F0502020204030204" pitchFamily="34" charset="0"/>
                        </a:rPr>
                        <a:t>6b.</a:t>
                      </a:r>
                      <a:r>
                        <a:rPr lang="en-US" sz="1400" b="1" i="0" baseline="0" dirty="0">
                          <a:latin typeface="Calibri" panose="020F0502020204030204" pitchFamily="34" charset="0"/>
                        </a:rPr>
                        <a:t> </a:t>
                      </a:r>
                      <a:r>
                        <a:rPr lang="en-US" sz="1400" i="0" baseline="0" dirty="0">
                          <a:latin typeface="Calibri" panose="020F0502020204030204" pitchFamily="34" charset="0"/>
                        </a:rPr>
                        <a:t>The team reviewed the status of task/action step completion since the last meeting. </a:t>
                      </a:r>
                      <a:r>
                        <a:rPr lang="en-US" sz="1400" b="0" dirty="0" smtClean="0">
                          <a:latin typeface="Calibri" panose="020F0502020204030204" pitchFamily="34" charset="0"/>
                        </a:rPr>
                        <a:t>N=633/337</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93%</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93%</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2"/>
                  </a:ext>
                </a:extLst>
              </a:tr>
              <a:tr h="639459">
                <a:tc>
                  <a:txBody>
                    <a:bodyPr/>
                    <a:lstStyle/>
                    <a:p>
                      <a:r>
                        <a:rPr lang="en-US" sz="1400" b="1" dirty="0">
                          <a:latin typeface="Calibri" panose="020F0502020204030204" pitchFamily="34" charset="0"/>
                        </a:rPr>
                        <a:t>6c.</a:t>
                      </a:r>
                      <a:r>
                        <a:rPr lang="en-US" sz="1400" dirty="0">
                          <a:latin typeface="Calibri" panose="020F0502020204030204" pitchFamily="34" charset="0"/>
                        </a:rPr>
                        <a:t> The team monitored progress toward meeting needs and achieving outcomes/goals since the last meeting. </a:t>
                      </a:r>
                      <a:r>
                        <a:rPr lang="en-US" sz="1400" b="0" dirty="0" smtClean="0">
                          <a:latin typeface="Calibri" panose="020F0502020204030204" pitchFamily="34" charset="0"/>
                        </a:rPr>
                        <a:t>N=635/336</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95%</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96%</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3"/>
                  </a:ext>
                </a:extLst>
              </a:tr>
              <a:tr h="946701">
                <a:tc>
                  <a:txBody>
                    <a:bodyPr/>
                    <a:lstStyle/>
                    <a:p>
                      <a:r>
                        <a:rPr lang="en-US" sz="1400" b="1" dirty="0">
                          <a:latin typeface="Calibri" panose="020F0502020204030204" pitchFamily="34" charset="0"/>
                        </a:rPr>
                        <a:t>6d.</a:t>
                      </a:r>
                      <a:r>
                        <a:rPr lang="en-US" sz="1400" dirty="0">
                          <a:latin typeface="Calibri" panose="020F0502020204030204" pitchFamily="34" charset="0"/>
                        </a:rPr>
                        <a:t> Progress toward meeting needs and achieving outcomes/goals since the last meeting was evaluated using objective and verifiable measures, not just general or subjective feedback. </a:t>
                      </a:r>
                      <a:r>
                        <a:rPr lang="en-US" sz="1400" b="0" dirty="0" smtClean="0">
                          <a:latin typeface="Calibri" panose="020F0502020204030204" pitchFamily="34" charset="0"/>
                        </a:rPr>
                        <a:t>N=627/334</a:t>
                      </a:r>
                      <a:endParaRPr lang="en-US" sz="1400" b="0" dirty="0">
                        <a:latin typeface="Calibri" panose="020F0502020204030204" pitchFamily="34" charset="0"/>
                      </a:endParaRPr>
                    </a:p>
                  </a:txBody>
                  <a:tcPr anchor="ctr">
                    <a:lnB w="28575" cap="flat" cmpd="sng" algn="ctr">
                      <a:noFill/>
                      <a:prstDash val="solid"/>
                      <a:round/>
                      <a:headEnd type="none" w="med" len="med"/>
                      <a:tailEnd type="none" w="med" len="med"/>
                    </a:lnB>
                  </a:tcPr>
                </a:tc>
                <a:tc>
                  <a:txBody>
                    <a:bodyPr/>
                    <a:lstStyle/>
                    <a:p>
                      <a:pPr algn="ctr" rtl="0" fontAlgn="t"/>
                      <a:r>
                        <a:rPr lang="en-US" sz="1400" b="0" i="0" u="none" strike="noStrike" dirty="0">
                          <a:solidFill>
                            <a:srgbClr val="000000"/>
                          </a:solidFill>
                          <a:effectLst/>
                          <a:latin typeface="+mn-lt"/>
                        </a:rPr>
                        <a:t>77%</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81%</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4"/>
                  </a:ext>
                </a:extLst>
              </a:tr>
              <a:tr h="1066800">
                <a:tc>
                  <a:txBody>
                    <a:bodyPr/>
                    <a:lstStyle/>
                    <a:p>
                      <a:r>
                        <a:rPr lang="en-US" sz="1400" b="1" dirty="0">
                          <a:latin typeface="Calibri" panose="020F0502020204030204" pitchFamily="34" charset="0"/>
                        </a:rPr>
                        <a:t>6e.</a:t>
                      </a:r>
                      <a:r>
                        <a:rPr lang="en-US" sz="1400" b="1" baseline="0" dirty="0">
                          <a:latin typeface="Calibri" panose="020F0502020204030204" pitchFamily="34" charset="0"/>
                        </a:rPr>
                        <a:t> </a:t>
                      </a:r>
                      <a:r>
                        <a:rPr lang="en-US" sz="1400" baseline="0" dirty="0">
                          <a:latin typeface="Calibri" panose="020F0502020204030204" pitchFamily="34" charset="0"/>
                        </a:rPr>
                        <a:t>For any new outcome or goal (i.e., what it would look like if a need was met) developed during the meeting, the team discussed and agreed upon a specific and measurable way to evaluate progress. </a:t>
                      </a:r>
                      <a:r>
                        <a:rPr lang="en-US" sz="1400" b="0" dirty="0" smtClean="0">
                          <a:latin typeface="Calibri" panose="020F0502020204030204" pitchFamily="34" charset="0"/>
                        </a:rPr>
                        <a:t>N=465/237</a:t>
                      </a:r>
                      <a:endParaRPr lang="en-US" sz="1400" b="0" dirty="0">
                        <a:latin typeface="Calibri" panose="020F050202020403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US" sz="1400" b="0" i="0" u="none" strike="noStrike" dirty="0">
                          <a:solidFill>
                            <a:srgbClr val="000000"/>
                          </a:solidFill>
                          <a:effectLst/>
                          <a:latin typeface="+mn-lt"/>
                        </a:rPr>
                        <a:t>75%</a:t>
                      </a:r>
                    </a:p>
                  </a:txBody>
                  <a:tcPr marL="9525" marR="9525" marT="9525" marB="0" anchor="ctr">
                    <a:lnL w="28575"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81%</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5"/>
                  </a:ext>
                </a:extLst>
              </a:tr>
            </a:tbl>
          </a:graphicData>
        </a:graphic>
      </p:graphicFrame>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60</a:t>
            </a:r>
            <a:endParaRPr dirty="0"/>
          </a:p>
        </p:txBody>
      </p:sp>
    </p:spTree>
    <p:extLst>
      <p:ext uri="{BB962C8B-B14F-4D97-AF65-F5344CB8AC3E}">
        <p14:creationId xmlns:p14="http://schemas.microsoft.com/office/powerpoint/2010/main" val="29129777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754118" y="291664"/>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Skilled Facilitation</a:t>
            </a:r>
            <a:endParaRPr lang="en-US" dirty="0">
              <a:solidFill>
                <a:schemeClr val="accent5"/>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4151295264"/>
              </p:ext>
            </p:extLst>
          </p:nvPr>
        </p:nvGraphicFramePr>
        <p:xfrm>
          <a:off x="377060" y="1218364"/>
          <a:ext cx="8385941" cy="4953000"/>
        </p:xfrm>
        <a:graphic>
          <a:graphicData uri="http://schemas.openxmlformats.org/drawingml/2006/table">
            <a:tbl>
              <a:tblPr firstRow="1" lastCol="1" bandRow="1">
                <a:tableStyleId>{F5AB1C69-6EDB-4FF4-983F-18BD219EF322}</a:tableStyleId>
              </a:tblPr>
              <a:tblGrid>
                <a:gridCol w="5642740">
                  <a:extLst>
                    <a:ext uri="{9D8B030D-6E8A-4147-A177-3AD203B41FA5}">
                      <a16:colId xmlns="" xmlns:a16="http://schemas.microsoft.com/office/drawing/2014/main" val="20000"/>
                    </a:ext>
                  </a:extLst>
                </a:gridCol>
                <a:gridCol w="1371600">
                  <a:extLst>
                    <a:ext uri="{9D8B030D-6E8A-4147-A177-3AD203B41FA5}">
                      <a16:colId xmlns="" xmlns:a16="http://schemas.microsoft.com/office/drawing/2014/main" val="20001"/>
                    </a:ext>
                  </a:extLst>
                </a:gridCol>
                <a:gridCol w="1371601">
                  <a:extLst>
                    <a:ext uri="{9D8B030D-6E8A-4147-A177-3AD203B41FA5}">
                      <a16:colId xmlns="" xmlns:a16="http://schemas.microsoft.com/office/drawing/2014/main" val="20002"/>
                    </a:ext>
                  </a:extLst>
                </a:gridCol>
              </a:tblGrid>
              <a:tr h="388366">
                <a:tc>
                  <a:txBody>
                    <a:bodyPr/>
                    <a:lstStyle/>
                    <a:p>
                      <a:r>
                        <a:rPr lang="en-US" sz="1600" dirty="0"/>
                        <a:t>ITEMS</a:t>
                      </a:r>
                    </a:p>
                  </a:txBody>
                  <a:tcPr anchor="ctr"/>
                </a:tc>
                <a:tc>
                  <a:txBody>
                    <a:bodyPr/>
                    <a:lstStyle/>
                    <a:p>
                      <a:pPr algn="ctr"/>
                      <a:r>
                        <a:rPr lang="en-US" sz="1600" dirty="0"/>
                        <a:t>MA 2019</a:t>
                      </a:r>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0"/>
                  </a:ext>
                </a:extLst>
              </a:tr>
              <a:tr h="1117218">
                <a:tc>
                  <a:txBody>
                    <a:bodyPr/>
                    <a:lstStyle/>
                    <a:p>
                      <a:r>
                        <a:rPr lang="en-US" sz="1400" b="1" dirty="0">
                          <a:latin typeface="Calibri" panose="020F0502020204030204" pitchFamily="34" charset="0"/>
                        </a:rPr>
                        <a:t>7a. </a:t>
                      </a:r>
                      <a:r>
                        <a:rPr lang="en-US" sz="1400" dirty="0">
                          <a:latin typeface="Calibri" panose="020F0502020204030204" pitchFamily="34" charset="0"/>
                        </a:rPr>
                        <a:t>The facilitator prepared the needed documents and materials prior to the meeting, such as the Plan of Care, Crisis Plan, data on progress, etc., and had enough copies to share with each team member. </a:t>
                      </a:r>
                      <a:r>
                        <a:rPr lang="en-US" sz="1400" b="0" dirty="0" smtClean="0">
                          <a:latin typeface="Calibri" panose="020F0502020204030204" pitchFamily="34" charset="0"/>
                        </a:rPr>
                        <a:t>N=761/393</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91%</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1"/>
                  </a:ext>
                </a:extLst>
              </a:tr>
              <a:tr h="861854">
                <a:tc>
                  <a:txBody>
                    <a:bodyPr/>
                    <a:lstStyle/>
                    <a:p>
                      <a:r>
                        <a:rPr lang="en-US" sz="1400" b="1" i="0" dirty="0">
                          <a:latin typeface="Calibri" panose="020F0502020204030204" pitchFamily="34" charset="0"/>
                        </a:rPr>
                        <a:t>7b. </a:t>
                      </a:r>
                      <a:r>
                        <a:rPr lang="en-US" sz="1400" i="0" dirty="0">
                          <a:latin typeface="Calibri" panose="020F0502020204030204" pitchFamily="34" charset="0"/>
                        </a:rPr>
                        <a:t>The meeting followed a clear agenda that provided an understanding of the overall purpose of the meeting and the priority agenda items. </a:t>
                      </a:r>
                    </a:p>
                    <a:p>
                      <a:r>
                        <a:rPr lang="en-US" sz="1400" b="0" dirty="0" smtClean="0">
                          <a:latin typeface="Calibri" panose="020F0502020204030204" pitchFamily="34" charset="0"/>
                        </a:rPr>
                        <a:t>N=761/394</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94%</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2"/>
                  </a:ext>
                </a:extLst>
              </a:tr>
              <a:tr h="861854">
                <a:tc>
                  <a:txBody>
                    <a:bodyPr/>
                    <a:lstStyle/>
                    <a:p>
                      <a:r>
                        <a:rPr lang="en-US" sz="1400" b="1" dirty="0">
                          <a:latin typeface="Calibri" panose="020F0502020204030204" pitchFamily="34" charset="0"/>
                        </a:rPr>
                        <a:t>7c. </a:t>
                      </a:r>
                      <a:r>
                        <a:rPr lang="en-US" sz="1400" dirty="0">
                          <a:latin typeface="Calibri" panose="020F0502020204030204" pitchFamily="34" charset="0"/>
                        </a:rPr>
                        <a:t>The facilitator reflected and summarized team members’ contributions, probed for further information, and generally stimulated productive brainstorming and discussion. </a:t>
                      </a:r>
                      <a:r>
                        <a:rPr lang="en-US" sz="1400" b="0" dirty="0" smtClean="0">
                          <a:latin typeface="Calibri" panose="020F0502020204030204" pitchFamily="34" charset="0"/>
                        </a:rPr>
                        <a:t>N=761/393</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91%</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3"/>
                  </a:ext>
                </a:extLst>
              </a:tr>
              <a:tr h="861854">
                <a:tc>
                  <a:txBody>
                    <a:bodyPr/>
                    <a:lstStyle/>
                    <a:p>
                      <a:r>
                        <a:rPr lang="en-US" sz="1400" b="1" dirty="0">
                          <a:latin typeface="Calibri" panose="020F0502020204030204" pitchFamily="34" charset="0"/>
                        </a:rPr>
                        <a:t>7d.</a:t>
                      </a:r>
                      <a:r>
                        <a:rPr lang="en-US" sz="1400" dirty="0">
                          <a:latin typeface="Calibri" panose="020F0502020204030204" pitchFamily="34" charset="0"/>
                        </a:rPr>
                        <a:t> The facilitator was dynamically engaged in the process and was able to maintain an appropriate momentum and members’ focus throughout the meeting. </a:t>
                      </a:r>
                      <a:r>
                        <a:rPr lang="en-US" sz="1400" b="0" dirty="0" smtClean="0">
                          <a:latin typeface="Calibri" panose="020F0502020204030204" pitchFamily="34" charset="0"/>
                        </a:rPr>
                        <a:t>N=761/394</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95%</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94%</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 xmlns:a16="http://schemas.microsoft.com/office/drawing/2014/main" val="10004"/>
                  </a:ext>
                </a:extLst>
              </a:tr>
              <a:tr h="861854">
                <a:tc>
                  <a:txBody>
                    <a:bodyPr/>
                    <a:lstStyle/>
                    <a:p>
                      <a:r>
                        <a:rPr lang="en-US" sz="1400" b="1" dirty="0">
                          <a:latin typeface="Calibri" panose="020F0502020204030204" pitchFamily="34" charset="0"/>
                        </a:rPr>
                        <a:t>7e.</a:t>
                      </a:r>
                      <a:r>
                        <a:rPr lang="en-US" sz="1400" dirty="0">
                          <a:latin typeface="Calibri" panose="020F0502020204030204" pitchFamily="34" charset="0"/>
                        </a:rPr>
                        <a:t> The facilitator was able to manage disagreement and conflict and make sure all team members’ opinions and ideas were heard. </a:t>
                      </a:r>
                      <a:r>
                        <a:rPr lang="en-US" sz="1400" b="0" dirty="0" smtClean="0">
                          <a:latin typeface="Calibri" panose="020F0502020204030204" pitchFamily="34" charset="0"/>
                        </a:rPr>
                        <a:t>N=284/151</a:t>
                      </a:r>
                      <a:endParaRPr lang="en-US" sz="1400" b="0" dirty="0">
                        <a:latin typeface="Calibri" panose="020F0502020204030204" pitchFamily="34" charset="0"/>
                      </a:endParaRPr>
                    </a:p>
                  </a:txBody>
                  <a:tcPr anchor="ctr"/>
                </a:tc>
                <a:tc>
                  <a:txBody>
                    <a:bodyPr/>
                    <a:lstStyle/>
                    <a:p>
                      <a:pPr algn="ctr" rtl="0" fontAlgn="t"/>
                      <a:r>
                        <a:rPr lang="en-US" sz="1400" b="0" i="0" u="none" strike="noStrike" dirty="0">
                          <a:solidFill>
                            <a:srgbClr val="000000"/>
                          </a:solidFill>
                          <a:effectLst/>
                          <a:latin typeface="+mn-lt"/>
                        </a:rPr>
                        <a:t>95%</a:t>
                      </a:r>
                    </a:p>
                  </a:txBody>
                  <a:tcPr marL="9525" marR="9525" marT="9525" marB="0"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97%</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 xmlns:a16="http://schemas.microsoft.com/office/drawing/2014/main" val="10005"/>
                  </a:ext>
                </a:extLst>
              </a:tr>
            </a:tbl>
          </a:graphicData>
        </a:graphic>
      </p:graphicFrame>
      <p:sp>
        <p:nvSpPr>
          <p:cNvPr id="1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14"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61</a:t>
            </a:r>
            <a:endParaRPr dirty="0"/>
          </a:p>
        </p:txBody>
      </p:sp>
    </p:spTree>
    <p:extLst>
      <p:ext uri="{BB962C8B-B14F-4D97-AF65-F5344CB8AC3E}">
        <p14:creationId xmlns:p14="http://schemas.microsoft.com/office/powerpoint/2010/main" val="236467284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5" name="object 5"/>
          <p:cNvSpPr/>
          <p:nvPr/>
        </p:nvSpPr>
        <p:spPr>
          <a:xfrm>
            <a:off x="3276600" y="762000"/>
            <a:ext cx="2560409" cy="1136280"/>
          </a:xfrm>
          <a:prstGeom prst="rect">
            <a:avLst/>
          </a:prstGeom>
          <a:blipFill>
            <a:blip r:embed="rId2" cstate="print"/>
            <a:stretch>
              <a:fillRect/>
            </a:stretch>
          </a:blipFill>
        </p:spPr>
        <p:txBody>
          <a:bodyPr wrap="square" lIns="0" tIns="0" rIns="0" bIns="0" rtlCol="0"/>
          <a:lstStyle/>
          <a:p>
            <a:endParaRPr/>
          </a:p>
        </p:txBody>
      </p:sp>
      <p:sp>
        <p:nvSpPr>
          <p:cNvPr id="6" name="object 6"/>
          <p:cNvSpPr txBox="1">
            <a:spLocks noGrp="1"/>
          </p:cNvSpPr>
          <p:nvPr>
            <p:ph type="title"/>
          </p:nvPr>
        </p:nvSpPr>
        <p:spPr>
          <a:xfrm>
            <a:off x="990600" y="2895600"/>
            <a:ext cx="7458291" cy="574040"/>
          </a:xfrm>
          <a:prstGeom prst="rect">
            <a:avLst/>
          </a:prstGeom>
        </p:spPr>
        <p:txBody>
          <a:bodyPr vert="horz" wrap="square" lIns="0" tIns="12700" rIns="0" bIns="0" rtlCol="0">
            <a:spAutoFit/>
          </a:bodyPr>
          <a:lstStyle/>
          <a:p>
            <a:pPr marL="12700">
              <a:lnSpc>
                <a:spcPct val="100000"/>
              </a:lnSpc>
              <a:spcBef>
                <a:spcPts val="100"/>
              </a:spcBef>
            </a:pPr>
            <a:r>
              <a:rPr b="1" spc="-5" dirty="0">
                <a:latin typeface="Carlito"/>
                <a:cs typeface="Carlito"/>
              </a:rPr>
              <a:t>SUMMARY OF TOM </a:t>
            </a:r>
            <a:r>
              <a:rPr b="1" spc="-10" dirty="0">
                <a:latin typeface="Carlito"/>
                <a:cs typeface="Carlito"/>
              </a:rPr>
              <a:t>2.0</a:t>
            </a:r>
            <a:r>
              <a:rPr b="1" spc="-85" dirty="0">
                <a:latin typeface="Carlito"/>
                <a:cs typeface="Carlito"/>
              </a:rPr>
              <a:t> </a:t>
            </a:r>
            <a:r>
              <a:rPr b="1" spc="-5" dirty="0">
                <a:latin typeface="Carlito"/>
                <a:cs typeface="Carlito"/>
              </a:rPr>
              <a:t>FINDINGS</a:t>
            </a:r>
          </a:p>
        </p:txBody>
      </p:sp>
      <p:sp>
        <p:nvSpPr>
          <p:cNvPr id="7" name="object 7"/>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62</a:t>
            </a:r>
            <a:endParaRP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280002"/>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p:nvPr/>
        </p:nvSpPr>
        <p:spPr>
          <a:xfrm>
            <a:off x="152400" y="1337132"/>
            <a:ext cx="8813782" cy="5418406"/>
          </a:xfrm>
          <a:prstGeom prst="rect">
            <a:avLst/>
          </a:prstGeom>
        </p:spPr>
        <p:txBody>
          <a:bodyPr vert="horz" wrap="square" lIns="0" tIns="12065" rIns="0" bIns="0" rtlCol="0">
            <a:spAutoFit/>
          </a:bodyPr>
          <a:lstStyle/>
          <a:p>
            <a:pPr marL="281940" marR="5080" indent="-269875">
              <a:lnSpc>
                <a:spcPct val="107300"/>
              </a:lnSpc>
              <a:spcBef>
                <a:spcPts val="95"/>
              </a:spcBef>
              <a:buSzPct val="130508"/>
              <a:buFont typeface="Arial"/>
              <a:buChar char="•"/>
              <a:tabLst>
                <a:tab pos="282575" algn="l"/>
              </a:tabLst>
            </a:pPr>
            <a:r>
              <a:rPr sz="2400" dirty="0" smtClean="0">
                <a:latin typeface="Carlito"/>
                <a:cs typeface="Carlito"/>
              </a:rPr>
              <a:t>A</a:t>
            </a:r>
            <a:r>
              <a:rPr lang="en-US" sz="2400" dirty="0" smtClean="0">
                <a:latin typeface="Carlito"/>
                <a:cs typeface="Carlito"/>
              </a:rPr>
              <a:t> note about the sample population for 2020; 394 meetings (slightly more than half as many as in past years) were observed between July 2019 and March 2020. Evaluations discontinued due to the program changing to remote/virtual meetings as a result of the Pandemic.</a:t>
            </a:r>
          </a:p>
          <a:p>
            <a:pPr marL="281940" marR="5080" indent="-269875">
              <a:lnSpc>
                <a:spcPct val="107300"/>
              </a:lnSpc>
              <a:spcBef>
                <a:spcPts val="95"/>
              </a:spcBef>
              <a:buSzPct val="130508"/>
              <a:buFont typeface="Arial"/>
              <a:buChar char="•"/>
              <a:tabLst>
                <a:tab pos="282575" algn="l"/>
              </a:tabLst>
            </a:pPr>
            <a:r>
              <a:rPr lang="en-US" sz="2400" dirty="0" smtClean="0">
                <a:latin typeface="Carlito"/>
                <a:cs typeface="Carlito"/>
              </a:rPr>
              <a:t>14 agencies completed less than 10 TOM evaluations.</a:t>
            </a:r>
            <a:endParaRPr sz="2400" dirty="0" smtClean="0">
              <a:latin typeface="Carlito"/>
              <a:cs typeface="Carlito"/>
            </a:endParaRPr>
          </a:p>
          <a:p>
            <a:pPr marL="281940" marR="313690" indent="-269875">
              <a:lnSpc>
                <a:spcPct val="105400"/>
              </a:lnSpc>
              <a:spcBef>
                <a:spcPts val="1240"/>
              </a:spcBef>
              <a:buSzPct val="130508"/>
              <a:buFont typeface="Arial"/>
              <a:buChar char="•"/>
              <a:tabLst>
                <a:tab pos="282575" algn="l"/>
              </a:tabLst>
            </a:pPr>
            <a:r>
              <a:rPr sz="2400" spc="-5" dirty="0" smtClean="0">
                <a:latin typeface="Carlito"/>
                <a:cs typeface="Carlito"/>
              </a:rPr>
              <a:t>Effective </a:t>
            </a:r>
            <a:r>
              <a:rPr sz="2400" dirty="0">
                <a:latin typeface="Carlito"/>
                <a:cs typeface="Carlito"/>
              </a:rPr>
              <a:t>Teamwork </a:t>
            </a:r>
            <a:r>
              <a:rPr sz="2400" spc="5" dirty="0">
                <a:latin typeface="Carlito"/>
                <a:cs typeface="Carlito"/>
              </a:rPr>
              <a:t>&amp; </a:t>
            </a:r>
            <a:r>
              <a:rPr sz="2400" spc="-5" dirty="0">
                <a:latin typeface="Carlito"/>
                <a:cs typeface="Carlito"/>
              </a:rPr>
              <a:t>Skilled Facilitation scores </a:t>
            </a:r>
            <a:r>
              <a:rPr lang="en-US" sz="2400" spc="-5" dirty="0" smtClean="0">
                <a:latin typeface="Carlito"/>
                <a:cs typeface="Carlito"/>
              </a:rPr>
              <a:t>continue to be </a:t>
            </a:r>
            <a:r>
              <a:rPr sz="2400" dirty="0" smtClean="0">
                <a:latin typeface="Carlito"/>
                <a:cs typeface="Carlito"/>
              </a:rPr>
              <a:t>very </a:t>
            </a:r>
            <a:r>
              <a:rPr sz="2400" dirty="0">
                <a:latin typeface="Carlito"/>
                <a:cs typeface="Carlito"/>
              </a:rPr>
              <a:t>high; both </a:t>
            </a:r>
            <a:r>
              <a:rPr sz="2400" spc="5" dirty="0">
                <a:latin typeface="Carlito"/>
                <a:cs typeface="Carlito"/>
              </a:rPr>
              <a:t>above</a:t>
            </a:r>
            <a:r>
              <a:rPr sz="2400" spc="-35" dirty="0">
                <a:latin typeface="Carlito"/>
                <a:cs typeface="Carlito"/>
              </a:rPr>
              <a:t> </a:t>
            </a:r>
            <a:r>
              <a:rPr sz="2400" dirty="0">
                <a:latin typeface="Carlito"/>
                <a:cs typeface="Carlito"/>
              </a:rPr>
              <a:t>90</a:t>
            </a:r>
            <a:r>
              <a:rPr sz="2400" dirty="0" smtClean="0">
                <a:latin typeface="Carlito"/>
                <a:cs typeface="Carlito"/>
              </a:rPr>
              <a:t>%</a:t>
            </a:r>
            <a:r>
              <a:rPr lang="en-US" sz="2400" dirty="0" smtClean="0">
                <a:latin typeface="Carlito"/>
                <a:cs typeface="Carlito"/>
              </a:rPr>
              <a:t>.</a:t>
            </a:r>
            <a:endParaRPr sz="2400" dirty="0">
              <a:latin typeface="Carlito"/>
              <a:cs typeface="Carlito"/>
            </a:endParaRPr>
          </a:p>
          <a:p>
            <a:pPr marL="281940" marR="349250" indent="-269875">
              <a:lnSpc>
                <a:spcPct val="105400"/>
              </a:lnSpc>
              <a:spcBef>
                <a:spcPts val="1235"/>
              </a:spcBef>
              <a:buSzPct val="130508"/>
              <a:buFont typeface="Arial"/>
              <a:buChar char="•"/>
              <a:tabLst>
                <a:tab pos="282575" algn="l"/>
              </a:tabLst>
            </a:pPr>
            <a:r>
              <a:rPr sz="2400" spc="-5" dirty="0" smtClean="0">
                <a:latin typeface="Carlito"/>
                <a:cs typeface="Carlito"/>
              </a:rPr>
              <a:t>Meeting </a:t>
            </a:r>
            <a:r>
              <a:rPr sz="2400" dirty="0">
                <a:latin typeface="Carlito"/>
                <a:cs typeface="Carlito"/>
              </a:rPr>
              <a:t>attendance continues </a:t>
            </a:r>
            <a:r>
              <a:rPr sz="2400" spc="-5" dirty="0">
                <a:latin typeface="Carlito"/>
                <a:cs typeface="Carlito"/>
              </a:rPr>
              <a:t>to </a:t>
            </a:r>
            <a:r>
              <a:rPr sz="2400" dirty="0">
                <a:latin typeface="Carlito"/>
                <a:cs typeface="Carlito"/>
              </a:rPr>
              <a:t>be a </a:t>
            </a:r>
            <a:r>
              <a:rPr sz="2400" spc="-5" dirty="0">
                <a:latin typeface="Carlito"/>
                <a:cs typeface="Carlito"/>
              </a:rPr>
              <a:t>struggle, </a:t>
            </a:r>
            <a:r>
              <a:rPr sz="2400" spc="-5" dirty="0" smtClean="0">
                <a:latin typeface="Carlito"/>
                <a:cs typeface="Carlito"/>
              </a:rPr>
              <a:t>particularly </a:t>
            </a:r>
            <a:r>
              <a:rPr sz="2400" spc="-5" dirty="0">
                <a:latin typeface="Carlito"/>
                <a:cs typeface="Carlito"/>
              </a:rPr>
              <a:t>natural </a:t>
            </a:r>
            <a:r>
              <a:rPr sz="2400" spc="5" dirty="0">
                <a:latin typeface="Carlito"/>
                <a:cs typeface="Carlito"/>
              </a:rPr>
              <a:t>and </a:t>
            </a:r>
            <a:r>
              <a:rPr sz="2400" dirty="0">
                <a:latin typeface="Carlito"/>
                <a:cs typeface="Carlito"/>
              </a:rPr>
              <a:t>community</a:t>
            </a:r>
            <a:r>
              <a:rPr sz="2400" spc="5" dirty="0">
                <a:latin typeface="Carlito"/>
                <a:cs typeface="Carlito"/>
              </a:rPr>
              <a:t> </a:t>
            </a:r>
            <a:r>
              <a:rPr sz="2400" spc="-5" dirty="0" smtClean="0">
                <a:latin typeface="Carlito"/>
                <a:cs typeface="Carlito"/>
              </a:rPr>
              <a:t>supports</a:t>
            </a:r>
            <a:r>
              <a:rPr lang="en-US" sz="2400" spc="-5" dirty="0" smtClean="0">
                <a:latin typeface="Carlito"/>
                <a:cs typeface="Carlito"/>
              </a:rPr>
              <a:t>; only ¼ of teams observed included ANY natural/community supports as part of their team; of those teams that have natural/community supports participating, the attendance rate ranged from 33-67%.</a:t>
            </a:r>
            <a:endParaRPr sz="2400" dirty="0">
              <a:latin typeface="Carlito"/>
              <a:cs typeface="Carlito"/>
            </a:endParaRPr>
          </a:p>
        </p:txBody>
      </p:sp>
      <p:sp>
        <p:nvSpPr>
          <p:cNvPr id="7" name="object 7"/>
          <p:cNvSpPr txBox="1">
            <a:spLocks noGrp="1"/>
          </p:cNvSpPr>
          <p:nvPr>
            <p:ph type="title"/>
          </p:nvPr>
        </p:nvSpPr>
        <p:spPr>
          <a:xfrm>
            <a:off x="2536318" y="431671"/>
            <a:ext cx="5769482" cy="695960"/>
          </a:xfrm>
          <a:prstGeom prst="rect">
            <a:avLst/>
          </a:prstGeom>
        </p:spPr>
        <p:txBody>
          <a:bodyPr vert="horz" wrap="square" lIns="0" tIns="12700" rIns="0" bIns="0" rtlCol="0">
            <a:spAutoFit/>
          </a:bodyPr>
          <a:lstStyle/>
          <a:p>
            <a:pPr marL="12700">
              <a:lnSpc>
                <a:spcPct val="100000"/>
              </a:lnSpc>
              <a:spcBef>
                <a:spcPts val="100"/>
              </a:spcBef>
            </a:pPr>
            <a:r>
              <a:rPr sz="4400" spc="-5" dirty="0"/>
              <a:t>Summary of</a:t>
            </a:r>
            <a:r>
              <a:rPr sz="4400" spc="-90" dirty="0"/>
              <a:t> </a:t>
            </a:r>
            <a:r>
              <a:rPr sz="4400" spc="-5" dirty="0"/>
              <a:t>Results</a:t>
            </a:r>
            <a:endParaRPr sz="4400" dirty="0"/>
          </a:p>
        </p:txBody>
      </p:sp>
      <p:sp>
        <p:nvSpPr>
          <p:cNvPr id="8" name="object 8"/>
          <p:cNvSpPr/>
          <p:nvPr/>
        </p:nvSpPr>
        <p:spPr>
          <a:xfrm>
            <a:off x="285295" y="291758"/>
            <a:ext cx="2064033" cy="872819"/>
          </a:xfrm>
          <a:prstGeom prst="rect">
            <a:avLst/>
          </a:prstGeom>
          <a:blipFill>
            <a:blip r:embed="rId2"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63</a:t>
            </a:r>
            <a:endParaRP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p:nvPr/>
        </p:nvSpPr>
        <p:spPr>
          <a:xfrm>
            <a:off x="285295" y="1624994"/>
            <a:ext cx="8680887" cy="4934171"/>
          </a:xfrm>
          <a:prstGeom prst="rect">
            <a:avLst/>
          </a:prstGeom>
        </p:spPr>
        <p:txBody>
          <a:bodyPr vert="horz" wrap="square" lIns="0" tIns="95250" rIns="0" bIns="0" rtlCol="0">
            <a:spAutoFit/>
          </a:bodyPr>
          <a:lstStyle/>
          <a:p>
            <a:pPr marL="281940" marR="184150" indent="-269875">
              <a:lnSpc>
                <a:spcPct val="81900"/>
              </a:lnSpc>
              <a:spcBef>
                <a:spcPts val="750"/>
              </a:spcBef>
              <a:buSzPct val="130508"/>
              <a:buFont typeface="Arial"/>
              <a:buChar char="•"/>
              <a:tabLst>
                <a:tab pos="282575" algn="l"/>
              </a:tabLst>
            </a:pPr>
            <a:r>
              <a:rPr sz="2950" spc="-5" dirty="0">
                <a:latin typeface="Carlito"/>
                <a:cs typeface="Carlito"/>
              </a:rPr>
              <a:t>Effective </a:t>
            </a:r>
            <a:r>
              <a:rPr sz="2950" dirty="0">
                <a:latin typeface="Carlito"/>
                <a:cs typeface="Carlito"/>
              </a:rPr>
              <a:t>Teamwork scores are nearly </a:t>
            </a:r>
            <a:r>
              <a:rPr sz="2950" spc="-5" dirty="0">
                <a:latin typeface="Carlito"/>
                <a:cs typeface="Carlito"/>
              </a:rPr>
              <a:t>perfect.  </a:t>
            </a:r>
            <a:r>
              <a:rPr sz="2950" dirty="0">
                <a:latin typeface="Carlito"/>
                <a:cs typeface="Carlito"/>
              </a:rPr>
              <a:t>According </a:t>
            </a:r>
            <a:r>
              <a:rPr sz="2950" spc="-5" dirty="0">
                <a:latin typeface="Carlito"/>
                <a:cs typeface="Carlito"/>
              </a:rPr>
              <a:t>to raters, </a:t>
            </a:r>
            <a:r>
              <a:rPr sz="2950" dirty="0">
                <a:latin typeface="Carlito"/>
                <a:cs typeface="Carlito"/>
              </a:rPr>
              <a:t>Teams </a:t>
            </a:r>
            <a:r>
              <a:rPr lang="en-US" sz="2950" dirty="0" smtClean="0">
                <a:latin typeface="Carlito"/>
                <a:cs typeface="Carlito"/>
              </a:rPr>
              <a:t>are reported</a:t>
            </a:r>
            <a:r>
              <a:rPr sz="2950" dirty="0" smtClean="0">
                <a:latin typeface="Carlito"/>
                <a:cs typeface="Carlito"/>
              </a:rPr>
              <a:t> </a:t>
            </a:r>
            <a:r>
              <a:rPr sz="2950" spc="-5" dirty="0">
                <a:latin typeface="Carlito"/>
                <a:cs typeface="Carlito"/>
              </a:rPr>
              <a:t>to </a:t>
            </a:r>
            <a:r>
              <a:rPr sz="2950" dirty="0">
                <a:latin typeface="Carlito"/>
                <a:cs typeface="Carlito"/>
              </a:rPr>
              <a:t>be </a:t>
            </a:r>
            <a:r>
              <a:rPr sz="2950" spc="-5" dirty="0">
                <a:latin typeface="Carlito"/>
                <a:cs typeface="Carlito"/>
              </a:rPr>
              <a:t>working </a:t>
            </a:r>
            <a:r>
              <a:rPr sz="2950" dirty="0" smtClean="0">
                <a:latin typeface="Carlito"/>
                <a:cs typeface="Carlito"/>
              </a:rPr>
              <a:t>well </a:t>
            </a:r>
            <a:r>
              <a:rPr sz="2950" spc="-5" dirty="0">
                <a:latin typeface="Carlito"/>
                <a:cs typeface="Carlito"/>
              </a:rPr>
              <a:t>together, </a:t>
            </a:r>
            <a:r>
              <a:rPr sz="2950" dirty="0">
                <a:latin typeface="Carlito"/>
                <a:cs typeface="Carlito"/>
              </a:rPr>
              <a:t>assigning </a:t>
            </a:r>
            <a:r>
              <a:rPr sz="2950" spc="-5" dirty="0">
                <a:latin typeface="Carlito"/>
                <a:cs typeface="Carlito"/>
              </a:rPr>
              <a:t>tasks, </a:t>
            </a:r>
            <a:r>
              <a:rPr sz="2950" spc="5" dirty="0">
                <a:latin typeface="Carlito"/>
                <a:cs typeface="Carlito"/>
              </a:rPr>
              <a:t>and </a:t>
            </a:r>
            <a:r>
              <a:rPr sz="2950" spc="-5" dirty="0">
                <a:latin typeface="Carlito"/>
                <a:cs typeface="Carlito"/>
              </a:rPr>
              <a:t>following </a:t>
            </a:r>
            <a:r>
              <a:rPr sz="2950" spc="-5" dirty="0" smtClean="0">
                <a:latin typeface="Carlito"/>
                <a:cs typeface="Carlito"/>
              </a:rPr>
              <a:t>through </a:t>
            </a:r>
            <a:r>
              <a:rPr sz="2950" dirty="0">
                <a:latin typeface="Carlito"/>
                <a:cs typeface="Carlito"/>
              </a:rPr>
              <a:t>on </a:t>
            </a:r>
            <a:r>
              <a:rPr sz="2950" spc="-5" dirty="0">
                <a:latin typeface="Carlito"/>
                <a:cs typeface="Carlito"/>
              </a:rPr>
              <a:t>responsibilities (2a-2e)</a:t>
            </a:r>
            <a:endParaRPr sz="2950" dirty="0">
              <a:latin typeface="Carlito"/>
              <a:cs typeface="Carlito"/>
            </a:endParaRPr>
          </a:p>
          <a:p>
            <a:pPr marL="281940" marR="5080" indent="-269875">
              <a:lnSpc>
                <a:spcPct val="82600"/>
              </a:lnSpc>
              <a:spcBef>
                <a:spcPts val="1200"/>
              </a:spcBef>
              <a:buSzPct val="130508"/>
              <a:buFont typeface="Arial"/>
              <a:buChar char="•"/>
              <a:tabLst>
                <a:tab pos="282575" algn="l"/>
              </a:tabLst>
            </a:pPr>
            <a:r>
              <a:rPr sz="2950" spc="-5" dirty="0">
                <a:latin typeface="Carlito"/>
                <a:cs typeface="Carlito"/>
              </a:rPr>
              <a:t>Similarly, the </a:t>
            </a:r>
            <a:r>
              <a:rPr sz="2950" dirty="0">
                <a:latin typeface="Carlito"/>
                <a:cs typeface="Carlito"/>
              </a:rPr>
              <a:t>items under </a:t>
            </a:r>
            <a:r>
              <a:rPr sz="2950" spc="-5" dirty="0">
                <a:latin typeface="Carlito"/>
                <a:cs typeface="Carlito"/>
              </a:rPr>
              <a:t>Skilled Facilitator </a:t>
            </a:r>
            <a:r>
              <a:rPr sz="2950" dirty="0">
                <a:latin typeface="Carlito"/>
                <a:cs typeface="Carlito"/>
              </a:rPr>
              <a:t>are all  over 90%. </a:t>
            </a:r>
            <a:r>
              <a:rPr sz="2950" spc="-5" dirty="0">
                <a:latin typeface="Carlito"/>
                <a:cs typeface="Carlito"/>
              </a:rPr>
              <a:t>Raters </a:t>
            </a:r>
            <a:r>
              <a:rPr sz="2950" dirty="0">
                <a:latin typeface="Carlito"/>
                <a:cs typeface="Carlito"/>
              </a:rPr>
              <a:t>found </a:t>
            </a:r>
            <a:r>
              <a:rPr sz="2950" spc="-5" dirty="0">
                <a:latin typeface="Carlito"/>
                <a:cs typeface="Carlito"/>
              </a:rPr>
              <a:t>the facilitators to </a:t>
            </a:r>
            <a:r>
              <a:rPr sz="2950" dirty="0">
                <a:latin typeface="Carlito"/>
                <a:cs typeface="Carlito"/>
              </a:rPr>
              <a:t>be  prepared, </a:t>
            </a:r>
            <a:r>
              <a:rPr sz="2950" spc="-5" dirty="0">
                <a:latin typeface="Carlito"/>
                <a:cs typeface="Carlito"/>
              </a:rPr>
              <a:t>organized, </a:t>
            </a:r>
            <a:r>
              <a:rPr sz="2950" spc="5" dirty="0">
                <a:latin typeface="Carlito"/>
                <a:cs typeface="Carlito"/>
              </a:rPr>
              <a:t>and </a:t>
            </a:r>
            <a:r>
              <a:rPr sz="2950" dirty="0">
                <a:latin typeface="Carlito"/>
                <a:cs typeface="Carlito"/>
              </a:rPr>
              <a:t>engaged</a:t>
            </a:r>
            <a:r>
              <a:rPr sz="2950" spc="-15" dirty="0">
                <a:latin typeface="Carlito"/>
                <a:cs typeface="Carlito"/>
              </a:rPr>
              <a:t> </a:t>
            </a:r>
            <a:r>
              <a:rPr sz="2950" spc="-5" dirty="0">
                <a:latin typeface="Carlito"/>
                <a:cs typeface="Carlito"/>
              </a:rPr>
              <a:t>(7a-7e).</a:t>
            </a:r>
            <a:endParaRPr sz="2950" dirty="0">
              <a:latin typeface="Carlito"/>
              <a:cs typeface="Carlito"/>
            </a:endParaRPr>
          </a:p>
          <a:p>
            <a:pPr marL="281940" marR="497840" indent="-269875">
              <a:lnSpc>
                <a:spcPts val="3000"/>
              </a:lnSpc>
              <a:spcBef>
                <a:spcPts val="1135"/>
              </a:spcBef>
              <a:buSzPct val="130508"/>
              <a:buFont typeface="Arial"/>
              <a:buChar char="•"/>
              <a:tabLst>
                <a:tab pos="282575" algn="l"/>
              </a:tabLst>
            </a:pPr>
            <a:r>
              <a:rPr lang="en-US" sz="2950" dirty="0" smtClean="0">
                <a:latin typeface="Carlito"/>
                <a:cs typeface="Carlito"/>
              </a:rPr>
              <a:t>Improvements from 2019 were reported with developing new goals that are specific and measurable; and evaluating progress toward meeting goals using objective and verifiable measures (6d-6e).</a:t>
            </a:r>
            <a:endParaRPr sz="2950" dirty="0">
              <a:latin typeface="Carlito"/>
              <a:cs typeface="Carlito"/>
            </a:endParaRPr>
          </a:p>
        </p:txBody>
      </p:sp>
      <p:sp>
        <p:nvSpPr>
          <p:cNvPr id="7" name="object 7"/>
          <p:cNvSpPr txBox="1">
            <a:spLocks noGrp="1"/>
          </p:cNvSpPr>
          <p:nvPr>
            <p:ph type="title"/>
          </p:nvPr>
        </p:nvSpPr>
        <p:spPr>
          <a:xfrm>
            <a:off x="3473128" y="431671"/>
            <a:ext cx="3765872" cy="695960"/>
          </a:xfrm>
          <a:prstGeom prst="rect">
            <a:avLst/>
          </a:prstGeom>
        </p:spPr>
        <p:txBody>
          <a:bodyPr vert="horz" wrap="square" lIns="0" tIns="12700" rIns="0" bIns="0" rtlCol="0">
            <a:spAutoFit/>
          </a:bodyPr>
          <a:lstStyle/>
          <a:p>
            <a:pPr marL="12700">
              <a:lnSpc>
                <a:spcPct val="100000"/>
              </a:lnSpc>
              <a:spcBef>
                <a:spcPts val="100"/>
              </a:spcBef>
            </a:pPr>
            <a:r>
              <a:rPr sz="4400" spc="-5" dirty="0"/>
              <a:t>Strengths</a:t>
            </a:r>
            <a:endParaRPr sz="4400" dirty="0"/>
          </a:p>
        </p:txBody>
      </p:sp>
      <p:sp>
        <p:nvSpPr>
          <p:cNvPr id="8" name="object 8"/>
          <p:cNvSpPr/>
          <p:nvPr/>
        </p:nvSpPr>
        <p:spPr>
          <a:xfrm>
            <a:off x="285295" y="291758"/>
            <a:ext cx="2064033" cy="872819"/>
          </a:xfrm>
          <a:prstGeom prst="rect">
            <a:avLst/>
          </a:prstGeom>
          <a:blipFill>
            <a:blip r:embed="rId2"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64</a:t>
            </a:r>
            <a:endParaRP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pSp>
        <p:nvGrpSpPr>
          <p:cNvPr id="5" name="object 5"/>
          <p:cNvGrpSpPr/>
          <p:nvPr/>
        </p:nvGrpSpPr>
        <p:grpSpPr>
          <a:xfrm>
            <a:off x="457199" y="1600196"/>
            <a:ext cx="8534400" cy="4896485"/>
            <a:chOff x="457199" y="1600196"/>
            <a:chExt cx="8534400" cy="4896485"/>
          </a:xfrm>
        </p:grpSpPr>
        <p:sp>
          <p:nvSpPr>
            <p:cNvPr id="6" name="object 6"/>
            <p:cNvSpPr/>
            <p:nvPr/>
          </p:nvSpPr>
          <p:spPr>
            <a:xfrm>
              <a:off x="7905387" y="5596555"/>
              <a:ext cx="997525" cy="899562"/>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457199" y="1600196"/>
              <a:ext cx="8534400" cy="4876800"/>
            </a:xfrm>
            <a:custGeom>
              <a:avLst/>
              <a:gdLst/>
              <a:ahLst/>
              <a:cxnLst/>
              <a:rect l="l" t="t" r="r" b="b"/>
              <a:pathLst>
                <a:path w="8534400" h="4876800">
                  <a:moveTo>
                    <a:pt x="8534382" y="4876790"/>
                  </a:moveTo>
                  <a:lnTo>
                    <a:pt x="0" y="4876790"/>
                  </a:lnTo>
                  <a:lnTo>
                    <a:pt x="0" y="0"/>
                  </a:lnTo>
                  <a:lnTo>
                    <a:pt x="8534382" y="0"/>
                  </a:lnTo>
                  <a:lnTo>
                    <a:pt x="8534382" y="4876790"/>
                  </a:lnTo>
                  <a:close/>
                </a:path>
              </a:pathLst>
            </a:custGeom>
            <a:solidFill>
              <a:srgbClr val="FFFFFF"/>
            </a:solidFill>
          </p:spPr>
          <p:txBody>
            <a:bodyPr wrap="square" lIns="0" tIns="0" rIns="0" bIns="0" rtlCol="0"/>
            <a:lstStyle/>
            <a:p>
              <a:endParaRPr/>
            </a:p>
          </p:txBody>
        </p:sp>
      </p:grpSp>
      <p:sp>
        <p:nvSpPr>
          <p:cNvPr id="8" name="object 8"/>
          <p:cNvSpPr txBox="1"/>
          <p:nvPr/>
        </p:nvSpPr>
        <p:spPr>
          <a:xfrm>
            <a:off x="285295" y="1692932"/>
            <a:ext cx="8586790" cy="4828245"/>
          </a:xfrm>
          <a:prstGeom prst="rect">
            <a:avLst/>
          </a:prstGeom>
        </p:spPr>
        <p:txBody>
          <a:bodyPr vert="horz" wrap="square" lIns="0" tIns="30480" rIns="0" bIns="0" rtlCol="0">
            <a:spAutoFit/>
          </a:bodyPr>
          <a:lstStyle/>
          <a:p>
            <a:pPr marL="276225" marR="432434" indent="-264160">
              <a:lnSpc>
                <a:spcPct val="103200"/>
              </a:lnSpc>
              <a:spcBef>
                <a:spcPts val="240"/>
              </a:spcBef>
              <a:buSzPct val="129687"/>
              <a:buFont typeface="Arial"/>
              <a:buChar char="•"/>
              <a:tabLst>
                <a:tab pos="276860" algn="l"/>
              </a:tabLst>
            </a:pPr>
            <a:r>
              <a:rPr sz="2800" spc="-5" dirty="0">
                <a:latin typeface="Carlito"/>
                <a:cs typeface="Carlito"/>
              </a:rPr>
              <a:t>Youth </a:t>
            </a:r>
            <a:r>
              <a:rPr sz="2800" dirty="0">
                <a:latin typeface="Carlito"/>
                <a:cs typeface="Carlito"/>
              </a:rPr>
              <a:t>are </a:t>
            </a:r>
            <a:r>
              <a:rPr sz="2800" spc="-5" dirty="0">
                <a:latin typeface="Carlito"/>
                <a:cs typeface="Carlito"/>
              </a:rPr>
              <a:t>often not present. When </a:t>
            </a:r>
            <a:r>
              <a:rPr sz="2800" spc="-10" dirty="0">
                <a:latin typeface="Carlito"/>
                <a:cs typeface="Carlito"/>
              </a:rPr>
              <a:t>they </a:t>
            </a:r>
            <a:r>
              <a:rPr sz="2800" dirty="0">
                <a:latin typeface="Carlito"/>
                <a:cs typeface="Carlito"/>
              </a:rPr>
              <a:t>are,  </a:t>
            </a:r>
            <a:r>
              <a:rPr sz="2800" spc="-10" dirty="0">
                <a:latin typeface="Carlito"/>
                <a:cs typeface="Carlito"/>
              </a:rPr>
              <a:t>they </a:t>
            </a:r>
            <a:r>
              <a:rPr sz="2800" spc="-5" dirty="0">
                <a:latin typeface="Carlito"/>
                <a:cs typeface="Carlito"/>
              </a:rPr>
              <a:t>often do not </a:t>
            </a:r>
            <a:r>
              <a:rPr sz="2800" spc="-10" dirty="0">
                <a:latin typeface="Carlito"/>
                <a:cs typeface="Carlito"/>
              </a:rPr>
              <a:t>constructively contribute to </a:t>
            </a:r>
            <a:r>
              <a:rPr sz="2800" spc="-10" dirty="0" smtClean="0">
                <a:latin typeface="Carlito"/>
                <a:cs typeface="Carlito"/>
              </a:rPr>
              <a:t>care </a:t>
            </a:r>
            <a:r>
              <a:rPr sz="2800" spc="-5" dirty="0">
                <a:latin typeface="Carlito"/>
                <a:cs typeface="Carlito"/>
              </a:rPr>
              <a:t>planning</a:t>
            </a:r>
            <a:r>
              <a:rPr sz="2800" spc="-10" dirty="0">
                <a:latin typeface="Carlito"/>
                <a:cs typeface="Carlito"/>
              </a:rPr>
              <a:t> </a:t>
            </a:r>
            <a:r>
              <a:rPr sz="2800" spc="-5" dirty="0">
                <a:latin typeface="Carlito"/>
                <a:cs typeface="Carlito"/>
              </a:rPr>
              <a:t>(3b)</a:t>
            </a:r>
            <a:endParaRPr sz="2800" dirty="0">
              <a:latin typeface="Carlito"/>
              <a:cs typeface="Carlito"/>
            </a:endParaRPr>
          </a:p>
          <a:p>
            <a:pPr marL="276225" marR="5080" indent="-264160" algn="just">
              <a:lnSpc>
                <a:spcPct val="102699"/>
              </a:lnSpc>
              <a:spcBef>
                <a:spcPts val="1440"/>
              </a:spcBef>
              <a:buSzPct val="129687"/>
              <a:buFont typeface="Arial"/>
              <a:buChar char="•"/>
              <a:tabLst>
                <a:tab pos="276860" algn="l"/>
              </a:tabLst>
            </a:pPr>
            <a:r>
              <a:rPr sz="2800" spc="-5" dirty="0">
                <a:latin typeface="Carlito"/>
                <a:cs typeface="Carlito"/>
              </a:rPr>
              <a:t>Natural supports </a:t>
            </a:r>
            <a:r>
              <a:rPr lang="en-US" sz="2800" spc="-5" dirty="0" smtClean="0">
                <a:latin typeface="Carlito"/>
                <a:cs typeface="Carlito"/>
              </a:rPr>
              <a:t>also are not consistent a part of team, and </a:t>
            </a:r>
            <a:r>
              <a:rPr sz="2800" dirty="0" smtClean="0">
                <a:latin typeface="Carlito"/>
                <a:cs typeface="Carlito"/>
              </a:rPr>
              <a:t>are </a:t>
            </a:r>
            <a:r>
              <a:rPr sz="2800" spc="-5" dirty="0" smtClean="0">
                <a:latin typeface="Carlito"/>
                <a:cs typeface="Carlito"/>
              </a:rPr>
              <a:t>often </a:t>
            </a:r>
            <a:r>
              <a:rPr lang="en-US" sz="2800" spc="-5" dirty="0" smtClean="0">
                <a:latin typeface="Carlito"/>
                <a:cs typeface="Carlito"/>
              </a:rPr>
              <a:t>not </a:t>
            </a:r>
            <a:r>
              <a:rPr sz="2800" spc="-5" dirty="0" smtClean="0">
                <a:latin typeface="Carlito"/>
                <a:cs typeface="Carlito"/>
              </a:rPr>
              <a:t>present</a:t>
            </a:r>
            <a:r>
              <a:rPr lang="en-US" sz="2800" spc="-5" dirty="0" smtClean="0">
                <a:latin typeface="Carlito"/>
                <a:cs typeface="Carlito"/>
              </a:rPr>
              <a:t> at meetings</a:t>
            </a:r>
            <a:r>
              <a:rPr sz="2800" spc="-5" dirty="0" smtClean="0">
                <a:latin typeface="Carlito"/>
                <a:cs typeface="Carlito"/>
              </a:rPr>
              <a:t>, </a:t>
            </a:r>
            <a:r>
              <a:rPr sz="2800" dirty="0" smtClean="0">
                <a:latin typeface="Carlito"/>
                <a:cs typeface="Carlito"/>
              </a:rPr>
              <a:t>and  </a:t>
            </a:r>
            <a:r>
              <a:rPr sz="2800" spc="-10" dirty="0" smtClean="0">
                <a:latin typeface="Carlito"/>
                <a:cs typeface="Carlito"/>
              </a:rPr>
              <a:t>when they </a:t>
            </a:r>
            <a:r>
              <a:rPr sz="2800" dirty="0" smtClean="0">
                <a:latin typeface="Carlito"/>
                <a:cs typeface="Carlito"/>
              </a:rPr>
              <a:t>are</a:t>
            </a:r>
            <a:r>
              <a:rPr lang="en-US" sz="2800" dirty="0" smtClean="0">
                <a:latin typeface="Carlito"/>
                <a:cs typeface="Carlito"/>
              </a:rPr>
              <a:t>,</a:t>
            </a:r>
            <a:r>
              <a:rPr sz="2800" dirty="0" smtClean="0">
                <a:latin typeface="Carlito"/>
                <a:cs typeface="Carlito"/>
              </a:rPr>
              <a:t> </a:t>
            </a:r>
            <a:r>
              <a:rPr sz="2800" spc="-5" dirty="0" smtClean="0">
                <a:latin typeface="Carlito"/>
                <a:cs typeface="Carlito"/>
              </a:rPr>
              <a:t>do not </a:t>
            </a:r>
            <a:r>
              <a:rPr sz="2800" dirty="0" smtClean="0">
                <a:latin typeface="Carlito"/>
                <a:cs typeface="Carlito"/>
              </a:rPr>
              <a:t>actively </a:t>
            </a:r>
            <a:r>
              <a:rPr sz="2800" spc="-5" dirty="0" smtClean="0">
                <a:latin typeface="Carlito"/>
                <a:cs typeface="Carlito"/>
              </a:rPr>
              <a:t>participate in </a:t>
            </a:r>
            <a:r>
              <a:rPr sz="2800" spc="-10" dirty="0" smtClean="0">
                <a:latin typeface="Carlito"/>
                <a:cs typeface="Carlito"/>
              </a:rPr>
              <a:t>care  </a:t>
            </a:r>
            <a:r>
              <a:rPr sz="2800" spc="-5" dirty="0" smtClean="0">
                <a:latin typeface="Carlito"/>
                <a:cs typeface="Carlito"/>
              </a:rPr>
              <a:t>planning</a:t>
            </a:r>
            <a:r>
              <a:rPr sz="2800" spc="-10" dirty="0" smtClean="0">
                <a:latin typeface="Carlito"/>
                <a:cs typeface="Carlito"/>
              </a:rPr>
              <a:t> </a:t>
            </a:r>
            <a:r>
              <a:rPr sz="2800" spc="-5" dirty="0" smtClean="0">
                <a:latin typeface="Carlito"/>
                <a:cs typeface="Carlito"/>
              </a:rPr>
              <a:t>(5c)</a:t>
            </a:r>
            <a:endParaRPr lang="en-US" sz="2800" spc="-5" dirty="0" smtClean="0">
              <a:latin typeface="Carlito"/>
              <a:cs typeface="Carlito"/>
            </a:endParaRPr>
          </a:p>
          <a:p>
            <a:pPr marL="276225" marR="5080" indent="-264160" algn="just">
              <a:lnSpc>
                <a:spcPct val="102699"/>
              </a:lnSpc>
              <a:spcBef>
                <a:spcPts val="1440"/>
              </a:spcBef>
              <a:buSzPct val="129687"/>
              <a:buFont typeface="Arial"/>
              <a:buChar char="•"/>
              <a:tabLst>
                <a:tab pos="276860" algn="l"/>
              </a:tabLst>
            </a:pPr>
            <a:r>
              <a:rPr lang="en-US" sz="2800" spc="-5" dirty="0" smtClean="0">
                <a:latin typeface="Carlito"/>
                <a:cs typeface="Carlito"/>
              </a:rPr>
              <a:t>Discussion around how they will know needs/goals have sufficiently been met to warrant transition is lower, dropping from 66% in 2019 to 62%.</a:t>
            </a:r>
            <a:endParaRPr sz="2800" dirty="0">
              <a:latin typeface="Carlito"/>
              <a:cs typeface="Carlito"/>
            </a:endParaRPr>
          </a:p>
        </p:txBody>
      </p:sp>
      <p:sp>
        <p:nvSpPr>
          <p:cNvPr id="9" name="object 9"/>
          <p:cNvSpPr txBox="1">
            <a:spLocks noGrp="1"/>
          </p:cNvSpPr>
          <p:nvPr>
            <p:ph type="title"/>
          </p:nvPr>
        </p:nvSpPr>
        <p:spPr>
          <a:xfrm>
            <a:off x="2730038" y="431671"/>
            <a:ext cx="5994209" cy="695960"/>
          </a:xfrm>
          <a:prstGeom prst="rect">
            <a:avLst/>
          </a:prstGeom>
        </p:spPr>
        <p:txBody>
          <a:bodyPr vert="horz" wrap="square" lIns="0" tIns="12700" rIns="0" bIns="0" rtlCol="0">
            <a:spAutoFit/>
          </a:bodyPr>
          <a:lstStyle/>
          <a:p>
            <a:pPr marL="12700">
              <a:lnSpc>
                <a:spcPct val="100000"/>
              </a:lnSpc>
              <a:spcBef>
                <a:spcPts val="100"/>
              </a:spcBef>
            </a:pPr>
            <a:r>
              <a:rPr sz="4400" spc="-10" dirty="0"/>
              <a:t>Areas </a:t>
            </a:r>
            <a:r>
              <a:rPr sz="4400" spc="-5" dirty="0"/>
              <a:t>for</a:t>
            </a:r>
            <a:r>
              <a:rPr sz="4400" spc="-85" dirty="0"/>
              <a:t> </a:t>
            </a:r>
            <a:r>
              <a:rPr sz="4400" spc="-5" dirty="0"/>
              <a:t>Improvement</a:t>
            </a:r>
            <a:endParaRPr sz="4400" dirty="0"/>
          </a:p>
        </p:txBody>
      </p:sp>
      <p:sp>
        <p:nvSpPr>
          <p:cNvPr id="10" name="object 10"/>
          <p:cNvSpPr/>
          <p:nvPr/>
        </p:nvSpPr>
        <p:spPr>
          <a:xfrm>
            <a:off x="285295" y="291758"/>
            <a:ext cx="2064033" cy="872819"/>
          </a:xfrm>
          <a:prstGeom prst="rect">
            <a:avLst/>
          </a:prstGeom>
          <a:blipFill>
            <a:blip r:embed="rId3" cstate="print"/>
            <a:stretch>
              <a:fillRect/>
            </a:stretch>
          </a:blipFill>
        </p:spPr>
        <p:txBody>
          <a:bodyPr wrap="square" lIns="0" tIns="0" rIns="0" bIns="0" rtlCol="0"/>
          <a:lstStyle/>
          <a:p>
            <a:endParaRPr/>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65</a:t>
            </a:r>
            <a:endParaRP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pSp>
        <p:nvGrpSpPr>
          <p:cNvPr id="4" name="object 4"/>
          <p:cNvGrpSpPr/>
          <p:nvPr/>
        </p:nvGrpSpPr>
        <p:grpSpPr>
          <a:xfrm>
            <a:off x="6476987" y="2209795"/>
            <a:ext cx="704850" cy="1447800"/>
            <a:chOff x="6476987" y="2209795"/>
            <a:chExt cx="704850" cy="1447800"/>
          </a:xfrm>
        </p:grpSpPr>
        <p:sp>
          <p:nvSpPr>
            <p:cNvPr id="7" name="object 7"/>
            <p:cNvSpPr/>
            <p:nvPr/>
          </p:nvSpPr>
          <p:spPr>
            <a:xfrm>
              <a:off x="6476987" y="2209795"/>
              <a:ext cx="704850" cy="1447800"/>
            </a:xfrm>
            <a:custGeom>
              <a:avLst/>
              <a:gdLst/>
              <a:ahLst/>
              <a:cxnLst/>
              <a:rect l="l" t="t" r="r" b="b"/>
              <a:pathLst>
                <a:path w="704850" h="1447800">
                  <a:moveTo>
                    <a:pt x="352274" y="1447797"/>
                  </a:moveTo>
                  <a:lnTo>
                    <a:pt x="0" y="1095522"/>
                  </a:lnTo>
                  <a:lnTo>
                    <a:pt x="176149" y="1095522"/>
                  </a:lnTo>
                  <a:lnTo>
                    <a:pt x="176149" y="0"/>
                  </a:lnTo>
                  <a:lnTo>
                    <a:pt x="528423" y="0"/>
                  </a:lnTo>
                  <a:lnTo>
                    <a:pt x="528423" y="1095522"/>
                  </a:lnTo>
                  <a:lnTo>
                    <a:pt x="704573" y="1095522"/>
                  </a:lnTo>
                  <a:lnTo>
                    <a:pt x="352274" y="1447797"/>
                  </a:lnTo>
                  <a:close/>
                </a:path>
              </a:pathLst>
            </a:custGeom>
            <a:solidFill>
              <a:srgbClr val="3A2154"/>
            </a:solidFill>
          </p:spPr>
          <p:txBody>
            <a:bodyPr wrap="square" lIns="0" tIns="0" rIns="0" bIns="0" rtlCol="0"/>
            <a:lstStyle/>
            <a:p>
              <a:endParaRPr/>
            </a:p>
          </p:txBody>
        </p:sp>
        <p:sp>
          <p:nvSpPr>
            <p:cNvPr id="8" name="object 8"/>
            <p:cNvSpPr/>
            <p:nvPr/>
          </p:nvSpPr>
          <p:spPr>
            <a:xfrm>
              <a:off x="6476987" y="2209795"/>
              <a:ext cx="704850" cy="1447800"/>
            </a:xfrm>
            <a:custGeom>
              <a:avLst/>
              <a:gdLst/>
              <a:ahLst/>
              <a:cxnLst/>
              <a:rect l="l" t="t" r="r" b="b"/>
              <a:pathLst>
                <a:path w="704850" h="1447800">
                  <a:moveTo>
                    <a:pt x="704573" y="1095522"/>
                  </a:moveTo>
                  <a:lnTo>
                    <a:pt x="352274" y="1447797"/>
                  </a:lnTo>
                  <a:lnTo>
                    <a:pt x="0" y="1095522"/>
                  </a:lnTo>
                  <a:lnTo>
                    <a:pt x="176149" y="1095522"/>
                  </a:lnTo>
                  <a:lnTo>
                    <a:pt x="176149" y="0"/>
                  </a:lnTo>
                  <a:lnTo>
                    <a:pt x="528423" y="0"/>
                  </a:lnTo>
                  <a:lnTo>
                    <a:pt x="528423" y="1095522"/>
                  </a:lnTo>
                  <a:lnTo>
                    <a:pt x="704573" y="1095522"/>
                  </a:lnTo>
                  <a:close/>
                </a:path>
              </a:pathLst>
            </a:custGeom>
            <a:ln w="25399">
              <a:solidFill>
                <a:srgbClr val="2A173D"/>
              </a:solidFill>
            </a:ln>
          </p:spPr>
          <p:txBody>
            <a:bodyPr wrap="square" lIns="0" tIns="0" rIns="0" bIns="0" rtlCol="0"/>
            <a:lstStyle/>
            <a:p>
              <a:endParaRPr/>
            </a:p>
          </p:txBody>
        </p:sp>
      </p:grpSp>
      <p:sp>
        <p:nvSpPr>
          <p:cNvPr id="9" name="object 9"/>
          <p:cNvSpPr txBox="1">
            <a:spLocks noGrp="1"/>
          </p:cNvSpPr>
          <p:nvPr>
            <p:ph type="title"/>
          </p:nvPr>
        </p:nvSpPr>
        <p:spPr>
          <a:xfrm>
            <a:off x="5723347" y="1685137"/>
            <a:ext cx="2582453" cy="391160"/>
          </a:xfrm>
          <a:prstGeom prst="rect">
            <a:avLst/>
          </a:prstGeom>
        </p:spPr>
        <p:txBody>
          <a:bodyPr vert="horz" wrap="square" lIns="0" tIns="12700" rIns="0" bIns="0" rtlCol="0">
            <a:spAutoFit/>
          </a:bodyPr>
          <a:lstStyle/>
          <a:p>
            <a:pPr marL="12700">
              <a:lnSpc>
                <a:spcPct val="100000"/>
              </a:lnSpc>
              <a:spcBef>
                <a:spcPts val="100"/>
              </a:spcBef>
            </a:pPr>
            <a:r>
              <a:rPr sz="2400" spc="-5" dirty="0">
                <a:solidFill>
                  <a:srgbClr val="000000"/>
                </a:solidFill>
              </a:rPr>
              <a:t>Room for</a:t>
            </a:r>
            <a:r>
              <a:rPr sz="2400" spc="-90" dirty="0">
                <a:solidFill>
                  <a:srgbClr val="000000"/>
                </a:solidFill>
              </a:rPr>
              <a:t> </a:t>
            </a:r>
            <a:r>
              <a:rPr sz="2400" spc="-5" dirty="0">
                <a:solidFill>
                  <a:srgbClr val="000000"/>
                </a:solidFill>
              </a:rPr>
              <a:t>Growth</a:t>
            </a:r>
            <a:endParaRPr sz="2400" dirty="0"/>
          </a:p>
        </p:txBody>
      </p:sp>
      <p:grpSp>
        <p:nvGrpSpPr>
          <p:cNvPr id="10" name="object 10"/>
          <p:cNvGrpSpPr/>
          <p:nvPr/>
        </p:nvGrpSpPr>
        <p:grpSpPr>
          <a:xfrm>
            <a:off x="2340112" y="4711690"/>
            <a:ext cx="730250" cy="1320800"/>
            <a:chOff x="2340112" y="4711690"/>
            <a:chExt cx="730250" cy="1320800"/>
          </a:xfrm>
        </p:grpSpPr>
        <p:sp>
          <p:nvSpPr>
            <p:cNvPr id="11" name="object 11"/>
            <p:cNvSpPr/>
            <p:nvPr/>
          </p:nvSpPr>
          <p:spPr>
            <a:xfrm>
              <a:off x="2352812" y="4724390"/>
              <a:ext cx="704850" cy="1295400"/>
            </a:xfrm>
            <a:custGeom>
              <a:avLst/>
              <a:gdLst/>
              <a:ahLst/>
              <a:cxnLst/>
              <a:rect l="l" t="t" r="r" b="b"/>
              <a:pathLst>
                <a:path w="704850" h="1295400">
                  <a:moveTo>
                    <a:pt x="528431" y="1295397"/>
                  </a:moveTo>
                  <a:lnTo>
                    <a:pt x="176132" y="1295397"/>
                  </a:lnTo>
                  <a:lnTo>
                    <a:pt x="176132" y="352274"/>
                  </a:lnTo>
                  <a:lnTo>
                    <a:pt x="0" y="352274"/>
                  </a:lnTo>
                  <a:lnTo>
                    <a:pt x="352281" y="0"/>
                  </a:lnTo>
                  <a:lnTo>
                    <a:pt x="704556" y="352274"/>
                  </a:lnTo>
                  <a:lnTo>
                    <a:pt x="528431" y="352274"/>
                  </a:lnTo>
                  <a:lnTo>
                    <a:pt x="528431" y="1295397"/>
                  </a:lnTo>
                  <a:close/>
                </a:path>
              </a:pathLst>
            </a:custGeom>
            <a:solidFill>
              <a:srgbClr val="3A2154"/>
            </a:solidFill>
          </p:spPr>
          <p:txBody>
            <a:bodyPr wrap="square" lIns="0" tIns="0" rIns="0" bIns="0" rtlCol="0"/>
            <a:lstStyle/>
            <a:p>
              <a:endParaRPr/>
            </a:p>
          </p:txBody>
        </p:sp>
        <p:sp>
          <p:nvSpPr>
            <p:cNvPr id="12" name="object 12"/>
            <p:cNvSpPr/>
            <p:nvPr/>
          </p:nvSpPr>
          <p:spPr>
            <a:xfrm>
              <a:off x="2352812" y="4724390"/>
              <a:ext cx="704850" cy="1295400"/>
            </a:xfrm>
            <a:custGeom>
              <a:avLst/>
              <a:gdLst/>
              <a:ahLst/>
              <a:cxnLst/>
              <a:rect l="l" t="t" r="r" b="b"/>
              <a:pathLst>
                <a:path w="704850" h="1295400">
                  <a:moveTo>
                    <a:pt x="0" y="352274"/>
                  </a:moveTo>
                  <a:lnTo>
                    <a:pt x="352281" y="0"/>
                  </a:lnTo>
                  <a:lnTo>
                    <a:pt x="704556" y="352274"/>
                  </a:lnTo>
                  <a:lnTo>
                    <a:pt x="528431" y="352274"/>
                  </a:lnTo>
                  <a:lnTo>
                    <a:pt x="528431" y="1295397"/>
                  </a:lnTo>
                  <a:lnTo>
                    <a:pt x="176132" y="1295397"/>
                  </a:lnTo>
                  <a:lnTo>
                    <a:pt x="176132" y="352274"/>
                  </a:lnTo>
                  <a:lnTo>
                    <a:pt x="0" y="352274"/>
                  </a:lnTo>
                  <a:close/>
                </a:path>
              </a:pathLst>
            </a:custGeom>
            <a:ln w="25399">
              <a:solidFill>
                <a:srgbClr val="2A173D"/>
              </a:solidFill>
            </a:ln>
          </p:spPr>
          <p:txBody>
            <a:bodyPr wrap="square" lIns="0" tIns="0" rIns="0" bIns="0" rtlCol="0"/>
            <a:lstStyle/>
            <a:p>
              <a:endParaRPr/>
            </a:p>
          </p:txBody>
        </p:sp>
      </p:grpSp>
      <p:sp>
        <p:nvSpPr>
          <p:cNvPr id="13" name="object 13"/>
          <p:cNvSpPr/>
          <p:nvPr/>
        </p:nvSpPr>
        <p:spPr>
          <a:xfrm>
            <a:off x="3499710" y="245076"/>
            <a:ext cx="1959284" cy="806605"/>
          </a:xfrm>
          <a:prstGeom prst="rect">
            <a:avLst/>
          </a:prstGeom>
          <a:blipFill>
            <a:blip r:embed="rId2" cstate="print"/>
            <a:stretch>
              <a:fillRect/>
            </a:stretch>
          </a:blipFill>
        </p:spPr>
        <p:txBody>
          <a:bodyPr wrap="square" lIns="0" tIns="0" rIns="0" bIns="0" rtlCol="0"/>
          <a:lstStyle/>
          <a:p>
            <a:endParaRPr/>
          </a:p>
        </p:txBody>
      </p:sp>
      <p:sp>
        <p:nvSpPr>
          <p:cNvPr id="15" name="object 15"/>
          <p:cNvSpPr txBox="1"/>
          <p:nvPr/>
        </p:nvSpPr>
        <p:spPr>
          <a:xfrm>
            <a:off x="1725236" y="6180928"/>
            <a:ext cx="2160964" cy="307777"/>
          </a:xfrm>
          <a:prstGeom prst="rect">
            <a:avLst/>
          </a:prstGeom>
        </p:spPr>
        <p:txBody>
          <a:bodyPr vert="horz" wrap="square" lIns="0" tIns="0" rIns="0" bIns="0" rtlCol="0">
            <a:spAutoFit/>
          </a:bodyPr>
          <a:lstStyle/>
          <a:p>
            <a:pPr marL="12700">
              <a:lnSpc>
                <a:spcPts val="2380"/>
              </a:lnSpc>
            </a:pPr>
            <a:r>
              <a:rPr sz="2400" spc="-5" dirty="0">
                <a:latin typeface="Carlito"/>
                <a:cs typeface="Carlito"/>
              </a:rPr>
              <a:t>Top</a:t>
            </a:r>
            <a:r>
              <a:rPr sz="2400" spc="-80" dirty="0">
                <a:latin typeface="Carlito"/>
                <a:cs typeface="Carlito"/>
              </a:rPr>
              <a:t> </a:t>
            </a:r>
            <a:r>
              <a:rPr sz="2400" spc="-5" dirty="0">
                <a:latin typeface="Carlito"/>
                <a:cs typeface="Carlito"/>
              </a:rPr>
              <a:t>Performers</a:t>
            </a:r>
            <a:endParaRPr sz="2400" dirty="0">
              <a:latin typeface="Carlito"/>
              <a:cs typeface="Carlito"/>
            </a:endParaRPr>
          </a:p>
        </p:txBody>
      </p:sp>
      <p:sp>
        <p:nvSpPr>
          <p:cNvPr id="16" name="object 16"/>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66</a:t>
            </a:r>
            <a:endParaRPr dirty="0"/>
          </a:p>
        </p:txBody>
      </p:sp>
      <p:graphicFrame>
        <p:nvGraphicFramePr>
          <p:cNvPr id="19" name="Chart 18"/>
          <p:cNvGraphicFramePr/>
          <p:nvPr>
            <p:extLst>
              <p:ext uri="{D42A27DB-BD31-4B8C-83A1-F6EECF244321}">
                <p14:modId xmlns:p14="http://schemas.microsoft.com/office/powerpoint/2010/main" val="1428410539"/>
              </p:ext>
            </p:extLst>
          </p:nvPr>
        </p:nvGraphicFramePr>
        <p:xfrm>
          <a:off x="533400" y="1244864"/>
          <a:ext cx="8432782" cy="4731995"/>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p:cNvSpPr txBox="1"/>
          <p:nvPr/>
        </p:nvSpPr>
        <p:spPr>
          <a:xfrm>
            <a:off x="66645" y="2579161"/>
            <a:ext cx="400110" cy="2693546"/>
          </a:xfrm>
          <a:prstGeom prst="rect">
            <a:avLst/>
          </a:prstGeom>
          <a:noFill/>
        </p:spPr>
        <p:txBody>
          <a:bodyPr vert="vert270" wrap="square" rtlCol="0">
            <a:spAutoFit/>
          </a:bodyPr>
          <a:lstStyle/>
          <a:p>
            <a:r>
              <a:rPr lang="en-US" sz="1400" dirty="0" smtClean="0"/>
              <a:t>Standard Deviation from the Mean</a:t>
            </a:r>
            <a:endParaRPr lang="en-US" sz="1400" dirty="0"/>
          </a:p>
        </p:txBody>
      </p:sp>
    </p:spTree>
    <p:extLst>
      <p:ext uri="{BB962C8B-B14F-4D97-AF65-F5344CB8AC3E}">
        <p14:creationId xmlns:p14="http://schemas.microsoft.com/office/powerpoint/2010/main" val="35126403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grpSp>
        <p:nvGrpSpPr>
          <p:cNvPr id="4" name="object 4"/>
          <p:cNvGrpSpPr/>
          <p:nvPr/>
        </p:nvGrpSpPr>
        <p:grpSpPr>
          <a:xfrm>
            <a:off x="6476987" y="2209795"/>
            <a:ext cx="704850" cy="1447800"/>
            <a:chOff x="6476987" y="2209795"/>
            <a:chExt cx="704850" cy="1447800"/>
          </a:xfrm>
        </p:grpSpPr>
        <p:sp>
          <p:nvSpPr>
            <p:cNvPr id="7" name="object 7"/>
            <p:cNvSpPr/>
            <p:nvPr/>
          </p:nvSpPr>
          <p:spPr>
            <a:xfrm>
              <a:off x="6476987" y="2209795"/>
              <a:ext cx="704850" cy="1447800"/>
            </a:xfrm>
            <a:custGeom>
              <a:avLst/>
              <a:gdLst/>
              <a:ahLst/>
              <a:cxnLst/>
              <a:rect l="l" t="t" r="r" b="b"/>
              <a:pathLst>
                <a:path w="704850" h="1447800">
                  <a:moveTo>
                    <a:pt x="352274" y="1447797"/>
                  </a:moveTo>
                  <a:lnTo>
                    <a:pt x="0" y="1095522"/>
                  </a:lnTo>
                  <a:lnTo>
                    <a:pt x="176149" y="1095522"/>
                  </a:lnTo>
                  <a:lnTo>
                    <a:pt x="176149" y="0"/>
                  </a:lnTo>
                  <a:lnTo>
                    <a:pt x="528423" y="0"/>
                  </a:lnTo>
                  <a:lnTo>
                    <a:pt x="528423" y="1095522"/>
                  </a:lnTo>
                  <a:lnTo>
                    <a:pt x="704573" y="1095522"/>
                  </a:lnTo>
                  <a:lnTo>
                    <a:pt x="352274" y="1447797"/>
                  </a:lnTo>
                  <a:close/>
                </a:path>
              </a:pathLst>
            </a:custGeom>
            <a:solidFill>
              <a:srgbClr val="3A2154"/>
            </a:solidFill>
          </p:spPr>
          <p:txBody>
            <a:bodyPr wrap="square" lIns="0" tIns="0" rIns="0" bIns="0" rtlCol="0"/>
            <a:lstStyle/>
            <a:p>
              <a:endParaRPr/>
            </a:p>
          </p:txBody>
        </p:sp>
        <p:sp>
          <p:nvSpPr>
            <p:cNvPr id="8" name="object 8"/>
            <p:cNvSpPr/>
            <p:nvPr/>
          </p:nvSpPr>
          <p:spPr>
            <a:xfrm>
              <a:off x="6476987" y="2209795"/>
              <a:ext cx="704850" cy="1447800"/>
            </a:xfrm>
            <a:custGeom>
              <a:avLst/>
              <a:gdLst/>
              <a:ahLst/>
              <a:cxnLst/>
              <a:rect l="l" t="t" r="r" b="b"/>
              <a:pathLst>
                <a:path w="704850" h="1447800">
                  <a:moveTo>
                    <a:pt x="704573" y="1095522"/>
                  </a:moveTo>
                  <a:lnTo>
                    <a:pt x="352274" y="1447797"/>
                  </a:lnTo>
                  <a:lnTo>
                    <a:pt x="0" y="1095522"/>
                  </a:lnTo>
                  <a:lnTo>
                    <a:pt x="176149" y="1095522"/>
                  </a:lnTo>
                  <a:lnTo>
                    <a:pt x="176149" y="0"/>
                  </a:lnTo>
                  <a:lnTo>
                    <a:pt x="528423" y="0"/>
                  </a:lnTo>
                  <a:lnTo>
                    <a:pt x="528423" y="1095522"/>
                  </a:lnTo>
                  <a:lnTo>
                    <a:pt x="704573" y="1095522"/>
                  </a:lnTo>
                  <a:close/>
                </a:path>
              </a:pathLst>
            </a:custGeom>
            <a:ln w="25399">
              <a:solidFill>
                <a:srgbClr val="2A173D"/>
              </a:solidFill>
            </a:ln>
          </p:spPr>
          <p:txBody>
            <a:bodyPr wrap="square" lIns="0" tIns="0" rIns="0" bIns="0" rtlCol="0"/>
            <a:lstStyle/>
            <a:p>
              <a:endParaRPr/>
            </a:p>
          </p:txBody>
        </p:sp>
      </p:grpSp>
      <p:sp>
        <p:nvSpPr>
          <p:cNvPr id="9" name="object 9"/>
          <p:cNvSpPr txBox="1">
            <a:spLocks noGrp="1"/>
          </p:cNvSpPr>
          <p:nvPr>
            <p:ph type="title"/>
          </p:nvPr>
        </p:nvSpPr>
        <p:spPr>
          <a:xfrm>
            <a:off x="5723347" y="1685137"/>
            <a:ext cx="2582453" cy="391160"/>
          </a:xfrm>
          <a:prstGeom prst="rect">
            <a:avLst/>
          </a:prstGeom>
        </p:spPr>
        <p:txBody>
          <a:bodyPr vert="horz" wrap="square" lIns="0" tIns="12700" rIns="0" bIns="0" rtlCol="0">
            <a:spAutoFit/>
          </a:bodyPr>
          <a:lstStyle/>
          <a:p>
            <a:pPr marL="12700">
              <a:lnSpc>
                <a:spcPct val="100000"/>
              </a:lnSpc>
              <a:spcBef>
                <a:spcPts val="100"/>
              </a:spcBef>
            </a:pPr>
            <a:r>
              <a:rPr sz="2400" spc="-5" dirty="0">
                <a:solidFill>
                  <a:srgbClr val="000000"/>
                </a:solidFill>
              </a:rPr>
              <a:t>Room for</a:t>
            </a:r>
            <a:r>
              <a:rPr sz="2400" spc="-90" dirty="0">
                <a:solidFill>
                  <a:srgbClr val="000000"/>
                </a:solidFill>
              </a:rPr>
              <a:t> </a:t>
            </a:r>
            <a:r>
              <a:rPr sz="2400" spc="-5" dirty="0">
                <a:solidFill>
                  <a:srgbClr val="000000"/>
                </a:solidFill>
              </a:rPr>
              <a:t>Growth</a:t>
            </a:r>
            <a:endParaRPr sz="2400" dirty="0"/>
          </a:p>
        </p:txBody>
      </p:sp>
      <p:grpSp>
        <p:nvGrpSpPr>
          <p:cNvPr id="10" name="object 10"/>
          <p:cNvGrpSpPr/>
          <p:nvPr/>
        </p:nvGrpSpPr>
        <p:grpSpPr>
          <a:xfrm>
            <a:off x="2340112" y="4711690"/>
            <a:ext cx="730250" cy="1320800"/>
            <a:chOff x="2340112" y="4711690"/>
            <a:chExt cx="730250" cy="1320800"/>
          </a:xfrm>
        </p:grpSpPr>
        <p:sp>
          <p:nvSpPr>
            <p:cNvPr id="11" name="object 11"/>
            <p:cNvSpPr/>
            <p:nvPr/>
          </p:nvSpPr>
          <p:spPr>
            <a:xfrm>
              <a:off x="2352812" y="4724390"/>
              <a:ext cx="704850" cy="1295400"/>
            </a:xfrm>
            <a:custGeom>
              <a:avLst/>
              <a:gdLst/>
              <a:ahLst/>
              <a:cxnLst/>
              <a:rect l="l" t="t" r="r" b="b"/>
              <a:pathLst>
                <a:path w="704850" h="1295400">
                  <a:moveTo>
                    <a:pt x="528431" y="1295397"/>
                  </a:moveTo>
                  <a:lnTo>
                    <a:pt x="176132" y="1295397"/>
                  </a:lnTo>
                  <a:lnTo>
                    <a:pt x="176132" y="352274"/>
                  </a:lnTo>
                  <a:lnTo>
                    <a:pt x="0" y="352274"/>
                  </a:lnTo>
                  <a:lnTo>
                    <a:pt x="352281" y="0"/>
                  </a:lnTo>
                  <a:lnTo>
                    <a:pt x="704556" y="352274"/>
                  </a:lnTo>
                  <a:lnTo>
                    <a:pt x="528431" y="352274"/>
                  </a:lnTo>
                  <a:lnTo>
                    <a:pt x="528431" y="1295397"/>
                  </a:lnTo>
                  <a:close/>
                </a:path>
              </a:pathLst>
            </a:custGeom>
            <a:solidFill>
              <a:srgbClr val="3A2154"/>
            </a:solidFill>
          </p:spPr>
          <p:txBody>
            <a:bodyPr wrap="square" lIns="0" tIns="0" rIns="0" bIns="0" rtlCol="0"/>
            <a:lstStyle/>
            <a:p>
              <a:endParaRPr/>
            </a:p>
          </p:txBody>
        </p:sp>
        <p:sp>
          <p:nvSpPr>
            <p:cNvPr id="12" name="object 12"/>
            <p:cNvSpPr/>
            <p:nvPr/>
          </p:nvSpPr>
          <p:spPr>
            <a:xfrm>
              <a:off x="2352812" y="4724390"/>
              <a:ext cx="704850" cy="1295400"/>
            </a:xfrm>
            <a:custGeom>
              <a:avLst/>
              <a:gdLst/>
              <a:ahLst/>
              <a:cxnLst/>
              <a:rect l="l" t="t" r="r" b="b"/>
              <a:pathLst>
                <a:path w="704850" h="1295400">
                  <a:moveTo>
                    <a:pt x="0" y="352274"/>
                  </a:moveTo>
                  <a:lnTo>
                    <a:pt x="352281" y="0"/>
                  </a:lnTo>
                  <a:lnTo>
                    <a:pt x="704556" y="352274"/>
                  </a:lnTo>
                  <a:lnTo>
                    <a:pt x="528431" y="352274"/>
                  </a:lnTo>
                  <a:lnTo>
                    <a:pt x="528431" y="1295397"/>
                  </a:lnTo>
                  <a:lnTo>
                    <a:pt x="176132" y="1295397"/>
                  </a:lnTo>
                  <a:lnTo>
                    <a:pt x="176132" y="352274"/>
                  </a:lnTo>
                  <a:lnTo>
                    <a:pt x="0" y="352274"/>
                  </a:lnTo>
                  <a:close/>
                </a:path>
              </a:pathLst>
            </a:custGeom>
            <a:ln w="25399">
              <a:solidFill>
                <a:srgbClr val="2A173D"/>
              </a:solidFill>
            </a:ln>
          </p:spPr>
          <p:txBody>
            <a:bodyPr wrap="square" lIns="0" tIns="0" rIns="0" bIns="0" rtlCol="0"/>
            <a:lstStyle/>
            <a:p>
              <a:endParaRPr/>
            </a:p>
          </p:txBody>
        </p:sp>
      </p:grpSp>
      <p:sp>
        <p:nvSpPr>
          <p:cNvPr id="15" name="object 15"/>
          <p:cNvSpPr txBox="1"/>
          <p:nvPr/>
        </p:nvSpPr>
        <p:spPr>
          <a:xfrm>
            <a:off x="1725236" y="6180928"/>
            <a:ext cx="2160964" cy="307777"/>
          </a:xfrm>
          <a:prstGeom prst="rect">
            <a:avLst/>
          </a:prstGeom>
        </p:spPr>
        <p:txBody>
          <a:bodyPr vert="horz" wrap="square" lIns="0" tIns="0" rIns="0" bIns="0" rtlCol="0">
            <a:spAutoFit/>
          </a:bodyPr>
          <a:lstStyle/>
          <a:p>
            <a:pPr marL="12700">
              <a:lnSpc>
                <a:spcPts val="2380"/>
              </a:lnSpc>
            </a:pPr>
            <a:r>
              <a:rPr sz="2400" spc="-5" dirty="0">
                <a:latin typeface="Carlito"/>
                <a:cs typeface="Carlito"/>
              </a:rPr>
              <a:t>Top</a:t>
            </a:r>
            <a:r>
              <a:rPr sz="2400" spc="-80" dirty="0">
                <a:latin typeface="Carlito"/>
                <a:cs typeface="Carlito"/>
              </a:rPr>
              <a:t> </a:t>
            </a:r>
            <a:r>
              <a:rPr sz="2400" spc="-5" dirty="0">
                <a:latin typeface="Carlito"/>
                <a:cs typeface="Carlito"/>
              </a:rPr>
              <a:t>Performers</a:t>
            </a:r>
            <a:endParaRPr sz="2400" dirty="0">
              <a:latin typeface="Carlito"/>
              <a:cs typeface="Carlito"/>
            </a:endParaRPr>
          </a:p>
        </p:txBody>
      </p:sp>
      <p:sp>
        <p:nvSpPr>
          <p:cNvPr id="16" name="object 16"/>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67</a:t>
            </a:r>
            <a:endParaRPr dirty="0"/>
          </a:p>
        </p:txBody>
      </p:sp>
      <p:graphicFrame>
        <p:nvGraphicFramePr>
          <p:cNvPr id="19" name="Chart 18"/>
          <p:cNvGraphicFramePr/>
          <p:nvPr>
            <p:extLst>
              <p:ext uri="{D42A27DB-BD31-4B8C-83A1-F6EECF244321}">
                <p14:modId xmlns:p14="http://schemas.microsoft.com/office/powerpoint/2010/main" val="1840029150"/>
              </p:ext>
            </p:extLst>
          </p:nvPr>
        </p:nvGraphicFramePr>
        <p:xfrm>
          <a:off x="533400" y="1244864"/>
          <a:ext cx="8432782" cy="4731995"/>
        </p:xfrm>
        <a:graphic>
          <a:graphicData uri="http://schemas.openxmlformats.org/drawingml/2006/chart">
            <c:chart xmlns:c="http://schemas.openxmlformats.org/drawingml/2006/chart" xmlns:r="http://schemas.openxmlformats.org/officeDocument/2006/relationships" r:id="rId2"/>
          </a:graphicData>
        </a:graphic>
      </p:graphicFrame>
      <p:sp>
        <p:nvSpPr>
          <p:cNvPr id="20" name="TextBox 19"/>
          <p:cNvSpPr txBox="1"/>
          <p:nvPr/>
        </p:nvSpPr>
        <p:spPr>
          <a:xfrm>
            <a:off x="66645" y="2579161"/>
            <a:ext cx="400110" cy="2693546"/>
          </a:xfrm>
          <a:prstGeom prst="rect">
            <a:avLst/>
          </a:prstGeom>
          <a:noFill/>
        </p:spPr>
        <p:txBody>
          <a:bodyPr vert="vert270" wrap="square" rtlCol="0">
            <a:spAutoFit/>
          </a:bodyPr>
          <a:lstStyle/>
          <a:p>
            <a:r>
              <a:rPr lang="en-US" sz="1400" dirty="0" smtClean="0"/>
              <a:t>Standard Deviation from the Mean</a:t>
            </a:r>
            <a:endParaRPr lang="en-US" sz="1400" dirty="0"/>
          </a:p>
        </p:txBody>
      </p:sp>
      <p:sp>
        <p:nvSpPr>
          <p:cNvPr id="17" name="object 13"/>
          <p:cNvSpPr/>
          <p:nvPr/>
        </p:nvSpPr>
        <p:spPr>
          <a:xfrm>
            <a:off x="3460638" y="368284"/>
            <a:ext cx="2016451" cy="849255"/>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5506870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5" name="object 5"/>
          <p:cNvSpPr txBox="1">
            <a:spLocks noGrp="1"/>
          </p:cNvSpPr>
          <p:nvPr>
            <p:ph type="title"/>
          </p:nvPr>
        </p:nvSpPr>
        <p:spPr>
          <a:xfrm>
            <a:off x="2667000" y="2743200"/>
            <a:ext cx="4956178" cy="574040"/>
          </a:xfrm>
          <a:prstGeom prst="rect">
            <a:avLst/>
          </a:prstGeom>
        </p:spPr>
        <p:txBody>
          <a:bodyPr vert="horz" wrap="square" lIns="0" tIns="12700" rIns="0" bIns="0" rtlCol="0">
            <a:spAutoFit/>
          </a:bodyPr>
          <a:lstStyle/>
          <a:p>
            <a:pPr marL="12700">
              <a:lnSpc>
                <a:spcPct val="100000"/>
              </a:lnSpc>
              <a:spcBef>
                <a:spcPts val="100"/>
              </a:spcBef>
            </a:pPr>
            <a:r>
              <a:rPr b="1" spc="-5" dirty="0">
                <a:latin typeface="Carlito"/>
                <a:cs typeface="Carlito"/>
              </a:rPr>
              <a:t>IMPLICATIONS</a:t>
            </a:r>
          </a:p>
        </p:txBody>
      </p:sp>
      <p:sp>
        <p:nvSpPr>
          <p:cNvPr id="6" name="object 6"/>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68</a:t>
            </a:r>
            <a:endParaRP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685800" y="456419"/>
            <a:ext cx="7086600" cy="695960"/>
          </a:xfrm>
          <a:prstGeom prst="rect">
            <a:avLst/>
          </a:prstGeom>
        </p:spPr>
        <p:txBody>
          <a:bodyPr vert="horz" wrap="square" lIns="0" tIns="12700" rIns="0" bIns="0" rtlCol="0">
            <a:spAutoFit/>
          </a:bodyPr>
          <a:lstStyle/>
          <a:p>
            <a:pPr marL="12700">
              <a:lnSpc>
                <a:spcPct val="100000"/>
              </a:lnSpc>
              <a:spcBef>
                <a:spcPts val="100"/>
              </a:spcBef>
            </a:pPr>
            <a:r>
              <a:rPr sz="4400" spc="-5" dirty="0"/>
              <a:t>Statewide Fidelity</a:t>
            </a:r>
            <a:r>
              <a:rPr sz="4400" spc="-90" dirty="0"/>
              <a:t> </a:t>
            </a:r>
            <a:r>
              <a:rPr sz="4400" spc="-5" dirty="0"/>
              <a:t>Results</a:t>
            </a:r>
            <a:endParaRPr sz="4400"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69</a:t>
            </a:r>
            <a:endParaRPr dirty="0"/>
          </a:p>
        </p:txBody>
      </p:sp>
      <p:sp>
        <p:nvSpPr>
          <p:cNvPr id="7" name="object 7"/>
          <p:cNvSpPr txBox="1"/>
          <p:nvPr/>
        </p:nvSpPr>
        <p:spPr>
          <a:xfrm>
            <a:off x="152400" y="1641882"/>
            <a:ext cx="8813782" cy="5316840"/>
          </a:xfrm>
          <a:prstGeom prst="rect">
            <a:avLst/>
          </a:prstGeom>
        </p:spPr>
        <p:txBody>
          <a:bodyPr vert="horz" wrap="square" lIns="0" tIns="97155" rIns="0" bIns="0" rtlCol="0">
            <a:spAutoFit/>
          </a:bodyPr>
          <a:lstStyle/>
          <a:p>
            <a:pPr marL="276225" marR="463550" indent="-264160">
              <a:lnSpc>
                <a:spcPct val="102699"/>
              </a:lnSpc>
              <a:spcBef>
                <a:spcPts val="1720"/>
              </a:spcBef>
              <a:buSzPct val="129687"/>
              <a:buFont typeface="Arial"/>
              <a:buChar char="•"/>
              <a:tabLst>
                <a:tab pos="276860" algn="l"/>
              </a:tabLst>
            </a:pPr>
            <a:r>
              <a:rPr sz="3200" spc="-5" dirty="0" smtClean="0">
                <a:latin typeface="Carlito"/>
                <a:cs typeface="Carlito"/>
              </a:rPr>
              <a:t>Continued </a:t>
            </a:r>
            <a:r>
              <a:rPr sz="3200" spc="-5" dirty="0">
                <a:latin typeface="Carlito"/>
                <a:cs typeface="Carlito"/>
              </a:rPr>
              <a:t>pattern of differences in family  perceptions of overall fidelity versus  providers’ observations in </a:t>
            </a:r>
            <a:r>
              <a:rPr sz="3200" spc="-10" dirty="0">
                <a:latin typeface="Carlito"/>
                <a:cs typeface="Carlito"/>
              </a:rPr>
              <a:t>team</a:t>
            </a:r>
            <a:r>
              <a:rPr sz="3200" spc="-70" dirty="0">
                <a:latin typeface="Carlito"/>
                <a:cs typeface="Carlito"/>
              </a:rPr>
              <a:t> </a:t>
            </a:r>
            <a:r>
              <a:rPr sz="3200" spc="-5" dirty="0" smtClean="0">
                <a:latin typeface="Carlito"/>
                <a:cs typeface="Carlito"/>
              </a:rPr>
              <a:t>meetings</a:t>
            </a:r>
            <a:endParaRPr lang="en-US" sz="3200" spc="-5" dirty="0" smtClean="0">
              <a:latin typeface="Carlito"/>
              <a:cs typeface="Carlito"/>
            </a:endParaRPr>
          </a:p>
          <a:p>
            <a:pPr marL="276225" marR="463550" indent="-264160">
              <a:lnSpc>
                <a:spcPct val="102699"/>
              </a:lnSpc>
              <a:spcBef>
                <a:spcPts val="1720"/>
              </a:spcBef>
              <a:buSzPct val="129687"/>
              <a:buFont typeface="Arial"/>
              <a:buChar char="•"/>
              <a:tabLst>
                <a:tab pos="276860" algn="l"/>
              </a:tabLst>
            </a:pPr>
            <a:r>
              <a:rPr lang="en-US" sz="3200" spc="-5" dirty="0">
                <a:latin typeface="Carlito"/>
                <a:cs typeface="Carlito"/>
              </a:rPr>
              <a:t>Like last year, TOM scores </a:t>
            </a:r>
            <a:r>
              <a:rPr lang="en-US" sz="3200" spc="-10" dirty="0">
                <a:latin typeface="Carlito"/>
                <a:cs typeface="Carlito"/>
              </a:rPr>
              <a:t>were markedly </a:t>
            </a:r>
            <a:r>
              <a:rPr lang="en-US" sz="3200" spc="-5" dirty="0">
                <a:latin typeface="Carlito"/>
                <a:cs typeface="Carlito"/>
              </a:rPr>
              <a:t>higher  </a:t>
            </a:r>
            <a:r>
              <a:rPr lang="en-US" sz="3200" spc="-10" dirty="0">
                <a:latin typeface="Carlito"/>
                <a:cs typeface="Carlito"/>
              </a:rPr>
              <a:t>than </a:t>
            </a:r>
            <a:r>
              <a:rPr lang="en-US" sz="3200" spc="-5" dirty="0">
                <a:latin typeface="Carlito"/>
                <a:cs typeface="Carlito"/>
              </a:rPr>
              <a:t>WFI-EZ scores. </a:t>
            </a:r>
            <a:endParaRPr lang="en-US" sz="3200" spc="-5" dirty="0" smtClean="0">
              <a:latin typeface="Carlito"/>
              <a:cs typeface="Carlito"/>
            </a:endParaRPr>
          </a:p>
          <a:p>
            <a:pPr marL="276225" marR="463550" indent="-264160">
              <a:lnSpc>
                <a:spcPct val="102699"/>
              </a:lnSpc>
              <a:spcBef>
                <a:spcPts val="1720"/>
              </a:spcBef>
              <a:buSzPct val="129687"/>
              <a:buFont typeface="Arial"/>
              <a:buChar char="•"/>
              <a:tabLst>
                <a:tab pos="276860" algn="l"/>
              </a:tabLst>
            </a:pPr>
            <a:r>
              <a:rPr lang="en-US" sz="3200" spc="-5" dirty="0" smtClean="0">
                <a:latin typeface="Carlito"/>
                <a:cs typeface="Carlito"/>
              </a:rPr>
              <a:t>While TOM scores remained fairly consistent with 2019, EZ scores showed a slight consistent increase across all elements.</a:t>
            </a:r>
          </a:p>
          <a:p>
            <a:pPr marL="276225" marR="463550" indent="-264160">
              <a:lnSpc>
                <a:spcPct val="102699"/>
              </a:lnSpc>
              <a:spcBef>
                <a:spcPts val="1720"/>
              </a:spcBef>
              <a:buSzPct val="129687"/>
              <a:buFont typeface="Arial"/>
              <a:buChar char="•"/>
              <a:tabLst>
                <a:tab pos="276860" algn="l"/>
              </a:tabLst>
            </a:pPr>
            <a:endParaRPr sz="3200" dirty="0">
              <a:latin typeface="Carlito"/>
              <a:cs typeface="Carli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7</a:t>
            </a:r>
            <a:endParaRPr sz="140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37514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10" name="object 10"/>
          <p:cNvSpPr txBox="1">
            <a:spLocks noGrp="1"/>
          </p:cNvSpPr>
          <p:nvPr>
            <p:ph type="title"/>
          </p:nvPr>
        </p:nvSpPr>
        <p:spPr>
          <a:xfrm>
            <a:off x="76200" y="-48799"/>
            <a:ext cx="8985241" cy="1484630"/>
          </a:xfrm>
          <a:prstGeom prst="rect">
            <a:avLst/>
          </a:prstGeom>
        </p:spPr>
        <p:txBody>
          <a:bodyPr vert="horz" wrap="square" lIns="0" tIns="320389" rIns="0" bIns="0" rtlCol="0">
            <a:spAutoFit/>
          </a:bodyPr>
          <a:lstStyle/>
          <a:p>
            <a:pPr marL="4349115" marR="5080" indent="-1489075">
              <a:lnSpc>
                <a:spcPct val="100699"/>
              </a:lnSpc>
              <a:spcBef>
                <a:spcPts val="70"/>
              </a:spcBef>
            </a:pPr>
            <a:r>
              <a:rPr spc="-5" dirty="0"/>
              <a:t>Wraparound Fidelity</a:t>
            </a:r>
            <a:r>
              <a:rPr spc="-95" dirty="0"/>
              <a:t> </a:t>
            </a:r>
            <a:r>
              <a:rPr spc="-10" dirty="0"/>
              <a:t>Index,  </a:t>
            </a:r>
            <a:r>
              <a:rPr spc="-5" dirty="0"/>
              <a:t>Short</a:t>
            </a:r>
            <a:r>
              <a:rPr spc="-15" dirty="0"/>
              <a:t> </a:t>
            </a:r>
            <a:r>
              <a:rPr spc="-5" dirty="0"/>
              <a:t>Form</a:t>
            </a:r>
          </a:p>
        </p:txBody>
      </p:sp>
      <p:sp>
        <p:nvSpPr>
          <p:cNvPr id="11" name="object 11"/>
          <p:cNvSpPr/>
          <p:nvPr/>
        </p:nvSpPr>
        <p:spPr>
          <a:xfrm>
            <a:off x="281246" y="213733"/>
            <a:ext cx="2398216" cy="969100"/>
          </a:xfrm>
          <a:prstGeom prst="rect">
            <a:avLst/>
          </a:prstGeom>
          <a:blipFill>
            <a:blip r:embed="rId3" cstate="print"/>
            <a:stretch>
              <a:fillRect/>
            </a:stretch>
          </a:blipFill>
        </p:spPr>
        <p:txBody>
          <a:bodyPr wrap="square" lIns="0" tIns="0" rIns="0" bIns="0" rtlCol="0"/>
          <a:lstStyle/>
          <a:p>
            <a:endParaRPr/>
          </a:p>
        </p:txBody>
      </p:sp>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7</a:t>
            </a:fld>
            <a:endParaRPr dirty="0"/>
          </a:p>
        </p:txBody>
      </p:sp>
      <p:sp>
        <p:nvSpPr>
          <p:cNvPr id="13" name="Content Placeholder 3"/>
          <p:cNvSpPr txBox="1">
            <a:spLocks/>
          </p:cNvSpPr>
          <p:nvPr/>
        </p:nvSpPr>
        <p:spPr>
          <a:xfrm>
            <a:off x="152400" y="1625600"/>
            <a:ext cx="4114800" cy="48768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SzPct val="130000"/>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Pct val="130000"/>
              <a:buFont typeface="Arial" panose="020B0604020202020204" pitchFamily="34" charset="0"/>
              <a:buNone/>
              <a:tabLst/>
              <a:defRPr/>
            </a:pP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The tool consists of 42 </a:t>
            </a:r>
            <a:r>
              <a:rPr lang="en-US" sz="1800" noProof="0" dirty="0" smtClean="0">
                <a:solidFill>
                  <a:sysClr val="windowText" lastClr="000000"/>
                </a:solidFill>
                <a:latin typeface="Calibri"/>
              </a:rPr>
              <a:t>items, including basic information, </a:t>
            </a: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Wraparound experience (reflecting</a:t>
            </a:r>
            <a:r>
              <a:rPr kumimoji="0" lang="en-US" sz="1800" b="0" i="0" u="none" strike="noStrike" kern="1200" cap="none" spc="0" normalizeH="0" noProof="0" dirty="0" smtClean="0">
                <a:ln>
                  <a:noFill/>
                </a:ln>
                <a:solidFill>
                  <a:sysClr val="windowText" lastClr="000000"/>
                </a:solidFill>
                <a:effectLst/>
                <a:uLnTx/>
                <a:uFillTx/>
                <a:latin typeface="Calibri"/>
                <a:ea typeface="+mn-ea"/>
                <a:cs typeface="+mn-cs"/>
              </a:rPr>
              <a:t> the five </a:t>
            </a: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key elements), and sections on satisfaction and outcomes.</a:t>
            </a:r>
          </a:p>
          <a:p>
            <a:pPr marL="0" marR="0" lvl="0" indent="0" algn="l" defTabSz="914400" rtl="0" eaLnBrk="1" fontAlgn="auto" latinLnBrk="0" hangingPunct="1">
              <a:lnSpc>
                <a:spcPct val="100000"/>
              </a:lnSpc>
              <a:spcBef>
                <a:spcPct val="20000"/>
              </a:spcBef>
              <a:spcAft>
                <a:spcPts val="0"/>
              </a:spcAft>
              <a:buClrTx/>
              <a:buSzPct val="130000"/>
              <a:buFont typeface="Arial" panose="020B0604020202020204" pitchFamily="34" charset="0"/>
              <a:buNone/>
              <a:tabLst/>
              <a:defRPr/>
            </a:pPr>
            <a:endParaRPr kumimoji="0" lang="en-US" sz="6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Pct val="100000"/>
              <a:buFont typeface="Wingdings" panose="05000000000000000000" pitchFamily="2" charset="2"/>
              <a:buChar char="q"/>
              <a:tabLst/>
              <a:defRPr/>
            </a:pPr>
            <a:r>
              <a:rPr kumimoji="0" lang="en-US" sz="1600" b="1" i="0" u="none" strike="noStrike" kern="1200" cap="none" spc="0" normalizeH="0" baseline="0" noProof="0" dirty="0" smtClean="0">
                <a:ln>
                  <a:noFill/>
                </a:ln>
                <a:solidFill>
                  <a:srgbClr val="D6B058">
                    <a:lumMod val="75000"/>
                  </a:srgbClr>
                </a:solidFill>
                <a:effectLst/>
                <a:uLnTx/>
                <a:uFillTx/>
                <a:latin typeface="Calibri"/>
                <a:ea typeface="+mn-ea"/>
                <a:cs typeface="+mn-cs"/>
              </a:rPr>
              <a:t>A. WRAPAROUND INVOLVEMENT</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My team meets regularly (for example, at least every 30-45 days) – 4 items</a:t>
            </a:r>
          </a:p>
          <a:p>
            <a:pPr marL="684213" marR="0" lvl="1" indent="-2270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4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Pct val="100000"/>
              <a:buFont typeface="Wingdings" panose="05000000000000000000" pitchFamily="2" charset="2"/>
              <a:buChar char="q"/>
              <a:tabLst/>
              <a:defRPr/>
            </a:pPr>
            <a:r>
              <a:rPr kumimoji="0" lang="en-US" sz="1600" b="1" i="0" u="none" strike="noStrike" kern="1200" cap="none" spc="0" normalizeH="0" baseline="0" noProof="0" dirty="0" smtClean="0">
                <a:ln>
                  <a:noFill/>
                </a:ln>
                <a:solidFill>
                  <a:srgbClr val="D6B058">
                    <a:lumMod val="75000"/>
                  </a:srgbClr>
                </a:solidFill>
                <a:effectLst/>
                <a:uLnTx/>
                <a:uFillTx/>
                <a:latin typeface="Calibri"/>
                <a:ea typeface="+mn-ea"/>
                <a:cs typeface="+mn-cs"/>
              </a:rPr>
              <a:t>B. EXPERIENCES IN WRAPAROUND</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With help from members of our Wraparound team, my family and I chose a small number of the highest priority needs to focus on. </a:t>
            </a:r>
            <a:r>
              <a:rPr lang="en-US" sz="1600" dirty="0" smtClean="0">
                <a:solidFill>
                  <a:sysClr val="windowText" lastClr="000000"/>
                </a:solidFill>
                <a:latin typeface="Calibri"/>
              </a:rPr>
              <a:t>– 25 items</a:t>
            </a:r>
            <a:endPar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684213" marR="0" lvl="1" indent="-2270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1" u="none" strike="noStrike" kern="1200" cap="none" spc="0" normalizeH="0" baseline="0" noProof="0" dirty="0" smtClean="0">
                <a:ln>
                  <a:noFill/>
                </a:ln>
                <a:solidFill>
                  <a:sysClr val="windowText" lastClr="000000"/>
                </a:solidFill>
                <a:effectLst/>
                <a:uLnTx/>
                <a:uFillTx/>
                <a:latin typeface="Calibri"/>
                <a:ea typeface="+mn-ea"/>
                <a:cs typeface="+mn-cs"/>
              </a:rPr>
              <a:t>Key Element</a:t>
            </a:r>
            <a:r>
              <a:rPr kumimoji="0" lang="en-US" sz="1200" b="0" i="0" u="none" strike="noStrike" kern="1200" cap="none" spc="0" normalizeH="0" baseline="0" noProof="0" dirty="0" smtClean="0">
                <a:ln>
                  <a:noFill/>
                </a:ln>
                <a:solidFill>
                  <a:sysClr val="windowText" lastClr="000000"/>
                </a:solidFill>
                <a:effectLst/>
                <a:uLnTx/>
                <a:uFillTx/>
                <a:latin typeface="Calibri"/>
                <a:ea typeface="+mn-ea"/>
                <a:cs typeface="+mn-cs"/>
              </a:rPr>
              <a:t>: Needs-Based</a:t>
            </a:r>
          </a:p>
          <a:p>
            <a:pPr marL="684213" marR="0" lvl="1" indent="-2270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4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Pct val="100000"/>
              <a:buFont typeface="Wingdings" panose="05000000000000000000" pitchFamily="2" charset="2"/>
              <a:buChar char="q"/>
              <a:tabLst/>
              <a:defRPr/>
            </a:pPr>
            <a:r>
              <a:rPr kumimoji="0" lang="en-US" sz="1600" b="1" i="0" u="none" strike="noStrike" kern="1200" cap="none" spc="0" normalizeH="0" baseline="0" noProof="0" dirty="0" smtClean="0">
                <a:ln>
                  <a:noFill/>
                </a:ln>
                <a:solidFill>
                  <a:srgbClr val="D6B058">
                    <a:lumMod val="75000"/>
                  </a:srgbClr>
                </a:solidFill>
                <a:effectLst/>
                <a:uLnTx/>
                <a:uFillTx/>
                <a:latin typeface="Calibri"/>
                <a:ea typeface="+mn-ea"/>
                <a:cs typeface="+mn-cs"/>
              </a:rPr>
              <a:t>C. SATISFACTION</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Since starting Wraparound, our family has made progress toward meeting our needs. – 4 items </a:t>
            </a:r>
          </a:p>
          <a:p>
            <a:pPr marL="684213" marR="0" lvl="1" indent="-2270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4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Pct val="100000"/>
              <a:buFont typeface="Wingdings" panose="05000000000000000000" pitchFamily="2" charset="2"/>
              <a:buChar char="q"/>
              <a:tabLst/>
              <a:defRPr/>
            </a:pPr>
            <a:r>
              <a:rPr kumimoji="0" lang="en-US" sz="1600" b="1" i="0" u="none" strike="noStrike" kern="1200" cap="none" spc="0" normalizeH="0" baseline="0" noProof="0" dirty="0" smtClean="0">
                <a:ln>
                  <a:noFill/>
                </a:ln>
                <a:solidFill>
                  <a:srgbClr val="D6B058">
                    <a:lumMod val="75000"/>
                  </a:srgbClr>
                </a:solidFill>
                <a:effectLst/>
                <a:uLnTx/>
                <a:uFillTx/>
                <a:latin typeface="Calibri"/>
                <a:ea typeface="+mn-ea"/>
                <a:cs typeface="+mn-cs"/>
              </a:rPr>
              <a:t>D. OUTCOMES</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Since starting Wraparound, the child/youth has had a new placement in an institution. – 9 items</a:t>
            </a:r>
            <a:endParaRPr kumimoji="0" lang="en-US" sz="1600" b="0" i="0" u="none" strike="noStrike" kern="1200" cap="none" spc="0" normalizeH="0" baseline="0" noProof="0" dirty="0">
              <a:ln>
                <a:noFill/>
              </a:ln>
              <a:solidFill>
                <a:sysClr val="windowText" lastClr="000000"/>
              </a:solidFill>
              <a:effectLst/>
              <a:uLnTx/>
              <a:uFillTx/>
              <a:latin typeface="Calibri"/>
              <a:ea typeface="+mn-ea"/>
              <a:cs typeface="+mn-cs"/>
            </a:endParaRPr>
          </a:p>
        </p:txBody>
      </p:sp>
      <p:pic>
        <p:nvPicPr>
          <p:cNvPr id="15" name="Picture 14"/>
          <p:cNvPicPr>
            <a:picLocks noChangeAspect="1"/>
          </p:cNvPicPr>
          <p:nvPr/>
        </p:nvPicPr>
        <p:blipFill>
          <a:blip r:embed="rId4"/>
          <a:stretch>
            <a:fillRect/>
          </a:stretch>
        </p:blipFill>
        <p:spPr>
          <a:xfrm>
            <a:off x="4369400" y="1573568"/>
            <a:ext cx="4596782" cy="4980864"/>
          </a:xfrm>
          <a:prstGeom prst="rect">
            <a:avLst/>
          </a:prstGeom>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553200"/>
            <a:ext cx="9144000" cy="304890"/>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5" name="object 5"/>
          <p:cNvSpPr txBox="1"/>
          <p:nvPr/>
        </p:nvSpPr>
        <p:spPr>
          <a:xfrm>
            <a:off x="348220" y="1676400"/>
            <a:ext cx="8637993" cy="5236049"/>
          </a:xfrm>
          <a:prstGeom prst="rect">
            <a:avLst/>
          </a:prstGeom>
        </p:spPr>
        <p:txBody>
          <a:bodyPr vert="horz" wrap="square" lIns="0" tIns="95250" rIns="0" bIns="0" rtlCol="0">
            <a:spAutoFit/>
          </a:bodyPr>
          <a:lstStyle/>
          <a:p>
            <a:pPr marL="457200" indent="-457200">
              <a:buFont typeface="Arial" panose="020B0604020202020204" pitchFamily="34" charset="0"/>
              <a:buChar char="•"/>
            </a:pPr>
            <a:r>
              <a:rPr lang="en-US" sz="3000" dirty="0"/>
              <a:t>Only </a:t>
            </a:r>
            <a:r>
              <a:rPr lang="en-US" sz="3000" dirty="0" smtClean="0"/>
              <a:t>25% </a:t>
            </a:r>
            <a:r>
              <a:rPr lang="en-US" sz="3000" dirty="0"/>
              <a:t>of </a:t>
            </a:r>
            <a:r>
              <a:rPr lang="en-US" sz="3000" dirty="0" smtClean="0"/>
              <a:t>teams whose meetings were observed included </a:t>
            </a:r>
            <a:r>
              <a:rPr lang="en-US" sz="3000" dirty="0"/>
              <a:t>a natural </a:t>
            </a:r>
            <a:r>
              <a:rPr lang="en-US" sz="3000" dirty="0" smtClean="0"/>
              <a:t>support as part of the team.</a:t>
            </a:r>
          </a:p>
          <a:p>
            <a:pPr marL="457200" indent="-457200">
              <a:buFont typeface="Arial" panose="020B0604020202020204" pitchFamily="34" charset="0"/>
              <a:buChar char="•"/>
            </a:pPr>
            <a:r>
              <a:rPr lang="en-US" sz="3000" dirty="0" smtClean="0"/>
              <a:t>Only 39% of meetings observed had the youth in attendance. </a:t>
            </a:r>
          </a:p>
          <a:p>
            <a:pPr marL="457200" indent="-457200">
              <a:buFont typeface="Arial" panose="020B0604020202020204" pitchFamily="34" charset="0"/>
              <a:buChar char="•"/>
            </a:pPr>
            <a:r>
              <a:rPr lang="en-US" sz="3000" dirty="0" smtClean="0"/>
              <a:t>EZ results continue to reflect lower involvement of natural supports (friends/family/neighbors…)with Teams.</a:t>
            </a:r>
          </a:p>
          <a:p>
            <a:pPr marL="457200" indent="-457200">
              <a:buFont typeface="Arial" panose="020B0604020202020204" pitchFamily="34" charset="0"/>
              <a:buChar char="•"/>
            </a:pPr>
            <a:r>
              <a:rPr lang="en-US" sz="3000" dirty="0" smtClean="0"/>
              <a:t>Caregivers comments indicate some issues with the regularity and consistency of team meetings.</a:t>
            </a:r>
          </a:p>
          <a:p>
            <a:r>
              <a:rPr lang="en-US" sz="3200" dirty="0" smtClean="0"/>
              <a:t> </a:t>
            </a:r>
            <a:endParaRPr lang="en-US" sz="3200" dirty="0"/>
          </a:p>
          <a:p>
            <a:endParaRPr lang="en-US" sz="3200" dirty="0"/>
          </a:p>
        </p:txBody>
      </p:sp>
      <p:sp>
        <p:nvSpPr>
          <p:cNvPr id="7" name="object 7"/>
          <p:cNvSpPr txBox="1"/>
          <p:nvPr/>
        </p:nvSpPr>
        <p:spPr>
          <a:xfrm>
            <a:off x="8686800" y="6652986"/>
            <a:ext cx="270510" cy="177613"/>
          </a:xfrm>
          <a:prstGeom prst="rect">
            <a:avLst/>
          </a:prstGeom>
        </p:spPr>
        <p:txBody>
          <a:bodyPr vert="horz" wrap="square" lIns="0" tIns="0" rIns="0" bIns="0" rtlCol="0">
            <a:spAutoFit/>
          </a:bodyPr>
          <a:lstStyle/>
          <a:p>
            <a:pPr>
              <a:lnSpc>
                <a:spcPts val="1330"/>
              </a:lnSpc>
            </a:pPr>
            <a:r>
              <a:rPr lang="en-US" spc="-5" dirty="0" smtClean="0">
                <a:solidFill>
                  <a:srgbClr val="FFFFFF"/>
                </a:solidFill>
                <a:latin typeface="Carlito"/>
                <a:cs typeface="Carlito"/>
              </a:rPr>
              <a:t>70</a:t>
            </a:r>
            <a:endParaRPr dirty="0">
              <a:latin typeface="Carlito"/>
              <a:cs typeface="Carlito"/>
            </a:endParaRPr>
          </a:p>
        </p:txBody>
      </p:sp>
      <p:sp>
        <p:nvSpPr>
          <p:cNvPr id="6" name="object 6"/>
          <p:cNvSpPr txBox="1">
            <a:spLocks noGrp="1"/>
          </p:cNvSpPr>
          <p:nvPr>
            <p:ph type="title"/>
          </p:nvPr>
        </p:nvSpPr>
        <p:spPr>
          <a:xfrm>
            <a:off x="273138" y="488168"/>
            <a:ext cx="8686800" cy="689932"/>
          </a:xfrm>
          <a:prstGeom prst="rect">
            <a:avLst/>
          </a:prstGeom>
        </p:spPr>
        <p:txBody>
          <a:bodyPr vert="horz" wrap="square" lIns="0" tIns="12700" rIns="0" bIns="0" rtlCol="0">
            <a:spAutoFit/>
          </a:bodyPr>
          <a:lstStyle/>
          <a:p>
            <a:pPr marL="12700" algn="ctr">
              <a:lnSpc>
                <a:spcPct val="100000"/>
              </a:lnSpc>
              <a:spcBef>
                <a:spcPts val="100"/>
              </a:spcBef>
            </a:pPr>
            <a:r>
              <a:rPr sz="4400" spc="-5" dirty="0"/>
              <a:t>Team</a:t>
            </a:r>
            <a:r>
              <a:rPr sz="4400" spc="-90" dirty="0"/>
              <a:t> </a:t>
            </a:r>
            <a:r>
              <a:rPr sz="4400" spc="-5" dirty="0" smtClean="0"/>
              <a:t>Attendance</a:t>
            </a:r>
            <a:r>
              <a:rPr lang="en-US" sz="4400" spc="-5" dirty="0" smtClean="0"/>
              <a:t>/Meetings</a:t>
            </a:r>
            <a:endParaRPr sz="44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5" name="object 5"/>
          <p:cNvSpPr txBox="1">
            <a:spLocks noGrp="1"/>
          </p:cNvSpPr>
          <p:nvPr>
            <p:ph type="title"/>
          </p:nvPr>
        </p:nvSpPr>
        <p:spPr>
          <a:xfrm>
            <a:off x="1762242" y="477710"/>
            <a:ext cx="6543558" cy="695960"/>
          </a:xfrm>
          <a:prstGeom prst="rect">
            <a:avLst/>
          </a:prstGeom>
        </p:spPr>
        <p:txBody>
          <a:bodyPr vert="horz" wrap="square" lIns="0" tIns="12700" rIns="0" bIns="0" rtlCol="0">
            <a:spAutoFit/>
          </a:bodyPr>
          <a:lstStyle/>
          <a:p>
            <a:pPr marL="12700">
              <a:lnSpc>
                <a:spcPct val="100000"/>
              </a:lnSpc>
              <a:spcBef>
                <a:spcPts val="100"/>
              </a:spcBef>
            </a:pPr>
            <a:r>
              <a:rPr sz="4400" spc="-5" dirty="0"/>
              <a:t>Satisfaction </a:t>
            </a:r>
            <a:r>
              <a:rPr sz="4400" dirty="0"/>
              <a:t>&amp;</a:t>
            </a:r>
            <a:r>
              <a:rPr sz="4400" spc="-95" dirty="0"/>
              <a:t> </a:t>
            </a:r>
            <a:r>
              <a:rPr sz="4400" spc="-5" dirty="0"/>
              <a:t>Outcomes</a:t>
            </a:r>
            <a:endParaRPr sz="4400" dirty="0"/>
          </a:p>
        </p:txBody>
      </p:sp>
      <p:sp>
        <p:nvSpPr>
          <p:cNvPr id="7" name="object 7"/>
          <p:cNvSpPr txBox="1"/>
          <p:nvPr/>
        </p:nvSpPr>
        <p:spPr>
          <a:xfrm>
            <a:off x="8686800" y="6731827"/>
            <a:ext cx="270510" cy="177613"/>
          </a:xfrm>
          <a:prstGeom prst="rect">
            <a:avLst/>
          </a:prstGeom>
        </p:spPr>
        <p:txBody>
          <a:bodyPr vert="horz" wrap="square" lIns="0" tIns="0" rIns="0" bIns="0" rtlCol="0">
            <a:spAutoFit/>
          </a:bodyPr>
          <a:lstStyle/>
          <a:p>
            <a:pPr>
              <a:lnSpc>
                <a:spcPts val="1330"/>
              </a:lnSpc>
            </a:pPr>
            <a:r>
              <a:rPr lang="en-US" dirty="0" smtClean="0">
                <a:solidFill>
                  <a:schemeClr val="bg1"/>
                </a:solidFill>
                <a:latin typeface="Carlito"/>
                <a:cs typeface="Carlito"/>
              </a:rPr>
              <a:t>71</a:t>
            </a:r>
            <a:endParaRPr dirty="0">
              <a:solidFill>
                <a:schemeClr val="bg1"/>
              </a:solidFill>
              <a:latin typeface="Carlito"/>
              <a:cs typeface="Carlito"/>
            </a:endParaRPr>
          </a:p>
        </p:txBody>
      </p:sp>
      <p:sp>
        <p:nvSpPr>
          <p:cNvPr id="6" name="object 6"/>
          <p:cNvSpPr txBox="1"/>
          <p:nvPr/>
        </p:nvSpPr>
        <p:spPr>
          <a:xfrm>
            <a:off x="609465" y="1692932"/>
            <a:ext cx="7919720" cy="2059538"/>
          </a:xfrm>
          <a:prstGeom prst="rect">
            <a:avLst/>
          </a:prstGeom>
        </p:spPr>
        <p:txBody>
          <a:bodyPr vert="horz" wrap="square" lIns="0" tIns="30480" rIns="0" bIns="0" rtlCol="0">
            <a:spAutoFit/>
          </a:bodyPr>
          <a:lstStyle/>
          <a:p>
            <a:pPr marL="12065" marR="5080">
              <a:lnSpc>
                <a:spcPct val="103200"/>
              </a:lnSpc>
              <a:spcBef>
                <a:spcPts val="240"/>
              </a:spcBef>
              <a:buSzPct val="129687"/>
              <a:tabLst>
                <a:tab pos="276860" algn="l"/>
              </a:tabLst>
            </a:pPr>
            <a:r>
              <a:rPr sz="3200" spc="-5" dirty="0">
                <a:latin typeface="Carlito"/>
                <a:cs typeface="Carlito"/>
              </a:rPr>
              <a:t>Satisfaction </a:t>
            </a:r>
            <a:r>
              <a:rPr sz="3200" spc="-10" dirty="0">
                <a:latin typeface="Carlito"/>
                <a:cs typeface="Carlito"/>
              </a:rPr>
              <a:t>with the </a:t>
            </a:r>
            <a:r>
              <a:rPr sz="3200" spc="-5" dirty="0">
                <a:latin typeface="Carlito"/>
                <a:cs typeface="Carlito"/>
              </a:rPr>
              <a:t>Wraparound process </a:t>
            </a:r>
            <a:r>
              <a:rPr sz="3200" dirty="0">
                <a:latin typeface="Carlito"/>
                <a:cs typeface="Carlito"/>
              </a:rPr>
              <a:t>and  </a:t>
            </a:r>
            <a:r>
              <a:rPr sz="3200" spc="-5" dirty="0">
                <a:latin typeface="Carlito"/>
                <a:cs typeface="Carlito"/>
              </a:rPr>
              <a:t>family progress </a:t>
            </a:r>
            <a:r>
              <a:rPr lang="en-US" sz="3200" dirty="0" smtClean="0">
                <a:latin typeface="Carlito"/>
                <a:cs typeface="Carlito"/>
              </a:rPr>
              <a:t>showed slight increases from 2019 in both EZ and TOM scores.</a:t>
            </a:r>
            <a:endParaRPr sz="3200" dirty="0">
              <a:latin typeface="Carlito"/>
              <a:cs typeface="Carlito"/>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685799" y="456419"/>
            <a:ext cx="7972407" cy="689932"/>
          </a:xfrm>
          <a:prstGeom prst="rect">
            <a:avLst/>
          </a:prstGeom>
        </p:spPr>
        <p:txBody>
          <a:bodyPr vert="horz" wrap="square" lIns="0" tIns="12700" rIns="0" bIns="0" rtlCol="0">
            <a:spAutoFit/>
          </a:bodyPr>
          <a:lstStyle/>
          <a:p>
            <a:pPr marL="12700">
              <a:lnSpc>
                <a:spcPct val="100000"/>
              </a:lnSpc>
              <a:spcBef>
                <a:spcPts val="100"/>
              </a:spcBef>
            </a:pPr>
            <a:r>
              <a:rPr lang="en-US" sz="4400" dirty="0"/>
              <a:t>WFI-EZ and TOM Total Scores</a:t>
            </a:r>
            <a:endParaRPr sz="4400"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72</a:t>
            </a:r>
            <a:endParaRPr dirty="0"/>
          </a:p>
        </p:txBody>
      </p:sp>
      <p:sp>
        <p:nvSpPr>
          <p:cNvPr id="7" name="object 7"/>
          <p:cNvSpPr txBox="1"/>
          <p:nvPr/>
        </p:nvSpPr>
        <p:spPr>
          <a:xfrm>
            <a:off x="152400" y="1641882"/>
            <a:ext cx="8813782" cy="4083810"/>
          </a:xfrm>
          <a:prstGeom prst="rect">
            <a:avLst/>
          </a:prstGeom>
        </p:spPr>
        <p:txBody>
          <a:bodyPr vert="horz" wrap="square" lIns="0" tIns="97155" rIns="0" bIns="0" rtlCol="0">
            <a:spAutoFit/>
          </a:bodyPr>
          <a:lstStyle/>
          <a:p>
            <a:r>
              <a:rPr lang="en-US" sz="2800" dirty="0"/>
              <a:t>Caregivers and TOM raters </a:t>
            </a:r>
            <a:r>
              <a:rPr lang="en-US" sz="2800" dirty="0" smtClean="0"/>
              <a:t>experience </a:t>
            </a:r>
            <a:r>
              <a:rPr lang="en-US" sz="2800" dirty="0"/>
              <a:t>the Wraparound process differently. </a:t>
            </a:r>
          </a:p>
          <a:p>
            <a:endParaRPr lang="en-US" sz="1200" dirty="0"/>
          </a:p>
          <a:p>
            <a:r>
              <a:rPr lang="en-US" sz="2800" dirty="0"/>
              <a:t>There </a:t>
            </a:r>
            <a:r>
              <a:rPr lang="en-US" sz="2800" dirty="0" smtClean="0"/>
              <a:t>have been </a:t>
            </a:r>
            <a:r>
              <a:rPr lang="en-US" sz="2800" dirty="0"/>
              <a:t>several plausible </a:t>
            </a:r>
            <a:r>
              <a:rPr lang="en-US" sz="2800" dirty="0" smtClean="0"/>
              <a:t>explanations discussed in the past:</a:t>
            </a:r>
            <a:endParaRPr lang="en-US" sz="2800" dirty="0"/>
          </a:p>
          <a:p>
            <a:pPr marL="800100" lvl="1" indent="-342900">
              <a:lnSpc>
                <a:spcPct val="150000"/>
              </a:lnSpc>
              <a:buFont typeface="+mj-lt"/>
              <a:buAutoNum type="arabicPeriod"/>
            </a:pPr>
            <a:r>
              <a:rPr lang="en-US" dirty="0"/>
              <a:t>More training about the TOM 2.0 is needed.</a:t>
            </a:r>
          </a:p>
          <a:p>
            <a:pPr marL="800100" lvl="1" indent="-342900">
              <a:lnSpc>
                <a:spcPct val="150000"/>
              </a:lnSpc>
              <a:buFont typeface="+mj-lt"/>
              <a:buAutoNum type="arabicPeriod"/>
            </a:pPr>
            <a:r>
              <a:rPr lang="en-US" dirty="0"/>
              <a:t>More training about Wraparound practice and principles is needed</a:t>
            </a:r>
            <a:r>
              <a:rPr lang="en-US" dirty="0" smtClean="0"/>
              <a:t>.</a:t>
            </a:r>
          </a:p>
          <a:p>
            <a:pPr marL="800100" lvl="1" indent="-342900">
              <a:lnSpc>
                <a:spcPct val="150000"/>
              </a:lnSpc>
              <a:buFont typeface="+mj-lt"/>
              <a:buAutoNum type="arabicPeriod"/>
            </a:pPr>
            <a:r>
              <a:rPr lang="en-US" dirty="0"/>
              <a:t>The difference arises out of differences in the tools themselves</a:t>
            </a:r>
            <a:r>
              <a:rPr lang="en-US" dirty="0" smtClean="0"/>
              <a:t>.</a:t>
            </a:r>
            <a:endParaRPr lang="en-US" dirty="0"/>
          </a:p>
          <a:p>
            <a:pPr marL="800100" lvl="1" indent="-342900">
              <a:lnSpc>
                <a:spcPct val="150000"/>
              </a:lnSpc>
              <a:buFont typeface="+mj-lt"/>
              <a:buAutoNum type="arabicPeriod" startAt="4"/>
            </a:pPr>
            <a:r>
              <a:rPr lang="en-US" dirty="0" smtClean="0"/>
              <a:t>Caregivers </a:t>
            </a:r>
            <a:r>
              <a:rPr lang="en-US" dirty="0"/>
              <a:t>are unsatisfied for reasons unrelated to fidelity, and their responses to WFI-EZ fidelity questions are colored by their satisfaction</a:t>
            </a:r>
            <a:r>
              <a:rPr lang="en-US" dirty="0" smtClean="0"/>
              <a:t>.</a:t>
            </a:r>
            <a:endParaRPr lang="en-US" dirty="0"/>
          </a:p>
        </p:txBody>
      </p:sp>
    </p:spTree>
    <p:extLst>
      <p:ext uri="{BB962C8B-B14F-4D97-AF65-F5344CB8AC3E}">
        <p14:creationId xmlns:p14="http://schemas.microsoft.com/office/powerpoint/2010/main" val="79468321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770696"/>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990600" y="205421"/>
            <a:ext cx="8686800" cy="566822"/>
          </a:xfrm>
          <a:prstGeom prst="rect">
            <a:avLst/>
          </a:prstGeom>
        </p:spPr>
        <p:txBody>
          <a:bodyPr vert="horz" wrap="square" lIns="0" tIns="12700" rIns="0" bIns="0" rtlCol="0">
            <a:spAutoFit/>
          </a:bodyPr>
          <a:lstStyle/>
          <a:p>
            <a:pPr marL="12700">
              <a:lnSpc>
                <a:spcPct val="100000"/>
              </a:lnSpc>
              <a:spcBef>
                <a:spcPts val="100"/>
              </a:spcBef>
            </a:pPr>
            <a:r>
              <a:rPr lang="en-US" dirty="0"/>
              <a:t>Differences Between EZ and TOM</a:t>
            </a:r>
            <a:endParaRPr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73</a:t>
            </a:r>
            <a:endParaRPr dirty="0"/>
          </a:p>
        </p:txBody>
      </p:sp>
      <p:sp>
        <p:nvSpPr>
          <p:cNvPr id="7" name="object 7"/>
          <p:cNvSpPr txBox="1"/>
          <p:nvPr/>
        </p:nvSpPr>
        <p:spPr>
          <a:xfrm>
            <a:off x="-77788" y="770696"/>
            <a:ext cx="9145588" cy="5915081"/>
          </a:xfrm>
          <a:prstGeom prst="rect">
            <a:avLst/>
          </a:prstGeom>
        </p:spPr>
        <p:txBody>
          <a:bodyPr vert="horz" wrap="square" lIns="0" tIns="97155" rIns="0" bIns="0" rtlCol="0">
            <a:spAutoFit/>
          </a:bodyPr>
          <a:lstStyle/>
          <a:p>
            <a:pPr lvl="1"/>
            <a:r>
              <a:rPr lang="en-US" dirty="0" smtClean="0"/>
              <a:t>The two tools are more different than they are similar in how they are structured and what they measure. </a:t>
            </a:r>
          </a:p>
          <a:p>
            <a:pPr marL="742950" lvl="1" indent="-285750">
              <a:buFont typeface="Arial" panose="020B0604020202020204" pitchFamily="34" charset="0"/>
              <a:buChar char="•"/>
            </a:pPr>
            <a:r>
              <a:rPr lang="en-US" dirty="0" smtClean="0"/>
              <a:t>TOM </a:t>
            </a:r>
            <a:r>
              <a:rPr lang="en-US" dirty="0"/>
              <a:t>reflects a </a:t>
            </a:r>
            <a:r>
              <a:rPr lang="en-US" dirty="0" smtClean="0"/>
              <a:t>snapshot in time (observing one meeting for that youth) while EZ </a:t>
            </a:r>
            <a:r>
              <a:rPr lang="en-US" dirty="0"/>
              <a:t>encompasses the entire period of time working together </a:t>
            </a:r>
            <a:r>
              <a:rPr lang="en-US" dirty="0" smtClean="0"/>
              <a:t>ranging from </a:t>
            </a:r>
            <a:r>
              <a:rPr lang="en-US" dirty="0"/>
              <a:t>3 months to the end of services, with an average length of time in service of 7 </a:t>
            </a:r>
            <a:r>
              <a:rPr lang="en-US" dirty="0" smtClean="0"/>
              <a:t>months </a:t>
            </a:r>
            <a:r>
              <a:rPr lang="en-US" dirty="0"/>
              <a:t>at the time of </a:t>
            </a:r>
            <a:r>
              <a:rPr lang="en-US" dirty="0" smtClean="0"/>
              <a:t>evaluation; 15</a:t>
            </a:r>
            <a:r>
              <a:rPr lang="en-US" dirty="0"/>
              <a:t>% of TOM evaluations are done during the initial meeting. </a:t>
            </a:r>
            <a:endParaRPr lang="en-US" dirty="0" smtClean="0"/>
          </a:p>
          <a:p>
            <a:pPr marL="742950" lvl="1" indent="-285750">
              <a:buFont typeface="Arial" panose="020B0604020202020204" pitchFamily="34" charset="0"/>
              <a:buChar char="•"/>
            </a:pPr>
            <a:r>
              <a:rPr lang="en-US" dirty="0" smtClean="0"/>
              <a:t>Most of the questions within each of the five key elements – Effective Teamwork, Natural/Community Supports, Needs-Based, Outcomes-Based, Strength/Family Driven do not capture similar information; </a:t>
            </a:r>
            <a:r>
              <a:rPr lang="en-US" dirty="0" err="1" smtClean="0"/>
              <a:t>eg</a:t>
            </a:r>
            <a:r>
              <a:rPr lang="en-US" dirty="0" smtClean="0"/>
              <a:t> for Natural Supports, the TOM focuses on whether the team ENCOURAGED connections (at that particular meeting), whereas the EZ assesses whether there has been an INCREASE support and connections with friends/family...</a:t>
            </a:r>
          </a:p>
          <a:p>
            <a:pPr marL="742950" lvl="1" indent="-285750">
              <a:buFont typeface="Arial" panose="020B0604020202020204" pitchFamily="34" charset="0"/>
              <a:buChar char="•"/>
            </a:pPr>
            <a:r>
              <a:rPr lang="en-US" dirty="0" smtClean="0"/>
              <a:t>Upon completing a question analysis, those questions across the two tools that do capture information that is more similar often yielded results that were more similar.  At times, there were similar questions on each tool, but the questions had been grouped under different elements.</a:t>
            </a:r>
          </a:p>
          <a:p>
            <a:pPr lvl="1"/>
            <a:endParaRPr lang="en-US" dirty="0"/>
          </a:p>
          <a:p>
            <a:pPr lvl="1"/>
            <a:r>
              <a:rPr lang="en-US" dirty="0" smtClean="0"/>
              <a:t>The following tables reflect those questions on the TOM and EZ that more closely aligned with one another and the resulting scores.  It is important to note again, even with the similar information being captured in the questions, TOM questions are specific to what is occurring in that one meeting, whereas EZ questions reflect the entirety of the time in Wraparound.</a:t>
            </a:r>
          </a:p>
        </p:txBody>
      </p:sp>
    </p:spTree>
    <p:extLst>
      <p:ext uri="{BB962C8B-B14F-4D97-AF65-F5344CB8AC3E}">
        <p14:creationId xmlns:p14="http://schemas.microsoft.com/office/powerpoint/2010/main" val="312855880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12709" y="838200"/>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609600" y="152400"/>
            <a:ext cx="8686800" cy="566822"/>
          </a:xfrm>
          <a:prstGeom prst="rect">
            <a:avLst/>
          </a:prstGeom>
        </p:spPr>
        <p:txBody>
          <a:bodyPr vert="horz" wrap="square" lIns="0" tIns="12700" rIns="0" bIns="0" rtlCol="0">
            <a:spAutoFit/>
          </a:bodyPr>
          <a:lstStyle/>
          <a:p>
            <a:pPr marL="12700">
              <a:lnSpc>
                <a:spcPct val="100000"/>
              </a:lnSpc>
              <a:spcBef>
                <a:spcPts val="100"/>
              </a:spcBef>
            </a:pPr>
            <a:r>
              <a:rPr lang="en-US" dirty="0" smtClean="0"/>
              <a:t>Question Analysis EZ </a:t>
            </a:r>
            <a:r>
              <a:rPr lang="en-US" dirty="0"/>
              <a:t>and TOM</a:t>
            </a:r>
            <a:endParaRPr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74</a:t>
            </a:r>
            <a:endParaRPr dirty="0"/>
          </a:p>
        </p:txBody>
      </p:sp>
      <p:sp>
        <p:nvSpPr>
          <p:cNvPr id="7" name="object 7"/>
          <p:cNvSpPr txBox="1"/>
          <p:nvPr/>
        </p:nvSpPr>
        <p:spPr>
          <a:xfrm>
            <a:off x="152400" y="1641882"/>
            <a:ext cx="8813782" cy="652102"/>
          </a:xfrm>
          <a:prstGeom prst="rect">
            <a:avLst/>
          </a:prstGeom>
        </p:spPr>
        <p:txBody>
          <a:bodyPr vert="horz" wrap="square" lIns="0" tIns="97155" rIns="0" bIns="0" rtlCol="0">
            <a:spAutoFit/>
          </a:bodyPr>
          <a:lstStyle/>
          <a:p>
            <a:pPr lvl="1"/>
            <a:endParaRPr lang="en-US" dirty="0" smtClean="0"/>
          </a:p>
          <a:p>
            <a:pPr lvl="1"/>
            <a:r>
              <a:rPr lang="en-US" dirty="0"/>
              <a:t>	</a:t>
            </a:r>
          </a:p>
        </p:txBody>
      </p:sp>
      <p:graphicFrame>
        <p:nvGraphicFramePr>
          <p:cNvPr id="9" name="Table 8"/>
          <p:cNvGraphicFramePr>
            <a:graphicFrameLocks noGrp="1"/>
          </p:cNvGraphicFramePr>
          <p:nvPr>
            <p:extLst>
              <p:ext uri="{D42A27DB-BD31-4B8C-83A1-F6EECF244321}">
                <p14:modId xmlns:p14="http://schemas.microsoft.com/office/powerpoint/2010/main" val="1237869423"/>
              </p:ext>
            </p:extLst>
          </p:nvPr>
        </p:nvGraphicFramePr>
        <p:xfrm>
          <a:off x="126982" y="990968"/>
          <a:ext cx="8839200" cy="4754880"/>
        </p:xfrm>
        <a:graphic>
          <a:graphicData uri="http://schemas.openxmlformats.org/drawingml/2006/table">
            <a:tbl>
              <a:tblPr firstRow="1" bandRow="1">
                <a:tableStyleId>{5C22544A-7EE6-4342-B048-85BDC9FD1C3A}</a:tableStyleId>
              </a:tblPr>
              <a:tblGrid>
                <a:gridCol w="7391400"/>
                <a:gridCol w="685800"/>
                <a:gridCol w="762000"/>
              </a:tblGrid>
              <a:tr h="323211">
                <a:tc>
                  <a:txBody>
                    <a:bodyPr/>
                    <a:lstStyle/>
                    <a:p>
                      <a:r>
                        <a:rPr lang="en-US" dirty="0" smtClean="0"/>
                        <a:t>Question</a:t>
                      </a:r>
                      <a:endParaRPr lang="en-US" dirty="0"/>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lang="en-US" dirty="0" smtClean="0"/>
                        <a:t>Tool</a:t>
                      </a:r>
                      <a:endParaRPr lang="en-US" dirty="0"/>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lang="en-US" dirty="0" smtClean="0"/>
                        <a:t>Score</a:t>
                      </a:r>
                      <a:endParaRPr lang="en-US" dirty="0"/>
                    </a:p>
                  </a:txBody>
                  <a:tcPr>
                    <a:lnB w="12700" cap="flat" cmpd="sng" algn="ctr">
                      <a:solidFill>
                        <a:schemeClr val="bg1"/>
                      </a:solidFill>
                      <a:prstDash val="solid"/>
                      <a:round/>
                      <a:headEnd type="none" w="med" len="med"/>
                      <a:tailEnd type="none" w="med" len="med"/>
                    </a:lnB>
                    <a:solidFill>
                      <a:schemeClr val="accent4">
                        <a:lumMod val="75000"/>
                      </a:schemeClr>
                    </a:solidFill>
                  </a:tcPr>
                </a:tc>
              </a:tr>
              <a:tr h="451610">
                <a:tc>
                  <a:txBody>
                    <a:bodyPr/>
                    <a:lstStyle/>
                    <a:p>
                      <a:r>
                        <a:rPr lang="en-US" sz="1600" dirty="0" smtClean="0"/>
                        <a:t>5e. The POC/Crisis Plan developed</a:t>
                      </a:r>
                      <a:r>
                        <a:rPr lang="en-US" sz="1600" baseline="0" dirty="0" smtClean="0"/>
                        <a:t> or </a:t>
                      </a:r>
                      <a:r>
                        <a:rPr lang="en-US" sz="1600" dirty="0" smtClean="0"/>
                        <a:t>discussed at the </a:t>
                      </a:r>
                      <a:r>
                        <a:rPr lang="en-US" sz="1600" dirty="0" err="1" smtClean="0"/>
                        <a:t>mtg</a:t>
                      </a:r>
                      <a:r>
                        <a:rPr lang="en-US" sz="1600" dirty="0" smtClean="0"/>
                        <a:t> represents a balance b/w informal and formal strategies/services</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r>
                        <a:rPr lang="en-US" sz="1600" dirty="0" smtClean="0"/>
                        <a:t>TOM</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r>
                        <a:rPr lang="en-US" sz="1600" dirty="0" smtClean="0"/>
                        <a:t>77%</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r>
              <a:tr h="451610">
                <a:tc>
                  <a:txBody>
                    <a:bodyPr/>
                    <a:lstStyle/>
                    <a:p>
                      <a:r>
                        <a:rPr lang="en-US" sz="1600" dirty="0" smtClean="0"/>
                        <a:t>B18. Our plan includes strategies that don’t involve professional </a:t>
                      </a:r>
                      <a:r>
                        <a:rPr lang="en-US" sz="1600" dirty="0" err="1" smtClean="0"/>
                        <a:t>svcs</a:t>
                      </a:r>
                      <a:r>
                        <a:rPr lang="en-US" sz="1600" dirty="0" smtClean="0"/>
                        <a:t> (things family can do ourselves or with help from family…)</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r>
                        <a:rPr lang="en-US" sz="1600" dirty="0" smtClean="0"/>
                        <a:t>EZ</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r>
                        <a:rPr lang="en-US" sz="1600" dirty="0" smtClean="0"/>
                        <a:t>77%</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51610">
                <a:tc>
                  <a:txBody>
                    <a:bodyPr/>
                    <a:lstStyle/>
                    <a:p>
                      <a:r>
                        <a:rPr lang="en-US" sz="1600" dirty="0" smtClean="0"/>
                        <a:t>4c.</a:t>
                      </a:r>
                      <a:r>
                        <a:rPr lang="en-US" sz="1600" baseline="0" dirty="0" smtClean="0"/>
                        <a:t> Planning focused on underlying needs of other family members, not just youth in svc.</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TOM</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88%</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r>
              <a:tr h="451610">
                <a:tc>
                  <a:txBody>
                    <a:bodyPr/>
                    <a:lstStyle/>
                    <a:p>
                      <a:r>
                        <a:rPr lang="en-US" sz="1600" dirty="0" smtClean="0"/>
                        <a:t>B6. Our plan includes strategies that address needs of other family members, in</a:t>
                      </a:r>
                      <a:r>
                        <a:rPr lang="en-US" sz="1600" baseline="0" dirty="0" smtClean="0"/>
                        <a:t> addition to youth in svc.</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EZ</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83%</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r>
              <a:tr h="451610">
                <a:tc>
                  <a:txBody>
                    <a:bodyPr/>
                    <a:lstStyle/>
                    <a:p>
                      <a:r>
                        <a:rPr lang="en-US" sz="1600" dirty="0" smtClean="0"/>
                        <a:t>3a. The parent or other family members contributed to planning</a:t>
                      </a:r>
                      <a:r>
                        <a:rPr lang="en-US" sz="1600" baseline="0" dirty="0" smtClean="0"/>
                        <a:t> process (expressing needs, perspectives or suggesting </a:t>
                      </a:r>
                      <a:r>
                        <a:rPr lang="en-US" sz="1600" baseline="0" dirty="0" err="1" smtClean="0"/>
                        <a:t>svcs</a:t>
                      </a:r>
                      <a:r>
                        <a:rPr lang="en-US" sz="1600" baseline="0" dirty="0" smtClean="0"/>
                        <a:t>…)</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c>
                  <a:txBody>
                    <a:bodyPr/>
                    <a:lstStyle/>
                    <a:p>
                      <a:r>
                        <a:rPr lang="en-US" sz="1600" dirty="0" smtClean="0"/>
                        <a:t>TOM</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c>
                  <a:txBody>
                    <a:bodyPr/>
                    <a:lstStyle/>
                    <a:p>
                      <a:r>
                        <a:rPr lang="en-US" sz="1600" dirty="0" smtClean="0"/>
                        <a:t>99%</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r>
              <a:tr h="451610">
                <a:tc>
                  <a:txBody>
                    <a:bodyPr/>
                    <a:lstStyle/>
                    <a:p>
                      <a:r>
                        <a:rPr lang="en-US" sz="1600" dirty="0" smtClean="0"/>
                        <a:t>B3.</a:t>
                      </a:r>
                      <a:r>
                        <a:rPr lang="en-US" sz="1600" baseline="0" dirty="0" smtClean="0"/>
                        <a:t> At beginning of wraparound process, family described vision of a better future to team</a:t>
                      </a:r>
                      <a:endParaRPr lang="en-US" sz="1600" dirty="0" smtClean="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c>
                  <a:txBody>
                    <a:bodyPr/>
                    <a:lstStyle/>
                    <a:p>
                      <a:r>
                        <a:rPr lang="en-US" sz="1600" dirty="0" smtClean="0"/>
                        <a:t>EZ</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c>
                  <a:txBody>
                    <a:bodyPr/>
                    <a:lstStyle/>
                    <a:p>
                      <a:r>
                        <a:rPr lang="en-US" sz="1600" dirty="0" smtClean="0"/>
                        <a:t>95%</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r>
              <a:tr h="323211">
                <a:tc>
                  <a:txBody>
                    <a:bodyPr/>
                    <a:lstStyle/>
                    <a:p>
                      <a:r>
                        <a:rPr lang="en-US" sz="1600" dirty="0" smtClean="0"/>
                        <a:t>3c.</a:t>
                      </a:r>
                      <a:r>
                        <a:rPr lang="en-US" sz="1600" baseline="0" dirty="0" smtClean="0"/>
                        <a:t> Team identified/reviewed at least one functional strength of youth that was used in planning to develop a strategy</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TOM</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85%</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r>
              <a:tr h="323211">
                <a:tc>
                  <a:txBody>
                    <a:bodyPr/>
                    <a:lstStyle/>
                    <a:p>
                      <a:r>
                        <a:rPr lang="en-US" sz="1600" dirty="0" smtClean="0"/>
                        <a:t>B11. At each team </a:t>
                      </a:r>
                      <a:r>
                        <a:rPr lang="en-US" sz="1600" dirty="0" err="1" smtClean="0"/>
                        <a:t>mtg</a:t>
                      </a:r>
                      <a:r>
                        <a:rPr lang="en-US" sz="1600" dirty="0" smtClean="0"/>
                        <a:t>, our team celebrates at least one</a:t>
                      </a:r>
                      <a:r>
                        <a:rPr lang="en-US" sz="1600" baseline="0" dirty="0" smtClean="0"/>
                        <a:t> success or positive event.</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EZ</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82%</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101347014"/>
              </p:ext>
            </p:extLst>
          </p:nvPr>
        </p:nvGraphicFramePr>
        <p:xfrm>
          <a:off x="126982" y="5786988"/>
          <a:ext cx="8839200" cy="786890"/>
        </p:xfrm>
        <a:graphic>
          <a:graphicData uri="http://schemas.openxmlformats.org/drawingml/2006/table">
            <a:tbl>
              <a:tblPr firstRow="1" bandRow="1">
                <a:tableStyleId>{5C22544A-7EE6-4342-B048-85BDC9FD1C3A}</a:tableStyleId>
              </a:tblPr>
              <a:tblGrid>
                <a:gridCol w="7391400"/>
                <a:gridCol w="685800"/>
                <a:gridCol w="762000"/>
              </a:tblGrid>
              <a:tr h="451610">
                <a:tc>
                  <a:txBody>
                    <a:bodyPr/>
                    <a:lstStyle/>
                    <a:p>
                      <a:r>
                        <a:rPr lang="en-US" sz="1600" b="0" dirty="0" smtClean="0">
                          <a:solidFill>
                            <a:schemeClr val="tx1"/>
                          </a:solidFill>
                        </a:rPr>
                        <a:t>2c. Since last </a:t>
                      </a:r>
                      <a:r>
                        <a:rPr lang="en-US" sz="1600" b="0" dirty="0" err="1" smtClean="0">
                          <a:solidFill>
                            <a:schemeClr val="tx1"/>
                          </a:solidFill>
                        </a:rPr>
                        <a:t>mtg</a:t>
                      </a:r>
                      <a:r>
                        <a:rPr lang="en-US" sz="1600" b="0" dirty="0" smtClean="0">
                          <a:solidFill>
                            <a:schemeClr val="tx1"/>
                          </a:solidFill>
                        </a:rPr>
                        <a:t>, all team members have followed through with assigned tasks…</a:t>
                      </a:r>
                    </a:p>
                  </a:txBody>
                  <a:tcPr>
                    <a:lnL w="19050" cap="flat" cmpd="sng" algn="ctr">
                      <a:solidFill>
                        <a:srgbClr val="FF0000"/>
                      </a:solidFill>
                      <a:prstDash val="solid"/>
                      <a:round/>
                      <a:headEnd type="none" w="med" len="med"/>
                      <a:tailEnd type="none" w="med" len="med"/>
                    </a:lnL>
                    <a:lnT w="19050" cap="flat" cmpd="sng" algn="ctr">
                      <a:solidFill>
                        <a:srgbClr val="FF0000"/>
                      </a:solidFill>
                      <a:prstDash val="solid"/>
                      <a:round/>
                      <a:headEnd type="none" w="med" len="med"/>
                      <a:tailEnd type="none" w="med" len="med"/>
                    </a:lnT>
                    <a:solidFill>
                      <a:srgbClr val="E6E0EC"/>
                    </a:solidFill>
                  </a:tcPr>
                </a:tc>
                <a:tc>
                  <a:txBody>
                    <a:bodyPr/>
                    <a:lstStyle/>
                    <a:p>
                      <a:r>
                        <a:rPr lang="en-US" sz="1600" b="0" dirty="0" smtClean="0">
                          <a:solidFill>
                            <a:schemeClr val="tx1"/>
                          </a:solidFill>
                        </a:rPr>
                        <a:t>TOM</a:t>
                      </a:r>
                      <a:endParaRPr lang="en-US" sz="1600" b="0" dirty="0">
                        <a:solidFill>
                          <a:schemeClr val="tx1"/>
                        </a:solidFill>
                      </a:endParaRPr>
                    </a:p>
                  </a:txBody>
                  <a:tcPr>
                    <a:lnT w="19050" cap="flat" cmpd="sng" algn="ctr">
                      <a:solidFill>
                        <a:srgbClr val="FF0000"/>
                      </a:solidFill>
                      <a:prstDash val="solid"/>
                      <a:round/>
                      <a:headEnd type="none" w="med" len="med"/>
                      <a:tailEnd type="none" w="med" len="med"/>
                    </a:lnT>
                    <a:solidFill>
                      <a:srgbClr val="E6E0EC"/>
                    </a:solidFill>
                  </a:tcPr>
                </a:tc>
                <a:tc>
                  <a:txBody>
                    <a:bodyPr/>
                    <a:lstStyle/>
                    <a:p>
                      <a:r>
                        <a:rPr lang="en-US" sz="1600" b="0" dirty="0" smtClean="0">
                          <a:solidFill>
                            <a:schemeClr val="tx1"/>
                          </a:solidFill>
                        </a:rPr>
                        <a:t>92%</a:t>
                      </a:r>
                      <a:endParaRPr lang="en-US" sz="1600" b="0" dirty="0">
                        <a:solidFill>
                          <a:schemeClr val="tx1"/>
                        </a:solidFill>
                      </a:endParaRPr>
                    </a:p>
                  </a:txBody>
                  <a:tcPr>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solidFill>
                      <a:srgbClr val="E6E0EC"/>
                    </a:solidFill>
                  </a:tcPr>
                </a:tc>
              </a:tr>
              <a:tr h="323211">
                <a:tc>
                  <a:txBody>
                    <a:bodyPr/>
                    <a:lstStyle/>
                    <a:p>
                      <a:r>
                        <a:rPr lang="en-US" sz="1600" b="0" dirty="0" smtClean="0">
                          <a:solidFill>
                            <a:schemeClr val="tx1"/>
                          </a:solidFill>
                        </a:rPr>
                        <a:t>B15. Members of our team sometimes do not do the tasks assigned</a:t>
                      </a:r>
                      <a:endParaRPr lang="en-US" sz="1600" b="0" dirty="0">
                        <a:solidFill>
                          <a:schemeClr val="tx1"/>
                        </a:solidFill>
                      </a:endParaRPr>
                    </a:p>
                  </a:txBody>
                  <a:tcPr>
                    <a:lnL w="19050" cap="flat" cmpd="sng" algn="ctr">
                      <a:solidFill>
                        <a:srgbClr val="FF0000"/>
                      </a:solidFill>
                      <a:prstDash val="solid"/>
                      <a:round/>
                      <a:headEnd type="none" w="med" len="med"/>
                      <a:tailEnd type="none" w="med" len="med"/>
                    </a:lnL>
                    <a:lnB w="19050" cap="flat" cmpd="sng" algn="ctr">
                      <a:solidFill>
                        <a:srgbClr val="FF0000"/>
                      </a:solidFill>
                      <a:prstDash val="solid"/>
                      <a:round/>
                      <a:headEnd type="none" w="med" len="med"/>
                      <a:tailEnd type="none" w="med" len="med"/>
                    </a:lnB>
                    <a:solidFill>
                      <a:srgbClr val="E6E0EC"/>
                    </a:solidFill>
                  </a:tcPr>
                </a:tc>
                <a:tc>
                  <a:txBody>
                    <a:bodyPr/>
                    <a:lstStyle/>
                    <a:p>
                      <a:r>
                        <a:rPr lang="en-US" sz="1600" b="0" dirty="0" smtClean="0">
                          <a:solidFill>
                            <a:schemeClr val="tx1"/>
                          </a:solidFill>
                        </a:rPr>
                        <a:t>EZ</a:t>
                      </a:r>
                      <a:endParaRPr lang="en-US" sz="1600" b="0" dirty="0">
                        <a:solidFill>
                          <a:schemeClr val="tx1"/>
                        </a:solidFill>
                      </a:endParaRPr>
                    </a:p>
                  </a:txBody>
                  <a:tcPr>
                    <a:lnB w="19050" cap="flat" cmpd="sng" algn="ctr">
                      <a:solidFill>
                        <a:srgbClr val="FF0000"/>
                      </a:solidFill>
                      <a:prstDash val="solid"/>
                      <a:round/>
                      <a:headEnd type="none" w="med" len="med"/>
                      <a:tailEnd type="none" w="med" len="med"/>
                    </a:lnB>
                    <a:solidFill>
                      <a:srgbClr val="E6E0EC"/>
                    </a:solidFill>
                  </a:tcPr>
                </a:tc>
                <a:tc>
                  <a:txBody>
                    <a:bodyPr/>
                    <a:lstStyle/>
                    <a:p>
                      <a:r>
                        <a:rPr lang="en-US" sz="1600" b="0" dirty="0" smtClean="0">
                          <a:solidFill>
                            <a:schemeClr val="tx1"/>
                          </a:solidFill>
                        </a:rPr>
                        <a:t>80%</a:t>
                      </a:r>
                      <a:endParaRPr lang="en-US" sz="1600" b="0" dirty="0">
                        <a:solidFill>
                          <a:schemeClr val="tx1"/>
                        </a:solidFill>
                      </a:endParaRPr>
                    </a:p>
                  </a:txBody>
                  <a:tcPr>
                    <a:lnR w="19050" cap="flat" cmpd="sng" algn="ctr">
                      <a:solidFill>
                        <a:srgbClr val="FF0000"/>
                      </a:solidFill>
                      <a:prstDash val="solid"/>
                      <a:round/>
                      <a:headEnd type="none" w="med" len="med"/>
                      <a:tailEnd type="none" w="med" len="med"/>
                    </a:lnR>
                    <a:lnB w="19050" cap="flat" cmpd="sng" algn="ctr">
                      <a:solidFill>
                        <a:srgbClr val="FF0000"/>
                      </a:solidFill>
                      <a:prstDash val="solid"/>
                      <a:round/>
                      <a:headEnd type="none" w="med" len="med"/>
                      <a:tailEnd type="none" w="med" len="med"/>
                    </a:lnB>
                    <a:solidFill>
                      <a:srgbClr val="E6E0EC"/>
                    </a:solidFill>
                  </a:tcPr>
                </a:tc>
              </a:tr>
            </a:tbl>
          </a:graphicData>
        </a:graphic>
      </p:graphicFrame>
    </p:spTree>
    <p:extLst>
      <p:ext uri="{BB962C8B-B14F-4D97-AF65-F5344CB8AC3E}">
        <p14:creationId xmlns:p14="http://schemas.microsoft.com/office/powerpoint/2010/main" val="311396682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12709" y="696017"/>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685800" y="59402"/>
            <a:ext cx="8686800" cy="566822"/>
          </a:xfrm>
          <a:prstGeom prst="rect">
            <a:avLst/>
          </a:prstGeom>
        </p:spPr>
        <p:txBody>
          <a:bodyPr vert="horz" wrap="square" lIns="0" tIns="12700" rIns="0" bIns="0" rtlCol="0">
            <a:spAutoFit/>
          </a:bodyPr>
          <a:lstStyle/>
          <a:p>
            <a:pPr marL="12700">
              <a:lnSpc>
                <a:spcPct val="100000"/>
              </a:lnSpc>
              <a:spcBef>
                <a:spcPts val="100"/>
              </a:spcBef>
            </a:pPr>
            <a:r>
              <a:rPr lang="en-US" dirty="0" smtClean="0"/>
              <a:t>Question Analysis EZ </a:t>
            </a:r>
            <a:r>
              <a:rPr lang="en-US" dirty="0"/>
              <a:t>and TOM</a:t>
            </a:r>
            <a:endParaRPr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75</a:t>
            </a:r>
            <a:endParaRPr dirty="0"/>
          </a:p>
        </p:txBody>
      </p:sp>
      <p:sp>
        <p:nvSpPr>
          <p:cNvPr id="7" name="object 7"/>
          <p:cNvSpPr txBox="1"/>
          <p:nvPr/>
        </p:nvSpPr>
        <p:spPr>
          <a:xfrm>
            <a:off x="152400" y="1641882"/>
            <a:ext cx="8813782" cy="652102"/>
          </a:xfrm>
          <a:prstGeom prst="rect">
            <a:avLst/>
          </a:prstGeom>
        </p:spPr>
        <p:txBody>
          <a:bodyPr vert="horz" wrap="square" lIns="0" tIns="97155" rIns="0" bIns="0" rtlCol="0">
            <a:spAutoFit/>
          </a:bodyPr>
          <a:lstStyle/>
          <a:p>
            <a:pPr lvl="1"/>
            <a:endParaRPr lang="en-US" dirty="0" smtClean="0"/>
          </a:p>
          <a:p>
            <a:pPr lvl="1"/>
            <a:r>
              <a:rPr lang="en-US" dirty="0"/>
              <a:t>	</a:t>
            </a:r>
          </a:p>
        </p:txBody>
      </p:sp>
      <p:graphicFrame>
        <p:nvGraphicFramePr>
          <p:cNvPr id="9" name="Table 8"/>
          <p:cNvGraphicFramePr>
            <a:graphicFrameLocks noGrp="1"/>
          </p:cNvGraphicFramePr>
          <p:nvPr>
            <p:extLst>
              <p:ext uri="{D42A27DB-BD31-4B8C-83A1-F6EECF244321}">
                <p14:modId xmlns:p14="http://schemas.microsoft.com/office/powerpoint/2010/main" val="876551815"/>
              </p:ext>
            </p:extLst>
          </p:nvPr>
        </p:nvGraphicFramePr>
        <p:xfrm>
          <a:off x="165110" y="840740"/>
          <a:ext cx="8801072" cy="5759211"/>
        </p:xfrm>
        <a:graphic>
          <a:graphicData uri="http://schemas.openxmlformats.org/drawingml/2006/table">
            <a:tbl>
              <a:tblPr firstRow="1" bandRow="1">
                <a:tableStyleId>{5C22544A-7EE6-4342-B048-85BDC9FD1C3A}</a:tableStyleId>
              </a:tblPr>
              <a:tblGrid>
                <a:gridCol w="7150091"/>
                <a:gridCol w="838200"/>
                <a:gridCol w="812781"/>
              </a:tblGrid>
              <a:tr h="359051">
                <a:tc>
                  <a:txBody>
                    <a:bodyPr/>
                    <a:lstStyle/>
                    <a:p>
                      <a:r>
                        <a:rPr lang="en-US" dirty="0" smtClean="0"/>
                        <a:t>Question</a:t>
                      </a:r>
                      <a:endParaRPr lang="en-US" dirty="0"/>
                    </a:p>
                  </a:txBody>
                  <a:tcPr>
                    <a:solidFill>
                      <a:schemeClr val="accent4">
                        <a:lumMod val="75000"/>
                      </a:schemeClr>
                    </a:solidFill>
                  </a:tcPr>
                </a:tc>
                <a:tc>
                  <a:txBody>
                    <a:bodyPr/>
                    <a:lstStyle/>
                    <a:p>
                      <a:r>
                        <a:rPr lang="en-US" dirty="0" smtClean="0"/>
                        <a:t>Tool</a:t>
                      </a:r>
                      <a:endParaRPr lang="en-US" dirty="0"/>
                    </a:p>
                  </a:txBody>
                  <a:tcPr>
                    <a:solidFill>
                      <a:schemeClr val="accent4">
                        <a:lumMod val="75000"/>
                      </a:schemeClr>
                    </a:solidFill>
                  </a:tcPr>
                </a:tc>
                <a:tc>
                  <a:txBody>
                    <a:bodyPr/>
                    <a:lstStyle/>
                    <a:p>
                      <a:r>
                        <a:rPr lang="en-US" dirty="0" smtClean="0"/>
                        <a:t>Score</a:t>
                      </a:r>
                      <a:endParaRPr lang="en-US" dirty="0"/>
                    </a:p>
                  </a:txBody>
                  <a:tcPr>
                    <a:solidFill>
                      <a:schemeClr val="accent4">
                        <a:lumMod val="75000"/>
                      </a:schemeClr>
                    </a:solidFill>
                  </a:tcPr>
                </a:tc>
              </a:tr>
              <a:tr h="386479">
                <a:tc>
                  <a:txBody>
                    <a:bodyPr/>
                    <a:lstStyle/>
                    <a:p>
                      <a:r>
                        <a:rPr lang="en-US" sz="1600" dirty="0" smtClean="0"/>
                        <a:t>6b. Team</a:t>
                      </a:r>
                      <a:r>
                        <a:rPr lang="en-US" sz="1600" baseline="0" dirty="0" smtClean="0"/>
                        <a:t> reviewed status of task/action step completion since last meeting</a:t>
                      </a:r>
                      <a:endParaRPr lang="en-US" sz="1600" dirty="0"/>
                    </a:p>
                  </a:txBody>
                  <a:tcPr>
                    <a:solidFill>
                      <a:schemeClr val="accent4">
                        <a:lumMod val="20000"/>
                        <a:lumOff val="80000"/>
                      </a:schemeClr>
                    </a:solidFill>
                  </a:tcPr>
                </a:tc>
                <a:tc>
                  <a:txBody>
                    <a:bodyPr/>
                    <a:lstStyle/>
                    <a:p>
                      <a:r>
                        <a:rPr lang="en-US" sz="1600" dirty="0" smtClean="0"/>
                        <a:t>TOM</a:t>
                      </a:r>
                      <a:endParaRPr lang="en-US" sz="1600" dirty="0"/>
                    </a:p>
                  </a:txBody>
                  <a:tcPr>
                    <a:solidFill>
                      <a:schemeClr val="accent4">
                        <a:lumMod val="20000"/>
                        <a:lumOff val="80000"/>
                      </a:schemeClr>
                    </a:solidFill>
                  </a:tcPr>
                </a:tc>
                <a:tc>
                  <a:txBody>
                    <a:bodyPr/>
                    <a:lstStyle/>
                    <a:p>
                      <a:r>
                        <a:rPr lang="en-US" sz="1600" dirty="0" smtClean="0"/>
                        <a:t>93%</a:t>
                      </a:r>
                      <a:endParaRPr lang="en-US" sz="1600" dirty="0"/>
                    </a:p>
                  </a:txBody>
                  <a:tcPr>
                    <a:solidFill>
                      <a:schemeClr val="accent4">
                        <a:lumMod val="20000"/>
                        <a:lumOff val="80000"/>
                      </a:schemeClr>
                    </a:solidFill>
                  </a:tcPr>
                </a:tc>
              </a:tr>
              <a:tr h="374012">
                <a:tc>
                  <a:txBody>
                    <a:bodyPr/>
                    <a:lstStyle/>
                    <a:p>
                      <a:r>
                        <a:rPr lang="en-US" sz="1600" dirty="0" smtClean="0"/>
                        <a:t>B8. At every team meeting,</a:t>
                      </a:r>
                      <a:r>
                        <a:rPr lang="en-US" sz="1600" baseline="0" dirty="0" smtClean="0"/>
                        <a:t> team reviews progress made toward meeting our needs</a:t>
                      </a:r>
                      <a:endParaRPr lang="en-US" sz="1600" dirty="0"/>
                    </a:p>
                  </a:txBody>
                  <a:tcPr>
                    <a:solidFill>
                      <a:schemeClr val="accent4">
                        <a:lumMod val="20000"/>
                        <a:lumOff val="80000"/>
                      </a:schemeClr>
                    </a:solidFill>
                  </a:tcPr>
                </a:tc>
                <a:tc>
                  <a:txBody>
                    <a:bodyPr/>
                    <a:lstStyle/>
                    <a:p>
                      <a:r>
                        <a:rPr lang="en-US" sz="1600" dirty="0" smtClean="0"/>
                        <a:t>EZ</a:t>
                      </a:r>
                      <a:endParaRPr lang="en-US" sz="1600" dirty="0"/>
                    </a:p>
                  </a:txBody>
                  <a:tcPr>
                    <a:solidFill>
                      <a:schemeClr val="accent4">
                        <a:lumMod val="20000"/>
                        <a:lumOff val="80000"/>
                      </a:schemeClr>
                    </a:solidFill>
                  </a:tcPr>
                </a:tc>
                <a:tc>
                  <a:txBody>
                    <a:bodyPr/>
                    <a:lstStyle/>
                    <a:p>
                      <a:r>
                        <a:rPr lang="en-US" sz="1600" dirty="0" smtClean="0"/>
                        <a:t>92%</a:t>
                      </a:r>
                      <a:endParaRPr lang="en-US" sz="1600" dirty="0"/>
                    </a:p>
                  </a:txBody>
                  <a:tcPr>
                    <a:solidFill>
                      <a:schemeClr val="accent4">
                        <a:lumMod val="20000"/>
                        <a:lumOff val="80000"/>
                      </a:schemeClr>
                    </a:solidFill>
                  </a:tcPr>
                </a:tc>
              </a:tr>
              <a:tr h="568498">
                <a:tc>
                  <a:txBody>
                    <a:bodyPr/>
                    <a:lstStyle/>
                    <a:p>
                      <a:r>
                        <a:rPr lang="en-US" sz="1600" dirty="0" smtClean="0"/>
                        <a:t>4d. For every need addressed during the </a:t>
                      </a:r>
                      <a:r>
                        <a:rPr lang="en-US" sz="1600" dirty="0" err="1" smtClean="0"/>
                        <a:t>mtg</a:t>
                      </a:r>
                      <a:r>
                        <a:rPr lang="en-US" sz="1600" dirty="0" smtClean="0"/>
                        <a:t>, the team brainstormed more than one strategy to meet the need before deciding on</a:t>
                      </a:r>
                      <a:r>
                        <a:rPr lang="en-US" sz="1600" baseline="0" dirty="0" smtClean="0"/>
                        <a:t> next steps</a:t>
                      </a:r>
                      <a:endParaRPr lang="en-US" sz="1600" dirty="0" smtClean="0"/>
                    </a:p>
                  </a:txBody>
                  <a:tcPr>
                    <a:solidFill>
                      <a:schemeClr val="accent4">
                        <a:lumMod val="60000"/>
                        <a:lumOff val="40000"/>
                      </a:schemeClr>
                    </a:solidFill>
                  </a:tcPr>
                </a:tc>
                <a:tc>
                  <a:txBody>
                    <a:bodyPr/>
                    <a:lstStyle/>
                    <a:p>
                      <a:r>
                        <a:rPr lang="en-US" sz="1600" dirty="0" smtClean="0"/>
                        <a:t>TOM</a:t>
                      </a:r>
                      <a:endParaRPr lang="en-US" sz="1600" dirty="0"/>
                    </a:p>
                  </a:txBody>
                  <a:tcPr>
                    <a:solidFill>
                      <a:schemeClr val="accent4">
                        <a:lumMod val="60000"/>
                        <a:lumOff val="40000"/>
                      </a:schemeClr>
                    </a:solidFill>
                  </a:tcPr>
                </a:tc>
                <a:tc>
                  <a:txBody>
                    <a:bodyPr/>
                    <a:lstStyle/>
                    <a:p>
                      <a:r>
                        <a:rPr lang="en-US" sz="1600" dirty="0" smtClean="0"/>
                        <a:t>85%</a:t>
                      </a:r>
                      <a:endParaRPr lang="en-US" sz="1600" dirty="0"/>
                    </a:p>
                  </a:txBody>
                  <a:tcPr>
                    <a:solidFill>
                      <a:schemeClr val="accent4">
                        <a:lumMod val="60000"/>
                        <a:lumOff val="40000"/>
                      </a:schemeClr>
                    </a:solidFill>
                  </a:tcPr>
                </a:tc>
              </a:tr>
              <a:tr h="568498">
                <a:tc>
                  <a:txBody>
                    <a:bodyPr/>
                    <a:lstStyle/>
                    <a:p>
                      <a:r>
                        <a:rPr lang="en-US" sz="1600" dirty="0" smtClean="0"/>
                        <a:t>B4. Wraparound team came up with creative</a:t>
                      </a:r>
                      <a:r>
                        <a:rPr lang="en-US" sz="1600" baseline="0" dirty="0" smtClean="0"/>
                        <a:t> ideas for our plan that were different than what was tried before</a:t>
                      </a:r>
                      <a:endParaRPr lang="en-US" sz="1600" dirty="0"/>
                    </a:p>
                  </a:txBody>
                  <a:tcPr>
                    <a:lnB w="28575" cap="flat" cmpd="sng" algn="ctr">
                      <a:solidFill>
                        <a:srgbClr val="FF0000"/>
                      </a:solidFill>
                      <a:prstDash val="solid"/>
                      <a:round/>
                      <a:headEnd type="none" w="med" len="med"/>
                      <a:tailEnd type="none" w="med" len="med"/>
                    </a:lnB>
                    <a:solidFill>
                      <a:schemeClr val="accent4">
                        <a:lumMod val="60000"/>
                        <a:lumOff val="40000"/>
                      </a:schemeClr>
                    </a:solidFill>
                  </a:tcPr>
                </a:tc>
                <a:tc>
                  <a:txBody>
                    <a:bodyPr/>
                    <a:lstStyle/>
                    <a:p>
                      <a:r>
                        <a:rPr lang="en-US" sz="1600" dirty="0" smtClean="0"/>
                        <a:t>EZ</a:t>
                      </a:r>
                      <a:endParaRPr lang="en-US" sz="1600" dirty="0"/>
                    </a:p>
                  </a:txBody>
                  <a:tcPr>
                    <a:lnB w="28575" cap="flat" cmpd="sng" algn="ctr">
                      <a:solidFill>
                        <a:srgbClr val="FF0000"/>
                      </a:solidFill>
                      <a:prstDash val="solid"/>
                      <a:round/>
                      <a:headEnd type="none" w="med" len="med"/>
                      <a:tailEnd type="none" w="med" len="med"/>
                    </a:lnB>
                    <a:solidFill>
                      <a:schemeClr val="accent4">
                        <a:lumMod val="60000"/>
                        <a:lumOff val="40000"/>
                      </a:schemeClr>
                    </a:solidFill>
                  </a:tcPr>
                </a:tc>
                <a:tc>
                  <a:txBody>
                    <a:bodyPr/>
                    <a:lstStyle/>
                    <a:p>
                      <a:r>
                        <a:rPr lang="en-US" sz="1600" dirty="0" smtClean="0"/>
                        <a:t>83%</a:t>
                      </a:r>
                      <a:endParaRPr lang="en-US" sz="1600" dirty="0"/>
                    </a:p>
                  </a:txBody>
                  <a:tcPr>
                    <a:lnB w="28575" cap="flat" cmpd="sng" algn="ctr">
                      <a:solidFill>
                        <a:srgbClr val="FF0000"/>
                      </a:solidFill>
                      <a:prstDash val="solid"/>
                      <a:round/>
                      <a:headEnd type="none" w="med" len="med"/>
                      <a:tailEnd type="none" w="med" len="med"/>
                    </a:lnB>
                    <a:solidFill>
                      <a:schemeClr val="accent4">
                        <a:lumMod val="60000"/>
                        <a:lumOff val="40000"/>
                      </a:schemeClr>
                    </a:solidFill>
                  </a:tcPr>
                </a:tc>
              </a:tr>
              <a:tr h="568498">
                <a:tc>
                  <a:txBody>
                    <a:bodyPr/>
                    <a:lstStyle/>
                    <a:p>
                      <a:r>
                        <a:rPr lang="en-US" sz="1600" dirty="0" smtClean="0"/>
                        <a:t>4e. Team discussed how they will know youth and family’s needs have been sufficiently</a:t>
                      </a:r>
                      <a:r>
                        <a:rPr lang="en-US" sz="1600" baseline="0" dirty="0" smtClean="0"/>
                        <a:t> met to transition out of formal wraparound </a:t>
                      </a:r>
                      <a:r>
                        <a:rPr lang="en-US" sz="1600" baseline="0" dirty="0" err="1" smtClean="0"/>
                        <a:t>svcs</a:t>
                      </a:r>
                      <a:endParaRPr lang="en-US" sz="1600" dirty="0"/>
                    </a:p>
                  </a:txBody>
                  <a:tcPr>
                    <a:lnT w="28575" cap="flat" cmpd="sng" algn="ctr">
                      <a:solidFill>
                        <a:srgbClr val="FF0000"/>
                      </a:solidFill>
                      <a:prstDash val="solid"/>
                      <a:round/>
                      <a:headEnd type="none" w="med" len="med"/>
                      <a:tailEnd type="none" w="med" len="med"/>
                    </a:lnT>
                    <a:solidFill>
                      <a:schemeClr val="accent4">
                        <a:lumMod val="20000"/>
                        <a:lumOff val="80000"/>
                      </a:schemeClr>
                    </a:solidFill>
                  </a:tcPr>
                </a:tc>
                <a:tc>
                  <a:txBody>
                    <a:bodyPr/>
                    <a:lstStyle/>
                    <a:p>
                      <a:r>
                        <a:rPr lang="en-US" sz="1600" dirty="0" smtClean="0"/>
                        <a:t>TOM</a:t>
                      </a:r>
                      <a:endParaRPr lang="en-US" sz="1600" dirty="0"/>
                    </a:p>
                  </a:txBody>
                  <a:tcPr>
                    <a:lnT w="28575" cap="flat" cmpd="sng" algn="ctr">
                      <a:solidFill>
                        <a:srgbClr val="FF0000"/>
                      </a:solidFill>
                      <a:prstDash val="solid"/>
                      <a:round/>
                      <a:headEnd type="none" w="med" len="med"/>
                      <a:tailEnd type="none" w="med" len="med"/>
                    </a:lnT>
                    <a:solidFill>
                      <a:schemeClr val="accent4">
                        <a:lumMod val="20000"/>
                        <a:lumOff val="80000"/>
                      </a:schemeClr>
                    </a:solidFill>
                  </a:tcPr>
                </a:tc>
                <a:tc>
                  <a:txBody>
                    <a:bodyPr/>
                    <a:lstStyle/>
                    <a:p>
                      <a:r>
                        <a:rPr lang="en-US" sz="1600" dirty="0" smtClean="0"/>
                        <a:t>62%</a:t>
                      </a:r>
                      <a:endParaRPr lang="en-US" sz="1600" dirty="0"/>
                    </a:p>
                  </a:txBody>
                  <a:tcP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solidFill>
                      <a:schemeClr val="accent4">
                        <a:lumMod val="20000"/>
                        <a:lumOff val="80000"/>
                      </a:schemeClr>
                    </a:solidFill>
                  </a:tcPr>
                </a:tc>
              </a:tr>
              <a:tr h="568498">
                <a:tc>
                  <a:txBody>
                    <a:bodyPr/>
                    <a:lstStyle/>
                    <a:p>
                      <a:r>
                        <a:rPr lang="en-US" sz="1600" dirty="0" smtClean="0"/>
                        <a:t>B21. Team</a:t>
                      </a:r>
                      <a:r>
                        <a:rPr lang="en-US" sz="1600" baseline="0" dirty="0" smtClean="0"/>
                        <a:t> has talked about how we will know it is time for me and my family to transition out of formal wraparound</a:t>
                      </a:r>
                      <a:endParaRPr lang="en-US" sz="1600" dirty="0"/>
                    </a:p>
                  </a:txBody>
                  <a:tcPr>
                    <a:lnB w="28575" cap="flat" cmpd="sng" algn="ctr">
                      <a:solidFill>
                        <a:srgbClr val="FF0000"/>
                      </a:solidFill>
                      <a:prstDash val="solid"/>
                      <a:round/>
                      <a:headEnd type="none" w="med" len="med"/>
                      <a:tailEnd type="none" w="med" len="med"/>
                    </a:lnB>
                    <a:solidFill>
                      <a:schemeClr val="accent4">
                        <a:lumMod val="20000"/>
                        <a:lumOff val="80000"/>
                      </a:schemeClr>
                    </a:solidFill>
                  </a:tcPr>
                </a:tc>
                <a:tc>
                  <a:txBody>
                    <a:bodyPr/>
                    <a:lstStyle/>
                    <a:p>
                      <a:r>
                        <a:rPr lang="en-US" sz="1600" dirty="0" smtClean="0"/>
                        <a:t>EZ</a:t>
                      </a:r>
                      <a:endParaRPr lang="en-US" sz="1600" dirty="0"/>
                    </a:p>
                  </a:txBody>
                  <a:tcPr>
                    <a:lnB w="28575" cap="flat" cmpd="sng" algn="ctr">
                      <a:solidFill>
                        <a:srgbClr val="FF0000"/>
                      </a:solidFill>
                      <a:prstDash val="solid"/>
                      <a:round/>
                      <a:headEnd type="none" w="med" len="med"/>
                      <a:tailEnd type="none" w="med" len="med"/>
                    </a:lnB>
                    <a:solidFill>
                      <a:schemeClr val="accent4">
                        <a:lumMod val="20000"/>
                        <a:lumOff val="80000"/>
                      </a:schemeClr>
                    </a:solidFill>
                  </a:tcPr>
                </a:tc>
                <a:tc>
                  <a:txBody>
                    <a:bodyPr/>
                    <a:lstStyle/>
                    <a:p>
                      <a:r>
                        <a:rPr lang="en-US" sz="1600" dirty="0" smtClean="0"/>
                        <a:t>82%</a:t>
                      </a:r>
                      <a:endParaRPr lang="en-US" sz="1600" dirty="0"/>
                    </a:p>
                  </a:txBody>
                  <a:tcPr>
                    <a:lnR w="28575" cap="flat" cmpd="sng" algn="ctr">
                      <a:solidFill>
                        <a:srgbClr val="FF0000"/>
                      </a:solidFill>
                      <a:prstDash val="solid"/>
                      <a:round/>
                      <a:headEnd type="none" w="med" len="med"/>
                      <a:tailEnd type="none" w="med" len="med"/>
                    </a:lnR>
                    <a:lnB w="28575" cap="flat" cmpd="sng" algn="ctr">
                      <a:solidFill>
                        <a:srgbClr val="FF0000"/>
                      </a:solidFill>
                      <a:prstDash val="solid"/>
                      <a:round/>
                      <a:headEnd type="none" w="med" len="med"/>
                      <a:tailEnd type="none" w="med" len="med"/>
                    </a:lnB>
                    <a:solidFill>
                      <a:schemeClr val="accent4">
                        <a:lumMod val="20000"/>
                        <a:lumOff val="80000"/>
                      </a:schemeClr>
                    </a:solidFill>
                  </a:tcPr>
                </a:tc>
              </a:tr>
              <a:tr h="568498">
                <a:tc>
                  <a:txBody>
                    <a:bodyPr/>
                    <a:lstStyle/>
                    <a:p>
                      <a:r>
                        <a:rPr lang="en-US" sz="1600" dirty="0" smtClean="0"/>
                        <a:t>6a. Team reviewed how close</a:t>
                      </a:r>
                      <a:r>
                        <a:rPr lang="en-US" sz="1600" baseline="0" dirty="0" smtClean="0"/>
                        <a:t> youth/family are to achieving vision, mission or wraparound team goal</a:t>
                      </a:r>
                      <a:endParaRPr lang="en-US" sz="1600" dirty="0"/>
                    </a:p>
                  </a:txBody>
                  <a:tcPr>
                    <a:lnT w="28575" cap="flat" cmpd="sng" algn="ctr">
                      <a:solidFill>
                        <a:srgbClr val="FF0000"/>
                      </a:solidFill>
                      <a:prstDash val="solid"/>
                      <a:round/>
                      <a:headEnd type="none" w="med" len="med"/>
                      <a:tailEnd type="none" w="med" len="med"/>
                    </a:lnT>
                    <a:solidFill>
                      <a:schemeClr val="accent4">
                        <a:lumMod val="60000"/>
                        <a:lumOff val="40000"/>
                      </a:schemeClr>
                    </a:solidFill>
                  </a:tcPr>
                </a:tc>
                <a:tc>
                  <a:txBody>
                    <a:bodyPr/>
                    <a:lstStyle/>
                    <a:p>
                      <a:r>
                        <a:rPr lang="en-US" sz="1600" dirty="0" smtClean="0"/>
                        <a:t>TOM</a:t>
                      </a:r>
                      <a:endParaRPr lang="en-US" sz="1600" dirty="0"/>
                    </a:p>
                  </a:txBody>
                  <a:tcPr>
                    <a:lnT w="28575" cap="flat" cmpd="sng" algn="ctr">
                      <a:solidFill>
                        <a:srgbClr val="FF0000"/>
                      </a:solidFill>
                      <a:prstDash val="solid"/>
                      <a:round/>
                      <a:headEnd type="none" w="med" len="med"/>
                      <a:tailEnd type="none" w="med" len="med"/>
                    </a:lnT>
                    <a:solidFill>
                      <a:schemeClr val="accent4">
                        <a:lumMod val="60000"/>
                        <a:lumOff val="40000"/>
                      </a:schemeClr>
                    </a:solidFill>
                  </a:tcPr>
                </a:tc>
                <a:tc>
                  <a:txBody>
                    <a:bodyPr/>
                    <a:lstStyle/>
                    <a:p>
                      <a:r>
                        <a:rPr lang="en-US" sz="1600" dirty="0" smtClean="0"/>
                        <a:t>81%</a:t>
                      </a:r>
                      <a:endParaRPr lang="en-US" sz="1600" dirty="0"/>
                    </a:p>
                  </a:txBody>
                  <a:tcPr>
                    <a:lnT w="28575" cap="flat" cmpd="sng" algn="ctr">
                      <a:solidFill>
                        <a:srgbClr val="FF0000"/>
                      </a:solidFill>
                      <a:prstDash val="solid"/>
                      <a:round/>
                      <a:headEnd type="none" w="med" len="med"/>
                      <a:tailEnd type="none" w="med" len="med"/>
                    </a:lnT>
                    <a:solidFill>
                      <a:schemeClr val="accent4">
                        <a:lumMod val="60000"/>
                        <a:lumOff val="40000"/>
                      </a:schemeClr>
                    </a:solidFill>
                  </a:tcPr>
                </a:tc>
              </a:tr>
              <a:tr h="568498">
                <a:tc>
                  <a:txBody>
                    <a:bodyPr/>
                    <a:lstStyle/>
                    <a:p>
                      <a:r>
                        <a:rPr lang="en-US" sz="1600" dirty="0" smtClean="0"/>
                        <a:t>B22. At each team </a:t>
                      </a:r>
                      <a:r>
                        <a:rPr lang="en-US" sz="1600" dirty="0" err="1" smtClean="0"/>
                        <a:t>mtg</a:t>
                      </a:r>
                      <a:r>
                        <a:rPr lang="en-US" sz="1600" dirty="0" smtClean="0"/>
                        <a:t>,</a:t>
                      </a:r>
                      <a:r>
                        <a:rPr lang="en-US" sz="1600" baseline="0" dirty="0" smtClean="0"/>
                        <a:t> my family and I give feedback on how well wraparound is working for us</a:t>
                      </a:r>
                      <a:endParaRPr lang="en-US" sz="1600" dirty="0" smtClean="0"/>
                    </a:p>
                  </a:txBody>
                  <a:tcPr>
                    <a:solidFill>
                      <a:schemeClr val="accent4">
                        <a:lumMod val="60000"/>
                        <a:lumOff val="40000"/>
                      </a:schemeClr>
                    </a:solidFill>
                  </a:tcPr>
                </a:tc>
                <a:tc>
                  <a:txBody>
                    <a:bodyPr/>
                    <a:lstStyle/>
                    <a:p>
                      <a:r>
                        <a:rPr lang="en-US" sz="1600" dirty="0" smtClean="0"/>
                        <a:t>EZ</a:t>
                      </a:r>
                      <a:endParaRPr lang="en-US" sz="1600" dirty="0"/>
                    </a:p>
                  </a:txBody>
                  <a:tcPr>
                    <a:solidFill>
                      <a:schemeClr val="accent4">
                        <a:lumMod val="60000"/>
                        <a:lumOff val="40000"/>
                      </a:schemeClr>
                    </a:solidFill>
                  </a:tcPr>
                </a:tc>
                <a:tc>
                  <a:txBody>
                    <a:bodyPr/>
                    <a:lstStyle/>
                    <a:p>
                      <a:r>
                        <a:rPr lang="en-US" sz="1600" dirty="0" smtClean="0"/>
                        <a:t>83%</a:t>
                      </a:r>
                      <a:endParaRPr lang="en-US" sz="1600" dirty="0"/>
                    </a:p>
                  </a:txBody>
                  <a:tcPr>
                    <a:solidFill>
                      <a:schemeClr val="accent4">
                        <a:lumMod val="60000"/>
                        <a:lumOff val="40000"/>
                      </a:schemeClr>
                    </a:solidFill>
                  </a:tcPr>
                </a:tc>
              </a:tr>
              <a:tr h="568498">
                <a:tc>
                  <a:txBody>
                    <a:bodyPr/>
                    <a:lstStyle/>
                    <a:p>
                      <a:r>
                        <a:rPr lang="en-US" sz="1600" dirty="0" smtClean="0"/>
                        <a:t>6c. Team monitored progress</a:t>
                      </a:r>
                      <a:r>
                        <a:rPr lang="en-US" sz="1600" baseline="0" dirty="0" smtClean="0"/>
                        <a:t> toward meeting needs and achieving outcomes/goals since last meeting</a:t>
                      </a:r>
                      <a:endParaRPr lang="en-US" sz="1600" dirty="0"/>
                    </a:p>
                  </a:txBody>
                  <a:tcPr>
                    <a:solidFill>
                      <a:schemeClr val="accent4">
                        <a:lumMod val="20000"/>
                        <a:lumOff val="80000"/>
                      </a:schemeClr>
                    </a:solidFill>
                  </a:tcPr>
                </a:tc>
                <a:tc>
                  <a:txBody>
                    <a:bodyPr/>
                    <a:lstStyle/>
                    <a:p>
                      <a:r>
                        <a:rPr lang="en-US" sz="1600" dirty="0" smtClean="0"/>
                        <a:t>TOM</a:t>
                      </a:r>
                      <a:endParaRPr lang="en-US" sz="1600" dirty="0"/>
                    </a:p>
                  </a:txBody>
                  <a:tcPr>
                    <a:solidFill>
                      <a:schemeClr val="accent4">
                        <a:lumMod val="20000"/>
                        <a:lumOff val="80000"/>
                      </a:schemeClr>
                    </a:solidFill>
                  </a:tcPr>
                </a:tc>
                <a:tc>
                  <a:txBody>
                    <a:bodyPr/>
                    <a:lstStyle/>
                    <a:p>
                      <a:r>
                        <a:rPr lang="en-US" sz="1600" dirty="0" smtClean="0"/>
                        <a:t>96%</a:t>
                      </a:r>
                      <a:endParaRPr lang="en-US" sz="1600" dirty="0"/>
                    </a:p>
                  </a:txBody>
                  <a:tcPr>
                    <a:solidFill>
                      <a:schemeClr val="accent4">
                        <a:lumMod val="20000"/>
                        <a:lumOff val="80000"/>
                      </a:schemeClr>
                    </a:solidFill>
                  </a:tcPr>
                </a:tc>
              </a:tr>
              <a:tr h="568498">
                <a:tc>
                  <a:txBody>
                    <a:bodyPr/>
                    <a:lstStyle/>
                    <a:p>
                      <a:r>
                        <a:rPr lang="en-US" sz="1600" dirty="0" smtClean="0"/>
                        <a:t>B8. At every team </a:t>
                      </a:r>
                      <a:r>
                        <a:rPr lang="en-US" sz="1600" dirty="0" err="1" smtClean="0"/>
                        <a:t>mtg</a:t>
                      </a:r>
                      <a:r>
                        <a:rPr lang="en-US" sz="1600" dirty="0" smtClean="0"/>
                        <a:t>, wraparound team reviews progress that has been made toward meeting our</a:t>
                      </a:r>
                      <a:r>
                        <a:rPr lang="en-US" sz="1600" baseline="0" dirty="0" smtClean="0"/>
                        <a:t> needs</a:t>
                      </a:r>
                      <a:endParaRPr lang="en-US" sz="1600" dirty="0"/>
                    </a:p>
                  </a:txBody>
                  <a:tcPr>
                    <a:solidFill>
                      <a:schemeClr val="accent4">
                        <a:lumMod val="20000"/>
                        <a:lumOff val="80000"/>
                      </a:schemeClr>
                    </a:solidFill>
                  </a:tcPr>
                </a:tc>
                <a:tc>
                  <a:txBody>
                    <a:bodyPr/>
                    <a:lstStyle/>
                    <a:p>
                      <a:r>
                        <a:rPr lang="en-US" sz="1600" dirty="0" smtClean="0"/>
                        <a:t>EZ</a:t>
                      </a:r>
                      <a:endParaRPr lang="en-US" sz="1600" dirty="0"/>
                    </a:p>
                  </a:txBody>
                  <a:tcPr>
                    <a:solidFill>
                      <a:schemeClr val="accent4">
                        <a:lumMod val="20000"/>
                        <a:lumOff val="80000"/>
                      </a:schemeClr>
                    </a:solidFill>
                  </a:tcPr>
                </a:tc>
                <a:tc>
                  <a:txBody>
                    <a:bodyPr/>
                    <a:lstStyle/>
                    <a:p>
                      <a:r>
                        <a:rPr lang="en-US" sz="1600" dirty="0" smtClean="0"/>
                        <a:t>92%</a:t>
                      </a:r>
                    </a:p>
                    <a:p>
                      <a:endParaRPr lang="en-US" sz="1600" dirty="0"/>
                    </a:p>
                  </a:txBody>
                  <a:tcPr>
                    <a:solidFill>
                      <a:schemeClr val="accent4">
                        <a:lumMod val="20000"/>
                        <a:lumOff val="80000"/>
                      </a:schemeClr>
                    </a:solidFill>
                  </a:tcPr>
                </a:tc>
              </a:tr>
            </a:tbl>
          </a:graphicData>
        </a:graphic>
      </p:graphicFrame>
    </p:spTree>
    <p:extLst>
      <p:ext uri="{BB962C8B-B14F-4D97-AF65-F5344CB8AC3E}">
        <p14:creationId xmlns:p14="http://schemas.microsoft.com/office/powerpoint/2010/main" val="363671104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29400"/>
            <a:ext cx="9144000" cy="228690"/>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txBox="1">
            <a:spLocks noGrp="1"/>
          </p:cNvSpPr>
          <p:nvPr>
            <p:ph type="title"/>
          </p:nvPr>
        </p:nvSpPr>
        <p:spPr>
          <a:xfrm>
            <a:off x="1444622" y="2248213"/>
            <a:ext cx="4553644" cy="635000"/>
          </a:xfrm>
          <a:prstGeom prst="rect">
            <a:avLst/>
          </a:prstGeom>
        </p:spPr>
        <p:txBody>
          <a:bodyPr vert="horz" wrap="square" lIns="0" tIns="12700" rIns="0" bIns="0" rtlCol="0">
            <a:spAutoFit/>
          </a:bodyPr>
          <a:lstStyle/>
          <a:p>
            <a:pPr marL="12700">
              <a:lnSpc>
                <a:spcPct val="100000"/>
              </a:lnSpc>
              <a:spcBef>
                <a:spcPts val="100"/>
              </a:spcBef>
            </a:pPr>
            <a:r>
              <a:rPr sz="4000" b="1" spc="-5" dirty="0">
                <a:latin typeface="Carlito"/>
                <a:cs typeface="Carlito"/>
              </a:rPr>
              <a:t>APPENDICES</a:t>
            </a:r>
            <a:endParaRPr sz="4000" dirty="0">
              <a:latin typeface="Carlito"/>
              <a:cs typeface="Carlito"/>
            </a:endParaRPr>
          </a:p>
        </p:txBody>
      </p:sp>
      <p:sp>
        <p:nvSpPr>
          <p:cNvPr id="6" name="object 6"/>
          <p:cNvSpPr txBox="1"/>
          <p:nvPr/>
        </p:nvSpPr>
        <p:spPr>
          <a:xfrm>
            <a:off x="8543907" y="6693356"/>
            <a:ext cx="270510" cy="177613"/>
          </a:xfrm>
          <a:prstGeom prst="rect">
            <a:avLst/>
          </a:prstGeom>
        </p:spPr>
        <p:txBody>
          <a:bodyPr vert="horz" wrap="square" lIns="0" tIns="0" rIns="0" bIns="0" rtlCol="0">
            <a:spAutoFit/>
          </a:bodyPr>
          <a:lstStyle/>
          <a:p>
            <a:pPr>
              <a:lnSpc>
                <a:spcPts val="1330"/>
              </a:lnSpc>
            </a:pPr>
            <a:r>
              <a:rPr lang="en-US" spc="-5" dirty="0" smtClean="0">
                <a:solidFill>
                  <a:srgbClr val="FFFFFF"/>
                </a:solidFill>
                <a:latin typeface="Carlito"/>
                <a:cs typeface="Carlito"/>
              </a:rPr>
              <a:t>76</a:t>
            </a:r>
            <a:endParaRPr dirty="0">
              <a:latin typeface="Carlito"/>
              <a:cs typeface="Carlito"/>
            </a:endParaRPr>
          </a:p>
        </p:txBody>
      </p:sp>
      <p:sp>
        <p:nvSpPr>
          <p:cNvPr id="5" name="object 5"/>
          <p:cNvSpPr txBox="1"/>
          <p:nvPr/>
        </p:nvSpPr>
        <p:spPr>
          <a:xfrm>
            <a:off x="1343716" y="2927852"/>
            <a:ext cx="4654550" cy="1242648"/>
          </a:xfrm>
          <a:prstGeom prst="rect">
            <a:avLst/>
          </a:prstGeom>
        </p:spPr>
        <p:txBody>
          <a:bodyPr vert="horz" wrap="square" lIns="0" tIns="69850" rIns="0" bIns="0" rtlCol="0">
            <a:spAutoFit/>
          </a:bodyPr>
          <a:lstStyle/>
          <a:p>
            <a:pPr marL="570230" indent="-558165">
              <a:lnSpc>
                <a:spcPct val="100000"/>
              </a:lnSpc>
              <a:spcBef>
                <a:spcPts val="550"/>
              </a:spcBef>
              <a:buAutoNum type="alphaUcPeriod"/>
              <a:tabLst>
                <a:tab pos="570230" algn="l"/>
                <a:tab pos="570865" algn="l"/>
              </a:tabLst>
            </a:pPr>
            <a:r>
              <a:rPr sz="2400" spc="-5" dirty="0">
                <a:latin typeface="Carlito"/>
                <a:cs typeface="Carlito"/>
              </a:rPr>
              <a:t>Fidelity by Key</a:t>
            </a:r>
            <a:r>
              <a:rPr sz="2400" spc="-85" dirty="0">
                <a:latin typeface="Carlito"/>
                <a:cs typeface="Carlito"/>
              </a:rPr>
              <a:t> </a:t>
            </a:r>
            <a:r>
              <a:rPr sz="2400" spc="-5" dirty="0">
                <a:latin typeface="Carlito"/>
                <a:cs typeface="Carlito"/>
              </a:rPr>
              <a:t>Element/Subscale</a:t>
            </a:r>
            <a:endParaRPr sz="2400" dirty="0">
              <a:latin typeface="Carlito"/>
              <a:cs typeface="Carlito"/>
            </a:endParaRPr>
          </a:p>
          <a:p>
            <a:pPr marL="570230" indent="-544830">
              <a:lnSpc>
                <a:spcPct val="100000"/>
              </a:lnSpc>
              <a:spcBef>
                <a:spcPts val="495"/>
              </a:spcBef>
              <a:buAutoNum type="alphaUcPeriod"/>
              <a:tabLst>
                <a:tab pos="570230" algn="l"/>
                <a:tab pos="570865" algn="l"/>
              </a:tabLst>
            </a:pPr>
            <a:r>
              <a:rPr sz="2400" spc="-5" dirty="0" smtClean="0">
                <a:latin typeface="Carlito"/>
                <a:cs typeface="Carlito"/>
              </a:rPr>
              <a:t>Z-Scores</a:t>
            </a:r>
            <a:endParaRPr sz="2400" dirty="0">
              <a:latin typeface="Carlito"/>
              <a:cs typeface="Carlito"/>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txBox="1"/>
          <p:nvPr/>
        </p:nvSpPr>
        <p:spPr>
          <a:xfrm>
            <a:off x="1444622" y="2248213"/>
            <a:ext cx="4270378" cy="635000"/>
          </a:xfrm>
          <a:prstGeom prst="rect">
            <a:avLst/>
          </a:prstGeom>
        </p:spPr>
        <p:txBody>
          <a:bodyPr vert="horz" wrap="square" lIns="0" tIns="12700" rIns="0" bIns="0" rtlCol="0">
            <a:spAutoFit/>
          </a:bodyPr>
          <a:lstStyle/>
          <a:p>
            <a:pPr marL="12700">
              <a:lnSpc>
                <a:spcPct val="100000"/>
              </a:lnSpc>
              <a:spcBef>
                <a:spcPts val="100"/>
              </a:spcBef>
            </a:pPr>
            <a:r>
              <a:rPr sz="4000" b="1" spc="-10" dirty="0">
                <a:solidFill>
                  <a:srgbClr val="59595B"/>
                </a:solidFill>
                <a:latin typeface="Carlito"/>
                <a:cs typeface="Carlito"/>
              </a:rPr>
              <a:t>APPENDIX</a:t>
            </a:r>
            <a:r>
              <a:rPr sz="4000" b="1" spc="-90" dirty="0">
                <a:solidFill>
                  <a:srgbClr val="59595B"/>
                </a:solidFill>
                <a:latin typeface="Carlito"/>
                <a:cs typeface="Carlito"/>
              </a:rPr>
              <a:t> </a:t>
            </a:r>
            <a:r>
              <a:rPr sz="4000" b="1" dirty="0">
                <a:solidFill>
                  <a:srgbClr val="59595B"/>
                </a:solidFill>
                <a:latin typeface="Carlito"/>
                <a:cs typeface="Carlito"/>
              </a:rPr>
              <a:t>A</a:t>
            </a:r>
            <a:endParaRPr sz="4000" dirty="0">
              <a:latin typeface="Carlito"/>
              <a:cs typeface="Carlito"/>
            </a:endParaRPr>
          </a:p>
        </p:txBody>
      </p:sp>
      <p:sp>
        <p:nvSpPr>
          <p:cNvPr id="7"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77</a:t>
            </a:r>
            <a:endParaRPr sz="1800" dirty="0">
              <a:latin typeface="Carlito"/>
              <a:cs typeface="Carlito"/>
            </a:endParaRPr>
          </a:p>
        </p:txBody>
      </p:sp>
      <p:sp>
        <p:nvSpPr>
          <p:cNvPr id="5" name="object 5"/>
          <p:cNvSpPr txBox="1"/>
          <p:nvPr/>
        </p:nvSpPr>
        <p:spPr>
          <a:xfrm>
            <a:off x="1444622" y="2985002"/>
            <a:ext cx="56419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Fidelity by Key</a:t>
            </a:r>
            <a:r>
              <a:rPr sz="2400" spc="-85" dirty="0">
                <a:latin typeface="Carlito"/>
                <a:cs typeface="Carlito"/>
              </a:rPr>
              <a:t> </a:t>
            </a:r>
            <a:r>
              <a:rPr sz="2400" spc="-5" dirty="0">
                <a:latin typeface="Carlito"/>
                <a:cs typeface="Carlito"/>
              </a:rPr>
              <a:t>Element/Subscale</a:t>
            </a:r>
            <a:endParaRPr sz="2400" dirty="0">
              <a:latin typeface="Carlito"/>
              <a:cs typeface="Carlito"/>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380988283"/>
              </p:ext>
            </p:extLst>
          </p:nvPr>
        </p:nvGraphicFramePr>
        <p:xfrm>
          <a:off x="450851" y="908050"/>
          <a:ext cx="8360407" cy="5560129"/>
        </p:xfrm>
        <a:graphic>
          <a:graphicData uri="http://schemas.openxmlformats.org/drawingml/2006/table">
            <a:tbl>
              <a:tblPr firstRow="1" bandRow="1">
                <a:tableStyleId>{2D5ABB26-0587-4C30-8999-92F81FD0307C}</a:tableStyleId>
              </a:tblPr>
              <a:tblGrid>
                <a:gridCol w="1711325"/>
                <a:gridCol w="931544"/>
                <a:gridCol w="931544"/>
                <a:gridCol w="931544"/>
                <a:gridCol w="931545"/>
                <a:gridCol w="931545"/>
                <a:gridCol w="931545"/>
                <a:gridCol w="1059815"/>
              </a:tblGrid>
              <a:tr h="336899">
                <a:tc>
                  <a:txBody>
                    <a:bodyPr/>
                    <a:lstStyle/>
                    <a:p>
                      <a:pPr>
                        <a:lnSpc>
                          <a:spcPct val="100000"/>
                        </a:lnSpc>
                      </a:pPr>
                      <a:endParaRPr sz="12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415290">
                        <a:lnSpc>
                          <a:spcPct val="100000"/>
                        </a:lnSpc>
                        <a:spcBef>
                          <a:spcPts val="565"/>
                        </a:spcBef>
                      </a:pPr>
                      <a:r>
                        <a:rPr sz="1200" b="1" dirty="0">
                          <a:solidFill>
                            <a:srgbClr val="FFFFFF"/>
                          </a:solidFill>
                          <a:latin typeface="Carlito"/>
                          <a:cs typeface="Carlito"/>
                        </a:rPr>
                        <a:t>N</a:t>
                      </a:r>
                      <a:endParaRPr sz="120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65"/>
                        </a:spcBef>
                      </a:pPr>
                      <a:r>
                        <a:rPr sz="1200" b="1" spc="-5" dirty="0">
                          <a:solidFill>
                            <a:srgbClr val="FFFFFF"/>
                          </a:solidFill>
                          <a:latin typeface="Carlito"/>
                          <a:cs typeface="Carlito"/>
                        </a:rPr>
                        <a:t>Total</a:t>
                      </a:r>
                      <a:endParaRPr sz="120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65"/>
                        </a:spcBef>
                      </a:pPr>
                      <a:r>
                        <a:rPr sz="1200" b="1" spc="-5" dirty="0">
                          <a:solidFill>
                            <a:srgbClr val="FFFFFF"/>
                          </a:solidFill>
                          <a:latin typeface="Carlito"/>
                          <a:cs typeface="Carlito"/>
                        </a:rPr>
                        <a:t>ET</a:t>
                      </a:r>
                      <a:endParaRPr sz="120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38455">
                        <a:lnSpc>
                          <a:spcPct val="100000"/>
                        </a:lnSpc>
                        <a:spcBef>
                          <a:spcPts val="565"/>
                        </a:spcBef>
                      </a:pPr>
                      <a:r>
                        <a:rPr sz="1200" b="1" spc="-5" dirty="0">
                          <a:solidFill>
                            <a:srgbClr val="FFFFFF"/>
                          </a:solidFill>
                          <a:latin typeface="Carlito"/>
                          <a:cs typeface="Carlito"/>
                        </a:rPr>
                        <a:t>NCS</a:t>
                      </a:r>
                      <a:endParaRPr sz="120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65"/>
                        </a:spcBef>
                      </a:pPr>
                      <a:r>
                        <a:rPr sz="1200" b="1" spc="-5" dirty="0">
                          <a:solidFill>
                            <a:srgbClr val="FFFFFF"/>
                          </a:solidFill>
                          <a:latin typeface="Carlito"/>
                          <a:cs typeface="Carlito"/>
                        </a:rPr>
                        <a:t>NB</a:t>
                      </a:r>
                      <a:endParaRPr sz="120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65"/>
                        </a:spcBef>
                      </a:pPr>
                      <a:r>
                        <a:rPr sz="1200" b="1" spc="-5" dirty="0">
                          <a:solidFill>
                            <a:srgbClr val="FFFFFF"/>
                          </a:solidFill>
                          <a:latin typeface="Carlito"/>
                          <a:cs typeface="Carlito"/>
                        </a:rPr>
                        <a:t>OB</a:t>
                      </a:r>
                      <a:endParaRPr sz="120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46075" marR="121920">
                        <a:lnSpc>
                          <a:spcPct val="100000"/>
                        </a:lnSpc>
                        <a:spcBef>
                          <a:spcPts val="565"/>
                        </a:spcBef>
                      </a:pPr>
                      <a:r>
                        <a:rPr sz="1200" b="1" spc="-5" dirty="0">
                          <a:solidFill>
                            <a:srgbClr val="FFFFFF"/>
                          </a:solidFill>
                          <a:latin typeface="Carlito"/>
                          <a:cs typeface="Carlito"/>
                        </a:rPr>
                        <a:t>SFD</a:t>
                      </a:r>
                      <a:endParaRPr sz="120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307249">
                <a:tc>
                  <a:txBody>
                    <a:bodyPr/>
                    <a:lstStyle/>
                    <a:p>
                      <a:pPr marL="9525">
                        <a:lnSpc>
                          <a:spcPct val="100000"/>
                        </a:lnSpc>
                        <a:spcBef>
                          <a:spcPts val="525"/>
                        </a:spcBef>
                      </a:pPr>
                      <a:r>
                        <a:rPr sz="1100" spc="-5" dirty="0">
                          <a:latin typeface="Carlito"/>
                          <a:cs typeface="Carlito"/>
                        </a:rPr>
                        <a:t>Coastal</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58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53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sz="1100" spc="-5" dirty="0">
                          <a:latin typeface="Carlito"/>
                          <a:cs typeface="Carlito"/>
                        </a:rPr>
                        <a:t>69%</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Plymouth</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smtClean="0">
                          <a:latin typeface="Carlito"/>
                          <a:cs typeface="Carlito"/>
                        </a:rPr>
                        <a:t>2</a:t>
                      </a:r>
                      <a:r>
                        <a:rPr lang="en-US" sz="1100" spc="-5" dirty="0" smtClean="0">
                          <a:latin typeface="Carlito"/>
                          <a:cs typeface="Carlito"/>
                        </a:rPr>
                        <a:t>1</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65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61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7</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RVW</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a:t>
                      </a:r>
                      <a:r>
                        <a:rPr sz="1100" spc="-5" dirty="0" smtClean="0">
                          <a:latin typeface="Carlito"/>
                          <a:cs typeface="Carlito"/>
                        </a:rPr>
                        <a:t>4</a:t>
                      </a:r>
                      <a:r>
                        <a:rPr sz="1100" spc="-5" dirty="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sz="1100" spc="-5" dirty="0" smtClean="0">
                          <a:latin typeface="Carlito"/>
                          <a:cs typeface="Carlito"/>
                        </a:rPr>
                        <a:t>5</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a:t>
                      </a:r>
                      <a:r>
                        <a:rPr sz="1100" spc="-5" dirty="0" smtClean="0">
                          <a:latin typeface="Carlito"/>
                          <a:cs typeface="Carlito"/>
                        </a:rPr>
                        <a:t>4</a:t>
                      </a:r>
                      <a:r>
                        <a:rPr sz="1100" spc="-5" dirty="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Springfield</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61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lang="en-US" sz="1100" spc="-5" dirty="0" smtClean="0">
                          <a:latin typeface="Carlito"/>
                          <a:cs typeface="Carlito"/>
                        </a:rPr>
                        <a:t>7</a:t>
                      </a:r>
                      <a:r>
                        <a:rPr sz="1100" spc="-5" dirty="0" smtClean="0">
                          <a:latin typeface="Carlito"/>
                          <a:cs typeface="Carlito"/>
                        </a:rPr>
                        <a:t>7</a:t>
                      </a:r>
                      <a:r>
                        <a:rPr sz="1100" spc="-5" dirty="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6">
                <a:tc>
                  <a:txBody>
                    <a:bodyPr/>
                    <a:lstStyle/>
                    <a:p>
                      <a:pPr marL="9525">
                        <a:lnSpc>
                          <a:spcPct val="100000"/>
                        </a:lnSpc>
                        <a:spcBef>
                          <a:spcPts val="525"/>
                        </a:spcBef>
                      </a:pPr>
                      <a:r>
                        <a:rPr sz="1100" spc="-5" dirty="0">
                          <a:latin typeface="Carlito"/>
                          <a:cs typeface="Carlito"/>
                        </a:rPr>
                        <a:t>Brockton</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63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58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Holyoke</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59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7</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New</a:t>
                      </a:r>
                      <a:r>
                        <a:rPr sz="1100" spc="-10" dirty="0">
                          <a:latin typeface="Carlito"/>
                          <a:cs typeface="Carlito"/>
                        </a:rPr>
                        <a:t> </a:t>
                      </a:r>
                      <a:r>
                        <a:rPr sz="1100" spc="-5" dirty="0">
                          <a:latin typeface="Carlito"/>
                          <a:cs typeface="Carlito"/>
                        </a:rPr>
                        <a:t>Bedford</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smtClean="0">
                          <a:latin typeface="Carlito"/>
                          <a:cs typeface="Carlito"/>
                        </a:rPr>
                        <a:t>2</a:t>
                      </a:r>
                      <a:r>
                        <a:rPr lang="en-US" sz="1100" spc="-5" dirty="0" smtClean="0">
                          <a:latin typeface="Carlito"/>
                          <a:cs typeface="Carlito"/>
                        </a:rPr>
                        <a:t>1</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sz="1100" spc="-5" dirty="0" smtClean="0">
                          <a:latin typeface="Carlito"/>
                          <a:cs typeface="Carlito"/>
                        </a:rPr>
                        <a:t>5</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Lawrence</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62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Lynn</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a:latin typeface="Carlito"/>
                          <a:cs typeface="Carlito"/>
                        </a:rPr>
                        <a:t>69%</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a:t>
                      </a:r>
                      <a:r>
                        <a:rPr sz="1100" spc="-5" dirty="0" smtClean="0">
                          <a:latin typeface="Carlito"/>
                          <a:cs typeface="Carlito"/>
                        </a:rPr>
                        <a:t>2</a:t>
                      </a:r>
                      <a:r>
                        <a:rPr sz="1100" spc="-5" dirty="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59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CSR</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65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Greenfield</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sz="1100" spc="-5" dirty="0" smtClean="0">
                          <a:latin typeface="Carlito"/>
                          <a:cs typeface="Carlito"/>
                        </a:rPr>
                        <a:t>6</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a:latin typeface="Carlito"/>
                          <a:cs typeface="Carlito"/>
                        </a:rPr>
                        <a:t>75%</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sz="1100" spc="-5" dirty="0" smtClean="0">
                          <a:latin typeface="Carlito"/>
                          <a:cs typeface="Carlito"/>
                        </a:rPr>
                        <a:t>7</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Attleboro</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a:latin typeface="Carlito"/>
                          <a:cs typeface="Carlito"/>
                        </a:rPr>
                        <a:t>68%</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sz="1100" spc="-5" dirty="0">
                          <a:latin typeface="Carlito"/>
                          <a:cs typeface="Carlito"/>
                        </a:rPr>
                        <a:t>59%</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dirty="0">
                          <a:latin typeface="Carlito"/>
                          <a:cs typeface="Carlito"/>
                        </a:rPr>
                        <a:t>N</a:t>
                      </a:r>
                      <a:r>
                        <a:rPr sz="1100" spc="-10" dirty="0">
                          <a:latin typeface="Carlito"/>
                          <a:cs typeface="Carlito"/>
                        </a:rPr>
                        <a:t> </a:t>
                      </a:r>
                      <a:r>
                        <a:rPr sz="1100" spc="-5" dirty="0">
                          <a:latin typeface="Carlito"/>
                          <a:cs typeface="Carlito"/>
                        </a:rPr>
                        <a:t>Central</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61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Worcester</a:t>
                      </a:r>
                      <a:r>
                        <a:rPr sz="1100" spc="-10" dirty="0">
                          <a:latin typeface="Carlito"/>
                          <a:cs typeface="Carlito"/>
                        </a:rPr>
                        <a:t> </a:t>
                      </a:r>
                      <a:r>
                        <a:rPr sz="1100" dirty="0">
                          <a:latin typeface="Carlito"/>
                          <a:cs typeface="Carlito"/>
                        </a:rPr>
                        <a:t>W</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smtClean="0">
                          <a:latin typeface="Carlito"/>
                          <a:cs typeface="Carlito"/>
                        </a:rPr>
                        <a:t>2</a:t>
                      </a:r>
                      <a:r>
                        <a:rPr lang="en-US" sz="1100" spc="-5" dirty="0" smtClean="0">
                          <a:latin typeface="Carlito"/>
                          <a:cs typeface="Carlito"/>
                        </a:rPr>
                        <a:t>1</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6</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sz="1100" spc="-5" dirty="0" smtClean="0">
                          <a:latin typeface="Carlito"/>
                          <a:cs typeface="Carlito"/>
                        </a:rPr>
                        <a:t>5</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Worcester</a:t>
                      </a:r>
                      <a:r>
                        <a:rPr sz="1100" spc="-10" dirty="0">
                          <a:latin typeface="Carlito"/>
                          <a:cs typeface="Carlito"/>
                        </a:rPr>
                        <a:t> </a:t>
                      </a:r>
                      <a:r>
                        <a:rPr sz="1100" dirty="0">
                          <a:latin typeface="Carlito"/>
                          <a:cs typeface="Carlito"/>
                        </a:rPr>
                        <a:t>E</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6</a:t>
                      </a:r>
                      <a:r>
                        <a:rPr sz="1100" spc="-5" dirty="0" smtClean="0">
                          <a:latin typeface="Carlito"/>
                          <a:cs typeface="Carlito"/>
                        </a:rPr>
                        <a:t>2</a:t>
                      </a:r>
                      <a:r>
                        <a:rPr sz="1100" spc="-5" dirty="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Malden</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sz="1100" spc="-5" dirty="0">
                          <a:latin typeface="Carlito"/>
                          <a:cs typeface="Carlito"/>
                        </a:rPr>
                        <a:t>59%</a:t>
                      </a:r>
                      <a:endParaRPr sz="11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85725">
                        <a:lnSpc>
                          <a:spcPct val="100000"/>
                        </a:lnSpc>
                        <a:spcBef>
                          <a:spcPts val="325"/>
                        </a:spcBef>
                      </a:pPr>
                      <a:r>
                        <a:rPr sz="1400" b="1" spc="-5" dirty="0">
                          <a:latin typeface="Carlito"/>
                          <a:cs typeface="Carlito"/>
                        </a:rPr>
                        <a:t>ALL</a:t>
                      </a:r>
                      <a:endParaRPr sz="140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pPr>
                      <a:r>
                        <a:rPr lang="en-US" sz="1200" b="1" dirty="0" smtClean="0">
                          <a:latin typeface="Carlito"/>
                          <a:cs typeface="Times New Roman"/>
                        </a:rPr>
                        <a:t>626</a:t>
                      </a:r>
                      <a:endParaRPr sz="1200" b="1" dirty="0">
                        <a:latin typeface="Carlito"/>
                        <a:cs typeface="Times New Roman"/>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algn="ctr">
                        <a:lnSpc>
                          <a:spcPct val="100000"/>
                        </a:lnSpc>
                        <a:spcBef>
                          <a:spcPts val="325"/>
                        </a:spcBef>
                      </a:pPr>
                      <a:r>
                        <a:rPr lang="en-US" sz="1200" b="1" spc="-5" dirty="0" smtClean="0">
                          <a:latin typeface="Carlito"/>
                          <a:cs typeface="Carlito"/>
                        </a:rPr>
                        <a:t>70</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R="306070" algn="r">
                        <a:lnSpc>
                          <a:spcPct val="100000"/>
                        </a:lnSpc>
                        <a:spcBef>
                          <a:spcPts val="325"/>
                        </a:spcBef>
                      </a:pPr>
                      <a:r>
                        <a:rPr sz="1200" b="1" spc="-5" dirty="0" smtClean="0">
                          <a:latin typeface="Carlito"/>
                          <a:cs typeface="Carlito"/>
                        </a:rPr>
                        <a:t>6</a:t>
                      </a:r>
                      <a:r>
                        <a:rPr lang="en-US" sz="1200" b="1" spc="-5" dirty="0" smtClean="0">
                          <a:latin typeface="Carlito"/>
                          <a:cs typeface="Carlito"/>
                        </a:rPr>
                        <a:t>8</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L="307340">
                        <a:lnSpc>
                          <a:spcPct val="100000"/>
                        </a:lnSpc>
                        <a:spcBef>
                          <a:spcPts val="325"/>
                        </a:spcBef>
                      </a:pPr>
                      <a:r>
                        <a:rPr lang="en-US" sz="1200" b="1" spc="-5" dirty="0" smtClean="0">
                          <a:latin typeface="Carlito"/>
                          <a:cs typeface="Carlito"/>
                        </a:rPr>
                        <a:t>60</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algn="ctr">
                        <a:lnSpc>
                          <a:spcPct val="100000"/>
                        </a:lnSpc>
                        <a:spcBef>
                          <a:spcPts val="325"/>
                        </a:spcBef>
                      </a:pPr>
                      <a:r>
                        <a:rPr lang="en-US" sz="1200" b="1" spc="-5" dirty="0" smtClean="0">
                          <a:latin typeface="Carlito"/>
                          <a:cs typeface="Carlito"/>
                        </a:rPr>
                        <a:t>72</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R="306070" algn="r">
                        <a:lnSpc>
                          <a:spcPct val="100000"/>
                        </a:lnSpc>
                        <a:spcBef>
                          <a:spcPts val="325"/>
                        </a:spcBef>
                      </a:pPr>
                      <a:r>
                        <a:rPr lang="en-US" sz="1200" b="1" spc="-5" dirty="0" smtClean="0">
                          <a:latin typeface="Carlito"/>
                          <a:cs typeface="Carlito"/>
                        </a:rPr>
                        <a:t>74</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L="307340" marR="121920">
                        <a:lnSpc>
                          <a:spcPct val="100000"/>
                        </a:lnSpc>
                        <a:spcBef>
                          <a:spcPts val="325"/>
                        </a:spcBef>
                      </a:pPr>
                      <a:r>
                        <a:rPr sz="1200" b="1" spc="-5" dirty="0" smtClean="0">
                          <a:latin typeface="Carlito"/>
                          <a:cs typeface="Carlito"/>
                        </a:rPr>
                        <a:t>7</a:t>
                      </a:r>
                      <a:r>
                        <a:rPr lang="en-US" sz="1200" b="1" spc="-5" dirty="0" smtClean="0">
                          <a:latin typeface="Carlito"/>
                          <a:cs typeface="Carlito"/>
                        </a:rPr>
                        <a:t>4</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r>
            </a:tbl>
          </a:graphicData>
        </a:graphic>
      </p:graphicFrame>
      <p:sp>
        <p:nvSpPr>
          <p:cNvPr id="3" name="object 3"/>
          <p:cNvSpPr txBox="1">
            <a:spLocks noGrp="1"/>
          </p:cNvSpPr>
          <p:nvPr>
            <p:ph type="title"/>
          </p:nvPr>
        </p:nvSpPr>
        <p:spPr>
          <a:xfrm>
            <a:off x="2157566" y="157480"/>
            <a:ext cx="6148234" cy="635000"/>
          </a:xfrm>
          <a:prstGeom prst="rect">
            <a:avLst/>
          </a:prstGeom>
        </p:spPr>
        <p:txBody>
          <a:bodyPr vert="horz" wrap="square" lIns="0" tIns="12700" rIns="0" bIns="0" rtlCol="0">
            <a:spAutoFit/>
          </a:bodyPr>
          <a:lstStyle/>
          <a:p>
            <a:pPr marL="12700">
              <a:lnSpc>
                <a:spcPct val="100000"/>
              </a:lnSpc>
              <a:spcBef>
                <a:spcPts val="100"/>
              </a:spcBef>
            </a:pPr>
            <a:r>
              <a:rPr sz="4000" spc="-5" dirty="0"/>
              <a:t>Fidelity by Key</a:t>
            </a:r>
            <a:r>
              <a:rPr sz="4000" spc="-90" dirty="0"/>
              <a:t> </a:t>
            </a:r>
            <a:r>
              <a:rPr sz="4000" spc="-5" dirty="0"/>
              <a:t>Element</a:t>
            </a:r>
            <a:endParaRPr sz="4000" dirty="0"/>
          </a:p>
        </p:txBody>
      </p:sp>
      <p:sp>
        <p:nvSpPr>
          <p:cNvPr id="4" name="object 4"/>
          <p:cNvSpPr/>
          <p:nvPr/>
        </p:nvSpPr>
        <p:spPr>
          <a:xfrm>
            <a:off x="214351" y="76735"/>
            <a:ext cx="1676550" cy="686975"/>
          </a:xfrm>
          <a:prstGeom prst="rect">
            <a:avLst/>
          </a:prstGeom>
          <a:blipFill>
            <a:blip r:embed="rId2" cstate="print"/>
            <a:stretch>
              <a:fillRect/>
            </a:stretch>
          </a:blipFill>
        </p:spPr>
        <p:txBody>
          <a:bodyPr wrap="square" lIns="0" tIns="0" rIns="0" bIns="0" rtlCol="0"/>
          <a:lstStyle/>
          <a:p>
            <a:endParaRPr/>
          </a:p>
        </p:txBody>
      </p:sp>
      <p:sp>
        <p:nvSpPr>
          <p:cNvPr id="6"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7"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78</a:t>
            </a:r>
            <a:endParaRPr sz="1800" dirty="0">
              <a:latin typeface="Carlito"/>
              <a:cs typeface="Carlito"/>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739449700"/>
              </p:ext>
            </p:extLst>
          </p:nvPr>
        </p:nvGraphicFramePr>
        <p:xfrm>
          <a:off x="450851" y="851032"/>
          <a:ext cx="8360407" cy="5641208"/>
        </p:xfrm>
        <a:graphic>
          <a:graphicData uri="http://schemas.openxmlformats.org/drawingml/2006/table">
            <a:tbl>
              <a:tblPr firstRow="1" bandRow="1">
                <a:tableStyleId>{2D5ABB26-0587-4C30-8999-92F81FD0307C}</a:tableStyleId>
              </a:tblPr>
              <a:tblGrid>
                <a:gridCol w="1711325"/>
                <a:gridCol w="931544"/>
                <a:gridCol w="931544"/>
                <a:gridCol w="931544"/>
                <a:gridCol w="931545"/>
                <a:gridCol w="931545"/>
                <a:gridCol w="931545"/>
                <a:gridCol w="1059815"/>
              </a:tblGrid>
              <a:tr h="326824">
                <a:tc>
                  <a:txBody>
                    <a:bodyPr/>
                    <a:lstStyle/>
                    <a:p>
                      <a:pPr>
                        <a:lnSpc>
                          <a:spcPct val="100000"/>
                        </a:lnSpc>
                      </a:pPr>
                      <a:endParaRPr sz="12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R="407670" algn="r">
                        <a:lnSpc>
                          <a:spcPct val="100000"/>
                        </a:lnSpc>
                        <a:spcBef>
                          <a:spcPts val="525"/>
                        </a:spcBef>
                      </a:pPr>
                      <a:r>
                        <a:rPr sz="1200" b="1" dirty="0">
                          <a:solidFill>
                            <a:srgbClr val="FFFFFF"/>
                          </a:solidFill>
                          <a:latin typeface="Carlito"/>
                          <a:cs typeface="Carlito"/>
                        </a:rPr>
                        <a:t>N</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25"/>
                        </a:spcBef>
                      </a:pPr>
                      <a:r>
                        <a:rPr sz="1200" b="1" spc="-5" dirty="0">
                          <a:solidFill>
                            <a:srgbClr val="FFFFFF"/>
                          </a:solidFill>
                          <a:latin typeface="Carlito"/>
                          <a:cs typeface="Carlito"/>
                        </a:rPr>
                        <a:t>Total</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25"/>
                        </a:spcBef>
                      </a:pPr>
                      <a:r>
                        <a:rPr sz="1200" b="1" spc="-5" dirty="0">
                          <a:solidFill>
                            <a:srgbClr val="FFFFFF"/>
                          </a:solidFill>
                          <a:latin typeface="Carlito"/>
                          <a:cs typeface="Carlito"/>
                        </a:rPr>
                        <a:t>ET</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38455">
                        <a:lnSpc>
                          <a:spcPct val="100000"/>
                        </a:lnSpc>
                        <a:spcBef>
                          <a:spcPts val="525"/>
                        </a:spcBef>
                      </a:pPr>
                      <a:r>
                        <a:rPr sz="1200" b="1" spc="-5" dirty="0">
                          <a:solidFill>
                            <a:srgbClr val="FFFFFF"/>
                          </a:solidFill>
                          <a:latin typeface="Carlito"/>
                          <a:cs typeface="Carlito"/>
                        </a:rPr>
                        <a:t>NCS</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25"/>
                        </a:spcBef>
                      </a:pPr>
                      <a:r>
                        <a:rPr sz="1200" b="1" spc="-5" dirty="0">
                          <a:solidFill>
                            <a:srgbClr val="FFFFFF"/>
                          </a:solidFill>
                          <a:latin typeface="Carlito"/>
                          <a:cs typeface="Carlito"/>
                        </a:rPr>
                        <a:t>NB</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25"/>
                        </a:spcBef>
                      </a:pPr>
                      <a:r>
                        <a:rPr sz="1200" b="1" spc="-5" dirty="0">
                          <a:solidFill>
                            <a:srgbClr val="FFFFFF"/>
                          </a:solidFill>
                          <a:latin typeface="Carlito"/>
                          <a:cs typeface="Carlito"/>
                        </a:rPr>
                        <a:t>OB</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46075" marR="121920">
                        <a:lnSpc>
                          <a:spcPct val="100000"/>
                        </a:lnSpc>
                        <a:spcBef>
                          <a:spcPts val="525"/>
                        </a:spcBef>
                      </a:pPr>
                      <a:r>
                        <a:rPr sz="1200" b="1" spc="-5" dirty="0">
                          <a:solidFill>
                            <a:srgbClr val="FFFFFF"/>
                          </a:solidFill>
                          <a:latin typeface="Carlito"/>
                          <a:cs typeface="Carlito"/>
                        </a:rPr>
                        <a:t>SFD</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303574">
                <a:tc>
                  <a:txBody>
                    <a:bodyPr/>
                    <a:lstStyle/>
                    <a:p>
                      <a:pPr marL="9525">
                        <a:lnSpc>
                          <a:spcPct val="100000"/>
                        </a:lnSpc>
                        <a:spcBef>
                          <a:spcPts val="509"/>
                        </a:spcBef>
                      </a:pPr>
                      <a:r>
                        <a:rPr sz="1100" spc="-5" dirty="0">
                          <a:latin typeface="Carlito"/>
                          <a:cs typeface="Carlito"/>
                        </a:rPr>
                        <a:t>Fall</a:t>
                      </a:r>
                      <a:r>
                        <a:rPr sz="1100" spc="-10" dirty="0">
                          <a:latin typeface="Carlito"/>
                          <a:cs typeface="Carlito"/>
                        </a:rPr>
                        <a:t> </a:t>
                      </a:r>
                      <a:r>
                        <a:rPr sz="1100" spc="-5" dirty="0">
                          <a:latin typeface="Carlito"/>
                          <a:cs typeface="Carlito"/>
                        </a:rPr>
                        <a:t>River</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smtClean="0">
                          <a:latin typeface="Carlito"/>
                          <a:cs typeface="Carlito"/>
                        </a:rPr>
                        <a:t>2</a:t>
                      </a:r>
                      <a:r>
                        <a:rPr lang="en-US" sz="1100" spc="-5" dirty="0" smtClean="0">
                          <a:latin typeface="Carlito"/>
                          <a:cs typeface="Carlito"/>
                        </a:rPr>
                        <a:t>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sz="1100" spc="-5" dirty="0" smtClean="0">
                          <a:latin typeface="Carlito"/>
                          <a:cs typeface="Carlito"/>
                        </a:rPr>
                        <a:t>5</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a:latin typeface="Carlito"/>
                          <a:cs typeface="Carlito"/>
                        </a:rPr>
                        <a:t>74%</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Gandara</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59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a:t>
                      </a:r>
                      <a:r>
                        <a:rPr sz="1100" spc="-5" dirty="0" smtClean="0">
                          <a:latin typeface="Carlito"/>
                          <a:cs typeface="Carlito"/>
                        </a:rPr>
                        <a:t>7</a:t>
                      </a:r>
                      <a:r>
                        <a:rPr sz="1100" spc="-5" dirty="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sz="1100" spc="-5" dirty="0" smtClean="0">
                          <a:latin typeface="Carlito"/>
                          <a:cs typeface="Carlito"/>
                        </a:rPr>
                        <a:t>6</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Cambridge</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lang="en-US" sz="1100" spc="-5" dirty="0" smtClean="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6</a:t>
                      </a:r>
                      <a:r>
                        <a:rPr sz="1100" spc="-5" dirty="0" smtClean="0">
                          <a:latin typeface="Carlito"/>
                          <a:cs typeface="Carlito"/>
                        </a:rPr>
                        <a:t>2</a:t>
                      </a:r>
                      <a:r>
                        <a:rPr sz="1100" spc="-5" dirty="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sz="1100" spc="-5" dirty="0" smtClean="0">
                          <a:latin typeface="Carlito"/>
                          <a:cs typeface="Carlito"/>
                        </a:rPr>
                        <a:t>6</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a:latin typeface="Carlito"/>
                          <a:cs typeface="Carlito"/>
                        </a:rPr>
                        <a:t>71%</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Cape</a:t>
                      </a:r>
                      <a:r>
                        <a:rPr sz="1100" spc="-10" dirty="0">
                          <a:latin typeface="Carlito"/>
                          <a:cs typeface="Carlito"/>
                        </a:rPr>
                        <a:t> </a:t>
                      </a:r>
                      <a:r>
                        <a:rPr sz="1100" spc="-5" dirty="0">
                          <a:latin typeface="Carlito"/>
                          <a:cs typeface="Carlito"/>
                        </a:rPr>
                        <a:t>Ann</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smtClean="0">
                          <a:latin typeface="Carlito"/>
                          <a:cs typeface="Carlito"/>
                        </a:rPr>
                        <a:t>2</a:t>
                      </a:r>
                      <a:r>
                        <a:rPr lang="en-US" sz="1100" spc="-5" dirty="0" smtClean="0">
                          <a:latin typeface="Carlito"/>
                          <a:cs typeface="Carlito"/>
                        </a:rPr>
                        <a:t>2</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63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Haverhill</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61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lang="en-US" sz="1100" spc="-5" dirty="0" smtClean="0">
                          <a:latin typeface="Carlito"/>
                          <a:cs typeface="Carlito"/>
                        </a:rPr>
                        <a:t>78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dirty="0">
                          <a:latin typeface="Carlito"/>
                          <a:cs typeface="Carlito"/>
                        </a:rPr>
                        <a:t>C and</a:t>
                      </a:r>
                      <a:r>
                        <a:rPr sz="1100" spc="-15" dirty="0">
                          <a:latin typeface="Carlito"/>
                          <a:cs typeface="Carlito"/>
                        </a:rPr>
                        <a:t> </a:t>
                      </a:r>
                      <a:r>
                        <a:rPr sz="1100" dirty="0">
                          <a:latin typeface="Carlito"/>
                          <a:cs typeface="Carlito"/>
                        </a:rPr>
                        <a:t>I</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a:latin typeface="Carlito"/>
                          <a:cs typeface="Carlito"/>
                        </a:rPr>
                        <a:t>71%</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64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Walden</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422909" algn="r">
                        <a:lnSpc>
                          <a:spcPct val="100000"/>
                        </a:lnSpc>
                        <a:spcBef>
                          <a:spcPts val="509"/>
                        </a:spcBef>
                      </a:pPr>
                      <a:r>
                        <a:rPr lang="en-US" sz="1100" dirty="0" smtClean="0">
                          <a:latin typeface="Carlito"/>
                          <a:cs typeface="Carlito"/>
                        </a:rPr>
                        <a:t>1</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sz="1100" spc="-5" dirty="0" smtClean="0">
                          <a:latin typeface="Carlito"/>
                          <a:cs typeface="Carlito"/>
                        </a:rPr>
                        <a:t>6</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65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50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sz="1100" spc="-5" dirty="0" smtClean="0">
                          <a:latin typeface="Carlito"/>
                          <a:cs typeface="Carlito"/>
                        </a:rPr>
                        <a:t>6</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60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Dimock</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6</a:t>
                      </a: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56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62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Lowell</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a:latin typeface="Carlito"/>
                          <a:cs typeface="Carlito"/>
                        </a:rPr>
                        <a:t>67%</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sz="1100" spc="-5" dirty="0" smtClean="0">
                          <a:latin typeface="Carlito"/>
                          <a:cs typeface="Carlito"/>
                        </a:rPr>
                        <a:t>5</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Harbor</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sz="1100" spc="-5" dirty="0" smtClean="0">
                          <a:latin typeface="Carlito"/>
                          <a:cs typeface="Carlito"/>
                        </a:rPr>
                        <a:t>5</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Arlington</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62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a:latin typeface="Carlito"/>
                          <a:cs typeface="Carlito"/>
                        </a:rPr>
                        <a:t>77%</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Pittsfield</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sz="1100" spc="-5" dirty="0" smtClean="0">
                          <a:latin typeface="Carlito"/>
                          <a:cs typeface="Carlito"/>
                        </a:rPr>
                        <a:t>5</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Hyde</a:t>
                      </a:r>
                      <a:r>
                        <a:rPr sz="1100" spc="-10" dirty="0">
                          <a:latin typeface="Carlito"/>
                          <a:cs typeface="Carlito"/>
                        </a:rPr>
                        <a:t> </a:t>
                      </a:r>
                      <a:r>
                        <a:rPr sz="1100" spc="-5" dirty="0">
                          <a:latin typeface="Carlito"/>
                          <a:cs typeface="Carlito"/>
                        </a:rPr>
                        <a:t>Park</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6</a:t>
                      </a:r>
                      <a:r>
                        <a:rPr sz="1100" spc="-5" dirty="0" smtClean="0">
                          <a:latin typeface="Carlito"/>
                          <a:cs typeface="Carlito"/>
                        </a:rPr>
                        <a:t>8</a:t>
                      </a:r>
                      <a:r>
                        <a:rPr sz="1100" spc="-5" dirty="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Park</a:t>
                      </a:r>
                      <a:r>
                        <a:rPr sz="1100" spc="-10" dirty="0">
                          <a:latin typeface="Carlito"/>
                          <a:cs typeface="Carlito"/>
                        </a:rPr>
                        <a:t> </a:t>
                      </a:r>
                      <a:r>
                        <a:rPr sz="1100" spc="-5" dirty="0">
                          <a:latin typeface="Carlito"/>
                          <a:cs typeface="Carlito"/>
                        </a:rPr>
                        <a:t>Street</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60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Framingham</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63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81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lang="en-US" sz="1100" spc="-5" dirty="0" smtClean="0">
                          <a:latin typeface="Carlito"/>
                          <a:cs typeface="Carlito"/>
                        </a:rPr>
                        <a:t>7</a:t>
                      </a:r>
                      <a:r>
                        <a:rPr sz="1100" spc="-5" dirty="0" smtClean="0">
                          <a:latin typeface="Carlito"/>
                          <a:cs typeface="Carlito"/>
                        </a:rPr>
                        <a:t>9</a:t>
                      </a:r>
                      <a:r>
                        <a:rPr sz="1100" spc="-5" dirty="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dirty="0">
                          <a:latin typeface="Carlito"/>
                          <a:cs typeface="Carlito"/>
                        </a:rPr>
                        <a:t>S</a:t>
                      </a:r>
                      <a:r>
                        <a:rPr sz="1100" spc="-10" dirty="0">
                          <a:latin typeface="Carlito"/>
                          <a:cs typeface="Carlito"/>
                        </a:rPr>
                        <a:t> </a:t>
                      </a:r>
                      <a:r>
                        <a:rPr sz="1100" spc="-5" dirty="0">
                          <a:latin typeface="Carlito"/>
                          <a:cs typeface="Carlito"/>
                        </a:rPr>
                        <a:t>Central</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a:latin typeface="Carlito"/>
                          <a:cs typeface="Carlito"/>
                        </a:rPr>
                        <a:t>69%</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57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8744">
                <a:tc>
                  <a:txBody>
                    <a:bodyPr/>
                    <a:lstStyle/>
                    <a:p>
                      <a:pPr marL="85725">
                        <a:lnSpc>
                          <a:spcPct val="100000"/>
                        </a:lnSpc>
                        <a:spcBef>
                          <a:spcPts val="315"/>
                        </a:spcBef>
                      </a:pPr>
                      <a:r>
                        <a:rPr sz="1400" b="1" spc="-5" dirty="0">
                          <a:latin typeface="Carlito"/>
                          <a:cs typeface="Carlito"/>
                        </a:rPr>
                        <a:t>ALL</a:t>
                      </a:r>
                      <a:endParaRPr sz="1400" dirty="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200" b="1" dirty="0" smtClean="0">
                          <a:latin typeface="Carlito"/>
                          <a:cs typeface="Times New Roman"/>
                        </a:rPr>
                        <a:t>626</a:t>
                      </a:r>
                    </a:p>
                    <a:p>
                      <a:pPr>
                        <a:lnSpc>
                          <a:spcPct val="100000"/>
                        </a:lnSpc>
                      </a:pPr>
                      <a:endParaRPr sz="1200" dirty="0">
                        <a:latin typeface="Times New Roman"/>
                        <a:cs typeface="Times New Roman"/>
                      </a:endParaRPr>
                    </a:p>
                  </a:txBody>
                  <a:tcPr marL="0" marR="0" marT="914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algn="ctr">
                        <a:lnSpc>
                          <a:spcPct val="100000"/>
                        </a:lnSpc>
                        <a:spcBef>
                          <a:spcPts val="315"/>
                        </a:spcBef>
                      </a:pPr>
                      <a:r>
                        <a:rPr lang="en-US" sz="1200" b="1" spc="-5" dirty="0" smtClean="0">
                          <a:latin typeface="Carlito"/>
                          <a:cs typeface="Carlito"/>
                        </a:rPr>
                        <a:t>70</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R="306070" algn="r">
                        <a:lnSpc>
                          <a:spcPct val="100000"/>
                        </a:lnSpc>
                        <a:spcBef>
                          <a:spcPts val="315"/>
                        </a:spcBef>
                      </a:pPr>
                      <a:r>
                        <a:rPr sz="1200" b="1" spc="-5" dirty="0" smtClean="0">
                          <a:latin typeface="Carlito"/>
                          <a:cs typeface="Carlito"/>
                        </a:rPr>
                        <a:t>6</a:t>
                      </a:r>
                      <a:r>
                        <a:rPr lang="en-US" sz="1200" b="1" spc="-5" dirty="0" smtClean="0">
                          <a:latin typeface="Carlito"/>
                          <a:cs typeface="Carlito"/>
                        </a:rPr>
                        <a:t>8</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L="307340">
                        <a:lnSpc>
                          <a:spcPct val="100000"/>
                        </a:lnSpc>
                        <a:spcBef>
                          <a:spcPts val="315"/>
                        </a:spcBef>
                      </a:pPr>
                      <a:r>
                        <a:rPr lang="en-US" sz="1200" b="1" spc="-5" dirty="0" smtClean="0">
                          <a:latin typeface="Carlito"/>
                          <a:cs typeface="Carlito"/>
                        </a:rPr>
                        <a:t>60</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algn="ctr">
                        <a:lnSpc>
                          <a:spcPct val="100000"/>
                        </a:lnSpc>
                        <a:spcBef>
                          <a:spcPts val="315"/>
                        </a:spcBef>
                      </a:pPr>
                      <a:r>
                        <a:rPr lang="en-US" sz="1200" b="1" spc="-5" dirty="0" smtClean="0">
                          <a:latin typeface="Carlito"/>
                          <a:cs typeface="Carlito"/>
                        </a:rPr>
                        <a:t>72</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R="306070" algn="r">
                        <a:lnSpc>
                          <a:spcPct val="100000"/>
                        </a:lnSpc>
                        <a:spcBef>
                          <a:spcPts val="315"/>
                        </a:spcBef>
                      </a:pPr>
                      <a:r>
                        <a:rPr lang="en-US" sz="1200" b="1" spc="-5" dirty="0" smtClean="0">
                          <a:latin typeface="Carlito"/>
                          <a:cs typeface="Carlito"/>
                        </a:rPr>
                        <a:t>74</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L="307340" marR="121920">
                        <a:lnSpc>
                          <a:spcPct val="100000"/>
                        </a:lnSpc>
                        <a:spcBef>
                          <a:spcPts val="315"/>
                        </a:spcBef>
                      </a:pPr>
                      <a:r>
                        <a:rPr sz="1200" b="1" spc="-5" dirty="0" smtClean="0">
                          <a:latin typeface="Carlito"/>
                          <a:cs typeface="Carlito"/>
                        </a:rPr>
                        <a:t>7</a:t>
                      </a:r>
                      <a:r>
                        <a:rPr lang="en-US" sz="1200" b="1" spc="-5" dirty="0" smtClean="0">
                          <a:latin typeface="Carlito"/>
                          <a:cs typeface="Carlito"/>
                        </a:rPr>
                        <a:t>4</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r>
            </a:tbl>
          </a:graphicData>
        </a:graphic>
      </p:graphicFrame>
      <p:sp>
        <p:nvSpPr>
          <p:cNvPr id="3" name="object 3"/>
          <p:cNvSpPr txBox="1">
            <a:spLocks noGrp="1"/>
          </p:cNvSpPr>
          <p:nvPr>
            <p:ph type="title"/>
          </p:nvPr>
        </p:nvSpPr>
        <p:spPr>
          <a:xfrm>
            <a:off x="2157566" y="157480"/>
            <a:ext cx="6453034" cy="635000"/>
          </a:xfrm>
          <a:prstGeom prst="rect">
            <a:avLst/>
          </a:prstGeom>
        </p:spPr>
        <p:txBody>
          <a:bodyPr vert="horz" wrap="square" lIns="0" tIns="12700" rIns="0" bIns="0" rtlCol="0">
            <a:spAutoFit/>
          </a:bodyPr>
          <a:lstStyle/>
          <a:p>
            <a:pPr marL="12700">
              <a:lnSpc>
                <a:spcPct val="100000"/>
              </a:lnSpc>
              <a:spcBef>
                <a:spcPts val="100"/>
              </a:spcBef>
            </a:pPr>
            <a:r>
              <a:rPr sz="4000" spc="-5" dirty="0"/>
              <a:t>Fidelity by Key</a:t>
            </a:r>
            <a:r>
              <a:rPr sz="4000" spc="-90" dirty="0"/>
              <a:t> </a:t>
            </a:r>
            <a:r>
              <a:rPr sz="4000" spc="-5" dirty="0"/>
              <a:t>Element</a:t>
            </a:r>
            <a:endParaRPr sz="4000" dirty="0"/>
          </a:p>
        </p:txBody>
      </p:sp>
      <p:sp>
        <p:nvSpPr>
          <p:cNvPr id="4" name="object 4"/>
          <p:cNvSpPr/>
          <p:nvPr/>
        </p:nvSpPr>
        <p:spPr>
          <a:xfrm>
            <a:off x="312351" y="141847"/>
            <a:ext cx="1569265" cy="643014"/>
          </a:xfrm>
          <a:prstGeom prst="rect">
            <a:avLst/>
          </a:prstGeom>
          <a:blipFill>
            <a:blip r:embed="rId2" cstate="print"/>
            <a:stretch>
              <a:fillRect/>
            </a:stretch>
          </a:blipFill>
        </p:spPr>
        <p:txBody>
          <a:bodyPr wrap="square" lIns="0" tIns="0" rIns="0" bIns="0" rtlCol="0"/>
          <a:lstStyle/>
          <a:p>
            <a:endParaRPr/>
          </a:p>
        </p:txBody>
      </p:sp>
      <p:sp>
        <p:nvSpPr>
          <p:cNvPr id="6"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7"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79</a:t>
            </a:r>
            <a:endParaRPr sz="1800" dirty="0">
              <a:latin typeface="Carlito"/>
              <a:cs typeface="Carli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8</a:t>
            </a:r>
            <a:endParaRPr sz="140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p:nvPr/>
        </p:nvSpPr>
        <p:spPr>
          <a:xfrm>
            <a:off x="609465" y="1692932"/>
            <a:ext cx="8296459" cy="4149598"/>
          </a:xfrm>
          <a:prstGeom prst="rect">
            <a:avLst/>
          </a:prstGeom>
        </p:spPr>
        <p:txBody>
          <a:bodyPr vert="horz" wrap="square" lIns="0" tIns="12065" rIns="0" bIns="0" rtlCol="0">
            <a:spAutoFit/>
          </a:bodyPr>
          <a:lstStyle/>
          <a:p>
            <a:pPr marL="276225" marR="1451610" indent="-264160">
              <a:lnSpc>
                <a:spcPct val="106900"/>
              </a:lnSpc>
              <a:spcBef>
                <a:spcPts val="95"/>
              </a:spcBef>
              <a:buSzPct val="129687"/>
              <a:buFont typeface="Arial"/>
              <a:buChar char="•"/>
              <a:tabLst>
                <a:tab pos="276860" algn="l"/>
              </a:tabLst>
            </a:pPr>
            <a:r>
              <a:rPr sz="3200" spc="-5" dirty="0">
                <a:latin typeface="Carlito"/>
                <a:cs typeface="Carlito"/>
              </a:rPr>
              <a:t>Consists of </a:t>
            </a:r>
            <a:r>
              <a:rPr lang="en-US" sz="3200" spc="-5" dirty="0" smtClean="0">
                <a:latin typeface="Carlito"/>
                <a:cs typeface="Carlito"/>
              </a:rPr>
              <a:t>36</a:t>
            </a:r>
            <a:r>
              <a:rPr sz="3200" spc="-5" dirty="0" smtClean="0">
                <a:latin typeface="Carlito"/>
                <a:cs typeface="Carlito"/>
              </a:rPr>
              <a:t> </a:t>
            </a:r>
            <a:r>
              <a:rPr sz="3200" spc="-5" dirty="0">
                <a:latin typeface="Carlito"/>
                <a:cs typeface="Carlito"/>
              </a:rPr>
              <a:t>indicators </a:t>
            </a:r>
            <a:r>
              <a:rPr sz="3200" dirty="0">
                <a:latin typeface="Carlito"/>
                <a:cs typeface="Carlito"/>
              </a:rPr>
              <a:t>across</a:t>
            </a:r>
            <a:r>
              <a:rPr sz="3200" spc="-95" dirty="0">
                <a:latin typeface="Carlito"/>
                <a:cs typeface="Carlito"/>
              </a:rPr>
              <a:t> </a:t>
            </a:r>
            <a:r>
              <a:rPr lang="en-US" sz="3200" spc="-5" dirty="0" smtClean="0">
                <a:latin typeface="Carlito"/>
                <a:cs typeface="Carlito"/>
              </a:rPr>
              <a:t>seven </a:t>
            </a:r>
            <a:r>
              <a:rPr sz="3200" spc="-5" dirty="0" smtClean="0">
                <a:latin typeface="Carlito"/>
                <a:cs typeface="Carlito"/>
              </a:rPr>
              <a:t>subscales</a:t>
            </a:r>
            <a:endParaRPr sz="3200" dirty="0">
              <a:latin typeface="Carlito"/>
              <a:cs typeface="Carlito"/>
            </a:endParaRPr>
          </a:p>
          <a:p>
            <a:pPr marL="676275" marR="142875" indent="-306070">
              <a:lnSpc>
                <a:spcPct val="99900"/>
              </a:lnSpc>
              <a:spcBef>
                <a:spcPts val="565"/>
              </a:spcBef>
            </a:pPr>
            <a:r>
              <a:rPr sz="2800" dirty="0">
                <a:latin typeface="Arial"/>
                <a:cs typeface="Arial"/>
              </a:rPr>
              <a:t>– </a:t>
            </a:r>
            <a:r>
              <a:rPr lang="en-US" sz="2800" spc="-5" dirty="0" smtClean="0">
                <a:latin typeface="Carlito"/>
                <a:cs typeface="Arial"/>
              </a:rPr>
              <a:t>Five</a:t>
            </a:r>
            <a:r>
              <a:rPr sz="2800" spc="-5" dirty="0" smtClean="0">
                <a:latin typeface="Carlito"/>
                <a:cs typeface="Carlito"/>
              </a:rPr>
              <a:t> </a:t>
            </a:r>
            <a:r>
              <a:rPr sz="2800" spc="-5" dirty="0">
                <a:latin typeface="Carlito"/>
                <a:cs typeface="Carlito"/>
              </a:rPr>
              <a:t>subscales </a:t>
            </a:r>
            <a:r>
              <a:rPr sz="2800" dirty="0">
                <a:latin typeface="Carlito"/>
                <a:cs typeface="Carlito"/>
              </a:rPr>
              <a:t>are </a:t>
            </a:r>
            <a:r>
              <a:rPr sz="2800" spc="-5" dirty="0">
                <a:latin typeface="Carlito"/>
                <a:cs typeface="Carlito"/>
              </a:rPr>
              <a:t>dedicated to </a:t>
            </a:r>
            <a:r>
              <a:rPr sz="2800" spc="-10" dirty="0">
                <a:latin typeface="Carlito"/>
                <a:cs typeface="Carlito"/>
              </a:rPr>
              <a:t>the </a:t>
            </a:r>
            <a:r>
              <a:rPr sz="2800" spc="-5" dirty="0">
                <a:latin typeface="Carlito"/>
                <a:cs typeface="Carlito"/>
              </a:rPr>
              <a:t>Key </a:t>
            </a:r>
            <a:r>
              <a:rPr sz="2800" spc="-5" dirty="0" smtClean="0">
                <a:latin typeface="Carlito"/>
                <a:cs typeface="Carlito"/>
              </a:rPr>
              <a:t>Elements</a:t>
            </a:r>
            <a:r>
              <a:rPr lang="en-US" sz="2800" spc="-5" dirty="0" smtClean="0">
                <a:latin typeface="Carlito"/>
                <a:cs typeface="Carlito"/>
              </a:rPr>
              <a:t>; additionally</a:t>
            </a:r>
            <a:r>
              <a:rPr sz="2800" spc="-5" dirty="0" smtClean="0">
                <a:latin typeface="Carlito"/>
                <a:cs typeface="Carlito"/>
              </a:rPr>
              <a:t> </a:t>
            </a:r>
            <a:r>
              <a:rPr sz="2800" spc="-5" dirty="0" smtClean="0">
                <a:latin typeface="Carlito"/>
                <a:cs typeface="Carlito"/>
              </a:rPr>
              <a:t>one </a:t>
            </a:r>
            <a:r>
              <a:rPr sz="2800" spc="-5" dirty="0">
                <a:latin typeface="Carlito"/>
                <a:cs typeface="Carlito"/>
              </a:rPr>
              <a:t>evaluates meeting </a:t>
            </a:r>
            <a:r>
              <a:rPr sz="2800" dirty="0">
                <a:latin typeface="Carlito"/>
                <a:cs typeface="Carlito"/>
              </a:rPr>
              <a:t>attendance, and </a:t>
            </a:r>
            <a:r>
              <a:rPr sz="2800" spc="-5" dirty="0">
                <a:latin typeface="Carlito"/>
                <a:cs typeface="Carlito"/>
              </a:rPr>
              <a:t>one  </a:t>
            </a:r>
            <a:r>
              <a:rPr sz="2800" dirty="0">
                <a:latin typeface="Carlito"/>
                <a:cs typeface="Carlito"/>
              </a:rPr>
              <a:t>assesses </a:t>
            </a:r>
            <a:r>
              <a:rPr sz="2800" spc="-5" dirty="0">
                <a:latin typeface="Carlito"/>
                <a:cs typeface="Carlito"/>
              </a:rPr>
              <a:t>facilitation</a:t>
            </a:r>
            <a:r>
              <a:rPr sz="2800" spc="-15" dirty="0">
                <a:latin typeface="Carlito"/>
                <a:cs typeface="Carlito"/>
              </a:rPr>
              <a:t> </a:t>
            </a:r>
            <a:r>
              <a:rPr sz="2800" spc="-5" dirty="0">
                <a:latin typeface="Carlito"/>
                <a:cs typeface="Carlito"/>
              </a:rPr>
              <a:t>skills</a:t>
            </a:r>
            <a:endParaRPr sz="2800" dirty="0">
              <a:latin typeface="Carlito"/>
              <a:cs typeface="Carlito"/>
            </a:endParaRPr>
          </a:p>
          <a:p>
            <a:pPr marL="276225" marR="5080" indent="-264160">
              <a:lnSpc>
                <a:spcPct val="102699"/>
              </a:lnSpc>
              <a:spcBef>
                <a:spcPts val="1460"/>
              </a:spcBef>
              <a:buSzPct val="129687"/>
              <a:buFont typeface="Arial"/>
              <a:buChar char="•"/>
              <a:tabLst>
                <a:tab pos="276860" algn="l"/>
              </a:tabLst>
            </a:pPr>
            <a:r>
              <a:rPr sz="3200" spc="-10" dirty="0">
                <a:latin typeface="Carlito"/>
                <a:cs typeface="Carlito"/>
              </a:rPr>
              <a:t>Generates </a:t>
            </a:r>
            <a:r>
              <a:rPr sz="3200" b="1" spc="-5" dirty="0">
                <a:solidFill>
                  <a:srgbClr val="B58C2B"/>
                </a:solidFill>
                <a:latin typeface="Carlito"/>
                <a:cs typeface="Carlito"/>
              </a:rPr>
              <a:t>Total </a:t>
            </a:r>
            <a:r>
              <a:rPr sz="3200" b="1" spc="-10" dirty="0">
                <a:solidFill>
                  <a:srgbClr val="B58C2B"/>
                </a:solidFill>
                <a:latin typeface="Carlito"/>
                <a:cs typeface="Carlito"/>
              </a:rPr>
              <a:t>Fidelity </a:t>
            </a:r>
            <a:r>
              <a:rPr sz="3200" spc="-5" dirty="0">
                <a:latin typeface="Carlito"/>
                <a:cs typeface="Carlito"/>
              </a:rPr>
              <a:t>based on </a:t>
            </a:r>
            <a:r>
              <a:rPr sz="3200" dirty="0">
                <a:latin typeface="Carlito"/>
                <a:cs typeface="Carlito"/>
              </a:rPr>
              <a:t>all </a:t>
            </a:r>
            <a:r>
              <a:rPr lang="en-US" sz="3200" spc="-5" dirty="0" smtClean="0">
                <a:latin typeface="Carlito"/>
                <a:cs typeface="Carlito"/>
              </a:rPr>
              <a:t>seven</a:t>
            </a:r>
            <a:r>
              <a:rPr sz="3200" spc="-5" dirty="0" smtClean="0">
                <a:latin typeface="Carlito"/>
                <a:cs typeface="Carlito"/>
              </a:rPr>
              <a:t>  </a:t>
            </a:r>
            <a:r>
              <a:rPr sz="3200" spc="-5" dirty="0">
                <a:latin typeface="Carlito"/>
                <a:cs typeface="Carlito"/>
              </a:rPr>
              <a:t>subscales, </a:t>
            </a:r>
            <a:r>
              <a:rPr sz="3200" dirty="0">
                <a:latin typeface="Carlito"/>
                <a:cs typeface="Carlito"/>
              </a:rPr>
              <a:t>and </a:t>
            </a:r>
            <a:r>
              <a:rPr sz="3200" b="1" spc="-10" dirty="0">
                <a:solidFill>
                  <a:srgbClr val="B58C2B"/>
                </a:solidFill>
                <a:latin typeface="Carlito"/>
                <a:cs typeface="Carlito"/>
              </a:rPr>
              <a:t>Key Element Fidelity </a:t>
            </a:r>
            <a:r>
              <a:rPr sz="3200" spc="-5" dirty="0">
                <a:latin typeface="Carlito"/>
                <a:cs typeface="Carlito"/>
              </a:rPr>
              <a:t>based on  </a:t>
            </a:r>
            <a:r>
              <a:rPr sz="3200" spc="-10" dirty="0">
                <a:latin typeface="Carlito"/>
                <a:cs typeface="Carlito"/>
              </a:rPr>
              <a:t>the </a:t>
            </a:r>
            <a:r>
              <a:rPr lang="en-US" sz="3200" spc="-10" dirty="0" smtClean="0">
                <a:latin typeface="Carlito"/>
                <a:cs typeface="Carlito"/>
              </a:rPr>
              <a:t>five</a:t>
            </a:r>
            <a:r>
              <a:rPr sz="3200" spc="-5" dirty="0" smtClean="0">
                <a:latin typeface="Carlito"/>
                <a:cs typeface="Carlito"/>
              </a:rPr>
              <a:t> </a:t>
            </a:r>
            <a:r>
              <a:rPr sz="3200" spc="-5" dirty="0">
                <a:latin typeface="Carlito"/>
                <a:cs typeface="Carlito"/>
              </a:rPr>
              <a:t>designated</a:t>
            </a:r>
            <a:r>
              <a:rPr sz="3200" spc="-15" dirty="0">
                <a:latin typeface="Carlito"/>
                <a:cs typeface="Carlito"/>
              </a:rPr>
              <a:t> </a:t>
            </a:r>
            <a:r>
              <a:rPr sz="3200" spc="-5" dirty="0">
                <a:latin typeface="Carlito"/>
                <a:cs typeface="Carlito"/>
              </a:rPr>
              <a:t>subscales</a:t>
            </a:r>
            <a:endParaRPr sz="3200" dirty="0">
              <a:latin typeface="Carlito"/>
              <a:cs typeface="Carlito"/>
            </a:endParaRPr>
          </a:p>
        </p:txBody>
      </p:sp>
      <p:sp>
        <p:nvSpPr>
          <p:cNvPr id="7" name="object 7"/>
          <p:cNvSpPr txBox="1">
            <a:spLocks noGrp="1"/>
          </p:cNvSpPr>
          <p:nvPr>
            <p:ph type="title"/>
          </p:nvPr>
        </p:nvSpPr>
        <p:spPr>
          <a:xfrm>
            <a:off x="238076" y="-38350"/>
            <a:ext cx="8667848" cy="1484630"/>
          </a:xfrm>
          <a:prstGeom prst="rect">
            <a:avLst/>
          </a:prstGeom>
        </p:spPr>
        <p:txBody>
          <a:bodyPr vert="horz" wrap="square" lIns="0" tIns="320389" rIns="0" bIns="0" rtlCol="0">
            <a:spAutoFit/>
          </a:bodyPr>
          <a:lstStyle/>
          <a:p>
            <a:pPr marL="4517390" marR="5080" indent="-1763395">
              <a:lnSpc>
                <a:spcPct val="100699"/>
              </a:lnSpc>
              <a:spcBef>
                <a:spcPts val="70"/>
              </a:spcBef>
            </a:pPr>
            <a:r>
              <a:rPr spc="-5" dirty="0"/>
              <a:t>Team Observation</a:t>
            </a:r>
            <a:r>
              <a:rPr spc="-90" dirty="0"/>
              <a:t> </a:t>
            </a:r>
            <a:r>
              <a:rPr spc="-10" dirty="0"/>
              <a:t>Measure,  </a:t>
            </a:r>
            <a:r>
              <a:rPr spc="-5" dirty="0"/>
              <a:t>Version</a:t>
            </a:r>
            <a:r>
              <a:rPr spc="-15" dirty="0"/>
              <a:t> </a:t>
            </a:r>
            <a:r>
              <a:rPr dirty="0"/>
              <a:t>2</a:t>
            </a:r>
          </a:p>
        </p:txBody>
      </p:sp>
      <p:sp>
        <p:nvSpPr>
          <p:cNvPr id="8" name="object 8"/>
          <p:cNvSpPr/>
          <p:nvPr/>
        </p:nvSpPr>
        <p:spPr>
          <a:xfrm>
            <a:off x="318402" y="180990"/>
            <a:ext cx="2456839" cy="1072064"/>
          </a:xfrm>
          <a:prstGeom prst="rect">
            <a:avLst/>
          </a:prstGeom>
          <a:blipFill>
            <a:blip r:embed="rId2"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8</a:t>
            </a:fld>
            <a:endParaRP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855392161"/>
              </p:ext>
            </p:extLst>
          </p:nvPr>
        </p:nvGraphicFramePr>
        <p:xfrm>
          <a:off x="222249" y="908050"/>
          <a:ext cx="8701404" cy="5487579"/>
        </p:xfrm>
        <a:graphic>
          <a:graphicData uri="http://schemas.openxmlformats.org/drawingml/2006/table">
            <a:tbl>
              <a:tblPr firstRow="1" bandRow="1">
                <a:tableStyleId>{2D5ABB26-0587-4C30-8999-92F81FD0307C}</a:tableStyleId>
              </a:tblPr>
              <a:tblGrid>
                <a:gridCol w="1371600"/>
                <a:gridCol w="710564"/>
                <a:gridCol w="733425"/>
                <a:gridCol w="733425"/>
                <a:gridCol w="733425"/>
                <a:gridCol w="733425"/>
                <a:gridCol w="733425"/>
                <a:gridCol w="733425"/>
                <a:gridCol w="733425"/>
                <a:gridCol w="733425"/>
                <a:gridCol w="751840"/>
              </a:tblGrid>
              <a:tr h="326824">
                <a:tc>
                  <a:txBody>
                    <a:bodyPr/>
                    <a:lstStyle/>
                    <a:p>
                      <a:pPr>
                        <a:lnSpc>
                          <a:spcPct val="100000"/>
                        </a:lnSpc>
                      </a:pPr>
                      <a:endParaRPr sz="11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dirty="0">
                          <a:solidFill>
                            <a:srgbClr val="FFFFFF"/>
                          </a:solidFill>
                          <a:latin typeface="Carlito"/>
                          <a:cs typeface="Carlito"/>
                        </a:rPr>
                        <a:t>N</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Total</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KE</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TMA</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ET</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R="240029" algn="r">
                        <a:lnSpc>
                          <a:spcPct val="100000"/>
                        </a:lnSpc>
                        <a:spcBef>
                          <a:spcPts val="525"/>
                        </a:spcBef>
                      </a:pPr>
                      <a:r>
                        <a:rPr sz="1200" b="1" spc="-5" dirty="0">
                          <a:solidFill>
                            <a:srgbClr val="FFFFFF"/>
                          </a:solidFill>
                          <a:latin typeface="Carlito"/>
                          <a:cs typeface="Carlito"/>
                        </a:rPr>
                        <a:t>DSF</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33045">
                        <a:lnSpc>
                          <a:spcPct val="100000"/>
                        </a:lnSpc>
                        <a:spcBef>
                          <a:spcPts val="525"/>
                        </a:spcBef>
                      </a:pPr>
                      <a:r>
                        <a:rPr sz="1200" b="1" spc="-5" dirty="0">
                          <a:solidFill>
                            <a:srgbClr val="FFFFFF"/>
                          </a:solidFill>
                          <a:latin typeface="Carlito"/>
                          <a:cs typeface="Carlito"/>
                        </a:rPr>
                        <a:t>BPN</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40029">
                        <a:lnSpc>
                          <a:spcPct val="100000"/>
                        </a:lnSpc>
                        <a:spcBef>
                          <a:spcPts val="525"/>
                        </a:spcBef>
                      </a:pPr>
                      <a:r>
                        <a:rPr sz="1200" b="1" spc="-5" dirty="0">
                          <a:solidFill>
                            <a:srgbClr val="FFFFFF"/>
                          </a:solidFill>
                          <a:latin typeface="Carlito"/>
                          <a:cs typeface="Carlito"/>
                        </a:rPr>
                        <a:t>NCS</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31775">
                        <a:lnSpc>
                          <a:spcPct val="100000"/>
                        </a:lnSpc>
                        <a:spcBef>
                          <a:spcPts val="525"/>
                        </a:spcBef>
                      </a:pPr>
                      <a:r>
                        <a:rPr sz="1200" b="1" spc="-5" dirty="0">
                          <a:solidFill>
                            <a:srgbClr val="FFFFFF"/>
                          </a:solidFill>
                          <a:latin typeface="Carlito"/>
                          <a:cs typeface="Carlito"/>
                        </a:rPr>
                        <a:t>OBP</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R="12065" algn="ctr">
                        <a:lnSpc>
                          <a:spcPct val="100000"/>
                        </a:lnSpc>
                        <a:spcBef>
                          <a:spcPts val="525"/>
                        </a:spcBef>
                      </a:pPr>
                      <a:r>
                        <a:rPr sz="1200" b="1" spc="-5" dirty="0">
                          <a:solidFill>
                            <a:srgbClr val="FFFFFF"/>
                          </a:solidFill>
                          <a:latin typeface="Carlito"/>
                          <a:cs typeface="Carlito"/>
                        </a:rPr>
                        <a:t>SF</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Coastal</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dirty="0" smtClean="0">
                          <a:latin typeface="Carlito"/>
                          <a:cs typeface="Carlito"/>
                        </a:rPr>
                        <a:t>4</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CSR</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18</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a:t>
                      </a:r>
                      <a:r>
                        <a:rPr sz="1100" spc="-5" dirty="0" smtClean="0">
                          <a:solidFill>
                            <a:schemeClr val="tx1"/>
                          </a:solidFill>
                          <a:latin typeface="Carlito"/>
                          <a:cs typeface="Carlito"/>
                        </a:rPr>
                        <a:t>9</a:t>
                      </a:r>
                      <a:r>
                        <a:rPr sz="1100" spc="-5" dirty="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Greenfield</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14</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9</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a:solidFill>
                            <a:schemeClr val="tx1"/>
                          </a:solidFill>
                          <a:latin typeface="Carlito"/>
                          <a:cs typeface="Carlito"/>
                        </a:rPr>
                        <a:t>100%</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07010" marR="12065">
                        <a:lnSpc>
                          <a:spcPct val="100000"/>
                        </a:lnSpc>
                        <a:spcBef>
                          <a:spcPts val="509"/>
                        </a:spcBef>
                      </a:pPr>
                      <a:r>
                        <a:rPr sz="1100" spc="-5" dirty="0">
                          <a:solidFill>
                            <a:schemeClr val="tx1"/>
                          </a:solidFill>
                          <a:latin typeface="Carlito"/>
                          <a:cs typeface="Carlito"/>
                        </a:rPr>
                        <a:t>100%</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Attleboro</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1">
                <a:tc>
                  <a:txBody>
                    <a:bodyPr/>
                    <a:lstStyle/>
                    <a:p>
                      <a:pPr>
                        <a:lnSpc>
                          <a:spcPct val="100000"/>
                        </a:lnSpc>
                        <a:spcBef>
                          <a:spcPts val="15"/>
                        </a:spcBef>
                      </a:pPr>
                      <a:endParaRPr sz="850">
                        <a:latin typeface="Times New Roman"/>
                        <a:cs typeface="Times New Roman"/>
                      </a:endParaRPr>
                    </a:p>
                    <a:p>
                      <a:pPr marL="8890">
                        <a:lnSpc>
                          <a:spcPts val="1295"/>
                        </a:lnSpc>
                      </a:pPr>
                      <a:r>
                        <a:rPr sz="1100" dirty="0">
                          <a:latin typeface="Carlito"/>
                          <a:cs typeface="Carlito"/>
                        </a:rPr>
                        <a:t>N</a:t>
                      </a:r>
                      <a:r>
                        <a:rPr sz="1100" spc="-10" dirty="0">
                          <a:latin typeface="Carlito"/>
                          <a:cs typeface="Carlito"/>
                        </a:rPr>
                        <a:t> </a:t>
                      </a:r>
                      <a:r>
                        <a:rPr sz="1100" spc="-5" dirty="0">
                          <a:latin typeface="Carlito"/>
                          <a:cs typeface="Carlito"/>
                        </a:rPr>
                        <a:t>Central</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9</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79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58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a:solidFill>
                            <a:schemeClr val="tx1"/>
                          </a:solidFill>
                          <a:latin typeface="Carlito"/>
                          <a:cs typeface="Carlito"/>
                        </a:rPr>
                        <a:t>98%</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Worcester</a:t>
                      </a:r>
                      <a:r>
                        <a:rPr sz="1100" spc="-10" dirty="0">
                          <a:latin typeface="Carlito"/>
                          <a:cs typeface="Carlito"/>
                        </a:rPr>
                        <a:t> </a:t>
                      </a:r>
                      <a:r>
                        <a:rPr sz="1100" dirty="0">
                          <a:latin typeface="Carlito"/>
                          <a:cs typeface="Carlito"/>
                        </a:rPr>
                        <a:t>W</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8</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78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61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Worcester</a:t>
                      </a:r>
                      <a:r>
                        <a:rPr sz="1100" spc="-10" dirty="0">
                          <a:latin typeface="Carlito"/>
                          <a:cs typeface="Carlito"/>
                        </a:rPr>
                        <a:t> </a:t>
                      </a:r>
                      <a:r>
                        <a:rPr sz="1100" dirty="0">
                          <a:latin typeface="Carlito"/>
                          <a:cs typeface="Carlito"/>
                        </a:rPr>
                        <a:t>E</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7</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07010" marR="12065">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Malden</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25</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5</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7</a:t>
                      </a:r>
                      <a:r>
                        <a:rPr sz="1100" spc="-5" dirty="0" smtClean="0">
                          <a:solidFill>
                            <a:schemeClr val="tx1"/>
                          </a:solidFill>
                          <a:latin typeface="Carlito"/>
                          <a:cs typeface="Carlito"/>
                        </a:rPr>
                        <a:t>8</a:t>
                      </a:r>
                      <a:r>
                        <a:rPr sz="1100" spc="-5" dirty="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a:solidFill>
                            <a:schemeClr val="tx1"/>
                          </a:solidFill>
                          <a:latin typeface="Carlito"/>
                          <a:cs typeface="Carlito"/>
                        </a:rPr>
                        <a:t>74%</a:t>
                      </a:r>
                      <a:endParaRPr sz="110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Fall</a:t>
                      </a:r>
                      <a:r>
                        <a:rPr sz="1100" spc="-10" dirty="0">
                          <a:latin typeface="Carlito"/>
                          <a:cs typeface="Carlito"/>
                        </a:rPr>
                        <a:t> </a:t>
                      </a:r>
                      <a:r>
                        <a:rPr sz="1100" spc="-5" dirty="0">
                          <a:latin typeface="Carlito"/>
                          <a:cs typeface="Carlito"/>
                        </a:rPr>
                        <a:t>River</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19</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a:solidFill>
                            <a:schemeClr val="tx1"/>
                          </a:solidFill>
                          <a:latin typeface="Carlito"/>
                          <a:cs typeface="Carlito"/>
                        </a:rPr>
                        <a:t>98%</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Gandara</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2</a:t>
                      </a:r>
                      <a:r>
                        <a:rPr lang="en-US" sz="1100" spc="-5" dirty="0" smtClean="0">
                          <a:latin typeface="Carlito"/>
                          <a:cs typeface="Carlito"/>
                        </a:rPr>
                        <a:t>7</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9</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a:solidFill>
                            <a:schemeClr val="tx1"/>
                          </a:solidFill>
                          <a:latin typeface="Carlito"/>
                          <a:cs typeface="Carlito"/>
                        </a:rPr>
                        <a:t>98%</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a:solidFill>
                            <a:schemeClr val="tx1"/>
                          </a:solidFill>
                          <a:latin typeface="Carlito"/>
                          <a:cs typeface="Carlito"/>
                        </a:rPr>
                        <a:t>100%</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07010" marR="12065">
                        <a:lnSpc>
                          <a:spcPct val="100000"/>
                        </a:lnSpc>
                        <a:spcBef>
                          <a:spcPts val="509"/>
                        </a:spcBef>
                      </a:pPr>
                      <a:r>
                        <a:rPr lang="en-US" sz="1100" spc="-5" dirty="0" smtClean="0">
                          <a:solidFill>
                            <a:schemeClr val="tx1"/>
                          </a:solidFill>
                          <a:latin typeface="Carlito"/>
                          <a:cs typeface="Carlito"/>
                        </a:rPr>
                        <a:t>99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Cambridge</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42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60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62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54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75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Plymouth</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1</a:t>
                      </a:r>
                      <a:r>
                        <a:rPr lang="en-US" sz="1100" spc="-5" dirty="0" smtClean="0">
                          <a:latin typeface="Carlito"/>
                          <a:cs typeface="Carlito"/>
                        </a:rPr>
                        <a:t>3</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94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Cape</a:t>
                      </a:r>
                      <a:r>
                        <a:rPr sz="1100" spc="-10" dirty="0">
                          <a:latin typeface="Carlito"/>
                          <a:cs typeface="Carlito"/>
                        </a:rPr>
                        <a:t> </a:t>
                      </a:r>
                      <a:r>
                        <a:rPr sz="1100" spc="-5" dirty="0">
                          <a:latin typeface="Carlito"/>
                          <a:cs typeface="Carlito"/>
                        </a:rPr>
                        <a:t>Ann</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17</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9</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a:solidFill>
                            <a:schemeClr val="tx1"/>
                          </a:solidFill>
                          <a:latin typeface="Carlito"/>
                          <a:cs typeface="Carlito"/>
                        </a:rPr>
                        <a:t>93%</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69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07010" marR="12065">
                        <a:lnSpc>
                          <a:spcPct val="100000"/>
                        </a:lnSpc>
                        <a:spcBef>
                          <a:spcPts val="509"/>
                        </a:spcBef>
                      </a:pPr>
                      <a:r>
                        <a:rPr lang="en-US" sz="1100" spc="-5" dirty="0" smtClean="0">
                          <a:solidFill>
                            <a:schemeClr val="tx1"/>
                          </a:solidFill>
                          <a:latin typeface="Carlito"/>
                          <a:cs typeface="Carlito"/>
                        </a:rPr>
                        <a:t>99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Haverhill</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1</a:t>
                      </a:r>
                      <a:r>
                        <a:rPr lang="en-US" sz="1100" spc="-5" dirty="0" smtClean="0">
                          <a:latin typeface="Carlito"/>
                          <a:cs typeface="Carlito"/>
                        </a:rPr>
                        <a:t>5</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dirty="0">
                          <a:latin typeface="Carlito"/>
                          <a:cs typeface="Carlito"/>
                        </a:rPr>
                        <a:t>C and</a:t>
                      </a:r>
                      <a:r>
                        <a:rPr sz="1100" spc="-20" dirty="0">
                          <a:latin typeface="Carlito"/>
                          <a:cs typeface="Carlito"/>
                        </a:rPr>
                        <a:t> </a:t>
                      </a:r>
                      <a:r>
                        <a:rPr sz="1100" dirty="0">
                          <a:latin typeface="Carlito"/>
                          <a:cs typeface="Carlito"/>
                        </a:rPr>
                        <a:t>I</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12</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07010" marR="12065">
                        <a:lnSpc>
                          <a:spcPct val="100000"/>
                        </a:lnSpc>
                        <a:spcBef>
                          <a:spcPts val="509"/>
                        </a:spcBef>
                      </a:pPr>
                      <a:r>
                        <a:rPr sz="1100" spc="-5" dirty="0">
                          <a:solidFill>
                            <a:schemeClr val="tx1"/>
                          </a:solidFill>
                          <a:latin typeface="Carlito"/>
                          <a:cs typeface="Carlito"/>
                        </a:rPr>
                        <a:t>100%</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Walden</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4</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74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marL="85090">
                        <a:lnSpc>
                          <a:spcPct val="100000"/>
                        </a:lnSpc>
                        <a:spcBef>
                          <a:spcPts val="315"/>
                        </a:spcBef>
                      </a:pPr>
                      <a:r>
                        <a:rPr sz="1400" b="1" spc="-5" dirty="0">
                          <a:latin typeface="Carlito"/>
                          <a:cs typeface="Carlito"/>
                        </a:rPr>
                        <a:t>ALL</a:t>
                      </a:r>
                      <a:endParaRPr sz="140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b="1" dirty="0" smtClean="0">
                          <a:latin typeface="Carlito"/>
                          <a:cs typeface="Carlito"/>
                        </a:rPr>
                        <a:t>394</a:t>
                      </a:r>
                      <a:endParaRPr sz="1100" b="1"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latin typeface="Carlito"/>
                          <a:cs typeface="Carlito"/>
                        </a:rPr>
                        <a:t>8</a:t>
                      </a:r>
                      <a:r>
                        <a:rPr lang="en-US" sz="1100" b="1" spc="-5" dirty="0" smtClean="0">
                          <a:latin typeface="Carlito"/>
                          <a:cs typeface="Carlito"/>
                        </a:rPr>
                        <a:t>5</a:t>
                      </a:r>
                      <a:r>
                        <a:rPr sz="1100" b="1" spc="-5" dirty="0" smtClean="0">
                          <a:latin typeface="Carlito"/>
                          <a:cs typeface="Carlito"/>
                        </a:rPr>
                        <a:t>%</a:t>
                      </a:r>
                      <a:endParaRPr sz="1100" b="1"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6%</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b="1" spc="-5" dirty="0" smtClean="0">
                          <a:solidFill>
                            <a:schemeClr val="tx1"/>
                          </a:solidFill>
                          <a:latin typeface="Carlito"/>
                          <a:cs typeface="Carlito"/>
                        </a:rPr>
                        <a:t>67</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solidFill>
                            <a:schemeClr val="tx1"/>
                          </a:solidFill>
                          <a:latin typeface="Carlito"/>
                          <a:cs typeface="Carlito"/>
                        </a:rPr>
                        <a:t>9</a:t>
                      </a:r>
                      <a:r>
                        <a:rPr lang="en-US" sz="1100" b="1" spc="-5" dirty="0" smtClean="0">
                          <a:solidFill>
                            <a:schemeClr val="tx1"/>
                          </a:solidFill>
                          <a:latin typeface="Carlito"/>
                          <a:cs typeface="Carlito"/>
                        </a:rPr>
                        <a:t>4</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9</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2</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b="1" spc="-5" dirty="0" smtClean="0">
                          <a:solidFill>
                            <a:schemeClr val="tx1"/>
                          </a:solidFill>
                          <a:latin typeface="Carlito"/>
                          <a:cs typeface="Carlito"/>
                        </a:rPr>
                        <a:t>81</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6</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b="1" spc="-5" dirty="0" smtClean="0">
                          <a:solidFill>
                            <a:schemeClr val="tx1"/>
                          </a:solidFill>
                          <a:latin typeface="Carlito"/>
                          <a:cs typeface="Carlito"/>
                        </a:rPr>
                        <a:t>9</a:t>
                      </a:r>
                      <a:r>
                        <a:rPr lang="en-US" sz="1100" b="1" spc="-5" dirty="0" smtClean="0">
                          <a:solidFill>
                            <a:schemeClr val="tx1"/>
                          </a:solidFill>
                          <a:latin typeface="Carlito"/>
                          <a:cs typeface="Carlito"/>
                        </a:rPr>
                        <a:t>3</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bl>
          </a:graphicData>
        </a:graphic>
      </p:graphicFrame>
      <p:sp>
        <p:nvSpPr>
          <p:cNvPr id="3" name="object 3"/>
          <p:cNvSpPr txBox="1">
            <a:spLocks noGrp="1"/>
          </p:cNvSpPr>
          <p:nvPr>
            <p:ph type="title"/>
          </p:nvPr>
        </p:nvSpPr>
        <p:spPr>
          <a:xfrm>
            <a:off x="2548081" y="157480"/>
            <a:ext cx="5681519" cy="635000"/>
          </a:xfrm>
          <a:prstGeom prst="rect">
            <a:avLst/>
          </a:prstGeom>
        </p:spPr>
        <p:txBody>
          <a:bodyPr vert="horz" wrap="square" lIns="0" tIns="12700" rIns="0" bIns="0" rtlCol="0">
            <a:spAutoFit/>
          </a:bodyPr>
          <a:lstStyle/>
          <a:p>
            <a:pPr marL="12700">
              <a:lnSpc>
                <a:spcPct val="100000"/>
              </a:lnSpc>
              <a:spcBef>
                <a:spcPts val="100"/>
              </a:spcBef>
            </a:pPr>
            <a:r>
              <a:rPr sz="4000" spc="-5" dirty="0"/>
              <a:t>Fidelity by</a:t>
            </a:r>
            <a:r>
              <a:rPr sz="4000" spc="-90" dirty="0"/>
              <a:t> </a:t>
            </a:r>
            <a:r>
              <a:rPr sz="4000" spc="-5" dirty="0"/>
              <a:t>Subscale</a:t>
            </a:r>
            <a:endParaRPr sz="4000" dirty="0"/>
          </a:p>
        </p:txBody>
      </p:sp>
      <p:sp>
        <p:nvSpPr>
          <p:cNvPr id="4" name="object 4"/>
          <p:cNvSpPr/>
          <p:nvPr/>
        </p:nvSpPr>
        <p:spPr>
          <a:xfrm>
            <a:off x="173949" y="155745"/>
            <a:ext cx="1536282" cy="674037"/>
          </a:xfrm>
          <a:prstGeom prst="rect">
            <a:avLst/>
          </a:prstGeom>
          <a:blipFill>
            <a:blip r:embed="rId2" cstate="print"/>
            <a:stretch>
              <a:fillRect/>
            </a:stretch>
          </a:blipFill>
        </p:spPr>
        <p:txBody>
          <a:bodyPr wrap="square" lIns="0" tIns="0" rIns="0" bIns="0" rtlCol="0"/>
          <a:lstStyle/>
          <a:p>
            <a:endParaRPr/>
          </a:p>
        </p:txBody>
      </p:sp>
      <p:sp>
        <p:nvSpPr>
          <p:cNvPr id="5"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6"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80</a:t>
            </a:r>
            <a:endParaRPr sz="1800" dirty="0">
              <a:latin typeface="Carlito"/>
              <a:cs typeface="Carlito"/>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003525265"/>
              </p:ext>
            </p:extLst>
          </p:nvPr>
        </p:nvGraphicFramePr>
        <p:xfrm>
          <a:off x="222249" y="908050"/>
          <a:ext cx="8701404" cy="5487579"/>
        </p:xfrm>
        <a:graphic>
          <a:graphicData uri="http://schemas.openxmlformats.org/drawingml/2006/table">
            <a:tbl>
              <a:tblPr firstRow="1" bandRow="1">
                <a:tableStyleId>{2D5ABB26-0587-4C30-8999-92F81FD0307C}</a:tableStyleId>
              </a:tblPr>
              <a:tblGrid>
                <a:gridCol w="1371600"/>
                <a:gridCol w="710564"/>
                <a:gridCol w="733425"/>
                <a:gridCol w="733425"/>
                <a:gridCol w="733425"/>
                <a:gridCol w="733425"/>
                <a:gridCol w="733425"/>
                <a:gridCol w="733425"/>
                <a:gridCol w="733425"/>
                <a:gridCol w="733425"/>
                <a:gridCol w="751840"/>
              </a:tblGrid>
              <a:tr h="326824">
                <a:tc>
                  <a:txBody>
                    <a:bodyPr/>
                    <a:lstStyle/>
                    <a:p>
                      <a:pPr>
                        <a:lnSpc>
                          <a:spcPct val="100000"/>
                        </a:lnSpc>
                      </a:pPr>
                      <a:endParaRPr sz="11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dirty="0">
                          <a:solidFill>
                            <a:srgbClr val="FFFFFF"/>
                          </a:solidFill>
                          <a:latin typeface="Carlito"/>
                          <a:cs typeface="Carlito"/>
                        </a:rPr>
                        <a:t>N</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Total</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KE</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TMA</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ET</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R="240029" algn="r">
                        <a:lnSpc>
                          <a:spcPct val="100000"/>
                        </a:lnSpc>
                        <a:spcBef>
                          <a:spcPts val="525"/>
                        </a:spcBef>
                      </a:pPr>
                      <a:r>
                        <a:rPr sz="1200" b="1" spc="-5" dirty="0">
                          <a:solidFill>
                            <a:srgbClr val="FFFFFF"/>
                          </a:solidFill>
                          <a:latin typeface="Carlito"/>
                          <a:cs typeface="Carlito"/>
                        </a:rPr>
                        <a:t>DSF</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33045">
                        <a:lnSpc>
                          <a:spcPct val="100000"/>
                        </a:lnSpc>
                        <a:spcBef>
                          <a:spcPts val="525"/>
                        </a:spcBef>
                      </a:pPr>
                      <a:r>
                        <a:rPr sz="1200" b="1" spc="-5" dirty="0">
                          <a:solidFill>
                            <a:srgbClr val="FFFFFF"/>
                          </a:solidFill>
                          <a:latin typeface="Carlito"/>
                          <a:cs typeface="Carlito"/>
                        </a:rPr>
                        <a:t>BPN</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40029">
                        <a:lnSpc>
                          <a:spcPct val="100000"/>
                        </a:lnSpc>
                        <a:spcBef>
                          <a:spcPts val="525"/>
                        </a:spcBef>
                      </a:pPr>
                      <a:r>
                        <a:rPr sz="1200" b="1" spc="-5" dirty="0">
                          <a:solidFill>
                            <a:srgbClr val="FFFFFF"/>
                          </a:solidFill>
                          <a:latin typeface="Carlito"/>
                          <a:cs typeface="Carlito"/>
                        </a:rPr>
                        <a:t>NCS</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31775">
                        <a:lnSpc>
                          <a:spcPct val="100000"/>
                        </a:lnSpc>
                        <a:spcBef>
                          <a:spcPts val="525"/>
                        </a:spcBef>
                      </a:pPr>
                      <a:r>
                        <a:rPr sz="1200" b="1" spc="-5" dirty="0">
                          <a:solidFill>
                            <a:srgbClr val="FFFFFF"/>
                          </a:solidFill>
                          <a:latin typeface="Carlito"/>
                          <a:cs typeface="Carlito"/>
                        </a:rPr>
                        <a:t>OBP</a:t>
                      </a:r>
                      <a:endParaRPr sz="120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R="12065" algn="ctr">
                        <a:lnSpc>
                          <a:spcPct val="100000"/>
                        </a:lnSpc>
                        <a:spcBef>
                          <a:spcPts val="525"/>
                        </a:spcBef>
                      </a:pPr>
                      <a:r>
                        <a:rPr sz="1200" b="1" spc="-5" dirty="0">
                          <a:solidFill>
                            <a:srgbClr val="FFFFFF"/>
                          </a:solidFill>
                          <a:latin typeface="Carlito"/>
                          <a:cs typeface="Carlito"/>
                        </a:rPr>
                        <a:t>SF</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Dimock</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9</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a:t>
                      </a:r>
                      <a:r>
                        <a:rPr sz="1100" spc="-5" dirty="0" smtClean="0">
                          <a:solidFill>
                            <a:schemeClr val="tx1"/>
                          </a:solidFill>
                          <a:latin typeface="Carlito"/>
                          <a:cs typeface="Carlito"/>
                        </a:rPr>
                        <a:t>1</a:t>
                      </a:r>
                      <a:r>
                        <a:rPr sz="1100" spc="-5" dirty="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Lowell</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25</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a:solidFill>
                            <a:schemeClr val="tx1"/>
                          </a:solidFill>
                          <a:latin typeface="Carlito"/>
                          <a:cs typeface="Carlito"/>
                        </a:rPr>
                        <a:t>78%</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a:solidFill>
                            <a:schemeClr val="tx1"/>
                          </a:solidFill>
                          <a:latin typeface="Carlito"/>
                          <a:cs typeface="Carlito"/>
                        </a:rPr>
                        <a:t>60%</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a:t>
                      </a:r>
                      <a:r>
                        <a:rPr sz="1100" spc="-5" dirty="0" smtClean="0">
                          <a:solidFill>
                            <a:schemeClr val="tx1"/>
                          </a:solidFill>
                          <a:latin typeface="Carlito"/>
                          <a:cs typeface="Carlito"/>
                        </a:rPr>
                        <a:t>5</a:t>
                      </a:r>
                      <a:r>
                        <a:rPr sz="1100" spc="-5" dirty="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Harbor</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21</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Arlington</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9</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82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61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1">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Pittsfield</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9</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59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Hyde</a:t>
                      </a:r>
                      <a:r>
                        <a:rPr sz="1100" spc="-10" dirty="0">
                          <a:latin typeface="Carlito"/>
                          <a:cs typeface="Carlito"/>
                        </a:rPr>
                        <a:t> </a:t>
                      </a:r>
                      <a:r>
                        <a:rPr sz="1100" spc="-5" dirty="0">
                          <a:latin typeface="Carlito"/>
                          <a:cs typeface="Carlito"/>
                        </a:rPr>
                        <a:t>Park</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12</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RVW</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6</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68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Park</a:t>
                      </a:r>
                      <a:r>
                        <a:rPr sz="1100" spc="-10" dirty="0">
                          <a:latin typeface="Carlito"/>
                          <a:cs typeface="Carlito"/>
                        </a:rPr>
                        <a:t> </a:t>
                      </a:r>
                      <a:r>
                        <a:rPr sz="1100" spc="-5" dirty="0">
                          <a:latin typeface="Carlito"/>
                          <a:cs typeface="Carlito"/>
                        </a:rPr>
                        <a:t>Street</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8</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Framingham</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94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dirty="0">
                          <a:latin typeface="Carlito"/>
                          <a:cs typeface="Carlito"/>
                        </a:rPr>
                        <a:t>S</a:t>
                      </a:r>
                      <a:r>
                        <a:rPr sz="1100" spc="-10" dirty="0">
                          <a:latin typeface="Carlito"/>
                          <a:cs typeface="Carlito"/>
                        </a:rPr>
                        <a:t> </a:t>
                      </a:r>
                      <a:r>
                        <a:rPr sz="1100" spc="-5" dirty="0">
                          <a:latin typeface="Carlito"/>
                          <a:cs typeface="Carlito"/>
                        </a:rPr>
                        <a:t>Central</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7</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a:solidFill>
                            <a:schemeClr val="tx1"/>
                          </a:solidFill>
                          <a:latin typeface="Carlito"/>
                          <a:cs typeface="Carlito"/>
                        </a:rPr>
                        <a:t>66%</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Springfield</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93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a:solidFill>
                            <a:schemeClr val="tx1"/>
                          </a:solidFill>
                          <a:latin typeface="Carlito"/>
                          <a:cs typeface="Carlito"/>
                        </a:rPr>
                        <a:t>97%</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Brockton</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12</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Holyoke</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15</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spc="-5" dirty="0">
                          <a:solidFill>
                            <a:schemeClr val="tx1"/>
                          </a:solidFill>
                          <a:latin typeface="Carlito"/>
                          <a:cs typeface="Carlito"/>
                        </a:rPr>
                        <a:t>96%</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New</a:t>
                      </a:r>
                      <a:r>
                        <a:rPr sz="1100" spc="-10" dirty="0">
                          <a:latin typeface="Carlito"/>
                          <a:cs typeface="Carlito"/>
                        </a:rPr>
                        <a:t> </a:t>
                      </a:r>
                      <a:r>
                        <a:rPr sz="1100" spc="-5" dirty="0">
                          <a:latin typeface="Carlito"/>
                          <a:cs typeface="Carlito"/>
                        </a:rPr>
                        <a:t>Bedford</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12</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86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Lawrence</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4</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90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a:latin typeface="Times New Roman"/>
                        <a:cs typeface="Times New Roman"/>
                      </a:endParaRPr>
                    </a:p>
                    <a:p>
                      <a:pPr marL="8890">
                        <a:lnSpc>
                          <a:spcPts val="1295"/>
                        </a:lnSpc>
                      </a:pPr>
                      <a:r>
                        <a:rPr sz="1100" spc="-5" dirty="0">
                          <a:latin typeface="Carlito"/>
                          <a:cs typeface="Carlito"/>
                        </a:rPr>
                        <a:t>Lynn</a:t>
                      </a:r>
                      <a:endParaRPr sz="110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15</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r>
              <a:tr h="303574">
                <a:tc>
                  <a:txBody>
                    <a:bodyPr/>
                    <a:lstStyle/>
                    <a:p>
                      <a:pPr marL="85090">
                        <a:lnSpc>
                          <a:spcPct val="100000"/>
                        </a:lnSpc>
                        <a:spcBef>
                          <a:spcPts val="315"/>
                        </a:spcBef>
                      </a:pPr>
                      <a:r>
                        <a:rPr sz="1400" b="1" spc="-5" dirty="0">
                          <a:latin typeface="Carlito"/>
                          <a:cs typeface="Carlito"/>
                        </a:rPr>
                        <a:t>ALL</a:t>
                      </a:r>
                      <a:endParaRPr sz="1400">
                        <a:latin typeface="Carlito"/>
                        <a:cs typeface="Carlito"/>
                      </a:endParaRPr>
                    </a:p>
                  </a:txBody>
                  <a:tcPr marL="0" marR="0" marT="40005"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b="1" dirty="0" smtClean="0">
                          <a:latin typeface="Carlito"/>
                          <a:cs typeface="Carlito"/>
                        </a:rPr>
                        <a:t>394</a:t>
                      </a:r>
                      <a:endParaRPr sz="1100" b="1"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latin typeface="Carlito"/>
                          <a:cs typeface="Carlito"/>
                        </a:rPr>
                        <a:t>8</a:t>
                      </a:r>
                      <a:r>
                        <a:rPr lang="en-US" sz="1100" b="1" spc="-5" dirty="0" smtClean="0">
                          <a:latin typeface="Carlito"/>
                          <a:cs typeface="Carlito"/>
                        </a:rPr>
                        <a:t>5</a:t>
                      </a:r>
                      <a:r>
                        <a:rPr sz="1100" b="1" spc="-5" dirty="0" smtClean="0">
                          <a:latin typeface="Carlito"/>
                          <a:cs typeface="Carlito"/>
                        </a:rPr>
                        <a:t>%</a:t>
                      </a:r>
                      <a:endParaRPr sz="1100" b="1"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6%</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b="1" spc="-5" dirty="0" smtClean="0">
                          <a:solidFill>
                            <a:schemeClr val="tx1"/>
                          </a:solidFill>
                          <a:latin typeface="Carlito"/>
                          <a:cs typeface="Carlito"/>
                        </a:rPr>
                        <a:t>67</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solidFill>
                            <a:schemeClr val="tx1"/>
                          </a:solidFill>
                          <a:latin typeface="Carlito"/>
                          <a:cs typeface="Carlito"/>
                        </a:rPr>
                        <a:t>9</a:t>
                      </a:r>
                      <a:r>
                        <a:rPr lang="en-US" sz="1100" b="1" spc="-5" dirty="0" smtClean="0">
                          <a:solidFill>
                            <a:schemeClr val="tx1"/>
                          </a:solidFill>
                          <a:latin typeface="Carlito"/>
                          <a:cs typeface="Carlito"/>
                        </a:rPr>
                        <a:t>4</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9</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2</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b="1" spc="-5" dirty="0" smtClean="0">
                          <a:solidFill>
                            <a:schemeClr val="tx1"/>
                          </a:solidFill>
                          <a:latin typeface="Carlito"/>
                          <a:cs typeface="Carlito"/>
                        </a:rPr>
                        <a:t>81</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6</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b="1" spc="-5" dirty="0" smtClean="0">
                          <a:solidFill>
                            <a:schemeClr val="tx1"/>
                          </a:solidFill>
                          <a:latin typeface="Carlito"/>
                          <a:cs typeface="Carlito"/>
                        </a:rPr>
                        <a:t>9</a:t>
                      </a:r>
                      <a:r>
                        <a:rPr lang="en-US" sz="1100" b="1" spc="-5" dirty="0" smtClean="0">
                          <a:solidFill>
                            <a:schemeClr val="tx1"/>
                          </a:solidFill>
                          <a:latin typeface="Carlito"/>
                          <a:cs typeface="Carlito"/>
                        </a:rPr>
                        <a:t>3</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bl>
          </a:graphicData>
        </a:graphic>
      </p:graphicFrame>
      <p:sp>
        <p:nvSpPr>
          <p:cNvPr id="3" name="object 3"/>
          <p:cNvSpPr txBox="1">
            <a:spLocks noGrp="1"/>
          </p:cNvSpPr>
          <p:nvPr>
            <p:ph type="title"/>
          </p:nvPr>
        </p:nvSpPr>
        <p:spPr>
          <a:xfrm>
            <a:off x="2548081" y="157480"/>
            <a:ext cx="5681519" cy="635000"/>
          </a:xfrm>
          <a:prstGeom prst="rect">
            <a:avLst/>
          </a:prstGeom>
        </p:spPr>
        <p:txBody>
          <a:bodyPr vert="horz" wrap="square" lIns="0" tIns="12700" rIns="0" bIns="0" rtlCol="0">
            <a:spAutoFit/>
          </a:bodyPr>
          <a:lstStyle/>
          <a:p>
            <a:pPr marL="12700">
              <a:lnSpc>
                <a:spcPct val="100000"/>
              </a:lnSpc>
              <a:spcBef>
                <a:spcPts val="100"/>
              </a:spcBef>
            </a:pPr>
            <a:r>
              <a:rPr sz="4000" spc="-5" dirty="0"/>
              <a:t>Fidelity by</a:t>
            </a:r>
            <a:r>
              <a:rPr sz="4000" spc="-90" dirty="0"/>
              <a:t> </a:t>
            </a:r>
            <a:r>
              <a:rPr sz="4000" spc="-5" dirty="0"/>
              <a:t>Subscale</a:t>
            </a:r>
            <a:endParaRPr sz="4000" dirty="0"/>
          </a:p>
        </p:txBody>
      </p:sp>
      <p:sp>
        <p:nvSpPr>
          <p:cNvPr id="4" name="object 4"/>
          <p:cNvSpPr/>
          <p:nvPr/>
        </p:nvSpPr>
        <p:spPr>
          <a:xfrm>
            <a:off x="173949" y="155745"/>
            <a:ext cx="1536282" cy="674037"/>
          </a:xfrm>
          <a:prstGeom prst="rect">
            <a:avLst/>
          </a:prstGeom>
          <a:blipFill>
            <a:blip r:embed="rId2" cstate="print"/>
            <a:stretch>
              <a:fillRect/>
            </a:stretch>
          </a:blipFill>
        </p:spPr>
        <p:txBody>
          <a:bodyPr wrap="square" lIns="0" tIns="0" rIns="0" bIns="0" rtlCol="0"/>
          <a:lstStyle/>
          <a:p>
            <a:endParaRPr/>
          </a:p>
        </p:txBody>
      </p:sp>
      <p:sp>
        <p:nvSpPr>
          <p:cNvPr id="5"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6"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81</a:t>
            </a:r>
            <a:endParaRPr sz="1800" dirty="0">
              <a:latin typeface="Carlito"/>
              <a:cs typeface="Carlito"/>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txBox="1"/>
          <p:nvPr/>
        </p:nvSpPr>
        <p:spPr>
          <a:xfrm>
            <a:off x="1444622" y="2248213"/>
            <a:ext cx="4651378" cy="635000"/>
          </a:xfrm>
          <a:prstGeom prst="rect">
            <a:avLst/>
          </a:prstGeom>
        </p:spPr>
        <p:txBody>
          <a:bodyPr vert="horz" wrap="square" lIns="0" tIns="12700" rIns="0" bIns="0" rtlCol="0">
            <a:spAutoFit/>
          </a:bodyPr>
          <a:lstStyle/>
          <a:p>
            <a:pPr marL="12700">
              <a:lnSpc>
                <a:spcPct val="100000"/>
              </a:lnSpc>
              <a:spcBef>
                <a:spcPts val="100"/>
              </a:spcBef>
            </a:pPr>
            <a:r>
              <a:rPr sz="4000" b="1" spc="-10" dirty="0">
                <a:solidFill>
                  <a:srgbClr val="59595B"/>
                </a:solidFill>
                <a:latin typeface="Carlito"/>
                <a:cs typeface="Carlito"/>
              </a:rPr>
              <a:t>APPENDIX</a:t>
            </a:r>
            <a:r>
              <a:rPr sz="4000" b="1" spc="-90" dirty="0">
                <a:solidFill>
                  <a:srgbClr val="59595B"/>
                </a:solidFill>
                <a:latin typeface="Carlito"/>
                <a:cs typeface="Carlito"/>
              </a:rPr>
              <a:t> </a:t>
            </a:r>
            <a:r>
              <a:rPr lang="en-US" sz="4000" b="1" dirty="0">
                <a:solidFill>
                  <a:srgbClr val="59595B"/>
                </a:solidFill>
                <a:latin typeface="Carlito"/>
                <a:cs typeface="Carlito"/>
              </a:rPr>
              <a:t>B</a:t>
            </a:r>
            <a:endParaRPr sz="4000" dirty="0">
              <a:latin typeface="Carlito"/>
              <a:cs typeface="Carlito"/>
            </a:endParaRPr>
          </a:p>
        </p:txBody>
      </p:sp>
      <p:sp>
        <p:nvSpPr>
          <p:cNvPr id="7" name="object 7"/>
          <p:cNvSpPr txBox="1"/>
          <p:nvPr/>
        </p:nvSpPr>
        <p:spPr>
          <a:xfrm>
            <a:off x="8610601" y="6656024"/>
            <a:ext cx="3301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82</a:t>
            </a:r>
            <a:endParaRPr sz="1800" dirty="0">
              <a:latin typeface="Carlito"/>
              <a:cs typeface="Carlito"/>
            </a:endParaRPr>
          </a:p>
        </p:txBody>
      </p:sp>
      <p:sp>
        <p:nvSpPr>
          <p:cNvPr id="5" name="object 5"/>
          <p:cNvSpPr txBox="1"/>
          <p:nvPr/>
        </p:nvSpPr>
        <p:spPr>
          <a:xfrm>
            <a:off x="1444622" y="2985002"/>
            <a:ext cx="28225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Z-Scores</a:t>
            </a:r>
            <a:endParaRPr sz="2400" dirty="0">
              <a:latin typeface="Carlito"/>
              <a:cs typeface="Carlito"/>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3" name="object 3"/>
          <p:cNvSpPr/>
          <p:nvPr/>
        </p:nvSpPr>
        <p:spPr>
          <a:xfrm>
            <a:off x="0" y="922280"/>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5" name="object 5"/>
          <p:cNvSpPr txBox="1">
            <a:spLocks noGrp="1"/>
          </p:cNvSpPr>
          <p:nvPr>
            <p:ph type="title"/>
          </p:nvPr>
        </p:nvSpPr>
        <p:spPr>
          <a:xfrm>
            <a:off x="1524000" y="133729"/>
            <a:ext cx="6652515" cy="566822"/>
          </a:xfrm>
          <a:prstGeom prst="rect">
            <a:avLst/>
          </a:prstGeom>
        </p:spPr>
        <p:txBody>
          <a:bodyPr vert="horz" wrap="square" lIns="0" tIns="12700" rIns="0" bIns="0" rtlCol="0">
            <a:spAutoFit/>
          </a:bodyPr>
          <a:lstStyle/>
          <a:p>
            <a:pPr marL="12700">
              <a:lnSpc>
                <a:spcPct val="100000"/>
              </a:lnSpc>
              <a:spcBef>
                <a:spcPts val="100"/>
              </a:spcBef>
            </a:pPr>
            <a:r>
              <a:rPr spc="-10" dirty="0"/>
              <a:t>WFI-EZ </a:t>
            </a:r>
            <a:r>
              <a:rPr dirty="0"/>
              <a:t>&amp; </a:t>
            </a:r>
            <a:r>
              <a:rPr spc="-5" dirty="0"/>
              <a:t>TOM </a:t>
            </a:r>
            <a:r>
              <a:rPr spc="-10" dirty="0"/>
              <a:t>2.0</a:t>
            </a:r>
            <a:r>
              <a:rPr spc="-90" dirty="0"/>
              <a:t> </a:t>
            </a:r>
            <a:r>
              <a:rPr spc="-5" dirty="0"/>
              <a:t>Z-Scores</a:t>
            </a:r>
            <a:endParaRPr dirty="0"/>
          </a:p>
        </p:txBody>
      </p:sp>
      <p:sp>
        <p:nvSpPr>
          <p:cNvPr id="6" name="object 6"/>
          <p:cNvSpPr/>
          <p:nvPr/>
        </p:nvSpPr>
        <p:spPr>
          <a:xfrm>
            <a:off x="1366847" y="1523996"/>
            <a:ext cx="6410325" cy="0"/>
          </a:xfrm>
          <a:custGeom>
            <a:avLst/>
            <a:gdLst/>
            <a:ahLst/>
            <a:cxnLst/>
            <a:rect l="l" t="t" r="r" b="b"/>
            <a:pathLst>
              <a:path w="6410325">
                <a:moveTo>
                  <a:pt x="0" y="0"/>
                </a:moveTo>
                <a:lnTo>
                  <a:pt x="6410287" y="0"/>
                </a:lnTo>
              </a:path>
            </a:pathLst>
          </a:custGeom>
          <a:ln w="12699">
            <a:solidFill>
              <a:srgbClr val="FFFFFF"/>
            </a:solidFill>
          </a:ln>
        </p:spPr>
        <p:txBody>
          <a:bodyPr wrap="square" lIns="0" tIns="0" rIns="0" bIns="0" rtlCol="0"/>
          <a:lstStyle/>
          <a:p>
            <a:endParaRPr/>
          </a:p>
        </p:txBody>
      </p:sp>
      <p:sp>
        <p:nvSpPr>
          <p:cNvPr id="7" name="object 7"/>
          <p:cNvSpPr/>
          <p:nvPr/>
        </p:nvSpPr>
        <p:spPr>
          <a:xfrm>
            <a:off x="1366847" y="6492037"/>
            <a:ext cx="6410325" cy="0"/>
          </a:xfrm>
          <a:custGeom>
            <a:avLst/>
            <a:gdLst/>
            <a:ahLst/>
            <a:cxnLst/>
            <a:rect l="l" t="t" r="r" b="b"/>
            <a:pathLst>
              <a:path w="6410325">
                <a:moveTo>
                  <a:pt x="0" y="0"/>
                </a:moveTo>
                <a:lnTo>
                  <a:pt x="6410287" y="0"/>
                </a:lnTo>
              </a:path>
            </a:pathLst>
          </a:custGeom>
          <a:ln w="12699">
            <a:solidFill>
              <a:srgbClr val="FFFFFF"/>
            </a:solidFill>
          </a:ln>
        </p:spPr>
        <p:txBody>
          <a:bodyPr wrap="square" lIns="0" tIns="0" rIns="0" bIns="0" rtlCol="0"/>
          <a:lstStyle/>
          <a:p>
            <a:endParaRPr/>
          </a:p>
        </p:txBody>
      </p:sp>
      <p:graphicFrame>
        <p:nvGraphicFramePr>
          <p:cNvPr id="8" name="object 8"/>
          <p:cNvGraphicFramePr>
            <a:graphicFrameLocks noGrp="1"/>
          </p:cNvGraphicFramePr>
          <p:nvPr>
            <p:extLst>
              <p:ext uri="{D42A27DB-BD31-4B8C-83A1-F6EECF244321}">
                <p14:modId xmlns:p14="http://schemas.microsoft.com/office/powerpoint/2010/main" val="3492552022"/>
              </p:ext>
            </p:extLst>
          </p:nvPr>
        </p:nvGraphicFramePr>
        <p:xfrm>
          <a:off x="1386582" y="1620129"/>
          <a:ext cx="6559553" cy="5002957"/>
        </p:xfrm>
        <a:graphic>
          <a:graphicData uri="http://schemas.openxmlformats.org/drawingml/2006/table">
            <a:tbl>
              <a:tblPr firstRow="1" bandRow="1">
                <a:tableStyleId>{2D5ABB26-0587-4C30-8999-92F81FD0307C}</a:tableStyleId>
              </a:tblPr>
              <a:tblGrid>
                <a:gridCol w="2420787"/>
                <a:gridCol w="2108428"/>
                <a:gridCol w="2030338"/>
              </a:tblGrid>
              <a:tr h="354973">
                <a:tc>
                  <a:txBody>
                    <a:bodyPr/>
                    <a:lstStyle/>
                    <a:p>
                      <a:pPr algn="ctr">
                        <a:lnSpc>
                          <a:spcPct val="100000"/>
                        </a:lnSpc>
                        <a:spcBef>
                          <a:spcPts val="515"/>
                        </a:spcBef>
                      </a:pPr>
                      <a:r>
                        <a:rPr sz="1500" b="1" spc="-5" dirty="0">
                          <a:solidFill>
                            <a:srgbClr val="FFFFFF"/>
                          </a:solidFill>
                          <a:latin typeface="Carlito"/>
                          <a:cs typeface="Carlito"/>
                        </a:rPr>
                        <a:t>CSA</a:t>
                      </a:r>
                      <a:endParaRPr sz="1500" dirty="0">
                        <a:latin typeface="Carlito"/>
                        <a:cs typeface="Carlito"/>
                      </a:endParaRPr>
                    </a:p>
                  </a:txBody>
                  <a:tcPr marL="0" marR="0" marT="65404" marB="0">
                    <a:lnL w="12700">
                      <a:solidFill>
                        <a:srgbClr val="FFFFFF"/>
                      </a:solidFill>
                      <a:prstDash val="solid"/>
                    </a:lnL>
                    <a:lnR w="12700">
                      <a:solidFill>
                        <a:srgbClr val="FFFFFF"/>
                      </a:solidFill>
                      <a:prstDash val="solid"/>
                    </a:lnR>
                    <a:lnB w="38100">
                      <a:solidFill>
                        <a:srgbClr val="FFFFFF"/>
                      </a:solidFill>
                      <a:prstDash val="solid"/>
                    </a:lnB>
                    <a:solidFill>
                      <a:srgbClr val="3A2154"/>
                    </a:solidFill>
                  </a:tcPr>
                </a:tc>
                <a:tc>
                  <a:txBody>
                    <a:bodyPr/>
                    <a:lstStyle/>
                    <a:p>
                      <a:pPr marL="399415">
                        <a:lnSpc>
                          <a:spcPct val="100000"/>
                        </a:lnSpc>
                        <a:spcBef>
                          <a:spcPts val="515"/>
                        </a:spcBef>
                      </a:pPr>
                      <a:r>
                        <a:rPr sz="1500" b="1" spc="-5" dirty="0">
                          <a:solidFill>
                            <a:srgbClr val="FFFFFF"/>
                          </a:solidFill>
                          <a:latin typeface="Carlito"/>
                          <a:cs typeface="Carlito"/>
                        </a:rPr>
                        <a:t>WFI-EZ</a:t>
                      </a:r>
                      <a:r>
                        <a:rPr sz="1500" b="1" spc="-15" dirty="0">
                          <a:solidFill>
                            <a:srgbClr val="FFFFFF"/>
                          </a:solidFill>
                          <a:latin typeface="Carlito"/>
                          <a:cs typeface="Carlito"/>
                        </a:rPr>
                        <a:t> </a:t>
                      </a:r>
                      <a:r>
                        <a:rPr sz="1500" b="1" dirty="0">
                          <a:solidFill>
                            <a:srgbClr val="FFFFFF"/>
                          </a:solidFill>
                          <a:latin typeface="Carlito"/>
                          <a:cs typeface="Carlito"/>
                        </a:rPr>
                        <a:t>Z-Scores</a:t>
                      </a:r>
                      <a:endParaRPr sz="1500" dirty="0">
                        <a:latin typeface="Carlito"/>
                        <a:cs typeface="Carlito"/>
                      </a:endParaRPr>
                    </a:p>
                  </a:txBody>
                  <a:tcPr marL="0" marR="0" marT="65404" marB="0">
                    <a:lnL w="12700">
                      <a:solidFill>
                        <a:srgbClr val="FFFFFF"/>
                      </a:solidFill>
                      <a:prstDash val="solid"/>
                    </a:lnL>
                    <a:lnR w="12700">
                      <a:solidFill>
                        <a:srgbClr val="FFFFFF"/>
                      </a:solidFill>
                      <a:prstDash val="solid"/>
                    </a:lnR>
                    <a:lnB w="38100">
                      <a:solidFill>
                        <a:srgbClr val="FFFFFF"/>
                      </a:solidFill>
                      <a:prstDash val="solid"/>
                    </a:lnB>
                    <a:solidFill>
                      <a:srgbClr val="3A2154"/>
                    </a:solidFill>
                  </a:tcPr>
                </a:tc>
                <a:tc>
                  <a:txBody>
                    <a:bodyPr/>
                    <a:lstStyle/>
                    <a:p>
                      <a:pPr marL="299720">
                        <a:lnSpc>
                          <a:spcPct val="100000"/>
                        </a:lnSpc>
                        <a:spcBef>
                          <a:spcPts val="515"/>
                        </a:spcBef>
                      </a:pPr>
                      <a:r>
                        <a:rPr sz="1500" b="1" spc="-5" dirty="0">
                          <a:solidFill>
                            <a:srgbClr val="FFFFFF"/>
                          </a:solidFill>
                          <a:latin typeface="Carlito"/>
                          <a:cs typeface="Carlito"/>
                        </a:rPr>
                        <a:t>TOM 2.0</a:t>
                      </a:r>
                      <a:r>
                        <a:rPr sz="1500" b="1" spc="-25" dirty="0">
                          <a:solidFill>
                            <a:srgbClr val="FFFFFF"/>
                          </a:solidFill>
                          <a:latin typeface="Carlito"/>
                          <a:cs typeface="Carlito"/>
                        </a:rPr>
                        <a:t> </a:t>
                      </a:r>
                      <a:r>
                        <a:rPr sz="1500" b="1" dirty="0">
                          <a:solidFill>
                            <a:srgbClr val="FFFFFF"/>
                          </a:solidFill>
                          <a:latin typeface="Carlito"/>
                          <a:cs typeface="Carlito"/>
                        </a:rPr>
                        <a:t>Z-Scores</a:t>
                      </a:r>
                      <a:endParaRPr sz="1500">
                        <a:latin typeface="Carlito"/>
                        <a:cs typeface="Carlito"/>
                      </a:endParaRPr>
                    </a:p>
                  </a:txBody>
                  <a:tcPr marL="0" marR="0" marT="65404" marB="0">
                    <a:lnL w="12700">
                      <a:solidFill>
                        <a:srgbClr val="FFFFFF"/>
                      </a:solidFill>
                      <a:prstDash val="solid"/>
                    </a:lnL>
                    <a:lnR w="12700">
                      <a:solidFill>
                        <a:srgbClr val="FFFFFF"/>
                      </a:solidFill>
                      <a:prstDash val="solid"/>
                    </a:lnR>
                    <a:lnB w="38100">
                      <a:solidFill>
                        <a:srgbClr val="FFFFFF"/>
                      </a:solidFill>
                      <a:prstDash val="solid"/>
                    </a:lnB>
                    <a:solidFill>
                      <a:srgbClr val="D6AF57"/>
                    </a:solidFill>
                  </a:tcPr>
                </a:tc>
              </a:tr>
              <a:tr h="290499">
                <a:tc>
                  <a:txBody>
                    <a:bodyPr/>
                    <a:lstStyle/>
                    <a:p>
                      <a:pPr marL="9525">
                        <a:lnSpc>
                          <a:spcPts val="1914"/>
                        </a:lnSpc>
                        <a:spcBef>
                          <a:spcPts val="270"/>
                        </a:spcBef>
                      </a:pPr>
                      <a:r>
                        <a:rPr sz="1600" spc="-5" dirty="0">
                          <a:latin typeface="Carlito"/>
                          <a:cs typeface="Carlito"/>
                        </a:rPr>
                        <a:t>Coastal</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-2.36</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dirty="0" smtClean="0">
                          <a:latin typeface="Carlito"/>
                          <a:cs typeface="Carlito"/>
                        </a:rPr>
                        <a:t>0.45</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Plymouth</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04</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1.46</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7F2E9"/>
                    </a:solidFill>
                  </a:tcPr>
                </a:tc>
              </a:tr>
              <a:tr h="290499">
                <a:tc>
                  <a:txBody>
                    <a:bodyPr/>
                    <a:lstStyle/>
                    <a:p>
                      <a:pPr marL="9525">
                        <a:lnSpc>
                          <a:spcPts val="1914"/>
                        </a:lnSpc>
                        <a:spcBef>
                          <a:spcPts val="270"/>
                        </a:spcBef>
                      </a:pPr>
                      <a:r>
                        <a:rPr sz="1600" spc="-5" dirty="0">
                          <a:latin typeface="Carlito"/>
                          <a:cs typeface="Carlito"/>
                        </a:rPr>
                        <a:t>RVW</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dirty="0" smtClean="0">
                          <a:latin typeface="Carlito"/>
                          <a:cs typeface="Carlito"/>
                        </a:rPr>
                        <a:t>0.79</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5</a:t>
                      </a:r>
                      <a:r>
                        <a:rPr sz="1600" spc="-5" dirty="0" smtClean="0">
                          <a:latin typeface="Carlito"/>
                          <a:cs typeface="Carlito"/>
                        </a:rPr>
                        <a:t>4</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Springfield</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0.25</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1.40</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Brockton</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dirty="0" smtClean="0">
                          <a:latin typeface="Carlito"/>
                          <a:cs typeface="Carlito"/>
                        </a:rPr>
                        <a:t>-1.65</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sz="1600" spc="-5" dirty="0" smtClean="0">
                          <a:latin typeface="Carlito"/>
                          <a:cs typeface="Carlito"/>
                        </a:rPr>
                        <a:t>-</a:t>
                      </a:r>
                      <a:r>
                        <a:rPr lang="en-US" sz="1600" spc="-5" dirty="0" smtClean="0">
                          <a:latin typeface="Carlito"/>
                          <a:cs typeface="Carlito"/>
                        </a:rPr>
                        <a:t>1.00</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New</a:t>
                      </a:r>
                      <a:r>
                        <a:rPr sz="1600" spc="-10" dirty="0">
                          <a:latin typeface="Carlito"/>
                          <a:cs typeface="Carlito"/>
                        </a:rPr>
                        <a:t> </a:t>
                      </a:r>
                      <a:r>
                        <a:rPr sz="1600" spc="-5" dirty="0">
                          <a:latin typeface="Carlito"/>
                          <a:cs typeface="Carlito"/>
                        </a:rPr>
                        <a:t>Bedford</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0.72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27</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Lawrence</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29</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0.86</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Carson</a:t>
                      </a:r>
                      <a:r>
                        <a:rPr sz="1600" spc="-10" dirty="0">
                          <a:latin typeface="Carlito"/>
                          <a:cs typeface="Carlito"/>
                        </a:rPr>
                        <a:t> </a:t>
                      </a:r>
                      <a:r>
                        <a:rPr sz="1600" spc="-5" dirty="0">
                          <a:latin typeface="Carlito"/>
                          <a:cs typeface="Carlito"/>
                        </a:rPr>
                        <a:t>Center</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21</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0</a:t>
                      </a:r>
                      <a:r>
                        <a:rPr sz="1600" spc="-5" dirty="0" smtClean="0">
                          <a:latin typeface="Carlito"/>
                          <a:cs typeface="Carlito"/>
                        </a:rPr>
                        <a:t>4</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Lynn</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-0.07</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09</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Roxbury</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1.5</a:t>
                      </a:r>
                      <a:r>
                        <a:rPr sz="1600" spc="-5" dirty="0" smtClean="0">
                          <a:latin typeface="Carlito"/>
                          <a:cs typeface="Carlito"/>
                        </a:rPr>
                        <a:t>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0.14</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Greenfield/Northampton</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0.50</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2.17</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Attleboro</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-0.14</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51</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North</a:t>
                      </a:r>
                      <a:r>
                        <a:rPr sz="1600" spc="-10" dirty="0">
                          <a:latin typeface="Carlito"/>
                          <a:cs typeface="Carlito"/>
                        </a:rPr>
                        <a:t> </a:t>
                      </a:r>
                      <a:r>
                        <a:rPr sz="1600" spc="-5" dirty="0">
                          <a:latin typeface="Carlito"/>
                          <a:cs typeface="Carlito"/>
                        </a:rPr>
                        <a:t>Central</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0.32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-0.93</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Worcester</a:t>
                      </a:r>
                      <a:r>
                        <a:rPr sz="1600" spc="-10" dirty="0">
                          <a:latin typeface="Carlito"/>
                          <a:cs typeface="Carlito"/>
                        </a:rPr>
                        <a:t> </a:t>
                      </a:r>
                      <a:r>
                        <a:rPr sz="1600" spc="-5" dirty="0">
                          <a:latin typeface="Carlito"/>
                          <a:cs typeface="Carlito"/>
                        </a:rPr>
                        <a:t>West</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a:t>
                      </a:r>
                      <a:r>
                        <a:rPr lang="en-US" sz="1600" spc="-5" dirty="0" smtClean="0">
                          <a:latin typeface="Carlito"/>
                          <a:cs typeface="Carlito"/>
                        </a:rPr>
                        <a:t>0</a:t>
                      </a:r>
                      <a:r>
                        <a:rPr sz="1600" spc="-5" dirty="0" smtClean="0">
                          <a:latin typeface="Carlito"/>
                          <a:cs typeface="Carlito"/>
                        </a:rPr>
                        <a:t>.</a:t>
                      </a:r>
                      <a:r>
                        <a:rPr lang="en-US" sz="1600" spc="-5" dirty="0" smtClean="0">
                          <a:latin typeface="Carlito"/>
                          <a:cs typeface="Carlito"/>
                        </a:rPr>
                        <a:t>64</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a:t>
                      </a:r>
                      <a:r>
                        <a:rPr lang="en-US" sz="1600" spc="-5" dirty="0" smtClean="0">
                          <a:latin typeface="Carlito"/>
                          <a:cs typeface="Carlito"/>
                        </a:rPr>
                        <a:t>1</a:t>
                      </a:r>
                      <a:r>
                        <a:rPr sz="1600" spc="-5" dirty="0" smtClean="0">
                          <a:latin typeface="Carlito"/>
                          <a:cs typeface="Carlito"/>
                        </a:rPr>
                        <a:t>.1</a:t>
                      </a:r>
                      <a:r>
                        <a:rPr lang="en-US" sz="1600" spc="-5" dirty="0" smtClean="0">
                          <a:latin typeface="Carlito"/>
                          <a:cs typeface="Carlito"/>
                        </a:rPr>
                        <a:t>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Worcester</a:t>
                      </a:r>
                      <a:r>
                        <a:rPr sz="1600" spc="-10" dirty="0">
                          <a:latin typeface="Carlito"/>
                          <a:cs typeface="Carlito"/>
                        </a:rPr>
                        <a:t> </a:t>
                      </a:r>
                      <a:r>
                        <a:rPr sz="1600" spc="-5" dirty="0">
                          <a:latin typeface="Carlito"/>
                          <a:cs typeface="Carlito"/>
                        </a:rPr>
                        <a:t>East</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1.07</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-0.80</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Malden</a:t>
                      </a:r>
                      <a:endParaRPr sz="160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solidFill>
                      <a:srgbClr val="EDE8F2"/>
                    </a:solidFill>
                  </a:tcPr>
                </a:tc>
                <a:tc>
                  <a:txBody>
                    <a:bodyPr/>
                    <a:lstStyle/>
                    <a:p>
                      <a:pPr marR="1270" algn="r">
                        <a:lnSpc>
                          <a:spcPts val="1914"/>
                        </a:lnSpc>
                        <a:spcBef>
                          <a:spcPts val="270"/>
                        </a:spcBef>
                      </a:pPr>
                      <a:r>
                        <a:rPr lang="en-US" sz="1600" dirty="0" smtClean="0">
                          <a:latin typeface="Carlito"/>
                          <a:cs typeface="Carlito"/>
                        </a:rPr>
                        <a:t>-0.18</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solidFill>
                      <a:srgbClr val="EDE8F2"/>
                    </a:solidFill>
                  </a:tcPr>
                </a:tc>
                <a:tc>
                  <a:txBody>
                    <a:bodyPr/>
                    <a:lstStyle/>
                    <a:p>
                      <a:pPr marR="1905" algn="r">
                        <a:lnSpc>
                          <a:spcPts val="1914"/>
                        </a:lnSpc>
                        <a:spcBef>
                          <a:spcPts val="270"/>
                        </a:spcBef>
                      </a:pPr>
                      <a:r>
                        <a:rPr sz="1600" spc="-5" dirty="0" smtClean="0">
                          <a:latin typeface="Carlito"/>
                          <a:cs typeface="Carlito"/>
                        </a:rPr>
                        <a:t>-</a:t>
                      </a:r>
                      <a:r>
                        <a:rPr lang="en-US" sz="1600" spc="-5" dirty="0" smtClean="0">
                          <a:latin typeface="Carlito"/>
                          <a:cs typeface="Carlito"/>
                        </a:rPr>
                        <a:t>1</a:t>
                      </a:r>
                      <a:r>
                        <a:rPr sz="1600" spc="-5" dirty="0" smtClean="0">
                          <a:latin typeface="Carlito"/>
                          <a:cs typeface="Carlito"/>
                        </a:rPr>
                        <a:t>.</a:t>
                      </a:r>
                      <a:r>
                        <a:rPr lang="en-US" sz="1600" spc="-5" dirty="0" smtClean="0">
                          <a:latin typeface="Carlito"/>
                          <a:cs typeface="Carlito"/>
                        </a:rPr>
                        <a:t>61</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solidFill>
                      <a:srgbClr val="F6EDDB"/>
                    </a:solidFill>
                  </a:tcPr>
                </a:tc>
              </a:tr>
            </a:tbl>
          </a:graphicData>
        </a:graphic>
      </p:graphicFrame>
      <p:sp>
        <p:nvSpPr>
          <p:cNvPr id="9" name="object 9"/>
          <p:cNvSpPr/>
          <p:nvPr/>
        </p:nvSpPr>
        <p:spPr>
          <a:xfrm>
            <a:off x="96345" y="178914"/>
            <a:ext cx="1268901" cy="531915"/>
          </a:xfrm>
          <a:prstGeom prst="rect">
            <a:avLst/>
          </a:prstGeom>
          <a:blipFill>
            <a:blip r:embed="rId2" cstate="print"/>
            <a:stretch>
              <a:fillRect/>
            </a:stretch>
          </a:blipFill>
        </p:spPr>
        <p:txBody>
          <a:bodyPr wrap="square" lIns="0" tIns="0" rIns="0" bIns="0" rtlCol="0"/>
          <a:lstStyle/>
          <a:p>
            <a:endParaRPr/>
          </a:p>
        </p:txBody>
      </p:sp>
      <p:sp>
        <p:nvSpPr>
          <p:cNvPr id="10" name="object 10"/>
          <p:cNvSpPr/>
          <p:nvPr/>
        </p:nvSpPr>
        <p:spPr>
          <a:xfrm>
            <a:off x="7537029" y="133729"/>
            <a:ext cx="1536277" cy="674037"/>
          </a:xfrm>
          <a:prstGeom prst="rect">
            <a:avLst/>
          </a:prstGeom>
          <a:blipFill>
            <a:blip r:embed="rId3" cstate="print"/>
            <a:stretch>
              <a:fillRect/>
            </a:stretch>
          </a:blipFill>
        </p:spPr>
        <p:txBody>
          <a:bodyPr wrap="square" lIns="0" tIns="0" rIns="0" bIns="0" rtlCol="0"/>
          <a:lstStyle/>
          <a:p>
            <a:endParaRPr/>
          </a:p>
        </p:txBody>
      </p:sp>
      <p:sp>
        <p:nvSpPr>
          <p:cNvPr id="12" name="object 12"/>
          <p:cNvSpPr txBox="1"/>
          <p:nvPr/>
        </p:nvSpPr>
        <p:spPr>
          <a:xfrm>
            <a:off x="8683607" y="6656024"/>
            <a:ext cx="310669"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83</a:t>
            </a:r>
            <a:endParaRPr sz="1800" dirty="0">
              <a:latin typeface="Carlito"/>
              <a:cs typeface="Carlito"/>
            </a:endParaRPr>
          </a:p>
        </p:txBody>
      </p:sp>
      <p:sp>
        <p:nvSpPr>
          <p:cNvPr id="4" name="TextBox 3"/>
          <p:cNvSpPr txBox="1"/>
          <p:nvPr/>
        </p:nvSpPr>
        <p:spPr>
          <a:xfrm>
            <a:off x="111547" y="1002510"/>
            <a:ext cx="8920906" cy="923330"/>
          </a:xfrm>
          <a:prstGeom prst="rect">
            <a:avLst/>
          </a:prstGeom>
          <a:noFill/>
        </p:spPr>
        <p:txBody>
          <a:bodyPr wrap="square" rtlCol="0">
            <a:spAutoFit/>
          </a:bodyPr>
          <a:lstStyle/>
          <a:p>
            <a:r>
              <a:rPr lang="en-US" dirty="0" smtClean="0"/>
              <a:t>A </a:t>
            </a:r>
            <a:r>
              <a:rPr lang="en-US" i="1" dirty="0"/>
              <a:t>z-score</a:t>
            </a:r>
            <a:r>
              <a:rPr lang="en-US" dirty="0"/>
              <a:t> tells us how many standard deviations the original observation falls away from the mean, and in which </a:t>
            </a:r>
            <a:r>
              <a:rPr lang="en-US" dirty="0" smtClean="0"/>
              <a:t>direction; We compared each CSA with the state EZ/TOM average.</a:t>
            </a:r>
            <a:endParaRPr lang="en-US" dirty="0"/>
          </a:p>
          <a:p>
            <a:r>
              <a:rPr lang="en-US" dirty="0" smtClean="0"/>
              <a:t> </a:t>
            </a: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3" name="object 3"/>
          <p:cNvSpPr/>
          <p:nvPr/>
        </p:nvSpPr>
        <p:spPr>
          <a:xfrm>
            <a:off x="0" y="84374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5" name="object 5"/>
          <p:cNvSpPr txBox="1">
            <a:spLocks noGrp="1"/>
          </p:cNvSpPr>
          <p:nvPr>
            <p:ph type="title"/>
          </p:nvPr>
        </p:nvSpPr>
        <p:spPr>
          <a:xfrm>
            <a:off x="1409700" y="107182"/>
            <a:ext cx="6728715" cy="566822"/>
          </a:xfrm>
          <a:prstGeom prst="rect">
            <a:avLst/>
          </a:prstGeom>
        </p:spPr>
        <p:txBody>
          <a:bodyPr vert="horz" wrap="square" lIns="0" tIns="12700" rIns="0" bIns="0" rtlCol="0">
            <a:spAutoFit/>
          </a:bodyPr>
          <a:lstStyle/>
          <a:p>
            <a:pPr marL="12700">
              <a:lnSpc>
                <a:spcPct val="100000"/>
              </a:lnSpc>
              <a:spcBef>
                <a:spcPts val="100"/>
              </a:spcBef>
            </a:pPr>
            <a:r>
              <a:rPr spc="-10" dirty="0"/>
              <a:t>WFI-EZ </a:t>
            </a:r>
            <a:r>
              <a:rPr dirty="0"/>
              <a:t>&amp; </a:t>
            </a:r>
            <a:r>
              <a:rPr spc="-5" dirty="0"/>
              <a:t>TOM </a:t>
            </a:r>
            <a:r>
              <a:rPr spc="-10" dirty="0"/>
              <a:t>2.0</a:t>
            </a:r>
            <a:r>
              <a:rPr spc="-90" dirty="0"/>
              <a:t> </a:t>
            </a:r>
            <a:r>
              <a:rPr spc="-5" dirty="0"/>
              <a:t>Z-Scores</a:t>
            </a:r>
            <a:endParaRPr dirty="0"/>
          </a:p>
        </p:txBody>
      </p:sp>
      <p:graphicFrame>
        <p:nvGraphicFramePr>
          <p:cNvPr id="10" name="object 10"/>
          <p:cNvGraphicFramePr>
            <a:graphicFrameLocks noGrp="1"/>
          </p:cNvGraphicFramePr>
          <p:nvPr>
            <p:extLst>
              <p:ext uri="{D42A27DB-BD31-4B8C-83A1-F6EECF244321}">
                <p14:modId xmlns:p14="http://schemas.microsoft.com/office/powerpoint/2010/main" val="128986187"/>
              </p:ext>
            </p:extLst>
          </p:nvPr>
        </p:nvGraphicFramePr>
        <p:xfrm>
          <a:off x="1431036" y="1803224"/>
          <a:ext cx="6324600" cy="4756897"/>
        </p:xfrm>
        <a:graphic>
          <a:graphicData uri="http://schemas.openxmlformats.org/drawingml/2006/table">
            <a:tbl>
              <a:tblPr firstRow="1" bandRow="1">
                <a:tableStyleId>{2D5ABB26-0587-4C30-8999-92F81FD0307C}</a:tableStyleId>
              </a:tblPr>
              <a:tblGrid>
                <a:gridCol w="2334079"/>
                <a:gridCol w="2032907"/>
                <a:gridCol w="1957614"/>
              </a:tblGrid>
              <a:tr h="327137">
                <a:tc>
                  <a:txBody>
                    <a:bodyPr/>
                    <a:lstStyle/>
                    <a:p>
                      <a:pPr algn="ctr">
                        <a:lnSpc>
                          <a:spcPct val="100000"/>
                        </a:lnSpc>
                        <a:spcBef>
                          <a:spcPts val="515"/>
                        </a:spcBef>
                      </a:pPr>
                      <a:r>
                        <a:rPr sz="1500" b="1" spc="-5" dirty="0">
                          <a:solidFill>
                            <a:srgbClr val="FFFFFF"/>
                          </a:solidFill>
                          <a:latin typeface="Carlito"/>
                          <a:cs typeface="Carlito"/>
                        </a:rPr>
                        <a:t>CSA</a:t>
                      </a:r>
                      <a:endParaRPr sz="1500" dirty="0">
                        <a:latin typeface="Carlito"/>
                        <a:cs typeface="Carlito"/>
                      </a:endParaRPr>
                    </a:p>
                  </a:txBody>
                  <a:tcPr marL="0" marR="0" marT="65404" marB="0">
                    <a:lnB w="38100">
                      <a:solidFill>
                        <a:srgbClr val="FFFFFF"/>
                      </a:solidFill>
                      <a:prstDash val="solid"/>
                    </a:lnB>
                    <a:solidFill>
                      <a:srgbClr val="3A2154"/>
                    </a:solidFill>
                  </a:tcPr>
                </a:tc>
                <a:tc>
                  <a:txBody>
                    <a:bodyPr/>
                    <a:lstStyle/>
                    <a:p>
                      <a:pPr marL="399415">
                        <a:lnSpc>
                          <a:spcPct val="100000"/>
                        </a:lnSpc>
                        <a:spcBef>
                          <a:spcPts val="515"/>
                        </a:spcBef>
                      </a:pPr>
                      <a:r>
                        <a:rPr sz="1500" b="1" spc="-5" dirty="0">
                          <a:solidFill>
                            <a:srgbClr val="FFFFFF"/>
                          </a:solidFill>
                          <a:latin typeface="Carlito"/>
                          <a:cs typeface="Carlito"/>
                        </a:rPr>
                        <a:t>WFI-EZ</a:t>
                      </a:r>
                      <a:r>
                        <a:rPr sz="1500" b="1" spc="-15" dirty="0">
                          <a:solidFill>
                            <a:srgbClr val="FFFFFF"/>
                          </a:solidFill>
                          <a:latin typeface="Carlito"/>
                          <a:cs typeface="Carlito"/>
                        </a:rPr>
                        <a:t> </a:t>
                      </a:r>
                      <a:r>
                        <a:rPr sz="1500" b="1" dirty="0">
                          <a:solidFill>
                            <a:srgbClr val="FFFFFF"/>
                          </a:solidFill>
                          <a:latin typeface="Carlito"/>
                          <a:cs typeface="Carlito"/>
                        </a:rPr>
                        <a:t>Z-Scores</a:t>
                      </a:r>
                      <a:endParaRPr sz="1500" dirty="0">
                        <a:latin typeface="Carlito"/>
                        <a:cs typeface="Carlito"/>
                      </a:endParaRPr>
                    </a:p>
                  </a:txBody>
                  <a:tcPr marL="0" marR="0" marT="65404" marB="0">
                    <a:lnB w="38100">
                      <a:solidFill>
                        <a:srgbClr val="FFFFFF"/>
                      </a:solidFill>
                      <a:prstDash val="solid"/>
                    </a:lnB>
                    <a:solidFill>
                      <a:srgbClr val="3A2154"/>
                    </a:solidFill>
                  </a:tcPr>
                </a:tc>
                <a:tc>
                  <a:txBody>
                    <a:bodyPr/>
                    <a:lstStyle/>
                    <a:p>
                      <a:pPr marL="299720">
                        <a:lnSpc>
                          <a:spcPct val="100000"/>
                        </a:lnSpc>
                        <a:spcBef>
                          <a:spcPts val="515"/>
                        </a:spcBef>
                      </a:pPr>
                      <a:r>
                        <a:rPr sz="1500" b="1" spc="-5" dirty="0">
                          <a:solidFill>
                            <a:srgbClr val="FFFFFF"/>
                          </a:solidFill>
                          <a:latin typeface="Carlito"/>
                          <a:cs typeface="Carlito"/>
                        </a:rPr>
                        <a:t>TOM 2.0</a:t>
                      </a:r>
                      <a:r>
                        <a:rPr sz="1500" b="1" spc="-25" dirty="0">
                          <a:solidFill>
                            <a:srgbClr val="FFFFFF"/>
                          </a:solidFill>
                          <a:latin typeface="Carlito"/>
                          <a:cs typeface="Carlito"/>
                        </a:rPr>
                        <a:t> </a:t>
                      </a:r>
                      <a:r>
                        <a:rPr sz="1500" b="1" dirty="0">
                          <a:solidFill>
                            <a:srgbClr val="FFFFFF"/>
                          </a:solidFill>
                          <a:latin typeface="Carlito"/>
                          <a:cs typeface="Carlito"/>
                        </a:rPr>
                        <a:t>Z-Scores</a:t>
                      </a:r>
                      <a:endParaRPr sz="1500">
                        <a:latin typeface="Carlito"/>
                        <a:cs typeface="Carlito"/>
                      </a:endParaRPr>
                    </a:p>
                  </a:txBody>
                  <a:tcPr marL="0" marR="0" marT="65404" marB="0">
                    <a:lnB w="38100">
                      <a:solidFill>
                        <a:srgbClr val="FFFFFF"/>
                      </a:solidFill>
                      <a:prstDash val="solid"/>
                    </a:lnB>
                    <a:solidFill>
                      <a:srgbClr val="D6AF57"/>
                    </a:solidFill>
                  </a:tcPr>
                </a:tc>
              </a:tr>
              <a:tr h="268548">
                <a:tc>
                  <a:txBody>
                    <a:bodyPr/>
                    <a:lstStyle/>
                    <a:p>
                      <a:pPr marL="9525">
                        <a:lnSpc>
                          <a:spcPts val="1914"/>
                        </a:lnSpc>
                        <a:spcBef>
                          <a:spcPts val="280"/>
                        </a:spcBef>
                      </a:pPr>
                      <a:r>
                        <a:rPr sz="1600" spc="-5" dirty="0">
                          <a:latin typeface="Carlito"/>
                          <a:cs typeface="Carlito"/>
                        </a:rPr>
                        <a:t>Fall</a:t>
                      </a:r>
                      <a:r>
                        <a:rPr sz="1600" spc="-10" dirty="0">
                          <a:latin typeface="Carlito"/>
                          <a:cs typeface="Carlito"/>
                        </a:rPr>
                        <a:t> </a:t>
                      </a:r>
                      <a:r>
                        <a:rPr sz="1600" spc="-5" dirty="0">
                          <a:latin typeface="Carlito"/>
                          <a:cs typeface="Carlito"/>
                        </a:rPr>
                        <a:t>River</a:t>
                      </a:r>
                      <a:endParaRPr sz="1600">
                        <a:latin typeface="Carlito"/>
                        <a:cs typeface="Carlito"/>
                      </a:endParaRPr>
                    </a:p>
                  </a:txBody>
                  <a:tcPr marL="0" marR="0" marT="35560" marB="0">
                    <a:lnT w="381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0.79</a:t>
                      </a:r>
                      <a:endParaRPr sz="1600" dirty="0">
                        <a:latin typeface="Carlito"/>
                        <a:cs typeface="Carlito"/>
                      </a:endParaRPr>
                    </a:p>
                  </a:txBody>
                  <a:tcPr marL="0" marR="0" marT="35560" marB="0">
                    <a:lnT w="381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smtClean="0">
                          <a:latin typeface="Carlito"/>
                          <a:cs typeface="Carlito"/>
                        </a:rPr>
                        <a:t>0.</a:t>
                      </a:r>
                      <a:r>
                        <a:rPr lang="en-US" sz="1600" spc="-5" dirty="0" smtClean="0">
                          <a:latin typeface="Carlito"/>
                          <a:cs typeface="Carlito"/>
                        </a:rPr>
                        <a:t>11</a:t>
                      </a:r>
                      <a:endParaRPr sz="1600" dirty="0">
                        <a:latin typeface="Carlito"/>
                        <a:cs typeface="Carlito"/>
                      </a:endParaRPr>
                    </a:p>
                  </a:txBody>
                  <a:tcPr marL="0" marR="0" marT="35560" marB="0">
                    <a:lnT w="381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Gandara</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-0.07</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1.63</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7F2E9"/>
                    </a:solidFill>
                  </a:tcPr>
                </a:tc>
              </a:tr>
              <a:tr h="268548">
                <a:tc>
                  <a:txBody>
                    <a:bodyPr/>
                    <a:lstStyle/>
                    <a:p>
                      <a:pPr marL="9525">
                        <a:lnSpc>
                          <a:spcPts val="1914"/>
                        </a:lnSpc>
                        <a:spcBef>
                          <a:spcPts val="280"/>
                        </a:spcBef>
                      </a:pPr>
                      <a:r>
                        <a:rPr sz="1600" spc="-5" dirty="0">
                          <a:latin typeface="Carlito"/>
                          <a:cs typeface="Carlito"/>
                        </a:rPr>
                        <a:t>Cambridge</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-0.82</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-2.34</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Cape</a:t>
                      </a:r>
                      <a:r>
                        <a:rPr sz="1600" spc="-10" dirty="0">
                          <a:latin typeface="Carlito"/>
                          <a:cs typeface="Carlito"/>
                        </a:rPr>
                        <a:t> </a:t>
                      </a:r>
                      <a:r>
                        <a:rPr sz="1600" spc="-5" dirty="0">
                          <a:latin typeface="Carlito"/>
                          <a:cs typeface="Carlito"/>
                        </a:rPr>
                        <a:t>Ann</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0.36</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smtClean="0">
                          <a:latin typeface="Carlito"/>
                          <a:cs typeface="Carlito"/>
                        </a:rPr>
                        <a:t>0.</a:t>
                      </a:r>
                      <a:r>
                        <a:rPr lang="en-US" sz="1600" spc="-5" dirty="0" smtClean="0">
                          <a:latin typeface="Carlito"/>
                          <a:cs typeface="Carlito"/>
                        </a:rPr>
                        <a:t>86</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7F2E9"/>
                    </a:solidFill>
                  </a:tcPr>
                </a:tc>
              </a:tr>
              <a:tr h="268548">
                <a:tc>
                  <a:txBody>
                    <a:bodyPr/>
                    <a:lstStyle/>
                    <a:p>
                      <a:pPr marL="55244">
                        <a:lnSpc>
                          <a:spcPts val="1914"/>
                        </a:lnSpc>
                        <a:spcBef>
                          <a:spcPts val="280"/>
                        </a:spcBef>
                      </a:pPr>
                      <a:r>
                        <a:rPr sz="1600" spc="-5" dirty="0">
                          <a:latin typeface="Carlito"/>
                          <a:cs typeface="Carlito"/>
                        </a:rPr>
                        <a:t>Haverhill</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0.57</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smtClean="0">
                          <a:latin typeface="Carlito"/>
                          <a:cs typeface="Carlito"/>
                        </a:rPr>
                        <a:t>0.</a:t>
                      </a:r>
                      <a:r>
                        <a:rPr lang="en-US" sz="1600" spc="-5" dirty="0" smtClean="0">
                          <a:latin typeface="Carlito"/>
                          <a:cs typeface="Carlito"/>
                        </a:rPr>
                        <a:t>49</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Cape </a:t>
                      </a:r>
                      <a:r>
                        <a:rPr sz="1600" dirty="0">
                          <a:latin typeface="Carlito"/>
                          <a:cs typeface="Carlito"/>
                        </a:rPr>
                        <a:t>and</a:t>
                      </a:r>
                      <a:r>
                        <a:rPr sz="1600" spc="-15" dirty="0">
                          <a:latin typeface="Carlito"/>
                          <a:cs typeface="Carlito"/>
                        </a:rPr>
                        <a:t> </a:t>
                      </a:r>
                      <a:r>
                        <a:rPr sz="1600" spc="-5" dirty="0">
                          <a:latin typeface="Carlito"/>
                          <a:cs typeface="Carlito"/>
                        </a:rPr>
                        <a:t>Islands</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0.43</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smtClean="0">
                          <a:latin typeface="Carlito"/>
                          <a:cs typeface="Carlito"/>
                        </a:rPr>
                        <a:t>0.</a:t>
                      </a:r>
                      <a:r>
                        <a:rPr lang="en-US" sz="1600" spc="-5" dirty="0" smtClean="0">
                          <a:latin typeface="Carlito"/>
                          <a:cs typeface="Carlito"/>
                        </a:rPr>
                        <a:t>74</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Walden</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smtClean="0">
                          <a:latin typeface="Carlito"/>
                          <a:cs typeface="Carlito"/>
                        </a:rPr>
                        <a:t>-</a:t>
                      </a:r>
                      <a:r>
                        <a:rPr lang="en-US" sz="1600" spc="-5" dirty="0" smtClean="0">
                          <a:latin typeface="Carlito"/>
                          <a:cs typeface="Carlito"/>
                        </a:rPr>
                        <a:t>2.68</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78</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Dimock</a:t>
                      </a:r>
                      <a:r>
                        <a:rPr sz="1600" spc="-10" dirty="0">
                          <a:latin typeface="Carlito"/>
                          <a:cs typeface="Carlito"/>
                        </a:rPr>
                        <a:t> </a:t>
                      </a:r>
                      <a:r>
                        <a:rPr sz="1600" spc="-5" dirty="0">
                          <a:latin typeface="Carlito"/>
                          <a:cs typeface="Carlito"/>
                        </a:rPr>
                        <a:t>St</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-2.32</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smtClean="0">
                          <a:latin typeface="Carlito"/>
                          <a:cs typeface="Carlito"/>
                        </a:rPr>
                        <a:t>0.</a:t>
                      </a:r>
                      <a:r>
                        <a:rPr lang="en-US" sz="1600" spc="-5" dirty="0" smtClean="0">
                          <a:latin typeface="Carlito"/>
                          <a:cs typeface="Carlito"/>
                        </a:rPr>
                        <a:t>01</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Lowell</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0.29</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smtClean="0">
                          <a:latin typeface="Carlito"/>
                          <a:cs typeface="Carlito"/>
                        </a:rPr>
                        <a:t>-</a:t>
                      </a:r>
                      <a:r>
                        <a:rPr lang="en-US" sz="1600" spc="-5" dirty="0" smtClean="0">
                          <a:latin typeface="Carlito"/>
                          <a:cs typeface="Carlito"/>
                        </a:rPr>
                        <a:t>1.44</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Harbor</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07</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0.14</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Arlington</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0.89</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smtClean="0">
                          <a:latin typeface="Carlito"/>
                          <a:cs typeface="Carlito"/>
                        </a:rPr>
                        <a:t>-</a:t>
                      </a:r>
                      <a:r>
                        <a:rPr lang="en-US" sz="1600" spc="-5" dirty="0" smtClean="0">
                          <a:latin typeface="Carlito"/>
                          <a:cs typeface="Carlito"/>
                        </a:rPr>
                        <a:t>0.55</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Pittsfield</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smtClean="0">
                          <a:latin typeface="Carlito"/>
                          <a:cs typeface="Carlito"/>
                        </a:rPr>
                        <a:t>-</a:t>
                      </a:r>
                      <a:r>
                        <a:rPr lang="en-US" sz="1600" spc="-5" dirty="0" smtClean="0">
                          <a:latin typeface="Carlito"/>
                          <a:cs typeface="Carlito"/>
                        </a:rPr>
                        <a:t>0.72</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72</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Hyde</a:t>
                      </a:r>
                      <a:r>
                        <a:rPr sz="1600" spc="-10" dirty="0">
                          <a:latin typeface="Carlito"/>
                          <a:cs typeface="Carlito"/>
                        </a:rPr>
                        <a:t> </a:t>
                      </a:r>
                      <a:r>
                        <a:rPr sz="1600" spc="-5" dirty="0">
                          <a:latin typeface="Carlito"/>
                          <a:cs typeface="Carlito"/>
                        </a:rPr>
                        <a:t>Park</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270" algn="r">
                        <a:lnSpc>
                          <a:spcPts val="1914"/>
                        </a:lnSpc>
                        <a:spcBef>
                          <a:spcPts val="280"/>
                        </a:spcBef>
                      </a:pPr>
                      <a:r>
                        <a:rPr lang="en-US" sz="1600" dirty="0" smtClean="0">
                          <a:latin typeface="Carlito"/>
                          <a:cs typeface="Carlito"/>
                        </a:rPr>
                        <a:t>0.47</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45</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Park</a:t>
                      </a:r>
                      <a:r>
                        <a:rPr sz="1600" spc="-10" dirty="0">
                          <a:latin typeface="Carlito"/>
                          <a:cs typeface="Carlito"/>
                        </a:rPr>
                        <a:t> </a:t>
                      </a:r>
                      <a:r>
                        <a:rPr sz="1600" spc="-5" dirty="0">
                          <a:latin typeface="Carlito"/>
                          <a:cs typeface="Carlito"/>
                        </a:rPr>
                        <a:t>Street</a:t>
                      </a:r>
                      <a:endParaRPr sz="160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0.29</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13</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Framingham</a:t>
                      </a:r>
                      <a:endParaRPr sz="1600" dirty="0">
                        <a:latin typeface="Carlito"/>
                        <a:cs typeface="Carlito"/>
                      </a:endParaRPr>
                    </a:p>
                  </a:txBody>
                  <a:tcPr marL="0" marR="0" marT="35560" marB="0">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c>
                  <a:txBody>
                    <a:bodyPr/>
                    <a:lstStyle/>
                    <a:p>
                      <a:pPr marR="1905" algn="r">
                        <a:lnSpc>
                          <a:spcPts val="1914"/>
                        </a:lnSpc>
                        <a:spcBef>
                          <a:spcPts val="280"/>
                        </a:spcBef>
                      </a:pPr>
                      <a:r>
                        <a:rPr lang="en-US" sz="1600" spc="-5" dirty="0" smtClean="0">
                          <a:latin typeface="Carlito"/>
                          <a:cs typeface="Carlito"/>
                        </a:rPr>
                        <a:t>0.97</a:t>
                      </a:r>
                      <a:endParaRPr sz="1600" dirty="0">
                        <a:latin typeface="Carlito"/>
                        <a:cs typeface="Carlito"/>
                      </a:endParaRPr>
                    </a:p>
                  </a:txBody>
                  <a:tcPr marL="0" marR="0" marT="35560" marB="0">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c>
                  <a:txBody>
                    <a:bodyPr/>
                    <a:lstStyle/>
                    <a:p>
                      <a:pPr marR="1905" algn="r">
                        <a:lnSpc>
                          <a:spcPts val="1914"/>
                        </a:lnSpc>
                        <a:spcBef>
                          <a:spcPts val="280"/>
                        </a:spcBef>
                      </a:pPr>
                      <a:r>
                        <a:rPr lang="en-US" sz="1600" spc="-5" dirty="0" smtClean="0">
                          <a:latin typeface="Carlito"/>
                          <a:cs typeface="Carlito"/>
                        </a:rPr>
                        <a:t>0</a:t>
                      </a:r>
                      <a:r>
                        <a:rPr sz="1600" spc="-5" dirty="0" smtClean="0">
                          <a:latin typeface="Carlito"/>
                          <a:cs typeface="Carlito"/>
                        </a:rPr>
                        <a:t>.</a:t>
                      </a:r>
                      <a:r>
                        <a:rPr lang="en-US" sz="1600" spc="-5" dirty="0" smtClean="0">
                          <a:latin typeface="Carlito"/>
                          <a:cs typeface="Carlito"/>
                        </a:rPr>
                        <a:t>61</a:t>
                      </a:r>
                      <a:endParaRPr sz="1600" dirty="0">
                        <a:latin typeface="Carlito"/>
                        <a:cs typeface="Carlito"/>
                      </a:endParaRPr>
                    </a:p>
                  </a:txBody>
                  <a:tcPr marL="0" marR="0" marT="35560" marB="0">
                    <a:lnT w="12700">
                      <a:solidFill>
                        <a:srgbClr val="FFFFFF"/>
                      </a:solidFill>
                      <a:prstDash val="solid"/>
                    </a:lnT>
                    <a:lnB w="12700" cap="flat" cmpd="sng" algn="ctr">
                      <a:solidFill>
                        <a:srgbClr val="FFFFFF"/>
                      </a:solidFill>
                      <a:prstDash val="solid"/>
                      <a:round/>
                      <a:headEnd type="none" w="med" len="med"/>
                      <a:tailEnd type="none" w="med" len="med"/>
                    </a:lnB>
                    <a:solidFill>
                      <a:srgbClr val="EDDDBA"/>
                    </a:solidFill>
                  </a:tcPr>
                </a:tc>
              </a:tr>
              <a:tr h="268548">
                <a:tc>
                  <a:txBody>
                    <a:bodyPr/>
                    <a:lstStyle/>
                    <a:p>
                      <a:pPr marL="9525">
                        <a:lnSpc>
                          <a:spcPts val="1914"/>
                        </a:lnSpc>
                        <a:spcBef>
                          <a:spcPts val="280"/>
                        </a:spcBef>
                      </a:pPr>
                      <a:r>
                        <a:rPr lang="en-US" sz="1600" dirty="0" smtClean="0">
                          <a:latin typeface="Carlito"/>
                          <a:cs typeface="Carlito"/>
                        </a:rPr>
                        <a:t>S. Central</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chemeClr val="accent4">
                        <a:lumMod val="20000"/>
                        <a:lumOff val="80000"/>
                      </a:schemeClr>
                    </a:solidFill>
                  </a:tcPr>
                </a:tc>
                <a:tc>
                  <a:txBody>
                    <a:bodyPr/>
                    <a:lstStyle/>
                    <a:p>
                      <a:pPr marR="1905" algn="r">
                        <a:lnSpc>
                          <a:spcPts val="1914"/>
                        </a:lnSpc>
                        <a:spcBef>
                          <a:spcPts val="280"/>
                        </a:spcBef>
                      </a:pPr>
                      <a:r>
                        <a:rPr lang="en-US" sz="1600" dirty="0" smtClean="0">
                          <a:latin typeface="Carlito"/>
                          <a:cs typeface="Carlito"/>
                        </a:rPr>
                        <a:t>-0.04</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chemeClr val="accent4">
                        <a:lumMod val="20000"/>
                        <a:lumOff val="80000"/>
                      </a:schemeClr>
                    </a:solidFill>
                  </a:tcPr>
                </a:tc>
                <a:tc>
                  <a:txBody>
                    <a:bodyPr/>
                    <a:lstStyle/>
                    <a:p>
                      <a:pPr marR="1905" algn="r">
                        <a:lnSpc>
                          <a:spcPts val="1914"/>
                        </a:lnSpc>
                        <a:spcBef>
                          <a:spcPts val="280"/>
                        </a:spcBef>
                      </a:pPr>
                      <a:r>
                        <a:rPr lang="en-US" sz="1600" dirty="0" smtClean="0">
                          <a:latin typeface="Carlito"/>
                          <a:cs typeface="Carlito"/>
                        </a:rPr>
                        <a:t>-0.65</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bl>
          </a:graphicData>
        </a:graphic>
      </p:graphicFrame>
      <p:sp>
        <p:nvSpPr>
          <p:cNvPr id="11" name="object 11"/>
          <p:cNvSpPr/>
          <p:nvPr/>
        </p:nvSpPr>
        <p:spPr>
          <a:xfrm>
            <a:off x="50883" y="102981"/>
            <a:ext cx="1268901" cy="531915"/>
          </a:xfrm>
          <a:prstGeom prst="rect">
            <a:avLst/>
          </a:prstGeom>
          <a:blipFill>
            <a:blip r:embed="rId2" cstate="print"/>
            <a:stretch>
              <a:fillRect/>
            </a:stretch>
          </a:blipFill>
        </p:spPr>
        <p:txBody>
          <a:bodyPr wrap="square" lIns="0" tIns="0" rIns="0" bIns="0" rtlCol="0"/>
          <a:lstStyle/>
          <a:p>
            <a:endParaRPr/>
          </a:p>
        </p:txBody>
      </p:sp>
      <p:sp>
        <p:nvSpPr>
          <p:cNvPr id="12" name="object 12"/>
          <p:cNvSpPr/>
          <p:nvPr/>
        </p:nvSpPr>
        <p:spPr>
          <a:xfrm>
            <a:off x="7543800" y="43396"/>
            <a:ext cx="1536277" cy="674037"/>
          </a:xfrm>
          <a:prstGeom prst="rect">
            <a:avLst/>
          </a:prstGeom>
          <a:blipFill>
            <a:blip r:embed="rId3" cstate="print"/>
            <a:stretch>
              <a:fillRect/>
            </a:stretch>
          </a:blipFill>
        </p:spPr>
        <p:txBody>
          <a:bodyPr wrap="square" lIns="0" tIns="0" rIns="0" bIns="0" rtlCol="0"/>
          <a:lstStyle/>
          <a:p>
            <a:endParaRPr/>
          </a:p>
        </p:txBody>
      </p:sp>
      <p:sp>
        <p:nvSpPr>
          <p:cNvPr id="14" name="object 14"/>
          <p:cNvSpPr txBox="1"/>
          <p:nvPr/>
        </p:nvSpPr>
        <p:spPr>
          <a:xfrm>
            <a:off x="845533" y="6290254"/>
            <a:ext cx="1681477" cy="205184"/>
          </a:xfrm>
          <a:prstGeom prst="rect">
            <a:avLst/>
          </a:prstGeom>
        </p:spPr>
        <p:txBody>
          <a:bodyPr vert="horz" wrap="square" lIns="0" tIns="0" rIns="0" bIns="0" rtlCol="0">
            <a:spAutoFit/>
          </a:bodyPr>
          <a:lstStyle/>
          <a:p>
            <a:pPr marL="12700">
              <a:lnSpc>
                <a:spcPts val="1620"/>
              </a:lnSpc>
            </a:pPr>
            <a:endParaRPr sz="1600" dirty="0">
              <a:latin typeface="Carlito"/>
              <a:cs typeface="Carlito"/>
            </a:endParaRPr>
          </a:p>
        </p:txBody>
      </p:sp>
      <p:sp>
        <p:nvSpPr>
          <p:cNvPr id="17" name="object 17"/>
          <p:cNvSpPr txBox="1"/>
          <p:nvPr/>
        </p:nvSpPr>
        <p:spPr>
          <a:xfrm>
            <a:off x="8683607" y="6656024"/>
            <a:ext cx="310669"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84</a:t>
            </a:r>
            <a:endParaRPr sz="1800" dirty="0">
              <a:latin typeface="Carlito"/>
              <a:cs typeface="Carlito"/>
            </a:endParaRPr>
          </a:p>
        </p:txBody>
      </p:sp>
      <p:sp>
        <p:nvSpPr>
          <p:cNvPr id="4" name="Rectangle 3"/>
          <p:cNvSpPr/>
          <p:nvPr/>
        </p:nvSpPr>
        <p:spPr>
          <a:xfrm>
            <a:off x="210769" y="1064029"/>
            <a:ext cx="8841876" cy="646331"/>
          </a:xfrm>
          <a:prstGeom prst="rect">
            <a:avLst/>
          </a:prstGeom>
        </p:spPr>
        <p:txBody>
          <a:bodyPr wrap="square">
            <a:spAutoFit/>
          </a:bodyPr>
          <a:lstStyle/>
          <a:p>
            <a:r>
              <a:rPr lang="en-US" dirty="0"/>
              <a:t>A </a:t>
            </a:r>
            <a:r>
              <a:rPr lang="en-US" i="1" dirty="0"/>
              <a:t>z-score</a:t>
            </a:r>
            <a:r>
              <a:rPr lang="en-US" dirty="0"/>
              <a:t> tells us how many standard deviations the original observation falls away from the mean, and in which direction; We compared each CSA with the state EZ/TOM average.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9</a:t>
            </a:r>
            <a:endParaRPr sz="140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a:p>
        </p:txBody>
      </p:sp>
      <p:sp>
        <p:nvSpPr>
          <p:cNvPr id="6" name="object 6"/>
          <p:cNvSpPr txBox="1">
            <a:spLocks noGrp="1"/>
          </p:cNvSpPr>
          <p:nvPr>
            <p:ph type="title"/>
          </p:nvPr>
        </p:nvSpPr>
        <p:spPr>
          <a:xfrm>
            <a:off x="76200" y="-48799"/>
            <a:ext cx="8991600" cy="1505970"/>
          </a:xfrm>
          <a:prstGeom prst="rect">
            <a:avLst/>
          </a:prstGeom>
        </p:spPr>
        <p:txBody>
          <a:bodyPr vert="horz" wrap="square" lIns="0" tIns="297605" rIns="0" bIns="0" rtlCol="0">
            <a:spAutoFit/>
          </a:bodyPr>
          <a:lstStyle/>
          <a:p>
            <a:pPr marL="1858645" marR="5080" indent="-1621790">
              <a:lnSpc>
                <a:spcPts val="4720"/>
              </a:lnSpc>
              <a:spcBef>
                <a:spcPts val="280"/>
              </a:spcBef>
            </a:pPr>
            <a:r>
              <a:rPr sz="3950" dirty="0"/>
              <a:t>During </a:t>
            </a:r>
            <a:r>
              <a:rPr sz="3950" dirty="0" smtClean="0"/>
              <a:t>FY20</a:t>
            </a:r>
            <a:r>
              <a:rPr lang="en-US" sz="3950" dirty="0" smtClean="0"/>
              <a:t>20</a:t>
            </a:r>
            <a:r>
              <a:rPr sz="3950" dirty="0" smtClean="0"/>
              <a:t>, </a:t>
            </a:r>
            <a:r>
              <a:rPr sz="3950" dirty="0"/>
              <a:t>a </a:t>
            </a:r>
            <a:r>
              <a:rPr sz="3950" spc="-5" dirty="0"/>
              <a:t>total </a:t>
            </a:r>
            <a:r>
              <a:rPr sz="3950" dirty="0"/>
              <a:t>of </a:t>
            </a:r>
            <a:r>
              <a:rPr sz="3950" spc="-5" dirty="0" smtClean="0"/>
              <a:t>1</a:t>
            </a:r>
            <a:r>
              <a:rPr lang="en-US" sz="3950" spc="-5" dirty="0" smtClean="0"/>
              <a:t>020</a:t>
            </a:r>
            <a:r>
              <a:rPr sz="3950" spc="-5" dirty="0" smtClean="0"/>
              <a:t> </a:t>
            </a:r>
            <a:r>
              <a:rPr sz="3950" spc="-5" dirty="0"/>
              <a:t>fidelity  </a:t>
            </a:r>
            <a:r>
              <a:rPr sz="3950" dirty="0"/>
              <a:t>forms </a:t>
            </a:r>
            <a:r>
              <a:rPr sz="3950" spc="-5" dirty="0"/>
              <a:t>were</a:t>
            </a:r>
            <a:r>
              <a:rPr sz="3950" spc="-15" dirty="0"/>
              <a:t> </a:t>
            </a:r>
            <a:r>
              <a:rPr sz="3950" spc="-5" dirty="0" smtClean="0"/>
              <a:t>collected</a:t>
            </a:r>
            <a:r>
              <a:rPr lang="en-US" sz="3950" spc="-5" dirty="0" smtClean="0"/>
              <a:t>*</a:t>
            </a:r>
            <a:endParaRPr sz="3950" dirty="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9</a:t>
            </a:fld>
            <a:endParaRPr dirty="0"/>
          </a:p>
        </p:txBody>
      </p:sp>
      <p:graphicFrame>
        <p:nvGraphicFramePr>
          <p:cNvPr id="7" name="object 7"/>
          <p:cNvGraphicFramePr>
            <a:graphicFrameLocks noGrp="1"/>
          </p:cNvGraphicFramePr>
          <p:nvPr>
            <p:extLst>
              <p:ext uri="{D42A27DB-BD31-4B8C-83A1-F6EECF244321}">
                <p14:modId xmlns:p14="http://schemas.microsoft.com/office/powerpoint/2010/main" val="3204279674"/>
              </p:ext>
            </p:extLst>
          </p:nvPr>
        </p:nvGraphicFramePr>
        <p:xfrm>
          <a:off x="2051044" y="2051045"/>
          <a:ext cx="5035555" cy="3227094"/>
        </p:xfrm>
        <a:graphic>
          <a:graphicData uri="http://schemas.openxmlformats.org/drawingml/2006/table">
            <a:tbl>
              <a:tblPr firstRow="1" bandRow="1">
                <a:tableStyleId>{2D5ABB26-0587-4C30-8999-92F81FD0307C}</a:tableStyleId>
              </a:tblPr>
              <a:tblGrid>
                <a:gridCol w="2366978"/>
                <a:gridCol w="2668577"/>
              </a:tblGrid>
              <a:tr h="1062997">
                <a:tc>
                  <a:txBody>
                    <a:bodyPr/>
                    <a:lstStyle/>
                    <a:p>
                      <a:pPr algn="ctr">
                        <a:lnSpc>
                          <a:spcPct val="100000"/>
                        </a:lnSpc>
                        <a:spcBef>
                          <a:spcPts val="2145"/>
                        </a:spcBef>
                      </a:pPr>
                      <a:r>
                        <a:rPr sz="3200" b="1" spc="-5" dirty="0">
                          <a:solidFill>
                            <a:srgbClr val="FFFFFF"/>
                          </a:solidFill>
                          <a:latin typeface="Carlito"/>
                          <a:cs typeface="Carlito"/>
                        </a:rPr>
                        <a:t>Tool</a:t>
                      </a:r>
                      <a:endParaRPr sz="3200" dirty="0">
                        <a:latin typeface="Carlito"/>
                        <a:cs typeface="Carlito"/>
                      </a:endParaRPr>
                    </a:p>
                  </a:txBody>
                  <a:tcPr marL="0" marR="0" marT="2724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433070" marR="296545" indent="-134620" algn="ctr">
                        <a:lnSpc>
                          <a:spcPts val="3820"/>
                        </a:lnSpc>
                        <a:spcBef>
                          <a:spcPts val="375"/>
                        </a:spcBef>
                      </a:pPr>
                      <a:r>
                        <a:rPr sz="3200" b="1" dirty="0">
                          <a:solidFill>
                            <a:srgbClr val="FFFFFF"/>
                          </a:solidFill>
                          <a:latin typeface="Carlito"/>
                          <a:cs typeface="Carlito"/>
                        </a:rPr>
                        <a:t>N </a:t>
                      </a:r>
                      <a:r>
                        <a:rPr sz="3200" b="1" spc="-5" dirty="0">
                          <a:solidFill>
                            <a:srgbClr val="FFFFFF"/>
                          </a:solidFill>
                          <a:latin typeface="Carlito"/>
                          <a:cs typeface="Carlito"/>
                        </a:rPr>
                        <a:t>of</a:t>
                      </a:r>
                      <a:r>
                        <a:rPr sz="3200" b="1" spc="-105" dirty="0">
                          <a:solidFill>
                            <a:srgbClr val="FFFFFF"/>
                          </a:solidFill>
                          <a:latin typeface="Carlito"/>
                          <a:cs typeface="Carlito"/>
                        </a:rPr>
                        <a:t> </a:t>
                      </a:r>
                      <a:r>
                        <a:rPr sz="3200" b="1" spc="-10" dirty="0">
                          <a:solidFill>
                            <a:srgbClr val="FFFFFF"/>
                          </a:solidFill>
                          <a:latin typeface="Carlito"/>
                          <a:cs typeface="Carlito"/>
                        </a:rPr>
                        <a:t>Forms  </a:t>
                      </a:r>
                      <a:r>
                        <a:rPr sz="3200" b="1" spc="-5" dirty="0">
                          <a:solidFill>
                            <a:srgbClr val="FFFFFF"/>
                          </a:solidFill>
                          <a:latin typeface="Carlito"/>
                          <a:cs typeface="Carlito"/>
                        </a:rPr>
                        <a:t>Collected</a:t>
                      </a:r>
                      <a:endParaRPr sz="3200" dirty="0">
                        <a:latin typeface="Carlito"/>
                        <a:cs typeface="Carlito"/>
                      </a:endParaRPr>
                    </a:p>
                  </a:txBody>
                  <a:tcPr marL="0" marR="0" marT="4762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577223">
                <a:tc>
                  <a:txBody>
                    <a:bodyPr/>
                    <a:lstStyle/>
                    <a:p>
                      <a:pPr marL="85090">
                        <a:lnSpc>
                          <a:spcPct val="100000"/>
                        </a:lnSpc>
                        <a:spcBef>
                          <a:spcPts val="229"/>
                        </a:spcBef>
                      </a:pPr>
                      <a:r>
                        <a:rPr sz="3200" spc="-5" dirty="0">
                          <a:latin typeface="Carlito"/>
                          <a:cs typeface="Carlito"/>
                        </a:rPr>
                        <a:t>WFI-EZ</a:t>
                      </a:r>
                      <a:endParaRPr sz="3200">
                        <a:latin typeface="Carlito"/>
                        <a:cs typeface="Carlito"/>
                      </a:endParaRPr>
                    </a:p>
                  </a:txBody>
                  <a:tcPr marL="0" marR="0" marT="2920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229"/>
                        </a:spcBef>
                      </a:pPr>
                      <a:r>
                        <a:rPr sz="3200" spc="-5" dirty="0" smtClean="0">
                          <a:latin typeface="Carlito"/>
                          <a:cs typeface="Carlito"/>
                        </a:rPr>
                        <a:t>62</a:t>
                      </a:r>
                      <a:r>
                        <a:rPr lang="en-US" sz="3200" spc="-5" dirty="0" smtClean="0">
                          <a:latin typeface="Carlito"/>
                          <a:cs typeface="Carlito"/>
                        </a:rPr>
                        <a:t>6</a:t>
                      </a:r>
                      <a:endParaRPr sz="3200" dirty="0">
                        <a:latin typeface="Carlito"/>
                        <a:cs typeface="Carlito"/>
                      </a:endParaRPr>
                    </a:p>
                  </a:txBody>
                  <a:tcPr marL="0" marR="0" marT="2920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r>
              <a:tr h="577223">
                <a:tc>
                  <a:txBody>
                    <a:bodyPr/>
                    <a:lstStyle/>
                    <a:p>
                      <a:pPr marL="85090">
                        <a:lnSpc>
                          <a:spcPct val="100000"/>
                        </a:lnSpc>
                        <a:spcBef>
                          <a:spcPts val="229"/>
                        </a:spcBef>
                      </a:pPr>
                      <a:r>
                        <a:rPr sz="3200" spc="-5" dirty="0">
                          <a:latin typeface="Carlito"/>
                          <a:cs typeface="Carlito"/>
                        </a:rPr>
                        <a:t>TOM</a:t>
                      </a:r>
                      <a:r>
                        <a:rPr sz="3200" spc="-15" dirty="0">
                          <a:latin typeface="Carlito"/>
                          <a:cs typeface="Carlito"/>
                        </a:rPr>
                        <a:t> </a:t>
                      </a:r>
                      <a:r>
                        <a:rPr sz="3200" spc="-5" dirty="0">
                          <a:latin typeface="Carlito"/>
                          <a:cs typeface="Carlito"/>
                        </a:rPr>
                        <a:t>2.0</a:t>
                      </a:r>
                      <a:endParaRPr sz="3200">
                        <a:latin typeface="Carlito"/>
                        <a:cs typeface="Carlito"/>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29"/>
                        </a:spcBef>
                      </a:pPr>
                      <a:r>
                        <a:rPr lang="en-US" sz="3200" spc="-5" dirty="0" smtClean="0">
                          <a:latin typeface="Carlito"/>
                          <a:cs typeface="Carlito"/>
                        </a:rPr>
                        <a:t>394</a:t>
                      </a:r>
                      <a:endParaRPr sz="3200" dirty="0">
                        <a:latin typeface="Carlito"/>
                        <a:cs typeface="Carlito"/>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577223">
                <a:tc>
                  <a:txBody>
                    <a:bodyPr/>
                    <a:lstStyle/>
                    <a:p>
                      <a:pPr marL="85090">
                        <a:lnSpc>
                          <a:spcPct val="100000"/>
                        </a:lnSpc>
                        <a:spcBef>
                          <a:spcPts val="229"/>
                        </a:spcBef>
                      </a:pPr>
                      <a:r>
                        <a:rPr sz="3200" b="1" spc="-5" dirty="0">
                          <a:latin typeface="Carlito"/>
                          <a:cs typeface="Carlito"/>
                        </a:rPr>
                        <a:t>TOTAL</a:t>
                      </a:r>
                      <a:endParaRPr sz="3200">
                        <a:latin typeface="Carlito"/>
                        <a:cs typeface="Carlito"/>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229"/>
                        </a:spcBef>
                      </a:pPr>
                      <a:r>
                        <a:rPr lang="en-US" sz="3200" b="1" spc="-5" dirty="0" smtClean="0">
                          <a:latin typeface="Carlito"/>
                          <a:cs typeface="Carlito"/>
                        </a:rPr>
                        <a:t>1020</a:t>
                      </a:r>
                      <a:endParaRPr sz="3200" dirty="0">
                        <a:latin typeface="Carlito"/>
                        <a:cs typeface="Carlito"/>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bl>
          </a:graphicData>
        </a:graphic>
      </p:graphicFrame>
      <p:sp>
        <p:nvSpPr>
          <p:cNvPr id="9" name="TextBox 8"/>
          <p:cNvSpPr txBox="1"/>
          <p:nvPr/>
        </p:nvSpPr>
        <p:spPr>
          <a:xfrm>
            <a:off x="1828800" y="6154836"/>
            <a:ext cx="6705600" cy="3077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black"/>
                </a:solidFill>
                <a:effectLst/>
                <a:uLnTx/>
                <a:uFillTx/>
              </a:rPr>
              <a:t>*TOM 2.0 forms were completed only through March 2020 due to COVID</a:t>
            </a:r>
            <a:endParaRPr kumimoji="0" lang="en-US" sz="1400" b="0" i="0" u="none" strike="noStrike" kern="0" cap="none" spc="0" normalizeH="0" baseline="0" noProof="0" dirty="0">
              <a:ln>
                <a:noFill/>
              </a:ln>
              <a:solidFill>
                <a:prstClr val="black"/>
              </a:solidFill>
              <a:effectLst/>
              <a:uLnTx/>
              <a:uFillTx/>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45019</TotalTime>
  <Words>8441</Words>
  <Application>Microsoft Office PowerPoint</Application>
  <PresentationFormat>On-screen Show (4:3)</PresentationFormat>
  <Paragraphs>2138</Paragraphs>
  <Slides>84</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84</vt:i4>
      </vt:variant>
    </vt:vector>
  </HeadingPairs>
  <TitlesOfParts>
    <vt:vector size="91" baseType="lpstr">
      <vt:lpstr>Arial</vt:lpstr>
      <vt:lpstr>Calibri</vt:lpstr>
      <vt:lpstr>Carlito</vt:lpstr>
      <vt:lpstr>Courier New</vt:lpstr>
      <vt:lpstr>Times New Roman</vt:lpstr>
      <vt:lpstr>Wingdings</vt:lpstr>
      <vt:lpstr>Office Theme</vt:lpstr>
      <vt:lpstr> Massachusetts Children’s Behavioral Health Initiative (CBHI)</vt:lpstr>
      <vt:lpstr>Agenda</vt:lpstr>
      <vt:lpstr>Wraparound Adherence</vt:lpstr>
      <vt:lpstr>Wraparound Implementation</vt:lpstr>
      <vt:lpstr>Key Elements of Wraparound</vt:lpstr>
      <vt:lpstr>FIDELITY TOOLS</vt:lpstr>
      <vt:lpstr>Wraparound Fidelity Index,  Short Form</vt:lpstr>
      <vt:lpstr>Team Observation Measure,  Version 2</vt:lpstr>
      <vt:lpstr>During FY2020, a total of 1020 fidelity  forms were collected*</vt:lpstr>
      <vt:lpstr>PowerPoint Presentation</vt:lpstr>
      <vt:lpstr>Overview of Changes Made to the Way EZ and TOM Data is Presented</vt:lpstr>
      <vt:lpstr>PowerPoint Presentation</vt:lpstr>
      <vt:lpstr>Youth Summary</vt:lpstr>
      <vt:lpstr>TOM 2.0 scores continue to be higher, on average, than  the WFI-EZ comparison when examined by Key Element</vt:lpstr>
      <vt:lpstr>PowerPoint Presentation</vt:lpstr>
      <vt:lpstr>Fidelity Scores by Key Element</vt:lpstr>
      <vt:lpstr>Fidelity Scores by Key Element 2019 vs 2020</vt:lpstr>
      <vt:lpstr>Scores did not vary significantly between the two survey completion methods: completed via the phone by an interviewer or by the caregiver via email/mail</vt:lpstr>
      <vt:lpstr>Total Fidelity</vt:lpstr>
      <vt:lpstr>Most respondents report basic characteristics of  Wraparound occurred during services</vt:lpstr>
      <vt:lpstr>Item-Level Results</vt:lpstr>
      <vt:lpstr>                 Effective Teamwork                               2019 vs 2020</vt:lpstr>
      <vt:lpstr>                Natural Supports                             2019 vs 2020</vt:lpstr>
      <vt:lpstr>             Needs-Based                        2019 vs 2020</vt:lpstr>
      <vt:lpstr>               Outcomes-Based                          2019 vs 2020</vt:lpstr>
      <vt:lpstr>               Strength and Family Driven                          2019 vs 2020</vt:lpstr>
      <vt:lpstr>Satisfaction</vt:lpstr>
      <vt:lpstr>Satisfaction</vt:lpstr>
      <vt:lpstr>Outcomes</vt:lpstr>
      <vt:lpstr>PowerPoint Presentation</vt:lpstr>
      <vt:lpstr>Comments from Caregivers</vt:lpstr>
      <vt:lpstr>Comments from Caregivers</vt:lpstr>
      <vt:lpstr>Comments from Caregivers</vt:lpstr>
      <vt:lpstr>Comments from Caregivers</vt:lpstr>
      <vt:lpstr>Comments from Caregivers</vt:lpstr>
      <vt:lpstr>Comments from Caregivers</vt:lpstr>
      <vt:lpstr>Comments from Caregivers</vt:lpstr>
      <vt:lpstr>Comments from Caregivers</vt:lpstr>
      <vt:lpstr>Comments from Caregivers</vt:lpstr>
      <vt:lpstr>Comments from Caregivers</vt:lpstr>
      <vt:lpstr>SUMMARY OF WFI-EZ FINDINGS</vt:lpstr>
      <vt:lpstr>Summary of Results</vt:lpstr>
      <vt:lpstr>Strengths</vt:lpstr>
      <vt:lpstr>Strengths</vt:lpstr>
      <vt:lpstr>Areas for Improvement</vt:lpstr>
      <vt:lpstr>TEAM OBSERVATION MEASURE, VERSION 2</vt:lpstr>
      <vt:lpstr>The majority of TOMs were completed during Follow-Up meetings</vt:lpstr>
      <vt:lpstr>Scores by Subscale</vt:lpstr>
      <vt:lpstr>Scores by Subscale</vt:lpstr>
      <vt:lpstr>Total Fidelity</vt:lpstr>
      <vt:lpstr>Team Membership &amp; Attendance</vt:lpstr>
      <vt:lpstr>PowerPoint Presentation</vt:lpstr>
      <vt:lpstr>Item-Level Results</vt:lpstr>
      <vt:lpstr>Item-Level Results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 OF TOM 2.0 FINDINGS</vt:lpstr>
      <vt:lpstr>Summary of Results</vt:lpstr>
      <vt:lpstr>Strengths</vt:lpstr>
      <vt:lpstr>Areas for Improvement</vt:lpstr>
      <vt:lpstr>Room for Growth</vt:lpstr>
      <vt:lpstr>Room for Growth</vt:lpstr>
      <vt:lpstr>IMPLICATIONS</vt:lpstr>
      <vt:lpstr>Statewide Fidelity Results</vt:lpstr>
      <vt:lpstr>Team Attendance/Meetings</vt:lpstr>
      <vt:lpstr>Satisfaction &amp; Outcomes</vt:lpstr>
      <vt:lpstr>WFI-EZ and TOM Total Scores</vt:lpstr>
      <vt:lpstr>Differences Between EZ and TOM</vt:lpstr>
      <vt:lpstr>Question Analysis EZ and TOM</vt:lpstr>
      <vt:lpstr>Question Analysis EZ and TOM</vt:lpstr>
      <vt:lpstr>APPENDICES</vt:lpstr>
      <vt:lpstr>PowerPoint Presentation</vt:lpstr>
      <vt:lpstr>Fidelity by Key Element</vt:lpstr>
      <vt:lpstr>Fidelity by Key Element</vt:lpstr>
      <vt:lpstr>Fidelity by Subscale</vt:lpstr>
      <vt:lpstr>Fidelity by Subscale</vt:lpstr>
      <vt:lpstr>PowerPoint Presentation</vt:lpstr>
      <vt:lpstr>WFI-EZ &amp; TOM 2.0 Z-Scores</vt:lpstr>
      <vt:lpstr>WFI-EZ &amp; TOM 2.0 Z-Scores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Children’s  Behavioral Health Initiative (CBHI)</dc:title>
  <dc:creator>Melissa Goodman</dc:creator>
  <cp:lastModifiedBy>Melissa Goodman</cp:lastModifiedBy>
  <cp:revision>327</cp:revision>
  <cp:lastPrinted>2020-10-08T20:08:00Z</cp:lastPrinted>
  <dcterms:created xsi:type="dcterms:W3CDTF">2020-09-16T15:08:09Z</dcterms:created>
  <dcterms:modified xsi:type="dcterms:W3CDTF">2020-10-29T14:48:48Z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LastSaved">
    <vt:filetime>2020-09-16T00:00:00Z</vt:filetime>
  </property>
</Properties>
</file>