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2"/>
  </p:notesMasterIdLst>
  <p:sldIdLst>
    <p:sldId id="256" r:id="rId2"/>
    <p:sldId id="257" r:id="rId3"/>
    <p:sldId id="258" r:id="rId4"/>
    <p:sldId id="259" r:id="rId5"/>
    <p:sldId id="260" r:id="rId6"/>
    <p:sldId id="261" r:id="rId7"/>
    <p:sldId id="262" r:id="rId8"/>
    <p:sldId id="263" r:id="rId9"/>
    <p:sldId id="264" r:id="rId10"/>
    <p:sldId id="419" r:id="rId11"/>
    <p:sldId id="285" r:id="rId12"/>
    <p:sldId id="370" r:id="rId13"/>
    <p:sldId id="289" r:id="rId14"/>
    <p:sldId id="290" r:id="rId15"/>
    <p:sldId id="293" r:id="rId16"/>
    <p:sldId id="372" r:id="rId17"/>
    <p:sldId id="373" r:id="rId18"/>
    <p:sldId id="295" r:id="rId19"/>
    <p:sldId id="296" r:id="rId20"/>
    <p:sldId id="393" r:id="rId21"/>
    <p:sldId id="422" r:id="rId22"/>
    <p:sldId id="423" r:id="rId23"/>
    <p:sldId id="424" r:id="rId24"/>
    <p:sldId id="425" r:id="rId25"/>
    <p:sldId id="307" r:id="rId26"/>
    <p:sldId id="375" r:id="rId27"/>
    <p:sldId id="311" r:id="rId28"/>
    <p:sldId id="312" r:id="rId29"/>
    <p:sldId id="399" r:id="rId30"/>
    <p:sldId id="402" r:id="rId31"/>
    <p:sldId id="313" r:id="rId32"/>
    <p:sldId id="400" r:id="rId33"/>
    <p:sldId id="401" r:id="rId34"/>
    <p:sldId id="315" r:id="rId35"/>
    <p:sldId id="316" r:id="rId36"/>
    <p:sldId id="403" r:id="rId37"/>
    <p:sldId id="404" r:id="rId38"/>
    <p:sldId id="318" r:id="rId39"/>
    <p:sldId id="319" r:id="rId40"/>
    <p:sldId id="320" r:id="rId41"/>
    <p:sldId id="321" r:id="rId42"/>
    <p:sldId id="322" r:id="rId43"/>
    <p:sldId id="323" r:id="rId44"/>
    <p:sldId id="324" r:id="rId45"/>
    <p:sldId id="376" r:id="rId46"/>
    <p:sldId id="378" r:id="rId47"/>
    <p:sldId id="379" r:id="rId48"/>
    <p:sldId id="380" r:id="rId49"/>
    <p:sldId id="330" r:id="rId50"/>
    <p:sldId id="418" r:id="rId51"/>
    <p:sldId id="382" r:id="rId52"/>
    <p:sldId id="383" r:id="rId53"/>
    <p:sldId id="384" r:id="rId54"/>
    <p:sldId id="385" r:id="rId55"/>
    <p:sldId id="386" r:id="rId56"/>
    <p:sldId id="387" r:id="rId57"/>
    <p:sldId id="388" r:id="rId58"/>
    <p:sldId id="342" r:id="rId59"/>
    <p:sldId id="343" r:id="rId60"/>
    <p:sldId id="344" r:id="rId61"/>
    <p:sldId id="345" r:id="rId62"/>
    <p:sldId id="391" r:id="rId63"/>
    <p:sldId id="392" r:id="rId64"/>
    <p:sldId id="352" r:id="rId65"/>
    <p:sldId id="353" r:id="rId66"/>
    <p:sldId id="355" r:id="rId67"/>
    <p:sldId id="356" r:id="rId68"/>
    <p:sldId id="415" r:id="rId69"/>
    <p:sldId id="414" r:id="rId70"/>
    <p:sldId id="416" r:id="rId71"/>
    <p:sldId id="417" r:id="rId72"/>
    <p:sldId id="357" r:id="rId73"/>
    <p:sldId id="358" r:id="rId74"/>
    <p:sldId id="359" r:id="rId75"/>
    <p:sldId id="360" r:id="rId76"/>
    <p:sldId id="361" r:id="rId77"/>
    <p:sldId id="362" r:id="rId78"/>
    <p:sldId id="367" r:id="rId79"/>
    <p:sldId id="368" r:id="rId80"/>
    <p:sldId id="369" r:id="rId81"/>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issa Goodman" initials="MG" lastIdx="0" clrIdx="0">
    <p:extLst>
      <p:ext uri="{19B8F6BF-5375-455C-9EA6-DF929625EA0E}">
        <p15:presenceInfo xmlns:p15="http://schemas.microsoft.com/office/powerpoint/2012/main" userId="43210a2226ca04e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66FFFF"/>
    <a:srgbClr val="B3A2C7"/>
    <a:srgbClr val="E6E6E8"/>
    <a:srgbClr val="66FF33"/>
    <a:srgbClr val="E6E0EC"/>
    <a:srgbClr val="B69AD6"/>
    <a:srgbClr val="8EB4E3"/>
    <a:srgbClr val="D4BCFF"/>
    <a:srgbClr val="DEE7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p:cViewPr>
        <p:scale>
          <a:sx n="50" d="100"/>
          <a:sy n="50" d="100"/>
        </p:scale>
        <p:origin x="1688" y="7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WFI EZ</c:v>
                </c:pt>
              </c:strCache>
            </c:strRef>
          </c:tx>
          <c:spPr>
            <a:solidFill>
              <a:schemeClr val="accent2"/>
            </a:solidFill>
            <a:ln>
              <a:noFill/>
            </a:ln>
            <a:effectLst/>
          </c:spPr>
          <c:invertIfNegative val="0"/>
          <c:dLbls>
            <c:dLbl>
              <c:idx val="0"/>
              <c:layout/>
              <c:tx>
                <c:rich>
                  <a:bodyPr/>
                  <a:lstStyle/>
                  <a:p>
                    <a:fld id="{128239C6-8B8D-40D4-A1A6-F346D4F55E7E}" type="VALUE">
                      <a:rPr lang="en-US" smtClean="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Based on Priority Needs</c:v>
                </c:pt>
                <c:pt idx="2">
                  <c:v>Use of Natural &amp; Comm. Supports</c:v>
                </c:pt>
                <c:pt idx="3">
                  <c:v>Outcomes-Based Process</c:v>
                </c:pt>
                <c:pt idx="4">
                  <c:v>Driven by Strengths &amp; Families</c:v>
                </c:pt>
                <c:pt idx="5">
                  <c:v>Total Score*</c:v>
                </c:pt>
              </c:strCache>
            </c:strRef>
          </c:cat>
          <c:val>
            <c:numRef>
              <c:f>Sheet1!$B$2:$B$7</c:f>
              <c:numCache>
                <c:formatCode>0%</c:formatCode>
                <c:ptCount val="6"/>
                <c:pt idx="0">
                  <c:v>0.69</c:v>
                </c:pt>
                <c:pt idx="1">
                  <c:v>0.72</c:v>
                </c:pt>
                <c:pt idx="2">
                  <c:v>0.59</c:v>
                </c:pt>
                <c:pt idx="3">
                  <c:v>0.74</c:v>
                </c:pt>
                <c:pt idx="4">
                  <c:v>0.74</c:v>
                </c:pt>
                <c:pt idx="5">
                  <c:v>0.7</c:v>
                </c:pt>
              </c:numCache>
            </c:numRef>
          </c:val>
        </c:ser>
        <c:ser>
          <c:idx val="1"/>
          <c:order val="1"/>
          <c:tx>
            <c:strRef>
              <c:f>Sheet1!$C$1</c:f>
              <c:strCache>
                <c:ptCount val="1"/>
                <c:pt idx="0">
                  <c:v>TOM 2.0</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Based on Priority Needs</c:v>
                </c:pt>
                <c:pt idx="2">
                  <c:v>Use of Natural &amp; Comm. Supports</c:v>
                </c:pt>
                <c:pt idx="3">
                  <c:v>Outcomes-Based Process</c:v>
                </c:pt>
                <c:pt idx="4">
                  <c:v>Driven by Strengths &amp; Families</c:v>
                </c:pt>
                <c:pt idx="5">
                  <c:v>Total Score*</c:v>
                </c:pt>
              </c:strCache>
            </c:strRef>
          </c:cat>
          <c:val>
            <c:numRef>
              <c:f>Sheet1!$C$2:$C$7</c:f>
              <c:numCache>
                <c:formatCode>0%</c:formatCode>
                <c:ptCount val="6"/>
                <c:pt idx="0">
                  <c:v>0.96</c:v>
                </c:pt>
                <c:pt idx="1">
                  <c:v>0.86</c:v>
                </c:pt>
                <c:pt idx="2">
                  <c:v>0.77</c:v>
                </c:pt>
                <c:pt idx="3">
                  <c:v>0.88</c:v>
                </c:pt>
                <c:pt idx="4">
                  <c:v>0.9</c:v>
                </c:pt>
                <c:pt idx="5">
                  <c:v>0.86</c:v>
                </c:pt>
              </c:numCache>
            </c:numRef>
          </c:val>
        </c:ser>
        <c:dLbls>
          <c:dLblPos val="outEnd"/>
          <c:showLegendKey val="0"/>
          <c:showVal val="1"/>
          <c:showCatName val="0"/>
          <c:showSerName val="0"/>
          <c:showPercent val="0"/>
          <c:showBubbleSize val="0"/>
        </c:dLbls>
        <c:gapWidth val="219"/>
        <c:overlap val="-27"/>
        <c:axId val="17379456"/>
        <c:axId val="17379848"/>
      </c:barChart>
      <c:catAx>
        <c:axId val="17379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Arial" panose="020B0604020202020204" pitchFamily="34" charset="0"/>
                <a:ea typeface="+mn-ea"/>
                <a:cs typeface="+mn-cs"/>
              </a:defRPr>
            </a:pPr>
            <a:endParaRPr lang="en-US"/>
          </a:p>
        </c:txPr>
        <c:crossAx val="17379848"/>
        <c:crosses val="autoZero"/>
        <c:auto val="1"/>
        <c:lblAlgn val="ctr"/>
        <c:lblOffset val="100"/>
        <c:noMultiLvlLbl val="0"/>
      </c:catAx>
      <c:valAx>
        <c:axId val="173798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r>
                  <a:rPr lang="en-US" dirty="0"/>
                  <a:t>Fidelity Score</a:t>
                </a:r>
              </a:p>
            </c:rich>
          </c:tx>
          <c:layout/>
          <c:overlay val="0"/>
          <c:spPr>
            <a:noFill/>
            <a:ln>
              <a:noFill/>
            </a:ln>
            <a:effectLst/>
          </c:spPr>
          <c:txPr>
            <a:bodyPr rot="-5400000" spcFirstLastPara="1" vertOverflow="ellipsis" vert="horz" wrap="square" anchor="ctr" anchorCtr="1"/>
            <a:lstStyle/>
            <a:p>
              <a:pPr>
                <a:defRPr sz="133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173794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i="0" baseline="0"/>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7264584807244E-2"/>
          <c:y val="0.19030873870323192"/>
          <c:w val="0.92793524912458225"/>
          <c:h val="0.78686304613593216"/>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a:scene3d>
              <a:camera prst="orthographicFront"/>
              <a:lightRig rig="threePt" dir="t"/>
            </a:scene3d>
            <a:sp3d>
              <a:bevelT h="25400"/>
            </a:sp3d>
          </c:spPr>
          <c:invertIfNegative val="0"/>
          <c:dPt>
            <c:idx val="0"/>
            <c:invertIfNegative val="0"/>
            <c:bubble3D val="0"/>
            <c:spPr>
              <a:solidFill>
                <a:srgbClr val="92D050"/>
              </a:solidFill>
              <a:ln>
                <a:noFill/>
              </a:ln>
              <a:effectLst/>
              <a:scene3d>
                <a:camera prst="orthographicFront"/>
                <a:lightRig rig="threePt" dir="t"/>
              </a:scene3d>
              <a:sp3d>
                <a:bevelT h="25400"/>
              </a:sp3d>
            </c:spPr>
          </c:dPt>
          <c:dPt>
            <c:idx val="1"/>
            <c:invertIfNegative val="0"/>
            <c:bubble3D val="0"/>
            <c:spPr>
              <a:solidFill>
                <a:srgbClr val="92D050"/>
              </a:solidFill>
              <a:ln>
                <a:noFill/>
              </a:ln>
              <a:effectLst/>
              <a:scene3d>
                <a:camera prst="orthographicFront"/>
                <a:lightRig rig="threePt" dir="t"/>
              </a:scene3d>
              <a:sp3d>
                <a:bevelT h="25400"/>
              </a:sp3d>
            </c:spPr>
          </c:dPt>
          <c:dPt>
            <c:idx val="2"/>
            <c:invertIfNegative val="0"/>
            <c:bubble3D val="0"/>
            <c:spPr>
              <a:solidFill>
                <a:srgbClr val="92D050"/>
              </a:solidFill>
              <a:ln>
                <a:noFill/>
              </a:ln>
              <a:effectLst/>
              <a:scene3d>
                <a:camera prst="orthographicFront"/>
                <a:lightRig rig="threePt" dir="t"/>
              </a:scene3d>
              <a:sp3d>
                <a:bevelT h="25400"/>
              </a:sp3d>
            </c:spPr>
          </c:dPt>
          <c:dPt>
            <c:idx val="3"/>
            <c:invertIfNegative val="0"/>
            <c:bubble3D val="0"/>
            <c:spPr>
              <a:solidFill>
                <a:srgbClr val="92D050"/>
              </a:solidFill>
              <a:ln>
                <a:noFill/>
              </a:ln>
              <a:effectLst/>
              <a:scene3d>
                <a:camera prst="orthographicFront"/>
                <a:lightRig rig="threePt" dir="t"/>
              </a:scene3d>
              <a:sp3d>
                <a:bevelT h="25400"/>
              </a:sp3d>
            </c:spPr>
          </c:dPt>
          <c:dPt>
            <c:idx val="4"/>
            <c:invertIfNegative val="0"/>
            <c:bubble3D val="0"/>
            <c:spPr>
              <a:solidFill>
                <a:srgbClr val="FF0000"/>
              </a:solidFill>
              <a:ln>
                <a:noFill/>
              </a:ln>
              <a:effectLst/>
              <a:scene3d>
                <a:camera prst="orthographicFront"/>
                <a:lightRig rig="threePt" dir="t"/>
              </a:scene3d>
              <a:sp3d>
                <a:bevelT h="25400"/>
              </a:sp3d>
            </c:spPr>
          </c:dPt>
          <c:dPt>
            <c:idx val="5"/>
            <c:invertIfNegative val="0"/>
            <c:bubble3D val="0"/>
            <c:spPr>
              <a:solidFill>
                <a:srgbClr val="FF0000"/>
              </a:solidFill>
              <a:ln>
                <a:noFill/>
              </a:ln>
              <a:effectLst/>
              <a:scene3d>
                <a:camera prst="orthographicFront"/>
                <a:lightRig rig="threePt" dir="t"/>
              </a:scene3d>
              <a:sp3d>
                <a:bevelT h="25400"/>
              </a:sp3d>
            </c:spPr>
          </c:dPt>
          <c:dPt>
            <c:idx val="6"/>
            <c:invertIfNegative val="0"/>
            <c:bubble3D val="0"/>
            <c:spPr>
              <a:solidFill>
                <a:srgbClr val="FF0000"/>
              </a:solidFill>
              <a:ln>
                <a:noFill/>
              </a:ln>
              <a:effectLst/>
              <a:scene3d>
                <a:camera prst="orthographicFront"/>
                <a:lightRig rig="threePt" dir="t"/>
              </a:scene3d>
              <a:sp3d>
                <a:bevelT h="25400"/>
              </a:sp3d>
            </c:spPr>
          </c:dPt>
          <c:dPt>
            <c:idx val="7"/>
            <c:invertIfNegative val="0"/>
            <c:bubble3D val="0"/>
            <c:spPr>
              <a:solidFill>
                <a:srgbClr val="FF0000"/>
              </a:solidFill>
              <a:ln>
                <a:noFill/>
              </a:ln>
              <a:effectLst/>
              <a:scene3d>
                <a:camera prst="orthographicFront"/>
                <a:lightRig rig="threePt" dir="t"/>
              </a:scene3d>
              <a:sp3d>
                <a:bevelT h="25400"/>
              </a:sp3d>
            </c:spPr>
          </c:dPt>
          <c:dPt>
            <c:idx val="8"/>
            <c:invertIfNegative val="0"/>
            <c:bubble3D val="0"/>
            <c:spPr>
              <a:solidFill>
                <a:srgbClr val="FF0000"/>
              </a:solidFill>
              <a:ln>
                <a:noFill/>
              </a:ln>
              <a:effectLst/>
              <a:scene3d>
                <a:camera prst="orthographicFront"/>
                <a:lightRig rig="threePt" dir="t"/>
              </a:scene3d>
              <a:sp3d>
                <a:bevelT h="2540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CCBC</c:v>
                </c:pt>
                <c:pt idx="1">
                  <c:v>Gandara</c:v>
                </c:pt>
                <c:pt idx="2">
                  <c:v>C and I</c:v>
                </c:pt>
                <c:pt idx="3">
                  <c:v>Fall River</c:v>
                </c:pt>
                <c:pt idx="4">
                  <c:v>Worcester W</c:v>
                </c:pt>
                <c:pt idx="5">
                  <c:v>Brien</c:v>
                </c:pt>
                <c:pt idx="6">
                  <c:v>Lawrence</c:v>
                </c:pt>
                <c:pt idx="7">
                  <c:v>Hyde Park</c:v>
                </c:pt>
                <c:pt idx="8">
                  <c:v>Cape Ann</c:v>
                </c:pt>
              </c:strCache>
            </c:strRef>
          </c:cat>
          <c:val>
            <c:numRef>
              <c:f>Sheet1!$B$2:$B$10</c:f>
              <c:numCache>
                <c:formatCode>General</c:formatCode>
                <c:ptCount val="9"/>
                <c:pt idx="0">
                  <c:v>3.5</c:v>
                </c:pt>
                <c:pt idx="1">
                  <c:v>2.8</c:v>
                </c:pt>
                <c:pt idx="2">
                  <c:v>2.8</c:v>
                </c:pt>
                <c:pt idx="3">
                  <c:v>2.1</c:v>
                </c:pt>
                <c:pt idx="4">
                  <c:v>-2.8</c:v>
                </c:pt>
                <c:pt idx="5">
                  <c:v>-2.8</c:v>
                </c:pt>
                <c:pt idx="6">
                  <c:v>-2.8</c:v>
                </c:pt>
                <c:pt idx="7">
                  <c:v>-2.8</c:v>
                </c:pt>
                <c:pt idx="8">
                  <c:v>-2.8</c:v>
                </c:pt>
              </c:numCache>
            </c:numRef>
          </c:val>
        </c:ser>
        <c:dLbls>
          <c:showLegendKey val="0"/>
          <c:showVal val="0"/>
          <c:showCatName val="0"/>
          <c:showSerName val="0"/>
          <c:showPercent val="0"/>
          <c:showBubbleSize val="0"/>
        </c:dLbls>
        <c:gapWidth val="96"/>
        <c:overlap val="-35"/>
        <c:axId val="326981896"/>
        <c:axId val="326977192"/>
      </c:barChart>
      <c:catAx>
        <c:axId val="326981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26977192"/>
        <c:crosses val="autoZero"/>
        <c:auto val="1"/>
        <c:lblAlgn val="ctr"/>
        <c:lblOffset val="100"/>
        <c:noMultiLvlLbl val="0"/>
      </c:catAx>
      <c:valAx>
        <c:axId val="326977192"/>
        <c:scaling>
          <c:orientation val="minMax"/>
          <c:min val="-3"/>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rgbClr val="588725"/>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6981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48589076251513E-2"/>
          <c:y val="0.23593430118110237"/>
          <c:w val="0.92793524912458225"/>
          <c:h val="0.74123745078740155"/>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a:scene3d>
              <a:camera prst="orthographicFront"/>
              <a:lightRig rig="threePt" dir="t"/>
            </a:scene3d>
            <a:sp3d>
              <a:bevelT h="25400"/>
            </a:sp3d>
          </c:spPr>
          <c:invertIfNegative val="0"/>
          <c:dPt>
            <c:idx val="0"/>
            <c:invertIfNegative val="0"/>
            <c:bubble3D val="0"/>
            <c:spPr>
              <a:solidFill>
                <a:srgbClr val="92D050"/>
              </a:solidFill>
              <a:ln>
                <a:noFill/>
              </a:ln>
              <a:effectLst/>
              <a:scene3d>
                <a:camera prst="orthographicFront"/>
                <a:lightRig rig="threePt" dir="t"/>
              </a:scene3d>
              <a:sp3d>
                <a:bevelT h="25400"/>
              </a:sp3d>
            </c:spPr>
          </c:dPt>
          <c:dPt>
            <c:idx val="1"/>
            <c:invertIfNegative val="0"/>
            <c:bubble3D val="0"/>
            <c:spPr>
              <a:solidFill>
                <a:srgbClr val="92D050"/>
              </a:solidFill>
              <a:ln>
                <a:noFill/>
              </a:ln>
              <a:effectLst/>
              <a:scene3d>
                <a:camera prst="orthographicFront"/>
                <a:lightRig rig="threePt" dir="t"/>
              </a:scene3d>
              <a:sp3d>
                <a:bevelT h="25400"/>
              </a:sp3d>
            </c:spPr>
          </c:dPt>
          <c:dPt>
            <c:idx val="2"/>
            <c:invertIfNegative val="0"/>
            <c:bubble3D val="0"/>
            <c:spPr>
              <a:solidFill>
                <a:srgbClr val="92D050"/>
              </a:solidFill>
              <a:ln>
                <a:noFill/>
              </a:ln>
              <a:effectLst/>
              <a:scene3d>
                <a:camera prst="orthographicFront"/>
                <a:lightRig rig="threePt" dir="t"/>
              </a:scene3d>
              <a:sp3d>
                <a:bevelT h="25400"/>
              </a:sp3d>
            </c:spPr>
          </c:dPt>
          <c:dPt>
            <c:idx val="3"/>
            <c:invertIfNegative val="0"/>
            <c:bubble3D val="0"/>
            <c:spPr>
              <a:solidFill>
                <a:srgbClr val="92D050"/>
              </a:solidFill>
              <a:ln>
                <a:noFill/>
              </a:ln>
              <a:effectLst/>
              <a:scene3d>
                <a:camera prst="orthographicFront"/>
                <a:lightRig rig="threePt" dir="t"/>
              </a:scene3d>
              <a:sp3d>
                <a:bevelT h="25400"/>
              </a:sp3d>
            </c:spPr>
          </c:dPt>
          <c:dPt>
            <c:idx val="4"/>
            <c:invertIfNegative val="0"/>
            <c:bubble3D val="0"/>
            <c:spPr>
              <a:solidFill>
                <a:srgbClr val="FF4B28"/>
              </a:solidFill>
              <a:ln>
                <a:noFill/>
              </a:ln>
              <a:effectLst/>
              <a:scene3d>
                <a:camera prst="orthographicFront"/>
                <a:lightRig rig="threePt" dir="t"/>
              </a:scene3d>
              <a:sp3d>
                <a:bevelT h="25400"/>
              </a:sp3d>
            </c:spPr>
          </c:dPt>
          <c:dPt>
            <c:idx val="5"/>
            <c:invertIfNegative val="0"/>
            <c:bubble3D val="0"/>
            <c:spPr>
              <a:solidFill>
                <a:srgbClr val="FF4B28"/>
              </a:solidFill>
              <a:ln>
                <a:noFill/>
              </a:ln>
              <a:effectLst/>
              <a:scene3d>
                <a:camera prst="orthographicFront"/>
                <a:lightRig rig="threePt" dir="t"/>
              </a:scene3d>
              <a:sp3d>
                <a:bevelT h="25400"/>
              </a:sp3d>
            </c:spPr>
          </c:dPt>
          <c:dPt>
            <c:idx val="6"/>
            <c:invertIfNegative val="0"/>
            <c:bubble3D val="0"/>
            <c:spPr>
              <a:solidFill>
                <a:srgbClr val="FF4B28"/>
              </a:solidFill>
              <a:ln>
                <a:noFill/>
              </a:ln>
              <a:effectLst/>
              <a:scene3d>
                <a:camera prst="orthographicFront"/>
                <a:lightRig rig="threePt" dir="t"/>
              </a:scene3d>
              <a:sp3d>
                <a:bevelT h="25400"/>
              </a:sp3d>
            </c:spPr>
          </c:dPt>
          <c:dPt>
            <c:idx val="7"/>
            <c:invertIfNegative val="0"/>
            <c:bubble3D val="0"/>
            <c:spPr>
              <a:solidFill>
                <a:srgbClr val="FF4B28"/>
              </a:solidFill>
              <a:ln>
                <a:noFill/>
              </a:ln>
              <a:effectLst/>
              <a:scene3d>
                <a:camera prst="orthographicFront"/>
                <a:lightRig rig="threePt" dir="t"/>
              </a:scene3d>
              <a:sp3d>
                <a:bevelT h="25400"/>
              </a:sp3d>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Greenfield</c:v>
                </c:pt>
                <c:pt idx="1">
                  <c:v>Gandara</c:v>
                </c:pt>
                <c:pt idx="2">
                  <c:v>C and I</c:v>
                </c:pt>
                <c:pt idx="3">
                  <c:v>RVW</c:v>
                </c:pt>
                <c:pt idx="4">
                  <c:v>Hyde Park</c:v>
                </c:pt>
                <c:pt idx="5">
                  <c:v>Lowell</c:v>
                </c:pt>
                <c:pt idx="6">
                  <c:v>Arlington</c:v>
                </c:pt>
                <c:pt idx="7">
                  <c:v>Cambridge</c:v>
                </c:pt>
              </c:strCache>
            </c:strRef>
          </c:cat>
          <c:val>
            <c:numRef>
              <c:f>Sheet1!$B$2:$B$9</c:f>
              <c:numCache>
                <c:formatCode>General</c:formatCode>
                <c:ptCount val="8"/>
                <c:pt idx="0">
                  <c:v>9.1999999999999993</c:v>
                </c:pt>
                <c:pt idx="1">
                  <c:v>4.9000000000000004</c:v>
                </c:pt>
                <c:pt idx="2">
                  <c:v>4.2</c:v>
                </c:pt>
                <c:pt idx="3">
                  <c:v>4.2</c:v>
                </c:pt>
                <c:pt idx="4">
                  <c:v>-9.1999999999999993</c:v>
                </c:pt>
                <c:pt idx="5">
                  <c:v>-4.9000000000000004</c:v>
                </c:pt>
                <c:pt idx="6">
                  <c:v>-4.9000000000000004</c:v>
                </c:pt>
                <c:pt idx="7">
                  <c:v>-3.5</c:v>
                </c:pt>
              </c:numCache>
            </c:numRef>
          </c:val>
        </c:ser>
        <c:dLbls>
          <c:showLegendKey val="0"/>
          <c:showVal val="0"/>
          <c:showCatName val="0"/>
          <c:showSerName val="0"/>
          <c:showPercent val="0"/>
          <c:showBubbleSize val="0"/>
        </c:dLbls>
        <c:gapWidth val="96"/>
        <c:overlap val="-35"/>
        <c:axId val="326982680"/>
        <c:axId val="326977976"/>
      </c:barChart>
      <c:catAx>
        <c:axId val="326982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26977976"/>
        <c:crosses val="autoZero"/>
        <c:auto val="1"/>
        <c:lblAlgn val="ctr"/>
        <c:lblOffset val="100"/>
        <c:noMultiLvlLbl val="0"/>
      </c:catAx>
      <c:valAx>
        <c:axId val="326977976"/>
        <c:scaling>
          <c:orientation val="minMax"/>
          <c:max val="10.5"/>
          <c:min val="-9.5"/>
        </c:scaling>
        <c:delete val="0"/>
        <c:axPos val="l"/>
        <c:majorGridlines>
          <c:spPr>
            <a:ln w="9525" cap="flat" cmpd="sng" algn="ctr">
              <a:noFill/>
              <a:round/>
            </a:ln>
            <a:effectLst/>
          </c:spPr>
        </c:majorGridlines>
        <c:numFmt formatCode="General" sourceLinked="1"/>
        <c:majorTickMark val="out"/>
        <c:minorTickMark val="none"/>
        <c:tickLblPos val="nextTo"/>
        <c:spPr>
          <a:noFill/>
          <a:ln>
            <a:solidFill>
              <a:srgbClr val="588725"/>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6982680"/>
        <c:crosses val="autoZero"/>
        <c:crossBetween val="between"/>
        <c:maj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rgbClr val="D8CFE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Natural &amp; Community Supports</c:v>
                </c:pt>
                <c:pt idx="2">
                  <c:v>Needs Based</c:v>
                </c:pt>
                <c:pt idx="3">
                  <c:v>Outcomes Based</c:v>
                </c:pt>
                <c:pt idx="4">
                  <c:v>Strength &amp; Family Driven</c:v>
                </c:pt>
                <c:pt idx="5">
                  <c:v>Total Score</c:v>
                </c:pt>
              </c:strCache>
            </c:strRef>
          </c:cat>
          <c:val>
            <c:numRef>
              <c:f>Sheet1!$B$2:$B$7</c:f>
              <c:numCache>
                <c:formatCode>0%</c:formatCode>
                <c:ptCount val="6"/>
                <c:pt idx="0">
                  <c:v>0.69</c:v>
                </c:pt>
                <c:pt idx="1">
                  <c:v>0.59</c:v>
                </c:pt>
                <c:pt idx="2">
                  <c:v>0.72</c:v>
                </c:pt>
                <c:pt idx="3">
                  <c:v>0.74</c:v>
                </c:pt>
                <c:pt idx="4">
                  <c:v>0.74</c:v>
                </c:pt>
                <c:pt idx="5">
                  <c:v>0.7</c:v>
                </c:pt>
              </c:numCache>
            </c:numRef>
          </c:val>
        </c:ser>
        <c:ser>
          <c:idx val="1"/>
          <c:order val="1"/>
          <c:tx>
            <c:strRef>
              <c:f>Sheet1!$C$1</c:f>
              <c:strCache>
                <c:ptCount val="1"/>
                <c:pt idx="0">
                  <c:v>2020</c:v>
                </c:pt>
              </c:strCache>
            </c:strRef>
          </c:tx>
          <c:spPr>
            <a:solidFill>
              <a:schemeClr val="accent4">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Effective Teamwork</c:v>
                </c:pt>
                <c:pt idx="1">
                  <c:v>Natural &amp; Community Supports</c:v>
                </c:pt>
                <c:pt idx="2">
                  <c:v>Needs Based</c:v>
                </c:pt>
                <c:pt idx="3">
                  <c:v>Outcomes Based</c:v>
                </c:pt>
                <c:pt idx="4">
                  <c:v>Strength &amp; Family Driven</c:v>
                </c:pt>
                <c:pt idx="5">
                  <c:v>Total Score</c:v>
                </c:pt>
              </c:strCache>
            </c:strRef>
          </c:cat>
          <c:val>
            <c:numRef>
              <c:f>Sheet1!$C$2:$C$7</c:f>
              <c:numCache>
                <c:formatCode>0%</c:formatCode>
                <c:ptCount val="6"/>
                <c:pt idx="0">
                  <c:v>0.68</c:v>
                </c:pt>
                <c:pt idx="1">
                  <c:v>0.6</c:v>
                </c:pt>
                <c:pt idx="2">
                  <c:v>0.72</c:v>
                </c:pt>
                <c:pt idx="3">
                  <c:v>0.74</c:v>
                </c:pt>
                <c:pt idx="4">
                  <c:v>0.74</c:v>
                </c:pt>
                <c:pt idx="5">
                  <c:v>0.7</c:v>
                </c:pt>
              </c:numCache>
            </c:numRef>
          </c:val>
        </c:ser>
        <c:dLbls>
          <c:dLblPos val="outEnd"/>
          <c:showLegendKey val="0"/>
          <c:showVal val="1"/>
          <c:showCatName val="0"/>
          <c:showSerName val="0"/>
          <c:showPercent val="0"/>
          <c:showBubbleSize val="0"/>
        </c:dLbls>
        <c:gapWidth val="100"/>
        <c:overlap val="-13"/>
        <c:axId val="17381808"/>
        <c:axId val="316510968"/>
      </c:barChart>
      <c:catAx>
        <c:axId val="1738180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0968"/>
        <c:crosses val="autoZero"/>
        <c:auto val="1"/>
        <c:lblAlgn val="ctr"/>
        <c:lblOffset val="100"/>
        <c:noMultiLvlLbl val="0"/>
      </c:catAx>
      <c:valAx>
        <c:axId val="3165109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81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Sheet1!$B$1</c:f>
              <c:strCache>
                <c:ptCount val="1"/>
                <c:pt idx="0">
                  <c:v>Completed by program staff as part of an interview (n =436)</c:v>
                </c:pt>
              </c:strCache>
            </c:strRef>
          </c:tx>
          <c:spPr>
            <a:solidFill>
              <a:schemeClr val="tx2">
                <a:lumMod val="50000"/>
              </a:schemeClr>
            </a:solidFill>
            <a:ln>
              <a:solidFill>
                <a:schemeClr val="accent4">
                  <a:lumMod val="50000"/>
                </a:schemeClr>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Score</c:v>
                </c:pt>
                <c:pt idx="1">
                  <c:v>Effective Teamwork</c:v>
                </c:pt>
                <c:pt idx="2">
                  <c:v>Natural &amp; Community Supports</c:v>
                </c:pt>
                <c:pt idx="3">
                  <c:v>Needs Based</c:v>
                </c:pt>
                <c:pt idx="4">
                  <c:v>Outcomes Based</c:v>
                </c:pt>
                <c:pt idx="5">
                  <c:v>Strength &amp; Family Driven</c:v>
                </c:pt>
              </c:strCache>
            </c:strRef>
          </c:cat>
          <c:val>
            <c:numRef>
              <c:f>Sheet1!$B$2:$B$7</c:f>
              <c:numCache>
                <c:formatCode>0%</c:formatCode>
                <c:ptCount val="6"/>
                <c:pt idx="0">
                  <c:v>0.69</c:v>
                </c:pt>
                <c:pt idx="1">
                  <c:v>0.68</c:v>
                </c:pt>
                <c:pt idx="2">
                  <c:v>0.57999999999999996</c:v>
                </c:pt>
                <c:pt idx="3">
                  <c:v>0.72</c:v>
                </c:pt>
                <c:pt idx="4">
                  <c:v>0.75</c:v>
                </c:pt>
                <c:pt idx="5">
                  <c:v>0.73</c:v>
                </c:pt>
              </c:numCache>
            </c:numRef>
          </c:val>
        </c:ser>
        <c:ser>
          <c:idx val="1"/>
          <c:order val="1"/>
          <c:tx>
            <c:strRef>
              <c:f>Sheet1!$C$1</c:f>
              <c:strCache>
                <c:ptCount val="1"/>
                <c:pt idx="0">
                  <c:v>Completed by the caregiver/parent (n = 178)</c:v>
                </c:pt>
              </c:strCache>
            </c:strRef>
          </c:tx>
          <c:spPr>
            <a:solidFill>
              <a:schemeClr val="tx2">
                <a:lumMod val="20000"/>
                <a:lumOff val="8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Total Score</c:v>
                </c:pt>
                <c:pt idx="1">
                  <c:v>Effective Teamwork</c:v>
                </c:pt>
                <c:pt idx="2">
                  <c:v>Natural &amp; Community Supports</c:v>
                </c:pt>
                <c:pt idx="3">
                  <c:v>Needs Based</c:v>
                </c:pt>
                <c:pt idx="4">
                  <c:v>Outcomes Based</c:v>
                </c:pt>
                <c:pt idx="5">
                  <c:v>Strength &amp; Family Driven</c:v>
                </c:pt>
              </c:strCache>
            </c:strRef>
          </c:cat>
          <c:val>
            <c:numRef>
              <c:f>Sheet1!$C$2:$C$7</c:f>
              <c:numCache>
                <c:formatCode>0%</c:formatCode>
                <c:ptCount val="6"/>
                <c:pt idx="0">
                  <c:v>0.7</c:v>
                </c:pt>
                <c:pt idx="1">
                  <c:v>0.7</c:v>
                </c:pt>
                <c:pt idx="2">
                  <c:v>0.6</c:v>
                </c:pt>
                <c:pt idx="3">
                  <c:v>0.73</c:v>
                </c:pt>
                <c:pt idx="4">
                  <c:v>0.73</c:v>
                </c:pt>
                <c:pt idx="5">
                  <c:v>0.74</c:v>
                </c:pt>
              </c:numCache>
            </c:numRef>
          </c:val>
        </c:ser>
        <c:dLbls>
          <c:dLblPos val="outEnd"/>
          <c:showLegendKey val="0"/>
          <c:showVal val="1"/>
          <c:showCatName val="0"/>
          <c:showSerName val="0"/>
          <c:showPercent val="0"/>
          <c:showBubbleSize val="0"/>
        </c:dLbls>
        <c:gapWidth val="100"/>
        <c:overlap val="-8"/>
        <c:axId val="316515280"/>
        <c:axId val="316517240"/>
      </c:barChart>
      <c:catAx>
        <c:axId val="31651528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7240"/>
        <c:crosses val="autoZero"/>
        <c:auto val="1"/>
        <c:lblAlgn val="ctr"/>
        <c:lblOffset val="100"/>
        <c:noMultiLvlLbl val="0"/>
      </c:catAx>
      <c:valAx>
        <c:axId val="316517240"/>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5280"/>
        <c:crosses val="autoZero"/>
        <c:crossBetween val="between"/>
        <c:majorUnit val="0.1"/>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Fidelity Score</c:v>
                </c:pt>
              </c:strCache>
            </c:strRef>
          </c:tx>
          <c:spPr>
            <a:solidFill>
              <a:schemeClr val="accent1"/>
            </a:solidFill>
            <a:ln>
              <a:noFill/>
            </a:ln>
            <a:effectLst/>
          </c:spPr>
          <c:invertIfNegative val="0"/>
          <c:dPt>
            <c:idx val="0"/>
            <c:invertIfNegative val="0"/>
            <c:bubble3D val="0"/>
            <c:spPr>
              <a:solidFill>
                <a:schemeClr val="tx2"/>
              </a:solidFill>
              <a:ln>
                <a:noFill/>
              </a:ln>
              <a:effectLst/>
            </c:spPr>
          </c:dPt>
          <c:dPt>
            <c:idx val="1"/>
            <c:invertIfNegative val="0"/>
            <c:bubble3D val="0"/>
            <c:spPr>
              <a:solidFill>
                <a:schemeClr val="tx2"/>
              </a:solidFill>
              <a:ln>
                <a:noFill/>
              </a:ln>
              <a:effectLst/>
            </c:spPr>
          </c:dPt>
          <c:dPt>
            <c:idx val="2"/>
            <c:invertIfNegative val="0"/>
            <c:bubble3D val="0"/>
            <c:spPr>
              <a:solidFill>
                <a:schemeClr val="tx2"/>
              </a:solidFill>
              <a:ln>
                <a:noFill/>
              </a:ln>
              <a:effectLst/>
            </c:spPr>
          </c:dPt>
          <c:dPt>
            <c:idx val="3"/>
            <c:invertIfNegative val="0"/>
            <c:bubble3D val="0"/>
            <c:spPr>
              <a:solidFill>
                <a:schemeClr val="tx2"/>
              </a:solidFill>
              <a:ln>
                <a:noFill/>
              </a:ln>
              <a:effectLst/>
            </c:spPr>
          </c:dPt>
          <c:dPt>
            <c:idx val="4"/>
            <c:invertIfNegative val="0"/>
            <c:bubble3D val="0"/>
            <c:spPr>
              <a:solidFill>
                <a:schemeClr val="tx2"/>
              </a:solidFill>
              <a:ln>
                <a:noFill/>
              </a:ln>
              <a:effectLst/>
            </c:spPr>
          </c:dPt>
          <c:dPt>
            <c:idx val="5"/>
            <c:invertIfNegative val="0"/>
            <c:bubble3D val="0"/>
            <c:spPr>
              <a:solidFill>
                <a:schemeClr val="accent4">
                  <a:lumMod val="60000"/>
                  <a:lumOff val="40000"/>
                </a:schemeClr>
              </a:solidFill>
              <a:ln>
                <a:noFill/>
              </a:ln>
              <a:effectLst/>
            </c:spPr>
          </c:dPt>
          <c:dPt>
            <c:idx val="6"/>
            <c:invertIfNegative val="0"/>
            <c:bubble3D val="0"/>
            <c:spPr>
              <a:solidFill>
                <a:srgbClr val="FFC000"/>
              </a:solidFill>
              <a:ln>
                <a:noFill/>
              </a:ln>
              <a:effectLst/>
            </c:spPr>
          </c:dPt>
          <c:dPt>
            <c:idx val="7"/>
            <c:invertIfNegative val="0"/>
            <c:bubble3D val="0"/>
            <c:spPr>
              <a:solidFill>
                <a:srgbClr val="FFC000"/>
              </a:solidFill>
              <a:ln>
                <a:noFill/>
              </a:ln>
              <a:effectLst/>
            </c:spPr>
          </c:dPt>
          <c:dPt>
            <c:idx val="8"/>
            <c:invertIfNegative val="0"/>
            <c:bubble3D val="0"/>
            <c:spPr>
              <a:solidFill>
                <a:srgbClr val="FFC000"/>
              </a:solidFill>
              <a:ln>
                <a:noFill/>
              </a:ln>
              <a:effectLst/>
            </c:spPr>
          </c:dPt>
          <c:dPt>
            <c:idx val="9"/>
            <c:invertIfNegative val="0"/>
            <c:bubble3D val="0"/>
            <c:spPr>
              <a:solidFill>
                <a:srgbClr val="FFC000"/>
              </a:solidFill>
              <a:ln>
                <a:noFill/>
              </a:ln>
              <a:effectLst/>
            </c:spPr>
          </c:dPt>
          <c:dPt>
            <c:idx val="10"/>
            <c:invertIfNegative val="0"/>
            <c:bubble3D val="0"/>
            <c:spPr>
              <a:solidFill>
                <a:srgbClr val="FFC000"/>
              </a:solidFill>
              <a:ln>
                <a:noFill/>
              </a:ln>
              <a:effectLst/>
            </c:spPr>
          </c:dPt>
          <c:dPt>
            <c:idx val="11"/>
            <c:invertIfNegative val="0"/>
            <c:bubble3D val="0"/>
            <c:spPr>
              <a:solidFill>
                <a:srgbClr val="FFC000"/>
              </a:solidFill>
              <a:ln>
                <a:noFill/>
              </a:ln>
              <a:effectLst/>
            </c:spPr>
          </c:dPt>
          <c:dPt>
            <c:idx val="12"/>
            <c:invertIfNegative val="0"/>
            <c:bubble3D val="0"/>
            <c:spPr>
              <a:solidFill>
                <a:srgbClr val="FFC000"/>
              </a:solidFill>
              <a:ln>
                <a:noFill/>
              </a:ln>
              <a:effectLst/>
            </c:spPr>
          </c:dPt>
          <c:dPt>
            <c:idx val="13"/>
            <c:invertIfNegative val="0"/>
            <c:bubble3D val="0"/>
            <c:spPr>
              <a:solidFill>
                <a:srgbClr val="FF0000"/>
              </a:solidFill>
              <a:ln>
                <a:noFill/>
              </a:ln>
              <a:effectLst/>
            </c:spPr>
          </c:dPt>
          <c:dPt>
            <c:idx val="14"/>
            <c:invertIfNegative val="0"/>
            <c:bubble3D val="0"/>
            <c:spPr>
              <a:solidFill>
                <a:srgbClr val="FF0000"/>
              </a:solidFill>
              <a:ln>
                <a:noFill/>
              </a:ln>
              <a:effectLst/>
            </c:spPr>
          </c:dPt>
          <c:dPt>
            <c:idx val="15"/>
            <c:invertIfNegative val="0"/>
            <c:bubble3D val="0"/>
            <c:spPr>
              <a:solidFill>
                <a:srgbClr val="FF0000"/>
              </a:solidFill>
              <a:ln>
                <a:noFill/>
              </a:ln>
              <a:effectLst/>
            </c:spPr>
          </c:dPt>
          <c:dPt>
            <c:idx val="16"/>
            <c:invertIfNegative val="0"/>
            <c:bubble3D val="0"/>
            <c:spPr>
              <a:solidFill>
                <a:srgbClr val="FF0000"/>
              </a:solidFill>
              <a:ln>
                <a:noFill/>
              </a:ln>
              <a:effectLst/>
            </c:spPr>
          </c:dPt>
          <c:dPt>
            <c:idx val="17"/>
            <c:invertIfNegative val="0"/>
            <c:bubble3D val="0"/>
            <c:spPr>
              <a:solidFill>
                <a:srgbClr val="FF0000"/>
              </a:solidFill>
              <a:ln>
                <a:noFill/>
              </a:ln>
              <a:effectLst/>
            </c:spPr>
          </c:dPt>
          <c:dPt>
            <c:idx val="18"/>
            <c:invertIfNegative val="0"/>
            <c:bubble3D val="0"/>
            <c:spPr>
              <a:solidFill>
                <a:srgbClr val="FF99CF"/>
              </a:solidFill>
              <a:ln>
                <a:noFill/>
              </a:ln>
              <a:effectLst/>
            </c:spPr>
          </c:dPt>
          <c:dPt>
            <c:idx val="19"/>
            <c:invertIfNegative val="0"/>
            <c:bubble3D val="0"/>
            <c:spPr>
              <a:solidFill>
                <a:srgbClr val="FF99CF"/>
              </a:solidFill>
              <a:ln>
                <a:noFill/>
              </a:ln>
              <a:effectLst/>
            </c:spPr>
          </c:dPt>
          <c:dPt>
            <c:idx val="20"/>
            <c:invertIfNegative val="0"/>
            <c:bubble3D val="0"/>
            <c:spPr>
              <a:solidFill>
                <a:srgbClr val="FF99CF"/>
              </a:solidFill>
              <a:ln>
                <a:noFill/>
              </a:ln>
              <a:effectLst/>
            </c:spPr>
          </c:dPt>
          <c:dPt>
            <c:idx val="21"/>
            <c:invertIfNegative val="0"/>
            <c:bubble3D val="0"/>
            <c:spPr>
              <a:solidFill>
                <a:schemeClr val="tx1"/>
              </a:solidFill>
              <a:ln>
                <a:noFill/>
              </a:ln>
              <a:effectLst/>
            </c:spPr>
          </c:dPt>
          <c:dPt>
            <c:idx val="25"/>
            <c:invertIfNegative val="0"/>
            <c:bubble3D val="0"/>
            <c:spPr>
              <a:solidFill>
                <a:schemeClr val="accent3">
                  <a:lumMod val="75000"/>
                </a:schemeClr>
              </a:solidFill>
              <a:ln>
                <a:noFill/>
              </a:ln>
              <a:effectLst/>
            </c:spPr>
          </c:dPt>
          <c:dPt>
            <c:idx val="26"/>
            <c:invertIfNegative val="0"/>
            <c:bubble3D val="0"/>
            <c:spPr>
              <a:solidFill>
                <a:schemeClr val="accent3">
                  <a:lumMod val="75000"/>
                </a:schemeClr>
              </a:solidFill>
              <a:ln>
                <a:noFill/>
              </a:ln>
              <a:effectLst/>
            </c:spPr>
          </c:dPt>
          <c:dPt>
            <c:idx val="27"/>
            <c:invertIfNegative val="0"/>
            <c:bubble3D val="0"/>
            <c:spPr>
              <a:solidFill>
                <a:schemeClr val="accent3">
                  <a:lumMod val="75000"/>
                </a:schemeClr>
              </a:solidFill>
              <a:ln>
                <a:noFill/>
              </a:ln>
              <a:effectLst/>
            </c:spPr>
          </c:dPt>
          <c:dPt>
            <c:idx val="28"/>
            <c:invertIfNegative val="0"/>
            <c:bubble3D val="0"/>
            <c:spPr>
              <a:solidFill>
                <a:srgbClr val="002060"/>
              </a:solidFill>
              <a:ln>
                <a:noFill/>
              </a:ln>
              <a:effectLst/>
            </c:spPr>
          </c:dPt>
          <c:dPt>
            <c:idx val="29"/>
            <c:invertIfNegative val="0"/>
            <c:bubble3D val="0"/>
            <c:spPr>
              <a:solidFill>
                <a:srgbClr val="FFFF00"/>
              </a:solidFill>
              <a:ln>
                <a:noFill/>
              </a:ln>
              <a:effectLst/>
            </c:spPr>
          </c:dPt>
          <c:dPt>
            <c:idx val="30"/>
            <c:invertIfNegative val="0"/>
            <c:bubble3D val="0"/>
            <c:spPr>
              <a:solidFill>
                <a:srgbClr val="FFFF00"/>
              </a:solidFill>
              <a:ln>
                <a:noFill/>
              </a:ln>
              <a:effectLst/>
            </c:spPr>
          </c:dPt>
          <c:dPt>
            <c:idx val="31"/>
            <c:invertIfNegative val="0"/>
            <c:bubble3D val="0"/>
            <c:spPr>
              <a:solidFill>
                <a:srgbClr val="CC00FF"/>
              </a:solidFill>
              <a:ln>
                <a:noFill/>
              </a:ln>
              <a:effectLst/>
            </c:spPr>
          </c:dPt>
          <c:dPt>
            <c:idx val="32"/>
            <c:invertIfNegative val="0"/>
            <c:bubble3D val="0"/>
            <c:spPr>
              <a:solidFill>
                <a:schemeClr val="accent2">
                  <a:lumMod val="75000"/>
                </a:schemeClr>
              </a:solidFill>
              <a:ln>
                <a:noFill/>
              </a:ln>
              <a:effectLst/>
            </c:spPr>
          </c:dPt>
          <c:dLbls>
            <c:dLbl>
              <c:idx val="15"/>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55FCE2A-6B49-4A22-8E2D-A90475BAB82C}" type="VALUE">
                      <a:rPr lang="en-US" sz="1200" b="0"/>
                      <a:pPr>
                        <a:defRPr sz="1197" b="0" i="0" u="none" strike="noStrike" kern="1200" baseline="0">
                          <a:solidFill>
                            <a:schemeClr val="tx1">
                              <a:lumMod val="75000"/>
                              <a:lumOff val="25000"/>
                            </a:schemeClr>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6"/>
              <c:layout>
                <c:manualLayout>
                  <c:x val="1.4836826451888612E-3"/>
                  <c:y val="-2.6387439080337491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Worcester W</c:v>
                </c:pt>
                <c:pt idx="1">
                  <c:v>Brien Pittsfield</c:v>
                </c:pt>
                <c:pt idx="2">
                  <c:v>Lawrence</c:v>
                </c:pt>
                <c:pt idx="3">
                  <c:v>Hyde Park</c:v>
                </c:pt>
                <c:pt idx="4">
                  <c:v>Cape Ann</c:v>
                </c:pt>
                <c:pt idx="5">
                  <c:v>CSR</c:v>
                </c:pt>
                <c:pt idx="6">
                  <c:v>Dimock</c:v>
                </c:pt>
                <c:pt idx="7">
                  <c:v>Lynn</c:v>
                </c:pt>
                <c:pt idx="8">
                  <c:v>Springfield</c:v>
                </c:pt>
                <c:pt idx="9">
                  <c:v>Park Street</c:v>
                </c:pt>
                <c:pt idx="10">
                  <c:v>Arlington</c:v>
                </c:pt>
                <c:pt idx="11">
                  <c:v>RVW</c:v>
                </c:pt>
                <c:pt idx="12">
                  <c:v>Worcester E</c:v>
                </c:pt>
                <c:pt idx="13">
                  <c:v>Coastal</c:v>
                </c:pt>
                <c:pt idx="14">
                  <c:v>BAMSI</c:v>
                </c:pt>
                <c:pt idx="15">
                  <c:v>Cambridge</c:v>
                </c:pt>
                <c:pt idx="16">
                  <c:v>Carson</c:v>
                </c:pt>
                <c:pt idx="17">
                  <c:v>Malden</c:v>
                </c:pt>
                <c:pt idx="18">
                  <c:v>Harbor</c:v>
                </c:pt>
                <c:pt idx="19">
                  <c:v>CSO</c:v>
                </c:pt>
                <c:pt idx="20">
                  <c:v>Framingham</c:v>
                </c:pt>
                <c:pt idx="21">
                  <c:v>MA Mean</c:v>
                </c:pt>
                <c:pt idx="22">
                  <c:v>New Bedford</c:v>
                </c:pt>
                <c:pt idx="23">
                  <c:v>N Central</c:v>
                </c:pt>
                <c:pt idx="24">
                  <c:v>Lowell</c:v>
                </c:pt>
                <c:pt idx="25">
                  <c:v>Plymouth</c:v>
                </c:pt>
                <c:pt idx="26">
                  <c:v>S Central</c:v>
                </c:pt>
                <c:pt idx="27">
                  <c:v>Haverhill</c:v>
                </c:pt>
                <c:pt idx="28">
                  <c:v>Fall River</c:v>
                </c:pt>
                <c:pt idx="29">
                  <c:v>C and I</c:v>
                </c:pt>
                <c:pt idx="30">
                  <c:v>Gandara</c:v>
                </c:pt>
                <c:pt idx="31">
                  <c:v>CCBC</c:v>
                </c:pt>
                <c:pt idx="32">
                  <c:v>Walden</c:v>
                </c:pt>
              </c:strCache>
            </c:strRef>
          </c:cat>
          <c:val>
            <c:numRef>
              <c:f>Sheet1!$B$2:$B$34</c:f>
              <c:numCache>
                <c:formatCode>0</c:formatCode>
                <c:ptCount val="33"/>
                <c:pt idx="0">
                  <c:v>66</c:v>
                </c:pt>
                <c:pt idx="1">
                  <c:v>66</c:v>
                </c:pt>
                <c:pt idx="2">
                  <c:v>66</c:v>
                </c:pt>
                <c:pt idx="3">
                  <c:v>66</c:v>
                </c:pt>
                <c:pt idx="4">
                  <c:v>66</c:v>
                </c:pt>
                <c:pt idx="5">
                  <c:v>67</c:v>
                </c:pt>
                <c:pt idx="6">
                  <c:v>68</c:v>
                </c:pt>
                <c:pt idx="7">
                  <c:v>68</c:v>
                </c:pt>
                <c:pt idx="8">
                  <c:v>68</c:v>
                </c:pt>
                <c:pt idx="9">
                  <c:v>68</c:v>
                </c:pt>
                <c:pt idx="10">
                  <c:v>68</c:v>
                </c:pt>
                <c:pt idx="11">
                  <c:v>68</c:v>
                </c:pt>
                <c:pt idx="12">
                  <c:v>68</c:v>
                </c:pt>
                <c:pt idx="13">
                  <c:v>69</c:v>
                </c:pt>
                <c:pt idx="14">
                  <c:v>69</c:v>
                </c:pt>
                <c:pt idx="15">
                  <c:v>69</c:v>
                </c:pt>
                <c:pt idx="16">
                  <c:v>69</c:v>
                </c:pt>
                <c:pt idx="17">
                  <c:v>69</c:v>
                </c:pt>
                <c:pt idx="18">
                  <c:v>70</c:v>
                </c:pt>
                <c:pt idx="19">
                  <c:v>70</c:v>
                </c:pt>
                <c:pt idx="20">
                  <c:v>70</c:v>
                </c:pt>
                <c:pt idx="21">
                  <c:v>70</c:v>
                </c:pt>
                <c:pt idx="22">
                  <c:v>71</c:v>
                </c:pt>
                <c:pt idx="23">
                  <c:v>71</c:v>
                </c:pt>
                <c:pt idx="24">
                  <c:v>71</c:v>
                </c:pt>
                <c:pt idx="25">
                  <c:v>72</c:v>
                </c:pt>
                <c:pt idx="26">
                  <c:v>72</c:v>
                </c:pt>
                <c:pt idx="27">
                  <c:v>72</c:v>
                </c:pt>
                <c:pt idx="28">
                  <c:v>73</c:v>
                </c:pt>
                <c:pt idx="29">
                  <c:v>74</c:v>
                </c:pt>
                <c:pt idx="30">
                  <c:v>74</c:v>
                </c:pt>
                <c:pt idx="31">
                  <c:v>75</c:v>
                </c:pt>
                <c:pt idx="32">
                  <c:v>76</c:v>
                </c:pt>
              </c:numCache>
            </c:numRef>
          </c:val>
        </c:ser>
        <c:dLbls>
          <c:showLegendKey val="0"/>
          <c:showVal val="0"/>
          <c:showCatName val="0"/>
          <c:showSerName val="0"/>
          <c:showPercent val="0"/>
          <c:showBubbleSize val="0"/>
        </c:dLbls>
        <c:gapWidth val="219"/>
        <c:overlap val="-27"/>
        <c:axId val="316510576"/>
        <c:axId val="316511752"/>
      </c:barChart>
      <c:catAx>
        <c:axId val="316510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1752"/>
        <c:crosses val="autoZero"/>
        <c:auto val="1"/>
        <c:lblAlgn val="ctr"/>
        <c:lblOffset val="100"/>
        <c:noMultiLvlLbl val="0"/>
      </c:catAx>
      <c:valAx>
        <c:axId val="316511752"/>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057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600" dirty="0" smtClean="0"/>
              <a:t>Section</a:t>
            </a:r>
            <a:r>
              <a:rPr lang="en-US" sz="1600" baseline="0" dirty="0" smtClean="0"/>
              <a:t> A: Percentage of respondents who answered “Yes” to each item</a:t>
            </a:r>
            <a:endParaRPr lang="en-US" sz="1600" dirty="0"/>
          </a:p>
        </c:rich>
      </c:tx>
      <c:layout>
        <c:manualLayout>
          <c:xMode val="edge"/>
          <c:yMode val="edge"/>
          <c:x val="0.11317700131233596"/>
          <c:y val="2.812500000000000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MA 2020</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A1. Team includes more people than just family and one professional</c:v>
                </c:pt>
                <c:pt idx="1">
                  <c:v>A2. Family created written Plan of Care</c:v>
                </c:pt>
                <c:pt idx="2">
                  <c:v>A3. Team meets regularly (every 30-45 days)</c:v>
                </c:pt>
                <c:pt idx="3">
                  <c:v>A4. Team's decisions are based on input from family</c:v>
                </c:pt>
              </c:strCache>
            </c:strRef>
          </c:cat>
          <c:val>
            <c:numRef>
              <c:f>Sheet1!$B$2:$B$5</c:f>
              <c:numCache>
                <c:formatCode>0%</c:formatCode>
                <c:ptCount val="4"/>
                <c:pt idx="0">
                  <c:v>0.98</c:v>
                </c:pt>
                <c:pt idx="1">
                  <c:v>0.98</c:v>
                </c:pt>
                <c:pt idx="2">
                  <c:v>0.97</c:v>
                </c:pt>
                <c:pt idx="3">
                  <c:v>0.92</c:v>
                </c:pt>
              </c:numCache>
            </c:numRef>
          </c:val>
        </c:ser>
        <c:ser>
          <c:idx val="1"/>
          <c:order val="1"/>
          <c:tx>
            <c:strRef>
              <c:f>Sheet1!$C$1</c:f>
              <c:strCache>
                <c:ptCount val="1"/>
                <c:pt idx="0">
                  <c:v>MA 2021</c:v>
                </c:pt>
              </c:strCache>
            </c:strRef>
          </c:tx>
          <c:spPr>
            <a:solidFill>
              <a:schemeClr val="accent4">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A1. Team includes more people than just family and one professional</c:v>
                </c:pt>
                <c:pt idx="1">
                  <c:v>A2. Family created written Plan of Care</c:v>
                </c:pt>
                <c:pt idx="2">
                  <c:v>A3. Team meets regularly (every 30-45 days)</c:v>
                </c:pt>
                <c:pt idx="3">
                  <c:v>A4. Team's decisions are based on input from family</c:v>
                </c:pt>
              </c:strCache>
            </c:strRef>
          </c:cat>
          <c:val>
            <c:numRef>
              <c:f>Sheet1!$C$2:$C$5</c:f>
              <c:numCache>
                <c:formatCode>0%</c:formatCode>
                <c:ptCount val="4"/>
                <c:pt idx="0">
                  <c:v>0.98</c:v>
                </c:pt>
                <c:pt idx="1">
                  <c:v>0.99</c:v>
                </c:pt>
                <c:pt idx="2">
                  <c:v>0.97</c:v>
                </c:pt>
                <c:pt idx="3">
                  <c:v>0.97</c:v>
                </c:pt>
              </c:numCache>
            </c:numRef>
          </c:val>
        </c:ser>
        <c:dLbls>
          <c:showLegendKey val="0"/>
          <c:showVal val="0"/>
          <c:showCatName val="0"/>
          <c:showSerName val="0"/>
          <c:showPercent val="0"/>
          <c:showBubbleSize val="0"/>
        </c:dLbls>
        <c:gapWidth val="182"/>
        <c:axId val="316512536"/>
        <c:axId val="316516848"/>
      </c:barChart>
      <c:catAx>
        <c:axId val="3165125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6848"/>
        <c:crosses val="autoZero"/>
        <c:auto val="1"/>
        <c:lblAlgn val="ctr"/>
        <c:lblOffset val="100"/>
        <c:noMultiLvlLbl val="0"/>
      </c:catAx>
      <c:valAx>
        <c:axId val="316516848"/>
        <c:scaling>
          <c:orientation val="minMax"/>
          <c:max val="1"/>
          <c:min val="0"/>
        </c:scaling>
        <c:delete val="0"/>
        <c:axPos val="b"/>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253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Overall Satisfaction is slightly higher than</a:t>
            </a:r>
            <a:r>
              <a:rPr lang="en-US" baseline="0" dirty="0" smtClean="0"/>
              <a:t> 2020</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478153466110855"/>
          <c:y val="0.11360821451372632"/>
          <c:w val="0.87364983788791106"/>
          <c:h val="0.73187635667163231"/>
        </c:manualLayout>
      </c:layout>
      <c:barChart>
        <c:barDir val="col"/>
        <c:grouping val="clustered"/>
        <c:varyColors val="0"/>
        <c:ser>
          <c:idx val="0"/>
          <c:order val="0"/>
          <c:tx>
            <c:strRef>
              <c:f>Sheet1!$B$1</c:f>
              <c:strCache>
                <c:ptCount val="1"/>
                <c:pt idx="0">
                  <c:v>2021</c:v>
                </c:pt>
              </c:strCache>
            </c:strRef>
          </c:tx>
          <c:spPr>
            <a:solidFill>
              <a:schemeClr val="accent4">
                <a:lumMod val="20000"/>
                <a:lumOff val="80000"/>
              </a:schemeClr>
            </a:solidFill>
            <a:ln>
              <a:noFill/>
            </a:ln>
            <a:effectLst/>
            <a:scene3d>
              <a:camera prst="orthographicFront"/>
              <a:lightRig rig="threePt" dir="t"/>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 Satisfaction</c:v>
                </c:pt>
              </c:strCache>
            </c:strRef>
          </c:cat>
          <c:val>
            <c:numRef>
              <c:f>Sheet1!$B$2</c:f>
              <c:numCache>
                <c:formatCode>0%</c:formatCode>
                <c:ptCount val="1"/>
                <c:pt idx="0">
                  <c:v>0.76</c:v>
                </c:pt>
              </c:numCache>
            </c:numRef>
          </c:val>
        </c:ser>
        <c:ser>
          <c:idx val="1"/>
          <c:order val="1"/>
          <c:tx>
            <c:strRef>
              <c:f>Sheet1!$C$1</c:f>
              <c:strCache>
                <c:ptCount val="1"/>
                <c:pt idx="0">
                  <c:v>2020</c:v>
                </c:pt>
              </c:strCache>
            </c:strRef>
          </c:tx>
          <c:spPr>
            <a:solidFill>
              <a:schemeClr val="accent4">
                <a:lumMod val="50000"/>
              </a:schemeClr>
            </a:solidFill>
            <a:ln>
              <a:noFill/>
            </a:ln>
            <a:effectLst/>
            <a:scene3d>
              <a:camera prst="orthographicFront"/>
              <a:lightRig rig="threePt" dir="t"/>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Overall Satisfaction</c:v>
                </c:pt>
              </c:strCache>
            </c:strRef>
          </c:cat>
          <c:val>
            <c:numRef>
              <c:f>Sheet1!$C$2</c:f>
              <c:numCache>
                <c:formatCode>0%</c:formatCode>
                <c:ptCount val="1"/>
                <c:pt idx="0">
                  <c:v>0.74</c:v>
                </c:pt>
              </c:numCache>
            </c:numRef>
          </c:val>
        </c:ser>
        <c:dLbls>
          <c:showLegendKey val="0"/>
          <c:showVal val="0"/>
          <c:showCatName val="0"/>
          <c:showSerName val="0"/>
          <c:showPercent val="0"/>
          <c:showBubbleSize val="0"/>
        </c:dLbls>
        <c:gapWidth val="219"/>
        <c:overlap val="-10"/>
        <c:axId val="316516064"/>
        <c:axId val="316516456"/>
      </c:barChart>
      <c:catAx>
        <c:axId val="316516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6456"/>
        <c:crosses val="autoZero"/>
        <c:auto val="1"/>
        <c:lblAlgn val="ctr"/>
        <c:lblOffset val="100"/>
        <c:noMultiLvlLbl val="0"/>
      </c:catAx>
      <c:valAx>
        <c:axId val="316516456"/>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6064"/>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Since</a:t>
            </a:r>
            <a:r>
              <a:rPr lang="en-US" baseline="0" dirty="0" smtClean="0"/>
              <a:t> starting Wraparound, my child/youth has…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2021</c:v>
                </c:pt>
              </c:strCache>
            </c:strRef>
          </c:tx>
          <c:spPr>
            <a:solidFill>
              <a:srgbClr val="D8CFE6"/>
            </a:solidFill>
            <a:ln>
              <a:noFill/>
            </a:ln>
            <a:effectLst/>
            <a:scene3d>
              <a:camera prst="orthographicFront"/>
              <a:lightRig rig="threePt" dir="t"/>
            </a:scene3d>
            <a:sp3d>
              <a:bevelT w="63500" h="25400"/>
              <a:bevelB w="12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D1. Had a new placement in an institution</c:v>
                </c:pt>
                <c:pt idx="1">
                  <c:v>D2. Been treated in an ER due to a mental health problem</c:v>
                </c:pt>
                <c:pt idx="2">
                  <c:v>D3. Had a negative contact with police</c:v>
                </c:pt>
                <c:pt idx="3">
                  <c:v>D4. Been suspended or expelled from school</c:v>
                </c:pt>
              </c:strCache>
            </c:strRef>
          </c:cat>
          <c:val>
            <c:numRef>
              <c:f>Sheet1!$B$2:$B$5</c:f>
              <c:numCache>
                <c:formatCode>0%</c:formatCode>
                <c:ptCount val="4"/>
                <c:pt idx="0">
                  <c:v>0.12</c:v>
                </c:pt>
                <c:pt idx="1">
                  <c:v>0.17</c:v>
                </c:pt>
                <c:pt idx="2">
                  <c:v>0.08</c:v>
                </c:pt>
                <c:pt idx="3">
                  <c:v>0.09</c:v>
                </c:pt>
              </c:numCache>
            </c:numRef>
          </c:val>
        </c:ser>
        <c:ser>
          <c:idx val="1"/>
          <c:order val="1"/>
          <c:tx>
            <c:strRef>
              <c:f>Sheet1!$C$1</c:f>
              <c:strCache>
                <c:ptCount val="1"/>
                <c:pt idx="0">
                  <c:v>2020</c:v>
                </c:pt>
              </c:strCache>
            </c:strRef>
          </c:tx>
          <c:spPr>
            <a:solidFill>
              <a:schemeClr val="accent4">
                <a:lumMod val="50000"/>
              </a:schemeClr>
            </a:solidFill>
            <a:ln>
              <a:noFill/>
            </a:ln>
            <a:effectLst/>
            <a:scene3d>
              <a:camera prst="orthographicFront"/>
              <a:lightRig rig="threePt" dir="t"/>
            </a:scene3d>
            <a:sp3d>
              <a:bevelT w="63500" h="25400"/>
              <a:bevelB w="12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D1. Had a new placement in an institution</c:v>
                </c:pt>
                <c:pt idx="1">
                  <c:v>D2. Been treated in an ER due to a mental health problem</c:v>
                </c:pt>
                <c:pt idx="2">
                  <c:v>D3. Had a negative contact with police</c:v>
                </c:pt>
                <c:pt idx="3">
                  <c:v>D4. Been suspended or expelled from school</c:v>
                </c:pt>
              </c:strCache>
            </c:strRef>
          </c:cat>
          <c:val>
            <c:numRef>
              <c:f>Sheet1!$C$2:$C$5</c:f>
              <c:numCache>
                <c:formatCode>0%</c:formatCode>
                <c:ptCount val="4"/>
                <c:pt idx="0">
                  <c:v>0.16</c:v>
                </c:pt>
                <c:pt idx="1">
                  <c:v>0.19</c:v>
                </c:pt>
                <c:pt idx="2">
                  <c:v>0.1</c:v>
                </c:pt>
                <c:pt idx="3">
                  <c:v>0.16</c:v>
                </c:pt>
              </c:numCache>
            </c:numRef>
          </c:val>
        </c:ser>
        <c:dLbls>
          <c:showLegendKey val="0"/>
          <c:showVal val="0"/>
          <c:showCatName val="0"/>
          <c:showSerName val="0"/>
          <c:showPercent val="0"/>
          <c:showBubbleSize val="0"/>
        </c:dLbls>
        <c:gapWidth val="188"/>
        <c:overlap val="-19"/>
        <c:axId val="316512928"/>
        <c:axId val="316513712"/>
      </c:barChart>
      <c:catAx>
        <c:axId val="316512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3712"/>
        <c:crosses val="autoZero"/>
        <c:auto val="1"/>
        <c:lblAlgn val="ctr"/>
        <c:lblOffset val="100"/>
        <c:noMultiLvlLbl val="0"/>
      </c:catAx>
      <c:valAx>
        <c:axId val="316513712"/>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16512928"/>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2021</c:v>
                </c:pt>
              </c:strCache>
            </c:strRef>
          </c:tx>
          <c:spPr>
            <a:solidFill>
              <a:srgbClr val="CCFF99"/>
            </a:solidFill>
            <a:ln>
              <a:noFill/>
            </a:ln>
            <a:effectLst/>
            <a:scene3d>
              <a:camera prst="orthographicFront"/>
              <a:lightRig rig="threePt" dir="t"/>
            </a:scene3d>
            <a:sp3d>
              <a:bevelT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Full Meeting Attend.</c:v>
                </c:pt>
                <c:pt idx="1">
                  <c:v>Effective Teamwork</c:v>
                </c:pt>
                <c:pt idx="2">
                  <c:v>Deter. By Families</c:v>
                </c:pt>
                <c:pt idx="3">
                  <c:v>Based on Priority Needs</c:v>
                </c:pt>
                <c:pt idx="4">
                  <c:v>Use of Natural &amp; Comm. Supports</c:v>
                </c:pt>
                <c:pt idx="5">
                  <c:v>Outcomes-Based Process</c:v>
                </c:pt>
                <c:pt idx="6">
                  <c:v>Skilled Facilitation</c:v>
                </c:pt>
                <c:pt idx="7">
                  <c:v>Key Elements Score</c:v>
                </c:pt>
                <c:pt idx="8">
                  <c:v>Total Score</c:v>
                </c:pt>
              </c:strCache>
            </c:strRef>
          </c:cat>
          <c:val>
            <c:numRef>
              <c:f>Sheet1!$B$2:$B$10</c:f>
              <c:numCache>
                <c:formatCode>0</c:formatCode>
                <c:ptCount val="9"/>
                <c:pt idx="0">
                  <c:v>69</c:v>
                </c:pt>
                <c:pt idx="1">
                  <c:v>96</c:v>
                </c:pt>
                <c:pt idx="2">
                  <c:v>90</c:v>
                </c:pt>
                <c:pt idx="3">
                  <c:v>86</c:v>
                </c:pt>
                <c:pt idx="4">
                  <c:v>77</c:v>
                </c:pt>
                <c:pt idx="5">
                  <c:v>88</c:v>
                </c:pt>
                <c:pt idx="6">
                  <c:v>92</c:v>
                </c:pt>
                <c:pt idx="7">
                  <c:v>87</c:v>
                </c:pt>
                <c:pt idx="8">
                  <c:v>85</c:v>
                </c:pt>
              </c:numCache>
            </c:numRef>
          </c:val>
        </c:ser>
        <c:ser>
          <c:idx val="1"/>
          <c:order val="1"/>
          <c:tx>
            <c:strRef>
              <c:f>Sheet1!$C$1</c:f>
              <c:strCache>
                <c:ptCount val="1"/>
                <c:pt idx="0">
                  <c:v>2020</c:v>
                </c:pt>
              </c:strCache>
            </c:strRef>
          </c:tx>
          <c:spPr>
            <a:solidFill>
              <a:srgbClr val="800080"/>
            </a:solidFill>
            <a:ln>
              <a:noFill/>
            </a:ln>
            <a:effectLst/>
            <a:scene3d>
              <a:camera prst="orthographicFront"/>
              <a:lightRig rig="threePt" dir="t"/>
            </a:scene3d>
            <a:sp3d>
              <a:bevelT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Full Meeting Attend.</c:v>
                </c:pt>
                <c:pt idx="1">
                  <c:v>Effective Teamwork</c:v>
                </c:pt>
                <c:pt idx="2">
                  <c:v>Deter. By Families</c:v>
                </c:pt>
                <c:pt idx="3">
                  <c:v>Based on Priority Needs</c:v>
                </c:pt>
                <c:pt idx="4">
                  <c:v>Use of Natural &amp; Comm. Supports</c:v>
                </c:pt>
                <c:pt idx="5">
                  <c:v>Outcomes-Based Process</c:v>
                </c:pt>
                <c:pt idx="6">
                  <c:v>Skilled Facilitation</c:v>
                </c:pt>
                <c:pt idx="7">
                  <c:v>Key Elements Score</c:v>
                </c:pt>
                <c:pt idx="8">
                  <c:v>Total Score</c:v>
                </c:pt>
              </c:strCache>
            </c:strRef>
          </c:cat>
          <c:val>
            <c:numRef>
              <c:f>Sheet1!$C$2:$C$10</c:f>
              <c:numCache>
                <c:formatCode>0</c:formatCode>
                <c:ptCount val="9"/>
                <c:pt idx="0">
                  <c:v>67</c:v>
                </c:pt>
                <c:pt idx="1">
                  <c:v>94</c:v>
                </c:pt>
                <c:pt idx="2">
                  <c:v>89</c:v>
                </c:pt>
                <c:pt idx="3">
                  <c:v>82</c:v>
                </c:pt>
                <c:pt idx="4">
                  <c:v>81</c:v>
                </c:pt>
                <c:pt idx="5">
                  <c:v>86</c:v>
                </c:pt>
                <c:pt idx="6">
                  <c:v>93</c:v>
                </c:pt>
                <c:pt idx="7">
                  <c:v>86</c:v>
                </c:pt>
                <c:pt idx="8">
                  <c:v>85</c:v>
                </c:pt>
              </c:numCache>
            </c:numRef>
          </c:val>
        </c:ser>
        <c:dLbls>
          <c:showLegendKey val="0"/>
          <c:showVal val="0"/>
          <c:showCatName val="0"/>
          <c:showSerName val="0"/>
          <c:showPercent val="0"/>
          <c:showBubbleSize val="0"/>
        </c:dLbls>
        <c:gapWidth val="170"/>
        <c:overlap val="-100"/>
        <c:axId val="17380632"/>
        <c:axId val="326975624"/>
      </c:barChart>
      <c:catAx>
        <c:axId val="17380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6975624"/>
        <c:crosses val="autoZero"/>
        <c:auto val="1"/>
        <c:lblAlgn val="ctr"/>
        <c:lblOffset val="100"/>
        <c:noMultiLvlLbl val="0"/>
      </c:catAx>
      <c:valAx>
        <c:axId val="326975624"/>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380632"/>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Fidelity Score</c:v>
                </c:pt>
              </c:strCache>
            </c:strRef>
          </c:tx>
          <c:spPr>
            <a:solidFill>
              <a:schemeClr val="accent1"/>
            </a:solidFill>
            <a:ln>
              <a:noFill/>
            </a:ln>
            <a:effectLst/>
          </c:spPr>
          <c:invertIfNegative val="0"/>
          <c:dPt>
            <c:idx val="0"/>
            <c:invertIfNegative val="0"/>
            <c:bubble3D val="0"/>
            <c:spPr>
              <a:solidFill>
                <a:schemeClr val="tx2">
                  <a:lumMod val="20000"/>
                  <a:lumOff val="80000"/>
                </a:schemeClr>
              </a:solidFill>
              <a:ln>
                <a:noFill/>
              </a:ln>
              <a:effectLst/>
            </c:spPr>
          </c:dPt>
          <c:dPt>
            <c:idx val="1"/>
            <c:invertIfNegative val="0"/>
            <c:bubble3D val="0"/>
            <c:spPr>
              <a:solidFill>
                <a:srgbClr val="FF0000"/>
              </a:solidFill>
              <a:ln>
                <a:noFill/>
              </a:ln>
              <a:effectLst/>
            </c:spPr>
          </c:dPt>
          <c:dPt>
            <c:idx val="2"/>
            <c:invertIfNegative val="0"/>
            <c:bubble3D val="0"/>
            <c:spPr>
              <a:solidFill>
                <a:srgbClr val="FF0000"/>
              </a:solidFill>
              <a:ln>
                <a:noFill/>
              </a:ln>
              <a:effectLst/>
            </c:spPr>
          </c:dPt>
          <c:dPt>
            <c:idx val="3"/>
            <c:invertIfNegative val="0"/>
            <c:bubble3D val="0"/>
            <c:spPr>
              <a:solidFill>
                <a:srgbClr val="FFFF00"/>
              </a:solidFill>
              <a:ln>
                <a:noFill/>
              </a:ln>
              <a:effectLst/>
            </c:spPr>
          </c:dPt>
          <c:dPt>
            <c:idx val="4"/>
            <c:invertIfNegative val="0"/>
            <c:bubble3D val="0"/>
            <c:spPr>
              <a:solidFill>
                <a:srgbClr val="FFFF00"/>
              </a:solidFill>
              <a:ln>
                <a:noFill/>
              </a:ln>
              <a:effectLst/>
            </c:spPr>
          </c:dPt>
          <c:dPt>
            <c:idx val="5"/>
            <c:invertIfNegative val="0"/>
            <c:bubble3D val="0"/>
            <c:spPr>
              <a:solidFill>
                <a:srgbClr val="FFFF00"/>
              </a:solidFill>
              <a:ln>
                <a:noFill/>
              </a:ln>
              <a:effectLst/>
            </c:spPr>
          </c:dPt>
          <c:dPt>
            <c:idx val="6"/>
            <c:invertIfNegative val="0"/>
            <c:bubble3D val="0"/>
            <c:spPr>
              <a:solidFill>
                <a:schemeClr val="accent4">
                  <a:lumMod val="60000"/>
                  <a:lumOff val="40000"/>
                </a:schemeClr>
              </a:solidFill>
              <a:ln>
                <a:noFill/>
              </a:ln>
              <a:effectLst/>
            </c:spPr>
          </c:dPt>
          <c:dPt>
            <c:idx val="7"/>
            <c:invertIfNegative val="0"/>
            <c:bubble3D val="0"/>
            <c:spPr>
              <a:solidFill>
                <a:schemeClr val="accent4">
                  <a:lumMod val="60000"/>
                  <a:lumOff val="40000"/>
                </a:schemeClr>
              </a:solidFill>
              <a:ln>
                <a:noFill/>
              </a:ln>
              <a:effectLst/>
            </c:spPr>
          </c:dPt>
          <c:dPt>
            <c:idx val="8"/>
            <c:invertIfNegative val="0"/>
            <c:bubble3D val="0"/>
            <c:spPr>
              <a:solidFill>
                <a:srgbClr val="B3A2C7"/>
              </a:solidFill>
              <a:ln>
                <a:noFill/>
              </a:ln>
              <a:effectLst/>
            </c:spPr>
          </c:dPt>
          <c:dPt>
            <c:idx val="9"/>
            <c:invertIfNegative val="0"/>
            <c:bubble3D val="0"/>
            <c:spPr>
              <a:solidFill>
                <a:srgbClr val="B3A2C7"/>
              </a:solidFill>
              <a:ln>
                <a:noFill/>
              </a:ln>
              <a:effectLst/>
            </c:spPr>
          </c:dPt>
          <c:dPt>
            <c:idx val="10"/>
            <c:invertIfNegative val="0"/>
            <c:bubble3D val="0"/>
            <c:spPr>
              <a:solidFill>
                <a:srgbClr val="66FF33"/>
              </a:solidFill>
              <a:ln>
                <a:noFill/>
              </a:ln>
              <a:effectLst/>
            </c:spPr>
          </c:dPt>
          <c:dPt>
            <c:idx val="11"/>
            <c:invertIfNegative val="0"/>
            <c:bubble3D val="0"/>
            <c:spPr>
              <a:solidFill>
                <a:srgbClr val="66FF33"/>
              </a:solidFill>
              <a:ln>
                <a:noFill/>
              </a:ln>
              <a:effectLst/>
            </c:spPr>
          </c:dPt>
          <c:dPt>
            <c:idx val="12"/>
            <c:invertIfNegative val="0"/>
            <c:bubble3D val="0"/>
            <c:spPr>
              <a:solidFill>
                <a:schemeClr val="bg1">
                  <a:lumMod val="75000"/>
                </a:schemeClr>
              </a:solidFill>
              <a:ln>
                <a:noFill/>
              </a:ln>
              <a:effectLst/>
            </c:spPr>
          </c:dPt>
          <c:dPt>
            <c:idx val="13"/>
            <c:invertIfNegative val="0"/>
            <c:bubble3D val="0"/>
            <c:spPr>
              <a:solidFill>
                <a:schemeClr val="bg1">
                  <a:lumMod val="75000"/>
                </a:schemeClr>
              </a:solidFill>
              <a:ln>
                <a:noFill/>
              </a:ln>
              <a:effectLst/>
            </c:spPr>
          </c:dPt>
          <c:dPt>
            <c:idx val="14"/>
            <c:invertIfNegative val="0"/>
            <c:bubble3D val="0"/>
            <c:spPr>
              <a:solidFill>
                <a:srgbClr val="DC6EFF"/>
              </a:solidFill>
              <a:ln>
                <a:noFill/>
              </a:ln>
              <a:effectLst/>
            </c:spPr>
          </c:dPt>
          <c:dPt>
            <c:idx val="15"/>
            <c:invertIfNegative val="0"/>
            <c:bubble3D val="0"/>
            <c:spPr>
              <a:solidFill>
                <a:srgbClr val="DC6EFF"/>
              </a:solidFill>
              <a:ln>
                <a:noFill/>
              </a:ln>
              <a:effectLst/>
            </c:spPr>
          </c:dPt>
          <c:dPt>
            <c:idx val="16"/>
            <c:invertIfNegative val="0"/>
            <c:bubble3D val="0"/>
            <c:spPr>
              <a:solidFill>
                <a:srgbClr val="DC6EFF"/>
              </a:solidFill>
              <a:ln>
                <a:noFill/>
              </a:ln>
              <a:effectLst/>
            </c:spPr>
          </c:dPt>
          <c:dPt>
            <c:idx val="17"/>
            <c:invertIfNegative val="0"/>
            <c:bubble3D val="0"/>
            <c:spPr>
              <a:solidFill>
                <a:schemeClr val="tx1"/>
              </a:solidFill>
              <a:ln>
                <a:noFill/>
              </a:ln>
              <a:effectLst/>
            </c:spPr>
          </c:dPt>
          <c:dPt>
            <c:idx val="18"/>
            <c:invertIfNegative val="0"/>
            <c:bubble3D val="0"/>
            <c:spPr>
              <a:solidFill>
                <a:srgbClr val="FFC000"/>
              </a:solidFill>
              <a:ln>
                <a:noFill/>
              </a:ln>
              <a:effectLst/>
            </c:spPr>
          </c:dPt>
          <c:dPt>
            <c:idx val="19"/>
            <c:invertIfNegative val="0"/>
            <c:bubble3D val="0"/>
            <c:spPr>
              <a:solidFill>
                <a:srgbClr val="FF99CF"/>
              </a:solidFill>
              <a:ln>
                <a:noFill/>
              </a:ln>
              <a:effectLst/>
            </c:spPr>
          </c:dPt>
          <c:dPt>
            <c:idx val="20"/>
            <c:invertIfNegative val="0"/>
            <c:bubble3D val="0"/>
            <c:spPr>
              <a:solidFill>
                <a:srgbClr val="FF99CF"/>
              </a:solidFill>
              <a:ln>
                <a:noFill/>
              </a:ln>
              <a:effectLst/>
            </c:spPr>
          </c:dPt>
          <c:dPt>
            <c:idx val="24"/>
            <c:invertIfNegative val="0"/>
            <c:bubble3D val="0"/>
            <c:spPr>
              <a:solidFill>
                <a:srgbClr val="7030A0"/>
              </a:solidFill>
              <a:ln>
                <a:noFill/>
              </a:ln>
              <a:effectLst/>
            </c:spPr>
          </c:dPt>
          <c:dPt>
            <c:idx val="25"/>
            <c:invertIfNegative val="0"/>
            <c:bubble3D val="0"/>
            <c:spPr>
              <a:solidFill>
                <a:srgbClr val="7030A0"/>
              </a:solidFill>
              <a:ln>
                <a:noFill/>
              </a:ln>
              <a:effectLst/>
            </c:spPr>
          </c:dPt>
          <c:dPt>
            <c:idx val="26"/>
            <c:invertIfNegative val="0"/>
            <c:bubble3D val="0"/>
            <c:spPr>
              <a:solidFill>
                <a:srgbClr val="66FFFF"/>
              </a:solidFill>
              <a:ln>
                <a:noFill/>
              </a:ln>
              <a:effectLst/>
            </c:spPr>
          </c:dPt>
          <c:dPt>
            <c:idx val="27"/>
            <c:invertIfNegative val="0"/>
            <c:bubble3D val="0"/>
            <c:spPr>
              <a:solidFill>
                <a:srgbClr val="66FFFF"/>
              </a:solidFill>
              <a:ln>
                <a:noFill/>
              </a:ln>
              <a:effectLst/>
            </c:spPr>
          </c:dPt>
          <c:dPt>
            <c:idx val="28"/>
            <c:invertIfNegative val="0"/>
            <c:bubble3D val="0"/>
            <c:spPr>
              <a:solidFill>
                <a:schemeClr val="accent3">
                  <a:lumMod val="75000"/>
                </a:schemeClr>
              </a:solidFill>
              <a:ln>
                <a:noFill/>
              </a:ln>
              <a:effectLst/>
            </c:spPr>
          </c:dPt>
          <c:dPt>
            <c:idx val="29"/>
            <c:invertIfNegative val="0"/>
            <c:bubble3D val="0"/>
            <c:spPr>
              <a:solidFill>
                <a:srgbClr val="CC3399"/>
              </a:solidFill>
              <a:ln>
                <a:noFill/>
              </a:ln>
              <a:effectLst/>
            </c:spPr>
          </c:dPt>
          <c:dPt>
            <c:idx val="30"/>
            <c:invertIfNegative val="0"/>
            <c:bubble3D val="0"/>
            <c:spPr>
              <a:solidFill>
                <a:srgbClr val="CC0099"/>
              </a:solidFill>
              <a:ln>
                <a:noFill/>
              </a:ln>
              <a:effectLst/>
            </c:spPr>
          </c:dPt>
          <c:dPt>
            <c:idx val="31"/>
            <c:invertIfNegative val="0"/>
            <c:bubble3D val="0"/>
            <c:spPr>
              <a:solidFill>
                <a:schemeClr val="tx2"/>
              </a:solidFill>
              <a:ln>
                <a:noFill/>
              </a:ln>
              <a:effectLst/>
            </c:spPr>
          </c:dPt>
          <c:dPt>
            <c:idx val="32"/>
            <c:invertIfNegative val="0"/>
            <c:bubble3D val="0"/>
            <c:spPr>
              <a:solidFill>
                <a:schemeClr val="accent2">
                  <a:lumMod val="75000"/>
                </a:schemeClr>
              </a:solidFill>
              <a:ln>
                <a:noFill/>
              </a:ln>
              <a:effectLst/>
            </c:spPr>
          </c:dPt>
          <c:dLbls>
            <c:dLbl>
              <c:idx val="13"/>
              <c:layout/>
              <c:tx>
                <c:rich>
                  <a:bodyPr/>
                  <a:lstStyle/>
                  <a:p>
                    <a:fld id="{248749F0-9BAF-4770-AA26-54420985589A}" type="VALUE">
                      <a:rPr lang="en-US" sz="1200" b="0"/>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5"/>
              <c:layout/>
              <c:tx>
                <c:rich>
                  <a:bodyPr rot="0" spcFirstLastPara="1" vertOverflow="ellipsis" vert="horz" wrap="square" lIns="38100" tIns="19050" rIns="38100" bIns="19050" anchor="ctr" anchorCtr="1">
                    <a:noAutofit/>
                  </a:bodyPr>
                  <a:lstStyle/>
                  <a:p>
                    <a:pPr>
                      <a:defRPr sz="1197" b="0" i="0" u="none" strike="noStrike" kern="1200" baseline="0">
                        <a:solidFill>
                          <a:schemeClr val="tx1">
                            <a:lumMod val="75000"/>
                            <a:lumOff val="25000"/>
                          </a:schemeClr>
                        </a:solidFill>
                        <a:latin typeface="+mn-lt"/>
                        <a:ea typeface="+mn-ea"/>
                        <a:cs typeface="+mn-cs"/>
                      </a:defRPr>
                    </a:pPr>
                    <a:fld id="{355FCE2A-6B49-4A22-8E2D-A90475BAB82C}" type="VALUE">
                      <a:rPr lang="en-US" sz="1200" b="0"/>
                      <a:pPr>
                        <a:defRPr sz="1197" b="0" i="0" u="none" strike="noStrike" kern="1200" baseline="0">
                          <a:solidFill>
                            <a:schemeClr val="tx1">
                              <a:lumMod val="75000"/>
                              <a:lumOff val="25000"/>
                            </a:schemeClr>
                          </a:solidFill>
                          <a:latin typeface="+mn-lt"/>
                          <a:ea typeface="+mn-ea"/>
                          <a:cs typeface="+mn-cs"/>
                        </a:defRPr>
                      </a:pPr>
                      <a:t>[VALUE]</a:t>
                    </a:fld>
                    <a:endParaRPr 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Lst>
            </c:dLbl>
            <c:dLbl>
              <c:idx val="17"/>
              <c:layout/>
              <c:tx>
                <c:rich>
                  <a:bodyPr/>
                  <a:lstStyle/>
                  <a:p>
                    <a:fld id="{2C36ED80-D855-4E71-868E-032F0A504E57}" type="VALUE">
                      <a:rPr lang="en-US" sz="1400" b="1"/>
                      <a:pPr/>
                      <a:t>[VALUE]</a:t>
                    </a:fld>
                    <a:endParaRPr lang="en-US"/>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Sheet1!$A$2:$A$34</c:f>
              <c:strCache>
                <c:ptCount val="33"/>
                <c:pt idx="0">
                  <c:v>Hyde Park</c:v>
                </c:pt>
                <c:pt idx="1">
                  <c:v>Lowell</c:v>
                </c:pt>
                <c:pt idx="2">
                  <c:v>Arlington</c:v>
                </c:pt>
                <c:pt idx="3">
                  <c:v>Cambridge</c:v>
                </c:pt>
                <c:pt idx="4">
                  <c:v>Lawrence</c:v>
                </c:pt>
                <c:pt idx="5">
                  <c:v>N. Central</c:v>
                </c:pt>
                <c:pt idx="6">
                  <c:v>Pittsfield</c:v>
                </c:pt>
                <c:pt idx="7">
                  <c:v>Springfield</c:v>
                </c:pt>
                <c:pt idx="8">
                  <c:v>Park Street</c:v>
                </c:pt>
                <c:pt idx="9">
                  <c:v>Holyoke</c:v>
                </c:pt>
                <c:pt idx="10">
                  <c:v>Attleboro</c:v>
                </c:pt>
                <c:pt idx="11">
                  <c:v>S. Central</c:v>
                </c:pt>
                <c:pt idx="12">
                  <c:v>Brockton</c:v>
                </c:pt>
                <c:pt idx="13">
                  <c:v>Walden</c:v>
                </c:pt>
                <c:pt idx="14">
                  <c:v>Malden</c:v>
                </c:pt>
                <c:pt idx="15">
                  <c:v>Fall River</c:v>
                </c:pt>
                <c:pt idx="16">
                  <c:v>Framingham</c:v>
                </c:pt>
                <c:pt idx="17">
                  <c:v>MA Mean</c:v>
                </c:pt>
                <c:pt idx="18">
                  <c:v>Coastal</c:v>
                </c:pt>
                <c:pt idx="19">
                  <c:v>Lynn</c:v>
                </c:pt>
                <c:pt idx="20">
                  <c:v>Dimock</c:v>
                </c:pt>
                <c:pt idx="21">
                  <c:v>Worcester W</c:v>
                </c:pt>
                <c:pt idx="22">
                  <c:v>Harbor</c:v>
                </c:pt>
                <c:pt idx="23">
                  <c:v>Plymouth</c:v>
                </c:pt>
                <c:pt idx="24">
                  <c:v>Worcester E</c:v>
                </c:pt>
                <c:pt idx="25">
                  <c:v>New Bedford</c:v>
                </c:pt>
                <c:pt idx="26">
                  <c:v>Cape Ann</c:v>
                </c:pt>
                <c:pt idx="27">
                  <c:v>CSR</c:v>
                </c:pt>
                <c:pt idx="28">
                  <c:v>Haverhill</c:v>
                </c:pt>
                <c:pt idx="29">
                  <c:v>RVW</c:v>
                </c:pt>
                <c:pt idx="30">
                  <c:v>C &amp; I</c:v>
                </c:pt>
                <c:pt idx="31">
                  <c:v>Gandara</c:v>
                </c:pt>
                <c:pt idx="32">
                  <c:v>Greenfield</c:v>
                </c:pt>
              </c:strCache>
            </c:strRef>
          </c:cat>
          <c:val>
            <c:numRef>
              <c:f>Sheet1!$B$2:$B$34</c:f>
              <c:numCache>
                <c:formatCode>0</c:formatCode>
                <c:ptCount val="33"/>
                <c:pt idx="0">
                  <c:v>73</c:v>
                </c:pt>
                <c:pt idx="1">
                  <c:v>79</c:v>
                </c:pt>
                <c:pt idx="2">
                  <c:v>79</c:v>
                </c:pt>
                <c:pt idx="3">
                  <c:v>81</c:v>
                </c:pt>
                <c:pt idx="4">
                  <c:v>81</c:v>
                </c:pt>
                <c:pt idx="5">
                  <c:v>81</c:v>
                </c:pt>
                <c:pt idx="6">
                  <c:v>82</c:v>
                </c:pt>
                <c:pt idx="7">
                  <c:v>82</c:v>
                </c:pt>
                <c:pt idx="8">
                  <c:v>82</c:v>
                </c:pt>
                <c:pt idx="9">
                  <c:v>82</c:v>
                </c:pt>
                <c:pt idx="10">
                  <c:v>83</c:v>
                </c:pt>
                <c:pt idx="11">
                  <c:v>83</c:v>
                </c:pt>
                <c:pt idx="12">
                  <c:v>84</c:v>
                </c:pt>
                <c:pt idx="13">
                  <c:v>84</c:v>
                </c:pt>
                <c:pt idx="14">
                  <c:v>85</c:v>
                </c:pt>
                <c:pt idx="15">
                  <c:v>85</c:v>
                </c:pt>
                <c:pt idx="16">
                  <c:v>85</c:v>
                </c:pt>
                <c:pt idx="17">
                  <c:v>85</c:v>
                </c:pt>
                <c:pt idx="18">
                  <c:v>86</c:v>
                </c:pt>
                <c:pt idx="19">
                  <c:v>87</c:v>
                </c:pt>
                <c:pt idx="20">
                  <c:v>87</c:v>
                </c:pt>
                <c:pt idx="21">
                  <c:v>88</c:v>
                </c:pt>
                <c:pt idx="22">
                  <c:v>88</c:v>
                </c:pt>
                <c:pt idx="23">
                  <c:v>88</c:v>
                </c:pt>
                <c:pt idx="24">
                  <c:v>89</c:v>
                </c:pt>
                <c:pt idx="25">
                  <c:v>89</c:v>
                </c:pt>
                <c:pt idx="26">
                  <c:v>90</c:v>
                </c:pt>
                <c:pt idx="27">
                  <c:v>90</c:v>
                </c:pt>
                <c:pt idx="28">
                  <c:v>91</c:v>
                </c:pt>
                <c:pt idx="29">
                  <c:v>92</c:v>
                </c:pt>
                <c:pt idx="30">
                  <c:v>92</c:v>
                </c:pt>
                <c:pt idx="31">
                  <c:v>93</c:v>
                </c:pt>
                <c:pt idx="32">
                  <c:v>99</c:v>
                </c:pt>
              </c:numCache>
            </c:numRef>
          </c:val>
        </c:ser>
        <c:dLbls>
          <c:showLegendKey val="0"/>
          <c:showVal val="0"/>
          <c:showCatName val="0"/>
          <c:showSerName val="0"/>
          <c:showPercent val="0"/>
          <c:showBubbleSize val="0"/>
        </c:dLbls>
        <c:gapWidth val="219"/>
        <c:overlap val="-27"/>
        <c:axId val="326983072"/>
        <c:axId val="326976408"/>
      </c:barChart>
      <c:catAx>
        <c:axId val="326983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6976408"/>
        <c:crosses val="autoZero"/>
        <c:auto val="1"/>
        <c:lblAlgn val="ctr"/>
        <c:lblOffset val="100"/>
        <c:noMultiLvlLbl val="0"/>
      </c:catAx>
      <c:valAx>
        <c:axId val="326976408"/>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26983072"/>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7">
  <a:schemeClr val="accent4"/>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2143"/>
          </a:xfrm>
          <a:prstGeom prst="rect">
            <a:avLst/>
          </a:prstGeom>
        </p:spPr>
        <p:txBody>
          <a:bodyPr vert="horz" lIns="93172" tIns="46587" rIns="93172" bIns="46587" rtlCol="0"/>
          <a:lstStyle>
            <a:lvl1pPr algn="l">
              <a:defRPr sz="1200"/>
            </a:lvl1pPr>
          </a:lstStyle>
          <a:p>
            <a:endParaRPr lang="en-US" dirty="0"/>
          </a:p>
        </p:txBody>
      </p:sp>
      <p:sp>
        <p:nvSpPr>
          <p:cNvPr id="3" name="Date Placeholder 2"/>
          <p:cNvSpPr>
            <a:spLocks noGrp="1"/>
          </p:cNvSpPr>
          <p:nvPr>
            <p:ph type="dt" idx="1"/>
          </p:nvPr>
        </p:nvSpPr>
        <p:spPr>
          <a:xfrm>
            <a:off x="5266347" y="0"/>
            <a:ext cx="4028440" cy="352143"/>
          </a:xfrm>
          <a:prstGeom prst="rect">
            <a:avLst/>
          </a:prstGeom>
        </p:spPr>
        <p:txBody>
          <a:bodyPr vert="horz" lIns="93172" tIns="46587" rIns="93172" bIns="46587" rtlCol="0"/>
          <a:lstStyle>
            <a:lvl1pPr algn="r">
              <a:defRPr sz="1200"/>
            </a:lvl1pPr>
          </a:lstStyle>
          <a:p>
            <a:fld id="{1196BE1B-58FC-4A14-AFBA-6D578C2664C4}" type="datetimeFigureOut">
              <a:rPr lang="en-US" smtClean="0"/>
              <a:t>10/13/2021</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2" tIns="46587" rIns="93172" bIns="46587" rtlCol="0" anchor="ctr"/>
          <a:lstStyle/>
          <a:p>
            <a:endParaRPr lang="en-US" dirty="0"/>
          </a:p>
        </p:txBody>
      </p:sp>
      <p:sp>
        <p:nvSpPr>
          <p:cNvPr id="5" name="Notes Placeholder 4"/>
          <p:cNvSpPr>
            <a:spLocks noGrp="1"/>
          </p:cNvSpPr>
          <p:nvPr>
            <p:ph type="body" sz="quarter" idx="3"/>
          </p:nvPr>
        </p:nvSpPr>
        <p:spPr>
          <a:xfrm>
            <a:off x="929640" y="3373756"/>
            <a:ext cx="7437120" cy="2760344"/>
          </a:xfrm>
          <a:prstGeom prst="rect">
            <a:avLst/>
          </a:prstGeom>
        </p:spPr>
        <p:txBody>
          <a:bodyPr vert="horz" lIns="93172" tIns="46587" rIns="93172" bIns="465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258"/>
            <a:ext cx="4028440" cy="352142"/>
          </a:xfrm>
          <a:prstGeom prst="rect">
            <a:avLst/>
          </a:prstGeom>
        </p:spPr>
        <p:txBody>
          <a:bodyPr vert="horz" lIns="93172" tIns="46587" rIns="93172"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6347" y="6658258"/>
            <a:ext cx="4028440" cy="352142"/>
          </a:xfrm>
          <a:prstGeom prst="rect">
            <a:avLst/>
          </a:prstGeom>
        </p:spPr>
        <p:txBody>
          <a:bodyPr vert="horz" lIns="93172" tIns="46587" rIns="93172" bIns="46587" rtlCol="0" anchor="b"/>
          <a:lstStyle>
            <a:lvl1pPr algn="r">
              <a:defRPr sz="1200"/>
            </a:lvl1pPr>
          </a:lstStyle>
          <a:p>
            <a:fld id="{04D1A1EA-AB9F-444C-8DA9-99E7488F9A48}" type="slidenum">
              <a:rPr lang="en-US" smtClean="0"/>
              <a:t>‹#›</a:t>
            </a:fld>
            <a:endParaRPr lang="en-US" dirty="0"/>
          </a:p>
        </p:txBody>
      </p:sp>
    </p:spTree>
    <p:extLst>
      <p:ext uri="{BB962C8B-B14F-4D97-AF65-F5344CB8AC3E}">
        <p14:creationId xmlns:p14="http://schemas.microsoft.com/office/powerpoint/2010/main" val="2978723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7</a:t>
            </a:fld>
            <a:endParaRPr lang="en-US" dirty="0"/>
          </a:p>
        </p:txBody>
      </p:sp>
    </p:spTree>
    <p:extLst>
      <p:ext uri="{BB962C8B-B14F-4D97-AF65-F5344CB8AC3E}">
        <p14:creationId xmlns:p14="http://schemas.microsoft.com/office/powerpoint/2010/main" val="103696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16</a:t>
            </a:fld>
            <a:endParaRPr lang="en-US" dirty="0"/>
          </a:p>
        </p:txBody>
      </p:sp>
    </p:spTree>
    <p:extLst>
      <p:ext uri="{BB962C8B-B14F-4D97-AF65-F5344CB8AC3E}">
        <p14:creationId xmlns:p14="http://schemas.microsoft.com/office/powerpoint/2010/main" val="308228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want to identify a strength/area</a:t>
            </a:r>
            <a:r>
              <a:rPr lang="en-US" baseline="0" dirty="0" smtClean="0"/>
              <a:t> of improvement this year????</a:t>
            </a:r>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19</a:t>
            </a:fld>
            <a:endParaRPr lang="en-US" dirty="0"/>
          </a:p>
        </p:txBody>
      </p:sp>
    </p:spTree>
    <p:extLst>
      <p:ext uri="{BB962C8B-B14F-4D97-AF65-F5344CB8AC3E}">
        <p14:creationId xmlns:p14="http://schemas.microsoft.com/office/powerpoint/2010/main" val="3849459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we want to identify a strength/area</a:t>
            </a:r>
            <a:r>
              <a:rPr lang="en-US" baseline="0" dirty="0" smtClean="0"/>
              <a:t> of improvement this year????</a:t>
            </a:r>
            <a:endParaRPr lang="en-US" dirty="0"/>
          </a:p>
        </p:txBody>
      </p:sp>
      <p:sp>
        <p:nvSpPr>
          <p:cNvPr id="4" name="Slide Number Placeholder 3"/>
          <p:cNvSpPr>
            <a:spLocks noGrp="1"/>
          </p:cNvSpPr>
          <p:nvPr>
            <p:ph type="sldNum" sz="quarter" idx="10"/>
          </p:nvPr>
        </p:nvSpPr>
        <p:spPr/>
        <p:txBody>
          <a:bodyPr/>
          <a:lstStyle/>
          <a:p>
            <a:fld id="{04D1A1EA-AB9F-444C-8DA9-99E7488F9A48}" type="slidenum">
              <a:rPr lang="en-US" smtClean="0"/>
              <a:t>50</a:t>
            </a:fld>
            <a:endParaRPr lang="en-US" dirty="0"/>
          </a:p>
        </p:txBody>
      </p:sp>
    </p:spTree>
    <p:extLst>
      <p:ext uri="{BB962C8B-B14F-4D97-AF65-F5344CB8AC3E}">
        <p14:creationId xmlns:p14="http://schemas.microsoft.com/office/powerpoint/2010/main" val="44561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1f is the lowest scored</a:t>
            </a:r>
            <a:r>
              <a:rPr lang="en-US" baseline="0" dirty="0"/>
              <a:t> item on the entire TOM 2.0</a:t>
            </a:r>
          </a:p>
          <a:p>
            <a:endParaRPr lang="en-US" baseline="0" dirty="0"/>
          </a:p>
        </p:txBody>
      </p:sp>
      <p:sp>
        <p:nvSpPr>
          <p:cNvPr id="4" name="Slide Number Placeholder 3"/>
          <p:cNvSpPr>
            <a:spLocks noGrp="1"/>
          </p:cNvSpPr>
          <p:nvPr>
            <p:ph type="sldNum" sz="quarter" idx="10"/>
          </p:nvPr>
        </p:nvSpPr>
        <p:spPr/>
        <p:txBody>
          <a:bodyPr/>
          <a:lstStyle/>
          <a:p>
            <a:fld id="{7945648C-1494-40CD-870A-02EC9BE4C1AA}" type="slidenum">
              <a:rPr lang="en-US" smtClean="0"/>
              <a:t>51</a:t>
            </a:fld>
            <a:endParaRPr lang="en-US" dirty="0"/>
          </a:p>
        </p:txBody>
      </p:sp>
    </p:spTree>
    <p:extLst>
      <p:ext uri="{BB962C8B-B14F-4D97-AF65-F5344CB8AC3E}">
        <p14:creationId xmlns:p14="http://schemas.microsoft.com/office/powerpoint/2010/main" val="3389417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45648C-1494-40CD-870A-02EC9BE4C1AA}" type="slidenum">
              <a:rPr lang="en-US" smtClean="0"/>
              <a:t>56</a:t>
            </a:fld>
            <a:endParaRPr lang="en-US" dirty="0"/>
          </a:p>
        </p:txBody>
      </p:sp>
    </p:spTree>
    <p:extLst>
      <p:ext uri="{BB962C8B-B14F-4D97-AF65-F5344CB8AC3E}">
        <p14:creationId xmlns:p14="http://schemas.microsoft.com/office/powerpoint/2010/main" val="403359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60477" y="2782945"/>
            <a:ext cx="6623044" cy="452119"/>
          </a:xfrm>
          <a:prstGeom prst="rect">
            <a:avLst/>
          </a:prstGeom>
        </p:spPr>
        <p:txBody>
          <a:bodyPr wrap="square" lIns="0" tIns="0" rIns="0" bIns="0">
            <a:spAutoFit/>
          </a:bodyPr>
          <a:lstStyle>
            <a:lvl1pPr>
              <a:defRPr sz="2800" b="1" i="0">
                <a:solidFill>
                  <a:srgbClr val="59595B"/>
                </a:solidFill>
                <a:latin typeface="Carlito"/>
                <a:cs typeface="Carlito"/>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6" name="Holder 6"/>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6" name="Holder 6"/>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7" name="Holder 7"/>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59595B"/>
                </a:solidFill>
                <a:latin typeface="Carlito"/>
                <a:cs typeface="Carlit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5" name="Holder 5"/>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4" name="Holder 4"/>
          <p:cNvSpPr>
            <a:spLocks noGrp="1"/>
          </p:cNvSpPr>
          <p:nvPr>
            <p:ph type="sldNum" sz="quarter" idx="7"/>
          </p:nvPr>
        </p:nvSpPr>
        <p:spPr/>
        <p:txBody>
          <a:bodyPr lIns="0" tIns="0" rIns="0" bIns="0"/>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76152" y="-48799"/>
            <a:ext cx="8191694" cy="1484630"/>
          </a:xfrm>
          <a:prstGeom prst="rect">
            <a:avLst/>
          </a:prstGeom>
        </p:spPr>
        <p:txBody>
          <a:bodyPr wrap="square" lIns="0" tIns="0" rIns="0" bIns="0">
            <a:spAutoFit/>
          </a:bodyPr>
          <a:lstStyle>
            <a:lvl1pPr>
              <a:defRPr sz="3600" b="0" i="0">
                <a:solidFill>
                  <a:srgbClr val="59595B"/>
                </a:solidFill>
                <a:latin typeface="Carlito"/>
                <a:cs typeface="Carlito"/>
              </a:defRPr>
            </a:lvl1pPr>
          </a:lstStyle>
          <a:p>
            <a:endParaRPr/>
          </a:p>
        </p:txBody>
      </p:sp>
      <p:sp>
        <p:nvSpPr>
          <p:cNvPr id="3" name="Holder 3"/>
          <p:cNvSpPr>
            <a:spLocks noGrp="1"/>
          </p:cNvSpPr>
          <p:nvPr>
            <p:ph type="body" idx="1"/>
          </p:nvPr>
        </p:nvSpPr>
        <p:spPr>
          <a:xfrm>
            <a:off x="679448" y="1898646"/>
            <a:ext cx="7792084" cy="446405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10/13/2021</a:t>
            </a:fld>
            <a:endParaRPr lang="en-US" dirty="0"/>
          </a:p>
        </p:txBody>
      </p:sp>
      <p:sp>
        <p:nvSpPr>
          <p:cNvPr id="6" name="Holder 6"/>
          <p:cNvSpPr>
            <a:spLocks noGrp="1"/>
          </p:cNvSpPr>
          <p:nvPr>
            <p:ph type="sldNum" sz="quarter" idx="7"/>
          </p:nvPr>
        </p:nvSpPr>
        <p:spPr>
          <a:xfrm>
            <a:off x="8658207" y="6656024"/>
            <a:ext cx="307975" cy="254000"/>
          </a:xfrm>
          <a:prstGeom prst="rect">
            <a:avLst/>
          </a:prstGeom>
        </p:spPr>
        <p:txBody>
          <a:bodyPr wrap="square" lIns="0" tIns="0" rIns="0" bIns="0">
            <a:spAutoFit/>
          </a:bodyPr>
          <a:lstStyle>
            <a:lvl1pPr>
              <a:defRPr sz="1800" b="0" i="0">
                <a:solidFill>
                  <a:schemeClr val="bg1"/>
                </a:solidFill>
                <a:latin typeface="Carlito"/>
                <a:cs typeface="Carlito"/>
              </a:defRPr>
            </a:lvl1pPr>
          </a:lstStyle>
          <a:p>
            <a:pPr marL="38100">
              <a:lnSpc>
                <a:spcPts val="181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8.jp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1</a:t>
            </a:r>
            <a:endParaRPr sz="1400" dirty="0">
              <a:latin typeface="Carlito"/>
              <a:cs typeface="Carlito"/>
            </a:endParaRPr>
          </a:p>
        </p:txBody>
      </p:sp>
      <p:sp>
        <p:nvSpPr>
          <p:cNvPr id="3" name="object 3"/>
          <p:cNvSpPr/>
          <p:nvPr/>
        </p:nvSpPr>
        <p:spPr>
          <a:xfrm>
            <a:off x="0" y="1753946"/>
            <a:ext cx="9144000" cy="74930"/>
          </a:xfrm>
          <a:custGeom>
            <a:avLst/>
            <a:gdLst/>
            <a:ahLst/>
            <a:cxnLst/>
            <a:rect l="l" t="t" r="r" b="b"/>
            <a:pathLst>
              <a:path w="9144000" h="74930">
                <a:moveTo>
                  <a:pt x="9143981" y="74852"/>
                </a:moveTo>
                <a:lnTo>
                  <a:pt x="0" y="74852"/>
                </a:lnTo>
                <a:lnTo>
                  <a:pt x="0" y="0"/>
                </a:lnTo>
                <a:lnTo>
                  <a:pt x="9143981" y="0"/>
                </a:lnTo>
                <a:lnTo>
                  <a:pt x="9143981" y="74852"/>
                </a:lnTo>
                <a:close/>
              </a:path>
            </a:pathLst>
          </a:custGeom>
          <a:solidFill>
            <a:srgbClr val="3A2154"/>
          </a:solidFill>
        </p:spPr>
        <p:txBody>
          <a:bodyPr wrap="square" lIns="0" tIns="0" rIns="0" bIns="0" rtlCol="0"/>
          <a:lstStyle/>
          <a:p>
            <a:endParaRPr dirty="0"/>
          </a:p>
        </p:txBody>
      </p:sp>
      <p:sp>
        <p:nvSpPr>
          <p:cNvPr id="4" name="object 4"/>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0" name="object 10"/>
          <p:cNvSpPr txBox="1">
            <a:spLocks noGrp="1"/>
          </p:cNvSpPr>
          <p:nvPr>
            <p:ph type="title"/>
          </p:nvPr>
        </p:nvSpPr>
        <p:spPr>
          <a:xfrm>
            <a:off x="418787" y="1699250"/>
            <a:ext cx="8305782" cy="1844095"/>
          </a:xfrm>
          <a:prstGeom prst="rect">
            <a:avLst/>
          </a:prstGeom>
        </p:spPr>
        <p:txBody>
          <a:bodyPr vert="horz" wrap="square" lIns="0" tIns="35560" rIns="0" bIns="0" rtlCol="0">
            <a:spAutoFit/>
          </a:bodyPr>
          <a:lstStyle/>
          <a:p>
            <a:pPr marL="12700" marR="5080" indent="923925" algn="ctr">
              <a:lnSpc>
                <a:spcPts val="4720"/>
              </a:lnSpc>
              <a:spcBef>
                <a:spcPts val="280"/>
              </a:spcBef>
            </a:pPr>
            <a:r>
              <a:rPr lang="en-US" sz="3950" b="1" spc="-5" dirty="0" smtClean="0">
                <a:solidFill>
                  <a:srgbClr val="3A2154"/>
                </a:solidFill>
                <a:latin typeface="Carlito"/>
                <a:cs typeface="Carlito"/>
              </a:rPr>
              <a:t/>
            </a:r>
            <a:br>
              <a:rPr lang="en-US" sz="3950" b="1" spc="-5" dirty="0" smtClean="0">
                <a:solidFill>
                  <a:srgbClr val="3A2154"/>
                </a:solidFill>
                <a:latin typeface="Carlito"/>
                <a:cs typeface="Carlito"/>
              </a:rPr>
            </a:br>
            <a:r>
              <a:rPr lang="en-US" sz="3950" b="1" spc="-5" dirty="0" smtClean="0">
                <a:solidFill>
                  <a:srgbClr val="3A2154"/>
                </a:solidFill>
              </a:rPr>
              <a:t>Massachusetts Children’s </a:t>
            </a:r>
            <a:r>
              <a:rPr sz="3950" b="1" spc="-5" dirty="0" smtClean="0">
                <a:solidFill>
                  <a:srgbClr val="3A2154"/>
                </a:solidFill>
                <a:latin typeface="Carlito"/>
                <a:cs typeface="Carlito"/>
              </a:rPr>
              <a:t>Behavioral </a:t>
            </a:r>
            <a:r>
              <a:rPr sz="3950" b="1" spc="-5" dirty="0">
                <a:solidFill>
                  <a:srgbClr val="3A2154"/>
                </a:solidFill>
                <a:latin typeface="Carlito"/>
                <a:cs typeface="Carlito"/>
              </a:rPr>
              <a:t>Health Initiative</a:t>
            </a:r>
            <a:r>
              <a:rPr sz="3950" b="1" spc="15" dirty="0">
                <a:solidFill>
                  <a:srgbClr val="3A2154"/>
                </a:solidFill>
                <a:latin typeface="Carlito"/>
                <a:cs typeface="Carlito"/>
              </a:rPr>
              <a:t> </a:t>
            </a:r>
            <a:r>
              <a:rPr sz="3950" b="1" spc="-5" dirty="0">
                <a:solidFill>
                  <a:srgbClr val="3A2154"/>
                </a:solidFill>
                <a:latin typeface="Carlito"/>
                <a:cs typeface="Carlito"/>
              </a:rPr>
              <a:t>(CBHI)</a:t>
            </a:r>
            <a:endParaRPr sz="3950" dirty="0">
              <a:latin typeface="Carlito"/>
              <a:cs typeface="Carlito"/>
            </a:endParaRPr>
          </a:p>
        </p:txBody>
      </p:sp>
      <p:sp>
        <p:nvSpPr>
          <p:cNvPr id="11" name="object 11"/>
          <p:cNvSpPr txBox="1"/>
          <p:nvPr/>
        </p:nvSpPr>
        <p:spPr>
          <a:xfrm>
            <a:off x="718739" y="4006331"/>
            <a:ext cx="7691755" cy="811761"/>
          </a:xfrm>
          <a:prstGeom prst="rect">
            <a:avLst/>
          </a:prstGeom>
        </p:spPr>
        <p:txBody>
          <a:bodyPr vert="horz" wrap="square" lIns="0" tIns="72390" rIns="0" bIns="0" rtlCol="0">
            <a:spAutoFit/>
          </a:bodyPr>
          <a:lstStyle/>
          <a:p>
            <a:pPr algn="ctr">
              <a:lnSpc>
                <a:spcPct val="100000"/>
              </a:lnSpc>
              <a:spcBef>
                <a:spcPts val="570"/>
              </a:spcBef>
            </a:pPr>
            <a:r>
              <a:rPr sz="2400" b="1" spc="-5" dirty="0">
                <a:solidFill>
                  <a:srgbClr val="878787"/>
                </a:solidFill>
                <a:latin typeface="Carlito"/>
                <a:cs typeface="Carlito"/>
              </a:rPr>
              <a:t>Summary of </a:t>
            </a:r>
            <a:r>
              <a:rPr sz="2400" b="1" spc="-5" dirty="0" smtClean="0">
                <a:solidFill>
                  <a:srgbClr val="878787"/>
                </a:solidFill>
                <a:latin typeface="Carlito"/>
                <a:cs typeface="Carlito"/>
              </a:rPr>
              <a:t>FY20</a:t>
            </a:r>
            <a:r>
              <a:rPr lang="en-US" sz="2400" b="1" spc="-5" dirty="0" smtClean="0">
                <a:solidFill>
                  <a:srgbClr val="878787"/>
                </a:solidFill>
                <a:latin typeface="Carlito"/>
                <a:cs typeface="Carlito"/>
              </a:rPr>
              <a:t>21</a:t>
            </a:r>
            <a:r>
              <a:rPr sz="2400" b="1" spc="-5" dirty="0" smtClean="0">
                <a:solidFill>
                  <a:srgbClr val="878787"/>
                </a:solidFill>
                <a:latin typeface="Carlito"/>
                <a:cs typeface="Carlito"/>
              </a:rPr>
              <a:t> </a:t>
            </a:r>
            <a:r>
              <a:rPr sz="2400" b="1" spc="-5" dirty="0">
                <a:solidFill>
                  <a:srgbClr val="878787"/>
                </a:solidFill>
                <a:latin typeface="Carlito"/>
                <a:cs typeface="Carlito"/>
              </a:rPr>
              <a:t>Wraparound Fidelity Monitoring</a:t>
            </a:r>
            <a:r>
              <a:rPr sz="2400" b="1" spc="-75" dirty="0">
                <a:solidFill>
                  <a:srgbClr val="878787"/>
                </a:solidFill>
                <a:latin typeface="Carlito"/>
                <a:cs typeface="Carlito"/>
              </a:rPr>
              <a:t> </a:t>
            </a:r>
            <a:r>
              <a:rPr sz="2400" b="1" spc="-5" dirty="0" smtClean="0">
                <a:solidFill>
                  <a:srgbClr val="878787"/>
                </a:solidFill>
                <a:latin typeface="Carlito"/>
                <a:cs typeface="Carlito"/>
              </a:rPr>
              <a:t>Results</a:t>
            </a:r>
            <a:endParaRPr sz="2400" dirty="0">
              <a:latin typeface="Carlito"/>
              <a:cs typeface="Carlito"/>
            </a:endParaRPr>
          </a:p>
        </p:txBody>
      </p:sp>
      <p:sp>
        <p:nvSpPr>
          <p:cNvPr id="12" name="object 12"/>
          <p:cNvSpPr/>
          <p:nvPr/>
        </p:nvSpPr>
        <p:spPr>
          <a:xfrm>
            <a:off x="7162786" y="485776"/>
            <a:ext cx="1600196" cy="914398"/>
          </a:xfrm>
          <a:prstGeom prst="rect">
            <a:avLst/>
          </a:prstGeom>
          <a:blipFill>
            <a:blip r:embed="rId2" cstate="print"/>
            <a:stretch>
              <a:fillRect/>
            </a:stretch>
          </a:blipFill>
        </p:spPr>
        <p:txBody>
          <a:bodyPr wrap="square" lIns="0" tIns="0" rIns="0" bIns="0" rtlCol="0"/>
          <a:lstStyle/>
          <a:p>
            <a:endParaRPr dirty="0"/>
          </a:p>
        </p:txBody>
      </p:sp>
      <p:sp>
        <p:nvSpPr>
          <p:cNvPr id="13" name="object 13"/>
          <p:cNvSpPr/>
          <p:nvPr/>
        </p:nvSpPr>
        <p:spPr>
          <a:xfrm>
            <a:off x="231776" y="231777"/>
            <a:ext cx="1368422" cy="1368422"/>
          </a:xfrm>
          <a:prstGeom prst="rect">
            <a:avLst/>
          </a:prstGeom>
          <a:blipFill>
            <a:blip r:embed="rId3" cstate="print"/>
            <a:stretch>
              <a:fillRect/>
            </a:stretch>
          </a:blipFill>
        </p:spPr>
        <p:txBody>
          <a:bodyPr wrap="square" lIns="0" tIns="0" rIns="0" bIns="0" rtlCol="0"/>
          <a:lstStyle/>
          <a:p>
            <a:endParaRPr dirty="0"/>
          </a:p>
        </p:txBody>
      </p:sp>
      <p:sp>
        <p:nvSpPr>
          <p:cNvPr id="14" name="object 14"/>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1</a:t>
            </a:fld>
            <a:endParaRPr sz="1800" dirty="0">
              <a:latin typeface="Carlito"/>
              <a:cs typeface="Carlito"/>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txBox="1"/>
          <p:nvPr/>
        </p:nvSpPr>
        <p:spPr>
          <a:xfrm>
            <a:off x="1444622" y="2645531"/>
            <a:ext cx="6556378"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59595B"/>
                </a:solidFill>
                <a:latin typeface="Carlito"/>
                <a:cs typeface="Carlito"/>
              </a:rPr>
              <a:t>MASSACHUSETTS</a:t>
            </a:r>
            <a:r>
              <a:rPr sz="3600" b="1" spc="-85" dirty="0">
                <a:solidFill>
                  <a:srgbClr val="59595B"/>
                </a:solidFill>
                <a:latin typeface="Carlito"/>
                <a:cs typeface="Carlito"/>
              </a:rPr>
              <a:t> </a:t>
            </a:r>
            <a:r>
              <a:rPr sz="3600" b="1" spc="-10" dirty="0">
                <a:solidFill>
                  <a:srgbClr val="59595B"/>
                </a:solidFill>
                <a:latin typeface="Carlito"/>
                <a:cs typeface="Carlito"/>
              </a:rPr>
              <a:t>RESULTS</a:t>
            </a:r>
            <a:endParaRPr sz="3600" dirty="0">
              <a:latin typeface="Carlito"/>
              <a:cs typeface="Carlito"/>
            </a:endParaRPr>
          </a:p>
        </p:txBody>
      </p:sp>
      <p:sp>
        <p:nvSpPr>
          <p:cNvPr id="6" name="object 6"/>
          <p:cNvSpPr txBox="1"/>
          <p:nvPr/>
        </p:nvSpPr>
        <p:spPr>
          <a:xfrm>
            <a:off x="1444622" y="3886482"/>
            <a:ext cx="49561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Scores on the WFI-EZ </a:t>
            </a:r>
            <a:r>
              <a:rPr sz="2400" dirty="0">
                <a:latin typeface="Carlito"/>
                <a:cs typeface="Carlito"/>
              </a:rPr>
              <a:t>&amp; </a:t>
            </a:r>
            <a:r>
              <a:rPr sz="2400" spc="-5" dirty="0">
                <a:latin typeface="Carlito"/>
                <a:cs typeface="Carlito"/>
              </a:rPr>
              <a:t>TOM</a:t>
            </a:r>
            <a:r>
              <a:rPr sz="2400" spc="-85" dirty="0">
                <a:latin typeface="Carlito"/>
                <a:cs typeface="Carlito"/>
              </a:rPr>
              <a:t> </a:t>
            </a:r>
            <a:r>
              <a:rPr sz="2400" spc="-5" dirty="0">
                <a:latin typeface="Carlito"/>
                <a:cs typeface="Carlito"/>
              </a:rPr>
              <a:t>2.0</a:t>
            </a:r>
            <a:endParaRPr sz="2400" dirty="0">
              <a:latin typeface="Carlito"/>
              <a:cs typeface="Carlito"/>
            </a:endParaRPr>
          </a:p>
        </p:txBody>
      </p:sp>
      <p:sp>
        <p:nvSpPr>
          <p:cNvPr id="7" name="object 7"/>
          <p:cNvSpPr/>
          <p:nvPr/>
        </p:nvSpPr>
        <p:spPr>
          <a:xfrm>
            <a:off x="1576644" y="518533"/>
            <a:ext cx="2398216" cy="969100"/>
          </a:xfrm>
          <a:prstGeom prst="rect">
            <a:avLst/>
          </a:prstGeom>
          <a:blipFill>
            <a:blip r:embed="rId2" cstate="print"/>
            <a:stretch>
              <a:fillRect/>
            </a:stretch>
          </a:blipFill>
        </p:spPr>
        <p:txBody>
          <a:bodyPr wrap="square" lIns="0" tIns="0" rIns="0" bIns="0" rtlCol="0"/>
          <a:lstStyle/>
          <a:p>
            <a:endParaRPr dirty="0"/>
          </a:p>
        </p:txBody>
      </p:sp>
      <p:sp>
        <p:nvSpPr>
          <p:cNvPr id="8" name="object 8"/>
          <p:cNvSpPr/>
          <p:nvPr/>
        </p:nvSpPr>
        <p:spPr>
          <a:xfrm>
            <a:off x="5244051" y="507726"/>
            <a:ext cx="2363288" cy="1003412"/>
          </a:xfrm>
          <a:prstGeom prst="rect">
            <a:avLst/>
          </a:prstGeom>
          <a:blipFill>
            <a:blip r:embed="rId3"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10</a:t>
            </a:fld>
            <a:endParaRPr dirty="0"/>
          </a:p>
        </p:txBody>
      </p:sp>
    </p:spTree>
    <p:extLst>
      <p:ext uri="{BB962C8B-B14F-4D97-AF65-F5344CB8AC3E}">
        <p14:creationId xmlns:p14="http://schemas.microsoft.com/office/powerpoint/2010/main" val="3491142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p:nvPr/>
        </p:nvSpPr>
        <p:spPr>
          <a:xfrm>
            <a:off x="7368513" y="15884"/>
            <a:ext cx="1433953" cy="669877"/>
          </a:xfrm>
          <a:prstGeom prst="rect">
            <a:avLst/>
          </a:prstGeom>
          <a:blipFill>
            <a:blip r:embed="rId2" cstate="print"/>
            <a:stretch>
              <a:fillRect/>
            </a:stretch>
          </a:blipFill>
        </p:spPr>
        <p:txBody>
          <a:bodyPr wrap="square" lIns="0" tIns="0" rIns="0" bIns="0" rtlCol="0"/>
          <a:lstStyle/>
          <a:p>
            <a:endParaRPr dirty="0"/>
          </a:p>
        </p:txBody>
      </p:sp>
      <p:sp>
        <p:nvSpPr>
          <p:cNvPr id="2" name="object 2"/>
          <p:cNvSpPr txBox="1">
            <a:spLocks noGrp="1"/>
          </p:cNvSpPr>
          <p:nvPr>
            <p:ph type="title"/>
          </p:nvPr>
        </p:nvSpPr>
        <p:spPr>
          <a:xfrm>
            <a:off x="2900217" y="84886"/>
            <a:ext cx="4092845" cy="505267"/>
          </a:xfrm>
          <a:prstGeom prst="rect">
            <a:avLst/>
          </a:prstGeom>
        </p:spPr>
        <p:txBody>
          <a:bodyPr vert="horz" wrap="square" lIns="0" tIns="12700" rIns="0" bIns="0" rtlCol="0">
            <a:spAutoFit/>
          </a:bodyPr>
          <a:lstStyle/>
          <a:p>
            <a:pPr marL="12700">
              <a:lnSpc>
                <a:spcPct val="100000"/>
              </a:lnSpc>
              <a:spcBef>
                <a:spcPts val="100"/>
              </a:spcBef>
            </a:pPr>
            <a:r>
              <a:rPr sz="3200" spc="-5" dirty="0"/>
              <a:t>Youth</a:t>
            </a:r>
            <a:r>
              <a:rPr sz="3200" spc="-90" dirty="0"/>
              <a:t> </a:t>
            </a:r>
            <a:r>
              <a:rPr sz="3200" spc="-5" dirty="0"/>
              <a:t>Summary</a:t>
            </a:r>
            <a:endParaRPr sz="3200" dirty="0"/>
          </a:p>
        </p:txBody>
      </p:sp>
      <p:graphicFrame>
        <p:nvGraphicFramePr>
          <p:cNvPr id="3" name="object 3"/>
          <p:cNvGraphicFramePr>
            <a:graphicFrameLocks noGrp="1"/>
          </p:cNvGraphicFramePr>
          <p:nvPr>
            <p:extLst>
              <p:ext uri="{D42A27DB-BD31-4B8C-83A1-F6EECF244321}">
                <p14:modId xmlns:p14="http://schemas.microsoft.com/office/powerpoint/2010/main" val="541178759"/>
              </p:ext>
            </p:extLst>
          </p:nvPr>
        </p:nvGraphicFramePr>
        <p:xfrm>
          <a:off x="616386" y="628419"/>
          <a:ext cx="3581400" cy="5565241"/>
        </p:xfrm>
        <a:graphic>
          <a:graphicData uri="http://schemas.openxmlformats.org/drawingml/2006/table">
            <a:tbl>
              <a:tblPr firstRow="1" bandRow="1">
                <a:tableStyleId>{2D5ABB26-0587-4C30-8999-92F81FD0307C}</a:tableStyleId>
              </a:tblPr>
              <a:tblGrid>
                <a:gridCol w="1981200"/>
                <a:gridCol w="800100"/>
                <a:gridCol w="800100"/>
              </a:tblGrid>
              <a:tr h="339099">
                <a:tc gridSpan="3">
                  <a:txBody>
                    <a:bodyPr/>
                    <a:lstStyle/>
                    <a:p>
                      <a:pPr algn="ctr">
                        <a:lnSpc>
                          <a:spcPct val="100000"/>
                        </a:lnSpc>
                        <a:spcBef>
                          <a:spcPts val="235"/>
                        </a:spcBef>
                      </a:pPr>
                      <a:r>
                        <a:rPr sz="1600" b="1" spc="-5" dirty="0">
                          <a:solidFill>
                            <a:srgbClr val="FFFFFF"/>
                          </a:solidFill>
                          <a:latin typeface="Carlito"/>
                          <a:cs typeface="Carlito"/>
                        </a:rPr>
                        <a:t>WFI-EZ</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hMerge="1">
                  <a:txBody>
                    <a:bodyPr/>
                    <a:lstStyle/>
                    <a:p>
                      <a:endParaRPr/>
                    </a:p>
                  </a:txBody>
                  <a:tcPr marL="0" marR="0" marT="0" marB="0"/>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Number of Youth</a:t>
                      </a:r>
                      <a:r>
                        <a:rPr sz="1100" b="1" spc="-25" dirty="0">
                          <a:latin typeface="Carlito"/>
                          <a:cs typeface="Carlito"/>
                        </a:rPr>
                        <a:t> </a:t>
                      </a:r>
                      <a:r>
                        <a:rPr sz="1100" b="1" spc="-5" dirty="0">
                          <a:latin typeface="Carlito"/>
                          <a:cs typeface="Carlito"/>
                        </a:rPr>
                        <a:t>Assessed</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gridSpan="2">
                  <a:txBody>
                    <a:bodyPr/>
                    <a:lstStyle/>
                    <a:p>
                      <a:pPr marL="194945">
                        <a:lnSpc>
                          <a:spcPct val="100000"/>
                        </a:lnSpc>
                        <a:spcBef>
                          <a:spcPts val="254"/>
                        </a:spcBef>
                      </a:pPr>
                      <a:r>
                        <a:rPr sz="1100" spc="-5" dirty="0" smtClean="0">
                          <a:latin typeface="Carlito"/>
                          <a:cs typeface="Carlito"/>
                        </a:rPr>
                        <a:t>6</a:t>
                      </a:r>
                      <a:r>
                        <a:rPr lang="en-US" sz="1100" spc="-5" dirty="0" smtClean="0">
                          <a:latin typeface="Carlito"/>
                          <a:cs typeface="Carlito"/>
                        </a:rPr>
                        <a:t>14</a:t>
                      </a:r>
                      <a:r>
                        <a:rPr sz="1100" spc="-5" dirty="0" smtClean="0">
                          <a:latin typeface="Carlito"/>
                          <a:cs typeface="Carlito"/>
                        </a:rPr>
                        <a:t> </a:t>
                      </a:r>
                      <a:r>
                        <a:rPr sz="1100" spc="-5" dirty="0">
                          <a:latin typeface="Carlito"/>
                          <a:cs typeface="Carlito"/>
                        </a:rPr>
                        <a:t>forms </a:t>
                      </a:r>
                      <a:r>
                        <a:rPr sz="1100" dirty="0">
                          <a:latin typeface="Carlito"/>
                          <a:cs typeface="Carlito"/>
                        </a:rPr>
                        <a:t>and</a:t>
                      </a:r>
                      <a:r>
                        <a:rPr sz="1100" spc="-35" dirty="0">
                          <a:latin typeface="Carlito"/>
                          <a:cs typeface="Carlito"/>
                        </a:rPr>
                        <a:t> </a:t>
                      </a:r>
                      <a:r>
                        <a:rPr sz="1100" spc="-5" dirty="0">
                          <a:latin typeface="Carlito"/>
                          <a:cs typeface="Carlito"/>
                        </a:rPr>
                        <a:t>youth</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Age of Youth </a:t>
                      </a:r>
                      <a:r>
                        <a:rPr sz="1100" b="1" dirty="0">
                          <a:latin typeface="Carlito"/>
                          <a:cs typeface="Carlito"/>
                        </a:rPr>
                        <a:t>&amp;</a:t>
                      </a:r>
                      <a:r>
                        <a:rPr sz="1100" b="1" spc="-15" dirty="0">
                          <a:latin typeface="Carlito"/>
                          <a:cs typeface="Carlito"/>
                        </a:rPr>
                        <a:t> </a:t>
                      </a:r>
                      <a:r>
                        <a:rPr sz="1100" b="1" spc="-5" dirty="0">
                          <a:latin typeface="Carlito"/>
                          <a:cs typeface="Carlito"/>
                        </a:rPr>
                        <a:t>Frequencies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Mean</a:t>
                      </a:r>
                      <a:r>
                        <a:rPr sz="1100" spc="-10" dirty="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R="2540" algn="ctr">
                        <a:lnSpc>
                          <a:spcPct val="100000"/>
                        </a:lnSpc>
                        <a:spcBef>
                          <a:spcPts val="254"/>
                        </a:spcBef>
                      </a:pPr>
                      <a:r>
                        <a:rPr lang="en-US" sz="1100" spc="-5" dirty="0" smtClean="0">
                          <a:latin typeface="Carlito"/>
                          <a:cs typeface="Carlito"/>
                        </a:rPr>
                        <a:t>12</a:t>
                      </a:r>
                      <a:r>
                        <a:rPr sz="1100" spc="-10" dirty="0" smtClean="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Range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R="635" algn="ctr">
                        <a:lnSpc>
                          <a:spcPct val="100000"/>
                        </a:lnSpc>
                        <a:spcBef>
                          <a:spcPts val="254"/>
                        </a:spcBef>
                      </a:pPr>
                      <a:r>
                        <a:rPr lang="en-US" sz="1100" dirty="0" smtClean="0">
                          <a:latin typeface="Carlito"/>
                          <a:cs typeface="Carlito"/>
                        </a:rPr>
                        <a:t>0</a:t>
                      </a:r>
                      <a:r>
                        <a:rPr sz="1100" dirty="0" smtClean="0">
                          <a:latin typeface="Carlito"/>
                          <a:cs typeface="Carlito"/>
                        </a:rPr>
                        <a:t> </a:t>
                      </a:r>
                      <a:r>
                        <a:rPr sz="1100" dirty="0">
                          <a:latin typeface="Carlito"/>
                          <a:cs typeface="Carlito"/>
                        </a:rPr>
                        <a:t>–</a:t>
                      </a:r>
                      <a:r>
                        <a:rPr sz="1100" spc="-20" dirty="0">
                          <a:latin typeface="Carlito"/>
                          <a:cs typeface="Carlito"/>
                        </a:rPr>
                        <a:t> </a:t>
                      </a:r>
                      <a:r>
                        <a:rPr sz="1100" spc="-5" dirty="0" smtClean="0">
                          <a:latin typeface="Carlito"/>
                          <a:cs typeface="Carlito"/>
                        </a:rPr>
                        <a:t>1</a:t>
                      </a:r>
                      <a:r>
                        <a:rPr lang="en-US" sz="1100" spc="-5" dirty="0" smtClean="0">
                          <a:latin typeface="Carlito"/>
                          <a:cs typeface="Carlito"/>
                        </a:rPr>
                        <a:t>9</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0-4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R="2540" algn="ctr">
                        <a:lnSpc>
                          <a:spcPct val="100000"/>
                        </a:lnSpc>
                        <a:spcBef>
                          <a:spcPts val="254"/>
                        </a:spcBef>
                      </a:pPr>
                      <a:r>
                        <a:rPr lang="en-US" sz="1100" spc="-5" dirty="0" smtClean="0">
                          <a:latin typeface="Carlito"/>
                          <a:cs typeface="Carlito"/>
                        </a:rPr>
                        <a:t>25</a:t>
                      </a:r>
                      <a:r>
                        <a:rPr sz="1100" spc="-10" dirty="0" smtClean="0">
                          <a:latin typeface="Carlito"/>
                          <a:cs typeface="Carlito"/>
                        </a:rPr>
                        <a:t> </a:t>
                      </a:r>
                      <a:r>
                        <a:rPr sz="1100" spc="-5" dirty="0">
                          <a:latin typeface="Carlito"/>
                          <a:cs typeface="Carlito"/>
                        </a:rPr>
                        <a:t>(4%)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5-9</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L="508000">
                        <a:lnSpc>
                          <a:spcPct val="100000"/>
                        </a:lnSpc>
                        <a:spcBef>
                          <a:spcPts val="254"/>
                        </a:spcBef>
                      </a:pPr>
                      <a:r>
                        <a:rPr lang="en-US" sz="1100" spc="-5" dirty="0" smtClean="0">
                          <a:latin typeface="Carlito"/>
                          <a:cs typeface="Carlito"/>
                        </a:rPr>
                        <a:t>190</a:t>
                      </a:r>
                      <a:r>
                        <a:rPr sz="1100" spc="-15" dirty="0" smtClean="0">
                          <a:latin typeface="Carlito"/>
                          <a:cs typeface="Carlito"/>
                        </a:rPr>
                        <a:t> </a:t>
                      </a:r>
                      <a:r>
                        <a:rPr sz="1100" spc="-5" dirty="0">
                          <a:latin typeface="Carlito"/>
                          <a:cs typeface="Carlito"/>
                        </a:rPr>
                        <a:t>(</a:t>
                      </a:r>
                      <a:r>
                        <a:rPr sz="1100" spc="-5" dirty="0" smtClean="0">
                          <a:latin typeface="Carlito"/>
                          <a:cs typeface="Carlito"/>
                        </a:rPr>
                        <a:t>3</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10-14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L="508000">
                        <a:lnSpc>
                          <a:spcPct val="100000"/>
                        </a:lnSpc>
                        <a:spcBef>
                          <a:spcPts val="254"/>
                        </a:spcBef>
                      </a:pPr>
                      <a:r>
                        <a:rPr lang="en-US" sz="1100" spc="-5" dirty="0" smtClean="0">
                          <a:latin typeface="Carlito"/>
                          <a:cs typeface="Carlito"/>
                        </a:rPr>
                        <a:t>241</a:t>
                      </a:r>
                      <a:r>
                        <a:rPr sz="1100" spc="-15" dirty="0" smtClean="0">
                          <a:latin typeface="Carlito"/>
                          <a:cs typeface="Carlito"/>
                        </a:rPr>
                        <a:t> </a:t>
                      </a:r>
                      <a:r>
                        <a:rPr sz="1100" spc="-5" dirty="0">
                          <a:latin typeface="Carlito"/>
                          <a:cs typeface="Carlito"/>
                        </a:rPr>
                        <a:t>(</a:t>
                      </a:r>
                      <a:r>
                        <a:rPr sz="1100" spc="-5" dirty="0" smtClean="0">
                          <a:latin typeface="Carlito"/>
                          <a:cs typeface="Carlito"/>
                        </a:rPr>
                        <a:t>3</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131450">
                <a:tc>
                  <a:txBody>
                    <a:bodyPr/>
                    <a:lstStyle/>
                    <a:p>
                      <a:pPr marL="243204">
                        <a:lnSpc>
                          <a:spcPct val="100000"/>
                        </a:lnSpc>
                        <a:spcBef>
                          <a:spcPts val="254"/>
                        </a:spcBef>
                      </a:pPr>
                      <a:r>
                        <a:rPr sz="1100" spc="-5" dirty="0" smtClean="0">
                          <a:latin typeface="Carlito"/>
                          <a:cs typeface="Carlito"/>
                        </a:rPr>
                        <a:t>15-1</a:t>
                      </a:r>
                      <a:r>
                        <a:rPr lang="en-US" sz="1100" spc="-5" dirty="0" smtClean="0">
                          <a:latin typeface="Carlito"/>
                          <a:cs typeface="Carlito"/>
                        </a:rPr>
                        <a:t>8</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gridSpan="2">
                  <a:txBody>
                    <a:bodyPr/>
                    <a:lstStyle/>
                    <a:p>
                      <a:pPr marL="508000">
                        <a:lnSpc>
                          <a:spcPct val="100000"/>
                        </a:lnSpc>
                        <a:spcBef>
                          <a:spcPts val="254"/>
                        </a:spcBef>
                      </a:pPr>
                      <a:r>
                        <a:rPr lang="en-US" sz="1100" spc="-5" dirty="0" smtClean="0">
                          <a:latin typeface="Carlito"/>
                          <a:cs typeface="Carlito"/>
                        </a:rPr>
                        <a:t>155</a:t>
                      </a:r>
                      <a:r>
                        <a:rPr sz="1100" spc="-15" dirty="0" smtClean="0">
                          <a:latin typeface="Carlito"/>
                          <a:cs typeface="Carlito"/>
                        </a:rPr>
                        <a:t> </a:t>
                      </a:r>
                      <a:r>
                        <a:rPr sz="1100" spc="-5" dirty="0">
                          <a:latin typeface="Carlito"/>
                          <a:cs typeface="Carlito"/>
                        </a:rPr>
                        <a:t>(</a:t>
                      </a:r>
                      <a:r>
                        <a:rPr sz="1100" spc="-5" dirty="0" smtClean="0">
                          <a:latin typeface="Carlito"/>
                          <a:cs typeface="Carlito"/>
                        </a:rPr>
                        <a:t>2</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hMerge="1">
                  <a:txBody>
                    <a:bodyPr/>
                    <a:lstStyle/>
                    <a:p>
                      <a:endParaRPr/>
                    </a:p>
                  </a:txBody>
                  <a:tcPr marL="0" marR="0" marT="0" marB="0"/>
                </a:tc>
              </a:tr>
              <a:tr h="293936">
                <a:tc>
                  <a:txBody>
                    <a:bodyPr/>
                    <a:lstStyle/>
                    <a:p>
                      <a:pPr marL="243204">
                        <a:lnSpc>
                          <a:spcPct val="100000"/>
                        </a:lnSpc>
                        <a:spcBef>
                          <a:spcPts val="254"/>
                        </a:spcBef>
                      </a:pPr>
                      <a:r>
                        <a:rPr lang="en-US" sz="1100" dirty="0" smtClean="0">
                          <a:latin typeface="Carlito"/>
                          <a:cs typeface="Carlito"/>
                        </a:rPr>
                        <a:t>19 and older </a:t>
                      </a:r>
                      <a:endParaRPr sz="1100" dirty="0">
                        <a:latin typeface="Carlito"/>
                        <a:cs typeface="Carlito"/>
                      </a:endParaRPr>
                    </a:p>
                  </a:txBody>
                  <a:tcPr marL="0" marR="0" marT="323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8CFE6"/>
                    </a:solidFill>
                  </a:tcPr>
                </a:tc>
                <a:tc gridSpan="2">
                  <a:txBody>
                    <a:bodyPr/>
                    <a:lstStyle/>
                    <a:p>
                      <a:pPr marL="508000">
                        <a:lnSpc>
                          <a:spcPct val="100000"/>
                        </a:lnSpc>
                        <a:spcBef>
                          <a:spcPts val="254"/>
                        </a:spcBef>
                      </a:pPr>
                      <a:r>
                        <a:rPr lang="en-US" sz="1100" dirty="0" smtClean="0">
                          <a:latin typeface="Carlito"/>
                          <a:cs typeface="Carlito"/>
                        </a:rPr>
                        <a:t>  3 (&lt;1%)</a:t>
                      </a:r>
                      <a:endParaRPr sz="1100" dirty="0">
                        <a:latin typeface="Carlito"/>
                        <a:cs typeface="Carlito"/>
                      </a:endParaRPr>
                    </a:p>
                  </a:txBody>
                  <a:tcPr marL="0" marR="0" marT="3238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8CFE6"/>
                    </a:solidFill>
                  </a:tcPr>
                </a:tc>
                <a:tc hMerge="1">
                  <a:txBody>
                    <a:bodyPr/>
                    <a:lstStyle/>
                    <a:p>
                      <a:endParaRPr lang="en-US"/>
                    </a:p>
                  </a:txBody>
                  <a:tcPr/>
                </a:tc>
              </a:tr>
              <a:tr h="262899">
                <a:tc>
                  <a:txBody>
                    <a:bodyPr/>
                    <a:lstStyle/>
                    <a:p>
                      <a:pPr marL="243204">
                        <a:lnSpc>
                          <a:spcPct val="100000"/>
                        </a:lnSpc>
                        <a:spcBef>
                          <a:spcPts val="254"/>
                        </a:spcBef>
                      </a:pPr>
                      <a:r>
                        <a:rPr sz="1100" spc="-5" dirty="0">
                          <a:latin typeface="Carlito"/>
                          <a:cs typeface="Carlito"/>
                        </a:rPr>
                        <a:t>Missing</a:t>
                      </a:r>
                      <a:endParaRPr sz="1100" dirty="0">
                        <a:latin typeface="Carlito"/>
                        <a:cs typeface="Carlito"/>
                      </a:endParaRPr>
                    </a:p>
                  </a:txBody>
                  <a:tcPr marL="0" marR="0" marT="32384"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gridSpan="2">
                  <a:txBody>
                    <a:bodyPr/>
                    <a:lstStyle/>
                    <a:p>
                      <a:pPr algn="ctr">
                        <a:lnSpc>
                          <a:spcPct val="100000"/>
                        </a:lnSpc>
                        <a:spcBef>
                          <a:spcPts val="254"/>
                        </a:spcBef>
                      </a:pPr>
                      <a:r>
                        <a:rPr sz="1100" dirty="0">
                          <a:latin typeface="Carlito"/>
                          <a:cs typeface="Carlito"/>
                        </a:rPr>
                        <a:t>0</a:t>
                      </a:r>
                    </a:p>
                  </a:txBody>
                  <a:tcPr marL="0" marR="0" marT="32384"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Male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L="508000">
                        <a:lnSpc>
                          <a:spcPct val="100000"/>
                        </a:lnSpc>
                        <a:spcBef>
                          <a:spcPts val="254"/>
                        </a:spcBef>
                      </a:pPr>
                      <a:r>
                        <a:rPr lang="en-US" sz="1100" spc="-5" dirty="0" smtClean="0">
                          <a:latin typeface="Carlito"/>
                          <a:cs typeface="Carlito"/>
                        </a:rPr>
                        <a:t>383</a:t>
                      </a:r>
                      <a:r>
                        <a:rPr sz="1100" spc="-15" dirty="0" smtClean="0">
                          <a:latin typeface="Carlito"/>
                          <a:cs typeface="Carlito"/>
                        </a:rPr>
                        <a:t> </a:t>
                      </a:r>
                      <a:r>
                        <a:rPr sz="1100" spc="-5" dirty="0">
                          <a:latin typeface="Carlito"/>
                          <a:cs typeface="Carlito"/>
                        </a:rPr>
                        <a:t>(</a:t>
                      </a:r>
                      <a:r>
                        <a:rPr sz="1100" spc="-5" dirty="0" smtClean="0">
                          <a:latin typeface="Carlito"/>
                          <a:cs typeface="Carlito"/>
                        </a:rPr>
                        <a:t>6</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Female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gridSpan="2">
                  <a:txBody>
                    <a:bodyPr/>
                    <a:lstStyle/>
                    <a:p>
                      <a:pPr marL="508000">
                        <a:lnSpc>
                          <a:spcPct val="100000"/>
                        </a:lnSpc>
                        <a:spcBef>
                          <a:spcPts val="254"/>
                        </a:spcBef>
                      </a:pPr>
                      <a:r>
                        <a:rPr sz="1100" spc="-5" dirty="0" smtClean="0">
                          <a:latin typeface="Carlito"/>
                          <a:cs typeface="Carlito"/>
                        </a:rPr>
                        <a:t>2</a:t>
                      </a:r>
                      <a:r>
                        <a:rPr lang="en-US" sz="1100" spc="-5" dirty="0" smtClean="0">
                          <a:latin typeface="Carlito"/>
                          <a:cs typeface="Carlito"/>
                        </a:rPr>
                        <a:t>18</a:t>
                      </a:r>
                      <a:r>
                        <a:rPr lang="en-US" sz="1100" spc="-5" baseline="0" dirty="0" smtClean="0">
                          <a:latin typeface="Carlito"/>
                          <a:cs typeface="Carlito"/>
                        </a:rPr>
                        <a:t> </a:t>
                      </a:r>
                      <a:r>
                        <a:rPr sz="1100" spc="-5" dirty="0" smtClean="0">
                          <a:latin typeface="Carlito"/>
                          <a:cs typeface="Carlito"/>
                        </a:rPr>
                        <a:t>(3</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Transgender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gridSpan="2">
                  <a:txBody>
                    <a:bodyPr/>
                    <a:lstStyle/>
                    <a:p>
                      <a:pPr marR="1905" algn="ctr">
                        <a:lnSpc>
                          <a:spcPct val="100000"/>
                        </a:lnSpc>
                        <a:spcBef>
                          <a:spcPts val="254"/>
                        </a:spcBef>
                      </a:pPr>
                      <a:r>
                        <a:rPr lang="en-US" sz="1100" spc="0" dirty="0" smtClean="0">
                          <a:latin typeface="Carlito"/>
                          <a:cs typeface="Carlito"/>
                        </a:rPr>
                        <a:t>13</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Race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sz="1100" dirty="0" smtClean="0">
                          <a:latin typeface="Carlito"/>
                          <a:cs typeface="Carlito"/>
                        </a:rPr>
                        <a:t>N</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sz="1100" dirty="0">
                          <a:latin typeface="Carlito"/>
                          <a:cs typeface="Carlito"/>
                        </a:rPr>
                        <a:t>%</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262899">
                <a:tc>
                  <a:txBody>
                    <a:bodyPr/>
                    <a:lstStyle/>
                    <a:p>
                      <a:pPr marL="256540">
                        <a:lnSpc>
                          <a:spcPct val="100000"/>
                        </a:lnSpc>
                        <a:spcBef>
                          <a:spcPts val="254"/>
                        </a:spcBef>
                      </a:pPr>
                      <a:r>
                        <a:rPr sz="1100" spc="-5" dirty="0">
                          <a:latin typeface="Carlito"/>
                          <a:cs typeface="Carlito"/>
                        </a:rPr>
                        <a:t>White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204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spc="-5" dirty="0" smtClean="0">
                          <a:latin typeface="Carlito"/>
                          <a:cs typeface="Carlito"/>
                        </a:rPr>
                        <a:t>33</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262899">
                <a:tc>
                  <a:txBody>
                    <a:bodyPr/>
                    <a:lstStyle/>
                    <a:p>
                      <a:pPr marL="256540">
                        <a:lnSpc>
                          <a:spcPct val="100000"/>
                        </a:lnSpc>
                        <a:spcBef>
                          <a:spcPts val="254"/>
                        </a:spcBef>
                      </a:pPr>
                      <a:r>
                        <a:rPr sz="1100" spc="-5" dirty="0">
                          <a:latin typeface="Carlito"/>
                          <a:cs typeface="Carlito"/>
                        </a:rPr>
                        <a:t>Black or African</a:t>
                      </a:r>
                      <a:r>
                        <a:rPr sz="1100" spc="-30" dirty="0">
                          <a:latin typeface="Carlito"/>
                          <a:cs typeface="Carlito"/>
                        </a:rPr>
                        <a:t> </a:t>
                      </a:r>
                      <a:r>
                        <a:rPr sz="1100" spc="-5" dirty="0">
                          <a:latin typeface="Carlito"/>
                          <a:cs typeface="Carlito"/>
                        </a:rPr>
                        <a:t>American</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54"/>
                        </a:spcBef>
                      </a:pPr>
                      <a:r>
                        <a:rPr lang="en-US" sz="1100" dirty="0" smtClean="0">
                          <a:latin typeface="Carlito"/>
                          <a:cs typeface="Carlito"/>
                        </a:rPr>
                        <a:t>166</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54"/>
                        </a:spcBef>
                      </a:pPr>
                      <a:r>
                        <a:rPr lang="en-US" sz="1100" spc="-5" dirty="0" smtClean="0">
                          <a:latin typeface="Carlito"/>
                          <a:cs typeface="Carlito"/>
                        </a:rPr>
                        <a:t>27</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262899">
                <a:tc>
                  <a:txBody>
                    <a:bodyPr/>
                    <a:lstStyle/>
                    <a:p>
                      <a:pPr marL="256540">
                        <a:lnSpc>
                          <a:spcPct val="100000"/>
                        </a:lnSpc>
                        <a:spcBef>
                          <a:spcPts val="254"/>
                        </a:spcBef>
                      </a:pPr>
                      <a:r>
                        <a:rPr sz="1100" spc="-5" dirty="0">
                          <a:latin typeface="Carlito"/>
                          <a:cs typeface="Carlito"/>
                        </a:rPr>
                        <a:t>Asian</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6</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262899">
                <a:tc>
                  <a:txBody>
                    <a:bodyPr/>
                    <a:lstStyle/>
                    <a:p>
                      <a:pPr marL="256540">
                        <a:lnSpc>
                          <a:spcPct val="100000"/>
                        </a:lnSpc>
                        <a:spcBef>
                          <a:spcPts val="254"/>
                        </a:spcBef>
                      </a:pPr>
                      <a:r>
                        <a:rPr lang="en-US" sz="1100" spc="-5" dirty="0" smtClean="0">
                          <a:latin typeface="Carlito"/>
                          <a:cs typeface="Carlito"/>
                        </a:rPr>
                        <a:t>Multi-Racial</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algn="ctr">
                        <a:lnSpc>
                          <a:spcPct val="100000"/>
                        </a:lnSpc>
                        <a:spcBef>
                          <a:spcPts val="254"/>
                        </a:spcBef>
                      </a:pPr>
                      <a:r>
                        <a:rPr lang="en-US" sz="1100" dirty="0" smtClean="0">
                          <a:latin typeface="Carlito"/>
                          <a:cs typeface="Carlito"/>
                        </a:rPr>
                        <a:t>87</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algn="ctr">
                        <a:lnSpc>
                          <a:spcPct val="100000"/>
                        </a:lnSpc>
                        <a:spcBef>
                          <a:spcPts val="254"/>
                        </a:spcBef>
                      </a:pPr>
                      <a:r>
                        <a:rPr lang="en-US" sz="1100" spc="-5" dirty="0" smtClean="0">
                          <a:latin typeface="Carlito"/>
                          <a:cs typeface="Carlito"/>
                        </a:rPr>
                        <a:t>14</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r>
              <a:tr h="262899">
                <a:tc>
                  <a:txBody>
                    <a:bodyPr/>
                    <a:lstStyle/>
                    <a:p>
                      <a:pPr marL="256540">
                        <a:lnSpc>
                          <a:spcPct val="100000"/>
                        </a:lnSpc>
                        <a:spcBef>
                          <a:spcPts val="254"/>
                        </a:spcBef>
                      </a:pPr>
                      <a:r>
                        <a:rPr lang="en-US" sz="1100" spc="-5" dirty="0" smtClean="0">
                          <a:latin typeface="Carlito"/>
                          <a:cs typeface="Carlito"/>
                        </a:rPr>
                        <a:t>Other/Declined</a:t>
                      </a:r>
                      <a:r>
                        <a:rPr lang="en-US" sz="1100" spc="-5" baseline="0" dirty="0" smtClean="0">
                          <a:latin typeface="Carlito"/>
                          <a:cs typeface="Carlito"/>
                        </a:rPr>
                        <a:t> to Specify</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dirty="0" smtClean="0">
                          <a:latin typeface="Carlito"/>
                          <a:cs typeface="Carlito"/>
                        </a:rPr>
                        <a:t>151</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54"/>
                        </a:spcBef>
                      </a:pPr>
                      <a:r>
                        <a:rPr lang="en-US" sz="1100" spc="-5" dirty="0" smtClean="0">
                          <a:latin typeface="Carlito"/>
                          <a:cs typeface="Carlito"/>
                        </a:rPr>
                        <a:t>25</a:t>
                      </a:r>
                      <a:r>
                        <a:rPr sz="1100" spc="-5" dirty="0" smtClean="0">
                          <a:latin typeface="Carlito"/>
                          <a:cs typeface="Carlito"/>
                        </a:rPr>
                        <a:t>%</a:t>
                      </a:r>
                      <a:endParaRPr lang="en-US" sz="1100" spc="-5" dirty="0" smtClean="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bl>
          </a:graphicData>
        </a:graphic>
      </p:graphicFrame>
      <p:graphicFrame>
        <p:nvGraphicFramePr>
          <p:cNvPr id="4" name="object 4"/>
          <p:cNvGraphicFramePr>
            <a:graphicFrameLocks noGrp="1"/>
          </p:cNvGraphicFramePr>
          <p:nvPr>
            <p:extLst>
              <p:ext uri="{D42A27DB-BD31-4B8C-83A1-F6EECF244321}">
                <p14:modId xmlns:p14="http://schemas.microsoft.com/office/powerpoint/2010/main" val="884625770"/>
              </p:ext>
            </p:extLst>
          </p:nvPr>
        </p:nvGraphicFramePr>
        <p:xfrm>
          <a:off x="4800182" y="628777"/>
          <a:ext cx="3581400" cy="5777824"/>
        </p:xfrm>
        <a:graphic>
          <a:graphicData uri="http://schemas.openxmlformats.org/drawingml/2006/table">
            <a:tbl>
              <a:tblPr firstRow="1" bandRow="1">
                <a:tableStyleId>{2D5ABB26-0587-4C30-8999-92F81FD0307C}</a:tableStyleId>
              </a:tblPr>
              <a:tblGrid>
                <a:gridCol w="1981200"/>
                <a:gridCol w="800100"/>
                <a:gridCol w="800100"/>
              </a:tblGrid>
              <a:tr h="339099">
                <a:tc gridSpan="3">
                  <a:txBody>
                    <a:bodyPr/>
                    <a:lstStyle/>
                    <a:p>
                      <a:pPr algn="ctr">
                        <a:lnSpc>
                          <a:spcPct val="100000"/>
                        </a:lnSpc>
                        <a:spcBef>
                          <a:spcPts val="235"/>
                        </a:spcBef>
                      </a:pPr>
                      <a:r>
                        <a:rPr sz="1600" b="1" spc="-5" dirty="0">
                          <a:solidFill>
                            <a:srgbClr val="FFFFFF"/>
                          </a:solidFill>
                          <a:latin typeface="Carlito"/>
                          <a:cs typeface="Carlito"/>
                        </a:rPr>
                        <a:t>TOM</a:t>
                      </a:r>
                      <a:r>
                        <a:rPr sz="1600" b="1" spc="-10" dirty="0">
                          <a:solidFill>
                            <a:srgbClr val="FFFFFF"/>
                          </a:solidFill>
                          <a:latin typeface="Carlito"/>
                          <a:cs typeface="Carlito"/>
                        </a:rPr>
                        <a:t> </a:t>
                      </a:r>
                      <a:r>
                        <a:rPr sz="1600" b="1" spc="-5" dirty="0">
                          <a:solidFill>
                            <a:srgbClr val="FFFFFF"/>
                          </a:solidFill>
                          <a:latin typeface="Carlito"/>
                          <a:cs typeface="Carlito"/>
                        </a:rPr>
                        <a:t>2.0</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hMerge="1">
                  <a:txBody>
                    <a:bodyPr/>
                    <a:lstStyle/>
                    <a:p>
                      <a:endParaRPr/>
                    </a:p>
                  </a:txBody>
                  <a:tcPr marL="0" marR="0" marT="0" marB="0"/>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Number of Youth</a:t>
                      </a:r>
                      <a:r>
                        <a:rPr sz="1100" b="1" spc="-25" dirty="0">
                          <a:latin typeface="Carlito"/>
                          <a:cs typeface="Carlito"/>
                        </a:rPr>
                        <a:t> </a:t>
                      </a:r>
                      <a:r>
                        <a:rPr sz="1100" b="1" spc="-5" dirty="0">
                          <a:latin typeface="Carlito"/>
                          <a:cs typeface="Carlito"/>
                        </a:rPr>
                        <a:t>Assessed</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gridSpan="2">
                  <a:txBody>
                    <a:bodyPr/>
                    <a:lstStyle/>
                    <a:p>
                      <a:pPr marL="505459">
                        <a:lnSpc>
                          <a:spcPct val="100000"/>
                        </a:lnSpc>
                        <a:spcBef>
                          <a:spcPts val="254"/>
                        </a:spcBef>
                      </a:pPr>
                      <a:r>
                        <a:rPr lang="en-US" sz="1100" spc="-5" dirty="0" smtClean="0">
                          <a:latin typeface="Carlito"/>
                          <a:cs typeface="Carlito"/>
                        </a:rPr>
                        <a:t>647</a:t>
                      </a:r>
                      <a:r>
                        <a:rPr sz="1100" spc="-15" dirty="0" smtClean="0">
                          <a:latin typeface="Carlito"/>
                          <a:cs typeface="Carlito"/>
                        </a:rPr>
                        <a:t> </a:t>
                      </a:r>
                      <a:r>
                        <a:rPr sz="1100" spc="-5" dirty="0">
                          <a:latin typeface="Carlito"/>
                          <a:cs typeface="Carlito"/>
                        </a:rPr>
                        <a:t>forms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Age of Youth </a:t>
                      </a:r>
                      <a:r>
                        <a:rPr sz="1100" b="1" dirty="0">
                          <a:latin typeface="Carlito"/>
                          <a:cs typeface="Carlito"/>
                        </a:rPr>
                        <a:t>&amp;</a:t>
                      </a:r>
                      <a:r>
                        <a:rPr sz="1100" b="1" spc="-15" dirty="0">
                          <a:latin typeface="Carlito"/>
                          <a:cs typeface="Carlito"/>
                        </a:rPr>
                        <a:t> </a:t>
                      </a:r>
                      <a:r>
                        <a:rPr sz="1100" b="1" spc="-5" dirty="0">
                          <a:latin typeface="Carlito"/>
                          <a:cs typeface="Carlito"/>
                        </a:rPr>
                        <a:t>Frequencies</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Mean</a:t>
                      </a:r>
                      <a:r>
                        <a:rPr sz="1100" spc="-10" dirty="0">
                          <a:latin typeface="Carlito"/>
                          <a:cs typeface="Carlito"/>
                        </a:rPr>
                        <a:t> </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algn="ctr">
                        <a:lnSpc>
                          <a:spcPct val="100000"/>
                        </a:lnSpc>
                      </a:pPr>
                      <a:r>
                        <a:rPr lang="en-US" sz="1100" baseline="0" dirty="0" smtClean="0">
                          <a:latin typeface="Times New Roman"/>
                          <a:cs typeface="Times New Roman"/>
                        </a:rPr>
                        <a:t>12</a:t>
                      </a:r>
                      <a:endParaRPr sz="1100" baseline="0" dirty="0">
                        <a:latin typeface="Times New Roman"/>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Range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635" algn="ctr">
                        <a:lnSpc>
                          <a:spcPct val="100000"/>
                        </a:lnSpc>
                        <a:spcBef>
                          <a:spcPts val="254"/>
                        </a:spcBef>
                      </a:pPr>
                      <a:r>
                        <a:rPr lang="en-US" sz="1100" dirty="0" smtClean="0">
                          <a:latin typeface="Carlito"/>
                          <a:cs typeface="Carlito"/>
                        </a:rPr>
                        <a:t>&lt;1</a:t>
                      </a:r>
                      <a:r>
                        <a:rPr sz="1100" dirty="0" smtClean="0">
                          <a:latin typeface="Carlito"/>
                          <a:cs typeface="Carlito"/>
                        </a:rPr>
                        <a:t> </a:t>
                      </a:r>
                      <a:r>
                        <a:rPr sz="1100" dirty="0">
                          <a:latin typeface="Carlito"/>
                          <a:cs typeface="Carlito"/>
                        </a:rPr>
                        <a:t>–</a:t>
                      </a:r>
                      <a:r>
                        <a:rPr sz="1100" spc="-20" dirty="0">
                          <a:latin typeface="Carlito"/>
                          <a:cs typeface="Carlito"/>
                        </a:rPr>
                        <a:t> </a:t>
                      </a:r>
                      <a:r>
                        <a:rPr sz="1100" spc="-5" dirty="0" smtClean="0">
                          <a:latin typeface="Carlito"/>
                          <a:cs typeface="Carlito"/>
                        </a:rPr>
                        <a:t>2</a:t>
                      </a:r>
                      <a:r>
                        <a:rPr lang="en-US" sz="1100" spc="-5" dirty="0" smtClean="0">
                          <a:latin typeface="Carlito"/>
                          <a:cs typeface="Carlito"/>
                        </a:rPr>
                        <a:t>1</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0-4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R="2540" algn="ctr">
                        <a:lnSpc>
                          <a:spcPct val="100000"/>
                        </a:lnSpc>
                        <a:spcBef>
                          <a:spcPts val="254"/>
                        </a:spcBef>
                      </a:pPr>
                      <a:r>
                        <a:rPr lang="en-US" sz="1100" spc="-5" dirty="0" smtClean="0">
                          <a:latin typeface="Carlito"/>
                          <a:cs typeface="Carlito"/>
                        </a:rPr>
                        <a:t>17</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5-9</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131</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21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10-14</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L="508000">
                        <a:lnSpc>
                          <a:spcPct val="100000"/>
                        </a:lnSpc>
                        <a:spcBef>
                          <a:spcPts val="254"/>
                        </a:spcBef>
                      </a:pPr>
                      <a:r>
                        <a:rPr lang="en-US" sz="1100" spc="-5" dirty="0" smtClean="0">
                          <a:latin typeface="Carlito"/>
                          <a:cs typeface="Carlito"/>
                        </a:rPr>
                        <a:t>226</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36</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15-18</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132</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21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19 </a:t>
                      </a:r>
                      <a:r>
                        <a:rPr sz="1100" dirty="0">
                          <a:latin typeface="Carlito"/>
                          <a:cs typeface="Carlito"/>
                        </a:rPr>
                        <a:t>and</a:t>
                      </a:r>
                      <a:r>
                        <a:rPr sz="1100" spc="-15" dirty="0">
                          <a:latin typeface="Carlito"/>
                          <a:cs typeface="Carlito"/>
                        </a:rPr>
                        <a:t> </a:t>
                      </a:r>
                      <a:r>
                        <a:rPr sz="1100" spc="-5" dirty="0">
                          <a:latin typeface="Carlito"/>
                          <a:cs typeface="Carlito"/>
                        </a:rPr>
                        <a:t>older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R="2540" algn="ctr">
                        <a:lnSpc>
                          <a:spcPct val="100000"/>
                        </a:lnSpc>
                        <a:spcBef>
                          <a:spcPts val="254"/>
                        </a:spcBef>
                      </a:pPr>
                      <a:r>
                        <a:rPr lang="en-US" sz="1100" spc="-5" dirty="0" smtClean="0">
                          <a:latin typeface="Carlito"/>
                          <a:cs typeface="Carlito"/>
                        </a:rPr>
                        <a:t>23</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Missing</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2540" algn="ctr">
                        <a:lnSpc>
                          <a:spcPct val="100000"/>
                        </a:lnSpc>
                        <a:spcBef>
                          <a:spcPts val="254"/>
                        </a:spcBef>
                      </a:pPr>
                      <a:r>
                        <a:rPr lang="en-US" sz="1100" spc="-5" dirty="0" smtClean="0">
                          <a:latin typeface="Carlito"/>
                          <a:cs typeface="Carlito"/>
                        </a:rPr>
                        <a:t>105</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17</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gridSpan="3">
                  <a:txBody>
                    <a:bodyPr/>
                    <a:lstStyle/>
                    <a:p>
                      <a:pPr marL="85090">
                        <a:lnSpc>
                          <a:spcPct val="100000"/>
                        </a:lnSpc>
                        <a:spcBef>
                          <a:spcPts val="254"/>
                        </a:spcBef>
                      </a:pPr>
                      <a:r>
                        <a:rPr sz="1100" b="1" spc="-5" dirty="0">
                          <a:latin typeface="Carlito"/>
                          <a:cs typeface="Carlito"/>
                        </a:rPr>
                        <a:t>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Male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L="508000">
                        <a:lnSpc>
                          <a:spcPct val="100000"/>
                        </a:lnSpc>
                        <a:spcBef>
                          <a:spcPts val="254"/>
                        </a:spcBef>
                      </a:pPr>
                      <a:r>
                        <a:rPr lang="en-US" sz="1100" spc="-5" dirty="0" smtClean="0">
                          <a:latin typeface="Carlito"/>
                          <a:cs typeface="Carlito"/>
                        </a:rPr>
                        <a:t>369</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58</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Female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gridSpan="2">
                  <a:txBody>
                    <a:bodyPr/>
                    <a:lstStyle/>
                    <a:p>
                      <a:pPr marL="508000">
                        <a:lnSpc>
                          <a:spcPct val="100000"/>
                        </a:lnSpc>
                        <a:spcBef>
                          <a:spcPts val="254"/>
                        </a:spcBef>
                      </a:pPr>
                      <a:r>
                        <a:rPr lang="en-US" sz="1100" spc="-5" dirty="0" smtClean="0">
                          <a:latin typeface="Carlito"/>
                          <a:cs typeface="Carlito"/>
                        </a:rPr>
                        <a:t>259</a:t>
                      </a:r>
                      <a:r>
                        <a:rPr sz="1100" spc="-15" dirty="0" smtClean="0">
                          <a:latin typeface="Carlito"/>
                          <a:cs typeface="Carlito"/>
                        </a:rPr>
                        <a:t> </a:t>
                      </a:r>
                      <a:r>
                        <a:rPr sz="1100" spc="-5" dirty="0" smtClean="0">
                          <a:latin typeface="Carlito"/>
                          <a:cs typeface="Carlito"/>
                        </a:rPr>
                        <a:t>(</a:t>
                      </a:r>
                      <a:r>
                        <a:rPr lang="en-US" sz="1100" spc="-5" dirty="0" smtClean="0">
                          <a:latin typeface="Carlito"/>
                          <a:cs typeface="Carlito"/>
                        </a:rPr>
                        <a:t>41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hMerge="1">
                  <a:txBody>
                    <a:bodyPr/>
                    <a:lstStyle/>
                    <a:p>
                      <a:endParaRPr/>
                    </a:p>
                  </a:txBody>
                  <a:tcPr marL="0" marR="0" marT="0" marB="0"/>
                </a:tc>
              </a:tr>
              <a:tr h="262899">
                <a:tc>
                  <a:txBody>
                    <a:bodyPr/>
                    <a:lstStyle/>
                    <a:p>
                      <a:pPr marL="243204">
                        <a:lnSpc>
                          <a:spcPct val="100000"/>
                        </a:lnSpc>
                        <a:spcBef>
                          <a:spcPts val="254"/>
                        </a:spcBef>
                      </a:pPr>
                      <a:r>
                        <a:rPr sz="1100" spc="-5" dirty="0">
                          <a:latin typeface="Carlito"/>
                          <a:cs typeface="Carlito"/>
                        </a:rPr>
                        <a:t>Transgender</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gridSpan="2">
                  <a:txBody>
                    <a:bodyPr/>
                    <a:lstStyle/>
                    <a:p>
                      <a:pPr marR="1905" algn="ctr">
                        <a:lnSpc>
                          <a:spcPct val="100000"/>
                        </a:lnSpc>
                        <a:spcBef>
                          <a:spcPts val="254"/>
                        </a:spcBef>
                      </a:pPr>
                      <a:r>
                        <a:rPr lang="en-US" sz="1100" spc="0" dirty="0" smtClean="0">
                          <a:latin typeface="Carlito"/>
                          <a:cs typeface="Carlito"/>
                        </a:rPr>
                        <a:t>6</a:t>
                      </a:r>
                      <a:r>
                        <a:rPr sz="1100" spc="-10" dirty="0" smtClean="0">
                          <a:latin typeface="Carlito"/>
                          <a:cs typeface="Carlito"/>
                        </a:rPr>
                        <a:t> </a:t>
                      </a:r>
                      <a:r>
                        <a:rPr sz="1100" spc="-5" dirty="0" smtClean="0">
                          <a:latin typeface="Carlito"/>
                          <a:cs typeface="Carlito"/>
                        </a:rPr>
                        <a:t>(</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hMerge="1">
                  <a:txBody>
                    <a:bodyPr/>
                    <a:lstStyle/>
                    <a:p>
                      <a:endParaRPr/>
                    </a:p>
                  </a:txBody>
                  <a:tcPr marL="0" marR="0" marT="0" marB="0"/>
                </a:tc>
              </a:tr>
              <a:tr h="262899">
                <a:tc>
                  <a:txBody>
                    <a:bodyPr/>
                    <a:lstStyle/>
                    <a:p>
                      <a:pPr marL="85090">
                        <a:lnSpc>
                          <a:spcPct val="100000"/>
                        </a:lnSpc>
                        <a:spcBef>
                          <a:spcPts val="254"/>
                        </a:spcBef>
                      </a:pPr>
                      <a:r>
                        <a:rPr sz="1100" b="1" spc="-5" dirty="0">
                          <a:latin typeface="Carlito"/>
                          <a:cs typeface="Carlito"/>
                        </a:rPr>
                        <a:t>Race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dirty="0">
                          <a:latin typeface="Carlito"/>
                          <a:cs typeface="Carlito"/>
                        </a:rPr>
                        <a:t>N</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dirty="0">
                          <a:latin typeface="Carlito"/>
                          <a:cs typeface="Carlito"/>
                        </a:rPr>
                        <a:t>%</a:t>
                      </a: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194039">
                <a:tc>
                  <a:txBody>
                    <a:bodyPr/>
                    <a:lstStyle/>
                    <a:p>
                      <a:pPr marL="256540">
                        <a:lnSpc>
                          <a:spcPct val="100000"/>
                        </a:lnSpc>
                        <a:spcBef>
                          <a:spcPts val="254"/>
                        </a:spcBef>
                      </a:pPr>
                      <a:r>
                        <a:rPr sz="1100" spc="-5" dirty="0">
                          <a:latin typeface="Carlito"/>
                          <a:cs typeface="Carlito"/>
                        </a:rPr>
                        <a:t>White</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lang="en-US" sz="1100" spc="-5" dirty="0" smtClean="0">
                          <a:latin typeface="Carlito"/>
                          <a:cs typeface="Carlito"/>
                        </a:rPr>
                        <a:t>328</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sz="1100" spc="-5" dirty="0" smtClean="0">
                          <a:latin typeface="Carlito"/>
                          <a:cs typeface="Carlito"/>
                        </a:rPr>
                        <a:t>5</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262899">
                <a:tc>
                  <a:txBody>
                    <a:bodyPr/>
                    <a:lstStyle/>
                    <a:p>
                      <a:pPr marL="256540">
                        <a:lnSpc>
                          <a:spcPct val="100000"/>
                        </a:lnSpc>
                        <a:spcBef>
                          <a:spcPts val="254"/>
                        </a:spcBef>
                      </a:pPr>
                      <a:r>
                        <a:rPr sz="1100" spc="-5" dirty="0">
                          <a:latin typeface="Carlito"/>
                          <a:cs typeface="Carlito"/>
                        </a:rPr>
                        <a:t>Black or African</a:t>
                      </a:r>
                      <a:r>
                        <a:rPr sz="1100" spc="-30" dirty="0">
                          <a:latin typeface="Carlito"/>
                          <a:cs typeface="Carlito"/>
                        </a:rPr>
                        <a:t> </a:t>
                      </a:r>
                      <a:r>
                        <a:rPr sz="1100" spc="-5" dirty="0">
                          <a:latin typeface="Carlito"/>
                          <a:cs typeface="Carlito"/>
                        </a:rPr>
                        <a:t>American</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spc="-5" dirty="0" smtClean="0">
                          <a:latin typeface="Carlito"/>
                          <a:cs typeface="Carlito"/>
                        </a:rPr>
                        <a:t>78</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spc="-5" dirty="0" smtClean="0">
                          <a:latin typeface="Carlito"/>
                          <a:cs typeface="Carlito"/>
                        </a:rPr>
                        <a:t>1</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262899">
                <a:tc>
                  <a:txBody>
                    <a:bodyPr/>
                    <a:lstStyle/>
                    <a:p>
                      <a:pPr marL="256540">
                        <a:lnSpc>
                          <a:spcPct val="100000"/>
                        </a:lnSpc>
                        <a:spcBef>
                          <a:spcPts val="254"/>
                        </a:spcBef>
                      </a:pPr>
                      <a:r>
                        <a:rPr sz="1100" spc="-5" dirty="0">
                          <a:latin typeface="Carlito"/>
                          <a:cs typeface="Carlito"/>
                        </a:rPr>
                        <a:t>Asian</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lang="en-US" sz="1100" spc="-5" dirty="0" smtClean="0">
                          <a:latin typeface="Carlito"/>
                          <a:cs typeface="Carlito"/>
                        </a:rPr>
                        <a:t>8</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315"/>
                        </a:spcBef>
                      </a:pP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262899">
                <a:tc>
                  <a:txBody>
                    <a:bodyPr/>
                    <a:lstStyle/>
                    <a:p>
                      <a:pPr marL="256540">
                        <a:lnSpc>
                          <a:spcPct val="100000"/>
                        </a:lnSpc>
                        <a:spcBef>
                          <a:spcPts val="254"/>
                        </a:spcBef>
                      </a:pPr>
                      <a:r>
                        <a:rPr sz="1100" spc="-5" dirty="0">
                          <a:latin typeface="Carlito"/>
                          <a:cs typeface="Carlito"/>
                        </a:rPr>
                        <a:t>Amer. Ind./AK</a:t>
                      </a:r>
                      <a:r>
                        <a:rPr sz="1100" spc="-30" dirty="0">
                          <a:latin typeface="Carlito"/>
                          <a:cs typeface="Carlito"/>
                        </a:rPr>
                        <a:t> </a:t>
                      </a:r>
                      <a:r>
                        <a:rPr sz="1100" spc="-5" dirty="0">
                          <a:latin typeface="Carlito"/>
                          <a:cs typeface="Carlito"/>
                        </a:rPr>
                        <a:t>Native/Haw.</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lang="en-US" sz="1100" dirty="0" smtClean="0">
                          <a:latin typeface="Carlito"/>
                          <a:cs typeface="Carlito"/>
                        </a:rPr>
                        <a:t>8</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315"/>
                        </a:spcBef>
                      </a:pPr>
                      <a:r>
                        <a:rPr sz="1100" spc="-5" dirty="0" smtClean="0">
                          <a:latin typeface="Carlito"/>
                          <a:cs typeface="Carlito"/>
                        </a:rPr>
                        <a:t>1</a:t>
                      </a:r>
                      <a:r>
                        <a:rPr sz="1100" spc="-5" dirty="0">
                          <a:latin typeface="Carlito"/>
                          <a:cs typeface="Carlito"/>
                        </a:rPr>
                        <a:t>%</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262899">
                <a:tc>
                  <a:txBody>
                    <a:bodyPr/>
                    <a:lstStyle/>
                    <a:p>
                      <a:pPr marL="256540">
                        <a:lnSpc>
                          <a:spcPct val="100000"/>
                        </a:lnSpc>
                        <a:spcBef>
                          <a:spcPts val="254"/>
                        </a:spcBef>
                      </a:pPr>
                      <a:r>
                        <a:rPr lang="en-US" sz="1100" spc="-5" dirty="0" smtClean="0">
                          <a:latin typeface="Carlito"/>
                          <a:cs typeface="Carlito"/>
                        </a:rPr>
                        <a:t>Unknown</a:t>
                      </a:r>
                      <a:endParaRPr sz="1100" dirty="0">
                        <a:latin typeface="Carlito"/>
                        <a:cs typeface="Carlito"/>
                      </a:endParaRPr>
                    </a:p>
                  </a:txBody>
                  <a:tcPr marL="0" marR="0" marT="32384"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c>
                  <a:txBody>
                    <a:bodyPr/>
                    <a:lstStyle/>
                    <a:p>
                      <a:pPr algn="ctr">
                        <a:lnSpc>
                          <a:spcPct val="100000"/>
                        </a:lnSpc>
                        <a:spcBef>
                          <a:spcPts val="315"/>
                        </a:spcBef>
                      </a:pPr>
                      <a:r>
                        <a:rPr lang="en-US" sz="1100" spc="-5" dirty="0" smtClean="0">
                          <a:latin typeface="Carlito"/>
                          <a:cs typeface="Carlito"/>
                        </a:rPr>
                        <a:t>14</a:t>
                      </a:r>
                      <a:endParaRPr sz="1100" dirty="0">
                        <a:latin typeface="Carlito"/>
                        <a:cs typeface="Carlito"/>
                      </a:endParaRPr>
                    </a:p>
                  </a:txBody>
                  <a:tcPr marL="0" marR="0" marT="4000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c>
                  <a:txBody>
                    <a:bodyPr/>
                    <a:lstStyle/>
                    <a:p>
                      <a:pPr algn="ctr">
                        <a:lnSpc>
                          <a:spcPct val="100000"/>
                        </a:lnSpc>
                        <a:spcBef>
                          <a:spcPts val="315"/>
                        </a:spcBef>
                      </a:pP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40005"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FE2CF"/>
                    </a:solidFill>
                  </a:tcPr>
                </a:tc>
              </a:tr>
              <a:tr h="235999">
                <a:tc>
                  <a:txBody>
                    <a:bodyPr/>
                    <a:lstStyle/>
                    <a:p>
                      <a:pPr marL="256540">
                        <a:lnSpc>
                          <a:spcPct val="100000"/>
                        </a:lnSpc>
                        <a:spcBef>
                          <a:spcPts val="254"/>
                        </a:spcBef>
                      </a:pPr>
                      <a:r>
                        <a:rPr lang="en-US" sz="1100" dirty="0" smtClean="0">
                          <a:latin typeface="Carlito"/>
                          <a:cs typeface="Carlito"/>
                        </a:rPr>
                        <a:t>Declined to Specify</a:t>
                      </a:r>
                      <a:endParaRPr sz="1100" dirty="0">
                        <a:latin typeface="Carlito"/>
                        <a:cs typeface="Carlito"/>
                      </a:endParaRPr>
                    </a:p>
                  </a:txBody>
                  <a:tcPr marL="0" marR="0" marT="32384"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c>
                  <a:txBody>
                    <a:bodyPr/>
                    <a:lstStyle/>
                    <a:p>
                      <a:pPr algn="ctr">
                        <a:lnSpc>
                          <a:spcPct val="100000"/>
                        </a:lnSpc>
                        <a:spcBef>
                          <a:spcPts val="315"/>
                        </a:spcBef>
                      </a:pPr>
                      <a:r>
                        <a:rPr lang="en-US" sz="1100" spc="-5" dirty="0" smtClean="0">
                          <a:latin typeface="Carlito"/>
                          <a:cs typeface="Carlito"/>
                        </a:rPr>
                        <a:t>59</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c>
                  <a:txBody>
                    <a:bodyPr/>
                    <a:lstStyle/>
                    <a:p>
                      <a:pPr algn="ctr">
                        <a:lnSpc>
                          <a:spcPct val="100000"/>
                        </a:lnSpc>
                        <a:spcBef>
                          <a:spcPts val="315"/>
                        </a:spcBef>
                      </a:pPr>
                      <a:r>
                        <a:rPr lang="en-US" sz="1100" spc="-5" dirty="0" smtClean="0">
                          <a:latin typeface="Carlito"/>
                          <a:cs typeface="Carlito"/>
                        </a:rPr>
                        <a:t>9%</a:t>
                      </a:r>
                      <a:endParaRPr sz="1100" dirty="0">
                        <a:latin typeface="Carlito"/>
                        <a:cs typeface="Carlito"/>
                      </a:endParaRPr>
                    </a:p>
                  </a:txBody>
                  <a:tcPr marL="0" marR="0" marT="40005" marB="0" anchor="ctr">
                    <a:lnL w="12700">
                      <a:solidFill>
                        <a:srgbClr val="FFFFFF"/>
                      </a:solidFill>
                      <a:prstDash val="solid"/>
                    </a:lnL>
                    <a:lnR w="12700">
                      <a:solidFill>
                        <a:srgbClr val="FFFFFF"/>
                      </a:solidFill>
                      <a:prstDash val="solid"/>
                    </a:lnR>
                    <a:lnT w="12700">
                      <a:solidFill>
                        <a:srgbClr val="FFFFFF"/>
                      </a:solidFill>
                      <a:prstDash val="solid"/>
                    </a:lnT>
                    <a:solidFill>
                      <a:srgbClr val="F6F2E8"/>
                    </a:solidFill>
                  </a:tcPr>
                </a:tc>
              </a:tr>
            </a:tbl>
          </a:graphicData>
        </a:graphic>
      </p:graphicFrame>
      <p:sp>
        <p:nvSpPr>
          <p:cNvPr id="5" name="object 5"/>
          <p:cNvSpPr/>
          <p:nvPr/>
        </p:nvSpPr>
        <p:spPr>
          <a:xfrm>
            <a:off x="214804" y="120338"/>
            <a:ext cx="1273062" cy="502826"/>
          </a:xfrm>
          <a:prstGeom prst="rect">
            <a:avLst/>
          </a:prstGeom>
          <a:blipFill>
            <a:blip r:embed="rId3" cstate="print"/>
            <a:stretch>
              <a:fillRect/>
            </a:stretch>
          </a:blipFill>
        </p:spPr>
        <p:txBody>
          <a:bodyPr wrap="square" lIns="0" tIns="0" rIns="0" bIns="0" rtlCol="0"/>
          <a:lstStyle/>
          <a:p>
            <a:endParaRPr dirty="0"/>
          </a:p>
        </p:txBody>
      </p:sp>
      <p:graphicFrame>
        <p:nvGraphicFramePr>
          <p:cNvPr id="8" name="Table 7"/>
          <p:cNvGraphicFramePr>
            <a:graphicFrameLocks noGrp="1"/>
          </p:cNvGraphicFramePr>
          <p:nvPr>
            <p:extLst>
              <p:ext uri="{D42A27DB-BD31-4B8C-83A1-F6EECF244321}">
                <p14:modId xmlns:p14="http://schemas.microsoft.com/office/powerpoint/2010/main" val="3727459912"/>
              </p:ext>
            </p:extLst>
          </p:nvPr>
        </p:nvGraphicFramePr>
        <p:xfrm>
          <a:off x="616386" y="6169253"/>
          <a:ext cx="3581400" cy="262899"/>
        </p:xfrm>
        <a:graphic>
          <a:graphicData uri="http://schemas.openxmlformats.org/drawingml/2006/table">
            <a:tbl>
              <a:tblPr firstRow="1" bandRow="1">
                <a:tableStyleId>{2D5ABB26-0587-4C30-8999-92F81FD0307C}</a:tableStyleId>
              </a:tblPr>
              <a:tblGrid>
                <a:gridCol w="1981200"/>
                <a:gridCol w="800100"/>
                <a:gridCol w="800100"/>
              </a:tblGrid>
              <a:tr h="262899">
                <a:tc>
                  <a:txBody>
                    <a:bodyPr/>
                    <a:lstStyle/>
                    <a:p>
                      <a:pPr marL="85090">
                        <a:lnSpc>
                          <a:spcPct val="100000"/>
                        </a:lnSpc>
                        <a:spcBef>
                          <a:spcPts val="254"/>
                        </a:spcBef>
                      </a:pPr>
                      <a:r>
                        <a:rPr lang="en-US" sz="1100" b="1" spc="-5" dirty="0" smtClean="0">
                          <a:latin typeface="Carlito"/>
                          <a:cs typeface="Carlito"/>
                        </a:rPr>
                        <a:t>Hispanic</a:t>
                      </a:r>
                      <a:endParaRPr sz="1100" dirty="0">
                        <a:latin typeface="Carlito"/>
                        <a:cs typeface="Carlito"/>
                      </a:endParaRPr>
                    </a:p>
                  </a:txBody>
                  <a:tcPr marL="0" marR="0" marT="32384"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lang="en-US" sz="1100" b="1" dirty="0" smtClean="0">
                          <a:latin typeface="Carlito"/>
                          <a:cs typeface="Carlito"/>
                        </a:rPr>
                        <a:t>271</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315"/>
                        </a:spcBef>
                      </a:pPr>
                      <a:r>
                        <a:rPr lang="en-US" sz="1100" b="1" dirty="0" smtClean="0">
                          <a:latin typeface="Carlito"/>
                          <a:cs typeface="Carlito"/>
                        </a:rPr>
                        <a:t>44%</a:t>
                      </a:r>
                      <a:endParaRPr sz="1100" b="1"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1"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13</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9698"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txBox="1">
            <a:spLocks noGrp="1"/>
          </p:cNvSpPr>
          <p:nvPr>
            <p:ph type="title"/>
          </p:nvPr>
        </p:nvSpPr>
        <p:spPr>
          <a:xfrm>
            <a:off x="76200" y="-231106"/>
            <a:ext cx="9067800" cy="1316354"/>
          </a:xfrm>
          <a:prstGeom prst="rect">
            <a:avLst/>
          </a:prstGeom>
        </p:spPr>
        <p:txBody>
          <a:bodyPr vert="horz" wrap="square" lIns="0" tIns="450183" rIns="0" bIns="0" rtlCol="0">
            <a:spAutoFit/>
          </a:bodyPr>
          <a:lstStyle/>
          <a:p>
            <a:pPr marL="69215" marR="5080" indent="9525">
              <a:lnSpc>
                <a:spcPct val="100400"/>
              </a:lnSpc>
              <a:spcBef>
                <a:spcPts val="85"/>
              </a:spcBef>
            </a:pPr>
            <a:r>
              <a:rPr sz="2800" spc="-5" dirty="0"/>
              <a:t>TOM 2.0 scores continue to be higher, on </a:t>
            </a:r>
            <a:r>
              <a:rPr sz="2800" dirty="0"/>
              <a:t>average, </a:t>
            </a:r>
            <a:r>
              <a:rPr sz="2800" spc="-10" dirty="0"/>
              <a:t>than  the </a:t>
            </a:r>
            <a:r>
              <a:rPr sz="2800" spc="-5" dirty="0"/>
              <a:t>WFI-EZ comparison when examined by Key</a:t>
            </a:r>
            <a:r>
              <a:rPr sz="2800" spc="-65" dirty="0"/>
              <a:t> </a:t>
            </a:r>
            <a:r>
              <a:rPr sz="2800" spc="-5" dirty="0"/>
              <a:t>Element</a:t>
            </a:r>
            <a:endParaRPr sz="2800" dirty="0"/>
          </a:p>
        </p:txBody>
      </p:sp>
      <p:graphicFrame>
        <p:nvGraphicFramePr>
          <p:cNvPr id="13" name="Chart 12"/>
          <p:cNvGraphicFramePr/>
          <p:nvPr>
            <p:extLst>
              <p:ext uri="{D42A27DB-BD31-4B8C-83A1-F6EECF244321}">
                <p14:modId xmlns:p14="http://schemas.microsoft.com/office/powerpoint/2010/main" val="1358436518"/>
              </p:ext>
            </p:extLst>
          </p:nvPr>
        </p:nvGraphicFramePr>
        <p:xfrm>
          <a:off x="76200" y="1828800"/>
          <a:ext cx="8991599" cy="429260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8686800" y="6586261"/>
            <a:ext cx="685800" cy="338554"/>
          </a:xfrm>
          <a:prstGeom prst="rect">
            <a:avLst/>
          </a:prstGeom>
          <a:noFill/>
        </p:spPr>
        <p:txBody>
          <a:bodyPr wrap="square" rtlCol="0">
            <a:spAutoFit/>
          </a:bodyPr>
          <a:lstStyle/>
          <a:p>
            <a:r>
              <a:rPr lang="en-US" sz="1600" dirty="0" smtClean="0">
                <a:solidFill>
                  <a:schemeClr val="bg1"/>
                </a:solidFill>
                <a:latin typeface="Carlito"/>
              </a:rPr>
              <a:t>14</a:t>
            </a:r>
            <a:endParaRPr lang="en-US" sz="1600" dirty="0">
              <a:solidFill>
                <a:schemeClr val="bg1"/>
              </a:solidFill>
              <a:latin typeface="Carlito"/>
            </a:endParaRPr>
          </a:p>
        </p:txBody>
      </p:sp>
    </p:spTree>
    <p:extLst>
      <p:ext uri="{BB962C8B-B14F-4D97-AF65-F5344CB8AC3E}">
        <p14:creationId xmlns:p14="http://schemas.microsoft.com/office/powerpoint/2010/main" val="2110670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txBox="1"/>
          <p:nvPr/>
        </p:nvSpPr>
        <p:spPr>
          <a:xfrm>
            <a:off x="533401" y="2310762"/>
            <a:ext cx="8124806" cy="443711"/>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59595B"/>
                </a:solidFill>
                <a:latin typeface="Carlito"/>
                <a:cs typeface="Carlito"/>
              </a:rPr>
              <a:t>WRAPAROUND </a:t>
            </a:r>
            <a:r>
              <a:rPr sz="2800" b="1" spc="-10" dirty="0">
                <a:solidFill>
                  <a:srgbClr val="59595B"/>
                </a:solidFill>
                <a:latin typeface="Carlito"/>
                <a:cs typeface="Carlito"/>
              </a:rPr>
              <a:t>FIDELITY </a:t>
            </a:r>
            <a:r>
              <a:rPr sz="2800" b="1" spc="-5" dirty="0">
                <a:solidFill>
                  <a:srgbClr val="59595B"/>
                </a:solidFill>
                <a:latin typeface="Carlito"/>
                <a:cs typeface="Carlito"/>
              </a:rPr>
              <a:t>INDEX, SHORT</a:t>
            </a:r>
            <a:r>
              <a:rPr sz="2800" b="1" spc="-75" dirty="0">
                <a:solidFill>
                  <a:srgbClr val="59595B"/>
                </a:solidFill>
                <a:latin typeface="Carlito"/>
                <a:cs typeface="Carlito"/>
              </a:rPr>
              <a:t> </a:t>
            </a:r>
            <a:r>
              <a:rPr sz="2800" b="1" spc="-5" dirty="0">
                <a:solidFill>
                  <a:srgbClr val="59595B"/>
                </a:solidFill>
                <a:latin typeface="Carlito"/>
                <a:cs typeface="Carlito"/>
              </a:rPr>
              <a:t>FORM</a:t>
            </a:r>
            <a:endParaRPr sz="2800" dirty="0">
              <a:latin typeface="Carlito"/>
              <a:cs typeface="Carlito"/>
            </a:endParaRPr>
          </a:p>
        </p:txBody>
      </p:sp>
      <p:sp>
        <p:nvSpPr>
          <p:cNvPr id="6" name="object 6"/>
          <p:cNvSpPr txBox="1"/>
          <p:nvPr/>
        </p:nvSpPr>
        <p:spPr>
          <a:xfrm>
            <a:off x="2971800" y="3382022"/>
            <a:ext cx="38131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Massachusetts</a:t>
            </a:r>
            <a:r>
              <a:rPr sz="2400" spc="-85" dirty="0">
                <a:latin typeface="Carlito"/>
                <a:cs typeface="Carlito"/>
              </a:rPr>
              <a:t> </a:t>
            </a:r>
            <a:r>
              <a:rPr sz="2400" spc="-5" dirty="0">
                <a:latin typeface="Carlito"/>
                <a:cs typeface="Carlito"/>
              </a:rPr>
              <a:t>Fidelity</a:t>
            </a:r>
            <a:endParaRPr sz="2400" dirty="0">
              <a:latin typeface="Carlito"/>
              <a:cs typeface="Carlito"/>
            </a:endParaRPr>
          </a:p>
        </p:txBody>
      </p:sp>
      <p:sp>
        <p:nvSpPr>
          <p:cNvPr id="7" name="object 7"/>
          <p:cNvSpPr/>
          <p:nvPr/>
        </p:nvSpPr>
        <p:spPr>
          <a:xfrm>
            <a:off x="3329240" y="518533"/>
            <a:ext cx="2398216" cy="969100"/>
          </a:xfrm>
          <a:prstGeom prst="rect">
            <a:avLst/>
          </a:prstGeom>
          <a:blipFill>
            <a:blip r:embed="rId2" cstate="print"/>
            <a:stretch>
              <a:fillRect/>
            </a:stretch>
          </a:blipFill>
        </p:spPr>
        <p:txBody>
          <a:bodyPr wrap="square" lIns="0" tIns="0" rIns="0" bIns="0" rtlCol="0"/>
          <a:lstStyle/>
          <a:p>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15</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2362200" y="538924"/>
            <a:ext cx="6603982" cy="566822"/>
          </a:xfrm>
          <a:prstGeom prst="rect">
            <a:avLst/>
          </a:prstGeom>
        </p:spPr>
        <p:txBody>
          <a:bodyPr vert="horz" wrap="square" lIns="0" tIns="12700" rIns="0" bIns="0" rtlCol="0">
            <a:spAutoFit/>
          </a:bodyPr>
          <a:lstStyle/>
          <a:p>
            <a:pPr marL="12700">
              <a:lnSpc>
                <a:spcPct val="100000"/>
              </a:lnSpc>
              <a:spcBef>
                <a:spcPts val="100"/>
              </a:spcBef>
            </a:pPr>
            <a:r>
              <a:rPr spc="-5" dirty="0"/>
              <a:t>Fidelity Scores by Key</a:t>
            </a:r>
            <a:r>
              <a:rPr spc="-85" dirty="0"/>
              <a:t> </a:t>
            </a:r>
            <a:r>
              <a:rPr spc="-5" dirty="0"/>
              <a:t>Element</a:t>
            </a:r>
          </a:p>
        </p:txBody>
      </p:sp>
      <p:graphicFrame>
        <p:nvGraphicFramePr>
          <p:cNvPr id="7" name="object 7"/>
          <p:cNvGraphicFramePr>
            <a:graphicFrameLocks noGrp="1"/>
          </p:cNvGraphicFramePr>
          <p:nvPr>
            <p:extLst>
              <p:ext uri="{D42A27DB-BD31-4B8C-83A1-F6EECF244321}">
                <p14:modId xmlns:p14="http://schemas.microsoft.com/office/powerpoint/2010/main" val="2460057123"/>
              </p:ext>
            </p:extLst>
          </p:nvPr>
        </p:nvGraphicFramePr>
        <p:xfrm>
          <a:off x="277828" y="2057400"/>
          <a:ext cx="8625088" cy="2819400"/>
        </p:xfrm>
        <a:graphic>
          <a:graphicData uri="http://schemas.openxmlformats.org/drawingml/2006/table">
            <a:tbl>
              <a:tblPr firstRow="1" bandRow="1">
                <a:tableStyleId>{2D5ABB26-0587-4C30-8999-92F81FD0307C}</a:tableStyleId>
              </a:tblPr>
              <a:tblGrid>
                <a:gridCol w="1676928"/>
                <a:gridCol w="1158026"/>
                <a:gridCol w="1158027"/>
                <a:gridCol w="1158027"/>
                <a:gridCol w="1158027"/>
                <a:gridCol w="1158027"/>
                <a:gridCol w="1158026"/>
              </a:tblGrid>
              <a:tr h="478099">
                <a:tc>
                  <a:txBody>
                    <a:bodyPr/>
                    <a:lstStyle/>
                    <a:p>
                      <a:pPr>
                        <a:lnSpc>
                          <a:spcPct val="100000"/>
                        </a:lnSpc>
                      </a:pPr>
                      <a:endParaRPr sz="17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16230">
                        <a:lnSpc>
                          <a:spcPct val="100000"/>
                        </a:lnSpc>
                        <a:spcBef>
                          <a:spcPts val="840"/>
                        </a:spcBef>
                      </a:pPr>
                      <a:r>
                        <a:rPr sz="1600" b="1" spc="-5" dirty="0">
                          <a:solidFill>
                            <a:srgbClr val="FFFFFF"/>
                          </a:solidFill>
                          <a:latin typeface="Carlito"/>
                          <a:cs typeface="Carlito"/>
                        </a:rPr>
                        <a:t>Total</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gridSpan="5">
                  <a:txBody>
                    <a:bodyPr/>
                    <a:lstStyle/>
                    <a:p>
                      <a:pPr algn="ctr">
                        <a:lnSpc>
                          <a:spcPct val="100000"/>
                        </a:lnSpc>
                        <a:spcBef>
                          <a:spcPts val="840"/>
                        </a:spcBef>
                      </a:pPr>
                      <a:r>
                        <a:rPr sz="1600" b="1" spc="-5" dirty="0">
                          <a:solidFill>
                            <a:srgbClr val="FFFFFF"/>
                          </a:solidFill>
                          <a:latin typeface="Carlito"/>
                          <a:cs typeface="Carlito"/>
                        </a:rPr>
                        <a:t>Key</a:t>
                      </a:r>
                      <a:r>
                        <a:rPr sz="1600" b="1" spc="-10" dirty="0">
                          <a:solidFill>
                            <a:srgbClr val="FFFFFF"/>
                          </a:solidFill>
                          <a:latin typeface="Carlito"/>
                          <a:cs typeface="Carlito"/>
                        </a:rPr>
                        <a:t> </a:t>
                      </a:r>
                      <a:r>
                        <a:rPr sz="1600" b="1" spc="-5" dirty="0">
                          <a:solidFill>
                            <a:srgbClr val="FFFFFF"/>
                          </a:solidFill>
                          <a:latin typeface="Carlito"/>
                          <a:cs typeface="Carlito"/>
                        </a:rPr>
                        <a:t>Element</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r>
              <a:tr h="943120">
                <a:tc>
                  <a:txBody>
                    <a:bodyPr/>
                    <a:lstStyle/>
                    <a:p>
                      <a:pPr>
                        <a:lnSpc>
                          <a:spcPct val="100000"/>
                        </a:lnSpc>
                      </a:pPr>
                      <a:endParaRPr sz="17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800" dirty="0">
                        <a:latin typeface="Times New Roman"/>
                        <a:cs typeface="Times New Roman"/>
                      </a:endParaRPr>
                    </a:p>
                    <a:p>
                      <a:pPr marL="260985" marR="262890" indent="52705">
                        <a:lnSpc>
                          <a:spcPts val="1650"/>
                        </a:lnSpc>
                      </a:pPr>
                      <a:r>
                        <a:rPr sz="1400" b="1" spc="-5" dirty="0">
                          <a:latin typeface="Carlito"/>
                          <a:cs typeface="Carlito"/>
                        </a:rPr>
                        <a:t>Mean  Overall</a:t>
                      </a:r>
                      <a:endParaRPr sz="14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4C3E9"/>
                    </a:solidFill>
                  </a:tcPr>
                </a:tc>
                <a:tc>
                  <a:txBody>
                    <a:bodyPr/>
                    <a:lstStyle/>
                    <a:p>
                      <a:pPr>
                        <a:lnSpc>
                          <a:spcPct val="100000"/>
                        </a:lnSpc>
                      </a:pPr>
                      <a:endParaRPr sz="1800" dirty="0">
                        <a:latin typeface="Times New Roman"/>
                        <a:cs typeface="Times New Roman"/>
                      </a:endParaRPr>
                    </a:p>
                    <a:p>
                      <a:pPr marL="182880" marR="161925" indent="62230">
                        <a:lnSpc>
                          <a:spcPct val="101000"/>
                        </a:lnSpc>
                      </a:pPr>
                      <a:r>
                        <a:rPr sz="1300" spc="-5" dirty="0">
                          <a:latin typeface="Carlito"/>
                          <a:cs typeface="Carlito"/>
                        </a:rPr>
                        <a:t>Effective  Teamwork</a:t>
                      </a:r>
                      <a:endParaRPr sz="13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100" dirty="0">
                        <a:latin typeface="Times New Roman"/>
                        <a:cs typeface="Times New Roman"/>
                      </a:endParaRPr>
                    </a:p>
                    <a:p>
                      <a:pPr marL="149225" marR="127000" indent="-3175" algn="ctr">
                        <a:lnSpc>
                          <a:spcPct val="101000"/>
                        </a:lnSpc>
                      </a:pPr>
                      <a:r>
                        <a:rPr sz="1300" spc="-5" dirty="0">
                          <a:latin typeface="Carlito"/>
                          <a:cs typeface="Carlito"/>
                        </a:rPr>
                        <a:t>Natural </a:t>
                      </a:r>
                      <a:r>
                        <a:rPr sz="1300" dirty="0">
                          <a:latin typeface="Carlito"/>
                          <a:cs typeface="Carlito"/>
                        </a:rPr>
                        <a:t>&amp;  </a:t>
                      </a:r>
                      <a:r>
                        <a:rPr sz="1300" spc="-5" dirty="0">
                          <a:latin typeface="Carlito"/>
                          <a:cs typeface="Carlito"/>
                        </a:rPr>
                        <a:t>Community  Supports</a:t>
                      </a:r>
                      <a:endParaRPr sz="13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pPr>
                      <a:endParaRPr sz="1300" dirty="0">
                        <a:latin typeface="Times New Roman"/>
                        <a:cs typeface="Times New Roman"/>
                      </a:endParaRPr>
                    </a:p>
                    <a:p>
                      <a:pPr>
                        <a:lnSpc>
                          <a:spcPct val="100000"/>
                        </a:lnSpc>
                        <a:spcBef>
                          <a:spcPts val="55"/>
                        </a:spcBef>
                      </a:pPr>
                      <a:endParaRPr sz="1150" dirty="0">
                        <a:latin typeface="Times New Roman"/>
                        <a:cs typeface="Times New Roman"/>
                      </a:endParaRPr>
                    </a:p>
                    <a:p>
                      <a:pPr marL="15875" algn="ctr">
                        <a:lnSpc>
                          <a:spcPct val="100000"/>
                        </a:lnSpc>
                      </a:pPr>
                      <a:r>
                        <a:rPr sz="1300" spc="-5" dirty="0">
                          <a:latin typeface="Carlito"/>
                          <a:cs typeface="Carlito"/>
                        </a:rPr>
                        <a:t>Needs-Based</a:t>
                      </a:r>
                      <a:endParaRPr sz="13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pPr>
                      <a:endParaRPr sz="1800" dirty="0">
                        <a:latin typeface="Times New Roman"/>
                        <a:cs typeface="Times New Roman"/>
                      </a:endParaRPr>
                    </a:p>
                    <a:p>
                      <a:pPr marL="417195" marR="62230" indent="-330200">
                        <a:lnSpc>
                          <a:spcPct val="101000"/>
                        </a:lnSpc>
                      </a:pPr>
                      <a:r>
                        <a:rPr sz="1300" spc="-5" dirty="0" smtClean="0">
                          <a:latin typeface="Carlito"/>
                          <a:cs typeface="Carlito"/>
                        </a:rPr>
                        <a:t>Outcomes-</a:t>
                      </a:r>
                      <a:endParaRPr lang="en-US" sz="1300" spc="-5" dirty="0" smtClean="0">
                        <a:latin typeface="Carlito"/>
                        <a:cs typeface="Carlito"/>
                      </a:endParaRPr>
                    </a:p>
                    <a:p>
                      <a:pPr marL="417195" marR="62230" indent="-330200">
                        <a:lnSpc>
                          <a:spcPct val="101000"/>
                        </a:lnSpc>
                      </a:pPr>
                      <a:r>
                        <a:rPr sz="1300" spc="-5" dirty="0" smtClean="0">
                          <a:latin typeface="Carlito"/>
                          <a:cs typeface="Carlito"/>
                        </a:rPr>
                        <a:t>Based</a:t>
                      </a:r>
                      <a:endParaRPr sz="1300" dirty="0">
                        <a:latin typeface="Carlito"/>
                        <a:cs typeface="Carlito"/>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c>
                  <a:txBody>
                    <a:bodyPr/>
                    <a:lstStyle/>
                    <a:p>
                      <a:pPr>
                        <a:lnSpc>
                          <a:spcPct val="100000"/>
                        </a:lnSpc>
                        <a:spcBef>
                          <a:spcPts val="15"/>
                        </a:spcBef>
                      </a:pPr>
                      <a:endParaRPr sz="1100" dirty="0">
                        <a:latin typeface="Times New Roman"/>
                        <a:cs typeface="Times New Roman"/>
                      </a:endParaRPr>
                    </a:p>
                    <a:p>
                      <a:pPr marL="315595" marR="154940" indent="-140970">
                        <a:lnSpc>
                          <a:spcPct val="101000"/>
                        </a:lnSpc>
                      </a:pPr>
                      <a:r>
                        <a:rPr sz="1300" spc="-5" dirty="0">
                          <a:latin typeface="Carlito"/>
                          <a:cs typeface="Carlito"/>
                        </a:rPr>
                        <a:t>Strength</a:t>
                      </a:r>
                      <a:r>
                        <a:rPr sz="1300" spc="-90" dirty="0">
                          <a:latin typeface="Carlito"/>
                          <a:cs typeface="Carlito"/>
                        </a:rPr>
                        <a:t> </a:t>
                      </a:r>
                      <a:r>
                        <a:rPr sz="1300" dirty="0">
                          <a:latin typeface="Carlito"/>
                          <a:cs typeface="Carlito"/>
                        </a:rPr>
                        <a:t>&amp;  </a:t>
                      </a:r>
                      <a:r>
                        <a:rPr sz="1300" spc="-5" dirty="0">
                          <a:latin typeface="Carlito"/>
                          <a:cs typeface="Carlito"/>
                        </a:rPr>
                        <a:t>Family  Driven</a:t>
                      </a:r>
                      <a:endParaRPr sz="13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E8F2"/>
                    </a:solidFill>
                  </a:tcPr>
                </a:tc>
              </a:tr>
              <a:tr h="478099">
                <a:tc>
                  <a:txBody>
                    <a:bodyPr/>
                    <a:lstStyle/>
                    <a:p>
                      <a:pPr marL="85725">
                        <a:lnSpc>
                          <a:spcPct val="100000"/>
                        </a:lnSpc>
                        <a:spcBef>
                          <a:spcPts val="840"/>
                        </a:spcBef>
                      </a:pPr>
                      <a:r>
                        <a:rPr sz="1600" spc="-5" dirty="0">
                          <a:latin typeface="Carlito"/>
                          <a:cs typeface="Carlito"/>
                        </a:rPr>
                        <a:t>MA</a:t>
                      </a:r>
                      <a:r>
                        <a:rPr sz="1600" spc="-15" dirty="0">
                          <a:latin typeface="Carlito"/>
                          <a:cs typeface="Carlito"/>
                        </a:rPr>
                        <a:t> </a:t>
                      </a:r>
                      <a:r>
                        <a:rPr sz="1600" spc="-5" dirty="0" smtClean="0">
                          <a:latin typeface="Carlito"/>
                          <a:cs typeface="Carlito"/>
                        </a:rPr>
                        <a:t>201</a:t>
                      </a:r>
                      <a:r>
                        <a:rPr lang="en-US" sz="1600" spc="-5" dirty="0" smtClean="0">
                          <a:latin typeface="Carlito"/>
                          <a:cs typeface="Carlito"/>
                        </a:rPr>
                        <a:t>9</a:t>
                      </a:r>
                      <a:endParaRPr sz="1600" dirty="0">
                        <a:latin typeface="Carlito"/>
                        <a:cs typeface="Carlito"/>
                      </a:endParaRPr>
                    </a:p>
                  </a:txBody>
                  <a:tcPr marL="0" marR="0" marT="106680"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marL="354965">
                        <a:lnSpc>
                          <a:spcPct val="100000"/>
                        </a:lnSpc>
                        <a:spcBef>
                          <a:spcPts val="840"/>
                        </a:spcBef>
                      </a:pPr>
                      <a:r>
                        <a:rPr sz="1600" b="1" spc="-5" dirty="0">
                          <a:latin typeface="Carlito"/>
                          <a:cs typeface="Carlito"/>
                        </a:rPr>
                        <a:t>66%</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4C3E9"/>
                    </a:solidFill>
                  </a:tcPr>
                </a:tc>
                <a:tc>
                  <a:txBody>
                    <a:bodyPr/>
                    <a:lstStyle/>
                    <a:p>
                      <a:pPr algn="ctr">
                        <a:lnSpc>
                          <a:spcPct val="100000"/>
                        </a:lnSpc>
                        <a:spcBef>
                          <a:spcPts val="840"/>
                        </a:spcBef>
                      </a:pPr>
                      <a:r>
                        <a:rPr sz="1600" spc="-5" dirty="0">
                          <a:latin typeface="Carlito"/>
                          <a:cs typeface="Carlito"/>
                        </a:rPr>
                        <a:t>66%</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5</a:t>
                      </a:r>
                      <a:r>
                        <a:rPr lang="en-US" sz="1600" spc="-5" dirty="0" smtClean="0">
                          <a:latin typeface="Carlito"/>
                          <a:cs typeface="Carlito"/>
                        </a:rPr>
                        <a:t>9</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sz="1600" spc="-5" dirty="0">
                          <a:latin typeface="Carlito"/>
                          <a:cs typeface="Carlito"/>
                        </a:rPr>
                        <a:t>69%</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6</a:t>
                      </a:r>
                      <a:r>
                        <a:rPr lang="en-US" sz="1600" spc="-5" dirty="0" smtClean="0">
                          <a:latin typeface="Carlito"/>
                          <a:cs typeface="Carlito"/>
                        </a:rPr>
                        <a:t>8</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7</a:t>
                      </a:r>
                      <a:r>
                        <a:rPr lang="en-US" sz="1600" spc="-5" dirty="0" smtClean="0">
                          <a:latin typeface="Carlito"/>
                          <a:cs typeface="Carlito"/>
                        </a:rPr>
                        <a:t>0</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r>
              <a:tr h="469234">
                <a:tc>
                  <a:txBody>
                    <a:bodyPr/>
                    <a:lstStyle/>
                    <a:p>
                      <a:pPr marL="85725">
                        <a:lnSpc>
                          <a:spcPct val="100000"/>
                        </a:lnSpc>
                        <a:spcBef>
                          <a:spcPts val="840"/>
                        </a:spcBef>
                      </a:pPr>
                      <a:r>
                        <a:rPr lang="en-US" sz="1600" dirty="0" smtClean="0">
                          <a:latin typeface="Carlito"/>
                          <a:cs typeface="Carlito"/>
                        </a:rPr>
                        <a:t>MA 2020</a:t>
                      </a: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a:txBody>
                    <a:bodyPr/>
                    <a:lstStyle/>
                    <a:p>
                      <a:pPr marL="354965">
                        <a:lnSpc>
                          <a:spcPct val="100000"/>
                        </a:lnSpc>
                        <a:spcBef>
                          <a:spcPts val="840"/>
                        </a:spcBef>
                      </a:pPr>
                      <a:r>
                        <a:rPr lang="en-US" sz="1600" b="1" dirty="0" smtClean="0">
                          <a:latin typeface="Carlito"/>
                          <a:cs typeface="Carlito"/>
                        </a:rPr>
                        <a:t>70%</a:t>
                      </a:r>
                      <a:endParaRPr sz="1600" b="1"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D4C3E9"/>
                    </a:solidFill>
                  </a:tcPr>
                </a:tc>
                <a:tc>
                  <a:txBody>
                    <a:bodyPr/>
                    <a:lstStyle/>
                    <a:p>
                      <a:pPr algn="ctr">
                        <a:lnSpc>
                          <a:spcPct val="100000"/>
                        </a:lnSpc>
                        <a:spcBef>
                          <a:spcPts val="840"/>
                        </a:spcBef>
                      </a:pPr>
                      <a:r>
                        <a:rPr lang="en-US" sz="1600" dirty="0" smtClean="0">
                          <a:latin typeface="Carlito"/>
                          <a:cs typeface="Carlito"/>
                        </a:rPr>
                        <a:t>68%</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a:txBody>
                    <a:bodyPr/>
                    <a:lstStyle/>
                    <a:p>
                      <a:pPr algn="ctr">
                        <a:lnSpc>
                          <a:spcPct val="100000"/>
                        </a:lnSpc>
                        <a:spcBef>
                          <a:spcPts val="840"/>
                        </a:spcBef>
                      </a:pPr>
                      <a:r>
                        <a:rPr lang="en-US" sz="1600" dirty="0" smtClean="0">
                          <a:latin typeface="Carlito"/>
                          <a:cs typeface="Carlito"/>
                        </a:rPr>
                        <a:t>60%</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a:txBody>
                    <a:bodyPr/>
                    <a:lstStyle/>
                    <a:p>
                      <a:pPr algn="ctr">
                        <a:lnSpc>
                          <a:spcPct val="100000"/>
                        </a:lnSpc>
                        <a:spcBef>
                          <a:spcPts val="840"/>
                        </a:spcBef>
                      </a:pPr>
                      <a:r>
                        <a:rPr lang="en-US" sz="1600" dirty="0" smtClean="0">
                          <a:latin typeface="Carlito"/>
                          <a:cs typeface="Carlito"/>
                        </a:rPr>
                        <a:t>72%</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a:txBody>
                    <a:bodyPr/>
                    <a:lstStyle/>
                    <a:p>
                      <a:pPr algn="ctr">
                        <a:lnSpc>
                          <a:spcPct val="100000"/>
                        </a:lnSpc>
                        <a:spcBef>
                          <a:spcPts val="840"/>
                        </a:spcBef>
                      </a:pPr>
                      <a:r>
                        <a:rPr lang="en-US" sz="1600" dirty="0" smtClean="0">
                          <a:latin typeface="Carlito"/>
                          <a:cs typeface="Carlito"/>
                        </a:rPr>
                        <a:t>74%</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c>
                  <a:txBody>
                    <a:bodyPr/>
                    <a:lstStyle/>
                    <a:p>
                      <a:pPr algn="ctr">
                        <a:lnSpc>
                          <a:spcPct val="100000"/>
                        </a:lnSpc>
                        <a:spcBef>
                          <a:spcPts val="840"/>
                        </a:spcBef>
                      </a:pPr>
                      <a:r>
                        <a:rPr lang="en-US" sz="1600" dirty="0" smtClean="0">
                          <a:latin typeface="Carlito"/>
                          <a:cs typeface="Carlito"/>
                        </a:rPr>
                        <a:t>74%</a:t>
                      </a:r>
                      <a:endParaRPr sz="1600" dirty="0">
                        <a:latin typeface="Carlito"/>
                        <a:cs typeface="Carlito"/>
                      </a:endParaRPr>
                    </a:p>
                  </a:txBody>
                  <a:tcPr marL="0" marR="0" marT="106680"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DE8F2"/>
                    </a:solidFill>
                  </a:tcPr>
                </a:tc>
              </a:tr>
              <a:tr h="450848">
                <a:tc>
                  <a:txBody>
                    <a:bodyPr/>
                    <a:lstStyle/>
                    <a:p>
                      <a:pPr marL="85725">
                        <a:lnSpc>
                          <a:spcPct val="100000"/>
                        </a:lnSpc>
                        <a:spcBef>
                          <a:spcPts val="840"/>
                        </a:spcBef>
                      </a:pPr>
                      <a:r>
                        <a:rPr sz="1600" spc="-5" dirty="0">
                          <a:latin typeface="Carlito"/>
                          <a:cs typeface="Carlito"/>
                        </a:rPr>
                        <a:t>MA</a:t>
                      </a:r>
                      <a:r>
                        <a:rPr sz="1600" spc="-15" dirty="0">
                          <a:latin typeface="Carlito"/>
                          <a:cs typeface="Carlito"/>
                        </a:rPr>
                        <a:t> </a:t>
                      </a:r>
                      <a:r>
                        <a:rPr sz="1600" spc="-5" dirty="0" smtClean="0">
                          <a:latin typeface="Carlito"/>
                          <a:cs typeface="Carlito"/>
                        </a:rPr>
                        <a:t>20</a:t>
                      </a:r>
                      <a:r>
                        <a:rPr lang="en-US" sz="1600" spc="-5" dirty="0" smtClean="0">
                          <a:latin typeface="Carlito"/>
                          <a:cs typeface="Carlito"/>
                        </a:rPr>
                        <a:t>21</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marL="354965">
                        <a:lnSpc>
                          <a:spcPct val="100000"/>
                        </a:lnSpc>
                        <a:spcBef>
                          <a:spcPts val="840"/>
                        </a:spcBef>
                      </a:pPr>
                      <a:r>
                        <a:rPr lang="en-US" sz="1600" b="1" dirty="0" smtClean="0">
                          <a:latin typeface="Carlito"/>
                          <a:cs typeface="Carlito"/>
                        </a:rPr>
                        <a:t>70%</a:t>
                      </a:r>
                      <a:endParaRPr sz="1600" b="1"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D4C3E9"/>
                    </a:solidFill>
                  </a:tcPr>
                </a:tc>
                <a:tc>
                  <a:txBody>
                    <a:bodyPr/>
                    <a:lstStyle/>
                    <a:p>
                      <a:pPr algn="ctr">
                        <a:lnSpc>
                          <a:spcPct val="100000"/>
                        </a:lnSpc>
                        <a:spcBef>
                          <a:spcPts val="840"/>
                        </a:spcBef>
                      </a:pPr>
                      <a:r>
                        <a:rPr sz="1600" spc="-5" dirty="0" smtClean="0">
                          <a:latin typeface="Carlito"/>
                          <a:cs typeface="Carlito"/>
                        </a:rPr>
                        <a:t>6</a:t>
                      </a:r>
                      <a:r>
                        <a:rPr lang="en-US" sz="1600" spc="-5" dirty="0" smtClean="0">
                          <a:latin typeface="Carlito"/>
                          <a:cs typeface="Carlito"/>
                        </a:rPr>
                        <a:t>9</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lang="en-US" sz="1600" spc="-5" dirty="0" smtClean="0">
                          <a:latin typeface="Carlito"/>
                          <a:cs typeface="Carlito"/>
                        </a:rPr>
                        <a:t>59</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lang="en-US" sz="1600" spc="-5" dirty="0" smtClean="0">
                          <a:latin typeface="Carlito"/>
                          <a:cs typeface="Carlito"/>
                        </a:rPr>
                        <a:t>72</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lang="en-US" sz="1600" spc="-5" dirty="0" smtClean="0">
                          <a:latin typeface="Carlito"/>
                          <a:cs typeface="Carlito"/>
                        </a:rPr>
                        <a:t>74</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c>
                  <a:txBody>
                    <a:bodyPr/>
                    <a:lstStyle/>
                    <a:p>
                      <a:pPr algn="ctr">
                        <a:lnSpc>
                          <a:spcPct val="100000"/>
                        </a:lnSpc>
                        <a:spcBef>
                          <a:spcPts val="840"/>
                        </a:spcBef>
                      </a:pPr>
                      <a:r>
                        <a:rPr sz="1600" spc="-5" dirty="0" smtClean="0">
                          <a:latin typeface="Carlito"/>
                          <a:cs typeface="Carlito"/>
                        </a:rPr>
                        <a:t>7</a:t>
                      </a:r>
                      <a:r>
                        <a:rPr lang="en-US" sz="1600" spc="-5" dirty="0" smtClean="0">
                          <a:latin typeface="Carlito"/>
                          <a:cs typeface="Carlito"/>
                        </a:rPr>
                        <a:t>4</a:t>
                      </a:r>
                      <a:r>
                        <a:rPr sz="1600" spc="-5" dirty="0" smtClean="0">
                          <a:latin typeface="Carlito"/>
                          <a:cs typeface="Carlito"/>
                        </a:rPr>
                        <a:t>%</a:t>
                      </a:r>
                      <a:endParaRPr sz="1600" dirty="0">
                        <a:latin typeface="Carlito"/>
                        <a:cs typeface="Carlito"/>
                      </a:endParaRPr>
                    </a:p>
                  </a:txBody>
                  <a:tcPr marL="0" marR="0" marT="10668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r>
            </a:tbl>
          </a:graphicData>
        </a:graphic>
      </p:graphicFrame>
      <p:sp>
        <p:nvSpPr>
          <p:cNvPr id="8" name="object 8"/>
          <p:cNvSpPr/>
          <p:nvPr/>
        </p:nvSpPr>
        <p:spPr>
          <a:xfrm>
            <a:off x="277828" y="310119"/>
            <a:ext cx="1928901" cy="769520"/>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16</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81181" y="236184"/>
            <a:ext cx="6373940" cy="936154"/>
          </a:xfrm>
          <a:prstGeom prst="rect">
            <a:avLst/>
          </a:prstGeom>
        </p:spPr>
        <p:txBody>
          <a:bodyPr vert="horz" wrap="square" lIns="0" tIns="12700" rIns="0" bIns="0" rtlCol="0">
            <a:spAutoFit/>
          </a:bodyPr>
          <a:lstStyle/>
          <a:p>
            <a:pPr marL="12700" algn="ctr">
              <a:lnSpc>
                <a:spcPct val="100000"/>
              </a:lnSpc>
              <a:spcBef>
                <a:spcPts val="100"/>
              </a:spcBef>
            </a:pPr>
            <a:r>
              <a:rPr spc="-5" dirty="0"/>
              <a:t>Fidelity Scores by </a:t>
            </a:r>
            <a:r>
              <a:rPr spc="-5" dirty="0" smtClean="0"/>
              <a:t>Key</a:t>
            </a:r>
            <a:r>
              <a:rPr spc="-85" dirty="0" smtClean="0"/>
              <a:t> </a:t>
            </a:r>
            <a:r>
              <a:rPr spc="-5" dirty="0" smtClean="0"/>
              <a:t>Element</a:t>
            </a:r>
            <a:r>
              <a:rPr lang="en-US" spc="-5" dirty="0"/>
              <a:t/>
            </a:r>
            <a:br>
              <a:rPr lang="en-US" spc="-5" dirty="0"/>
            </a:br>
            <a:r>
              <a:rPr lang="en-US" sz="2400" spc="-5" dirty="0" smtClean="0"/>
              <a:t>2021 vs 2020</a:t>
            </a:r>
            <a:endParaRPr sz="2400" spc="-5" dirty="0"/>
          </a:p>
        </p:txBody>
      </p:sp>
      <p:sp>
        <p:nvSpPr>
          <p:cNvPr id="5" name="object 5"/>
          <p:cNvSpPr/>
          <p:nvPr/>
        </p:nvSpPr>
        <p:spPr>
          <a:xfrm>
            <a:off x="306403" y="519595"/>
            <a:ext cx="1928901" cy="769519"/>
          </a:xfrm>
          <a:prstGeom prst="rect">
            <a:avLst/>
          </a:prstGeom>
          <a:blipFill>
            <a:blip r:embed="rId2" cstate="print"/>
            <a:stretch>
              <a:fillRect/>
            </a:stretch>
          </a:blipFill>
        </p:spPr>
        <p:txBody>
          <a:bodyPr wrap="square" lIns="0" tIns="0" rIns="0" bIns="0" rtlCol="0"/>
          <a:lstStyle/>
          <a:p>
            <a:endParaRPr dirty="0"/>
          </a:p>
        </p:txBody>
      </p:sp>
      <p:graphicFrame>
        <p:nvGraphicFramePr>
          <p:cNvPr id="13" name="Chart 12"/>
          <p:cNvGraphicFramePr/>
          <p:nvPr>
            <p:extLst>
              <p:ext uri="{D42A27DB-BD31-4B8C-83A1-F6EECF244321}">
                <p14:modId xmlns:p14="http://schemas.microsoft.com/office/powerpoint/2010/main" val="1941301584"/>
              </p:ext>
            </p:extLst>
          </p:nvPr>
        </p:nvGraphicFramePr>
        <p:xfrm>
          <a:off x="762000" y="1397000"/>
          <a:ext cx="7620000" cy="5080000"/>
        </p:xfrm>
        <a:graphic>
          <a:graphicData uri="http://schemas.openxmlformats.org/drawingml/2006/chart">
            <c:chart xmlns:c="http://schemas.openxmlformats.org/drawingml/2006/chart" xmlns:r="http://schemas.openxmlformats.org/officeDocument/2006/relationships" r:id="rId3"/>
          </a:graphicData>
        </a:graphic>
      </p:graphicFrame>
      <p:sp>
        <p:nvSpPr>
          <p:cNvPr id="14" name="object 3"/>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5" name="TextBox 14"/>
          <p:cNvSpPr txBox="1"/>
          <p:nvPr/>
        </p:nvSpPr>
        <p:spPr>
          <a:xfrm>
            <a:off x="8578269" y="6564948"/>
            <a:ext cx="565731" cy="381000"/>
          </a:xfrm>
          <a:prstGeom prst="rect">
            <a:avLst/>
          </a:prstGeom>
          <a:noFill/>
        </p:spPr>
        <p:txBody>
          <a:bodyPr wrap="square" rtlCol="0">
            <a:spAutoFit/>
          </a:bodyPr>
          <a:lstStyle/>
          <a:p>
            <a:r>
              <a:rPr lang="en-US" dirty="0" smtClean="0">
                <a:solidFill>
                  <a:schemeClr val="bg1"/>
                </a:solidFill>
                <a:latin typeface="Carlito"/>
              </a:rPr>
              <a:t>17</a:t>
            </a:r>
            <a:endParaRPr lang="en-US" dirty="0">
              <a:solidFill>
                <a:schemeClr val="bg1"/>
              </a:solidFill>
              <a:latin typeface="Carlito"/>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a:spLocks noGrp="1"/>
          </p:cNvSpPr>
          <p:nvPr>
            <p:ph type="title"/>
          </p:nvPr>
        </p:nvSpPr>
        <p:spPr>
          <a:xfrm>
            <a:off x="280123" y="-59690"/>
            <a:ext cx="8515446" cy="1500840"/>
          </a:xfrm>
          <a:prstGeom prst="rect">
            <a:avLst/>
          </a:prstGeom>
        </p:spPr>
        <p:txBody>
          <a:bodyPr vert="horz" wrap="square" lIns="0" tIns="297605" rIns="0" bIns="0" rtlCol="0">
            <a:spAutoFit/>
          </a:bodyPr>
          <a:lstStyle/>
          <a:p>
            <a:pPr marL="328930" marR="5080" indent="348615" algn="ctr"/>
            <a:r>
              <a:rPr sz="2600" dirty="0"/>
              <a:t>Scores </a:t>
            </a:r>
            <a:r>
              <a:rPr lang="en-US" sz="2600" spc="-5" dirty="0" smtClean="0"/>
              <a:t>did not vary significantly </a:t>
            </a:r>
            <a:r>
              <a:rPr lang="en-US" sz="2600" spc="5" dirty="0" smtClean="0"/>
              <a:t>between</a:t>
            </a:r>
            <a:r>
              <a:rPr sz="2600" spc="5" dirty="0" smtClean="0"/>
              <a:t> </a:t>
            </a:r>
            <a:r>
              <a:rPr lang="en-US" sz="2600" spc="5" dirty="0" smtClean="0"/>
              <a:t>the two survey completion methods: </a:t>
            </a:r>
            <a:r>
              <a:rPr sz="2600" spc="-5" dirty="0" smtClean="0"/>
              <a:t>completed </a:t>
            </a:r>
            <a:r>
              <a:rPr lang="en-US" sz="2600" spc="-5" dirty="0" smtClean="0"/>
              <a:t>via the phone </a:t>
            </a:r>
            <a:r>
              <a:rPr sz="2600" dirty="0" smtClean="0"/>
              <a:t>by </a:t>
            </a:r>
            <a:r>
              <a:rPr sz="2600" spc="5" dirty="0" smtClean="0"/>
              <a:t>an</a:t>
            </a:r>
            <a:r>
              <a:rPr sz="2600" spc="-45" dirty="0" smtClean="0"/>
              <a:t> </a:t>
            </a:r>
            <a:r>
              <a:rPr sz="2600" spc="-5" dirty="0" smtClean="0"/>
              <a:t>interviewer</a:t>
            </a:r>
            <a:r>
              <a:rPr lang="en-US" sz="2600" spc="-5" dirty="0" smtClean="0"/>
              <a:t> or by the caregiver via email/mail</a:t>
            </a:r>
            <a:endParaRPr sz="2600" dirty="0"/>
          </a:p>
        </p:txBody>
      </p:sp>
      <p:sp>
        <p:nvSpPr>
          <p:cNvPr id="10" name="object 10"/>
          <p:cNvSpPr txBox="1">
            <a:spLocks noGrp="1"/>
          </p:cNvSpPr>
          <p:nvPr>
            <p:ph type="sldNum" sz="quarter" idx="7"/>
          </p:nvPr>
        </p:nvSpPr>
        <p:spPr>
          <a:xfrm>
            <a:off x="8724247" y="6693356"/>
            <a:ext cx="307975" cy="230832"/>
          </a:xfrm>
          <a:prstGeom prst="rect">
            <a:avLst/>
          </a:prstGeom>
        </p:spPr>
        <p:txBody>
          <a:bodyPr vert="horz" wrap="square" lIns="0" tIns="0" rIns="0" bIns="0" rtlCol="0">
            <a:spAutoFit/>
          </a:bodyPr>
          <a:lstStyle/>
          <a:p>
            <a:pPr marL="38100">
              <a:lnSpc>
                <a:spcPts val="1810"/>
              </a:lnSpc>
            </a:pPr>
            <a:r>
              <a:rPr lang="en-US" dirty="0" smtClean="0"/>
              <a:t>18</a:t>
            </a:r>
            <a:endParaRPr dirty="0"/>
          </a:p>
        </p:txBody>
      </p:sp>
      <p:graphicFrame>
        <p:nvGraphicFramePr>
          <p:cNvPr id="12" name="Chart 11"/>
          <p:cNvGraphicFramePr/>
          <p:nvPr>
            <p:extLst>
              <p:ext uri="{D42A27DB-BD31-4B8C-83A1-F6EECF244321}">
                <p14:modId xmlns:p14="http://schemas.microsoft.com/office/powerpoint/2010/main" val="1364452163"/>
              </p:ext>
            </p:extLst>
          </p:nvPr>
        </p:nvGraphicFramePr>
        <p:xfrm>
          <a:off x="685800" y="1752600"/>
          <a:ext cx="7772400" cy="4267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34447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txBox="1">
            <a:spLocks noGrp="1"/>
          </p:cNvSpPr>
          <p:nvPr>
            <p:ph type="title"/>
          </p:nvPr>
        </p:nvSpPr>
        <p:spPr>
          <a:xfrm>
            <a:off x="3094748" y="457200"/>
            <a:ext cx="5211052" cy="695960"/>
          </a:xfrm>
          <a:prstGeom prst="rect">
            <a:avLst/>
          </a:prstGeom>
        </p:spPr>
        <p:txBody>
          <a:bodyPr vert="horz" wrap="square" lIns="0" tIns="12700" rIns="0" bIns="0" rtlCol="0">
            <a:spAutoFit/>
          </a:bodyPr>
          <a:lstStyle/>
          <a:p>
            <a:pPr marL="12700">
              <a:lnSpc>
                <a:spcPct val="100000"/>
              </a:lnSpc>
              <a:spcBef>
                <a:spcPts val="100"/>
              </a:spcBef>
            </a:pPr>
            <a:r>
              <a:rPr sz="4400" spc="-5" dirty="0"/>
              <a:t>Total</a:t>
            </a:r>
            <a:r>
              <a:rPr sz="4400" spc="-90" dirty="0"/>
              <a:t> </a:t>
            </a:r>
            <a:r>
              <a:rPr sz="4400" spc="-5" dirty="0"/>
              <a:t>Fidelity</a:t>
            </a:r>
            <a:endParaRPr sz="4400" dirty="0"/>
          </a:p>
        </p:txBody>
      </p:sp>
      <p:sp>
        <p:nvSpPr>
          <p:cNvPr id="9" name="object 9"/>
          <p:cNvSpPr/>
          <p:nvPr/>
        </p:nvSpPr>
        <p:spPr>
          <a:xfrm>
            <a:off x="277828" y="310119"/>
            <a:ext cx="1928901" cy="769520"/>
          </a:xfrm>
          <a:prstGeom prst="rect">
            <a:avLst/>
          </a:prstGeom>
          <a:blipFill>
            <a:blip r:embed="rId2" cstate="print"/>
            <a:stretch>
              <a:fillRect/>
            </a:stretch>
          </a:blipFill>
        </p:spPr>
        <p:txBody>
          <a:bodyPr wrap="square" lIns="0" tIns="0" rIns="0" bIns="0" rtlCol="0"/>
          <a:lstStyle/>
          <a:p>
            <a:endParaRPr dirty="0"/>
          </a:p>
        </p:txBody>
      </p:sp>
      <p:graphicFrame>
        <p:nvGraphicFramePr>
          <p:cNvPr id="12" name="Chart 11"/>
          <p:cNvGraphicFramePr/>
          <p:nvPr>
            <p:extLst>
              <p:ext uri="{D42A27DB-BD31-4B8C-83A1-F6EECF244321}">
                <p14:modId xmlns:p14="http://schemas.microsoft.com/office/powerpoint/2010/main" val="3179943454"/>
              </p:ext>
            </p:extLst>
          </p:nvPr>
        </p:nvGraphicFramePr>
        <p:xfrm>
          <a:off x="381000" y="1610673"/>
          <a:ext cx="8559782" cy="4812896"/>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rot="16200000">
            <a:off x="-313200" y="3637539"/>
            <a:ext cx="1182055" cy="307777"/>
          </a:xfrm>
          <a:prstGeom prst="rect">
            <a:avLst/>
          </a:prstGeom>
          <a:noFill/>
        </p:spPr>
        <p:txBody>
          <a:bodyPr wrap="none" rtlCol="0">
            <a:spAutoFit/>
          </a:bodyPr>
          <a:lstStyle/>
          <a:p>
            <a:r>
              <a:rPr lang="en-US" sz="1400" b="1" dirty="0" smtClean="0"/>
              <a:t>Fidelity Score</a:t>
            </a:r>
            <a:endParaRPr lang="en-US" sz="1400" b="1" dirty="0"/>
          </a:p>
        </p:txBody>
      </p:sp>
      <p:sp>
        <p:nvSpPr>
          <p:cNvPr id="14" name="TextBox 13"/>
          <p:cNvSpPr txBox="1"/>
          <p:nvPr/>
        </p:nvSpPr>
        <p:spPr>
          <a:xfrm>
            <a:off x="8578269" y="6570872"/>
            <a:ext cx="565731" cy="369332"/>
          </a:xfrm>
          <a:prstGeom prst="rect">
            <a:avLst/>
          </a:prstGeom>
          <a:noFill/>
        </p:spPr>
        <p:txBody>
          <a:bodyPr wrap="square" rtlCol="0">
            <a:spAutoFit/>
          </a:bodyPr>
          <a:lstStyle/>
          <a:p>
            <a:r>
              <a:rPr lang="en-US" dirty="0" smtClean="0">
                <a:solidFill>
                  <a:schemeClr val="bg1"/>
                </a:solidFill>
                <a:latin typeface="Carlito"/>
              </a:rPr>
              <a:t>19</a:t>
            </a:r>
            <a:endParaRPr lang="en-US" dirty="0">
              <a:solidFill>
                <a:schemeClr val="bg1"/>
              </a:solidFill>
              <a:latin typeface="Carlito"/>
            </a:endParaRPr>
          </a:p>
        </p:txBody>
      </p:sp>
    </p:spTree>
    <p:extLst>
      <p:ext uri="{BB962C8B-B14F-4D97-AF65-F5344CB8AC3E}">
        <p14:creationId xmlns:p14="http://schemas.microsoft.com/office/powerpoint/2010/main" val="3482596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76200" y="139368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txBox="1">
            <a:spLocks noGrp="1"/>
          </p:cNvSpPr>
          <p:nvPr>
            <p:ph type="title"/>
          </p:nvPr>
        </p:nvSpPr>
        <p:spPr>
          <a:xfrm>
            <a:off x="0" y="-44278"/>
            <a:ext cx="9144000" cy="1389321"/>
          </a:xfrm>
          <a:prstGeom prst="rect">
            <a:avLst/>
          </a:prstGeom>
        </p:spPr>
        <p:txBody>
          <a:bodyPr vert="horz" wrap="square" lIns="0" tIns="410685" rIns="0" bIns="0" rtlCol="0">
            <a:spAutoFit/>
          </a:bodyPr>
          <a:lstStyle/>
          <a:p>
            <a:pPr marL="981710" marR="5080" indent="-878840">
              <a:lnSpc>
                <a:spcPts val="3820"/>
              </a:lnSpc>
              <a:spcBef>
                <a:spcPts val="240"/>
              </a:spcBef>
            </a:pPr>
            <a:r>
              <a:rPr sz="3200" spc="-10" dirty="0"/>
              <a:t>Most </a:t>
            </a:r>
            <a:r>
              <a:rPr sz="3200" spc="-5" dirty="0"/>
              <a:t>respondents report basic </a:t>
            </a:r>
            <a:r>
              <a:rPr sz="3200" spc="-10" dirty="0"/>
              <a:t>characteristics </a:t>
            </a:r>
            <a:r>
              <a:rPr sz="3200" spc="-5" dirty="0"/>
              <a:t>of  Wraparound occurred during</a:t>
            </a:r>
            <a:r>
              <a:rPr sz="3200" spc="-30" dirty="0"/>
              <a:t> </a:t>
            </a:r>
            <a:r>
              <a:rPr sz="3200" spc="-5" dirty="0"/>
              <a:t>services</a:t>
            </a:r>
            <a:endParaRPr sz="3200" dirty="0"/>
          </a:p>
        </p:txBody>
      </p:sp>
      <p:graphicFrame>
        <p:nvGraphicFramePr>
          <p:cNvPr id="14" name="Chart 13"/>
          <p:cNvGraphicFramePr/>
          <p:nvPr>
            <p:extLst>
              <p:ext uri="{D42A27DB-BD31-4B8C-83A1-F6EECF244321}">
                <p14:modId xmlns:p14="http://schemas.microsoft.com/office/powerpoint/2010/main" val="3763581987"/>
              </p:ext>
            </p:extLst>
          </p:nvPr>
        </p:nvGraphicFramePr>
        <p:xfrm>
          <a:off x="152400" y="1571372"/>
          <a:ext cx="8915399" cy="4958040"/>
        </p:xfrm>
        <a:graphic>
          <a:graphicData uri="http://schemas.openxmlformats.org/drawingml/2006/chart">
            <c:chart xmlns:c="http://schemas.openxmlformats.org/drawingml/2006/chart" xmlns:r="http://schemas.openxmlformats.org/officeDocument/2006/relationships" r:id="rId2"/>
          </a:graphicData>
        </a:graphic>
      </p:graphicFrame>
      <p:sp>
        <p:nvSpPr>
          <p:cNvPr id="16" name="TextBox 15"/>
          <p:cNvSpPr txBox="1"/>
          <p:nvPr/>
        </p:nvSpPr>
        <p:spPr>
          <a:xfrm>
            <a:off x="8559782" y="6570872"/>
            <a:ext cx="762000" cy="369332"/>
          </a:xfrm>
          <a:prstGeom prst="rect">
            <a:avLst/>
          </a:prstGeom>
          <a:noFill/>
        </p:spPr>
        <p:txBody>
          <a:bodyPr wrap="square" rtlCol="0">
            <a:spAutoFit/>
          </a:bodyPr>
          <a:lstStyle/>
          <a:p>
            <a:r>
              <a:rPr lang="en-US" dirty="0" smtClean="0">
                <a:solidFill>
                  <a:schemeClr val="bg1"/>
                </a:solidFill>
                <a:latin typeface="Carlito"/>
              </a:rPr>
              <a:t>20</a:t>
            </a:r>
            <a:endParaRPr lang="en-US" dirty="0">
              <a:solidFill>
                <a:schemeClr val="bg1"/>
              </a:solidFill>
              <a:latin typeface="Carlit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2692365" y="298970"/>
            <a:ext cx="6210547" cy="629285"/>
          </a:xfrm>
          <a:prstGeom prst="rect">
            <a:avLst/>
          </a:prstGeom>
        </p:spPr>
        <p:txBody>
          <a:bodyPr vert="horz" wrap="square" lIns="0" tIns="13970" rIns="0" bIns="0" rtlCol="0">
            <a:spAutoFit/>
          </a:bodyPr>
          <a:lstStyle/>
          <a:p>
            <a:pPr marL="12700">
              <a:lnSpc>
                <a:spcPct val="100000"/>
              </a:lnSpc>
              <a:spcBef>
                <a:spcPts val="110"/>
              </a:spcBef>
            </a:pPr>
            <a:r>
              <a:rPr sz="3950" spc="-5" dirty="0"/>
              <a:t>Item-Level</a:t>
            </a:r>
            <a:r>
              <a:rPr sz="3950" spc="-70" dirty="0"/>
              <a:t> </a:t>
            </a:r>
            <a:r>
              <a:rPr sz="3950" spc="-5" dirty="0"/>
              <a:t>Results</a:t>
            </a:r>
            <a:endParaRPr sz="3950" dirty="0"/>
          </a:p>
        </p:txBody>
      </p:sp>
      <p:sp>
        <p:nvSpPr>
          <p:cNvPr id="7" name="object 7"/>
          <p:cNvSpPr txBox="1"/>
          <p:nvPr/>
        </p:nvSpPr>
        <p:spPr>
          <a:xfrm>
            <a:off x="2012882" y="904988"/>
            <a:ext cx="6890030" cy="450850"/>
          </a:xfrm>
          <a:prstGeom prst="rect">
            <a:avLst/>
          </a:prstGeom>
        </p:spPr>
        <p:txBody>
          <a:bodyPr vert="horz" wrap="square" lIns="0" tIns="17780" rIns="0" bIns="0" rtlCol="0">
            <a:spAutoFit/>
          </a:bodyPr>
          <a:lstStyle/>
          <a:p>
            <a:pPr marL="12700">
              <a:lnSpc>
                <a:spcPct val="100000"/>
              </a:lnSpc>
              <a:spcBef>
                <a:spcPts val="140"/>
              </a:spcBef>
            </a:pPr>
            <a:r>
              <a:rPr sz="2750" i="1" spc="10" dirty="0">
                <a:solidFill>
                  <a:srgbClr val="59595B"/>
                </a:solidFill>
                <a:latin typeface="Carlito"/>
                <a:cs typeface="Carlito"/>
              </a:rPr>
              <a:t>Strengths </a:t>
            </a:r>
            <a:r>
              <a:rPr sz="2750" i="1" spc="25" dirty="0">
                <a:solidFill>
                  <a:srgbClr val="59595B"/>
                </a:solidFill>
                <a:latin typeface="Carlito"/>
                <a:cs typeface="Carlito"/>
              </a:rPr>
              <a:t>&amp; </a:t>
            </a:r>
            <a:r>
              <a:rPr sz="2750" i="1" spc="10" dirty="0">
                <a:solidFill>
                  <a:srgbClr val="59595B"/>
                </a:solidFill>
                <a:latin typeface="Carlito"/>
                <a:cs typeface="Carlito"/>
              </a:rPr>
              <a:t>Areas for</a:t>
            </a:r>
            <a:r>
              <a:rPr sz="2750" i="1" spc="-20" dirty="0">
                <a:solidFill>
                  <a:srgbClr val="59595B"/>
                </a:solidFill>
                <a:latin typeface="Carlito"/>
                <a:cs typeface="Carlito"/>
              </a:rPr>
              <a:t> </a:t>
            </a:r>
            <a:r>
              <a:rPr sz="2750" i="1" spc="10" dirty="0">
                <a:solidFill>
                  <a:srgbClr val="59595B"/>
                </a:solidFill>
                <a:latin typeface="Carlito"/>
                <a:cs typeface="Carlito"/>
              </a:rPr>
              <a:t>Improvement</a:t>
            </a:r>
            <a:endParaRPr sz="2750" dirty="0">
              <a:latin typeface="Carlito"/>
              <a:cs typeface="Carlito"/>
            </a:endParaRPr>
          </a:p>
        </p:txBody>
      </p:sp>
      <p:sp>
        <p:nvSpPr>
          <p:cNvPr id="8" name="object 8"/>
          <p:cNvSpPr txBox="1"/>
          <p:nvPr/>
        </p:nvSpPr>
        <p:spPr>
          <a:xfrm>
            <a:off x="176850" y="1847122"/>
            <a:ext cx="7167253" cy="977191"/>
          </a:xfrm>
          <a:prstGeom prst="rect">
            <a:avLst/>
          </a:prstGeom>
        </p:spPr>
        <p:txBody>
          <a:bodyPr vert="horz" wrap="square" lIns="0" tIns="96520" rIns="0" bIns="0" rtlCol="0">
            <a:spAutoFit/>
          </a:bodyPr>
          <a:lstStyle/>
          <a:p>
            <a:pPr marL="12700">
              <a:lnSpc>
                <a:spcPct val="100000"/>
              </a:lnSpc>
              <a:spcBef>
                <a:spcPts val="760"/>
              </a:spcBef>
            </a:pPr>
            <a:r>
              <a:rPr lang="en-US" sz="3200" b="1" spc="-5" dirty="0" smtClean="0">
                <a:latin typeface="Carlito"/>
                <a:cs typeface="Carlito"/>
              </a:rPr>
              <a:t>Area of Growth/Strength</a:t>
            </a:r>
            <a:r>
              <a:rPr sz="3200" b="1" spc="-5" dirty="0" smtClean="0">
                <a:latin typeface="Carlito"/>
                <a:cs typeface="Carlito"/>
              </a:rPr>
              <a:t>:</a:t>
            </a:r>
            <a:endParaRPr sz="3200" dirty="0">
              <a:latin typeface="Carlito"/>
              <a:cs typeface="Carlito"/>
            </a:endParaRPr>
          </a:p>
          <a:p>
            <a:pPr marL="12700">
              <a:lnSpc>
                <a:spcPct val="100000"/>
              </a:lnSpc>
              <a:spcBef>
                <a:spcPts val="500"/>
              </a:spcBef>
            </a:pPr>
            <a:r>
              <a:rPr lang="en-US" sz="2100" spc="-5" dirty="0" smtClean="0">
                <a:latin typeface="Carlito"/>
                <a:cs typeface="Carlito"/>
              </a:rPr>
              <a:t>Item that is at least 10% higher than others in the category </a:t>
            </a:r>
            <a:r>
              <a:rPr lang="en-US" sz="1400" spc="-5" dirty="0" smtClean="0">
                <a:latin typeface="Carlito"/>
                <a:cs typeface="Carlito"/>
              </a:rPr>
              <a:t> </a:t>
            </a:r>
            <a:endParaRPr sz="1400" dirty="0">
              <a:latin typeface="Carlito"/>
              <a:cs typeface="Carlito"/>
            </a:endParaRPr>
          </a:p>
        </p:txBody>
      </p:sp>
      <p:sp>
        <p:nvSpPr>
          <p:cNvPr id="9" name="object 9"/>
          <p:cNvSpPr txBox="1"/>
          <p:nvPr/>
        </p:nvSpPr>
        <p:spPr>
          <a:xfrm>
            <a:off x="7333593" y="2248081"/>
            <a:ext cx="1676400" cy="533400"/>
          </a:xfrm>
          <a:prstGeom prst="rect">
            <a:avLst/>
          </a:prstGeom>
          <a:ln w="38099">
            <a:solidFill>
              <a:srgbClr val="66FF33"/>
            </a:solidFill>
          </a:ln>
        </p:spPr>
        <p:txBody>
          <a:bodyPr vert="horz" wrap="square" lIns="0" tIns="0" rIns="0" bIns="0" rtlCol="0">
            <a:spAutoFit/>
          </a:bodyPr>
          <a:lstStyle/>
          <a:p>
            <a:pPr marL="216535">
              <a:lnSpc>
                <a:spcPts val="2590"/>
              </a:lnSpc>
            </a:pPr>
            <a:r>
              <a:rPr sz="2400" spc="-5" dirty="0">
                <a:latin typeface="Carlito"/>
                <a:cs typeface="Carlito"/>
              </a:rPr>
              <a:t>green</a:t>
            </a:r>
            <a:r>
              <a:rPr sz="2400" spc="-30" dirty="0">
                <a:latin typeface="Carlito"/>
                <a:cs typeface="Carlito"/>
              </a:rPr>
              <a:t> </a:t>
            </a:r>
            <a:r>
              <a:rPr sz="2400" spc="-5" dirty="0">
                <a:latin typeface="Carlito"/>
                <a:cs typeface="Carlito"/>
              </a:rPr>
              <a:t>box</a:t>
            </a:r>
            <a:endParaRPr sz="2400" dirty="0">
              <a:latin typeface="Carlito"/>
              <a:cs typeface="Carlito"/>
            </a:endParaRPr>
          </a:p>
        </p:txBody>
      </p:sp>
      <p:sp>
        <p:nvSpPr>
          <p:cNvPr id="10" name="object 10"/>
          <p:cNvSpPr txBox="1"/>
          <p:nvPr/>
        </p:nvSpPr>
        <p:spPr>
          <a:xfrm>
            <a:off x="150777" y="3833803"/>
            <a:ext cx="7014652" cy="2081339"/>
          </a:xfrm>
          <a:prstGeom prst="rect">
            <a:avLst/>
          </a:prstGeom>
        </p:spPr>
        <p:txBody>
          <a:bodyPr vert="horz" wrap="square" lIns="0" tIns="102870" rIns="0" bIns="0" rtlCol="0">
            <a:spAutoFit/>
          </a:bodyPr>
          <a:lstStyle/>
          <a:p>
            <a:pPr marL="12700">
              <a:lnSpc>
                <a:spcPct val="100000"/>
              </a:lnSpc>
              <a:spcBef>
                <a:spcPts val="810"/>
              </a:spcBef>
            </a:pPr>
            <a:r>
              <a:rPr sz="3200" b="1" spc="-10" dirty="0" smtClean="0">
                <a:latin typeface="Carlito"/>
                <a:cs typeface="Carlito"/>
              </a:rPr>
              <a:t>Area </a:t>
            </a:r>
            <a:r>
              <a:rPr sz="3200" b="1" spc="-5" dirty="0">
                <a:latin typeface="Carlito"/>
                <a:cs typeface="Carlito"/>
              </a:rPr>
              <a:t>for</a:t>
            </a:r>
            <a:r>
              <a:rPr sz="3200" b="1" spc="-15" dirty="0">
                <a:latin typeface="Carlito"/>
                <a:cs typeface="Carlito"/>
              </a:rPr>
              <a:t> </a:t>
            </a:r>
            <a:r>
              <a:rPr sz="3200" b="1" spc="-5" dirty="0">
                <a:latin typeface="Carlito"/>
                <a:cs typeface="Carlito"/>
              </a:rPr>
              <a:t>Improvement:</a:t>
            </a:r>
            <a:endParaRPr sz="3200" dirty="0">
              <a:latin typeface="Carlito"/>
              <a:cs typeface="Carlito"/>
            </a:endParaRPr>
          </a:p>
          <a:p>
            <a:pPr marL="12700">
              <a:lnSpc>
                <a:spcPct val="100000"/>
              </a:lnSpc>
              <a:spcBef>
                <a:spcPts val="530"/>
              </a:spcBef>
            </a:pPr>
            <a:r>
              <a:rPr lang="en-US" sz="2100" spc="-5" dirty="0" smtClean="0">
                <a:latin typeface="Carlito"/>
                <a:cs typeface="Carlito"/>
              </a:rPr>
              <a:t>Item that is at least 10% lower than others in the category</a:t>
            </a:r>
          </a:p>
          <a:p>
            <a:pPr marL="12700">
              <a:lnSpc>
                <a:spcPct val="100000"/>
              </a:lnSpc>
              <a:spcBef>
                <a:spcPts val="530"/>
              </a:spcBef>
            </a:pPr>
            <a:endParaRPr lang="en-US" spc="-5" dirty="0">
              <a:latin typeface="Carlito"/>
              <a:cs typeface="Carlito"/>
            </a:endParaRPr>
          </a:p>
          <a:p>
            <a:pPr marL="12700">
              <a:lnSpc>
                <a:spcPct val="100000"/>
              </a:lnSpc>
            </a:pPr>
            <a:r>
              <a:rPr lang="en-US" sz="2100" spc="-5" dirty="0" smtClean="0">
                <a:latin typeface="Carlito"/>
                <a:cs typeface="Carlito"/>
              </a:rPr>
              <a:t>A decrease of at least 5% from 2020</a:t>
            </a:r>
          </a:p>
          <a:p>
            <a:pPr marL="12700">
              <a:lnSpc>
                <a:spcPct val="100000"/>
              </a:lnSpc>
              <a:spcBef>
                <a:spcPts val="530"/>
              </a:spcBef>
            </a:pPr>
            <a:endParaRPr sz="2100" dirty="0">
              <a:latin typeface="Carlito"/>
              <a:cs typeface="Carlito"/>
            </a:endParaRPr>
          </a:p>
        </p:txBody>
      </p:sp>
      <p:sp>
        <p:nvSpPr>
          <p:cNvPr id="11" name="object 11"/>
          <p:cNvSpPr txBox="1"/>
          <p:nvPr/>
        </p:nvSpPr>
        <p:spPr>
          <a:xfrm>
            <a:off x="7357241" y="4212946"/>
            <a:ext cx="1676400" cy="533400"/>
          </a:xfrm>
          <a:prstGeom prst="rect">
            <a:avLst/>
          </a:prstGeom>
          <a:ln w="38099">
            <a:solidFill>
              <a:srgbClr val="FF0000"/>
            </a:solidFill>
          </a:ln>
        </p:spPr>
        <p:txBody>
          <a:bodyPr vert="horz" wrap="square" lIns="0" tIns="0" rIns="0" bIns="0" rtlCol="0">
            <a:spAutoFit/>
          </a:bodyPr>
          <a:lstStyle/>
          <a:p>
            <a:pPr marL="349885">
              <a:lnSpc>
                <a:spcPts val="2665"/>
              </a:lnSpc>
            </a:pPr>
            <a:r>
              <a:rPr sz="2400" spc="-5" dirty="0">
                <a:latin typeface="Carlito"/>
                <a:cs typeface="Carlito"/>
              </a:rPr>
              <a:t>red</a:t>
            </a:r>
            <a:r>
              <a:rPr sz="2400" spc="-20" dirty="0">
                <a:latin typeface="Carlito"/>
                <a:cs typeface="Carlito"/>
              </a:rPr>
              <a:t> </a:t>
            </a:r>
            <a:r>
              <a:rPr sz="2400" spc="-5" dirty="0">
                <a:latin typeface="Carlito"/>
                <a:cs typeface="Carlito"/>
              </a:rPr>
              <a:t>box</a:t>
            </a:r>
            <a:endParaRPr sz="2400" dirty="0">
              <a:latin typeface="Carlito"/>
              <a:cs typeface="Carlito"/>
            </a:endParaRPr>
          </a:p>
        </p:txBody>
      </p:sp>
      <p:sp>
        <p:nvSpPr>
          <p:cNvPr id="12" name="object 12"/>
          <p:cNvSpPr/>
          <p:nvPr/>
        </p:nvSpPr>
        <p:spPr>
          <a:xfrm>
            <a:off x="19049" y="40142"/>
            <a:ext cx="2133595" cy="973720"/>
          </a:xfrm>
          <a:prstGeom prst="rect">
            <a:avLst/>
          </a:prstGeom>
          <a:blipFill>
            <a:blip r:embed="rId3" cstate="print"/>
            <a:stretch>
              <a:fillRect/>
            </a:stretch>
          </a:blipFill>
        </p:spPr>
        <p:txBody>
          <a:bodyPr wrap="square" lIns="0" tIns="0" rIns="0" bIns="0" rtlCol="0"/>
          <a:lstStyle/>
          <a:p>
            <a:endParaRPr dirty="0"/>
          </a:p>
        </p:txBody>
      </p:sp>
      <p:sp>
        <p:nvSpPr>
          <p:cNvPr id="14" name="object 14"/>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21</a:t>
            </a:r>
            <a:endParaRPr dirty="0"/>
          </a:p>
        </p:txBody>
      </p:sp>
      <p:sp>
        <p:nvSpPr>
          <p:cNvPr id="2" name="Up Arrow 1"/>
          <p:cNvSpPr/>
          <p:nvPr/>
        </p:nvSpPr>
        <p:spPr>
          <a:xfrm>
            <a:off x="7701765" y="3076559"/>
            <a:ext cx="304800" cy="457200"/>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own Arrow 4"/>
          <p:cNvSpPr/>
          <p:nvPr/>
        </p:nvSpPr>
        <p:spPr>
          <a:xfrm>
            <a:off x="7701765" y="5122802"/>
            <a:ext cx="316893" cy="457200"/>
          </a:xfrm>
          <a:prstGeom prst="down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150777" y="3117187"/>
            <a:ext cx="4584268" cy="415498"/>
          </a:xfrm>
          <a:prstGeom prst="rect">
            <a:avLst/>
          </a:prstGeom>
        </p:spPr>
        <p:txBody>
          <a:bodyPr wrap="none">
            <a:spAutoFit/>
          </a:bodyPr>
          <a:lstStyle/>
          <a:p>
            <a:pPr marL="12700">
              <a:lnSpc>
                <a:spcPct val="100000"/>
              </a:lnSpc>
            </a:pPr>
            <a:r>
              <a:rPr lang="en-US" sz="2100" spc="-5" dirty="0">
                <a:latin typeface="Carlito"/>
                <a:cs typeface="Carlito"/>
              </a:rPr>
              <a:t>An increase of at least 5% from </a:t>
            </a:r>
            <a:r>
              <a:rPr lang="en-US" sz="2100" spc="-5" dirty="0" smtClean="0">
                <a:latin typeface="Carlito"/>
                <a:cs typeface="Carlito"/>
              </a:rPr>
              <a:t>2020</a:t>
            </a:r>
            <a:endParaRPr lang="en-US" sz="2100" spc="-5" dirty="0">
              <a:latin typeface="Carlito"/>
              <a:cs typeface="Carl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2</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3048000" y="477009"/>
            <a:ext cx="2624777" cy="695960"/>
          </a:xfrm>
          <a:prstGeom prst="rect">
            <a:avLst/>
          </a:prstGeom>
        </p:spPr>
        <p:txBody>
          <a:bodyPr vert="horz" wrap="square" lIns="0" tIns="12700" rIns="0" bIns="0" rtlCol="0">
            <a:spAutoFit/>
          </a:bodyPr>
          <a:lstStyle/>
          <a:p>
            <a:pPr marL="12700">
              <a:lnSpc>
                <a:spcPct val="100000"/>
              </a:lnSpc>
              <a:spcBef>
                <a:spcPts val="100"/>
              </a:spcBef>
            </a:pPr>
            <a:r>
              <a:rPr sz="4400" spc="-5" dirty="0"/>
              <a:t>Agenda</a:t>
            </a:r>
            <a:endParaRPr sz="4400" dirty="0"/>
          </a:p>
        </p:txBody>
      </p:sp>
      <p:sp>
        <p:nvSpPr>
          <p:cNvPr id="8" name="object 8"/>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2</a:t>
            </a:fld>
            <a:endParaRPr sz="1800" dirty="0">
              <a:latin typeface="Carlito"/>
              <a:cs typeface="Carlito"/>
            </a:endParaRPr>
          </a:p>
        </p:txBody>
      </p:sp>
      <p:sp>
        <p:nvSpPr>
          <p:cNvPr id="7" name="object 7"/>
          <p:cNvSpPr txBox="1"/>
          <p:nvPr/>
        </p:nvSpPr>
        <p:spPr>
          <a:xfrm>
            <a:off x="609465" y="1641882"/>
            <a:ext cx="6296660" cy="3745256"/>
          </a:xfrm>
          <a:prstGeom prst="rect">
            <a:avLst/>
          </a:prstGeom>
        </p:spPr>
        <p:txBody>
          <a:bodyPr vert="horz" wrap="square" lIns="0" tIns="97155" rIns="0" bIns="0" rtlCol="0">
            <a:spAutoFit/>
          </a:bodyPr>
          <a:lstStyle/>
          <a:p>
            <a:pPr marL="276225" indent="-264160">
              <a:lnSpc>
                <a:spcPct val="100000"/>
              </a:lnSpc>
              <a:spcBef>
                <a:spcPts val="765"/>
              </a:spcBef>
              <a:buSzPct val="129687"/>
              <a:buFont typeface="Arial"/>
              <a:buChar char="•"/>
              <a:tabLst>
                <a:tab pos="276860" algn="l"/>
              </a:tabLst>
            </a:pPr>
            <a:r>
              <a:rPr sz="3200" spc="-10" dirty="0" smtClean="0">
                <a:latin typeface="Carlito"/>
                <a:cs typeface="Carlito"/>
              </a:rPr>
              <a:t>Introductions</a:t>
            </a:r>
            <a:endParaRPr lang="en-US" sz="3200" spc="-10" dirty="0" smtClean="0">
              <a:latin typeface="Carlito"/>
              <a:cs typeface="Carlito"/>
            </a:endParaRPr>
          </a:p>
          <a:p>
            <a:pPr marL="276225" indent="-264160">
              <a:lnSpc>
                <a:spcPct val="100000"/>
              </a:lnSpc>
              <a:spcBef>
                <a:spcPts val="1785"/>
              </a:spcBef>
              <a:buSzPct val="129687"/>
              <a:buFont typeface="Arial"/>
              <a:buChar char="•"/>
              <a:tabLst>
                <a:tab pos="276860" algn="l"/>
              </a:tabLst>
            </a:pPr>
            <a:r>
              <a:rPr sz="3200" spc="-10" dirty="0" smtClean="0">
                <a:latin typeface="Carlito"/>
                <a:cs typeface="Carlito"/>
              </a:rPr>
              <a:t>Review </a:t>
            </a:r>
            <a:r>
              <a:rPr sz="3200" spc="-10" dirty="0">
                <a:latin typeface="Carlito"/>
                <a:cs typeface="Carlito"/>
              </a:rPr>
              <a:t>Massachusetts </a:t>
            </a:r>
            <a:r>
              <a:rPr sz="3200" spc="-5" dirty="0">
                <a:latin typeface="Carlito"/>
                <a:cs typeface="Carlito"/>
              </a:rPr>
              <a:t>fidelity</a:t>
            </a:r>
            <a:r>
              <a:rPr sz="3200" spc="-45" dirty="0">
                <a:latin typeface="Carlito"/>
                <a:cs typeface="Carlito"/>
              </a:rPr>
              <a:t> </a:t>
            </a:r>
            <a:r>
              <a:rPr sz="3200" spc="-5" dirty="0">
                <a:latin typeface="Carlito"/>
                <a:cs typeface="Carlito"/>
              </a:rPr>
              <a:t>data</a:t>
            </a:r>
            <a:endParaRPr sz="3200" dirty="0">
              <a:latin typeface="Carlito"/>
              <a:cs typeface="Carlito"/>
            </a:endParaRPr>
          </a:p>
          <a:p>
            <a:pPr marL="276225" indent="-264160">
              <a:lnSpc>
                <a:spcPct val="100000"/>
              </a:lnSpc>
              <a:spcBef>
                <a:spcPts val="1785"/>
              </a:spcBef>
              <a:buSzPct val="129687"/>
              <a:buFont typeface="Arial"/>
              <a:buChar char="•"/>
              <a:tabLst>
                <a:tab pos="276860" algn="l"/>
              </a:tabLst>
            </a:pPr>
            <a:r>
              <a:rPr sz="3200" spc="-10" dirty="0">
                <a:latin typeface="Carlito"/>
                <a:cs typeface="Carlito"/>
              </a:rPr>
              <a:t>Implications </a:t>
            </a:r>
            <a:r>
              <a:rPr sz="3200" dirty="0">
                <a:latin typeface="Carlito"/>
                <a:cs typeface="Carlito"/>
              </a:rPr>
              <a:t>and</a:t>
            </a:r>
            <a:r>
              <a:rPr sz="3200" spc="-50" dirty="0">
                <a:latin typeface="Carlito"/>
                <a:cs typeface="Carlito"/>
              </a:rPr>
              <a:t> </a:t>
            </a:r>
            <a:r>
              <a:rPr sz="3200" spc="-5" dirty="0">
                <a:latin typeface="Carlito"/>
                <a:cs typeface="Carlito"/>
              </a:rPr>
              <a:t>recommendations</a:t>
            </a:r>
            <a:endParaRPr sz="3200" dirty="0">
              <a:latin typeface="Carlito"/>
              <a:cs typeface="Carlito"/>
            </a:endParaRPr>
          </a:p>
          <a:p>
            <a:pPr marL="276225" indent="-264160">
              <a:lnSpc>
                <a:spcPct val="100000"/>
              </a:lnSpc>
              <a:spcBef>
                <a:spcPts val="1785"/>
              </a:spcBef>
              <a:buSzPct val="129687"/>
              <a:buFont typeface="Arial"/>
              <a:buChar char="•"/>
              <a:tabLst>
                <a:tab pos="276860" algn="l"/>
              </a:tabLst>
            </a:pPr>
            <a:r>
              <a:rPr sz="3200" spc="-5" dirty="0">
                <a:latin typeface="Carlito"/>
                <a:cs typeface="Carlito"/>
              </a:rPr>
              <a:t>Appendices</a:t>
            </a:r>
            <a:endParaRPr sz="3200" dirty="0">
              <a:latin typeface="Carlito"/>
              <a:cs typeface="Carlit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14261" y="6640032"/>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564886273"/>
              </p:ext>
            </p:extLst>
          </p:nvPr>
        </p:nvGraphicFramePr>
        <p:xfrm>
          <a:off x="95252" y="1670081"/>
          <a:ext cx="8972548" cy="4138956"/>
        </p:xfrm>
        <a:graphic>
          <a:graphicData uri="http://schemas.openxmlformats.org/drawingml/2006/table">
            <a:tbl>
              <a:tblPr firstRow="1" bandRow="1">
                <a:tableStyleId>{2D5ABB26-0587-4C30-8999-92F81FD0307C}</a:tableStyleId>
              </a:tblPr>
              <a:tblGrid>
                <a:gridCol w="3244007"/>
                <a:gridCol w="775541"/>
                <a:gridCol w="838200"/>
                <a:gridCol w="838200"/>
                <a:gridCol w="914400"/>
                <a:gridCol w="914400"/>
                <a:gridCol w="762000"/>
                <a:gridCol w="685800"/>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2021</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371475">
                        <a:lnSpc>
                          <a:spcPct val="101600"/>
                        </a:lnSpc>
                        <a:spcBef>
                          <a:spcPts val="280"/>
                        </a:spcBef>
                      </a:pPr>
                      <a:r>
                        <a:rPr lang="en-US" sz="1300" b="0" i="0" spc="-5" baseline="0" dirty="0" smtClean="0">
                          <a:latin typeface="Carlito"/>
                          <a:cs typeface="Carlito"/>
                        </a:rPr>
                        <a:t>B2. There are people providing svcs to my child and family who are not involved in my Wraparound team</a:t>
                      </a:r>
                      <a:endParaRPr sz="13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50%</a:t>
                      </a:r>
                      <a:endParaRPr sz="1600" b="1" i="0" baseline="0" dirty="0">
                        <a:solidFill>
                          <a:schemeClr val="bg1"/>
                        </a:solidFill>
                        <a:latin typeface="Carlito"/>
                        <a:cs typeface="Carlito"/>
                      </a:endParaRPr>
                    </a:p>
                  </a:txBody>
                  <a:tcPr marL="0" marR="0" marT="0" marB="0" anchor="ctr">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46%</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50%</a:t>
                      </a:r>
                      <a:endParaRPr sz="1600" b="1" i="0" baseline="0" dirty="0">
                        <a:solidFill>
                          <a:schemeClr val="bg1"/>
                        </a:solidFill>
                        <a:latin typeface="Carlito"/>
                        <a:cs typeface="Carlito"/>
                      </a:endParaRPr>
                    </a:p>
                  </a:txBody>
                  <a:tcPr marL="0" marR="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47%</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50000"/>
                      </a:schemeClr>
                    </a:solidFill>
                  </a:tcPr>
                </a:tc>
              </a:tr>
              <a:tr h="670960">
                <a:tc>
                  <a:txBody>
                    <a:bodyPr/>
                    <a:lstStyle/>
                    <a:p>
                      <a:pPr marL="85090" marR="156210" algn="just">
                        <a:lnSpc>
                          <a:spcPct val="101600"/>
                        </a:lnSpc>
                        <a:spcBef>
                          <a:spcPts val="285"/>
                        </a:spcBef>
                      </a:pPr>
                      <a:r>
                        <a:rPr lang="en-US" sz="1300" b="0" i="0" spc="-5" baseline="0" dirty="0" smtClean="0">
                          <a:latin typeface="Carlito"/>
                          <a:cs typeface="Carlito"/>
                        </a:rPr>
                        <a:t>B4. My wraparound team came up with creative ideas for our plan that were different than what was tried before</a:t>
                      </a:r>
                      <a:endParaRPr sz="1300" b="0" i="0" baseline="0" dirty="0">
                        <a:latin typeface="Carlito"/>
                        <a:cs typeface="Carlito"/>
                      </a:endParaRPr>
                    </a:p>
                  </a:txBody>
                  <a:tcPr marL="0" marR="0" marT="3619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solidFill>
                      <a:srgbClr val="D8CFE6"/>
                    </a:solidFill>
                  </a:tcPr>
                </a:tc>
                <a:tc>
                  <a:txBody>
                    <a:bodyPr/>
                    <a:lstStyle/>
                    <a:p>
                      <a:pPr algn="ct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9%</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0" marB="27432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7%</a:t>
                      </a: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0" marB="2743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89890">
                        <a:lnSpc>
                          <a:spcPct val="101600"/>
                        </a:lnSpc>
                        <a:spcBef>
                          <a:spcPts val="280"/>
                        </a:spcBef>
                      </a:pPr>
                      <a:r>
                        <a:rPr sz="1300" b="0" i="0" spc="-5" baseline="0" dirty="0" smtClean="0">
                          <a:latin typeface="Carlito"/>
                          <a:cs typeface="Carlito"/>
                        </a:rPr>
                        <a:t>B7</a:t>
                      </a:r>
                      <a:r>
                        <a:rPr lang="en-US" sz="1300" b="0" i="0" spc="-5" baseline="0" dirty="0" smtClean="0">
                          <a:latin typeface="Carlito"/>
                          <a:cs typeface="Carlito"/>
                        </a:rPr>
                        <a:t>. I sometimes feel like our team does not include the right people to help my child and family</a:t>
                      </a:r>
                      <a:endParaRPr sz="13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85%</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6%</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12%</a:t>
                      </a:r>
                      <a:endParaRPr sz="1600" b="1" i="0" baseline="0" dirty="0">
                        <a:solidFill>
                          <a:schemeClr val="bg1"/>
                        </a:solidFill>
                        <a:latin typeface="Carlito"/>
                        <a:cs typeface="Carlito"/>
                      </a:endParaRPr>
                    </a:p>
                  </a:txBody>
                  <a:tcPr marL="0" marR="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82%</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97510">
                        <a:lnSpc>
                          <a:spcPct val="101600"/>
                        </a:lnSpc>
                        <a:spcBef>
                          <a:spcPts val="280"/>
                        </a:spcBef>
                      </a:pPr>
                      <a:r>
                        <a:rPr sz="1300" b="0" i="0" spc="-5" baseline="0" dirty="0" smtClean="0">
                          <a:latin typeface="Carlito"/>
                          <a:cs typeface="Carlito"/>
                        </a:rPr>
                        <a:t>B15</a:t>
                      </a:r>
                      <a:r>
                        <a:rPr lang="en-US" sz="1300" b="0" i="0" spc="-5" baseline="0" dirty="0" smtClean="0">
                          <a:latin typeface="Carlito"/>
                          <a:cs typeface="Carlito"/>
                        </a:rPr>
                        <a:t>. Members of our wraparound team sometimes do not do the tasks they are assigned</a:t>
                      </a:r>
                      <a:endParaRPr sz="13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8CFE6"/>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11%</a:t>
                      </a:r>
                      <a:endParaRPr sz="1600" b="1" i="0" baseline="0" dirty="0">
                        <a:solidFill>
                          <a:schemeClr val="bg1"/>
                        </a:solidFill>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86%</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16%</a:t>
                      </a:r>
                      <a:endParaRPr sz="1600" b="1" i="0" baseline="0" dirty="0">
                        <a:solidFill>
                          <a:schemeClr val="bg1"/>
                        </a:solidFill>
                        <a:latin typeface="Carlito"/>
                        <a:cs typeface="Carlito"/>
                      </a:endParaRPr>
                    </a:p>
                  </a:txBody>
                  <a:tcPr marL="0" marR="0" marT="0" marB="0"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80%</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7">
                <a:tc>
                  <a:txBody>
                    <a:bodyPr/>
                    <a:lstStyle/>
                    <a:p>
                      <a:pPr marL="85090" marR="161290">
                        <a:lnSpc>
                          <a:spcPct val="101600"/>
                        </a:lnSpc>
                        <a:spcBef>
                          <a:spcPts val="280"/>
                        </a:spcBef>
                      </a:pPr>
                      <a:r>
                        <a:rPr sz="1300" b="0" i="0" spc="-5" baseline="0" dirty="0" smtClean="0">
                          <a:latin typeface="Carlito"/>
                          <a:cs typeface="Carlito"/>
                        </a:rPr>
                        <a:t>B22</a:t>
                      </a:r>
                      <a:r>
                        <a:rPr lang="en-US" sz="1300" b="0" i="0" spc="-5" baseline="0" dirty="0" smtClean="0">
                          <a:latin typeface="Carlito"/>
                          <a:cs typeface="Carlito"/>
                        </a:rPr>
                        <a:t>. At each team meeting, my family and I give feedback on how well Wraparound is working for us</a:t>
                      </a:r>
                      <a:endParaRPr sz="1300" b="0" i="0" baseline="0" dirty="0">
                        <a:latin typeface="Carlito"/>
                        <a:cs typeface="Carlito"/>
                      </a:endParaRPr>
                    </a:p>
                  </a:txBody>
                  <a:tcPr marL="0" marR="0" marT="3556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87%</a:t>
                      </a:r>
                      <a:endParaRPr sz="1600" b="1" i="0" baseline="0" dirty="0">
                        <a:solidFill>
                          <a:schemeClr val="bg1"/>
                        </a:solidFill>
                        <a:latin typeface="Carlito"/>
                        <a:cs typeface="Carlito"/>
                      </a:endParaRPr>
                    </a:p>
                  </a:txBody>
                  <a:tcPr marL="0" marR="0" marT="0" marB="18288"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9%</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8EB4E3"/>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0" marB="18288" anchor="ctr">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9%</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0" marB="1828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a:t>
            </a:r>
            <a:r>
              <a:rPr sz="3950" spc="-5" dirty="0" smtClean="0"/>
              <a:t>Effective</a:t>
            </a:r>
            <a:r>
              <a:rPr sz="3950" spc="-10" dirty="0" smtClean="0"/>
              <a:t> </a:t>
            </a:r>
            <a:r>
              <a:rPr sz="3950" dirty="0"/>
              <a:t>Teamwork</a:t>
            </a:r>
          </a:p>
          <a:p>
            <a:pPr algn="ctr">
              <a:lnSpc>
                <a:spcPct val="100000"/>
              </a:lnSpc>
              <a:spcBef>
                <a:spcPts val="65"/>
              </a:spcBef>
            </a:pPr>
            <a:r>
              <a:rPr lang="en-US" sz="2400" dirty="0" smtClean="0"/>
              <a:t>                              2021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22</a:t>
            </a:r>
            <a:endParaRPr dirty="0"/>
          </a:p>
        </p:txBody>
      </p:sp>
      <p:sp>
        <p:nvSpPr>
          <p:cNvPr id="12" name="TextBox 11"/>
          <p:cNvSpPr txBox="1"/>
          <p:nvPr/>
        </p:nvSpPr>
        <p:spPr>
          <a:xfrm>
            <a:off x="3581400" y="6094534"/>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639656" y="4606871"/>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02387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580410009"/>
              </p:ext>
            </p:extLst>
          </p:nvPr>
        </p:nvGraphicFramePr>
        <p:xfrm>
          <a:off x="76199" y="1484941"/>
          <a:ext cx="8991602" cy="4478999"/>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2021</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371475">
                        <a:lnSpc>
                          <a:spcPct val="101600"/>
                        </a:lnSpc>
                        <a:spcBef>
                          <a:spcPts val="280"/>
                        </a:spcBef>
                      </a:pPr>
                      <a:r>
                        <a:rPr lang="en-US" sz="1300" b="0" i="0" spc="-5" baseline="0" dirty="0" smtClean="0">
                          <a:latin typeface="Carlito"/>
                          <a:cs typeface="Carlito"/>
                        </a:rPr>
                        <a:t>B9. Being involved in wraparound has increased the support my child and family get from friends and family</a:t>
                      </a:r>
                      <a:endParaRPr sz="1300" b="0" i="0" baseline="0" dirty="0">
                        <a:latin typeface="Carlito"/>
                        <a:cs typeface="Carlito"/>
                      </a:endParaRPr>
                    </a:p>
                  </a:txBody>
                  <a:tcPr marL="0" marR="0" marT="35560"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62%</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19%</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19%</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69%</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20%</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090" marR="156210" algn="just">
                        <a:lnSpc>
                          <a:spcPct val="101600"/>
                        </a:lnSpc>
                        <a:spcBef>
                          <a:spcPts val="285"/>
                        </a:spcBef>
                      </a:pPr>
                      <a:r>
                        <a:rPr lang="en-US" sz="1300" b="0" i="0" spc="-5" baseline="0" dirty="0" smtClean="0">
                          <a:latin typeface="Carlito"/>
                          <a:cs typeface="Carlito"/>
                        </a:rPr>
                        <a:t>B10. The wraparound process has helped my child and family build strong relationships with people we can count on</a:t>
                      </a:r>
                      <a:endParaRPr sz="1300" b="0" i="0" baseline="0" dirty="0">
                        <a:latin typeface="Carlito"/>
                        <a:cs typeface="Carlito"/>
                      </a:endParaRPr>
                    </a:p>
                  </a:txBody>
                  <a:tcPr marL="0" marR="0" marT="3619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254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7%</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254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12%</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89890">
                        <a:lnSpc>
                          <a:spcPct val="101600"/>
                        </a:lnSpc>
                        <a:spcBef>
                          <a:spcPts val="280"/>
                        </a:spcBef>
                      </a:pPr>
                      <a:r>
                        <a:rPr sz="1300" b="0" i="0" spc="-5" baseline="0" dirty="0" smtClean="0">
                          <a:latin typeface="Carlito"/>
                          <a:cs typeface="Carlito"/>
                        </a:rPr>
                        <a:t>B</a:t>
                      </a:r>
                      <a:r>
                        <a:rPr lang="en-US" sz="1300" b="0" i="0" spc="-5" baseline="0" dirty="0" smtClean="0">
                          <a:latin typeface="Carlito"/>
                          <a:cs typeface="Carlito"/>
                        </a:rPr>
                        <a:t>12. Our wraparound team does not include any friends, neighbors or extended family members</a:t>
                      </a:r>
                      <a:endParaRPr sz="13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62%</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58%</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38%</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397510">
                        <a:lnSpc>
                          <a:spcPct val="101600"/>
                        </a:lnSpc>
                        <a:spcBef>
                          <a:spcPts val="280"/>
                        </a:spcBef>
                      </a:pPr>
                      <a:r>
                        <a:rPr sz="1300" b="0" i="0" spc="-5" baseline="0" dirty="0" smtClean="0">
                          <a:latin typeface="Carlito"/>
                          <a:cs typeface="Carlito"/>
                        </a:rPr>
                        <a:t>B1</a:t>
                      </a:r>
                      <a:r>
                        <a:rPr lang="en-US" sz="1300" b="0" i="0" spc="-5" baseline="0" dirty="0" smtClean="0">
                          <a:latin typeface="Carlito"/>
                          <a:cs typeface="Carlito"/>
                        </a:rPr>
                        <a:t>6. Our wraparound team includes people who are not paid to be there </a:t>
                      </a:r>
                      <a:r>
                        <a:rPr lang="en-US" sz="1100" b="0" i="0" spc="-5" baseline="0" dirty="0" smtClean="0">
                          <a:latin typeface="Carlito"/>
                          <a:cs typeface="Carlito"/>
                        </a:rPr>
                        <a:t>(e.g. friends, family, faith)</a:t>
                      </a:r>
                      <a:endParaRPr sz="1100" b="0" i="0" baseline="0" dirty="0">
                        <a:latin typeface="Carlito"/>
                        <a:cs typeface="Carlito"/>
                      </a:endParaRPr>
                    </a:p>
                  </a:txBody>
                  <a:tcPr marL="0" marR="0" marT="35560" marB="0">
                    <a:lnL w="28575"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43%</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52%</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43%</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54%</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161290">
                        <a:lnSpc>
                          <a:spcPct val="101600"/>
                        </a:lnSpc>
                        <a:spcBef>
                          <a:spcPts val="280"/>
                        </a:spcBef>
                      </a:pPr>
                      <a:r>
                        <a:rPr sz="1300" b="0" i="0" spc="-5" baseline="0" dirty="0" smtClean="0">
                          <a:latin typeface="Carlito"/>
                          <a:cs typeface="Carlito"/>
                        </a:rPr>
                        <a:t>B</a:t>
                      </a:r>
                      <a:r>
                        <a:rPr lang="en-US" sz="1300" b="0" i="0" spc="-5" baseline="0" dirty="0" smtClean="0">
                          <a:latin typeface="Carlito"/>
                          <a:cs typeface="Carlito"/>
                        </a:rPr>
                        <a:t>18. Our wraparound plan includes strategies that do not involve professional </a:t>
                      </a:r>
                      <a:r>
                        <a:rPr lang="en-US" sz="1100" b="0" i="0" spc="-5" baseline="0" dirty="0" smtClean="0">
                          <a:latin typeface="Carlito"/>
                          <a:cs typeface="Carlito"/>
                        </a:rPr>
                        <a:t>services (things our family can do ourselves or with help from friends, family or community)</a:t>
                      </a:r>
                      <a:endParaRPr sz="1100" b="0" i="0" baseline="0" dirty="0">
                        <a:latin typeface="Carlito"/>
                        <a:cs typeface="Carlito"/>
                      </a:endParaRPr>
                    </a:p>
                  </a:txBody>
                  <a:tcPr marL="0" marR="0" marT="3556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rgbClr val="FF0000"/>
                      </a:solid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75%</a:t>
                      </a:r>
                      <a:endParaRPr sz="1600" b="1" i="0" baseline="0" dirty="0">
                        <a:solidFill>
                          <a:schemeClr val="bg1"/>
                        </a:solidFill>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14%</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77%</a:t>
                      </a:r>
                      <a:endParaRPr sz="1600" b="1" i="0" baseline="0" dirty="0">
                        <a:solidFill>
                          <a:schemeClr val="bg1"/>
                        </a:solidFill>
                        <a:latin typeface="Carlito"/>
                        <a:cs typeface="Carlito"/>
                      </a:endParaRPr>
                    </a:p>
                  </a:txBody>
                  <a:tcPr marL="0" marR="0" marT="338328"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13%</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a:t> </a:t>
            </a:r>
            <a:r>
              <a:rPr lang="en-US" sz="3950" spc="-5" dirty="0" smtClean="0"/>
              <a:t>               Natural Supports</a:t>
            </a:r>
            <a:endParaRPr sz="3950" dirty="0"/>
          </a:p>
          <a:p>
            <a:pPr algn="ctr">
              <a:lnSpc>
                <a:spcPct val="100000"/>
              </a:lnSpc>
              <a:spcBef>
                <a:spcPts val="65"/>
              </a:spcBef>
            </a:pPr>
            <a:r>
              <a:rPr lang="en-US" sz="2400" dirty="0" smtClean="0"/>
              <a:t>                            2021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23</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2" name="Down Arrow 1"/>
          <p:cNvSpPr/>
          <p:nvPr/>
        </p:nvSpPr>
        <p:spPr>
          <a:xfrm>
            <a:off x="8658610" y="2362200"/>
            <a:ext cx="307975" cy="457200"/>
          </a:xfrm>
          <a:prstGeom prst="down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89335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2789494760"/>
              </p:ext>
            </p:extLst>
          </p:nvPr>
        </p:nvGraphicFramePr>
        <p:xfrm>
          <a:off x="76199" y="1484941"/>
          <a:ext cx="8991602" cy="4513015"/>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2021</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725" marR="148590">
                        <a:lnSpc>
                          <a:spcPct val="101600"/>
                        </a:lnSpc>
                        <a:spcBef>
                          <a:spcPts val="265"/>
                        </a:spcBef>
                      </a:pPr>
                      <a:r>
                        <a:rPr sz="1300" b="1" spc="-5" dirty="0">
                          <a:latin typeface="Carlito"/>
                          <a:cs typeface="Carlito"/>
                        </a:rPr>
                        <a:t>B5. </a:t>
                      </a:r>
                      <a:r>
                        <a:rPr sz="1300" spc="-5" dirty="0">
                          <a:latin typeface="Carlito"/>
                          <a:cs typeface="Carlito"/>
                        </a:rPr>
                        <a:t>With help from members of our Wraparound team, my  family </a:t>
                      </a:r>
                      <a:r>
                        <a:rPr sz="1300" dirty="0">
                          <a:latin typeface="Carlito"/>
                          <a:cs typeface="Carlito"/>
                        </a:rPr>
                        <a:t>and I </a:t>
                      </a:r>
                      <a:r>
                        <a:rPr sz="1300" spc="-5" dirty="0">
                          <a:latin typeface="Carlito"/>
                          <a:cs typeface="Carlito"/>
                        </a:rPr>
                        <a:t>chose </a:t>
                      </a:r>
                      <a:r>
                        <a:rPr sz="1300" dirty="0">
                          <a:latin typeface="Carlito"/>
                          <a:cs typeface="Carlito"/>
                        </a:rPr>
                        <a:t>a </a:t>
                      </a:r>
                      <a:r>
                        <a:rPr sz="1300" spc="-5" dirty="0">
                          <a:latin typeface="Carlito"/>
                          <a:cs typeface="Carlito"/>
                        </a:rPr>
                        <a:t>small number of the highest priority  needs to focus</a:t>
                      </a:r>
                      <a:r>
                        <a:rPr sz="1300" spc="-10" dirty="0">
                          <a:latin typeface="Carlito"/>
                          <a:cs typeface="Carlito"/>
                        </a:rPr>
                        <a:t> </a:t>
                      </a:r>
                      <a:r>
                        <a:rPr sz="1300" spc="-5" dirty="0">
                          <a:latin typeface="Carlito"/>
                          <a:cs typeface="Carlito"/>
                        </a:rPr>
                        <a:t>on.</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94%</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3%</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725" marR="113664">
                        <a:lnSpc>
                          <a:spcPct val="101600"/>
                        </a:lnSpc>
                        <a:spcBef>
                          <a:spcPts val="265"/>
                        </a:spcBef>
                      </a:pPr>
                      <a:r>
                        <a:rPr sz="1300" b="1" spc="-5" dirty="0">
                          <a:latin typeface="Carlito"/>
                          <a:cs typeface="Carlito"/>
                        </a:rPr>
                        <a:t>B6. </a:t>
                      </a:r>
                      <a:r>
                        <a:rPr sz="1300" spc="-5" dirty="0">
                          <a:latin typeface="Carlito"/>
                          <a:cs typeface="Carlito"/>
                        </a:rPr>
                        <a:t>Our Wraparound plan includes strategies that </a:t>
                      </a:r>
                      <a:r>
                        <a:rPr sz="1300" dirty="0">
                          <a:latin typeface="Carlito"/>
                          <a:cs typeface="Carlito"/>
                        </a:rPr>
                        <a:t>address  </a:t>
                      </a:r>
                      <a:r>
                        <a:rPr sz="1300" spc="-5" dirty="0">
                          <a:latin typeface="Carlito"/>
                          <a:cs typeface="Carlito"/>
                        </a:rPr>
                        <a:t>the needs of other family members, in </a:t>
                      </a:r>
                      <a:r>
                        <a:rPr sz="1300" dirty="0">
                          <a:latin typeface="Carlito"/>
                          <a:cs typeface="Carlito"/>
                        </a:rPr>
                        <a:t>addition </a:t>
                      </a:r>
                      <a:r>
                        <a:rPr sz="1300" spc="-5" dirty="0">
                          <a:latin typeface="Carlito"/>
                          <a:cs typeface="Carlito"/>
                        </a:rPr>
                        <a:t>to my</a:t>
                      </a:r>
                      <a:r>
                        <a:rPr sz="1300" spc="-65" dirty="0">
                          <a:latin typeface="Carlito"/>
                          <a:cs typeface="Carlito"/>
                        </a:rPr>
                        <a:t> </a:t>
                      </a:r>
                      <a:r>
                        <a:rPr sz="1300" spc="-5" dirty="0">
                          <a:latin typeface="Carlito"/>
                          <a:cs typeface="Carlito"/>
                        </a:rPr>
                        <a:t>child.</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86%</a:t>
                      </a:r>
                      <a:endParaRPr sz="1600" b="1" i="0" baseline="0" dirty="0">
                        <a:solidFill>
                          <a:schemeClr val="bg1"/>
                        </a:solidFill>
                        <a:latin typeface="Carlito"/>
                        <a:cs typeface="Carlito"/>
                      </a:endParaRPr>
                    </a:p>
                  </a:txBody>
                  <a:tcPr marL="0" marR="0" marT="254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20"/>
                        </a:spcBef>
                      </a:pPr>
                      <a:endParaRPr sz="1950" b="1" i="0" baseline="0" dirty="0">
                        <a:solidFill>
                          <a:schemeClr val="bg1"/>
                        </a:solidFill>
                        <a:latin typeface="Times New Roman"/>
                        <a:cs typeface="Times New Roman"/>
                      </a:endParaRPr>
                    </a:p>
                    <a:p>
                      <a:pPr algn="ctr">
                        <a:lnSpc>
                          <a:spcPct val="100000"/>
                        </a:lnSpc>
                        <a:spcBef>
                          <a:spcPts val="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254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13%</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spcBef>
                          <a:spcPts val="20"/>
                        </a:spcBef>
                      </a:pPr>
                      <a:endParaRPr sz="1950" b="1" i="0" baseline="0" dirty="0" smtClean="0">
                        <a:latin typeface="Times New Roman"/>
                        <a:cs typeface="Times New Roman"/>
                      </a:endParaRPr>
                    </a:p>
                    <a:p>
                      <a:pPr algn="ctr">
                        <a:lnSpc>
                          <a:spcPct val="100000"/>
                        </a:lnSpc>
                        <a:spcBef>
                          <a:spcPts val="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0" marB="2743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725" marR="211454">
                        <a:lnSpc>
                          <a:spcPct val="101600"/>
                        </a:lnSpc>
                        <a:spcBef>
                          <a:spcPts val="265"/>
                        </a:spcBef>
                      </a:pPr>
                      <a:r>
                        <a:rPr sz="1300" b="1" spc="-5" dirty="0">
                          <a:latin typeface="Carlito"/>
                          <a:cs typeface="Carlito"/>
                        </a:rPr>
                        <a:t>B8. </a:t>
                      </a:r>
                      <a:r>
                        <a:rPr sz="1300" spc="-5" dirty="0">
                          <a:latin typeface="Carlito"/>
                          <a:cs typeface="Carlito"/>
                        </a:rPr>
                        <a:t>At every team meeting, my Wraparound team reviews  progress that has been made toward meeting our</a:t>
                      </a:r>
                      <a:r>
                        <a:rPr sz="1300" spc="-50" dirty="0">
                          <a:latin typeface="Carlito"/>
                          <a:cs typeface="Carlito"/>
                        </a:rPr>
                        <a:t> </a:t>
                      </a:r>
                      <a:r>
                        <a:rPr sz="1300" spc="-5" dirty="0">
                          <a:latin typeface="Carlito"/>
                          <a:cs typeface="Carlito"/>
                        </a:rPr>
                        <a:t>needs.</a:t>
                      </a:r>
                      <a:endParaRPr sz="130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92%</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4%</a:t>
                      </a: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725" marR="183515">
                        <a:lnSpc>
                          <a:spcPct val="101600"/>
                        </a:lnSpc>
                        <a:spcBef>
                          <a:spcPts val="265"/>
                        </a:spcBef>
                      </a:pPr>
                      <a:r>
                        <a:rPr sz="1300" b="1" spc="-5" dirty="0">
                          <a:latin typeface="Carlito"/>
                          <a:cs typeface="Carlito"/>
                        </a:rPr>
                        <a:t>B13. </a:t>
                      </a:r>
                      <a:r>
                        <a:rPr sz="1300" spc="-5" dirty="0">
                          <a:latin typeface="Carlito"/>
                          <a:cs typeface="Carlito"/>
                        </a:rPr>
                        <a:t>My family was linked to community resources </a:t>
                      </a:r>
                      <a:r>
                        <a:rPr sz="1300" dirty="0">
                          <a:latin typeface="Carlito"/>
                          <a:cs typeface="Carlito"/>
                        </a:rPr>
                        <a:t>I </a:t>
                      </a:r>
                      <a:r>
                        <a:rPr sz="1300" spc="-5" dirty="0">
                          <a:latin typeface="Carlito"/>
                          <a:cs typeface="Carlito"/>
                        </a:rPr>
                        <a:t>found  valuable</a:t>
                      </a:r>
                      <a:r>
                        <a:rPr sz="1300" spc="-5" dirty="0" smtClean="0">
                          <a:latin typeface="Carlito"/>
                          <a:cs typeface="Carlito"/>
                        </a:rPr>
                        <a:t>.</a:t>
                      </a:r>
                      <a:endParaRPr lang="en-US" sz="1300" spc="-5"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163195"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10%</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84%</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11%</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725" marR="251460">
                        <a:lnSpc>
                          <a:spcPct val="101600"/>
                        </a:lnSpc>
                        <a:spcBef>
                          <a:spcPts val="265"/>
                        </a:spcBef>
                      </a:pPr>
                      <a:r>
                        <a:rPr sz="1300" b="1" spc="-5" dirty="0">
                          <a:latin typeface="Carlito"/>
                          <a:cs typeface="Carlito"/>
                        </a:rPr>
                        <a:t>B23. </a:t>
                      </a:r>
                      <a:r>
                        <a:rPr sz="1300" dirty="0">
                          <a:latin typeface="Carlito"/>
                          <a:cs typeface="Carlito"/>
                        </a:rPr>
                        <a:t>I </a:t>
                      </a:r>
                      <a:r>
                        <a:rPr sz="1300" spc="-5" dirty="0">
                          <a:latin typeface="Carlito"/>
                          <a:cs typeface="Carlito"/>
                        </a:rPr>
                        <a:t>worry that the Wraparound process will end before  our needs have been</a:t>
                      </a:r>
                      <a:r>
                        <a:rPr sz="1300" spc="-15" dirty="0">
                          <a:latin typeface="Carlito"/>
                          <a:cs typeface="Carlito"/>
                        </a:rPr>
                        <a:t> </a:t>
                      </a:r>
                      <a:r>
                        <a:rPr sz="1300" spc="-5" dirty="0">
                          <a:latin typeface="Carlito"/>
                          <a:cs typeface="Carlito"/>
                        </a:rPr>
                        <a:t>met</a:t>
                      </a:r>
                      <a:r>
                        <a:rPr sz="1300" spc="-5" dirty="0" smtClean="0">
                          <a:latin typeface="Carlito"/>
                          <a:cs typeface="Carlito"/>
                        </a:rPr>
                        <a:t>.</a:t>
                      </a:r>
                      <a:endParaRPr lang="en-US" sz="1300" spc="-5" dirty="0" smtClean="0">
                        <a:latin typeface="Carlito"/>
                        <a:cs typeface="Carlito"/>
                      </a:endParaRPr>
                    </a:p>
                  </a:txBody>
                  <a:tcPr marL="0" marR="0" marT="33655" marB="0">
                    <a:lnL w="28575"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35%</a:t>
                      </a:r>
                      <a:endParaRPr sz="1600" b="1" i="0" baseline="0" dirty="0">
                        <a:solidFill>
                          <a:schemeClr val="bg1"/>
                        </a:solidFill>
                        <a:latin typeface="Carlito"/>
                        <a:cs typeface="Carlito"/>
                      </a:endParaRPr>
                    </a:p>
                  </a:txBody>
                  <a:tcPr marL="0" marR="0" marT="163195"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57%</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8%</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spc="-5" baseline="0" dirty="0" smtClean="0">
                          <a:solidFill>
                            <a:schemeClr val="bg1"/>
                          </a:solidFill>
                          <a:latin typeface="Carlito"/>
                          <a:cs typeface="Carlito"/>
                        </a:rPr>
                        <a:t>37%</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57%</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r>
                        <a:rPr lang="en-US" sz="1600" b="1" i="0" spc="-5" baseline="0" dirty="0" smtClean="0">
                          <a:solidFill>
                            <a:srgbClr val="FFFFFF"/>
                          </a:solidFill>
                          <a:latin typeface="Carlito"/>
                          <a:cs typeface="Carlito"/>
                        </a:rPr>
                        <a:t>6%</a:t>
                      </a: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Needs-Based</a:t>
            </a:r>
            <a:endParaRPr sz="3950" dirty="0"/>
          </a:p>
          <a:p>
            <a:pPr algn="ctr">
              <a:lnSpc>
                <a:spcPct val="100000"/>
              </a:lnSpc>
              <a:spcBef>
                <a:spcPts val="65"/>
              </a:spcBef>
            </a:pPr>
            <a:r>
              <a:rPr lang="en-US" sz="2400" dirty="0" smtClean="0"/>
              <a:t>                       2021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24</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Tree>
    <p:extLst>
      <p:ext uri="{BB962C8B-B14F-4D97-AF65-F5344CB8AC3E}">
        <p14:creationId xmlns:p14="http://schemas.microsoft.com/office/powerpoint/2010/main" val="1222273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928428569"/>
              </p:ext>
            </p:extLst>
          </p:nvPr>
        </p:nvGraphicFramePr>
        <p:xfrm>
          <a:off x="76199" y="1484941"/>
          <a:ext cx="8991602" cy="4561993"/>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2021</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r>
              <a:tr h="590848">
                <a:tc>
                  <a:txBody>
                    <a:bodyPr/>
                    <a:lstStyle/>
                    <a:p>
                      <a:pPr marL="85090" marR="222885" algn="l">
                        <a:lnSpc>
                          <a:spcPct val="101600"/>
                        </a:lnSpc>
                        <a:spcBef>
                          <a:spcPts val="265"/>
                        </a:spcBef>
                      </a:pPr>
                      <a:r>
                        <a:rPr sz="1300" b="1" spc="0" dirty="0" smtClean="0">
                          <a:latin typeface="Carlito"/>
                          <a:cs typeface="Carlito"/>
                        </a:rPr>
                        <a:t>B19</a:t>
                      </a:r>
                      <a:r>
                        <a:rPr lang="en-US" sz="1300" b="1" spc="0" dirty="0" smtClean="0">
                          <a:latin typeface="Carlito"/>
                          <a:cs typeface="Carlito"/>
                        </a:rPr>
                        <a:t>.</a:t>
                      </a:r>
                      <a:r>
                        <a:rPr lang="en-US" sz="1300" b="1" spc="0" baseline="0" dirty="0" smtClean="0">
                          <a:latin typeface="Carlito"/>
                          <a:cs typeface="Carlito"/>
                        </a:rPr>
                        <a:t> </a:t>
                      </a:r>
                      <a:r>
                        <a:rPr lang="en-US" sz="1300" b="0" spc="0" baseline="0" dirty="0" smtClean="0">
                          <a:latin typeface="Carlito"/>
                          <a:cs typeface="Carlito"/>
                        </a:rPr>
                        <a:t>I am </a:t>
                      </a:r>
                      <a:r>
                        <a:rPr sz="1300" spc="0" dirty="0" smtClean="0">
                          <a:latin typeface="Carlito"/>
                          <a:cs typeface="Carlito"/>
                        </a:rPr>
                        <a:t>confident </a:t>
                      </a:r>
                      <a:r>
                        <a:rPr sz="1300" spc="0" dirty="0">
                          <a:latin typeface="Carlito"/>
                          <a:cs typeface="Carlito"/>
                        </a:rPr>
                        <a:t>that our Wraparound team can find </a:t>
                      </a:r>
                      <a:r>
                        <a:rPr lang="en-US" sz="1300" spc="0" dirty="0" smtClean="0">
                          <a:latin typeface="Carlito"/>
                          <a:cs typeface="Carlito"/>
                        </a:rPr>
                        <a:t>svcs</a:t>
                      </a:r>
                      <a:r>
                        <a:rPr sz="1300" spc="0" dirty="0" smtClean="0">
                          <a:latin typeface="Carlito"/>
                          <a:cs typeface="Carlito"/>
                        </a:rPr>
                        <a:t> </a:t>
                      </a:r>
                      <a:r>
                        <a:rPr sz="1300" spc="0" dirty="0">
                          <a:latin typeface="Carlito"/>
                          <a:cs typeface="Carlito"/>
                        </a:rPr>
                        <a:t>or strategies to keep my child in the community </a:t>
                      </a:r>
                      <a:r>
                        <a:rPr sz="1300" spc="0" dirty="0" smtClean="0">
                          <a:latin typeface="Carlito"/>
                          <a:cs typeface="Carlito"/>
                        </a:rPr>
                        <a:t>over </a:t>
                      </a:r>
                      <a:r>
                        <a:rPr sz="1300" spc="0" dirty="0">
                          <a:latin typeface="Carlito"/>
                          <a:cs typeface="Carlito"/>
                        </a:rPr>
                        <a:t>the long term.</a:t>
                      </a: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r>
                        <a:rPr lang="en-US" sz="1600" b="1" i="0" baseline="0" dirty="0" smtClean="0">
                          <a:solidFill>
                            <a:schemeClr val="bg1"/>
                          </a:solidFill>
                          <a:latin typeface="Carlito"/>
                        </a:rPr>
                        <a:t>88%</a:t>
                      </a:r>
                      <a:endParaRPr lang="en-US" sz="1600" b="1" i="0" baseline="0" dirty="0">
                        <a:solidFill>
                          <a:schemeClr val="bg1"/>
                        </a:solidFill>
                        <a:latin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5%</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7%</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82%</a:t>
                      </a:r>
                      <a:endParaRPr lang="en-US" sz="1600" b="1" i="0" baseline="0" dirty="0">
                        <a:solidFill>
                          <a:schemeClr val="bg1"/>
                        </a:solidFill>
                        <a:latin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9%</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9%</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47525">
                <a:tc>
                  <a:txBody>
                    <a:bodyPr/>
                    <a:lstStyle/>
                    <a:p>
                      <a:pPr marL="85090" marR="199390">
                        <a:lnSpc>
                          <a:spcPct val="101600"/>
                        </a:lnSpc>
                        <a:spcBef>
                          <a:spcPts val="265"/>
                        </a:spcBef>
                      </a:pPr>
                      <a:r>
                        <a:rPr sz="1300" b="1" spc="0" baseline="0" dirty="0">
                          <a:latin typeface="Carlito"/>
                          <a:cs typeface="Carlito"/>
                        </a:rPr>
                        <a:t>B20. </a:t>
                      </a:r>
                      <a:r>
                        <a:rPr sz="1300" spc="0" baseline="0" dirty="0">
                          <a:latin typeface="Carlito"/>
                          <a:cs typeface="Carlito"/>
                        </a:rPr>
                        <a:t>Because of Wraparound, when a crisis happens, my </a:t>
                      </a:r>
                      <a:r>
                        <a:rPr sz="1300" spc="0" baseline="0" dirty="0" smtClean="0">
                          <a:latin typeface="Carlito"/>
                          <a:cs typeface="Carlito"/>
                        </a:rPr>
                        <a:t>family </a:t>
                      </a:r>
                      <a:r>
                        <a:rPr sz="1300" spc="0" baseline="0" dirty="0">
                          <a:latin typeface="Carlito"/>
                          <a:cs typeface="Carlito"/>
                        </a:rPr>
                        <a:t>and I know what to do</a:t>
                      </a:r>
                      <a:r>
                        <a:rPr sz="1300" spc="0" baseline="0" dirty="0" smtClean="0">
                          <a:latin typeface="Carlito"/>
                          <a:cs typeface="Carlito"/>
                        </a:rPr>
                        <a:t>.</a:t>
                      </a:r>
                      <a:endParaRPr lang="en-US" sz="1300" spc="0" baseline="0"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r>
                        <a:rPr lang="en-US" sz="1600" b="1" i="0" baseline="0" dirty="0" smtClean="0">
                          <a:solidFill>
                            <a:schemeClr val="bg1"/>
                          </a:solidFill>
                          <a:latin typeface="Carlito"/>
                        </a:rPr>
                        <a:t>93%</a:t>
                      </a:r>
                      <a:endParaRPr lang="en-US" sz="1600" b="1" i="0" baseline="0" dirty="0">
                        <a:solidFill>
                          <a:schemeClr val="bg1"/>
                        </a:solidFill>
                        <a:latin typeface="Carlito"/>
                      </a:endParaRPr>
                    </a:p>
                  </a:txBody>
                  <a:tcPr marL="0" marR="0" marT="13716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3%</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4%</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90%</a:t>
                      </a:r>
                      <a:endParaRPr lang="en-US" sz="1600" b="1" i="0" baseline="0" dirty="0">
                        <a:solidFill>
                          <a:schemeClr val="bg1"/>
                        </a:solidFill>
                        <a:latin typeface="Carlito"/>
                      </a:endParaRPr>
                    </a:p>
                  </a:txBody>
                  <a:tcPr marL="0" marR="0" marT="13716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5%</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5%</a:t>
                      </a:r>
                      <a:endParaRPr lang="en-US" sz="1600" b="1" i="0" baseline="0" dirty="0">
                        <a:solidFill>
                          <a:schemeClr val="bg1"/>
                        </a:solidFill>
                        <a:latin typeface="Carlito"/>
                      </a:endParaRPr>
                    </a:p>
                  </a:txBody>
                  <a:tcPr marL="0" marR="0" marT="13716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116839">
                        <a:lnSpc>
                          <a:spcPct val="101600"/>
                        </a:lnSpc>
                        <a:spcBef>
                          <a:spcPts val="265"/>
                        </a:spcBef>
                      </a:pPr>
                      <a:r>
                        <a:rPr sz="1300" b="1" spc="0" dirty="0">
                          <a:latin typeface="Carlito"/>
                          <a:cs typeface="Carlito"/>
                        </a:rPr>
                        <a:t>B21. </a:t>
                      </a:r>
                      <a:r>
                        <a:rPr sz="1300" spc="0" dirty="0">
                          <a:latin typeface="Carlito"/>
                          <a:cs typeface="Carlito"/>
                        </a:rPr>
                        <a:t>Our Wraparound team has talked about how we will </a:t>
                      </a:r>
                      <a:r>
                        <a:rPr sz="1300" spc="0" dirty="0" smtClean="0">
                          <a:latin typeface="Carlito"/>
                          <a:cs typeface="Carlito"/>
                        </a:rPr>
                        <a:t>know </a:t>
                      </a:r>
                      <a:r>
                        <a:rPr sz="1300" spc="0" dirty="0">
                          <a:latin typeface="Carlito"/>
                          <a:cs typeface="Carlito"/>
                        </a:rPr>
                        <a:t>it is time for me and my family to transition out of </a:t>
                      </a:r>
                      <a:r>
                        <a:rPr sz="1300" spc="0" dirty="0" smtClean="0">
                          <a:latin typeface="Carlito"/>
                          <a:cs typeface="Carlito"/>
                        </a:rPr>
                        <a:t>formal </a:t>
                      </a:r>
                      <a:r>
                        <a:rPr sz="1300" spc="0" dirty="0">
                          <a:latin typeface="Carlito"/>
                          <a:cs typeface="Carlito"/>
                        </a:rPr>
                        <a:t>Wraparound.</a:t>
                      </a: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algn="ctr"/>
                      <a:r>
                        <a:rPr lang="en-US" sz="1600" b="1" i="0" baseline="0" dirty="0" smtClean="0">
                          <a:solidFill>
                            <a:schemeClr val="bg1"/>
                          </a:solidFill>
                          <a:latin typeface="Carlito"/>
                        </a:rPr>
                        <a:t>83%</a:t>
                      </a:r>
                      <a:endParaRPr lang="en-US" sz="1600" b="1" i="0" baseline="0" dirty="0">
                        <a:solidFill>
                          <a:schemeClr val="bg1"/>
                        </a:solidFill>
                        <a:latin typeface="Carlito"/>
                      </a:endParaRPr>
                    </a:p>
                  </a:txBody>
                  <a:tcPr marL="0" marR="0" marT="27432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9%</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8%</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r>
                        <a:rPr lang="en-US" sz="1600" b="1" i="0" baseline="0" dirty="0" smtClean="0">
                          <a:solidFill>
                            <a:schemeClr val="bg1"/>
                          </a:solidFill>
                          <a:latin typeface="Carlito"/>
                        </a:rPr>
                        <a:t>82%</a:t>
                      </a:r>
                      <a:endParaRPr lang="en-US" sz="1600" b="1" i="0" baseline="0" dirty="0">
                        <a:solidFill>
                          <a:schemeClr val="bg1"/>
                        </a:solidFill>
                        <a:latin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10%</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r>
                        <a:rPr lang="en-US" sz="1600" b="1" i="0" baseline="0" dirty="0" smtClean="0">
                          <a:solidFill>
                            <a:schemeClr val="bg1"/>
                          </a:solidFill>
                          <a:latin typeface="Carlito"/>
                        </a:rPr>
                        <a:t>8%</a:t>
                      </a:r>
                      <a:endParaRPr lang="en-US" sz="1600" b="1" i="0" baseline="0" dirty="0">
                        <a:solidFill>
                          <a:schemeClr val="bg1"/>
                        </a:solidFill>
                        <a:latin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116839">
                        <a:lnSpc>
                          <a:spcPct val="101600"/>
                        </a:lnSpc>
                        <a:spcBef>
                          <a:spcPts val="265"/>
                        </a:spcBef>
                      </a:pPr>
                      <a:r>
                        <a:rPr lang="en-US" sz="1300" b="1" spc="0" dirty="0" smtClean="0">
                          <a:latin typeface="Carlito"/>
                          <a:cs typeface="Carlito"/>
                        </a:rPr>
                        <a:t>B24. </a:t>
                      </a:r>
                      <a:r>
                        <a:rPr lang="en-US" sz="1300" spc="0" dirty="0" smtClean="0">
                          <a:latin typeface="Carlito"/>
                          <a:cs typeface="Carlito"/>
                        </a:rPr>
                        <a:t>Participating in wraparound has given me confidence that I can manage future problems.</a:t>
                      </a:r>
                      <a:endParaRPr sz="1300" spc="0" dirty="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163195"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6%</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16319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116839">
                        <a:lnSpc>
                          <a:spcPct val="101600"/>
                        </a:lnSpc>
                        <a:spcBef>
                          <a:spcPts val="265"/>
                        </a:spcBef>
                      </a:pPr>
                      <a:r>
                        <a:rPr lang="en-US" sz="1300" b="1" spc="0" dirty="0" smtClean="0">
                          <a:latin typeface="Carlito"/>
                          <a:cs typeface="Carlito"/>
                        </a:rPr>
                        <a:t>B25.</a:t>
                      </a:r>
                      <a:r>
                        <a:rPr lang="en-US" sz="1300" spc="0" dirty="0" smtClean="0">
                          <a:latin typeface="Carlito"/>
                          <a:cs typeface="Carlito"/>
                        </a:rPr>
                        <a:t> With help from our wraparound team, we have been able to get community support</a:t>
                      </a:r>
                      <a:r>
                        <a:rPr lang="en-US" sz="1300" spc="0" baseline="0" dirty="0" smtClean="0">
                          <a:latin typeface="Carlito"/>
                          <a:cs typeface="Carlito"/>
                        </a:rPr>
                        <a:t> and svcs that meet our needs.</a:t>
                      </a:r>
                      <a:endParaRPr sz="1300" spc="0" dirty="0">
                        <a:latin typeface="Carlito"/>
                        <a:cs typeface="Carlito"/>
                      </a:endParaRPr>
                    </a:p>
                  </a:txBody>
                  <a:tcPr marL="0" marR="0" marT="3365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11%</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27432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r>
                        <a:rPr lang="en-US" sz="1600" b="1" i="0"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2743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Outcomes-Based</a:t>
            </a:r>
            <a:endParaRPr sz="3950" dirty="0"/>
          </a:p>
          <a:p>
            <a:pPr algn="ctr">
              <a:lnSpc>
                <a:spcPct val="100000"/>
              </a:lnSpc>
              <a:spcBef>
                <a:spcPts val="65"/>
              </a:spcBef>
            </a:pPr>
            <a:r>
              <a:rPr lang="en-US" sz="2400" dirty="0" smtClean="0"/>
              <a:t>                         2021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25</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592207" y="2506958"/>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3764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2361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5131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109061169"/>
              </p:ext>
            </p:extLst>
          </p:nvPr>
        </p:nvGraphicFramePr>
        <p:xfrm>
          <a:off x="76199" y="1484941"/>
          <a:ext cx="8991602" cy="4037526"/>
        </p:xfrm>
        <a:graphic>
          <a:graphicData uri="http://schemas.openxmlformats.org/drawingml/2006/table">
            <a:tbl>
              <a:tblPr firstRow="1" bandRow="1">
                <a:tableStyleId>{2D5ABB26-0587-4C30-8999-92F81FD0307C}</a:tableStyleId>
              </a:tblPr>
              <a:tblGrid>
                <a:gridCol w="3217178"/>
                <a:gridCol w="790335"/>
                <a:gridCol w="924810"/>
                <a:gridCol w="847743"/>
                <a:gridCol w="847743"/>
                <a:gridCol w="924810"/>
                <a:gridCol w="829382"/>
                <a:gridCol w="609601"/>
              </a:tblGrid>
              <a:tr h="378346">
                <a:tc>
                  <a:txBody>
                    <a:bodyPr/>
                    <a:lstStyle/>
                    <a:p>
                      <a:pPr marL="85090">
                        <a:lnSpc>
                          <a:spcPct val="100000"/>
                        </a:lnSpc>
                        <a:spcBef>
                          <a:spcPts val="450"/>
                        </a:spcBef>
                      </a:pPr>
                      <a:endParaRPr sz="1600" dirty="0">
                        <a:latin typeface="Carlito"/>
                        <a:cs typeface="Carlito"/>
                      </a:endParaRPr>
                    </a:p>
                  </a:txBody>
                  <a:tcPr marL="0" marR="0" marT="5715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28575" cap="flat" cmpd="sng" algn="ctr">
                      <a:noFill/>
                      <a:prstDash val="solid"/>
                      <a:round/>
                      <a:headEnd type="none" w="med" len="med"/>
                      <a:tailEnd type="none" w="med" len="med"/>
                    </a:lnB>
                    <a:solidFill>
                      <a:srgbClr val="3A2154"/>
                    </a:solidFill>
                  </a:tcPr>
                </a:tc>
                <a:tc gridSpan="3">
                  <a:txBody>
                    <a:bodyPr/>
                    <a:lstStyle/>
                    <a:p>
                      <a:pPr algn="ctr">
                        <a:lnSpc>
                          <a:spcPct val="100000"/>
                        </a:lnSpc>
                        <a:spcBef>
                          <a:spcPts val="450"/>
                        </a:spcBef>
                      </a:pPr>
                      <a:r>
                        <a:rPr lang="en-US" sz="1800" b="1" i="0" baseline="0" dirty="0" smtClean="0">
                          <a:solidFill>
                            <a:schemeClr val="tx1"/>
                          </a:solidFill>
                          <a:latin typeface="Carlito"/>
                          <a:cs typeface="Carlito"/>
                        </a:rPr>
                        <a:t>2021</a:t>
                      </a:r>
                      <a:endParaRPr sz="1800" b="1" i="0" baseline="0" dirty="0">
                        <a:solidFill>
                          <a:schemeClr val="tx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8EB4E3"/>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gridSpan="4">
                  <a:txBody>
                    <a:bodyPr/>
                    <a:lstStyle/>
                    <a:p>
                      <a:pPr algn="ctr">
                        <a:lnSpc>
                          <a:spcPct val="100000"/>
                        </a:lnSpc>
                        <a:spcBef>
                          <a:spcPts val="450"/>
                        </a:spcBef>
                      </a:pPr>
                      <a:r>
                        <a:rPr lang="en-US" sz="1800" b="1" i="0" baseline="0" dirty="0" smtClean="0">
                          <a:solidFill>
                            <a:schemeClr val="tx1"/>
                          </a:solidFill>
                          <a:latin typeface="Carlito"/>
                          <a:cs typeface="Carlito"/>
                        </a:rPr>
                        <a:t>2020</a:t>
                      </a:r>
                      <a:endParaRPr sz="1800" b="1" i="0" baseline="0" dirty="0">
                        <a:solidFill>
                          <a:schemeClr val="tx1"/>
                        </a:solidFill>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B69AD6"/>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pPr algn="ctr">
                        <a:lnSpc>
                          <a:spcPct val="100000"/>
                        </a:lnSpc>
                        <a:spcBef>
                          <a:spcPts val="450"/>
                        </a:spcBef>
                      </a:pPr>
                      <a:endParaRPr sz="160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cap="flat" cmpd="sng" algn="ctr">
                      <a:solidFill>
                        <a:schemeClr val="bg1"/>
                      </a:solidFill>
                      <a:prstDash val="solid"/>
                      <a:round/>
                      <a:headEnd type="none" w="med" len="med"/>
                      <a:tailEnd type="none" w="med" len="med"/>
                    </a:lnB>
                    <a:solidFill>
                      <a:srgbClr val="3A2154"/>
                    </a:solidFill>
                  </a:tcPr>
                </a:tc>
                <a:tc hMerge="1">
                  <a:txBody>
                    <a:bodyPr/>
                    <a:lstStyle/>
                    <a:p>
                      <a:endParaRPr lang="en-US"/>
                    </a:p>
                  </a:txBody>
                  <a:tcPr/>
                </a:tc>
              </a:tr>
              <a:tr h="378346">
                <a:tc>
                  <a:txBody>
                    <a:bodyPr/>
                    <a:lstStyle/>
                    <a:p>
                      <a:pPr marL="85090">
                        <a:lnSpc>
                          <a:spcPct val="100000"/>
                        </a:lnSpc>
                        <a:spcBef>
                          <a:spcPts val="450"/>
                        </a:spcBef>
                      </a:pPr>
                      <a:r>
                        <a:rPr sz="1400" spc="-5" baseline="0" dirty="0">
                          <a:solidFill>
                            <a:srgbClr val="FFFFFF"/>
                          </a:solidFill>
                          <a:latin typeface="Carlito"/>
                          <a:cs typeface="Carlito"/>
                        </a:rPr>
                        <a:t>ITEMS</a:t>
                      </a:r>
                      <a:endParaRPr sz="1400" baseline="0" dirty="0">
                        <a:latin typeface="Carlito"/>
                        <a:cs typeface="Carlito"/>
                      </a:endParaRPr>
                    </a:p>
                  </a:txBody>
                  <a:tcPr marL="0" marR="0" marT="5715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*Disagree</a:t>
                      </a:r>
                      <a:endParaRPr sz="1400" b="1" i="0" baseline="0" dirty="0">
                        <a:solidFill>
                          <a:schemeClr val="bg1"/>
                        </a:solidFill>
                        <a:latin typeface="Carlito"/>
                        <a:cs typeface="Carlito"/>
                      </a:endParaRPr>
                    </a:p>
                  </a:txBody>
                  <a:tcPr marL="0" marR="0" marT="57150" marB="0">
                    <a:lnL w="127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i="0" baseline="0" dirty="0" smtClean="0">
                          <a:solidFill>
                            <a:schemeClr val="bg1"/>
                          </a:solidFill>
                          <a:latin typeface="Carlito"/>
                          <a:cs typeface="Carlito"/>
                        </a:rPr>
                        <a:t>Neutral</a:t>
                      </a:r>
                      <a:endParaRPr sz="1400" b="1" i="0" baseline="0" dirty="0">
                        <a:solidFill>
                          <a:schemeClr val="bg1"/>
                        </a:solidFill>
                        <a:latin typeface="Carlito"/>
                        <a:cs typeface="Carlito"/>
                      </a:endParaRPr>
                    </a:p>
                  </a:txBody>
                  <a:tcPr marL="0" marR="0" marT="57150" marB="0">
                    <a:lnL w="12700" cap="flat" cmpd="sng" algn="ctr">
                      <a:solidFill>
                        <a:srgbClr val="FFFFFF"/>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9050" cap="flat" cmpd="sng" algn="ctr">
                      <a:solidFill>
                        <a:srgbClr val="FF0000"/>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*Agree</a:t>
                      </a:r>
                      <a:endParaRPr sz="1400" baseline="0" dirty="0">
                        <a:latin typeface="Carlito"/>
                        <a:cs typeface="Carlito"/>
                      </a:endParaRPr>
                    </a:p>
                  </a:txBody>
                  <a:tcPr marL="0" marR="0" marT="57150" marB="0">
                    <a:lnL w="76200" cap="flat" cmpd="sng" algn="ctr">
                      <a:solidFill>
                        <a:schemeClr val="bg1"/>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spc="-5" baseline="0" dirty="0" smtClean="0">
                          <a:solidFill>
                            <a:srgbClr val="FFFFFF"/>
                          </a:solidFill>
                          <a:latin typeface="Carlito"/>
                          <a:cs typeface="Carlito"/>
                        </a:rPr>
                        <a:t>*Disagree</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r>
                        <a:rPr lang="en-US" sz="1400" b="1" baseline="0" dirty="0" smtClean="0">
                          <a:solidFill>
                            <a:srgbClr val="FFFFFF"/>
                          </a:solidFill>
                          <a:latin typeface="Carlito"/>
                          <a:cs typeface="Carlito"/>
                        </a:rPr>
                        <a:t>Neutral</a:t>
                      </a: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3A2154"/>
                    </a:solidFill>
                  </a:tcPr>
                </a:tc>
                <a:tc>
                  <a:txBody>
                    <a:bodyPr/>
                    <a:lstStyle/>
                    <a:p>
                      <a:pPr algn="ctr">
                        <a:lnSpc>
                          <a:spcPct val="100000"/>
                        </a:lnSpc>
                        <a:spcBef>
                          <a:spcPts val="450"/>
                        </a:spcBef>
                      </a:pPr>
                      <a:endParaRPr sz="1400" baseline="0" dirty="0">
                        <a:latin typeface="Carlito"/>
                        <a:cs typeface="Carlito"/>
                      </a:endParaRPr>
                    </a:p>
                  </a:txBody>
                  <a:tcPr marL="0" marR="0" marT="5715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3A2154"/>
                    </a:solidFill>
                  </a:tcPr>
                </a:tc>
              </a:tr>
              <a:tr h="590848">
                <a:tc>
                  <a:txBody>
                    <a:bodyPr/>
                    <a:lstStyle/>
                    <a:p>
                      <a:pPr marL="85090" marR="110489">
                        <a:lnSpc>
                          <a:spcPct val="101600"/>
                        </a:lnSpc>
                        <a:spcBef>
                          <a:spcPts val="434"/>
                        </a:spcBef>
                      </a:pPr>
                      <a:r>
                        <a:rPr lang="en-US" sz="1300" b="1" spc="-5" baseline="0" dirty="0" smtClean="0">
                          <a:latin typeface="Carlito"/>
                          <a:cs typeface="Carlito"/>
                        </a:rPr>
                        <a:t>B1. </a:t>
                      </a:r>
                      <a:r>
                        <a:rPr lang="en-US" sz="1300" spc="-5" baseline="0" dirty="0" smtClean="0">
                          <a:latin typeface="Carlito"/>
                          <a:cs typeface="Carlito"/>
                        </a:rPr>
                        <a:t>My family and I had a major role in choosing the people on our wraparound team</a:t>
                      </a:r>
                    </a:p>
                  </a:txBody>
                  <a:tcPr marL="0" marR="0" marT="55244" marB="0">
                    <a:lnL w="28575"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65%</a:t>
                      </a:r>
                      <a:endParaRPr sz="1600" b="1" i="0" baseline="0" dirty="0">
                        <a:solidFill>
                          <a:schemeClr val="bg1"/>
                        </a:solidFill>
                        <a:latin typeface="Carlito"/>
                        <a:cs typeface="Carlito"/>
                      </a:endParaRPr>
                    </a:p>
                  </a:txBody>
                  <a:tcPr marL="0" marR="0" marT="161290" marB="0">
                    <a:lnL w="19050" cap="flat" cmpd="sng" algn="ctr">
                      <a:solidFill>
                        <a:srgbClr val="FF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21%</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72%</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14%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13%</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274320" marB="0">
                    <a:lnL w="1270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50000"/>
                      </a:schemeClr>
                    </a:solidFill>
                  </a:tcPr>
                </a:tc>
              </a:tr>
              <a:tr h="678352">
                <a:tc>
                  <a:txBody>
                    <a:bodyPr/>
                    <a:lstStyle/>
                    <a:p>
                      <a:pPr marL="85090" marR="110489">
                        <a:lnSpc>
                          <a:spcPct val="101600"/>
                        </a:lnSpc>
                        <a:spcBef>
                          <a:spcPts val="434"/>
                        </a:spcBef>
                      </a:pPr>
                      <a:r>
                        <a:rPr sz="1300" b="1" spc="-5" baseline="0" dirty="0">
                          <a:latin typeface="Carlito"/>
                          <a:cs typeface="Carlito"/>
                        </a:rPr>
                        <a:t>B3. </a:t>
                      </a:r>
                      <a:r>
                        <a:rPr sz="1300" spc="-5" baseline="0" dirty="0">
                          <a:latin typeface="Carlito"/>
                          <a:cs typeface="Carlito"/>
                        </a:rPr>
                        <a:t>At the beginning of the Wraparound process, my  family described our vision of </a:t>
                      </a:r>
                      <a:r>
                        <a:rPr sz="1300" baseline="0" dirty="0">
                          <a:latin typeface="Carlito"/>
                          <a:cs typeface="Carlito"/>
                        </a:rPr>
                        <a:t>a </a:t>
                      </a:r>
                      <a:r>
                        <a:rPr sz="1300" spc="-5" baseline="0" dirty="0">
                          <a:latin typeface="Carlito"/>
                          <a:cs typeface="Carlito"/>
                        </a:rPr>
                        <a:t>better future to our</a:t>
                      </a:r>
                      <a:r>
                        <a:rPr sz="1300" spc="-65" baseline="0" dirty="0">
                          <a:latin typeface="Carlito"/>
                          <a:cs typeface="Carlito"/>
                        </a:rPr>
                        <a:t> </a:t>
                      </a:r>
                      <a:r>
                        <a:rPr sz="1300" spc="-5" baseline="0" dirty="0">
                          <a:latin typeface="Carlito"/>
                          <a:cs typeface="Carlito"/>
                        </a:rPr>
                        <a:t>team</a:t>
                      </a:r>
                      <a:r>
                        <a:rPr sz="1300" spc="-5" baseline="0" dirty="0" smtClean="0">
                          <a:latin typeface="Carlito"/>
                          <a:cs typeface="Carlito"/>
                        </a:rPr>
                        <a:t>.</a:t>
                      </a:r>
                      <a:endParaRPr lang="en-US" sz="1300" spc="-5" baseline="0" dirty="0" smtClean="0">
                        <a:latin typeface="Carlito"/>
                        <a:cs typeface="Carlito"/>
                      </a:endParaRPr>
                    </a:p>
                  </a:txBody>
                  <a:tcPr marL="0" marR="0" marT="55244" marB="0">
                    <a:lnL w="28575" cap="flat" cmpd="sng" algn="ctr">
                      <a:solidFill>
                        <a:srgbClr val="66FF33"/>
                      </a:solidFill>
                      <a:prstDash val="solid"/>
                      <a:round/>
                      <a:headEnd type="none" w="med" len="med"/>
                      <a:tailEnd type="none" w="med" len="med"/>
                    </a:lnL>
                    <a:lnR w="19050" cap="flat" cmpd="sng" algn="ctr">
                      <a:solidFill>
                        <a:srgbClr val="66FF33"/>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66FF33"/>
                      </a:solid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95%</a:t>
                      </a:r>
                      <a:endParaRPr sz="1600" b="1" i="0" baseline="0" dirty="0">
                        <a:solidFill>
                          <a:schemeClr val="bg1"/>
                        </a:solidFill>
                        <a:latin typeface="Carlito"/>
                        <a:cs typeface="Carlito"/>
                      </a:endParaRPr>
                    </a:p>
                  </a:txBody>
                  <a:tcPr marL="0" marR="0" marT="635" marB="0">
                    <a:lnL w="19050" cap="flat" cmpd="sng" algn="ctr">
                      <a:solidFill>
                        <a:srgbClr val="66FF33"/>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i="0" spc="-5" baseline="0" dirty="0" smtClean="0">
                          <a:solidFill>
                            <a:schemeClr val="bg1"/>
                          </a:solidFill>
                          <a:latin typeface="Carlito"/>
                          <a:cs typeface="Carlito"/>
                        </a:rPr>
                        <a:t/>
                      </a:r>
                      <a:br>
                        <a:rPr lang="en-US" sz="1600" b="1" i="0" spc="-5" baseline="0" dirty="0" smtClean="0">
                          <a:solidFill>
                            <a:schemeClr val="bg1"/>
                          </a:solidFill>
                          <a:latin typeface="Carlito"/>
                          <a:cs typeface="Carlito"/>
                        </a:rPr>
                      </a:br>
                      <a:r>
                        <a:rPr kumimoji="0" lang="en-US" sz="1600" b="1" i="0" u="none" strike="noStrike" kern="0" cap="none" spc="-5" normalizeH="0" baseline="0" noProof="0" dirty="0" smtClean="0">
                          <a:ln>
                            <a:noFill/>
                          </a:ln>
                          <a:solidFill>
                            <a:prstClr val="white"/>
                          </a:solidFill>
                          <a:effectLst/>
                          <a:uLnTx/>
                          <a:uFillTx/>
                          <a:latin typeface="Carlito"/>
                          <a:ea typeface="+mn-ea"/>
                          <a:cs typeface="Carlito"/>
                        </a:rPr>
                        <a:t>3%</a:t>
                      </a:r>
                      <a:endParaRPr kumimoji="0" lang="en-US" sz="1600" b="1" i="0" u="none" strike="noStrike" kern="0" cap="none" spc="0" normalizeH="0" baseline="0" noProof="0" dirty="0" smtClean="0">
                        <a:ln>
                          <a:noFill/>
                        </a:ln>
                        <a:solidFill>
                          <a:prstClr val="white"/>
                        </a:solidFill>
                        <a:effectLst/>
                        <a:uLnTx/>
                        <a:uFillTx/>
                        <a:latin typeface="Carlito"/>
                        <a:ea typeface="+mn-ea"/>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3%</a:t>
                      </a:r>
                      <a:endParaRPr sz="1600" b="1" i="0" baseline="0" dirty="0">
                        <a:solidFill>
                          <a:schemeClr val="bg1"/>
                        </a:solidFill>
                        <a:latin typeface="Carlito"/>
                        <a:cs typeface="Carlito"/>
                      </a:endParaRPr>
                    </a:p>
                  </a:txBody>
                  <a:tcPr marL="0" marR="0" marT="635"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9050" cap="flat" cmpd="sng" algn="ctr">
                      <a:solidFill>
                        <a:srgbClr val="66FF33"/>
                      </a:solidFill>
                      <a:prstDash val="solid"/>
                      <a:round/>
                      <a:headEnd type="none" w="med" len="med"/>
                      <a:tailEnd type="none" w="med" len="med"/>
                    </a:lnB>
                    <a:solidFill>
                      <a:schemeClr val="tx2">
                        <a:lumMod val="40000"/>
                        <a:lumOff val="60000"/>
                      </a:schemeClr>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95%</a:t>
                      </a:r>
                      <a:endParaRPr sz="1600" b="1" i="0" baseline="0" dirty="0">
                        <a:solidFill>
                          <a:schemeClr val="bg1"/>
                        </a:solidFill>
                        <a:latin typeface="Carlito"/>
                        <a:cs typeface="Carlito"/>
                      </a:endParaRPr>
                    </a:p>
                  </a:txBody>
                  <a:tcPr marL="0" marR="0" marT="635"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600" b="1" i="0" spc="-5" baseline="0" dirty="0" smtClean="0">
                          <a:solidFill>
                            <a:schemeClr val="bg1"/>
                          </a:solidFill>
                          <a:latin typeface="Carlito"/>
                          <a:cs typeface="Carlito"/>
                        </a:rPr>
                        <a:t/>
                      </a:r>
                      <a:br>
                        <a:rPr lang="en-US" sz="1600" b="1" i="0" spc="-5" baseline="0" dirty="0" smtClean="0">
                          <a:solidFill>
                            <a:schemeClr val="bg1"/>
                          </a:solidFill>
                          <a:latin typeface="Carlito"/>
                          <a:cs typeface="Carlito"/>
                        </a:rPr>
                      </a:br>
                      <a:r>
                        <a:rPr kumimoji="0" lang="en-US" sz="1600" b="1" i="0" u="none" strike="noStrike" kern="0" cap="none" spc="-5" normalizeH="0" baseline="0" noProof="0" dirty="0" smtClean="0">
                          <a:ln>
                            <a:noFill/>
                          </a:ln>
                          <a:solidFill>
                            <a:prstClr val="white"/>
                          </a:solidFill>
                          <a:effectLst/>
                          <a:uLnTx/>
                          <a:uFillTx/>
                          <a:latin typeface="Carlito"/>
                          <a:ea typeface="+mn-ea"/>
                          <a:cs typeface="Carlito"/>
                        </a:rPr>
                        <a:t>2%</a:t>
                      </a:r>
                      <a:endParaRPr kumimoji="0" lang="en-US" sz="1600" b="1" i="0" u="none" strike="noStrike" kern="0" cap="none" spc="0" normalizeH="0" baseline="0" noProof="0" dirty="0" smtClean="0">
                        <a:ln>
                          <a:noFill/>
                        </a:ln>
                        <a:solidFill>
                          <a:prstClr val="white"/>
                        </a:solidFill>
                        <a:effectLst/>
                        <a:uLnTx/>
                        <a:uFillTx/>
                        <a:latin typeface="Carlito"/>
                        <a:ea typeface="+mn-ea"/>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nSpc>
                          <a:spcPct val="100000"/>
                        </a:lnSpc>
                        <a:spcBef>
                          <a:spcPts val="5"/>
                        </a:spcBef>
                      </a:pPr>
                      <a:endParaRPr sz="12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3%</a:t>
                      </a:r>
                      <a:endParaRPr sz="1600" b="1" i="0" baseline="0" dirty="0">
                        <a:solidFill>
                          <a:schemeClr val="bg1"/>
                        </a:solidFill>
                        <a:latin typeface="Carlito"/>
                        <a:cs typeface="Carlito"/>
                      </a:endParaRPr>
                    </a:p>
                  </a:txBody>
                  <a:tcPr marL="0" marR="0" marT="63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69AD6"/>
                    </a:solidFill>
                  </a:tcPr>
                </a:tc>
                <a:tc>
                  <a:txBody>
                    <a:bodyPr/>
                    <a:lstStyle/>
                    <a:p>
                      <a:pPr algn="ctr">
                        <a:lnSpc>
                          <a:spcPct val="100000"/>
                        </a:lnSpc>
                        <a:spcBef>
                          <a:spcPts val="5"/>
                        </a:spcBef>
                      </a:pPr>
                      <a:endParaRPr sz="1600" b="1" i="0" baseline="0" dirty="0">
                        <a:latin typeface="Carlito"/>
                        <a:cs typeface="Carlito"/>
                      </a:endParaRPr>
                    </a:p>
                  </a:txBody>
                  <a:tcPr marL="0" marR="0" marT="254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50000"/>
                      </a:schemeClr>
                    </a:solidFill>
                  </a:tcPr>
                </a:tc>
              </a:tr>
              <a:tr h="590848">
                <a:tc>
                  <a:txBody>
                    <a:bodyPr/>
                    <a:lstStyle/>
                    <a:p>
                      <a:pPr marL="85090" marR="110489">
                        <a:lnSpc>
                          <a:spcPct val="101600"/>
                        </a:lnSpc>
                        <a:spcBef>
                          <a:spcPts val="434"/>
                        </a:spcBef>
                      </a:pPr>
                      <a:r>
                        <a:rPr lang="en-US" sz="1300" b="1" spc="-5" baseline="0" dirty="0" smtClean="0">
                          <a:latin typeface="Carlito"/>
                          <a:cs typeface="Carlito"/>
                        </a:rPr>
                        <a:t>B11.</a:t>
                      </a:r>
                      <a:r>
                        <a:rPr lang="en-US" sz="1300" spc="-5" baseline="0" dirty="0" smtClean="0">
                          <a:latin typeface="Carlito"/>
                          <a:cs typeface="Carlito"/>
                        </a:rPr>
                        <a:t> At each team meeting, our wraparound team celebrates at least one success or positive event.</a:t>
                      </a:r>
                    </a:p>
                  </a:txBody>
                  <a:tcPr marL="0" marR="0" marT="55244"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rgbClr val="66FF33"/>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EDE8F2"/>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16129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7%</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9050" cap="flat" cmpd="sng" algn="ctr">
                      <a:solidFill>
                        <a:srgbClr val="66FF33"/>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9%</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590848">
                <a:tc>
                  <a:txBody>
                    <a:bodyPr/>
                    <a:lstStyle/>
                    <a:p>
                      <a:pPr marL="85090" marR="218440">
                        <a:lnSpc>
                          <a:spcPct val="101600"/>
                        </a:lnSpc>
                        <a:spcBef>
                          <a:spcPts val="265"/>
                        </a:spcBef>
                      </a:pPr>
                      <a:r>
                        <a:rPr sz="1300" b="1" spc="-5" baseline="0" dirty="0">
                          <a:latin typeface="Carlito"/>
                          <a:cs typeface="Carlito"/>
                        </a:rPr>
                        <a:t>B14. </a:t>
                      </a:r>
                      <a:r>
                        <a:rPr sz="1300" spc="-5" baseline="0" dirty="0">
                          <a:latin typeface="Carlito"/>
                          <a:cs typeface="Carlito"/>
                        </a:rPr>
                        <a:t>My Wraparound team came up with ideas </a:t>
                      </a:r>
                      <a:r>
                        <a:rPr sz="1300" baseline="0" dirty="0">
                          <a:latin typeface="Carlito"/>
                          <a:cs typeface="Carlito"/>
                        </a:rPr>
                        <a:t>and  </a:t>
                      </a:r>
                      <a:r>
                        <a:rPr sz="1300" spc="-5" baseline="0" dirty="0">
                          <a:latin typeface="Carlito"/>
                          <a:cs typeface="Carlito"/>
                        </a:rPr>
                        <a:t>strategies that were tied to things that my family likes to </a:t>
                      </a:r>
                      <a:r>
                        <a:rPr sz="1300" spc="-5" baseline="0" dirty="0" smtClean="0">
                          <a:latin typeface="Carlito"/>
                          <a:cs typeface="Carlito"/>
                        </a:rPr>
                        <a:t>do.</a:t>
                      </a:r>
                      <a:endParaRPr lang="en-US" sz="1300" spc="-5" baseline="0" dirty="0" smtClean="0">
                        <a:latin typeface="Carlito"/>
                        <a:cs typeface="Carlito"/>
                      </a:endParaRPr>
                    </a:p>
                  </a:txBody>
                  <a:tcPr marL="0" marR="0" marT="33655" marB="0">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rgbClr val="D8CFE6"/>
                    </a:solidFill>
                  </a:tcPr>
                </a:tc>
                <a:tc>
                  <a:txBody>
                    <a:bodyPr/>
                    <a:lstStyle/>
                    <a:p>
                      <a:pPr>
                        <a:lnSpc>
                          <a:spcPct val="100000"/>
                        </a:lnSpc>
                      </a:pPr>
                      <a:endParaRPr sz="19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83%</a:t>
                      </a:r>
                      <a:endParaRPr sz="1600" b="1" i="0" baseline="0" dirty="0">
                        <a:solidFill>
                          <a:schemeClr val="bg1"/>
                        </a:solidFill>
                        <a:latin typeface="Carlito"/>
                        <a:cs typeface="Carlito"/>
                      </a:endParaRPr>
                    </a:p>
                  </a:txBody>
                  <a:tcPr marL="0" marR="0" marT="0" marB="0">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pPr>
                      <a:endParaRPr sz="1950" b="1" i="0" baseline="0" dirty="0" smtClean="0">
                        <a:solidFill>
                          <a:schemeClr val="bg1"/>
                        </a:solidFill>
                        <a:latin typeface="Times New Roman"/>
                        <a:cs typeface="Times New Roman"/>
                      </a:endParaRPr>
                    </a:p>
                    <a:p>
                      <a:pPr marR="295910" algn="r">
                        <a:lnSpc>
                          <a:spcPct val="100000"/>
                        </a:lnSpc>
                      </a:pPr>
                      <a:r>
                        <a:rPr lang="en-US" sz="1600" b="1" i="0" spc="-5" baseline="0" dirty="0" smtClean="0">
                          <a:solidFill>
                            <a:schemeClr val="bg1"/>
                          </a:solidFill>
                          <a:latin typeface="Carlito"/>
                          <a:cs typeface="Carlito"/>
                        </a:rPr>
                        <a:t>7%</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pPr>
                      <a:endParaRPr sz="19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nSpc>
                          <a:spcPct val="100000"/>
                        </a:lnSpc>
                      </a:pPr>
                      <a:endParaRPr sz="1950" b="1" i="0" baseline="0" dirty="0">
                        <a:solidFill>
                          <a:schemeClr val="bg1"/>
                        </a:solidFill>
                        <a:latin typeface="Times New Roman"/>
                        <a:cs typeface="Times New Roman"/>
                      </a:endParaRPr>
                    </a:p>
                    <a:p>
                      <a:pPr marR="3175" algn="ctr">
                        <a:lnSpc>
                          <a:spcPct val="100000"/>
                        </a:lnSpc>
                      </a:pPr>
                      <a:r>
                        <a:rPr lang="en-US" sz="1600" b="1" i="0" spc="-5" baseline="0" dirty="0" smtClean="0">
                          <a:solidFill>
                            <a:schemeClr val="bg1"/>
                          </a:solidFill>
                          <a:latin typeface="Carlito"/>
                          <a:cs typeface="Carlito"/>
                        </a:rPr>
                        <a:t>82%</a:t>
                      </a:r>
                      <a:endParaRPr sz="1600" b="1" i="0" baseline="0" dirty="0">
                        <a:solidFill>
                          <a:schemeClr val="bg1"/>
                        </a:solidFill>
                        <a:latin typeface="Carlito"/>
                        <a:cs typeface="Carlito"/>
                      </a:endParaRPr>
                    </a:p>
                  </a:txBody>
                  <a:tcPr marL="0" marR="0" marT="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pPr>
                      <a:endParaRPr sz="1950" b="1" i="0" baseline="0" dirty="0" smtClean="0">
                        <a:solidFill>
                          <a:schemeClr val="bg1"/>
                        </a:solidFill>
                        <a:latin typeface="Times New Roman"/>
                        <a:cs typeface="Times New Roman"/>
                      </a:endParaRPr>
                    </a:p>
                    <a:p>
                      <a:pPr marR="295910" algn="r">
                        <a:lnSpc>
                          <a:spcPct val="100000"/>
                        </a:lnSpc>
                      </a:pPr>
                      <a:r>
                        <a:rPr lang="en-US" sz="1600" b="1" i="0" spc="-5"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nSpc>
                          <a:spcPct val="100000"/>
                        </a:lnSpc>
                      </a:pPr>
                      <a:endParaRPr sz="1950" b="1" i="0" baseline="0" dirty="0">
                        <a:solidFill>
                          <a:schemeClr val="bg1"/>
                        </a:solidFill>
                        <a:latin typeface="Times New Roman"/>
                        <a:cs typeface="Times New Roman"/>
                      </a:endParaRPr>
                    </a:p>
                    <a:p>
                      <a:pPr algn="ctr">
                        <a:lnSpc>
                          <a:spcPct val="100000"/>
                        </a:lnSpc>
                      </a:pPr>
                      <a:r>
                        <a:rPr lang="en-US" sz="1600" b="1" i="0" spc="-5" baseline="0" dirty="0" smtClean="0">
                          <a:solidFill>
                            <a:schemeClr val="bg1"/>
                          </a:solidFill>
                          <a:latin typeface="Carlito"/>
                          <a:cs typeface="Carlito"/>
                        </a:rPr>
                        <a:t>8%</a:t>
                      </a:r>
                      <a:endParaRPr sz="1600" b="1" i="0" baseline="0" dirty="0">
                        <a:solidFill>
                          <a:schemeClr val="bg1"/>
                        </a:solidFill>
                        <a:latin typeface="Carlito"/>
                        <a:cs typeface="Carlito"/>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163195"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r h="0">
                <a:tc>
                  <a:txBody>
                    <a:bodyPr/>
                    <a:lstStyle/>
                    <a:p>
                      <a:pPr marL="85090" marR="218440">
                        <a:lnSpc>
                          <a:spcPct val="101600"/>
                        </a:lnSpc>
                        <a:spcBef>
                          <a:spcPts val="265"/>
                        </a:spcBef>
                      </a:pPr>
                      <a:r>
                        <a:rPr lang="en-US" sz="1300" b="1" spc="-5" baseline="0" dirty="0" smtClean="0">
                          <a:latin typeface="Carlito"/>
                          <a:cs typeface="Carlito"/>
                        </a:rPr>
                        <a:t>B17. </a:t>
                      </a:r>
                      <a:r>
                        <a:rPr lang="en-US" sz="1300" spc="-5" baseline="0" dirty="0" smtClean="0">
                          <a:latin typeface="Carlito"/>
                          <a:cs typeface="Carlito"/>
                        </a:rPr>
                        <a:t>I sometimes feel like members of my wraparound team do not understand me and my family</a:t>
                      </a:r>
                    </a:p>
                  </a:txBody>
                  <a:tcPr marL="0" marR="0" marT="33655"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EDE8F2"/>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10%</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86%</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40000"/>
                        <a:lumOff val="60000"/>
                      </a:schemeClr>
                    </a:solidFill>
                  </a:tcPr>
                </a:tc>
                <a:tc>
                  <a:txBody>
                    <a:bodyPr/>
                    <a:lstStyle/>
                    <a:p>
                      <a:pPr marR="3175" algn="ctr">
                        <a:lnSpc>
                          <a:spcPct val="100000"/>
                        </a:lnSpc>
                        <a:spcBef>
                          <a:spcPts val="1270"/>
                        </a:spcBef>
                      </a:pPr>
                      <a:r>
                        <a:rPr lang="en-US" sz="1600" b="1" i="0" spc="-5" baseline="0" dirty="0" smtClean="0">
                          <a:solidFill>
                            <a:schemeClr val="bg1"/>
                          </a:solidFill>
                          <a:latin typeface="Carlito"/>
                          <a:cs typeface="Carlito"/>
                        </a:rPr>
                        <a:t>15%</a:t>
                      </a:r>
                      <a:endParaRPr sz="1600" b="1" i="0" baseline="0" dirty="0">
                        <a:solidFill>
                          <a:schemeClr val="bg1"/>
                        </a:solidFill>
                        <a:latin typeface="Carlito"/>
                        <a:cs typeface="Carlito"/>
                      </a:endParaRPr>
                    </a:p>
                  </a:txBody>
                  <a:tcPr marL="0" marR="0" marT="161290" marB="0">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marR="295910" algn="r">
                        <a:lnSpc>
                          <a:spcPct val="100000"/>
                        </a:lnSpc>
                        <a:spcBef>
                          <a:spcPts val="1270"/>
                        </a:spcBef>
                      </a:pPr>
                      <a:r>
                        <a:rPr lang="en-US" sz="1600" b="1" i="0" spc="-5" baseline="0" dirty="0" smtClean="0">
                          <a:solidFill>
                            <a:schemeClr val="bg1"/>
                          </a:solidFill>
                          <a:latin typeface="Carlito"/>
                          <a:cs typeface="Carlito"/>
                        </a:rPr>
                        <a:t>81%</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70"/>
                        </a:spcBef>
                      </a:pPr>
                      <a:r>
                        <a:rPr lang="en-US" sz="1600" b="1" i="0" spc="-5" baseline="0" dirty="0" smtClean="0">
                          <a:solidFill>
                            <a:schemeClr val="bg1"/>
                          </a:solidFill>
                          <a:latin typeface="Carlito"/>
                          <a:cs typeface="Carlito"/>
                        </a:rPr>
                        <a:t>4%</a:t>
                      </a:r>
                      <a:endParaRPr sz="1600" b="1" i="0" baseline="0" dirty="0">
                        <a:solidFill>
                          <a:schemeClr val="bg1"/>
                        </a:solidFill>
                        <a:latin typeface="Carlito"/>
                        <a:cs typeface="Carlito"/>
                      </a:endParaRPr>
                    </a:p>
                  </a:txBody>
                  <a:tcPr marL="0" marR="0" marT="16129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69AD6"/>
                    </a:solidFill>
                  </a:tcPr>
                </a:tc>
                <a:tc>
                  <a:txBody>
                    <a:bodyPr/>
                    <a:lstStyle/>
                    <a:p>
                      <a:pPr algn="ctr">
                        <a:lnSpc>
                          <a:spcPct val="100000"/>
                        </a:lnSpc>
                        <a:spcBef>
                          <a:spcPts val="1285"/>
                        </a:spcBef>
                      </a:pPr>
                      <a:endParaRPr sz="1600" b="1" i="0" baseline="0" dirty="0">
                        <a:latin typeface="Carlito"/>
                        <a:cs typeface="Carlito"/>
                      </a:endParaRPr>
                    </a:p>
                  </a:txBody>
                  <a:tcPr marL="0" marR="0" marT="338328"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50000"/>
                      </a:schemeClr>
                    </a:solidFill>
                  </a:tcPr>
                </a:tc>
              </a:tr>
            </a:tbl>
          </a:graphicData>
        </a:graphic>
      </p:graphicFrame>
      <p:sp>
        <p:nvSpPr>
          <p:cNvPr id="9" name="object 9"/>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0" name="object 10"/>
          <p:cNvSpPr txBox="1">
            <a:spLocks noGrp="1"/>
          </p:cNvSpPr>
          <p:nvPr>
            <p:ph type="title"/>
          </p:nvPr>
        </p:nvSpPr>
        <p:spPr>
          <a:xfrm>
            <a:off x="476152" y="-48799"/>
            <a:ext cx="8191694" cy="1384141"/>
          </a:xfrm>
          <a:prstGeom prst="rect">
            <a:avLst/>
          </a:prstGeom>
        </p:spPr>
        <p:txBody>
          <a:bodyPr vert="horz" wrap="square" lIns="0" tIns="390315" rIns="0" bIns="0" rtlCol="0">
            <a:spAutoFit/>
          </a:bodyPr>
          <a:lstStyle/>
          <a:p>
            <a:pPr algn="ctr">
              <a:lnSpc>
                <a:spcPct val="100000"/>
              </a:lnSpc>
              <a:spcBef>
                <a:spcPts val="110"/>
              </a:spcBef>
            </a:pPr>
            <a:r>
              <a:rPr lang="en-US" sz="3950" spc="-5" dirty="0" smtClean="0"/>
              <a:t>               Strength and Family Driven</a:t>
            </a:r>
            <a:endParaRPr sz="3950" dirty="0"/>
          </a:p>
          <a:p>
            <a:pPr algn="ctr">
              <a:lnSpc>
                <a:spcPct val="100000"/>
              </a:lnSpc>
              <a:spcBef>
                <a:spcPts val="65"/>
              </a:spcBef>
            </a:pPr>
            <a:r>
              <a:rPr lang="en-US" sz="2400" dirty="0" smtClean="0"/>
              <a:t>                         2021 vs 2020</a:t>
            </a:r>
            <a:endParaRPr sz="2400" dirty="0"/>
          </a:p>
        </p:txBody>
      </p:sp>
      <p:sp>
        <p:nvSpPr>
          <p:cNvPr id="11" name="object 11"/>
          <p:cNvSpPr txBox="1">
            <a:spLocks noGrp="1"/>
          </p:cNvSpPr>
          <p:nvPr>
            <p:ph type="sldNum" sz="quarter" idx="7"/>
          </p:nvPr>
        </p:nvSpPr>
        <p:spPr>
          <a:xfrm>
            <a:off x="8658610" y="6627168"/>
            <a:ext cx="307975" cy="230832"/>
          </a:xfrm>
          <a:prstGeom prst="rect">
            <a:avLst/>
          </a:prstGeom>
        </p:spPr>
        <p:txBody>
          <a:bodyPr vert="horz" wrap="square" lIns="0" tIns="0" rIns="0" bIns="0" rtlCol="0">
            <a:spAutoFit/>
          </a:bodyPr>
          <a:lstStyle/>
          <a:p>
            <a:pPr marL="38100">
              <a:lnSpc>
                <a:spcPts val="1810"/>
              </a:lnSpc>
            </a:pPr>
            <a:r>
              <a:rPr lang="en-US" dirty="0" smtClean="0"/>
              <a:t>26</a:t>
            </a:r>
            <a:endParaRPr dirty="0"/>
          </a:p>
        </p:txBody>
      </p:sp>
      <p:sp>
        <p:nvSpPr>
          <p:cNvPr id="12" name="TextBox 11"/>
          <p:cNvSpPr txBox="1"/>
          <p:nvPr/>
        </p:nvSpPr>
        <p:spPr>
          <a:xfrm>
            <a:off x="3581400" y="6168757"/>
            <a:ext cx="6553200" cy="523220"/>
          </a:xfrm>
          <a:prstGeom prst="rect">
            <a:avLst/>
          </a:prstGeom>
          <a:noFill/>
        </p:spPr>
        <p:txBody>
          <a:bodyPr wrap="square" rtlCol="0">
            <a:spAutoFit/>
          </a:bodyPr>
          <a:lstStyle/>
          <a:p>
            <a:r>
              <a:rPr lang="en-US" sz="1400" dirty="0" smtClean="0"/>
              <a:t>*Agree combines responses of “Strongly Agree” and “Agree”</a:t>
            </a:r>
          </a:p>
          <a:p>
            <a:r>
              <a:rPr lang="en-US" sz="1400" dirty="0" smtClean="0"/>
              <a:t>*Disagree combines responses of “Strongly Disagree” and Disagree”</a:t>
            </a:r>
            <a:endParaRPr lang="en-US" sz="1400" dirty="0"/>
          </a:p>
        </p:txBody>
      </p:sp>
      <p:sp>
        <p:nvSpPr>
          <p:cNvPr id="13" name="Up Arrow 12"/>
          <p:cNvSpPr/>
          <p:nvPr/>
        </p:nvSpPr>
        <p:spPr>
          <a:xfrm>
            <a:off x="8623890" y="5045751"/>
            <a:ext cx="304800" cy="398837"/>
          </a:xfrm>
          <a:prstGeom prst="up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Down Arrow 14"/>
          <p:cNvSpPr/>
          <p:nvPr/>
        </p:nvSpPr>
        <p:spPr>
          <a:xfrm>
            <a:off x="8658610" y="2362200"/>
            <a:ext cx="307975" cy="457200"/>
          </a:xfrm>
          <a:prstGeom prst="downArrow">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113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txBox="1">
            <a:spLocks noGrp="1"/>
          </p:cNvSpPr>
          <p:nvPr>
            <p:ph type="title"/>
          </p:nvPr>
        </p:nvSpPr>
        <p:spPr>
          <a:xfrm>
            <a:off x="3241242" y="431671"/>
            <a:ext cx="4073957" cy="695960"/>
          </a:xfrm>
          <a:prstGeom prst="rect">
            <a:avLst/>
          </a:prstGeom>
        </p:spPr>
        <p:txBody>
          <a:bodyPr vert="horz" wrap="square" lIns="0" tIns="12700" rIns="0" bIns="0" rtlCol="0">
            <a:spAutoFit/>
          </a:bodyPr>
          <a:lstStyle/>
          <a:p>
            <a:pPr marL="12700">
              <a:lnSpc>
                <a:spcPct val="100000"/>
              </a:lnSpc>
              <a:spcBef>
                <a:spcPts val="100"/>
              </a:spcBef>
            </a:pPr>
            <a:r>
              <a:rPr sz="4400" spc="-5" dirty="0"/>
              <a:t>Satisfaction</a:t>
            </a:r>
            <a:endParaRPr sz="4400" dirty="0"/>
          </a:p>
        </p:txBody>
      </p:sp>
      <p:sp>
        <p:nvSpPr>
          <p:cNvPr id="8" name="object 8"/>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27</a:t>
            </a:r>
            <a:endParaRPr dirty="0"/>
          </a:p>
        </p:txBody>
      </p:sp>
      <p:graphicFrame>
        <p:nvGraphicFramePr>
          <p:cNvPr id="14" name="Chart 13"/>
          <p:cNvGraphicFramePr/>
          <p:nvPr>
            <p:extLst>
              <p:ext uri="{D42A27DB-BD31-4B8C-83A1-F6EECF244321}">
                <p14:modId xmlns:p14="http://schemas.microsoft.com/office/powerpoint/2010/main" val="1375133909"/>
              </p:ext>
            </p:extLst>
          </p:nvPr>
        </p:nvGraphicFramePr>
        <p:xfrm>
          <a:off x="685799" y="1600200"/>
          <a:ext cx="7858107" cy="469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02242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p:nvPr/>
        </p:nvSpPr>
        <p:spPr>
          <a:xfrm>
            <a:off x="152400" y="141859"/>
            <a:ext cx="1888688" cy="740693"/>
          </a:xfrm>
          <a:prstGeom prst="rect">
            <a:avLst/>
          </a:prstGeom>
          <a:blipFill>
            <a:blip r:embed="rId2" cstate="print"/>
            <a:stretch>
              <a:fillRect/>
            </a:stretch>
          </a:blipFill>
        </p:spPr>
        <p:txBody>
          <a:bodyPr wrap="square" lIns="0" tIns="0" rIns="0" bIns="0" rtlCol="0"/>
          <a:lstStyle/>
          <a:p>
            <a:endParaRPr dirty="0"/>
          </a:p>
        </p:txBody>
      </p:sp>
      <p:sp>
        <p:nvSpPr>
          <p:cNvPr id="7" name="object 7"/>
          <p:cNvSpPr txBox="1">
            <a:spLocks noGrp="1"/>
          </p:cNvSpPr>
          <p:nvPr>
            <p:ph type="title"/>
          </p:nvPr>
        </p:nvSpPr>
        <p:spPr>
          <a:xfrm>
            <a:off x="478705" y="-192011"/>
            <a:ext cx="8191694" cy="955498"/>
          </a:xfrm>
          <a:prstGeom prst="rect">
            <a:avLst/>
          </a:prstGeom>
        </p:spPr>
        <p:txBody>
          <a:bodyPr vert="horz" wrap="square" lIns="0" tIns="344277" rIns="0" bIns="0" rtlCol="0">
            <a:spAutoFit/>
          </a:bodyPr>
          <a:lstStyle/>
          <a:p>
            <a:pPr algn="ctr">
              <a:lnSpc>
                <a:spcPct val="100000"/>
              </a:lnSpc>
              <a:spcBef>
                <a:spcPts val="110"/>
              </a:spcBef>
            </a:pPr>
            <a:r>
              <a:rPr sz="3950" spc="-5" dirty="0" smtClean="0"/>
              <a:t>Satisfaction</a:t>
            </a:r>
            <a:endParaRPr sz="3950"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28</a:t>
            </a:r>
            <a:endParaRPr dirty="0"/>
          </a:p>
        </p:txBody>
      </p:sp>
      <p:graphicFrame>
        <p:nvGraphicFramePr>
          <p:cNvPr id="8" name="Table 7"/>
          <p:cNvGraphicFramePr>
            <a:graphicFrameLocks noGrp="1"/>
          </p:cNvGraphicFramePr>
          <p:nvPr>
            <p:extLst>
              <p:ext uri="{D42A27DB-BD31-4B8C-83A1-F6EECF244321}">
                <p14:modId xmlns:p14="http://schemas.microsoft.com/office/powerpoint/2010/main" val="2862017287"/>
              </p:ext>
            </p:extLst>
          </p:nvPr>
        </p:nvGraphicFramePr>
        <p:xfrm>
          <a:off x="66674" y="1138725"/>
          <a:ext cx="9010652" cy="5051362"/>
        </p:xfrm>
        <a:graphic>
          <a:graphicData uri="http://schemas.openxmlformats.org/drawingml/2006/table">
            <a:tbl>
              <a:tblPr firstRow="1" bandRow="1">
                <a:tableStyleId>{5C22544A-7EE6-4342-B048-85BDC9FD1C3A}</a:tableStyleId>
              </a:tblPr>
              <a:tblGrid>
                <a:gridCol w="3209926"/>
                <a:gridCol w="762000"/>
                <a:gridCol w="914400"/>
                <a:gridCol w="838200"/>
                <a:gridCol w="914400"/>
                <a:gridCol w="914400"/>
                <a:gridCol w="838200"/>
                <a:gridCol w="619126"/>
              </a:tblGrid>
              <a:tr h="134382">
                <a:tc>
                  <a:txBody>
                    <a:bodyPr/>
                    <a:lstStyle/>
                    <a:p>
                      <a:endParaRPr lang="en-US" sz="1500" dirty="0"/>
                    </a:p>
                  </a:txBody>
                  <a:tcPr>
                    <a:solidFill>
                      <a:schemeClr val="accent4">
                        <a:lumMod val="50000"/>
                      </a:schemeClr>
                    </a:solidFill>
                  </a:tcPr>
                </a:tc>
                <a:tc gridSpan="3">
                  <a:txBody>
                    <a:bodyPr/>
                    <a:lstStyle/>
                    <a:p>
                      <a:pPr algn="ctr"/>
                      <a:r>
                        <a:rPr lang="en-US" dirty="0" smtClean="0">
                          <a:solidFill>
                            <a:schemeClr val="tx1"/>
                          </a:solidFill>
                        </a:rPr>
                        <a:t> 2021</a:t>
                      </a:r>
                      <a:endParaRPr lang="en-US" dirty="0">
                        <a:solidFill>
                          <a:schemeClr val="tx1"/>
                        </a:solidFill>
                      </a:endParaRPr>
                    </a:p>
                  </a:txBody>
                  <a:tcPr>
                    <a:lnR w="76200" cap="flat" cmpd="sng" algn="ctr">
                      <a:solidFill>
                        <a:schemeClr val="bg1"/>
                      </a:solidFill>
                      <a:prstDash val="solid"/>
                      <a:round/>
                      <a:headEnd type="none" w="med" len="med"/>
                      <a:tailEnd type="none" w="med" len="med"/>
                    </a:lnR>
                    <a:solidFill>
                      <a:srgbClr val="8EB4E3"/>
                    </a:solidFill>
                  </a:tcPr>
                </a:tc>
                <a:tc hMerge="1">
                  <a:txBody>
                    <a:bodyPr/>
                    <a:lstStyle/>
                    <a:p>
                      <a:endParaRPr lang="en-US"/>
                    </a:p>
                  </a:txBody>
                  <a:tcPr/>
                </a:tc>
                <a:tc hMerge="1">
                  <a:txBody>
                    <a:bodyPr/>
                    <a:lstStyle/>
                    <a:p>
                      <a:endParaRPr lang="en-US"/>
                    </a:p>
                  </a:txBody>
                  <a:tcPr/>
                </a:tc>
                <a:tc gridSpan="4">
                  <a:txBody>
                    <a:bodyPr/>
                    <a:lstStyle/>
                    <a:p>
                      <a:pPr algn="ctr"/>
                      <a:r>
                        <a:rPr lang="en-US" dirty="0" smtClean="0">
                          <a:solidFill>
                            <a:schemeClr val="tx1"/>
                          </a:solidFill>
                        </a:rPr>
                        <a:t>2020</a:t>
                      </a:r>
                      <a:endParaRPr lang="en-US" dirty="0">
                        <a:solidFill>
                          <a:schemeClr val="tx1"/>
                        </a:solidFill>
                      </a:endParaRPr>
                    </a:p>
                  </a:txBody>
                  <a:tcPr>
                    <a:lnL w="76200" cap="flat" cmpd="sng" algn="ctr">
                      <a:solidFill>
                        <a:schemeClr val="bg1"/>
                      </a:solidFill>
                      <a:prstDash val="solid"/>
                      <a:round/>
                      <a:headEnd type="none" w="med" len="med"/>
                      <a:tailEnd type="none" w="med" len="med"/>
                    </a:lnL>
                    <a:solidFill>
                      <a:srgbClr val="B69AD6"/>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endParaRPr lang="en-US" sz="1500" dirty="0"/>
                    </a:p>
                  </a:txBody>
                  <a:tcPr>
                    <a:solidFill>
                      <a:schemeClr val="accent4">
                        <a:lumMod val="50000"/>
                      </a:schemeClr>
                    </a:solidFill>
                  </a:tcPr>
                </a:tc>
                <a:tc>
                  <a:txBody>
                    <a:bodyPr/>
                    <a:lstStyle/>
                    <a:p>
                      <a:pPr algn="ctr"/>
                      <a:r>
                        <a:rPr lang="en-US" sz="1400" b="1" i="0" baseline="0" dirty="0" smtClean="0">
                          <a:solidFill>
                            <a:schemeClr val="bg1"/>
                          </a:solidFill>
                        </a:rPr>
                        <a:t>*Agree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*Disagree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Neutral</a:t>
                      </a:r>
                      <a:endParaRPr lang="en-US" sz="1400" b="1" i="0" baseline="0" dirty="0">
                        <a:solidFill>
                          <a:schemeClr val="bg1"/>
                        </a:solidFill>
                      </a:endParaRPr>
                    </a:p>
                  </a:txBody>
                  <a:tcPr>
                    <a:lnR w="76200" cap="flat" cmpd="sng" algn="ctr">
                      <a:solidFill>
                        <a:schemeClr val="bg1"/>
                      </a:solidFill>
                      <a:prstDash val="solid"/>
                      <a:round/>
                      <a:headEnd type="none" w="med" len="med"/>
                      <a:tailEnd type="none" w="med" len="med"/>
                    </a:lnR>
                    <a:solidFill>
                      <a:schemeClr val="accent4">
                        <a:lumMod val="50000"/>
                      </a:schemeClr>
                    </a:solidFill>
                  </a:tcPr>
                </a:tc>
                <a:tc>
                  <a:txBody>
                    <a:bodyPr/>
                    <a:lstStyle/>
                    <a:p>
                      <a:pPr algn="ctr"/>
                      <a:r>
                        <a:rPr lang="en-US" sz="1400" b="1" i="0" baseline="0" dirty="0" smtClean="0">
                          <a:solidFill>
                            <a:schemeClr val="bg1"/>
                          </a:solidFill>
                        </a:rPr>
                        <a:t>*Agree</a:t>
                      </a:r>
                      <a:endParaRPr lang="en-US" sz="1400" b="1" i="0" baseline="0" dirty="0">
                        <a:solidFill>
                          <a:schemeClr val="bg1"/>
                        </a:solidFill>
                      </a:endParaRPr>
                    </a:p>
                  </a:txBody>
                  <a:tcPr>
                    <a:lnL w="76200" cap="flat" cmpd="sng" algn="ctr">
                      <a:solidFill>
                        <a:schemeClr val="bg1"/>
                      </a:solidFill>
                      <a:prstDash val="solid"/>
                      <a:round/>
                      <a:headEnd type="none" w="med" len="med"/>
                      <a:tailEnd type="none" w="med" len="med"/>
                    </a:lnL>
                    <a:solidFill>
                      <a:schemeClr val="accent4">
                        <a:lumMod val="50000"/>
                      </a:schemeClr>
                    </a:solidFill>
                  </a:tcPr>
                </a:tc>
                <a:tc>
                  <a:txBody>
                    <a:bodyPr/>
                    <a:lstStyle/>
                    <a:p>
                      <a:pPr algn="ctr"/>
                      <a:r>
                        <a:rPr lang="en-US" sz="1400" b="1" i="0" baseline="0" dirty="0" smtClean="0">
                          <a:solidFill>
                            <a:schemeClr val="bg1"/>
                          </a:solidFill>
                        </a:rPr>
                        <a:t>*Disagree</a:t>
                      </a:r>
                      <a:endParaRPr lang="en-US" sz="1400" b="1" i="0" baseline="0" dirty="0">
                        <a:solidFill>
                          <a:schemeClr val="bg1"/>
                        </a:solidFill>
                      </a:endParaRPr>
                    </a:p>
                  </a:txBody>
                  <a:tcPr>
                    <a:solidFill>
                      <a:schemeClr val="accent4">
                        <a:lumMod val="50000"/>
                      </a:schemeClr>
                    </a:solidFill>
                  </a:tcPr>
                </a:tc>
                <a:tc>
                  <a:txBody>
                    <a:bodyPr/>
                    <a:lstStyle/>
                    <a:p>
                      <a:pPr algn="ctr"/>
                      <a:r>
                        <a:rPr lang="en-US" sz="1400" b="1" i="0" baseline="0" dirty="0" smtClean="0">
                          <a:solidFill>
                            <a:schemeClr val="bg1"/>
                          </a:solidFill>
                        </a:rPr>
                        <a:t>Neutral</a:t>
                      </a:r>
                      <a:endParaRPr lang="en-US" sz="1400" b="1" i="0" baseline="0" dirty="0">
                        <a:solidFill>
                          <a:schemeClr val="bg1"/>
                        </a:solidFill>
                      </a:endParaRPr>
                    </a:p>
                  </a:txBody>
                  <a:tcPr>
                    <a:solidFill>
                      <a:schemeClr val="accent4">
                        <a:lumMod val="50000"/>
                      </a:schemeClr>
                    </a:solidFill>
                  </a:tcPr>
                </a:tc>
                <a:tc>
                  <a:txBody>
                    <a:bodyPr/>
                    <a:lstStyle/>
                    <a:p>
                      <a:pPr algn="ctr"/>
                      <a:endParaRPr lang="en-US" sz="1400" b="1" i="0" baseline="0" dirty="0">
                        <a:solidFill>
                          <a:schemeClr val="bg1"/>
                        </a:solidFill>
                      </a:endParaRPr>
                    </a:p>
                  </a:txBody>
                  <a:tcPr>
                    <a:solidFill>
                      <a:schemeClr val="accent4">
                        <a:lumMod val="50000"/>
                      </a:schemeClr>
                    </a:solidFill>
                  </a:tcPr>
                </a:tc>
              </a:tr>
              <a:tr h="951838">
                <a:tc>
                  <a:txBody>
                    <a:bodyPr/>
                    <a:lstStyle/>
                    <a:p>
                      <a:pPr marL="85090" marR="186690" lvl="0" indent="0"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C1.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am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satisfied with the wraparound process in which  my  family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and I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have</a:t>
                      </a:r>
                      <a:r>
                        <a:rPr kumimoji="0" lang="en-US" sz="1500" b="0" i="0" u="none" strike="noStrike" kern="0" cap="none" spc="-2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participated.</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solidFill>
                      <a:schemeClr val="accent4">
                        <a:lumMod val="40000"/>
                        <a:lumOff val="60000"/>
                      </a:schemeClr>
                    </a:solidFill>
                  </a:tcPr>
                </a:tc>
                <a:tc>
                  <a:txBody>
                    <a:bodyPr/>
                    <a:lstStyle/>
                    <a:p>
                      <a:pPr algn="ctr"/>
                      <a:r>
                        <a:rPr lang="en-US" sz="1600" b="1" i="0" baseline="0" dirty="0" smtClean="0">
                          <a:solidFill>
                            <a:schemeClr val="bg1"/>
                          </a:solidFill>
                        </a:rPr>
                        <a:t>93%</a:t>
                      </a:r>
                    </a:p>
                  </a:txBody>
                  <a:tcPr anchor="ctr">
                    <a:solidFill>
                      <a:schemeClr val="tx2">
                        <a:lumMod val="40000"/>
                        <a:lumOff val="60000"/>
                      </a:schemeClr>
                    </a:solidFill>
                  </a:tcPr>
                </a:tc>
                <a:tc>
                  <a:txBody>
                    <a:bodyPr/>
                    <a:lstStyle/>
                    <a:p>
                      <a:pPr algn="ctr"/>
                      <a:r>
                        <a:rPr lang="en-US" sz="1600" b="1" i="0" baseline="0" dirty="0" smtClean="0">
                          <a:solidFill>
                            <a:schemeClr val="bg1"/>
                          </a:solidFill>
                        </a:rPr>
                        <a:t>4%</a:t>
                      </a:r>
                    </a:p>
                  </a:txBody>
                  <a:tcPr anchor="ctr">
                    <a:solidFill>
                      <a:srgbClr val="8EB4E3"/>
                    </a:solidFill>
                  </a:tcPr>
                </a:tc>
                <a:tc>
                  <a:txBody>
                    <a:bodyPr/>
                    <a:lstStyle/>
                    <a:p>
                      <a:pPr algn="ctr"/>
                      <a:r>
                        <a:rPr lang="en-US" sz="1600" b="1" i="0" baseline="0" dirty="0" smtClean="0">
                          <a:solidFill>
                            <a:schemeClr val="bg1"/>
                          </a:solidFill>
                        </a:rPr>
                        <a:t>3%</a:t>
                      </a: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90%</a:t>
                      </a: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7%</a:t>
                      </a:r>
                    </a:p>
                  </a:txBody>
                  <a:tcPr anchor="ctr">
                    <a:solidFill>
                      <a:srgbClr val="B69AD6"/>
                    </a:solidFill>
                  </a:tcPr>
                </a:tc>
                <a:tc>
                  <a:txBody>
                    <a:bodyPr/>
                    <a:lstStyle/>
                    <a:p>
                      <a:pPr algn="ctr"/>
                      <a:r>
                        <a:rPr lang="en-US" sz="1600" b="1" i="0" baseline="0" dirty="0" smtClean="0">
                          <a:solidFill>
                            <a:schemeClr val="bg1"/>
                          </a:solidFill>
                        </a:rPr>
                        <a:t>4%</a:t>
                      </a:r>
                    </a:p>
                  </a:txBody>
                  <a:tcPr anchor="ctr">
                    <a:solidFill>
                      <a:srgbClr val="B69AD6"/>
                    </a:solidFill>
                  </a:tcPr>
                </a:tc>
                <a:tc>
                  <a:txBody>
                    <a:bodyPr/>
                    <a:lstStyle/>
                    <a:p>
                      <a:pPr algn="ctr"/>
                      <a:endParaRPr lang="en-US" sz="1600" b="1" i="0" baseline="0" dirty="0" smtClean="0">
                        <a:solidFill>
                          <a:schemeClr val="bg1"/>
                        </a:solidFill>
                      </a:endParaRPr>
                    </a:p>
                  </a:txBody>
                  <a:tcPr anchor="ctr">
                    <a:solidFill>
                      <a:schemeClr val="accent4">
                        <a:lumMod val="50000"/>
                      </a:schemeClr>
                    </a:solidFill>
                  </a:tcPr>
                </a:tc>
              </a:tr>
              <a:tr h="370840">
                <a:tc>
                  <a:txBody>
                    <a:bodyPr/>
                    <a:lstStyle/>
                    <a:p>
                      <a:pPr marL="85090" marR="444500" lvl="0" indent="0" defTabSz="914400" eaLnBrk="1" fontAlgn="auto" latinLnBrk="0" hangingPunct="1">
                        <a:lnSpc>
                          <a:spcPct val="101600"/>
                        </a:lnSpc>
                        <a:spcBef>
                          <a:spcPts val="434"/>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C2.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am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satisfied with my child or youth's progress since  starting the wraparound</a:t>
                      </a:r>
                      <a:r>
                        <a:rPr kumimoji="0" lang="en-US" sz="1500" b="0" i="0" u="none" strike="noStrike" kern="0" cap="none" spc="-1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process.</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600" b="1" i="0" baseline="0" dirty="0" smtClean="0">
                          <a:solidFill>
                            <a:schemeClr val="bg1"/>
                          </a:solidFill>
                        </a:rPr>
                        <a:t>80%</a:t>
                      </a:r>
                      <a:endParaRPr lang="en-US" sz="1600" b="1" i="0" baseline="0" dirty="0">
                        <a:solidFill>
                          <a:schemeClr val="bg1"/>
                        </a:solidFill>
                      </a:endParaRPr>
                    </a:p>
                  </a:txBody>
                  <a:tcPr anchor="ctr">
                    <a:solidFill>
                      <a:schemeClr val="tx2">
                        <a:lumMod val="40000"/>
                        <a:lumOff val="60000"/>
                      </a:schemeClr>
                    </a:solidFill>
                  </a:tcPr>
                </a:tc>
                <a:tc>
                  <a:txBody>
                    <a:bodyPr/>
                    <a:lstStyle/>
                    <a:p>
                      <a:pPr algn="ctr"/>
                      <a:r>
                        <a:rPr lang="en-US" sz="1600" b="1" i="0" baseline="0" dirty="0" smtClean="0">
                          <a:solidFill>
                            <a:schemeClr val="bg1"/>
                          </a:solidFill>
                        </a:rPr>
                        <a:t>10%</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81%</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r h="370840">
                <a:tc>
                  <a:txBody>
                    <a:bodyPr/>
                    <a:lstStyle/>
                    <a:p>
                      <a:pPr marL="85090" marR="832485" lvl="0" indent="0" algn="l"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C3.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Since starting wraparound, our family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has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made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progress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toward meeting our</a:t>
                      </a:r>
                      <a:r>
                        <a:rPr kumimoji="0" lang="en-US" sz="1500" b="0" i="0" u="none" strike="noStrike" kern="0" cap="none" spc="-15"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needs.</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marR="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600" b="1" i="0" baseline="0" dirty="0" smtClean="0">
                          <a:solidFill>
                            <a:schemeClr val="bg1"/>
                          </a:solidFill>
                        </a:rPr>
                        <a:t>82%</a:t>
                      </a:r>
                      <a:endParaRPr lang="en-US" sz="1600" b="1" i="0" baseline="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algn="ctr"/>
                      <a:r>
                        <a:rPr lang="en-US" sz="1600" b="1" i="0" baseline="0" dirty="0" smtClean="0">
                          <a:solidFill>
                            <a:schemeClr val="bg1"/>
                          </a:solidFill>
                        </a:rPr>
                        <a:t>5%</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13%</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solidFill>
                      <a:srgbClr val="8EB4E3"/>
                    </a:solidFill>
                  </a:tcPr>
                </a:tc>
                <a:tc>
                  <a:txBody>
                    <a:bodyPr/>
                    <a:lstStyle/>
                    <a:p>
                      <a:pPr algn="ctr"/>
                      <a:r>
                        <a:rPr lang="en-US" sz="1600" b="1" i="0" baseline="0" dirty="0" smtClean="0">
                          <a:solidFill>
                            <a:schemeClr val="bg1"/>
                          </a:solidFill>
                        </a:rPr>
                        <a:t>80%</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11%</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r h="370840">
                <a:tc>
                  <a:txBody>
                    <a:bodyPr/>
                    <a:lstStyle/>
                    <a:p>
                      <a:pPr marL="85090" marR="250825" lvl="0" indent="0" algn="l" defTabSz="914400" eaLnBrk="1" fontAlgn="auto" latinLnBrk="0" hangingPunct="1">
                        <a:lnSpc>
                          <a:spcPct val="101600"/>
                        </a:lnSpc>
                        <a:spcBef>
                          <a:spcPts val="265"/>
                        </a:spcBef>
                        <a:spcAft>
                          <a:spcPts val="0"/>
                        </a:spcAft>
                        <a:buClrTx/>
                        <a:buSzTx/>
                        <a:buFontTx/>
                        <a:buNone/>
                        <a:tabLst/>
                        <a:defRPr/>
                      </a:pPr>
                      <a:r>
                        <a:rPr kumimoji="0" lang="en-US" sz="1500" b="1" i="0" u="none" strike="noStrike" kern="0" cap="none" spc="-5" normalizeH="0" baseline="0" noProof="0" dirty="0" smtClean="0">
                          <a:ln>
                            <a:noFill/>
                          </a:ln>
                          <a:solidFill>
                            <a:prstClr val="black"/>
                          </a:solidFill>
                          <a:effectLst/>
                          <a:uLnTx/>
                          <a:uFillTx/>
                          <a:latin typeface="Carlito"/>
                          <a:ea typeface="+mn-ea"/>
                          <a:cs typeface="Carlito"/>
                        </a:rPr>
                        <a:t>C4.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Since starting wraparound,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I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feel more confident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about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my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ability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to care for my child/youth </a:t>
                      </a:r>
                      <a:r>
                        <a:rPr kumimoji="0" lang="en-US" sz="1500" b="0" i="0" u="none" strike="noStrike" kern="0" cap="none" spc="0" normalizeH="0" baseline="0" noProof="0" dirty="0" smtClean="0">
                          <a:ln>
                            <a:noFill/>
                          </a:ln>
                          <a:solidFill>
                            <a:prstClr val="black"/>
                          </a:solidFill>
                          <a:effectLst/>
                          <a:uLnTx/>
                          <a:uFillTx/>
                          <a:latin typeface="Carlito"/>
                          <a:ea typeface="+mn-ea"/>
                          <a:cs typeface="Carlito"/>
                        </a:rPr>
                        <a:t>at</a:t>
                      </a:r>
                      <a:r>
                        <a:rPr kumimoji="0" lang="en-US" sz="1500" b="0" i="0" u="none" strike="noStrike" kern="0" cap="none" spc="-30" normalizeH="0" baseline="0" noProof="0" dirty="0" smtClean="0">
                          <a:ln>
                            <a:noFill/>
                          </a:ln>
                          <a:solidFill>
                            <a:prstClr val="black"/>
                          </a:solidFill>
                          <a:effectLst/>
                          <a:uLnTx/>
                          <a:uFillTx/>
                          <a:latin typeface="Carlito"/>
                          <a:ea typeface="+mn-ea"/>
                          <a:cs typeface="Carlito"/>
                        </a:rPr>
                        <a:t> </a:t>
                      </a:r>
                      <a:r>
                        <a:rPr kumimoji="0" lang="en-US" sz="1500" b="0" i="0" u="none" strike="noStrike" kern="0" cap="none" spc="-5" normalizeH="0" baseline="0" noProof="0" dirty="0" smtClean="0">
                          <a:ln>
                            <a:noFill/>
                          </a:ln>
                          <a:solidFill>
                            <a:prstClr val="black"/>
                          </a:solidFill>
                          <a:effectLst/>
                          <a:uLnTx/>
                          <a:uFillTx/>
                          <a:latin typeface="Carlito"/>
                          <a:ea typeface="+mn-ea"/>
                          <a:cs typeface="Carlito"/>
                        </a:rPr>
                        <a:t>home.</a:t>
                      </a:r>
                      <a:endParaRPr kumimoji="0" lang="en-US" sz="1500" b="0" i="0" u="none" strike="noStrike" kern="0" cap="none" spc="0" normalizeH="0" baseline="0" noProof="0" dirty="0" smtClean="0">
                        <a:ln>
                          <a:noFill/>
                        </a:ln>
                        <a:solidFill>
                          <a:prstClr val="black"/>
                        </a:solidFill>
                        <a:effectLst/>
                        <a:uLnTx/>
                        <a:uFillTx/>
                        <a:latin typeface="Carlito"/>
                        <a:ea typeface="+mn-ea"/>
                        <a:cs typeface="Carlito"/>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600" b="1" i="0" baseline="0" dirty="0" smtClean="0">
                          <a:solidFill>
                            <a:schemeClr val="bg1"/>
                          </a:solidFill>
                        </a:rPr>
                        <a:t>80%</a:t>
                      </a:r>
                      <a:endParaRPr lang="en-US" sz="1600" b="1" i="0" baseline="0" dirty="0">
                        <a:solidFill>
                          <a:schemeClr val="bg1"/>
                        </a:solidFill>
                      </a:endParaRPr>
                    </a:p>
                  </a:txBody>
                  <a:tcPr anchor="ctr">
                    <a:lnL w="12700" cap="flat" cmpd="sng" algn="ctr">
                      <a:solidFill>
                        <a:schemeClr val="bg1"/>
                      </a:solidFill>
                      <a:prstDash val="solid"/>
                      <a:round/>
                      <a:headEnd type="none" w="med" len="med"/>
                      <a:tailEnd type="none" w="med" len="med"/>
                    </a:lnL>
                    <a:solidFill>
                      <a:schemeClr val="tx2">
                        <a:lumMod val="40000"/>
                        <a:lumOff val="60000"/>
                      </a:schemeClr>
                    </a:solidFill>
                  </a:tcPr>
                </a:tc>
                <a:tc>
                  <a:txBody>
                    <a:bodyPr/>
                    <a:lstStyle/>
                    <a:p>
                      <a:pPr algn="ctr"/>
                      <a:r>
                        <a:rPr lang="en-US" sz="1600" b="1" i="0" baseline="0" dirty="0" smtClean="0">
                          <a:solidFill>
                            <a:schemeClr val="bg1"/>
                          </a:solidFill>
                        </a:rPr>
                        <a:t>4%</a:t>
                      </a:r>
                      <a:endParaRPr lang="en-US" sz="1600" b="1" i="0" baseline="0" dirty="0">
                        <a:solidFill>
                          <a:schemeClr val="bg1"/>
                        </a:solidFill>
                      </a:endParaRPr>
                    </a:p>
                  </a:txBody>
                  <a:tcPr anchor="ctr">
                    <a:solidFill>
                      <a:srgbClr val="8EB4E3"/>
                    </a:solidFill>
                  </a:tcPr>
                </a:tc>
                <a:tc>
                  <a:txBody>
                    <a:bodyPr/>
                    <a:lstStyle/>
                    <a:p>
                      <a:pPr algn="ctr"/>
                      <a:r>
                        <a:rPr lang="en-US" sz="1600" b="1" i="0" baseline="0" dirty="0" smtClean="0">
                          <a:solidFill>
                            <a:schemeClr val="bg1"/>
                          </a:solidFill>
                        </a:rPr>
                        <a:t>15%</a:t>
                      </a:r>
                      <a:endParaRPr lang="en-US" sz="1600" b="1" i="0" baseline="0" dirty="0">
                        <a:solidFill>
                          <a:schemeClr val="bg1"/>
                        </a:solidFill>
                      </a:endParaRPr>
                    </a:p>
                  </a:txBody>
                  <a:tcPr anchor="ctr">
                    <a:lnR w="762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rgbClr val="8EB4E3"/>
                    </a:solidFill>
                  </a:tcPr>
                </a:tc>
                <a:tc>
                  <a:txBody>
                    <a:bodyPr/>
                    <a:lstStyle/>
                    <a:p>
                      <a:pPr algn="ctr"/>
                      <a:r>
                        <a:rPr lang="en-US" sz="1600" b="1" i="0" baseline="0" dirty="0" smtClean="0">
                          <a:solidFill>
                            <a:schemeClr val="bg1"/>
                          </a:solidFill>
                        </a:rPr>
                        <a:t>78%</a:t>
                      </a:r>
                      <a:endParaRPr lang="en-US" sz="1600" b="1" i="0" baseline="0" dirty="0">
                        <a:solidFill>
                          <a:schemeClr val="bg1"/>
                        </a:solidFill>
                      </a:endParaRPr>
                    </a:p>
                  </a:txBody>
                  <a:tcPr anchor="ctr">
                    <a:lnL w="76200" cap="flat" cmpd="sng" algn="ctr">
                      <a:solidFill>
                        <a:schemeClr val="bg1"/>
                      </a:solidFill>
                      <a:prstDash val="solid"/>
                      <a:round/>
                      <a:headEnd type="none" w="med" len="med"/>
                      <a:tailEnd type="none" w="med" len="med"/>
                    </a:lnL>
                    <a:solidFill>
                      <a:srgbClr val="B69AD6"/>
                    </a:solidFill>
                  </a:tcPr>
                </a:tc>
                <a:tc>
                  <a:txBody>
                    <a:bodyPr/>
                    <a:lstStyle/>
                    <a:p>
                      <a:pPr algn="ctr"/>
                      <a:r>
                        <a:rPr lang="en-US" sz="1600" b="1" i="0" baseline="0" dirty="0" smtClean="0">
                          <a:solidFill>
                            <a:schemeClr val="bg1"/>
                          </a:solidFill>
                        </a:rPr>
                        <a:t>9%</a:t>
                      </a:r>
                      <a:endParaRPr lang="en-US" sz="1600" b="1" i="0" baseline="0" dirty="0">
                        <a:solidFill>
                          <a:schemeClr val="bg1"/>
                        </a:solidFill>
                      </a:endParaRPr>
                    </a:p>
                  </a:txBody>
                  <a:tcPr anchor="ctr">
                    <a:solidFill>
                      <a:srgbClr val="B69AD6"/>
                    </a:solidFill>
                  </a:tcPr>
                </a:tc>
                <a:tc>
                  <a:txBody>
                    <a:bodyPr/>
                    <a:lstStyle/>
                    <a:p>
                      <a:pPr algn="ctr"/>
                      <a:r>
                        <a:rPr lang="en-US" sz="1600" b="1" i="0" baseline="0" dirty="0" smtClean="0">
                          <a:solidFill>
                            <a:schemeClr val="bg1"/>
                          </a:solidFill>
                        </a:rPr>
                        <a:t>13%</a:t>
                      </a:r>
                      <a:endParaRPr lang="en-US" sz="1600" b="1" i="0" baseline="0" dirty="0">
                        <a:solidFill>
                          <a:schemeClr val="bg1"/>
                        </a:solidFill>
                      </a:endParaRPr>
                    </a:p>
                  </a:txBody>
                  <a:tcPr anchor="ctr">
                    <a:solidFill>
                      <a:srgbClr val="B69AD6"/>
                    </a:solidFill>
                  </a:tcPr>
                </a:tc>
                <a:tc>
                  <a:txBody>
                    <a:bodyPr/>
                    <a:lstStyle/>
                    <a:p>
                      <a:pPr algn="ctr"/>
                      <a:endParaRPr lang="en-US" sz="1600" b="1" i="0" baseline="0" dirty="0">
                        <a:solidFill>
                          <a:schemeClr val="bg1"/>
                        </a:solidFill>
                      </a:endParaRPr>
                    </a:p>
                  </a:txBody>
                  <a:tcPr anchor="ctr">
                    <a:solidFill>
                      <a:schemeClr val="accent4">
                        <a:lumMod val="50000"/>
                      </a:schemeClr>
                    </a:solidFill>
                  </a:tcPr>
                </a:tc>
              </a:tr>
            </a:tbl>
          </a:graphicData>
        </a:graphic>
      </p:graphicFrame>
      <p:sp>
        <p:nvSpPr>
          <p:cNvPr id="11" name="TextBox 10"/>
          <p:cNvSpPr txBox="1"/>
          <p:nvPr/>
        </p:nvSpPr>
        <p:spPr>
          <a:xfrm>
            <a:off x="1752600" y="6106766"/>
            <a:ext cx="6553200" cy="584775"/>
          </a:xfrm>
          <a:prstGeom prst="rect">
            <a:avLst/>
          </a:prstGeom>
          <a:noFill/>
        </p:spPr>
        <p:txBody>
          <a:bodyPr wrap="square" rtlCol="0">
            <a:spAutoFit/>
          </a:bodyPr>
          <a:lstStyle/>
          <a:p>
            <a:r>
              <a:rPr lang="en-US" sz="1600" dirty="0" smtClean="0"/>
              <a:t>*Agree includes responses of “Strongly Agree” and “Agree”</a:t>
            </a:r>
          </a:p>
          <a:p>
            <a:r>
              <a:rPr lang="en-US" sz="1600" dirty="0" smtClean="0"/>
              <a:t>*Disagree includes responses of “Strongly Disagree” and Disagree”</a:t>
            </a:r>
            <a:endParaRPr lang="en-US" sz="1600" dirty="0"/>
          </a:p>
        </p:txBody>
      </p:sp>
    </p:spTree>
    <p:extLst>
      <p:ext uri="{BB962C8B-B14F-4D97-AF65-F5344CB8AC3E}">
        <p14:creationId xmlns:p14="http://schemas.microsoft.com/office/powerpoint/2010/main" val="3189780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txBox="1">
            <a:spLocks noGrp="1"/>
          </p:cNvSpPr>
          <p:nvPr>
            <p:ph type="title"/>
          </p:nvPr>
        </p:nvSpPr>
        <p:spPr>
          <a:xfrm>
            <a:off x="3397148" y="431671"/>
            <a:ext cx="3689452" cy="695960"/>
          </a:xfrm>
          <a:prstGeom prst="rect">
            <a:avLst/>
          </a:prstGeom>
        </p:spPr>
        <p:txBody>
          <a:bodyPr vert="horz" wrap="square" lIns="0" tIns="12700" rIns="0" bIns="0" rtlCol="0">
            <a:spAutoFit/>
          </a:bodyPr>
          <a:lstStyle/>
          <a:p>
            <a:pPr marL="12700">
              <a:lnSpc>
                <a:spcPct val="100000"/>
              </a:lnSpc>
              <a:spcBef>
                <a:spcPts val="100"/>
              </a:spcBef>
            </a:pPr>
            <a:r>
              <a:rPr sz="4400" spc="-5" dirty="0"/>
              <a:t>Outcomes</a:t>
            </a:r>
            <a:endParaRPr sz="4400" dirty="0"/>
          </a:p>
        </p:txBody>
      </p:sp>
      <p:sp>
        <p:nvSpPr>
          <p:cNvPr id="8" name="object 8"/>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graphicFrame>
        <p:nvGraphicFramePr>
          <p:cNvPr id="14" name="Chart 13"/>
          <p:cNvGraphicFramePr/>
          <p:nvPr>
            <p:extLst>
              <p:ext uri="{D42A27DB-BD31-4B8C-83A1-F6EECF244321}">
                <p14:modId xmlns:p14="http://schemas.microsoft.com/office/powerpoint/2010/main" val="2524432061"/>
              </p:ext>
            </p:extLst>
          </p:nvPr>
        </p:nvGraphicFramePr>
        <p:xfrm>
          <a:off x="457199" y="1690798"/>
          <a:ext cx="8226407" cy="431490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1758025" y="6260926"/>
            <a:ext cx="6967697" cy="338554"/>
          </a:xfrm>
          <a:prstGeom prst="rect">
            <a:avLst/>
          </a:prstGeom>
          <a:noFill/>
        </p:spPr>
        <p:txBody>
          <a:bodyPr wrap="square" rtlCol="0">
            <a:spAutoFit/>
          </a:bodyPr>
          <a:lstStyle/>
          <a:p>
            <a:r>
              <a:rPr lang="en-US" sz="1600" dirty="0" smtClean="0"/>
              <a:t>Graph indicates % of respondents who answered “yes” to each item</a:t>
            </a:r>
            <a:endParaRPr lang="en-US" sz="1600" dirty="0"/>
          </a:p>
        </p:txBody>
      </p:sp>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3"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29</a:t>
            </a: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2631203" y="431671"/>
            <a:ext cx="6271710" cy="695960"/>
          </a:xfrm>
          <a:prstGeom prst="rect">
            <a:avLst/>
          </a:prstGeom>
        </p:spPr>
        <p:txBody>
          <a:bodyPr vert="horz" wrap="square" lIns="0" tIns="12700" rIns="0" bIns="0" rtlCol="0">
            <a:spAutoFit/>
          </a:bodyPr>
          <a:lstStyle/>
          <a:p>
            <a:pPr marL="12700">
              <a:lnSpc>
                <a:spcPct val="100000"/>
              </a:lnSpc>
              <a:spcBef>
                <a:spcPts val="100"/>
              </a:spcBef>
            </a:pPr>
            <a:r>
              <a:rPr sz="4400" spc="-5" dirty="0">
                <a:solidFill>
                  <a:srgbClr val="59595B"/>
                </a:solidFill>
                <a:latin typeface="Carlito"/>
                <a:cs typeface="Carlito"/>
              </a:rPr>
              <a:t>Functioning</a:t>
            </a:r>
            <a:r>
              <a:rPr sz="4400" spc="-90" dirty="0">
                <a:solidFill>
                  <a:srgbClr val="59595B"/>
                </a:solidFill>
                <a:latin typeface="Carlito"/>
                <a:cs typeface="Carlito"/>
              </a:rPr>
              <a:t> </a:t>
            </a:r>
            <a:r>
              <a:rPr sz="4400" spc="-5" dirty="0">
                <a:solidFill>
                  <a:srgbClr val="59595B"/>
                </a:solidFill>
                <a:latin typeface="Carlito"/>
                <a:cs typeface="Carlito"/>
              </a:rPr>
              <a:t>Outcomes</a:t>
            </a:r>
            <a:endParaRPr sz="4400" dirty="0">
              <a:latin typeface="Carlito"/>
              <a:cs typeface="Carlito"/>
            </a:endParaRPr>
          </a:p>
        </p:txBody>
      </p:sp>
      <p:sp>
        <p:nvSpPr>
          <p:cNvPr id="11" name="object 11"/>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3" name="object 13"/>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30</a:t>
            </a:r>
            <a:endParaRPr dirty="0"/>
          </a:p>
        </p:txBody>
      </p:sp>
      <p:graphicFrame>
        <p:nvGraphicFramePr>
          <p:cNvPr id="14" name="Table 13"/>
          <p:cNvGraphicFramePr>
            <a:graphicFrameLocks noGrp="1"/>
          </p:cNvGraphicFramePr>
          <p:nvPr>
            <p:extLst>
              <p:ext uri="{D42A27DB-BD31-4B8C-83A1-F6EECF244321}">
                <p14:modId xmlns:p14="http://schemas.microsoft.com/office/powerpoint/2010/main" val="1336246068"/>
              </p:ext>
            </p:extLst>
          </p:nvPr>
        </p:nvGraphicFramePr>
        <p:xfrm>
          <a:off x="236104" y="1933385"/>
          <a:ext cx="8813781" cy="4577080"/>
        </p:xfrm>
        <a:graphic>
          <a:graphicData uri="http://schemas.openxmlformats.org/drawingml/2006/table">
            <a:tbl>
              <a:tblPr firstRow="1" bandRow="1">
                <a:tableStyleId>{5C22544A-7EE6-4342-B048-85BDC9FD1C3A}</a:tableStyleId>
              </a:tblPr>
              <a:tblGrid>
                <a:gridCol w="3040496"/>
                <a:gridCol w="685800"/>
                <a:gridCol w="762000"/>
                <a:gridCol w="762000"/>
                <a:gridCol w="762000"/>
                <a:gridCol w="685800"/>
                <a:gridCol w="685800"/>
                <a:gridCol w="685800"/>
                <a:gridCol w="744085"/>
              </a:tblGrid>
              <a:tr h="370840">
                <a:tc>
                  <a:txBody>
                    <a:bodyPr/>
                    <a:lstStyle/>
                    <a:p>
                      <a:endParaRPr lang="en-US" dirty="0"/>
                    </a:p>
                  </a:txBody>
                  <a:tcPr>
                    <a:solidFill>
                      <a:schemeClr val="accent4">
                        <a:lumMod val="50000"/>
                      </a:schemeClr>
                    </a:solidFill>
                  </a:tcPr>
                </a:tc>
                <a:tc gridSpan="4">
                  <a:txBody>
                    <a:bodyPr/>
                    <a:lstStyle/>
                    <a:p>
                      <a:pPr algn="ctr"/>
                      <a:r>
                        <a:rPr lang="en-US" sz="1600" b="1" i="0" baseline="0" dirty="0" smtClean="0">
                          <a:solidFill>
                            <a:schemeClr val="tx1"/>
                          </a:solidFill>
                        </a:rPr>
                        <a:t>2021</a:t>
                      </a:r>
                      <a:endParaRPr lang="en-US" sz="1600" b="1" i="0" baseline="0" dirty="0">
                        <a:solidFill>
                          <a:schemeClr val="tx1"/>
                        </a:solidFill>
                      </a:endParaRPr>
                    </a:p>
                  </a:txBody>
                  <a:tcPr>
                    <a:lnR w="76200" cap="flat" cmpd="sng" algn="ctr">
                      <a:solidFill>
                        <a:schemeClr val="bg1"/>
                      </a:solidFill>
                      <a:prstDash val="solid"/>
                      <a:round/>
                      <a:headEnd type="none" w="med" len="med"/>
                      <a:tailEnd type="none" w="med" len="med"/>
                    </a:lnR>
                    <a:solidFill>
                      <a:srgbClr val="8EB4E3"/>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pPr algn="ctr"/>
                      <a:r>
                        <a:rPr lang="en-US" sz="1600" b="1" i="0" baseline="0" dirty="0" smtClean="0">
                          <a:solidFill>
                            <a:schemeClr val="tx1"/>
                          </a:solidFill>
                        </a:rPr>
                        <a:t>2020</a:t>
                      </a:r>
                      <a:endParaRPr lang="en-US" sz="1600" b="1" i="0" baseline="0" dirty="0">
                        <a:solidFill>
                          <a:schemeClr val="tx1"/>
                        </a:solidFill>
                      </a:endParaRPr>
                    </a:p>
                  </a:txBody>
                  <a:tcPr>
                    <a:lnL w="76200" cap="flat" cmpd="sng" algn="ctr">
                      <a:solidFill>
                        <a:schemeClr val="bg1"/>
                      </a:solidFill>
                      <a:prstDash val="solid"/>
                      <a:round/>
                      <a:headEnd type="none" w="med" len="med"/>
                      <a:tailEnd type="none" w="med" len="med"/>
                    </a:lnL>
                    <a:solidFill>
                      <a:srgbClr val="B69AD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tc>
                <a:tc>
                  <a:txBody>
                    <a:bodyPr/>
                    <a:lstStyle/>
                    <a:p>
                      <a:r>
                        <a:rPr lang="en-US" sz="1600" b="1" i="0" baseline="0" dirty="0" smtClean="0">
                          <a:solidFill>
                            <a:schemeClr val="bg1"/>
                          </a:solidFill>
                        </a:rPr>
                        <a:t>Not at all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little bit</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good deal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Very much</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chemeClr val="accent4">
                        <a:lumMod val="50000"/>
                      </a:schemeClr>
                    </a:solidFill>
                  </a:tcPr>
                </a:tc>
                <a:tc>
                  <a:txBody>
                    <a:bodyPr/>
                    <a:lstStyle/>
                    <a:p>
                      <a:r>
                        <a:rPr lang="en-US" sz="1600" b="1" i="0" baseline="0" dirty="0" smtClean="0">
                          <a:solidFill>
                            <a:schemeClr val="bg1"/>
                          </a:solidFill>
                        </a:rPr>
                        <a:t>Not at all</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chemeClr val="accent4">
                        <a:lumMod val="50000"/>
                      </a:schemeClr>
                    </a:solidFill>
                  </a:tcPr>
                </a:tc>
                <a:tc>
                  <a:txBody>
                    <a:bodyPr/>
                    <a:lstStyle/>
                    <a:p>
                      <a:r>
                        <a:rPr lang="en-US" sz="1600" b="1" i="0" baseline="0" dirty="0" smtClean="0">
                          <a:solidFill>
                            <a:schemeClr val="bg1"/>
                          </a:solidFill>
                        </a:rPr>
                        <a:t>A little bit</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A good deal</a:t>
                      </a:r>
                      <a:endParaRPr lang="en-US" sz="1600" b="1" i="0" baseline="0" dirty="0">
                        <a:solidFill>
                          <a:schemeClr val="bg1"/>
                        </a:solidFill>
                      </a:endParaRPr>
                    </a:p>
                  </a:txBody>
                  <a:tcPr>
                    <a:solidFill>
                      <a:schemeClr val="accent4">
                        <a:lumMod val="50000"/>
                      </a:schemeClr>
                    </a:solidFill>
                  </a:tcPr>
                </a:tc>
                <a:tc>
                  <a:txBody>
                    <a:bodyPr/>
                    <a:lstStyle/>
                    <a:p>
                      <a:r>
                        <a:rPr lang="en-US" sz="1600" b="1" i="0" baseline="0" dirty="0" smtClean="0">
                          <a:solidFill>
                            <a:schemeClr val="bg1"/>
                          </a:solidFill>
                        </a:rPr>
                        <a:t>Very much</a:t>
                      </a:r>
                      <a:endParaRPr lang="en-US" sz="1600" b="1" i="0" baseline="0" dirty="0">
                        <a:solidFill>
                          <a:schemeClr val="bg1"/>
                        </a:solidFill>
                      </a:endParaRPr>
                    </a:p>
                  </a:txBody>
                  <a:tcPr>
                    <a:solidFill>
                      <a:schemeClr val="accent4">
                        <a:lumMod val="50000"/>
                      </a:schemeClr>
                    </a:solidFill>
                  </a:tcPr>
                </a:tc>
              </a:tr>
              <a:tr h="370840">
                <a:tc>
                  <a:txBody>
                    <a:bodyPr/>
                    <a:lstStyle/>
                    <a:p>
                      <a:r>
                        <a:rPr lang="en-US" sz="1600" dirty="0" smtClean="0"/>
                        <a:t>D5.</a:t>
                      </a:r>
                      <a:r>
                        <a:rPr lang="en-US" sz="1600" baseline="0" dirty="0" smtClean="0"/>
                        <a:t> Problems that cause stress/strain to me or family member</a:t>
                      </a:r>
                    </a:p>
                  </a:txBody>
                  <a:tcPr/>
                </a:tc>
                <a:tc>
                  <a:txBody>
                    <a:bodyPr/>
                    <a:lstStyle/>
                    <a:p>
                      <a:r>
                        <a:rPr lang="en-US" sz="1600" b="1" i="0" baseline="0" dirty="0" smtClean="0">
                          <a:solidFill>
                            <a:schemeClr val="bg1"/>
                          </a:solidFill>
                        </a:rPr>
                        <a:t>27%</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36%</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21%</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35%</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31%</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20%</a:t>
                      </a:r>
                      <a:endParaRPr lang="en-US" sz="1600" b="1" i="0" baseline="0" dirty="0">
                        <a:solidFill>
                          <a:schemeClr val="bg1"/>
                        </a:solidFill>
                      </a:endParaRPr>
                    </a:p>
                  </a:txBody>
                  <a:tcPr>
                    <a:solidFill>
                      <a:srgbClr val="B69AD6"/>
                    </a:solidFill>
                  </a:tcPr>
                </a:tc>
              </a:tr>
              <a:tr h="370840">
                <a:tc>
                  <a:txBody>
                    <a:bodyPr/>
                    <a:lstStyle/>
                    <a:p>
                      <a:r>
                        <a:rPr lang="en-US" sz="1600" dirty="0" smtClean="0"/>
                        <a:t>D6. Problems that disrupt home</a:t>
                      </a:r>
                      <a:r>
                        <a:rPr lang="en-US" sz="1600" baseline="0" dirty="0" smtClean="0"/>
                        <a:t> life</a:t>
                      </a:r>
                      <a:endParaRPr lang="en-US" sz="1600" dirty="0"/>
                    </a:p>
                  </a:txBody>
                  <a:tcPr/>
                </a:tc>
                <a:tc>
                  <a:txBody>
                    <a:bodyPr/>
                    <a:lstStyle/>
                    <a:p>
                      <a:r>
                        <a:rPr lang="en-US" sz="1600" b="1" i="0" baseline="0" dirty="0" smtClean="0">
                          <a:solidFill>
                            <a:schemeClr val="bg1"/>
                          </a:solidFill>
                        </a:rPr>
                        <a:t>37%</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31%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14%</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18%</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41%</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30%</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solidFill>
                      <a:srgbClr val="B69AD6"/>
                    </a:solidFill>
                  </a:tcPr>
                </a:tc>
              </a:tr>
              <a:tr h="370840">
                <a:tc>
                  <a:txBody>
                    <a:bodyPr/>
                    <a:lstStyle/>
                    <a:p>
                      <a:r>
                        <a:rPr lang="en-US" sz="1600" dirty="0" smtClean="0"/>
                        <a:t>D7. Problems that interfere with success at school</a:t>
                      </a:r>
                      <a:endParaRPr lang="en-US" sz="1600" dirty="0"/>
                    </a:p>
                  </a:txBody>
                  <a:tcPr/>
                </a:tc>
                <a:tc>
                  <a:txBody>
                    <a:bodyPr/>
                    <a:lstStyle/>
                    <a:p>
                      <a:r>
                        <a:rPr lang="en-US" sz="1600" b="1" i="0" baseline="0" dirty="0" smtClean="0">
                          <a:solidFill>
                            <a:schemeClr val="bg1"/>
                          </a:solidFill>
                        </a:rPr>
                        <a:t>37%</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29%</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14%</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21%</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47%</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22%</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12%</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r>
              <a:tr h="370840">
                <a:tc>
                  <a:txBody>
                    <a:bodyPr/>
                    <a:lstStyle/>
                    <a:p>
                      <a:r>
                        <a:rPr lang="en-US" sz="1600" dirty="0" smtClean="0"/>
                        <a:t>D8.</a:t>
                      </a:r>
                      <a:r>
                        <a:rPr lang="en-US" sz="1600" baseline="0" dirty="0" smtClean="0"/>
                        <a:t> Problems that make it difficult to develop/maintain friendships</a:t>
                      </a:r>
                      <a:endParaRPr lang="en-US" sz="1600" dirty="0"/>
                    </a:p>
                  </a:txBody>
                  <a:tcPr/>
                </a:tc>
                <a:tc>
                  <a:txBody>
                    <a:bodyPr/>
                    <a:lstStyle/>
                    <a:p>
                      <a:r>
                        <a:rPr lang="en-US" sz="1600" b="1" i="0" baseline="0" dirty="0" smtClean="0">
                          <a:solidFill>
                            <a:schemeClr val="bg1"/>
                          </a:solidFill>
                        </a:rPr>
                        <a:t>51%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20%</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13%</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16%</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52%</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19%</a:t>
                      </a:r>
                      <a:endParaRPr lang="en-US" sz="1600" b="1" i="0" baseline="0" dirty="0">
                        <a:solidFill>
                          <a:schemeClr val="bg1"/>
                        </a:solidFill>
                      </a:endParaRPr>
                    </a:p>
                  </a:txBody>
                  <a:tcPr>
                    <a:solidFill>
                      <a:srgbClr val="B69AD6"/>
                    </a:solidFill>
                  </a:tcPr>
                </a:tc>
              </a:tr>
              <a:tr h="370840">
                <a:tc>
                  <a:txBody>
                    <a:bodyPr/>
                    <a:lstStyle/>
                    <a:p>
                      <a:r>
                        <a:rPr lang="en-US" sz="1600" dirty="0" smtClean="0"/>
                        <a:t>D9. Problems that make</a:t>
                      </a:r>
                      <a:r>
                        <a:rPr lang="en-US" sz="1600" baseline="0" dirty="0" smtClean="0"/>
                        <a:t> it difficult to participate in community activities</a:t>
                      </a:r>
                      <a:endParaRPr lang="en-US" sz="1600" dirty="0"/>
                    </a:p>
                  </a:txBody>
                  <a:tcPr/>
                </a:tc>
                <a:tc>
                  <a:txBody>
                    <a:bodyPr/>
                    <a:lstStyle/>
                    <a:p>
                      <a:r>
                        <a:rPr lang="en-US" sz="1600" b="1" i="0" baseline="0" dirty="0" smtClean="0">
                          <a:solidFill>
                            <a:schemeClr val="bg1"/>
                          </a:solidFill>
                        </a:rPr>
                        <a:t>50%</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22%</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11%</a:t>
                      </a:r>
                      <a:endParaRPr lang="en-US" sz="1600" b="1" i="0" baseline="0" dirty="0">
                        <a:solidFill>
                          <a:schemeClr val="bg1"/>
                        </a:solidFill>
                      </a:endParaRPr>
                    </a:p>
                  </a:txBody>
                  <a:tcPr>
                    <a:solidFill>
                      <a:srgbClr val="8EB4E3"/>
                    </a:solidFill>
                  </a:tcPr>
                </a:tc>
                <a:tc>
                  <a:txBody>
                    <a:bodyPr/>
                    <a:lstStyle/>
                    <a:p>
                      <a:r>
                        <a:rPr lang="en-US" sz="1600" b="1" i="0" baseline="0" dirty="0" smtClean="0">
                          <a:solidFill>
                            <a:schemeClr val="bg1"/>
                          </a:solidFill>
                        </a:rPr>
                        <a:t>18%</a:t>
                      </a:r>
                      <a:endParaRPr lang="en-US" sz="1600" b="1" i="0" baseline="0" dirty="0">
                        <a:solidFill>
                          <a:schemeClr val="bg1"/>
                        </a:solidFill>
                      </a:endParaRPr>
                    </a:p>
                  </a:txBody>
                  <a:tcPr>
                    <a:lnR w="76200" cap="flat" cmpd="sng" algn="ctr">
                      <a:solidFill>
                        <a:schemeClr val="bg1"/>
                      </a:solidFill>
                      <a:prstDash val="solid"/>
                      <a:round/>
                      <a:headEnd type="none" w="med" len="med"/>
                      <a:tailEnd type="none" w="med" len="med"/>
                    </a:lnR>
                    <a:solidFill>
                      <a:srgbClr val="8EB4E3"/>
                    </a:solidFill>
                  </a:tcPr>
                </a:tc>
                <a:tc>
                  <a:txBody>
                    <a:bodyPr/>
                    <a:lstStyle/>
                    <a:p>
                      <a:r>
                        <a:rPr lang="en-US" sz="1600" b="1" i="0" baseline="0" dirty="0" smtClean="0">
                          <a:solidFill>
                            <a:schemeClr val="bg1"/>
                          </a:solidFill>
                        </a:rPr>
                        <a:t>51%</a:t>
                      </a:r>
                      <a:endParaRPr lang="en-US" sz="1600" b="1" i="0" baseline="0" dirty="0">
                        <a:solidFill>
                          <a:schemeClr val="bg1"/>
                        </a:solidFill>
                      </a:endParaRPr>
                    </a:p>
                  </a:txBody>
                  <a:tcPr>
                    <a:lnL w="76200" cap="flat" cmpd="sng" algn="ctr">
                      <a:solidFill>
                        <a:schemeClr val="bg1"/>
                      </a:solidFill>
                      <a:prstDash val="solid"/>
                      <a:round/>
                      <a:headEnd type="none" w="med" len="med"/>
                      <a:tailEnd type="none" w="med" len="med"/>
                    </a:lnL>
                    <a:solidFill>
                      <a:srgbClr val="B69AD6"/>
                    </a:solidFill>
                  </a:tcPr>
                </a:tc>
                <a:tc>
                  <a:txBody>
                    <a:bodyPr/>
                    <a:lstStyle/>
                    <a:p>
                      <a:r>
                        <a:rPr lang="en-US" sz="1600" b="1" i="0" baseline="0" dirty="0" smtClean="0">
                          <a:solidFill>
                            <a:schemeClr val="bg1"/>
                          </a:solidFill>
                        </a:rPr>
                        <a:t>23%</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9%</a:t>
                      </a:r>
                      <a:endParaRPr lang="en-US" sz="1600" b="1" i="0" baseline="0" dirty="0">
                        <a:solidFill>
                          <a:schemeClr val="bg1"/>
                        </a:solidFill>
                      </a:endParaRPr>
                    </a:p>
                  </a:txBody>
                  <a:tcPr>
                    <a:solidFill>
                      <a:srgbClr val="B69AD6"/>
                    </a:solidFill>
                  </a:tcPr>
                </a:tc>
                <a:tc>
                  <a:txBody>
                    <a:bodyPr/>
                    <a:lstStyle/>
                    <a:p>
                      <a:r>
                        <a:rPr lang="en-US" sz="1600" b="1" i="0" baseline="0" dirty="0" smtClean="0">
                          <a:solidFill>
                            <a:schemeClr val="bg1"/>
                          </a:solidFill>
                        </a:rPr>
                        <a:t>17%</a:t>
                      </a:r>
                      <a:endParaRPr lang="en-US" sz="1600" b="1" i="0" baseline="0" dirty="0">
                        <a:solidFill>
                          <a:schemeClr val="bg1"/>
                        </a:solidFill>
                      </a:endParaRPr>
                    </a:p>
                  </a:txBody>
                  <a:tcPr>
                    <a:solidFill>
                      <a:srgbClr val="B69AD6"/>
                    </a:solidFill>
                  </a:tcPr>
                </a:tc>
              </a:tr>
            </a:tbl>
          </a:graphicData>
        </a:graphic>
      </p:graphicFrame>
      <p:sp>
        <p:nvSpPr>
          <p:cNvPr id="15" name="TextBox 14"/>
          <p:cNvSpPr txBox="1"/>
          <p:nvPr/>
        </p:nvSpPr>
        <p:spPr>
          <a:xfrm>
            <a:off x="2057400" y="1550987"/>
            <a:ext cx="5867400" cy="369332"/>
          </a:xfrm>
          <a:prstGeom prst="rect">
            <a:avLst/>
          </a:prstGeom>
          <a:noFill/>
        </p:spPr>
        <p:txBody>
          <a:bodyPr wrap="square" rtlCol="0">
            <a:spAutoFit/>
          </a:bodyPr>
          <a:lstStyle/>
          <a:p>
            <a:r>
              <a:rPr lang="en-US" dirty="0" smtClean="0"/>
              <a:t>In the past month, my child or youth has experienced:</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solidFill>
                <a:prstClr val="black"/>
              </a:solidFill>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solidFill>
                <a:prstClr val="black"/>
              </a:solidFill>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solidFill>
                  <a:prstClr val="white"/>
                </a:solidFill>
              </a:rPr>
              <a:t>31</a:t>
            </a:r>
            <a:endParaRPr dirty="0">
              <a:solidFill>
                <a:prstClr val="white"/>
              </a:solidFill>
            </a:endParaRPr>
          </a:p>
        </p:txBody>
      </p:sp>
      <p:sp>
        <p:nvSpPr>
          <p:cNvPr id="13" name="Rectangle 12"/>
          <p:cNvSpPr/>
          <p:nvPr/>
        </p:nvSpPr>
        <p:spPr>
          <a:xfrm>
            <a:off x="381000" y="2393618"/>
            <a:ext cx="8314344" cy="4018985"/>
          </a:xfrm>
          <a:prstGeom prst="rect">
            <a:avLst/>
          </a:prstGeom>
        </p:spPr>
        <p:txBody>
          <a:bodyPr wrap="square">
            <a:spAutoFit/>
          </a:bodyPr>
          <a:lstStyle/>
          <a:p>
            <a:pPr algn="ctr">
              <a:lnSpc>
                <a:spcPct val="107000"/>
              </a:lnSpc>
              <a:spcAft>
                <a:spcPts val="800"/>
              </a:spcAft>
            </a:pPr>
            <a:r>
              <a:rPr lang="en-US" sz="2400" b="1" dirty="0" smtClean="0">
                <a:solidFill>
                  <a:schemeClr val="tx2"/>
                </a:solidFill>
                <a:latin typeface="Arial" panose="020B0604020202020204" pitchFamily="34" charset="0"/>
                <a:ea typeface="Calibri" panose="020F0502020204030204" pitchFamily="34" charset="0"/>
                <a:cs typeface="Times New Roman" panose="02020603050405020304" pitchFamily="18" charset="0"/>
              </a:rPr>
              <a:t>Comments included Positive and Negative Experiences with Wraparound</a:t>
            </a:r>
          </a:p>
          <a:p>
            <a:pPr>
              <a:lnSpc>
                <a:spcPct val="107000"/>
              </a:lnSpc>
              <a:spcAft>
                <a:spcPts val="800"/>
              </a:spcAft>
            </a:pPr>
            <a:endParaRPr lang="en-US" sz="2400" b="1" dirty="0">
              <a:solidFill>
                <a:schemeClr val="tx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dirty="0" smtClean="0">
                <a:latin typeface="Arial" panose="020B0604020202020204" pitchFamily="34" charset="0"/>
                <a:ea typeface="Calibri" panose="020F0502020204030204" pitchFamily="34" charset="0"/>
                <a:cs typeface="Times New Roman" panose="02020603050405020304" pitchFamily="18" charset="0"/>
              </a:rPr>
              <a:t>Slightly more than one-third </a:t>
            </a:r>
            <a:r>
              <a:rPr lang="en-US" sz="2200" dirty="0">
                <a:latin typeface="Arial" panose="020B0604020202020204" pitchFamily="34" charset="0"/>
                <a:ea typeface="Calibri" panose="020F0502020204030204" pitchFamily="34" charset="0"/>
                <a:cs typeface="Times New Roman" panose="02020603050405020304" pitchFamily="18" charset="0"/>
              </a:rPr>
              <a:t>of </a:t>
            </a:r>
            <a:r>
              <a:rPr lang="en-US" sz="2200" dirty="0" smtClean="0">
                <a:latin typeface="Arial" panose="020B0604020202020204" pitchFamily="34" charset="0"/>
                <a:ea typeface="Calibri" panose="020F0502020204030204" pitchFamily="34" charset="0"/>
                <a:cs typeface="Times New Roman" panose="02020603050405020304" pitchFamily="18" charset="0"/>
              </a:rPr>
              <a:t>the 614 respondents </a:t>
            </a:r>
            <a:r>
              <a:rPr lang="en-US" sz="2200" dirty="0">
                <a:latin typeface="Arial" panose="020B0604020202020204" pitchFamily="34" charset="0"/>
                <a:ea typeface="Calibri" panose="020F0502020204030204" pitchFamily="34" charset="0"/>
                <a:cs typeface="Times New Roman" panose="02020603050405020304" pitchFamily="18" charset="0"/>
              </a:rPr>
              <a:t>provided </a:t>
            </a:r>
            <a:r>
              <a:rPr lang="en-US" sz="2200" dirty="0" smtClean="0">
                <a:latin typeface="Arial" panose="020B0604020202020204" pitchFamily="34" charset="0"/>
                <a:ea typeface="Calibri" panose="020F0502020204030204" pitchFamily="34" charset="0"/>
                <a:cs typeface="Times New Roman" panose="02020603050405020304" pitchFamily="18" charset="0"/>
              </a:rPr>
              <a:t>  comments</a:t>
            </a:r>
            <a:r>
              <a:rPr lang="en-US" sz="2200" dirty="0">
                <a:latin typeface="Arial" panose="020B0604020202020204" pitchFamily="34" charset="0"/>
                <a:ea typeface="Calibri" panose="020F0502020204030204" pitchFamily="34" charset="0"/>
                <a:cs typeface="Times New Roman" panose="02020603050405020304" pitchFamily="18" charset="0"/>
              </a:rPr>
              <a:t>, with </a:t>
            </a:r>
            <a:r>
              <a:rPr lang="en-US" sz="2200" dirty="0" smtClean="0">
                <a:latin typeface="Arial" panose="020B0604020202020204" pitchFamily="34" charset="0"/>
                <a:ea typeface="Calibri" panose="020F0502020204030204" pitchFamily="34" charset="0"/>
                <a:cs typeface="Times New Roman" panose="02020603050405020304" pitchFamily="18" charset="0"/>
              </a:rPr>
              <a:t>more than two-thirds of </a:t>
            </a:r>
            <a:r>
              <a:rPr lang="en-US" sz="2200" dirty="0">
                <a:latin typeface="Arial" panose="020B0604020202020204" pitchFamily="34" charset="0"/>
                <a:ea typeface="Calibri" panose="020F0502020204030204" pitchFamily="34" charset="0"/>
                <a:cs typeface="Times New Roman" panose="02020603050405020304" pitchFamily="18" charset="0"/>
              </a:rPr>
              <a:t>those who commented reporting only positive experiences with ICC, </a:t>
            </a:r>
            <a:r>
              <a:rPr lang="en-US" sz="2200" dirty="0" smtClean="0">
                <a:latin typeface="Arial" panose="020B0604020202020204" pitchFamily="34" charset="0"/>
                <a:ea typeface="Calibri" panose="020F0502020204030204" pitchFamily="34" charset="0"/>
                <a:cs typeface="Times New Roman" panose="02020603050405020304" pitchFamily="18" charset="0"/>
              </a:rPr>
              <a:t>just under one-quarter reporting </a:t>
            </a:r>
            <a:r>
              <a:rPr lang="en-US" sz="2200" dirty="0">
                <a:latin typeface="Arial" panose="020B0604020202020204" pitchFamily="34" charset="0"/>
                <a:ea typeface="Calibri" panose="020F0502020204030204" pitchFamily="34" charset="0"/>
                <a:cs typeface="Times New Roman" panose="02020603050405020304" pitchFamily="18" charset="0"/>
              </a:rPr>
              <a:t>negative experiences and about </a:t>
            </a:r>
            <a:r>
              <a:rPr lang="en-US" sz="2200" dirty="0" smtClean="0">
                <a:latin typeface="Arial" panose="020B0604020202020204" pitchFamily="34" charset="0"/>
                <a:ea typeface="Calibri" panose="020F0502020204030204" pitchFamily="34" charset="0"/>
                <a:cs typeface="Times New Roman" panose="02020603050405020304" pitchFamily="18" charset="0"/>
              </a:rPr>
              <a:t>ten </a:t>
            </a:r>
            <a:r>
              <a:rPr lang="en-US" sz="2200" dirty="0">
                <a:latin typeface="Arial" panose="020B0604020202020204" pitchFamily="34" charset="0"/>
                <a:ea typeface="Calibri" panose="020F0502020204030204" pitchFamily="34" charset="0"/>
                <a:cs typeface="Times New Roman" panose="02020603050405020304" pitchFamily="18" charset="0"/>
              </a:rPr>
              <a:t>percent reporting mixed experiences</a:t>
            </a:r>
            <a:r>
              <a:rPr lang="en-US" sz="2200" dirty="0" smtClean="0">
                <a:latin typeface="Arial" panose="020B0604020202020204" pitchFamily="34" charset="0"/>
                <a:ea typeface="Calibri" panose="020F0502020204030204" pitchFamily="34" charset="0"/>
                <a:cs typeface="Times New Roman" panose="02020603050405020304" pitchFamily="18" charset="0"/>
              </a:rPr>
              <a:t>. About one-third of those who shared negative experiences with the program referenced COVID as a possible issue impacting their experience.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819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3</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1769098" y="95923"/>
            <a:ext cx="5605804" cy="629285"/>
          </a:xfrm>
          <a:prstGeom prst="rect">
            <a:avLst/>
          </a:prstGeom>
        </p:spPr>
        <p:txBody>
          <a:bodyPr vert="horz" wrap="square" lIns="0" tIns="13970" rIns="0" bIns="0" rtlCol="0">
            <a:spAutoFit/>
          </a:bodyPr>
          <a:lstStyle/>
          <a:p>
            <a:pPr marL="12700">
              <a:lnSpc>
                <a:spcPct val="100000"/>
              </a:lnSpc>
              <a:spcBef>
                <a:spcPts val="110"/>
              </a:spcBef>
            </a:pPr>
            <a:r>
              <a:rPr sz="3950" spc="-5" dirty="0"/>
              <a:t>Wraparound</a:t>
            </a:r>
            <a:r>
              <a:rPr sz="3950" spc="-45" dirty="0"/>
              <a:t> </a:t>
            </a:r>
            <a:r>
              <a:rPr sz="3950" spc="-5" dirty="0"/>
              <a:t>Adherence</a:t>
            </a:r>
            <a:endParaRPr sz="3950" dirty="0"/>
          </a:p>
        </p:txBody>
      </p:sp>
      <p:sp>
        <p:nvSpPr>
          <p:cNvPr id="8" name="object 8"/>
          <p:cNvSpPr txBox="1"/>
          <p:nvPr/>
        </p:nvSpPr>
        <p:spPr>
          <a:xfrm>
            <a:off x="8658207" y="6656024"/>
            <a:ext cx="192405" cy="254000"/>
          </a:xfrm>
          <a:prstGeom prst="rect">
            <a:avLst/>
          </a:prstGeom>
        </p:spPr>
        <p:txBody>
          <a:bodyPr vert="horz" wrap="square" lIns="0" tIns="0" rIns="0" bIns="0" rtlCol="0">
            <a:spAutoFit/>
          </a:bodyPr>
          <a:lstStyle/>
          <a:p>
            <a:pPr marL="38100">
              <a:lnSpc>
                <a:spcPts val="1810"/>
              </a:lnSpc>
            </a:pPr>
            <a:fld id="{81D60167-4931-47E6-BA6A-407CBD079E47}" type="slidenum">
              <a:rPr sz="1800" dirty="0">
                <a:solidFill>
                  <a:srgbClr val="FFFFFF"/>
                </a:solidFill>
                <a:latin typeface="Carlito"/>
                <a:cs typeface="Carlito"/>
              </a:rPr>
              <a:t>3</a:t>
            </a:fld>
            <a:endParaRPr sz="1800" dirty="0">
              <a:latin typeface="Carlito"/>
              <a:cs typeface="Carlito"/>
            </a:endParaRPr>
          </a:p>
        </p:txBody>
      </p:sp>
      <p:sp>
        <p:nvSpPr>
          <p:cNvPr id="7" name="object 7"/>
          <p:cNvSpPr txBox="1"/>
          <p:nvPr/>
        </p:nvSpPr>
        <p:spPr>
          <a:xfrm>
            <a:off x="304800" y="882076"/>
            <a:ext cx="7239000" cy="4844916"/>
          </a:xfrm>
          <a:prstGeom prst="rect">
            <a:avLst/>
          </a:prstGeom>
        </p:spPr>
        <p:txBody>
          <a:bodyPr vert="horz" wrap="square" lIns="0" tIns="17780" rIns="0" bIns="0" rtlCol="0">
            <a:spAutoFit/>
          </a:bodyPr>
          <a:lstStyle/>
          <a:p>
            <a:pPr marL="1827530">
              <a:lnSpc>
                <a:spcPct val="100000"/>
              </a:lnSpc>
              <a:spcBef>
                <a:spcPts val="140"/>
              </a:spcBef>
            </a:pPr>
            <a:r>
              <a:rPr sz="2750" i="1" spc="15" dirty="0">
                <a:solidFill>
                  <a:srgbClr val="59595B"/>
                </a:solidFill>
                <a:latin typeface="Carlito"/>
                <a:cs typeface="Carlito"/>
              </a:rPr>
              <a:t>What do </a:t>
            </a:r>
            <a:r>
              <a:rPr sz="2750" i="1" spc="20" dirty="0">
                <a:solidFill>
                  <a:srgbClr val="59595B"/>
                </a:solidFill>
                <a:latin typeface="Carlito"/>
                <a:cs typeface="Carlito"/>
              </a:rPr>
              <a:t>we </a:t>
            </a:r>
            <a:r>
              <a:rPr sz="2750" i="1" spc="15" dirty="0">
                <a:solidFill>
                  <a:srgbClr val="59595B"/>
                </a:solidFill>
                <a:latin typeface="Carlito"/>
                <a:cs typeface="Carlito"/>
              </a:rPr>
              <a:t>want </a:t>
            </a:r>
            <a:r>
              <a:rPr sz="2750" i="1" spc="10" dirty="0">
                <a:solidFill>
                  <a:srgbClr val="59595B"/>
                </a:solidFill>
                <a:latin typeface="Carlito"/>
                <a:cs typeface="Carlito"/>
              </a:rPr>
              <a:t>to</a:t>
            </a:r>
            <a:r>
              <a:rPr sz="2750" i="1" spc="-80" dirty="0">
                <a:solidFill>
                  <a:srgbClr val="59595B"/>
                </a:solidFill>
                <a:latin typeface="Carlito"/>
                <a:cs typeface="Carlito"/>
              </a:rPr>
              <a:t> </a:t>
            </a:r>
            <a:r>
              <a:rPr sz="2750" i="1" spc="15" dirty="0">
                <a:solidFill>
                  <a:srgbClr val="59595B"/>
                </a:solidFill>
                <a:latin typeface="Carlito"/>
                <a:cs typeface="Carlito"/>
              </a:rPr>
              <a:t>measure?</a:t>
            </a:r>
            <a:endParaRPr sz="2750" dirty="0">
              <a:latin typeface="Carlito"/>
              <a:cs typeface="Carlito"/>
            </a:endParaRPr>
          </a:p>
          <a:p>
            <a:pPr marL="12700">
              <a:lnSpc>
                <a:spcPct val="100000"/>
              </a:lnSpc>
              <a:spcBef>
                <a:spcPts val="2085"/>
              </a:spcBef>
            </a:pPr>
            <a:r>
              <a:rPr sz="2700" b="1" u="heavy" spc="5" dirty="0">
                <a:solidFill>
                  <a:srgbClr val="B58C2B"/>
                </a:solidFill>
                <a:uFill>
                  <a:solidFill>
                    <a:srgbClr val="B58C2B"/>
                  </a:solidFill>
                </a:uFill>
                <a:latin typeface="Carlito"/>
                <a:cs typeface="Carlito"/>
              </a:rPr>
              <a:t>Wraparound</a:t>
            </a:r>
            <a:r>
              <a:rPr sz="2700" b="1" u="heavy" spc="-5" dirty="0">
                <a:solidFill>
                  <a:srgbClr val="B58C2B"/>
                </a:solidFill>
                <a:uFill>
                  <a:solidFill>
                    <a:srgbClr val="B58C2B"/>
                  </a:solidFill>
                </a:uFill>
                <a:latin typeface="Carlito"/>
                <a:cs typeface="Carlito"/>
              </a:rPr>
              <a:t> </a:t>
            </a:r>
            <a:r>
              <a:rPr sz="2700" b="1" u="heavy" dirty="0">
                <a:solidFill>
                  <a:srgbClr val="B58C2B"/>
                </a:solidFill>
                <a:uFill>
                  <a:solidFill>
                    <a:srgbClr val="B58C2B"/>
                  </a:solidFill>
                </a:uFill>
                <a:latin typeface="Carlito"/>
                <a:cs typeface="Carlito"/>
              </a:rPr>
              <a:t>Principles:</a:t>
            </a:r>
            <a:endParaRPr sz="2700" dirty="0">
              <a:latin typeface="Carlito"/>
              <a:cs typeface="Carlito"/>
            </a:endParaRPr>
          </a:p>
          <a:p>
            <a:pPr marL="927100" indent="-501015">
              <a:lnSpc>
                <a:spcPts val="2800"/>
              </a:lnSpc>
              <a:spcBef>
                <a:spcPts val="1000"/>
              </a:spcBef>
              <a:buFont typeface="Arial"/>
              <a:buAutoNum type="arabicPeriod"/>
              <a:tabLst>
                <a:tab pos="926465" algn="l"/>
                <a:tab pos="927100" algn="l"/>
              </a:tabLst>
            </a:pPr>
            <a:r>
              <a:rPr sz="2350" spc="5" dirty="0">
                <a:latin typeface="Carlito"/>
                <a:cs typeface="Carlito"/>
              </a:rPr>
              <a:t>Family voice </a:t>
            </a:r>
            <a:r>
              <a:rPr sz="2350" spc="15" dirty="0">
                <a:latin typeface="Carlito"/>
                <a:cs typeface="Carlito"/>
              </a:rPr>
              <a:t>and</a:t>
            </a:r>
            <a:r>
              <a:rPr sz="2350" spc="-10" dirty="0">
                <a:latin typeface="Carlito"/>
                <a:cs typeface="Carlito"/>
              </a:rPr>
              <a:t> </a:t>
            </a:r>
            <a:r>
              <a:rPr sz="2350" spc="5" dirty="0">
                <a:latin typeface="Carlito"/>
                <a:cs typeface="Carlito"/>
              </a:rPr>
              <a:t>choice</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10" dirty="0">
                <a:latin typeface="Carlito"/>
                <a:cs typeface="Carlito"/>
              </a:rPr>
              <a:t>Team-based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Natural</a:t>
            </a:r>
            <a:r>
              <a:rPr sz="2350" spc="-5" dirty="0">
                <a:latin typeface="Carlito"/>
                <a:cs typeface="Carlito"/>
              </a:rPr>
              <a:t> </a:t>
            </a:r>
            <a:r>
              <a:rPr sz="2350" spc="5" dirty="0">
                <a:latin typeface="Carlito"/>
                <a:cs typeface="Carlito"/>
              </a:rPr>
              <a:t>supports</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Collaboration</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Community-based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Culturally</a:t>
            </a:r>
            <a:r>
              <a:rPr sz="2350" dirty="0">
                <a:latin typeface="Carlito"/>
                <a:cs typeface="Carlito"/>
              </a:rPr>
              <a:t> </a:t>
            </a:r>
            <a:r>
              <a:rPr sz="2350" spc="5" dirty="0">
                <a:latin typeface="Carlito"/>
                <a:cs typeface="Carlito"/>
              </a:rPr>
              <a:t>competent</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Individualized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Strengths-based</a:t>
            </a:r>
            <a:endParaRPr sz="2350" dirty="0">
              <a:latin typeface="Carlito"/>
              <a:cs typeface="Carlito"/>
            </a:endParaRPr>
          </a:p>
          <a:p>
            <a:pPr marL="927100" indent="-501015">
              <a:lnSpc>
                <a:spcPts val="2775"/>
              </a:lnSpc>
              <a:buFont typeface="Arial"/>
              <a:buAutoNum type="arabicPeriod"/>
              <a:tabLst>
                <a:tab pos="926465" algn="l"/>
                <a:tab pos="927100" algn="l"/>
              </a:tabLst>
            </a:pPr>
            <a:r>
              <a:rPr sz="2350" spc="5" dirty="0">
                <a:latin typeface="Carlito"/>
                <a:cs typeface="Carlito"/>
              </a:rPr>
              <a:t>Persistence</a:t>
            </a:r>
            <a:endParaRPr sz="2350" dirty="0">
              <a:latin typeface="Carlito"/>
              <a:cs typeface="Carlito"/>
            </a:endParaRPr>
          </a:p>
          <a:p>
            <a:pPr marL="995044" indent="-737870">
              <a:lnSpc>
                <a:spcPts val="2795"/>
              </a:lnSpc>
              <a:buFont typeface="Arial"/>
              <a:buAutoNum type="arabicPeriod"/>
              <a:tabLst>
                <a:tab pos="995044" algn="l"/>
                <a:tab pos="995680" algn="l"/>
              </a:tabLst>
            </a:pPr>
            <a:r>
              <a:rPr sz="2350" spc="10" dirty="0">
                <a:latin typeface="Carlito"/>
                <a:cs typeface="Carlito"/>
              </a:rPr>
              <a:t>Outcome-based</a:t>
            </a:r>
            <a:endParaRPr sz="2350" dirty="0">
              <a:latin typeface="Carlito"/>
              <a:cs typeface="Carlito"/>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solidFill>
                <a:prstClr val="black"/>
              </a:solidFill>
            </a:endParaRPr>
          </a:p>
        </p:txBody>
      </p:sp>
      <p:sp>
        <p:nvSpPr>
          <p:cNvPr id="4" name="object 4"/>
          <p:cNvSpPr/>
          <p:nvPr/>
        </p:nvSpPr>
        <p:spPr>
          <a:xfrm>
            <a:off x="0" y="108675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solidFill>
                <a:prstClr val="black"/>
              </a:solidFill>
            </a:endParaRPr>
          </a:p>
        </p:txBody>
      </p:sp>
      <p:sp>
        <p:nvSpPr>
          <p:cNvPr id="8" name="object 8"/>
          <p:cNvSpPr txBox="1"/>
          <p:nvPr/>
        </p:nvSpPr>
        <p:spPr>
          <a:xfrm>
            <a:off x="1524000" y="1149105"/>
            <a:ext cx="8129662" cy="421640"/>
          </a:xfrm>
          <a:prstGeom prst="rect">
            <a:avLst/>
          </a:prstGeom>
        </p:spPr>
        <p:txBody>
          <a:bodyPr vert="horz" wrap="square" lIns="0" tIns="12700" rIns="0" bIns="0" rtlCol="0">
            <a:spAutoFit/>
          </a:bodyPr>
          <a:lstStyle/>
          <a:p>
            <a:pPr marL="12065">
              <a:spcBef>
                <a:spcPts val="100"/>
              </a:spcBef>
              <a:buSzPct val="128846"/>
              <a:tabLst>
                <a:tab pos="291465" algn="l"/>
              </a:tabLst>
            </a:pPr>
            <a:r>
              <a:rPr sz="2600" b="1" spc="-5" dirty="0">
                <a:solidFill>
                  <a:srgbClr val="2F902F"/>
                </a:solidFill>
                <a:latin typeface="Carlito"/>
                <a:cs typeface="Carlito"/>
              </a:rPr>
              <a:t>Positive experience with Wraparound</a:t>
            </a:r>
            <a:r>
              <a:rPr sz="2600" b="1" spc="-45" dirty="0">
                <a:solidFill>
                  <a:srgbClr val="2F902F"/>
                </a:solidFill>
                <a:latin typeface="Carlito"/>
                <a:cs typeface="Carlito"/>
              </a:rPr>
              <a:t> </a:t>
            </a:r>
            <a:endParaRPr sz="2600" dirty="0">
              <a:solidFill>
                <a:prstClr val="black"/>
              </a:solidFill>
              <a:latin typeface="Carlito"/>
              <a:cs typeface="Carlito"/>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solidFill>
                <a:prstClr val="black"/>
              </a:solidFill>
            </a:endParaRPr>
          </a:p>
        </p:txBody>
      </p:sp>
      <p:graphicFrame>
        <p:nvGraphicFramePr>
          <p:cNvPr id="11" name="object 11"/>
          <p:cNvGraphicFramePr>
            <a:graphicFrameLocks noGrp="1"/>
          </p:cNvGraphicFramePr>
          <p:nvPr>
            <p:extLst>
              <p:ext uri="{D42A27DB-BD31-4B8C-83A1-F6EECF244321}">
                <p14:modId xmlns:p14="http://schemas.microsoft.com/office/powerpoint/2010/main" val="267868803"/>
              </p:ext>
            </p:extLst>
          </p:nvPr>
        </p:nvGraphicFramePr>
        <p:xfrm>
          <a:off x="2133600" y="3759742"/>
          <a:ext cx="4572000" cy="2516550"/>
        </p:xfrm>
        <a:graphic>
          <a:graphicData uri="http://schemas.openxmlformats.org/drawingml/2006/table">
            <a:tbl>
              <a:tblPr firstRow="1" bandRow="1">
                <a:tableStyleId>{2D5ABB26-0587-4C30-8999-92F81FD0307C}</a:tableStyleId>
              </a:tblPr>
              <a:tblGrid>
                <a:gridCol w="3048000"/>
                <a:gridCol w="1524000"/>
              </a:tblGrid>
              <a:tr h="179642">
                <a:tc>
                  <a:txBody>
                    <a:bodyPr/>
                    <a:lstStyle/>
                    <a:p>
                      <a:pPr marL="85090">
                        <a:lnSpc>
                          <a:spcPct val="100000"/>
                        </a:lnSpc>
                        <a:spcBef>
                          <a:spcPts val="235"/>
                        </a:spcBef>
                      </a:pPr>
                      <a:r>
                        <a:rPr lang="en-US" sz="1600" b="1" spc="-5" dirty="0" smtClean="0">
                          <a:solidFill>
                            <a:srgbClr val="FFFFFF"/>
                          </a:solidFill>
                          <a:latin typeface="Carlito"/>
                          <a:cs typeface="Carlito"/>
                        </a:rPr>
                        <a:t>Theme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85090">
                        <a:lnSpc>
                          <a:spcPct val="100000"/>
                        </a:lnSpc>
                        <a:spcBef>
                          <a:spcPts val="235"/>
                        </a:spcBef>
                      </a:pPr>
                      <a:r>
                        <a:rPr sz="1600" b="1" spc="-5" dirty="0">
                          <a:solidFill>
                            <a:srgbClr val="FFFFFF"/>
                          </a:solidFill>
                          <a:latin typeface="Carlito"/>
                          <a:cs typeface="Carlito"/>
                        </a:rPr>
                        <a:t>Frequency</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169550">
                <a:tc>
                  <a:txBody>
                    <a:bodyPr/>
                    <a:lstStyle/>
                    <a:p>
                      <a:pPr marL="85090">
                        <a:lnSpc>
                          <a:spcPct val="100000"/>
                        </a:lnSpc>
                        <a:spcBef>
                          <a:spcPts val="235"/>
                        </a:spcBef>
                      </a:pPr>
                      <a:r>
                        <a:rPr lang="en-US" sz="1600" spc="-5" dirty="0" smtClean="0">
                          <a:latin typeface="Carlito"/>
                          <a:cs typeface="Carlito"/>
                        </a:rPr>
                        <a:t>Supportive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chemeClr val="bg1">
                        <a:lumMod val="65000"/>
                      </a:schemeClr>
                    </a:solidFill>
                  </a:tcPr>
                </a:tc>
                <a:tc>
                  <a:txBody>
                    <a:bodyPr/>
                    <a:lstStyle/>
                    <a:p>
                      <a:pPr marL="85090">
                        <a:lnSpc>
                          <a:spcPct val="100000"/>
                        </a:lnSpc>
                        <a:spcBef>
                          <a:spcPts val="235"/>
                        </a:spcBef>
                      </a:pPr>
                      <a:r>
                        <a:rPr lang="en-US" sz="1600" spc="-5" dirty="0" smtClean="0">
                          <a:latin typeface="Carlito"/>
                          <a:cs typeface="Carlito"/>
                        </a:rPr>
                        <a:t>27</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38100">
                      <a:solidFill>
                        <a:srgbClr val="FFFFFF"/>
                      </a:solidFill>
                      <a:prstDash val="solid"/>
                    </a:lnT>
                    <a:lnB w="12700" cap="flat" cmpd="sng" algn="ctr">
                      <a:solidFill>
                        <a:srgbClr val="FFFFFF"/>
                      </a:solidFill>
                      <a:prstDash val="solid"/>
                      <a:round/>
                      <a:headEnd type="none" w="med" len="med"/>
                      <a:tailEnd type="none" w="med" len="med"/>
                    </a:lnB>
                    <a:solidFill>
                      <a:schemeClr val="bg1">
                        <a:lumMod val="65000"/>
                      </a:schemeClr>
                    </a:solidFill>
                  </a:tcPr>
                </a:tc>
              </a:tr>
              <a:tr h="169550">
                <a:tc>
                  <a:txBody>
                    <a:bodyPr/>
                    <a:lstStyle/>
                    <a:p>
                      <a:pPr marL="85090">
                        <a:lnSpc>
                          <a:spcPct val="100000"/>
                        </a:lnSpc>
                        <a:spcBef>
                          <a:spcPts val="235"/>
                        </a:spcBef>
                      </a:pPr>
                      <a:r>
                        <a:rPr lang="en-US" sz="1600" dirty="0" smtClean="0">
                          <a:latin typeface="Carlito"/>
                          <a:cs typeface="Carlito"/>
                        </a:rPr>
                        <a:t>Improvements in child/family</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85000"/>
                      </a:schemeClr>
                    </a:solidFill>
                  </a:tcPr>
                </a:tc>
                <a:tc>
                  <a:txBody>
                    <a:bodyPr/>
                    <a:lstStyle/>
                    <a:p>
                      <a:pPr marL="85090">
                        <a:lnSpc>
                          <a:spcPct val="100000"/>
                        </a:lnSpc>
                        <a:spcBef>
                          <a:spcPts val="235"/>
                        </a:spcBef>
                      </a:pPr>
                      <a:r>
                        <a:rPr lang="en-US" sz="1600" dirty="0" smtClean="0">
                          <a:latin typeface="Carlito"/>
                          <a:cs typeface="Carlito"/>
                        </a:rPr>
                        <a:t>14</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85000"/>
                      </a:schemeClr>
                    </a:solidFill>
                  </a:tcPr>
                </a:tc>
              </a:tr>
              <a:tr h="339099">
                <a:tc>
                  <a:txBody>
                    <a:bodyPr/>
                    <a:lstStyle/>
                    <a:p>
                      <a:pPr marL="85090">
                        <a:lnSpc>
                          <a:spcPct val="100000"/>
                        </a:lnSpc>
                        <a:spcBef>
                          <a:spcPts val="235"/>
                        </a:spcBef>
                      </a:pPr>
                      <a:r>
                        <a:rPr lang="en-US" sz="1600" spc="-5" dirty="0" smtClean="0">
                          <a:latin typeface="Carlito"/>
                          <a:cs typeface="Carlito"/>
                        </a:rPr>
                        <a:t>Help</a:t>
                      </a:r>
                      <a:r>
                        <a:rPr lang="en-US" sz="1600" spc="-5" baseline="0" dirty="0" smtClean="0">
                          <a:latin typeface="Carlito"/>
                          <a:cs typeface="Carlito"/>
                        </a:rPr>
                        <a:t> with Services/Resources</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c>
                  <a:txBody>
                    <a:bodyPr/>
                    <a:lstStyle/>
                    <a:p>
                      <a:pPr marL="85090">
                        <a:lnSpc>
                          <a:spcPct val="100000"/>
                        </a:lnSpc>
                        <a:spcBef>
                          <a:spcPts val="235"/>
                        </a:spcBef>
                      </a:pPr>
                      <a:r>
                        <a:rPr lang="en-US" sz="1600" spc="-5" dirty="0" smtClean="0">
                          <a:latin typeface="Carlito"/>
                          <a:cs typeface="Carlito"/>
                        </a:rPr>
                        <a:t>12</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r>
              <a:tr h="339099">
                <a:tc>
                  <a:txBody>
                    <a:bodyPr/>
                    <a:lstStyle/>
                    <a:p>
                      <a:pPr marL="85090">
                        <a:lnSpc>
                          <a:spcPct val="100000"/>
                        </a:lnSpc>
                        <a:spcBef>
                          <a:spcPts val="235"/>
                        </a:spcBef>
                      </a:pPr>
                      <a:r>
                        <a:rPr lang="en-US" sz="1600" spc="-5" dirty="0" smtClean="0">
                          <a:latin typeface="Carlito"/>
                          <a:cs typeface="Carlito"/>
                        </a:rPr>
                        <a:t>Good</a:t>
                      </a:r>
                      <a:r>
                        <a:rPr lang="en-US" sz="1600" spc="-5" baseline="0" dirty="0" smtClean="0">
                          <a:latin typeface="Carlito"/>
                          <a:cs typeface="Carlito"/>
                        </a:rPr>
                        <a:t> Communication</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85000"/>
                      </a:schemeClr>
                    </a:solidFill>
                  </a:tcPr>
                </a:tc>
                <a:tc>
                  <a:txBody>
                    <a:bodyPr/>
                    <a:lstStyle/>
                    <a:p>
                      <a:pPr marL="85090">
                        <a:lnSpc>
                          <a:spcPct val="100000"/>
                        </a:lnSpc>
                        <a:spcBef>
                          <a:spcPts val="235"/>
                        </a:spcBef>
                      </a:pPr>
                      <a:r>
                        <a:rPr lang="en-US" sz="1600" spc="-5" dirty="0" smtClean="0">
                          <a:latin typeface="Carlito"/>
                          <a:cs typeface="Carlito"/>
                        </a:rPr>
                        <a:t>7</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85000"/>
                      </a:schemeClr>
                    </a:solidFill>
                  </a:tcPr>
                </a:tc>
              </a:tr>
              <a:tr h="339099">
                <a:tc>
                  <a:txBody>
                    <a:bodyPr/>
                    <a:lstStyle/>
                    <a:p>
                      <a:pPr marL="85090">
                        <a:lnSpc>
                          <a:spcPct val="100000"/>
                        </a:lnSpc>
                        <a:spcBef>
                          <a:spcPts val="235"/>
                        </a:spcBef>
                      </a:pPr>
                      <a:r>
                        <a:rPr lang="en-US" sz="1600" dirty="0" smtClean="0">
                          <a:latin typeface="Carlito"/>
                          <a:cs typeface="Carlito"/>
                        </a:rPr>
                        <a:t>Problem</a:t>
                      </a:r>
                      <a:r>
                        <a:rPr lang="en-US" sz="1600" baseline="0" dirty="0" smtClean="0">
                          <a:latin typeface="Carlito"/>
                          <a:cs typeface="Carlito"/>
                        </a:rPr>
                        <a:t> solving/Creative ideas</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c>
                  <a:txBody>
                    <a:bodyPr/>
                    <a:lstStyle/>
                    <a:p>
                      <a:pPr marL="85090">
                        <a:lnSpc>
                          <a:spcPct val="100000"/>
                        </a:lnSpc>
                        <a:spcBef>
                          <a:spcPts val="235"/>
                        </a:spcBef>
                      </a:pPr>
                      <a:r>
                        <a:rPr lang="en-US" sz="1600" spc="-5" dirty="0" smtClean="0">
                          <a:latin typeface="Carlito"/>
                          <a:cs typeface="Carlito"/>
                        </a:rPr>
                        <a:t>5</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r>
              <a:tr h="339099">
                <a:tc>
                  <a:txBody>
                    <a:bodyPr/>
                    <a:lstStyle/>
                    <a:p>
                      <a:pPr marL="85090">
                        <a:lnSpc>
                          <a:spcPct val="100000"/>
                        </a:lnSpc>
                        <a:spcBef>
                          <a:spcPts val="235"/>
                        </a:spcBef>
                      </a:pPr>
                      <a:r>
                        <a:rPr lang="en-US" sz="1600" dirty="0" smtClean="0">
                          <a:latin typeface="Carlito"/>
                          <a:cs typeface="Carlito"/>
                        </a:rPr>
                        <a:t>Informative/knowledgeable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85000"/>
                      </a:schemeClr>
                    </a:solidFill>
                  </a:tcPr>
                </a:tc>
                <a:tc>
                  <a:txBody>
                    <a:bodyPr/>
                    <a:lstStyle/>
                    <a:p>
                      <a:pPr marL="85090">
                        <a:lnSpc>
                          <a:spcPct val="100000"/>
                        </a:lnSpc>
                        <a:spcBef>
                          <a:spcPts val="235"/>
                        </a:spcBef>
                      </a:pPr>
                      <a:r>
                        <a:rPr lang="en-US" sz="1600" spc="-5" dirty="0" smtClean="0">
                          <a:latin typeface="Carlito"/>
                          <a:cs typeface="Carlito"/>
                        </a:rPr>
                        <a:t>5</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85000"/>
                      </a:schemeClr>
                    </a:solidFill>
                  </a:tcPr>
                </a:tc>
              </a:tr>
              <a:tr h="339099">
                <a:tc>
                  <a:txBody>
                    <a:bodyPr/>
                    <a:lstStyle/>
                    <a:p>
                      <a:pPr marL="85090">
                        <a:lnSpc>
                          <a:spcPct val="100000"/>
                        </a:lnSpc>
                        <a:spcBef>
                          <a:spcPts val="235"/>
                        </a:spcBef>
                      </a:pPr>
                      <a:r>
                        <a:rPr lang="en-US" sz="1600" dirty="0" smtClean="0">
                          <a:latin typeface="Carlito"/>
                          <a:cs typeface="Carlito"/>
                        </a:rPr>
                        <a:t>Compassionate</a:t>
                      </a:r>
                      <a:r>
                        <a:rPr lang="en-US" sz="1600" baseline="0" dirty="0" smtClean="0">
                          <a:latin typeface="Carlito"/>
                          <a:cs typeface="Carlito"/>
                        </a:rPr>
                        <a:t>/kind/caring</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c>
                  <a:txBody>
                    <a:bodyPr/>
                    <a:lstStyle/>
                    <a:p>
                      <a:pPr marL="85090">
                        <a:lnSpc>
                          <a:spcPct val="100000"/>
                        </a:lnSpc>
                        <a:spcBef>
                          <a:spcPts val="235"/>
                        </a:spcBef>
                      </a:pPr>
                      <a:r>
                        <a:rPr lang="en-US" sz="1600" spc="-5" dirty="0" smtClean="0">
                          <a:latin typeface="Carlito"/>
                          <a:cs typeface="Carlito"/>
                        </a:rPr>
                        <a:t>4</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65000"/>
                      </a:schemeClr>
                    </a:solidFill>
                  </a:tcPr>
                </a:tc>
              </a:tr>
            </a:tbl>
          </a:graphicData>
        </a:graphic>
      </p:graphicFrame>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solidFill>
                  <a:prstClr val="white"/>
                </a:solidFill>
              </a:rPr>
              <a:t>32</a:t>
            </a:r>
            <a:endParaRPr dirty="0">
              <a:solidFill>
                <a:prstClr val="white"/>
              </a:solidFill>
            </a:endParaRPr>
          </a:p>
        </p:txBody>
      </p:sp>
      <p:sp>
        <p:nvSpPr>
          <p:cNvPr id="7" name="TextBox 6"/>
          <p:cNvSpPr txBox="1"/>
          <p:nvPr/>
        </p:nvSpPr>
        <p:spPr>
          <a:xfrm>
            <a:off x="1333500" y="1516762"/>
            <a:ext cx="6477000" cy="2031325"/>
          </a:xfrm>
          <a:prstGeom prst="rect">
            <a:avLst/>
          </a:prstGeom>
          <a:noFill/>
        </p:spPr>
        <p:txBody>
          <a:bodyPr wrap="square" rtlCol="0">
            <a:spAutoFit/>
          </a:bodyPr>
          <a:lstStyle/>
          <a:p>
            <a:r>
              <a:rPr lang="en-US" dirty="0" smtClean="0"/>
              <a:t>Many respondents spoke about the help they received from their Wraparound team, with about one-third noting simply it had been “helpful” and others identifying more specific ways they had been helped including navigating issues with school (3) as well as managing crises (3).  Additionally, about one-third of the positive responses simply noted their experience had been “good” or “great”. Several other themes emerged from the positive feedback.</a:t>
            </a:r>
            <a:endParaRPr lang="en-US" dirty="0"/>
          </a:p>
        </p:txBody>
      </p:sp>
    </p:spTree>
    <p:extLst>
      <p:ext uri="{BB962C8B-B14F-4D97-AF65-F5344CB8AC3E}">
        <p14:creationId xmlns:p14="http://schemas.microsoft.com/office/powerpoint/2010/main" val="2794004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090241"/>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353994" y="1146375"/>
            <a:ext cx="8458200" cy="3303212"/>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Supportive</a:t>
            </a:r>
            <a:endParaRPr sz="2000" b="1" u="sng" dirty="0" smtClean="0">
              <a:latin typeface="Carlito"/>
              <a:cs typeface="Carlito"/>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  ] and [   ]  were amazing and such a great support to our family</a:t>
            </a:r>
            <a:r>
              <a:rPr lang="en-US"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i="1"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“Love who we work with. They fight for our family and what my son needs. They’re extremely understanding and supportive.”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“Love my team. They are the best of the best. Don’t know what I’d have done without them…Provided strong emotional support.”</a:t>
            </a:r>
          </a:p>
          <a:p>
            <a:pPr>
              <a:lnSpc>
                <a:spcPct val="107000"/>
              </a:lnSpc>
            </a:pPr>
            <a:endParaRPr lang="en-US"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4" y="528255"/>
            <a:ext cx="554161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33</a:t>
            </a:r>
            <a:endParaRPr dirty="0"/>
          </a:p>
        </p:txBody>
      </p:sp>
      <p:sp>
        <p:nvSpPr>
          <p:cNvPr id="2" name="Rectangle 1"/>
          <p:cNvSpPr/>
          <p:nvPr/>
        </p:nvSpPr>
        <p:spPr>
          <a:xfrm>
            <a:off x="252376" y="4265686"/>
            <a:ext cx="8713806" cy="2385781"/>
          </a:xfrm>
          <a:prstGeom prst="rect">
            <a:avLst/>
          </a:prstGeom>
        </p:spPr>
        <p:txBody>
          <a:bodyPr wrap="square">
            <a:spAutoFit/>
          </a:bodyPr>
          <a:lstStyle/>
          <a:p>
            <a:pPr>
              <a:lnSpc>
                <a:spcPct val="107000"/>
              </a:lnSpc>
            </a:pPr>
            <a:r>
              <a:rPr lang="en-US" b="1" u="sng" dirty="0">
                <a:solidFill>
                  <a:srgbClr val="222222"/>
                </a:solidFill>
                <a:latin typeface="Arial" panose="020B0604020202020204" pitchFamily="34" charset="0"/>
                <a:ea typeface="Calibri" panose="020F0502020204030204" pitchFamily="34" charset="0"/>
                <a:cs typeface="Times New Roman" panose="02020603050405020304" pitchFamily="18" charset="0"/>
              </a:rPr>
              <a:t>Improvements with Child/Family</a:t>
            </a: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“Improved our family communications with everyone in the household. Built up my confidence.”</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i="1" dirty="0">
                <a:solidFill>
                  <a:srgbClr val="222222"/>
                </a:solidFill>
                <a:latin typeface="Arial" panose="020B0604020202020204" pitchFamily="34" charset="0"/>
                <a:ea typeface="Times New Roman" panose="02020603050405020304" pitchFamily="18" charset="0"/>
              </a:rPr>
              <a:t>“They were amazing. Great support for the whole family and they really helped </a:t>
            </a:r>
            <a:r>
              <a:rPr lang="en-US" i="1" dirty="0" smtClean="0">
                <a:solidFill>
                  <a:srgbClr val="222222"/>
                </a:solidFill>
                <a:latin typeface="Arial" panose="020B0604020202020204" pitchFamily="34" charset="0"/>
                <a:ea typeface="Times New Roman" panose="02020603050405020304" pitchFamily="18" charset="0"/>
              </a:rPr>
              <a:t>[child].”</a:t>
            </a:r>
            <a:endParaRPr lang="en-US" i="1" dirty="0">
              <a:solidFill>
                <a:srgbClr val="222222"/>
              </a:solidFill>
              <a:latin typeface="Arial" panose="020B0604020202020204" pitchFamily="34" charset="0"/>
              <a:ea typeface="Times New Roman" panose="02020603050405020304" pitchFamily="18" charset="0"/>
            </a:endParaRPr>
          </a:p>
          <a:p>
            <a:endParaRPr lang="en-US"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“They did a very good job…completely turned [child] around.”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385397" y="1654819"/>
            <a:ext cx="8737582" cy="5181162"/>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Help with Services/Supports</a:t>
            </a:r>
          </a:p>
          <a:p>
            <a:r>
              <a:rPr lang="en-US" sz="1700" i="1" dirty="0">
                <a:latin typeface="Arial" panose="020B0604020202020204" pitchFamily="34" charset="0"/>
                <a:cs typeface="Arial" panose="020B0604020202020204" pitchFamily="34" charset="0"/>
              </a:rPr>
              <a:t>“It was great. They were able to connect me with other programs</a:t>
            </a:r>
            <a:r>
              <a:rPr lang="en-US" sz="1700" i="1" dirty="0" smtClean="0">
                <a:latin typeface="Arial" panose="020B0604020202020204" pitchFamily="34" charset="0"/>
                <a:cs typeface="Arial" panose="020B0604020202020204" pitchFamily="34" charset="0"/>
              </a:rPr>
              <a:t>.”</a:t>
            </a:r>
          </a:p>
          <a:p>
            <a:endParaRPr lang="en-US" sz="1700" dirty="0">
              <a:latin typeface="Arial" panose="020B0604020202020204" pitchFamily="34" charset="0"/>
              <a:cs typeface="Arial" panose="020B0604020202020204" pitchFamily="34" charset="0"/>
            </a:endParaRPr>
          </a:p>
          <a:p>
            <a:r>
              <a:rPr lang="en-US" sz="1700" i="1" dirty="0">
                <a:latin typeface="Arial" panose="020B0604020202020204" pitchFamily="34" charset="0"/>
                <a:cs typeface="Arial" panose="020B0604020202020204" pitchFamily="34" charset="0"/>
              </a:rPr>
              <a:t>“They are very professional – found summer camp programs for the kids – they helped a lot despite COVID.”</a:t>
            </a:r>
            <a:endParaRPr lang="en-US" sz="1700" dirty="0">
              <a:latin typeface="Arial" panose="020B0604020202020204" pitchFamily="34" charset="0"/>
              <a:cs typeface="Arial" panose="020B0604020202020204" pitchFamily="34" charset="0"/>
            </a:endParaRPr>
          </a:p>
          <a:p>
            <a:r>
              <a:rPr lang="en-US" sz="1700" i="1" dirty="0">
                <a:latin typeface="Arial" panose="020B0604020202020204" pitchFamily="34" charset="0"/>
                <a:cs typeface="Arial" panose="020B0604020202020204" pitchFamily="34" charset="0"/>
              </a:rPr>
              <a:t> </a:t>
            </a:r>
            <a:endParaRPr lang="en-US" sz="1700" dirty="0">
              <a:latin typeface="Arial" panose="020B0604020202020204" pitchFamily="34" charset="0"/>
              <a:cs typeface="Arial" panose="020B0604020202020204" pitchFamily="34" charset="0"/>
            </a:endParaRPr>
          </a:p>
          <a:p>
            <a:r>
              <a:rPr lang="en-US" sz="1700" i="1" dirty="0">
                <a:latin typeface="Arial" panose="020B0604020202020204" pitchFamily="34" charset="0"/>
                <a:cs typeface="Arial" panose="020B0604020202020204" pitchFamily="34" charset="0"/>
              </a:rPr>
              <a:t>“Helpful for services and activities for the kids.”</a:t>
            </a:r>
            <a:endParaRPr lang="en-US" sz="1700" dirty="0">
              <a:latin typeface="Arial" panose="020B0604020202020204" pitchFamily="34" charset="0"/>
              <a:cs typeface="Arial" panose="020B0604020202020204" pitchFamily="34" charset="0"/>
            </a:endParaRPr>
          </a:p>
          <a:p>
            <a:pPr marL="12065">
              <a:lnSpc>
                <a:spcPct val="100000"/>
              </a:lnSpc>
              <a:spcBef>
                <a:spcPts val="850"/>
              </a:spcBef>
              <a:buSzPct val="128846"/>
              <a:tabLst>
                <a:tab pos="291465" algn="l"/>
              </a:tabLst>
            </a:pPr>
            <a:r>
              <a:rPr lang="en-US" sz="2000" b="1" u="sng" spc="15" dirty="0" smtClean="0">
                <a:latin typeface="Carlito"/>
                <a:cs typeface="Carlito"/>
              </a:rPr>
              <a:t>Communication</a:t>
            </a:r>
            <a:endParaRPr sz="2000" b="1" u="sng" dirty="0" smtClean="0">
              <a:latin typeface="Carlito"/>
              <a:cs typeface="Carlito"/>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were excellent, wonderful. They did an excellent job getting [  ]  to open up.”</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team made sure to check on us weekly, made sure I understand some difficult terminologies being discussed about my son’s health</a:t>
            </a:r>
            <a:r>
              <a:rPr lang="en-US" sz="1700"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r>
              <a:rPr lang="en-US" sz="17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a:t>
            </a:r>
            <a:endParaRPr lang="en-US" sz="1700" i="1" dirty="0">
              <a:latin typeface="Arial" panose="020B0604020202020204" pitchFamily="34" charset="0"/>
              <a:ea typeface="Calibri" panose="020F0502020204030204" pitchFamily="34" charset="0"/>
              <a:cs typeface="Arial" panose="020B0604020202020204" pitchFamily="34" charset="0"/>
            </a:endParaRPr>
          </a:p>
          <a:p>
            <a:pPr>
              <a:lnSpc>
                <a:spcPct val="107000"/>
              </a:lnSpc>
            </a:pPr>
            <a:r>
              <a:rPr lang="en-US" sz="17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are involved with everything and keep me informed.”</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4" y="528255"/>
            <a:ext cx="599881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34</a:t>
            </a:r>
            <a:endParaRPr dirty="0"/>
          </a:p>
        </p:txBody>
      </p:sp>
    </p:spTree>
    <p:extLst>
      <p:ext uri="{BB962C8B-B14F-4D97-AF65-F5344CB8AC3E}">
        <p14:creationId xmlns:p14="http://schemas.microsoft.com/office/powerpoint/2010/main" val="57741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406418" y="1543749"/>
            <a:ext cx="8737582" cy="4767074"/>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2F902F"/>
                </a:solidFill>
                <a:latin typeface="Carlito"/>
                <a:cs typeface="Carlito"/>
              </a:rPr>
              <a:t>Positive experience with Wraparound</a:t>
            </a:r>
            <a:r>
              <a:rPr sz="2600" b="1" spc="15" dirty="0">
                <a:solidFill>
                  <a:srgbClr val="2F902F"/>
                </a:solidFill>
                <a:latin typeface="Carlito"/>
                <a:cs typeface="Carlito"/>
              </a:rPr>
              <a:t> </a:t>
            </a:r>
            <a:endParaRPr lang="en-US" sz="2600" b="1" spc="15" dirty="0" smtClean="0">
              <a:solidFill>
                <a:srgbClr val="2F902F"/>
              </a:solidFill>
              <a:latin typeface="Carlito"/>
              <a:cs typeface="Carlito"/>
            </a:endParaRPr>
          </a:p>
          <a:p>
            <a:pPr marL="12065">
              <a:lnSpc>
                <a:spcPct val="100000"/>
              </a:lnSpc>
              <a:spcBef>
                <a:spcPts val="850"/>
              </a:spcBef>
              <a:buSzPct val="128846"/>
              <a:tabLst>
                <a:tab pos="291465" algn="l"/>
              </a:tabLst>
            </a:pPr>
            <a:r>
              <a:rPr lang="en-US" sz="2000" b="1" u="sng" spc="15" dirty="0" smtClean="0">
                <a:latin typeface="Carlito"/>
                <a:cs typeface="Carlito"/>
              </a:rPr>
              <a:t>Informative/knowledgeable</a:t>
            </a:r>
            <a:endParaRPr sz="2000" b="1" u="sng" dirty="0" smtClean="0">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are very helpful, on time, keep up and have great suggestions.”</a:t>
            </a:r>
          </a:p>
          <a:p>
            <a:endPar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“Totally confident. They are there for me. They know their stuff.”</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Problem Solving/Creative Ideas</a:t>
            </a: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“Wraparound services have been really helpful for coordinating care, group problem solving, putting plans into action, and making improvements in our lives.”</a:t>
            </a:r>
          </a:p>
          <a:p>
            <a:endParaRPr lang="en-US" sz="1600"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“Been very creative with how to engage child.”</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17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lvl="0"/>
            <a:r>
              <a:rPr lang="en-US" b="1" u="sng"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Compassionate/Caring</a:t>
            </a:r>
            <a:endParaRPr lang="en-US" b="1" u="sng"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team was caring and responsive…”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“They are very nice, understanding and listen. I’m so happy to have them.”</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7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object 9"/>
          <p:cNvSpPr txBox="1">
            <a:spLocks noGrp="1"/>
          </p:cNvSpPr>
          <p:nvPr>
            <p:ph type="title"/>
          </p:nvPr>
        </p:nvSpPr>
        <p:spPr>
          <a:xfrm>
            <a:off x="2306985" y="528255"/>
            <a:ext cx="4528820"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35</a:t>
            </a:r>
            <a:endParaRPr dirty="0"/>
          </a:p>
        </p:txBody>
      </p:sp>
    </p:spTree>
    <p:extLst>
      <p:ext uri="{BB962C8B-B14F-4D97-AF65-F5344CB8AC3E}">
        <p14:creationId xmlns:p14="http://schemas.microsoft.com/office/powerpoint/2010/main" val="418931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594585" y="1707485"/>
            <a:ext cx="8129662" cy="2230482"/>
          </a:xfrm>
          <a:prstGeom prst="rect">
            <a:avLst/>
          </a:prstGeom>
        </p:spPr>
        <p:txBody>
          <a:bodyPr vert="horz" wrap="square" lIns="0" tIns="12700" rIns="0" bIns="0" rtlCol="0">
            <a:spAutoFit/>
          </a:bodyPr>
          <a:lstStyle/>
          <a:p>
            <a:pPr marL="12065">
              <a:lnSpc>
                <a:spcPct val="100000"/>
              </a:lnSpc>
              <a:spcBef>
                <a:spcPts val="100"/>
              </a:spcBef>
              <a:buSzPct val="128846"/>
              <a:tabLst>
                <a:tab pos="291465" algn="l"/>
              </a:tabLst>
            </a:pPr>
            <a:r>
              <a:rPr lang="en-US" sz="2600" b="1" spc="-5" dirty="0" smtClean="0">
                <a:solidFill>
                  <a:srgbClr val="FF0000"/>
                </a:solidFill>
                <a:latin typeface="Carlito"/>
                <a:cs typeface="Carlito"/>
              </a:rPr>
              <a:t>         Negative</a:t>
            </a:r>
            <a:r>
              <a:rPr sz="2600" b="1" spc="-5" dirty="0" smtClean="0">
                <a:solidFill>
                  <a:srgbClr val="FF0000"/>
                </a:solidFill>
                <a:latin typeface="Carlito"/>
                <a:cs typeface="Carlito"/>
              </a:rPr>
              <a:t> </a:t>
            </a:r>
            <a:r>
              <a:rPr sz="2600" b="1" spc="-5" dirty="0">
                <a:solidFill>
                  <a:srgbClr val="FF0000"/>
                </a:solidFill>
                <a:latin typeface="Carlito"/>
                <a:cs typeface="Carlito"/>
              </a:rPr>
              <a:t>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The following themes emerged from respondents who </a:t>
            </a:r>
            <a:r>
              <a:rPr lang="en-US" u="sng" dirty="0">
                <a:latin typeface="Arial" panose="020B0604020202020204" pitchFamily="34" charset="0"/>
                <a:ea typeface="Calibri" panose="020F0502020204030204" pitchFamily="34" charset="0"/>
                <a:cs typeface="Times New Roman" panose="02020603050405020304" pitchFamily="18" charset="0"/>
              </a:rPr>
              <a:t>identified issues, concerns or areas of improvement for ICC</a:t>
            </a:r>
            <a:r>
              <a:rPr lang="en-US" u="sng" dirty="0" smtClean="0">
                <a:latin typeface="Arial" panose="020B0604020202020204" pitchFamily="34" charset="0"/>
                <a:ea typeface="Calibri" panose="020F0502020204030204" pitchFamily="34" charset="0"/>
                <a:cs typeface="Times New Roman" panose="02020603050405020304" pitchFamily="18" charset="0"/>
              </a:rPr>
              <a:t>. The biggest issue that was discussed involved issues/limitation due to Covid (21 indicated this).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a:lnSpc>
                <a:spcPct val="100000"/>
              </a:lnSpc>
              <a:spcBef>
                <a:spcPts val="100"/>
              </a:spcBef>
              <a:buSzPct val="128846"/>
              <a:tabLst>
                <a:tab pos="291465" algn="l"/>
              </a:tabLst>
            </a:pPr>
            <a:endParaRPr lang="en-US" sz="2600" b="1" spc="-5" dirty="0">
              <a:solidFill>
                <a:srgbClr val="FF0000"/>
              </a:solidFill>
              <a:latin typeface="Carlito"/>
              <a:cs typeface="Carlito"/>
            </a:endParaRPr>
          </a:p>
          <a:p>
            <a:pPr marL="12065">
              <a:lnSpc>
                <a:spcPct val="100000"/>
              </a:lnSpc>
              <a:spcBef>
                <a:spcPts val="100"/>
              </a:spcBef>
              <a:buSzPct val="128846"/>
              <a:tabLst>
                <a:tab pos="291465" algn="l"/>
              </a:tabLst>
            </a:pPr>
            <a:endParaRPr sz="2600" dirty="0">
              <a:solidFill>
                <a:srgbClr val="FF0000"/>
              </a:solidFill>
              <a:latin typeface="Carlito"/>
              <a:cs typeface="Carlito"/>
            </a:endParaRPr>
          </a:p>
        </p:txBody>
      </p:sp>
      <p:sp>
        <p:nvSpPr>
          <p:cNvPr id="9" name="object 9"/>
          <p:cNvSpPr txBox="1">
            <a:spLocks noGrp="1"/>
          </p:cNvSpPr>
          <p:nvPr>
            <p:ph type="title"/>
          </p:nvPr>
        </p:nvSpPr>
        <p:spPr>
          <a:xfrm>
            <a:off x="2306985" y="528255"/>
            <a:ext cx="6417262"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10" name="object 10"/>
          <p:cNvSpPr/>
          <p:nvPr/>
        </p:nvSpPr>
        <p:spPr>
          <a:xfrm>
            <a:off x="107009" y="87735"/>
            <a:ext cx="1888688" cy="740693"/>
          </a:xfrm>
          <a:prstGeom prst="rect">
            <a:avLst/>
          </a:prstGeom>
          <a:blipFill>
            <a:blip r:embed="rId2" cstate="print"/>
            <a:stretch>
              <a:fillRect/>
            </a:stretch>
          </a:blipFill>
        </p:spPr>
        <p:txBody>
          <a:bodyPr wrap="square" lIns="0" tIns="0" rIns="0" bIns="0" rtlCol="0"/>
          <a:lstStyle/>
          <a:p>
            <a:endParaRPr dirty="0"/>
          </a:p>
        </p:txBody>
      </p:sp>
      <p:graphicFrame>
        <p:nvGraphicFramePr>
          <p:cNvPr id="11" name="object 11"/>
          <p:cNvGraphicFramePr>
            <a:graphicFrameLocks noGrp="1"/>
          </p:cNvGraphicFramePr>
          <p:nvPr>
            <p:extLst>
              <p:ext uri="{D42A27DB-BD31-4B8C-83A1-F6EECF244321}">
                <p14:modId xmlns:p14="http://schemas.microsoft.com/office/powerpoint/2010/main" val="3793192778"/>
              </p:ext>
            </p:extLst>
          </p:nvPr>
        </p:nvGraphicFramePr>
        <p:xfrm>
          <a:off x="2133600" y="3185115"/>
          <a:ext cx="4572000" cy="3194748"/>
        </p:xfrm>
        <a:graphic>
          <a:graphicData uri="http://schemas.openxmlformats.org/drawingml/2006/table">
            <a:tbl>
              <a:tblPr firstRow="1" bandRow="1">
                <a:tableStyleId>{2D5ABB26-0587-4C30-8999-92F81FD0307C}</a:tableStyleId>
              </a:tblPr>
              <a:tblGrid>
                <a:gridCol w="3255615"/>
                <a:gridCol w="1316385"/>
              </a:tblGrid>
              <a:tr h="266002">
                <a:tc>
                  <a:txBody>
                    <a:bodyPr/>
                    <a:lstStyle/>
                    <a:p>
                      <a:pPr marL="85090">
                        <a:lnSpc>
                          <a:spcPct val="100000"/>
                        </a:lnSpc>
                        <a:spcBef>
                          <a:spcPts val="235"/>
                        </a:spcBef>
                      </a:pPr>
                      <a:r>
                        <a:rPr lang="en-US" sz="1600" b="1" spc="-5" dirty="0" smtClean="0">
                          <a:solidFill>
                            <a:srgbClr val="FFFFFF"/>
                          </a:solidFill>
                          <a:latin typeface="Carlito"/>
                          <a:cs typeface="Carlito"/>
                        </a:rPr>
                        <a:t>Theme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85090">
                        <a:lnSpc>
                          <a:spcPct val="100000"/>
                        </a:lnSpc>
                        <a:spcBef>
                          <a:spcPts val="235"/>
                        </a:spcBef>
                      </a:pPr>
                      <a:r>
                        <a:rPr sz="1600" b="1" spc="-5" dirty="0">
                          <a:solidFill>
                            <a:srgbClr val="FFFFFF"/>
                          </a:solidFill>
                          <a:latin typeface="Carlito"/>
                          <a:cs typeface="Carlito"/>
                        </a:rPr>
                        <a:t>Frequency</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39099">
                <a:tc>
                  <a:txBody>
                    <a:bodyPr/>
                    <a:lstStyle/>
                    <a:p>
                      <a:pPr marL="85090">
                        <a:lnSpc>
                          <a:spcPct val="100000"/>
                        </a:lnSpc>
                        <a:spcBef>
                          <a:spcPts val="235"/>
                        </a:spcBef>
                      </a:pPr>
                      <a:r>
                        <a:rPr lang="en-US" sz="1600" spc="-5" dirty="0" smtClean="0">
                          <a:latin typeface="Carlito"/>
                          <a:cs typeface="Carlito"/>
                        </a:rPr>
                        <a:t>Communication Issues</a:t>
                      </a:r>
                      <a:endParaRPr sz="1600" dirty="0">
                        <a:latin typeface="Carlito"/>
                        <a:cs typeface="Carlito"/>
                      </a:endParaRPr>
                    </a:p>
                  </a:txBody>
                  <a:tcPr marL="0" marR="0" marT="29845" marB="0">
                    <a:lnL w="12700">
                      <a:solidFill>
                        <a:srgbClr val="FFFFFF"/>
                      </a:solidFill>
                      <a:prstDash val="soli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c>
                  <a:txBody>
                    <a:bodyPr/>
                    <a:lstStyle/>
                    <a:p>
                      <a:pPr marL="85090">
                        <a:lnSpc>
                          <a:spcPct val="100000"/>
                        </a:lnSpc>
                        <a:spcBef>
                          <a:spcPts val="235"/>
                        </a:spcBef>
                      </a:pPr>
                      <a:r>
                        <a:rPr lang="en-US" sz="1600" spc="-5" dirty="0" smtClean="0">
                          <a:latin typeface="Carlito"/>
                          <a:cs typeface="Carlito"/>
                        </a:rPr>
                        <a:t>14</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a:solidFill>
                        <a:srgbClr val="FFFFFF"/>
                      </a:solidFill>
                      <a:prstDash val="solid"/>
                    </a:lnR>
                    <a:lnT w="381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r>
              <a:tr h="339099">
                <a:tc>
                  <a:txBody>
                    <a:bodyPr/>
                    <a:lstStyle/>
                    <a:p>
                      <a:pPr marL="85090">
                        <a:lnSpc>
                          <a:spcPct val="100000"/>
                        </a:lnSpc>
                        <a:spcBef>
                          <a:spcPts val="235"/>
                        </a:spcBef>
                      </a:pPr>
                      <a:r>
                        <a:rPr lang="en-US" sz="1600" spc="-5" dirty="0" smtClean="0">
                          <a:latin typeface="Carlito"/>
                          <a:cs typeface="Carlito"/>
                        </a:rPr>
                        <a:t>Issues getting services in place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c>
                  <a:txBody>
                    <a:bodyPr/>
                    <a:lstStyle/>
                    <a:p>
                      <a:pPr marL="85090">
                        <a:lnSpc>
                          <a:spcPct val="100000"/>
                        </a:lnSpc>
                        <a:spcBef>
                          <a:spcPts val="235"/>
                        </a:spcBef>
                      </a:pPr>
                      <a:r>
                        <a:rPr lang="en-US" sz="1600" spc="-5" dirty="0" smtClean="0">
                          <a:latin typeface="Carlito"/>
                          <a:cs typeface="Carlito"/>
                        </a:rPr>
                        <a:t>10</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r>
              <a:tr h="339099">
                <a:tc>
                  <a:txBody>
                    <a:bodyPr/>
                    <a:lstStyle/>
                    <a:p>
                      <a:pPr marL="85090">
                        <a:lnSpc>
                          <a:spcPct val="100000"/>
                        </a:lnSpc>
                        <a:spcBef>
                          <a:spcPts val="235"/>
                        </a:spcBef>
                      </a:pPr>
                      <a:r>
                        <a:rPr lang="en-US" sz="1600" spc="-5" dirty="0" smtClean="0">
                          <a:latin typeface="Carlito"/>
                          <a:cs typeface="Carlito"/>
                        </a:rPr>
                        <a:t>ICC</a:t>
                      </a:r>
                      <a:r>
                        <a:rPr lang="en-US" sz="1600" spc="-5" baseline="0" dirty="0" smtClean="0">
                          <a:latin typeface="Carlito"/>
                          <a:cs typeface="Carlito"/>
                        </a:rPr>
                        <a:t> ending too soon/abruptly</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95000"/>
                      </a:schemeClr>
                    </a:solidFill>
                  </a:tcPr>
                </a:tc>
                <a:tc>
                  <a:txBody>
                    <a:bodyPr/>
                    <a:lstStyle/>
                    <a:p>
                      <a:pPr marL="85090">
                        <a:lnSpc>
                          <a:spcPct val="100000"/>
                        </a:lnSpc>
                        <a:spcBef>
                          <a:spcPts val="235"/>
                        </a:spcBef>
                      </a:pPr>
                      <a:r>
                        <a:rPr lang="en-US" sz="1600" spc="-5" dirty="0" smtClean="0">
                          <a:latin typeface="Carlito"/>
                          <a:cs typeface="Carlito"/>
                        </a:rPr>
                        <a:t>9</a:t>
                      </a: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95000"/>
                      </a:schemeClr>
                    </a:solidFill>
                  </a:tcPr>
                </a:tc>
              </a:tr>
              <a:tr h="339099">
                <a:tc>
                  <a:txBody>
                    <a:bodyPr/>
                    <a:lstStyle/>
                    <a:p>
                      <a:pPr marL="85090">
                        <a:lnSpc>
                          <a:spcPct val="100000"/>
                        </a:lnSpc>
                        <a:spcBef>
                          <a:spcPts val="235"/>
                        </a:spcBef>
                      </a:pPr>
                      <a:r>
                        <a:rPr lang="en-US" sz="1600" spc="-5" dirty="0" smtClean="0">
                          <a:latin typeface="Carlito"/>
                          <a:cs typeface="Carlito"/>
                        </a:rPr>
                        <a:t>Lack of progress/ineffective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c>
                  <a:txBody>
                    <a:bodyPr/>
                    <a:lstStyle/>
                    <a:p>
                      <a:pPr marL="85090">
                        <a:lnSpc>
                          <a:spcPct val="100000"/>
                        </a:lnSpc>
                        <a:spcBef>
                          <a:spcPts val="235"/>
                        </a:spcBef>
                      </a:pPr>
                      <a:r>
                        <a:rPr lang="en-US" sz="1600" spc="-5" dirty="0" smtClean="0">
                          <a:latin typeface="Carlito"/>
                          <a:cs typeface="Carlito"/>
                        </a:rPr>
                        <a:t>8</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r>
              <a:tr h="339099">
                <a:tc>
                  <a:txBody>
                    <a:bodyPr/>
                    <a:lstStyle/>
                    <a:p>
                      <a:pPr marL="85090">
                        <a:lnSpc>
                          <a:spcPct val="100000"/>
                        </a:lnSpc>
                        <a:spcBef>
                          <a:spcPts val="235"/>
                        </a:spcBef>
                      </a:pPr>
                      <a:r>
                        <a:rPr lang="en-US" sz="1600" spc="-5" dirty="0" smtClean="0">
                          <a:latin typeface="Carlito"/>
                          <a:cs typeface="Carlito"/>
                        </a:rPr>
                        <a:t>Excessive Work</a:t>
                      </a:r>
                      <a:r>
                        <a:rPr lang="en-US" sz="1600" spc="-5" baseline="0" dirty="0" smtClean="0">
                          <a:latin typeface="Carlito"/>
                          <a:cs typeface="Carlito"/>
                        </a:rPr>
                        <a:t> for Caregiver</a:t>
                      </a:r>
                      <a:endParaRPr sz="1600" dirty="0">
                        <a:latin typeface="Carlito"/>
                        <a:cs typeface="Carlito"/>
                      </a:endParaRPr>
                    </a:p>
                  </a:txBody>
                  <a:tcPr marL="0" marR="0" marT="29845" marB="0">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c>
                  <a:txBody>
                    <a:bodyPr/>
                    <a:lstStyle/>
                    <a:p>
                      <a:pPr marL="85090">
                        <a:lnSpc>
                          <a:spcPct val="100000"/>
                        </a:lnSpc>
                        <a:spcBef>
                          <a:spcPts val="235"/>
                        </a:spcBef>
                      </a:pPr>
                      <a:r>
                        <a:rPr lang="en-US" sz="1600" spc="-5" dirty="0" smtClean="0">
                          <a:latin typeface="Carlito"/>
                          <a:cs typeface="Carlito"/>
                        </a:rPr>
                        <a:t>4</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r>
              <a:tr h="339099">
                <a:tc>
                  <a:txBody>
                    <a:bodyPr/>
                    <a:lstStyle/>
                    <a:p>
                      <a:pPr marL="85090">
                        <a:lnSpc>
                          <a:spcPct val="100000"/>
                        </a:lnSpc>
                        <a:spcBef>
                          <a:spcPts val="235"/>
                        </a:spcBef>
                      </a:pPr>
                      <a:r>
                        <a:rPr lang="en-US" sz="1600" spc="-5" dirty="0" smtClean="0">
                          <a:latin typeface="Carlito"/>
                          <a:cs typeface="Carlito"/>
                        </a:rPr>
                        <a:t>Child</a:t>
                      </a:r>
                      <a:r>
                        <a:rPr lang="en-US" sz="1600" spc="-5" baseline="0" dirty="0" smtClean="0">
                          <a:latin typeface="Carlito"/>
                          <a:cs typeface="Carlito"/>
                        </a:rPr>
                        <a:t> didn’t/wouldn’t engage</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c>
                  <a:txBody>
                    <a:bodyPr/>
                    <a:lstStyle/>
                    <a:p>
                      <a:pPr marL="85090">
                        <a:lnSpc>
                          <a:spcPct val="100000"/>
                        </a:lnSpc>
                        <a:spcBef>
                          <a:spcPts val="235"/>
                        </a:spcBef>
                      </a:pPr>
                      <a:r>
                        <a:rPr lang="en-US" sz="1600" spc="-5" dirty="0" smtClean="0">
                          <a:latin typeface="Carlito"/>
                          <a:cs typeface="Carlito"/>
                        </a:rPr>
                        <a:t>3</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75000"/>
                      </a:schemeClr>
                    </a:solidFill>
                  </a:tcPr>
                </a:tc>
              </a:tr>
              <a:tr h="339099">
                <a:tc>
                  <a:txBody>
                    <a:bodyPr/>
                    <a:lstStyle/>
                    <a:p>
                      <a:pPr marL="85090">
                        <a:lnSpc>
                          <a:spcPct val="100000"/>
                        </a:lnSpc>
                        <a:spcBef>
                          <a:spcPts val="235"/>
                        </a:spcBef>
                      </a:pPr>
                      <a:r>
                        <a:rPr lang="en-US" sz="1600" spc="-5" dirty="0" smtClean="0">
                          <a:latin typeface="Carlito"/>
                          <a:cs typeface="Carlito"/>
                        </a:rPr>
                        <a:t>Not</a:t>
                      </a:r>
                      <a:r>
                        <a:rPr lang="en-US" sz="1600" spc="-5" baseline="0" dirty="0" smtClean="0">
                          <a:latin typeface="Carlito"/>
                          <a:cs typeface="Carlito"/>
                        </a:rPr>
                        <a:t> the Right Fit</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95000"/>
                      </a:schemeClr>
                    </a:solidFill>
                  </a:tcPr>
                </a:tc>
                <a:tc>
                  <a:txBody>
                    <a:bodyPr/>
                    <a:lstStyle/>
                    <a:p>
                      <a:pPr marL="85090">
                        <a:lnSpc>
                          <a:spcPct val="100000"/>
                        </a:lnSpc>
                        <a:spcBef>
                          <a:spcPts val="235"/>
                        </a:spcBef>
                      </a:pPr>
                      <a:r>
                        <a:rPr lang="en-US" sz="1600" spc="-5" dirty="0" smtClean="0">
                          <a:latin typeface="Carlito"/>
                          <a:cs typeface="Carlito"/>
                        </a:rPr>
                        <a:t>3</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chemeClr val="bg1">
                        <a:lumMod val="95000"/>
                      </a:schemeClr>
                    </a:solidFill>
                  </a:tcPr>
                </a:tc>
              </a:tr>
              <a:tr h="169550">
                <a:tc>
                  <a:txBody>
                    <a:bodyPr/>
                    <a:lstStyle/>
                    <a:p>
                      <a:pPr marL="85090">
                        <a:lnSpc>
                          <a:spcPct val="100000"/>
                        </a:lnSpc>
                        <a:spcBef>
                          <a:spcPts val="235"/>
                        </a:spcBef>
                      </a:pPr>
                      <a:r>
                        <a:rPr lang="en-US" sz="1600" spc="-5" dirty="0" smtClean="0">
                          <a:latin typeface="Carlito"/>
                          <a:cs typeface="Carlito"/>
                        </a:rPr>
                        <a:t>Staff turnover</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bg1">
                        <a:lumMod val="75000"/>
                      </a:schemeClr>
                    </a:solidFill>
                  </a:tcPr>
                </a:tc>
                <a:tc>
                  <a:txBody>
                    <a:bodyPr/>
                    <a:lstStyle/>
                    <a:p>
                      <a:pPr marL="85090">
                        <a:lnSpc>
                          <a:spcPct val="100000"/>
                        </a:lnSpc>
                        <a:spcBef>
                          <a:spcPts val="235"/>
                        </a:spcBef>
                      </a:pPr>
                      <a:r>
                        <a:rPr lang="en-US" sz="1600" spc="-5" dirty="0" smtClean="0">
                          <a:latin typeface="Carlito"/>
                          <a:cs typeface="Carlito"/>
                        </a:rPr>
                        <a:t>2</a:t>
                      </a:r>
                      <a:endParaRPr sz="1600" dirty="0">
                        <a:latin typeface="Carlito"/>
                        <a:cs typeface="Carlito"/>
                      </a:endParaRPr>
                    </a:p>
                  </a:txBody>
                  <a:tcPr marL="0" marR="0" marT="29845"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chemeClr val="bg1">
                        <a:lumMod val="75000"/>
                      </a:schemeClr>
                    </a:solidFill>
                  </a:tcPr>
                </a:tc>
              </a:tr>
              <a:tr h="169550">
                <a:tc>
                  <a:txBody>
                    <a:bodyPr/>
                    <a:lstStyle/>
                    <a:p>
                      <a:pPr marL="85090">
                        <a:lnSpc>
                          <a:spcPct val="100000"/>
                        </a:lnSpc>
                        <a:spcBef>
                          <a:spcPts val="235"/>
                        </a:spcBef>
                      </a:pPr>
                      <a:r>
                        <a:rPr lang="en-US" sz="1600" dirty="0" smtClean="0">
                          <a:latin typeface="Carlito"/>
                          <a:cs typeface="Carlito"/>
                        </a:rPr>
                        <a:t>Poor follow through</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c>
                  <a:txBody>
                    <a:bodyPr/>
                    <a:lstStyle/>
                    <a:p>
                      <a:pPr marL="85090">
                        <a:lnSpc>
                          <a:spcPct val="100000"/>
                        </a:lnSpc>
                        <a:spcBef>
                          <a:spcPts val="235"/>
                        </a:spcBef>
                      </a:pPr>
                      <a:r>
                        <a:rPr lang="en-US" sz="1600" dirty="0" smtClean="0">
                          <a:latin typeface="Carlito"/>
                          <a:cs typeface="Carlito"/>
                        </a:rPr>
                        <a:t>2</a:t>
                      </a:r>
                      <a:endParaRPr sz="1600" dirty="0">
                        <a:latin typeface="Carlito"/>
                        <a:cs typeface="Carlito"/>
                      </a:endParaRPr>
                    </a:p>
                  </a:txBody>
                  <a:tcPr marL="0" marR="0" marT="2984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chemeClr val="bg1">
                        <a:lumMod val="95000"/>
                      </a:schemeClr>
                    </a:solidFill>
                  </a:tcPr>
                </a:tc>
              </a:tr>
            </a:tbl>
          </a:graphicData>
        </a:graphic>
      </p:graphicFrame>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36</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p:nvPr/>
        </p:nvSpPr>
        <p:spPr>
          <a:xfrm>
            <a:off x="7323728" y="5334000"/>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dirty="0"/>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482636"/>
            <a:ext cx="8610599" cy="6066341"/>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lnSpc>
                <a:spcPct val="100000"/>
              </a:lnSpc>
              <a:spcBef>
                <a:spcPts val="850"/>
              </a:spcBef>
              <a:buSzPct val="128846"/>
              <a:tabLst>
                <a:tab pos="291465" algn="l"/>
              </a:tabLst>
            </a:pPr>
            <a:r>
              <a:rPr lang="en-US" sz="2000" b="1" u="sng" spc="-5" dirty="0" smtClean="0">
                <a:latin typeface="Carlito"/>
                <a:cs typeface="Carlito"/>
              </a:rPr>
              <a:t>Services/Supports Not Set Up</a:t>
            </a:r>
            <a:r>
              <a:rPr sz="2000" b="1" u="sng" spc="30" dirty="0" smtClean="0">
                <a:latin typeface="Carlito"/>
                <a:cs typeface="Carlito"/>
              </a:rPr>
              <a:t> </a:t>
            </a:r>
            <a:endParaRPr lang="en-US" sz="2000" b="1" u="sng" spc="30" dirty="0" smtClean="0">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“It was a very good experience with the wraparound team...unfortunately they put in referrals for psychological and psychiatric help and no one was available. Thought there would have been more referrals.”</a:t>
            </a:r>
            <a:endParaRPr lang="en-US" sz="1600" i="1" dirty="0">
              <a:latin typeface="Arial" panose="020B0604020202020204" pitchFamily="34" charset="0"/>
              <a:ea typeface="Calibri" panose="020F0502020204030204" pitchFamily="34" charset="0"/>
              <a:cs typeface="Arial" panose="020B0604020202020204" pitchFamily="34" charset="0"/>
            </a:endParaRPr>
          </a:p>
          <a:p>
            <a:r>
              <a:rPr lang="en-US" sz="1600" i="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endParaRPr lang="en-US" sz="1000" i="1" dirty="0">
              <a:latin typeface="Arial" panose="020B0604020202020204" pitchFamily="34" charset="0"/>
              <a:ea typeface="Calibri" panose="020F0502020204030204" pitchFamily="34" charset="0"/>
              <a:cs typeface="Arial" panose="020B0604020202020204" pitchFamily="34" charset="0"/>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“Wraparound tried very hard to help us but we were put on waiting lists and could not get the actual services we needed. Covid may have had a big impact on the lack of services.”</a:t>
            </a:r>
            <a:endParaRPr lang="en-US" sz="1600" i="1" dirty="0">
              <a:latin typeface="Arial" panose="020B0604020202020204" pitchFamily="34" charset="0"/>
              <a:ea typeface="Calibri" panose="020F0502020204030204" pitchFamily="34" charset="0"/>
              <a:cs typeface="Arial" panose="020B0604020202020204" pitchFamily="34" charset="0"/>
            </a:endParaRPr>
          </a:p>
          <a:p>
            <a:pPr marL="12065">
              <a:spcBef>
                <a:spcPts val="850"/>
              </a:spcBef>
              <a:buSzPct val="128846"/>
              <a:tabLst>
                <a:tab pos="291465" algn="l"/>
              </a:tabLst>
            </a:pPr>
            <a:r>
              <a:rPr lang="en-US" sz="1600" i="1" dirty="0" smtClean="0">
                <a:latin typeface="Arial" panose="020B0604020202020204" pitchFamily="34" charset="0"/>
                <a:cs typeface="Arial" panose="020B0604020202020204" pitchFamily="34" charset="0"/>
              </a:rPr>
              <a:t>“We haven’t gotten any referrals. We were told there is a 6 month waiting list due to COVID 19.”</a:t>
            </a:r>
            <a:endParaRPr lang="en-US" sz="1600" i="1" dirty="0">
              <a:latin typeface="Arial" panose="020B0604020202020204" pitchFamily="34" charset="0"/>
              <a:cs typeface="Arial" panose="020B0604020202020204" pitchFamily="34" charset="0"/>
            </a:endParaRPr>
          </a:p>
          <a:p>
            <a:pPr marL="12065">
              <a:spcBef>
                <a:spcPts val="850"/>
              </a:spcBef>
              <a:buSzPct val="128846"/>
              <a:tabLst>
                <a:tab pos="291465" algn="l"/>
              </a:tabLst>
            </a:pPr>
            <a:r>
              <a:rPr lang="en-US" sz="2000" b="1" u="sng" dirty="0" smtClean="0">
                <a:latin typeface="Carlito"/>
                <a:cs typeface="Arial" panose="020B0604020202020204" pitchFamily="34" charset="0"/>
              </a:rPr>
              <a:t>Poor Communication</a:t>
            </a:r>
          </a:p>
          <a:p>
            <a:pPr marL="12065">
              <a:spcBef>
                <a:spcPts val="850"/>
              </a:spcBef>
              <a:buSzPct val="128846"/>
              <a:tabLst>
                <a:tab pos="291465" algn="l"/>
              </a:tabLst>
            </a:pPr>
            <a:r>
              <a:rPr lang="en-US" sz="1600" i="1" dirty="0" smtClean="0">
                <a:latin typeface="Arial" panose="020B0604020202020204" pitchFamily="34" charset="0"/>
                <a:cs typeface="Arial" panose="020B0604020202020204" pitchFamily="34" charset="0"/>
              </a:rPr>
              <a:t>“Listening was an issue too as they did not try to understand. They did not help…played phone tag trying to connect…”</a:t>
            </a:r>
          </a:p>
          <a:p>
            <a:pPr marL="12065">
              <a:spcBef>
                <a:spcPts val="850"/>
              </a:spcBef>
              <a:buSzPct val="128846"/>
              <a:tabLst>
                <a:tab pos="291465" algn="l"/>
              </a:tabLst>
            </a:pPr>
            <a:r>
              <a:rPr lang="en-US" sz="1600" i="1" dirty="0" smtClean="0">
                <a:latin typeface="Arial" panose="020B0604020202020204" pitchFamily="34" charset="0"/>
                <a:cs typeface="Arial" panose="020B0604020202020204" pitchFamily="34" charset="0"/>
              </a:rPr>
              <a:t>“I feel they don’t hear what I have to say. It was more difficult for me because I’m the dad and all the team members are women…”</a:t>
            </a:r>
          </a:p>
          <a:p>
            <a:pPr marL="12065">
              <a:spcBef>
                <a:spcPts val="850"/>
              </a:spcBef>
              <a:buSzPct val="128846"/>
              <a:tabLst>
                <a:tab pos="291465" algn="l"/>
              </a:tabLst>
            </a:pPr>
            <a:r>
              <a:rPr lang="en-US" sz="1600" i="1" dirty="0" smtClean="0">
                <a:latin typeface="Arial" panose="020B0604020202020204" pitchFamily="34" charset="0"/>
                <a:cs typeface="Arial" panose="020B0604020202020204" pitchFamily="34" charset="0"/>
              </a:rPr>
              <a:t>“They are not on the same page.”</a:t>
            </a:r>
            <a:endParaRPr lang="en-US" sz="1600" i="1" dirty="0">
              <a:latin typeface="Arial" panose="020B0604020202020204" pitchFamily="34" charset="0"/>
              <a:cs typeface="Arial" panose="020B0604020202020204" pitchFamily="34" charset="0"/>
            </a:endParaRPr>
          </a:p>
          <a:p>
            <a:pPr>
              <a:lnSpc>
                <a:spcPct val="107000"/>
              </a:lnSpc>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a:lnSpc>
                <a:spcPct val="100000"/>
              </a:lnSpc>
              <a:spcBef>
                <a:spcPts val="850"/>
              </a:spcBef>
              <a:buSzPct val="128846"/>
              <a:tabLst>
                <a:tab pos="291465" algn="l"/>
              </a:tabLst>
            </a:pPr>
            <a:endParaRPr lang="en-US" sz="2600" b="1" spc="30" dirty="0">
              <a:solidFill>
                <a:srgbClr val="FF0000"/>
              </a:solidFill>
              <a:latin typeface="Carlito"/>
              <a:cs typeface="Carlito"/>
            </a:endParaRPr>
          </a:p>
          <a:p>
            <a:pPr marL="12065">
              <a:lnSpc>
                <a:spcPct val="100000"/>
              </a:lnSpc>
              <a:spcBef>
                <a:spcPts val="850"/>
              </a:spcBef>
              <a:buSzPct val="128846"/>
              <a:tabLst>
                <a:tab pos="291465" algn="l"/>
              </a:tabLst>
            </a:pPr>
            <a:endParaRPr sz="2600" dirty="0">
              <a:solidFill>
                <a:srgbClr val="FF0000"/>
              </a:solidFill>
              <a:latin typeface="Carlito"/>
              <a:cs typeface="Carlito"/>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37</a:t>
            </a:r>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p:nvPr/>
        </p:nvSpPr>
        <p:spPr>
          <a:xfrm>
            <a:off x="7696184" y="5486388"/>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dirty="0"/>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447799"/>
            <a:ext cx="8610599" cy="5661999"/>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pPr marL="12065">
              <a:lnSpc>
                <a:spcPct val="100000"/>
              </a:lnSpc>
              <a:spcBef>
                <a:spcPts val="850"/>
              </a:spcBef>
              <a:buSzPct val="128846"/>
              <a:tabLst>
                <a:tab pos="291465" algn="l"/>
              </a:tabLst>
            </a:pPr>
            <a:r>
              <a:rPr lang="en-US" sz="2000" b="1" u="sng" spc="-5" dirty="0" smtClean="0">
                <a:latin typeface="Carlito"/>
                <a:cs typeface="Carlito"/>
              </a:rPr>
              <a:t>Services Ending Too Soon/Abruptly</a:t>
            </a:r>
          </a:p>
          <a:p>
            <a:pPr lvl="0">
              <a:lnSpc>
                <a:spcPct val="107000"/>
              </a:lnSpc>
            </a:pPr>
            <a:r>
              <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rPr>
              <a:t>“Our time ended abruptly and now I’m left with kids that still require services that we aren’t able to get or find at this time.”</a:t>
            </a:r>
          </a:p>
          <a:p>
            <a:pPr lvl="0">
              <a:lnSpc>
                <a:spcPct val="107000"/>
              </a:lnSpc>
            </a:pPr>
            <a:endPar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nSpc>
                <a:spcPct val="107000"/>
              </a:lnSpc>
            </a:pPr>
            <a:r>
              <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rPr>
              <a:t>“Stopped almost a month too early…needed a little more time.”</a:t>
            </a:r>
          </a:p>
          <a:p>
            <a:pPr lvl="0">
              <a:lnSpc>
                <a:spcPct val="107000"/>
              </a:lnSpc>
            </a:pPr>
            <a:endPar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endParaRPr>
          </a:p>
          <a:p>
            <a:pPr lvl="0">
              <a:lnSpc>
                <a:spcPct val="107000"/>
              </a:lnSpc>
            </a:pPr>
            <a:r>
              <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rPr>
              <a:t>“Services stopped because the ICC did not feel they were a good match. I </a:t>
            </a:r>
            <a:r>
              <a:rPr lang="en-US" sz="1600" i="1" dirty="0" smtClean="0">
                <a:solidFill>
                  <a:prstClr val="black"/>
                </a:solidFill>
                <a:latin typeface="Arial" panose="020B0604020202020204" pitchFamily="34" charset="0"/>
                <a:ea typeface="Calibri" panose="020F0502020204030204" pitchFamily="34" charset="0"/>
                <a:cs typeface="Arial" panose="020B0604020202020204" pitchFamily="34" charset="0"/>
              </a:rPr>
              <a:t>thought </a:t>
            </a:r>
            <a:r>
              <a:rPr lang="en-US" sz="1600" i="1" dirty="0">
                <a:solidFill>
                  <a:prstClr val="black"/>
                </a:solidFill>
                <a:latin typeface="Arial" panose="020B0604020202020204" pitchFamily="34" charset="0"/>
                <a:ea typeface="Calibri" panose="020F0502020204030204" pitchFamily="34" charset="0"/>
                <a:cs typeface="Arial" panose="020B0604020202020204" pitchFamily="34" charset="0"/>
              </a:rPr>
              <a:t>we were a good fit and it had helped.”</a:t>
            </a:r>
          </a:p>
          <a:p>
            <a:pPr marL="12065" lvl="0">
              <a:spcBef>
                <a:spcPts val="850"/>
              </a:spcBef>
              <a:buSzPct val="128846"/>
              <a:tabLst>
                <a:tab pos="291465" algn="l"/>
              </a:tabLst>
            </a:pPr>
            <a:r>
              <a:rPr lang="en-US" sz="2000" b="1" u="sng" dirty="0" smtClean="0">
                <a:latin typeface="Carlito"/>
                <a:cs typeface="Times New Roman" panose="02020603050405020304" pitchFamily="18" charset="0"/>
              </a:rPr>
              <a:t>Lack of Progress/Ineffective</a:t>
            </a:r>
            <a:endParaRPr lang="en-US" sz="2000" b="1" u="sng" spc="30" dirty="0">
              <a:solidFill>
                <a:prstClr val="black"/>
              </a:solidFill>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“Good experience with ICC and FP but this time 50/50 results. We had ICC in the past with better results. This time did not work out so well”. </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i="1" dirty="0">
                <a:solidFill>
                  <a:srgbClr val="222222"/>
                </a:solidFill>
                <a:latin typeface="Arial" panose="020B0604020202020204" pitchFamily="34" charset="0"/>
                <a:ea typeface="Times New Roman" panose="02020603050405020304" pitchFamily="18" charset="0"/>
                <a:cs typeface="Arial" panose="020B0604020202020204" pitchFamily="34" charset="0"/>
              </a:rPr>
              <a:t> </a:t>
            </a:r>
            <a:endParaRPr lang="en-US" sz="1600" dirty="0">
              <a:latin typeface="Arial" panose="020B0604020202020204" pitchFamily="34" charset="0"/>
              <a:ea typeface="Calibri" panose="020F0502020204030204" pitchFamily="34" charset="0"/>
              <a:cs typeface="Arial" panose="020B0604020202020204" pitchFamily="34" charset="0"/>
            </a:endParaRPr>
          </a:p>
          <a:p>
            <a:r>
              <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rPr>
              <a:t>“It was an uphill battle and learning process. They really tried but needed more focus on the child and they decided to close us out. We never saw any progress.”</a:t>
            </a:r>
          </a:p>
          <a:p>
            <a:endPar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a:p>
            <a:r>
              <a:rPr lang="en-US" sz="1600" i="1" spc="30" dirty="0" smtClean="0">
                <a:solidFill>
                  <a:srgbClr val="222222"/>
                </a:solidFill>
                <a:latin typeface="Arial" panose="020B0604020202020204" pitchFamily="34" charset="0"/>
                <a:cs typeface="Arial" panose="020B0604020202020204" pitchFamily="34" charset="0"/>
              </a:rPr>
              <a:t>“They suggest something and we try it and it doesn’t work and then they suggest we do it again. It’s repetitive and ineffective.”</a:t>
            </a:r>
          </a:p>
          <a:p>
            <a:endParaRPr lang="en-US" sz="1600" b="1" i="1" spc="30"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endParaRPr lang="en-US" sz="1600" i="1" dirty="0" smtClean="0">
              <a:solidFill>
                <a:srgbClr val="222222"/>
              </a:solidFill>
              <a:latin typeface="Arial" panose="020B0604020202020204" pitchFamily="34" charset="0"/>
              <a:ea typeface="Times New Roman" panose="02020603050405020304" pitchFamily="18" charset="0"/>
              <a:cs typeface="Arial" panose="020B0604020202020204" pitchFamily="34" charset="0"/>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38</a:t>
            </a:r>
            <a:endParaRPr dirty="0"/>
          </a:p>
        </p:txBody>
      </p:sp>
    </p:spTree>
    <p:extLst>
      <p:ext uri="{BB962C8B-B14F-4D97-AF65-F5344CB8AC3E}">
        <p14:creationId xmlns:p14="http://schemas.microsoft.com/office/powerpoint/2010/main" val="2238827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7" name="object 7"/>
          <p:cNvSpPr/>
          <p:nvPr/>
        </p:nvSpPr>
        <p:spPr>
          <a:xfrm>
            <a:off x="7696184" y="5486388"/>
            <a:ext cx="1447800" cy="369570"/>
          </a:xfrm>
          <a:custGeom>
            <a:avLst/>
            <a:gdLst/>
            <a:ahLst/>
            <a:cxnLst/>
            <a:rect l="l" t="t" r="r" b="b"/>
            <a:pathLst>
              <a:path w="1447800" h="369570">
                <a:moveTo>
                  <a:pt x="1447797" y="369324"/>
                </a:moveTo>
                <a:lnTo>
                  <a:pt x="0" y="369324"/>
                </a:lnTo>
                <a:lnTo>
                  <a:pt x="0" y="0"/>
                </a:lnTo>
                <a:lnTo>
                  <a:pt x="1447797" y="0"/>
                </a:lnTo>
                <a:lnTo>
                  <a:pt x="1447797" y="369324"/>
                </a:lnTo>
                <a:close/>
              </a:path>
            </a:pathLst>
          </a:custGeom>
          <a:solidFill>
            <a:srgbClr val="FFFFFF"/>
          </a:solidFill>
        </p:spPr>
        <p:txBody>
          <a:bodyPr wrap="square" lIns="0" tIns="0" rIns="0" bIns="0" rtlCol="0"/>
          <a:lstStyle/>
          <a:p>
            <a:endParaRPr dirty="0"/>
          </a:p>
        </p:txBody>
      </p:sp>
      <p:sp>
        <p:nvSpPr>
          <p:cNvPr id="8" name="object 8"/>
          <p:cNvSpPr txBox="1">
            <a:spLocks noGrp="1"/>
          </p:cNvSpPr>
          <p:nvPr>
            <p:ph type="title"/>
          </p:nvPr>
        </p:nvSpPr>
        <p:spPr>
          <a:xfrm>
            <a:off x="2306984" y="574292"/>
            <a:ext cx="6093655" cy="513080"/>
          </a:xfrm>
          <a:prstGeom prst="rect">
            <a:avLst/>
          </a:prstGeom>
        </p:spPr>
        <p:txBody>
          <a:bodyPr vert="horz" wrap="square" lIns="0" tIns="12700" rIns="0" bIns="0" rtlCol="0">
            <a:spAutoFit/>
          </a:bodyPr>
          <a:lstStyle/>
          <a:p>
            <a:pPr marL="12700">
              <a:lnSpc>
                <a:spcPct val="100000"/>
              </a:lnSpc>
              <a:spcBef>
                <a:spcPts val="100"/>
              </a:spcBef>
            </a:pPr>
            <a:r>
              <a:rPr sz="3200" spc="-5" dirty="0"/>
              <a:t>Comments from</a:t>
            </a:r>
            <a:r>
              <a:rPr sz="3200" spc="-85" dirty="0"/>
              <a:t> </a:t>
            </a:r>
            <a:r>
              <a:rPr sz="3200" spc="-5" dirty="0"/>
              <a:t>Caregivers</a:t>
            </a:r>
            <a:endParaRPr sz="3200" dirty="0"/>
          </a:p>
        </p:txBody>
      </p:sp>
      <p:sp>
        <p:nvSpPr>
          <p:cNvPr id="9" name="object 9"/>
          <p:cNvSpPr txBox="1"/>
          <p:nvPr/>
        </p:nvSpPr>
        <p:spPr>
          <a:xfrm>
            <a:off x="355583" y="1538282"/>
            <a:ext cx="8610599" cy="4879284"/>
          </a:xfrm>
          <a:prstGeom prst="rect">
            <a:avLst/>
          </a:prstGeom>
        </p:spPr>
        <p:txBody>
          <a:bodyPr vert="horz" wrap="square" lIns="0" tIns="107950" rIns="0" bIns="0" rtlCol="0">
            <a:spAutoFit/>
          </a:bodyPr>
          <a:lstStyle/>
          <a:p>
            <a:pPr marL="12065">
              <a:lnSpc>
                <a:spcPct val="100000"/>
              </a:lnSpc>
              <a:spcBef>
                <a:spcPts val="850"/>
              </a:spcBef>
              <a:buSzPct val="128846"/>
              <a:tabLst>
                <a:tab pos="291465" algn="l"/>
              </a:tabLst>
            </a:pPr>
            <a:r>
              <a:rPr sz="2600" b="1" spc="-5" dirty="0">
                <a:solidFill>
                  <a:srgbClr val="FF0000"/>
                </a:solidFill>
                <a:latin typeface="Carlito"/>
                <a:cs typeface="Carlito"/>
              </a:rPr>
              <a:t>Negative experience with </a:t>
            </a:r>
            <a:r>
              <a:rPr sz="2600" b="1" spc="-5" dirty="0" smtClean="0">
                <a:solidFill>
                  <a:srgbClr val="FF0000"/>
                </a:solidFill>
                <a:latin typeface="Carlito"/>
                <a:cs typeface="Carlito"/>
              </a:rPr>
              <a:t>Wraparound</a:t>
            </a:r>
            <a:endParaRPr lang="en-US" sz="2600" b="1" spc="-5" dirty="0" smtClean="0">
              <a:solidFill>
                <a:srgbClr val="FF0000"/>
              </a:solidFill>
              <a:latin typeface="Carlito"/>
              <a:cs typeface="Carlito"/>
            </a:endParaRPr>
          </a:p>
          <a:p>
            <a:r>
              <a:rPr lang="en-US" sz="2000" b="1" u="sng" dirty="0">
                <a:latin typeface="Carlito"/>
                <a:ea typeface="Calibri" panose="020F0502020204030204" pitchFamily="34" charset="0"/>
                <a:cs typeface="Times New Roman" panose="02020603050405020304" pitchFamily="18" charset="0"/>
              </a:rPr>
              <a:t>Too Much Work Put on Caregiver</a:t>
            </a: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“…lots of paperwork, it’s overwhelming.”</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“At first it seems like too much, but it helped a lot.”</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12065" lvl="0">
              <a:spcBef>
                <a:spcPts val="850"/>
              </a:spcBef>
              <a:buSzPct val="128846"/>
              <a:tabLst>
                <a:tab pos="291465" algn="l"/>
              </a:tabLst>
            </a:pPr>
            <a:r>
              <a:rPr lang="en-US" sz="2000" b="1" u="sng" dirty="0" smtClean="0">
                <a:latin typeface="Carlito"/>
                <a:cs typeface="Times New Roman" panose="02020603050405020304" pitchFamily="18" charset="0"/>
              </a:rPr>
              <a:t>Child Not Engaging</a:t>
            </a:r>
            <a:endParaRPr lang="en-US" sz="2000" b="1" u="sng" spc="30" dirty="0">
              <a:solidFill>
                <a:prstClr val="black"/>
              </a:solidFill>
              <a:latin typeface="Carlito"/>
              <a:cs typeface="Carlito"/>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“…wraparound tried their best but sadly our daughter has chosen not to engage in the process as she does not want to improve her mental state.”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team was caring and responsive but [  ] would not cooperate with them.”</a:t>
            </a:r>
          </a:p>
          <a:p>
            <a:endParaRPr lang="en-US" sz="1600" i="1"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r>
              <a:rPr lang="en-US" sz="2000" b="1" u="sng" dirty="0" smtClean="0">
                <a:latin typeface="Carlito"/>
                <a:cs typeface="Times New Roman" panose="02020603050405020304" pitchFamily="18" charset="0"/>
              </a:rPr>
              <a:t>Not the Right Fit</a:t>
            </a:r>
            <a:endParaRPr lang="en-US" sz="2000" b="1" u="sng" spc="30" dirty="0">
              <a:solidFill>
                <a:prstClr val="black"/>
              </a:solidFill>
              <a:latin typeface="Carlito"/>
              <a:cs typeface="Carlito"/>
            </a:endParaRPr>
          </a:p>
          <a:p>
            <a:pPr>
              <a:lnSpc>
                <a:spcPct val="107000"/>
              </a:lnSpc>
            </a:pPr>
            <a:r>
              <a:rPr lang="en-US" sz="1600" i="1" dirty="0" smtClean="0">
                <a:solidFill>
                  <a:srgbClr val="222222"/>
                </a:solidFill>
                <a:latin typeface="Arial" panose="020B0604020202020204" pitchFamily="34" charset="0"/>
                <a:ea typeface="Times New Roman" panose="02020603050405020304" pitchFamily="18" charset="0"/>
                <a:cs typeface="Times New Roman" panose="02020603050405020304" pitchFamily="18" charset="0"/>
              </a:rPr>
              <a:t>“The people were assigned because they had less work-it could have been a better fit.”</a:t>
            </a:r>
          </a:p>
          <a:p>
            <a:pPr>
              <a:lnSpc>
                <a:spcPct val="107000"/>
              </a:lnSpc>
            </a:pPr>
            <a:endParaRPr lang="en-US" sz="1600" i="1" dirty="0">
              <a:solidFill>
                <a:srgbClr val="222222"/>
              </a:solidFill>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600" i="1" dirty="0" smtClean="0">
                <a:solidFill>
                  <a:srgbClr val="222222"/>
                </a:solidFill>
                <a:latin typeface="Arial" panose="020B0604020202020204" pitchFamily="34" charset="0"/>
                <a:ea typeface="Calibri" panose="020F0502020204030204" pitchFamily="34" charset="0"/>
                <a:cs typeface="Times New Roman" panose="02020603050405020304" pitchFamily="18" charset="0"/>
              </a:rPr>
              <a:t>“We started a year ago. I work in the field. We needed someone with experience in trauma and addiction but got no one like that. Did not get any coping skills.”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2000" b="1" u="sng" dirty="0">
              <a:effectLst/>
              <a:latin typeface="Carlito"/>
              <a:ea typeface="Calibri" panose="020F0502020204030204" pitchFamily="34" charset="0"/>
              <a:cs typeface="Times New Roman" panose="02020603050405020304" pitchFamily="18" charset="0"/>
            </a:endParaRPr>
          </a:p>
        </p:txBody>
      </p:sp>
      <p:sp>
        <p:nvSpPr>
          <p:cNvPr id="10" name="object 10"/>
          <p:cNvSpPr/>
          <p:nvPr/>
        </p:nvSpPr>
        <p:spPr>
          <a:xfrm>
            <a:off x="222966" y="285940"/>
            <a:ext cx="1888688" cy="740693"/>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39</a:t>
            </a:r>
            <a:endParaRPr dirty="0"/>
          </a:p>
        </p:txBody>
      </p:sp>
    </p:spTree>
    <p:extLst>
      <p:ext uri="{BB962C8B-B14F-4D97-AF65-F5344CB8AC3E}">
        <p14:creationId xmlns:p14="http://schemas.microsoft.com/office/powerpoint/2010/main" val="1625843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p:nvPr/>
        </p:nvSpPr>
        <p:spPr>
          <a:xfrm>
            <a:off x="3240350" y="480645"/>
            <a:ext cx="2468573" cy="967396"/>
          </a:xfrm>
          <a:prstGeom prst="rect">
            <a:avLst/>
          </a:prstGeom>
          <a:blipFill>
            <a:blip r:embed="rId2"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1444622" y="2883656"/>
            <a:ext cx="7318378"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SUMMARY OF WFI-EZ</a:t>
            </a:r>
            <a:r>
              <a:rPr b="1" spc="-90" dirty="0">
                <a:latin typeface="Carlito"/>
                <a:cs typeface="Carlito"/>
              </a:rPr>
              <a:t> </a:t>
            </a:r>
            <a:r>
              <a:rPr b="1" spc="-5" dirty="0">
                <a:latin typeface="Carlito"/>
                <a:cs typeface="Carlito"/>
              </a:rPr>
              <a:t>FINDINGS</a:t>
            </a:r>
          </a:p>
        </p:txBody>
      </p:sp>
      <p:sp>
        <p:nvSpPr>
          <p:cNvPr id="7" name="object 7"/>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41</a:t>
            </a: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p:nvPr/>
        </p:nvSpPr>
        <p:spPr>
          <a:xfrm>
            <a:off x="304800" y="1579634"/>
            <a:ext cx="8195145" cy="4660891"/>
          </a:xfrm>
          <a:prstGeom prst="rect">
            <a:avLst/>
          </a:prstGeom>
        </p:spPr>
        <p:txBody>
          <a:bodyPr vert="horz" wrap="square" lIns="0" tIns="12065" rIns="0" bIns="0" rtlCol="0">
            <a:spAutoFit/>
          </a:bodyPr>
          <a:lstStyle/>
          <a:p>
            <a:pPr marL="276225" marR="5080" indent="-264160" algn="just">
              <a:lnSpc>
                <a:spcPct val="106900"/>
              </a:lnSpc>
              <a:spcBef>
                <a:spcPts val="95"/>
              </a:spcBef>
              <a:buSzPct val="129687"/>
              <a:buFont typeface="Arial"/>
              <a:buChar char="•"/>
              <a:tabLst>
                <a:tab pos="276860" algn="l"/>
              </a:tabLst>
            </a:pPr>
            <a:r>
              <a:rPr lang="en-US" sz="2800" spc="-5" dirty="0" smtClean="0">
                <a:latin typeface="Carlito"/>
                <a:cs typeface="Carlito"/>
              </a:rPr>
              <a:t>Scores were very consistent with 2020 scores in key elements and total score.</a:t>
            </a:r>
          </a:p>
          <a:p>
            <a:pPr marL="276225" marR="5080" indent="-264160" algn="just">
              <a:lnSpc>
                <a:spcPct val="106900"/>
              </a:lnSpc>
              <a:spcBef>
                <a:spcPts val="95"/>
              </a:spcBef>
              <a:buSzPct val="129687"/>
              <a:buFont typeface="Arial"/>
              <a:buChar char="•"/>
              <a:tabLst>
                <a:tab pos="276860" algn="l"/>
              </a:tabLst>
            </a:pPr>
            <a:r>
              <a:rPr sz="2800" spc="-5" dirty="0" smtClean="0">
                <a:latin typeface="Carlito"/>
                <a:cs typeface="Carlito"/>
              </a:rPr>
              <a:t> </a:t>
            </a:r>
            <a:r>
              <a:rPr lang="en-US" sz="2800" spc="-5" dirty="0" smtClean="0">
                <a:latin typeface="Carlito"/>
                <a:cs typeface="Carlito"/>
              </a:rPr>
              <a:t>All but 2 of the CSAs overall scores changed from 2020, with 15 increasing by 1-6 points and 15 decreasing by 1-5 points.</a:t>
            </a:r>
          </a:p>
          <a:p>
            <a:pPr marL="276225" marR="5080" indent="-264160" algn="just">
              <a:lnSpc>
                <a:spcPct val="106900"/>
              </a:lnSpc>
              <a:spcBef>
                <a:spcPts val="95"/>
              </a:spcBef>
              <a:buSzPct val="129687"/>
              <a:buFont typeface="Arial"/>
              <a:buChar char="•"/>
              <a:tabLst>
                <a:tab pos="276860" algn="l"/>
              </a:tabLst>
            </a:pPr>
            <a:r>
              <a:rPr lang="en-US" sz="2800" spc="-5" dirty="0" smtClean="0">
                <a:latin typeface="Carlito"/>
                <a:cs typeface="Carlito"/>
              </a:rPr>
              <a:t>Natural and Community Supports remains low, with Strengths and Family </a:t>
            </a:r>
            <a:r>
              <a:rPr lang="en-US" sz="2800" spc="-5" dirty="0">
                <a:latin typeface="Carlito"/>
                <a:cs typeface="Carlito"/>
              </a:rPr>
              <a:t>D</a:t>
            </a:r>
            <a:r>
              <a:rPr lang="en-US" sz="2800" spc="-5" dirty="0" smtClean="0">
                <a:latin typeface="Carlito"/>
                <a:cs typeface="Carlito"/>
              </a:rPr>
              <a:t>riven and Outcomes Based remaining the two highest areas.</a:t>
            </a:r>
          </a:p>
          <a:p>
            <a:pPr marL="276225" marR="5080" indent="-264160" algn="just">
              <a:lnSpc>
                <a:spcPct val="106900"/>
              </a:lnSpc>
              <a:spcBef>
                <a:spcPts val="95"/>
              </a:spcBef>
              <a:buSzPct val="129687"/>
              <a:buFont typeface="Arial"/>
              <a:buChar char="•"/>
              <a:tabLst>
                <a:tab pos="276860" algn="l"/>
              </a:tabLst>
            </a:pPr>
            <a:r>
              <a:rPr lang="en-US" sz="2800" spc="-5" dirty="0" smtClean="0">
                <a:latin typeface="Carlito"/>
                <a:cs typeface="Carlito"/>
              </a:rPr>
              <a:t>Satisfaction scores (76%) had a slight increase from 2020 (74%).</a:t>
            </a:r>
            <a:endParaRPr sz="2800" dirty="0">
              <a:latin typeface="Carlito"/>
              <a:cs typeface="Carlito"/>
            </a:endParaRPr>
          </a:p>
        </p:txBody>
      </p:sp>
      <p:sp>
        <p:nvSpPr>
          <p:cNvPr id="7" name="object 7"/>
          <p:cNvSpPr txBox="1">
            <a:spLocks noGrp="1"/>
          </p:cNvSpPr>
          <p:nvPr>
            <p:ph type="title"/>
          </p:nvPr>
        </p:nvSpPr>
        <p:spPr>
          <a:xfrm>
            <a:off x="2536318" y="431671"/>
            <a:ext cx="6302882" cy="695960"/>
          </a:xfrm>
          <a:prstGeom prst="rect">
            <a:avLst/>
          </a:prstGeom>
        </p:spPr>
        <p:txBody>
          <a:bodyPr vert="horz" wrap="square" lIns="0" tIns="12700" rIns="0" bIns="0" rtlCol="0">
            <a:spAutoFit/>
          </a:bodyPr>
          <a:lstStyle/>
          <a:p>
            <a:pPr marL="12700">
              <a:lnSpc>
                <a:spcPct val="100000"/>
              </a:lnSpc>
              <a:spcBef>
                <a:spcPts val="100"/>
              </a:spcBef>
            </a:pPr>
            <a:r>
              <a:rPr sz="4400" spc="-5" dirty="0"/>
              <a:t>Summary of</a:t>
            </a:r>
            <a:r>
              <a:rPr sz="4400" spc="-90" dirty="0"/>
              <a:t> </a:t>
            </a:r>
            <a:r>
              <a:rPr sz="4400" spc="-5" dirty="0"/>
              <a:t>Results</a:t>
            </a:r>
            <a:endParaRPr sz="4400" dirty="0"/>
          </a:p>
        </p:txBody>
      </p:sp>
      <p:sp>
        <p:nvSpPr>
          <p:cNvPr id="8" name="object 8"/>
          <p:cNvSpPr/>
          <p:nvPr/>
        </p:nvSpPr>
        <p:spPr>
          <a:xfrm>
            <a:off x="239612" y="287792"/>
            <a:ext cx="2005891" cy="805981"/>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42</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884131" y="2349495"/>
            <a:ext cx="5962650" cy="711200"/>
            <a:chOff x="1884131" y="2349495"/>
            <a:chExt cx="5962650" cy="711200"/>
          </a:xfrm>
        </p:grpSpPr>
        <p:sp>
          <p:nvSpPr>
            <p:cNvPr id="3" name="object 3"/>
            <p:cNvSpPr/>
            <p:nvPr/>
          </p:nvSpPr>
          <p:spPr>
            <a:xfrm>
              <a:off x="1896831" y="2362195"/>
              <a:ext cx="5937250" cy="685800"/>
            </a:xfrm>
            <a:custGeom>
              <a:avLst/>
              <a:gdLst/>
              <a:ahLst/>
              <a:cxnLst/>
              <a:rect l="l" t="t" r="r" b="b"/>
              <a:pathLst>
                <a:path w="5937250" h="685800">
                  <a:moveTo>
                    <a:pt x="4292731" y="685798"/>
                  </a:moveTo>
                  <a:lnTo>
                    <a:pt x="0" y="685798"/>
                  </a:lnTo>
                  <a:lnTo>
                    <a:pt x="0" y="0"/>
                  </a:lnTo>
                  <a:lnTo>
                    <a:pt x="4292731" y="0"/>
                  </a:lnTo>
                  <a:lnTo>
                    <a:pt x="5937228" y="342899"/>
                  </a:lnTo>
                  <a:lnTo>
                    <a:pt x="4292731" y="685798"/>
                  </a:lnTo>
                  <a:close/>
                </a:path>
              </a:pathLst>
            </a:custGeom>
            <a:solidFill>
              <a:srgbClr val="4F80BC"/>
            </a:solidFill>
          </p:spPr>
          <p:txBody>
            <a:bodyPr wrap="square" lIns="0" tIns="0" rIns="0" bIns="0" rtlCol="0"/>
            <a:lstStyle/>
            <a:p>
              <a:endParaRPr dirty="0"/>
            </a:p>
          </p:txBody>
        </p:sp>
        <p:sp>
          <p:nvSpPr>
            <p:cNvPr id="4" name="object 4"/>
            <p:cNvSpPr/>
            <p:nvPr/>
          </p:nvSpPr>
          <p:spPr>
            <a:xfrm>
              <a:off x="1896831" y="2362195"/>
              <a:ext cx="5937250" cy="685800"/>
            </a:xfrm>
            <a:custGeom>
              <a:avLst/>
              <a:gdLst/>
              <a:ahLst/>
              <a:cxnLst/>
              <a:rect l="l" t="t" r="r" b="b"/>
              <a:pathLst>
                <a:path w="5937250" h="685800">
                  <a:moveTo>
                    <a:pt x="0" y="0"/>
                  </a:moveTo>
                  <a:lnTo>
                    <a:pt x="4292731" y="0"/>
                  </a:lnTo>
                  <a:lnTo>
                    <a:pt x="5937228" y="342899"/>
                  </a:lnTo>
                  <a:lnTo>
                    <a:pt x="4292731" y="685798"/>
                  </a:lnTo>
                  <a:lnTo>
                    <a:pt x="0" y="685798"/>
                  </a:lnTo>
                  <a:lnTo>
                    <a:pt x="0" y="0"/>
                  </a:lnTo>
                  <a:close/>
                </a:path>
              </a:pathLst>
            </a:custGeom>
            <a:ln w="25399">
              <a:solidFill>
                <a:srgbClr val="1F497C"/>
              </a:solidFill>
            </a:ln>
          </p:spPr>
          <p:txBody>
            <a:bodyPr wrap="square" lIns="0" tIns="0" rIns="0" bIns="0" rtlCol="0"/>
            <a:lstStyle/>
            <a:p>
              <a:endParaRPr dirty="0"/>
            </a:p>
          </p:txBody>
        </p:sp>
      </p:grpSp>
      <p:sp>
        <p:nvSpPr>
          <p:cNvPr id="5" name="object 5"/>
          <p:cNvSpPr txBox="1"/>
          <p:nvPr/>
        </p:nvSpPr>
        <p:spPr>
          <a:xfrm>
            <a:off x="2285579" y="2514531"/>
            <a:ext cx="381042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Engagement and</a:t>
            </a:r>
            <a:r>
              <a:rPr sz="2200" b="1" spc="-85" dirty="0">
                <a:latin typeface="Carlito"/>
                <a:cs typeface="Carlito"/>
              </a:rPr>
              <a:t> </a:t>
            </a:r>
            <a:r>
              <a:rPr sz="2200" b="1" spc="-5" dirty="0">
                <a:latin typeface="Carlito"/>
                <a:cs typeface="Carlito"/>
              </a:rPr>
              <a:t>Support</a:t>
            </a:r>
            <a:endParaRPr sz="2200" dirty="0">
              <a:latin typeface="Carlito"/>
              <a:cs typeface="Carlito"/>
            </a:endParaRPr>
          </a:p>
        </p:txBody>
      </p:sp>
      <p:grpSp>
        <p:nvGrpSpPr>
          <p:cNvPr id="6" name="object 6"/>
          <p:cNvGrpSpPr/>
          <p:nvPr/>
        </p:nvGrpSpPr>
        <p:grpSpPr>
          <a:xfrm>
            <a:off x="2197095" y="3111493"/>
            <a:ext cx="5650230" cy="711200"/>
            <a:chOff x="2197095" y="3111493"/>
            <a:chExt cx="5650230" cy="711200"/>
          </a:xfrm>
        </p:grpSpPr>
        <p:sp>
          <p:nvSpPr>
            <p:cNvPr id="7" name="object 7"/>
            <p:cNvSpPr/>
            <p:nvPr/>
          </p:nvSpPr>
          <p:spPr>
            <a:xfrm>
              <a:off x="2209795" y="3124193"/>
              <a:ext cx="5624830" cy="685800"/>
            </a:xfrm>
            <a:custGeom>
              <a:avLst/>
              <a:gdLst/>
              <a:ahLst/>
              <a:cxnLst/>
              <a:rect l="l" t="t" r="r" b="b"/>
              <a:pathLst>
                <a:path w="5624830" h="685800">
                  <a:moveTo>
                    <a:pt x="3979766" y="685798"/>
                  </a:moveTo>
                  <a:lnTo>
                    <a:pt x="0" y="685798"/>
                  </a:lnTo>
                  <a:lnTo>
                    <a:pt x="0" y="0"/>
                  </a:lnTo>
                  <a:lnTo>
                    <a:pt x="3979766" y="0"/>
                  </a:lnTo>
                  <a:lnTo>
                    <a:pt x="5624263" y="342899"/>
                  </a:lnTo>
                  <a:lnTo>
                    <a:pt x="3979766" y="685798"/>
                  </a:lnTo>
                  <a:close/>
                </a:path>
              </a:pathLst>
            </a:custGeom>
            <a:solidFill>
              <a:srgbClr val="4F80BC"/>
            </a:solidFill>
          </p:spPr>
          <p:txBody>
            <a:bodyPr wrap="square" lIns="0" tIns="0" rIns="0" bIns="0" rtlCol="0"/>
            <a:lstStyle/>
            <a:p>
              <a:endParaRPr dirty="0"/>
            </a:p>
          </p:txBody>
        </p:sp>
        <p:sp>
          <p:nvSpPr>
            <p:cNvPr id="8" name="object 8"/>
            <p:cNvSpPr/>
            <p:nvPr/>
          </p:nvSpPr>
          <p:spPr>
            <a:xfrm>
              <a:off x="2209795" y="3124193"/>
              <a:ext cx="5624830" cy="685800"/>
            </a:xfrm>
            <a:custGeom>
              <a:avLst/>
              <a:gdLst/>
              <a:ahLst/>
              <a:cxnLst/>
              <a:rect l="l" t="t" r="r" b="b"/>
              <a:pathLst>
                <a:path w="5624830" h="685800">
                  <a:moveTo>
                    <a:pt x="0" y="0"/>
                  </a:moveTo>
                  <a:lnTo>
                    <a:pt x="3979766" y="0"/>
                  </a:lnTo>
                  <a:lnTo>
                    <a:pt x="5624263" y="342899"/>
                  </a:lnTo>
                  <a:lnTo>
                    <a:pt x="3979766" y="685798"/>
                  </a:lnTo>
                  <a:lnTo>
                    <a:pt x="0" y="685798"/>
                  </a:lnTo>
                  <a:lnTo>
                    <a:pt x="0" y="0"/>
                  </a:lnTo>
                  <a:close/>
                </a:path>
              </a:pathLst>
            </a:custGeom>
            <a:ln w="25399">
              <a:solidFill>
                <a:srgbClr val="1F497C"/>
              </a:solidFill>
            </a:ln>
          </p:spPr>
          <p:txBody>
            <a:bodyPr wrap="square" lIns="0" tIns="0" rIns="0" bIns="0" rtlCol="0"/>
            <a:lstStyle/>
            <a:p>
              <a:endParaRPr dirty="0"/>
            </a:p>
          </p:txBody>
        </p:sp>
      </p:grpSp>
      <p:sp>
        <p:nvSpPr>
          <p:cNvPr id="9" name="object 9"/>
          <p:cNvSpPr txBox="1"/>
          <p:nvPr/>
        </p:nvSpPr>
        <p:spPr>
          <a:xfrm>
            <a:off x="2598541" y="3276530"/>
            <a:ext cx="2964059"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Team</a:t>
            </a:r>
            <a:r>
              <a:rPr sz="2200" b="1" spc="-80" dirty="0">
                <a:latin typeface="Carlito"/>
                <a:cs typeface="Carlito"/>
              </a:rPr>
              <a:t> </a:t>
            </a:r>
            <a:r>
              <a:rPr sz="2200" b="1" spc="-5" dirty="0">
                <a:latin typeface="Carlito"/>
                <a:cs typeface="Carlito"/>
              </a:rPr>
              <a:t>Preparation</a:t>
            </a:r>
            <a:endParaRPr sz="2200" dirty="0">
              <a:latin typeface="Carlito"/>
              <a:cs typeface="Carlito"/>
            </a:endParaRPr>
          </a:p>
        </p:txBody>
      </p:sp>
      <p:grpSp>
        <p:nvGrpSpPr>
          <p:cNvPr id="10" name="object 10"/>
          <p:cNvGrpSpPr/>
          <p:nvPr/>
        </p:nvGrpSpPr>
        <p:grpSpPr>
          <a:xfrm>
            <a:off x="3035293" y="4635490"/>
            <a:ext cx="4781550" cy="711200"/>
            <a:chOff x="3035293" y="4635490"/>
            <a:chExt cx="4781550" cy="711200"/>
          </a:xfrm>
        </p:grpSpPr>
        <p:sp>
          <p:nvSpPr>
            <p:cNvPr id="11" name="object 11"/>
            <p:cNvSpPr/>
            <p:nvPr/>
          </p:nvSpPr>
          <p:spPr>
            <a:xfrm>
              <a:off x="3047993" y="4648190"/>
              <a:ext cx="4756150" cy="685800"/>
            </a:xfrm>
            <a:custGeom>
              <a:avLst/>
              <a:gdLst/>
              <a:ahLst/>
              <a:cxnLst/>
              <a:rect l="l" t="t" r="r" b="b"/>
              <a:pathLst>
                <a:path w="4756150" h="685800">
                  <a:moveTo>
                    <a:pt x="3111618" y="685798"/>
                  </a:moveTo>
                  <a:lnTo>
                    <a:pt x="0" y="685798"/>
                  </a:lnTo>
                  <a:lnTo>
                    <a:pt x="0" y="0"/>
                  </a:lnTo>
                  <a:lnTo>
                    <a:pt x="3111618" y="0"/>
                  </a:lnTo>
                  <a:lnTo>
                    <a:pt x="4756140" y="342899"/>
                  </a:lnTo>
                  <a:lnTo>
                    <a:pt x="3111618" y="685798"/>
                  </a:lnTo>
                  <a:close/>
                </a:path>
              </a:pathLst>
            </a:custGeom>
            <a:solidFill>
              <a:srgbClr val="F69546"/>
            </a:solidFill>
          </p:spPr>
          <p:txBody>
            <a:bodyPr wrap="square" lIns="0" tIns="0" rIns="0" bIns="0" rtlCol="0"/>
            <a:lstStyle/>
            <a:p>
              <a:endParaRPr dirty="0"/>
            </a:p>
          </p:txBody>
        </p:sp>
        <p:sp>
          <p:nvSpPr>
            <p:cNvPr id="12" name="object 12"/>
            <p:cNvSpPr/>
            <p:nvPr/>
          </p:nvSpPr>
          <p:spPr>
            <a:xfrm>
              <a:off x="3047993" y="4648190"/>
              <a:ext cx="4756150" cy="685800"/>
            </a:xfrm>
            <a:custGeom>
              <a:avLst/>
              <a:gdLst/>
              <a:ahLst/>
              <a:cxnLst/>
              <a:rect l="l" t="t" r="r" b="b"/>
              <a:pathLst>
                <a:path w="4756150" h="685800">
                  <a:moveTo>
                    <a:pt x="0" y="0"/>
                  </a:moveTo>
                  <a:lnTo>
                    <a:pt x="3111618" y="0"/>
                  </a:lnTo>
                  <a:lnTo>
                    <a:pt x="4756140" y="342899"/>
                  </a:lnTo>
                  <a:lnTo>
                    <a:pt x="3111618" y="685798"/>
                  </a:lnTo>
                  <a:lnTo>
                    <a:pt x="0" y="685798"/>
                  </a:lnTo>
                  <a:lnTo>
                    <a:pt x="0" y="0"/>
                  </a:lnTo>
                  <a:close/>
                </a:path>
              </a:pathLst>
            </a:custGeom>
            <a:ln w="25399">
              <a:solidFill>
                <a:srgbClr val="CC5200"/>
              </a:solidFill>
            </a:ln>
          </p:spPr>
          <p:txBody>
            <a:bodyPr wrap="square" lIns="0" tIns="0" rIns="0" bIns="0" rtlCol="0"/>
            <a:lstStyle/>
            <a:p>
              <a:endParaRPr dirty="0"/>
            </a:p>
          </p:txBody>
        </p:sp>
      </p:grpSp>
      <p:sp>
        <p:nvSpPr>
          <p:cNvPr id="13" name="object 13"/>
          <p:cNvSpPr txBox="1"/>
          <p:nvPr/>
        </p:nvSpPr>
        <p:spPr>
          <a:xfrm>
            <a:off x="3436738" y="4800527"/>
            <a:ext cx="250686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Implementation</a:t>
            </a:r>
            <a:endParaRPr sz="2200" dirty="0">
              <a:latin typeface="Carlito"/>
              <a:cs typeface="Carlito"/>
            </a:endParaRPr>
          </a:p>
        </p:txBody>
      </p:sp>
      <p:grpSp>
        <p:nvGrpSpPr>
          <p:cNvPr id="14" name="object 14"/>
          <p:cNvGrpSpPr/>
          <p:nvPr/>
        </p:nvGrpSpPr>
        <p:grpSpPr>
          <a:xfrm>
            <a:off x="3416292" y="5397489"/>
            <a:ext cx="4570603" cy="711200"/>
            <a:chOff x="3416293" y="5397489"/>
            <a:chExt cx="4431030" cy="711200"/>
          </a:xfrm>
        </p:grpSpPr>
        <p:sp>
          <p:nvSpPr>
            <p:cNvPr id="15" name="object 15"/>
            <p:cNvSpPr/>
            <p:nvPr/>
          </p:nvSpPr>
          <p:spPr>
            <a:xfrm>
              <a:off x="3428992" y="5410189"/>
              <a:ext cx="4405630" cy="685800"/>
            </a:xfrm>
            <a:custGeom>
              <a:avLst/>
              <a:gdLst/>
              <a:ahLst/>
              <a:cxnLst/>
              <a:rect l="l" t="t" r="r" b="b"/>
              <a:pathLst>
                <a:path w="4405630" h="685800">
                  <a:moveTo>
                    <a:pt x="2760569" y="685798"/>
                  </a:moveTo>
                  <a:lnTo>
                    <a:pt x="0" y="685798"/>
                  </a:lnTo>
                  <a:lnTo>
                    <a:pt x="0" y="0"/>
                  </a:lnTo>
                  <a:lnTo>
                    <a:pt x="2760569" y="0"/>
                  </a:lnTo>
                  <a:lnTo>
                    <a:pt x="4405066" y="342899"/>
                  </a:lnTo>
                  <a:lnTo>
                    <a:pt x="2760569" y="685798"/>
                  </a:lnTo>
                  <a:close/>
                </a:path>
              </a:pathLst>
            </a:custGeom>
            <a:solidFill>
              <a:srgbClr val="F9BF8E"/>
            </a:solidFill>
          </p:spPr>
          <p:txBody>
            <a:bodyPr wrap="square" lIns="0" tIns="0" rIns="0" bIns="0" rtlCol="0"/>
            <a:lstStyle/>
            <a:p>
              <a:endParaRPr dirty="0"/>
            </a:p>
          </p:txBody>
        </p:sp>
        <p:sp>
          <p:nvSpPr>
            <p:cNvPr id="16" name="object 16"/>
            <p:cNvSpPr/>
            <p:nvPr/>
          </p:nvSpPr>
          <p:spPr>
            <a:xfrm>
              <a:off x="3428992" y="5410189"/>
              <a:ext cx="4405630" cy="685800"/>
            </a:xfrm>
            <a:custGeom>
              <a:avLst/>
              <a:gdLst/>
              <a:ahLst/>
              <a:cxnLst/>
              <a:rect l="l" t="t" r="r" b="b"/>
              <a:pathLst>
                <a:path w="4405630" h="685800">
                  <a:moveTo>
                    <a:pt x="0" y="0"/>
                  </a:moveTo>
                  <a:lnTo>
                    <a:pt x="2760569" y="0"/>
                  </a:lnTo>
                  <a:lnTo>
                    <a:pt x="4405066" y="342899"/>
                  </a:lnTo>
                  <a:lnTo>
                    <a:pt x="2760569" y="685798"/>
                  </a:lnTo>
                  <a:lnTo>
                    <a:pt x="0" y="685798"/>
                  </a:lnTo>
                  <a:lnTo>
                    <a:pt x="0" y="0"/>
                  </a:lnTo>
                  <a:close/>
                </a:path>
              </a:pathLst>
            </a:custGeom>
            <a:ln w="25399">
              <a:solidFill>
                <a:srgbClr val="F69546"/>
              </a:solidFill>
            </a:ln>
          </p:spPr>
          <p:txBody>
            <a:bodyPr wrap="square" lIns="0" tIns="0" rIns="0" bIns="0" rtlCol="0"/>
            <a:lstStyle/>
            <a:p>
              <a:endParaRPr dirty="0"/>
            </a:p>
          </p:txBody>
        </p:sp>
      </p:grpSp>
      <p:sp>
        <p:nvSpPr>
          <p:cNvPr id="17" name="object 17"/>
          <p:cNvSpPr txBox="1"/>
          <p:nvPr/>
        </p:nvSpPr>
        <p:spPr>
          <a:xfrm>
            <a:off x="3817738" y="5562525"/>
            <a:ext cx="3192661"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Transition</a:t>
            </a:r>
            <a:endParaRPr sz="2200" dirty="0">
              <a:latin typeface="Carlito"/>
              <a:cs typeface="Carlito"/>
            </a:endParaRPr>
          </a:p>
        </p:txBody>
      </p:sp>
      <p:grpSp>
        <p:nvGrpSpPr>
          <p:cNvPr id="18" name="object 18"/>
          <p:cNvGrpSpPr/>
          <p:nvPr/>
        </p:nvGrpSpPr>
        <p:grpSpPr>
          <a:xfrm>
            <a:off x="2578094" y="3873492"/>
            <a:ext cx="5238750" cy="711200"/>
            <a:chOff x="2578094" y="3873492"/>
            <a:chExt cx="5238750" cy="711200"/>
          </a:xfrm>
        </p:grpSpPr>
        <p:sp>
          <p:nvSpPr>
            <p:cNvPr id="19" name="object 19"/>
            <p:cNvSpPr/>
            <p:nvPr/>
          </p:nvSpPr>
          <p:spPr>
            <a:xfrm>
              <a:off x="2590794" y="3886192"/>
              <a:ext cx="5213350" cy="685800"/>
            </a:xfrm>
            <a:custGeom>
              <a:avLst/>
              <a:gdLst/>
              <a:ahLst/>
              <a:cxnLst/>
              <a:rect l="l" t="t" r="r" b="b"/>
              <a:pathLst>
                <a:path w="5213350" h="685800">
                  <a:moveTo>
                    <a:pt x="3568817" y="685798"/>
                  </a:moveTo>
                  <a:lnTo>
                    <a:pt x="0" y="685798"/>
                  </a:lnTo>
                  <a:lnTo>
                    <a:pt x="0" y="0"/>
                  </a:lnTo>
                  <a:lnTo>
                    <a:pt x="3568817" y="0"/>
                  </a:lnTo>
                  <a:lnTo>
                    <a:pt x="5213339" y="342899"/>
                  </a:lnTo>
                  <a:lnTo>
                    <a:pt x="3568817" y="685798"/>
                  </a:lnTo>
                  <a:close/>
                </a:path>
              </a:pathLst>
            </a:custGeom>
            <a:solidFill>
              <a:srgbClr val="9ABA59"/>
            </a:solidFill>
          </p:spPr>
          <p:txBody>
            <a:bodyPr wrap="square" lIns="0" tIns="0" rIns="0" bIns="0" rtlCol="0"/>
            <a:lstStyle/>
            <a:p>
              <a:endParaRPr dirty="0"/>
            </a:p>
          </p:txBody>
        </p:sp>
        <p:sp>
          <p:nvSpPr>
            <p:cNvPr id="20" name="object 20"/>
            <p:cNvSpPr/>
            <p:nvPr/>
          </p:nvSpPr>
          <p:spPr>
            <a:xfrm>
              <a:off x="2590794" y="3886192"/>
              <a:ext cx="5213350" cy="685800"/>
            </a:xfrm>
            <a:custGeom>
              <a:avLst/>
              <a:gdLst/>
              <a:ahLst/>
              <a:cxnLst/>
              <a:rect l="l" t="t" r="r" b="b"/>
              <a:pathLst>
                <a:path w="5213350" h="685800">
                  <a:moveTo>
                    <a:pt x="0" y="0"/>
                  </a:moveTo>
                  <a:lnTo>
                    <a:pt x="3568817" y="0"/>
                  </a:lnTo>
                  <a:lnTo>
                    <a:pt x="5213339" y="342899"/>
                  </a:lnTo>
                  <a:lnTo>
                    <a:pt x="3568817" y="685798"/>
                  </a:lnTo>
                  <a:lnTo>
                    <a:pt x="0" y="685798"/>
                  </a:lnTo>
                  <a:lnTo>
                    <a:pt x="0" y="0"/>
                  </a:lnTo>
                  <a:close/>
                </a:path>
              </a:pathLst>
            </a:custGeom>
            <a:ln w="25399">
              <a:solidFill>
                <a:srgbClr val="4F6028"/>
              </a:solidFill>
            </a:ln>
          </p:spPr>
          <p:txBody>
            <a:bodyPr wrap="square" lIns="0" tIns="0" rIns="0" bIns="0" rtlCol="0"/>
            <a:lstStyle/>
            <a:p>
              <a:endParaRPr dirty="0"/>
            </a:p>
          </p:txBody>
        </p:sp>
      </p:grpSp>
      <p:sp>
        <p:nvSpPr>
          <p:cNvPr id="21" name="object 21"/>
          <p:cNvSpPr txBox="1"/>
          <p:nvPr/>
        </p:nvSpPr>
        <p:spPr>
          <a:xfrm>
            <a:off x="2743200" y="4038528"/>
            <a:ext cx="3886200" cy="360680"/>
          </a:xfrm>
          <a:prstGeom prst="rect">
            <a:avLst/>
          </a:prstGeom>
        </p:spPr>
        <p:txBody>
          <a:bodyPr vert="horz" wrap="square" lIns="0" tIns="12700" rIns="0" bIns="0" rtlCol="0">
            <a:spAutoFit/>
          </a:bodyPr>
          <a:lstStyle/>
          <a:p>
            <a:pPr marL="12700">
              <a:lnSpc>
                <a:spcPct val="100000"/>
              </a:lnSpc>
              <a:spcBef>
                <a:spcPts val="100"/>
              </a:spcBef>
            </a:pPr>
            <a:r>
              <a:rPr sz="2200" b="1" spc="-5" dirty="0">
                <a:latin typeface="Carlito"/>
                <a:cs typeface="Carlito"/>
              </a:rPr>
              <a:t>Initial Plan</a:t>
            </a:r>
            <a:r>
              <a:rPr sz="2200" b="1" spc="-85" dirty="0">
                <a:latin typeface="Carlito"/>
                <a:cs typeface="Carlito"/>
              </a:rPr>
              <a:t> </a:t>
            </a:r>
            <a:r>
              <a:rPr sz="2200" b="1" spc="-5" dirty="0">
                <a:latin typeface="Carlito"/>
                <a:cs typeface="Carlito"/>
              </a:rPr>
              <a:t>Development</a:t>
            </a:r>
            <a:endParaRPr sz="2200" dirty="0">
              <a:latin typeface="Carlito"/>
              <a:cs typeface="Carlito"/>
            </a:endParaRPr>
          </a:p>
        </p:txBody>
      </p:sp>
      <p:sp>
        <p:nvSpPr>
          <p:cNvPr id="22" name="object 22"/>
          <p:cNvSpPr txBox="1"/>
          <p:nvPr/>
        </p:nvSpPr>
        <p:spPr>
          <a:xfrm>
            <a:off x="2209795" y="5410189"/>
            <a:ext cx="1066800" cy="615296"/>
          </a:xfrm>
          <a:prstGeom prst="rect">
            <a:avLst/>
          </a:prstGeom>
          <a:solidFill>
            <a:srgbClr val="F9BF8E"/>
          </a:solidFill>
          <a:ln w="25399">
            <a:solidFill>
              <a:srgbClr val="F69546"/>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4</a:t>
            </a:r>
          </a:p>
        </p:txBody>
      </p:sp>
      <p:sp>
        <p:nvSpPr>
          <p:cNvPr id="23" name="object 23"/>
          <p:cNvSpPr txBox="1"/>
          <p:nvPr/>
        </p:nvSpPr>
        <p:spPr>
          <a:xfrm>
            <a:off x="1828800" y="4648190"/>
            <a:ext cx="1066795" cy="615296"/>
          </a:xfrm>
          <a:prstGeom prst="rect">
            <a:avLst/>
          </a:prstGeom>
          <a:solidFill>
            <a:srgbClr val="F69546"/>
          </a:solidFill>
          <a:ln w="25399">
            <a:solidFill>
              <a:srgbClr val="CC5200"/>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3</a:t>
            </a:r>
          </a:p>
        </p:txBody>
      </p:sp>
      <p:sp>
        <p:nvSpPr>
          <p:cNvPr id="24" name="object 24"/>
          <p:cNvSpPr txBox="1"/>
          <p:nvPr/>
        </p:nvSpPr>
        <p:spPr>
          <a:xfrm>
            <a:off x="1371600" y="3886192"/>
            <a:ext cx="1066796" cy="615296"/>
          </a:xfrm>
          <a:prstGeom prst="rect">
            <a:avLst/>
          </a:prstGeom>
          <a:solidFill>
            <a:srgbClr val="9ABA59"/>
          </a:solidFill>
          <a:ln w="25399">
            <a:solidFill>
              <a:srgbClr val="4F6028"/>
            </a:solidFill>
          </a:ln>
        </p:spPr>
        <p:txBody>
          <a:bodyPr vert="horz" wrap="square" lIns="0" tIns="55244" rIns="0" bIns="0" rtlCol="0">
            <a:spAutoFit/>
          </a:bodyPr>
          <a:lstStyle/>
          <a:p>
            <a:pPr marL="360680" marR="137160" indent="-217804">
              <a:lnSpc>
                <a:spcPct val="100699"/>
              </a:lnSpc>
              <a:spcBef>
                <a:spcPts val="434"/>
              </a:spcBef>
            </a:pPr>
            <a:r>
              <a:rPr sz="1800" spc="-5" dirty="0">
                <a:latin typeface="Carlito"/>
                <a:cs typeface="Carlito"/>
              </a:rPr>
              <a:t>Phase  </a:t>
            </a:r>
            <a:r>
              <a:rPr sz="1800" dirty="0">
                <a:latin typeface="Carlito"/>
                <a:cs typeface="Carlito"/>
              </a:rPr>
              <a:t>2</a:t>
            </a:r>
          </a:p>
        </p:txBody>
      </p:sp>
      <p:sp>
        <p:nvSpPr>
          <p:cNvPr id="25" name="object 25"/>
          <p:cNvSpPr txBox="1"/>
          <p:nvPr/>
        </p:nvSpPr>
        <p:spPr>
          <a:xfrm>
            <a:off x="990600" y="3124193"/>
            <a:ext cx="1064077" cy="615296"/>
          </a:xfrm>
          <a:prstGeom prst="rect">
            <a:avLst/>
          </a:prstGeom>
          <a:solidFill>
            <a:srgbClr val="4F80BC"/>
          </a:solidFill>
          <a:ln w="25399">
            <a:solidFill>
              <a:srgbClr val="1F497C"/>
            </a:solidFill>
          </a:ln>
        </p:spPr>
        <p:txBody>
          <a:bodyPr vert="horz" wrap="square" lIns="0" tIns="55244" rIns="0" bIns="0" rtlCol="0">
            <a:spAutoFit/>
          </a:bodyPr>
          <a:lstStyle/>
          <a:p>
            <a:pPr marL="298450" marR="137160" indent="-155575">
              <a:lnSpc>
                <a:spcPct val="100699"/>
              </a:lnSpc>
              <a:spcBef>
                <a:spcPts val="434"/>
              </a:spcBef>
            </a:pPr>
            <a:r>
              <a:rPr sz="1800" spc="-5" dirty="0">
                <a:latin typeface="Carlito"/>
                <a:cs typeface="Carlito"/>
              </a:rPr>
              <a:t>Phase  1B</a:t>
            </a:r>
            <a:endParaRPr sz="1800" dirty="0">
              <a:latin typeface="Carlito"/>
              <a:cs typeface="Carlito"/>
            </a:endParaRPr>
          </a:p>
        </p:txBody>
      </p:sp>
      <p:sp>
        <p:nvSpPr>
          <p:cNvPr id="26" name="object 26"/>
          <p:cNvSpPr txBox="1"/>
          <p:nvPr/>
        </p:nvSpPr>
        <p:spPr>
          <a:xfrm>
            <a:off x="685800" y="2362195"/>
            <a:ext cx="1066798" cy="615296"/>
          </a:xfrm>
          <a:prstGeom prst="rect">
            <a:avLst/>
          </a:prstGeom>
          <a:solidFill>
            <a:srgbClr val="4F80BC"/>
          </a:solidFill>
          <a:ln w="25399">
            <a:solidFill>
              <a:srgbClr val="1F497C"/>
            </a:solidFill>
          </a:ln>
        </p:spPr>
        <p:txBody>
          <a:bodyPr vert="horz" wrap="square" lIns="0" tIns="55244" rIns="0" bIns="0" rtlCol="0">
            <a:spAutoFit/>
          </a:bodyPr>
          <a:lstStyle/>
          <a:p>
            <a:pPr marL="294640" marR="137160" indent="-151765">
              <a:lnSpc>
                <a:spcPct val="100699"/>
              </a:lnSpc>
              <a:spcBef>
                <a:spcPts val="434"/>
              </a:spcBef>
            </a:pPr>
            <a:r>
              <a:rPr sz="1800" spc="-5" dirty="0">
                <a:latin typeface="Carlito"/>
                <a:cs typeface="Carlito"/>
              </a:rPr>
              <a:t>Phase  1A</a:t>
            </a:r>
            <a:endParaRPr sz="1800" dirty="0">
              <a:latin typeface="Carlito"/>
              <a:cs typeface="Carlito"/>
            </a:endParaRPr>
          </a:p>
        </p:txBody>
      </p:sp>
      <p:grpSp>
        <p:nvGrpSpPr>
          <p:cNvPr id="27" name="object 27"/>
          <p:cNvGrpSpPr/>
          <p:nvPr/>
        </p:nvGrpSpPr>
        <p:grpSpPr>
          <a:xfrm>
            <a:off x="411977" y="6201648"/>
            <a:ext cx="8129905" cy="219075"/>
            <a:chOff x="355599" y="6290937"/>
            <a:chExt cx="8129905" cy="219075"/>
          </a:xfrm>
        </p:grpSpPr>
        <p:sp>
          <p:nvSpPr>
            <p:cNvPr id="28" name="object 28"/>
            <p:cNvSpPr/>
            <p:nvPr/>
          </p:nvSpPr>
          <p:spPr>
            <a:xfrm>
              <a:off x="380999" y="6386487"/>
              <a:ext cx="7848600" cy="13970"/>
            </a:xfrm>
            <a:custGeom>
              <a:avLst/>
              <a:gdLst/>
              <a:ahLst/>
              <a:cxnLst/>
              <a:rect l="l" t="t" r="r" b="b"/>
              <a:pathLst>
                <a:path w="7848600" h="13970">
                  <a:moveTo>
                    <a:pt x="0" y="0"/>
                  </a:moveTo>
                  <a:lnTo>
                    <a:pt x="7848584" y="13774"/>
                  </a:lnTo>
                </a:path>
              </a:pathLst>
            </a:custGeom>
            <a:ln w="50799">
              <a:solidFill>
                <a:srgbClr val="BF0000"/>
              </a:solidFill>
            </a:ln>
          </p:spPr>
          <p:txBody>
            <a:bodyPr wrap="square" lIns="0" tIns="0" rIns="0" bIns="0" rtlCol="0"/>
            <a:lstStyle/>
            <a:p>
              <a:endParaRPr dirty="0"/>
            </a:p>
          </p:txBody>
        </p:sp>
        <p:sp>
          <p:nvSpPr>
            <p:cNvPr id="29" name="object 29"/>
            <p:cNvSpPr/>
            <p:nvPr/>
          </p:nvSpPr>
          <p:spPr>
            <a:xfrm>
              <a:off x="8229433" y="6316337"/>
              <a:ext cx="231140" cy="168275"/>
            </a:xfrm>
            <a:custGeom>
              <a:avLst/>
              <a:gdLst/>
              <a:ahLst/>
              <a:cxnLst/>
              <a:rect l="l" t="t" r="r" b="b"/>
              <a:pathLst>
                <a:path w="231140" h="168275">
                  <a:moveTo>
                    <a:pt x="0" y="167824"/>
                  </a:moveTo>
                  <a:lnTo>
                    <a:pt x="299" y="0"/>
                  </a:lnTo>
                  <a:lnTo>
                    <a:pt x="230674" y="84324"/>
                  </a:lnTo>
                  <a:lnTo>
                    <a:pt x="0" y="167824"/>
                  </a:lnTo>
                  <a:close/>
                </a:path>
              </a:pathLst>
            </a:custGeom>
            <a:solidFill>
              <a:srgbClr val="BF0000"/>
            </a:solidFill>
          </p:spPr>
          <p:txBody>
            <a:bodyPr wrap="square" lIns="0" tIns="0" rIns="0" bIns="0" rtlCol="0"/>
            <a:lstStyle/>
            <a:p>
              <a:endParaRPr dirty="0"/>
            </a:p>
          </p:txBody>
        </p:sp>
        <p:sp>
          <p:nvSpPr>
            <p:cNvPr id="30" name="object 30"/>
            <p:cNvSpPr/>
            <p:nvPr/>
          </p:nvSpPr>
          <p:spPr>
            <a:xfrm>
              <a:off x="8229433" y="6316337"/>
              <a:ext cx="231140" cy="168275"/>
            </a:xfrm>
            <a:custGeom>
              <a:avLst/>
              <a:gdLst/>
              <a:ahLst/>
              <a:cxnLst/>
              <a:rect l="l" t="t" r="r" b="b"/>
              <a:pathLst>
                <a:path w="231140" h="168275">
                  <a:moveTo>
                    <a:pt x="0" y="167824"/>
                  </a:moveTo>
                  <a:lnTo>
                    <a:pt x="230674" y="84324"/>
                  </a:lnTo>
                  <a:lnTo>
                    <a:pt x="299" y="0"/>
                  </a:lnTo>
                  <a:lnTo>
                    <a:pt x="0" y="167824"/>
                  </a:lnTo>
                  <a:close/>
                </a:path>
              </a:pathLst>
            </a:custGeom>
            <a:ln w="50799">
              <a:solidFill>
                <a:srgbClr val="BF0000"/>
              </a:solidFill>
            </a:ln>
          </p:spPr>
          <p:txBody>
            <a:bodyPr wrap="square" lIns="0" tIns="0" rIns="0" bIns="0" rtlCol="0"/>
            <a:lstStyle/>
            <a:p>
              <a:endParaRPr dirty="0"/>
            </a:p>
          </p:txBody>
        </p:sp>
      </p:grpSp>
      <p:sp>
        <p:nvSpPr>
          <p:cNvPr id="32" name="object 32"/>
          <p:cNvSpPr txBox="1">
            <a:spLocks noGrp="1"/>
          </p:cNvSpPr>
          <p:nvPr>
            <p:ph type="title"/>
          </p:nvPr>
        </p:nvSpPr>
        <p:spPr>
          <a:xfrm>
            <a:off x="1310469" y="206807"/>
            <a:ext cx="6676427" cy="629285"/>
          </a:xfrm>
          <a:prstGeom prst="rect">
            <a:avLst/>
          </a:prstGeom>
        </p:spPr>
        <p:txBody>
          <a:bodyPr vert="horz" wrap="square" lIns="0" tIns="13970" rIns="0" bIns="0" rtlCol="0">
            <a:spAutoFit/>
          </a:bodyPr>
          <a:lstStyle/>
          <a:p>
            <a:pPr marL="12700">
              <a:lnSpc>
                <a:spcPct val="100000"/>
              </a:lnSpc>
              <a:spcBef>
                <a:spcPts val="110"/>
              </a:spcBef>
            </a:pPr>
            <a:r>
              <a:rPr sz="3950" spc="-5" dirty="0"/>
              <a:t>Wraparound</a:t>
            </a:r>
            <a:r>
              <a:rPr sz="3950" spc="-25" dirty="0"/>
              <a:t> </a:t>
            </a:r>
            <a:r>
              <a:rPr sz="3950" spc="-5" dirty="0"/>
              <a:t>Implementation</a:t>
            </a:r>
            <a:endParaRPr sz="3950" dirty="0"/>
          </a:p>
        </p:txBody>
      </p:sp>
      <p:sp>
        <p:nvSpPr>
          <p:cNvPr id="33" name="object 33"/>
          <p:cNvSpPr txBox="1"/>
          <p:nvPr/>
        </p:nvSpPr>
        <p:spPr>
          <a:xfrm>
            <a:off x="454025" y="700431"/>
            <a:ext cx="8156575" cy="1434465"/>
          </a:xfrm>
          <a:prstGeom prst="rect">
            <a:avLst/>
          </a:prstGeom>
        </p:spPr>
        <p:txBody>
          <a:bodyPr vert="horz" wrap="square" lIns="0" tIns="17780" rIns="0" bIns="0" rtlCol="0">
            <a:spAutoFit/>
          </a:bodyPr>
          <a:lstStyle/>
          <a:p>
            <a:pPr marL="1903730">
              <a:lnSpc>
                <a:spcPct val="100000"/>
              </a:lnSpc>
              <a:spcBef>
                <a:spcPts val="140"/>
              </a:spcBef>
            </a:pPr>
            <a:r>
              <a:rPr sz="2750" i="1" spc="15" dirty="0">
                <a:solidFill>
                  <a:srgbClr val="59595B"/>
                </a:solidFill>
                <a:latin typeface="Carlito"/>
                <a:cs typeface="Carlito"/>
              </a:rPr>
              <a:t>What do </a:t>
            </a:r>
            <a:r>
              <a:rPr sz="2750" i="1" spc="20" dirty="0">
                <a:solidFill>
                  <a:srgbClr val="59595B"/>
                </a:solidFill>
                <a:latin typeface="Carlito"/>
                <a:cs typeface="Carlito"/>
              </a:rPr>
              <a:t>we </a:t>
            </a:r>
            <a:r>
              <a:rPr sz="2750" i="1" spc="15" dirty="0">
                <a:solidFill>
                  <a:srgbClr val="59595B"/>
                </a:solidFill>
                <a:latin typeface="Carlito"/>
                <a:cs typeface="Carlito"/>
              </a:rPr>
              <a:t>want </a:t>
            </a:r>
            <a:r>
              <a:rPr sz="2750" i="1" spc="10" dirty="0">
                <a:solidFill>
                  <a:srgbClr val="59595B"/>
                </a:solidFill>
                <a:latin typeface="Carlito"/>
                <a:cs typeface="Carlito"/>
              </a:rPr>
              <a:t>to</a:t>
            </a:r>
            <a:r>
              <a:rPr sz="2750" i="1" spc="-80" dirty="0">
                <a:solidFill>
                  <a:srgbClr val="59595B"/>
                </a:solidFill>
                <a:latin typeface="Carlito"/>
                <a:cs typeface="Carlito"/>
              </a:rPr>
              <a:t> </a:t>
            </a:r>
            <a:r>
              <a:rPr sz="2750" i="1" spc="15" dirty="0">
                <a:solidFill>
                  <a:srgbClr val="59595B"/>
                </a:solidFill>
                <a:latin typeface="Carlito"/>
                <a:cs typeface="Carlito"/>
              </a:rPr>
              <a:t>measure?</a:t>
            </a:r>
            <a:endParaRPr sz="2750" dirty="0">
              <a:latin typeface="Carlito"/>
              <a:cs typeface="Carlito"/>
            </a:endParaRPr>
          </a:p>
          <a:p>
            <a:pPr marL="12700">
              <a:lnSpc>
                <a:spcPct val="100000"/>
              </a:lnSpc>
              <a:spcBef>
                <a:spcPts val="1465"/>
              </a:spcBef>
            </a:pPr>
            <a:r>
              <a:rPr sz="2000" spc="-5" dirty="0">
                <a:solidFill>
                  <a:srgbClr val="59595B"/>
                </a:solidFill>
                <a:latin typeface="Carlito"/>
                <a:cs typeface="Carlito"/>
              </a:rPr>
              <a:t>Implementing the practice</a:t>
            </a:r>
            <a:r>
              <a:rPr sz="2000" spc="-10" dirty="0">
                <a:solidFill>
                  <a:srgbClr val="59595B"/>
                </a:solidFill>
                <a:latin typeface="Carlito"/>
                <a:cs typeface="Carlito"/>
              </a:rPr>
              <a:t> </a:t>
            </a:r>
            <a:r>
              <a:rPr sz="2000" spc="-5" dirty="0">
                <a:solidFill>
                  <a:srgbClr val="59595B"/>
                </a:solidFill>
                <a:latin typeface="Carlito"/>
                <a:cs typeface="Carlito"/>
              </a:rPr>
              <a:t>model:</a:t>
            </a:r>
            <a:endParaRPr sz="2000" dirty="0">
              <a:latin typeface="Carlito"/>
              <a:cs typeface="Carlito"/>
            </a:endParaRPr>
          </a:p>
          <a:p>
            <a:pPr marL="12700">
              <a:lnSpc>
                <a:spcPct val="100000"/>
              </a:lnSpc>
              <a:spcBef>
                <a:spcPts val="525"/>
              </a:spcBef>
            </a:pPr>
            <a:r>
              <a:rPr sz="2800" b="1" spc="-5" dirty="0">
                <a:solidFill>
                  <a:srgbClr val="59595B"/>
                </a:solidFill>
                <a:latin typeface="Carlito"/>
                <a:cs typeface="Carlito"/>
              </a:rPr>
              <a:t>The </a:t>
            </a:r>
            <a:r>
              <a:rPr sz="2800" b="1" spc="-10" dirty="0">
                <a:solidFill>
                  <a:srgbClr val="59595B"/>
                </a:solidFill>
                <a:latin typeface="Carlito"/>
                <a:cs typeface="Carlito"/>
              </a:rPr>
              <a:t>Four </a:t>
            </a:r>
            <a:r>
              <a:rPr sz="2800" b="1" spc="-5" dirty="0">
                <a:solidFill>
                  <a:srgbClr val="59595B"/>
                </a:solidFill>
                <a:latin typeface="Carlito"/>
                <a:cs typeface="Carlito"/>
              </a:rPr>
              <a:t>Phases of</a:t>
            </a:r>
            <a:r>
              <a:rPr sz="2800" b="1" spc="-20" dirty="0">
                <a:solidFill>
                  <a:srgbClr val="59595B"/>
                </a:solidFill>
                <a:latin typeface="Carlito"/>
                <a:cs typeface="Carlito"/>
              </a:rPr>
              <a:t> </a:t>
            </a:r>
            <a:r>
              <a:rPr sz="2800" b="1" spc="-5" dirty="0">
                <a:solidFill>
                  <a:srgbClr val="59595B"/>
                </a:solidFill>
                <a:latin typeface="Carlito"/>
                <a:cs typeface="Carlito"/>
              </a:rPr>
              <a:t>Wraparound</a:t>
            </a:r>
            <a:endParaRPr sz="2800" dirty="0">
              <a:latin typeface="Carlito"/>
              <a:cs typeface="Carlito"/>
            </a:endParaRPr>
          </a:p>
        </p:txBody>
      </p:sp>
      <p:sp>
        <p:nvSpPr>
          <p:cNvPr id="35" name="TextBox 34"/>
          <p:cNvSpPr txBox="1"/>
          <p:nvPr/>
        </p:nvSpPr>
        <p:spPr>
          <a:xfrm>
            <a:off x="3951056" y="6250731"/>
            <a:ext cx="914400" cy="400110"/>
          </a:xfrm>
          <a:prstGeom prst="rect">
            <a:avLst/>
          </a:prstGeom>
          <a:noFill/>
        </p:spPr>
        <p:txBody>
          <a:bodyPr wrap="square" rtlCol="0">
            <a:spAutoFit/>
          </a:bodyPr>
          <a:lstStyle/>
          <a:p>
            <a:r>
              <a:rPr lang="en-US" sz="2000" b="1" dirty="0">
                <a:latin typeface="Calibri" panose="020F0502020204030204" pitchFamily="34" charset="0"/>
              </a:rPr>
              <a:t>Time</a:t>
            </a:r>
          </a:p>
        </p:txBody>
      </p:sp>
      <p:sp>
        <p:nvSpPr>
          <p:cNvPr id="37"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8" name="object 8"/>
          <p:cNvSpPr txBox="1"/>
          <p:nvPr/>
        </p:nvSpPr>
        <p:spPr>
          <a:xfrm>
            <a:off x="8658207" y="6656024"/>
            <a:ext cx="192405" cy="230832"/>
          </a:xfrm>
          <a:prstGeom prst="rect">
            <a:avLst/>
          </a:prstGeom>
        </p:spPr>
        <p:txBody>
          <a:bodyPr vert="horz" wrap="square" lIns="0" tIns="0" rIns="0" bIns="0" rtlCol="0">
            <a:spAutoFit/>
          </a:bodyPr>
          <a:lstStyle/>
          <a:p>
            <a:pPr marL="38100">
              <a:lnSpc>
                <a:spcPts val="1810"/>
              </a:lnSpc>
            </a:pPr>
            <a:r>
              <a:rPr lang="en-US" dirty="0">
                <a:solidFill>
                  <a:srgbClr val="FFFFFF"/>
                </a:solidFill>
                <a:latin typeface="Carlito"/>
                <a:cs typeface="Carlito"/>
              </a:rPr>
              <a:t>4</a:t>
            </a:r>
            <a:endParaRPr sz="1800" dirty="0">
              <a:latin typeface="Carlito"/>
              <a:cs typeface="Carlito"/>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1" y="125385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p:nvPr/>
        </p:nvSpPr>
        <p:spPr>
          <a:xfrm>
            <a:off x="152400" y="1328787"/>
            <a:ext cx="8991599" cy="5511765"/>
          </a:xfrm>
          <a:prstGeom prst="rect">
            <a:avLst/>
          </a:prstGeom>
        </p:spPr>
        <p:txBody>
          <a:bodyPr vert="horz" wrap="square" lIns="0" tIns="78740" rIns="0" bIns="0" rtlCol="0">
            <a:spAutoFit/>
          </a:bodyPr>
          <a:lstStyle/>
          <a:p>
            <a:pPr marL="12065" marR="587375">
              <a:lnSpc>
                <a:spcPts val="2750"/>
              </a:lnSpc>
              <a:spcBef>
                <a:spcPts val="620"/>
              </a:spcBef>
              <a:buSzPct val="129629"/>
              <a:tabLst>
                <a:tab pos="288290" algn="l"/>
              </a:tabLst>
            </a:pPr>
            <a:r>
              <a:rPr lang="en-US" sz="2500" b="1" spc="15" dirty="0" smtClean="0">
                <a:latin typeface="Arial"/>
                <a:cs typeface="Arial"/>
              </a:rPr>
              <a:t>Outcomes-Based</a:t>
            </a:r>
            <a:endParaRPr lang="en-US" sz="2350" spc="15" dirty="0" smtClean="0">
              <a:latin typeface="Arial"/>
              <a:cs typeface="Arial"/>
            </a:endParaRPr>
          </a:p>
          <a:p>
            <a:pPr marL="12065" marR="587375">
              <a:lnSpc>
                <a:spcPts val="2750"/>
              </a:lnSpc>
              <a:spcBef>
                <a:spcPts val="620"/>
              </a:spcBef>
              <a:buSzPct val="129629"/>
              <a:tabLst>
                <a:tab pos="288290" algn="l"/>
              </a:tabLst>
            </a:pPr>
            <a:r>
              <a:rPr lang="en-US" sz="2200" spc="15" dirty="0" smtClean="0">
                <a:latin typeface="Arial"/>
                <a:cs typeface="Arial"/>
              </a:rPr>
              <a:t>Four of the five areas had a slight to moderate increase from 2020.</a:t>
            </a:r>
          </a:p>
          <a:p>
            <a:pPr marL="354965" marR="587375" indent="-342900">
              <a:spcBef>
                <a:spcPts val="620"/>
              </a:spcBef>
              <a:buSzPct val="100000"/>
              <a:buFont typeface="Arial" panose="020B0604020202020204" pitchFamily="34" charset="0"/>
              <a:buChar char="•"/>
              <a:tabLst>
                <a:tab pos="288290" algn="l"/>
              </a:tabLst>
            </a:pPr>
            <a:r>
              <a:rPr lang="en-US" sz="2000" spc="15" dirty="0" smtClean="0">
                <a:latin typeface="Arial"/>
                <a:cs typeface="Arial"/>
              </a:rPr>
              <a:t>Able to find services or strategies to keep child in the community over the long term – 88% agreed vs 82% in 2020. There was a decrease in new placements in institutions (12%) – down 4% from 2020.</a:t>
            </a:r>
          </a:p>
          <a:p>
            <a:pPr marL="12065" marR="12065">
              <a:spcBef>
                <a:spcPts val="5"/>
              </a:spcBef>
              <a:buSzPct val="129629"/>
              <a:tabLst>
                <a:tab pos="288290" algn="l"/>
              </a:tabLst>
            </a:pPr>
            <a:endParaRPr lang="en-US" sz="2500" b="1" dirty="0" smtClean="0">
              <a:latin typeface="Arial" panose="020B0604020202020204" pitchFamily="34" charset="0"/>
              <a:cs typeface="Arial" panose="020B0604020202020204" pitchFamily="34" charset="0"/>
            </a:endParaRPr>
          </a:p>
          <a:p>
            <a:pPr marL="12065" marR="12065">
              <a:spcBef>
                <a:spcPts val="5"/>
              </a:spcBef>
              <a:buSzPct val="129629"/>
              <a:tabLst>
                <a:tab pos="288290" algn="l"/>
              </a:tabLst>
            </a:pPr>
            <a:r>
              <a:rPr lang="en-US" sz="2500" b="1" dirty="0" smtClean="0">
                <a:latin typeface="Arial" panose="020B0604020202020204" pitchFamily="34" charset="0"/>
                <a:cs typeface="Arial" panose="020B0604020202020204" pitchFamily="34" charset="0"/>
              </a:rPr>
              <a:t>Strength and Family Driven</a:t>
            </a:r>
          </a:p>
          <a:p>
            <a:pPr marL="12065" marR="12065">
              <a:spcBef>
                <a:spcPts val="5"/>
              </a:spcBef>
              <a:buSzPct val="129629"/>
              <a:tabLst>
                <a:tab pos="288290" algn="l"/>
              </a:tabLst>
            </a:pPr>
            <a:r>
              <a:rPr lang="en-US" sz="2000" dirty="0" smtClean="0">
                <a:latin typeface="Arial" panose="020B0604020202020204" pitchFamily="34" charset="0"/>
                <a:cs typeface="Arial" panose="020B0604020202020204" pitchFamily="34" charset="0"/>
              </a:rPr>
              <a:t>One area showed a moderate increase from 2020; Sometimes feel members of my team do not understand me (10%) – improving by 5% from 2020.</a:t>
            </a:r>
          </a:p>
          <a:p>
            <a:pPr marL="12065" marR="12065">
              <a:spcBef>
                <a:spcPts val="5"/>
              </a:spcBef>
              <a:buSzPct val="129629"/>
              <a:tabLst>
                <a:tab pos="288290" algn="l"/>
              </a:tabLst>
            </a:pPr>
            <a:endParaRPr lang="en-US" sz="800" dirty="0">
              <a:latin typeface="Arial" panose="020B0604020202020204" pitchFamily="34" charset="0"/>
              <a:cs typeface="Arial" panose="020B0604020202020204" pitchFamily="34" charset="0"/>
            </a:endParaRPr>
          </a:p>
          <a:p>
            <a:pPr marL="12065" marR="12065">
              <a:spcBef>
                <a:spcPts val="5"/>
              </a:spcBef>
              <a:buSzPct val="129629"/>
              <a:tabLst>
                <a:tab pos="288290" algn="l"/>
              </a:tabLst>
            </a:pPr>
            <a:endParaRPr lang="en-US" sz="2500" b="1" dirty="0" smtClean="0">
              <a:latin typeface="Arial" panose="020B0604020202020204" pitchFamily="34" charset="0"/>
              <a:cs typeface="Arial" panose="020B0604020202020204" pitchFamily="34" charset="0"/>
            </a:endParaRPr>
          </a:p>
          <a:p>
            <a:pPr marL="12065" marR="12065">
              <a:spcBef>
                <a:spcPts val="5"/>
              </a:spcBef>
              <a:buSzPct val="129629"/>
              <a:tabLst>
                <a:tab pos="288290" algn="l"/>
              </a:tabLst>
            </a:pPr>
            <a:r>
              <a:rPr lang="en-US" sz="2500" b="1" dirty="0" smtClean="0">
                <a:latin typeface="Arial" panose="020B0604020202020204" pitchFamily="34" charset="0"/>
                <a:cs typeface="Arial" panose="020B0604020202020204" pitchFamily="34" charset="0"/>
              </a:rPr>
              <a:t>Effective Teamwork</a:t>
            </a:r>
          </a:p>
          <a:p>
            <a:pPr marL="12065" marR="12065" lvl="0">
              <a:spcBef>
                <a:spcPts val="5"/>
              </a:spcBef>
              <a:buSzPct val="129629"/>
              <a:tabLst>
                <a:tab pos="288290" algn="l"/>
              </a:tabLst>
            </a:pPr>
            <a:r>
              <a:rPr lang="en-US" sz="2000" dirty="0" smtClean="0">
                <a:solidFill>
                  <a:prstClr val="black"/>
                </a:solidFill>
                <a:latin typeface="Arial" panose="020B0604020202020204" pitchFamily="34" charset="0"/>
                <a:cs typeface="Arial" panose="020B0604020202020204" pitchFamily="34" charset="0"/>
              </a:rPr>
              <a:t>Members sometimes don’t do the assigned tasks (6%) – improved by 5% from 2020.</a:t>
            </a:r>
            <a:endParaRPr lang="en-US" sz="2000" dirty="0">
              <a:solidFill>
                <a:prstClr val="black"/>
              </a:solidFill>
              <a:latin typeface="Arial" panose="020B0604020202020204" pitchFamily="34" charset="0"/>
              <a:cs typeface="Arial" panose="020B0604020202020204" pitchFamily="34" charset="0"/>
            </a:endParaRPr>
          </a:p>
          <a:p>
            <a:pPr marL="12065" marR="12065">
              <a:spcBef>
                <a:spcPts val="5"/>
              </a:spcBef>
              <a:buSzPct val="129629"/>
              <a:tabLst>
                <a:tab pos="288290" algn="l"/>
              </a:tabLst>
            </a:pPr>
            <a:endParaRPr sz="2500" b="1" dirty="0">
              <a:latin typeface="Arial" panose="020B0604020202020204" pitchFamily="34" charset="0"/>
              <a:cs typeface="Arial" panose="020B0604020202020204" pitchFamily="34" charset="0"/>
            </a:endParaRPr>
          </a:p>
        </p:txBody>
      </p:sp>
      <p:sp>
        <p:nvSpPr>
          <p:cNvPr id="7" name="object 7"/>
          <p:cNvSpPr txBox="1">
            <a:spLocks noGrp="1"/>
          </p:cNvSpPr>
          <p:nvPr>
            <p:ph type="title"/>
          </p:nvPr>
        </p:nvSpPr>
        <p:spPr>
          <a:xfrm>
            <a:off x="3473128" y="431671"/>
            <a:ext cx="3842072" cy="695960"/>
          </a:xfrm>
          <a:prstGeom prst="rect">
            <a:avLst/>
          </a:prstGeom>
        </p:spPr>
        <p:txBody>
          <a:bodyPr vert="horz" wrap="square" lIns="0" tIns="12700" rIns="0" bIns="0" rtlCol="0">
            <a:spAutoFit/>
          </a:bodyPr>
          <a:lstStyle/>
          <a:p>
            <a:pPr marL="12700">
              <a:lnSpc>
                <a:spcPct val="100000"/>
              </a:lnSpc>
              <a:spcBef>
                <a:spcPts val="100"/>
              </a:spcBef>
            </a:pPr>
            <a:r>
              <a:rPr sz="4400" spc="-5" dirty="0"/>
              <a:t>Strengths</a:t>
            </a:r>
            <a:endParaRPr sz="4400" dirty="0"/>
          </a:p>
        </p:txBody>
      </p:sp>
      <p:sp>
        <p:nvSpPr>
          <p:cNvPr id="8" name="object 8"/>
          <p:cNvSpPr/>
          <p:nvPr/>
        </p:nvSpPr>
        <p:spPr>
          <a:xfrm>
            <a:off x="239612" y="287792"/>
            <a:ext cx="2005891" cy="805981"/>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43</a:t>
            </a: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1082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pSp>
        <p:nvGrpSpPr>
          <p:cNvPr id="5" name="object 5"/>
          <p:cNvGrpSpPr/>
          <p:nvPr/>
        </p:nvGrpSpPr>
        <p:grpSpPr>
          <a:xfrm>
            <a:off x="152400" y="1554520"/>
            <a:ext cx="9143999" cy="4760925"/>
            <a:chOff x="457199" y="1600196"/>
            <a:chExt cx="8610600" cy="4953000"/>
          </a:xfrm>
        </p:grpSpPr>
        <p:sp>
          <p:nvSpPr>
            <p:cNvPr id="6" name="object 6"/>
            <p:cNvSpPr/>
            <p:nvPr/>
          </p:nvSpPr>
          <p:spPr>
            <a:xfrm>
              <a:off x="7905387" y="5596555"/>
              <a:ext cx="997525" cy="899562"/>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457199" y="1600196"/>
              <a:ext cx="8610600" cy="4953000"/>
            </a:xfrm>
            <a:custGeom>
              <a:avLst/>
              <a:gdLst/>
              <a:ahLst/>
              <a:cxnLst/>
              <a:rect l="l" t="t" r="r" b="b"/>
              <a:pathLst>
                <a:path w="8610600" h="4953000">
                  <a:moveTo>
                    <a:pt x="8610582" y="4952990"/>
                  </a:moveTo>
                  <a:lnTo>
                    <a:pt x="0" y="4952990"/>
                  </a:lnTo>
                  <a:lnTo>
                    <a:pt x="0" y="0"/>
                  </a:lnTo>
                  <a:lnTo>
                    <a:pt x="8610582" y="0"/>
                  </a:lnTo>
                  <a:lnTo>
                    <a:pt x="8610582" y="4952990"/>
                  </a:lnTo>
                  <a:close/>
                </a:path>
              </a:pathLst>
            </a:custGeom>
            <a:solidFill>
              <a:srgbClr val="FFFFFF"/>
            </a:solidFill>
          </p:spPr>
          <p:txBody>
            <a:bodyPr wrap="square" lIns="0" tIns="0" rIns="0" bIns="0" rtlCol="0"/>
            <a:lstStyle/>
            <a:p>
              <a:endParaRPr dirty="0"/>
            </a:p>
          </p:txBody>
        </p:sp>
      </p:grpSp>
      <p:sp>
        <p:nvSpPr>
          <p:cNvPr id="8" name="object 8"/>
          <p:cNvSpPr txBox="1"/>
          <p:nvPr/>
        </p:nvSpPr>
        <p:spPr>
          <a:xfrm>
            <a:off x="213336" y="1309688"/>
            <a:ext cx="8968897" cy="5541325"/>
          </a:xfrm>
          <a:prstGeom prst="rect">
            <a:avLst/>
          </a:prstGeom>
        </p:spPr>
        <p:txBody>
          <a:bodyPr vert="horz" wrap="square" lIns="0" tIns="81915" rIns="0" bIns="0" rtlCol="0">
            <a:spAutoFit/>
          </a:bodyPr>
          <a:lstStyle/>
          <a:p>
            <a:pPr marL="285750" marR="5080" indent="-273685">
              <a:lnSpc>
                <a:spcPct val="106700"/>
              </a:lnSpc>
              <a:spcBef>
                <a:spcPts val="1325"/>
              </a:spcBef>
              <a:buSzPct val="128571"/>
              <a:buFont typeface="Arial"/>
              <a:buChar char="•"/>
              <a:tabLst>
                <a:tab pos="286385" algn="l"/>
              </a:tabLst>
            </a:pPr>
            <a:r>
              <a:rPr sz="2000" spc="-5" dirty="0" smtClean="0">
                <a:latin typeface="Carlito"/>
                <a:cs typeface="Carlito"/>
              </a:rPr>
              <a:t>Caregivers </a:t>
            </a:r>
            <a:r>
              <a:rPr lang="en-US" sz="2000" spc="-5" dirty="0" smtClean="0">
                <a:latin typeface="Carlito"/>
                <a:cs typeface="Carlito"/>
              </a:rPr>
              <a:t>continue to </a:t>
            </a:r>
            <a:r>
              <a:rPr sz="2000" spc="-5" dirty="0" smtClean="0">
                <a:latin typeface="Carlito"/>
                <a:cs typeface="Carlito"/>
              </a:rPr>
              <a:t>report </a:t>
            </a:r>
            <a:r>
              <a:rPr sz="2000" spc="-10" dirty="0">
                <a:latin typeface="Carlito"/>
                <a:cs typeface="Carlito"/>
              </a:rPr>
              <a:t>that </a:t>
            </a:r>
            <a:r>
              <a:rPr sz="2000" spc="-5" dirty="0">
                <a:latin typeface="Carlito"/>
                <a:cs typeface="Carlito"/>
              </a:rPr>
              <a:t>natural supports </a:t>
            </a:r>
            <a:r>
              <a:rPr sz="2000" dirty="0">
                <a:latin typeface="Carlito"/>
                <a:cs typeface="Carlito"/>
              </a:rPr>
              <a:t>are </a:t>
            </a:r>
            <a:r>
              <a:rPr lang="en-US" sz="2000" dirty="0" smtClean="0">
                <a:latin typeface="Carlito"/>
                <a:cs typeface="Carlito"/>
              </a:rPr>
              <a:t>not a consistent </a:t>
            </a:r>
            <a:r>
              <a:rPr sz="2000" spc="-5" dirty="0" smtClean="0">
                <a:latin typeface="Carlito"/>
                <a:cs typeface="Carlito"/>
              </a:rPr>
              <a:t>part of </a:t>
            </a:r>
            <a:r>
              <a:rPr sz="2000" spc="-10" dirty="0">
                <a:latin typeface="Carlito"/>
                <a:cs typeface="Carlito"/>
              </a:rPr>
              <a:t>their</a:t>
            </a:r>
            <a:r>
              <a:rPr sz="2000" spc="-15" dirty="0">
                <a:latin typeface="Carlito"/>
                <a:cs typeface="Carlito"/>
              </a:rPr>
              <a:t> </a:t>
            </a:r>
            <a:r>
              <a:rPr sz="2000" spc="-5" dirty="0" smtClean="0">
                <a:latin typeface="Carlito"/>
                <a:cs typeface="Carlito"/>
              </a:rPr>
              <a:t>teams</a:t>
            </a:r>
            <a:r>
              <a:rPr lang="en-US" sz="2000" spc="-5" dirty="0" smtClean="0">
                <a:latin typeface="Carlito"/>
                <a:cs typeface="Carlito"/>
              </a:rPr>
              <a:t>, with one respondent commenting she wasn’t aware they could be. </a:t>
            </a:r>
          </a:p>
          <a:p>
            <a:pPr marL="285750" marR="5080" indent="-273685">
              <a:lnSpc>
                <a:spcPct val="106700"/>
              </a:lnSpc>
              <a:spcBef>
                <a:spcPts val="1325"/>
              </a:spcBef>
              <a:buSzPct val="128571"/>
              <a:buFont typeface="Arial"/>
              <a:buChar char="•"/>
              <a:tabLst>
                <a:tab pos="286385" algn="l"/>
              </a:tabLst>
            </a:pPr>
            <a:r>
              <a:rPr lang="en-US" sz="2000" spc="-5" dirty="0" smtClean="0">
                <a:latin typeface="Carlito"/>
                <a:cs typeface="Carlito"/>
              </a:rPr>
              <a:t>There was a slight decrease in caregivers feeling wraparound </a:t>
            </a:r>
            <a:r>
              <a:rPr lang="en-US" sz="2000" spc="-5" dirty="0">
                <a:latin typeface="Carlito"/>
                <a:cs typeface="Carlito"/>
              </a:rPr>
              <a:t>has increased the support </a:t>
            </a:r>
            <a:r>
              <a:rPr lang="en-US" sz="2000" spc="-5" dirty="0" smtClean="0">
                <a:latin typeface="Carlito"/>
                <a:cs typeface="Carlito"/>
              </a:rPr>
              <a:t>their child/family gets from friends and family (62%) down 7% from 2020.</a:t>
            </a:r>
            <a:endParaRPr sz="2000" dirty="0">
              <a:latin typeface="Carlito"/>
              <a:cs typeface="Carlito"/>
            </a:endParaRPr>
          </a:p>
          <a:p>
            <a:pPr marL="285750" marR="170180" indent="-273685">
              <a:lnSpc>
                <a:spcPct val="106700"/>
              </a:lnSpc>
              <a:spcBef>
                <a:spcPts val="1155"/>
              </a:spcBef>
              <a:buSzPct val="128571"/>
              <a:buFont typeface="Arial"/>
              <a:buChar char="•"/>
              <a:tabLst>
                <a:tab pos="286385" algn="l"/>
              </a:tabLst>
            </a:pPr>
            <a:r>
              <a:rPr sz="2000" spc="-5" dirty="0">
                <a:latin typeface="Carlito"/>
                <a:cs typeface="Carlito"/>
              </a:rPr>
              <a:t>Caregivers express </a:t>
            </a:r>
            <a:r>
              <a:rPr lang="en-US" sz="2000" spc="-5" dirty="0" smtClean="0">
                <a:latin typeface="Carlito"/>
                <a:cs typeface="Carlito"/>
              </a:rPr>
              <a:t>concern</a:t>
            </a:r>
            <a:r>
              <a:rPr sz="2000" spc="-5" dirty="0" smtClean="0">
                <a:latin typeface="Carlito"/>
                <a:cs typeface="Carlito"/>
              </a:rPr>
              <a:t> </a:t>
            </a:r>
            <a:r>
              <a:rPr sz="2000" spc="-10" dirty="0">
                <a:latin typeface="Carlito"/>
                <a:cs typeface="Carlito"/>
              </a:rPr>
              <a:t>that the </a:t>
            </a:r>
            <a:r>
              <a:rPr lang="en-US" sz="2000" spc="-10" dirty="0" smtClean="0">
                <a:latin typeface="Carlito"/>
                <a:cs typeface="Carlito"/>
              </a:rPr>
              <a:t>service will end before they are ready or that the </a:t>
            </a:r>
            <a:r>
              <a:rPr sz="2000" spc="-5" dirty="0" smtClean="0">
                <a:latin typeface="Carlito"/>
                <a:cs typeface="Carlito"/>
              </a:rPr>
              <a:t>process </a:t>
            </a:r>
            <a:r>
              <a:rPr sz="2000" spc="-5" dirty="0">
                <a:latin typeface="Carlito"/>
                <a:cs typeface="Carlito"/>
              </a:rPr>
              <a:t>is </a:t>
            </a:r>
            <a:r>
              <a:rPr sz="2000" spc="-10" dirty="0">
                <a:latin typeface="Carlito"/>
                <a:cs typeface="Carlito"/>
              </a:rPr>
              <a:t>too </a:t>
            </a:r>
            <a:r>
              <a:rPr sz="2000" spc="-5" dirty="0" smtClean="0">
                <a:latin typeface="Carlito"/>
                <a:cs typeface="Carlito"/>
              </a:rPr>
              <a:t>short</a:t>
            </a:r>
            <a:r>
              <a:rPr lang="en-US" sz="2000" spc="-5" dirty="0" smtClean="0">
                <a:latin typeface="Carlito"/>
                <a:cs typeface="Carlito"/>
              </a:rPr>
              <a:t> (scores and comments).</a:t>
            </a:r>
            <a:r>
              <a:rPr sz="2000" spc="-5" dirty="0" smtClean="0">
                <a:latin typeface="Carlito"/>
                <a:cs typeface="Carlito"/>
              </a:rPr>
              <a:t>  </a:t>
            </a:r>
            <a:endParaRPr lang="en-US" sz="2000" spc="-5" dirty="0" smtClean="0">
              <a:latin typeface="Carlito"/>
              <a:cs typeface="Carlito"/>
            </a:endParaRPr>
          </a:p>
          <a:p>
            <a:pPr marL="285750" marR="170180" indent="-273685">
              <a:lnSpc>
                <a:spcPct val="106700"/>
              </a:lnSpc>
              <a:spcBef>
                <a:spcPts val="1155"/>
              </a:spcBef>
              <a:buSzPct val="128571"/>
              <a:buFont typeface="Arial"/>
              <a:buChar char="•"/>
              <a:tabLst>
                <a:tab pos="286385" algn="l"/>
              </a:tabLst>
            </a:pPr>
            <a:r>
              <a:rPr lang="en-US" sz="2000" spc="-5" dirty="0" smtClean="0">
                <a:latin typeface="Carlito"/>
                <a:cs typeface="Carlito"/>
              </a:rPr>
              <a:t>Covid was mentioned as a particular challenge/issue, particularly with regard to setting up services, as well as the limitations of online/virtual meetings.</a:t>
            </a:r>
          </a:p>
          <a:p>
            <a:pPr marL="285750" marR="170180" indent="-273685">
              <a:lnSpc>
                <a:spcPct val="106700"/>
              </a:lnSpc>
              <a:spcBef>
                <a:spcPts val="1155"/>
              </a:spcBef>
              <a:buSzPct val="128571"/>
              <a:buFont typeface="Arial"/>
              <a:buChar char="•"/>
              <a:tabLst>
                <a:tab pos="286385" algn="l"/>
              </a:tabLst>
            </a:pPr>
            <a:r>
              <a:rPr lang="en-US" sz="2000" spc="-5" dirty="0" smtClean="0">
                <a:latin typeface="Carlito"/>
                <a:cs typeface="Carlito"/>
              </a:rPr>
              <a:t>There was a slight decrease in caregiver indicating the family had a major role in choosing team members</a:t>
            </a:r>
            <a:r>
              <a:rPr lang="en-US" sz="2000" spc="-5" dirty="0">
                <a:latin typeface="Carlito"/>
                <a:cs typeface="Carlito"/>
              </a:rPr>
              <a:t> </a:t>
            </a:r>
            <a:r>
              <a:rPr lang="en-US" sz="2000" dirty="0" smtClean="0">
                <a:latin typeface="Arial" panose="020B0604020202020204" pitchFamily="34" charset="0"/>
                <a:cs typeface="Arial" panose="020B0604020202020204" pitchFamily="34" charset="0"/>
              </a:rPr>
              <a:t>(65</a:t>
            </a:r>
            <a:r>
              <a:rPr lang="en-US" sz="2000" dirty="0">
                <a:latin typeface="Arial" panose="020B0604020202020204" pitchFamily="34" charset="0"/>
                <a:cs typeface="Arial" panose="020B0604020202020204" pitchFamily="34" charset="0"/>
              </a:rPr>
              <a:t>%) – down 7%. </a:t>
            </a:r>
          </a:p>
          <a:p>
            <a:pPr marL="285750" marR="170180" indent="-273685">
              <a:lnSpc>
                <a:spcPct val="106700"/>
              </a:lnSpc>
              <a:spcBef>
                <a:spcPts val="1155"/>
              </a:spcBef>
              <a:buSzPct val="128571"/>
              <a:buFont typeface="Arial"/>
              <a:buChar char="•"/>
              <a:tabLst>
                <a:tab pos="286385" algn="l"/>
              </a:tabLst>
            </a:pPr>
            <a:endParaRPr sz="2400" dirty="0">
              <a:latin typeface="Carlito"/>
              <a:cs typeface="Carlito"/>
            </a:endParaRPr>
          </a:p>
        </p:txBody>
      </p:sp>
      <p:sp>
        <p:nvSpPr>
          <p:cNvPr id="9" name="object 9"/>
          <p:cNvSpPr txBox="1">
            <a:spLocks noGrp="1"/>
          </p:cNvSpPr>
          <p:nvPr>
            <p:ph type="title"/>
          </p:nvPr>
        </p:nvSpPr>
        <p:spPr>
          <a:xfrm>
            <a:off x="2730038" y="431671"/>
            <a:ext cx="6413962" cy="695960"/>
          </a:xfrm>
          <a:prstGeom prst="rect">
            <a:avLst/>
          </a:prstGeom>
        </p:spPr>
        <p:txBody>
          <a:bodyPr vert="horz" wrap="square" lIns="0" tIns="12700" rIns="0" bIns="0" rtlCol="0">
            <a:spAutoFit/>
          </a:bodyPr>
          <a:lstStyle/>
          <a:p>
            <a:pPr marL="12700">
              <a:lnSpc>
                <a:spcPct val="100000"/>
              </a:lnSpc>
              <a:spcBef>
                <a:spcPts val="100"/>
              </a:spcBef>
            </a:pPr>
            <a:r>
              <a:rPr sz="4400" spc="-10" dirty="0"/>
              <a:t>Areas </a:t>
            </a:r>
            <a:r>
              <a:rPr sz="4400" spc="-5" dirty="0"/>
              <a:t>for</a:t>
            </a:r>
            <a:r>
              <a:rPr sz="4400" spc="-85" dirty="0"/>
              <a:t> </a:t>
            </a:r>
            <a:r>
              <a:rPr sz="4400" spc="-5" dirty="0"/>
              <a:t>Improvement</a:t>
            </a:r>
            <a:endParaRPr sz="4400" dirty="0"/>
          </a:p>
        </p:txBody>
      </p:sp>
      <p:sp>
        <p:nvSpPr>
          <p:cNvPr id="10" name="object 10"/>
          <p:cNvSpPr/>
          <p:nvPr/>
        </p:nvSpPr>
        <p:spPr>
          <a:xfrm>
            <a:off x="239612" y="287792"/>
            <a:ext cx="2005891" cy="805981"/>
          </a:xfrm>
          <a:prstGeom prst="rect">
            <a:avLst/>
          </a:prstGeom>
          <a:blipFill>
            <a:blip r:embed="rId3"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45</a:t>
            </a:r>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ctrTitle"/>
          </p:nvPr>
        </p:nvSpPr>
        <p:spPr>
          <a:xfrm>
            <a:off x="469687" y="2790510"/>
            <a:ext cx="8674313" cy="443711"/>
          </a:xfrm>
          <a:prstGeom prst="rect">
            <a:avLst/>
          </a:prstGeom>
        </p:spPr>
        <p:txBody>
          <a:bodyPr vert="horz" wrap="square" lIns="0" tIns="12700" rIns="0" bIns="0" rtlCol="0">
            <a:spAutoFit/>
          </a:bodyPr>
          <a:lstStyle/>
          <a:p>
            <a:pPr marL="196215">
              <a:lnSpc>
                <a:spcPct val="100000"/>
              </a:lnSpc>
              <a:spcBef>
                <a:spcPts val="100"/>
              </a:spcBef>
            </a:pPr>
            <a:r>
              <a:rPr spc="-5" dirty="0"/>
              <a:t>TEAM OBSERVATION MEASURE, VERSION</a:t>
            </a:r>
            <a:r>
              <a:rPr spc="-80" dirty="0"/>
              <a:t> </a:t>
            </a:r>
            <a:r>
              <a:rPr dirty="0"/>
              <a:t>2</a:t>
            </a:r>
          </a:p>
        </p:txBody>
      </p:sp>
      <p:sp>
        <p:nvSpPr>
          <p:cNvPr id="6" name="object 6"/>
          <p:cNvSpPr txBox="1"/>
          <p:nvPr/>
        </p:nvSpPr>
        <p:spPr>
          <a:xfrm>
            <a:off x="3048000" y="3352800"/>
            <a:ext cx="32797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Massachusetts</a:t>
            </a:r>
            <a:r>
              <a:rPr sz="2400" spc="-85" dirty="0">
                <a:latin typeface="Carlito"/>
                <a:cs typeface="Carlito"/>
              </a:rPr>
              <a:t> </a:t>
            </a:r>
            <a:r>
              <a:rPr sz="2400" spc="-5" dirty="0">
                <a:latin typeface="Carlito"/>
                <a:cs typeface="Carlito"/>
              </a:rPr>
              <a:t>Fidelity</a:t>
            </a:r>
            <a:endParaRPr sz="2400" dirty="0">
              <a:latin typeface="Carlito"/>
              <a:cs typeface="Carlito"/>
            </a:endParaRPr>
          </a:p>
        </p:txBody>
      </p:sp>
      <p:sp>
        <p:nvSpPr>
          <p:cNvPr id="7" name="object 7"/>
          <p:cNvSpPr/>
          <p:nvPr/>
        </p:nvSpPr>
        <p:spPr>
          <a:xfrm>
            <a:off x="3366396" y="485788"/>
            <a:ext cx="2456839" cy="1072065"/>
          </a:xfrm>
          <a:prstGeom prst="rect">
            <a:avLst/>
          </a:prstGeom>
          <a:blipFill>
            <a:blip r:embed="rId2" cstate="print"/>
            <a:stretch>
              <a:fillRect/>
            </a:stretch>
          </a:blipFill>
        </p:spPr>
        <p:txBody>
          <a:bodyPr wrap="square" lIns="0" tIns="0" rIns="0" bIns="0" rtlCol="0"/>
          <a:lstStyle/>
          <a:p>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46</a:t>
            </a: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aphicFrame>
        <p:nvGraphicFramePr>
          <p:cNvPr id="6" name="object 6"/>
          <p:cNvGraphicFramePr>
            <a:graphicFrameLocks noGrp="1"/>
          </p:cNvGraphicFramePr>
          <p:nvPr>
            <p:extLst>
              <p:ext uri="{D42A27DB-BD31-4B8C-83A1-F6EECF244321}">
                <p14:modId xmlns:p14="http://schemas.microsoft.com/office/powerpoint/2010/main" val="2369851199"/>
              </p:ext>
            </p:extLst>
          </p:nvPr>
        </p:nvGraphicFramePr>
        <p:xfrm>
          <a:off x="1254123" y="2538774"/>
          <a:ext cx="6635753" cy="2964073"/>
        </p:xfrm>
        <a:graphic>
          <a:graphicData uri="http://schemas.openxmlformats.org/drawingml/2006/table">
            <a:tbl>
              <a:tblPr firstRow="1" bandRow="1">
                <a:tableStyleId>{2D5ABB26-0587-4C30-8999-92F81FD0307C}</a:tableStyleId>
              </a:tblPr>
              <a:tblGrid>
                <a:gridCol w="2552710"/>
                <a:gridCol w="2083318"/>
                <a:gridCol w="1999725"/>
              </a:tblGrid>
              <a:tr h="489849">
                <a:tc>
                  <a:txBody>
                    <a:bodyPr/>
                    <a:lstStyle/>
                    <a:p>
                      <a:pPr marL="774700">
                        <a:lnSpc>
                          <a:spcPct val="100000"/>
                        </a:lnSpc>
                        <a:spcBef>
                          <a:spcPts val="645"/>
                        </a:spcBef>
                      </a:pPr>
                      <a:r>
                        <a:rPr sz="2000" b="1" spc="-5" dirty="0">
                          <a:solidFill>
                            <a:srgbClr val="FFFFFF"/>
                          </a:solidFill>
                          <a:latin typeface="Carlito"/>
                          <a:cs typeface="Carlito"/>
                        </a:rPr>
                        <a:t>Type of</a:t>
                      </a:r>
                      <a:r>
                        <a:rPr sz="2000" b="1" spc="-20" dirty="0">
                          <a:solidFill>
                            <a:srgbClr val="FFFFFF"/>
                          </a:solidFill>
                          <a:latin typeface="Carlito"/>
                          <a:cs typeface="Carlito"/>
                        </a:rPr>
                        <a:t> </a:t>
                      </a:r>
                      <a:r>
                        <a:rPr sz="2000" b="1" dirty="0">
                          <a:solidFill>
                            <a:srgbClr val="FFFFFF"/>
                          </a:solidFill>
                          <a:latin typeface="Carlito"/>
                          <a:cs typeface="Carlito"/>
                        </a:rPr>
                        <a:t>Meeting</a:t>
                      </a:r>
                      <a:endParaRPr sz="2000" dirty="0">
                        <a:latin typeface="Carlito"/>
                        <a:cs typeface="Carlito"/>
                      </a:endParaRPr>
                    </a:p>
                  </a:txBody>
                  <a:tcPr marL="0" marR="0" marT="819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645"/>
                        </a:spcBef>
                      </a:pPr>
                      <a:r>
                        <a:rPr sz="2000" b="1" spc="-5" dirty="0">
                          <a:solidFill>
                            <a:srgbClr val="FFFFFF"/>
                          </a:solidFill>
                          <a:latin typeface="Carlito"/>
                          <a:cs typeface="Carlito"/>
                        </a:rPr>
                        <a:t>Percent</a:t>
                      </a:r>
                      <a:endParaRPr sz="2000" dirty="0">
                        <a:latin typeface="Carlito"/>
                        <a:cs typeface="Carlito"/>
                      </a:endParaRPr>
                    </a:p>
                  </a:txBody>
                  <a:tcPr marL="0" marR="0" marT="8191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645"/>
                        </a:spcBef>
                      </a:pPr>
                      <a:r>
                        <a:rPr lang="en-US" sz="2000" b="1" i="0" baseline="0" dirty="0" smtClean="0">
                          <a:solidFill>
                            <a:schemeClr val="bg1"/>
                          </a:solidFill>
                          <a:latin typeface="Carlito"/>
                          <a:cs typeface="Carlito"/>
                        </a:rPr>
                        <a:t>N </a:t>
                      </a:r>
                      <a:endParaRPr sz="2000" b="1" i="0" baseline="0" dirty="0">
                        <a:solidFill>
                          <a:schemeClr val="bg1"/>
                        </a:solidFill>
                        <a:latin typeface="Carlito"/>
                        <a:cs typeface="Carlito"/>
                      </a:endParaRPr>
                    </a:p>
                  </a:txBody>
                  <a:tcPr marL="0" marR="0" marT="81915" marB="0">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3A2154"/>
                    </a:solidFill>
                  </a:tcPr>
                </a:tc>
              </a:tr>
              <a:tr h="489844">
                <a:tc>
                  <a:txBody>
                    <a:bodyPr/>
                    <a:lstStyle/>
                    <a:p>
                      <a:pPr marL="85090">
                        <a:lnSpc>
                          <a:spcPct val="100000"/>
                        </a:lnSpc>
                        <a:spcBef>
                          <a:spcPts val="770"/>
                        </a:spcBef>
                      </a:pPr>
                      <a:r>
                        <a:rPr sz="1800" spc="-5" dirty="0">
                          <a:latin typeface="Carlito"/>
                          <a:cs typeface="Carlito"/>
                        </a:rPr>
                        <a:t>Initial Team/Planning</a:t>
                      </a:r>
                      <a:r>
                        <a:rPr sz="1800" spc="-25" dirty="0">
                          <a:latin typeface="Carlito"/>
                          <a:cs typeface="Carlito"/>
                        </a:rPr>
                        <a:t> </a:t>
                      </a:r>
                      <a:r>
                        <a:rPr sz="1800" spc="-5" dirty="0" smtClean="0">
                          <a:latin typeface="Carlito"/>
                          <a:cs typeface="Carlito"/>
                        </a:rPr>
                        <a:t>Meeting</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sz="1800" spc="-5" dirty="0" smtClean="0">
                          <a:latin typeface="Carlito"/>
                          <a:cs typeface="Carlito"/>
                        </a:rPr>
                        <a:t>1</a:t>
                      </a:r>
                      <a:r>
                        <a:rPr lang="en-US" sz="1800" spc="-5" dirty="0" smtClean="0">
                          <a:latin typeface="Carlito"/>
                          <a:cs typeface="Carlito"/>
                        </a:rPr>
                        <a:t>2</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80</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CFE6"/>
                    </a:solidFill>
                  </a:tcPr>
                </a:tc>
              </a:tr>
              <a:tr h="489849">
                <a:tc>
                  <a:txBody>
                    <a:bodyPr/>
                    <a:lstStyle/>
                    <a:p>
                      <a:pPr marL="85090">
                        <a:lnSpc>
                          <a:spcPct val="100000"/>
                        </a:lnSpc>
                        <a:spcBef>
                          <a:spcPts val="770"/>
                        </a:spcBef>
                      </a:pPr>
                      <a:r>
                        <a:rPr sz="1800" spc="-5" dirty="0">
                          <a:latin typeface="Carlito"/>
                          <a:cs typeface="Carlito"/>
                        </a:rPr>
                        <a:t>Follow-up</a:t>
                      </a:r>
                      <a:r>
                        <a:rPr sz="1800" spc="-10" dirty="0">
                          <a:latin typeface="Carlito"/>
                          <a:cs typeface="Carlito"/>
                        </a:rPr>
                        <a:t> </a:t>
                      </a:r>
                      <a:r>
                        <a:rPr sz="1800" spc="-5" dirty="0">
                          <a:latin typeface="Carlito"/>
                          <a:cs typeface="Carlito"/>
                        </a:rPr>
                        <a:t>Meeting</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spc="-5" dirty="0" smtClean="0">
                          <a:latin typeface="Carlito"/>
                          <a:cs typeface="Carlito"/>
                        </a:rPr>
                        <a:t>82</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529</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E8F2"/>
                    </a:solidFill>
                  </a:tcPr>
                </a:tc>
              </a:tr>
              <a:tr h="489849">
                <a:tc>
                  <a:txBody>
                    <a:bodyPr/>
                    <a:lstStyle/>
                    <a:p>
                      <a:pPr marL="85090">
                        <a:lnSpc>
                          <a:spcPct val="100000"/>
                        </a:lnSpc>
                        <a:spcBef>
                          <a:spcPts val="770"/>
                        </a:spcBef>
                      </a:pPr>
                      <a:r>
                        <a:rPr lang="en-US" sz="1800" spc="-5" dirty="0" smtClean="0">
                          <a:latin typeface="Carlito"/>
                          <a:cs typeface="Carlito"/>
                        </a:rPr>
                        <a:t>Transitional/</a:t>
                      </a:r>
                      <a:r>
                        <a:rPr sz="1800" spc="-5" dirty="0" smtClean="0">
                          <a:latin typeface="Carlito"/>
                          <a:cs typeface="Carlito"/>
                        </a:rPr>
                        <a:t>Discharge</a:t>
                      </a:r>
                      <a:r>
                        <a:rPr sz="1800" spc="-10" dirty="0" smtClean="0">
                          <a:latin typeface="Carlito"/>
                          <a:cs typeface="Carlito"/>
                        </a:rPr>
                        <a:t> </a:t>
                      </a:r>
                      <a:r>
                        <a:rPr sz="1800" spc="-5" dirty="0">
                          <a:latin typeface="Carlito"/>
                          <a:cs typeface="Carlito"/>
                        </a:rPr>
                        <a:t>Meeting</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spc="-5" dirty="0" smtClean="0">
                          <a:latin typeface="Carlito"/>
                          <a:cs typeface="Carlito"/>
                        </a:rPr>
                        <a:t>6</a:t>
                      </a:r>
                      <a:r>
                        <a:rPr sz="1800" spc="-5" dirty="0" smtClean="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37</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8CFE6"/>
                    </a:solidFill>
                  </a:tcPr>
                </a:tc>
              </a:tr>
              <a:tr h="489849">
                <a:tc>
                  <a:txBody>
                    <a:bodyPr/>
                    <a:lstStyle/>
                    <a:p>
                      <a:pPr marL="85090">
                        <a:lnSpc>
                          <a:spcPct val="100000"/>
                        </a:lnSpc>
                        <a:spcBef>
                          <a:spcPts val="770"/>
                        </a:spcBef>
                      </a:pPr>
                      <a:r>
                        <a:rPr sz="1800" spc="-5" dirty="0">
                          <a:latin typeface="Carlito"/>
                          <a:cs typeface="Carlito"/>
                        </a:rPr>
                        <a:t>Other</a:t>
                      </a:r>
                      <a:endParaRPr sz="1800" dirty="0">
                        <a:latin typeface="Carlito"/>
                        <a:cs typeface="Carlito"/>
                      </a:endParaRPr>
                    </a:p>
                  </a:txBody>
                  <a:tcPr marL="0" marR="0" marT="977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spc="-5" dirty="0" smtClean="0">
                          <a:latin typeface="Carlito"/>
                          <a:cs typeface="Carlito"/>
                        </a:rPr>
                        <a:t>&gt;</a:t>
                      </a:r>
                      <a:r>
                        <a:rPr sz="1800" spc="-5" dirty="0" smtClean="0">
                          <a:latin typeface="Carlito"/>
                          <a:cs typeface="Carlito"/>
                        </a:rPr>
                        <a:t>1</a:t>
                      </a:r>
                      <a:r>
                        <a:rPr sz="1800" spc="-5" dirty="0">
                          <a:latin typeface="Carlito"/>
                          <a:cs typeface="Carlito"/>
                        </a:rPr>
                        <a:t>%</a:t>
                      </a:r>
                      <a:endParaRPr sz="1800" dirty="0">
                        <a:latin typeface="Carlito"/>
                        <a:cs typeface="Carlito"/>
                      </a:endParaRPr>
                    </a:p>
                  </a:txBody>
                  <a:tcPr marL="0" marR="0" marT="97790"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770"/>
                        </a:spcBef>
                      </a:pPr>
                      <a:r>
                        <a:rPr lang="en-US" sz="1800" b="0" i="0" baseline="0" dirty="0" smtClean="0">
                          <a:solidFill>
                            <a:schemeClr val="tx1"/>
                          </a:solidFill>
                          <a:latin typeface="Carlito"/>
                          <a:cs typeface="Carlito"/>
                        </a:rPr>
                        <a:t>2</a:t>
                      </a:r>
                      <a:endParaRPr sz="1800" b="0" i="0" baseline="0" dirty="0">
                        <a:solidFill>
                          <a:schemeClr val="tx1"/>
                        </a:solidFill>
                        <a:latin typeface="Carlito"/>
                        <a:cs typeface="Carlito"/>
                      </a:endParaRPr>
                    </a:p>
                  </a:txBody>
                  <a:tcPr marL="0" marR="0" marT="97790" marB="0">
                    <a:lnL w="12700">
                      <a:solidFill>
                        <a:srgbClr val="FFFFFF"/>
                      </a:solidFill>
                      <a:prstDash val="soli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EDE8F2"/>
                    </a:solidFill>
                  </a:tcPr>
                </a:tc>
              </a:tr>
            </a:tbl>
          </a:graphicData>
        </a:graphic>
      </p:graphicFrame>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47</a:t>
            </a:r>
            <a:endParaRPr dirty="0"/>
          </a:p>
        </p:txBody>
      </p:sp>
      <p:sp>
        <p:nvSpPr>
          <p:cNvPr id="7" name="object 7"/>
          <p:cNvSpPr txBox="1">
            <a:spLocks noGrp="1"/>
          </p:cNvSpPr>
          <p:nvPr>
            <p:ph type="title"/>
          </p:nvPr>
        </p:nvSpPr>
        <p:spPr>
          <a:xfrm>
            <a:off x="114300" y="-50288"/>
            <a:ext cx="8915400" cy="1505970"/>
          </a:xfrm>
          <a:prstGeom prst="rect">
            <a:avLst/>
          </a:prstGeom>
        </p:spPr>
        <p:txBody>
          <a:bodyPr vert="horz" wrap="square" lIns="0" tIns="297605" rIns="0" bIns="0" rtlCol="0">
            <a:spAutoFit/>
          </a:bodyPr>
          <a:lstStyle/>
          <a:p>
            <a:pPr marL="1332865" marR="5080" indent="-610870">
              <a:lnSpc>
                <a:spcPts val="4720"/>
              </a:lnSpc>
              <a:spcBef>
                <a:spcPts val="280"/>
              </a:spcBef>
            </a:pPr>
            <a:r>
              <a:rPr dirty="0"/>
              <a:t>The </a:t>
            </a:r>
            <a:r>
              <a:rPr spc="-5" dirty="0"/>
              <a:t>majority </a:t>
            </a:r>
            <a:r>
              <a:rPr dirty="0"/>
              <a:t>of TOMs </a:t>
            </a:r>
            <a:r>
              <a:rPr spc="-5" dirty="0"/>
              <a:t>were</a:t>
            </a:r>
            <a:r>
              <a:rPr spc="-90" dirty="0"/>
              <a:t> </a:t>
            </a:r>
            <a:r>
              <a:rPr lang="en-US" dirty="0" smtClean="0"/>
              <a:t>completed</a:t>
            </a:r>
            <a:r>
              <a:rPr dirty="0" smtClean="0"/>
              <a:t> during </a:t>
            </a:r>
            <a:r>
              <a:rPr dirty="0"/>
              <a:t>Follow-Up</a:t>
            </a:r>
            <a:r>
              <a:rPr spc="-30" dirty="0"/>
              <a:t> </a:t>
            </a:r>
            <a:r>
              <a:rPr spc="-5" dirty="0"/>
              <a:t>meetings</a:t>
            </a:r>
            <a:endParaRPr dirty="0"/>
          </a:p>
        </p:txBody>
      </p:sp>
      <p:sp>
        <p:nvSpPr>
          <p:cNvPr id="5" name="TextBox 4"/>
          <p:cNvSpPr txBox="1"/>
          <p:nvPr/>
        </p:nvSpPr>
        <p:spPr>
          <a:xfrm>
            <a:off x="1254123" y="1981200"/>
            <a:ext cx="5410200" cy="369332"/>
          </a:xfrm>
          <a:prstGeom prst="rect">
            <a:avLst/>
          </a:prstGeom>
          <a:noFill/>
        </p:spPr>
        <p:txBody>
          <a:bodyPr wrap="square" rtlCol="0">
            <a:spAutoFit/>
          </a:bodyPr>
          <a:lstStyle/>
          <a:p>
            <a:r>
              <a:rPr lang="en-US" dirty="0" smtClean="0"/>
              <a:t>Total Meetings Observed: 647</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2686695" y="477710"/>
            <a:ext cx="5695305" cy="695960"/>
          </a:xfrm>
          <a:prstGeom prst="rect">
            <a:avLst/>
          </a:prstGeom>
        </p:spPr>
        <p:txBody>
          <a:bodyPr vert="horz" wrap="square" lIns="0" tIns="12700" rIns="0" bIns="0" rtlCol="0">
            <a:spAutoFit/>
          </a:bodyPr>
          <a:lstStyle/>
          <a:p>
            <a:pPr marL="12700">
              <a:lnSpc>
                <a:spcPct val="100000"/>
              </a:lnSpc>
              <a:spcBef>
                <a:spcPts val="100"/>
              </a:spcBef>
            </a:pPr>
            <a:r>
              <a:rPr sz="4400" spc="-5" dirty="0"/>
              <a:t>Scores by</a:t>
            </a:r>
            <a:r>
              <a:rPr sz="4400" spc="-90" dirty="0"/>
              <a:t> </a:t>
            </a:r>
            <a:r>
              <a:rPr sz="4400" spc="-5" dirty="0"/>
              <a:t>Subscale</a:t>
            </a:r>
            <a:endParaRPr sz="4400" dirty="0"/>
          </a:p>
        </p:txBody>
      </p:sp>
      <p:graphicFrame>
        <p:nvGraphicFramePr>
          <p:cNvPr id="7" name="object 7"/>
          <p:cNvGraphicFramePr>
            <a:graphicFrameLocks noGrp="1"/>
          </p:cNvGraphicFramePr>
          <p:nvPr>
            <p:extLst>
              <p:ext uri="{D42A27DB-BD31-4B8C-83A1-F6EECF244321}">
                <p14:modId xmlns:p14="http://schemas.microsoft.com/office/powerpoint/2010/main" val="3929127109"/>
              </p:ext>
            </p:extLst>
          </p:nvPr>
        </p:nvGraphicFramePr>
        <p:xfrm>
          <a:off x="326622" y="1679706"/>
          <a:ext cx="8464551" cy="3827300"/>
        </p:xfrm>
        <a:graphic>
          <a:graphicData uri="http://schemas.openxmlformats.org/drawingml/2006/table">
            <a:tbl>
              <a:tblPr firstRow="1" bandRow="1">
                <a:tableStyleId>{2D5ABB26-0587-4C30-8999-92F81FD0307C}</a:tableStyleId>
              </a:tblPr>
              <a:tblGrid>
                <a:gridCol w="3740151"/>
                <a:gridCol w="2514600"/>
                <a:gridCol w="2209800"/>
              </a:tblGrid>
              <a:tr h="397924">
                <a:tc>
                  <a:txBody>
                    <a:bodyPr/>
                    <a:lstStyle/>
                    <a:p>
                      <a:pPr marL="805180">
                        <a:lnSpc>
                          <a:spcPct val="100000"/>
                        </a:lnSpc>
                        <a:spcBef>
                          <a:spcPts val="405"/>
                        </a:spcBef>
                      </a:pPr>
                      <a:r>
                        <a:rPr sz="1800" b="1" spc="-5" dirty="0">
                          <a:solidFill>
                            <a:srgbClr val="FFFFFF"/>
                          </a:solidFill>
                          <a:latin typeface="Carlito"/>
                          <a:cs typeface="Carlito"/>
                        </a:rPr>
                        <a:t>TOM 2.0</a:t>
                      </a:r>
                      <a:r>
                        <a:rPr sz="1800" b="1" spc="-15" dirty="0">
                          <a:solidFill>
                            <a:srgbClr val="FFFFFF"/>
                          </a:solidFill>
                          <a:latin typeface="Carlito"/>
                          <a:cs typeface="Carlito"/>
                        </a:rPr>
                        <a:t> </a:t>
                      </a:r>
                      <a:r>
                        <a:rPr sz="1800" b="1" spc="-5" dirty="0">
                          <a:solidFill>
                            <a:srgbClr val="FFFFFF"/>
                          </a:solidFill>
                          <a:latin typeface="Carlito"/>
                          <a:cs typeface="Carlito"/>
                        </a:rPr>
                        <a:t>Subscale</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405"/>
                        </a:spcBef>
                      </a:pPr>
                      <a:r>
                        <a:rPr sz="1800" b="1" spc="-5" dirty="0">
                          <a:solidFill>
                            <a:srgbClr val="FFFFFF"/>
                          </a:solidFill>
                          <a:latin typeface="Carlito"/>
                          <a:cs typeface="Carlito"/>
                        </a:rPr>
                        <a:t>Overall</a:t>
                      </a:r>
                      <a:r>
                        <a:rPr sz="1800" b="1" spc="-25" dirty="0">
                          <a:solidFill>
                            <a:srgbClr val="FFFFFF"/>
                          </a:solidFill>
                          <a:latin typeface="Carlito"/>
                          <a:cs typeface="Carlito"/>
                        </a:rPr>
                        <a:t> </a:t>
                      </a:r>
                      <a:r>
                        <a:rPr sz="1800" b="1" spc="-5" dirty="0">
                          <a:solidFill>
                            <a:srgbClr val="FFFFFF"/>
                          </a:solidFill>
                          <a:latin typeface="Carlito"/>
                          <a:cs typeface="Carlito"/>
                        </a:rPr>
                        <a:t>Score</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405"/>
                        </a:spcBef>
                      </a:pPr>
                      <a:r>
                        <a:rPr sz="1800" b="1" spc="-5" dirty="0">
                          <a:solidFill>
                            <a:srgbClr val="FFFFFF"/>
                          </a:solidFill>
                          <a:latin typeface="Carlito"/>
                          <a:cs typeface="Carlito"/>
                        </a:rPr>
                        <a:t>Key</a:t>
                      </a:r>
                      <a:r>
                        <a:rPr sz="1800" b="1" spc="-25" dirty="0">
                          <a:solidFill>
                            <a:srgbClr val="FFFFFF"/>
                          </a:solidFill>
                          <a:latin typeface="Carlito"/>
                          <a:cs typeface="Carlito"/>
                        </a:rPr>
                        <a:t> </a:t>
                      </a:r>
                      <a:r>
                        <a:rPr sz="1800" b="1" spc="-5" dirty="0">
                          <a:solidFill>
                            <a:srgbClr val="FFFFFF"/>
                          </a:solidFill>
                          <a:latin typeface="Carlito"/>
                          <a:cs typeface="Carlito"/>
                        </a:rPr>
                        <a:t>Element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97924">
                <a:tc>
                  <a:txBody>
                    <a:bodyPr/>
                    <a:lstStyle/>
                    <a:p>
                      <a:pPr marL="85090">
                        <a:lnSpc>
                          <a:spcPct val="100000"/>
                        </a:lnSpc>
                        <a:spcBef>
                          <a:spcPts val="405"/>
                        </a:spcBef>
                      </a:pPr>
                      <a:r>
                        <a:rPr sz="1800" spc="-5" dirty="0">
                          <a:latin typeface="Carlito"/>
                          <a:cs typeface="Carlito"/>
                        </a:rPr>
                        <a:t>1. Full Meeting</a:t>
                      </a:r>
                      <a:r>
                        <a:rPr sz="1800" spc="-25" dirty="0">
                          <a:latin typeface="Carlito"/>
                          <a:cs typeface="Carlito"/>
                        </a:rPr>
                        <a:t> </a:t>
                      </a:r>
                      <a:r>
                        <a:rPr sz="1800" spc="-5" dirty="0">
                          <a:latin typeface="Carlito"/>
                          <a:cs typeface="Carlito"/>
                        </a:rPr>
                        <a:t>Attendance</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6</a:t>
                      </a:r>
                      <a:r>
                        <a:rPr lang="en-US" sz="1800" spc="-5" dirty="0" smtClean="0">
                          <a:latin typeface="Carlito"/>
                          <a:cs typeface="Carlito"/>
                        </a:rPr>
                        <a:t>8</a:t>
                      </a:r>
                      <a:r>
                        <a:rPr sz="1800" spc="-5" dirty="0" smtClean="0">
                          <a:latin typeface="Carlito"/>
                          <a:cs typeface="Carlito"/>
                        </a:rPr>
                        <a:t>.</a:t>
                      </a:r>
                      <a:r>
                        <a:rPr lang="en-US" sz="1800" spc="-5" dirty="0" smtClean="0">
                          <a:latin typeface="Carlito"/>
                          <a:cs typeface="Carlito"/>
                        </a:rPr>
                        <a:t>6</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405"/>
                        </a:spcBef>
                      </a:pPr>
                      <a:r>
                        <a:rPr sz="1800" i="1" spc="-5" dirty="0">
                          <a:latin typeface="Carlito"/>
                          <a:cs typeface="Carlito"/>
                        </a:rPr>
                        <a:t>N/A</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97934">
                <a:tc>
                  <a:txBody>
                    <a:bodyPr/>
                    <a:lstStyle/>
                    <a:p>
                      <a:pPr marL="85090">
                        <a:lnSpc>
                          <a:spcPct val="100000"/>
                        </a:lnSpc>
                        <a:spcBef>
                          <a:spcPts val="405"/>
                        </a:spcBef>
                      </a:pPr>
                      <a:r>
                        <a:rPr sz="1800" spc="-5" dirty="0">
                          <a:latin typeface="Carlito"/>
                          <a:cs typeface="Carlito"/>
                        </a:rPr>
                        <a:t>2. Effective</a:t>
                      </a:r>
                      <a:r>
                        <a:rPr sz="1800" spc="-15" dirty="0">
                          <a:latin typeface="Carlito"/>
                          <a:cs typeface="Carlito"/>
                        </a:rPr>
                        <a:t> </a:t>
                      </a:r>
                      <a:r>
                        <a:rPr sz="1800" spc="-5" dirty="0">
                          <a:latin typeface="Carlito"/>
                          <a:cs typeface="Carlito"/>
                        </a:rPr>
                        <a:t>Teamwork</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6</a:t>
                      </a:r>
                      <a:r>
                        <a:rPr sz="1800" spc="-5" dirty="0" smtClean="0">
                          <a:latin typeface="Carlito"/>
                          <a:cs typeface="Carlito"/>
                        </a:rPr>
                        <a:t>.</a:t>
                      </a:r>
                      <a:r>
                        <a:rPr lang="en-US" sz="1800" spc="-5" dirty="0" smtClean="0">
                          <a:latin typeface="Carlito"/>
                          <a:cs typeface="Carlito"/>
                        </a:rPr>
                        <a:t>4</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6.4</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97924">
                <a:tc>
                  <a:txBody>
                    <a:bodyPr/>
                    <a:lstStyle/>
                    <a:p>
                      <a:pPr marL="85090">
                        <a:lnSpc>
                          <a:spcPct val="100000"/>
                        </a:lnSpc>
                        <a:spcBef>
                          <a:spcPts val="405"/>
                        </a:spcBef>
                      </a:pPr>
                      <a:r>
                        <a:rPr sz="1800" spc="-5" dirty="0">
                          <a:latin typeface="Carlito"/>
                          <a:cs typeface="Carlito"/>
                        </a:rPr>
                        <a:t>3. Driven by Strengths </a:t>
                      </a:r>
                      <a:r>
                        <a:rPr sz="1800" dirty="0">
                          <a:latin typeface="Carlito"/>
                          <a:cs typeface="Carlito"/>
                        </a:rPr>
                        <a:t>&amp;</a:t>
                      </a:r>
                      <a:r>
                        <a:rPr sz="1800" spc="-55" dirty="0">
                          <a:latin typeface="Carlito"/>
                          <a:cs typeface="Carlito"/>
                        </a:rPr>
                        <a:t> </a:t>
                      </a:r>
                      <a:r>
                        <a:rPr sz="1800" spc="-5" dirty="0">
                          <a:latin typeface="Carlito"/>
                          <a:cs typeface="Carlito"/>
                        </a:rPr>
                        <a:t>Families</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9</a:t>
                      </a:r>
                      <a:r>
                        <a:rPr sz="1800" spc="-5" dirty="0" smtClean="0">
                          <a:latin typeface="Carlito"/>
                          <a:cs typeface="Carlito"/>
                        </a:rPr>
                        <a:t>.</a:t>
                      </a:r>
                      <a:r>
                        <a:rPr lang="en-US" sz="1800" spc="-5" dirty="0" smtClean="0">
                          <a:latin typeface="Carlito"/>
                          <a:cs typeface="Carlito"/>
                        </a:rPr>
                        <a:t>9</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9</a:t>
                      </a:r>
                      <a:r>
                        <a:rPr sz="1800" spc="-5" dirty="0" smtClean="0">
                          <a:latin typeface="Carlito"/>
                          <a:cs typeface="Carlito"/>
                        </a:rPr>
                        <a:t>.</a:t>
                      </a:r>
                      <a:r>
                        <a:rPr lang="en-US" sz="1800" spc="-5" dirty="0" smtClean="0">
                          <a:latin typeface="Carlito"/>
                          <a:cs typeface="Carlito"/>
                        </a:rPr>
                        <a:t>9</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97924">
                <a:tc>
                  <a:txBody>
                    <a:bodyPr/>
                    <a:lstStyle/>
                    <a:p>
                      <a:pPr marL="85090">
                        <a:lnSpc>
                          <a:spcPct val="100000"/>
                        </a:lnSpc>
                        <a:spcBef>
                          <a:spcPts val="405"/>
                        </a:spcBef>
                      </a:pPr>
                      <a:r>
                        <a:rPr sz="1800" spc="-5" dirty="0">
                          <a:latin typeface="Carlito"/>
                          <a:cs typeface="Carlito"/>
                        </a:rPr>
                        <a:t>4. Based on Priority</a:t>
                      </a:r>
                      <a:r>
                        <a:rPr sz="1800" spc="-25" dirty="0">
                          <a:latin typeface="Carlito"/>
                          <a:cs typeface="Carlito"/>
                        </a:rPr>
                        <a:t> </a:t>
                      </a:r>
                      <a:r>
                        <a:rPr sz="1800" spc="-5" dirty="0">
                          <a:latin typeface="Carlito"/>
                          <a:cs typeface="Carlito"/>
                        </a:rPr>
                        <a:t>Needs</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5</a:t>
                      </a:r>
                      <a:r>
                        <a:rPr sz="1800" spc="-5" dirty="0" smtClean="0">
                          <a:latin typeface="Carlito"/>
                          <a:cs typeface="Carlito"/>
                        </a:rPr>
                        <a:t>.</a:t>
                      </a:r>
                      <a:r>
                        <a:rPr lang="en-US" sz="1800" spc="-5" dirty="0" smtClean="0">
                          <a:latin typeface="Carlito"/>
                          <a:cs typeface="Carlito"/>
                        </a:rPr>
                        <a:t>9</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5</a:t>
                      </a:r>
                      <a:r>
                        <a:rPr sz="1800" spc="-5" dirty="0" smtClean="0">
                          <a:latin typeface="Carlito"/>
                          <a:cs typeface="Carlito"/>
                        </a:rPr>
                        <a:t>.</a:t>
                      </a:r>
                      <a:r>
                        <a:rPr lang="en-US" sz="1800" spc="-5" dirty="0" smtClean="0">
                          <a:latin typeface="Carlito"/>
                          <a:cs typeface="Carlito"/>
                        </a:rPr>
                        <a:t>9</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643898">
                <a:tc>
                  <a:txBody>
                    <a:bodyPr/>
                    <a:lstStyle/>
                    <a:p>
                      <a:pPr marL="85090" marR="306070">
                        <a:lnSpc>
                          <a:spcPct val="100699"/>
                        </a:lnSpc>
                        <a:spcBef>
                          <a:spcPts val="270"/>
                        </a:spcBef>
                      </a:pPr>
                      <a:r>
                        <a:rPr sz="1800" spc="-5" dirty="0">
                          <a:latin typeface="Carlito"/>
                          <a:cs typeface="Carlito"/>
                        </a:rPr>
                        <a:t>5. Use of Natural </a:t>
                      </a:r>
                      <a:r>
                        <a:rPr sz="1800" dirty="0">
                          <a:latin typeface="Carlito"/>
                          <a:cs typeface="Carlito"/>
                        </a:rPr>
                        <a:t>&amp; </a:t>
                      </a:r>
                      <a:r>
                        <a:rPr sz="1800" spc="-5" dirty="0">
                          <a:latin typeface="Carlito"/>
                          <a:cs typeface="Carlito"/>
                        </a:rPr>
                        <a:t>Community  Supports</a:t>
                      </a:r>
                      <a:endParaRPr sz="18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1375"/>
                        </a:spcBef>
                      </a:pPr>
                      <a:r>
                        <a:rPr lang="en-US" sz="1800" spc="-5" dirty="0" smtClean="0">
                          <a:latin typeface="Carlito"/>
                          <a:cs typeface="Carlito"/>
                        </a:rPr>
                        <a:t>76</a:t>
                      </a:r>
                      <a:r>
                        <a:rPr sz="1800" spc="-5" dirty="0" smtClean="0">
                          <a:latin typeface="Carlito"/>
                          <a:cs typeface="Carlito"/>
                        </a:rPr>
                        <a:t>.</a:t>
                      </a:r>
                      <a:r>
                        <a:rPr lang="en-US" sz="1800" spc="-5" dirty="0" smtClean="0">
                          <a:latin typeface="Carlito"/>
                          <a:cs typeface="Carlito"/>
                        </a:rPr>
                        <a:t>7</a:t>
                      </a:r>
                      <a:r>
                        <a:rPr sz="1800" spc="-5" dirty="0" smtClean="0">
                          <a:latin typeface="Carlito"/>
                          <a:cs typeface="Carlito"/>
                        </a:rPr>
                        <a:t>%</a:t>
                      </a:r>
                      <a:endParaRPr sz="1800" dirty="0">
                        <a:latin typeface="Carlito"/>
                        <a:cs typeface="Carlito"/>
                      </a:endParaRPr>
                    </a:p>
                  </a:txBody>
                  <a:tcPr marL="0" marR="0" marT="174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1375"/>
                        </a:spcBef>
                      </a:pPr>
                      <a:r>
                        <a:rPr lang="en-US" sz="1800" spc="-5" dirty="0" smtClean="0">
                          <a:latin typeface="Carlito"/>
                          <a:cs typeface="Carlito"/>
                        </a:rPr>
                        <a:t>76</a:t>
                      </a:r>
                      <a:r>
                        <a:rPr sz="1800" spc="-5" dirty="0" smtClean="0">
                          <a:latin typeface="Carlito"/>
                          <a:cs typeface="Carlito"/>
                        </a:rPr>
                        <a:t>.</a:t>
                      </a:r>
                      <a:r>
                        <a:rPr lang="en-US" sz="1800" spc="-5" dirty="0" smtClean="0">
                          <a:latin typeface="Carlito"/>
                          <a:cs typeface="Carlito"/>
                        </a:rPr>
                        <a:t>7</a:t>
                      </a:r>
                      <a:r>
                        <a:rPr sz="1800" spc="-5" dirty="0" smtClean="0">
                          <a:latin typeface="Carlito"/>
                          <a:cs typeface="Carlito"/>
                        </a:rPr>
                        <a:t>%</a:t>
                      </a:r>
                      <a:endParaRPr sz="1800" dirty="0">
                        <a:latin typeface="Carlito"/>
                        <a:cs typeface="Carlito"/>
                      </a:endParaRPr>
                    </a:p>
                  </a:txBody>
                  <a:tcPr marL="0" marR="0" marT="17462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r>
              <a:tr h="397924">
                <a:tc>
                  <a:txBody>
                    <a:bodyPr/>
                    <a:lstStyle/>
                    <a:p>
                      <a:pPr marL="85090">
                        <a:lnSpc>
                          <a:spcPct val="100000"/>
                        </a:lnSpc>
                        <a:spcBef>
                          <a:spcPts val="405"/>
                        </a:spcBef>
                      </a:pPr>
                      <a:r>
                        <a:rPr sz="1800" spc="-5" dirty="0">
                          <a:latin typeface="Carlito"/>
                          <a:cs typeface="Carlito"/>
                        </a:rPr>
                        <a:t>6. Outcomes-Based</a:t>
                      </a:r>
                      <a:r>
                        <a:rPr sz="1800" spc="-20" dirty="0">
                          <a:latin typeface="Carlito"/>
                          <a:cs typeface="Carlito"/>
                        </a:rPr>
                        <a:t> </a:t>
                      </a:r>
                      <a:r>
                        <a:rPr sz="1800" spc="-5" dirty="0">
                          <a:latin typeface="Carlito"/>
                          <a:cs typeface="Carlito"/>
                        </a:rPr>
                        <a:t>Process</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7</a:t>
                      </a:r>
                      <a:r>
                        <a:rPr sz="1800" spc="-5" dirty="0" smtClean="0">
                          <a:latin typeface="Carlito"/>
                          <a:cs typeface="Carlito"/>
                        </a:rPr>
                        <a:t>.</a:t>
                      </a:r>
                      <a:r>
                        <a:rPr lang="en-US" sz="1800" spc="-5" dirty="0" smtClean="0">
                          <a:latin typeface="Carlito"/>
                          <a:cs typeface="Carlito"/>
                        </a:rPr>
                        <a:t>8</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9F4E9"/>
                    </a:solidFill>
                  </a:tcPr>
                </a:tc>
                <a:tc>
                  <a:txBody>
                    <a:bodyPr/>
                    <a:lstStyle/>
                    <a:p>
                      <a:pPr algn="ctr">
                        <a:lnSpc>
                          <a:spcPct val="100000"/>
                        </a:lnSpc>
                        <a:spcBef>
                          <a:spcPts val="405"/>
                        </a:spcBef>
                      </a:pPr>
                      <a:r>
                        <a:rPr sz="1800" spc="-5" dirty="0" smtClean="0">
                          <a:latin typeface="Carlito"/>
                          <a:cs typeface="Carlito"/>
                        </a:rPr>
                        <a:t>8</a:t>
                      </a:r>
                      <a:r>
                        <a:rPr lang="en-US" sz="1800" spc="-5" dirty="0" smtClean="0">
                          <a:latin typeface="Carlito"/>
                          <a:cs typeface="Carlito"/>
                        </a:rPr>
                        <a:t>7</a:t>
                      </a:r>
                      <a:r>
                        <a:rPr sz="1800" spc="-5" dirty="0" smtClean="0">
                          <a:latin typeface="Carlito"/>
                          <a:cs typeface="Carlito"/>
                        </a:rPr>
                        <a:t>.</a:t>
                      </a:r>
                      <a:r>
                        <a:rPr lang="en-US" sz="1800" spc="-5" dirty="0" smtClean="0">
                          <a:latin typeface="Carlito"/>
                          <a:cs typeface="Carlito"/>
                        </a:rPr>
                        <a:t>8</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9F4E9"/>
                    </a:solidFill>
                  </a:tcPr>
                </a:tc>
              </a:tr>
              <a:tr h="397924">
                <a:tc>
                  <a:txBody>
                    <a:bodyPr/>
                    <a:lstStyle/>
                    <a:p>
                      <a:pPr marL="85090">
                        <a:lnSpc>
                          <a:spcPct val="100000"/>
                        </a:lnSpc>
                        <a:spcBef>
                          <a:spcPts val="405"/>
                        </a:spcBef>
                      </a:pPr>
                      <a:r>
                        <a:rPr sz="1800" spc="-5" dirty="0">
                          <a:latin typeface="Carlito"/>
                          <a:cs typeface="Carlito"/>
                        </a:rPr>
                        <a:t>7. Skilled</a:t>
                      </a:r>
                      <a:r>
                        <a:rPr sz="1800" spc="-15" dirty="0">
                          <a:latin typeface="Carlito"/>
                          <a:cs typeface="Carlito"/>
                        </a:rPr>
                        <a:t> </a:t>
                      </a:r>
                      <a:r>
                        <a:rPr sz="1800" spc="-5" dirty="0">
                          <a:latin typeface="Carlito"/>
                          <a:cs typeface="Carlito"/>
                        </a:rPr>
                        <a:t>Facilitation</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405"/>
                        </a:spcBef>
                      </a:pPr>
                      <a:r>
                        <a:rPr sz="1800" spc="-5" dirty="0" smtClean="0">
                          <a:latin typeface="Carlito"/>
                          <a:cs typeface="Carlito"/>
                        </a:rPr>
                        <a:t>9</a:t>
                      </a:r>
                      <a:r>
                        <a:rPr lang="en-US" sz="1800" spc="-5" dirty="0" smtClean="0">
                          <a:latin typeface="Carlito"/>
                          <a:cs typeface="Carlito"/>
                        </a:rPr>
                        <a:t>2</a:t>
                      </a:r>
                      <a:r>
                        <a:rPr sz="1800" spc="-5" dirty="0" smtClean="0">
                          <a:latin typeface="Carlito"/>
                          <a:cs typeface="Carlito"/>
                        </a:rPr>
                        <a:t>.</a:t>
                      </a:r>
                      <a:r>
                        <a:rPr lang="en-US" sz="1800" spc="-5" dirty="0" smtClean="0">
                          <a:latin typeface="Carlito"/>
                          <a:cs typeface="Carlito"/>
                        </a:rPr>
                        <a:t>4</a:t>
                      </a:r>
                      <a:r>
                        <a:rPr sz="1800" spc="-5" dirty="0" smtClean="0">
                          <a:latin typeface="Carlito"/>
                          <a:cs typeface="Carlito"/>
                        </a:rPr>
                        <a:t>%</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1C1"/>
                    </a:solidFill>
                  </a:tcPr>
                </a:tc>
                <a:tc>
                  <a:txBody>
                    <a:bodyPr/>
                    <a:lstStyle/>
                    <a:p>
                      <a:pPr algn="ctr">
                        <a:lnSpc>
                          <a:spcPct val="100000"/>
                        </a:lnSpc>
                        <a:spcBef>
                          <a:spcPts val="405"/>
                        </a:spcBef>
                      </a:pPr>
                      <a:r>
                        <a:rPr sz="1800" i="1" spc="-5" dirty="0">
                          <a:latin typeface="Carlito"/>
                          <a:cs typeface="Carlito"/>
                        </a:rPr>
                        <a:t>N/A</a:t>
                      </a:r>
                      <a:endParaRPr sz="1800" dirty="0">
                        <a:latin typeface="Carlito"/>
                        <a:cs typeface="Carlito"/>
                      </a:endParaRPr>
                    </a:p>
                  </a:txBody>
                  <a:tcPr marL="0" marR="0" marT="5143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97924">
                <a:tc>
                  <a:txBody>
                    <a:bodyPr/>
                    <a:lstStyle/>
                    <a:p>
                      <a:pPr marL="85090">
                        <a:lnSpc>
                          <a:spcPct val="100000"/>
                        </a:lnSpc>
                        <a:spcBef>
                          <a:spcPts val="285"/>
                        </a:spcBef>
                      </a:pPr>
                      <a:r>
                        <a:rPr sz="2000" b="1" spc="-5" dirty="0">
                          <a:latin typeface="Carlito"/>
                          <a:cs typeface="Carlito"/>
                        </a:rPr>
                        <a:t>Total TOM 2.0</a:t>
                      </a:r>
                      <a:r>
                        <a:rPr sz="2000" b="1" spc="-20" dirty="0">
                          <a:latin typeface="Carlito"/>
                          <a:cs typeface="Carlito"/>
                        </a:rPr>
                        <a:t> </a:t>
                      </a:r>
                      <a:r>
                        <a:rPr sz="2000" b="1" spc="-5" dirty="0">
                          <a:latin typeface="Carlito"/>
                          <a:cs typeface="Carlito"/>
                        </a:rPr>
                        <a:t>Score</a:t>
                      </a:r>
                      <a:endParaRPr sz="2000" dirty="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285"/>
                        </a:spcBef>
                      </a:pPr>
                      <a:r>
                        <a:rPr sz="2000" b="1" spc="-5" dirty="0" smtClean="0">
                          <a:latin typeface="Carlito"/>
                          <a:cs typeface="Carlito"/>
                        </a:rPr>
                        <a:t>8</a:t>
                      </a:r>
                      <a:r>
                        <a:rPr lang="en-US" sz="2000" b="1" spc="-5" dirty="0" smtClean="0">
                          <a:latin typeface="Carlito"/>
                          <a:cs typeface="Carlito"/>
                        </a:rPr>
                        <a:t>5</a:t>
                      </a:r>
                      <a:r>
                        <a:rPr sz="2000" b="1" spc="-5" dirty="0" smtClean="0">
                          <a:latin typeface="Carlito"/>
                          <a:cs typeface="Carlito"/>
                        </a:rPr>
                        <a:t>.</a:t>
                      </a:r>
                      <a:r>
                        <a:rPr lang="en-US" sz="2000" b="1" spc="-5" dirty="0" smtClean="0">
                          <a:latin typeface="Carlito"/>
                          <a:cs typeface="Carlito"/>
                        </a:rPr>
                        <a:t>3</a:t>
                      </a:r>
                      <a:r>
                        <a:rPr sz="2000" b="1" spc="-5" dirty="0" smtClean="0">
                          <a:latin typeface="Carlito"/>
                          <a:cs typeface="Carlito"/>
                        </a:rPr>
                        <a:t>%</a:t>
                      </a:r>
                      <a:endParaRPr sz="2000" dirty="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285"/>
                        </a:spcBef>
                      </a:pPr>
                      <a:r>
                        <a:rPr sz="2000" b="1" spc="-5" dirty="0" smtClean="0">
                          <a:latin typeface="Carlito"/>
                          <a:cs typeface="Carlito"/>
                        </a:rPr>
                        <a:t>8</a:t>
                      </a:r>
                      <a:r>
                        <a:rPr lang="en-US" sz="2000" b="1" spc="-5" dirty="0" smtClean="0">
                          <a:latin typeface="Carlito"/>
                          <a:cs typeface="Carlito"/>
                        </a:rPr>
                        <a:t>7</a:t>
                      </a:r>
                      <a:r>
                        <a:rPr sz="2000" b="1" spc="-5" dirty="0" smtClean="0">
                          <a:latin typeface="Carlito"/>
                          <a:cs typeface="Carlito"/>
                        </a:rPr>
                        <a:t>.</a:t>
                      </a:r>
                      <a:r>
                        <a:rPr lang="en-US" sz="2000" b="1" spc="-5" dirty="0" smtClean="0">
                          <a:latin typeface="Carlito"/>
                          <a:cs typeface="Carlito"/>
                        </a:rPr>
                        <a:t>3</a:t>
                      </a:r>
                      <a:r>
                        <a:rPr sz="2000" b="1" spc="-5" dirty="0" smtClean="0">
                          <a:latin typeface="Carlito"/>
                          <a:cs typeface="Carlito"/>
                        </a:rPr>
                        <a:t>%</a:t>
                      </a:r>
                      <a:endParaRPr sz="2000" dirty="0">
                        <a:latin typeface="Carlito"/>
                        <a:cs typeface="Carlito"/>
                      </a:endParaRPr>
                    </a:p>
                  </a:txBody>
                  <a:tcPr marL="0" marR="0" marT="3619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bl>
          </a:graphicData>
        </a:graphic>
      </p:graphicFrame>
      <p:sp>
        <p:nvSpPr>
          <p:cNvPr id="8" name="object 8"/>
          <p:cNvSpPr/>
          <p:nvPr/>
        </p:nvSpPr>
        <p:spPr>
          <a:xfrm>
            <a:off x="186636" y="218083"/>
            <a:ext cx="1959479" cy="870997"/>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p:nvPr/>
        </p:nvSpPr>
        <p:spPr>
          <a:xfrm>
            <a:off x="4168570" y="5822139"/>
            <a:ext cx="2345055" cy="852169"/>
          </a:xfrm>
          <a:prstGeom prst="rect">
            <a:avLst/>
          </a:prstGeom>
        </p:spPr>
        <p:txBody>
          <a:bodyPr vert="horz" wrap="square" lIns="0" tIns="10795" rIns="0" bIns="0" rtlCol="0">
            <a:spAutoFit/>
          </a:bodyPr>
          <a:lstStyle/>
          <a:p>
            <a:pPr marL="12700" marR="5080">
              <a:lnSpc>
                <a:spcPct val="100699"/>
              </a:lnSpc>
              <a:spcBef>
                <a:spcPts val="85"/>
              </a:spcBef>
            </a:pPr>
            <a:r>
              <a:rPr sz="1800" spc="-5" dirty="0">
                <a:latin typeface="Carlito"/>
                <a:cs typeface="Carlito"/>
              </a:rPr>
              <a:t>Includes “Full Meeting  Attendance” </a:t>
            </a:r>
            <a:r>
              <a:rPr sz="1800" dirty="0">
                <a:latin typeface="Carlito"/>
                <a:cs typeface="Carlito"/>
              </a:rPr>
              <a:t>and</a:t>
            </a:r>
            <a:r>
              <a:rPr sz="1800" spc="-95" dirty="0">
                <a:latin typeface="Carlito"/>
                <a:cs typeface="Carlito"/>
              </a:rPr>
              <a:t> </a:t>
            </a:r>
            <a:r>
              <a:rPr sz="1800" spc="-5" dirty="0">
                <a:latin typeface="Carlito"/>
                <a:cs typeface="Carlito"/>
              </a:rPr>
              <a:t>“Skilled  Facilitation”</a:t>
            </a:r>
            <a:endParaRPr sz="1800" dirty="0">
              <a:latin typeface="Carlito"/>
              <a:cs typeface="Carlito"/>
            </a:endParaRPr>
          </a:p>
        </p:txBody>
      </p:sp>
      <p:grpSp>
        <p:nvGrpSpPr>
          <p:cNvPr id="10" name="object 10"/>
          <p:cNvGrpSpPr/>
          <p:nvPr/>
        </p:nvGrpSpPr>
        <p:grpSpPr>
          <a:xfrm rot="20898384">
            <a:off x="4736731" y="5557385"/>
            <a:ext cx="586709" cy="312106"/>
            <a:chOff x="2776531" y="5406676"/>
            <a:chExt cx="1482090" cy="419734"/>
          </a:xfrm>
        </p:grpSpPr>
        <p:sp>
          <p:nvSpPr>
            <p:cNvPr id="11" name="object 11"/>
            <p:cNvSpPr/>
            <p:nvPr/>
          </p:nvSpPr>
          <p:spPr>
            <a:xfrm>
              <a:off x="2781294" y="5418914"/>
              <a:ext cx="1454785" cy="403225"/>
            </a:xfrm>
            <a:custGeom>
              <a:avLst/>
              <a:gdLst/>
              <a:ahLst/>
              <a:cxnLst/>
              <a:rect l="l" t="t" r="r" b="b"/>
              <a:pathLst>
                <a:path w="1454785" h="403225">
                  <a:moveTo>
                    <a:pt x="0" y="402599"/>
                  </a:moveTo>
                  <a:lnTo>
                    <a:pt x="1454447" y="0"/>
                  </a:lnTo>
                </a:path>
              </a:pathLst>
            </a:custGeom>
            <a:ln w="9524">
              <a:solidFill>
                <a:srgbClr val="361F54"/>
              </a:solidFill>
            </a:ln>
          </p:spPr>
          <p:txBody>
            <a:bodyPr wrap="square" lIns="0" tIns="0" rIns="0" bIns="0" rtlCol="0"/>
            <a:lstStyle/>
            <a:p>
              <a:endParaRPr dirty="0"/>
            </a:p>
          </p:txBody>
        </p:sp>
        <p:sp>
          <p:nvSpPr>
            <p:cNvPr id="12" name="object 12"/>
            <p:cNvSpPr/>
            <p:nvPr/>
          </p:nvSpPr>
          <p:spPr>
            <a:xfrm>
              <a:off x="4222541" y="5411439"/>
              <a:ext cx="31750" cy="20955"/>
            </a:xfrm>
            <a:custGeom>
              <a:avLst/>
              <a:gdLst/>
              <a:ahLst/>
              <a:cxnLst/>
              <a:rect l="l" t="t" r="r" b="b"/>
              <a:pathLst>
                <a:path w="31750" h="20954">
                  <a:moveTo>
                    <a:pt x="5724" y="20649"/>
                  </a:moveTo>
                  <a:lnTo>
                    <a:pt x="13199" y="7474"/>
                  </a:lnTo>
                  <a:lnTo>
                    <a:pt x="0" y="0"/>
                  </a:lnTo>
                  <a:lnTo>
                    <a:pt x="31224" y="2474"/>
                  </a:lnTo>
                  <a:lnTo>
                    <a:pt x="5724" y="20649"/>
                  </a:lnTo>
                  <a:close/>
                </a:path>
              </a:pathLst>
            </a:custGeom>
            <a:solidFill>
              <a:srgbClr val="361F54"/>
            </a:solidFill>
          </p:spPr>
          <p:txBody>
            <a:bodyPr wrap="square" lIns="0" tIns="0" rIns="0" bIns="0" rtlCol="0"/>
            <a:lstStyle/>
            <a:p>
              <a:endParaRPr dirty="0"/>
            </a:p>
          </p:txBody>
        </p:sp>
        <p:sp>
          <p:nvSpPr>
            <p:cNvPr id="13" name="object 13"/>
            <p:cNvSpPr/>
            <p:nvPr/>
          </p:nvSpPr>
          <p:spPr>
            <a:xfrm>
              <a:off x="4222541" y="5411439"/>
              <a:ext cx="31750" cy="20955"/>
            </a:xfrm>
            <a:custGeom>
              <a:avLst/>
              <a:gdLst/>
              <a:ahLst/>
              <a:cxnLst/>
              <a:rect l="l" t="t" r="r" b="b"/>
              <a:pathLst>
                <a:path w="31750" h="20954">
                  <a:moveTo>
                    <a:pt x="13199" y="7474"/>
                  </a:moveTo>
                  <a:lnTo>
                    <a:pt x="5724" y="20649"/>
                  </a:lnTo>
                  <a:lnTo>
                    <a:pt x="31224" y="2474"/>
                  </a:lnTo>
                  <a:lnTo>
                    <a:pt x="0" y="0"/>
                  </a:lnTo>
                  <a:lnTo>
                    <a:pt x="13199" y="7474"/>
                  </a:lnTo>
                  <a:close/>
                </a:path>
              </a:pathLst>
            </a:custGeom>
            <a:ln w="9524">
              <a:solidFill>
                <a:srgbClr val="361F54"/>
              </a:solidFill>
            </a:ln>
          </p:spPr>
          <p:txBody>
            <a:bodyPr wrap="square" lIns="0" tIns="0" rIns="0" bIns="0" rtlCol="0"/>
            <a:lstStyle/>
            <a:p>
              <a:endParaRPr dirty="0"/>
            </a:p>
          </p:txBody>
        </p:sp>
      </p:grpSp>
      <p:sp>
        <p:nvSpPr>
          <p:cNvPr id="14" name="object 14"/>
          <p:cNvSpPr txBox="1"/>
          <p:nvPr/>
        </p:nvSpPr>
        <p:spPr>
          <a:xfrm>
            <a:off x="6705600" y="5832361"/>
            <a:ext cx="2154555" cy="575945"/>
          </a:xfrm>
          <a:prstGeom prst="rect">
            <a:avLst/>
          </a:prstGeom>
        </p:spPr>
        <p:txBody>
          <a:bodyPr vert="horz" wrap="square" lIns="0" tIns="10795" rIns="0" bIns="0" rtlCol="0">
            <a:spAutoFit/>
          </a:bodyPr>
          <a:lstStyle/>
          <a:p>
            <a:pPr marL="12700" marR="5080">
              <a:lnSpc>
                <a:spcPct val="100699"/>
              </a:lnSpc>
              <a:spcBef>
                <a:spcPts val="85"/>
              </a:spcBef>
            </a:pPr>
            <a:r>
              <a:rPr sz="1800" spc="-5" dirty="0">
                <a:latin typeface="Carlito"/>
                <a:cs typeface="Carlito"/>
              </a:rPr>
              <a:t>Includes only the </a:t>
            </a:r>
            <a:r>
              <a:rPr sz="1800" dirty="0">
                <a:latin typeface="Carlito"/>
                <a:cs typeface="Carlito"/>
              </a:rPr>
              <a:t>5</a:t>
            </a:r>
            <a:r>
              <a:rPr sz="1800" spc="-90" dirty="0">
                <a:latin typeface="Carlito"/>
                <a:cs typeface="Carlito"/>
              </a:rPr>
              <a:t> </a:t>
            </a:r>
            <a:r>
              <a:rPr sz="1800" spc="-5" dirty="0">
                <a:latin typeface="Carlito"/>
                <a:cs typeface="Carlito"/>
              </a:rPr>
              <a:t>Key  Elements</a:t>
            </a:r>
            <a:endParaRPr sz="1800" dirty="0">
              <a:latin typeface="Carlito"/>
              <a:cs typeface="Carlito"/>
            </a:endParaRPr>
          </a:p>
        </p:txBody>
      </p:sp>
      <p:grpSp>
        <p:nvGrpSpPr>
          <p:cNvPr id="15" name="object 15"/>
          <p:cNvGrpSpPr/>
          <p:nvPr/>
        </p:nvGrpSpPr>
        <p:grpSpPr>
          <a:xfrm>
            <a:off x="7403630" y="5532518"/>
            <a:ext cx="364572" cy="353904"/>
            <a:chOff x="5481626" y="5414676"/>
            <a:chExt cx="608965" cy="550545"/>
          </a:xfrm>
        </p:grpSpPr>
        <p:sp>
          <p:nvSpPr>
            <p:cNvPr id="16" name="object 16"/>
            <p:cNvSpPr/>
            <p:nvPr/>
          </p:nvSpPr>
          <p:spPr>
            <a:xfrm>
              <a:off x="5486389" y="5431963"/>
              <a:ext cx="585470" cy="528320"/>
            </a:xfrm>
            <a:custGeom>
              <a:avLst/>
              <a:gdLst/>
              <a:ahLst/>
              <a:cxnLst/>
              <a:rect l="l" t="t" r="r" b="b"/>
              <a:pathLst>
                <a:path w="585470" h="528320">
                  <a:moveTo>
                    <a:pt x="0" y="528048"/>
                  </a:moveTo>
                  <a:lnTo>
                    <a:pt x="585348" y="0"/>
                  </a:lnTo>
                </a:path>
              </a:pathLst>
            </a:custGeom>
            <a:ln w="9524">
              <a:solidFill>
                <a:srgbClr val="361F54"/>
              </a:solidFill>
            </a:ln>
          </p:spPr>
          <p:txBody>
            <a:bodyPr wrap="square" lIns="0" tIns="0" rIns="0" bIns="0" rtlCol="0"/>
            <a:lstStyle/>
            <a:p>
              <a:endParaRPr dirty="0"/>
            </a:p>
          </p:txBody>
        </p:sp>
        <p:sp>
          <p:nvSpPr>
            <p:cNvPr id="17" name="object 17"/>
            <p:cNvSpPr/>
            <p:nvPr/>
          </p:nvSpPr>
          <p:spPr>
            <a:xfrm>
              <a:off x="6056612" y="5419438"/>
              <a:ext cx="29209" cy="27940"/>
            </a:xfrm>
            <a:custGeom>
              <a:avLst/>
              <a:gdLst/>
              <a:ahLst/>
              <a:cxnLst/>
              <a:rect l="l" t="t" r="r" b="b"/>
              <a:pathLst>
                <a:path w="29210" h="27939">
                  <a:moveTo>
                    <a:pt x="14349" y="27649"/>
                  </a:moveTo>
                  <a:lnTo>
                    <a:pt x="15124" y="12524"/>
                  </a:lnTo>
                  <a:lnTo>
                    <a:pt x="0" y="11749"/>
                  </a:lnTo>
                  <a:lnTo>
                    <a:pt x="29024" y="0"/>
                  </a:lnTo>
                  <a:lnTo>
                    <a:pt x="14349" y="27649"/>
                  </a:lnTo>
                  <a:close/>
                </a:path>
              </a:pathLst>
            </a:custGeom>
            <a:solidFill>
              <a:srgbClr val="361F54"/>
            </a:solidFill>
          </p:spPr>
          <p:txBody>
            <a:bodyPr wrap="square" lIns="0" tIns="0" rIns="0" bIns="0" rtlCol="0"/>
            <a:lstStyle/>
            <a:p>
              <a:endParaRPr dirty="0"/>
            </a:p>
          </p:txBody>
        </p:sp>
        <p:sp>
          <p:nvSpPr>
            <p:cNvPr id="18" name="object 18"/>
            <p:cNvSpPr/>
            <p:nvPr/>
          </p:nvSpPr>
          <p:spPr>
            <a:xfrm>
              <a:off x="6056612" y="5419438"/>
              <a:ext cx="29209" cy="27940"/>
            </a:xfrm>
            <a:custGeom>
              <a:avLst/>
              <a:gdLst/>
              <a:ahLst/>
              <a:cxnLst/>
              <a:rect l="l" t="t" r="r" b="b"/>
              <a:pathLst>
                <a:path w="29210" h="27939">
                  <a:moveTo>
                    <a:pt x="15124" y="12524"/>
                  </a:moveTo>
                  <a:lnTo>
                    <a:pt x="14349" y="27649"/>
                  </a:lnTo>
                  <a:lnTo>
                    <a:pt x="29024" y="0"/>
                  </a:lnTo>
                  <a:lnTo>
                    <a:pt x="0" y="11749"/>
                  </a:lnTo>
                  <a:lnTo>
                    <a:pt x="15124" y="12524"/>
                  </a:lnTo>
                  <a:close/>
                </a:path>
              </a:pathLst>
            </a:custGeom>
            <a:ln w="9524">
              <a:solidFill>
                <a:srgbClr val="361F54"/>
              </a:solidFill>
            </a:ln>
          </p:spPr>
          <p:txBody>
            <a:bodyPr wrap="square" lIns="0" tIns="0" rIns="0" bIns="0" rtlCol="0"/>
            <a:lstStyle/>
            <a:p>
              <a:endParaRPr dirty="0"/>
            </a:p>
          </p:txBody>
        </p:sp>
      </p:grpSp>
      <p:sp>
        <p:nvSpPr>
          <p:cNvPr id="19" name="object 1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48</a:t>
            </a:r>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9" name="object 9"/>
          <p:cNvSpPr txBox="1">
            <a:spLocks noGrp="1"/>
          </p:cNvSpPr>
          <p:nvPr>
            <p:ph type="title"/>
          </p:nvPr>
        </p:nvSpPr>
        <p:spPr>
          <a:xfrm>
            <a:off x="2686695" y="477710"/>
            <a:ext cx="5857212" cy="695960"/>
          </a:xfrm>
          <a:prstGeom prst="rect">
            <a:avLst/>
          </a:prstGeom>
        </p:spPr>
        <p:txBody>
          <a:bodyPr vert="horz" wrap="square" lIns="0" tIns="12700" rIns="0" bIns="0" rtlCol="0">
            <a:spAutoFit/>
          </a:bodyPr>
          <a:lstStyle/>
          <a:p>
            <a:pPr marL="12700">
              <a:lnSpc>
                <a:spcPct val="100000"/>
              </a:lnSpc>
              <a:spcBef>
                <a:spcPts val="100"/>
              </a:spcBef>
            </a:pPr>
            <a:r>
              <a:rPr sz="4400" spc="-5" dirty="0"/>
              <a:t>Scores by</a:t>
            </a:r>
            <a:r>
              <a:rPr sz="4400" spc="-90" dirty="0"/>
              <a:t> </a:t>
            </a:r>
            <a:r>
              <a:rPr sz="4400" spc="-5" dirty="0"/>
              <a:t>Subscale</a:t>
            </a:r>
            <a:endParaRPr sz="4400" dirty="0"/>
          </a:p>
        </p:txBody>
      </p:sp>
      <p:sp>
        <p:nvSpPr>
          <p:cNvPr id="10" name="object 10"/>
          <p:cNvSpPr/>
          <p:nvPr/>
        </p:nvSpPr>
        <p:spPr>
          <a:xfrm>
            <a:off x="186636" y="218083"/>
            <a:ext cx="1959479" cy="870997"/>
          </a:xfrm>
          <a:prstGeom prst="rect">
            <a:avLst/>
          </a:prstGeom>
          <a:blipFill>
            <a:blip r:embed="rId2"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49</a:t>
            </a:r>
            <a:endParaRPr dirty="0"/>
          </a:p>
        </p:txBody>
      </p:sp>
      <p:graphicFrame>
        <p:nvGraphicFramePr>
          <p:cNvPr id="14" name="Chart 13"/>
          <p:cNvGraphicFramePr/>
          <p:nvPr>
            <p:extLst>
              <p:ext uri="{D42A27DB-BD31-4B8C-83A1-F6EECF244321}">
                <p14:modId xmlns:p14="http://schemas.microsoft.com/office/powerpoint/2010/main" val="3391144314"/>
              </p:ext>
            </p:extLst>
          </p:nvPr>
        </p:nvGraphicFramePr>
        <p:xfrm>
          <a:off x="762000" y="2155337"/>
          <a:ext cx="8039684"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rot="16200000">
            <a:off x="-208539" y="3256539"/>
            <a:ext cx="1182055" cy="307777"/>
          </a:xfrm>
          <a:prstGeom prst="rect">
            <a:avLst/>
          </a:prstGeom>
          <a:noFill/>
        </p:spPr>
        <p:txBody>
          <a:bodyPr wrap="none" rtlCol="0">
            <a:spAutoFit/>
          </a:bodyPr>
          <a:lstStyle/>
          <a:p>
            <a:r>
              <a:rPr lang="en-US" sz="1400" b="1" dirty="0" smtClean="0"/>
              <a:t>Fidelity Score</a:t>
            </a:r>
            <a:endParaRPr lang="en-US" sz="1400" b="1" dirty="0"/>
          </a:p>
        </p:txBody>
      </p:sp>
    </p:spTree>
    <p:extLst>
      <p:ext uri="{BB962C8B-B14F-4D97-AF65-F5344CB8AC3E}">
        <p14:creationId xmlns:p14="http://schemas.microsoft.com/office/powerpoint/2010/main" val="36023535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solidFill>
                <a:prstClr val="black"/>
              </a:solidFill>
            </a:endParaRPr>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solidFill>
                <a:prstClr val="black"/>
              </a:solidFill>
            </a:endParaRPr>
          </a:p>
        </p:txBody>
      </p:sp>
      <p:sp>
        <p:nvSpPr>
          <p:cNvPr id="7" name="object 7"/>
          <p:cNvSpPr txBox="1">
            <a:spLocks noGrp="1"/>
          </p:cNvSpPr>
          <p:nvPr>
            <p:ph type="title"/>
          </p:nvPr>
        </p:nvSpPr>
        <p:spPr>
          <a:xfrm>
            <a:off x="3094748" y="477710"/>
            <a:ext cx="5211052" cy="695960"/>
          </a:xfrm>
          <a:prstGeom prst="rect">
            <a:avLst/>
          </a:prstGeom>
        </p:spPr>
        <p:txBody>
          <a:bodyPr vert="horz" wrap="square" lIns="0" tIns="12700" rIns="0" bIns="0" rtlCol="0">
            <a:spAutoFit/>
          </a:bodyPr>
          <a:lstStyle/>
          <a:p>
            <a:pPr marL="12700">
              <a:lnSpc>
                <a:spcPct val="100000"/>
              </a:lnSpc>
              <a:spcBef>
                <a:spcPts val="100"/>
              </a:spcBef>
            </a:pPr>
            <a:r>
              <a:rPr sz="4400" spc="-5" dirty="0"/>
              <a:t>Total</a:t>
            </a:r>
            <a:r>
              <a:rPr sz="4400" spc="-90" dirty="0"/>
              <a:t> </a:t>
            </a:r>
            <a:r>
              <a:rPr sz="4400" spc="-5" dirty="0"/>
              <a:t>Fidelity</a:t>
            </a:r>
            <a:endParaRPr sz="4400" dirty="0"/>
          </a:p>
        </p:txBody>
      </p:sp>
      <p:graphicFrame>
        <p:nvGraphicFramePr>
          <p:cNvPr id="12" name="Chart 11"/>
          <p:cNvGraphicFramePr/>
          <p:nvPr>
            <p:extLst>
              <p:ext uri="{D42A27DB-BD31-4B8C-83A1-F6EECF244321}">
                <p14:modId xmlns:p14="http://schemas.microsoft.com/office/powerpoint/2010/main" val="893325628"/>
              </p:ext>
            </p:extLst>
          </p:nvPr>
        </p:nvGraphicFramePr>
        <p:xfrm>
          <a:off x="511437" y="1796858"/>
          <a:ext cx="8559782" cy="4812896"/>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rot="16200000">
            <a:off x="-313200" y="3637539"/>
            <a:ext cx="1182055" cy="307777"/>
          </a:xfrm>
          <a:prstGeom prst="rect">
            <a:avLst/>
          </a:prstGeom>
          <a:noFill/>
        </p:spPr>
        <p:txBody>
          <a:bodyPr wrap="none" rtlCol="0">
            <a:spAutoFit/>
          </a:bodyPr>
          <a:lstStyle/>
          <a:p>
            <a:r>
              <a:rPr lang="en-US" sz="1400" b="1" dirty="0" smtClean="0">
                <a:solidFill>
                  <a:prstClr val="black"/>
                </a:solidFill>
              </a:rPr>
              <a:t>Fidelity Score</a:t>
            </a:r>
            <a:endParaRPr lang="en-US" sz="1400" b="1" dirty="0">
              <a:solidFill>
                <a:prstClr val="black"/>
              </a:solidFill>
            </a:endParaRPr>
          </a:p>
        </p:txBody>
      </p:sp>
      <p:sp>
        <p:nvSpPr>
          <p:cNvPr id="14" name="TextBox 13"/>
          <p:cNvSpPr txBox="1"/>
          <p:nvPr/>
        </p:nvSpPr>
        <p:spPr>
          <a:xfrm>
            <a:off x="8673662" y="6570872"/>
            <a:ext cx="457200" cy="369332"/>
          </a:xfrm>
          <a:prstGeom prst="rect">
            <a:avLst/>
          </a:prstGeom>
          <a:noFill/>
        </p:spPr>
        <p:txBody>
          <a:bodyPr wrap="square" rtlCol="0">
            <a:spAutoFit/>
          </a:bodyPr>
          <a:lstStyle/>
          <a:p>
            <a:r>
              <a:rPr lang="en-US" dirty="0" smtClean="0">
                <a:solidFill>
                  <a:prstClr val="white"/>
                </a:solidFill>
                <a:latin typeface="Carlito"/>
              </a:rPr>
              <a:t>50</a:t>
            </a:r>
            <a:endParaRPr lang="en-US" dirty="0">
              <a:solidFill>
                <a:prstClr val="white"/>
              </a:solidFill>
              <a:latin typeface="Carlito"/>
            </a:endParaRPr>
          </a:p>
        </p:txBody>
      </p:sp>
      <p:sp>
        <p:nvSpPr>
          <p:cNvPr id="10" name="object 9"/>
          <p:cNvSpPr/>
          <p:nvPr/>
        </p:nvSpPr>
        <p:spPr>
          <a:xfrm>
            <a:off x="186636" y="218083"/>
            <a:ext cx="1959479" cy="870997"/>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470054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0" y="6544068"/>
            <a:ext cx="9144000" cy="313932"/>
          </a:xfrm>
          <a:prstGeom prst="rect">
            <a:avLst/>
          </a:prstGeom>
          <a:solidFill>
            <a:schemeClr val="accent4">
              <a:lumMod val="50000"/>
            </a:schemeClr>
          </a:solidFill>
        </p:spPr>
        <p:txBody>
          <a:bodyPr wrap="square" tIns="36576" bIns="0" rtlCol="0">
            <a:spAutoFit/>
          </a:bodyPr>
          <a:lstStyle/>
          <a:p>
            <a:r>
              <a:rPr lang="en-US" dirty="0" smtClean="0">
                <a:solidFill>
                  <a:schemeClr val="bg1"/>
                </a:solidFill>
              </a:rPr>
              <a:t>                                                                                                                                                                 51</a:t>
            </a:r>
            <a:endParaRPr lang="en-US" dirty="0">
              <a:solidFill>
                <a:schemeClr val="bg1"/>
              </a:solidFill>
            </a:endParaRPr>
          </a:p>
        </p:txBody>
      </p:sp>
      <p:sp>
        <p:nvSpPr>
          <p:cNvPr id="2" name="object 2"/>
          <p:cNvSpPr txBox="1">
            <a:spLocks noGrp="1"/>
          </p:cNvSpPr>
          <p:nvPr>
            <p:ph type="title"/>
          </p:nvPr>
        </p:nvSpPr>
        <p:spPr>
          <a:xfrm>
            <a:off x="1823915" y="62444"/>
            <a:ext cx="7091485" cy="566822"/>
          </a:xfrm>
          <a:prstGeom prst="rect">
            <a:avLst/>
          </a:prstGeom>
        </p:spPr>
        <p:txBody>
          <a:bodyPr vert="horz" wrap="square" lIns="0" tIns="12700" rIns="0" bIns="0" rtlCol="0">
            <a:spAutoFit/>
          </a:bodyPr>
          <a:lstStyle/>
          <a:p>
            <a:pPr marL="12700">
              <a:lnSpc>
                <a:spcPct val="100000"/>
              </a:lnSpc>
              <a:spcBef>
                <a:spcPts val="100"/>
              </a:spcBef>
            </a:pPr>
            <a:r>
              <a:rPr spc="-5" dirty="0"/>
              <a:t>Team </a:t>
            </a:r>
            <a:r>
              <a:rPr spc="-10" dirty="0"/>
              <a:t>Membership </a:t>
            </a:r>
            <a:r>
              <a:rPr dirty="0"/>
              <a:t>&amp;</a:t>
            </a:r>
            <a:r>
              <a:rPr spc="-90" dirty="0"/>
              <a:t> </a:t>
            </a:r>
            <a:r>
              <a:rPr spc="-5" dirty="0"/>
              <a:t>Attendance</a:t>
            </a:r>
            <a:endParaRPr dirty="0"/>
          </a:p>
        </p:txBody>
      </p:sp>
      <p:graphicFrame>
        <p:nvGraphicFramePr>
          <p:cNvPr id="6" name="Table 5"/>
          <p:cNvGraphicFramePr>
            <a:graphicFrameLocks noGrp="1"/>
          </p:cNvGraphicFramePr>
          <p:nvPr>
            <p:extLst>
              <p:ext uri="{D42A27DB-BD31-4B8C-83A1-F6EECF244321}">
                <p14:modId xmlns:p14="http://schemas.microsoft.com/office/powerpoint/2010/main" val="1196685412"/>
              </p:ext>
            </p:extLst>
          </p:nvPr>
        </p:nvGraphicFramePr>
        <p:xfrm>
          <a:off x="65879" y="1701308"/>
          <a:ext cx="4558793" cy="4130040"/>
        </p:xfrm>
        <a:graphic>
          <a:graphicData uri="http://schemas.openxmlformats.org/drawingml/2006/table">
            <a:tbl>
              <a:tblPr firstRow="1" bandRow="1">
                <a:tableStyleId>{5C22544A-7EE6-4342-B048-85BDC9FD1C3A}</a:tableStyleId>
              </a:tblPr>
              <a:tblGrid>
                <a:gridCol w="1930676"/>
                <a:gridCol w="951717"/>
                <a:gridCol w="838200"/>
                <a:gridCol w="838200"/>
              </a:tblGrid>
              <a:tr h="121920">
                <a:tc>
                  <a:txBody>
                    <a:bodyPr/>
                    <a:lstStyle/>
                    <a:p>
                      <a:pPr algn="ctr"/>
                      <a:r>
                        <a:rPr lang="en-US" sz="1600" b="1" i="0" baseline="0" dirty="0" smtClean="0"/>
                        <a:t>2021</a:t>
                      </a:r>
                      <a:endParaRPr lang="en-US" sz="1600" b="1" i="0" baseline="0" dirty="0"/>
                    </a:p>
                  </a:txBody>
                  <a:tcPr marL="0" marR="0" marT="0" marB="0">
                    <a:solidFill>
                      <a:schemeClr val="accent4">
                        <a:lumMod val="50000"/>
                      </a:schemeClr>
                    </a:solidFill>
                  </a:tcPr>
                </a:tc>
                <a:tc gridSpan="3">
                  <a:txBody>
                    <a:bodyPr/>
                    <a:lstStyle/>
                    <a:p>
                      <a:pPr algn="ctr"/>
                      <a:r>
                        <a:rPr lang="en-US" sz="1250" b="1" i="0" baseline="0" dirty="0" smtClean="0"/>
                        <a:t>Number of meetings assessed </a:t>
                      </a:r>
                    </a:p>
                    <a:p>
                      <a:pPr algn="ctr"/>
                      <a:r>
                        <a:rPr lang="en-US" sz="1250" b="1" i="0" baseline="0" dirty="0" smtClean="0"/>
                        <a:t>647 </a:t>
                      </a:r>
                      <a:endParaRPr lang="en-US" sz="1250" b="1" i="0" baseline="0" dirty="0"/>
                    </a:p>
                  </a:txBody>
                  <a:tcPr>
                    <a:solidFill>
                      <a:schemeClr val="accent4">
                        <a:lumMod val="50000"/>
                      </a:schemeClr>
                    </a:solidFill>
                  </a:tcPr>
                </a:tc>
                <a:tc hMerge="1">
                  <a:txBody>
                    <a:bodyPr/>
                    <a:lstStyle/>
                    <a:p>
                      <a:endParaRPr lang="en-US"/>
                    </a:p>
                  </a:txBody>
                  <a:tcPr/>
                </a:tc>
                <a:tc hMerge="1">
                  <a:txBody>
                    <a:bodyPr/>
                    <a:lstStyle/>
                    <a:p>
                      <a:endParaRPr lang="en-US" sz="1200" baseline="0" dirty="0"/>
                    </a:p>
                  </a:txBody>
                  <a:tcPr/>
                </a:tc>
              </a:tr>
              <a:tr h="140970">
                <a:tc>
                  <a:txBody>
                    <a:bodyPr/>
                    <a:lstStyle/>
                    <a:p>
                      <a:endParaRPr lang="en-US" sz="125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i="0" baseline="0" dirty="0" smtClean="0">
                          <a:solidFill>
                            <a:schemeClr val="bg1"/>
                          </a:solidFill>
                        </a:rPr>
                        <a:t>#</a:t>
                      </a:r>
                    </a:p>
                    <a:p>
                      <a:pPr algn="ctr"/>
                      <a:r>
                        <a:rPr lang="en-US" sz="1200" b="1" i="0" baseline="0" dirty="0" smtClean="0">
                          <a:solidFill>
                            <a:schemeClr val="bg1"/>
                          </a:solidFill>
                        </a:rPr>
                        <a:t> on teams</a:t>
                      </a:r>
                      <a:endParaRPr lang="en-US" sz="120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r>
              <a:tr h="182880">
                <a:tc>
                  <a:txBody>
                    <a:bodyPr/>
                    <a:lstStyle/>
                    <a:p>
                      <a:r>
                        <a:rPr lang="en-US" sz="1250" b="1" i="0" baseline="0" dirty="0" smtClean="0"/>
                        <a:t>Youth</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465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265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Parent (birth or adoptive)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614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564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92%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Foster parent</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93%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Caregiver (if different from parent or Foster)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111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92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83%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Sibling</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42%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Facilitator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612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604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99%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Friend of parent/caregiver</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30</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17</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57%</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Friend of youth</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2</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33%</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182880">
                <a:tc>
                  <a:txBody>
                    <a:bodyPr/>
                    <a:lstStyle/>
                    <a:p>
                      <a:r>
                        <a:rPr lang="en-US" sz="1250" b="1" i="0" baseline="0" dirty="0" smtClean="0"/>
                        <a:t>Extended family member</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91</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35</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39%</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182880">
                <a:tc>
                  <a:txBody>
                    <a:bodyPr/>
                    <a:lstStyle/>
                    <a:p>
                      <a:r>
                        <a:rPr lang="en-US" sz="1250" b="1" i="0" baseline="0" dirty="0" smtClean="0"/>
                        <a:t>Community Support or other natural support</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66</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33</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50%</a:t>
                      </a:r>
                      <a:endParaRPr lang="en-US" sz="1250" b="1" i="0" baseline="0" dirty="0"/>
                    </a:p>
                  </a:txBody>
                  <a:tcPr>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bl>
          </a:graphicData>
        </a:graphic>
      </p:graphicFrame>
      <p:sp>
        <p:nvSpPr>
          <p:cNvPr id="8" name="TextBox 7"/>
          <p:cNvSpPr txBox="1"/>
          <p:nvPr/>
        </p:nvSpPr>
        <p:spPr>
          <a:xfrm>
            <a:off x="5181600" y="5867400"/>
            <a:ext cx="2952681" cy="584775"/>
          </a:xfrm>
          <a:prstGeom prst="rect">
            <a:avLst/>
          </a:prstGeom>
          <a:noFill/>
          <a:ln w="31750">
            <a:solidFill>
              <a:srgbClr val="FFCC00"/>
            </a:solidFill>
          </a:ln>
        </p:spPr>
        <p:txBody>
          <a:bodyPr wrap="square" rtlCol="0">
            <a:spAutoFit/>
          </a:bodyPr>
          <a:lstStyle/>
          <a:p>
            <a:r>
              <a:rPr lang="en-US" sz="1600" dirty="0" smtClean="0"/>
              <a:t>Gold box denotes natural support role on the team</a:t>
            </a: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209510188"/>
              </p:ext>
            </p:extLst>
          </p:nvPr>
        </p:nvGraphicFramePr>
        <p:xfrm>
          <a:off x="4648200" y="1701308"/>
          <a:ext cx="4419600" cy="4038600"/>
        </p:xfrm>
        <a:graphic>
          <a:graphicData uri="http://schemas.openxmlformats.org/drawingml/2006/table">
            <a:tbl>
              <a:tblPr firstRow="1" bandRow="1">
                <a:tableStyleId>{5C22544A-7EE6-4342-B048-85BDC9FD1C3A}</a:tableStyleId>
              </a:tblPr>
              <a:tblGrid>
                <a:gridCol w="1835904"/>
                <a:gridCol w="838200"/>
                <a:gridCol w="914400"/>
                <a:gridCol w="831096"/>
              </a:tblGrid>
              <a:tr h="0">
                <a:tc>
                  <a:txBody>
                    <a:bodyPr/>
                    <a:lstStyle/>
                    <a:p>
                      <a:pPr algn="ctr"/>
                      <a:r>
                        <a:rPr lang="en-US" sz="1600" b="1" i="0" baseline="0" dirty="0" smtClean="0"/>
                        <a:t>2021</a:t>
                      </a:r>
                      <a:endParaRPr lang="en-US" sz="1600" b="1" i="0" baseline="0" dirty="0"/>
                    </a:p>
                  </a:txBody>
                  <a:tcPr marL="0" marR="0" marT="0" marB="0">
                    <a:solidFill>
                      <a:schemeClr val="accent4">
                        <a:lumMod val="50000"/>
                      </a:schemeClr>
                    </a:solidFill>
                  </a:tcPr>
                </a:tc>
                <a:tc gridSpan="3">
                  <a:txBody>
                    <a:bodyPr/>
                    <a:lstStyle/>
                    <a:p>
                      <a:pPr algn="ctr"/>
                      <a:r>
                        <a:rPr lang="en-US" sz="1250" b="1" i="0" baseline="0" dirty="0" smtClean="0"/>
                        <a:t>Number of meetings assessed</a:t>
                      </a:r>
                    </a:p>
                    <a:p>
                      <a:pPr algn="ctr"/>
                      <a:r>
                        <a:rPr lang="en-US" sz="1250" b="1" i="0" baseline="0" dirty="0" smtClean="0"/>
                        <a:t> 647</a:t>
                      </a:r>
                      <a:endParaRPr lang="en-US" sz="1250" b="1" i="0" baseline="0" dirty="0"/>
                    </a:p>
                  </a:txBody>
                  <a:tcPr>
                    <a:solidFill>
                      <a:schemeClr val="accent4">
                        <a:lumMod val="50000"/>
                      </a:schemeClr>
                    </a:solidFill>
                  </a:tcPr>
                </a:tc>
                <a:tc hMerge="1">
                  <a:txBody>
                    <a:bodyPr/>
                    <a:lstStyle/>
                    <a:p>
                      <a:endParaRPr lang="en-US"/>
                    </a:p>
                  </a:txBody>
                  <a:tcPr/>
                </a:tc>
                <a:tc hMerge="1">
                  <a:txBody>
                    <a:bodyPr/>
                    <a:lstStyle/>
                    <a:p>
                      <a:endParaRPr lang="en-US" sz="1200" baseline="0" dirty="0"/>
                    </a:p>
                  </a:txBody>
                  <a:tcPr/>
                </a:tc>
              </a:tr>
              <a:tr h="140970">
                <a:tc>
                  <a:txBody>
                    <a:bodyPr/>
                    <a:lstStyle/>
                    <a:p>
                      <a:endParaRPr lang="en-US" sz="125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i="0" baseline="0" dirty="0" smtClean="0">
                          <a:solidFill>
                            <a:schemeClr val="bg1"/>
                          </a:solidFill>
                        </a:rPr>
                        <a:t>#</a:t>
                      </a:r>
                    </a:p>
                    <a:p>
                      <a:pPr algn="ctr"/>
                      <a:r>
                        <a:rPr lang="en-US" sz="1200" b="1" i="0" baseline="0" dirty="0" smtClean="0">
                          <a:solidFill>
                            <a:schemeClr val="bg1"/>
                          </a:solidFill>
                        </a:rPr>
                        <a:t> on teams</a:t>
                      </a:r>
                      <a:endParaRPr lang="en-US" sz="1200" b="1" i="0" baseline="0" dirty="0">
                        <a:solidFill>
                          <a:schemeClr val="bg1"/>
                        </a:solidFill>
                      </a:endParaRPr>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
                      </a:r>
                    </a:p>
                    <a:p>
                      <a:pPr algn="ctr"/>
                      <a:r>
                        <a:rPr lang="en-US" sz="1200" b="1" dirty="0" smtClean="0">
                          <a:solidFill>
                            <a:schemeClr val="bg1"/>
                          </a:solidFill>
                        </a:rPr>
                        <a:t>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pPr algn="ctr"/>
                      <a:r>
                        <a:rPr lang="en-US" sz="1200" b="1" dirty="0" smtClean="0">
                          <a:solidFill>
                            <a:schemeClr val="bg1"/>
                          </a:solidFill>
                        </a:rPr>
                        <a:t>% attended</a:t>
                      </a:r>
                      <a:endParaRPr lang="en-US" sz="1200" b="1" dirty="0">
                        <a:solidFill>
                          <a:schemeClr val="bg1"/>
                        </a:solidFill>
                      </a:endParaRP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75000"/>
                      </a:schemeClr>
                    </a:solidFill>
                  </a:tcPr>
                </a:tc>
              </a:tr>
              <a:tr h="182880">
                <a:tc>
                  <a:txBody>
                    <a:bodyPr/>
                    <a:lstStyle/>
                    <a:p>
                      <a:r>
                        <a:rPr lang="en-US" sz="1250" b="1" i="0" baseline="0" dirty="0" smtClean="0"/>
                        <a:t>Family support partner or advocate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513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492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96%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Mental health provider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1046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878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84%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Mental health agency representative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44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36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82%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Social services rep/SW</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189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165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87%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Medical provider</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59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32</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ctr"/>
                      <a:r>
                        <a:rPr lang="en-US" sz="1250" b="1" i="0" baseline="0" dirty="0" smtClean="0"/>
                        <a:t>54%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182880">
                <a:tc>
                  <a:txBody>
                    <a:bodyPr/>
                    <a:lstStyle/>
                    <a:p>
                      <a:r>
                        <a:rPr lang="en-US" sz="1250" b="1" i="0" baseline="0" dirty="0" smtClean="0"/>
                        <a:t>Juvenile justice rep (PO)</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13</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11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c>
                  <a:txBody>
                    <a:bodyPr/>
                    <a:lstStyle/>
                    <a:p>
                      <a:pPr algn="ctr"/>
                      <a:r>
                        <a:rPr lang="en-US" sz="1250" b="1" i="0" baseline="0" dirty="0" smtClean="0"/>
                        <a:t>85%</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40000"/>
                        <a:lumOff val="60000"/>
                      </a:schemeClr>
                    </a:solidFill>
                  </a:tcPr>
                </a:tc>
              </a:tr>
              <a:tr h="182880">
                <a:tc>
                  <a:txBody>
                    <a:bodyPr/>
                    <a:lstStyle/>
                    <a:p>
                      <a:r>
                        <a:rPr lang="en-US" sz="1250" b="1" i="0" baseline="0" dirty="0" smtClean="0"/>
                        <a:t>School representative</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328</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260</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79%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236220">
                <a:tc>
                  <a:txBody>
                    <a:bodyPr/>
                    <a:lstStyle/>
                    <a:p>
                      <a:r>
                        <a:rPr lang="en-US" sz="1250" b="1" i="0" baseline="0" dirty="0" smtClean="0"/>
                        <a:t>Court appointed special advocate (CASA)</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7</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c>
                  <a:txBody>
                    <a:bodyPr/>
                    <a:lstStyle/>
                    <a:p>
                      <a:pPr algn="ctr"/>
                      <a:r>
                        <a:rPr lang="en-US" sz="1250" b="1" i="0" baseline="0" dirty="0" smtClean="0"/>
                        <a:t>86%</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40000"/>
                        <a:lumOff val="60000"/>
                      </a:schemeClr>
                    </a:solidFill>
                  </a:tcPr>
                </a:tc>
              </a:tr>
              <a:tr h="236220">
                <a:tc>
                  <a:txBody>
                    <a:bodyPr/>
                    <a:lstStyle/>
                    <a:p>
                      <a:r>
                        <a:rPr lang="en-US" sz="1250" b="1" i="0" baseline="0" dirty="0" smtClean="0"/>
                        <a:t>Attorney</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31</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29</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lang="en-US" sz="1250" b="1" i="0" baseline="0" dirty="0" smtClean="0"/>
                        <a:t>94%</a:t>
                      </a:r>
                      <a:endParaRPr lang="en-US" sz="1250" b="1" i="0" baseline="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9" name="object 4"/>
          <p:cNvSpPr/>
          <p:nvPr/>
        </p:nvSpPr>
        <p:spPr>
          <a:xfrm>
            <a:off x="0" y="736062"/>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solidFill>
                <a:prstClr val="black"/>
              </a:solidFill>
            </a:endParaRPr>
          </a:p>
        </p:txBody>
      </p:sp>
      <p:sp>
        <p:nvSpPr>
          <p:cNvPr id="10" name="TextBox 9"/>
          <p:cNvSpPr txBox="1"/>
          <p:nvPr/>
        </p:nvSpPr>
        <p:spPr>
          <a:xfrm>
            <a:off x="292413" y="824936"/>
            <a:ext cx="8751859" cy="877163"/>
          </a:xfrm>
          <a:prstGeom prst="rect">
            <a:avLst/>
          </a:prstGeom>
          <a:noFill/>
        </p:spPr>
        <p:txBody>
          <a:bodyPr wrap="square" rtlCol="0">
            <a:spAutoFit/>
          </a:bodyPr>
          <a:lstStyle/>
          <a:p>
            <a:r>
              <a:rPr lang="en-US" sz="1700" dirty="0" smtClean="0"/>
              <a:t>The table below indicates the total number of people from each particular category that are on teams, the total number that attended meetings, and the corresponding percentage that attended the team meetings.</a:t>
            </a:r>
            <a:endParaRPr lang="en-US" sz="1700" dirty="0"/>
          </a:p>
        </p:txBody>
      </p:sp>
      <p:sp>
        <p:nvSpPr>
          <p:cNvPr id="11" name="object 9"/>
          <p:cNvSpPr/>
          <p:nvPr/>
        </p:nvSpPr>
        <p:spPr>
          <a:xfrm>
            <a:off x="75023" y="83262"/>
            <a:ext cx="1637279" cy="606853"/>
          </a:xfrm>
          <a:prstGeom prst="rect">
            <a:avLst/>
          </a:prstGeom>
          <a:blipFill>
            <a:blip r:embed="rId2"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23727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223962"/>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8" name="object 8"/>
          <p:cNvSpPr txBox="1"/>
          <p:nvPr/>
        </p:nvSpPr>
        <p:spPr>
          <a:xfrm>
            <a:off x="76200" y="152400"/>
            <a:ext cx="89916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dirty="0" smtClean="0">
                <a:latin typeface="Carlito"/>
                <a:cs typeface="Carlito"/>
              </a:rPr>
              <a:t>Natural/Community Support Team Participation and Meeting Attendance</a:t>
            </a:r>
            <a:endParaRPr sz="3600" dirty="0">
              <a:latin typeface="Carlito"/>
              <a:cs typeface="Carlito"/>
            </a:endParaRPr>
          </a:p>
        </p:txBody>
      </p:sp>
      <p:sp>
        <p:nvSpPr>
          <p:cNvPr id="15" name="object 15"/>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52</a:t>
            </a:r>
            <a:endParaRPr dirty="0"/>
          </a:p>
        </p:txBody>
      </p:sp>
      <p:sp>
        <p:nvSpPr>
          <p:cNvPr id="2" name="Rectangle 1"/>
          <p:cNvSpPr/>
          <p:nvPr/>
        </p:nvSpPr>
        <p:spPr>
          <a:xfrm>
            <a:off x="228600" y="1304147"/>
            <a:ext cx="8686800" cy="5139869"/>
          </a:xfrm>
          <a:prstGeom prst="rect">
            <a:avLst/>
          </a:prstGeom>
        </p:spPr>
        <p:txBody>
          <a:bodyPr wrap="square">
            <a:spAutoFit/>
          </a:bodyPr>
          <a:lstStyle/>
          <a:p>
            <a:pPr marL="285750" indent="-285750">
              <a:buFont typeface="Arial" panose="020B0604020202020204" pitchFamily="34" charset="0"/>
              <a:buChar char="•"/>
            </a:pPr>
            <a:r>
              <a:rPr lang="en-US" sz="2000" b="1" dirty="0" smtClean="0"/>
              <a:t>Approximately 29% of the meetings </a:t>
            </a:r>
            <a:r>
              <a:rPr lang="en-US" sz="2000" b="1" dirty="0"/>
              <a:t>that were observed included NO natural/community supports on the </a:t>
            </a:r>
            <a:r>
              <a:rPr lang="en-US" sz="2000" b="1" dirty="0" smtClean="0"/>
              <a:t>team </a:t>
            </a:r>
          </a:p>
          <a:p>
            <a:endParaRPr lang="en-US" dirty="0"/>
          </a:p>
          <a:p>
            <a:pPr marL="285750" indent="-285750">
              <a:buFont typeface="Arial" panose="020B0604020202020204" pitchFamily="34" charset="0"/>
              <a:buChar char="•"/>
            </a:pPr>
            <a:r>
              <a:rPr lang="en-US" dirty="0" smtClean="0"/>
              <a:t>12% </a:t>
            </a:r>
            <a:r>
              <a:rPr lang="en-US" dirty="0"/>
              <a:t>of the </a:t>
            </a:r>
            <a:r>
              <a:rPr lang="en-US" dirty="0" smtClean="0"/>
              <a:t>647 </a:t>
            </a:r>
            <a:r>
              <a:rPr lang="en-US" dirty="0"/>
              <a:t>team meetings observed included Extended Family as part of their team </a:t>
            </a:r>
            <a:r>
              <a:rPr lang="en-US" dirty="0" smtClean="0"/>
              <a:t>(80/647) </a:t>
            </a:r>
            <a:r>
              <a:rPr lang="en-US" dirty="0"/>
              <a:t>and of the </a:t>
            </a:r>
            <a:r>
              <a:rPr lang="en-US" dirty="0" smtClean="0"/>
              <a:t>80 teams </a:t>
            </a:r>
            <a:r>
              <a:rPr lang="en-US" dirty="0"/>
              <a:t>that included extended family, </a:t>
            </a:r>
            <a:r>
              <a:rPr lang="en-US" dirty="0" smtClean="0"/>
              <a:t>35 team meetings had extended family in attendance (44% attendance rate)</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4</a:t>
            </a:r>
            <a:r>
              <a:rPr lang="en-US" dirty="0" smtClean="0"/>
              <a:t>% </a:t>
            </a:r>
            <a:r>
              <a:rPr lang="en-US" dirty="0"/>
              <a:t>of the </a:t>
            </a:r>
            <a:r>
              <a:rPr lang="en-US" dirty="0" smtClean="0"/>
              <a:t>647 </a:t>
            </a:r>
            <a:r>
              <a:rPr lang="en-US" dirty="0"/>
              <a:t>team meetings observed </a:t>
            </a:r>
            <a:r>
              <a:rPr lang="en-US" dirty="0" smtClean="0"/>
              <a:t>included Friend(s</a:t>
            </a:r>
            <a:r>
              <a:rPr lang="en-US" dirty="0"/>
              <a:t>) of the Caregiver as part of their team </a:t>
            </a:r>
            <a:r>
              <a:rPr lang="en-US" dirty="0" smtClean="0"/>
              <a:t>(29/647) </a:t>
            </a:r>
            <a:r>
              <a:rPr lang="en-US" dirty="0"/>
              <a:t>and of the </a:t>
            </a:r>
            <a:r>
              <a:rPr lang="en-US" dirty="0" smtClean="0"/>
              <a:t>29 teams that </a:t>
            </a:r>
            <a:r>
              <a:rPr lang="en-US" dirty="0"/>
              <a:t>included friends of the caregiver, </a:t>
            </a:r>
            <a:r>
              <a:rPr lang="en-US" dirty="0" smtClean="0"/>
              <a:t>17 team meetings had caregiver friends in attendance (59% attendance rate) </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1</a:t>
            </a:r>
            <a:r>
              <a:rPr lang="en-US" dirty="0"/>
              <a:t>% of the </a:t>
            </a:r>
            <a:r>
              <a:rPr lang="en-US" dirty="0" smtClean="0"/>
              <a:t>647 </a:t>
            </a:r>
            <a:r>
              <a:rPr lang="en-US" dirty="0"/>
              <a:t>team meetings observed included friend(s) of the youth as part of their team </a:t>
            </a:r>
            <a:r>
              <a:rPr lang="en-US" dirty="0" smtClean="0"/>
              <a:t>(7/647) </a:t>
            </a:r>
            <a:r>
              <a:rPr lang="en-US" dirty="0"/>
              <a:t>and of the </a:t>
            </a:r>
            <a:r>
              <a:rPr lang="en-US" dirty="0" smtClean="0"/>
              <a:t>7 teams that </a:t>
            </a:r>
            <a:r>
              <a:rPr lang="en-US" dirty="0"/>
              <a:t>included friends of youth, </a:t>
            </a:r>
            <a:r>
              <a:rPr lang="en-US" dirty="0" smtClean="0"/>
              <a:t>2 </a:t>
            </a:r>
            <a:r>
              <a:rPr lang="en-US" dirty="0"/>
              <a:t>attended the meeting </a:t>
            </a:r>
            <a:r>
              <a:rPr lang="en-US" dirty="0" smtClean="0"/>
              <a:t>(29% attendance rate)  </a:t>
            </a:r>
            <a:endParaRPr lang="en-US" dirty="0"/>
          </a:p>
          <a:p>
            <a:endParaRPr lang="en-US" dirty="0"/>
          </a:p>
          <a:p>
            <a:pPr marL="285750" indent="-285750">
              <a:buFont typeface="Arial" panose="020B0604020202020204" pitchFamily="34" charset="0"/>
              <a:buChar char="•"/>
            </a:pPr>
            <a:r>
              <a:rPr lang="en-US" dirty="0"/>
              <a:t> </a:t>
            </a:r>
            <a:r>
              <a:rPr lang="en-US" dirty="0" smtClean="0"/>
              <a:t>26% </a:t>
            </a:r>
            <a:r>
              <a:rPr lang="en-US" dirty="0"/>
              <a:t>of the </a:t>
            </a:r>
            <a:r>
              <a:rPr lang="en-US" dirty="0" smtClean="0"/>
              <a:t>647 </a:t>
            </a:r>
            <a:r>
              <a:rPr lang="en-US" dirty="0"/>
              <a:t>team meetings observed </a:t>
            </a:r>
            <a:r>
              <a:rPr lang="en-US" dirty="0" smtClean="0"/>
              <a:t>reported having Community </a:t>
            </a:r>
            <a:r>
              <a:rPr lang="en-US" dirty="0"/>
              <a:t>Supports as part of their team </a:t>
            </a:r>
            <a:r>
              <a:rPr lang="en-US" dirty="0" smtClean="0"/>
              <a:t>(168/647) </a:t>
            </a:r>
            <a:r>
              <a:rPr lang="en-US" dirty="0"/>
              <a:t>and </a:t>
            </a:r>
            <a:r>
              <a:rPr lang="en-US" dirty="0" smtClean="0"/>
              <a:t>18% (116) of the 647 observed meetings had at least one Community support in attendance. </a:t>
            </a:r>
            <a:endParaRPr lang="en-US" dirty="0"/>
          </a:p>
        </p:txBody>
      </p:sp>
    </p:spTree>
    <p:extLst>
      <p:ext uri="{BB962C8B-B14F-4D97-AF65-F5344CB8AC3E}">
        <p14:creationId xmlns:p14="http://schemas.microsoft.com/office/powerpoint/2010/main" val="7183985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6763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10" name="object 10"/>
          <p:cNvSpPr txBox="1"/>
          <p:nvPr/>
        </p:nvSpPr>
        <p:spPr>
          <a:xfrm>
            <a:off x="792708" y="3732123"/>
            <a:ext cx="6884131" cy="1244600"/>
          </a:xfrm>
          <a:prstGeom prst="rect">
            <a:avLst/>
          </a:prstGeom>
        </p:spPr>
        <p:txBody>
          <a:bodyPr vert="horz" wrap="square" lIns="0" tIns="12700" rIns="0" bIns="0" rtlCol="0">
            <a:spAutoFit/>
          </a:bodyPr>
          <a:lstStyle/>
          <a:p>
            <a:pPr marL="12700" algn="ctr">
              <a:lnSpc>
                <a:spcPct val="100000"/>
              </a:lnSpc>
              <a:spcBef>
                <a:spcPts val="100"/>
              </a:spcBef>
            </a:pPr>
            <a:r>
              <a:rPr sz="4000" b="1" spc="-10" dirty="0">
                <a:solidFill>
                  <a:srgbClr val="59595B"/>
                </a:solidFill>
                <a:latin typeface="Carlito"/>
                <a:cs typeface="Carlito"/>
              </a:rPr>
              <a:t>STRENGTHS</a:t>
            </a:r>
            <a:r>
              <a:rPr sz="4000" b="1" spc="-15" dirty="0">
                <a:solidFill>
                  <a:srgbClr val="59595B"/>
                </a:solidFill>
                <a:latin typeface="Carlito"/>
                <a:cs typeface="Carlito"/>
              </a:rPr>
              <a:t> </a:t>
            </a:r>
            <a:r>
              <a:rPr sz="4000" b="1" dirty="0" smtClean="0">
                <a:solidFill>
                  <a:srgbClr val="59595B"/>
                </a:solidFill>
                <a:latin typeface="Carlito"/>
                <a:cs typeface="Carlito"/>
              </a:rPr>
              <a:t>&amp;</a:t>
            </a:r>
            <a:r>
              <a:rPr lang="en-US" sz="4000" dirty="0">
                <a:latin typeface="Carlito"/>
                <a:cs typeface="Carlito"/>
              </a:rPr>
              <a:t> </a:t>
            </a:r>
            <a:r>
              <a:rPr sz="4000" b="1" spc="-10" dirty="0" smtClean="0">
                <a:solidFill>
                  <a:srgbClr val="59595B"/>
                </a:solidFill>
                <a:latin typeface="Carlito"/>
                <a:cs typeface="Carlito"/>
              </a:rPr>
              <a:t>AREAS </a:t>
            </a:r>
            <a:r>
              <a:rPr sz="4000" b="1" spc="-10" dirty="0">
                <a:solidFill>
                  <a:srgbClr val="59595B"/>
                </a:solidFill>
                <a:latin typeface="Carlito"/>
                <a:cs typeface="Carlito"/>
              </a:rPr>
              <a:t>FOR</a:t>
            </a:r>
            <a:r>
              <a:rPr sz="4000" b="1" spc="-85" dirty="0">
                <a:solidFill>
                  <a:srgbClr val="59595B"/>
                </a:solidFill>
                <a:latin typeface="Carlito"/>
                <a:cs typeface="Carlito"/>
              </a:rPr>
              <a:t> </a:t>
            </a:r>
            <a:r>
              <a:rPr sz="4000" b="1" spc="-5" dirty="0">
                <a:solidFill>
                  <a:srgbClr val="59595B"/>
                </a:solidFill>
                <a:latin typeface="Carlito"/>
                <a:cs typeface="Carlito"/>
              </a:rPr>
              <a:t>IMPROVEMENT</a:t>
            </a:r>
            <a:endParaRPr sz="4000" dirty="0">
              <a:latin typeface="Carlito"/>
              <a:cs typeface="Carlito"/>
            </a:endParaRPr>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53</a:t>
            </a:r>
            <a:endParaRPr dirty="0"/>
          </a:p>
        </p:txBody>
      </p:sp>
      <p:sp>
        <p:nvSpPr>
          <p:cNvPr id="11" name="object 11"/>
          <p:cNvSpPr txBox="1">
            <a:spLocks noGrp="1"/>
          </p:cNvSpPr>
          <p:nvPr>
            <p:ph type="title"/>
          </p:nvPr>
        </p:nvSpPr>
        <p:spPr>
          <a:xfrm>
            <a:off x="795336" y="3063233"/>
            <a:ext cx="2405064"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rgbClr val="878787"/>
                </a:solidFill>
              </a:rPr>
              <a:t>Item-Level</a:t>
            </a:r>
            <a:r>
              <a:rPr sz="2000" spc="-80" dirty="0">
                <a:solidFill>
                  <a:srgbClr val="878787"/>
                </a:solidFill>
              </a:rPr>
              <a:t> </a:t>
            </a:r>
            <a:r>
              <a:rPr sz="2000" spc="-5" dirty="0">
                <a:solidFill>
                  <a:srgbClr val="878787"/>
                </a:solidFill>
              </a:rPr>
              <a:t>Results</a:t>
            </a:r>
            <a:endParaRPr sz="2000" dirty="0"/>
          </a:p>
        </p:txBody>
      </p:sp>
      <p:sp>
        <p:nvSpPr>
          <p:cNvPr id="13" name="object 10"/>
          <p:cNvSpPr/>
          <p:nvPr/>
        </p:nvSpPr>
        <p:spPr>
          <a:xfrm>
            <a:off x="202469" y="219046"/>
            <a:ext cx="2179505" cy="987130"/>
          </a:xfrm>
          <a:prstGeom prst="rect">
            <a:avLst/>
          </a:prstGeom>
          <a:blipFill>
            <a:blip r:embed="rId2" cstate="print"/>
            <a:stretch>
              <a:fillRect/>
            </a:stretch>
          </a:blipFill>
        </p:spPr>
        <p:txBody>
          <a:bodyPr wrap="square" lIns="0" tIns="0" rIns="0" bIns="0" rtlCol="0"/>
          <a:lstStyle/>
          <a:p>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5</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5" name="object 5"/>
          <p:cNvSpPr/>
          <p:nvPr/>
        </p:nvSpPr>
        <p:spPr>
          <a:xfrm>
            <a:off x="7905388" y="5596556"/>
            <a:ext cx="997525" cy="899562"/>
          </a:xfrm>
          <a:prstGeom prst="rect">
            <a:avLst/>
          </a:prstGeom>
          <a:blipFill>
            <a:blip r:embed="rId2"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843672" y="490722"/>
            <a:ext cx="7456656" cy="695960"/>
          </a:xfrm>
          <a:prstGeom prst="rect">
            <a:avLst/>
          </a:prstGeom>
        </p:spPr>
        <p:txBody>
          <a:bodyPr vert="horz" wrap="square" lIns="0" tIns="12700" rIns="0" bIns="0" rtlCol="0">
            <a:spAutoFit/>
          </a:bodyPr>
          <a:lstStyle/>
          <a:p>
            <a:pPr marL="12700">
              <a:lnSpc>
                <a:spcPct val="100000"/>
              </a:lnSpc>
              <a:spcBef>
                <a:spcPts val="100"/>
              </a:spcBef>
            </a:pPr>
            <a:r>
              <a:rPr sz="4400" spc="-5" dirty="0"/>
              <a:t>Key Elements of</a:t>
            </a:r>
            <a:r>
              <a:rPr sz="4400" spc="-90" dirty="0"/>
              <a:t> </a:t>
            </a:r>
            <a:r>
              <a:rPr sz="4400" spc="-5" dirty="0"/>
              <a:t>Wraparound</a:t>
            </a:r>
            <a:endParaRPr sz="4400" dirty="0"/>
          </a:p>
        </p:txBody>
      </p:sp>
      <p:sp>
        <p:nvSpPr>
          <p:cNvPr id="7" name="object 7"/>
          <p:cNvSpPr txBox="1"/>
          <p:nvPr/>
        </p:nvSpPr>
        <p:spPr>
          <a:xfrm>
            <a:off x="474123" y="1660088"/>
            <a:ext cx="8338071" cy="3483646"/>
          </a:xfrm>
          <a:prstGeom prst="rect">
            <a:avLst/>
          </a:prstGeom>
        </p:spPr>
        <p:txBody>
          <a:bodyPr vert="horz" wrap="square" lIns="0" tIns="92075" rIns="0" bIns="0" rtlCol="0">
            <a:spAutoFit/>
          </a:bodyPr>
          <a:lstStyle/>
          <a:p>
            <a:pPr marL="631825" indent="-619760">
              <a:lnSpc>
                <a:spcPct val="100000"/>
              </a:lnSpc>
              <a:spcBef>
                <a:spcPts val="725"/>
              </a:spcBef>
              <a:buAutoNum type="arabicPeriod"/>
              <a:tabLst>
                <a:tab pos="631825" algn="l"/>
                <a:tab pos="632460" algn="l"/>
              </a:tabLst>
            </a:pPr>
            <a:r>
              <a:rPr sz="3200" spc="-10" dirty="0">
                <a:latin typeface="Carlito"/>
                <a:cs typeface="Carlito"/>
              </a:rPr>
              <a:t>Grounded </a:t>
            </a:r>
            <a:r>
              <a:rPr sz="3200" spc="-5" dirty="0">
                <a:latin typeface="Carlito"/>
                <a:cs typeface="Carlito"/>
              </a:rPr>
              <a:t>in Strengths</a:t>
            </a:r>
            <a:r>
              <a:rPr sz="3200" spc="-20" dirty="0">
                <a:latin typeface="Carlito"/>
                <a:cs typeface="Carlito"/>
              </a:rPr>
              <a:t> </a:t>
            </a:r>
            <a:r>
              <a:rPr sz="3200" spc="-5" dirty="0">
                <a:latin typeface="Carlito"/>
                <a:cs typeface="Carlito"/>
              </a:rPr>
              <a:t>Perspective</a:t>
            </a:r>
            <a:endParaRPr sz="3200" dirty="0">
              <a:latin typeface="Carlito"/>
              <a:cs typeface="Carlito"/>
            </a:endParaRPr>
          </a:p>
          <a:p>
            <a:pPr marL="631825" indent="-619760">
              <a:lnSpc>
                <a:spcPct val="100000"/>
              </a:lnSpc>
              <a:spcBef>
                <a:spcPts val="625"/>
              </a:spcBef>
              <a:buAutoNum type="arabicPeriod"/>
              <a:tabLst>
                <a:tab pos="631825" algn="l"/>
                <a:tab pos="632460" algn="l"/>
              </a:tabLst>
            </a:pPr>
            <a:r>
              <a:rPr sz="3200" spc="-5" dirty="0">
                <a:latin typeface="Carlito"/>
                <a:cs typeface="Carlito"/>
              </a:rPr>
              <a:t>Driven by Underlying</a:t>
            </a:r>
            <a:r>
              <a:rPr sz="3200" spc="-15" dirty="0">
                <a:latin typeface="Carlito"/>
                <a:cs typeface="Carlito"/>
              </a:rPr>
              <a:t> </a:t>
            </a:r>
            <a:r>
              <a:rPr sz="3200" spc="-5" dirty="0">
                <a:latin typeface="Carlito"/>
                <a:cs typeface="Carlito"/>
              </a:rPr>
              <a:t>Needs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Supported by </a:t>
            </a:r>
            <a:r>
              <a:rPr sz="3200" dirty="0">
                <a:latin typeface="Carlito"/>
                <a:cs typeface="Carlito"/>
              </a:rPr>
              <a:t>an </a:t>
            </a:r>
            <a:r>
              <a:rPr sz="3200" spc="-5" dirty="0">
                <a:latin typeface="Carlito"/>
                <a:cs typeface="Carlito"/>
              </a:rPr>
              <a:t>Effective Team</a:t>
            </a:r>
            <a:r>
              <a:rPr sz="3200" spc="-55" dirty="0">
                <a:latin typeface="Carlito"/>
                <a:cs typeface="Carlito"/>
              </a:rPr>
              <a:t> </a:t>
            </a:r>
            <a:r>
              <a:rPr sz="3200" spc="-5" dirty="0">
                <a:latin typeface="Carlito"/>
                <a:cs typeface="Carlito"/>
              </a:rPr>
              <a:t>Process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Determined by</a:t>
            </a:r>
            <a:r>
              <a:rPr sz="3200" spc="-10" dirty="0">
                <a:latin typeface="Carlito"/>
                <a:cs typeface="Carlito"/>
              </a:rPr>
              <a:t> </a:t>
            </a:r>
            <a:r>
              <a:rPr sz="3200" spc="-5" dirty="0">
                <a:latin typeface="Carlito"/>
                <a:cs typeface="Carlito"/>
              </a:rPr>
              <a:t>Families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10" dirty="0">
                <a:latin typeface="Carlito"/>
                <a:cs typeface="Carlito"/>
              </a:rPr>
              <a:t>Includes </a:t>
            </a:r>
            <a:r>
              <a:rPr sz="3200" spc="-5" dirty="0">
                <a:latin typeface="Carlito"/>
                <a:cs typeface="Carlito"/>
              </a:rPr>
              <a:t>Natural </a:t>
            </a:r>
            <a:r>
              <a:rPr sz="3200" dirty="0">
                <a:latin typeface="Carlito"/>
                <a:cs typeface="Carlito"/>
              </a:rPr>
              <a:t>and </a:t>
            </a:r>
            <a:r>
              <a:rPr sz="3200" spc="-5" dirty="0">
                <a:latin typeface="Carlito"/>
                <a:cs typeface="Carlito"/>
              </a:rPr>
              <a:t>Community</a:t>
            </a:r>
            <a:r>
              <a:rPr sz="3200" spc="-85" dirty="0">
                <a:latin typeface="Carlito"/>
                <a:cs typeface="Carlito"/>
              </a:rPr>
              <a:t> </a:t>
            </a:r>
            <a:r>
              <a:rPr sz="3200" spc="-5" dirty="0">
                <a:latin typeface="Carlito"/>
                <a:cs typeface="Carlito"/>
              </a:rPr>
              <a:t>Supports</a:t>
            </a:r>
            <a:endParaRPr sz="3200" dirty="0">
              <a:latin typeface="Carlito"/>
              <a:cs typeface="Carlito"/>
            </a:endParaRPr>
          </a:p>
          <a:p>
            <a:pPr marL="631825" indent="-619760">
              <a:lnSpc>
                <a:spcPct val="100000"/>
              </a:lnSpc>
              <a:spcBef>
                <a:spcPts val="660"/>
              </a:spcBef>
              <a:buAutoNum type="arabicPeriod"/>
              <a:tabLst>
                <a:tab pos="631825" algn="l"/>
                <a:tab pos="632460" algn="l"/>
              </a:tabLst>
            </a:pPr>
            <a:r>
              <a:rPr sz="3200" spc="-5" dirty="0">
                <a:latin typeface="Carlito"/>
                <a:cs typeface="Carlito"/>
              </a:rPr>
              <a:t>Outcomes-Based</a:t>
            </a:r>
            <a:endParaRPr sz="3200" dirty="0">
              <a:latin typeface="Carlito"/>
              <a:cs typeface="Carlito"/>
            </a:endParaRPr>
          </a:p>
        </p:txBody>
      </p:sp>
      <p:sp>
        <p:nvSpPr>
          <p:cNvPr id="8" name="object 8"/>
          <p:cNvSpPr/>
          <p:nvPr/>
        </p:nvSpPr>
        <p:spPr>
          <a:xfrm>
            <a:off x="6605637" y="4952989"/>
            <a:ext cx="2538344" cy="1676396"/>
          </a:xfrm>
          <a:prstGeom prst="rect">
            <a:avLst/>
          </a:prstGeom>
          <a:blipFill>
            <a:blip r:embed="rId3"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2933453" y="307848"/>
            <a:ext cx="6210547" cy="629285"/>
          </a:xfrm>
          <a:prstGeom prst="rect">
            <a:avLst/>
          </a:prstGeom>
        </p:spPr>
        <p:txBody>
          <a:bodyPr vert="horz" wrap="square" lIns="0" tIns="13970" rIns="0" bIns="0" rtlCol="0">
            <a:spAutoFit/>
          </a:bodyPr>
          <a:lstStyle/>
          <a:p>
            <a:pPr marL="12700">
              <a:lnSpc>
                <a:spcPct val="100000"/>
              </a:lnSpc>
              <a:spcBef>
                <a:spcPts val="110"/>
              </a:spcBef>
            </a:pPr>
            <a:r>
              <a:rPr sz="3950" spc="-5" dirty="0"/>
              <a:t>Item-Level</a:t>
            </a:r>
            <a:r>
              <a:rPr sz="3950" spc="-70" dirty="0"/>
              <a:t> </a:t>
            </a:r>
            <a:r>
              <a:rPr sz="3950" spc="-5" dirty="0"/>
              <a:t>Results</a:t>
            </a:r>
            <a:endParaRPr sz="3950" dirty="0"/>
          </a:p>
        </p:txBody>
      </p:sp>
      <p:sp>
        <p:nvSpPr>
          <p:cNvPr id="7" name="object 7"/>
          <p:cNvSpPr txBox="1"/>
          <p:nvPr/>
        </p:nvSpPr>
        <p:spPr>
          <a:xfrm>
            <a:off x="2438400" y="937133"/>
            <a:ext cx="6890030" cy="450850"/>
          </a:xfrm>
          <a:prstGeom prst="rect">
            <a:avLst/>
          </a:prstGeom>
        </p:spPr>
        <p:txBody>
          <a:bodyPr vert="horz" wrap="square" lIns="0" tIns="17780" rIns="0" bIns="0" rtlCol="0">
            <a:spAutoFit/>
          </a:bodyPr>
          <a:lstStyle/>
          <a:p>
            <a:pPr marL="12700">
              <a:lnSpc>
                <a:spcPct val="100000"/>
              </a:lnSpc>
              <a:spcBef>
                <a:spcPts val="140"/>
              </a:spcBef>
            </a:pPr>
            <a:r>
              <a:rPr sz="2750" i="1" spc="10" dirty="0">
                <a:solidFill>
                  <a:srgbClr val="59595B"/>
                </a:solidFill>
                <a:latin typeface="Carlito"/>
                <a:cs typeface="Carlito"/>
              </a:rPr>
              <a:t>Strengths </a:t>
            </a:r>
            <a:r>
              <a:rPr sz="2750" i="1" spc="25" dirty="0">
                <a:solidFill>
                  <a:srgbClr val="59595B"/>
                </a:solidFill>
                <a:latin typeface="Carlito"/>
                <a:cs typeface="Carlito"/>
              </a:rPr>
              <a:t>&amp; </a:t>
            </a:r>
            <a:r>
              <a:rPr sz="2750" i="1" spc="10" dirty="0">
                <a:solidFill>
                  <a:srgbClr val="59595B"/>
                </a:solidFill>
                <a:latin typeface="Carlito"/>
                <a:cs typeface="Carlito"/>
              </a:rPr>
              <a:t>Areas for</a:t>
            </a:r>
            <a:r>
              <a:rPr sz="2750" i="1" spc="-20" dirty="0">
                <a:solidFill>
                  <a:srgbClr val="59595B"/>
                </a:solidFill>
                <a:latin typeface="Carlito"/>
                <a:cs typeface="Carlito"/>
              </a:rPr>
              <a:t> </a:t>
            </a:r>
            <a:r>
              <a:rPr sz="2750" i="1" spc="10" dirty="0">
                <a:solidFill>
                  <a:srgbClr val="59595B"/>
                </a:solidFill>
                <a:latin typeface="Carlito"/>
                <a:cs typeface="Carlito"/>
              </a:rPr>
              <a:t>Improvement</a:t>
            </a:r>
            <a:endParaRPr sz="2750" dirty="0">
              <a:latin typeface="Carlito"/>
              <a:cs typeface="Carlito"/>
            </a:endParaRPr>
          </a:p>
        </p:txBody>
      </p:sp>
      <p:sp>
        <p:nvSpPr>
          <p:cNvPr id="8" name="object 8"/>
          <p:cNvSpPr txBox="1"/>
          <p:nvPr/>
        </p:nvSpPr>
        <p:spPr>
          <a:xfrm>
            <a:off x="212979" y="2150884"/>
            <a:ext cx="7167253" cy="1300356"/>
          </a:xfrm>
          <a:prstGeom prst="rect">
            <a:avLst/>
          </a:prstGeom>
        </p:spPr>
        <p:txBody>
          <a:bodyPr vert="horz" wrap="square" lIns="0" tIns="96520" rIns="0" bIns="0" rtlCol="0">
            <a:spAutoFit/>
          </a:bodyPr>
          <a:lstStyle/>
          <a:p>
            <a:pPr marL="12700">
              <a:lnSpc>
                <a:spcPct val="100000"/>
              </a:lnSpc>
              <a:spcBef>
                <a:spcPts val="760"/>
              </a:spcBef>
            </a:pPr>
            <a:r>
              <a:rPr sz="3200" b="1" spc="-5" dirty="0" smtClean="0">
                <a:latin typeface="Carlito"/>
                <a:cs typeface="Carlito"/>
              </a:rPr>
              <a:t>Strength:</a:t>
            </a:r>
            <a:endParaRPr sz="3200" dirty="0">
              <a:latin typeface="Carlito"/>
              <a:cs typeface="Carlito"/>
            </a:endParaRPr>
          </a:p>
          <a:p>
            <a:pPr marL="12700">
              <a:lnSpc>
                <a:spcPct val="100000"/>
              </a:lnSpc>
              <a:spcBef>
                <a:spcPts val="500"/>
              </a:spcBef>
            </a:pPr>
            <a:r>
              <a:rPr lang="en-US" sz="2100" spc="-5" dirty="0" smtClean="0">
                <a:latin typeface="Carlito"/>
                <a:cs typeface="Carlito"/>
              </a:rPr>
              <a:t>Item that is at least 10% higher than all others in the category</a:t>
            </a:r>
            <a:endParaRPr sz="1400" dirty="0">
              <a:latin typeface="Carlito"/>
              <a:cs typeface="Carlito"/>
            </a:endParaRPr>
          </a:p>
        </p:txBody>
      </p:sp>
      <p:sp>
        <p:nvSpPr>
          <p:cNvPr id="9" name="object 9"/>
          <p:cNvSpPr txBox="1"/>
          <p:nvPr/>
        </p:nvSpPr>
        <p:spPr>
          <a:xfrm>
            <a:off x="7391400" y="2767041"/>
            <a:ext cx="1676400" cy="533400"/>
          </a:xfrm>
          <a:prstGeom prst="rect">
            <a:avLst/>
          </a:prstGeom>
          <a:ln w="38099">
            <a:solidFill>
              <a:srgbClr val="66FF33"/>
            </a:solidFill>
          </a:ln>
        </p:spPr>
        <p:txBody>
          <a:bodyPr vert="horz" wrap="square" lIns="0" tIns="0" rIns="0" bIns="0" rtlCol="0">
            <a:spAutoFit/>
          </a:bodyPr>
          <a:lstStyle/>
          <a:p>
            <a:pPr marL="216535">
              <a:lnSpc>
                <a:spcPts val="2590"/>
              </a:lnSpc>
            </a:pPr>
            <a:r>
              <a:rPr sz="2400" spc="-5" dirty="0">
                <a:latin typeface="Carlito"/>
                <a:cs typeface="Carlito"/>
              </a:rPr>
              <a:t>green</a:t>
            </a:r>
            <a:r>
              <a:rPr sz="2400" spc="-30" dirty="0">
                <a:latin typeface="Carlito"/>
                <a:cs typeface="Carlito"/>
              </a:rPr>
              <a:t> </a:t>
            </a:r>
            <a:r>
              <a:rPr sz="2400" spc="-5" dirty="0">
                <a:latin typeface="Carlito"/>
                <a:cs typeface="Carlito"/>
              </a:rPr>
              <a:t>box</a:t>
            </a:r>
            <a:endParaRPr sz="2400" dirty="0">
              <a:latin typeface="Carlito"/>
              <a:cs typeface="Carlito"/>
            </a:endParaRPr>
          </a:p>
        </p:txBody>
      </p:sp>
      <p:sp>
        <p:nvSpPr>
          <p:cNvPr id="10" name="object 10"/>
          <p:cNvSpPr txBox="1"/>
          <p:nvPr/>
        </p:nvSpPr>
        <p:spPr>
          <a:xfrm>
            <a:off x="148149" y="4215338"/>
            <a:ext cx="7014652" cy="1306768"/>
          </a:xfrm>
          <a:prstGeom prst="rect">
            <a:avLst/>
          </a:prstGeom>
        </p:spPr>
        <p:txBody>
          <a:bodyPr vert="horz" wrap="square" lIns="0" tIns="102870" rIns="0" bIns="0" rtlCol="0">
            <a:spAutoFit/>
          </a:bodyPr>
          <a:lstStyle/>
          <a:p>
            <a:pPr marL="12700">
              <a:lnSpc>
                <a:spcPct val="100000"/>
              </a:lnSpc>
              <a:spcBef>
                <a:spcPts val="810"/>
              </a:spcBef>
            </a:pPr>
            <a:r>
              <a:rPr sz="3200" b="1" spc="-10" dirty="0">
                <a:latin typeface="Carlito"/>
                <a:cs typeface="Carlito"/>
              </a:rPr>
              <a:t>Areas </a:t>
            </a:r>
            <a:r>
              <a:rPr sz="3200" b="1" spc="-5" dirty="0">
                <a:latin typeface="Carlito"/>
                <a:cs typeface="Carlito"/>
              </a:rPr>
              <a:t>for</a:t>
            </a:r>
            <a:r>
              <a:rPr sz="3200" b="1" spc="-15" dirty="0">
                <a:latin typeface="Carlito"/>
                <a:cs typeface="Carlito"/>
              </a:rPr>
              <a:t> </a:t>
            </a:r>
            <a:r>
              <a:rPr sz="3200" b="1" spc="-5" dirty="0">
                <a:latin typeface="Carlito"/>
                <a:cs typeface="Carlito"/>
              </a:rPr>
              <a:t>Improvement:</a:t>
            </a:r>
            <a:endParaRPr sz="3200" dirty="0">
              <a:latin typeface="Carlito"/>
              <a:cs typeface="Carlito"/>
            </a:endParaRPr>
          </a:p>
          <a:p>
            <a:pPr marL="12700">
              <a:lnSpc>
                <a:spcPct val="100000"/>
              </a:lnSpc>
              <a:spcBef>
                <a:spcPts val="530"/>
              </a:spcBef>
            </a:pPr>
            <a:r>
              <a:rPr lang="en-US" sz="2100" spc="-5" dirty="0" smtClean="0">
                <a:latin typeface="Carlito"/>
                <a:cs typeface="Carlito"/>
              </a:rPr>
              <a:t>Item that is at least 10% lower than all others in the category</a:t>
            </a:r>
            <a:endParaRPr sz="2100" dirty="0">
              <a:latin typeface="Carlito"/>
              <a:cs typeface="Carlito"/>
            </a:endParaRPr>
          </a:p>
        </p:txBody>
      </p:sp>
      <p:sp>
        <p:nvSpPr>
          <p:cNvPr id="11" name="object 11"/>
          <p:cNvSpPr txBox="1"/>
          <p:nvPr/>
        </p:nvSpPr>
        <p:spPr>
          <a:xfrm>
            <a:off x="7391400" y="4841253"/>
            <a:ext cx="1676400" cy="533400"/>
          </a:xfrm>
          <a:prstGeom prst="rect">
            <a:avLst/>
          </a:prstGeom>
          <a:ln w="38099">
            <a:solidFill>
              <a:srgbClr val="FF0000"/>
            </a:solidFill>
          </a:ln>
        </p:spPr>
        <p:txBody>
          <a:bodyPr vert="horz" wrap="square" lIns="0" tIns="0" rIns="0" bIns="0" rtlCol="0">
            <a:spAutoFit/>
          </a:bodyPr>
          <a:lstStyle/>
          <a:p>
            <a:pPr marL="349885">
              <a:lnSpc>
                <a:spcPts val="2665"/>
              </a:lnSpc>
            </a:pPr>
            <a:r>
              <a:rPr sz="2400" spc="-5" dirty="0">
                <a:latin typeface="Carlito"/>
                <a:cs typeface="Carlito"/>
              </a:rPr>
              <a:t>red</a:t>
            </a:r>
            <a:r>
              <a:rPr sz="2400" spc="-20" dirty="0">
                <a:latin typeface="Carlito"/>
                <a:cs typeface="Carlito"/>
              </a:rPr>
              <a:t> </a:t>
            </a:r>
            <a:r>
              <a:rPr sz="2400" spc="-5" dirty="0">
                <a:latin typeface="Carlito"/>
                <a:cs typeface="Carlito"/>
              </a:rPr>
              <a:t>box</a:t>
            </a:r>
            <a:endParaRPr sz="2400" dirty="0">
              <a:latin typeface="Carlito"/>
              <a:cs typeface="Carlito"/>
            </a:endParaRPr>
          </a:p>
        </p:txBody>
      </p:sp>
      <p:sp>
        <p:nvSpPr>
          <p:cNvPr id="14" name="object 14"/>
          <p:cNvSpPr txBox="1">
            <a:spLocks noGrp="1"/>
          </p:cNvSpPr>
          <p:nvPr>
            <p:ph type="sldNum" sz="quarter" idx="7"/>
          </p:nvPr>
        </p:nvSpPr>
        <p:spPr>
          <a:xfrm>
            <a:off x="8483618" y="6652986"/>
            <a:ext cx="660382" cy="230832"/>
          </a:xfrm>
          <a:prstGeom prst="rect">
            <a:avLst/>
          </a:prstGeom>
        </p:spPr>
        <p:txBody>
          <a:bodyPr vert="horz" wrap="square" lIns="0" tIns="0" rIns="0" bIns="0" rtlCol="0">
            <a:spAutoFit/>
          </a:bodyPr>
          <a:lstStyle/>
          <a:p>
            <a:pPr marL="38100">
              <a:lnSpc>
                <a:spcPts val="1810"/>
              </a:lnSpc>
            </a:pPr>
            <a:r>
              <a:rPr lang="en-US" dirty="0" smtClean="0"/>
              <a:t>54</a:t>
            </a:r>
            <a:endParaRPr dirty="0"/>
          </a:p>
        </p:txBody>
      </p:sp>
      <p:sp>
        <p:nvSpPr>
          <p:cNvPr id="13" name="object 10"/>
          <p:cNvSpPr/>
          <p:nvPr/>
        </p:nvSpPr>
        <p:spPr>
          <a:xfrm>
            <a:off x="202469" y="219046"/>
            <a:ext cx="2179505" cy="98713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41424045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Full Meeting Attendance</a:t>
            </a:r>
            <a:endParaRPr lang="en-US" dirty="0">
              <a:solidFill>
                <a:schemeClr val="accent5"/>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554415529"/>
              </p:ext>
            </p:extLst>
          </p:nvPr>
        </p:nvGraphicFramePr>
        <p:xfrm>
          <a:off x="419100" y="1447800"/>
          <a:ext cx="8305800" cy="4831078"/>
        </p:xfrm>
        <a:graphic>
          <a:graphicData uri="http://schemas.openxmlformats.org/drawingml/2006/table">
            <a:tbl>
              <a:tblPr firstRow="1" lastCol="1" bandRow="1">
                <a:tableStyleId>{F5AB1C69-6EDB-4FF4-983F-18BD219EF322}</a:tableStyleId>
              </a:tblPr>
              <a:tblGrid>
                <a:gridCol w="544830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485900">
                  <a:extLst>
                    <a:ext uri="{9D8B030D-6E8A-4147-A177-3AD203B41FA5}">
                      <a16:colId xmlns:a16="http://schemas.microsoft.com/office/drawing/2014/main" xmlns="" val="20003"/>
                    </a:ext>
                  </a:extLst>
                </a:gridCol>
              </a:tblGrid>
              <a:tr h="649714">
                <a:tc>
                  <a:txBody>
                    <a:bodyPr/>
                    <a:lstStyle/>
                    <a:p>
                      <a:r>
                        <a:rPr lang="en-US" dirty="0"/>
                        <a:t>ITEMS</a:t>
                      </a:r>
                    </a:p>
                  </a:txBody>
                  <a:tcPr anchor="ctr"/>
                </a:tc>
                <a:tc>
                  <a:txBody>
                    <a:bodyPr/>
                    <a:lstStyle/>
                    <a:p>
                      <a:pPr algn="ctr"/>
                      <a:r>
                        <a:rPr lang="en-US" dirty="0"/>
                        <a:t>MA </a:t>
                      </a:r>
                      <a:r>
                        <a:rPr lang="en-US" dirty="0" smtClean="0"/>
                        <a:t>2021</a:t>
                      </a:r>
                      <a:endParaRPr lang="en-US" dirty="0"/>
                    </a:p>
                  </a:txBody>
                  <a:tcPr anchor="ctr">
                    <a:lnR w="76200" cap="flat" cmpd="sng" algn="ctr">
                      <a:solidFill>
                        <a:schemeClr val="bg1"/>
                      </a:solidFill>
                      <a:prstDash val="solid"/>
                      <a:round/>
                      <a:headEnd type="none" w="med" len="med"/>
                      <a:tailEnd type="none" w="med" len="med"/>
                    </a:lnR>
                  </a:tcPr>
                </a:tc>
                <a:tc>
                  <a:txBody>
                    <a:bodyPr/>
                    <a:lstStyle/>
                    <a:p>
                      <a:pPr algn="ctr"/>
                      <a:r>
                        <a:rPr lang="en-US" dirty="0" smtClean="0"/>
                        <a:t>MA 2020</a:t>
                      </a:r>
                      <a:endParaRPr lang="en-US"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413044">
                <a:tc>
                  <a:txBody>
                    <a:bodyPr/>
                    <a:lstStyle/>
                    <a:p>
                      <a:r>
                        <a:rPr lang="en-US" sz="1400" b="1" dirty="0"/>
                        <a:t>1a. </a:t>
                      </a:r>
                      <a:r>
                        <a:rPr lang="en-US" sz="1400" dirty="0"/>
                        <a:t>At least one parent/caregiver was present at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Calibri" panose="020F0502020204030204" pitchFamily="34" charset="0"/>
                        </a:rPr>
                        <a:t>100%</a:t>
                      </a:r>
                      <a:endParaRPr lang="en-US" sz="1400" b="0" dirty="0">
                        <a:solidFill>
                          <a:schemeClr val="tx1"/>
                        </a:solidFill>
                        <a:latin typeface="Calibri" panose="020F050202020403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100%</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645028">
                <a:tc>
                  <a:txBody>
                    <a:bodyPr/>
                    <a:lstStyle/>
                    <a:p>
                      <a:r>
                        <a:rPr lang="en-US" sz="1400" b="1" dirty="0"/>
                        <a:t>1b.</a:t>
                      </a:r>
                      <a:r>
                        <a:rPr lang="en-US" sz="1400" baseline="0" dirty="0"/>
                        <a:t> The youth was present at the meeting. </a:t>
                      </a:r>
                      <a:r>
                        <a:rPr lang="en-US" sz="1400" i="1" baseline="0" dirty="0"/>
                        <a:t>(N/A for youth age 10 or younger</a:t>
                      </a:r>
                      <a:r>
                        <a:rPr lang="en-US" sz="1400" i="1" baseline="0" dirty="0" smtClean="0"/>
                        <a:t>.)</a:t>
                      </a:r>
                      <a:endParaRPr lang="en-US" sz="1400" b="0" i="1" dirty="0">
                        <a:latin typeface="Calibri" panose="020F0502020204030204" pitchFamily="34" charset="0"/>
                      </a:endParaRPr>
                    </a:p>
                  </a:txBody>
                  <a:tcPr anchor="ctr"/>
                </a:tc>
                <a:tc>
                  <a:txBody>
                    <a:bodyPr/>
                    <a:lstStyle/>
                    <a:p>
                      <a:pPr algn="ctr"/>
                      <a:r>
                        <a:rPr lang="en-US" sz="1400" b="0" dirty="0" smtClean="0">
                          <a:solidFill>
                            <a:schemeClr val="tx1"/>
                          </a:solidFill>
                          <a:latin typeface="Calibri" panose="020F0502020204030204" pitchFamily="34" charset="0"/>
                        </a:rPr>
                        <a:t>57%</a:t>
                      </a:r>
                      <a:endParaRPr lang="en-US" sz="1400" b="0" dirty="0">
                        <a:solidFill>
                          <a:schemeClr val="tx1"/>
                        </a:solidFill>
                        <a:latin typeface="Calibri" panose="020F050202020403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61%</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916618">
                <a:tc>
                  <a:txBody>
                    <a:bodyPr/>
                    <a:lstStyle/>
                    <a:p>
                      <a:r>
                        <a:rPr lang="en-US" sz="1400" b="1" dirty="0"/>
                        <a:t>1c. </a:t>
                      </a:r>
                      <a:r>
                        <a:rPr lang="en-US" sz="1400" dirty="0"/>
                        <a:t>All key representatives</a:t>
                      </a:r>
                      <a:r>
                        <a:rPr lang="en-US" sz="1400" baseline="0" dirty="0"/>
                        <a:t> from school, child welfare, and juvenile justice agencies who are on the team OR seem integral to the family’s plan were present at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Calibri" panose="020F0502020204030204" pitchFamily="34" charset="0"/>
                        </a:rPr>
                        <a:t>67%</a:t>
                      </a:r>
                      <a:endParaRPr lang="en-US" sz="1400" b="0" dirty="0">
                        <a:solidFill>
                          <a:schemeClr val="tx1"/>
                        </a:solidFill>
                        <a:latin typeface="Calibri" panose="020F050202020403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57%</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645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1d. </a:t>
                      </a:r>
                      <a:r>
                        <a:rPr lang="en-US" sz="1400" dirty="0"/>
                        <a:t>All other service</a:t>
                      </a:r>
                      <a:r>
                        <a:rPr lang="en-US" sz="1400" baseline="0" dirty="0"/>
                        <a:t> providers who are on the team OR seem integral to the family’s plan were present at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Calibri" panose="020F0502020204030204" pitchFamily="34" charset="0"/>
                        </a:rPr>
                        <a:t>79%</a:t>
                      </a:r>
                      <a:endParaRPr lang="en-US" sz="1400" b="0" dirty="0">
                        <a:solidFill>
                          <a:schemeClr val="tx1"/>
                        </a:solidFill>
                        <a:latin typeface="Calibri" panose="020F050202020403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72%</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916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1e.</a:t>
                      </a:r>
                      <a:r>
                        <a:rPr lang="en-US" sz="1400" dirty="0"/>
                        <a:t> All peer partners (e.g., family advocates, family</a:t>
                      </a:r>
                      <a:r>
                        <a:rPr lang="en-US" sz="1400" baseline="0" dirty="0"/>
                        <a:t> support partners, youth support partners, etc.) who are on the team were present at the meeting. </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Calibri" panose="020F0502020204030204" pitchFamily="34" charset="0"/>
                        </a:rPr>
                        <a:t>93%</a:t>
                      </a:r>
                      <a:endParaRPr lang="en-US" sz="1400" b="0" dirty="0">
                        <a:solidFill>
                          <a:schemeClr val="tx1"/>
                        </a:solidFill>
                        <a:latin typeface="Calibri" panose="020F050202020403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90%</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r h="6450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t>1f. </a:t>
                      </a:r>
                      <a:r>
                        <a:rPr lang="en-US" sz="1400" dirty="0"/>
                        <a:t>At least one natural support for the family was present at the meeting. </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Calibri" panose="020F0502020204030204" pitchFamily="34" charset="0"/>
                        </a:rPr>
                        <a:t>18%</a:t>
                      </a:r>
                      <a:endParaRPr lang="en-US" sz="1400" b="0" dirty="0">
                        <a:solidFill>
                          <a:schemeClr val="tx1"/>
                        </a:solidFill>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Calibri" panose="020F0502020204030204" pitchFamily="34" charset="0"/>
                        </a:rPr>
                        <a:t>22%</a:t>
                      </a:r>
                      <a:endParaRPr lang="en-US" sz="1400" b="0" dirty="0">
                        <a:solidFill>
                          <a:schemeClr val="tx1"/>
                        </a:solidFill>
                        <a:latin typeface="Calibri" panose="020F0502020204030204" pitchFamily="34" charset="0"/>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6"/>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sp>
        <p:nvSpPr>
          <p:cNvPr id="2" name="Slide Number Placeholder 1"/>
          <p:cNvSpPr>
            <a:spLocks noGrp="1"/>
          </p:cNvSpPr>
          <p:nvPr>
            <p:ph type="sldNum" sz="quarter" idx="4294967295"/>
          </p:nvPr>
        </p:nvSpPr>
        <p:spPr>
          <a:xfrm>
            <a:off x="8610600" y="6477000"/>
            <a:ext cx="533400" cy="381000"/>
          </a:xfrm>
          <a:prstGeom prst="rect">
            <a:avLst/>
          </a:prstGeom>
        </p:spPr>
        <p:txBody>
          <a:bodyPr/>
          <a:lstStyle/>
          <a:p>
            <a:fld id="{21AD2AE7-D6AC-47DD-9777-F6653940EDA2}" type="slidenum">
              <a:rPr lang="en-US" smtClean="0"/>
              <a:t>51</a:t>
            </a:fld>
            <a:endParaRPr lang="en-US" dirty="0"/>
          </a:p>
        </p:txBody>
      </p:sp>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1"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55</a:t>
            </a:r>
            <a:endParaRPr dirty="0"/>
          </a:p>
        </p:txBody>
      </p:sp>
    </p:spTree>
    <p:extLst>
      <p:ext uri="{BB962C8B-B14F-4D97-AF65-F5344CB8AC3E}">
        <p14:creationId xmlns:p14="http://schemas.microsoft.com/office/powerpoint/2010/main" val="4253648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381000"/>
            <a:ext cx="8153400" cy="10668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Effective Teamwork</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515376284"/>
              </p:ext>
            </p:extLst>
          </p:nvPr>
        </p:nvGraphicFramePr>
        <p:xfrm>
          <a:off x="500446" y="1228366"/>
          <a:ext cx="8194547" cy="5333999"/>
        </p:xfrm>
        <a:graphic>
          <a:graphicData uri="http://schemas.openxmlformats.org/drawingml/2006/table">
            <a:tbl>
              <a:tblPr firstRow="1" lastCol="1" bandRow="1">
                <a:tableStyleId>{F5AB1C69-6EDB-4FF4-983F-18BD219EF322}</a:tableStyleId>
              </a:tblPr>
              <a:tblGrid>
                <a:gridCol w="5608692">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290455">
                  <a:extLst>
                    <a:ext uri="{9D8B030D-6E8A-4147-A177-3AD203B41FA5}">
                      <a16:colId xmlns:a16="http://schemas.microsoft.com/office/drawing/2014/main" xmlns="" val="20002"/>
                    </a:ext>
                  </a:extLst>
                </a:gridCol>
              </a:tblGrid>
              <a:tr h="606377">
                <a:tc>
                  <a:txBody>
                    <a:bodyPr/>
                    <a:lstStyle/>
                    <a:p>
                      <a:r>
                        <a:rPr lang="en-US" sz="1600" dirty="0"/>
                        <a:t>ITEMS</a:t>
                      </a:r>
                    </a:p>
                  </a:txBody>
                  <a:tcPr anchor="ctr"/>
                </a:tc>
                <a:tc>
                  <a:txBody>
                    <a:bodyPr/>
                    <a:lstStyle/>
                    <a:p>
                      <a:pPr algn="ctr"/>
                      <a:r>
                        <a:rPr lang="en-US" sz="1600" dirty="0"/>
                        <a:t>MA </a:t>
                      </a:r>
                      <a:r>
                        <a:rPr lang="en-US" sz="160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1054042">
                <a:tc>
                  <a:txBody>
                    <a:bodyPr/>
                    <a:lstStyle/>
                    <a:p>
                      <a:r>
                        <a:rPr lang="en-US" sz="1400" b="1" dirty="0">
                          <a:latin typeface="Calibri" panose="020F0502020204030204" pitchFamily="34" charset="0"/>
                        </a:rPr>
                        <a:t>2a. </a:t>
                      </a:r>
                      <a:r>
                        <a:rPr lang="en-US" sz="1400" dirty="0">
                          <a:latin typeface="Calibri" panose="020F0502020204030204" pitchFamily="34" charset="0"/>
                        </a:rPr>
                        <a:t>All team members demonstrated a full understanding about what the Wraparound process is, the need for a single plan, and what they will contribute to the process to help the youth and family.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98%</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1054042">
                <a:tc>
                  <a:txBody>
                    <a:bodyPr/>
                    <a:lstStyle/>
                    <a:p>
                      <a:r>
                        <a:rPr lang="en-US" sz="1400" b="1" i="0" dirty="0">
                          <a:latin typeface="Calibri" panose="020F0502020204030204" pitchFamily="34" charset="0"/>
                        </a:rPr>
                        <a:t>2b. </a:t>
                      </a:r>
                      <a:r>
                        <a:rPr lang="en-US" sz="1400" i="0" dirty="0">
                          <a:latin typeface="Calibri" panose="020F0502020204030204" pitchFamily="34" charset="0"/>
                        </a:rPr>
                        <a:t>Talk was well-distributed across team members, and each team member made a meaningful contribution. No one or two people dominated the conversation or remained virtually silent during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813118">
                <a:tc>
                  <a:txBody>
                    <a:bodyPr/>
                    <a:lstStyle/>
                    <a:p>
                      <a:r>
                        <a:rPr lang="en-US" sz="1400" b="1" dirty="0">
                          <a:latin typeface="Calibri" panose="020F0502020204030204" pitchFamily="34" charset="0"/>
                        </a:rPr>
                        <a:t>2c. </a:t>
                      </a:r>
                      <a:r>
                        <a:rPr lang="en-US" sz="1400" dirty="0">
                          <a:latin typeface="Calibri" panose="020F0502020204030204" pitchFamily="34" charset="0"/>
                        </a:rPr>
                        <a:t>Since the last team meeting, all team members have followed through with their previously assigned tasks/action steps or at least demonstrated diligent efforts to do so.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993302">
                <a:tc>
                  <a:txBody>
                    <a:bodyPr/>
                    <a:lstStyle/>
                    <a:p>
                      <a:r>
                        <a:rPr lang="en-US" sz="1400" b="1" dirty="0">
                          <a:latin typeface="Calibri" panose="020F0502020204030204" pitchFamily="34" charset="0"/>
                        </a:rPr>
                        <a:t>2d. </a:t>
                      </a:r>
                      <a:r>
                        <a:rPr lang="en-US" sz="1400" dirty="0">
                          <a:latin typeface="Calibri" panose="020F0502020204030204" pitchFamily="34" charset="0"/>
                        </a:rPr>
                        <a:t>There was a clear understanding of who would be responsible for following through on the tasks and strategies necessary to help the youth and family meet their needs.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813118">
                <a:tc>
                  <a:txBody>
                    <a:bodyPr/>
                    <a:lstStyle/>
                    <a:p>
                      <a:r>
                        <a:rPr lang="en-US" sz="1400" b="1" dirty="0">
                          <a:latin typeface="Calibri" panose="020F0502020204030204" pitchFamily="34" charset="0"/>
                        </a:rPr>
                        <a:t>2e.</a:t>
                      </a:r>
                      <a:r>
                        <a:rPr lang="en-US" sz="1400" baseline="0" dirty="0">
                          <a:latin typeface="Calibri" panose="020F0502020204030204" pitchFamily="34" charset="0"/>
                        </a:rPr>
                        <a:t> Team members demonstrated a consistent willingness to compromise or explore further options when there was disagreement.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98%</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98%</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4"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56</a:t>
            </a:r>
            <a:endParaRPr dirty="0"/>
          </a:p>
        </p:txBody>
      </p:sp>
    </p:spTree>
    <p:extLst>
      <p:ext uri="{BB962C8B-B14F-4D97-AF65-F5344CB8AC3E}">
        <p14:creationId xmlns:p14="http://schemas.microsoft.com/office/powerpoint/2010/main" val="2500912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000" dirty="0">
                <a:solidFill>
                  <a:schemeClr val="accent5"/>
                </a:solidFill>
              </a:rPr>
              <a:t>	    Driven by Strengths &amp; Families</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263464262"/>
              </p:ext>
            </p:extLst>
          </p:nvPr>
        </p:nvGraphicFramePr>
        <p:xfrm>
          <a:off x="304800" y="1295400"/>
          <a:ext cx="8458200" cy="4953000"/>
        </p:xfrm>
        <a:graphic>
          <a:graphicData uri="http://schemas.openxmlformats.org/drawingml/2006/table">
            <a:tbl>
              <a:tblPr firstRow="1" lastCol="1" bandRow="1">
                <a:tableStyleId>{F5AB1C69-6EDB-4FF4-983F-18BD219EF322}</a:tableStyleId>
              </a:tblPr>
              <a:tblGrid>
                <a:gridCol w="57912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1371600">
                  <a:extLst>
                    <a:ext uri="{9D8B030D-6E8A-4147-A177-3AD203B41FA5}">
                      <a16:colId xmlns:a16="http://schemas.microsoft.com/office/drawing/2014/main" xmlns="" val="20002"/>
                    </a:ext>
                  </a:extLst>
                </a:gridCol>
              </a:tblGrid>
              <a:tr h="369325">
                <a:tc>
                  <a:txBody>
                    <a:bodyPr/>
                    <a:lstStyle/>
                    <a:p>
                      <a:r>
                        <a:rPr lang="en-US" sz="1600" dirty="0"/>
                        <a:t>ITEMS</a:t>
                      </a:r>
                    </a:p>
                  </a:txBody>
                  <a:tcPr anchor="ctr"/>
                </a:tc>
                <a:tc>
                  <a:txBody>
                    <a:bodyPr/>
                    <a:lstStyle/>
                    <a:p>
                      <a:pPr algn="ctr"/>
                      <a:r>
                        <a:rPr lang="en-US" sz="1600" dirty="0"/>
                        <a:t>MA </a:t>
                      </a:r>
                      <a:r>
                        <a:rPr lang="en-US" sz="160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1062441">
                <a:tc>
                  <a:txBody>
                    <a:bodyPr/>
                    <a:lstStyle/>
                    <a:p>
                      <a:r>
                        <a:rPr lang="en-US" sz="1400" b="1" dirty="0">
                          <a:latin typeface="Calibri" panose="020F0502020204030204" pitchFamily="34" charset="0"/>
                        </a:rPr>
                        <a:t>3a.</a:t>
                      </a:r>
                      <a:r>
                        <a:rPr lang="en-US" sz="1400" b="1" baseline="0" dirty="0">
                          <a:latin typeface="Calibri" panose="020F0502020204030204" pitchFamily="34" charset="0"/>
                        </a:rPr>
                        <a:t> </a:t>
                      </a:r>
                      <a:r>
                        <a:rPr lang="en-US" sz="1400" baseline="0" dirty="0">
                          <a:latin typeface="Calibri" panose="020F0502020204030204" pitchFamily="34" charset="0"/>
                        </a:rPr>
                        <a:t>The parent/caregiver(s) and/or other family members constructively contributed to the care planning process (e.g., by articulating their needs, explaining their perspectives, and/or suggesting a potential service, support, or strategy). </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99%</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99%</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1062441">
                <a:tc>
                  <a:txBody>
                    <a:bodyPr/>
                    <a:lstStyle/>
                    <a:p>
                      <a:r>
                        <a:rPr lang="en-US" sz="1400" b="1" i="0" dirty="0">
                          <a:latin typeface="Calibri" panose="020F0502020204030204" pitchFamily="34" charset="0"/>
                        </a:rPr>
                        <a:t>3b.</a:t>
                      </a:r>
                      <a:r>
                        <a:rPr lang="en-US" sz="1400" b="1" i="0" baseline="0" dirty="0">
                          <a:latin typeface="Calibri" panose="020F0502020204030204" pitchFamily="34" charset="0"/>
                        </a:rPr>
                        <a:t> </a:t>
                      </a:r>
                      <a:r>
                        <a:rPr lang="en-US" sz="1400" i="0" baseline="0" dirty="0">
                          <a:latin typeface="Calibri" panose="020F0502020204030204" pitchFamily="34" charset="0"/>
                        </a:rPr>
                        <a:t>The youth constructively contributed to the care planning process (e.g., by articulating their needs, explaining their perspectives, and/or suggesting a potential service, support, or strategy). </a:t>
                      </a:r>
                      <a:r>
                        <a:rPr lang="en-US" sz="1400" i="1" baseline="0" dirty="0">
                          <a:latin typeface="Calibri" panose="020F0502020204030204" pitchFamily="34" charset="0"/>
                        </a:rPr>
                        <a:t>(N/A for youth age 10 or younger</a:t>
                      </a:r>
                      <a:r>
                        <a:rPr lang="en-US" sz="1400" i="1" baseline="0" dirty="0" smtClean="0">
                          <a:latin typeface="Calibri" panose="020F0502020204030204" pitchFamily="34" charset="0"/>
                        </a:rPr>
                        <a:t>.)</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57%</a:t>
                      </a:r>
                      <a:endParaRPr lang="en-US" sz="1400" b="0" dirty="0">
                        <a:solidFill>
                          <a:schemeClr val="tx1"/>
                        </a:solidFill>
                        <a:latin typeface="+mn-lt"/>
                      </a:endParaRPr>
                    </a:p>
                  </a:txBody>
                  <a:tcPr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63%</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819598">
                <a:tc>
                  <a:txBody>
                    <a:bodyPr/>
                    <a:lstStyle/>
                    <a:p>
                      <a:r>
                        <a:rPr lang="en-US" sz="1400" b="1" dirty="0">
                          <a:latin typeface="Calibri" panose="020F0502020204030204" pitchFamily="34" charset="0"/>
                        </a:rPr>
                        <a:t>3c.</a:t>
                      </a:r>
                      <a:r>
                        <a:rPr lang="en-US" sz="1400" b="1" baseline="0" dirty="0">
                          <a:latin typeface="Calibri" panose="020F0502020204030204" pitchFamily="34" charset="0"/>
                        </a:rPr>
                        <a:t> </a:t>
                      </a:r>
                      <a:r>
                        <a:rPr lang="en-US" sz="1400" baseline="0" dirty="0">
                          <a:latin typeface="Calibri" panose="020F0502020204030204" pitchFamily="34" charset="0"/>
                        </a:rPr>
                        <a:t>The team identified or reviewed at least one functional strength of the youth that was used in planning to develop a strategy to meet their needs. </a:t>
                      </a:r>
                      <a:endParaRPr lang="en-US" sz="1400" b="0" dirty="0">
                        <a:latin typeface="Calibri" panose="020F0502020204030204" pitchFamily="34" charset="0"/>
                      </a:endParaRPr>
                    </a:p>
                  </a:txBody>
                  <a:tcPr anchor="ctr">
                    <a:lnT w="28575" cap="flat" cmpd="sng" algn="ctr">
                      <a:solidFill>
                        <a:srgbClr val="FF0000"/>
                      </a:solidFill>
                      <a:prstDash val="solid"/>
                      <a:round/>
                      <a:headEnd type="none" w="med" len="med"/>
                      <a:tailEnd type="none" w="med" len="med"/>
                    </a:lnT>
                  </a:tcPr>
                </a:tc>
                <a:tc>
                  <a:txBody>
                    <a:bodyPr/>
                    <a:lstStyle/>
                    <a:p>
                      <a:pPr algn="ctr"/>
                      <a:r>
                        <a:rPr lang="en-US" sz="1400" b="0" dirty="0" smtClean="0">
                          <a:solidFill>
                            <a:schemeClr val="tx1"/>
                          </a:solidFill>
                          <a:latin typeface="+mn-lt"/>
                        </a:rPr>
                        <a:t>90%</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1062441">
                <a:tc>
                  <a:txBody>
                    <a:bodyPr/>
                    <a:lstStyle/>
                    <a:p>
                      <a:r>
                        <a:rPr lang="en-US" sz="1400" b="1" dirty="0">
                          <a:latin typeface="Calibri" panose="020F0502020204030204" pitchFamily="34" charset="0"/>
                        </a:rPr>
                        <a:t>3d.</a:t>
                      </a:r>
                      <a:r>
                        <a:rPr lang="en-US" sz="1400" b="1" baseline="0" dirty="0">
                          <a:latin typeface="Calibri" panose="020F0502020204030204" pitchFamily="34" charset="0"/>
                        </a:rPr>
                        <a:t> </a:t>
                      </a:r>
                      <a:r>
                        <a:rPr lang="en-US" sz="1400" baseline="0" dirty="0">
                          <a:latin typeface="Calibri" panose="020F0502020204030204" pitchFamily="34" charset="0"/>
                        </a:rPr>
                        <a:t>The team identified or reviewed at least one functional strength of the parent/caregiver or family as a whole that was used in planning to develop a strategy to meet their or the youth’s needs.</a:t>
                      </a:r>
                      <a:r>
                        <a:rPr lang="en-US" sz="1400" b="1" dirty="0">
                          <a:latin typeface="Calibri" panose="020F0502020204030204" pitchFamily="34" charset="0"/>
                        </a:rPr>
                        <a:t>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88%</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576754">
                <a:tc>
                  <a:txBody>
                    <a:bodyPr/>
                    <a:lstStyle/>
                    <a:p>
                      <a:r>
                        <a:rPr lang="en-US" sz="1400" b="1" dirty="0">
                          <a:latin typeface="Calibri" panose="020F0502020204030204" pitchFamily="34" charset="0"/>
                        </a:rPr>
                        <a:t>3e.</a:t>
                      </a:r>
                      <a:r>
                        <a:rPr lang="en-US" sz="1400" baseline="0" dirty="0">
                          <a:latin typeface="Calibri" panose="020F0502020204030204" pitchFamily="34" charset="0"/>
                        </a:rPr>
                        <a:t> Team members avoided blaming and remained focused on solutions, rather than dwelling on negative events.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98%</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1"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57</a:t>
            </a:r>
            <a:endParaRPr dirty="0"/>
          </a:p>
        </p:txBody>
      </p:sp>
    </p:spTree>
    <p:extLst>
      <p:ext uri="{BB962C8B-B14F-4D97-AF65-F5344CB8AC3E}">
        <p14:creationId xmlns:p14="http://schemas.microsoft.com/office/powerpoint/2010/main" val="19552102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Based on Priority Needs</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429897688"/>
              </p:ext>
            </p:extLst>
          </p:nvPr>
        </p:nvGraphicFramePr>
        <p:xfrm>
          <a:off x="304801" y="1395188"/>
          <a:ext cx="8560488" cy="4953000"/>
        </p:xfrm>
        <a:graphic>
          <a:graphicData uri="http://schemas.openxmlformats.org/drawingml/2006/table">
            <a:tbl>
              <a:tblPr firstRow="1" lastCol="1" bandRow="1">
                <a:tableStyleId>{F5AB1C69-6EDB-4FF4-983F-18BD219EF322}</a:tableStyleId>
              </a:tblPr>
              <a:tblGrid>
                <a:gridCol w="5791199">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97689">
                  <a:extLst>
                    <a:ext uri="{9D8B030D-6E8A-4147-A177-3AD203B41FA5}">
                      <a16:colId xmlns:a16="http://schemas.microsoft.com/office/drawing/2014/main" xmlns="" val="20002"/>
                    </a:ext>
                  </a:extLst>
                </a:gridCol>
              </a:tblGrid>
              <a:tr h="388366">
                <a:tc>
                  <a:txBody>
                    <a:bodyPr/>
                    <a:lstStyle/>
                    <a:p>
                      <a:r>
                        <a:rPr lang="en-US" sz="1600" dirty="0"/>
                        <a:t>ITEMS</a:t>
                      </a:r>
                    </a:p>
                  </a:txBody>
                  <a:tcPr anchor="ctr"/>
                </a:tc>
                <a:tc>
                  <a:txBody>
                    <a:bodyPr/>
                    <a:lstStyle/>
                    <a:p>
                      <a:pPr algn="ctr"/>
                      <a:r>
                        <a:rPr lang="en-US" sz="1600" dirty="0"/>
                        <a:t>MA </a:t>
                      </a:r>
                      <a:r>
                        <a:rPr lang="en-US" sz="160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1117218">
                <a:tc>
                  <a:txBody>
                    <a:bodyPr/>
                    <a:lstStyle/>
                    <a:p>
                      <a:r>
                        <a:rPr lang="en-US" sz="1400" b="1" dirty="0">
                          <a:latin typeface="Calibri" panose="020F0502020204030204" pitchFamily="34" charset="0"/>
                        </a:rPr>
                        <a:t>4a. </a:t>
                      </a:r>
                      <a:r>
                        <a:rPr lang="en-US" sz="1400" dirty="0">
                          <a:latin typeface="Calibri" panose="020F0502020204030204" pitchFamily="34" charset="0"/>
                        </a:rPr>
                        <a:t>Before beginning to brainstorm strategies, the team explicitly articulated, prioritized, and/or reviewed and confirmed the youth’s and family’s needs to plan for/address during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93%</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1117218">
                <a:tc>
                  <a:txBody>
                    <a:bodyPr/>
                    <a:lstStyle/>
                    <a:p>
                      <a:r>
                        <a:rPr lang="en-US" sz="1400" b="1" i="0" dirty="0">
                          <a:latin typeface="Calibri" panose="020F0502020204030204" pitchFamily="34" charset="0"/>
                        </a:rPr>
                        <a:t>4b.</a:t>
                      </a:r>
                      <a:r>
                        <a:rPr lang="en-US" sz="1400" b="1" i="0" baseline="0" dirty="0">
                          <a:latin typeface="Calibri" panose="020F0502020204030204" pitchFamily="34" charset="0"/>
                        </a:rPr>
                        <a:t> </a:t>
                      </a:r>
                      <a:r>
                        <a:rPr lang="en-US" sz="1400" i="0" baseline="0" dirty="0">
                          <a:latin typeface="Calibri" panose="020F0502020204030204" pitchFamily="34" charset="0"/>
                        </a:rPr>
                        <a:t>Every need that was planned for/addressed during the meeting was articulated as the underlying reason(s) why a problematic situation or behavior was occurring, and was not simply stated as a deficit, problematic behavior, or service need.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91%</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606490">
                <a:tc>
                  <a:txBody>
                    <a:bodyPr/>
                    <a:lstStyle/>
                    <a:p>
                      <a:r>
                        <a:rPr lang="en-US" sz="1400" b="1" dirty="0">
                          <a:latin typeface="Calibri" panose="020F0502020204030204" pitchFamily="34" charset="0"/>
                        </a:rPr>
                        <a:t>4c.</a:t>
                      </a:r>
                      <a:r>
                        <a:rPr lang="en-US" sz="1400" baseline="0" dirty="0">
                          <a:latin typeface="Calibri" panose="020F0502020204030204" pitchFamily="34" charset="0"/>
                        </a:rPr>
                        <a:t> Planning focused on the underlying needs of other family members, not just the identified youth.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91%</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88%</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861854">
                <a:tc>
                  <a:txBody>
                    <a:bodyPr/>
                    <a:lstStyle/>
                    <a:p>
                      <a:r>
                        <a:rPr lang="en-US" sz="1400" b="1" dirty="0">
                          <a:latin typeface="Calibri" panose="020F0502020204030204" pitchFamily="34" charset="0"/>
                        </a:rPr>
                        <a:t>4d.</a:t>
                      </a:r>
                      <a:r>
                        <a:rPr lang="en-US" sz="1400" baseline="0" dirty="0">
                          <a:latin typeface="Calibri" panose="020F0502020204030204" pitchFamily="34" charset="0"/>
                        </a:rPr>
                        <a:t> For every need that was planned for/addressed during the meeting, the team brainstormed more than one strategy to meet the need before deciding on next steps. </a:t>
                      </a:r>
                      <a:endParaRPr lang="en-US" sz="14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86%</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861854">
                <a:tc>
                  <a:txBody>
                    <a:bodyPr/>
                    <a:lstStyle/>
                    <a:p>
                      <a:r>
                        <a:rPr lang="en-US" sz="1400" b="1" dirty="0">
                          <a:latin typeface="Calibri" panose="020F0502020204030204" pitchFamily="34" charset="0"/>
                        </a:rPr>
                        <a:t>4e.</a:t>
                      </a:r>
                      <a:r>
                        <a:rPr lang="en-US" sz="1400" b="1" baseline="0" dirty="0">
                          <a:latin typeface="Calibri" panose="020F0502020204030204" pitchFamily="34" charset="0"/>
                        </a:rPr>
                        <a:t> </a:t>
                      </a:r>
                      <a:r>
                        <a:rPr lang="en-US" sz="1400" baseline="0" dirty="0">
                          <a:latin typeface="Calibri" panose="020F0502020204030204" pitchFamily="34" charset="0"/>
                        </a:rPr>
                        <a:t>The team discussed how they will know the youth and family’s needs have been sufficiently met to warrant a transition out of formal Wraparound services. </a:t>
                      </a:r>
                      <a:endParaRPr lang="en-US" sz="14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67%</a:t>
                      </a:r>
                      <a:endParaRPr lang="en-US" sz="1400" b="0" dirty="0">
                        <a:solidFill>
                          <a:schemeClr val="tx1"/>
                        </a:solidFill>
                        <a:latin typeface="+mn-lt"/>
                      </a:endParaRPr>
                    </a:p>
                  </a:txBody>
                  <a:tcPr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62%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2"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3"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58</a:t>
            </a:r>
            <a:endParaRPr dirty="0"/>
          </a:p>
        </p:txBody>
      </p:sp>
    </p:spTree>
    <p:extLst>
      <p:ext uri="{BB962C8B-B14F-4D97-AF65-F5344CB8AC3E}">
        <p14:creationId xmlns:p14="http://schemas.microsoft.com/office/powerpoint/2010/main" val="27401799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09600" y="-27951"/>
            <a:ext cx="8153400" cy="1066800"/>
          </a:xfrm>
          <a:prstGeom prst="rect">
            <a:avLst/>
          </a:prstGeom>
        </p:spPr>
        <p:txBody>
          <a:bodyPr>
            <a:noAutofit/>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3600" dirty="0">
                <a:solidFill>
                  <a:schemeClr val="accent5"/>
                </a:solidFill>
              </a:rPr>
              <a:t>Use of Natural </a:t>
            </a:r>
          </a:p>
          <a:p>
            <a:pPr algn="ctr"/>
            <a:r>
              <a:rPr lang="en-US" sz="3600" dirty="0">
                <a:solidFill>
                  <a:schemeClr val="accent5"/>
                </a:solidFill>
              </a:rPr>
              <a:t>&amp; Community Supports</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128927017"/>
              </p:ext>
            </p:extLst>
          </p:nvPr>
        </p:nvGraphicFramePr>
        <p:xfrm>
          <a:off x="434482" y="1194658"/>
          <a:ext cx="8380340" cy="5198365"/>
        </p:xfrm>
        <a:graphic>
          <a:graphicData uri="http://schemas.openxmlformats.org/drawingml/2006/table">
            <a:tbl>
              <a:tblPr firstRow="1" lastCol="1" bandRow="1">
                <a:tableStyleId>{F5AB1C69-6EDB-4FF4-983F-18BD219EF322}</a:tableStyleId>
              </a:tblPr>
              <a:tblGrid>
                <a:gridCol w="5585318">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423422">
                  <a:extLst>
                    <a:ext uri="{9D8B030D-6E8A-4147-A177-3AD203B41FA5}">
                      <a16:colId xmlns:a16="http://schemas.microsoft.com/office/drawing/2014/main" xmlns="" val="20002"/>
                    </a:ext>
                  </a:extLst>
                </a:gridCol>
              </a:tblGrid>
              <a:tr h="459069">
                <a:tc>
                  <a:txBody>
                    <a:bodyPr/>
                    <a:lstStyle/>
                    <a:p>
                      <a:r>
                        <a:rPr lang="en-US" sz="1600" dirty="0"/>
                        <a:t>ITEMS</a:t>
                      </a:r>
                    </a:p>
                  </a:txBody>
                  <a:tcPr anchor="ctr"/>
                </a:tc>
                <a:tc>
                  <a:txBody>
                    <a:bodyPr/>
                    <a:lstStyle/>
                    <a:p>
                      <a:pPr algn="ctr"/>
                      <a:r>
                        <a:rPr lang="en-US" sz="1600" dirty="0"/>
                        <a:t>MA</a:t>
                      </a:r>
                      <a:r>
                        <a:rPr lang="en-US" sz="1600" baseline="0" dirty="0"/>
                        <a:t> </a:t>
                      </a:r>
                      <a:r>
                        <a:rPr lang="en-US" sz="1600" baseline="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992995">
                <a:tc>
                  <a:txBody>
                    <a:bodyPr/>
                    <a:lstStyle/>
                    <a:p>
                      <a:r>
                        <a:rPr lang="en-US" sz="1400" b="1" dirty="0">
                          <a:latin typeface="Calibri" panose="020F0502020204030204" pitchFamily="34" charset="0"/>
                        </a:rPr>
                        <a:t>5a. </a:t>
                      </a:r>
                      <a:r>
                        <a:rPr lang="en-US" sz="1400" dirty="0">
                          <a:latin typeface="Calibri" panose="020F0502020204030204" pitchFamily="34" charset="0"/>
                        </a:rPr>
                        <a:t>The team encouraged the youth’s and family’s positive connection to their natural supports (extended relatives, friends, neighbors, clergy, business owners, etc.) by exploring their current level of connection and integrating activities to foster connections into the Plan of Care. </a:t>
                      </a:r>
                      <a:endParaRPr lang="en-US" sz="12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80%</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1218676">
                <a:tc>
                  <a:txBody>
                    <a:bodyPr/>
                    <a:lstStyle/>
                    <a:p>
                      <a:r>
                        <a:rPr lang="en-US" sz="1400" b="1" i="0" dirty="0">
                          <a:latin typeface="Calibri" panose="020F0502020204030204" pitchFamily="34" charset="0"/>
                        </a:rPr>
                        <a:t>5b. </a:t>
                      </a:r>
                      <a:r>
                        <a:rPr lang="en-US" sz="1400" i="0" dirty="0">
                          <a:latin typeface="Calibri" panose="020F0502020204030204" pitchFamily="34" charset="0"/>
                        </a:rPr>
                        <a:t>The team encouraged the youth’s and family’s positive connection to their community through participation in community activities, clubs, and/or other informal organizations by exploring their current level of connection and integrating activities to foster connections into the Plan of Care. </a:t>
                      </a:r>
                      <a:r>
                        <a:rPr lang="en-US" sz="1200" b="0" dirty="0" smtClean="0">
                          <a:latin typeface="Calibri" panose="020F0502020204030204" pitchFamily="34" charset="0"/>
                        </a:rPr>
                        <a:t>N=727/371</a:t>
                      </a:r>
                      <a:endParaRPr lang="en-US" sz="1200" b="0" dirty="0">
                        <a:latin typeface="Calibri" panose="020F0502020204030204" pitchFamily="34" charset="0"/>
                      </a:endParaRPr>
                    </a:p>
                  </a:txBody>
                  <a:tcPr anchor="ctr">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79%</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89%</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992995">
                <a:tc>
                  <a:txBody>
                    <a:bodyPr/>
                    <a:lstStyle/>
                    <a:p>
                      <a:r>
                        <a:rPr lang="en-US" sz="1400" b="1" dirty="0">
                          <a:latin typeface="Calibri" panose="020F0502020204030204" pitchFamily="34" charset="0"/>
                        </a:rPr>
                        <a:t>5c. </a:t>
                      </a:r>
                      <a:r>
                        <a:rPr lang="en-US" sz="1400" dirty="0">
                          <a:latin typeface="Calibri" panose="020F0502020204030204" pitchFamily="34" charset="0"/>
                        </a:rPr>
                        <a:t>Natural supports (e.g., extended relatives, friends, neighbors, clergy, business owners, etc.) are actively involved in implementing strategies in the Plan of Care or Crisis Plan developed and/or discussed at the meeting. </a:t>
                      </a:r>
                      <a:endParaRPr lang="en-US" sz="1200" b="0" dirty="0">
                        <a:latin typeface="Calibri" panose="020F050202020403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tcPr>
                </a:tc>
                <a:tc>
                  <a:txBody>
                    <a:bodyPr/>
                    <a:lstStyle/>
                    <a:p>
                      <a:pPr algn="ctr"/>
                      <a:r>
                        <a:rPr lang="en-US" sz="1400" b="0" dirty="0" smtClean="0">
                          <a:solidFill>
                            <a:schemeClr val="tx1"/>
                          </a:solidFill>
                          <a:latin typeface="+mn-lt"/>
                        </a:rPr>
                        <a:t>53%</a:t>
                      </a:r>
                      <a:endParaRPr lang="en-US" sz="1400" b="0" dirty="0">
                        <a:solidFill>
                          <a:schemeClr val="tx1"/>
                        </a:solidFill>
                        <a:latin typeface="+mn-lt"/>
                      </a:endParaRPr>
                    </a:p>
                  </a:txBody>
                  <a:tcPr anchor="ctr">
                    <a:lnL w="28575" cap="flat" cmpd="sng" algn="ctr">
                      <a:solidFill>
                        <a:srgbClr val="FF0000"/>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54%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767315">
                <a:tc>
                  <a:txBody>
                    <a:bodyPr/>
                    <a:lstStyle/>
                    <a:p>
                      <a:r>
                        <a:rPr lang="en-US" sz="1400" b="1" dirty="0">
                          <a:latin typeface="Calibri" panose="020F0502020204030204" pitchFamily="34" charset="0"/>
                        </a:rPr>
                        <a:t>5d.</a:t>
                      </a:r>
                      <a:r>
                        <a:rPr lang="en-US" sz="1400" b="1" baseline="0" dirty="0">
                          <a:latin typeface="Calibri" panose="020F0502020204030204" pitchFamily="34" charset="0"/>
                        </a:rPr>
                        <a:t> </a:t>
                      </a:r>
                      <a:r>
                        <a:rPr lang="en-US" sz="1400" baseline="0" dirty="0">
                          <a:latin typeface="Calibri" panose="020F0502020204030204" pitchFamily="34" charset="0"/>
                        </a:rPr>
                        <a:t>The Plan of Care or Crisis Plan developed and/or discussed at the meeting supports the youth’s integration into the least restrictive residential and/or educational environment possible. </a:t>
                      </a:r>
                      <a:endParaRPr lang="en-US" sz="1200" b="0" dirty="0">
                        <a:latin typeface="Calibri" panose="020F0502020204030204" pitchFamily="34" charset="0"/>
                      </a:endParaRPr>
                    </a:p>
                  </a:txBody>
                  <a:tcPr anchor="ctr">
                    <a:lnT w="28575" cap="flat" cmpd="sng" algn="ctr">
                      <a:solidFill>
                        <a:srgbClr val="FF000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767315">
                <a:tc>
                  <a:txBody>
                    <a:bodyPr/>
                    <a:lstStyle/>
                    <a:p>
                      <a:r>
                        <a:rPr lang="en-US" sz="1400" b="1" dirty="0">
                          <a:latin typeface="Calibri" panose="020F0502020204030204" pitchFamily="34" charset="0"/>
                        </a:rPr>
                        <a:t>5e.</a:t>
                      </a:r>
                      <a:r>
                        <a:rPr lang="en-US" sz="1400" b="1" baseline="0" dirty="0">
                          <a:latin typeface="Calibri" panose="020F0502020204030204" pitchFamily="34" charset="0"/>
                        </a:rPr>
                        <a:t> </a:t>
                      </a:r>
                      <a:r>
                        <a:rPr lang="en-US" sz="1400" baseline="0" dirty="0">
                          <a:latin typeface="Calibri" panose="020F0502020204030204" pitchFamily="34" charset="0"/>
                        </a:rPr>
                        <a:t>The Plan of Care or Crisis Plan developed and/or discussed at the meeting represents a balance between informal (natural and community) and formal strategies, services, and supports. </a:t>
                      </a:r>
                      <a:endParaRPr lang="en-US" sz="1200" b="0" dirty="0">
                        <a:latin typeface="Calibri" panose="020F050202020403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solidFill>
                            <a:schemeClr val="tx1"/>
                          </a:solidFill>
                          <a:latin typeface="+mn-lt"/>
                        </a:rPr>
                        <a:t>73%</a:t>
                      </a:r>
                      <a:endParaRPr lang="en-US" sz="1400" b="0" dirty="0">
                        <a:solidFill>
                          <a:schemeClr val="tx1"/>
                        </a:solidFill>
                        <a:latin typeface="+mn-lt"/>
                      </a:endParaRPr>
                    </a:p>
                  </a:txBody>
                  <a:tcPr anchor="ctr">
                    <a:lnL w="2857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77%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1"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59</a:t>
            </a:r>
            <a:endParaRPr dirty="0"/>
          </a:p>
        </p:txBody>
      </p:sp>
    </p:spTree>
    <p:extLst>
      <p:ext uri="{BB962C8B-B14F-4D97-AF65-F5344CB8AC3E}">
        <p14:creationId xmlns:p14="http://schemas.microsoft.com/office/powerpoint/2010/main" val="1549184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612648" y="609600"/>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     Outcomes-Based Process</a:t>
            </a:r>
            <a:endParaRPr lang="en-US" dirty="0">
              <a:solidFill>
                <a:schemeClr val="accent5"/>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3523969445"/>
              </p:ext>
            </p:extLst>
          </p:nvPr>
        </p:nvGraphicFramePr>
        <p:xfrm>
          <a:off x="494410" y="1409199"/>
          <a:ext cx="8163797" cy="4610601"/>
        </p:xfrm>
        <a:graphic>
          <a:graphicData uri="http://schemas.openxmlformats.org/drawingml/2006/table">
            <a:tbl>
              <a:tblPr firstRow="1" lastCol="1" bandRow="1">
                <a:tableStyleId>{F5AB1C69-6EDB-4FF4-983F-18BD219EF322}</a:tableStyleId>
              </a:tblPr>
              <a:tblGrid>
                <a:gridCol w="537299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419207">
                  <a:extLst>
                    <a:ext uri="{9D8B030D-6E8A-4147-A177-3AD203B41FA5}">
                      <a16:colId xmlns:a16="http://schemas.microsoft.com/office/drawing/2014/main" xmlns="" val="20002"/>
                    </a:ext>
                  </a:extLst>
                </a:gridCol>
              </a:tblGrid>
              <a:tr h="409478">
                <a:tc>
                  <a:txBody>
                    <a:bodyPr/>
                    <a:lstStyle/>
                    <a:p>
                      <a:r>
                        <a:rPr lang="en-US" sz="1600" dirty="0"/>
                        <a:t>ITEMS</a:t>
                      </a:r>
                    </a:p>
                  </a:txBody>
                  <a:tcPr anchor="ctr"/>
                </a:tc>
                <a:tc>
                  <a:txBody>
                    <a:bodyPr/>
                    <a:lstStyle/>
                    <a:p>
                      <a:pPr algn="ctr"/>
                      <a:r>
                        <a:rPr lang="en-US" sz="1600" dirty="0"/>
                        <a:t>MA </a:t>
                      </a:r>
                      <a:r>
                        <a:rPr lang="en-US" sz="160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908704">
                <a:tc>
                  <a:txBody>
                    <a:bodyPr/>
                    <a:lstStyle/>
                    <a:p>
                      <a:r>
                        <a:rPr lang="en-US" sz="1400" b="1" dirty="0">
                          <a:latin typeface="Calibri" panose="020F0502020204030204" pitchFamily="34" charset="0"/>
                        </a:rPr>
                        <a:t>6a.</a:t>
                      </a:r>
                      <a:r>
                        <a:rPr lang="en-US" sz="1400" b="1" baseline="0" dirty="0">
                          <a:latin typeface="Calibri" panose="020F0502020204030204" pitchFamily="34" charset="0"/>
                        </a:rPr>
                        <a:t> </a:t>
                      </a:r>
                      <a:r>
                        <a:rPr lang="en-US" sz="1400" baseline="0" dirty="0">
                          <a:latin typeface="Calibri" panose="020F0502020204030204" pitchFamily="34" charset="0"/>
                        </a:rPr>
                        <a:t>The team reviewed how close the youth and family are to achieving their vision, mission, or Wraparound team goal (i.e., the overarching purpose of Wraparound involvement). </a:t>
                      </a:r>
                      <a:endParaRPr lang="en-US" sz="1400" b="0" dirty="0">
                        <a:latin typeface="Calibri" panose="020F0502020204030204" pitchFamily="34" charset="0"/>
                      </a:endParaRPr>
                    </a:p>
                  </a:txBody>
                  <a:tcPr anchor="ctr">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82%</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lnB w="28575" cap="flat" cmpd="sng" algn="ctr">
                      <a:solidFill>
                        <a:srgbClr val="00B050"/>
                      </a:solidFill>
                      <a:prstDash val="solid"/>
                      <a:round/>
                      <a:headEnd type="none" w="med" len="med"/>
                      <a:tailEnd type="none" w="med" len="med"/>
                    </a:lnB>
                    <a:solidFill>
                      <a:srgbClr val="DEE7D1"/>
                    </a:solidFill>
                  </a:tcPr>
                </a:tc>
                <a:extLst>
                  <a:ext uri="{0D108BD9-81ED-4DB2-BD59-A6C34878D82A}">
                    <a16:rowId xmlns:a16="http://schemas.microsoft.com/office/drawing/2014/main" xmlns="" val="10001"/>
                  </a:ext>
                </a:extLst>
              </a:tr>
              <a:tr h="639459">
                <a:tc>
                  <a:txBody>
                    <a:bodyPr/>
                    <a:lstStyle/>
                    <a:p>
                      <a:r>
                        <a:rPr lang="en-US" sz="1400" b="1" i="0" dirty="0">
                          <a:latin typeface="Calibri" panose="020F0502020204030204" pitchFamily="34" charset="0"/>
                        </a:rPr>
                        <a:t>6b.</a:t>
                      </a:r>
                      <a:r>
                        <a:rPr lang="en-US" sz="1400" b="1" i="0" baseline="0" dirty="0">
                          <a:latin typeface="Calibri" panose="020F0502020204030204" pitchFamily="34" charset="0"/>
                        </a:rPr>
                        <a:t> </a:t>
                      </a:r>
                      <a:r>
                        <a:rPr lang="en-US" sz="1400" i="0" baseline="0" dirty="0">
                          <a:latin typeface="Calibri" panose="020F0502020204030204" pitchFamily="34" charset="0"/>
                        </a:rPr>
                        <a:t>The team reviewed the status of task/action step completion since the last meeting. </a:t>
                      </a:r>
                      <a:endParaRPr lang="en-US" sz="1400" b="0" dirty="0">
                        <a:latin typeface="Calibri" panose="020F0502020204030204" pitchFamily="34" charset="0"/>
                      </a:endParaRPr>
                    </a:p>
                  </a:txBody>
                  <a:tcPr anchor="ctr">
                    <a:lnL w="28575" cap="flat" cmpd="sng" algn="ctr">
                      <a:solidFill>
                        <a:srgbClr val="00B050"/>
                      </a:solidFill>
                      <a:prstDash val="solid"/>
                      <a:round/>
                      <a:headEnd type="none" w="med" len="med"/>
                      <a:tailEnd type="none" w="med" len="med"/>
                    </a:lnL>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93%</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EFF3EA"/>
                    </a:solidFill>
                  </a:tcPr>
                </a:tc>
                <a:extLst>
                  <a:ext uri="{0D108BD9-81ED-4DB2-BD59-A6C34878D82A}">
                    <a16:rowId xmlns:a16="http://schemas.microsoft.com/office/drawing/2014/main" xmlns="" val="10002"/>
                  </a:ext>
                </a:extLst>
              </a:tr>
              <a:tr h="639459">
                <a:tc>
                  <a:txBody>
                    <a:bodyPr/>
                    <a:lstStyle/>
                    <a:p>
                      <a:r>
                        <a:rPr lang="en-US" sz="1400" b="1" dirty="0">
                          <a:latin typeface="Calibri" panose="020F0502020204030204" pitchFamily="34" charset="0"/>
                        </a:rPr>
                        <a:t>6c.</a:t>
                      </a:r>
                      <a:r>
                        <a:rPr lang="en-US" sz="1400" dirty="0">
                          <a:latin typeface="Calibri" panose="020F0502020204030204" pitchFamily="34" charset="0"/>
                        </a:rPr>
                        <a:t> The team monitored progress toward meeting needs and achieving outcomes/goals since the last meeting. </a:t>
                      </a:r>
                      <a:endParaRPr lang="en-US" sz="1400" b="0" dirty="0">
                        <a:latin typeface="Calibri" panose="020F0502020204030204" pitchFamily="34" charset="0"/>
                      </a:endParaRPr>
                    </a:p>
                  </a:txBody>
                  <a:tcPr anchor="ctr">
                    <a:lnL w="28575" cap="flat" cmpd="sng" algn="ctr">
                      <a:solidFill>
                        <a:srgbClr val="00B050"/>
                      </a:solidFill>
                      <a:prstDash val="solid"/>
                      <a:round/>
                      <a:headEnd type="none" w="med" len="med"/>
                      <a:tailEnd type="none" w="med" len="med"/>
                    </a:lnL>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tcPr>
                </a:tc>
                <a:tc>
                  <a:txBody>
                    <a:bodyPr/>
                    <a:lstStyle/>
                    <a:p>
                      <a:pPr algn="ctr"/>
                      <a:r>
                        <a:rPr lang="en-US" sz="1400" b="0" dirty="0" smtClean="0">
                          <a:solidFill>
                            <a:schemeClr val="tx1"/>
                          </a:solidFill>
                          <a:latin typeface="+mn-lt"/>
                        </a:rPr>
                        <a:t>96%</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solidFill>
                      <a:srgbClr val="DEE7D1"/>
                    </a:solidFill>
                  </a:tcPr>
                </a:tc>
                <a:extLst>
                  <a:ext uri="{0D108BD9-81ED-4DB2-BD59-A6C34878D82A}">
                    <a16:rowId xmlns:a16="http://schemas.microsoft.com/office/drawing/2014/main" xmlns="" val="10003"/>
                  </a:ext>
                </a:extLst>
              </a:tr>
              <a:tr h="946701">
                <a:tc>
                  <a:txBody>
                    <a:bodyPr/>
                    <a:lstStyle/>
                    <a:p>
                      <a:r>
                        <a:rPr lang="en-US" sz="1400" b="1" dirty="0">
                          <a:latin typeface="Calibri" panose="020F0502020204030204" pitchFamily="34" charset="0"/>
                        </a:rPr>
                        <a:t>6d.</a:t>
                      </a:r>
                      <a:r>
                        <a:rPr lang="en-US" sz="1400" dirty="0">
                          <a:latin typeface="Calibri" panose="020F0502020204030204" pitchFamily="34" charset="0"/>
                        </a:rPr>
                        <a:t> Progress toward meeting needs and achieving outcomes/goals since the last meeting was evaluated using objective and verifiable measures, not just general or subjective feedback. </a:t>
                      </a:r>
                      <a:endParaRPr lang="en-US" sz="1400" b="0" dirty="0">
                        <a:latin typeface="Calibri" panose="020F0502020204030204" pitchFamily="34" charset="0"/>
                      </a:endParaRPr>
                    </a:p>
                  </a:txBody>
                  <a:tcPr anchor="ctr">
                    <a:lnT w="28575" cap="flat" cmpd="sng" algn="ctr">
                      <a:solidFill>
                        <a:srgbClr val="00B050"/>
                      </a:solidFill>
                      <a:prstDash val="solid"/>
                      <a:round/>
                      <a:headEnd type="none" w="med" len="med"/>
                      <a:tailEnd type="none" w="med" len="med"/>
                    </a:lnT>
                    <a:lnB w="28575" cap="flat" cmpd="sng" algn="ctr">
                      <a:noFill/>
                      <a:prstDash val="solid"/>
                      <a:round/>
                      <a:headEnd type="none" w="med" len="med"/>
                      <a:tailEnd type="none" w="med" len="med"/>
                    </a:lnB>
                  </a:tcPr>
                </a:tc>
                <a:tc>
                  <a:txBody>
                    <a:bodyPr/>
                    <a:lstStyle/>
                    <a:p>
                      <a:pPr algn="ctr"/>
                      <a:r>
                        <a:rPr lang="en-US" sz="1400" b="0" dirty="0" smtClean="0">
                          <a:solidFill>
                            <a:schemeClr val="tx1"/>
                          </a:solidFill>
                          <a:latin typeface="+mn-lt"/>
                        </a:rPr>
                        <a:t>85%</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lnT w="28575" cap="flat" cmpd="sng" algn="ctr">
                      <a:solidFill>
                        <a:srgbClr val="00B050"/>
                      </a:solidFill>
                      <a:prstDash val="solid"/>
                      <a:round/>
                      <a:headEnd type="none" w="med" len="med"/>
                      <a:tailEnd type="none" w="med" len="med"/>
                    </a:lnT>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lnT w="28575" cap="flat" cmpd="sng" algn="ctr">
                      <a:solidFill>
                        <a:srgbClr val="00B050"/>
                      </a:solidFill>
                      <a:prstDash val="solid"/>
                      <a:round/>
                      <a:headEnd type="none" w="med" len="med"/>
                      <a:tailEnd type="none" w="med" len="med"/>
                    </a:lnT>
                    <a:solidFill>
                      <a:srgbClr val="EFF3EA"/>
                    </a:solidFill>
                  </a:tcPr>
                </a:tc>
                <a:extLst>
                  <a:ext uri="{0D108BD9-81ED-4DB2-BD59-A6C34878D82A}">
                    <a16:rowId xmlns:a16="http://schemas.microsoft.com/office/drawing/2014/main" xmlns="" val="10004"/>
                  </a:ext>
                </a:extLst>
              </a:tr>
              <a:tr h="1066800">
                <a:tc>
                  <a:txBody>
                    <a:bodyPr/>
                    <a:lstStyle/>
                    <a:p>
                      <a:r>
                        <a:rPr lang="en-US" sz="1400" b="1" dirty="0">
                          <a:latin typeface="Calibri" panose="020F0502020204030204" pitchFamily="34" charset="0"/>
                        </a:rPr>
                        <a:t>6e.</a:t>
                      </a:r>
                      <a:r>
                        <a:rPr lang="en-US" sz="1400" b="1" baseline="0" dirty="0">
                          <a:latin typeface="Calibri" panose="020F0502020204030204" pitchFamily="34" charset="0"/>
                        </a:rPr>
                        <a:t> </a:t>
                      </a:r>
                      <a:r>
                        <a:rPr lang="en-US" sz="1400" baseline="0" dirty="0">
                          <a:latin typeface="Calibri" panose="020F0502020204030204" pitchFamily="34" charset="0"/>
                        </a:rPr>
                        <a:t>For any new outcome or goal (i.e., what it would look like if a need was met) developed during the meeting, the team discussed and agreed upon a specific and measurable way to evaluate progress. </a:t>
                      </a:r>
                      <a:endParaRPr lang="en-US" sz="1400" b="0" dirty="0">
                        <a:latin typeface="Calibri" panose="020F0502020204030204" pitchFamily="34" charset="0"/>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smtClean="0">
                          <a:solidFill>
                            <a:schemeClr val="tx1"/>
                          </a:solidFill>
                          <a:latin typeface="+mn-lt"/>
                        </a:rPr>
                        <a:t>84%</a:t>
                      </a:r>
                      <a:endParaRPr lang="en-US" sz="1400" b="0" dirty="0">
                        <a:solidFill>
                          <a:schemeClr val="tx1"/>
                        </a:solidFill>
                        <a:latin typeface="+mn-lt"/>
                      </a:endParaRPr>
                    </a:p>
                  </a:txBody>
                  <a:tcPr anchor="ctr">
                    <a:lnL w="2857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81%</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0"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2"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60</a:t>
            </a:r>
            <a:endParaRPr dirty="0"/>
          </a:p>
        </p:txBody>
      </p:sp>
    </p:spTree>
    <p:extLst>
      <p:ext uri="{BB962C8B-B14F-4D97-AF65-F5344CB8AC3E}">
        <p14:creationId xmlns:p14="http://schemas.microsoft.com/office/powerpoint/2010/main" val="2912977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754118" y="291664"/>
            <a:ext cx="8153400" cy="838200"/>
          </a:xfrm>
          <a:prstGeom prst="rect">
            <a:avLst/>
          </a:prstGeom>
        </p:spPr>
        <p:txBody>
          <a:bodyPr>
            <a:normAutofit fontScale="97500"/>
          </a:bodyPr>
          <a:lstStyle>
            <a:lvl1pPr algn="l" rtl="0" eaLnBrk="1" latinLnBrk="0" hangingPunct="1">
              <a:spcBef>
                <a:spcPct val="0"/>
              </a:spcBef>
              <a:buNone/>
              <a:defRPr kumimoji="0" sz="4400" kern="1200">
                <a:solidFill>
                  <a:schemeClr val="tx2"/>
                </a:solidFill>
                <a:latin typeface="+mj-lt"/>
                <a:ea typeface="+mj-ea"/>
                <a:cs typeface="+mj-cs"/>
              </a:defRPr>
            </a:lvl1pPr>
          </a:lstStyle>
          <a:p>
            <a:pPr algn="ctr"/>
            <a:r>
              <a:rPr lang="en-US" sz="4100" dirty="0">
                <a:solidFill>
                  <a:schemeClr val="accent5"/>
                </a:solidFill>
              </a:rPr>
              <a:t>Skilled Facilitation</a:t>
            </a:r>
            <a:endParaRPr lang="en-US" dirty="0">
              <a:solidFill>
                <a:schemeClr val="accent5"/>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91" y="155869"/>
            <a:ext cx="2179511" cy="987133"/>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645306738"/>
              </p:ext>
            </p:extLst>
          </p:nvPr>
        </p:nvGraphicFramePr>
        <p:xfrm>
          <a:off x="377060" y="1218364"/>
          <a:ext cx="8385941" cy="4953000"/>
        </p:xfrm>
        <a:graphic>
          <a:graphicData uri="http://schemas.openxmlformats.org/drawingml/2006/table">
            <a:tbl>
              <a:tblPr firstRow="1" lastCol="1" bandRow="1">
                <a:tableStyleId>{F5AB1C69-6EDB-4FF4-983F-18BD219EF322}</a:tableStyleId>
              </a:tblPr>
              <a:tblGrid>
                <a:gridCol w="5642740">
                  <a:extLst>
                    <a:ext uri="{9D8B030D-6E8A-4147-A177-3AD203B41FA5}">
                      <a16:colId xmlns:a16="http://schemas.microsoft.com/office/drawing/2014/main" xmlns="" val="20000"/>
                    </a:ext>
                  </a:extLst>
                </a:gridCol>
                <a:gridCol w="1371600">
                  <a:extLst>
                    <a:ext uri="{9D8B030D-6E8A-4147-A177-3AD203B41FA5}">
                      <a16:colId xmlns:a16="http://schemas.microsoft.com/office/drawing/2014/main" xmlns="" val="20001"/>
                    </a:ext>
                  </a:extLst>
                </a:gridCol>
                <a:gridCol w="1371601">
                  <a:extLst>
                    <a:ext uri="{9D8B030D-6E8A-4147-A177-3AD203B41FA5}">
                      <a16:colId xmlns:a16="http://schemas.microsoft.com/office/drawing/2014/main" xmlns="" val="20002"/>
                    </a:ext>
                  </a:extLst>
                </a:gridCol>
              </a:tblGrid>
              <a:tr h="388366">
                <a:tc>
                  <a:txBody>
                    <a:bodyPr/>
                    <a:lstStyle/>
                    <a:p>
                      <a:r>
                        <a:rPr lang="en-US" sz="1600" dirty="0"/>
                        <a:t>ITEMS</a:t>
                      </a:r>
                    </a:p>
                  </a:txBody>
                  <a:tcPr anchor="ctr"/>
                </a:tc>
                <a:tc>
                  <a:txBody>
                    <a:bodyPr/>
                    <a:lstStyle/>
                    <a:p>
                      <a:pPr algn="ctr"/>
                      <a:r>
                        <a:rPr lang="en-US" sz="1600" dirty="0"/>
                        <a:t>MA </a:t>
                      </a:r>
                      <a:r>
                        <a:rPr lang="en-US" sz="1600" dirty="0" smtClean="0"/>
                        <a:t>2021</a:t>
                      </a:r>
                      <a:endParaRPr lang="en-US" sz="1600" dirty="0"/>
                    </a:p>
                  </a:txBody>
                  <a:tcPr anchor="ctr">
                    <a:lnR w="76200" cap="flat" cmpd="sng" algn="ctr">
                      <a:solidFill>
                        <a:schemeClr val="bg1"/>
                      </a:solidFill>
                      <a:prstDash val="solid"/>
                      <a:round/>
                      <a:headEnd type="none" w="med" len="med"/>
                      <a:tailEnd type="none" w="med" len="med"/>
                    </a:lnR>
                  </a:tcPr>
                </a:tc>
                <a:tc>
                  <a:txBody>
                    <a:bodyPr/>
                    <a:lstStyle/>
                    <a:p>
                      <a:pPr algn="ctr"/>
                      <a:r>
                        <a:rPr lang="en-US" sz="1600" dirty="0" smtClean="0"/>
                        <a:t>MA</a:t>
                      </a:r>
                      <a:r>
                        <a:rPr lang="en-US" sz="1600" baseline="0" dirty="0" smtClean="0"/>
                        <a:t> 2020</a:t>
                      </a:r>
                      <a:endParaRPr lang="en-US" sz="1600" dirty="0"/>
                    </a:p>
                  </a:txBody>
                  <a:tcPr anchor="ctr">
                    <a:lnL w="76200" cap="flat" cmpd="sng" algn="ctr">
                      <a:solidFill>
                        <a:schemeClr val="bg1"/>
                      </a:solidFill>
                      <a:prstDash val="solid"/>
                      <a:round/>
                      <a:headEnd type="none" w="med" len="med"/>
                      <a:tailEnd type="none" w="med" len="med"/>
                    </a:lnL>
                  </a:tcPr>
                </a:tc>
                <a:extLst>
                  <a:ext uri="{0D108BD9-81ED-4DB2-BD59-A6C34878D82A}">
                    <a16:rowId xmlns:a16="http://schemas.microsoft.com/office/drawing/2014/main" xmlns="" val="10000"/>
                  </a:ext>
                </a:extLst>
              </a:tr>
              <a:tr h="1117218">
                <a:tc>
                  <a:txBody>
                    <a:bodyPr/>
                    <a:lstStyle/>
                    <a:p>
                      <a:r>
                        <a:rPr lang="en-US" sz="1400" b="1" dirty="0">
                          <a:latin typeface="Calibri" panose="020F0502020204030204" pitchFamily="34" charset="0"/>
                        </a:rPr>
                        <a:t>7a. </a:t>
                      </a:r>
                      <a:r>
                        <a:rPr lang="en-US" sz="1400" dirty="0">
                          <a:latin typeface="Calibri" panose="020F0502020204030204" pitchFamily="34" charset="0"/>
                        </a:rPr>
                        <a:t>The facilitator prepared the needed documents and materials prior to the meeting, such as the Plan of Care, Crisis Plan, data on progress, etc., and had enough copies to share with each team member.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87%</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1"/>
                  </a:ext>
                </a:extLst>
              </a:tr>
              <a:tr h="861854">
                <a:tc>
                  <a:txBody>
                    <a:bodyPr/>
                    <a:lstStyle/>
                    <a:p>
                      <a:r>
                        <a:rPr lang="en-US" sz="1400" b="1" i="0" dirty="0">
                          <a:latin typeface="Calibri" panose="020F0502020204030204" pitchFamily="34" charset="0"/>
                        </a:rPr>
                        <a:t>7b. </a:t>
                      </a:r>
                      <a:r>
                        <a:rPr lang="en-US" sz="1400" i="0" dirty="0">
                          <a:latin typeface="Calibri" panose="020F0502020204030204" pitchFamily="34" charset="0"/>
                        </a:rPr>
                        <a:t>The meeting followed a clear agenda that provided an understanding of the overall purpose of the meeting and the priority agenda items. </a:t>
                      </a:r>
                    </a:p>
                  </a:txBody>
                  <a:tcPr anchor="ctr"/>
                </a:tc>
                <a:tc>
                  <a:txBody>
                    <a:bodyPr/>
                    <a:lstStyle/>
                    <a:p>
                      <a:pPr algn="ctr"/>
                      <a:r>
                        <a:rPr lang="en-US" sz="1400" b="0" dirty="0" smtClean="0">
                          <a:solidFill>
                            <a:schemeClr val="tx1"/>
                          </a:solidFill>
                          <a:latin typeface="+mn-lt"/>
                        </a:rPr>
                        <a:t>90%</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2"/>
                  </a:ext>
                </a:extLst>
              </a:tr>
              <a:tr h="861854">
                <a:tc>
                  <a:txBody>
                    <a:bodyPr/>
                    <a:lstStyle/>
                    <a:p>
                      <a:r>
                        <a:rPr lang="en-US" sz="1400" b="1" dirty="0">
                          <a:latin typeface="Calibri" panose="020F0502020204030204" pitchFamily="34" charset="0"/>
                        </a:rPr>
                        <a:t>7c. </a:t>
                      </a:r>
                      <a:r>
                        <a:rPr lang="en-US" sz="1400" dirty="0">
                          <a:latin typeface="Calibri" panose="020F0502020204030204" pitchFamily="34" charset="0"/>
                        </a:rPr>
                        <a:t>The facilitator reflected and summarized team members’ contributions, probed for further information, and generally stimulated productive brainstorming and discussion.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93%</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92%</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3"/>
                  </a:ext>
                </a:extLst>
              </a:tr>
              <a:tr h="861854">
                <a:tc>
                  <a:txBody>
                    <a:bodyPr/>
                    <a:lstStyle/>
                    <a:p>
                      <a:r>
                        <a:rPr lang="en-US" sz="1400" b="1" dirty="0">
                          <a:latin typeface="Calibri" panose="020F0502020204030204" pitchFamily="34" charset="0"/>
                        </a:rPr>
                        <a:t>7d.</a:t>
                      </a:r>
                      <a:r>
                        <a:rPr lang="en-US" sz="1400" dirty="0">
                          <a:latin typeface="Calibri" panose="020F0502020204030204" pitchFamily="34" charset="0"/>
                        </a:rPr>
                        <a:t> The facilitator was dynamically engaged in the process and was able to maintain an appropriate momentum and members’ focus throughout the meeting.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94%</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EFF3EA"/>
                    </a:solidFill>
                  </a:tcPr>
                </a:tc>
                <a:extLst>
                  <a:ext uri="{0D108BD9-81ED-4DB2-BD59-A6C34878D82A}">
                    <a16:rowId xmlns:a16="http://schemas.microsoft.com/office/drawing/2014/main" xmlns="" val="10004"/>
                  </a:ext>
                </a:extLst>
              </a:tr>
              <a:tr h="861854">
                <a:tc>
                  <a:txBody>
                    <a:bodyPr/>
                    <a:lstStyle/>
                    <a:p>
                      <a:r>
                        <a:rPr lang="en-US" sz="1400" b="1" dirty="0">
                          <a:latin typeface="Calibri" panose="020F0502020204030204" pitchFamily="34" charset="0"/>
                        </a:rPr>
                        <a:t>7e.</a:t>
                      </a:r>
                      <a:r>
                        <a:rPr lang="en-US" sz="1400" dirty="0">
                          <a:latin typeface="Calibri" panose="020F0502020204030204" pitchFamily="34" charset="0"/>
                        </a:rPr>
                        <a:t> The facilitator was able to manage disagreement and conflict and make sure all team members’ opinions and ideas were heard. </a:t>
                      </a:r>
                      <a:endParaRPr lang="en-US" sz="1400" b="0" dirty="0">
                        <a:latin typeface="Calibri" panose="020F0502020204030204" pitchFamily="34" charset="0"/>
                      </a:endParaRPr>
                    </a:p>
                  </a:txBody>
                  <a:tcPr anchor="ct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R w="76200" cap="flat" cmpd="sng" algn="ctr">
                      <a:solidFill>
                        <a:schemeClr val="bg1"/>
                      </a:solidFill>
                      <a:prstDash val="solid"/>
                      <a:round/>
                      <a:headEnd type="none" w="med" len="med"/>
                      <a:tailEnd type="none" w="med" len="med"/>
                    </a:lnR>
                  </a:tcPr>
                </a:tc>
                <a:tc>
                  <a:txBody>
                    <a:bodyPr/>
                    <a:lstStyle/>
                    <a:p>
                      <a:pPr algn="ctr"/>
                      <a:r>
                        <a:rPr lang="en-US" sz="1400" b="0" dirty="0" smtClean="0">
                          <a:solidFill>
                            <a:schemeClr val="tx1"/>
                          </a:solidFill>
                          <a:latin typeface="+mn-lt"/>
                        </a:rPr>
                        <a:t>97%</a:t>
                      </a:r>
                      <a:endParaRPr lang="en-US" sz="1400" b="0" dirty="0">
                        <a:solidFill>
                          <a:schemeClr val="tx1"/>
                        </a:solidFill>
                        <a:latin typeface="+mn-lt"/>
                      </a:endParaRPr>
                    </a:p>
                  </a:txBody>
                  <a:tcPr anchor="ctr">
                    <a:lnL w="76200" cap="flat" cmpd="sng" algn="ctr">
                      <a:solidFill>
                        <a:schemeClr val="bg1"/>
                      </a:solidFill>
                      <a:prstDash val="solid"/>
                      <a:round/>
                      <a:headEnd type="none" w="med" len="med"/>
                      <a:tailEnd type="none" w="med" len="med"/>
                    </a:lnL>
                    <a:solidFill>
                      <a:srgbClr val="DEE7D1"/>
                    </a:solidFill>
                  </a:tcPr>
                </a:tc>
                <a:extLst>
                  <a:ext uri="{0D108BD9-81ED-4DB2-BD59-A6C34878D82A}">
                    <a16:rowId xmlns:a16="http://schemas.microsoft.com/office/drawing/2014/main" xmlns="" val="10005"/>
                  </a:ext>
                </a:extLst>
              </a:tr>
            </a:tbl>
          </a:graphicData>
        </a:graphic>
      </p:graphicFrame>
      <p:sp>
        <p:nvSpPr>
          <p:cNvPr id="1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14" name="object 12"/>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61</a:t>
            </a:r>
            <a:endParaRPr dirty="0"/>
          </a:p>
        </p:txBody>
      </p:sp>
    </p:spTree>
    <p:extLst>
      <p:ext uri="{BB962C8B-B14F-4D97-AF65-F5344CB8AC3E}">
        <p14:creationId xmlns:p14="http://schemas.microsoft.com/office/powerpoint/2010/main" val="2364672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p:nvPr/>
        </p:nvSpPr>
        <p:spPr>
          <a:xfrm>
            <a:off x="3276600" y="762000"/>
            <a:ext cx="2560409" cy="1136280"/>
          </a:xfrm>
          <a:prstGeom prst="rect">
            <a:avLst/>
          </a:prstGeom>
          <a:blipFill>
            <a:blip r:embed="rId2"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990600" y="2895600"/>
            <a:ext cx="7458291"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SUMMARY OF TOM </a:t>
            </a:r>
            <a:r>
              <a:rPr b="1" spc="-10" dirty="0">
                <a:latin typeface="Carlito"/>
                <a:cs typeface="Carlito"/>
              </a:rPr>
              <a:t>2.0</a:t>
            </a:r>
            <a:r>
              <a:rPr b="1" spc="-85" dirty="0">
                <a:latin typeface="Carlito"/>
                <a:cs typeface="Carlito"/>
              </a:rPr>
              <a:t> </a:t>
            </a:r>
            <a:r>
              <a:rPr b="1" spc="-5" dirty="0">
                <a:latin typeface="Carlito"/>
                <a:cs typeface="Carlito"/>
              </a:rPr>
              <a:t>FINDINGS</a:t>
            </a:r>
          </a:p>
        </p:txBody>
      </p:sp>
      <p:sp>
        <p:nvSpPr>
          <p:cNvPr id="7" name="object 7"/>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62</a:t>
            </a:r>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280002"/>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p:nvPr/>
        </p:nvSpPr>
        <p:spPr>
          <a:xfrm>
            <a:off x="152400" y="1337132"/>
            <a:ext cx="8813782" cy="5371086"/>
          </a:xfrm>
          <a:prstGeom prst="rect">
            <a:avLst/>
          </a:prstGeom>
        </p:spPr>
        <p:txBody>
          <a:bodyPr vert="horz" wrap="square" lIns="0" tIns="12065" rIns="0" bIns="0" rtlCol="0">
            <a:spAutoFit/>
          </a:bodyPr>
          <a:lstStyle/>
          <a:p>
            <a:pPr marL="281940" marR="5080" indent="-269875">
              <a:lnSpc>
                <a:spcPct val="107300"/>
              </a:lnSpc>
              <a:spcBef>
                <a:spcPts val="95"/>
              </a:spcBef>
              <a:buSzPct val="130508"/>
              <a:buFont typeface="Arial"/>
              <a:buChar char="•"/>
              <a:tabLst>
                <a:tab pos="282575" algn="l"/>
              </a:tabLst>
            </a:pPr>
            <a:r>
              <a:rPr lang="en-US" sz="2000" dirty="0" smtClean="0">
                <a:latin typeface="Carlito"/>
                <a:cs typeface="Carlito"/>
              </a:rPr>
              <a:t>Due to COVID, meetings were held virtually.</a:t>
            </a:r>
          </a:p>
          <a:p>
            <a:pPr marL="281940" marR="5080" indent="-269875">
              <a:lnSpc>
                <a:spcPct val="107300"/>
              </a:lnSpc>
              <a:spcBef>
                <a:spcPts val="95"/>
              </a:spcBef>
              <a:buSzPct val="130508"/>
              <a:buFont typeface="Arial"/>
              <a:buChar char="•"/>
              <a:tabLst>
                <a:tab pos="282575" algn="l"/>
              </a:tabLst>
            </a:pPr>
            <a:r>
              <a:rPr lang="en-US" sz="2000" dirty="0" smtClean="0">
                <a:latin typeface="Carlito"/>
                <a:cs typeface="Carlito"/>
              </a:rPr>
              <a:t>There is much greater variance in Total Fidelity scores for the CSAs in the TOM 2.0 (varied by 26 points) compared to the EZ (varied by 10 points). Standard Deviation for EZ =2.71; TOM 2.0 = 5.02. This may be due to the wide variance in the number of meetings observed for each CSA (range = 6-47; mean=20/median=19)</a:t>
            </a:r>
            <a:endParaRPr sz="2000" dirty="0" smtClean="0">
              <a:latin typeface="Carlito"/>
              <a:cs typeface="Carlito"/>
            </a:endParaRPr>
          </a:p>
          <a:p>
            <a:pPr marL="281940" marR="313690" indent="-269875">
              <a:lnSpc>
                <a:spcPct val="105400"/>
              </a:lnSpc>
              <a:spcBef>
                <a:spcPts val="1240"/>
              </a:spcBef>
              <a:buSzPct val="130508"/>
              <a:buFont typeface="Arial"/>
              <a:buChar char="•"/>
              <a:tabLst>
                <a:tab pos="282575" algn="l"/>
              </a:tabLst>
            </a:pPr>
            <a:r>
              <a:rPr sz="2000" spc="-5" dirty="0" smtClean="0">
                <a:latin typeface="Carlito"/>
                <a:cs typeface="Carlito"/>
              </a:rPr>
              <a:t>Effective </a:t>
            </a:r>
            <a:r>
              <a:rPr sz="2000" dirty="0">
                <a:latin typeface="Carlito"/>
                <a:cs typeface="Carlito"/>
              </a:rPr>
              <a:t>Teamwork </a:t>
            </a:r>
            <a:r>
              <a:rPr sz="2000" spc="5" dirty="0">
                <a:latin typeface="Carlito"/>
                <a:cs typeface="Carlito"/>
              </a:rPr>
              <a:t>&amp; </a:t>
            </a:r>
            <a:r>
              <a:rPr sz="2000" spc="-5" dirty="0">
                <a:latin typeface="Carlito"/>
                <a:cs typeface="Carlito"/>
              </a:rPr>
              <a:t>Skilled Facilitation scores </a:t>
            </a:r>
            <a:r>
              <a:rPr lang="en-US" sz="2000" spc="-5" dirty="0" smtClean="0">
                <a:latin typeface="Carlito"/>
                <a:cs typeface="Carlito"/>
              </a:rPr>
              <a:t>continue to be </a:t>
            </a:r>
            <a:r>
              <a:rPr sz="2000" dirty="0" smtClean="0">
                <a:latin typeface="Carlito"/>
                <a:cs typeface="Carlito"/>
              </a:rPr>
              <a:t>very </a:t>
            </a:r>
            <a:r>
              <a:rPr sz="2000" dirty="0">
                <a:latin typeface="Carlito"/>
                <a:cs typeface="Carlito"/>
              </a:rPr>
              <a:t>high; both </a:t>
            </a:r>
            <a:r>
              <a:rPr sz="2000" spc="5" dirty="0">
                <a:latin typeface="Carlito"/>
                <a:cs typeface="Carlito"/>
              </a:rPr>
              <a:t>above</a:t>
            </a:r>
            <a:r>
              <a:rPr sz="2000" spc="-35" dirty="0">
                <a:latin typeface="Carlito"/>
                <a:cs typeface="Carlito"/>
              </a:rPr>
              <a:t> </a:t>
            </a:r>
            <a:r>
              <a:rPr sz="2000" dirty="0">
                <a:latin typeface="Carlito"/>
                <a:cs typeface="Carlito"/>
              </a:rPr>
              <a:t>90</a:t>
            </a:r>
            <a:r>
              <a:rPr sz="2000" dirty="0" smtClean="0">
                <a:latin typeface="Carlito"/>
                <a:cs typeface="Carlito"/>
              </a:rPr>
              <a:t>%</a:t>
            </a:r>
            <a:r>
              <a:rPr lang="en-US" sz="2000" dirty="0" smtClean="0">
                <a:latin typeface="Carlito"/>
                <a:cs typeface="Carlito"/>
              </a:rPr>
              <a:t>.</a:t>
            </a:r>
          </a:p>
          <a:p>
            <a:pPr marL="281940" marR="313690" indent="-269875">
              <a:lnSpc>
                <a:spcPct val="105400"/>
              </a:lnSpc>
              <a:spcBef>
                <a:spcPts val="1240"/>
              </a:spcBef>
              <a:buSzPct val="130508"/>
              <a:buFont typeface="Arial"/>
              <a:buChar char="•"/>
              <a:tabLst>
                <a:tab pos="282575" algn="l"/>
              </a:tabLst>
            </a:pPr>
            <a:r>
              <a:rPr lang="en-US" sz="2000" dirty="0" smtClean="0">
                <a:latin typeface="Carlito"/>
                <a:cs typeface="Carlito"/>
              </a:rPr>
              <a:t>Natural/Community Supports key element is the only element where all items decreased from 2020.</a:t>
            </a:r>
            <a:endParaRPr sz="2000" dirty="0">
              <a:latin typeface="Carlito"/>
              <a:cs typeface="Carlito"/>
            </a:endParaRPr>
          </a:p>
          <a:p>
            <a:pPr marL="281940" marR="349250" indent="-269875">
              <a:lnSpc>
                <a:spcPct val="105400"/>
              </a:lnSpc>
              <a:spcBef>
                <a:spcPts val="1235"/>
              </a:spcBef>
              <a:buSzPct val="130508"/>
              <a:buFont typeface="Arial"/>
              <a:buChar char="•"/>
              <a:tabLst>
                <a:tab pos="282575" algn="l"/>
              </a:tabLst>
            </a:pPr>
            <a:r>
              <a:rPr sz="2000" spc="-5" dirty="0" smtClean="0">
                <a:latin typeface="Carlito"/>
                <a:cs typeface="Carlito"/>
              </a:rPr>
              <a:t>Meeting </a:t>
            </a:r>
            <a:r>
              <a:rPr sz="2000" dirty="0">
                <a:latin typeface="Carlito"/>
                <a:cs typeface="Carlito"/>
              </a:rPr>
              <a:t>attendance continues </a:t>
            </a:r>
            <a:r>
              <a:rPr sz="2000" spc="-5" dirty="0">
                <a:latin typeface="Carlito"/>
                <a:cs typeface="Carlito"/>
              </a:rPr>
              <a:t>to </a:t>
            </a:r>
            <a:r>
              <a:rPr sz="2000" dirty="0">
                <a:latin typeface="Carlito"/>
                <a:cs typeface="Carlito"/>
              </a:rPr>
              <a:t>be a </a:t>
            </a:r>
            <a:r>
              <a:rPr sz="2000" spc="-5" dirty="0">
                <a:latin typeface="Carlito"/>
                <a:cs typeface="Carlito"/>
              </a:rPr>
              <a:t>struggle, </a:t>
            </a:r>
            <a:r>
              <a:rPr sz="2000" spc="-5" dirty="0" smtClean="0">
                <a:latin typeface="Carlito"/>
                <a:cs typeface="Carlito"/>
              </a:rPr>
              <a:t>particularly </a:t>
            </a:r>
            <a:r>
              <a:rPr sz="2000" spc="-5" dirty="0">
                <a:latin typeface="Carlito"/>
                <a:cs typeface="Carlito"/>
              </a:rPr>
              <a:t>natural </a:t>
            </a:r>
            <a:r>
              <a:rPr sz="2000" spc="5" dirty="0">
                <a:latin typeface="Carlito"/>
                <a:cs typeface="Carlito"/>
              </a:rPr>
              <a:t>and </a:t>
            </a:r>
            <a:r>
              <a:rPr sz="2000" dirty="0">
                <a:latin typeface="Carlito"/>
                <a:cs typeface="Carlito"/>
              </a:rPr>
              <a:t>community</a:t>
            </a:r>
            <a:r>
              <a:rPr sz="2000" spc="5" dirty="0">
                <a:latin typeface="Carlito"/>
                <a:cs typeface="Carlito"/>
              </a:rPr>
              <a:t> </a:t>
            </a:r>
            <a:r>
              <a:rPr sz="2000" spc="-5" dirty="0" smtClean="0">
                <a:latin typeface="Carlito"/>
                <a:cs typeface="Carlito"/>
              </a:rPr>
              <a:t>supports</a:t>
            </a:r>
            <a:r>
              <a:rPr lang="en-US" sz="2000" spc="-5" dirty="0" smtClean="0">
                <a:latin typeface="Carlito"/>
                <a:cs typeface="Carlito"/>
              </a:rPr>
              <a:t>; less than 1/3 of teams observed included ANY natural/community supports as part of their team; of those teams that have natural/community supports participating, the attendance rate ranged from 29-59%.</a:t>
            </a:r>
            <a:endParaRPr sz="2000" dirty="0">
              <a:latin typeface="Carlito"/>
              <a:cs typeface="Carlito"/>
            </a:endParaRPr>
          </a:p>
        </p:txBody>
      </p:sp>
      <p:sp>
        <p:nvSpPr>
          <p:cNvPr id="7" name="object 7"/>
          <p:cNvSpPr txBox="1">
            <a:spLocks noGrp="1"/>
          </p:cNvSpPr>
          <p:nvPr>
            <p:ph type="title"/>
          </p:nvPr>
        </p:nvSpPr>
        <p:spPr>
          <a:xfrm>
            <a:off x="2536318" y="431671"/>
            <a:ext cx="5769482" cy="695960"/>
          </a:xfrm>
          <a:prstGeom prst="rect">
            <a:avLst/>
          </a:prstGeom>
        </p:spPr>
        <p:txBody>
          <a:bodyPr vert="horz" wrap="square" lIns="0" tIns="12700" rIns="0" bIns="0" rtlCol="0">
            <a:spAutoFit/>
          </a:bodyPr>
          <a:lstStyle/>
          <a:p>
            <a:pPr marL="12700">
              <a:lnSpc>
                <a:spcPct val="100000"/>
              </a:lnSpc>
              <a:spcBef>
                <a:spcPts val="100"/>
              </a:spcBef>
            </a:pPr>
            <a:r>
              <a:rPr sz="4400" spc="-5" dirty="0"/>
              <a:t>Summary of</a:t>
            </a:r>
            <a:r>
              <a:rPr sz="4400" spc="-90" dirty="0"/>
              <a:t> </a:t>
            </a:r>
            <a:r>
              <a:rPr sz="4400" spc="-5" dirty="0"/>
              <a:t>Results</a:t>
            </a:r>
            <a:endParaRPr sz="4400" dirty="0"/>
          </a:p>
        </p:txBody>
      </p:sp>
      <p:sp>
        <p:nvSpPr>
          <p:cNvPr id="8" name="object 8"/>
          <p:cNvSpPr/>
          <p:nvPr/>
        </p:nvSpPr>
        <p:spPr>
          <a:xfrm>
            <a:off x="285295" y="291758"/>
            <a:ext cx="2064033" cy="872819"/>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63</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6</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title"/>
          </p:nvPr>
        </p:nvSpPr>
        <p:spPr>
          <a:xfrm>
            <a:off x="1368422" y="2519676"/>
            <a:ext cx="5794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latin typeface="Carlito"/>
                <a:cs typeface="Carlito"/>
              </a:rPr>
              <a:t>FIDELITY</a:t>
            </a:r>
            <a:r>
              <a:rPr sz="4000" b="1" spc="-90" dirty="0">
                <a:latin typeface="Carlito"/>
                <a:cs typeface="Carlito"/>
              </a:rPr>
              <a:t> </a:t>
            </a:r>
            <a:r>
              <a:rPr sz="4000" b="1" spc="-5" dirty="0">
                <a:latin typeface="Carlito"/>
                <a:cs typeface="Carlito"/>
              </a:rPr>
              <a:t>TOOLS</a:t>
            </a:r>
            <a:endParaRPr sz="4000" dirty="0">
              <a:latin typeface="Carlito"/>
              <a:cs typeface="Carlito"/>
            </a:endParaRPr>
          </a:p>
        </p:txBody>
      </p:sp>
      <p:sp>
        <p:nvSpPr>
          <p:cNvPr id="7" name="object 7"/>
          <p:cNvSpPr/>
          <p:nvPr/>
        </p:nvSpPr>
        <p:spPr>
          <a:xfrm>
            <a:off x="2710109" y="401337"/>
            <a:ext cx="3525366" cy="1344251"/>
          </a:xfrm>
          <a:prstGeom prst="rect">
            <a:avLst/>
          </a:prstGeom>
          <a:blipFill>
            <a:blip r:embed="rId2" cstate="print"/>
            <a:stretch>
              <a:fillRect/>
            </a:stretch>
          </a:blipFill>
        </p:spPr>
        <p:txBody>
          <a:bodyPr wrap="square" lIns="0" tIns="0" rIns="0" bIns="0" rtlCol="0"/>
          <a:lstStyle/>
          <a:p>
            <a:endParaRPr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6</a:t>
            </a:fld>
            <a:endParaRPr dirty="0"/>
          </a:p>
        </p:txBody>
      </p:sp>
      <p:sp>
        <p:nvSpPr>
          <p:cNvPr id="9" name="Text Placeholder 2"/>
          <p:cNvSpPr txBox="1">
            <a:spLocks/>
          </p:cNvSpPr>
          <p:nvPr/>
        </p:nvSpPr>
        <p:spPr>
          <a:xfrm>
            <a:off x="1295400" y="3309938"/>
            <a:ext cx="6172200" cy="804862"/>
          </a:xfrm>
          <a:prstGeom prst="rect">
            <a:avLst/>
          </a:prstGeom>
        </p:spPr>
        <p:txBody>
          <a:bodyPr vert="horz" lIns="91440" tIns="45720" rIns="91440" bIns="45720" rtlCol="0">
            <a:noAutofit/>
          </a:bodyPr>
          <a:lstStyle>
            <a:lvl1pPr marL="0" indent="0" algn="l" defTabSz="914400" rtl="0" eaLnBrk="1" latinLnBrk="0" hangingPunct="1">
              <a:spcBef>
                <a:spcPct val="20000"/>
              </a:spcBef>
              <a:buSzPct val="130000"/>
              <a:buFontTx/>
              <a:buNone/>
              <a:defRPr sz="1400" kern="1200">
                <a:solidFill>
                  <a:schemeClr val="tx1"/>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200" b="0" i="0" u="none" kern="1200">
                <a:solidFill>
                  <a:schemeClr val="tx1"/>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Pct val="80000"/>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Wraparound Fidelity Index, Short Form (WFI-EZ)</a:t>
            </a:r>
          </a:p>
          <a:p>
            <a:pPr marL="342900" marR="0" lvl="0" indent="-342900" algn="l" defTabSz="914400" rtl="0" eaLnBrk="1" fontAlgn="auto" latinLnBrk="0" hangingPunct="1">
              <a:lnSpc>
                <a:spcPct val="100000"/>
              </a:lnSpc>
              <a:spcBef>
                <a:spcPct val="20000"/>
              </a:spcBef>
              <a:spcAft>
                <a:spcPts val="0"/>
              </a:spcAft>
              <a:buClrTx/>
              <a:buSzPct val="80000"/>
              <a:buFont typeface="Courier New" panose="02070309020205020404" pitchFamily="49" charset="0"/>
              <a:buChar char="o"/>
              <a:tabLst/>
              <a:defRPr/>
            </a:pP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Team Observation Measure, version 2 (TOM 2.0)</a:t>
            </a:r>
            <a:endParaRPr kumimoji="0" lang="en-US" sz="20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274044"/>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p:nvPr/>
        </p:nvSpPr>
        <p:spPr>
          <a:xfrm>
            <a:off x="276906" y="1348974"/>
            <a:ext cx="8680887" cy="5318892"/>
          </a:xfrm>
          <a:prstGeom prst="rect">
            <a:avLst/>
          </a:prstGeom>
        </p:spPr>
        <p:txBody>
          <a:bodyPr vert="horz" wrap="square" lIns="0" tIns="95250" rIns="0" bIns="0" rtlCol="0">
            <a:spAutoFit/>
          </a:bodyPr>
          <a:lstStyle/>
          <a:p>
            <a:pPr marL="281940" marR="184150" indent="-269875">
              <a:lnSpc>
                <a:spcPct val="81900"/>
              </a:lnSpc>
              <a:spcBef>
                <a:spcPts val="750"/>
              </a:spcBef>
              <a:buSzPct val="130508"/>
              <a:buFont typeface="Arial"/>
              <a:buChar char="•"/>
              <a:tabLst>
                <a:tab pos="282575" algn="l"/>
              </a:tabLst>
            </a:pPr>
            <a:r>
              <a:rPr sz="2950" spc="-5" dirty="0">
                <a:latin typeface="Carlito"/>
                <a:cs typeface="Carlito"/>
              </a:rPr>
              <a:t>Effective </a:t>
            </a:r>
            <a:r>
              <a:rPr sz="2950" dirty="0">
                <a:latin typeface="Carlito"/>
                <a:cs typeface="Carlito"/>
              </a:rPr>
              <a:t>Teamwork scores are nearly </a:t>
            </a:r>
            <a:r>
              <a:rPr sz="2950" spc="-5" dirty="0">
                <a:latin typeface="Carlito"/>
                <a:cs typeface="Carlito"/>
              </a:rPr>
              <a:t>perfect.  </a:t>
            </a:r>
            <a:r>
              <a:rPr sz="2950" dirty="0">
                <a:latin typeface="Carlito"/>
                <a:cs typeface="Carlito"/>
              </a:rPr>
              <a:t>According </a:t>
            </a:r>
            <a:r>
              <a:rPr sz="2950" spc="-5" dirty="0">
                <a:latin typeface="Carlito"/>
                <a:cs typeface="Carlito"/>
              </a:rPr>
              <a:t>to raters, </a:t>
            </a:r>
            <a:r>
              <a:rPr sz="2950" dirty="0">
                <a:latin typeface="Carlito"/>
                <a:cs typeface="Carlito"/>
              </a:rPr>
              <a:t>Teams </a:t>
            </a:r>
            <a:r>
              <a:rPr lang="en-US" sz="2950" dirty="0" smtClean="0">
                <a:latin typeface="Carlito"/>
                <a:cs typeface="Carlito"/>
              </a:rPr>
              <a:t>are reported</a:t>
            </a:r>
            <a:r>
              <a:rPr sz="2950" dirty="0" smtClean="0">
                <a:latin typeface="Carlito"/>
                <a:cs typeface="Carlito"/>
              </a:rPr>
              <a:t> </a:t>
            </a:r>
            <a:r>
              <a:rPr sz="2950" spc="-5" dirty="0">
                <a:latin typeface="Carlito"/>
                <a:cs typeface="Carlito"/>
              </a:rPr>
              <a:t>to </a:t>
            </a:r>
            <a:r>
              <a:rPr sz="2950" dirty="0">
                <a:latin typeface="Carlito"/>
                <a:cs typeface="Carlito"/>
              </a:rPr>
              <a:t>be </a:t>
            </a:r>
            <a:r>
              <a:rPr sz="2950" spc="-5" dirty="0">
                <a:latin typeface="Carlito"/>
                <a:cs typeface="Carlito"/>
              </a:rPr>
              <a:t>working </a:t>
            </a:r>
            <a:r>
              <a:rPr sz="2950" dirty="0" smtClean="0">
                <a:latin typeface="Carlito"/>
                <a:cs typeface="Carlito"/>
              </a:rPr>
              <a:t>well </a:t>
            </a:r>
            <a:r>
              <a:rPr sz="2950" spc="-5" dirty="0">
                <a:latin typeface="Carlito"/>
                <a:cs typeface="Carlito"/>
              </a:rPr>
              <a:t>together, </a:t>
            </a:r>
            <a:r>
              <a:rPr sz="2950" dirty="0">
                <a:latin typeface="Carlito"/>
                <a:cs typeface="Carlito"/>
              </a:rPr>
              <a:t>assigning </a:t>
            </a:r>
            <a:r>
              <a:rPr sz="2950" spc="-5" dirty="0">
                <a:latin typeface="Carlito"/>
                <a:cs typeface="Carlito"/>
              </a:rPr>
              <a:t>tasks, </a:t>
            </a:r>
            <a:r>
              <a:rPr sz="2950" spc="5" dirty="0">
                <a:latin typeface="Carlito"/>
                <a:cs typeface="Carlito"/>
              </a:rPr>
              <a:t>and </a:t>
            </a:r>
            <a:r>
              <a:rPr sz="2950" spc="-5" dirty="0">
                <a:latin typeface="Carlito"/>
                <a:cs typeface="Carlito"/>
              </a:rPr>
              <a:t>following </a:t>
            </a:r>
            <a:r>
              <a:rPr sz="2950" spc="-5" dirty="0" smtClean="0">
                <a:latin typeface="Carlito"/>
                <a:cs typeface="Carlito"/>
              </a:rPr>
              <a:t>through </a:t>
            </a:r>
            <a:r>
              <a:rPr sz="2950" dirty="0">
                <a:latin typeface="Carlito"/>
                <a:cs typeface="Carlito"/>
              </a:rPr>
              <a:t>on </a:t>
            </a:r>
            <a:r>
              <a:rPr sz="2950" spc="-5" dirty="0">
                <a:latin typeface="Carlito"/>
                <a:cs typeface="Carlito"/>
              </a:rPr>
              <a:t>responsibilities (2a-2e)</a:t>
            </a:r>
            <a:endParaRPr sz="2950" dirty="0">
              <a:latin typeface="Carlito"/>
              <a:cs typeface="Carlito"/>
            </a:endParaRPr>
          </a:p>
          <a:p>
            <a:pPr marL="281940" marR="5080" indent="-269875">
              <a:lnSpc>
                <a:spcPct val="82600"/>
              </a:lnSpc>
              <a:spcBef>
                <a:spcPts val="1200"/>
              </a:spcBef>
              <a:buSzPct val="130508"/>
              <a:buFont typeface="Arial"/>
              <a:buChar char="•"/>
              <a:tabLst>
                <a:tab pos="282575" algn="l"/>
              </a:tabLst>
            </a:pPr>
            <a:r>
              <a:rPr sz="2950" spc="-5" dirty="0">
                <a:latin typeface="Carlito"/>
                <a:cs typeface="Carlito"/>
              </a:rPr>
              <a:t>Similarly, </a:t>
            </a:r>
            <a:r>
              <a:rPr lang="en-US" sz="2950" spc="-5" dirty="0" smtClean="0">
                <a:latin typeface="Carlito"/>
                <a:cs typeface="Carlito"/>
              </a:rPr>
              <a:t>4 of the 5</a:t>
            </a:r>
            <a:r>
              <a:rPr sz="2950" spc="-5" dirty="0" smtClean="0">
                <a:latin typeface="Carlito"/>
                <a:cs typeface="Carlito"/>
              </a:rPr>
              <a:t> </a:t>
            </a:r>
            <a:r>
              <a:rPr sz="2950" dirty="0">
                <a:latin typeface="Carlito"/>
                <a:cs typeface="Carlito"/>
              </a:rPr>
              <a:t>items under </a:t>
            </a:r>
            <a:r>
              <a:rPr sz="2950" spc="-5" dirty="0">
                <a:latin typeface="Carlito"/>
                <a:cs typeface="Carlito"/>
              </a:rPr>
              <a:t>Skilled Facilitator </a:t>
            </a:r>
            <a:r>
              <a:rPr sz="2950" dirty="0">
                <a:latin typeface="Carlito"/>
                <a:cs typeface="Carlito"/>
              </a:rPr>
              <a:t>are </a:t>
            </a:r>
            <a:r>
              <a:rPr sz="2950" dirty="0" smtClean="0">
                <a:latin typeface="Carlito"/>
                <a:cs typeface="Carlito"/>
              </a:rPr>
              <a:t>over </a:t>
            </a:r>
            <a:r>
              <a:rPr sz="2950" dirty="0">
                <a:latin typeface="Carlito"/>
                <a:cs typeface="Carlito"/>
              </a:rPr>
              <a:t>90%. </a:t>
            </a:r>
            <a:r>
              <a:rPr sz="2950" spc="-5" dirty="0">
                <a:latin typeface="Carlito"/>
                <a:cs typeface="Carlito"/>
              </a:rPr>
              <a:t>Raters </a:t>
            </a:r>
            <a:r>
              <a:rPr sz="2950" dirty="0">
                <a:latin typeface="Carlito"/>
                <a:cs typeface="Carlito"/>
              </a:rPr>
              <a:t>found </a:t>
            </a:r>
            <a:r>
              <a:rPr sz="2950" spc="-5" dirty="0">
                <a:latin typeface="Carlito"/>
                <a:cs typeface="Carlito"/>
              </a:rPr>
              <a:t>the facilitators to </a:t>
            </a:r>
            <a:r>
              <a:rPr sz="2950" dirty="0">
                <a:latin typeface="Carlito"/>
                <a:cs typeface="Carlito"/>
              </a:rPr>
              <a:t>be  prepared, </a:t>
            </a:r>
            <a:r>
              <a:rPr sz="2950" spc="-5" dirty="0">
                <a:latin typeface="Carlito"/>
                <a:cs typeface="Carlito"/>
              </a:rPr>
              <a:t>organized, </a:t>
            </a:r>
            <a:r>
              <a:rPr sz="2950" spc="5" dirty="0">
                <a:latin typeface="Carlito"/>
                <a:cs typeface="Carlito"/>
              </a:rPr>
              <a:t>and </a:t>
            </a:r>
            <a:r>
              <a:rPr sz="2950" dirty="0">
                <a:latin typeface="Carlito"/>
                <a:cs typeface="Carlito"/>
              </a:rPr>
              <a:t>engaged</a:t>
            </a:r>
            <a:r>
              <a:rPr sz="2950" spc="-15" dirty="0">
                <a:latin typeface="Carlito"/>
                <a:cs typeface="Carlito"/>
              </a:rPr>
              <a:t> </a:t>
            </a:r>
            <a:r>
              <a:rPr sz="2950" spc="-5" dirty="0">
                <a:latin typeface="Carlito"/>
                <a:cs typeface="Carlito"/>
              </a:rPr>
              <a:t>(7a-7e).</a:t>
            </a:r>
            <a:endParaRPr sz="2950" dirty="0">
              <a:latin typeface="Carlito"/>
              <a:cs typeface="Carlito"/>
            </a:endParaRPr>
          </a:p>
          <a:p>
            <a:pPr marL="281940" marR="497840" indent="-269875">
              <a:lnSpc>
                <a:spcPts val="3000"/>
              </a:lnSpc>
              <a:spcBef>
                <a:spcPts val="1135"/>
              </a:spcBef>
              <a:buSzPct val="130508"/>
              <a:buFont typeface="Arial"/>
              <a:buChar char="•"/>
              <a:tabLst>
                <a:tab pos="282575" algn="l"/>
              </a:tabLst>
            </a:pPr>
            <a:r>
              <a:rPr lang="en-US" sz="2950" dirty="0" smtClean="0">
                <a:latin typeface="Carlito"/>
                <a:cs typeface="Carlito"/>
              </a:rPr>
              <a:t>Improvements from 2020 were found in team member attendance at meetings, with increases in attendance from all members but the youth and natural supports. This may be a result of of virtual rather than in-person meetings.</a:t>
            </a:r>
            <a:endParaRPr sz="2950" dirty="0">
              <a:latin typeface="Carlito"/>
              <a:cs typeface="Carlito"/>
            </a:endParaRPr>
          </a:p>
        </p:txBody>
      </p:sp>
      <p:sp>
        <p:nvSpPr>
          <p:cNvPr id="7" name="object 7"/>
          <p:cNvSpPr txBox="1">
            <a:spLocks noGrp="1"/>
          </p:cNvSpPr>
          <p:nvPr>
            <p:ph type="title"/>
          </p:nvPr>
        </p:nvSpPr>
        <p:spPr>
          <a:xfrm>
            <a:off x="3473128" y="431671"/>
            <a:ext cx="3765872" cy="695960"/>
          </a:xfrm>
          <a:prstGeom prst="rect">
            <a:avLst/>
          </a:prstGeom>
        </p:spPr>
        <p:txBody>
          <a:bodyPr vert="horz" wrap="square" lIns="0" tIns="12700" rIns="0" bIns="0" rtlCol="0">
            <a:spAutoFit/>
          </a:bodyPr>
          <a:lstStyle/>
          <a:p>
            <a:pPr marL="12700">
              <a:lnSpc>
                <a:spcPct val="100000"/>
              </a:lnSpc>
              <a:spcBef>
                <a:spcPts val="100"/>
              </a:spcBef>
            </a:pPr>
            <a:r>
              <a:rPr sz="4400" spc="-5" dirty="0"/>
              <a:t>Strengths</a:t>
            </a:r>
            <a:endParaRPr sz="4400" dirty="0"/>
          </a:p>
        </p:txBody>
      </p:sp>
      <p:sp>
        <p:nvSpPr>
          <p:cNvPr id="8" name="object 8"/>
          <p:cNvSpPr/>
          <p:nvPr/>
        </p:nvSpPr>
        <p:spPr>
          <a:xfrm>
            <a:off x="285295" y="291758"/>
            <a:ext cx="2064033" cy="872819"/>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64</a:t>
            </a:r>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246516"/>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pSp>
        <p:nvGrpSpPr>
          <p:cNvPr id="5" name="object 5"/>
          <p:cNvGrpSpPr/>
          <p:nvPr/>
        </p:nvGrpSpPr>
        <p:grpSpPr>
          <a:xfrm>
            <a:off x="457199" y="1600196"/>
            <a:ext cx="8534400" cy="4896485"/>
            <a:chOff x="457199" y="1600196"/>
            <a:chExt cx="8534400" cy="4896485"/>
          </a:xfrm>
        </p:grpSpPr>
        <p:sp>
          <p:nvSpPr>
            <p:cNvPr id="6" name="object 6"/>
            <p:cNvSpPr/>
            <p:nvPr/>
          </p:nvSpPr>
          <p:spPr>
            <a:xfrm>
              <a:off x="7905387" y="5596555"/>
              <a:ext cx="997525" cy="899562"/>
            </a:xfrm>
            <a:prstGeom prst="rect">
              <a:avLst/>
            </a:prstGeom>
            <a:blipFill>
              <a:blip r:embed="rId2" cstate="print"/>
              <a:stretch>
                <a:fillRect/>
              </a:stretch>
            </a:blipFill>
          </p:spPr>
          <p:txBody>
            <a:bodyPr wrap="square" lIns="0" tIns="0" rIns="0" bIns="0" rtlCol="0"/>
            <a:lstStyle/>
            <a:p>
              <a:endParaRPr dirty="0"/>
            </a:p>
          </p:txBody>
        </p:sp>
        <p:sp>
          <p:nvSpPr>
            <p:cNvPr id="7" name="object 7"/>
            <p:cNvSpPr/>
            <p:nvPr/>
          </p:nvSpPr>
          <p:spPr>
            <a:xfrm>
              <a:off x="457199" y="1600196"/>
              <a:ext cx="8534400" cy="4876800"/>
            </a:xfrm>
            <a:custGeom>
              <a:avLst/>
              <a:gdLst/>
              <a:ahLst/>
              <a:cxnLst/>
              <a:rect l="l" t="t" r="r" b="b"/>
              <a:pathLst>
                <a:path w="8534400" h="4876800">
                  <a:moveTo>
                    <a:pt x="8534382" y="4876790"/>
                  </a:moveTo>
                  <a:lnTo>
                    <a:pt x="0" y="4876790"/>
                  </a:lnTo>
                  <a:lnTo>
                    <a:pt x="0" y="0"/>
                  </a:lnTo>
                  <a:lnTo>
                    <a:pt x="8534382" y="0"/>
                  </a:lnTo>
                  <a:lnTo>
                    <a:pt x="8534382" y="4876790"/>
                  </a:lnTo>
                  <a:close/>
                </a:path>
              </a:pathLst>
            </a:custGeom>
            <a:solidFill>
              <a:srgbClr val="FFFFFF"/>
            </a:solidFill>
          </p:spPr>
          <p:txBody>
            <a:bodyPr wrap="square" lIns="0" tIns="0" rIns="0" bIns="0" rtlCol="0"/>
            <a:lstStyle/>
            <a:p>
              <a:endParaRPr dirty="0"/>
            </a:p>
          </p:txBody>
        </p:sp>
      </p:grpSp>
      <p:sp>
        <p:nvSpPr>
          <p:cNvPr id="8" name="object 8"/>
          <p:cNvSpPr txBox="1"/>
          <p:nvPr/>
        </p:nvSpPr>
        <p:spPr>
          <a:xfrm>
            <a:off x="249173" y="1380902"/>
            <a:ext cx="8586790" cy="4991303"/>
          </a:xfrm>
          <a:prstGeom prst="rect">
            <a:avLst/>
          </a:prstGeom>
        </p:spPr>
        <p:txBody>
          <a:bodyPr vert="horz" wrap="square" lIns="0" tIns="30480" rIns="0" bIns="0" rtlCol="0">
            <a:spAutoFit/>
          </a:bodyPr>
          <a:lstStyle/>
          <a:p>
            <a:pPr marL="276225" marR="432434" indent="-264160">
              <a:lnSpc>
                <a:spcPct val="103200"/>
              </a:lnSpc>
              <a:spcBef>
                <a:spcPts val="240"/>
              </a:spcBef>
              <a:buSzPct val="129687"/>
              <a:buFont typeface="Arial"/>
              <a:buChar char="•"/>
              <a:tabLst>
                <a:tab pos="276860" algn="l"/>
              </a:tabLst>
            </a:pPr>
            <a:r>
              <a:rPr sz="2400" spc="-5" dirty="0">
                <a:latin typeface="Carlito"/>
                <a:cs typeface="Carlito"/>
              </a:rPr>
              <a:t>Youth </a:t>
            </a:r>
            <a:r>
              <a:rPr sz="2400" dirty="0">
                <a:latin typeface="Carlito"/>
                <a:cs typeface="Carlito"/>
              </a:rPr>
              <a:t>are </a:t>
            </a:r>
            <a:r>
              <a:rPr sz="2400" spc="-5" dirty="0">
                <a:latin typeface="Carlito"/>
                <a:cs typeface="Carlito"/>
              </a:rPr>
              <a:t>often not present. When </a:t>
            </a:r>
            <a:r>
              <a:rPr sz="2400" spc="-10" dirty="0">
                <a:latin typeface="Carlito"/>
                <a:cs typeface="Carlito"/>
              </a:rPr>
              <a:t>they </a:t>
            </a:r>
            <a:r>
              <a:rPr sz="2400" dirty="0">
                <a:latin typeface="Carlito"/>
                <a:cs typeface="Carlito"/>
              </a:rPr>
              <a:t>are, </a:t>
            </a:r>
            <a:r>
              <a:rPr sz="2400" spc="-10" dirty="0" smtClean="0">
                <a:latin typeface="Carlito"/>
                <a:cs typeface="Carlito"/>
              </a:rPr>
              <a:t>they </a:t>
            </a:r>
            <a:r>
              <a:rPr sz="2400" spc="-5" dirty="0">
                <a:latin typeface="Carlito"/>
                <a:cs typeface="Carlito"/>
              </a:rPr>
              <a:t>often do not </a:t>
            </a:r>
            <a:r>
              <a:rPr sz="2400" spc="-10" dirty="0">
                <a:latin typeface="Carlito"/>
                <a:cs typeface="Carlito"/>
              </a:rPr>
              <a:t>constructively contribute to </a:t>
            </a:r>
            <a:r>
              <a:rPr sz="2400" spc="-10" dirty="0" smtClean="0">
                <a:latin typeface="Carlito"/>
                <a:cs typeface="Carlito"/>
              </a:rPr>
              <a:t>care </a:t>
            </a:r>
            <a:r>
              <a:rPr sz="2400" spc="-5" dirty="0">
                <a:latin typeface="Carlito"/>
                <a:cs typeface="Carlito"/>
              </a:rPr>
              <a:t>planning</a:t>
            </a:r>
            <a:r>
              <a:rPr sz="2400" spc="-10" dirty="0">
                <a:latin typeface="Carlito"/>
                <a:cs typeface="Carlito"/>
              </a:rPr>
              <a:t> </a:t>
            </a:r>
            <a:r>
              <a:rPr lang="en-US" sz="2400" spc="-10" dirty="0" smtClean="0">
                <a:latin typeface="Carlito"/>
                <a:cs typeface="Carlito"/>
              </a:rPr>
              <a:t> - 57% </a:t>
            </a:r>
            <a:r>
              <a:rPr sz="2400" spc="-5" dirty="0" smtClean="0">
                <a:latin typeface="Carlito"/>
                <a:cs typeface="Carlito"/>
              </a:rPr>
              <a:t>(3b)</a:t>
            </a:r>
            <a:r>
              <a:rPr lang="en-US" sz="2400" spc="-5" dirty="0" smtClean="0">
                <a:latin typeface="Carlito"/>
                <a:cs typeface="Carlito"/>
              </a:rPr>
              <a:t>. This conflicts with reporting of (2b) </a:t>
            </a:r>
            <a:r>
              <a:rPr lang="en-US" sz="2400" b="1" dirty="0" smtClean="0">
                <a:latin typeface="Carlito"/>
              </a:rPr>
              <a:t>-</a:t>
            </a:r>
            <a:r>
              <a:rPr lang="en-US" sz="2400" b="1" dirty="0" smtClean="0">
                <a:latin typeface="Carlito"/>
              </a:rPr>
              <a:t> </a:t>
            </a:r>
            <a:r>
              <a:rPr lang="en-US" sz="2400" i="1" dirty="0">
                <a:latin typeface="Carlito"/>
              </a:rPr>
              <a:t>Talk was well-distributed across team members, and each team member made a meaningful </a:t>
            </a:r>
            <a:r>
              <a:rPr lang="en-US" sz="2400" i="1" dirty="0" smtClean="0">
                <a:latin typeface="Carlito"/>
              </a:rPr>
              <a:t>contribution</a:t>
            </a:r>
            <a:r>
              <a:rPr lang="en-US" sz="2400" i="1" dirty="0">
                <a:latin typeface="Carlito"/>
              </a:rPr>
              <a:t> </a:t>
            </a:r>
            <a:r>
              <a:rPr lang="en-US" sz="2400" dirty="0" smtClean="0">
                <a:latin typeface="Carlito"/>
              </a:rPr>
              <a:t>– 96%. </a:t>
            </a:r>
            <a:r>
              <a:rPr lang="en-US" dirty="0" smtClean="0">
                <a:latin typeface="Carlito"/>
              </a:rPr>
              <a:t>(a review of the data indicates user scoring issues related to 3b that contribute to the lower %; when accounting for user error, 3b = 81%)</a:t>
            </a:r>
          </a:p>
          <a:p>
            <a:pPr marL="276225" marR="432434" indent="-264160">
              <a:lnSpc>
                <a:spcPct val="103200"/>
              </a:lnSpc>
              <a:spcBef>
                <a:spcPts val="240"/>
              </a:spcBef>
              <a:buSzPct val="129687"/>
              <a:buFont typeface="Arial"/>
              <a:buChar char="•"/>
              <a:tabLst>
                <a:tab pos="276860" algn="l"/>
              </a:tabLst>
            </a:pPr>
            <a:r>
              <a:rPr sz="2400" spc="-5" dirty="0" smtClean="0">
                <a:latin typeface="Carlito"/>
                <a:cs typeface="Carlito"/>
              </a:rPr>
              <a:t>Natural </a:t>
            </a:r>
            <a:r>
              <a:rPr sz="2400" spc="-5" dirty="0">
                <a:latin typeface="Carlito"/>
                <a:cs typeface="Carlito"/>
              </a:rPr>
              <a:t>supports </a:t>
            </a:r>
            <a:r>
              <a:rPr lang="en-US" sz="2400" spc="-5" dirty="0" smtClean="0">
                <a:latin typeface="Carlito"/>
                <a:cs typeface="Carlito"/>
              </a:rPr>
              <a:t>also are not a consistent part of teams, and </a:t>
            </a:r>
            <a:r>
              <a:rPr sz="2400" dirty="0" smtClean="0">
                <a:latin typeface="Carlito"/>
                <a:cs typeface="Carlito"/>
              </a:rPr>
              <a:t>are </a:t>
            </a:r>
            <a:r>
              <a:rPr sz="2400" spc="-5" dirty="0" smtClean="0">
                <a:latin typeface="Carlito"/>
                <a:cs typeface="Carlito"/>
              </a:rPr>
              <a:t>often </a:t>
            </a:r>
            <a:r>
              <a:rPr lang="en-US" sz="2400" spc="-5" dirty="0" smtClean="0">
                <a:latin typeface="Carlito"/>
                <a:cs typeface="Carlito"/>
              </a:rPr>
              <a:t>not </a:t>
            </a:r>
            <a:r>
              <a:rPr sz="2400" spc="-5" dirty="0" smtClean="0">
                <a:latin typeface="Carlito"/>
                <a:cs typeface="Carlito"/>
              </a:rPr>
              <a:t>present</a:t>
            </a:r>
            <a:r>
              <a:rPr lang="en-US" sz="2400" spc="-5" dirty="0" smtClean="0">
                <a:latin typeface="Carlito"/>
                <a:cs typeface="Carlito"/>
              </a:rPr>
              <a:t> at meetings</a:t>
            </a:r>
            <a:r>
              <a:rPr sz="2400" spc="-5" dirty="0" smtClean="0">
                <a:latin typeface="Carlito"/>
                <a:cs typeface="Carlito"/>
              </a:rPr>
              <a:t>, </a:t>
            </a:r>
            <a:r>
              <a:rPr sz="2400" dirty="0" smtClean="0">
                <a:latin typeface="Carlito"/>
                <a:cs typeface="Carlito"/>
              </a:rPr>
              <a:t>and  </a:t>
            </a:r>
            <a:r>
              <a:rPr sz="2400" spc="-10" dirty="0" smtClean="0">
                <a:latin typeface="Carlito"/>
                <a:cs typeface="Carlito"/>
              </a:rPr>
              <a:t>when they </a:t>
            </a:r>
            <a:r>
              <a:rPr sz="2400" dirty="0" smtClean="0">
                <a:latin typeface="Carlito"/>
                <a:cs typeface="Carlito"/>
              </a:rPr>
              <a:t>are</a:t>
            </a:r>
            <a:r>
              <a:rPr lang="en-US" sz="2400" dirty="0" smtClean="0">
                <a:latin typeface="Carlito"/>
                <a:cs typeface="Carlito"/>
              </a:rPr>
              <a:t>,</a:t>
            </a:r>
            <a:r>
              <a:rPr sz="2400" dirty="0" smtClean="0">
                <a:latin typeface="Carlito"/>
                <a:cs typeface="Carlito"/>
              </a:rPr>
              <a:t> </a:t>
            </a:r>
            <a:r>
              <a:rPr sz="2400" spc="-5" dirty="0" smtClean="0">
                <a:latin typeface="Carlito"/>
                <a:cs typeface="Carlito"/>
              </a:rPr>
              <a:t>do not </a:t>
            </a:r>
            <a:r>
              <a:rPr sz="2400" dirty="0" smtClean="0">
                <a:latin typeface="Carlito"/>
                <a:cs typeface="Carlito"/>
              </a:rPr>
              <a:t>actively </a:t>
            </a:r>
            <a:r>
              <a:rPr sz="2400" spc="-5" dirty="0" smtClean="0">
                <a:latin typeface="Carlito"/>
                <a:cs typeface="Carlito"/>
              </a:rPr>
              <a:t>participate in </a:t>
            </a:r>
            <a:r>
              <a:rPr sz="2400" spc="-10" dirty="0" smtClean="0">
                <a:latin typeface="Carlito"/>
                <a:cs typeface="Carlito"/>
              </a:rPr>
              <a:t>care  </a:t>
            </a:r>
            <a:r>
              <a:rPr sz="2400" spc="-5" dirty="0" smtClean="0">
                <a:latin typeface="Carlito"/>
                <a:cs typeface="Carlito"/>
              </a:rPr>
              <a:t>planning</a:t>
            </a:r>
            <a:r>
              <a:rPr sz="2400" spc="-10" dirty="0" smtClean="0">
                <a:latin typeface="Carlito"/>
                <a:cs typeface="Carlito"/>
              </a:rPr>
              <a:t> </a:t>
            </a:r>
            <a:r>
              <a:rPr sz="2400" spc="-5" dirty="0" smtClean="0">
                <a:latin typeface="Carlito"/>
                <a:cs typeface="Carlito"/>
              </a:rPr>
              <a:t>(5c)</a:t>
            </a:r>
            <a:endParaRPr lang="en-US" sz="2400" spc="-5" dirty="0" smtClean="0">
              <a:latin typeface="Carlito"/>
              <a:cs typeface="Carlito"/>
            </a:endParaRPr>
          </a:p>
          <a:p>
            <a:pPr marL="276225" marR="5080" indent="-264160" algn="just">
              <a:lnSpc>
                <a:spcPct val="102699"/>
              </a:lnSpc>
              <a:spcBef>
                <a:spcPts val="1440"/>
              </a:spcBef>
              <a:buSzPct val="129687"/>
              <a:buFont typeface="Arial"/>
              <a:buChar char="•"/>
              <a:tabLst>
                <a:tab pos="276860" algn="l"/>
              </a:tabLst>
            </a:pPr>
            <a:r>
              <a:rPr lang="en-US" sz="2400" dirty="0" smtClean="0">
                <a:latin typeface="Carlito"/>
              </a:rPr>
              <a:t>There was a decrease in the team’s encouraging the family to connect with community activities…(5b). This may be due to COVID related restrictions on community activities.</a:t>
            </a:r>
            <a:endParaRPr sz="2400" dirty="0">
              <a:latin typeface="Carlito"/>
              <a:cs typeface="Carlito"/>
            </a:endParaRPr>
          </a:p>
        </p:txBody>
      </p:sp>
      <p:sp>
        <p:nvSpPr>
          <p:cNvPr id="9" name="object 9"/>
          <p:cNvSpPr txBox="1">
            <a:spLocks noGrp="1"/>
          </p:cNvSpPr>
          <p:nvPr>
            <p:ph type="title"/>
          </p:nvPr>
        </p:nvSpPr>
        <p:spPr>
          <a:xfrm>
            <a:off x="2730038" y="431671"/>
            <a:ext cx="5994209" cy="695960"/>
          </a:xfrm>
          <a:prstGeom prst="rect">
            <a:avLst/>
          </a:prstGeom>
        </p:spPr>
        <p:txBody>
          <a:bodyPr vert="horz" wrap="square" lIns="0" tIns="12700" rIns="0" bIns="0" rtlCol="0">
            <a:spAutoFit/>
          </a:bodyPr>
          <a:lstStyle/>
          <a:p>
            <a:pPr marL="12700">
              <a:lnSpc>
                <a:spcPct val="100000"/>
              </a:lnSpc>
              <a:spcBef>
                <a:spcPts val="100"/>
              </a:spcBef>
            </a:pPr>
            <a:r>
              <a:rPr sz="4400" spc="-10" dirty="0"/>
              <a:t>Areas </a:t>
            </a:r>
            <a:r>
              <a:rPr sz="4400" spc="-5" dirty="0"/>
              <a:t>for</a:t>
            </a:r>
            <a:r>
              <a:rPr sz="4400" spc="-85" dirty="0"/>
              <a:t> </a:t>
            </a:r>
            <a:r>
              <a:rPr sz="4400" spc="-5" dirty="0"/>
              <a:t>Improvement</a:t>
            </a:r>
            <a:endParaRPr sz="4400" dirty="0"/>
          </a:p>
        </p:txBody>
      </p:sp>
      <p:sp>
        <p:nvSpPr>
          <p:cNvPr id="10" name="object 10"/>
          <p:cNvSpPr/>
          <p:nvPr/>
        </p:nvSpPr>
        <p:spPr>
          <a:xfrm>
            <a:off x="285295" y="291758"/>
            <a:ext cx="2064033" cy="872819"/>
          </a:xfrm>
          <a:prstGeom prst="rect">
            <a:avLst/>
          </a:prstGeom>
          <a:blipFill>
            <a:blip r:embed="rId3" cstate="print"/>
            <a:stretch>
              <a:fillRect/>
            </a:stretch>
          </a:blipFill>
        </p:spPr>
        <p:txBody>
          <a:bodyPr wrap="square" lIns="0" tIns="0" rIns="0" bIns="0" rtlCol="0"/>
          <a:lstStyle/>
          <a:p>
            <a:endParaRPr dirty="0"/>
          </a:p>
        </p:txBody>
      </p:sp>
      <p:sp>
        <p:nvSpPr>
          <p:cNvPr id="11" name="object 11"/>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65</a:t>
            </a:r>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pSp>
        <p:nvGrpSpPr>
          <p:cNvPr id="4" name="object 4"/>
          <p:cNvGrpSpPr/>
          <p:nvPr/>
        </p:nvGrpSpPr>
        <p:grpSpPr>
          <a:xfrm>
            <a:off x="6476987" y="2209795"/>
            <a:ext cx="704850" cy="1447800"/>
            <a:chOff x="6476987" y="2209795"/>
            <a:chExt cx="704850" cy="1447800"/>
          </a:xfrm>
        </p:grpSpPr>
        <p:sp>
          <p:nvSpPr>
            <p:cNvPr id="7" name="object 7"/>
            <p:cNvSpPr/>
            <p:nvPr/>
          </p:nvSpPr>
          <p:spPr>
            <a:xfrm>
              <a:off x="6476987" y="2209795"/>
              <a:ext cx="704850" cy="1447800"/>
            </a:xfrm>
            <a:custGeom>
              <a:avLst/>
              <a:gdLst/>
              <a:ahLst/>
              <a:cxnLst/>
              <a:rect l="l" t="t" r="r" b="b"/>
              <a:pathLst>
                <a:path w="704850" h="1447800">
                  <a:moveTo>
                    <a:pt x="352274" y="1447797"/>
                  </a:moveTo>
                  <a:lnTo>
                    <a:pt x="0" y="1095522"/>
                  </a:lnTo>
                  <a:lnTo>
                    <a:pt x="176149" y="1095522"/>
                  </a:lnTo>
                  <a:lnTo>
                    <a:pt x="176149" y="0"/>
                  </a:lnTo>
                  <a:lnTo>
                    <a:pt x="528423" y="0"/>
                  </a:lnTo>
                  <a:lnTo>
                    <a:pt x="528423" y="1095522"/>
                  </a:lnTo>
                  <a:lnTo>
                    <a:pt x="704573" y="1095522"/>
                  </a:lnTo>
                  <a:lnTo>
                    <a:pt x="352274" y="1447797"/>
                  </a:lnTo>
                  <a:close/>
                </a:path>
              </a:pathLst>
            </a:custGeom>
            <a:solidFill>
              <a:srgbClr val="3A2154"/>
            </a:solidFill>
          </p:spPr>
          <p:txBody>
            <a:bodyPr wrap="square" lIns="0" tIns="0" rIns="0" bIns="0" rtlCol="0"/>
            <a:lstStyle/>
            <a:p>
              <a:endParaRPr dirty="0"/>
            </a:p>
          </p:txBody>
        </p:sp>
        <p:sp>
          <p:nvSpPr>
            <p:cNvPr id="8" name="object 8"/>
            <p:cNvSpPr/>
            <p:nvPr/>
          </p:nvSpPr>
          <p:spPr>
            <a:xfrm>
              <a:off x="6476987" y="2209795"/>
              <a:ext cx="704850" cy="1447800"/>
            </a:xfrm>
            <a:custGeom>
              <a:avLst/>
              <a:gdLst/>
              <a:ahLst/>
              <a:cxnLst/>
              <a:rect l="l" t="t" r="r" b="b"/>
              <a:pathLst>
                <a:path w="704850" h="1447800">
                  <a:moveTo>
                    <a:pt x="704573" y="1095522"/>
                  </a:moveTo>
                  <a:lnTo>
                    <a:pt x="352274" y="1447797"/>
                  </a:lnTo>
                  <a:lnTo>
                    <a:pt x="0" y="1095522"/>
                  </a:lnTo>
                  <a:lnTo>
                    <a:pt x="176149" y="1095522"/>
                  </a:lnTo>
                  <a:lnTo>
                    <a:pt x="176149" y="0"/>
                  </a:lnTo>
                  <a:lnTo>
                    <a:pt x="528423" y="0"/>
                  </a:lnTo>
                  <a:lnTo>
                    <a:pt x="528423" y="1095522"/>
                  </a:lnTo>
                  <a:lnTo>
                    <a:pt x="704573" y="1095522"/>
                  </a:lnTo>
                  <a:close/>
                </a:path>
              </a:pathLst>
            </a:custGeom>
            <a:ln w="25399">
              <a:solidFill>
                <a:srgbClr val="2A173D"/>
              </a:solidFill>
            </a:ln>
          </p:spPr>
          <p:txBody>
            <a:bodyPr wrap="square" lIns="0" tIns="0" rIns="0" bIns="0" rtlCol="0"/>
            <a:lstStyle/>
            <a:p>
              <a:endParaRPr dirty="0"/>
            </a:p>
          </p:txBody>
        </p:sp>
      </p:grpSp>
      <p:sp>
        <p:nvSpPr>
          <p:cNvPr id="9" name="object 9"/>
          <p:cNvSpPr txBox="1">
            <a:spLocks noGrp="1"/>
          </p:cNvSpPr>
          <p:nvPr>
            <p:ph type="title"/>
          </p:nvPr>
        </p:nvSpPr>
        <p:spPr>
          <a:xfrm>
            <a:off x="5723347" y="1685137"/>
            <a:ext cx="2582453"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Room for</a:t>
            </a:r>
            <a:r>
              <a:rPr sz="2400" spc="-90" dirty="0">
                <a:solidFill>
                  <a:srgbClr val="000000"/>
                </a:solidFill>
              </a:rPr>
              <a:t> </a:t>
            </a:r>
            <a:r>
              <a:rPr sz="2400" spc="-5" dirty="0">
                <a:solidFill>
                  <a:srgbClr val="000000"/>
                </a:solidFill>
              </a:rPr>
              <a:t>Growth</a:t>
            </a:r>
            <a:endParaRPr sz="2400" dirty="0"/>
          </a:p>
        </p:txBody>
      </p:sp>
      <p:grpSp>
        <p:nvGrpSpPr>
          <p:cNvPr id="10" name="object 10"/>
          <p:cNvGrpSpPr/>
          <p:nvPr/>
        </p:nvGrpSpPr>
        <p:grpSpPr>
          <a:xfrm>
            <a:off x="2340112" y="4711690"/>
            <a:ext cx="730250" cy="1320800"/>
            <a:chOff x="2340112" y="4711690"/>
            <a:chExt cx="730250" cy="1320800"/>
          </a:xfrm>
        </p:grpSpPr>
        <p:sp>
          <p:nvSpPr>
            <p:cNvPr id="11" name="object 11"/>
            <p:cNvSpPr/>
            <p:nvPr/>
          </p:nvSpPr>
          <p:spPr>
            <a:xfrm>
              <a:off x="2352812" y="4724390"/>
              <a:ext cx="704850" cy="1295400"/>
            </a:xfrm>
            <a:custGeom>
              <a:avLst/>
              <a:gdLst/>
              <a:ahLst/>
              <a:cxnLst/>
              <a:rect l="l" t="t" r="r" b="b"/>
              <a:pathLst>
                <a:path w="704850" h="1295400">
                  <a:moveTo>
                    <a:pt x="528431" y="1295397"/>
                  </a:moveTo>
                  <a:lnTo>
                    <a:pt x="176132" y="1295397"/>
                  </a:lnTo>
                  <a:lnTo>
                    <a:pt x="176132" y="352274"/>
                  </a:lnTo>
                  <a:lnTo>
                    <a:pt x="0" y="352274"/>
                  </a:lnTo>
                  <a:lnTo>
                    <a:pt x="352281" y="0"/>
                  </a:lnTo>
                  <a:lnTo>
                    <a:pt x="704556" y="352274"/>
                  </a:lnTo>
                  <a:lnTo>
                    <a:pt x="528431" y="352274"/>
                  </a:lnTo>
                  <a:lnTo>
                    <a:pt x="528431" y="1295397"/>
                  </a:lnTo>
                  <a:close/>
                </a:path>
              </a:pathLst>
            </a:custGeom>
            <a:solidFill>
              <a:srgbClr val="3A2154"/>
            </a:solidFill>
          </p:spPr>
          <p:txBody>
            <a:bodyPr wrap="square" lIns="0" tIns="0" rIns="0" bIns="0" rtlCol="0"/>
            <a:lstStyle/>
            <a:p>
              <a:endParaRPr dirty="0"/>
            </a:p>
          </p:txBody>
        </p:sp>
        <p:sp>
          <p:nvSpPr>
            <p:cNvPr id="12" name="object 12"/>
            <p:cNvSpPr/>
            <p:nvPr/>
          </p:nvSpPr>
          <p:spPr>
            <a:xfrm>
              <a:off x="2352812" y="4724390"/>
              <a:ext cx="704850" cy="1295400"/>
            </a:xfrm>
            <a:custGeom>
              <a:avLst/>
              <a:gdLst/>
              <a:ahLst/>
              <a:cxnLst/>
              <a:rect l="l" t="t" r="r" b="b"/>
              <a:pathLst>
                <a:path w="704850" h="1295400">
                  <a:moveTo>
                    <a:pt x="0" y="352274"/>
                  </a:moveTo>
                  <a:lnTo>
                    <a:pt x="352281" y="0"/>
                  </a:lnTo>
                  <a:lnTo>
                    <a:pt x="704556" y="352274"/>
                  </a:lnTo>
                  <a:lnTo>
                    <a:pt x="528431" y="352274"/>
                  </a:lnTo>
                  <a:lnTo>
                    <a:pt x="528431" y="1295397"/>
                  </a:lnTo>
                  <a:lnTo>
                    <a:pt x="176132" y="1295397"/>
                  </a:lnTo>
                  <a:lnTo>
                    <a:pt x="176132" y="352274"/>
                  </a:lnTo>
                  <a:lnTo>
                    <a:pt x="0" y="352274"/>
                  </a:lnTo>
                  <a:close/>
                </a:path>
              </a:pathLst>
            </a:custGeom>
            <a:ln w="25399">
              <a:solidFill>
                <a:srgbClr val="2A173D"/>
              </a:solidFill>
            </a:ln>
          </p:spPr>
          <p:txBody>
            <a:bodyPr wrap="square" lIns="0" tIns="0" rIns="0" bIns="0" rtlCol="0"/>
            <a:lstStyle/>
            <a:p>
              <a:endParaRPr dirty="0"/>
            </a:p>
          </p:txBody>
        </p:sp>
      </p:grpSp>
      <p:sp>
        <p:nvSpPr>
          <p:cNvPr id="13" name="object 13"/>
          <p:cNvSpPr/>
          <p:nvPr/>
        </p:nvSpPr>
        <p:spPr>
          <a:xfrm>
            <a:off x="3499710" y="245076"/>
            <a:ext cx="1959284" cy="806605"/>
          </a:xfrm>
          <a:prstGeom prst="rect">
            <a:avLst/>
          </a:prstGeom>
          <a:blipFill>
            <a:blip r:embed="rId2" cstate="print"/>
            <a:stretch>
              <a:fillRect/>
            </a:stretch>
          </a:blipFill>
        </p:spPr>
        <p:txBody>
          <a:bodyPr wrap="square" lIns="0" tIns="0" rIns="0" bIns="0" rtlCol="0"/>
          <a:lstStyle/>
          <a:p>
            <a:endParaRPr dirty="0"/>
          </a:p>
        </p:txBody>
      </p:sp>
      <p:sp>
        <p:nvSpPr>
          <p:cNvPr id="15" name="object 15"/>
          <p:cNvSpPr txBox="1"/>
          <p:nvPr/>
        </p:nvSpPr>
        <p:spPr>
          <a:xfrm>
            <a:off x="1725236" y="6180928"/>
            <a:ext cx="2160964" cy="307777"/>
          </a:xfrm>
          <a:prstGeom prst="rect">
            <a:avLst/>
          </a:prstGeom>
        </p:spPr>
        <p:txBody>
          <a:bodyPr vert="horz" wrap="square" lIns="0" tIns="0" rIns="0" bIns="0" rtlCol="0">
            <a:spAutoFit/>
          </a:bodyPr>
          <a:lstStyle/>
          <a:p>
            <a:pPr marL="12700">
              <a:lnSpc>
                <a:spcPts val="2380"/>
              </a:lnSpc>
            </a:pPr>
            <a:r>
              <a:rPr sz="2400" spc="-5" dirty="0">
                <a:latin typeface="Carlito"/>
                <a:cs typeface="Carlito"/>
              </a:rPr>
              <a:t>Top</a:t>
            </a:r>
            <a:r>
              <a:rPr sz="2400" spc="-80" dirty="0">
                <a:latin typeface="Carlito"/>
                <a:cs typeface="Carlito"/>
              </a:rPr>
              <a:t> </a:t>
            </a:r>
            <a:r>
              <a:rPr sz="2400" spc="-5" dirty="0">
                <a:latin typeface="Carlito"/>
                <a:cs typeface="Carlito"/>
              </a:rPr>
              <a:t>Performers</a:t>
            </a:r>
            <a:endParaRPr sz="2400" dirty="0">
              <a:latin typeface="Carlito"/>
              <a:cs typeface="Carlito"/>
            </a:endParaRPr>
          </a:p>
        </p:txBody>
      </p:sp>
      <p:sp>
        <p:nvSpPr>
          <p:cNvPr id="16" name="object 1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66</a:t>
            </a:r>
            <a:endParaRPr dirty="0"/>
          </a:p>
        </p:txBody>
      </p:sp>
      <p:graphicFrame>
        <p:nvGraphicFramePr>
          <p:cNvPr id="19" name="Chart 18"/>
          <p:cNvGraphicFramePr/>
          <p:nvPr>
            <p:extLst>
              <p:ext uri="{D42A27DB-BD31-4B8C-83A1-F6EECF244321}">
                <p14:modId xmlns:p14="http://schemas.microsoft.com/office/powerpoint/2010/main" val="4128556952"/>
              </p:ext>
            </p:extLst>
          </p:nvPr>
        </p:nvGraphicFramePr>
        <p:xfrm>
          <a:off x="533400" y="1244864"/>
          <a:ext cx="8432782" cy="4731995"/>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19"/>
          <p:cNvSpPr txBox="1"/>
          <p:nvPr/>
        </p:nvSpPr>
        <p:spPr>
          <a:xfrm>
            <a:off x="66645" y="2579161"/>
            <a:ext cx="400110" cy="2693546"/>
          </a:xfrm>
          <a:prstGeom prst="rect">
            <a:avLst/>
          </a:prstGeom>
          <a:noFill/>
        </p:spPr>
        <p:txBody>
          <a:bodyPr vert="vert270" wrap="square" rtlCol="0">
            <a:spAutoFit/>
          </a:bodyPr>
          <a:lstStyle/>
          <a:p>
            <a:r>
              <a:rPr lang="en-US" sz="1400" dirty="0" smtClean="0"/>
              <a:t>Standard Deviation from the Mean</a:t>
            </a:r>
            <a:endParaRPr lang="en-US" sz="1400" dirty="0"/>
          </a:p>
        </p:txBody>
      </p:sp>
    </p:spTree>
    <p:extLst>
      <p:ext uri="{BB962C8B-B14F-4D97-AF65-F5344CB8AC3E}">
        <p14:creationId xmlns:p14="http://schemas.microsoft.com/office/powerpoint/2010/main" val="35126403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grpSp>
        <p:nvGrpSpPr>
          <p:cNvPr id="4" name="object 4"/>
          <p:cNvGrpSpPr/>
          <p:nvPr/>
        </p:nvGrpSpPr>
        <p:grpSpPr>
          <a:xfrm>
            <a:off x="6476987" y="2209795"/>
            <a:ext cx="704850" cy="1447800"/>
            <a:chOff x="6476987" y="2209795"/>
            <a:chExt cx="704850" cy="1447800"/>
          </a:xfrm>
        </p:grpSpPr>
        <p:sp>
          <p:nvSpPr>
            <p:cNvPr id="7" name="object 7"/>
            <p:cNvSpPr/>
            <p:nvPr/>
          </p:nvSpPr>
          <p:spPr>
            <a:xfrm>
              <a:off x="6476987" y="2209795"/>
              <a:ext cx="704850" cy="1447800"/>
            </a:xfrm>
            <a:custGeom>
              <a:avLst/>
              <a:gdLst/>
              <a:ahLst/>
              <a:cxnLst/>
              <a:rect l="l" t="t" r="r" b="b"/>
              <a:pathLst>
                <a:path w="704850" h="1447800">
                  <a:moveTo>
                    <a:pt x="352274" y="1447797"/>
                  </a:moveTo>
                  <a:lnTo>
                    <a:pt x="0" y="1095522"/>
                  </a:lnTo>
                  <a:lnTo>
                    <a:pt x="176149" y="1095522"/>
                  </a:lnTo>
                  <a:lnTo>
                    <a:pt x="176149" y="0"/>
                  </a:lnTo>
                  <a:lnTo>
                    <a:pt x="528423" y="0"/>
                  </a:lnTo>
                  <a:lnTo>
                    <a:pt x="528423" y="1095522"/>
                  </a:lnTo>
                  <a:lnTo>
                    <a:pt x="704573" y="1095522"/>
                  </a:lnTo>
                  <a:lnTo>
                    <a:pt x="352274" y="1447797"/>
                  </a:lnTo>
                  <a:close/>
                </a:path>
              </a:pathLst>
            </a:custGeom>
            <a:solidFill>
              <a:srgbClr val="3A2154"/>
            </a:solidFill>
          </p:spPr>
          <p:txBody>
            <a:bodyPr wrap="square" lIns="0" tIns="0" rIns="0" bIns="0" rtlCol="0"/>
            <a:lstStyle/>
            <a:p>
              <a:endParaRPr dirty="0"/>
            </a:p>
          </p:txBody>
        </p:sp>
        <p:sp>
          <p:nvSpPr>
            <p:cNvPr id="8" name="object 8"/>
            <p:cNvSpPr/>
            <p:nvPr/>
          </p:nvSpPr>
          <p:spPr>
            <a:xfrm>
              <a:off x="6476987" y="2209795"/>
              <a:ext cx="704850" cy="1447800"/>
            </a:xfrm>
            <a:custGeom>
              <a:avLst/>
              <a:gdLst/>
              <a:ahLst/>
              <a:cxnLst/>
              <a:rect l="l" t="t" r="r" b="b"/>
              <a:pathLst>
                <a:path w="704850" h="1447800">
                  <a:moveTo>
                    <a:pt x="704573" y="1095522"/>
                  </a:moveTo>
                  <a:lnTo>
                    <a:pt x="352274" y="1447797"/>
                  </a:lnTo>
                  <a:lnTo>
                    <a:pt x="0" y="1095522"/>
                  </a:lnTo>
                  <a:lnTo>
                    <a:pt x="176149" y="1095522"/>
                  </a:lnTo>
                  <a:lnTo>
                    <a:pt x="176149" y="0"/>
                  </a:lnTo>
                  <a:lnTo>
                    <a:pt x="528423" y="0"/>
                  </a:lnTo>
                  <a:lnTo>
                    <a:pt x="528423" y="1095522"/>
                  </a:lnTo>
                  <a:lnTo>
                    <a:pt x="704573" y="1095522"/>
                  </a:lnTo>
                  <a:close/>
                </a:path>
              </a:pathLst>
            </a:custGeom>
            <a:ln w="25399">
              <a:solidFill>
                <a:srgbClr val="2A173D"/>
              </a:solidFill>
            </a:ln>
          </p:spPr>
          <p:txBody>
            <a:bodyPr wrap="square" lIns="0" tIns="0" rIns="0" bIns="0" rtlCol="0"/>
            <a:lstStyle/>
            <a:p>
              <a:endParaRPr dirty="0"/>
            </a:p>
          </p:txBody>
        </p:sp>
      </p:grpSp>
      <p:sp>
        <p:nvSpPr>
          <p:cNvPr id="9" name="object 9"/>
          <p:cNvSpPr txBox="1">
            <a:spLocks noGrp="1"/>
          </p:cNvSpPr>
          <p:nvPr>
            <p:ph type="title"/>
          </p:nvPr>
        </p:nvSpPr>
        <p:spPr>
          <a:xfrm>
            <a:off x="5723347" y="1685137"/>
            <a:ext cx="2582453" cy="391160"/>
          </a:xfrm>
          <a:prstGeom prst="rect">
            <a:avLst/>
          </a:prstGeom>
        </p:spPr>
        <p:txBody>
          <a:bodyPr vert="horz" wrap="square" lIns="0" tIns="12700" rIns="0" bIns="0" rtlCol="0">
            <a:spAutoFit/>
          </a:bodyPr>
          <a:lstStyle/>
          <a:p>
            <a:pPr marL="12700">
              <a:lnSpc>
                <a:spcPct val="100000"/>
              </a:lnSpc>
              <a:spcBef>
                <a:spcPts val="100"/>
              </a:spcBef>
            </a:pPr>
            <a:r>
              <a:rPr sz="2400" spc="-5" dirty="0">
                <a:solidFill>
                  <a:srgbClr val="000000"/>
                </a:solidFill>
              </a:rPr>
              <a:t>Room for</a:t>
            </a:r>
            <a:r>
              <a:rPr sz="2400" spc="-90" dirty="0">
                <a:solidFill>
                  <a:srgbClr val="000000"/>
                </a:solidFill>
              </a:rPr>
              <a:t> </a:t>
            </a:r>
            <a:r>
              <a:rPr sz="2400" spc="-5" dirty="0">
                <a:solidFill>
                  <a:srgbClr val="000000"/>
                </a:solidFill>
              </a:rPr>
              <a:t>Growth</a:t>
            </a:r>
            <a:endParaRPr sz="2400" dirty="0"/>
          </a:p>
        </p:txBody>
      </p:sp>
      <p:grpSp>
        <p:nvGrpSpPr>
          <p:cNvPr id="10" name="object 10"/>
          <p:cNvGrpSpPr/>
          <p:nvPr/>
        </p:nvGrpSpPr>
        <p:grpSpPr>
          <a:xfrm>
            <a:off x="2340112" y="4711690"/>
            <a:ext cx="730250" cy="1320800"/>
            <a:chOff x="2340112" y="4711690"/>
            <a:chExt cx="730250" cy="1320800"/>
          </a:xfrm>
        </p:grpSpPr>
        <p:sp>
          <p:nvSpPr>
            <p:cNvPr id="11" name="object 11"/>
            <p:cNvSpPr/>
            <p:nvPr/>
          </p:nvSpPr>
          <p:spPr>
            <a:xfrm>
              <a:off x="2352812" y="4724390"/>
              <a:ext cx="704850" cy="1295400"/>
            </a:xfrm>
            <a:custGeom>
              <a:avLst/>
              <a:gdLst/>
              <a:ahLst/>
              <a:cxnLst/>
              <a:rect l="l" t="t" r="r" b="b"/>
              <a:pathLst>
                <a:path w="704850" h="1295400">
                  <a:moveTo>
                    <a:pt x="528431" y="1295397"/>
                  </a:moveTo>
                  <a:lnTo>
                    <a:pt x="176132" y="1295397"/>
                  </a:lnTo>
                  <a:lnTo>
                    <a:pt x="176132" y="352274"/>
                  </a:lnTo>
                  <a:lnTo>
                    <a:pt x="0" y="352274"/>
                  </a:lnTo>
                  <a:lnTo>
                    <a:pt x="352281" y="0"/>
                  </a:lnTo>
                  <a:lnTo>
                    <a:pt x="704556" y="352274"/>
                  </a:lnTo>
                  <a:lnTo>
                    <a:pt x="528431" y="352274"/>
                  </a:lnTo>
                  <a:lnTo>
                    <a:pt x="528431" y="1295397"/>
                  </a:lnTo>
                  <a:close/>
                </a:path>
              </a:pathLst>
            </a:custGeom>
            <a:solidFill>
              <a:srgbClr val="3A2154"/>
            </a:solidFill>
          </p:spPr>
          <p:txBody>
            <a:bodyPr wrap="square" lIns="0" tIns="0" rIns="0" bIns="0" rtlCol="0"/>
            <a:lstStyle/>
            <a:p>
              <a:endParaRPr dirty="0"/>
            </a:p>
          </p:txBody>
        </p:sp>
        <p:sp>
          <p:nvSpPr>
            <p:cNvPr id="12" name="object 12"/>
            <p:cNvSpPr/>
            <p:nvPr/>
          </p:nvSpPr>
          <p:spPr>
            <a:xfrm>
              <a:off x="2352812" y="4724390"/>
              <a:ext cx="704850" cy="1295400"/>
            </a:xfrm>
            <a:custGeom>
              <a:avLst/>
              <a:gdLst/>
              <a:ahLst/>
              <a:cxnLst/>
              <a:rect l="l" t="t" r="r" b="b"/>
              <a:pathLst>
                <a:path w="704850" h="1295400">
                  <a:moveTo>
                    <a:pt x="0" y="352274"/>
                  </a:moveTo>
                  <a:lnTo>
                    <a:pt x="352281" y="0"/>
                  </a:lnTo>
                  <a:lnTo>
                    <a:pt x="704556" y="352274"/>
                  </a:lnTo>
                  <a:lnTo>
                    <a:pt x="528431" y="352274"/>
                  </a:lnTo>
                  <a:lnTo>
                    <a:pt x="528431" y="1295397"/>
                  </a:lnTo>
                  <a:lnTo>
                    <a:pt x="176132" y="1295397"/>
                  </a:lnTo>
                  <a:lnTo>
                    <a:pt x="176132" y="352274"/>
                  </a:lnTo>
                  <a:lnTo>
                    <a:pt x="0" y="352274"/>
                  </a:lnTo>
                  <a:close/>
                </a:path>
              </a:pathLst>
            </a:custGeom>
            <a:ln w="25399">
              <a:solidFill>
                <a:srgbClr val="2A173D"/>
              </a:solidFill>
            </a:ln>
          </p:spPr>
          <p:txBody>
            <a:bodyPr wrap="square" lIns="0" tIns="0" rIns="0" bIns="0" rtlCol="0"/>
            <a:lstStyle/>
            <a:p>
              <a:endParaRPr dirty="0"/>
            </a:p>
          </p:txBody>
        </p:sp>
      </p:grpSp>
      <p:sp>
        <p:nvSpPr>
          <p:cNvPr id="15" name="object 15"/>
          <p:cNvSpPr txBox="1"/>
          <p:nvPr/>
        </p:nvSpPr>
        <p:spPr>
          <a:xfrm>
            <a:off x="1725236" y="6180928"/>
            <a:ext cx="2160964" cy="307777"/>
          </a:xfrm>
          <a:prstGeom prst="rect">
            <a:avLst/>
          </a:prstGeom>
        </p:spPr>
        <p:txBody>
          <a:bodyPr vert="horz" wrap="square" lIns="0" tIns="0" rIns="0" bIns="0" rtlCol="0">
            <a:spAutoFit/>
          </a:bodyPr>
          <a:lstStyle/>
          <a:p>
            <a:pPr marL="12700">
              <a:lnSpc>
                <a:spcPts val="2380"/>
              </a:lnSpc>
            </a:pPr>
            <a:r>
              <a:rPr sz="2400" spc="-5" dirty="0">
                <a:latin typeface="Carlito"/>
                <a:cs typeface="Carlito"/>
              </a:rPr>
              <a:t>Top</a:t>
            </a:r>
            <a:r>
              <a:rPr sz="2400" spc="-80" dirty="0">
                <a:latin typeface="Carlito"/>
                <a:cs typeface="Carlito"/>
              </a:rPr>
              <a:t> </a:t>
            </a:r>
            <a:r>
              <a:rPr sz="2400" spc="-5" dirty="0">
                <a:latin typeface="Carlito"/>
                <a:cs typeface="Carlito"/>
              </a:rPr>
              <a:t>Performers</a:t>
            </a:r>
            <a:endParaRPr sz="2400" dirty="0">
              <a:latin typeface="Carlito"/>
              <a:cs typeface="Carlito"/>
            </a:endParaRPr>
          </a:p>
        </p:txBody>
      </p:sp>
      <p:sp>
        <p:nvSpPr>
          <p:cNvPr id="16" name="object 1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67</a:t>
            </a:r>
            <a:endParaRPr dirty="0"/>
          </a:p>
        </p:txBody>
      </p:sp>
      <p:graphicFrame>
        <p:nvGraphicFramePr>
          <p:cNvPr id="19" name="Chart 18"/>
          <p:cNvGraphicFramePr/>
          <p:nvPr>
            <p:extLst>
              <p:ext uri="{D42A27DB-BD31-4B8C-83A1-F6EECF244321}">
                <p14:modId xmlns:p14="http://schemas.microsoft.com/office/powerpoint/2010/main" val="3721130197"/>
              </p:ext>
            </p:extLst>
          </p:nvPr>
        </p:nvGraphicFramePr>
        <p:xfrm>
          <a:off x="533400" y="1244864"/>
          <a:ext cx="8432782" cy="4731995"/>
        </p:xfrm>
        <a:graphic>
          <a:graphicData uri="http://schemas.openxmlformats.org/drawingml/2006/chart">
            <c:chart xmlns:c="http://schemas.openxmlformats.org/drawingml/2006/chart" xmlns:r="http://schemas.openxmlformats.org/officeDocument/2006/relationships" r:id="rId2"/>
          </a:graphicData>
        </a:graphic>
      </p:graphicFrame>
      <p:sp>
        <p:nvSpPr>
          <p:cNvPr id="20" name="TextBox 19"/>
          <p:cNvSpPr txBox="1"/>
          <p:nvPr/>
        </p:nvSpPr>
        <p:spPr>
          <a:xfrm>
            <a:off x="66645" y="2579161"/>
            <a:ext cx="400110" cy="2693546"/>
          </a:xfrm>
          <a:prstGeom prst="rect">
            <a:avLst/>
          </a:prstGeom>
          <a:noFill/>
        </p:spPr>
        <p:txBody>
          <a:bodyPr vert="vert270" wrap="square" rtlCol="0">
            <a:spAutoFit/>
          </a:bodyPr>
          <a:lstStyle/>
          <a:p>
            <a:r>
              <a:rPr lang="en-US" sz="1400" dirty="0" smtClean="0"/>
              <a:t>Standard Deviation from the Mean</a:t>
            </a:r>
            <a:endParaRPr lang="en-US" sz="1400" dirty="0"/>
          </a:p>
        </p:txBody>
      </p:sp>
      <p:sp>
        <p:nvSpPr>
          <p:cNvPr id="17" name="object 13"/>
          <p:cNvSpPr/>
          <p:nvPr/>
        </p:nvSpPr>
        <p:spPr>
          <a:xfrm>
            <a:off x="3460638" y="368284"/>
            <a:ext cx="2016451" cy="849255"/>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1550687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title"/>
          </p:nvPr>
        </p:nvSpPr>
        <p:spPr>
          <a:xfrm>
            <a:off x="2667000" y="2743200"/>
            <a:ext cx="4956178" cy="574040"/>
          </a:xfrm>
          <a:prstGeom prst="rect">
            <a:avLst/>
          </a:prstGeom>
        </p:spPr>
        <p:txBody>
          <a:bodyPr vert="horz" wrap="square" lIns="0" tIns="12700" rIns="0" bIns="0" rtlCol="0">
            <a:spAutoFit/>
          </a:bodyPr>
          <a:lstStyle/>
          <a:p>
            <a:pPr marL="12700">
              <a:lnSpc>
                <a:spcPct val="100000"/>
              </a:lnSpc>
              <a:spcBef>
                <a:spcPts val="100"/>
              </a:spcBef>
            </a:pPr>
            <a:r>
              <a:rPr b="1" spc="-5" dirty="0">
                <a:latin typeface="Carlito"/>
                <a:cs typeface="Carlito"/>
              </a:rPr>
              <a:t>IMPLICATIONS</a:t>
            </a:r>
          </a:p>
        </p:txBody>
      </p:sp>
      <p:sp>
        <p:nvSpPr>
          <p:cNvPr id="6" name="object 6"/>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68</a:t>
            </a:r>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685800" y="456419"/>
            <a:ext cx="7086600" cy="695960"/>
          </a:xfrm>
          <a:prstGeom prst="rect">
            <a:avLst/>
          </a:prstGeom>
        </p:spPr>
        <p:txBody>
          <a:bodyPr vert="horz" wrap="square" lIns="0" tIns="12700" rIns="0" bIns="0" rtlCol="0">
            <a:spAutoFit/>
          </a:bodyPr>
          <a:lstStyle/>
          <a:p>
            <a:pPr marL="12700">
              <a:lnSpc>
                <a:spcPct val="100000"/>
              </a:lnSpc>
              <a:spcBef>
                <a:spcPts val="100"/>
              </a:spcBef>
            </a:pPr>
            <a:r>
              <a:rPr sz="4400" spc="-5" dirty="0"/>
              <a:t>Statewide Fidelity</a:t>
            </a:r>
            <a:r>
              <a:rPr sz="4400" spc="-90" dirty="0"/>
              <a:t> </a:t>
            </a:r>
            <a:r>
              <a:rPr sz="4400" spc="-5" dirty="0"/>
              <a:t>Results</a:t>
            </a:r>
            <a:endParaRPr sz="4400"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69</a:t>
            </a:r>
            <a:endParaRPr dirty="0"/>
          </a:p>
        </p:txBody>
      </p:sp>
      <p:sp>
        <p:nvSpPr>
          <p:cNvPr id="7" name="object 7"/>
          <p:cNvSpPr txBox="1"/>
          <p:nvPr/>
        </p:nvSpPr>
        <p:spPr>
          <a:xfrm>
            <a:off x="152400" y="1641882"/>
            <a:ext cx="8813782" cy="5788764"/>
          </a:xfrm>
          <a:prstGeom prst="rect">
            <a:avLst/>
          </a:prstGeom>
        </p:spPr>
        <p:txBody>
          <a:bodyPr vert="horz" wrap="square" lIns="0" tIns="97155" rIns="0" bIns="0" rtlCol="0">
            <a:spAutoFit/>
          </a:bodyPr>
          <a:lstStyle/>
          <a:p>
            <a:pPr marL="276225" marR="463550" indent="-264160">
              <a:lnSpc>
                <a:spcPct val="102699"/>
              </a:lnSpc>
              <a:spcBef>
                <a:spcPts val="1720"/>
              </a:spcBef>
              <a:buSzPct val="129687"/>
              <a:buFont typeface="Arial"/>
              <a:buChar char="•"/>
              <a:tabLst>
                <a:tab pos="276860" algn="l"/>
              </a:tabLst>
            </a:pPr>
            <a:r>
              <a:rPr sz="2400" spc="-5" dirty="0" smtClean="0">
                <a:latin typeface="Carlito"/>
                <a:cs typeface="Carlito"/>
              </a:rPr>
              <a:t>Continued </a:t>
            </a:r>
            <a:r>
              <a:rPr sz="2400" spc="-5" dirty="0">
                <a:latin typeface="Carlito"/>
                <a:cs typeface="Carlito"/>
              </a:rPr>
              <a:t>pattern of differences in family  perceptions of overall fidelity versus  providers’ observations in </a:t>
            </a:r>
            <a:r>
              <a:rPr sz="2400" spc="-10" dirty="0">
                <a:latin typeface="Carlito"/>
                <a:cs typeface="Carlito"/>
              </a:rPr>
              <a:t>team</a:t>
            </a:r>
            <a:r>
              <a:rPr sz="2400" spc="-70" dirty="0">
                <a:latin typeface="Carlito"/>
                <a:cs typeface="Carlito"/>
              </a:rPr>
              <a:t> </a:t>
            </a:r>
            <a:r>
              <a:rPr sz="2400" spc="-5" dirty="0" smtClean="0">
                <a:latin typeface="Carlito"/>
                <a:cs typeface="Carlito"/>
              </a:rPr>
              <a:t>meetings</a:t>
            </a:r>
            <a:endParaRPr lang="en-US" sz="2400" spc="-5" dirty="0" smtClean="0">
              <a:latin typeface="Carlito"/>
              <a:cs typeface="Carlito"/>
            </a:endParaRPr>
          </a:p>
          <a:p>
            <a:pPr marL="276225" marR="463550" indent="-264160">
              <a:lnSpc>
                <a:spcPct val="102699"/>
              </a:lnSpc>
              <a:spcBef>
                <a:spcPts val="1720"/>
              </a:spcBef>
              <a:buSzPct val="129687"/>
              <a:buFont typeface="Arial"/>
              <a:buChar char="•"/>
              <a:tabLst>
                <a:tab pos="276860" algn="l"/>
              </a:tabLst>
            </a:pPr>
            <a:r>
              <a:rPr lang="en-US" sz="2400" spc="-5" dirty="0">
                <a:latin typeface="Carlito"/>
                <a:cs typeface="Carlito"/>
              </a:rPr>
              <a:t>Like last year, TOM scores </a:t>
            </a:r>
            <a:r>
              <a:rPr lang="en-US" sz="2400" spc="-10" dirty="0">
                <a:latin typeface="Carlito"/>
                <a:cs typeface="Carlito"/>
              </a:rPr>
              <a:t>were markedly </a:t>
            </a:r>
            <a:r>
              <a:rPr lang="en-US" sz="2400" spc="-5" dirty="0">
                <a:latin typeface="Carlito"/>
                <a:cs typeface="Carlito"/>
              </a:rPr>
              <a:t>higher  </a:t>
            </a:r>
            <a:r>
              <a:rPr lang="en-US" sz="2400" spc="-10" dirty="0">
                <a:latin typeface="Carlito"/>
                <a:cs typeface="Carlito"/>
              </a:rPr>
              <a:t>than </a:t>
            </a:r>
            <a:r>
              <a:rPr lang="en-US" sz="2400" spc="-5" dirty="0">
                <a:latin typeface="Carlito"/>
                <a:cs typeface="Carlito"/>
              </a:rPr>
              <a:t>WFI-EZ </a:t>
            </a:r>
            <a:r>
              <a:rPr lang="en-US" sz="2400" spc="-5" dirty="0" smtClean="0">
                <a:latin typeface="Carlito"/>
                <a:cs typeface="Carlito"/>
              </a:rPr>
              <a:t>scores; </a:t>
            </a:r>
            <a:r>
              <a:rPr lang="en-US" spc="-5" dirty="0" smtClean="0">
                <a:latin typeface="Carlito"/>
                <a:cs typeface="Carlito"/>
              </a:rPr>
              <a:t>It is important to note that the way Total Fidelity Scores are calculated for EZ and TOM differs</a:t>
            </a:r>
            <a:r>
              <a:rPr lang="en-US" sz="2400" spc="-5" dirty="0" smtClean="0">
                <a:latin typeface="Carlito"/>
                <a:cs typeface="Carlito"/>
              </a:rPr>
              <a:t>. </a:t>
            </a:r>
          </a:p>
          <a:p>
            <a:pPr marL="276225" marR="463550" indent="-264160">
              <a:lnSpc>
                <a:spcPct val="102699"/>
              </a:lnSpc>
              <a:spcBef>
                <a:spcPts val="1720"/>
              </a:spcBef>
              <a:buSzPct val="129687"/>
              <a:buFont typeface="Arial"/>
              <a:buChar char="•"/>
              <a:tabLst>
                <a:tab pos="276860" algn="l"/>
              </a:tabLst>
            </a:pPr>
            <a:r>
              <a:rPr lang="en-US" sz="2400" spc="-5" dirty="0" smtClean="0">
                <a:latin typeface="Carlito"/>
                <a:cs typeface="Carlito"/>
              </a:rPr>
              <a:t>There is a much greater variance in Total Fidelity Scores for CSAs for the TOM compared to the EZ.</a:t>
            </a:r>
            <a:r>
              <a:rPr lang="en-US" sz="2400" dirty="0">
                <a:latin typeface="Carlito"/>
                <a:cs typeface="Carlito"/>
              </a:rPr>
              <a:t> This may be due to the wide variance in the number of meetings observed for each CSA (range = 6-47; mean=20/median=19)</a:t>
            </a:r>
          </a:p>
          <a:p>
            <a:pPr marL="276225" marR="463550" indent="-264160">
              <a:lnSpc>
                <a:spcPct val="102699"/>
              </a:lnSpc>
              <a:spcBef>
                <a:spcPts val="1720"/>
              </a:spcBef>
              <a:buSzPct val="129687"/>
              <a:buFont typeface="Arial"/>
              <a:buChar char="•"/>
              <a:tabLst>
                <a:tab pos="276860" algn="l"/>
              </a:tabLst>
            </a:pPr>
            <a:endParaRPr lang="en-US" sz="3200" spc="-5" dirty="0" smtClean="0">
              <a:latin typeface="Carlito"/>
              <a:cs typeface="Carlito"/>
            </a:endParaRPr>
          </a:p>
          <a:p>
            <a:pPr marL="276225" marR="463550" indent="-264160">
              <a:lnSpc>
                <a:spcPct val="102699"/>
              </a:lnSpc>
              <a:spcBef>
                <a:spcPts val="1720"/>
              </a:spcBef>
              <a:buSzPct val="129687"/>
              <a:buFont typeface="Arial"/>
              <a:buChar char="•"/>
              <a:tabLst>
                <a:tab pos="276860" algn="l"/>
              </a:tabLst>
            </a:pPr>
            <a:endParaRPr sz="3200" dirty="0">
              <a:latin typeface="Carlito"/>
              <a:cs typeface="Carlito"/>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53200"/>
            <a:ext cx="9144000" cy="304890"/>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5" name="object 5"/>
          <p:cNvSpPr txBox="1"/>
          <p:nvPr/>
        </p:nvSpPr>
        <p:spPr>
          <a:xfrm>
            <a:off x="348220" y="1676400"/>
            <a:ext cx="8637993" cy="5697714"/>
          </a:xfrm>
          <a:prstGeom prst="rect">
            <a:avLst/>
          </a:prstGeom>
        </p:spPr>
        <p:txBody>
          <a:bodyPr vert="horz" wrap="square" lIns="0" tIns="95250" rIns="0" bIns="0" rtlCol="0">
            <a:spAutoFit/>
          </a:bodyPr>
          <a:lstStyle/>
          <a:p>
            <a:pPr marL="457200" indent="-457200">
              <a:buFont typeface="Arial" panose="020B0604020202020204" pitchFamily="34" charset="0"/>
              <a:buChar char="•"/>
            </a:pPr>
            <a:r>
              <a:rPr lang="en-US" sz="3000" dirty="0"/>
              <a:t>Only </a:t>
            </a:r>
            <a:r>
              <a:rPr lang="en-US" sz="3000" dirty="0" smtClean="0"/>
              <a:t>29% </a:t>
            </a:r>
            <a:r>
              <a:rPr lang="en-US" sz="3000" dirty="0"/>
              <a:t>of </a:t>
            </a:r>
            <a:r>
              <a:rPr lang="en-US" sz="3000" dirty="0" smtClean="0"/>
              <a:t>teams whose meetings were observed included </a:t>
            </a:r>
            <a:r>
              <a:rPr lang="en-US" sz="3000" dirty="0"/>
              <a:t>a natural </a:t>
            </a:r>
            <a:r>
              <a:rPr lang="en-US" sz="3000" dirty="0" smtClean="0"/>
              <a:t>support as part of the team.(TOM) Slightly higher % of caregivers reported having community/natural supports on their team.(EZ) </a:t>
            </a:r>
          </a:p>
          <a:p>
            <a:pPr marL="457200" indent="-457200">
              <a:buFont typeface="Arial" panose="020B0604020202020204" pitchFamily="34" charset="0"/>
              <a:buChar char="•"/>
            </a:pPr>
            <a:r>
              <a:rPr lang="en-US" sz="3000" dirty="0" smtClean="0"/>
              <a:t>57% of meetings observed had the youth in attendance. </a:t>
            </a:r>
          </a:p>
          <a:p>
            <a:pPr marL="457200" indent="-457200">
              <a:buFont typeface="Arial" panose="020B0604020202020204" pitchFamily="34" charset="0"/>
              <a:buChar char="•"/>
            </a:pPr>
            <a:r>
              <a:rPr lang="en-US" sz="3000" dirty="0" smtClean="0"/>
              <a:t>TOM scores indicated increases in meeting attendance by various professionals on the team; may be due to virtual meetings.</a:t>
            </a:r>
          </a:p>
          <a:p>
            <a:r>
              <a:rPr lang="en-US" sz="3200" dirty="0" smtClean="0"/>
              <a:t> </a:t>
            </a:r>
            <a:endParaRPr lang="en-US" sz="3200" dirty="0"/>
          </a:p>
          <a:p>
            <a:endParaRPr lang="en-US" sz="3200" dirty="0"/>
          </a:p>
        </p:txBody>
      </p:sp>
      <p:sp>
        <p:nvSpPr>
          <p:cNvPr id="7" name="object 7"/>
          <p:cNvSpPr txBox="1"/>
          <p:nvPr/>
        </p:nvSpPr>
        <p:spPr>
          <a:xfrm>
            <a:off x="8686800" y="6652986"/>
            <a:ext cx="270510" cy="177613"/>
          </a:xfrm>
          <a:prstGeom prst="rect">
            <a:avLst/>
          </a:prstGeom>
        </p:spPr>
        <p:txBody>
          <a:bodyPr vert="horz" wrap="square" lIns="0" tIns="0" rIns="0" bIns="0" rtlCol="0">
            <a:spAutoFit/>
          </a:bodyPr>
          <a:lstStyle/>
          <a:p>
            <a:pPr>
              <a:lnSpc>
                <a:spcPts val="1330"/>
              </a:lnSpc>
            </a:pPr>
            <a:r>
              <a:rPr lang="en-US" spc="-5" dirty="0" smtClean="0">
                <a:solidFill>
                  <a:srgbClr val="FFFFFF"/>
                </a:solidFill>
                <a:latin typeface="Carlito"/>
                <a:cs typeface="Carlito"/>
              </a:rPr>
              <a:t>70</a:t>
            </a:r>
            <a:endParaRPr dirty="0">
              <a:latin typeface="Carlito"/>
              <a:cs typeface="Carlito"/>
            </a:endParaRPr>
          </a:p>
        </p:txBody>
      </p:sp>
      <p:sp>
        <p:nvSpPr>
          <p:cNvPr id="6" name="object 6"/>
          <p:cNvSpPr txBox="1">
            <a:spLocks noGrp="1"/>
          </p:cNvSpPr>
          <p:nvPr>
            <p:ph type="title"/>
          </p:nvPr>
        </p:nvSpPr>
        <p:spPr>
          <a:xfrm>
            <a:off x="273138" y="488168"/>
            <a:ext cx="8686800" cy="689932"/>
          </a:xfrm>
          <a:prstGeom prst="rect">
            <a:avLst/>
          </a:prstGeom>
        </p:spPr>
        <p:txBody>
          <a:bodyPr vert="horz" wrap="square" lIns="0" tIns="12700" rIns="0" bIns="0" rtlCol="0">
            <a:spAutoFit/>
          </a:bodyPr>
          <a:lstStyle/>
          <a:p>
            <a:pPr marL="12700" algn="ctr">
              <a:lnSpc>
                <a:spcPct val="100000"/>
              </a:lnSpc>
              <a:spcBef>
                <a:spcPts val="100"/>
              </a:spcBef>
            </a:pPr>
            <a:r>
              <a:rPr sz="4400" spc="-5" dirty="0"/>
              <a:t>Team</a:t>
            </a:r>
            <a:r>
              <a:rPr sz="4400" spc="-90" dirty="0"/>
              <a:t> </a:t>
            </a:r>
            <a:r>
              <a:rPr sz="4400" spc="-5" dirty="0" smtClean="0"/>
              <a:t>Attendance</a:t>
            </a:r>
            <a:r>
              <a:rPr lang="en-US" sz="4400" spc="-5" dirty="0" smtClean="0"/>
              <a:t>/Meetings</a:t>
            </a:r>
            <a:endParaRPr sz="4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title"/>
          </p:nvPr>
        </p:nvSpPr>
        <p:spPr>
          <a:xfrm>
            <a:off x="1762242" y="477710"/>
            <a:ext cx="6543558" cy="695960"/>
          </a:xfrm>
          <a:prstGeom prst="rect">
            <a:avLst/>
          </a:prstGeom>
        </p:spPr>
        <p:txBody>
          <a:bodyPr vert="horz" wrap="square" lIns="0" tIns="12700" rIns="0" bIns="0" rtlCol="0">
            <a:spAutoFit/>
          </a:bodyPr>
          <a:lstStyle/>
          <a:p>
            <a:pPr marL="12700">
              <a:lnSpc>
                <a:spcPct val="100000"/>
              </a:lnSpc>
              <a:spcBef>
                <a:spcPts val="100"/>
              </a:spcBef>
            </a:pPr>
            <a:r>
              <a:rPr sz="4400" spc="-5" dirty="0"/>
              <a:t>Satisfaction </a:t>
            </a:r>
            <a:r>
              <a:rPr sz="4400" dirty="0"/>
              <a:t>&amp;</a:t>
            </a:r>
            <a:r>
              <a:rPr sz="4400" spc="-95" dirty="0"/>
              <a:t> </a:t>
            </a:r>
            <a:r>
              <a:rPr sz="4400" spc="-5" dirty="0"/>
              <a:t>Outcomes</a:t>
            </a:r>
            <a:endParaRPr sz="4400" dirty="0"/>
          </a:p>
        </p:txBody>
      </p:sp>
      <p:sp>
        <p:nvSpPr>
          <p:cNvPr id="7" name="object 7"/>
          <p:cNvSpPr txBox="1"/>
          <p:nvPr/>
        </p:nvSpPr>
        <p:spPr>
          <a:xfrm>
            <a:off x="8686800" y="6731827"/>
            <a:ext cx="270510" cy="177613"/>
          </a:xfrm>
          <a:prstGeom prst="rect">
            <a:avLst/>
          </a:prstGeom>
        </p:spPr>
        <p:txBody>
          <a:bodyPr vert="horz" wrap="square" lIns="0" tIns="0" rIns="0" bIns="0" rtlCol="0">
            <a:spAutoFit/>
          </a:bodyPr>
          <a:lstStyle/>
          <a:p>
            <a:pPr>
              <a:lnSpc>
                <a:spcPts val="1330"/>
              </a:lnSpc>
            </a:pPr>
            <a:r>
              <a:rPr lang="en-US" dirty="0" smtClean="0">
                <a:solidFill>
                  <a:schemeClr val="bg1"/>
                </a:solidFill>
                <a:latin typeface="Carlito"/>
                <a:cs typeface="Carlito"/>
              </a:rPr>
              <a:t>71</a:t>
            </a:r>
            <a:endParaRPr dirty="0">
              <a:solidFill>
                <a:schemeClr val="bg1"/>
              </a:solidFill>
              <a:latin typeface="Carlito"/>
              <a:cs typeface="Carlito"/>
            </a:endParaRPr>
          </a:p>
        </p:txBody>
      </p:sp>
      <p:sp>
        <p:nvSpPr>
          <p:cNvPr id="6" name="object 6"/>
          <p:cNvSpPr txBox="1"/>
          <p:nvPr/>
        </p:nvSpPr>
        <p:spPr>
          <a:xfrm>
            <a:off x="609465" y="1692932"/>
            <a:ext cx="7919720" cy="1552348"/>
          </a:xfrm>
          <a:prstGeom prst="rect">
            <a:avLst/>
          </a:prstGeom>
        </p:spPr>
        <p:txBody>
          <a:bodyPr vert="horz" wrap="square" lIns="0" tIns="30480" rIns="0" bIns="0" rtlCol="0">
            <a:spAutoFit/>
          </a:bodyPr>
          <a:lstStyle/>
          <a:p>
            <a:pPr marL="12065" marR="5080">
              <a:lnSpc>
                <a:spcPct val="103200"/>
              </a:lnSpc>
              <a:spcBef>
                <a:spcPts val="240"/>
              </a:spcBef>
              <a:buSzPct val="129687"/>
              <a:tabLst>
                <a:tab pos="276860" algn="l"/>
              </a:tabLst>
            </a:pPr>
            <a:r>
              <a:rPr sz="3200" spc="-5" dirty="0">
                <a:latin typeface="Carlito"/>
                <a:cs typeface="Carlito"/>
              </a:rPr>
              <a:t>Satisfaction </a:t>
            </a:r>
            <a:r>
              <a:rPr sz="3200" spc="-10" dirty="0">
                <a:latin typeface="Carlito"/>
                <a:cs typeface="Carlito"/>
              </a:rPr>
              <a:t>with the </a:t>
            </a:r>
            <a:r>
              <a:rPr sz="3200" spc="-5" dirty="0">
                <a:latin typeface="Carlito"/>
                <a:cs typeface="Carlito"/>
              </a:rPr>
              <a:t>Wraparound process </a:t>
            </a:r>
            <a:r>
              <a:rPr sz="3200" dirty="0">
                <a:latin typeface="Carlito"/>
                <a:cs typeface="Carlito"/>
              </a:rPr>
              <a:t>and  </a:t>
            </a:r>
            <a:r>
              <a:rPr lang="en-US" sz="3200" spc="-5" dirty="0" smtClean="0">
                <a:latin typeface="Carlito"/>
                <a:cs typeface="Carlito"/>
              </a:rPr>
              <a:t>youth</a:t>
            </a:r>
            <a:r>
              <a:rPr sz="3200" spc="-5" dirty="0" smtClean="0">
                <a:latin typeface="Carlito"/>
                <a:cs typeface="Carlito"/>
              </a:rPr>
              <a:t> </a:t>
            </a:r>
            <a:r>
              <a:rPr sz="3200" spc="-5" dirty="0">
                <a:latin typeface="Carlito"/>
                <a:cs typeface="Carlito"/>
              </a:rPr>
              <a:t>progress </a:t>
            </a:r>
            <a:r>
              <a:rPr lang="en-US" sz="3200" dirty="0" smtClean="0">
                <a:latin typeface="Carlito"/>
                <a:cs typeface="Carlito"/>
              </a:rPr>
              <a:t>showed slight increases from 2020 on EZ scores.</a:t>
            </a:r>
            <a:endParaRPr sz="3200" dirty="0">
              <a:latin typeface="Carlito"/>
              <a:cs typeface="Carlito"/>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685799" y="456419"/>
            <a:ext cx="7972407" cy="689932"/>
          </a:xfrm>
          <a:prstGeom prst="rect">
            <a:avLst/>
          </a:prstGeom>
        </p:spPr>
        <p:txBody>
          <a:bodyPr vert="horz" wrap="square" lIns="0" tIns="12700" rIns="0" bIns="0" rtlCol="0">
            <a:spAutoFit/>
          </a:bodyPr>
          <a:lstStyle/>
          <a:p>
            <a:pPr marL="12700">
              <a:lnSpc>
                <a:spcPct val="100000"/>
              </a:lnSpc>
              <a:spcBef>
                <a:spcPts val="100"/>
              </a:spcBef>
            </a:pPr>
            <a:r>
              <a:rPr lang="en-US" sz="4400" dirty="0"/>
              <a:t>WFI-EZ and TOM Total Scores</a:t>
            </a:r>
            <a:endParaRPr sz="4400"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72</a:t>
            </a:r>
            <a:endParaRPr dirty="0"/>
          </a:p>
        </p:txBody>
      </p:sp>
      <p:sp>
        <p:nvSpPr>
          <p:cNvPr id="7" name="object 7"/>
          <p:cNvSpPr txBox="1"/>
          <p:nvPr/>
        </p:nvSpPr>
        <p:spPr>
          <a:xfrm>
            <a:off x="152400" y="1641882"/>
            <a:ext cx="8813782" cy="4083810"/>
          </a:xfrm>
          <a:prstGeom prst="rect">
            <a:avLst/>
          </a:prstGeom>
        </p:spPr>
        <p:txBody>
          <a:bodyPr vert="horz" wrap="square" lIns="0" tIns="97155" rIns="0" bIns="0" rtlCol="0">
            <a:spAutoFit/>
          </a:bodyPr>
          <a:lstStyle/>
          <a:p>
            <a:r>
              <a:rPr lang="en-US" sz="2800" dirty="0"/>
              <a:t>Caregivers and TOM raters </a:t>
            </a:r>
            <a:r>
              <a:rPr lang="en-US" sz="2800" dirty="0" smtClean="0"/>
              <a:t>experience </a:t>
            </a:r>
            <a:r>
              <a:rPr lang="en-US" sz="2800" dirty="0"/>
              <a:t>the Wraparound process differently. </a:t>
            </a:r>
          </a:p>
          <a:p>
            <a:endParaRPr lang="en-US" sz="1200" dirty="0"/>
          </a:p>
          <a:p>
            <a:r>
              <a:rPr lang="en-US" sz="2800" dirty="0"/>
              <a:t>There </a:t>
            </a:r>
            <a:r>
              <a:rPr lang="en-US" sz="2800" dirty="0" smtClean="0"/>
              <a:t>have been </a:t>
            </a:r>
            <a:r>
              <a:rPr lang="en-US" sz="2800" dirty="0"/>
              <a:t>several plausible </a:t>
            </a:r>
            <a:r>
              <a:rPr lang="en-US" sz="2800" dirty="0" smtClean="0"/>
              <a:t>explanations discussed in the past:</a:t>
            </a:r>
            <a:endParaRPr lang="en-US" sz="2800" dirty="0"/>
          </a:p>
          <a:p>
            <a:pPr marL="800100" lvl="1" indent="-342900">
              <a:lnSpc>
                <a:spcPct val="150000"/>
              </a:lnSpc>
              <a:buFont typeface="+mj-lt"/>
              <a:buAutoNum type="arabicPeriod"/>
            </a:pPr>
            <a:r>
              <a:rPr lang="en-US" dirty="0"/>
              <a:t>More training about the TOM 2.0 is needed.</a:t>
            </a:r>
          </a:p>
          <a:p>
            <a:pPr marL="800100" lvl="1" indent="-342900">
              <a:lnSpc>
                <a:spcPct val="150000"/>
              </a:lnSpc>
              <a:buFont typeface="+mj-lt"/>
              <a:buAutoNum type="arabicPeriod"/>
            </a:pPr>
            <a:r>
              <a:rPr lang="en-US" dirty="0"/>
              <a:t>More training about Wraparound practice and principles is needed</a:t>
            </a:r>
            <a:r>
              <a:rPr lang="en-US" dirty="0" smtClean="0"/>
              <a:t>.</a:t>
            </a:r>
          </a:p>
          <a:p>
            <a:pPr marL="800100" lvl="1" indent="-342900">
              <a:lnSpc>
                <a:spcPct val="150000"/>
              </a:lnSpc>
              <a:buFont typeface="+mj-lt"/>
              <a:buAutoNum type="arabicPeriod"/>
            </a:pPr>
            <a:r>
              <a:rPr lang="en-US" dirty="0"/>
              <a:t>The difference arises out of differences in the tools themselves</a:t>
            </a:r>
            <a:r>
              <a:rPr lang="en-US" dirty="0" smtClean="0"/>
              <a:t>.</a:t>
            </a:r>
            <a:endParaRPr lang="en-US" dirty="0"/>
          </a:p>
          <a:p>
            <a:pPr marL="800100" lvl="1" indent="-342900">
              <a:lnSpc>
                <a:spcPct val="150000"/>
              </a:lnSpc>
              <a:buFont typeface="+mj-lt"/>
              <a:buAutoNum type="arabicPeriod" startAt="4"/>
            </a:pPr>
            <a:r>
              <a:rPr lang="en-US" dirty="0" smtClean="0"/>
              <a:t>Caregivers </a:t>
            </a:r>
            <a:r>
              <a:rPr lang="en-US" dirty="0"/>
              <a:t>are unsatisfied for reasons unrelated to fidelity, and their responses to WFI-EZ fidelity questions are colored by their satisfaction</a:t>
            </a:r>
            <a:r>
              <a:rPr lang="en-US" dirty="0" smtClean="0"/>
              <a:t>.</a:t>
            </a:r>
            <a:endParaRPr lang="en-US" dirty="0"/>
          </a:p>
        </p:txBody>
      </p:sp>
    </p:spTree>
    <p:extLst>
      <p:ext uri="{BB962C8B-B14F-4D97-AF65-F5344CB8AC3E}">
        <p14:creationId xmlns:p14="http://schemas.microsoft.com/office/powerpoint/2010/main" val="79468321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770696"/>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990600" y="205421"/>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a:t>Differences Between EZ 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73</a:t>
            </a:r>
            <a:endParaRPr dirty="0"/>
          </a:p>
        </p:txBody>
      </p:sp>
      <p:sp>
        <p:nvSpPr>
          <p:cNvPr id="7" name="object 7"/>
          <p:cNvSpPr txBox="1"/>
          <p:nvPr/>
        </p:nvSpPr>
        <p:spPr>
          <a:xfrm>
            <a:off x="-77788" y="770696"/>
            <a:ext cx="9145588" cy="6192080"/>
          </a:xfrm>
          <a:prstGeom prst="rect">
            <a:avLst/>
          </a:prstGeom>
        </p:spPr>
        <p:txBody>
          <a:bodyPr vert="horz" wrap="square" lIns="0" tIns="97155" rIns="0" bIns="0" rtlCol="0">
            <a:spAutoFit/>
          </a:bodyPr>
          <a:lstStyle/>
          <a:p>
            <a:pPr lvl="1"/>
            <a:r>
              <a:rPr lang="en-US" dirty="0" smtClean="0"/>
              <a:t>The two tools are more different than they are similar in how they are structured and what they measure. </a:t>
            </a:r>
          </a:p>
          <a:p>
            <a:pPr marL="742950" lvl="1" indent="-285750">
              <a:buFont typeface="Arial" panose="020B0604020202020204" pitchFamily="34" charset="0"/>
              <a:buChar char="•"/>
            </a:pPr>
            <a:r>
              <a:rPr lang="en-US" dirty="0" smtClean="0"/>
              <a:t>TOM </a:t>
            </a:r>
            <a:r>
              <a:rPr lang="en-US" dirty="0"/>
              <a:t>reflects a </a:t>
            </a:r>
            <a:r>
              <a:rPr lang="en-US" dirty="0" smtClean="0"/>
              <a:t>snapshot in time (observing one meeting for that youth) while EZ </a:t>
            </a:r>
            <a:r>
              <a:rPr lang="en-US" dirty="0"/>
              <a:t>encompasses the entire period of time working together </a:t>
            </a:r>
            <a:r>
              <a:rPr lang="en-US" dirty="0" smtClean="0"/>
              <a:t>ranging from </a:t>
            </a:r>
            <a:r>
              <a:rPr lang="en-US" dirty="0"/>
              <a:t>3 months to the end of services, with an average length of time in service of 7 </a:t>
            </a:r>
            <a:r>
              <a:rPr lang="en-US" dirty="0" smtClean="0"/>
              <a:t>months </a:t>
            </a:r>
            <a:r>
              <a:rPr lang="en-US" dirty="0"/>
              <a:t>at the time of </a:t>
            </a:r>
            <a:r>
              <a:rPr lang="en-US" dirty="0" smtClean="0"/>
              <a:t>evaluation; 12% </a:t>
            </a:r>
            <a:r>
              <a:rPr lang="en-US" dirty="0"/>
              <a:t>of TOM evaluations are done during the initial </a:t>
            </a:r>
            <a:r>
              <a:rPr lang="en-US" dirty="0" smtClean="0"/>
              <a:t>meeting and 6% are done at the discharge/transitional meeting. </a:t>
            </a:r>
          </a:p>
          <a:p>
            <a:pPr marL="742950" lvl="1" indent="-285750">
              <a:buFont typeface="Arial" panose="020B0604020202020204" pitchFamily="34" charset="0"/>
              <a:buChar char="•"/>
            </a:pPr>
            <a:r>
              <a:rPr lang="en-US" dirty="0" smtClean="0"/>
              <a:t>Most of the questions within each of the five key elements – Effective Teamwork, Natural/Community Supports, Needs-Based, Outcomes-Based, Strength/Family Driven do not capture similar information; e.g. for Natural Supports, the TOM focuses on whether the team ENCOURAGED connections (at that particular meeting), whereas the EZ assesses whether there has been an INCREASE support and connections with friends/family...</a:t>
            </a:r>
          </a:p>
          <a:p>
            <a:pPr marL="742950" lvl="1" indent="-285750">
              <a:buFont typeface="Arial" panose="020B0604020202020204" pitchFamily="34" charset="0"/>
              <a:buChar char="•"/>
            </a:pPr>
            <a:r>
              <a:rPr lang="en-US" dirty="0" smtClean="0"/>
              <a:t>Upon completing a question analysis, those questions across the two tools that do capture information that is more similar often yielded results that were more similar.  At times, there were similar questions on each tool, but the questions had been grouped under different elements.</a:t>
            </a:r>
          </a:p>
          <a:p>
            <a:pPr lvl="1"/>
            <a:endParaRPr lang="en-US" dirty="0"/>
          </a:p>
          <a:p>
            <a:pPr lvl="1"/>
            <a:r>
              <a:rPr lang="en-US" dirty="0" smtClean="0"/>
              <a:t>The following tables reflect those questions on the TOM and EZ that more closely aligned with one another and the resulting scores.  It is important to note again, even with the similar information being captured in the questions, TOM questions are specific to what is occurring in that one meeting, whereas EZ questions reflect the entirety of the time in Wraparound.</a:t>
            </a:r>
          </a:p>
        </p:txBody>
      </p:sp>
    </p:spTree>
    <p:extLst>
      <p:ext uri="{BB962C8B-B14F-4D97-AF65-F5344CB8AC3E}">
        <p14:creationId xmlns:p14="http://schemas.microsoft.com/office/powerpoint/2010/main" val="312855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7</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37514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10" name="object 10"/>
          <p:cNvSpPr txBox="1">
            <a:spLocks noGrp="1"/>
          </p:cNvSpPr>
          <p:nvPr>
            <p:ph type="title"/>
          </p:nvPr>
        </p:nvSpPr>
        <p:spPr>
          <a:xfrm>
            <a:off x="76200" y="-48799"/>
            <a:ext cx="8985241" cy="1484630"/>
          </a:xfrm>
          <a:prstGeom prst="rect">
            <a:avLst/>
          </a:prstGeom>
        </p:spPr>
        <p:txBody>
          <a:bodyPr vert="horz" wrap="square" lIns="0" tIns="320389" rIns="0" bIns="0" rtlCol="0">
            <a:spAutoFit/>
          </a:bodyPr>
          <a:lstStyle/>
          <a:p>
            <a:pPr marL="4349115" marR="5080" indent="-1489075">
              <a:lnSpc>
                <a:spcPct val="100699"/>
              </a:lnSpc>
              <a:spcBef>
                <a:spcPts val="70"/>
              </a:spcBef>
            </a:pPr>
            <a:r>
              <a:rPr spc="-5" dirty="0"/>
              <a:t>Wraparound Fidelity</a:t>
            </a:r>
            <a:r>
              <a:rPr spc="-95" dirty="0"/>
              <a:t> </a:t>
            </a:r>
            <a:r>
              <a:rPr spc="-10" dirty="0"/>
              <a:t>Index,  </a:t>
            </a:r>
            <a:r>
              <a:rPr spc="-5" dirty="0"/>
              <a:t>Short</a:t>
            </a:r>
            <a:r>
              <a:rPr spc="-15" dirty="0"/>
              <a:t> </a:t>
            </a:r>
            <a:r>
              <a:rPr spc="-5" dirty="0"/>
              <a:t>Form</a:t>
            </a:r>
          </a:p>
        </p:txBody>
      </p:sp>
      <p:sp>
        <p:nvSpPr>
          <p:cNvPr id="11" name="object 11"/>
          <p:cNvSpPr/>
          <p:nvPr/>
        </p:nvSpPr>
        <p:spPr>
          <a:xfrm>
            <a:off x="281246" y="213733"/>
            <a:ext cx="2398216" cy="969100"/>
          </a:xfrm>
          <a:prstGeom prst="rect">
            <a:avLst/>
          </a:prstGeom>
          <a:blipFill>
            <a:blip r:embed="rId3" cstate="print"/>
            <a:stretch>
              <a:fillRect/>
            </a:stretch>
          </a:blipFill>
        </p:spPr>
        <p:txBody>
          <a:bodyPr wrap="square" lIns="0" tIns="0" rIns="0" bIns="0" rtlCol="0"/>
          <a:lstStyle/>
          <a:p>
            <a:endParaRPr dirty="0"/>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7</a:t>
            </a:fld>
            <a:endParaRPr dirty="0"/>
          </a:p>
        </p:txBody>
      </p:sp>
      <p:sp>
        <p:nvSpPr>
          <p:cNvPr id="13" name="Content Placeholder 3"/>
          <p:cNvSpPr txBox="1">
            <a:spLocks/>
          </p:cNvSpPr>
          <p:nvPr/>
        </p:nvSpPr>
        <p:spPr>
          <a:xfrm>
            <a:off x="152400" y="1625600"/>
            <a:ext cx="4114800" cy="4876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SzPct val="130000"/>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Pct val="130000"/>
              <a:buFont typeface="Arial" panose="020B0604020202020204" pitchFamily="34" charset="0"/>
              <a:buNone/>
              <a:tabLst/>
              <a:defRPr/>
            </a:pP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The tool consists of 42 </a:t>
            </a:r>
            <a:r>
              <a:rPr lang="en-US" sz="1800" noProof="0" dirty="0" smtClean="0">
                <a:solidFill>
                  <a:sysClr val="windowText" lastClr="000000"/>
                </a:solidFill>
                <a:latin typeface="Calibri"/>
              </a:rPr>
              <a:t>items, including basic information,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Wraparound experience (reflecting</a:t>
            </a:r>
            <a:r>
              <a:rPr kumimoji="0" lang="en-US" sz="1800" b="0" i="0" u="none" strike="noStrike" kern="1200" cap="none" spc="0" normalizeH="0" noProof="0" dirty="0" smtClean="0">
                <a:ln>
                  <a:noFill/>
                </a:ln>
                <a:solidFill>
                  <a:sysClr val="windowText" lastClr="000000"/>
                </a:solidFill>
                <a:effectLst/>
                <a:uLnTx/>
                <a:uFillTx/>
                <a:latin typeface="Calibri"/>
                <a:ea typeface="+mn-ea"/>
                <a:cs typeface="+mn-cs"/>
              </a:rPr>
              <a:t> the five </a:t>
            </a:r>
            <a:r>
              <a:rPr kumimoji="0" lang="en-US" sz="1800" b="0" i="0" u="none" strike="noStrike" kern="1200" cap="none" spc="0" normalizeH="0" baseline="0" noProof="0" dirty="0" smtClean="0">
                <a:ln>
                  <a:noFill/>
                </a:ln>
                <a:solidFill>
                  <a:sysClr val="windowText" lastClr="000000"/>
                </a:solidFill>
                <a:effectLst/>
                <a:uLnTx/>
                <a:uFillTx/>
                <a:latin typeface="Calibri"/>
                <a:ea typeface="+mn-ea"/>
                <a:cs typeface="+mn-cs"/>
              </a:rPr>
              <a:t>key elements), and sections on satisfaction and outcomes.</a:t>
            </a:r>
          </a:p>
          <a:p>
            <a:pPr marL="0" marR="0" lvl="0" indent="0" algn="l" defTabSz="914400" rtl="0" eaLnBrk="1" fontAlgn="auto" latinLnBrk="0" hangingPunct="1">
              <a:lnSpc>
                <a:spcPct val="100000"/>
              </a:lnSpc>
              <a:spcBef>
                <a:spcPct val="20000"/>
              </a:spcBef>
              <a:spcAft>
                <a:spcPts val="0"/>
              </a:spcAft>
              <a:buClrTx/>
              <a:buSzPct val="130000"/>
              <a:buFont typeface="Arial" panose="020B0604020202020204" pitchFamily="34" charset="0"/>
              <a:buNone/>
              <a:tabLst/>
              <a:defRPr/>
            </a:pPr>
            <a:endParaRPr kumimoji="0" lang="en-US" sz="6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A. WRAPAROUND INVOLVEMENT</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My team meets regularly (for example, at least every 30-45 days) – 4 items</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B. EXPERIENCES IN WRAPAROUND</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With help from members of our Wraparound team, my family and I chose a small number of the highest priority needs to focus on. </a:t>
            </a:r>
            <a:r>
              <a:rPr lang="en-US" sz="1600" dirty="0" smtClean="0">
                <a:solidFill>
                  <a:sysClr val="windowText" lastClr="000000"/>
                </a:solidFill>
                <a:latin typeface="Calibri"/>
              </a:rPr>
              <a:t>– 25 items</a:t>
            </a:r>
            <a:endPar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1200" b="0" i="1" u="none" strike="noStrike" kern="1200" cap="none" spc="0" normalizeH="0" baseline="0" noProof="0" dirty="0" smtClean="0">
                <a:ln>
                  <a:noFill/>
                </a:ln>
                <a:solidFill>
                  <a:sysClr val="windowText" lastClr="000000"/>
                </a:solidFill>
                <a:effectLst/>
                <a:uLnTx/>
                <a:uFillTx/>
                <a:latin typeface="Calibri"/>
                <a:ea typeface="+mn-ea"/>
                <a:cs typeface="+mn-cs"/>
              </a:rPr>
              <a:t>Key Element</a:t>
            </a:r>
            <a:r>
              <a:rPr kumimoji="0" lang="en-US" sz="1200" b="0" i="0" u="none" strike="noStrike" kern="1200" cap="none" spc="0" normalizeH="0" baseline="0" noProof="0" dirty="0" smtClean="0">
                <a:ln>
                  <a:noFill/>
                </a:ln>
                <a:solidFill>
                  <a:sysClr val="windowText" lastClr="000000"/>
                </a:solidFill>
                <a:effectLst/>
                <a:uLnTx/>
                <a:uFillTx/>
                <a:latin typeface="Calibri"/>
                <a:ea typeface="+mn-ea"/>
                <a:cs typeface="+mn-cs"/>
              </a:rPr>
              <a:t>: Needs-Based</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C. SATISFACTION</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Since starting Wraparound, our family has made progress toward meeting our needs. – 4 items </a:t>
            </a:r>
          </a:p>
          <a:p>
            <a:pPr marL="684213" marR="0" lvl="1" indent="-2270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US" sz="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Pct val="100000"/>
              <a:buFont typeface="Wingdings" panose="05000000000000000000" pitchFamily="2" charset="2"/>
              <a:buChar char="q"/>
              <a:tabLst/>
              <a:defRPr/>
            </a:pPr>
            <a:r>
              <a:rPr kumimoji="0" lang="en-US" sz="1600" b="1" i="0" u="none" strike="noStrike" kern="1200" cap="none" spc="0" normalizeH="0" baseline="0" noProof="0" dirty="0" smtClean="0">
                <a:ln>
                  <a:noFill/>
                </a:ln>
                <a:solidFill>
                  <a:srgbClr val="D6B058">
                    <a:lumMod val="75000"/>
                  </a:srgbClr>
                </a:solidFill>
                <a:effectLst/>
                <a:uLnTx/>
                <a:uFillTx/>
                <a:latin typeface="Calibri"/>
                <a:ea typeface="+mn-ea"/>
                <a:cs typeface="+mn-cs"/>
              </a:rPr>
              <a:t>D. OUTCOMES</a:t>
            </a:r>
            <a:r>
              <a:rPr kumimoji="0" lang="en-US" sz="1600" b="0" i="0" u="none" strike="noStrike" kern="1200" cap="none" spc="0" normalizeH="0" baseline="0" noProof="0" dirty="0" smtClean="0">
                <a:ln>
                  <a:noFill/>
                </a:ln>
                <a:solidFill>
                  <a:sysClr val="windowText" lastClr="000000"/>
                </a:solidFill>
                <a:effectLst/>
                <a:uLnTx/>
                <a:uFillTx/>
                <a:latin typeface="Calibri"/>
                <a:ea typeface="+mn-ea"/>
                <a:cs typeface="+mn-cs"/>
              </a:rPr>
              <a:t>: Since starting Wraparound, the child/youth has had a new placement in an institution. – 9 items</a:t>
            </a:r>
            <a:endParaRPr kumimoji="0" lang="en-US" sz="1600" b="0" i="0" u="none" strike="noStrike" kern="1200" cap="none" spc="0" normalizeH="0" baseline="0" noProof="0" dirty="0">
              <a:ln>
                <a:noFill/>
              </a:ln>
              <a:solidFill>
                <a:sysClr val="windowText" lastClr="000000"/>
              </a:solidFill>
              <a:effectLst/>
              <a:uLnTx/>
              <a:uFillTx/>
              <a:latin typeface="Calibri"/>
              <a:ea typeface="+mn-ea"/>
              <a:cs typeface="+mn-cs"/>
            </a:endParaRPr>
          </a:p>
        </p:txBody>
      </p:sp>
      <p:pic>
        <p:nvPicPr>
          <p:cNvPr id="15" name="Picture 14"/>
          <p:cNvPicPr>
            <a:picLocks noChangeAspect="1"/>
          </p:cNvPicPr>
          <p:nvPr/>
        </p:nvPicPr>
        <p:blipFill>
          <a:blip r:embed="rId4"/>
          <a:stretch>
            <a:fillRect/>
          </a:stretch>
        </p:blipFill>
        <p:spPr>
          <a:xfrm>
            <a:off x="4369400" y="1573568"/>
            <a:ext cx="4596782" cy="4980864"/>
          </a:xfrm>
          <a:prstGeom prst="rect">
            <a:avLst/>
          </a:prstGeo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12709" y="83820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609600" y="152400"/>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smtClean="0"/>
              <a:t>Question Analysis EZ </a:t>
            </a:r>
            <a:r>
              <a:rPr lang="en-US" dirty="0"/>
              <a:t>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74</a:t>
            </a:r>
            <a:endParaRPr dirty="0"/>
          </a:p>
        </p:txBody>
      </p:sp>
      <p:sp>
        <p:nvSpPr>
          <p:cNvPr id="7" name="object 7"/>
          <p:cNvSpPr txBox="1"/>
          <p:nvPr/>
        </p:nvSpPr>
        <p:spPr>
          <a:xfrm>
            <a:off x="152400" y="1641882"/>
            <a:ext cx="8813782" cy="652102"/>
          </a:xfrm>
          <a:prstGeom prst="rect">
            <a:avLst/>
          </a:prstGeom>
        </p:spPr>
        <p:txBody>
          <a:bodyPr vert="horz" wrap="square" lIns="0" tIns="97155" rIns="0" bIns="0" rtlCol="0">
            <a:spAutoFit/>
          </a:bodyPr>
          <a:lstStyle/>
          <a:p>
            <a:pPr lvl="1"/>
            <a:endParaRPr lang="en-US" dirty="0" smtClean="0"/>
          </a:p>
          <a:p>
            <a:pPr lvl="1"/>
            <a:r>
              <a:rPr lang="en-US" dirty="0"/>
              <a:t>	</a:t>
            </a:r>
          </a:p>
        </p:txBody>
      </p:sp>
      <p:graphicFrame>
        <p:nvGraphicFramePr>
          <p:cNvPr id="9" name="Table 8"/>
          <p:cNvGraphicFramePr>
            <a:graphicFrameLocks noGrp="1"/>
          </p:cNvGraphicFramePr>
          <p:nvPr>
            <p:extLst>
              <p:ext uri="{D42A27DB-BD31-4B8C-83A1-F6EECF244321}">
                <p14:modId xmlns:p14="http://schemas.microsoft.com/office/powerpoint/2010/main" val="721447517"/>
              </p:ext>
            </p:extLst>
          </p:nvPr>
        </p:nvGraphicFramePr>
        <p:xfrm>
          <a:off x="126982" y="990968"/>
          <a:ext cx="8839200" cy="4754880"/>
        </p:xfrm>
        <a:graphic>
          <a:graphicData uri="http://schemas.openxmlformats.org/drawingml/2006/table">
            <a:tbl>
              <a:tblPr firstRow="1" bandRow="1">
                <a:tableStyleId>{5C22544A-7EE6-4342-B048-85BDC9FD1C3A}</a:tableStyleId>
              </a:tblPr>
              <a:tblGrid>
                <a:gridCol w="7391400"/>
                <a:gridCol w="685800"/>
                <a:gridCol w="762000"/>
              </a:tblGrid>
              <a:tr h="323211">
                <a:tc>
                  <a:txBody>
                    <a:bodyPr/>
                    <a:lstStyle/>
                    <a:p>
                      <a:r>
                        <a:rPr lang="en-US" dirty="0" smtClean="0"/>
                        <a:t>Question</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r>
                        <a:rPr lang="en-US" dirty="0" smtClean="0"/>
                        <a:t>Tool</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c>
                  <a:txBody>
                    <a:bodyPr/>
                    <a:lstStyle/>
                    <a:p>
                      <a:r>
                        <a:rPr lang="en-US" dirty="0" smtClean="0"/>
                        <a:t>Score</a:t>
                      </a:r>
                      <a:endParaRPr lang="en-US" dirty="0"/>
                    </a:p>
                  </a:txBody>
                  <a:tcPr>
                    <a:lnB w="12700" cap="flat" cmpd="sng" algn="ctr">
                      <a:solidFill>
                        <a:schemeClr val="bg1"/>
                      </a:solidFill>
                      <a:prstDash val="solid"/>
                      <a:round/>
                      <a:headEnd type="none" w="med" len="med"/>
                      <a:tailEnd type="none" w="med" len="med"/>
                    </a:lnB>
                    <a:solidFill>
                      <a:schemeClr val="accent4">
                        <a:lumMod val="75000"/>
                      </a:schemeClr>
                    </a:solidFill>
                  </a:tcPr>
                </a:tc>
              </a:tr>
              <a:tr h="451610">
                <a:tc>
                  <a:txBody>
                    <a:bodyPr/>
                    <a:lstStyle/>
                    <a:p>
                      <a:r>
                        <a:rPr lang="en-US" sz="1600" dirty="0" smtClean="0"/>
                        <a:t>5e. The POC/Crisis Plan developed</a:t>
                      </a:r>
                      <a:r>
                        <a:rPr lang="en-US" sz="1600" baseline="0" dirty="0" smtClean="0"/>
                        <a:t> or </a:t>
                      </a:r>
                      <a:r>
                        <a:rPr lang="en-US" sz="1600" dirty="0" smtClean="0"/>
                        <a:t>discussed at the mtg represents a balance b/w informal and formal strategies/services</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r>
                        <a:rPr lang="en-US" sz="1600" dirty="0" smtClean="0"/>
                        <a:t>73%</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lumMod val="20000"/>
                        <a:lumOff val="80000"/>
                      </a:schemeClr>
                    </a:solidFill>
                  </a:tcPr>
                </a:tc>
              </a:tr>
              <a:tr h="451610">
                <a:tc>
                  <a:txBody>
                    <a:bodyPr/>
                    <a:lstStyle/>
                    <a:p>
                      <a:r>
                        <a:rPr lang="en-US" sz="1600" dirty="0" smtClean="0"/>
                        <a:t>B18. Our plan includes strategies that don’t involve professional svcs (things family can do ourselves or with help from family…)</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r>
                        <a:rPr lang="en-US" sz="1600" dirty="0" smtClean="0"/>
                        <a:t>75%</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r h="451610">
                <a:tc>
                  <a:txBody>
                    <a:bodyPr/>
                    <a:lstStyle/>
                    <a:p>
                      <a:r>
                        <a:rPr lang="en-US" sz="1600" dirty="0" smtClean="0"/>
                        <a:t>4c.</a:t>
                      </a:r>
                      <a:r>
                        <a:rPr lang="en-US" sz="1600" baseline="0" dirty="0" smtClean="0"/>
                        <a:t> Planning focused on underlying needs of other family members, not just youth in svc.</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91%</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451610">
                <a:tc>
                  <a:txBody>
                    <a:bodyPr/>
                    <a:lstStyle/>
                    <a:p>
                      <a:r>
                        <a:rPr lang="en-US" sz="1600" dirty="0" smtClean="0"/>
                        <a:t>B6. Our plan includes strategies that address needs of other family members, in</a:t>
                      </a:r>
                      <a:r>
                        <a:rPr lang="en-US" sz="1600" baseline="0" dirty="0" smtClean="0"/>
                        <a:t> addition to youth in svc.</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86%</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451610">
                <a:tc>
                  <a:txBody>
                    <a:bodyPr/>
                    <a:lstStyle/>
                    <a:p>
                      <a:r>
                        <a:rPr lang="en-US" sz="1600" dirty="0" smtClean="0"/>
                        <a:t>3a. The parent or other family members contributed to planning</a:t>
                      </a:r>
                      <a:r>
                        <a:rPr lang="en-US" sz="1600" baseline="0" dirty="0" smtClean="0"/>
                        <a:t> process (expressing needs, perspectives or suggesting svcs…)</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99%</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r>
              <a:tr h="451610">
                <a:tc>
                  <a:txBody>
                    <a:bodyPr/>
                    <a:lstStyle/>
                    <a:p>
                      <a:r>
                        <a:rPr lang="en-US" sz="1600" dirty="0" smtClean="0"/>
                        <a:t>B3.</a:t>
                      </a:r>
                      <a:r>
                        <a:rPr lang="en-US" sz="1600" baseline="0" dirty="0" smtClean="0"/>
                        <a:t> At beginning of wraparound process, family described vision of a better future to team</a:t>
                      </a:r>
                      <a:endParaRPr lang="en-US" sz="1600" dirty="0" smtClean="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c>
                  <a:txBody>
                    <a:bodyPr/>
                    <a:lstStyle/>
                    <a:p>
                      <a:r>
                        <a:rPr lang="en-US" sz="1600" dirty="0" smtClean="0"/>
                        <a:t>95%</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6E0EC"/>
                    </a:solidFill>
                  </a:tcPr>
                </a:tc>
              </a:tr>
              <a:tr h="323211">
                <a:tc>
                  <a:txBody>
                    <a:bodyPr/>
                    <a:lstStyle/>
                    <a:p>
                      <a:r>
                        <a:rPr lang="en-US" sz="1600" dirty="0" smtClean="0"/>
                        <a:t>3c.</a:t>
                      </a:r>
                      <a:r>
                        <a:rPr lang="en-US" sz="1600" baseline="0" dirty="0" smtClean="0"/>
                        <a:t> Team identified/reviewed at least one functional strength of youth that was used in planning to develop a strategy</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TOM</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90%</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r h="323211">
                <a:tc>
                  <a:txBody>
                    <a:bodyPr/>
                    <a:lstStyle/>
                    <a:p>
                      <a:r>
                        <a:rPr lang="en-US" sz="1600" dirty="0" smtClean="0"/>
                        <a:t>B11. At each team mtg, our team celebrates at least one</a:t>
                      </a:r>
                      <a:r>
                        <a:rPr lang="en-US" sz="1600" baseline="0" dirty="0" smtClean="0"/>
                        <a:t> success or positive event.</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EZ</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c>
                  <a:txBody>
                    <a:bodyPr/>
                    <a:lstStyle/>
                    <a:p>
                      <a:r>
                        <a:rPr lang="en-US" sz="1600" dirty="0" smtClean="0"/>
                        <a:t>83%</a:t>
                      </a:r>
                      <a:endParaRPr lang="en-US" sz="16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B3A2C7"/>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131885344"/>
              </p:ext>
            </p:extLst>
          </p:nvPr>
        </p:nvGraphicFramePr>
        <p:xfrm>
          <a:off x="126982" y="5786988"/>
          <a:ext cx="8839200" cy="786890"/>
        </p:xfrm>
        <a:graphic>
          <a:graphicData uri="http://schemas.openxmlformats.org/drawingml/2006/table">
            <a:tbl>
              <a:tblPr firstRow="1" bandRow="1">
                <a:tableStyleId>{5C22544A-7EE6-4342-B048-85BDC9FD1C3A}</a:tableStyleId>
              </a:tblPr>
              <a:tblGrid>
                <a:gridCol w="7391400"/>
                <a:gridCol w="685800"/>
                <a:gridCol w="762000"/>
              </a:tblGrid>
              <a:tr h="451610">
                <a:tc>
                  <a:txBody>
                    <a:bodyPr/>
                    <a:lstStyle/>
                    <a:p>
                      <a:r>
                        <a:rPr lang="en-US" sz="1600" b="0" dirty="0" smtClean="0">
                          <a:solidFill>
                            <a:schemeClr val="tx1"/>
                          </a:solidFill>
                        </a:rPr>
                        <a:t>2c. Since last mtg, all team members have followed through with assigned tasks…</a:t>
                      </a:r>
                    </a:p>
                  </a:txBody>
                  <a:tcPr>
                    <a:lnL w="19050" cap="flat" cmpd="sng" algn="ctr">
                      <a:noFill/>
                      <a:prstDash val="solid"/>
                      <a:round/>
                      <a:headEnd type="none" w="med" len="med"/>
                      <a:tailEnd type="none" w="med" len="med"/>
                    </a:lnL>
                    <a:lnR w="12700" cmpd="sng">
                      <a:noFill/>
                    </a:lnR>
                    <a:lnT w="190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6E0EC"/>
                    </a:solidFill>
                  </a:tcPr>
                </a:tc>
                <a:tc>
                  <a:txBody>
                    <a:bodyPr/>
                    <a:lstStyle/>
                    <a:p>
                      <a:r>
                        <a:rPr lang="en-US" sz="1600" b="0" dirty="0" smtClean="0">
                          <a:solidFill>
                            <a:schemeClr val="tx1"/>
                          </a:solidFill>
                        </a:rPr>
                        <a:t>TOM</a:t>
                      </a:r>
                      <a:endParaRPr lang="en-US" sz="1600" b="0" dirty="0">
                        <a:solidFill>
                          <a:schemeClr val="tx1"/>
                        </a:solidFill>
                      </a:endParaRPr>
                    </a:p>
                  </a:txBody>
                  <a:tcPr>
                    <a:lnL w="12700" cmpd="sng">
                      <a:noFill/>
                    </a:lnL>
                    <a:lnR w="12700" cmpd="sng">
                      <a:noFill/>
                    </a:lnR>
                    <a:lnT w="190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6E0EC"/>
                    </a:solidFill>
                  </a:tcPr>
                </a:tc>
                <a:tc>
                  <a:txBody>
                    <a:bodyPr/>
                    <a:lstStyle/>
                    <a:p>
                      <a:r>
                        <a:rPr lang="en-US" sz="1600" b="0" dirty="0" smtClean="0">
                          <a:solidFill>
                            <a:schemeClr val="tx1"/>
                          </a:solidFill>
                        </a:rPr>
                        <a:t>94%</a:t>
                      </a:r>
                      <a:endParaRPr lang="en-US" sz="1600" b="0" dirty="0">
                        <a:solidFill>
                          <a:schemeClr val="tx1"/>
                        </a:solidFill>
                      </a:endParaRPr>
                    </a:p>
                  </a:txBody>
                  <a:tcPr>
                    <a:lnL w="12700" cmpd="sng">
                      <a:noFill/>
                    </a:lnL>
                    <a:lnR w="19050" cap="flat" cmpd="sng" algn="ctr">
                      <a:noFill/>
                      <a:prstDash val="solid"/>
                      <a:round/>
                      <a:headEnd type="none" w="med" len="med"/>
                      <a:tailEnd type="none" w="med" len="med"/>
                    </a:lnR>
                    <a:lnT w="190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rgbClr val="E6E0EC"/>
                    </a:solidFill>
                  </a:tcPr>
                </a:tc>
              </a:tr>
              <a:tr h="323211">
                <a:tc>
                  <a:txBody>
                    <a:bodyPr/>
                    <a:lstStyle/>
                    <a:p>
                      <a:r>
                        <a:rPr lang="en-US" sz="1600" b="0" dirty="0" smtClean="0">
                          <a:solidFill>
                            <a:schemeClr val="tx1"/>
                          </a:solidFill>
                        </a:rPr>
                        <a:t>B15. Members of our team sometimes do not do the tasks assigned</a:t>
                      </a:r>
                      <a:endParaRPr lang="en-US" sz="1600" b="0" dirty="0">
                        <a:solidFill>
                          <a:schemeClr val="tx1"/>
                        </a:solidFill>
                      </a:endParaRPr>
                    </a:p>
                  </a:txBody>
                  <a:tcPr>
                    <a:lnL w="19050" cap="flat" cmpd="sng" algn="ctr">
                      <a:noFill/>
                      <a:prstDash val="solid"/>
                      <a:round/>
                      <a:headEnd type="none" w="med" len="med"/>
                      <a:tailEnd type="none" w="med" len="med"/>
                    </a:lnL>
                    <a:lnR w="12700" cmpd="sng">
                      <a:noFill/>
                    </a:lnR>
                    <a:lnT w="381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6E0EC"/>
                    </a:solidFill>
                  </a:tcPr>
                </a:tc>
                <a:tc>
                  <a:txBody>
                    <a:bodyPr/>
                    <a:lstStyle/>
                    <a:p>
                      <a:r>
                        <a:rPr lang="en-US" sz="1600" b="0" dirty="0" smtClean="0">
                          <a:solidFill>
                            <a:schemeClr val="tx1"/>
                          </a:solidFill>
                        </a:rPr>
                        <a:t>EZ</a:t>
                      </a:r>
                      <a:endParaRPr lang="en-US" sz="1600" b="0" dirty="0">
                        <a:solidFill>
                          <a:schemeClr val="tx1"/>
                        </a:solidFill>
                      </a:endParaRPr>
                    </a:p>
                  </a:txBody>
                  <a:tcPr>
                    <a:lnL w="12700" cmpd="sng">
                      <a:noFill/>
                    </a:lnL>
                    <a:lnR w="12700" cmpd="sng">
                      <a:noFill/>
                    </a:lnR>
                    <a:lnT w="381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6E0EC"/>
                    </a:solidFill>
                  </a:tcPr>
                </a:tc>
                <a:tc>
                  <a:txBody>
                    <a:bodyPr/>
                    <a:lstStyle/>
                    <a:p>
                      <a:r>
                        <a:rPr lang="en-US" sz="1600" b="0" dirty="0" smtClean="0">
                          <a:solidFill>
                            <a:schemeClr val="tx1"/>
                          </a:solidFill>
                        </a:rPr>
                        <a:t>86%</a:t>
                      </a:r>
                      <a:endParaRPr lang="en-US" sz="1600" b="0" dirty="0">
                        <a:solidFill>
                          <a:schemeClr val="tx1"/>
                        </a:solidFill>
                      </a:endParaRPr>
                    </a:p>
                  </a:txBody>
                  <a:tcPr>
                    <a:lnL w="12700" cmpd="sng">
                      <a:noFill/>
                    </a:lnL>
                    <a:lnR w="19050" cap="flat" cmpd="sng" algn="ctr">
                      <a:noFill/>
                      <a:prstDash val="solid"/>
                      <a:round/>
                      <a:headEnd type="none" w="med" len="med"/>
                      <a:tailEnd type="none" w="med" len="med"/>
                    </a:lnR>
                    <a:lnT w="38100" cmpd="sng">
                      <a:noFill/>
                    </a:lnT>
                    <a:lnB w="19050" cap="flat" cmpd="sng" algn="ctr">
                      <a:noFill/>
                      <a:prstDash val="solid"/>
                      <a:round/>
                      <a:headEnd type="none" w="med" len="med"/>
                      <a:tailEnd type="none" w="med" len="med"/>
                    </a:lnB>
                    <a:lnTlToBr w="12700" cmpd="sng">
                      <a:noFill/>
                      <a:prstDash val="solid"/>
                    </a:lnTlToBr>
                    <a:lnBlToTr w="12700" cmpd="sng">
                      <a:noFill/>
                      <a:prstDash val="solid"/>
                    </a:lnBlToTr>
                    <a:solidFill>
                      <a:srgbClr val="E6E0EC"/>
                    </a:solidFill>
                  </a:tcPr>
                </a:tc>
              </a:tr>
            </a:tbl>
          </a:graphicData>
        </a:graphic>
      </p:graphicFrame>
    </p:spTree>
    <p:extLst>
      <p:ext uri="{BB962C8B-B14F-4D97-AF65-F5344CB8AC3E}">
        <p14:creationId xmlns:p14="http://schemas.microsoft.com/office/powerpoint/2010/main" val="311396682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12709" y="696017"/>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685800" y="59402"/>
            <a:ext cx="8686800" cy="566822"/>
          </a:xfrm>
          <a:prstGeom prst="rect">
            <a:avLst/>
          </a:prstGeom>
        </p:spPr>
        <p:txBody>
          <a:bodyPr vert="horz" wrap="square" lIns="0" tIns="12700" rIns="0" bIns="0" rtlCol="0">
            <a:spAutoFit/>
          </a:bodyPr>
          <a:lstStyle/>
          <a:p>
            <a:pPr marL="12700">
              <a:lnSpc>
                <a:spcPct val="100000"/>
              </a:lnSpc>
              <a:spcBef>
                <a:spcPts val="100"/>
              </a:spcBef>
            </a:pPr>
            <a:r>
              <a:rPr lang="en-US" dirty="0" smtClean="0"/>
              <a:t>Question Analysis EZ </a:t>
            </a:r>
            <a:r>
              <a:rPr lang="en-US" dirty="0"/>
              <a:t>and TOM</a:t>
            </a:r>
            <a:endParaRPr dirty="0"/>
          </a:p>
        </p:txBody>
      </p:sp>
      <p:sp>
        <p:nvSpPr>
          <p:cNvPr id="8" name="object 8"/>
          <p:cNvSpPr txBox="1">
            <a:spLocks noGrp="1"/>
          </p:cNvSpPr>
          <p:nvPr>
            <p:ph type="sldNum" sz="quarter" idx="7"/>
          </p:nvPr>
        </p:nvSpPr>
        <p:spPr>
          <a:xfrm>
            <a:off x="8658207" y="6656024"/>
            <a:ext cx="307975" cy="230832"/>
          </a:xfrm>
          <a:prstGeom prst="rect">
            <a:avLst/>
          </a:prstGeom>
        </p:spPr>
        <p:txBody>
          <a:bodyPr vert="horz" wrap="square" lIns="0" tIns="0" rIns="0" bIns="0" rtlCol="0">
            <a:spAutoFit/>
          </a:bodyPr>
          <a:lstStyle/>
          <a:p>
            <a:pPr marL="38100">
              <a:lnSpc>
                <a:spcPts val="1810"/>
              </a:lnSpc>
            </a:pPr>
            <a:r>
              <a:rPr lang="en-US" dirty="0" smtClean="0"/>
              <a:t>75</a:t>
            </a:r>
            <a:endParaRPr dirty="0"/>
          </a:p>
        </p:txBody>
      </p:sp>
      <p:sp>
        <p:nvSpPr>
          <p:cNvPr id="7" name="object 7"/>
          <p:cNvSpPr txBox="1"/>
          <p:nvPr/>
        </p:nvSpPr>
        <p:spPr>
          <a:xfrm>
            <a:off x="152400" y="1641882"/>
            <a:ext cx="8813782" cy="652102"/>
          </a:xfrm>
          <a:prstGeom prst="rect">
            <a:avLst/>
          </a:prstGeom>
        </p:spPr>
        <p:txBody>
          <a:bodyPr vert="horz" wrap="square" lIns="0" tIns="97155" rIns="0" bIns="0" rtlCol="0">
            <a:spAutoFit/>
          </a:bodyPr>
          <a:lstStyle/>
          <a:p>
            <a:pPr lvl="1"/>
            <a:endParaRPr lang="en-US" dirty="0" smtClean="0"/>
          </a:p>
          <a:p>
            <a:pPr lvl="1"/>
            <a:r>
              <a:rPr lang="en-US" dirty="0"/>
              <a:t>	</a:t>
            </a:r>
          </a:p>
        </p:txBody>
      </p:sp>
      <p:graphicFrame>
        <p:nvGraphicFramePr>
          <p:cNvPr id="9" name="Table 8"/>
          <p:cNvGraphicFramePr>
            <a:graphicFrameLocks noGrp="1"/>
          </p:cNvGraphicFramePr>
          <p:nvPr>
            <p:extLst>
              <p:ext uri="{D42A27DB-BD31-4B8C-83A1-F6EECF244321}">
                <p14:modId xmlns:p14="http://schemas.microsoft.com/office/powerpoint/2010/main" val="1662560615"/>
              </p:ext>
            </p:extLst>
          </p:nvPr>
        </p:nvGraphicFramePr>
        <p:xfrm>
          <a:off x="165110" y="840740"/>
          <a:ext cx="8801072" cy="5759211"/>
        </p:xfrm>
        <a:graphic>
          <a:graphicData uri="http://schemas.openxmlformats.org/drawingml/2006/table">
            <a:tbl>
              <a:tblPr firstRow="1" bandRow="1">
                <a:tableStyleId>{5C22544A-7EE6-4342-B048-85BDC9FD1C3A}</a:tableStyleId>
              </a:tblPr>
              <a:tblGrid>
                <a:gridCol w="7150091"/>
                <a:gridCol w="838200"/>
                <a:gridCol w="812781"/>
              </a:tblGrid>
              <a:tr h="359051">
                <a:tc>
                  <a:txBody>
                    <a:bodyPr/>
                    <a:lstStyle/>
                    <a:p>
                      <a:r>
                        <a:rPr lang="en-US" dirty="0" smtClean="0"/>
                        <a:t>Question</a:t>
                      </a:r>
                      <a:endParaRPr lang="en-US" dirty="0"/>
                    </a:p>
                  </a:txBody>
                  <a:tcPr>
                    <a:solidFill>
                      <a:schemeClr val="accent4">
                        <a:lumMod val="75000"/>
                      </a:schemeClr>
                    </a:solidFill>
                  </a:tcPr>
                </a:tc>
                <a:tc>
                  <a:txBody>
                    <a:bodyPr/>
                    <a:lstStyle/>
                    <a:p>
                      <a:r>
                        <a:rPr lang="en-US" dirty="0" smtClean="0"/>
                        <a:t>Tool</a:t>
                      </a:r>
                      <a:endParaRPr lang="en-US" dirty="0"/>
                    </a:p>
                  </a:txBody>
                  <a:tcPr>
                    <a:solidFill>
                      <a:schemeClr val="accent4">
                        <a:lumMod val="75000"/>
                      </a:schemeClr>
                    </a:solidFill>
                  </a:tcPr>
                </a:tc>
                <a:tc>
                  <a:txBody>
                    <a:bodyPr/>
                    <a:lstStyle/>
                    <a:p>
                      <a:r>
                        <a:rPr lang="en-US" dirty="0" smtClean="0"/>
                        <a:t>Score</a:t>
                      </a:r>
                      <a:endParaRPr lang="en-US" dirty="0"/>
                    </a:p>
                  </a:txBody>
                  <a:tcPr>
                    <a:solidFill>
                      <a:schemeClr val="accent4">
                        <a:lumMod val="75000"/>
                      </a:schemeClr>
                    </a:solidFill>
                  </a:tcPr>
                </a:tc>
              </a:tr>
              <a:tr h="386479">
                <a:tc>
                  <a:txBody>
                    <a:bodyPr/>
                    <a:lstStyle/>
                    <a:p>
                      <a:r>
                        <a:rPr lang="en-US" sz="1600" dirty="0" smtClean="0"/>
                        <a:t>6b. Team</a:t>
                      </a:r>
                      <a:r>
                        <a:rPr lang="en-US" sz="1600" baseline="0" dirty="0" smtClean="0"/>
                        <a:t> reviewed status of task/action step completion since last meeting</a:t>
                      </a:r>
                      <a:endParaRPr lang="en-US" sz="1600" dirty="0"/>
                    </a:p>
                  </a:txBody>
                  <a:tcPr>
                    <a:solidFill>
                      <a:schemeClr val="accent4">
                        <a:lumMod val="20000"/>
                        <a:lumOff val="80000"/>
                      </a:schemeClr>
                    </a:solidFill>
                  </a:tcPr>
                </a:tc>
                <a:tc>
                  <a:txBody>
                    <a:bodyPr/>
                    <a:lstStyle/>
                    <a:p>
                      <a:r>
                        <a:rPr lang="en-US" sz="1600" dirty="0" smtClean="0"/>
                        <a:t>TOM</a:t>
                      </a:r>
                      <a:endParaRPr lang="en-US" sz="1600" dirty="0"/>
                    </a:p>
                  </a:txBody>
                  <a:tcPr>
                    <a:solidFill>
                      <a:schemeClr val="accent4">
                        <a:lumMod val="20000"/>
                        <a:lumOff val="80000"/>
                      </a:schemeClr>
                    </a:solidFill>
                  </a:tcPr>
                </a:tc>
                <a:tc>
                  <a:txBody>
                    <a:bodyPr/>
                    <a:lstStyle/>
                    <a:p>
                      <a:r>
                        <a:rPr lang="en-US" sz="1600" dirty="0" smtClean="0"/>
                        <a:t>94%</a:t>
                      </a:r>
                      <a:endParaRPr lang="en-US" sz="1600" dirty="0"/>
                    </a:p>
                  </a:txBody>
                  <a:tcPr>
                    <a:solidFill>
                      <a:schemeClr val="accent4">
                        <a:lumMod val="20000"/>
                        <a:lumOff val="80000"/>
                      </a:schemeClr>
                    </a:solidFill>
                  </a:tcPr>
                </a:tc>
              </a:tr>
              <a:tr h="374012">
                <a:tc>
                  <a:txBody>
                    <a:bodyPr/>
                    <a:lstStyle/>
                    <a:p>
                      <a:r>
                        <a:rPr lang="en-US" sz="1600" dirty="0" smtClean="0"/>
                        <a:t>B8. At every team meeting,</a:t>
                      </a:r>
                      <a:r>
                        <a:rPr lang="en-US" sz="1600" baseline="0" dirty="0" smtClean="0"/>
                        <a:t> team reviews progress made toward meeting our needs</a:t>
                      </a:r>
                      <a:endParaRPr lang="en-US" sz="1600" dirty="0"/>
                    </a:p>
                  </a:txBody>
                  <a:tcPr>
                    <a:solidFill>
                      <a:schemeClr val="accent4">
                        <a:lumMod val="20000"/>
                        <a:lumOff val="80000"/>
                      </a:schemeClr>
                    </a:solidFill>
                  </a:tcPr>
                </a:tc>
                <a:tc>
                  <a:txBody>
                    <a:bodyPr/>
                    <a:lstStyle/>
                    <a:p>
                      <a:r>
                        <a:rPr lang="en-US" sz="1600" dirty="0" smtClean="0"/>
                        <a:t>EZ</a:t>
                      </a:r>
                      <a:endParaRPr lang="en-US" sz="1600" dirty="0"/>
                    </a:p>
                  </a:txBody>
                  <a:tcPr>
                    <a:solidFill>
                      <a:schemeClr val="accent4">
                        <a:lumMod val="20000"/>
                        <a:lumOff val="80000"/>
                      </a:schemeClr>
                    </a:solidFill>
                  </a:tcPr>
                </a:tc>
                <a:tc>
                  <a:txBody>
                    <a:bodyPr/>
                    <a:lstStyle/>
                    <a:p>
                      <a:r>
                        <a:rPr lang="en-US" sz="1600" dirty="0" smtClean="0"/>
                        <a:t>92%</a:t>
                      </a:r>
                      <a:endParaRPr lang="en-US" sz="1600" dirty="0"/>
                    </a:p>
                  </a:txBody>
                  <a:tcPr>
                    <a:solidFill>
                      <a:schemeClr val="accent4">
                        <a:lumMod val="20000"/>
                        <a:lumOff val="80000"/>
                      </a:schemeClr>
                    </a:solidFill>
                  </a:tcPr>
                </a:tc>
              </a:tr>
              <a:tr h="568498">
                <a:tc>
                  <a:txBody>
                    <a:bodyPr/>
                    <a:lstStyle/>
                    <a:p>
                      <a:r>
                        <a:rPr lang="en-US" sz="1600" dirty="0" smtClean="0"/>
                        <a:t>4d. For every need addressed during the mtg, the team brainstormed more than one strategy to meet the need before deciding on</a:t>
                      </a:r>
                      <a:r>
                        <a:rPr lang="en-US" sz="1600" baseline="0" dirty="0" smtClean="0"/>
                        <a:t> next steps</a:t>
                      </a:r>
                      <a:endParaRPr lang="en-US" sz="1600" dirty="0" smtClean="0"/>
                    </a:p>
                  </a:txBody>
                  <a:tcPr>
                    <a:solidFill>
                      <a:schemeClr val="accent4">
                        <a:lumMod val="60000"/>
                        <a:lumOff val="40000"/>
                      </a:schemeClr>
                    </a:solidFill>
                  </a:tcPr>
                </a:tc>
                <a:tc>
                  <a:txBody>
                    <a:bodyPr/>
                    <a:lstStyle/>
                    <a:p>
                      <a:r>
                        <a:rPr lang="en-US" sz="1600" dirty="0" smtClean="0"/>
                        <a:t>TOM</a:t>
                      </a:r>
                      <a:endParaRPr lang="en-US" sz="1600" dirty="0"/>
                    </a:p>
                  </a:txBody>
                  <a:tcPr>
                    <a:solidFill>
                      <a:schemeClr val="accent4">
                        <a:lumMod val="60000"/>
                        <a:lumOff val="40000"/>
                      </a:schemeClr>
                    </a:solidFill>
                  </a:tcPr>
                </a:tc>
                <a:tc>
                  <a:txBody>
                    <a:bodyPr/>
                    <a:lstStyle/>
                    <a:p>
                      <a:r>
                        <a:rPr lang="en-US" sz="1600" dirty="0" smtClean="0"/>
                        <a:t>86%</a:t>
                      </a:r>
                      <a:endParaRPr lang="en-US" sz="1600" dirty="0"/>
                    </a:p>
                  </a:txBody>
                  <a:tcPr>
                    <a:solidFill>
                      <a:schemeClr val="accent4">
                        <a:lumMod val="60000"/>
                        <a:lumOff val="40000"/>
                      </a:schemeClr>
                    </a:solidFill>
                  </a:tcPr>
                </a:tc>
              </a:tr>
              <a:tr h="568498">
                <a:tc>
                  <a:txBody>
                    <a:bodyPr/>
                    <a:lstStyle/>
                    <a:p>
                      <a:r>
                        <a:rPr lang="en-US" sz="1600" dirty="0" smtClean="0"/>
                        <a:t>B4. Wraparound team came up with creative</a:t>
                      </a:r>
                      <a:r>
                        <a:rPr lang="en-US" sz="1600" baseline="0" dirty="0" smtClean="0"/>
                        <a:t> ideas for our plan that were different than what was tried before</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c>
                  <a:txBody>
                    <a:bodyPr/>
                    <a:lstStyle/>
                    <a:p>
                      <a:r>
                        <a:rPr lang="en-US" sz="1600" dirty="0" smtClean="0"/>
                        <a:t>EZ</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c>
                  <a:txBody>
                    <a:bodyPr/>
                    <a:lstStyle/>
                    <a:p>
                      <a:r>
                        <a:rPr lang="en-US" sz="1600" dirty="0" smtClean="0"/>
                        <a:t>82%</a:t>
                      </a:r>
                      <a:endParaRPr lang="en-US" sz="1600" dirty="0"/>
                    </a:p>
                  </a:txBody>
                  <a:tcPr>
                    <a:lnB w="28575" cap="flat" cmpd="sng" algn="ctr">
                      <a:solidFill>
                        <a:srgbClr val="FF0000"/>
                      </a:solidFill>
                      <a:prstDash val="solid"/>
                      <a:round/>
                      <a:headEnd type="none" w="med" len="med"/>
                      <a:tailEnd type="none" w="med" len="med"/>
                    </a:lnB>
                    <a:solidFill>
                      <a:schemeClr val="accent4">
                        <a:lumMod val="60000"/>
                        <a:lumOff val="40000"/>
                      </a:schemeClr>
                    </a:solidFill>
                  </a:tcPr>
                </a:tc>
              </a:tr>
              <a:tr h="568498">
                <a:tc>
                  <a:txBody>
                    <a:bodyPr/>
                    <a:lstStyle/>
                    <a:p>
                      <a:r>
                        <a:rPr lang="en-US" sz="1600" dirty="0" smtClean="0"/>
                        <a:t>4e. Team discussed how they will know youth and family’s needs have been sufficiently</a:t>
                      </a:r>
                      <a:r>
                        <a:rPr lang="en-US" sz="1600" baseline="0" dirty="0" smtClean="0"/>
                        <a:t> met to transition out of formal wraparound svcs</a:t>
                      </a:r>
                      <a:endParaRPr lang="en-US" sz="1600" dirty="0"/>
                    </a:p>
                  </a:txBody>
                  <a:tcPr>
                    <a:lnT w="28575" cap="flat" cmpd="sng" algn="ctr">
                      <a:solidFill>
                        <a:srgbClr val="FF0000"/>
                      </a:solidFill>
                      <a:prstDash val="solid"/>
                      <a:round/>
                      <a:headEnd type="none" w="med" len="med"/>
                      <a:tailEnd type="none" w="med" len="med"/>
                    </a:lnT>
                    <a:solidFill>
                      <a:schemeClr val="accent4">
                        <a:lumMod val="20000"/>
                        <a:lumOff val="80000"/>
                      </a:schemeClr>
                    </a:solidFill>
                  </a:tcPr>
                </a:tc>
                <a:tc>
                  <a:txBody>
                    <a:bodyPr/>
                    <a:lstStyle/>
                    <a:p>
                      <a:r>
                        <a:rPr lang="en-US" sz="1600" dirty="0" smtClean="0"/>
                        <a:t>TOM</a:t>
                      </a:r>
                      <a:endParaRPr lang="en-US" sz="1600" dirty="0"/>
                    </a:p>
                  </a:txBody>
                  <a:tcPr>
                    <a:lnT w="28575" cap="flat" cmpd="sng" algn="ctr">
                      <a:solidFill>
                        <a:srgbClr val="FF0000"/>
                      </a:solidFill>
                      <a:prstDash val="solid"/>
                      <a:round/>
                      <a:headEnd type="none" w="med" len="med"/>
                      <a:tailEnd type="none" w="med" len="med"/>
                    </a:lnT>
                    <a:solidFill>
                      <a:schemeClr val="accent4">
                        <a:lumMod val="20000"/>
                        <a:lumOff val="80000"/>
                      </a:schemeClr>
                    </a:solidFill>
                  </a:tcPr>
                </a:tc>
                <a:tc>
                  <a:txBody>
                    <a:bodyPr/>
                    <a:lstStyle/>
                    <a:p>
                      <a:r>
                        <a:rPr lang="en-US" sz="1600" dirty="0" smtClean="0"/>
                        <a:t>67%</a:t>
                      </a:r>
                      <a:endParaRPr lang="en-US" sz="1600" dirty="0"/>
                    </a:p>
                  </a:txBody>
                  <a:tcPr>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solidFill>
                      <a:schemeClr val="accent4">
                        <a:lumMod val="20000"/>
                        <a:lumOff val="80000"/>
                      </a:schemeClr>
                    </a:solidFill>
                  </a:tcPr>
                </a:tc>
              </a:tr>
              <a:tr h="568498">
                <a:tc>
                  <a:txBody>
                    <a:bodyPr/>
                    <a:lstStyle/>
                    <a:p>
                      <a:r>
                        <a:rPr lang="en-US" sz="1600" dirty="0" smtClean="0"/>
                        <a:t>B21. Team</a:t>
                      </a:r>
                      <a:r>
                        <a:rPr lang="en-US" sz="1600" baseline="0" dirty="0" smtClean="0"/>
                        <a:t> has talked about how we will know it is time for me and my family to transition out of formal wraparound</a:t>
                      </a:r>
                      <a:endParaRPr lang="en-US" sz="1600" dirty="0"/>
                    </a:p>
                  </a:txBody>
                  <a:tcPr>
                    <a:lnB w="28575" cap="flat" cmpd="sng" algn="ctr">
                      <a:solidFill>
                        <a:srgbClr val="FF0000"/>
                      </a:solidFill>
                      <a:prstDash val="solid"/>
                      <a:round/>
                      <a:headEnd type="none" w="med" len="med"/>
                      <a:tailEnd type="none" w="med" len="med"/>
                    </a:lnB>
                    <a:solidFill>
                      <a:schemeClr val="accent4">
                        <a:lumMod val="20000"/>
                        <a:lumOff val="80000"/>
                      </a:schemeClr>
                    </a:solidFill>
                  </a:tcPr>
                </a:tc>
                <a:tc>
                  <a:txBody>
                    <a:bodyPr/>
                    <a:lstStyle/>
                    <a:p>
                      <a:r>
                        <a:rPr lang="en-US" sz="1600" dirty="0" smtClean="0"/>
                        <a:t>EZ</a:t>
                      </a:r>
                      <a:endParaRPr lang="en-US" sz="1600" dirty="0"/>
                    </a:p>
                  </a:txBody>
                  <a:tcPr>
                    <a:lnB w="28575" cap="flat" cmpd="sng" algn="ctr">
                      <a:solidFill>
                        <a:srgbClr val="FF0000"/>
                      </a:solidFill>
                      <a:prstDash val="solid"/>
                      <a:round/>
                      <a:headEnd type="none" w="med" len="med"/>
                      <a:tailEnd type="none" w="med" len="med"/>
                    </a:lnB>
                    <a:solidFill>
                      <a:schemeClr val="accent4">
                        <a:lumMod val="20000"/>
                        <a:lumOff val="80000"/>
                      </a:schemeClr>
                    </a:solidFill>
                  </a:tcPr>
                </a:tc>
                <a:tc>
                  <a:txBody>
                    <a:bodyPr/>
                    <a:lstStyle/>
                    <a:p>
                      <a:r>
                        <a:rPr lang="en-US" sz="1600" dirty="0" smtClean="0"/>
                        <a:t>83%</a:t>
                      </a:r>
                      <a:endParaRPr lang="en-US" sz="1600" dirty="0"/>
                    </a:p>
                  </a:txBody>
                  <a:tcPr>
                    <a:lnR w="28575" cap="flat" cmpd="sng" algn="ctr">
                      <a:solidFill>
                        <a:srgbClr val="FF0000"/>
                      </a:solidFill>
                      <a:prstDash val="solid"/>
                      <a:round/>
                      <a:headEnd type="none" w="med" len="med"/>
                      <a:tailEnd type="none" w="med" len="med"/>
                    </a:lnR>
                    <a:lnB w="28575" cap="flat" cmpd="sng" algn="ctr">
                      <a:solidFill>
                        <a:srgbClr val="FF0000"/>
                      </a:solidFill>
                      <a:prstDash val="solid"/>
                      <a:round/>
                      <a:headEnd type="none" w="med" len="med"/>
                      <a:tailEnd type="none" w="med" len="med"/>
                    </a:lnB>
                    <a:solidFill>
                      <a:schemeClr val="accent4">
                        <a:lumMod val="20000"/>
                        <a:lumOff val="80000"/>
                      </a:schemeClr>
                    </a:solidFill>
                  </a:tcPr>
                </a:tc>
              </a:tr>
              <a:tr h="568498">
                <a:tc>
                  <a:txBody>
                    <a:bodyPr/>
                    <a:lstStyle/>
                    <a:p>
                      <a:r>
                        <a:rPr lang="en-US" sz="1600" dirty="0" smtClean="0"/>
                        <a:t>6a. Team reviewed how close</a:t>
                      </a:r>
                      <a:r>
                        <a:rPr lang="en-US" sz="1600" baseline="0" dirty="0" smtClean="0"/>
                        <a:t> youth/family are to achieving vision, mission or wraparound team goal</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c>
                  <a:txBody>
                    <a:bodyPr/>
                    <a:lstStyle/>
                    <a:p>
                      <a:r>
                        <a:rPr lang="en-US" sz="1600" dirty="0" smtClean="0"/>
                        <a:t>TOM</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c>
                  <a:txBody>
                    <a:bodyPr/>
                    <a:lstStyle/>
                    <a:p>
                      <a:r>
                        <a:rPr lang="en-US" sz="1600" dirty="0" smtClean="0"/>
                        <a:t>82%</a:t>
                      </a:r>
                      <a:endParaRPr lang="en-US" sz="1600" dirty="0"/>
                    </a:p>
                  </a:txBody>
                  <a:tcPr>
                    <a:lnT w="28575" cap="flat" cmpd="sng" algn="ctr">
                      <a:solidFill>
                        <a:srgbClr val="FF0000"/>
                      </a:solidFill>
                      <a:prstDash val="solid"/>
                      <a:round/>
                      <a:headEnd type="none" w="med" len="med"/>
                      <a:tailEnd type="none" w="med" len="med"/>
                    </a:lnT>
                    <a:solidFill>
                      <a:schemeClr val="accent4">
                        <a:lumMod val="60000"/>
                        <a:lumOff val="40000"/>
                      </a:schemeClr>
                    </a:solidFill>
                  </a:tcPr>
                </a:tc>
              </a:tr>
              <a:tr h="568498">
                <a:tc>
                  <a:txBody>
                    <a:bodyPr/>
                    <a:lstStyle/>
                    <a:p>
                      <a:r>
                        <a:rPr lang="en-US" sz="1600" dirty="0" smtClean="0"/>
                        <a:t>B22. At each team mtg,</a:t>
                      </a:r>
                      <a:r>
                        <a:rPr lang="en-US" sz="1600" baseline="0" dirty="0" smtClean="0"/>
                        <a:t> my family and I give feedback on how well wraparound is working for us</a:t>
                      </a:r>
                      <a:endParaRPr lang="en-US" sz="1600" dirty="0" smtClean="0"/>
                    </a:p>
                  </a:txBody>
                  <a:tcPr>
                    <a:solidFill>
                      <a:schemeClr val="accent4">
                        <a:lumMod val="60000"/>
                        <a:lumOff val="40000"/>
                      </a:schemeClr>
                    </a:solidFill>
                  </a:tcPr>
                </a:tc>
                <a:tc>
                  <a:txBody>
                    <a:bodyPr/>
                    <a:lstStyle/>
                    <a:p>
                      <a:r>
                        <a:rPr lang="en-US" sz="1600" dirty="0" smtClean="0"/>
                        <a:t>EZ</a:t>
                      </a:r>
                      <a:endParaRPr lang="en-US" sz="1600" dirty="0"/>
                    </a:p>
                  </a:txBody>
                  <a:tcPr>
                    <a:solidFill>
                      <a:schemeClr val="accent4">
                        <a:lumMod val="60000"/>
                        <a:lumOff val="40000"/>
                      </a:schemeClr>
                    </a:solidFill>
                  </a:tcPr>
                </a:tc>
                <a:tc>
                  <a:txBody>
                    <a:bodyPr/>
                    <a:lstStyle/>
                    <a:p>
                      <a:r>
                        <a:rPr lang="en-US" sz="1600" dirty="0" smtClean="0"/>
                        <a:t>87%</a:t>
                      </a:r>
                      <a:endParaRPr lang="en-US" sz="1600" dirty="0"/>
                    </a:p>
                  </a:txBody>
                  <a:tcPr>
                    <a:solidFill>
                      <a:schemeClr val="accent4">
                        <a:lumMod val="60000"/>
                        <a:lumOff val="40000"/>
                      </a:schemeClr>
                    </a:solidFill>
                  </a:tcPr>
                </a:tc>
              </a:tr>
              <a:tr h="568498">
                <a:tc>
                  <a:txBody>
                    <a:bodyPr/>
                    <a:lstStyle/>
                    <a:p>
                      <a:r>
                        <a:rPr lang="en-US" sz="1600" dirty="0" smtClean="0"/>
                        <a:t>6c. Team monitored progress</a:t>
                      </a:r>
                      <a:r>
                        <a:rPr lang="en-US" sz="1600" baseline="0" dirty="0" smtClean="0"/>
                        <a:t> toward meeting needs and achieving outcomes/goals since last meeting</a:t>
                      </a:r>
                      <a:endParaRPr lang="en-US" sz="1600" dirty="0"/>
                    </a:p>
                  </a:txBody>
                  <a:tcPr>
                    <a:solidFill>
                      <a:schemeClr val="accent4">
                        <a:lumMod val="20000"/>
                        <a:lumOff val="80000"/>
                      </a:schemeClr>
                    </a:solidFill>
                  </a:tcPr>
                </a:tc>
                <a:tc>
                  <a:txBody>
                    <a:bodyPr/>
                    <a:lstStyle/>
                    <a:p>
                      <a:r>
                        <a:rPr lang="en-US" sz="1600" dirty="0" smtClean="0"/>
                        <a:t>TOM</a:t>
                      </a:r>
                      <a:endParaRPr lang="en-US" sz="1600" dirty="0"/>
                    </a:p>
                  </a:txBody>
                  <a:tcPr>
                    <a:solidFill>
                      <a:schemeClr val="accent4">
                        <a:lumMod val="20000"/>
                        <a:lumOff val="80000"/>
                      </a:schemeClr>
                    </a:solidFill>
                  </a:tcPr>
                </a:tc>
                <a:tc>
                  <a:txBody>
                    <a:bodyPr/>
                    <a:lstStyle/>
                    <a:p>
                      <a:r>
                        <a:rPr lang="en-US" sz="1600" dirty="0" smtClean="0"/>
                        <a:t>96%</a:t>
                      </a:r>
                      <a:endParaRPr lang="en-US" sz="1600" dirty="0"/>
                    </a:p>
                  </a:txBody>
                  <a:tcPr>
                    <a:solidFill>
                      <a:schemeClr val="accent4">
                        <a:lumMod val="20000"/>
                        <a:lumOff val="80000"/>
                      </a:schemeClr>
                    </a:solidFill>
                  </a:tcPr>
                </a:tc>
              </a:tr>
              <a:tr h="568498">
                <a:tc>
                  <a:txBody>
                    <a:bodyPr/>
                    <a:lstStyle/>
                    <a:p>
                      <a:r>
                        <a:rPr lang="en-US" sz="1600" dirty="0" smtClean="0"/>
                        <a:t>B8. At every team mtg, wraparound team reviews progress that has been made toward meeting our</a:t>
                      </a:r>
                      <a:r>
                        <a:rPr lang="en-US" sz="1600" baseline="0" dirty="0" smtClean="0"/>
                        <a:t> needs</a:t>
                      </a:r>
                      <a:endParaRPr lang="en-US" sz="1600" dirty="0"/>
                    </a:p>
                  </a:txBody>
                  <a:tcPr>
                    <a:solidFill>
                      <a:schemeClr val="accent4">
                        <a:lumMod val="20000"/>
                        <a:lumOff val="80000"/>
                      </a:schemeClr>
                    </a:solidFill>
                  </a:tcPr>
                </a:tc>
                <a:tc>
                  <a:txBody>
                    <a:bodyPr/>
                    <a:lstStyle/>
                    <a:p>
                      <a:r>
                        <a:rPr lang="en-US" sz="1600" dirty="0" smtClean="0"/>
                        <a:t>EZ</a:t>
                      </a:r>
                      <a:endParaRPr lang="en-US" sz="1600" dirty="0"/>
                    </a:p>
                  </a:txBody>
                  <a:tcPr>
                    <a:solidFill>
                      <a:schemeClr val="accent4">
                        <a:lumMod val="20000"/>
                        <a:lumOff val="80000"/>
                      </a:schemeClr>
                    </a:solidFill>
                  </a:tcPr>
                </a:tc>
                <a:tc>
                  <a:txBody>
                    <a:bodyPr/>
                    <a:lstStyle/>
                    <a:p>
                      <a:r>
                        <a:rPr lang="en-US" sz="1600" dirty="0" smtClean="0"/>
                        <a:t>92%</a:t>
                      </a:r>
                    </a:p>
                    <a:p>
                      <a:endParaRPr lang="en-US" sz="1600" dirty="0"/>
                    </a:p>
                  </a:txBody>
                  <a:tcPr>
                    <a:solidFill>
                      <a:schemeClr val="accent4">
                        <a:lumMod val="20000"/>
                        <a:lumOff val="80000"/>
                      </a:schemeClr>
                    </a:solidFill>
                  </a:tcPr>
                </a:tc>
              </a:tr>
            </a:tbl>
          </a:graphicData>
        </a:graphic>
      </p:graphicFrame>
    </p:spTree>
    <p:extLst>
      <p:ext uri="{BB962C8B-B14F-4D97-AF65-F5344CB8AC3E}">
        <p14:creationId xmlns:p14="http://schemas.microsoft.com/office/powerpoint/2010/main" val="36367110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29400"/>
            <a:ext cx="9144000" cy="228690"/>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txBox="1">
            <a:spLocks noGrp="1"/>
          </p:cNvSpPr>
          <p:nvPr>
            <p:ph type="title"/>
          </p:nvPr>
        </p:nvSpPr>
        <p:spPr>
          <a:xfrm>
            <a:off x="1444622" y="2248213"/>
            <a:ext cx="4553644" cy="635000"/>
          </a:xfrm>
          <a:prstGeom prst="rect">
            <a:avLst/>
          </a:prstGeom>
        </p:spPr>
        <p:txBody>
          <a:bodyPr vert="horz" wrap="square" lIns="0" tIns="12700" rIns="0" bIns="0" rtlCol="0">
            <a:spAutoFit/>
          </a:bodyPr>
          <a:lstStyle/>
          <a:p>
            <a:pPr marL="12700">
              <a:lnSpc>
                <a:spcPct val="100000"/>
              </a:lnSpc>
              <a:spcBef>
                <a:spcPts val="100"/>
              </a:spcBef>
            </a:pPr>
            <a:r>
              <a:rPr sz="4000" b="1" spc="-5" dirty="0">
                <a:latin typeface="Carlito"/>
                <a:cs typeface="Carlito"/>
              </a:rPr>
              <a:t>APPENDICES</a:t>
            </a:r>
            <a:endParaRPr sz="4000" dirty="0">
              <a:latin typeface="Carlito"/>
              <a:cs typeface="Carlito"/>
            </a:endParaRPr>
          </a:p>
        </p:txBody>
      </p:sp>
      <p:sp>
        <p:nvSpPr>
          <p:cNvPr id="6" name="object 6"/>
          <p:cNvSpPr txBox="1"/>
          <p:nvPr/>
        </p:nvSpPr>
        <p:spPr>
          <a:xfrm>
            <a:off x="8543907" y="6693356"/>
            <a:ext cx="270510" cy="177613"/>
          </a:xfrm>
          <a:prstGeom prst="rect">
            <a:avLst/>
          </a:prstGeom>
        </p:spPr>
        <p:txBody>
          <a:bodyPr vert="horz" wrap="square" lIns="0" tIns="0" rIns="0" bIns="0" rtlCol="0">
            <a:spAutoFit/>
          </a:bodyPr>
          <a:lstStyle/>
          <a:p>
            <a:pPr>
              <a:lnSpc>
                <a:spcPts val="1330"/>
              </a:lnSpc>
            </a:pPr>
            <a:r>
              <a:rPr lang="en-US" spc="-5" dirty="0" smtClean="0">
                <a:solidFill>
                  <a:srgbClr val="FFFFFF"/>
                </a:solidFill>
                <a:latin typeface="Carlito"/>
                <a:cs typeface="Carlito"/>
              </a:rPr>
              <a:t>76</a:t>
            </a:r>
            <a:endParaRPr dirty="0">
              <a:latin typeface="Carlito"/>
              <a:cs typeface="Carlito"/>
            </a:endParaRPr>
          </a:p>
        </p:txBody>
      </p:sp>
      <p:sp>
        <p:nvSpPr>
          <p:cNvPr id="5" name="object 5"/>
          <p:cNvSpPr txBox="1"/>
          <p:nvPr/>
        </p:nvSpPr>
        <p:spPr>
          <a:xfrm>
            <a:off x="1343716" y="2927852"/>
            <a:ext cx="4654550" cy="1242648"/>
          </a:xfrm>
          <a:prstGeom prst="rect">
            <a:avLst/>
          </a:prstGeom>
        </p:spPr>
        <p:txBody>
          <a:bodyPr vert="horz" wrap="square" lIns="0" tIns="69850" rIns="0" bIns="0" rtlCol="0">
            <a:spAutoFit/>
          </a:bodyPr>
          <a:lstStyle/>
          <a:p>
            <a:pPr marL="570230" indent="-558165">
              <a:lnSpc>
                <a:spcPct val="100000"/>
              </a:lnSpc>
              <a:spcBef>
                <a:spcPts val="550"/>
              </a:spcBef>
              <a:buAutoNum type="alphaUcPeriod"/>
              <a:tabLst>
                <a:tab pos="570230" algn="l"/>
                <a:tab pos="570865" algn="l"/>
              </a:tabLst>
            </a:pPr>
            <a:r>
              <a:rPr sz="2400" spc="-5" dirty="0">
                <a:latin typeface="Carlito"/>
                <a:cs typeface="Carlito"/>
              </a:rPr>
              <a:t>Fidelity by Key</a:t>
            </a:r>
            <a:r>
              <a:rPr sz="2400" spc="-85" dirty="0">
                <a:latin typeface="Carlito"/>
                <a:cs typeface="Carlito"/>
              </a:rPr>
              <a:t> </a:t>
            </a:r>
            <a:r>
              <a:rPr sz="2400" spc="-5" dirty="0">
                <a:latin typeface="Carlito"/>
                <a:cs typeface="Carlito"/>
              </a:rPr>
              <a:t>Element/Subscale</a:t>
            </a:r>
            <a:endParaRPr sz="2400" dirty="0">
              <a:latin typeface="Carlito"/>
              <a:cs typeface="Carlito"/>
            </a:endParaRPr>
          </a:p>
          <a:p>
            <a:pPr marL="570230" indent="-544830">
              <a:lnSpc>
                <a:spcPct val="100000"/>
              </a:lnSpc>
              <a:spcBef>
                <a:spcPts val="495"/>
              </a:spcBef>
              <a:buAutoNum type="alphaUcPeriod"/>
              <a:tabLst>
                <a:tab pos="570230" algn="l"/>
                <a:tab pos="570865" algn="l"/>
              </a:tabLst>
            </a:pPr>
            <a:r>
              <a:rPr sz="2400" spc="-5" dirty="0" smtClean="0">
                <a:latin typeface="Carlito"/>
                <a:cs typeface="Carlito"/>
              </a:rPr>
              <a:t>Z-Scores</a:t>
            </a:r>
            <a:endParaRPr sz="2400" dirty="0">
              <a:latin typeface="Carlito"/>
              <a:cs typeface="Carlito"/>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txBox="1"/>
          <p:nvPr/>
        </p:nvSpPr>
        <p:spPr>
          <a:xfrm>
            <a:off x="1444622" y="2248213"/>
            <a:ext cx="4270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solidFill>
                  <a:srgbClr val="59595B"/>
                </a:solidFill>
                <a:latin typeface="Carlito"/>
                <a:cs typeface="Carlito"/>
              </a:rPr>
              <a:t>APPENDIX</a:t>
            </a:r>
            <a:r>
              <a:rPr sz="4000" b="1" spc="-90" dirty="0">
                <a:solidFill>
                  <a:srgbClr val="59595B"/>
                </a:solidFill>
                <a:latin typeface="Carlito"/>
                <a:cs typeface="Carlito"/>
              </a:rPr>
              <a:t> </a:t>
            </a:r>
            <a:r>
              <a:rPr sz="4000" b="1" dirty="0">
                <a:solidFill>
                  <a:srgbClr val="59595B"/>
                </a:solidFill>
                <a:latin typeface="Carlito"/>
                <a:cs typeface="Carlito"/>
              </a:rPr>
              <a:t>A</a:t>
            </a:r>
            <a:endParaRPr sz="4000" dirty="0">
              <a:latin typeface="Carlito"/>
              <a:cs typeface="Carlito"/>
            </a:endParaRPr>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77</a:t>
            </a:r>
            <a:endParaRPr sz="1800" dirty="0">
              <a:latin typeface="Carlito"/>
              <a:cs typeface="Carlito"/>
            </a:endParaRPr>
          </a:p>
        </p:txBody>
      </p:sp>
      <p:sp>
        <p:nvSpPr>
          <p:cNvPr id="5" name="object 5"/>
          <p:cNvSpPr txBox="1"/>
          <p:nvPr/>
        </p:nvSpPr>
        <p:spPr>
          <a:xfrm>
            <a:off x="1444622" y="2985002"/>
            <a:ext cx="56419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Fidelity by Key</a:t>
            </a:r>
            <a:r>
              <a:rPr sz="2400" spc="-85" dirty="0">
                <a:latin typeface="Carlito"/>
                <a:cs typeface="Carlito"/>
              </a:rPr>
              <a:t> </a:t>
            </a:r>
            <a:r>
              <a:rPr sz="2400" spc="-5" dirty="0">
                <a:latin typeface="Carlito"/>
                <a:cs typeface="Carlito"/>
              </a:rPr>
              <a:t>Element/Subscale</a:t>
            </a:r>
            <a:endParaRPr sz="2400" dirty="0">
              <a:latin typeface="Carlito"/>
              <a:cs typeface="Carlito"/>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893027504"/>
              </p:ext>
            </p:extLst>
          </p:nvPr>
        </p:nvGraphicFramePr>
        <p:xfrm>
          <a:off x="450851" y="908050"/>
          <a:ext cx="8360407" cy="5560129"/>
        </p:xfrm>
        <a:graphic>
          <a:graphicData uri="http://schemas.openxmlformats.org/drawingml/2006/table">
            <a:tbl>
              <a:tblPr firstRow="1" bandRow="1">
                <a:tableStyleId>{2D5ABB26-0587-4C30-8999-92F81FD0307C}</a:tableStyleId>
              </a:tblPr>
              <a:tblGrid>
                <a:gridCol w="1711325"/>
                <a:gridCol w="931544"/>
                <a:gridCol w="931544"/>
                <a:gridCol w="931544"/>
                <a:gridCol w="931545"/>
                <a:gridCol w="931545"/>
                <a:gridCol w="931545"/>
                <a:gridCol w="1059815"/>
              </a:tblGrid>
              <a:tr h="336899">
                <a:tc>
                  <a:txBody>
                    <a:bodyPr/>
                    <a:lstStyle/>
                    <a:p>
                      <a:pPr>
                        <a:lnSpc>
                          <a:spcPct val="100000"/>
                        </a:lnSpc>
                      </a:pPr>
                      <a:endParaRPr sz="1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415290">
                        <a:lnSpc>
                          <a:spcPct val="100000"/>
                        </a:lnSpc>
                        <a:spcBef>
                          <a:spcPts val="565"/>
                        </a:spcBef>
                      </a:pPr>
                      <a:r>
                        <a:rPr sz="1200" b="1" dirty="0">
                          <a:solidFill>
                            <a:srgbClr val="FFFFFF"/>
                          </a:solidFill>
                          <a:latin typeface="Carlito"/>
                          <a:cs typeface="Carlito"/>
                        </a:rPr>
                        <a:t>N</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Total</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ET</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38455">
                        <a:lnSpc>
                          <a:spcPct val="100000"/>
                        </a:lnSpc>
                        <a:spcBef>
                          <a:spcPts val="565"/>
                        </a:spcBef>
                      </a:pPr>
                      <a:r>
                        <a:rPr sz="1200" b="1" spc="-5" dirty="0">
                          <a:solidFill>
                            <a:srgbClr val="FFFFFF"/>
                          </a:solidFill>
                          <a:latin typeface="Carlito"/>
                          <a:cs typeface="Carlito"/>
                        </a:rPr>
                        <a:t>NCS</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NB</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65"/>
                        </a:spcBef>
                      </a:pPr>
                      <a:r>
                        <a:rPr sz="1200" b="1" spc="-5" dirty="0">
                          <a:solidFill>
                            <a:srgbClr val="FFFFFF"/>
                          </a:solidFill>
                          <a:latin typeface="Carlito"/>
                          <a:cs typeface="Carlito"/>
                        </a:rPr>
                        <a:t>OB</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46075" marR="121920">
                        <a:lnSpc>
                          <a:spcPct val="100000"/>
                        </a:lnSpc>
                        <a:spcBef>
                          <a:spcPts val="565"/>
                        </a:spcBef>
                      </a:pPr>
                      <a:r>
                        <a:rPr sz="1200" b="1" spc="-5" dirty="0">
                          <a:solidFill>
                            <a:srgbClr val="FFFFFF"/>
                          </a:solidFill>
                          <a:latin typeface="Carlito"/>
                          <a:cs typeface="Carlito"/>
                        </a:rPr>
                        <a:t>SFD</a:t>
                      </a:r>
                      <a:endParaRPr sz="1200" dirty="0">
                        <a:latin typeface="Carlito"/>
                        <a:cs typeface="Carlito"/>
                      </a:endParaRPr>
                    </a:p>
                  </a:txBody>
                  <a:tcPr marL="0" marR="0" marT="7175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07249">
                <a:tc>
                  <a:txBody>
                    <a:bodyPr/>
                    <a:lstStyle/>
                    <a:p>
                      <a:pPr marL="9525">
                        <a:lnSpc>
                          <a:spcPct val="100000"/>
                        </a:lnSpc>
                        <a:spcBef>
                          <a:spcPts val="525"/>
                        </a:spcBef>
                      </a:pPr>
                      <a:r>
                        <a:rPr sz="1100" spc="-5" dirty="0">
                          <a:latin typeface="Carlito"/>
                          <a:cs typeface="Carlito"/>
                        </a:rPr>
                        <a:t>Coastal</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Plymouth</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RVW</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sz="1100" spc="-5" dirty="0" smtClean="0">
                          <a:latin typeface="Carlito"/>
                          <a:cs typeface="Carlito"/>
                        </a:rPr>
                        <a:t>5</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Springfield</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6">
                <a:tc>
                  <a:txBody>
                    <a:bodyPr/>
                    <a:lstStyle/>
                    <a:p>
                      <a:pPr marL="9525">
                        <a:lnSpc>
                          <a:spcPct val="100000"/>
                        </a:lnSpc>
                        <a:spcBef>
                          <a:spcPts val="525"/>
                        </a:spcBef>
                      </a:pPr>
                      <a:r>
                        <a:rPr sz="1100" spc="-5" dirty="0">
                          <a:latin typeface="Carlito"/>
                          <a:cs typeface="Carlito"/>
                        </a:rPr>
                        <a:t>Brockton</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Holyoke</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New</a:t>
                      </a:r>
                      <a:r>
                        <a:rPr sz="1100" spc="-10" dirty="0">
                          <a:latin typeface="Carlito"/>
                          <a:cs typeface="Carlito"/>
                        </a:rPr>
                        <a:t> </a:t>
                      </a:r>
                      <a:r>
                        <a:rPr sz="1100" spc="-5" dirty="0">
                          <a:latin typeface="Carlito"/>
                          <a:cs typeface="Carlito"/>
                        </a:rPr>
                        <a:t>Bedford</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Lawrence</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Lynn</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CSR</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Greenfield</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Attleboro</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80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dirty="0">
                          <a:latin typeface="Carlito"/>
                          <a:cs typeface="Carlito"/>
                        </a:rPr>
                        <a:t>N</a:t>
                      </a:r>
                      <a:r>
                        <a:rPr sz="1100" spc="-10" dirty="0">
                          <a:latin typeface="Carlito"/>
                          <a:cs typeface="Carlito"/>
                        </a:rPr>
                        <a:t> </a:t>
                      </a:r>
                      <a:r>
                        <a:rPr sz="1100" spc="-5" dirty="0">
                          <a:latin typeface="Carlito"/>
                          <a:cs typeface="Carlito"/>
                        </a:rPr>
                        <a:t>Central</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Worcester</a:t>
                      </a:r>
                      <a:r>
                        <a:rPr sz="1100" spc="-10" dirty="0">
                          <a:latin typeface="Carlito"/>
                          <a:cs typeface="Carlito"/>
                        </a:rPr>
                        <a:t> </a:t>
                      </a:r>
                      <a:r>
                        <a:rPr sz="1100" dirty="0">
                          <a:latin typeface="Carlito"/>
                          <a:cs typeface="Carlito"/>
                        </a:rPr>
                        <a:t>W</a:t>
                      </a: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smtClean="0">
                          <a:latin typeface="Carlito"/>
                          <a:cs typeface="Carlito"/>
                        </a:rPr>
                        <a:t>2</a:t>
                      </a:r>
                      <a:r>
                        <a:rPr lang="en-US" sz="1100" spc="-5" dirty="0" smtClean="0">
                          <a:latin typeface="Carlito"/>
                          <a:cs typeface="Carlito"/>
                        </a:rPr>
                        <a:t>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9525">
                        <a:lnSpc>
                          <a:spcPct val="100000"/>
                        </a:lnSpc>
                        <a:spcBef>
                          <a:spcPts val="525"/>
                        </a:spcBef>
                      </a:pPr>
                      <a:r>
                        <a:rPr sz="1100" spc="-5" dirty="0">
                          <a:latin typeface="Carlito"/>
                          <a:cs typeface="Carlito"/>
                        </a:rPr>
                        <a:t>Worcester</a:t>
                      </a:r>
                      <a:r>
                        <a:rPr sz="1100" spc="-10" dirty="0">
                          <a:latin typeface="Carlito"/>
                          <a:cs typeface="Carlito"/>
                        </a:rPr>
                        <a:t> </a:t>
                      </a:r>
                      <a:r>
                        <a:rPr sz="1100" dirty="0">
                          <a:latin typeface="Carlito"/>
                          <a:cs typeface="Carlito"/>
                        </a:rPr>
                        <a:t>E</a:t>
                      </a: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25"/>
                        </a:spcBef>
                      </a:pPr>
                      <a:r>
                        <a:rPr lang="en-US" sz="1100" spc="-5" dirty="0" smtClean="0">
                          <a:latin typeface="Carlito"/>
                          <a:cs typeface="Carlito"/>
                        </a:rPr>
                        <a:t>57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25"/>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25"/>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25"/>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7249">
                <a:tc>
                  <a:txBody>
                    <a:bodyPr/>
                    <a:lstStyle/>
                    <a:p>
                      <a:pPr marL="9525">
                        <a:lnSpc>
                          <a:spcPct val="100000"/>
                        </a:lnSpc>
                        <a:spcBef>
                          <a:spcPts val="525"/>
                        </a:spcBef>
                      </a:pPr>
                      <a:r>
                        <a:rPr sz="1100" spc="-5" dirty="0">
                          <a:latin typeface="Carlito"/>
                          <a:cs typeface="Carlito"/>
                        </a:rPr>
                        <a:t>Malden</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93065">
                        <a:lnSpc>
                          <a:spcPct val="100000"/>
                        </a:lnSpc>
                        <a:spcBef>
                          <a:spcPts val="525"/>
                        </a:spcBef>
                      </a:pPr>
                      <a:r>
                        <a:rPr sz="1100" spc="-5" dirty="0">
                          <a:latin typeface="Carlito"/>
                          <a:cs typeface="Carlito"/>
                        </a:rPr>
                        <a:t>20</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sz="1100" spc="-5" dirty="0" smtClean="0">
                          <a:latin typeface="Carlito"/>
                          <a:cs typeface="Carlito"/>
                        </a:rPr>
                        <a:t>6</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25"/>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25"/>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25"/>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25"/>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7249">
                <a:tc>
                  <a:txBody>
                    <a:bodyPr/>
                    <a:lstStyle/>
                    <a:p>
                      <a:pPr marL="85725">
                        <a:lnSpc>
                          <a:spcPct val="100000"/>
                        </a:lnSpc>
                        <a:spcBef>
                          <a:spcPts val="325"/>
                        </a:spcBef>
                      </a:pPr>
                      <a:r>
                        <a:rPr sz="1400" b="1" spc="-5" dirty="0">
                          <a:latin typeface="Carlito"/>
                          <a:cs typeface="Carlito"/>
                        </a:rPr>
                        <a:t>ALL</a:t>
                      </a:r>
                      <a:endParaRPr sz="14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pPr>
                      <a:r>
                        <a:rPr lang="en-US" sz="1200" b="1" dirty="0" smtClean="0">
                          <a:latin typeface="Carlito"/>
                          <a:cs typeface="Times New Roman"/>
                        </a:rPr>
                        <a:t>614</a:t>
                      </a:r>
                      <a:endParaRPr sz="1200" b="1" dirty="0">
                        <a:latin typeface="Carlito"/>
                        <a:cs typeface="Times New Roman"/>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25"/>
                        </a:spcBef>
                      </a:pPr>
                      <a:r>
                        <a:rPr lang="en-US" sz="1200" b="1" spc="-5" dirty="0" smtClean="0">
                          <a:latin typeface="Carlito"/>
                          <a:cs typeface="Carlito"/>
                        </a:rPr>
                        <a:t>70</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25"/>
                        </a:spcBef>
                      </a:pPr>
                      <a:r>
                        <a:rPr sz="1200" b="1" spc="-5" dirty="0" smtClean="0">
                          <a:latin typeface="Carlito"/>
                          <a:cs typeface="Carlito"/>
                        </a:rPr>
                        <a:t>6</a:t>
                      </a:r>
                      <a:r>
                        <a:rPr lang="en-US" sz="1200" b="1" spc="-5" dirty="0" smtClean="0">
                          <a:latin typeface="Carlito"/>
                          <a:cs typeface="Carlito"/>
                        </a:rPr>
                        <a:t>9</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a:lnSpc>
                          <a:spcPct val="100000"/>
                        </a:lnSpc>
                        <a:spcBef>
                          <a:spcPts val="325"/>
                        </a:spcBef>
                      </a:pPr>
                      <a:r>
                        <a:rPr lang="en-US" sz="1200" b="1" spc="-5" dirty="0" smtClean="0">
                          <a:latin typeface="Carlito"/>
                          <a:cs typeface="Carlito"/>
                        </a:rPr>
                        <a:t>59</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25"/>
                        </a:spcBef>
                      </a:pPr>
                      <a:r>
                        <a:rPr lang="en-US" sz="1200" b="1" spc="-5" dirty="0" smtClean="0">
                          <a:latin typeface="Carlito"/>
                          <a:cs typeface="Carlito"/>
                        </a:rPr>
                        <a:t>72</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25"/>
                        </a:spcBef>
                      </a:pPr>
                      <a:r>
                        <a:rPr lang="en-US" sz="1200" b="1" spc="-5" dirty="0" smtClean="0">
                          <a:latin typeface="Carlito"/>
                          <a:cs typeface="Carlito"/>
                        </a:rPr>
                        <a:t>74</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marR="121920">
                        <a:lnSpc>
                          <a:spcPct val="100000"/>
                        </a:lnSpc>
                        <a:spcBef>
                          <a:spcPts val="325"/>
                        </a:spcBef>
                      </a:pPr>
                      <a:r>
                        <a:rPr sz="1200" b="1" spc="-5" dirty="0" smtClean="0">
                          <a:latin typeface="Carlito"/>
                          <a:cs typeface="Carlito"/>
                        </a:rPr>
                        <a:t>7</a:t>
                      </a:r>
                      <a:r>
                        <a:rPr lang="en-US" sz="1200" b="1" spc="-5" dirty="0" smtClean="0">
                          <a:latin typeface="Carlito"/>
                          <a:cs typeface="Carlito"/>
                        </a:rPr>
                        <a:t>4</a:t>
                      </a:r>
                      <a:r>
                        <a:rPr sz="1200" b="1" spc="-5" dirty="0" smtClean="0">
                          <a:latin typeface="Carlito"/>
                          <a:cs typeface="Carlito"/>
                        </a:rPr>
                        <a:t>%</a:t>
                      </a:r>
                      <a:endParaRPr sz="1200" dirty="0">
                        <a:latin typeface="Carlito"/>
                        <a:cs typeface="Carlito"/>
                      </a:endParaRPr>
                    </a:p>
                  </a:txBody>
                  <a:tcPr marL="0" marR="0" marT="4127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r>
            </a:tbl>
          </a:graphicData>
        </a:graphic>
      </p:graphicFrame>
      <p:sp>
        <p:nvSpPr>
          <p:cNvPr id="3" name="object 3"/>
          <p:cNvSpPr txBox="1">
            <a:spLocks noGrp="1"/>
          </p:cNvSpPr>
          <p:nvPr>
            <p:ph type="title"/>
          </p:nvPr>
        </p:nvSpPr>
        <p:spPr>
          <a:xfrm>
            <a:off x="2157566" y="157480"/>
            <a:ext cx="6148234"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 Key</a:t>
            </a:r>
            <a:r>
              <a:rPr sz="4000" spc="-90" dirty="0"/>
              <a:t> </a:t>
            </a:r>
            <a:r>
              <a:rPr sz="4000" spc="-5" dirty="0"/>
              <a:t>Element</a:t>
            </a:r>
            <a:endParaRPr sz="4000" dirty="0"/>
          </a:p>
        </p:txBody>
      </p:sp>
      <p:sp>
        <p:nvSpPr>
          <p:cNvPr id="4" name="object 4"/>
          <p:cNvSpPr/>
          <p:nvPr/>
        </p:nvSpPr>
        <p:spPr>
          <a:xfrm>
            <a:off x="214351" y="76735"/>
            <a:ext cx="1676550" cy="686975"/>
          </a:xfrm>
          <a:prstGeom prst="rect">
            <a:avLst/>
          </a:prstGeom>
          <a:blipFill>
            <a:blip r:embed="rId2" cstate="print"/>
            <a:stretch>
              <a:fillRect/>
            </a:stretch>
          </a:blipFill>
        </p:spPr>
        <p:txBody>
          <a:bodyPr wrap="square" lIns="0" tIns="0" rIns="0" bIns="0" rtlCol="0"/>
          <a:lstStyle/>
          <a:p>
            <a:endParaRPr dirty="0"/>
          </a:p>
        </p:txBody>
      </p:sp>
      <p:sp>
        <p:nvSpPr>
          <p:cNvPr id="6"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78</a:t>
            </a:r>
            <a:endParaRPr sz="1800" dirty="0">
              <a:latin typeface="Carlito"/>
              <a:cs typeface="Carlito"/>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3773543028"/>
              </p:ext>
            </p:extLst>
          </p:nvPr>
        </p:nvGraphicFramePr>
        <p:xfrm>
          <a:off x="450851" y="851032"/>
          <a:ext cx="8360407" cy="5641208"/>
        </p:xfrm>
        <a:graphic>
          <a:graphicData uri="http://schemas.openxmlformats.org/drawingml/2006/table">
            <a:tbl>
              <a:tblPr firstRow="1" bandRow="1">
                <a:tableStyleId>{2D5ABB26-0587-4C30-8999-92F81FD0307C}</a:tableStyleId>
              </a:tblPr>
              <a:tblGrid>
                <a:gridCol w="1711325"/>
                <a:gridCol w="931544"/>
                <a:gridCol w="931544"/>
                <a:gridCol w="931544"/>
                <a:gridCol w="931545"/>
                <a:gridCol w="931545"/>
                <a:gridCol w="931545"/>
                <a:gridCol w="1059815"/>
              </a:tblGrid>
              <a:tr h="326824">
                <a:tc>
                  <a:txBody>
                    <a:bodyPr/>
                    <a:lstStyle/>
                    <a:p>
                      <a:pPr>
                        <a:lnSpc>
                          <a:spcPct val="100000"/>
                        </a:lnSpc>
                      </a:pPr>
                      <a:endParaRPr sz="12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R="407670" algn="r">
                        <a:lnSpc>
                          <a:spcPct val="100000"/>
                        </a:lnSpc>
                        <a:spcBef>
                          <a:spcPts val="525"/>
                        </a:spcBef>
                      </a:pPr>
                      <a:r>
                        <a:rPr sz="1200" b="1" dirty="0">
                          <a:solidFill>
                            <a:srgbClr val="FFFFFF"/>
                          </a:solidFill>
                          <a:latin typeface="Carlito"/>
                          <a:cs typeface="Carlito"/>
                        </a:rPr>
                        <a:t>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38455">
                        <a:lnSpc>
                          <a:spcPct val="100000"/>
                        </a:lnSpc>
                        <a:spcBef>
                          <a:spcPts val="525"/>
                        </a:spcBef>
                      </a:pPr>
                      <a:r>
                        <a:rPr sz="1200" b="1" spc="-5" dirty="0">
                          <a:solidFill>
                            <a:srgbClr val="FFFFFF"/>
                          </a:solidFill>
                          <a:latin typeface="Carlito"/>
                          <a:cs typeface="Carlito"/>
                        </a:rPr>
                        <a:t>NCS</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NB</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algn="ctr">
                        <a:lnSpc>
                          <a:spcPct val="100000"/>
                        </a:lnSpc>
                        <a:spcBef>
                          <a:spcPts val="525"/>
                        </a:spcBef>
                      </a:pPr>
                      <a:r>
                        <a:rPr sz="1200" b="1" spc="-5" dirty="0">
                          <a:solidFill>
                            <a:srgbClr val="FFFFFF"/>
                          </a:solidFill>
                          <a:latin typeface="Carlito"/>
                          <a:cs typeface="Carlito"/>
                        </a:rPr>
                        <a:t>OB</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346075" marR="121920">
                        <a:lnSpc>
                          <a:spcPct val="100000"/>
                        </a:lnSpc>
                        <a:spcBef>
                          <a:spcPts val="525"/>
                        </a:spcBef>
                      </a:pPr>
                      <a:r>
                        <a:rPr sz="1200" b="1" spc="-5" dirty="0">
                          <a:solidFill>
                            <a:srgbClr val="FFFFFF"/>
                          </a:solidFill>
                          <a:latin typeface="Carlito"/>
                          <a:cs typeface="Carlito"/>
                        </a:rPr>
                        <a:t>SFD</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303574">
                <a:tc>
                  <a:txBody>
                    <a:bodyPr/>
                    <a:lstStyle/>
                    <a:p>
                      <a:pPr marL="9525">
                        <a:lnSpc>
                          <a:spcPct val="100000"/>
                        </a:lnSpc>
                        <a:spcBef>
                          <a:spcPts val="509"/>
                        </a:spcBef>
                      </a:pPr>
                      <a:r>
                        <a:rPr sz="1100" spc="-5" dirty="0">
                          <a:latin typeface="Carlito"/>
                          <a:cs typeface="Carlito"/>
                        </a:rPr>
                        <a:t>Fall</a:t>
                      </a:r>
                      <a:r>
                        <a:rPr sz="1100" spc="-10" dirty="0">
                          <a:latin typeface="Carlito"/>
                          <a:cs typeface="Carlito"/>
                        </a:rPr>
                        <a:t> </a:t>
                      </a:r>
                      <a:r>
                        <a:rPr sz="1100" spc="-5" dirty="0">
                          <a:latin typeface="Carlito"/>
                          <a:cs typeface="Carlito"/>
                        </a:rPr>
                        <a:t>River</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smtClean="0">
                          <a:latin typeface="Carlito"/>
                          <a:cs typeface="Carlito"/>
                        </a:rPr>
                        <a:t>2</a:t>
                      </a:r>
                      <a:r>
                        <a:rPr lang="en-US" sz="1100" spc="-5" dirty="0" smtClean="0">
                          <a:latin typeface="Carlito"/>
                          <a:cs typeface="Carlito"/>
                        </a:rPr>
                        <a:t>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Gandara</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Cambridge</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lang="en-US" sz="1100" spc="-5" dirty="0" smtClean="0">
                          <a:latin typeface="Carlito"/>
                          <a:cs typeface="Carlito"/>
                        </a:rPr>
                        <a:t>19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sz="1100" spc="-5" dirty="0" smtClean="0">
                          <a:latin typeface="Carlito"/>
                          <a:cs typeface="Carlito"/>
                        </a:rPr>
                        <a:t>6</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Cape</a:t>
                      </a:r>
                      <a:r>
                        <a:rPr sz="1100" spc="-10" dirty="0">
                          <a:latin typeface="Carlito"/>
                          <a:cs typeface="Carlito"/>
                        </a:rPr>
                        <a:t> </a:t>
                      </a:r>
                      <a:r>
                        <a:rPr sz="1100" spc="-5" dirty="0">
                          <a:latin typeface="Carlito"/>
                          <a:cs typeface="Carlito"/>
                        </a:rPr>
                        <a:t>Ann</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lang="en-US" sz="1100" spc="-5" dirty="0" smtClean="0">
                          <a:latin typeface="Carlito"/>
                          <a:cs typeface="Carlito"/>
                        </a:rPr>
                        <a:t>18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66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Haverhill</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dirty="0">
                          <a:latin typeface="Carlito"/>
                          <a:cs typeface="Carlito"/>
                        </a:rPr>
                        <a:t>C and</a:t>
                      </a:r>
                      <a:r>
                        <a:rPr sz="1100" spc="-15" dirty="0">
                          <a:latin typeface="Carlito"/>
                          <a:cs typeface="Carlito"/>
                        </a:rPr>
                        <a:t> </a:t>
                      </a:r>
                      <a:r>
                        <a:rPr sz="1100" dirty="0">
                          <a:latin typeface="Carlito"/>
                          <a:cs typeface="Carlito"/>
                        </a:rPr>
                        <a:t>I</a:t>
                      </a: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80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Walden</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422909" algn="r">
                        <a:lnSpc>
                          <a:spcPct val="100000"/>
                        </a:lnSpc>
                        <a:spcBef>
                          <a:spcPts val="509"/>
                        </a:spcBef>
                      </a:pPr>
                      <a:r>
                        <a:rPr lang="en-US" sz="1100" dirty="0" smtClean="0">
                          <a:latin typeface="Carlito"/>
                          <a:cs typeface="Carlito"/>
                        </a:rPr>
                        <a:t>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61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82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80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85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Dimock</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Lowell</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Harbor</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Arlington</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53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Pittsfield</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smtClean="0">
                          <a:latin typeface="Carlito"/>
                          <a:cs typeface="Carlito"/>
                        </a:rPr>
                        <a:t>2</a:t>
                      </a:r>
                      <a:r>
                        <a:rPr lang="en-US" sz="1100" spc="-5" dirty="0" smtClean="0">
                          <a:latin typeface="Carlito"/>
                          <a:cs typeface="Carlito"/>
                        </a:rPr>
                        <a:t>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6</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sz="1100" spc="-5" dirty="0" smtClean="0">
                          <a:latin typeface="Carlito"/>
                          <a:cs typeface="Carlito"/>
                        </a:rPr>
                        <a:t>5</a:t>
                      </a:r>
                      <a:r>
                        <a:rPr lang="en-US" sz="1100" spc="-5" dirty="0" smtClean="0">
                          <a:latin typeface="Carlito"/>
                          <a:cs typeface="Carlito"/>
                        </a:rPr>
                        <a:t>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66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Hyde</a:t>
                      </a:r>
                      <a:r>
                        <a:rPr sz="1100" spc="-10" dirty="0">
                          <a:latin typeface="Carlito"/>
                          <a:cs typeface="Carlito"/>
                        </a:rPr>
                        <a:t> </a:t>
                      </a:r>
                      <a:r>
                        <a:rPr sz="1100" spc="-5" dirty="0">
                          <a:latin typeface="Carlito"/>
                          <a:cs typeface="Carlito"/>
                        </a:rPr>
                        <a:t>Park</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55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69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spc="-5" dirty="0">
                          <a:latin typeface="Carlito"/>
                          <a:cs typeface="Carlito"/>
                        </a:rPr>
                        <a:t>Park</a:t>
                      </a:r>
                      <a:r>
                        <a:rPr sz="1100" spc="-10" dirty="0">
                          <a:latin typeface="Carlito"/>
                          <a:cs typeface="Carlito"/>
                        </a:rPr>
                        <a:t> </a:t>
                      </a:r>
                      <a:r>
                        <a:rPr sz="1100" spc="-5" dirty="0">
                          <a:latin typeface="Carlito"/>
                          <a:cs typeface="Carlito"/>
                        </a:rPr>
                        <a:t>Street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68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sz="1100" spc="-5" dirty="0" smtClean="0">
                          <a:latin typeface="Carlito"/>
                          <a:cs typeface="Carlito"/>
                        </a:rPr>
                        <a:t>6</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60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3574">
                <a:tc>
                  <a:txBody>
                    <a:bodyPr/>
                    <a:lstStyle/>
                    <a:p>
                      <a:pPr marL="9525">
                        <a:lnSpc>
                          <a:spcPct val="100000"/>
                        </a:lnSpc>
                        <a:spcBef>
                          <a:spcPts val="509"/>
                        </a:spcBef>
                      </a:pPr>
                      <a:r>
                        <a:rPr sz="1100" spc="-5" dirty="0">
                          <a:latin typeface="Carlito"/>
                          <a:cs typeface="Carlito"/>
                        </a:rPr>
                        <a:t>Framingham</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88620" algn="r">
                        <a:lnSpc>
                          <a:spcPct val="100000"/>
                        </a:lnSpc>
                        <a:spcBef>
                          <a:spcPts val="509"/>
                        </a:spcBef>
                      </a:pPr>
                      <a:r>
                        <a:rPr sz="1100" spc="-5" dirty="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a:lnSpc>
                          <a:spcPct val="100000"/>
                        </a:lnSpc>
                        <a:spcBef>
                          <a:spcPts val="509"/>
                        </a:spcBef>
                      </a:pPr>
                      <a:r>
                        <a:rPr lang="en-US" sz="1100" spc="-5" dirty="0" smtClean="0">
                          <a:latin typeface="Carlito"/>
                          <a:cs typeface="Carlito"/>
                        </a:rPr>
                        <a:t>55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509"/>
                        </a:spcBef>
                      </a:pPr>
                      <a:r>
                        <a:rPr lang="en-US" sz="1100" spc="-5" dirty="0" smtClean="0">
                          <a:latin typeface="Carlito"/>
                          <a:cs typeface="Carlito"/>
                        </a:rPr>
                        <a:t>74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339725" algn="r">
                        <a:lnSpc>
                          <a:spcPct val="100000"/>
                        </a:lnSpc>
                        <a:spcBef>
                          <a:spcPts val="509"/>
                        </a:spcBef>
                      </a:pPr>
                      <a:r>
                        <a:rPr lang="en-US" sz="1100" spc="-5" dirty="0" smtClean="0">
                          <a:latin typeface="Carlito"/>
                          <a:cs typeface="Carlito"/>
                        </a:rPr>
                        <a:t>75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341630" marR="121920">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r h="303574">
                <a:tc>
                  <a:txBody>
                    <a:bodyPr/>
                    <a:lstStyle/>
                    <a:p>
                      <a:pPr marL="9525">
                        <a:lnSpc>
                          <a:spcPct val="100000"/>
                        </a:lnSpc>
                        <a:spcBef>
                          <a:spcPts val="509"/>
                        </a:spcBef>
                      </a:pPr>
                      <a:r>
                        <a:rPr sz="1100" dirty="0">
                          <a:latin typeface="Carlito"/>
                          <a:cs typeface="Carlito"/>
                        </a:rPr>
                        <a:t>S</a:t>
                      </a:r>
                      <a:r>
                        <a:rPr sz="1100" spc="-10" dirty="0">
                          <a:latin typeface="Carlito"/>
                          <a:cs typeface="Carlito"/>
                        </a:rPr>
                        <a:t> </a:t>
                      </a:r>
                      <a:r>
                        <a:rPr sz="1100" spc="-5" dirty="0">
                          <a:latin typeface="Carlito"/>
                          <a:cs typeface="Carlito"/>
                        </a:rPr>
                        <a:t>Central</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88620" algn="r">
                        <a:lnSpc>
                          <a:spcPct val="100000"/>
                        </a:lnSpc>
                        <a:spcBef>
                          <a:spcPts val="509"/>
                        </a:spcBef>
                      </a:pPr>
                      <a:r>
                        <a:rPr lang="en-US" sz="1100" spc="-5" dirty="0" smtClean="0">
                          <a:latin typeface="Carlito"/>
                          <a:cs typeface="Carlito"/>
                        </a:rPr>
                        <a:t>13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a:lnSpc>
                          <a:spcPct val="100000"/>
                        </a:lnSpc>
                        <a:spcBef>
                          <a:spcPts val="509"/>
                        </a:spcBef>
                      </a:pPr>
                      <a:r>
                        <a:rPr lang="en-US" sz="1100" spc="-5" dirty="0" smtClean="0">
                          <a:latin typeface="Carlito"/>
                          <a:cs typeface="Carlito"/>
                        </a:rPr>
                        <a:t>57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339725" algn="r">
                        <a:lnSpc>
                          <a:spcPct val="100000"/>
                        </a:lnSpc>
                        <a:spcBef>
                          <a:spcPts val="509"/>
                        </a:spcBef>
                      </a:pPr>
                      <a:r>
                        <a:rPr lang="en-US" sz="1100" spc="-5" dirty="0" smtClean="0">
                          <a:latin typeface="Carlito"/>
                          <a:cs typeface="Carlito"/>
                        </a:rPr>
                        <a:t>76</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L="341630" marR="121920">
                        <a:lnSpc>
                          <a:spcPct val="100000"/>
                        </a:lnSpc>
                        <a:spcBef>
                          <a:spcPts val="509"/>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308744">
                <a:tc>
                  <a:txBody>
                    <a:bodyPr/>
                    <a:lstStyle/>
                    <a:p>
                      <a:pPr marL="85725">
                        <a:lnSpc>
                          <a:spcPct val="100000"/>
                        </a:lnSpc>
                        <a:spcBef>
                          <a:spcPts val="315"/>
                        </a:spcBef>
                      </a:pPr>
                      <a:r>
                        <a:rPr sz="1400" b="1" spc="-5" dirty="0">
                          <a:latin typeface="Carlito"/>
                          <a:cs typeface="Carlito"/>
                        </a:rPr>
                        <a:t>ALL</a:t>
                      </a:r>
                      <a:endParaRPr sz="1400"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b="1" dirty="0" smtClean="0">
                          <a:latin typeface="Carlito"/>
                          <a:cs typeface="Times New Roman"/>
                        </a:rPr>
                        <a:t>614</a:t>
                      </a:r>
                    </a:p>
                    <a:p>
                      <a:pPr>
                        <a:lnSpc>
                          <a:spcPct val="100000"/>
                        </a:lnSpc>
                      </a:pPr>
                      <a:endParaRPr sz="1200" dirty="0">
                        <a:latin typeface="Times New Roman"/>
                        <a:cs typeface="Times New Roman"/>
                      </a:endParaRPr>
                    </a:p>
                  </a:txBody>
                  <a:tcPr marL="0" marR="0" marT="9144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15"/>
                        </a:spcBef>
                      </a:pPr>
                      <a:r>
                        <a:rPr lang="en-US" sz="1200" b="1" spc="-5" dirty="0" smtClean="0">
                          <a:latin typeface="Carlito"/>
                          <a:cs typeface="Carlito"/>
                        </a:rPr>
                        <a:t>70</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15"/>
                        </a:spcBef>
                      </a:pPr>
                      <a:r>
                        <a:rPr sz="1200" b="1" spc="-5" dirty="0" smtClean="0">
                          <a:latin typeface="Carlito"/>
                          <a:cs typeface="Carlito"/>
                        </a:rPr>
                        <a:t>6</a:t>
                      </a:r>
                      <a:r>
                        <a:rPr lang="en-US" sz="1200" b="1" spc="-5" dirty="0" smtClean="0">
                          <a:latin typeface="Carlito"/>
                          <a:cs typeface="Carlito"/>
                        </a:rPr>
                        <a:t>9</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a:lnSpc>
                          <a:spcPct val="100000"/>
                        </a:lnSpc>
                        <a:spcBef>
                          <a:spcPts val="315"/>
                        </a:spcBef>
                      </a:pPr>
                      <a:r>
                        <a:rPr lang="en-US" sz="1200" b="1" spc="-5" dirty="0" smtClean="0">
                          <a:latin typeface="Carlito"/>
                          <a:cs typeface="Carlito"/>
                        </a:rPr>
                        <a:t>59</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algn="ctr">
                        <a:lnSpc>
                          <a:spcPct val="100000"/>
                        </a:lnSpc>
                        <a:spcBef>
                          <a:spcPts val="315"/>
                        </a:spcBef>
                      </a:pPr>
                      <a:r>
                        <a:rPr lang="en-US" sz="1200" b="1" spc="-5" dirty="0" smtClean="0">
                          <a:latin typeface="Carlito"/>
                          <a:cs typeface="Carlito"/>
                        </a:rPr>
                        <a:t>72</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R="306070" algn="r">
                        <a:lnSpc>
                          <a:spcPct val="100000"/>
                        </a:lnSpc>
                        <a:spcBef>
                          <a:spcPts val="315"/>
                        </a:spcBef>
                      </a:pPr>
                      <a:r>
                        <a:rPr lang="en-US" sz="1200" b="1" spc="-5" dirty="0" smtClean="0">
                          <a:latin typeface="Carlito"/>
                          <a:cs typeface="Carlito"/>
                        </a:rPr>
                        <a:t>74</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c>
                  <a:txBody>
                    <a:bodyPr/>
                    <a:lstStyle/>
                    <a:p>
                      <a:pPr marL="307340" marR="121920">
                        <a:lnSpc>
                          <a:spcPct val="100000"/>
                        </a:lnSpc>
                        <a:spcBef>
                          <a:spcPts val="315"/>
                        </a:spcBef>
                      </a:pPr>
                      <a:r>
                        <a:rPr sz="1200" b="1" spc="-5" dirty="0" smtClean="0">
                          <a:latin typeface="Carlito"/>
                          <a:cs typeface="Carlito"/>
                        </a:rPr>
                        <a:t>7</a:t>
                      </a:r>
                      <a:r>
                        <a:rPr lang="en-US" sz="1200" b="1" spc="-5" dirty="0" smtClean="0">
                          <a:latin typeface="Carlito"/>
                          <a:cs typeface="Carlito"/>
                        </a:rPr>
                        <a:t>4</a:t>
                      </a:r>
                      <a:r>
                        <a:rPr sz="1200" b="1" spc="-5" dirty="0" smtClean="0">
                          <a:latin typeface="Carlito"/>
                          <a:cs typeface="Carlito"/>
                        </a:rPr>
                        <a:t>%</a:t>
                      </a:r>
                      <a:endParaRPr sz="1200" dirty="0">
                        <a:latin typeface="Carlito"/>
                        <a:cs typeface="Carlito"/>
                      </a:endParaRPr>
                    </a:p>
                  </a:txBody>
                  <a:tcPr marL="0" marR="0" marT="0" marB="9144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D1E6"/>
                    </a:solidFill>
                  </a:tcPr>
                </a:tc>
              </a:tr>
            </a:tbl>
          </a:graphicData>
        </a:graphic>
      </p:graphicFrame>
      <p:sp>
        <p:nvSpPr>
          <p:cNvPr id="3" name="object 3"/>
          <p:cNvSpPr txBox="1">
            <a:spLocks noGrp="1"/>
          </p:cNvSpPr>
          <p:nvPr>
            <p:ph type="title"/>
          </p:nvPr>
        </p:nvSpPr>
        <p:spPr>
          <a:xfrm>
            <a:off x="2157566" y="157480"/>
            <a:ext cx="6453034"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 Key</a:t>
            </a:r>
            <a:r>
              <a:rPr sz="4000" spc="-90" dirty="0"/>
              <a:t> </a:t>
            </a:r>
            <a:r>
              <a:rPr sz="4000" spc="-5" dirty="0"/>
              <a:t>Element</a:t>
            </a:r>
            <a:endParaRPr sz="4000" dirty="0"/>
          </a:p>
        </p:txBody>
      </p:sp>
      <p:sp>
        <p:nvSpPr>
          <p:cNvPr id="4" name="object 4"/>
          <p:cNvSpPr/>
          <p:nvPr/>
        </p:nvSpPr>
        <p:spPr>
          <a:xfrm>
            <a:off x="312351" y="141847"/>
            <a:ext cx="1569265" cy="643014"/>
          </a:xfrm>
          <a:prstGeom prst="rect">
            <a:avLst/>
          </a:prstGeom>
          <a:blipFill>
            <a:blip r:embed="rId2" cstate="print"/>
            <a:stretch>
              <a:fillRect/>
            </a:stretch>
          </a:blipFill>
        </p:spPr>
        <p:txBody>
          <a:bodyPr wrap="square" lIns="0" tIns="0" rIns="0" bIns="0" rtlCol="0"/>
          <a:lstStyle/>
          <a:p>
            <a:endParaRPr dirty="0"/>
          </a:p>
        </p:txBody>
      </p:sp>
      <p:sp>
        <p:nvSpPr>
          <p:cNvPr id="6"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7"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79</a:t>
            </a:r>
            <a:endParaRPr sz="1800" dirty="0">
              <a:latin typeface="Carlito"/>
              <a:cs typeface="Carlito"/>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2520131772"/>
              </p:ext>
            </p:extLst>
          </p:nvPr>
        </p:nvGraphicFramePr>
        <p:xfrm>
          <a:off x="222249" y="908050"/>
          <a:ext cx="8701404" cy="5487579"/>
        </p:xfrm>
        <a:graphic>
          <a:graphicData uri="http://schemas.openxmlformats.org/drawingml/2006/table">
            <a:tbl>
              <a:tblPr firstRow="1" bandRow="1">
                <a:tableStyleId>{2D5ABB26-0587-4C30-8999-92F81FD0307C}</a:tableStyleId>
              </a:tblPr>
              <a:tblGrid>
                <a:gridCol w="1371600"/>
                <a:gridCol w="710564"/>
                <a:gridCol w="733425"/>
                <a:gridCol w="733425"/>
                <a:gridCol w="733425"/>
                <a:gridCol w="733425"/>
                <a:gridCol w="733425"/>
                <a:gridCol w="733425"/>
                <a:gridCol w="733425"/>
                <a:gridCol w="733425"/>
                <a:gridCol w="751840"/>
              </a:tblGrid>
              <a:tr h="326824">
                <a:tc>
                  <a:txBody>
                    <a:bodyPr/>
                    <a:lstStyle/>
                    <a:p>
                      <a:pPr>
                        <a:lnSpc>
                          <a:spcPct val="100000"/>
                        </a:lnSpc>
                      </a:pPr>
                      <a:endParaRPr sz="1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dirty="0">
                          <a:solidFill>
                            <a:srgbClr val="FFFFFF"/>
                          </a:solidFill>
                          <a:latin typeface="Carlito"/>
                          <a:cs typeface="Carlito"/>
                        </a:rPr>
                        <a:t>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KE</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TMA</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240029" algn="r">
                        <a:lnSpc>
                          <a:spcPct val="100000"/>
                        </a:lnSpc>
                        <a:spcBef>
                          <a:spcPts val="525"/>
                        </a:spcBef>
                      </a:pPr>
                      <a:r>
                        <a:rPr sz="1200" b="1" spc="-5" dirty="0">
                          <a:solidFill>
                            <a:srgbClr val="FFFFFF"/>
                          </a:solidFill>
                          <a:latin typeface="Carlito"/>
                          <a:cs typeface="Carlito"/>
                        </a:rPr>
                        <a:t>DSF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3045">
                        <a:lnSpc>
                          <a:spcPct val="100000"/>
                        </a:lnSpc>
                        <a:spcBef>
                          <a:spcPts val="525"/>
                        </a:spcBef>
                      </a:pPr>
                      <a:r>
                        <a:rPr sz="1200" b="1" spc="-5" dirty="0">
                          <a:solidFill>
                            <a:srgbClr val="FFFFFF"/>
                          </a:solidFill>
                          <a:latin typeface="Carlito"/>
                          <a:cs typeface="Carlito"/>
                        </a:rPr>
                        <a:t>BPN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40029">
                        <a:lnSpc>
                          <a:spcPct val="100000"/>
                        </a:lnSpc>
                        <a:spcBef>
                          <a:spcPts val="525"/>
                        </a:spcBef>
                      </a:pPr>
                      <a:r>
                        <a:rPr sz="1200" b="1" spc="-5" dirty="0">
                          <a:solidFill>
                            <a:srgbClr val="FFFFFF"/>
                          </a:solidFill>
                          <a:latin typeface="Carlito"/>
                          <a:cs typeface="Carlito"/>
                        </a:rPr>
                        <a:t>NCS</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1775">
                        <a:lnSpc>
                          <a:spcPct val="100000"/>
                        </a:lnSpc>
                        <a:spcBef>
                          <a:spcPts val="525"/>
                        </a:spcBef>
                      </a:pPr>
                      <a:r>
                        <a:rPr sz="1200" b="1" spc="-5" dirty="0">
                          <a:solidFill>
                            <a:srgbClr val="FFFFFF"/>
                          </a:solidFill>
                          <a:latin typeface="Carlito"/>
                          <a:cs typeface="Carlito"/>
                        </a:rPr>
                        <a:t>OBP</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12065" algn="ctr">
                        <a:lnSpc>
                          <a:spcPct val="100000"/>
                        </a:lnSpc>
                        <a:spcBef>
                          <a:spcPts val="525"/>
                        </a:spcBef>
                      </a:pPr>
                      <a:r>
                        <a:rPr sz="1200" b="1" spc="-5" dirty="0">
                          <a:solidFill>
                            <a:srgbClr val="FFFFFF"/>
                          </a:solidFill>
                          <a:latin typeface="Carlito"/>
                          <a:cs typeface="Carlito"/>
                        </a:rPr>
                        <a:t>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Coastal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dirty="0" smtClean="0">
                          <a:latin typeface="Carlito"/>
                          <a:cs typeface="Carlito"/>
                        </a:rPr>
                        <a:t>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CSR</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47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90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Greenfield</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Attleboro</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1">
                <a:tc>
                  <a:txBody>
                    <a:bodyPr/>
                    <a:lstStyle/>
                    <a:p>
                      <a:pPr>
                        <a:lnSpc>
                          <a:spcPct val="100000"/>
                        </a:lnSpc>
                        <a:spcBef>
                          <a:spcPts val="15"/>
                        </a:spcBef>
                      </a:pPr>
                      <a:endParaRPr sz="850" dirty="0">
                        <a:latin typeface="Times New Roman"/>
                        <a:cs typeface="Times New Roman"/>
                      </a:endParaRPr>
                    </a:p>
                    <a:p>
                      <a:pPr marL="8890">
                        <a:lnSpc>
                          <a:spcPts val="1295"/>
                        </a:lnSpc>
                      </a:pPr>
                      <a:r>
                        <a:rPr sz="1100" dirty="0">
                          <a:latin typeface="Carlito"/>
                          <a:cs typeface="Carlito"/>
                        </a:rPr>
                        <a:t>N</a:t>
                      </a:r>
                      <a:r>
                        <a:rPr sz="1100" spc="-10" dirty="0">
                          <a:latin typeface="Carlito"/>
                          <a:cs typeface="Carlito"/>
                        </a:rPr>
                        <a:t> </a:t>
                      </a:r>
                      <a:r>
                        <a:rPr sz="1100" spc="-5" dirty="0">
                          <a:latin typeface="Carlito"/>
                          <a:cs typeface="Carlito"/>
                        </a:rPr>
                        <a:t>Central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24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Worcester</a:t>
                      </a:r>
                      <a:r>
                        <a:rPr sz="1100" spc="-10" dirty="0">
                          <a:latin typeface="Carlito"/>
                          <a:cs typeface="Carlito"/>
                        </a:rPr>
                        <a:t> </a:t>
                      </a:r>
                      <a:r>
                        <a:rPr sz="1100" dirty="0">
                          <a:latin typeface="Carlito"/>
                          <a:cs typeface="Carlito"/>
                        </a:rPr>
                        <a:t>W</a:t>
                      </a: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Worcester</a:t>
                      </a:r>
                      <a:r>
                        <a:rPr sz="1100" spc="-10" dirty="0">
                          <a:latin typeface="Carlito"/>
                          <a:cs typeface="Carlito"/>
                        </a:rPr>
                        <a:t> </a:t>
                      </a:r>
                      <a:r>
                        <a:rPr sz="1100" dirty="0">
                          <a:latin typeface="Carlito"/>
                          <a:cs typeface="Carlito"/>
                        </a:rPr>
                        <a:t>E</a:t>
                      </a: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Malden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Fall</a:t>
                      </a:r>
                      <a:r>
                        <a:rPr sz="1100" spc="-10" dirty="0">
                          <a:latin typeface="Carlito"/>
                          <a:cs typeface="Carlito"/>
                        </a:rPr>
                        <a:t> </a:t>
                      </a:r>
                      <a:r>
                        <a:rPr sz="1100" spc="-5" dirty="0">
                          <a:latin typeface="Carlito"/>
                          <a:cs typeface="Carlito"/>
                        </a:rPr>
                        <a:t>River</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31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Gandara</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2</a:t>
                      </a:r>
                      <a:r>
                        <a:rPr lang="en-US" sz="1100" spc="-5" dirty="0" smtClean="0">
                          <a:latin typeface="Carlito"/>
                          <a:cs typeface="Carlito"/>
                        </a:rPr>
                        <a:t>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97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Cambridge</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51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Plymouth</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1</a:t>
                      </a:r>
                      <a:r>
                        <a:rPr lang="en-US" sz="1100" spc="-5" dirty="0" smtClean="0">
                          <a:latin typeface="Carlito"/>
                          <a:cs typeface="Carlito"/>
                        </a:rPr>
                        <a:t>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Cape</a:t>
                      </a:r>
                      <a:r>
                        <a:rPr sz="1100" spc="-10" dirty="0">
                          <a:latin typeface="Carlito"/>
                          <a:cs typeface="Carlito"/>
                        </a:rPr>
                        <a:t> </a:t>
                      </a:r>
                      <a:r>
                        <a:rPr sz="1100" spc="-5" dirty="0">
                          <a:latin typeface="Carlito"/>
                          <a:cs typeface="Carlito"/>
                        </a:rPr>
                        <a:t>Ann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14</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9</a:t>
                      </a:r>
                      <a:r>
                        <a:rPr lang="en-US" sz="1100" spc="-5" dirty="0" smtClean="0">
                          <a:latin typeface="Carlito"/>
                          <a:cs typeface="Carlito"/>
                        </a:rPr>
                        <a:t>0</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Haverhill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1</a:t>
                      </a:r>
                      <a:r>
                        <a:rPr lang="en-US" sz="1100" spc="-5" dirty="0" smtClean="0">
                          <a:latin typeface="Carlito"/>
                          <a:cs typeface="Carlito"/>
                        </a:rPr>
                        <a:t>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91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dirty="0">
                          <a:latin typeface="Carlito"/>
                          <a:cs typeface="Carlito"/>
                        </a:rPr>
                        <a:t>C and</a:t>
                      </a:r>
                      <a:r>
                        <a:rPr sz="1100" spc="-20" dirty="0">
                          <a:latin typeface="Carlito"/>
                          <a:cs typeface="Carlito"/>
                        </a:rPr>
                        <a:t> </a:t>
                      </a:r>
                      <a:r>
                        <a:rPr sz="1100" dirty="0">
                          <a:latin typeface="Carlito"/>
                          <a:cs typeface="Carlito"/>
                        </a:rPr>
                        <a:t>I</a:t>
                      </a: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28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07010" marR="12065">
                        <a:lnSpc>
                          <a:spcPct val="100000"/>
                        </a:lnSpc>
                        <a:spcBef>
                          <a:spcPts val="509"/>
                        </a:spcBef>
                      </a:pPr>
                      <a:r>
                        <a:rPr sz="1100" spc="-5" dirty="0">
                          <a:solidFill>
                            <a:schemeClr val="tx1"/>
                          </a:solidFill>
                          <a:latin typeface="Carlito"/>
                          <a:cs typeface="Carlito"/>
                        </a:rPr>
                        <a:t>100%</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Walden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marL="85090">
                        <a:lnSpc>
                          <a:spcPct val="100000"/>
                        </a:lnSpc>
                        <a:spcBef>
                          <a:spcPts val="315"/>
                        </a:spcBef>
                      </a:pPr>
                      <a:r>
                        <a:rPr sz="1400" b="1" spc="-5" dirty="0">
                          <a:latin typeface="Carlito"/>
                          <a:cs typeface="Carlito"/>
                        </a:rPr>
                        <a:t>ALL</a:t>
                      </a:r>
                      <a:endParaRPr sz="1400" dirty="0">
                        <a:latin typeface="Carlito"/>
                        <a:cs typeface="Carlito"/>
                      </a:endParaRPr>
                    </a:p>
                  </a:txBody>
                  <a:tcPr marL="0" marR="0" marT="400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dirty="0" smtClean="0">
                          <a:latin typeface="Carlito"/>
                          <a:cs typeface="Carlito"/>
                        </a:rPr>
                        <a:t>647</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latin typeface="Carlito"/>
                          <a:cs typeface="Carlito"/>
                        </a:rPr>
                        <a:t>8</a:t>
                      </a:r>
                      <a:r>
                        <a:rPr lang="en-US" sz="1100" b="1" spc="-5" dirty="0" smtClean="0">
                          <a:latin typeface="Carlito"/>
                          <a:cs typeface="Carlito"/>
                        </a:rPr>
                        <a:t>5</a:t>
                      </a:r>
                      <a:r>
                        <a:rPr sz="1100" b="1" spc="-5" dirty="0" smtClean="0">
                          <a:latin typeface="Carlito"/>
                          <a:cs typeface="Carlito"/>
                        </a:rPr>
                        <a:t>%</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7%</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spc="-5" dirty="0" smtClean="0">
                          <a:solidFill>
                            <a:schemeClr val="tx1"/>
                          </a:solidFill>
                          <a:latin typeface="Carlito"/>
                          <a:cs typeface="Carlito"/>
                        </a:rPr>
                        <a:t>69</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b="1" spc="-5" dirty="0" smtClean="0">
                          <a:solidFill>
                            <a:schemeClr val="tx1"/>
                          </a:solidFill>
                          <a:latin typeface="Carlito"/>
                          <a:cs typeface="Carlito"/>
                        </a:rPr>
                        <a:t>90</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b="1" spc="-5" dirty="0" smtClean="0">
                          <a:solidFill>
                            <a:schemeClr val="tx1"/>
                          </a:solidFill>
                          <a:latin typeface="Carlito"/>
                          <a:cs typeface="Carlito"/>
                        </a:rPr>
                        <a:t>77</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8</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2</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bl>
          </a:graphicData>
        </a:graphic>
      </p:graphicFrame>
      <p:sp>
        <p:nvSpPr>
          <p:cNvPr id="3" name="object 3"/>
          <p:cNvSpPr txBox="1">
            <a:spLocks noGrp="1"/>
          </p:cNvSpPr>
          <p:nvPr>
            <p:ph type="title"/>
          </p:nvPr>
        </p:nvSpPr>
        <p:spPr>
          <a:xfrm>
            <a:off x="2548081" y="157480"/>
            <a:ext cx="5681519"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a:t>
            </a:r>
            <a:r>
              <a:rPr sz="4000" spc="-90" dirty="0"/>
              <a:t> </a:t>
            </a:r>
            <a:r>
              <a:rPr sz="4000" spc="-5" dirty="0"/>
              <a:t>Subscale</a:t>
            </a:r>
            <a:endParaRPr sz="4000" dirty="0"/>
          </a:p>
        </p:txBody>
      </p:sp>
      <p:sp>
        <p:nvSpPr>
          <p:cNvPr id="4" name="object 4"/>
          <p:cNvSpPr/>
          <p:nvPr/>
        </p:nvSpPr>
        <p:spPr>
          <a:xfrm>
            <a:off x="173949" y="155745"/>
            <a:ext cx="1536282" cy="674037"/>
          </a:xfrm>
          <a:prstGeom prst="rect">
            <a:avLst/>
          </a:prstGeom>
          <a:blipFill>
            <a:blip r:embed="rId2" cstate="print"/>
            <a:stretch>
              <a:fillRect/>
            </a:stretch>
          </a:blipFill>
        </p:spPr>
        <p:txBody>
          <a:bodyPr wrap="square" lIns="0" tIns="0" rIns="0" bIns="0" rtlCol="0"/>
          <a:lstStyle/>
          <a:p>
            <a:endParaRPr dirty="0"/>
          </a:p>
        </p:txBody>
      </p:sp>
      <p:sp>
        <p:nvSpPr>
          <p:cNvPr id="5"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6"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80</a:t>
            </a:r>
            <a:endParaRPr sz="1800" dirty="0">
              <a:latin typeface="Carlito"/>
              <a:cs typeface="Carlito"/>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659096886"/>
              </p:ext>
            </p:extLst>
          </p:nvPr>
        </p:nvGraphicFramePr>
        <p:xfrm>
          <a:off x="222249" y="908050"/>
          <a:ext cx="8701404" cy="5487579"/>
        </p:xfrm>
        <a:graphic>
          <a:graphicData uri="http://schemas.openxmlformats.org/drawingml/2006/table">
            <a:tbl>
              <a:tblPr firstRow="1" bandRow="1">
                <a:tableStyleId>{2D5ABB26-0587-4C30-8999-92F81FD0307C}</a:tableStyleId>
              </a:tblPr>
              <a:tblGrid>
                <a:gridCol w="1371600"/>
                <a:gridCol w="710564"/>
                <a:gridCol w="733425"/>
                <a:gridCol w="733425"/>
                <a:gridCol w="733425"/>
                <a:gridCol w="733425"/>
                <a:gridCol w="733425"/>
                <a:gridCol w="733425"/>
                <a:gridCol w="733425"/>
                <a:gridCol w="733425"/>
                <a:gridCol w="751840"/>
              </a:tblGrid>
              <a:tr h="326824">
                <a:tc>
                  <a:txBody>
                    <a:bodyPr/>
                    <a:lstStyle/>
                    <a:p>
                      <a:pPr>
                        <a:lnSpc>
                          <a:spcPct val="100000"/>
                        </a:lnSpc>
                      </a:pPr>
                      <a:endParaRPr sz="1100" dirty="0">
                        <a:latin typeface="Times New Roman"/>
                        <a:cs typeface="Times New Roman"/>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dirty="0">
                          <a:solidFill>
                            <a:srgbClr val="FFFFFF"/>
                          </a:solidFill>
                          <a:latin typeface="Carlito"/>
                          <a:cs typeface="Carlito"/>
                        </a:rPr>
                        <a:t>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Total</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KE</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TMA</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algn="ctr">
                        <a:lnSpc>
                          <a:spcPct val="100000"/>
                        </a:lnSpc>
                        <a:spcBef>
                          <a:spcPts val="525"/>
                        </a:spcBef>
                      </a:pPr>
                      <a:r>
                        <a:rPr sz="1200" b="1" spc="-5" dirty="0">
                          <a:solidFill>
                            <a:srgbClr val="FFFFFF"/>
                          </a:solidFill>
                          <a:latin typeface="Carlito"/>
                          <a:cs typeface="Carlito"/>
                        </a:rPr>
                        <a:t>ET</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240029" algn="r">
                        <a:lnSpc>
                          <a:spcPct val="100000"/>
                        </a:lnSpc>
                        <a:spcBef>
                          <a:spcPts val="525"/>
                        </a:spcBef>
                      </a:pPr>
                      <a:r>
                        <a:rPr sz="1200" b="1" spc="-5" dirty="0">
                          <a:solidFill>
                            <a:srgbClr val="FFFFFF"/>
                          </a:solidFill>
                          <a:latin typeface="Carlito"/>
                          <a:cs typeface="Carlito"/>
                        </a:rPr>
                        <a:t>DSF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3045">
                        <a:lnSpc>
                          <a:spcPct val="100000"/>
                        </a:lnSpc>
                        <a:spcBef>
                          <a:spcPts val="525"/>
                        </a:spcBef>
                      </a:pPr>
                      <a:r>
                        <a:rPr sz="1200" b="1" spc="-5" dirty="0">
                          <a:solidFill>
                            <a:srgbClr val="FFFFFF"/>
                          </a:solidFill>
                          <a:latin typeface="Carlito"/>
                          <a:cs typeface="Carlito"/>
                        </a:rPr>
                        <a:t>BPN</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40029">
                        <a:lnSpc>
                          <a:spcPct val="100000"/>
                        </a:lnSpc>
                        <a:spcBef>
                          <a:spcPts val="525"/>
                        </a:spcBef>
                      </a:pPr>
                      <a:r>
                        <a:rPr sz="1200" b="1" spc="-5" dirty="0">
                          <a:solidFill>
                            <a:srgbClr val="FFFFFF"/>
                          </a:solidFill>
                          <a:latin typeface="Carlito"/>
                          <a:cs typeface="Carlito"/>
                        </a:rPr>
                        <a:t>NCS</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L="231775">
                        <a:lnSpc>
                          <a:spcPct val="100000"/>
                        </a:lnSpc>
                        <a:spcBef>
                          <a:spcPts val="525"/>
                        </a:spcBef>
                      </a:pPr>
                      <a:r>
                        <a:rPr sz="1200" b="1" spc="-5" dirty="0">
                          <a:solidFill>
                            <a:srgbClr val="FFFFFF"/>
                          </a:solidFill>
                          <a:latin typeface="Carlito"/>
                          <a:cs typeface="Carlito"/>
                        </a:rPr>
                        <a:t>OBP</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c>
                  <a:txBody>
                    <a:bodyPr/>
                    <a:lstStyle/>
                    <a:p>
                      <a:pPr marR="12065" algn="ctr">
                        <a:lnSpc>
                          <a:spcPct val="100000"/>
                        </a:lnSpc>
                        <a:spcBef>
                          <a:spcPts val="525"/>
                        </a:spcBef>
                      </a:pPr>
                      <a:r>
                        <a:rPr sz="1200" b="1" spc="-5" dirty="0">
                          <a:solidFill>
                            <a:srgbClr val="FFFFFF"/>
                          </a:solidFill>
                          <a:latin typeface="Carlito"/>
                          <a:cs typeface="Carlito"/>
                        </a:rPr>
                        <a:t>SF</a:t>
                      </a:r>
                      <a:endParaRPr sz="1200" dirty="0">
                        <a:latin typeface="Carlito"/>
                        <a:cs typeface="Carlito"/>
                      </a:endParaRPr>
                    </a:p>
                  </a:txBody>
                  <a:tcPr marL="0" marR="0" marT="6667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D6AF57"/>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Dimock</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Lowell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30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7</a:t>
                      </a:r>
                      <a:r>
                        <a:rPr lang="en-US" sz="1100" spc="-5" dirty="0" smtClean="0">
                          <a:latin typeface="Carlito"/>
                          <a:cs typeface="Carlito"/>
                        </a:rPr>
                        <a:t>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58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Harbor</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17</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8</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Arlington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79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66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1">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Pittsfield</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19</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Hyde</a:t>
                      </a:r>
                      <a:r>
                        <a:rPr sz="1100" spc="-10" dirty="0">
                          <a:latin typeface="Carlito"/>
                          <a:cs typeface="Carlito"/>
                        </a:rPr>
                        <a:t> </a:t>
                      </a:r>
                      <a:r>
                        <a:rPr sz="1100" spc="-5" dirty="0">
                          <a:latin typeface="Carlito"/>
                          <a:cs typeface="Carlito"/>
                        </a:rPr>
                        <a:t>Park</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73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50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51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50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RVW</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92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Park</a:t>
                      </a:r>
                      <a:r>
                        <a:rPr sz="1100" spc="-10" dirty="0">
                          <a:latin typeface="Carlito"/>
                          <a:cs typeface="Carlito"/>
                        </a:rPr>
                        <a:t> </a:t>
                      </a:r>
                      <a:r>
                        <a:rPr sz="1100" spc="-5" dirty="0">
                          <a:latin typeface="Carlito"/>
                          <a:cs typeface="Carlito"/>
                        </a:rPr>
                        <a:t>Street</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10</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7</a:t>
                      </a:r>
                      <a:r>
                        <a:rPr lang="en-US" sz="1100" spc="-5" dirty="0" smtClean="0">
                          <a:solidFill>
                            <a:schemeClr val="tx1"/>
                          </a:solidFill>
                          <a:latin typeface="Carlito"/>
                          <a:cs typeface="Carlito"/>
                        </a:rPr>
                        <a:t>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Framingham</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36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5</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dirty="0">
                          <a:latin typeface="Carlito"/>
                          <a:cs typeface="Carlito"/>
                        </a:rPr>
                        <a:t>S</a:t>
                      </a:r>
                      <a:r>
                        <a:rPr sz="1100" spc="-10" dirty="0">
                          <a:latin typeface="Carlito"/>
                          <a:cs typeface="Carlito"/>
                        </a:rPr>
                        <a:t> </a:t>
                      </a:r>
                      <a:r>
                        <a:rPr sz="1100" spc="-5" dirty="0">
                          <a:latin typeface="Carlito"/>
                          <a:cs typeface="Carlito"/>
                        </a:rPr>
                        <a:t>Central</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3</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Springfield</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15</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Brockton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18</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84</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90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76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Holyoke</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26</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82</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83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New</a:t>
                      </a:r>
                      <a:r>
                        <a:rPr sz="1100" spc="-10" dirty="0">
                          <a:latin typeface="Carlito"/>
                          <a:cs typeface="Carlito"/>
                        </a:rPr>
                        <a:t> </a:t>
                      </a:r>
                      <a:r>
                        <a:rPr sz="1100" spc="-5" dirty="0">
                          <a:latin typeface="Carlito"/>
                          <a:cs typeface="Carlito"/>
                        </a:rPr>
                        <a:t>Bedford</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23</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89</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6</a:t>
                      </a:r>
                      <a:r>
                        <a:rPr lang="en-US" sz="1100" spc="-5" dirty="0" smtClean="0">
                          <a:solidFill>
                            <a:schemeClr val="tx1"/>
                          </a:solidFill>
                          <a:latin typeface="Carlito"/>
                          <a:cs typeface="Carlito"/>
                        </a:rPr>
                        <a:t>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8</a:t>
                      </a:r>
                      <a:r>
                        <a:rPr lang="en-US" sz="1100" spc="-5" dirty="0" smtClean="0">
                          <a:solidFill>
                            <a:schemeClr val="tx1"/>
                          </a:solidFill>
                          <a:latin typeface="Carlito"/>
                          <a:cs typeface="Carlito"/>
                        </a:rPr>
                        <a:t>4</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100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marL="243204" marR="12065">
                        <a:lnSpc>
                          <a:spcPct val="100000"/>
                        </a:lnSpc>
                        <a:spcBef>
                          <a:spcPts val="509"/>
                        </a:spcBef>
                      </a:pPr>
                      <a:r>
                        <a:rPr lang="en-US" sz="1100" spc="-5" dirty="0" smtClean="0">
                          <a:solidFill>
                            <a:schemeClr val="tx1"/>
                          </a:solidFill>
                          <a:latin typeface="Carlito"/>
                          <a:cs typeface="Carlito"/>
                        </a:rPr>
                        <a:t>98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Lawrence</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22</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latin typeface="Carlito"/>
                          <a:cs typeface="Carlito"/>
                        </a:rPr>
                        <a:t>81</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79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65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spc="-5" dirty="0" smtClean="0">
                          <a:solidFill>
                            <a:schemeClr val="tx1"/>
                          </a:solidFill>
                          <a:latin typeface="Carlito"/>
                          <a:cs typeface="Carlito"/>
                        </a:rPr>
                        <a:t>95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77</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60</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spc="-5" dirty="0" smtClean="0">
                          <a:solidFill>
                            <a:schemeClr val="tx1"/>
                          </a:solidFill>
                          <a:latin typeface="Carlito"/>
                          <a:cs typeface="Carlito"/>
                        </a:rPr>
                        <a:t>86</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5</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r h="303574">
                <a:tc>
                  <a:txBody>
                    <a:bodyPr/>
                    <a:lstStyle/>
                    <a:p>
                      <a:pPr>
                        <a:lnSpc>
                          <a:spcPct val="100000"/>
                        </a:lnSpc>
                        <a:spcBef>
                          <a:spcPts val="15"/>
                        </a:spcBef>
                      </a:pPr>
                      <a:endParaRPr sz="850" dirty="0">
                        <a:latin typeface="Times New Roman"/>
                        <a:cs typeface="Times New Roman"/>
                      </a:endParaRPr>
                    </a:p>
                    <a:p>
                      <a:pPr marL="8890">
                        <a:lnSpc>
                          <a:spcPts val="1295"/>
                        </a:lnSpc>
                      </a:pPr>
                      <a:r>
                        <a:rPr sz="1100" spc="-5" dirty="0">
                          <a:latin typeface="Carlito"/>
                          <a:cs typeface="Carlito"/>
                        </a:rPr>
                        <a:t>Lynn</a:t>
                      </a:r>
                      <a:endParaRPr sz="1100" dirty="0">
                        <a:latin typeface="Carlito"/>
                        <a:cs typeface="Carlito"/>
                      </a:endParaRPr>
                    </a:p>
                  </a:txBody>
                  <a:tcPr marL="0" marR="0" marT="1905"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F2E8"/>
                    </a:solidFill>
                  </a:tcPr>
                </a:tc>
                <a:tc>
                  <a:txBody>
                    <a:bodyPr/>
                    <a:lstStyle/>
                    <a:p>
                      <a:pPr algn="ctr">
                        <a:lnSpc>
                          <a:spcPct val="100000"/>
                        </a:lnSpc>
                        <a:spcBef>
                          <a:spcPts val="509"/>
                        </a:spcBef>
                      </a:pPr>
                      <a:r>
                        <a:rPr lang="en-US" sz="1100" spc="-5" dirty="0" smtClean="0">
                          <a:latin typeface="Carlito"/>
                          <a:cs typeface="Carlito"/>
                        </a:rPr>
                        <a:t>21</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sz="1100" spc="-5" dirty="0" smtClean="0">
                          <a:latin typeface="Carlito"/>
                          <a:cs typeface="Carlito"/>
                        </a:rPr>
                        <a:t>8</a:t>
                      </a:r>
                      <a:r>
                        <a:rPr lang="en-US" sz="1100" spc="-5" dirty="0" smtClean="0">
                          <a:latin typeface="Carlito"/>
                          <a:cs typeface="Carlito"/>
                        </a:rPr>
                        <a:t>7</a:t>
                      </a:r>
                      <a:r>
                        <a:rPr sz="1100" spc="-5" dirty="0" smtClean="0">
                          <a:latin typeface="Carlito"/>
                          <a:cs typeface="Carlito"/>
                        </a:rPr>
                        <a:t>%</a:t>
                      </a:r>
                      <a:endParaRPr sz="1100"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88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73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algn="ctr">
                        <a:lnSpc>
                          <a:spcPct val="100000"/>
                        </a:lnSpc>
                        <a:spcBef>
                          <a:spcPts val="509"/>
                        </a:spcBef>
                      </a:pPr>
                      <a:r>
                        <a:rPr lang="en-US" sz="1100" spc="-5" dirty="0" smtClean="0">
                          <a:solidFill>
                            <a:schemeClr val="tx1"/>
                          </a:solidFill>
                          <a:latin typeface="Carlito"/>
                          <a:cs typeface="Carlito"/>
                        </a:rPr>
                        <a:t>99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R="241300" algn="r">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3</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89</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68</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a:lnSpc>
                          <a:spcPct val="100000"/>
                        </a:lnSpc>
                        <a:spcBef>
                          <a:spcPts val="509"/>
                        </a:spcBef>
                      </a:pPr>
                      <a:r>
                        <a:rPr lang="en-US" sz="1100" spc="-5" dirty="0" smtClean="0">
                          <a:solidFill>
                            <a:schemeClr val="tx1"/>
                          </a:solidFill>
                          <a:latin typeface="Carlito"/>
                          <a:cs typeface="Carlito"/>
                        </a:rPr>
                        <a:t>92</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c>
                  <a:txBody>
                    <a:bodyPr/>
                    <a:lstStyle/>
                    <a:p>
                      <a:pPr marL="243204" marR="12065">
                        <a:lnSpc>
                          <a:spcPct val="100000"/>
                        </a:lnSpc>
                        <a:spcBef>
                          <a:spcPts val="509"/>
                        </a:spcBef>
                      </a:pPr>
                      <a:r>
                        <a:rPr sz="1100" spc="-5" dirty="0" smtClean="0">
                          <a:solidFill>
                            <a:schemeClr val="tx1"/>
                          </a:solidFill>
                          <a:latin typeface="Carlito"/>
                          <a:cs typeface="Carlito"/>
                        </a:rPr>
                        <a:t>9</a:t>
                      </a:r>
                      <a:r>
                        <a:rPr lang="en-US" sz="1100" spc="-5" dirty="0" smtClean="0">
                          <a:solidFill>
                            <a:schemeClr val="tx1"/>
                          </a:solidFill>
                          <a:latin typeface="Carlito"/>
                          <a:cs typeface="Carlito"/>
                        </a:rPr>
                        <a:t>1</a:t>
                      </a:r>
                      <a:r>
                        <a:rPr sz="1100" spc="-5" dirty="0" smtClean="0">
                          <a:solidFill>
                            <a:schemeClr val="tx1"/>
                          </a:solidFill>
                          <a:latin typeface="Carlito"/>
                          <a:cs typeface="Carlito"/>
                        </a:rPr>
                        <a:t>%</a:t>
                      </a:r>
                      <a:endParaRPr sz="1100"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F6F2E8"/>
                    </a:solidFill>
                  </a:tcPr>
                </a:tc>
              </a:tr>
              <a:tr h="303574">
                <a:tc>
                  <a:txBody>
                    <a:bodyPr/>
                    <a:lstStyle/>
                    <a:p>
                      <a:pPr marL="85090">
                        <a:lnSpc>
                          <a:spcPct val="100000"/>
                        </a:lnSpc>
                        <a:spcBef>
                          <a:spcPts val="315"/>
                        </a:spcBef>
                      </a:pPr>
                      <a:r>
                        <a:rPr sz="1400" b="1" spc="-5" dirty="0">
                          <a:latin typeface="Carlito"/>
                          <a:cs typeface="Carlito"/>
                        </a:rPr>
                        <a:t>ALL</a:t>
                      </a:r>
                      <a:endParaRPr sz="1400" dirty="0">
                        <a:latin typeface="Carlito"/>
                        <a:cs typeface="Carlito"/>
                      </a:endParaRPr>
                    </a:p>
                  </a:txBody>
                  <a:tcPr marL="0" marR="0" marT="40005" marB="0">
                    <a:lnL w="12700">
                      <a:solidFill>
                        <a:srgbClr val="FFFFFF"/>
                      </a:solidFill>
                      <a:prstDash val="solid"/>
                    </a:lnL>
                    <a:lnR w="12700" cap="flat" cmpd="sng" algn="ctr">
                      <a:solidFill>
                        <a:srgbClr val="FFFFFF"/>
                      </a:solidFill>
                      <a:prstDash val="solid"/>
                      <a:round/>
                      <a:headEnd type="none" w="med" len="med"/>
                      <a:tailEnd type="none" w="med" len="me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dirty="0" smtClean="0">
                          <a:latin typeface="Carlito"/>
                          <a:cs typeface="Carlito"/>
                        </a:rPr>
                        <a:t>647</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latin typeface="Carlito"/>
                          <a:cs typeface="Carlito"/>
                        </a:rPr>
                        <a:t>8</a:t>
                      </a:r>
                      <a:r>
                        <a:rPr lang="en-US" sz="1100" b="1" spc="-5" dirty="0" smtClean="0">
                          <a:latin typeface="Carlito"/>
                          <a:cs typeface="Carlito"/>
                        </a:rPr>
                        <a:t>5</a:t>
                      </a:r>
                      <a:r>
                        <a:rPr sz="1100" b="1" spc="-5" dirty="0" smtClean="0">
                          <a:latin typeface="Carlito"/>
                          <a:cs typeface="Carlito"/>
                        </a:rPr>
                        <a:t>%</a:t>
                      </a:r>
                      <a:endParaRPr sz="1100" b="1" dirty="0">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7%</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lang="en-US" sz="1100" b="1" spc="-5" dirty="0" smtClean="0">
                          <a:solidFill>
                            <a:schemeClr val="tx1"/>
                          </a:solidFill>
                          <a:latin typeface="Carlito"/>
                          <a:cs typeface="Carlito"/>
                        </a:rPr>
                        <a:t>69</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algn="ctr">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R="241300" algn="r">
                        <a:lnSpc>
                          <a:spcPct val="100000"/>
                        </a:lnSpc>
                        <a:spcBef>
                          <a:spcPts val="509"/>
                        </a:spcBef>
                      </a:pPr>
                      <a:r>
                        <a:rPr lang="en-US" sz="1100" b="1" spc="-5" dirty="0" smtClean="0">
                          <a:solidFill>
                            <a:schemeClr val="tx1"/>
                          </a:solidFill>
                          <a:latin typeface="Carlito"/>
                          <a:cs typeface="Carlito"/>
                        </a:rPr>
                        <a:t>90</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6</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lang="en-US" sz="1100" b="1" spc="-5" dirty="0" smtClean="0">
                          <a:solidFill>
                            <a:schemeClr val="tx1"/>
                          </a:solidFill>
                          <a:latin typeface="Carlito"/>
                          <a:cs typeface="Carlito"/>
                        </a:rPr>
                        <a:t>77</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a:lnSpc>
                          <a:spcPct val="100000"/>
                        </a:lnSpc>
                        <a:spcBef>
                          <a:spcPts val="509"/>
                        </a:spcBef>
                      </a:pPr>
                      <a:r>
                        <a:rPr sz="1100" b="1" spc="-5" dirty="0" smtClean="0">
                          <a:solidFill>
                            <a:schemeClr val="tx1"/>
                          </a:solidFill>
                          <a:latin typeface="Carlito"/>
                          <a:cs typeface="Carlito"/>
                        </a:rPr>
                        <a:t>8</a:t>
                      </a:r>
                      <a:r>
                        <a:rPr lang="en-US" sz="1100" b="1" spc="-5" dirty="0" smtClean="0">
                          <a:solidFill>
                            <a:schemeClr val="tx1"/>
                          </a:solidFill>
                          <a:latin typeface="Carlito"/>
                          <a:cs typeface="Carlito"/>
                        </a:rPr>
                        <a:t>8</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c>
                  <a:txBody>
                    <a:bodyPr/>
                    <a:lstStyle/>
                    <a:p>
                      <a:pPr marL="243204" marR="12065">
                        <a:lnSpc>
                          <a:spcPct val="100000"/>
                        </a:lnSpc>
                        <a:spcBef>
                          <a:spcPts val="509"/>
                        </a:spcBef>
                      </a:pPr>
                      <a:r>
                        <a:rPr sz="1100" b="1" spc="-5" dirty="0" smtClean="0">
                          <a:solidFill>
                            <a:schemeClr val="tx1"/>
                          </a:solidFill>
                          <a:latin typeface="Carlito"/>
                          <a:cs typeface="Carlito"/>
                        </a:rPr>
                        <a:t>9</a:t>
                      </a:r>
                      <a:r>
                        <a:rPr lang="en-US" sz="1100" b="1" spc="-5" dirty="0" smtClean="0">
                          <a:solidFill>
                            <a:schemeClr val="tx1"/>
                          </a:solidFill>
                          <a:latin typeface="Carlito"/>
                          <a:cs typeface="Carlito"/>
                        </a:rPr>
                        <a:t>2</a:t>
                      </a:r>
                      <a:r>
                        <a:rPr sz="1100" b="1" spc="-5" dirty="0" smtClean="0">
                          <a:solidFill>
                            <a:schemeClr val="tx1"/>
                          </a:solidFill>
                          <a:latin typeface="Carlito"/>
                          <a:cs typeface="Carlito"/>
                        </a:rPr>
                        <a:t>%</a:t>
                      </a:r>
                      <a:endParaRPr sz="1100" b="1" dirty="0">
                        <a:solidFill>
                          <a:schemeClr val="tx1"/>
                        </a:solidFill>
                        <a:latin typeface="Carlito"/>
                        <a:cs typeface="Carlito"/>
                      </a:endParaRPr>
                    </a:p>
                  </a:txBody>
                  <a:tcPr marL="0" marR="0" marT="6476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FE2CF"/>
                    </a:solidFill>
                  </a:tcPr>
                </a:tc>
              </a:tr>
            </a:tbl>
          </a:graphicData>
        </a:graphic>
      </p:graphicFrame>
      <p:sp>
        <p:nvSpPr>
          <p:cNvPr id="3" name="object 3"/>
          <p:cNvSpPr txBox="1">
            <a:spLocks noGrp="1"/>
          </p:cNvSpPr>
          <p:nvPr>
            <p:ph type="title"/>
          </p:nvPr>
        </p:nvSpPr>
        <p:spPr>
          <a:xfrm>
            <a:off x="2548081" y="157480"/>
            <a:ext cx="5681519" cy="635000"/>
          </a:xfrm>
          <a:prstGeom prst="rect">
            <a:avLst/>
          </a:prstGeom>
        </p:spPr>
        <p:txBody>
          <a:bodyPr vert="horz" wrap="square" lIns="0" tIns="12700" rIns="0" bIns="0" rtlCol="0">
            <a:spAutoFit/>
          </a:bodyPr>
          <a:lstStyle/>
          <a:p>
            <a:pPr marL="12700">
              <a:lnSpc>
                <a:spcPct val="100000"/>
              </a:lnSpc>
              <a:spcBef>
                <a:spcPts val="100"/>
              </a:spcBef>
            </a:pPr>
            <a:r>
              <a:rPr sz="4000" spc="-5" dirty="0"/>
              <a:t>Fidelity by</a:t>
            </a:r>
            <a:r>
              <a:rPr sz="4000" spc="-90" dirty="0"/>
              <a:t> </a:t>
            </a:r>
            <a:r>
              <a:rPr sz="4000" spc="-5" dirty="0"/>
              <a:t>Subscale</a:t>
            </a:r>
            <a:endParaRPr sz="4000" dirty="0"/>
          </a:p>
        </p:txBody>
      </p:sp>
      <p:sp>
        <p:nvSpPr>
          <p:cNvPr id="4" name="object 4"/>
          <p:cNvSpPr/>
          <p:nvPr/>
        </p:nvSpPr>
        <p:spPr>
          <a:xfrm>
            <a:off x="173949" y="155745"/>
            <a:ext cx="1536282" cy="674037"/>
          </a:xfrm>
          <a:prstGeom prst="rect">
            <a:avLst/>
          </a:prstGeom>
          <a:blipFill>
            <a:blip r:embed="rId2" cstate="print"/>
            <a:stretch>
              <a:fillRect/>
            </a:stretch>
          </a:blipFill>
        </p:spPr>
        <p:txBody>
          <a:bodyPr wrap="square" lIns="0" tIns="0" rIns="0" bIns="0" rtlCol="0"/>
          <a:lstStyle/>
          <a:p>
            <a:endParaRPr dirty="0"/>
          </a:p>
        </p:txBody>
      </p:sp>
      <p:sp>
        <p:nvSpPr>
          <p:cNvPr id="5" name="object 2"/>
          <p:cNvSpPr/>
          <p:nvPr/>
        </p:nvSpPr>
        <p:spPr>
          <a:xfrm>
            <a:off x="0" y="665289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6" name="object 7"/>
          <p:cNvSpPr txBox="1"/>
          <p:nvPr/>
        </p:nvSpPr>
        <p:spPr>
          <a:xfrm>
            <a:off x="8610600" y="6652896"/>
            <a:ext cx="4825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81</a:t>
            </a:r>
            <a:endParaRPr sz="1800" dirty="0">
              <a:latin typeface="Carlito"/>
              <a:cs typeface="Carlito"/>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txBox="1"/>
          <p:nvPr/>
        </p:nvSpPr>
        <p:spPr>
          <a:xfrm>
            <a:off x="1444622" y="2248213"/>
            <a:ext cx="4651378" cy="635000"/>
          </a:xfrm>
          <a:prstGeom prst="rect">
            <a:avLst/>
          </a:prstGeom>
        </p:spPr>
        <p:txBody>
          <a:bodyPr vert="horz" wrap="square" lIns="0" tIns="12700" rIns="0" bIns="0" rtlCol="0">
            <a:spAutoFit/>
          </a:bodyPr>
          <a:lstStyle/>
          <a:p>
            <a:pPr marL="12700">
              <a:lnSpc>
                <a:spcPct val="100000"/>
              </a:lnSpc>
              <a:spcBef>
                <a:spcPts val="100"/>
              </a:spcBef>
            </a:pPr>
            <a:r>
              <a:rPr sz="4000" b="1" spc="-10" dirty="0">
                <a:solidFill>
                  <a:srgbClr val="59595B"/>
                </a:solidFill>
                <a:latin typeface="Carlito"/>
                <a:cs typeface="Carlito"/>
              </a:rPr>
              <a:t>APPENDIX</a:t>
            </a:r>
            <a:r>
              <a:rPr sz="4000" b="1" spc="-90" dirty="0">
                <a:solidFill>
                  <a:srgbClr val="59595B"/>
                </a:solidFill>
                <a:latin typeface="Carlito"/>
                <a:cs typeface="Carlito"/>
              </a:rPr>
              <a:t> </a:t>
            </a:r>
            <a:r>
              <a:rPr lang="en-US" sz="4000" b="1" dirty="0">
                <a:solidFill>
                  <a:srgbClr val="59595B"/>
                </a:solidFill>
                <a:latin typeface="Carlito"/>
                <a:cs typeface="Carlito"/>
              </a:rPr>
              <a:t>B</a:t>
            </a:r>
            <a:endParaRPr sz="4000" dirty="0">
              <a:latin typeface="Carlito"/>
              <a:cs typeface="Carlito"/>
            </a:endParaRPr>
          </a:p>
        </p:txBody>
      </p:sp>
      <p:sp>
        <p:nvSpPr>
          <p:cNvPr id="7" name="object 7"/>
          <p:cNvSpPr txBox="1"/>
          <p:nvPr/>
        </p:nvSpPr>
        <p:spPr>
          <a:xfrm>
            <a:off x="8610601" y="6656024"/>
            <a:ext cx="330182"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82</a:t>
            </a:r>
            <a:endParaRPr sz="1800" dirty="0">
              <a:latin typeface="Carlito"/>
              <a:cs typeface="Carlito"/>
            </a:endParaRPr>
          </a:p>
        </p:txBody>
      </p:sp>
      <p:sp>
        <p:nvSpPr>
          <p:cNvPr id="5" name="object 5"/>
          <p:cNvSpPr txBox="1"/>
          <p:nvPr/>
        </p:nvSpPr>
        <p:spPr>
          <a:xfrm>
            <a:off x="1444622" y="2985002"/>
            <a:ext cx="2822578"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Carlito"/>
                <a:cs typeface="Carlito"/>
              </a:rPr>
              <a:t>Z-Scores</a:t>
            </a:r>
            <a:endParaRPr sz="2400" dirty="0">
              <a:latin typeface="Carlito"/>
              <a:cs typeface="Carlito"/>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922280"/>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title"/>
          </p:nvPr>
        </p:nvSpPr>
        <p:spPr>
          <a:xfrm>
            <a:off x="1524000" y="133729"/>
            <a:ext cx="6652515" cy="566822"/>
          </a:xfrm>
          <a:prstGeom prst="rect">
            <a:avLst/>
          </a:prstGeom>
        </p:spPr>
        <p:txBody>
          <a:bodyPr vert="horz" wrap="square" lIns="0" tIns="12700" rIns="0" bIns="0" rtlCol="0">
            <a:spAutoFit/>
          </a:bodyPr>
          <a:lstStyle/>
          <a:p>
            <a:pPr marL="12700">
              <a:lnSpc>
                <a:spcPct val="100000"/>
              </a:lnSpc>
              <a:spcBef>
                <a:spcPts val="100"/>
              </a:spcBef>
            </a:pPr>
            <a:r>
              <a:rPr spc="-10" dirty="0"/>
              <a:t>WFI-EZ </a:t>
            </a:r>
            <a:r>
              <a:rPr dirty="0"/>
              <a:t>&amp; </a:t>
            </a:r>
            <a:r>
              <a:rPr spc="-5" dirty="0"/>
              <a:t>TOM </a:t>
            </a:r>
            <a:r>
              <a:rPr spc="-10" dirty="0"/>
              <a:t>2.0</a:t>
            </a:r>
            <a:r>
              <a:rPr spc="-90" dirty="0"/>
              <a:t> </a:t>
            </a:r>
            <a:r>
              <a:rPr spc="-5" dirty="0"/>
              <a:t>Z-Scores</a:t>
            </a:r>
            <a:endParaRPr dirty="0"/>
          </a:p>
        </p:txBody>
      </p:sp>
      <p:sp>
        <p:nvSpPr>
          <p:cNvPr id="6" name="object 6"/>
          <p:cNvSpPr/>
          <p:nvPr/>
        </p:nvSpPr>
        <p:spPr>
          <a:xfrm>
            <a:off x="1366847" y="1523996"/>
            <a:ext cx="6410325" cy="0"/>
          </a:xfrm>
          <a:custGeom>
            <a:avLst/>
            <a:gdLst/>
            <a:ahLst/>
            <a:cxnLst/>
            <a:rect l="l" t="t" r="r" b="b"/>
            <a:pathLst>
              <a:path w="6410325">
                <a:moveTo>
                  <a:pt x="0" y="0"/>
                </a:moveTo>
                <a:lnTo>
                  <a:pt x="6410287" y="0"/>
                </a:lnTo>
              </a:path>
            </a:pathLst>
          </a:custGeom>
          <a:ln w="12699">
            <a:solidFill>
              <a:srgbClr val="FFFFFF"/>
            </a:solidFill>
          </a:ln>
        </p:spPr>
        <p:txBody>
          <a:bodyPr wrap="square" lIns="0" tIns="0" rIns="0" bIns="0" rtlCol="0"/>
          <a:lstStyle/>
          <a:p>
            <a:endParaRPr dirty="0"/>
          </a:p>
        </p:txBody>
      </p:sp>
      <p:sp>
        <p:nvSpPr>
          <p:cNvPr id="7" name="object 7"/>
          <p:cNvSpPr/>
          <p:nvPr/>
        </p:nvSpPr>
        <p:spPr>
          <a:xfrm>
            <a:off x="1366847" y="6492037"/>
            <a:ext cx="6410325" cy="0"/>
          </a:xfrm>
          <a:custGeom>
            <a:avLst/>
            <a:gdLst/>
            <a:ahLst/>
            <a:cxnLst/>
            <a:rect l="l" t="t" r="r" b="b"/>
            <a:pathLst>
              <a:path w="6410325">
                <a:moveTo>
                  <a:pt x="0" y="0"/>
                </a:moveTo>
                <a:lnTo>
                  <a:pt x="6410287" y="0"/>
                </a:lnTo>
              </a:path>
            </a:pathLst>
          </a:custGeom>
          <a:ln w="12699">
            <a:solidFill>
              <a:srgbClr val="FFFFFF"/>
            </a:solidFill>
          </a:ln>
        </p:spPr>
        <p:txBody>
          <a:bodyPr wrap="square" lIns="0" tIns="0" rIns="0" bIns="0" rtlCol="0"/>
          <a:lstStyle/>
          <a:p>
            <a:endParaRPr dirty="0"/>
          </a:p>
        </p:txBody>
      </p:sp>
      <p:graphicFrame>
        <p:nvGraphicFramePr>
          <p:cNvPr id="8" name="object 8"/>
          <p:cNvGraphicFramePr>
            <a:graphicFrameLocks noGrp="1"/>
          </p:cNvGraphicFramePr>
          <p:nvPr>
            <p:extLst>
              <p:ext uri="{D42A27DB-BD31-4B8C-83A1-F6EECF244321}">
                <p14:modId xmlns:p14="http://schemas.microsoft.com/office/powerpoint/2010/main" val="915899383"/>
              </p:ext>
            </p:extLst>
          </p:nvPr>
        </p:nvGraphicFramePr>
        <p:xfrm>
          <a:off x="1386582" y="1620129"/>
          <a:ext cx="6559553" cy="5002957"/>
        </p:xfrm>
        <a:graphic>
          <a:graphicData uri="http://schemas.openxmlformats.org/drawingml/2006/table">
            <a:tbl>
              <a:tblPr firstRow="1" bandRow="1">
                <a:tableStyleId>{2D5ABB26-0587-4C30-8999-92F81FD0307C}</a:tableStyleId>
              </a:tblPr>
              <a:tblGrid>
                <a:gridCol w="2420787"/>
                <a:gridCol w="2108428"/>
                <a:gridCol w="2030338"/>
              </a:tblGrid>
              <a:tr h="354973">
                <a:tc>
                  <a:txBody>
                    <a:bodyPr/>
                    <a:lstStyle/>
                    <a:p>
                      <a:pPr algn="ctr">
                        <a:lnSpc>
                          <a:spcPct val="100000"/>
                        </a:lnSpc>
                        <a:spcBef>
                          <a:spcPts val="515"/>
                        </a:spcBef>
                      </a:pPr>
                      <a:r>
                        <a:rPr sz="1500" b="1" spc="-5" dirty="0">
                          <a:solidFill>
                            <a:srgbClr val="FFFFFF"/>
                          </a:solidFill>
                          <a:latin typeface="Carlito"/>
                          <a:cs typeface="Carlito"/>
                        </a:rPr>
                        <a:t>CSA</a:t>
                      </a:r>
                      <a:endParaRPr sz="1500" dirty="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3A2154"/>
                    </a:solidFill>
                  </a:tcPr>
                </a:tc>
                <a:tc>
                  <a:txBody>
                    <a:bodyPr/>
                    <a:lstStyle/>
                    <a:p>
                      <a:pPr marL="399415">
                        <a:lnSpc>
                          <a:spcPct val="100000"/>
                        </a:lnSpc>
                        <a:spcBef>
                          <a:spcPts val="515"/>
                        </a:spcBef>
                      </a:pPr>
                      <a:r>
                        <a:rPr sz="1500" b="1" spc="-5" dirty="0">
                          <a:solidFill>
                            <a:srgbClr val="FFFFFF"/>
                          </a:solidFill>
                          <a:latin typeface="Carlito"/>
                          <a:cs typeface="Carlito"/>
                        </a:rPr>
                        <a:t>WFI-EZ</a:t>
                      </a:r>
                      <a:r>
                        <a:rPr sz="1500" b="1" spc="-1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3A2154"/>
                    </a:solidFill>
                  </a:tcPr>
                </a:tc>
                <a:tc>
                  <a:txBody>
                    <a:bodyPr/>
                    <a:lstStyle/>
                    <a:p>
                      <a:pPr marL="299720">
                        <a:lnSpc>
                          <a:spcPct val="100000"/>
                        </a:lnSpc>
                        <a:spcBef>
                          <a:spcPts val="515"/>
                        </a:spcBef>
                      </a:pPr>
                      <a:r>
                        <a:rPr sz="1500" b="1" spc="-5" dirty="0">
                          <a:solidFill>
                            <a:srgbClr val="FFFFFF"/>
                          </a:solidFill>
                          <a:latin typeface="Carlito"/>
                          <a:cs typeface="Carlito"/>
                        </a:rPr>
                        <a:t>TOM 2.0</a:t>
                      </a:r>
                      <a:r>
                        <a:rPr sz="1500" b="1" spc="-2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L w="12700">
                      <a:solidFill>
                        <a:srgbClr val="FFFFFF"/>
                      </a:solidFill>
                      <a:prstDash val="solid"/>
                    </a:lnL>
                    <a:lnR w="12700">
                      <a:solidFill>
                        <a:srgbClr val="FFFFFF"/>
                      </a:solidFill>
                      <a:prstDash val="solid"/>
                    </a:lnR>
                    <a:lnB w="38100">
                      <a:solidFill>
                        <a:srgbClr val="FFFFFF"/>
                      </a:solidFill>
                      <a:prstDash val="solid"/>
                    </a:lnB>
                    <a:solidFill>
                      <a:srgbClr val="D6AF57"/>
                    </a:solidFill>
                  </a:tcPr>
                </a:tc>
              </a:tr>
              <a:tr h="290499">
                <a:tc>
                  <a:txBody>
                    <a:bodyPr/>
                    <a:lstStyle/>
                    <a:p>
                      <a:pPr marL="9525">
                        <a:lnSpc>
                          <a:spcPts val="1914"/>
                        </a:lnSpc>
                        <a:spcBef>
                          <a:spcPts val="270"/>
                        </a:spcBef>
                      </a:pPr>
                      <a:r>
                        <a:rPr sz="1600" spc="-5" dirty="0">
                          <a:latin typeface="Carlito"/>
                          <a:cs typeface="Carlito"/>
                        </a:rPr>
                        <a:t>Coastal</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-0.07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0.17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Plymouth</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93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0.49</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7F2E9"/>
                    </a:solidFill>
                  </a:tcPr>
                </a:tc>
              </a:tr>
              <a:tr h="290499">
                <a:tc>
                  <a:txBody>
                    <a:bodyPr/>
                    <a:lstStyle/>
                    <a:p>
                      <a:pPr marL="9525">
                        <a:lnSpc>
                          <a:spcPts val="1914"/>
                        </a:lnSpc>
                        <a:spcBef>
                          <a:spcPts val="270"/>
                        </a:spcBef>
                      </a:pPr>
                      <a:r>
                        <a:rPr sz="1600" spc="-5" dirty="0">
                          <a:latin typeface="Carlito"/>
                          <a:cs typeface="Carlito"/>
                        </a:rPr>
                        <a:t>RVW</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-0.67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1</a:t>
                      </a:r>
                      <a:r>
                        <a:rPr sz="1600" spc="-5" dirty="0" smtClean="0">
                          <a:latin typeface="Carlito"/>
                          <a:cs typeface="Carlito"/>
                        </a:rPr>
                        <a:t>.</a:t>
                      </a:r>
                      <a:r>
                        <a:rPr lang="en-US" sz="1600" spc="-5" dirty="0" smtClean="0">
                          <a:latin typeface="Carlito"/>
                          <a:cs typeface="Carlito"/>
                        </a:rPr>
                        <a:t>32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Springfield</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-0.74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-0.68</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Brockton</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dirty="0" smtClean="0">
                          <a:latin typeface="Carlito"/>
                          <a:cs typeface="Carlito"/>
                        </a:rPr>
                        <a:t>-0.22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0.31</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New</a:t>
                      </a:r>
                      <a:r>
                        <a:rPr sz="1600" spc="-10" dirty="0">
                          <a:latin typeface="Carlito"/>
                          <a:cs typeface="Carlito"/>
                        </a:rPr>
                        <a:t> </a:t>
                      </a:r>
                      <a:r>
                        <a:rPr sz="1600" spc="-5" dirty="0">
                          <a:latin typeface="Carlito"/>
                          <a:cs typeface="Carlito"/>
                        </a:rPr>
                        <a:t>Bedford</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0.48</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58</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Lawrence</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1</a:t>
                      </a:r>
                      <a:r>
                        <a:rPr sz="1600" spc="-5" dirty="0" smtClean="0">
                          <a:latin typeface="Carlito"/>
                          <a:cs typeface="Carlito"/>
                        </a:rPr>
                        <a:t>.</a:t>
                      </a:r>
                      <a:r>
                        <a:rPr lang="en-US" sz="1600" spc="-5" dirty="0" smtClean="0">
                          <a:latin typeface="Carlito"/>
                          <a:cs typeface="Carlito"/>
                        </a:rPr>
                        <a:t>19</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-0.82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Carson</a:t>
                      </a:r>
                      <a:r>
                        <a:rPr sz="1600" spc="-10" dirty="0">
                          <a:latin typeface="Carlito"/>
                          <a:cs typeface="Carlito"/>
                        </a:rPr>
                        <a:t> </a:t>
                      </a:r>
                      <a:r>
                        <a:rPr sz="1600" spc="-5" dirty="0">
                          <a:latin typeface="Carlito"/>
                          <a:cs typeface="Carlito"/>
                        </a:rPr>
                        <a:t>Center</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22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68</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Lynn</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-0.63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sz="1600" spc="-5" dirty="0" smtClean="0">
                          <a:latin typeface="Carlito"/>
                          <a:cs typeface="Carlito"/>
                        </a:rPr>
                        <a:t>0.</a:t>
                      </a:r>
                      <a:r>
                        <a:rPr lang="en-US" sz="1600" spc="-5" dirty="0" smtClean="0">
                          <a:latin typeface="Carlito"/>
                          <a:cs typeface="Carlito"/>
                        </a:rPr>
                        <a:t>25</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Roxbury</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-1.00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0.82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Greenfield/Northampton</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0.22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2.57</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Attleboro</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2.04</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a:t>
                      </a:r>
                      <a:r>
                        <a:rPr sz="1600" spc="-5" dirty="0" smtClean="0">
                          <a:latin typeface="Carlito"/>
                          <a:cs typeface="Carlito"/>
                        </a:rPr>
                        <a:t>0.</a:t>
                      </a:r>
                      <a:r>
                        <a:rPr lang="en-US" sz="1600" spc="-5" dirty="0" smtClean="0">
                          <a:latin typeface="Carlito"/>
                          <a:cs typeface="Carlito"/>
                        </a:rPr>
                        <a:t>43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North</a:t>
                      </a:r>
                      <a:r>
                        <a:rPr sz="1600" spc="-10" dirty="0">
                          <a:latin typeface="Carlito"/>
                          <a:cs typeface="Carlito"/>
                        </a:rPr>
                        <a:t> </a:t>
                      </a:r>
                      <a:r>
                        <a:rPr sz="1600" spc="-5" dirty="0">
                          <a:latin typeface="Carlito"/>
                          <a:cs typeface="Carlito"/>
                        </a:rPr>
                        <a:t>Central</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0.33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-0.82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Worcester</a:t>
                      </a:r>
                      <a:r>
                        <a:rPr sz="1600" spc="-10" dirty="0">
                          <a:latin typeface="Carlito"/>
                          <a:cs typeface="Carlito"/>
                        </a:rPr>
                        <a:t> </a:t>
                      </a:r>
                      <a:r>
                        <a:rPr sz="1600" spc="-5" dirty="0">
                          <a:latin typeface="Carlito"/>
                          <a:cs typeface="Carlito"/>
                        </a:rPr>
                        <a:t>West</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1</a:t>
                      </a:r>
                      <a:r>
                        <a:rPr sz="1600" spc="-5" dirty="0" smtClean="0">
                          <a:latin typeface="Carlito"/>
                          <a:cs typeface="Carlito"/>
                        </a:rPr>
                        <a:t>.</a:t>
                      </a:r>
                      <a:r>
                        <a:rPr lang="en-US" sz="1600" spc="-5" dirty="0" smtClean="0">
                          <a:latin typeface="Carlito"/>
                          <a:cs typeface="Carlito"/>
                        </a:rPr>
                        <a:t>15</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70"/>
                        </a:spcBef>
                      </a:pP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43</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F6EDDB"/>
                    </a:solidFill>
                  </a:tcPr>
                </a:tc>
              </a:tr>
              <a:tr h="290499">
                <a:tc>
                  <a:txBody>
                    <a:bodyPr/>
                    <a:lstStyle/>
                    <a:p>
                      <a:pPr marL="9525">
                        <a:lnSpc>
                          <a:spcPts val="1914"/>
                        </a:lnSpc>
                        <a:spcBef>
                          <a:spcPts val="270"/>
                        </a:spcBef>
                      </a:pPr>
                      <a:r>
                        <a:rPr sz="1600" spc="-5" dirty="0">
                          <a:latin typeface="Carlito"/>
                          <a:cs typeface="Carlito"/>
                        </a:rPr>
                        <a:t>Worcester</a:t>
                      </a:r>
                      <a:r>
                        <a:rPr sz="1600" spc="-10" dirty="0">
                          <a:latin typeface="Carlito"/>
                          <a:cs typeface="Carlito"/>
                        </a:rPr>
                        <a:t> </a:t>
                      </a:r>
                      <a:r>
                        <a:rPr sz="1600" spc="-5" dirty="0">
                          <a:latin typeface="Carlito"/>
                          <a:cs typeface="Carlito"/>
                        </a:rPr>
                        <a:t>East</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-0.52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70"/>
                        </a:spcBef>
                      </a:pPr>
                      <a:r>
                        <a:rPr lang="en-US" sz="1600" spc="-5" dirty="0" smtClean="0">
                          <a:latin typeface="Carlito"/>
                          <a:cs typeface="Carlito"/>
                        </a:rPr>
                        <a:t>0.72</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DDBA"/>
                    </a:solidFill>
                  </a:tcPr>
                </a:tc>
              </a:tr>
              <a:tr h="290499">
                <a:tc>
                  <a:txBody>
                    <a:bodyPr/>
                    <a:lstStyle/>
                    <a:p>
                      <a:pPr marL="9525">
                        <a:lnSpc>
                          <a:spcPts val="1914"/>
                        </a:lnSpc>
                        <a:spcBef>
                          <a:spcPts val="270"/>
                        </a:spcBef>
                      </a:pPr>
                      <a:r>
                        <a:rPr sz="1600" spc="-5" dirty="0">
                          <a:latin typeface="Carlito"/>
                          <a:cs typeface="Carlito"/>
                        </a:rPr>
                        <a:t>Malden</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EDE8F2"/>
                    </a:solidFill>
                  </a:tcPr>
                </a:tc>
                <a:tc>
                  <a:txBody>
                    <a:bodyPr/>
                    <a:lstStyle/>
                    <a:p>
                      <a:pPr marR="1270" algn="r">
                        <a:lnSpc>
                          <a:spcPts val="1914"/>
                        </a:lnSpc>
                        <a:spcBef>
                          <a:spcPts val="270"/>
                        </a:spcBef>
                      </a:pPr>
                      <a:r>
                        <a:rPr lang="en-US" sz="1600" dirty="0" smtClean="0">
                          <a:latin typeface="Carlito"/>
                          <a:cs typeface="Carlito"/>
                        </a:rPr>
                        <a:t>-0.11</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EDE8F2"/>
                    </a:solidFill>
                  </a:tcPr>
                </a:tc>
                <a:tc>
                  <a:txBody>
                    <a:bodyPr/>
                    <a:lstStyle/>
                    <a:p>
                      <a:pPr marR="1905" algn="r">
                        <a:lnSpc>
                          <a:spcPts val="1914"/>
                        </a:lnSpc>
                        <a:spcBef>
                          <a:spcPts val="270"/>
                        </a:spcBef>
                      </a:pPr>
                      <a:r>
                        <a:rPr sz="1600" spc="-5" dirty="0" smtClean="0">
                          <a:latin typeface="Carlito"/>
                          <a:cs typeface="Carlito"/>
                        </a:rPr>
                        <a:t>-</a:t>
                      </a: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10</a:t>
                      </a:r>
                      <a:endParaRPr sz="1600" dirty="0">
                        <a:latin typeface="Carlito"/>
                        <a:cs typeface="Carlito"/>
                      </a:endParaRPr>
                    </a:p>
                  </a:txBody>
                  <a:tcPr marL="0" marR="0" marT="34290" marB="0">
                    <a:lnL w="12700">
                      <a:solidFill>
                        <a:srgbClr val="FFFFFF"/>
                      </a:solidFill>
                      <a:prstDash val="solid"/>
                    </a:lnL>
                    <a:lnR w="12700">
                      <a:solidFill>
                        <a:srgbClr val="FFFFFF"/>
                      </a:solidFill>
                      <a:prstDash val="solid"/>
                    </a:lnR>
                    <a:lnT w="12700">
                      <a:solidFill>
                        <a:srgbClr val="FFFFFF"/>
                      </a:solidFill>
                      <a:prstDash val="solid"/>
                    </a:lnT>
                    <a:solidFill>
                      <a:srgbClr val="F6EDDB"/>
                    </a:solidFill>
                  </a:tcPr>
                </a:tc>
              </a:tr>
            </a:tbl>
          </a:graphicData>
        </a:graphic>
      </p:graphicFrame>
      <p:sp>
        <p:nvSpPr>
          <p:cNvPr id="9" name="object 9"/>
          <p:cNvSpPr/>
          <p:nvPr/>
        </p:nvSpPr>
        <p:spPr>
          <a:xfrm>
            <a:off x="96345" y="178914"/>
            <a:ext cx="1268901" cy="531915"/>
          </a:xfrm>
          <a:prstGeom prst="rect">
            <a:avLst/>
          </a:prstGeom>
          <a:blipFill>
            <a:blip r:embed="rId2" cstate="print"/>
            <a:stretch>
              <a:fillRect/>
            </a:stretch>
          </a:blipFill>
        </p:spPr>
        <p:txBody>
          <a:bodyPr wrap="square" lIns="0" tIns="0" rIns="0" bIns="0" rtlCol="0"/>
          <a:lstStyle/>
          <a:p>
            <a:endParaRPr dirty="0"/>
          </a:p>
        </p:txBody>
      </p:sp>
      <p:sp>
        <p:nvSpPr>
          <p:cNvPr id="10" name="object 10"/>
          <p:cNvSpPr/>
          <p:nvPr/>
        </p:nvSpPr>
        <p:spPr>
          <a:xfrm>
            <a:off x="7537029" y="133729"/>
            <a:ext cx="1536277" cy="674037"/>
          </a:xfrm>
          <a:prstGeom prst="rect">
            <a:avLst/>
          </a:prstGeom>
          <a:blipFill>
            <a:blip r:embed="rId3" cstate="print"/>
            <a:stretch>
              <a:fillRect/>
            </a:stretch>
          </a:blipFill>
        </p:spPr>
        <p:txBody>
          <a:bodyPr wrap="square" lIns="0" tIns="0" rIns="0" bIns="0" rtlCol="0"/>
          <a:lstStyle/>
          <a:p>
            <a:endParaRPr dirty="0"/>
          </a:p>
        </p:txBody>
      </p:sp>
      <p:sp>
        <p:nvSpPr>
          <p:cNvPr id="12" name="object 12"/>
          <p:cNvSpPr txBox="1"/>
          <p:nvPr/>
        </p:nvSpPr>
        <p:spPr>
          <a:xfrm>
            <a:off x="8683607" y="6656024"/>
            <a:ext cx="310669"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83</a:t>
            </a:r>
            <a:endParaRPr sz="1800" dirty="0">
              <a:latin typeface="Carlito"/>
              <a:cs typeface="Carlito"/>
            </a:endParaRPr>
          </a:p>
        </p:txBody>
      </p:sp>
      <p:sp>
        <p:nvSpPr>
          <p:cNvPr id="4" name="TextBox 3"/>
          <p:cNvSpPr txBox="1"/>
          <p:nvPr/>
        </p:nvSpPr>
        <p:spPr>
          <a:xfrm>
            <a:off x="111547" y="1002510"/>
            <a:ext cx="8920906" cy="923330"/>
          </a:xfrm>
          <a:prstGeom prst="rect">
            <a:avLst/>
          </a:prstGeom>
          <a:noFill/>
        </p:spPr>
        <p:txBody>
          <a:bodyPr wrap="square" rtlCol="0">
            <a:spAutoFit/>
          </a:bodyPr>
          <a:lstStyle/>
          <a:p>
            <a:r>
              <a:rPr lang="en-US" dirty="0" smtClean="0"/>
              <a:t>A </a:t>
            </a:r>
            <a:r>
              <a:rPr lang="en-US" i="1" dirty="0"/>
              <a:t>z-score</a:t>
            </a:r>
            <a:r>
              <a:rPr lang="en-US" dirty="0"/>
              <a:t> tells us how many standard deviations the original observation falls away from the mean, and in which </a:t>
            </a:r>
            <a:r>
              <a:rPr lang="en-US" dirty="0" smtClean="0"/>
              <a:t>direction; We compared each CSA with the state EZ/TOM average.</a:t>
            </a:r>
            <a:endParaRPr lang="en-US" dirty="0"/>
          </a:p>
          <a:p>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8</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p:nvPr/>
        </p:nvSpPr>
        <p:spPr>
          <a:xfrm>
            <a:off x="609465" y="1692932"/>
            <a:ext cx="8296459" cy="4149598"/>
          </a:xfrm>
          <a:prstGeom prst="rect">
            <a:avLst/>
          </a:prstGeom>
        </p:spPr>
        <p:txBody>
          <a:bodyPr vert="horz" wrap="square" lIns="0" tIns="12065" rIns="0" bIns="0" rtlCol="0">
            <a:spAutoFit/>
          </a:bodyPr>
          <a:lstStyle/>
          <a:p>
            <a:pPr marL="276225" marR="1451610" indent="-264160">
              <a:lnSpc>
                <a:spcPct val="106900"/>
              </a:lnSpc>
              <a:spcBef>
                <a:spcPts val="95"/>
              </a:spcBef>
              <a:buSzPct val="129687"/>
              <a:buFont typeface="Arial"/>
              <a:buChar char="•"/>
              <a:tabLst>
                <a:tab pos="276860" algn="l"/>
              </a:tabLst>
            </a:pPr>
            <a:r>
              <a:rPr sz="3200" spc="-5" dirty="0">
                <a:latin typeface="Carlito"/>
                <a:cs typeface="Carlito"/>
              </a:rPr>
              <a:t>Consists of </a:t>
            </a:r>
            <a:r>
              <a:rPr lang="en-US" sz="3200" spc="-5" dirty="0" smtClean="0">
                <a:latin typeface="Carlito"/>
                <a:cs typeface="Carlito"/>
              </a:rPr>
              <a:t>36</a:t>
            </a:r>
            <a:r>
              <a:rPr sz="3200" spc="-5" dirty="0" smtClean="0">
                <a:latin typeface="Carlito"/>
                <a:cs typeface="Carlito"/>
              </a:rPr>
              <a:t> </a:t>
            </a:r>
            <a:r>
              <a:rPr sz="3200" spc="-5" dirty="0">
                <a:latin typeface="Carlito"/>
                <a:cs typeface="Carlito"/>
              </a:rPr>
              <a:t>indicators </a:t>
            </a:r>
            <a:r>
              <a:rPr sz="3200" dirty="0">
                <a:latin typeface="Carlito"/>
                <a:cs typeface="Carlito"/>
              </a:rPr>
              <a:t>across</a:t>
            </a:r>
            <a:r>
              <a:rPr sz="3200" spc="-95" dirty="0">
                <a:latin typeface="Carlito"/>
                <a:cs typeface="Carlito"/>
              </a:rPr>
              <a:t> </a:t>
            </a:r>
            <a:r>
              <a:rPr lang="en-US" sz="3200" spc="-5" dirty="0" smtClean="0">
                <a:latin typeface="Carlito"/>
                <a:cs typeface="Carlito"/>
              </a:rPr>
              <a:t>seven </a:t>
            </a:r>
            <a:r>
              <a:rPr sz="3200" spc="-5" dirty="0" smtClean="0">
                <a:latin typeface="Carlito"/>
                <a:cs typeface="Carlito"/>
              </a:rPr>
              <a:t>subscales</a:t>
            </a:r>
            <a:endParaRPr sz="3200" dirty="0">
              <a:latin typeface="Carlito"/>
              <a:cs typeface="Carlito"/>
            </a:endParaRPr>
          </a:p>
          <a:p>
            <a:pPr marL="676275" marR="142875" indent="-306070">
              <a:lnSpc>
                <a:spcPct val="99900"/>
              </a:lnSpc>
              <a:spcBef>
                <a:spcPts val="565"/>
              </a:spcBef>
            </a:pPr>
            <a:r>
              <a:rPr sz="2800" dirty="0">
                <a:latin typeface="Arial"/>
                <a:cs typeface="Arial"/>
              </a:rPr>
              <a:t>– </a:t>
            </a:r>
            <a:r>
              <a:rPr lang="en-US" sz="2800" spc="-5" dirty="0" smtClean="0">
                <a:latin typeface="Carlito"/>
                <a:cs typeface="Arial"/>
              </a:rPr>
              <a:t>Five</a:t>
            </a:r>
            <a:r>
              <a:rPr sz="2800" spc="-5" dirty="0" smtClean="0">
                <a:latin typeface="Carlito"/>
                <a:cs typeface="Carlito"/>
              </a:rPr>
              <a:t> </a:t>
            </a:r>
            <a:r>
              <a:rPr sz="2800" spc="-5" dirty="0">
                <a:latin typeface="Carlito"/>
                <a:cs typeface="Carlito"/>
              </a:rPr>
              <a:t>subscales </a:t>
            </a:r>
            <a:r>
              <a:rPr sz="2800" dirty="0">
                <a:latin typeface="Carlito"/>
                <a:cs typeface="Carlito"/>
              </a:rPr>
              <a:t>are </a:t>
            </a:r>
            <a:r>
              <a:rPr sz="2800" spc="-5" dirty="0">
                <a:latin typeface="Carlito"/>
                <a:cs typeface="Carlito"/>
              </a:rPr>
              <a:t>dedicated to </a:t>
            </a:r>
            <a:r>
              <a:rPr sz="2800" spc="-10" dirty="0">
                <a:latin typeface="Carlito"/>
                <a:cs typeface="Carlito"/>
              </a:rPr>
              <a:t>the </a:t>
            </a:r>
            <a:r>
              <a:rPr sz="2800" spc="-5" dirty="0">
                <a:latin typeface="Carlito"/>
                <a:cs typeface="Carlito"/>
              </a:rPr>
              <a:t>Key </a:t>
            </a:r>
            <a:r>
              <a:rPr sz="2800" spc="-5" dirty="0" smtClean="0">
                <a:latin typeface="Carlito"/>
                <a:cs typeface="Carlito"/>
              </a:rPr>
              <a:t>Elements</a:t>
            </a:r>
            <a:r>
              <a:rPr lang="en-US" sz="2800" spc="-5" dirty="0" smtClean="0">
                <a:latin typeface="Carlito"/>
                <a:cs typeface="Carlito"/>
              </a:rPr>
              <a:t>; additionally</a:t>
            </a:r>
            <a:r>
              <a:rPr sz="2800" spc="-5" dirty="0" smtClean="0">
                <a:latin typeface="Carlito"/>
                <a:cs typeface="Carlito"/>
              </a:rPr>
              <a:t> one </a:t>
            </a:r>
            <a:r>
              <a:rPr sz="2800" spc="-5" dirty="0">
                <a:latin typeface="Carlito"/>
                <a:cs typeface="Carlito"/>
              </a:rPr>
              <a:t>evaluates meeting </a:t>
            </a:r>
            <a:r>
              <a:rPr sz="2800" dirty="0">
                <a:latin typeface="Carlito"/>
                <a:cs typeface="Carlito"/>
              </a:rPr>
              <a:t>attendance, and </a:t>
            </a:r>
            <a:r>
              <a:rPr sz="2800" spc="-5" dirty="0">
                <a:latin typeface="Carlito"/>
                <a:cs typeface="Carlito"/>
              </a:rPr>
              <a:t>one  </a:t>
            </a:r>
            <a:r>
              <a:rPr sz="2800" dirty="0">
                <a:latin typeface="Carlito"/>
                <a:cs typeface="Carlito"/>
              </a:rPr>
              <a:t>assesses </a:t>
            </a:r>
            <a:r>
              <a:rPr sz="2800" spc="-5" dirty="0">
                <a:latin typeface="Carlito"/>
                <a:cs typeface="Carlito"/>
              </a:rPr>
              <a:t>facilitation</a:t>
            </a:r>
            <a:r>
              <a:rPr sz="2800" spc="-15" dirty="0">
                <a:latin typeface="Carlito"/>
                <a:cs typeface="Carlito"/>
              </a:rPr>
              <a:t> </a:t>
            </a:r>
            <a:r>
              <a:rPr sz="2800" spc="-5" dirty="0">
                <a:latin typeface="Carlito"/>
                <a:cs typeface="Carlito"/>
              </a:rPr>
              <a:t>skills</a:t>
            </a:r>
            <a:endParaRPr sz="2800" dirty="0">
              <a:latin typeface="Carlito"/>
              <a:cs typeface="Carlito"/>
            </a:endParaRPr>
          </a:p>
          <a:p>
            <a:pPr marL="276225" marR="5080" indent="-264160">
              <a:lnSpc>
                <a:spcPct val="102699"/>
              </a:lnSpc>
              <a:spcBef>
                <a:spcPts val="1460"/>
              </a:spcBef>
              <a:buSzPct val="129687"/>
              <a:buFont typeface="Arial"/>
              <a:buChar char="•"/>
              <a:tabLst>
                <a:tab pos="276860" algn="l"/>
              </a:tabLst>
            </a:pPr>
            <a:r>
              <a:rPr sz="3200" spc="-10" dirty="0">
                <a:latin typeface="Carlito"/>
                <a:cs typeface="Carlito"/>
              </a:rPr>
              <a:t>Generates </a:t>
            </a:r>
            <a:r>
              <a:rPr sz="3200" b="1" spc="-5" dirty="0">
                <a:solidFill>
                  <a:srgbClr val="B58C2B"/>
                </a:solidFill>
                <a:latin typeface="Carlito"/>
                <a:cs typeface="Carlito"/>
              </a:rPr>
              <a:t>Total </a:t>
            </a:r>
            <a:r>
              <a:rPr sz="3200" b="1" spc="-10" dirty="0">
                <a:solidFill>
                  <a:srgbClr val="B58C2B"/>
                </a:solidFill>
                <a:latin typeface="Carlito"/>
                <a:cs typeface="Carlito"/>
              </a:rPr>
              <a:t>Fidelity </a:t>
            </a:r>
            <a:r>
              <a:rPr sz="3200" spc="-5" dirty="0">
                <a:latin typeface="Carlito"/>
                <a:cs typeface="Carlito"/>
              </a:rPr>
              <a:t>based on </a:t>
            </a:r>
            <a:r>
              <a:rPr sz="3200" dirty="0">
                <a:latin typeface="Carlito"/>
                <a:cs typeface="Carlito"/>
              </a:rPr>
              <a:t>all </a:t>
            </a:r>
            <a:r>
              <a:rPr lang="en-US" sz="3200" spc="-5" dirty="0" smtClean="0">
                <a:latin typeface="Carlito"/>
                <a:cs typeface="Carlito"/>
              </a:rPr>
              <a:t>seven</a:t>
            </a:r>
            <a:r>
              <a:rPr sz="3200" spc="-5" dirty="0" smtClean="0">
                <a:latin typeface="Carlito"/>
                <a:cs typeface="Carlito"/>
              </a:rPr>
              <a:t>  </a:t>
            </a:r>
            <a:r>
              <a:rPr sz="3200" spc="-5" dirty="0">
                <a:latin typeface="Carlito"/>
                <a:cs typeface="Carlito"/>
              </a:rPr>
              <a:t>subscales, </a:t>
            </a:r>
            <a:r>
              <a:rPr sz="3200" dirty="0">
                <a:latin typeface="Carlito"/>
                <a:cs typeface="Carlito"/>
              </a:rPr>
              <a:t>and </a:t>
            </a:r>
            <a:r>
              <a:rPr sz="3200" b="1" spc="-10" dirty="0">
                <a:solidFill>
                  <a:srgbClr val="B58C2B"/>
                </a:solidFill>
                <a:latin typeface="Carlito"/>
                <a:cs typeface="Carlito"/>
              </a:rPr>
              <a:t>Key Element Fidelity </a:t>
            </a:r>
            <a:r>
              <a:rPr sz="3200" spc="-5" dirty="0">
                <a:latin typeface="Carlito"/>
                <a:cs typeface="Carlito"/>
              </a:rPr>
              <a:t>based on  </a:t>
            </a:r>
            <a:r>
              <a:rPr sz="3200" spc="-10" dirty="0">
                <a:latin typeface="Carlito"/>
                <a:cs typeface="Carlito"/>
              </a:rPr>
              <a:t>the </a:t>
            </a:r>
            <a:r>
              <a:rPr lang="en-US" sz="3200" spc="-10" dirty="0" smtClean="0">
                <a:latin typeface="Carlito"/>
                <a:cs typeface="Carlito"/>
              </a:rPr>
              <a:t>five</a:t>
            </a:r>
            <a:r>
              <a:rPr sz="3200" spc="-5" dirty="0" smtClean="0">
                <a:latin typeface="Carlito"/>
                <a:cs typeface="Carlito"/>
              </a:rPr>
              <a:t> </a:t>
            </a:r>
            <a:r>
              <a:rPr sz="3200" spc="-5" dirty="0">
                <a:latin typeface="Carlito"/>
                <a:cs typeface="Carlito"/>
              </a:rPr>
              <a:t>designated</a:t>
            </a:r>
            <a:r>
              <a:rPr sz="3200" spc="-15" dirty="0">
                <a:latin typeface="Carlito"/>
                <a:cs typeface="Carlito"/>
              </a:rPr>
              <a:t> </a:t>
            </a:r>
            <a:r>
              <a:rPr sz="3200" spc="-5" dirty="0">
                <a:latin typeface="Carlito"/>
                <a:cs typeface="Carlito"/>
              </a:rPr>
              <a:t>subscales</a:t>
            </a:r>
            <a:endParaRPr sz="3200" dirty="0">
              <a:latin typeface="Carlito"/>
              <a:cs typeface="Carlito"/>
            </a:endParaRPr>
          </a:p>
        </p:txBody>
      </p:sp>
      <p:sp>
        <p:nvSpPr>
          <p:cNvPr id="7" name="object 7"/>
          <p:cNvSpPr txBox="1">
            <a:spLocks noGrp="1"/>
          </p:cNvSpPr>
          <p:nvPr>
            <p:ph type="title"/>
          </p:nvPr>
        </p:nvSpPr>
        <p:spPr>
          <a:xfrm>
            <a:off x="238076" y="-38350"/>
            <a:ext cx="8667848" cy="1484630"/>
          </a:xfrm>
          <a:prstGeom prst="rect">
            <a:avLst/>
          </a:prstGeom>
        </p:spPr>
        <p:txBody>
          <a:bodyPr vert="horz" wrap="square" lIns="0" tIns="320389" rIns="0" bIns="0" rtlCol="0">
            <a:spAutoFit/>
          </a:bodyPr>
          <a:lstStyle/>
          <a:p>
            <a:pPr marL="4517390" marR="5080" indent="-1763395">
              <a:lnSpc>
                <a:spcPct val="100699"/>
              </a:lnSpc>
              <a:spcBef>
                <a:spcPts val="70"/>
              </a:spcBef>
            </a:pPr>
            <a:r>
              <a:rPr spc="-5" dirty="0"/>
              <a:t>Team Observation</a:t>
            </a:r>
            <a:r>
              <a:rPr spc="-90" dirty="0"/>
              <a:t> </a:t>
            </a:r>
            <a:r>
              <a:rPr spc="-10" dirty="0"/>
              <a:t>Measure,  </a:t>
            </a:r>
            <a:r>
              <a:rPr spc="-5" dirty="0"/>
              <a:t>Version</a:t>
            </a:r>
            <a:r>
              <a:rPr spc="-15" dirty="0"/>
              <a:t> </a:t>
            </a:r>
            <a:r>
              <a:rPr dirty="0"/>
              <a:t>2</a:t>
            </a:r>
          </a:p>
        </p:txBody>
      </p:sp>
      <p:sp>
        <p:nvSpPr>
          <p:cNvPr id="8" name="object 8"/>
          <p:cNvSpPr/>
          <p:nvPr/>
        </p:nvSpPr>
        <p:spPr>
          <a:xfrm>
            <a:off x="318402" y="180990"/>
            <a:ext cx="2456839" cy="1072064"/>
          </a:xfrm>
          <a:prstGeom prst="rect">
            <a:avLst/>
          </a:prstGeom>
          <a:blipFill>
            <a:blip r:embed="rId2" cstate="print"/>
            <a:stretch>
              <a:fillRect/>
            </a:stretch>
          </a:blipFill>
        </p:spPr>
        <p:txBody>
          <a:bodyPr wrap="square" lIns="0" tIns="0" rIns="0" bIns="0" rtlCol="0"/>
          <a:lstStyle/>
          <a:p>
            <a:endParaRPr dirty="0"/>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3" name="object 3"/>
          <p:cNvSpPr/>
          <p:nvPr/>
        </p:nvSpPr>
        <p:spPr>
          <a:xfrm>
            <a:off x="0" y="843743"/>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5" name="object 5"/>
          <p:cNvSpPr txBox="1">
            <a:spLocks noGrp="1"/>
          </p:cNvSpPr>
          <p:nvPr>
            <p:ph type="title"/>
          </p:nvPr>
        </p:nvSpPr>
        <p:spPr>
          <a:xfrm>
            <a:off x="1409700" y="107182"/>
            <a:ext cx="6728715" cy="566822"/>
          </a:xfrm>
          <a:prstGeom prst="rect">
            <a:avLst/>
          </a:prstGeom>
        </p:spPr>
        <p:txBody>
          <a:bodyPr vert="horz" wrap="square" lIns="0" tIns="12700" rIns="0" bIns="0" rtlCol="0">
            <a:spAutoFit/>
          </a:bodyPr>
          <a:lstStyle/>
          <a:p>
            <a:pPr marL="12700">
              <a:lnSpc>
                <a:spcPct val="100000"/>
              </a:lnSpc>
              <a:spcBef>
                <a:spcPts val="100"/>
              </a:spcBef>
            </a:pPr>
            <a:r>
              <a:rPr spc="-10" dirty="0"/>
              <a:t>WFI-EZ </a:t>
            </a:r>
            <a:r>
              <a:rPr dirty="0"/>
              <a:t>&amp; </a:t>
            </a:r>
            <a:r>
              <a:rPr spc="-5" dirty="0"/>
              <a:t>TOM </a:t>
            </a:r>
            <a:r>
              <a:rPr spc="-10" dirty="0"/>
              <a:t>2.0</a:t>
            </a:r>
            <a:r>
              <a:rPr spc="-90" dirty="0"/>
              <a:t> </a:t>
            </a:r>
            <a:r>
              <a:rPr spc="-5" dirty="0"/>
              <a:t>Z-Scores</a:t>
            </a:r>
            <a:endParaRPr dirty="0"/>
          </a:p>
        </p:txBody>
      </p:sp>
      <p:graphicFrame>
        <p:nvGraphicFramePr>
          <p:cNvPr id="10" name="object 10"/>
          <p:cNvGraphicFramePr>
            <a:graphicFrameLocks noGrp="1"/>
          </p:cNvGraphicFramePr>
          <p:nvPr>
            <p:extLst>
              <p:ext uri="{D42A27DB-BD31-4B8C-83A1-F6EECF244321}">
                <p14:modId xmlns:p14="http://schemas.microsoft.com/office/powerpoint/2010/main" val="2654354005"/>
              </p:ext>
            </p:extLst>
          </p:nvPr>
        </p:nvGraphicFramePr>
        <p:xfrm>
          <a:off x="1431036" y="1803224"/>
          <a:ext cx="6324600" cy="4756897"/>
        </p:xfrm>
        <a:graphic>
          <a:graphicData uri="http://schemas.openxmlformats.org/drawingml/2006/table">
            <a:tbl>
              <a:tblPr firstRow="1" bandRow="1">
                <a:tableStyleId>{2D5ABB26-0587-4C30-8999-92F81FD0307C}</a:tableStyleId>
              </a:tblPr>
              <a:tblGrid>
                <a:gridCol w="2334079"/>
                <a:gridCol w="2032907"/>
                <a:gridCol w="1957614"/>
              </a:tblGrid>
              <a:tr h="327137">
                <a:tc>
                  <a:txBody>
                    <a:bodyPr/>
                    <a:lstStyle/>
                    <a:p>
                      <a:pPr algn="ctr">
                        <a:lnSpc>
                          <a:spcPct val="100000"/>
                        </a:lnSpc>
                        <a:spcBef>
                          <a:spcPts val="515"/>
                        </a:spcBef>
                      </a:pPr>
                      <a:r>
                        <a:rPr sz="1500" b="1" spc="-5" dirty="0">
                          <a:solidFill>
                            <a:srgbClr val="FFFFFF"/>
                          </a:solidFill>
                          <a:latin typeface="Carlito"/>
                          <a:cs typeface="Carlito"/>
                        </a:rPr>
                        <a:t>CSA</a:t>
                      </a:r>
                      <a:endParaRPr sz="1500" dirty="0">
                        <a:latin typeface="Carlito"/>
                        <a:cs typeface="Carlito"/>
                      </a:endParaRPr>
                    </a:p>
                  </a:txBody>
                  <a:tcPr marL="0" marR="0" marT="65404" marB="0">
                    <a:lnB w="38100">
                      <a:solidFill>
                        <a:srgbClr val="FFFFFF"/>
                      </a:solidFill>
                      <a:prstDash val="solid"/>
                    </a:lnB>
                    <a:solidFill>
                      <a:srgbClr val="3A2154"/>
                    </a:solidFill>
                  </a:tcPr>
                </a:tc>
                <a:tc>
                  <a:txBody>
                    <a:bodyPr/>
                    <a:lstStyle/>
                    <a:p>
                      <a:pPr marL="399415">
                        <a:lnSpc>
                          <a:spcPct val="100000"/>
                        </a:lnSpc>
                        <a:spcBef>
                          <a:spcPts val="515"/>
                        </a:spcBef>
                      </a:pPr>
                      <a:r>
                        <a:rPr sz="1500" b="1" spc="-5" dirty="0">
                          <a:solidFill>
                            <a:srgbClr val="FFFFFF"/>
                          </a:solidFill>
                          <a:latin typeface="Carlito"/>
                          <a:cs typeface="Carlito"/>
                        </a:rPr>
                        <a:t>WFI-EZ</a:t>
                      </a:r>
                      <a:r>
                        <a:rPr sz="1500" b="1" spc="-1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B w="38100">
                      <a:solidFill>
                        <a:srgbClr val="FFFFFF"/>
                      </a:solidFill>
                      <a:prstDash val="solid"/>
                    </a:lnB>
                    <a:solidFill>
                      <a:srgbClr val="3A2154"/>
                    </a:solidFill>
                  </a:tcPr>
                </a:tc>
                <a:tc>
                  <a:txBody>
                    <a:bodyPr/>
                    <a:lstStyle/>
                    <a:p>
                      <a:pPr marL="299720">
                        <a:lnSpc>
                          <a:spcPct val="100000"/>
                        </a:lnSpc>
                        <a:spcBef>
                          <a:spcPts val="515"/>
                        </a:spcBef>
                      </a:pPr>
                      <a:r>
                        <a:rPr sz="1500" b="1" spc="-5" dirty="0">
                          <a:solidFill>
                            <a:srgbClr val="FFFFFF"/>
                          </a:solidFill>
                          <a:latin typeface="Carlito"/>
                          <a:cs typeface="Carlito"/>
                        </a:rPr>
                        <a:t>TOM 2.0</a:t>
                      </a:r>
                      <a:r>
                        <a:rPr sz="1500" b="1" spc="-25" dirty="0">
                          <a:solidFill>
                            <a:srgbClr val="FFFFFF"/>
                          </a:solidFill>
                          <a:latin typeface="Carlito"/>
                          <a:cs typeface="Carlito"/>
                        </a:rPr>
                        <a:t> </a:t>
                      </a:r>
                      <a:r>
                        <a:rPr sz="1500" b="1" dirty="0">
                          <a:solidFill>
                            <a:srgbClr val="FFFFFF"/>
                          </a:solidFill>
                          <a:latin typeface="Carlito"/>
                          <a:cs typeface="Carlito"/>
                        </a:rPr>
                        <a:t>Z-Scores</a:t>
                      </a:r>
                      <a:endParaRPr sz="1500" dirty="0">
                        <a:latin typeface="Carlito"/>
                        <a:cs typeface="Carlito"/>
                      </a:endParaRPr>
                    </a:p>
                  </a:txBody>
                  <a:tcPr marL="0" marR="0" marT="65404" marB="0">
                    <a:lnB w="38100">
                      <a:solidFill>
                        <a:srgbClr val="FFFFFF"/>
                      </a:solidFill>
                      <a:prstDash val="solid"/>
                    </a:lnB>
                    <a:solidFill>
                      <a:srgbClr val="D6AF57"/>
                    </a:solidFill>
                  </a:tcPr>
                </a:tc>
              </a:tr>
              <a:tr h="268548">
                <a:tc>
                  <a:txBody>
                    <a:bodyPr/>
                    <a:lstStyle/>
                    <a:p>
                      <a:pPr marL="9525">
                        <a:lnSpc>
                          <a:spcPts val="1914"/>
                        </a:lnSpc>
                        <a:spcBef>
                          <a:spcPts val="280"/>
                        </a:spcBef>
                      </a:pPr>
                      <a:r>
                        <a:rPr sz="1600" spc="-5" dirty="0">
                          <a:latin typeface="Carlito"/>
                          <a:cs typeface="Carlito"/>
                        </a:rPr>
                        <a:t>Fall</a:t>
                      </a:r>
                      <a:r>
                        <a:rPr sz="1600" spc="-10" dirty="0">
                          <a:latin typeface="Carlito"/>
                          <a:cs typeface="Carlito"/>
                        </a:rPr>
                        <a:t> </a:t>
                      </a:r>
                      <a:r>
                        <a:rPr sz="1600" spc="-5" dirty="0">
                          <a:latin typeface="Carlito"/>
                          <a:cs typeface="Carlito"/>
                        </a:rPr>
                        <a:t>River</a:t>
                      </a:r>
                      <a:endParaRPr sz="1600" dirty="0">
                        <a:latin typeface="Carlito"/>
                        <a:cs typeface="Carlito"/>
                      </a:endParaRPr>
                    </a:p>
                  </a:txBody>
                  <a:tcPr marL="0" marR="0" marT="35560" marB="0">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1.26</a:t>
                      </a:r>
                      <a:endParaRPr sz="1600" dirty="0">
                        <a:latin typeface="Carlito"/>
                        <a:cs typeface="Carlito"/>
                      </a:endParaRPr>
                    </a:p>
                  </a:txBody>
                  <a:tcPr marL="0" marR="0" marT="35560" marB="0">
                    <a:lnT w="381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-0.12</a:t>
                      </a:r>
                    </a:p>
                  </a:txBody>
                  <a:tcPr marL="0" marR="0" marT="35560" marB="0">
                    <a:lnT w="381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Gandara</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1.52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1.38</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7F2E9"/>
                    </a:solidFill>
                  </a:tcPr>
                </a:tc>
              </a:tr>
              <a:tr h="268548">
                <a:tc>
                  <a:txBody>
                    <a:bodyPr/>
                    <a:lstStyle/>
                    <a:p>
                      <a:pPr marL="9525">
                        <a:lnSpc>
                          <a:spcPts val="1914"/>
                        </a:lnSpc>
                        <a:spcBef>
                          <a:spcPts val="280"/>
                        </a:spcBef>
                      </a:pPr>
                      <a:r>
                        <a:rPr sz="1600" spc="-5" dirty="0">
                          <a:latin typeface="Carlito"/>
                          <a:cs typeface="Carlito"/>
                        </a:rPr>
                        <a:t>Cambridge</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-0.19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-0.86</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Cape</a:t>
                      </a:r>
                      <a:r>
                        <a:rPr sz="1600" spc="-10" dirty="0">
                          <a:latin typeface="Carlito"/>
                          <a:cs typeface="Carlito"/>
                        </a:rPr>
                        <a:t> </a:t>
                      </a:r>
                      <a:r>
                        <a:rPr sz="1600" spc="-5" dirty="0">
                          <a:latin typeface="Carlito"/>
                          <a:cs typeface="Carlito"/>
                        </a:rPr>
                        <a:t>Ann</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-1.41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90</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7F2E9"/>
                    </a:solidFill>
                  </a:tcPr>
                </a:tc>
              </a:tr>
              <a:tr h="268548">
                <a:tc>
                  <a:txBody>
                    <a:bodyPr/>
                    <a:lstStyle/>
                    <a:p>
                      <a:pPr marL="55244">
                        <a:lnSpc>
                          <a:spcPts val="1914"/>
                        </a:lnSpc>
                        <a:spcBef>
                          <a:spcPts val="280"/>
                        </a:spcBef>
                      </a:pPr>
                      <a:r>
                        <a:rPr sz="1600" spc="-5" dirty="0">
                          <a:latin typeface="Carlito"/>
                          <a:cs typeface="Carlito"/>
                        </a:rPr>
                        <a:t>Haverhill</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0.97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1.09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Cape </a:t>
                      </a:r>
                      <a:r>
                        <a:rPr sz="1600" dirty="0">
                          <a:latin typeface="Carlito"/>
                          <a:cs typeface="Carlito"/>
                        </a:rPr>
                        <a:t>and</a:t>
                      </a:r>
                      <a:r>
                        <a:rPr sz="1600" spc="-15" dirty="0">
                          <a:latin typeface="Carlito"/>
                          <a:cs typeface="Carlito"/>
                        </a:rPr>
                        <a:t> </a:t>
                      </a:r>
                      <a:r>
                        <a:rPr sz="1600" spc="-5" dirty="0">
                          <a:latin typeface="Carlito"/>
                          <a:cs typeface="Carlito"/>
                        </a:rPr>
                        <a:t>Islands</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1.45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1.27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Walden</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2.30</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41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Dimock</a:t>
                      </a:r>
                      <a:r>
                        <a:rPr sz="1600" spc="-10" dirty="0">
                          <a:latin typeface="Carlito"/>
                          <a:cs typeface="Carlito"/>
                        </a:rPr>
                        <a:t> </a:t>
                      </a:r>
                      <a:r>
                        <a:rPr sz="1600" spc="-5" dirty="0">
                          <a:latin typeface="Carlito"/>
                          <a:cs typeface="Carlito"/>
                        </a:rPr>
                        <a:t>St</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-0.71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17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Lowell</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0.41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1.29</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Harbor</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0.</a:t>
                      </a:r>
                      <a:r>
                        <a:rPr lang="en-US" sz="1600" spc="-5" dirty="0" smtClean="0">
                          <a:latin typeface="Carlito"/>
                          <a:cs typeface="Carlito"/>
                        </a:rPr>
                        <a:t>15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0.54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Arlington</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lang="en-US" sz="1600" spc="-5" dirty="0" smtClean="0">
                          <a:latin typeface="Carlito"/>
                          <a:cs typeface="Carlito"/>
                        </a:rPr>
                        <a:t>-0.74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1.34</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Pittsfield</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1.33</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78</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Hyde</a:t>
                      </a:r>
                      <a:r>
                        <a:rPr sz="1600" spc="-10" dirty="0">
                          <a:latin typeface="Carlito"/>
                          <a:cs typeface="Carlito"/>
                        </a:rPr>
                        <a:t> </a:t>
                      </a:r>
                      <a:r>
                        <a:rPr sz="1600" spc="-5" dirty="0">
                          <a:latin typeface="Carlito"/>
                          <a:cs typeface="Carlito"/>
                        </a:rPr>
                        <a:t>Park</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270" algn="r">
                        <a:lnSpc>
                          <a:spcPts val="1914"/>
                        </a:lnSpc>
                        <a:spcBef>
                          <a:spcPts val="280"/>
                        </a:spcBef>
                      </a:pPr>
                      <a:r>
                        <a:rPr lang="en-US" sz="1600" dirty="0" smtClean="0">
                          <a:latin typeface="Carlito"/>
                          <a:cs typeface="Carlito"/>
                        </a:rPr>
                        <a:t>-1.23</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D8CFE6"/>
                    </a:solidFill>
                  </a:tcPr>
                </a:tc>
                <a:tc>
                  <a:txBody>
                    <a:bodyPr/>
                    <a:lstStyle/>
                    <a:p>
                      <a:pPr marR="1905" algn="r">
                        <a:lnSpc>
                          <a:spcPts val="1914"/>
                        </a:lnSpc>
                        <a:spcBef>
                          <a:spcPts val="280"/>
                        </a:spcBef>
                      </a:pPr>
                      <a:r>
                        <a:rPr sz="1600" spc="-5" dirty="0" smtClean="0">
                          <a:latin typeface="Carlito"/>
                          <a:cs typeface="Carlito"/>
                        </a:rPr>
                        <a:t>-</a:t>
                      </a:r>
                      <a:r>
                        <a:rPr lang="en-US" sz="1600" spc="-5" dirty="0" smtClean="0">
                          <a:latin typeface="Carlito"/>
                          <a:cs typeface="Carlito"/>
                        </a:rPr>
                        <a:t>2</a:t>
                      </a:r>
                      <a:r>
                        <a:rPr sz="1600" spc="-5" dirty="0" smtClean="0">
                          <a:latin typeface="Carlito"/>
                          <a:cs typeface="Carlito"/>
                        </a:rPr>
                        <a:t>.</a:t>
                      </a:r>
                      <a:r>
                        <a:rPr lang="en-US" sz="1600" spc="-5" dirty="0" smtClean="0">
                          <a:latin typeface="Carlito"/>
                          <a:cs typeface="Carlito"/>
                        </a:rPr>
                        <a:t>55</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DDBA"/>
                    </a:solidFill>
                  </a:tcPr>
                </a:tc>
              </a:tr>
              <a:tr h="268548">
                <a:tc>
                  <a:txBody>
                    <a:bodyPr/>
                    <a:lstStyle/>
                    <a:p>
                      <a:pPr marL="9525">
                        <a:lnSpc>
                          <a:spcPts val="1914"/>
                        </a:lnSpc>
                        <a:spcBef>
                          <a:spcPts val="280"/>
                        </a:spcBef>
                      </a:pPr>
                      <a:r>
                        <a:rPr sz="1600" spc="-5" dirty="0">
                          <a:latin typeface="Carlito"/>
                          <a:cs typeface="Carlito"/>
                        </a:rPr>
                        <a:t>Park</a:t>
                      </a:r>
                      <a:r>
                        <a:rPr sz="1600" spc="-10" dirty="0">
                          <a:latin typeface="Carlito"/>
                          <a:cs typeface="Carlito"/>
                        </a:rPr>
                        <a:t> </a:t>
                      </a:r>
                      <a:r>
                        <a:rPr sz="1600" spc="-5" dirty="0">
                          <a:latin typeface="Carlito"/>
                          <a:cs typeface="Carlito"/>
                        </a:rPr>
                        <a:t>Street</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lang="en-US" sz="1600" spc="-5" dirty="0" smtClean="0">
                          <a:latin typeface="Carlito"/>
                          <a:cs typeface="Carlito"/>
                        </a:rPr>
                        <a:t>-0.52</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EDE8F2"/>
                    </a:solidFill>
                  </a:tcPr>
                </a:tc>
                <a:tc>
                  <a:txBody>
                    <a:bodyPr/>
                    <a:lstStyle/>
                    <a:p>
                      <a:pPr marR="1905" algn="r">
                        <a:lnSpc>
                          <a:spcPts val="1914"/>
                        </a:lnSpc>
                        <a:spcBef>
                          <a:spcPts val="280"/>
                        </a:spcBef>
                      </a:pPr>
                      <a:r>
                        <a:rPr sz="1600" spc="-5" dirty="0">
                          <a:latin typeface="Carlito"/>
                          <a:cs typeface="Carlito"/>
                        </a:rPr>
                        <a:t>-</a:t>
                      </a:r>
                      <a:r>
                        <a:rPr sz="1600" spc="-5" dirty="0" smtClean="0">
                          <a:latin typeface="Carlito"/>
                          <a:cs typeface="Carlito"/>
                        </a:rPr>
                        <a:t>0.</a:t>
                      </a:r>
                      <a:r>
                        <a:rPr lang="en-US" sz="1600" spc="-5" dirty="0" smtClean="0">
                          <a:latin typeface="Carlito"/>
                          <a:cs typeface="Carlito"/>
                        </a:rPr>
                        <a:t>66</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r h="268548">
                <a:tc>
                  <a:txBody>
                    <a:bodyPr/>
                    <a:lstStyle/>
                    <a:p>
                      <a:pPr marL="9525">
                        <a:lnSpc>
                          <a:spcPts val="1914"/>
                        </a:lnSpc>
                        <a:spcBef>
                          <a:spcPts val="280"/>
                        </a:spcBef>
                      </a:pPr>
                      <a:r>
                        <a:rPr sz="1600" spc="-5" dirty="0">
                          <a:latin typeface="Carlito"/>
                          <a:cs typeface="Carlito"/>
                        </a:rPr>
                        <a:t>Framingham</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marR="1905" algn="r">
                        <a:lnSpc>
                          <a:spcPts val="1914"/>
                        </a:lnSpc>
                        <a:spcBef>
                          <a:spcPts val="280"/>
                        </a:spcBef>
                      </a:pPr>
                      <a:r>
                        <a:rPr lang="en-US" sz="1600" spc="-5" dirty="0" smtClean="0">
                          <a:latin typeface="Carlito"/>
                          <a:cs typeface="Carlito"/>
                        </a:rPr>
                        <a:t>0.07</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D8CFE6"/>
                    </a:solidFill>
                  </a:tcPr>
                </a:tc>
                <a:tc>
                  <a:txBody>
                    <a:bodyPr/>
                    <a:lstStyle/>
                    <a:p>
                      <a:pPr marR="1905" algn="r">
                        <a:lnSpc>
                          <a:spcPts val="1914"/>
                        </a:lnSpc>
                        <a:spcBef>
                          <a:spcPts val="280"/>
                        </a:spcBef>
                      </a:pPr>
                      <a:r>
                        <a:rPr lang="en-US" sz="1600" spc="-5" dirty="0" smtClean="0">
                          <a:latin typeface="Carlito"/>
                          <a:cs typeface="Carlito"/>
                        </a:rPr>
                        <a:t>-0</a:t>
                      </a:r>
                      <a:r>
                        <a:rPr sz="1600" spc="-5" dirty="0" smtClean="0">
                          <a:latin typeface="Carlito"/>
                          <a:cs typeface="Carlito"/>
                        </a:rPr>
                        <a:t>.</a:t>
                      </a:r>
                      <a:r>
                        <a:rPr lang="en-US" sz="1600" spc="-5" dirty="0" smtClean="0">
                          <a:latin typeface="Carlito"/>
                          <a:cs typeface="Carlito"/>
                        </a:rPr>
                        <a:t>16</a:t>
                      </a:r>
                      <a:endParaRPr sz="1600" dirty="0">
                        <a:latin typeface="Carlito"/>
                        <a:cs typeface="Carlito"/>
                      </a:endParaRPr>
                    </a:p>
                  </a:txBody>
                  <a:tcPr marL="0" marR="0" marT="35560" marB="0">
                    <a:lnT w="12700">
                      <a:solidFill>
                        <a:srgbClr val="FFFFFF"/>
                      </a:solidFill>
                      <a:prstDash val="solid"/>
                    </a:lnT>
                    <a:lnB w="12700" cap="flat" cmpd="sng" algn="ctr">
                      <a:solidFill>
                        <a:srgbClr val="FFFFFF"/>
                      </a:solidFill>
                      <a:prstDash val="solid"/>
                      <a:round/>
                      <a:headEnd type="none" w="med" len="med"/>
                      <a:tailEnd type="none" w="med" len="med"/>
                    </a:lnB>
                    <a:solidFill>
                      <a:srgbClr val="EDDDBA"/>
                    </a:solidFill>
                  </a:tcPr>
                </a:tc>
              </a:tr>
              <a:tr h="268548">
                <a:tc>
                  <a:txBody>
                    <a:bodyPr/>
                    <a:lstStyle/>
                    <a:p>
                      <a:pPr marL="9525">
                        <a:lnSpc>
                          <a:spcPts val="1914"/>
                        </a:lnSpc>
                        <a:spcBef>
                          <a:spcPts val="280"/>
                        </a:spcBef>
                      </a:pPr>
                      <a:r>
                        <a:rPr lang="en-US" sz="1600" dirty="0" smtClean="0">
                          <a:latin typeface="Carlito"/>
                          <a:cs typeface="Carlito"/>
                        </a:rPr>
                        <a:t>S. Central</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chemeClr val="accent4">
                        <a:lumMod val="20000"/>
                        <a:lumOff val="80000"/>
                      </a:schemeClr>
                    </a:solidFill>
                  </a:tcPr>
                </a:tc>
                <a:tc>
                  <a:txBody>
                    <a:bodyPr/>
                    <a:lstStyle/>
                    <a:p>
                      <a:pPr marR="1905" algn="r">
                        <a:lnSpc>
                          <a:spcPts val="1914"/>
                        </a:lnSpc>
                        <a:spcBef>
                          <a:spcPts val="280"/>
                        </a:spcBef>
                      </a:pPr>
                      <a:r>
                        <a:rPr lang="en-US" sz="1600" dirty="0" smtClean="0">
                          <a:latin typeface="Carlito"/>
                          <a:cs typeface="Carlito"/>
                        </a:rPr>
                        <a:t>0.97</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chemeClr val="accent4">
                        <a:lumMod val="20000"/>
                        <a:lumOff val="80000"/>
                      </a:schemeClr>
                    </a:solidFill>
                  </a:tcPr>
                </a:tc>
                <a:tc>
                  <a:txBody>
                    <a:bodyPr/>
                    <a:lstStyle/>
                    <a:p>
                      <a:pPr marR="1905" algn="r">
                        <a:lnSpc>
                          <a:spcPts val="1914"/>
                        </a:lnSpc>
                        <a:spcBef>
                          <a:spcPts val="280"/>
                        </a:spcBef>
                      </a:pPr>
                      <a:r>
                        <a:rPr lang="en-US" sz="1600" dirty="0" smtClean="0">
                          <a:latin typeface="Carlito"/>
                          <a:cs typeface="Carlito"/>
                        </a:rPr>
                        <a:t>-0.51</a:t>
                      </a:r>
                      <a:endParaRPr sz="1600" dirty="0">
                        <a:latin typeface="Carlito"/>
                        <a:cs typeface="Carlito"/>
                      </a:endParaRPr>
                    </a:p>
                  </a:txBody>
                  <a:tcPr marL="0" marR="0" marT="35560" marB="0">
                    <a:lnT w="12700">
                      <a:solidFill>
                        <a:srgbClr val="FFFFFF"/>
                      </a:solidFill>
                      <a:prstDash val="solid"/>
                    </a:lnT>
                    <a:lnB w="12700">
                      <a:solidFill>
                        <a:srgbClr val="FFFFFF"/>
                      </a:solidFill>
                      <a:prstDash val="solid"/>
                    </a:lnB>
                    <a:solidFill>
                      <a:srgbClr val="F6EDDB"/>
                    </a:solidFill>
                  </a:tcPr>
                </a:tc>
              </a:tr>
            </a:tbl>
          </a:graphicData>
        </a:graphic>
      </p:graphicFrame>
      <p:sp>
        <p:nvSpPr>
          <p:cNvPr id="11" name="object 11"/>
          <p:cNvSpPr/>
          <p:nvPr/>
        </p:nvSpPr>
        <p:spPr>
          <a:xfrm>
            <a:off x="50883" y="102981"/>
            <a:ext cx="1268901" cy="531915"/>
          </a:xfrm>
          <a:prstGeom prst="rect">
            <a:avLst/>
          </a:prstGeom>
          <a:blipFill>
            <a:blip r:embed="rId2" cstate="print"/>
            <a:stretch>
              <a:fillRect/>
            </a:stretch>
          </a:blipFill>
        </p:spPr>
        <p:txBody>
          <a:bodyPr wrap="square" lIns="0" tIns="0" rIns="0" bIns="0" rtlCol="0"/>
          <a:lstStyle/>
          <a:p>
            <a:endParaRPr dirty="0"/>
          </a:p>
        </p:txBody>
      </p:sp>
      <p:sp>
        <p:nvSpPr>
          <p:cNvPr id="12" name="object 12"/>
          <p:cNvSpPr/>
          <p:nvPr/>
        </p:nvSpPr>
        <p:spPr>
          <a:xfrm>
            <a:off x="7543800" y="43396"/>
            <a:ext cx="1536277" cy="674037"/>
          </a:xfrm>
          <a:prstGeom prst="rect">
            <a:avLst/>
          </a:prstGeom>
          <a:blipFill>
            <a:blip r:embed="rId3" cstate="print"/>
            <a:stretch>
              <a:fillRect/>
            </a:stretch>
          </a:blipFill>
        </p:spPr>
        <p:txBody>
          <a:bodyPr wrap="square" lIns="0" tIns="0" rIns="0" bIns="0" rtlCol="0"/>
          <a:lstStyle/>
          <a:p>
            <a:endParaRPr dirty="0"/>
          </a:p>
        </p:txBody>
      </p:sp>
      <p:sp>
        <p:nvSpPr>
          <p:cNvPr id="14" name="object 14"/>
          <p:cNvSpPr txBox="1"/>
          <p:nvPr/>
        </p:nvSpPr>
        <p:spPr>
          <a:xfrm>
            <a:off x="845533" y="6290254"/>
            <a:ext cx="1681477" cy="205184"/>
          </a:xfrm>
          <a:prstGeom prst="rect">
            <a:avLst/>
          </a:prstGeom>
        </p:spPr>
        <p:txBody>
          <a:bodyPr vert="horz" wrap="square" lIns="0" tIns="0" rIns="0" bIns="0" rtlCol="0">
            <a:spAutoFit/>
          </a:bodyPr>
          <a:lstStyle/>
          <a:p>
            <a:pPr marL="12700">
              <a:lnSpc>
                <a:spcPts val="1620"/>
              </a:lnSpc>
            </a:pPr>
            <a:endParaRPr sz="1600" dirty="0">
              <a:latin typeface="Carlito"/>
              <a:cs typeface="Carlito"/>
            </a:endParaRPr>
          </a:p>
        </p:txBody>
      </p:sp>
      <p:sp>
        <p:nvSpPr>
          <p:cNvPr id="17" name="object 17"/>
          <p:cNvSpPr txBox="1"/>
          <p:nvPr/>
        </p:nvSpPr>
        <p:spPr>
          <a:xfrm>
            <a:off x="8683607" y="6656024"/>
            <a:ext cx="310669" cy="230832"/>
          </a:xfrm>
          <a:prstGeom prst="rect">
            <a:avLst/>
          </a:prstGeom>
        </p:spPr>
        <p:txBody>
          <a:bodyPr vert="horz" wrap="square" lIns="0" tIns="0" rIns="0" bIns="0" rtlCol="0">
            <a:spAutoFit/>
          </a:bodyPr>
          <a:lstStyle/>
          <a:p>
            <a:pPr marL="12700">
              <a:lnSpc>
                <a:spcPts val="1810"/>
              </a:lnSpc>
            </a:pPr>
            <a:r>
              <a:rPr lang="en-US" spc="-5" dirty="0" smtClean="0">
                <a:solidFill>
                  <a:srgbClr val="FFFFFF"/>
                </a:solidFill>
                <a:latin typeface="Carlito"/>
                <a:cs typeface="Carlito"/>
              </a:rPr>
              <a:t>84</a:t>
            </a:r>
            <a:endParaRPr sz="1800" dirty="0">
              <a:latin typeface="Carlito"/>
              <a:cs typeface="Carlito"/>
            </a:endParaRPr>
          </a:p>
        </p:txBody>
      </p:sp>
      <p:sp>
        <p:nvSpPr>
          <p:cNvPr id="4" name="Rectangle 3"/>
          <p:cNvSpPr/>
          <p:nvPr/>
        </p:nvSpPr>
        <p:spPr>
          <a:xfrm>
            <a:off x="210769" y="1064029"/>
            <a:ext cx="8841876" cy="646331"/>
          </a:xfrm>
          <a:prstGeom prst="rect">
            <a:avLst/>
          </a:prstGeom>
        </p:spPr>
        <p:txBody>
          <a:bodyPr wrap="square">
            <a:spAutoFit/>
          </a:bodyPr>
          <a:lstStyle/>
          <a:p>
            <a:r>
              <a:rPr lang="en-US" dirty="0"/>
              <a:t>A </a:t>
            </a:r>
            <a:r>
              <a:rPr lang="en-US" i="1" dirty="0"/>
              <a:t>z-score</a:t>
            </a:r>
            <a:r>
              <a:rPr lang="en-US" dirty="0"/>
              <a:t> tells us how many standard deviations the original observation falls away from the mean, and in which direction; We compared each CSA with the state EZ/TOM average.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543907" y="6693356"/>
            <a:ext cx="90170" cy="177800"/>
          </a:xfrm>
          <a:prstGeom prst="rect">
            <a:avLst/>
          </a:prstGeom>
        </p:spPr>
        <p:txBody>
          <a:bodyPr vert="horz" wrap="square" lIns="0" tIns="0" rIns="0" bIns="0" rtlCol="0">
            <a:spAutoFit/>
          </a:bodyPr>
          <a:lstStyle/>
          <a:p>
            <a:pPr>
              <a:lnSpc>
                <a:spcPts val="1330"/>
              </a:lnSpc>
            </a:pPr>
            <a:r>
              <a:rPr sz="1400" dirty="0">
                <a:solidFill>
                  <a:srgbClr val="FFFFFF"/>
                </a:solidFill>
                <a:latin typeface="Carlito"/>
                <a:cs typeface="Carlito"/>
              </a:rPr>
              <a:t>9</a:t>
            </a:r>
            <a:endParaRPr sz="1400" dirty="0">
              <a:latin typeface="Carlito"/>
              <a:cs typeface="Carlito"/>
            </a:endParaRPr>
          </a:p>
        </p:txBody>
      </p:sp>
      <p:sp>
        <p:nvSpPr>
          <p:cNvPr id="3" name="object 3"/>
          <p:cNvSpPr/>
          <p:nvPr/>
        </p:nvSpPr>
        <p:spPr>
          <a:xfrm>
            <a:off x="0" y="6652986"/>
            <a:ext cx="9144000" cy="205104"/>
          </a:xfrm>
          <a:custGeom>
            <a:avLst/>
            <a:gdLst/>
            <a:ahLst/>
            <a:cxnLst/>
            <a:rect l="l" t="t" r="r" b="b"/>
            <a:pathLst>
              <a:path w="9144000" h="205104">
                <a:moveTo>
                  <a:pt x="0" y="0"/>
                </a:moveTo>
                <a:lnTo>
                  <a:pt x="9143981" y="0"/>
                </a:lnTo>
                <a:lnTo>
                  <a:pt x="9143981" y="204999"/>
                </a:lnTo>
                <a:lnTo>
                  <a:pt x="0" y="204999"/>
                </a:lnTo>
                <a:lnTo>
                  <a:pt x="0" y="0"/>
                </a:lnTo>
                <a:close/>
              </a:path>
            </a:pathLst>
          </a:custGeom>
          <a:solidFill>
            <a:srgbClr val="3A2154"/>
          </a:solidFill>
        </p:spPr>
        <p:txBody>
          <a:bodyPr wrap="square" lIns="0" tIns="0" rIns="0" bIns="0" rtlCol="0"/>
          <a:lstStyle/>
          <a:p>
            <a:endParaRPr dirty="0"/>
          </a:p>
        </p:txBody>
      </p:sp>
      <p:sp>
        <p:nvSpPr>
          <p:cNvPr id="4" name="object 4"/>
          <p:cNvSpPr/>
          <p:nvPr/>
        </p:nvSpPr>
        <p:spPr>
          <a:xfrm>
            <a:off x="0" y="1447799"/>
            <a:ext cx="9144000" cy="74930"/>
          </a:xfrm>
          <a:custGeom>
            <a:avLst/>
            <a:gdLst/>
            <a:ahLst/>
            <a:cxnLst/>
            <a:rect l="l" t="t" r="r" b="b"/>
            <a:pathLst>
              <a:path w="9144000" h="74930">
                <a:moveTo>
                  <a:pt x="9143981" y="74849"/>
                </a:moveTo>
                <a:lnTo>
                  <a:pt x="0" y="74849"/>
                </a:lnTo>
                <a:lnTo>
                  <a:pt x="0" y="0"/>
                </a:lnTo>
                <a:lnTo>
                  <a:pt x="9143981" y="0"/>
                </a:lnTo>
                <a:lnTo>
                  <a:pt x="9143981" y="74849"/>
                </a:lnTo>
                <a:close/>
              </a:path>
            </a:pathLst>
          </a:custGeom>
          <a:solidFill>
            <a:srgbClr val="3A2154"/>
          </a:solidFill>
        </p:spPr>
        <p:txBody>
          <a:bodyPr wrap="square" lIns="0" tIns="0" rIns="0" bIns="0" rtlCol="0"/>
          <a:lstStyle/>
          <a:p>
            <a:endParaRPr dirty="0"/>
          </a:p>
        </p:txBody>
      </p:sp>
      <p:sp>
        <p:nvSpPr>
          <p:cNvPr id="6" name="object 6"/>
          <p:cNvSpPr txBox="1">
            <a:spLocks noGrp="1"/>
          </p:cNvSpPr>
          <p:nvPr>
            <p:ph type="title"/>
          </p:nvPr>
        </p:nvSpPr>
        <p:spPr>
          <a:xfrm>
            <a:off x="76200" y="-48799"/>
            <a:ext cx="8991600" cy="1505970"/>
          </a:xfrm>
          <a:prstGeom prst="rect">
            <a:avLst/>
          </a:prstGeom>
        </p:spPr>
        <p:txBody>
          <a:bodyPr vert="horz" wrap="square" lIns="0" tIns="297605" rIns="0" bIns="0" rtlCol="0">
            <a:spAutoFit/>
          </a:bodyPr>
          <a:lstStyle/>
          <a:p>
            <a:pPr marL="1858645" marR="5080" indent="-1621790">
              <a:lnSpc>
                <a:spcPts val="4720"/>
              </a:lnSpc>
              <a:spcBef>
                <a:spcPts val="280"/>
              </a:spcBef>
            </a:pPr>
            <a:r>
              <a:rPr sz="3950" dirty="0"/>
              <a:t>During </a:t>
            </a:r>
            <a:r>
              <a:rPr sz="3950" dirty="0" smtClean="0"/>
              <a:t>FY20</a:t>
            </a:r>
            <a:r>
              <a:rPr lang="en-US" sz="3950" dirty="0" smtClean="0"/>
              <a:t>21</a:t>
            </a:r>
            <a:r>
              <a:rPr sz="3950" dirty="0" smtClean="0"/>
              <a:t>, </a:t>
            </a:r>
            <a:r>
              <a:rPr sz="3950" dirty="0"/>
              <a:t>a </a:t>
            </a:r>
            <a:r>
              <a:rPr sz="3950" spc="-5" dirty="0"/>
              <a:t>total </a:t>
            </a:r>
            <a:r>
              <a:rPr sz="3950" dirty="0"/>
              <a:t>of </a:t>
            </a:r>
            <a:r>
              <a:rPr lang="en-US" sz="3950" spc="-5" dirty="0" smtClean="0"/>
              <a:t>1261</a:t>
            </a:r>
            <a:r>
              <a:rPr sz="3950" spc="-5" dirty="0" smtClean="0"/>
              <a:t> </a:t>
            </a:r>
            <a:r>
              <a:rPr sz="3950" spc="-5" dirty="0"/>
              <a:t>fidelity  </a:t>
            </a:r>
            <a:r>
              <a:rPr sz="3950" dirty="0"/>
              <a:t>forms </a:t>
            </a:r>
            <a:r>
              <a:rPr sz="3950" spc="-5" dirty="0"/>
              <a:t>were</a:t>
            </a:r>
            <a:r>
              <a:rPr sz="3950" spc="-15" dirty="0"/>
              <a:t> </a:t>
            </a:r>
            <a:r>
              <a:rPr sz="3950" spc="-5" dirty="0" smtClean="0"/>
              <a:t>collected</a:t>
            </a:r>
            <a:endParaRPr sz="3950" dirty="0"/>
          </a:p>
        </p:txBody>
      </p:sp>
      <p:sp>
        <p:nvSpPr>
          <p:cNvPr id="8" name="object 8"/>
          <p:cNvSpPr txBox="1">
            <a:spLocks noGrp="1"/>
          </p:cNvSpPr>
          <p:nvPr>
            <p:ph type="sldNum" sz="quarter" idx="7"/>
          </p:nvPr>
        </p:nvSpPr>
        <p:spPr>
          <a:prstGeom prst="rect">
            <a:avLst/>
          </a:prstGeom>
        </p:spPr>
        <p:txBody>
          <a:bodyPr vert="horz" wrap="square" lIns="0" tIns="0" rIns="0" bIns="0" rtlCol="0">
            <a:spAutoFit/>
          </a:bodyPr>
          <a:lstStyle/>
          <a:p>
            <a:pPr marL="38100">
              <a:lnSpc>
                <a:spcPts val="1810"/>
              </a:lnSpc>
            </a:pPr>
            <a:fld id="{81D60167-4931-47E6-BA6A-407CBD079E47}" type="slidenum">
              <a:rPr dirty="0"/>
              <a:t>9</a:t>
            </a:fld>
            <a:endParaRPr dirty="0"/>
          </a:p>
        </p:txBody>
      </p:sp>
      <p:graphicFrame>
        <p:nvGraphicFramePr>
          <p:cNvPr id="7" name="object 7"/>
          <p:cNvGraphicFramePr>
            <a:graphicFrameLocks noGrp="1"/>
          </p:cNvGraphicFramePr>
          <p:nvPr>
            <p:extLst>
              <p:ext uri="{D42A27DB-BD31-4B8C-83A1-F6EECF244321}">
                <p14:modId xmlns:p14="http://schemas.microsoft.com/office/powerpoint/2010/main" val="3917015663"/>
              </p:ext>
            </p:extLst>
          </p:nvPr>
        </p:nvGraphicFramePr>
        <p:xfrm>
          <a:off x="2051044" y="2051045"/>
          <a:ext cx="5035555" cy="3227094"/>
        </p:xfrm>
        <a:graphic>
          <a:graphicData uri="http://schemas.openxmlformats.org/drawingml/2006/table">
            <a:tbl>
              <a:tblPr firstRow="1" bandRow="1">
                <a:tableStyleId>{2D5ABB26-0587-4C30-8999-92F81FD0307C}</a:tableStyleId>
              </a:tblPr>
              <a:tblGrid>
                <a:gridCol w="2366978"/>
                <a:gridCol w="2668577"/>
              </a:tblGrid>
              <a:tr h="1062997">
                <a:tc>
                  <a:txBody>
                    <a:bodyPr/>
                    <a:lstStyle/>
                    <a:p>
                      <a:pPr algn="ctr">
                        <a:lnSpc>
                          <a:spcPct val="100000"/>
                        </a:lnSpc>
                        <a:spcBef>
                          <a:spcPts val="2145"/>
                        </a:spcBef>
                      </a:pPr>
                      <a:r>
                        <a:rPr sz="3200" b="1" spc="-5" dirty="0">
                          <a:solidFill>
                            <a:srgbClr val="FFFFFF"/>
                          </a:solidFill>
                          <a:latin typeface="Carlito"/>
                          <a:cs typeface="Carlito"/>
                        </a:rPr>
                        <a:t>Tool</a:t>
                      </a:r>
                      <a:endParaRPr sz="3200" dirty="0">
                        <a:latin typeface="Carlito"/>
                        <a:cs typeface="Carlito"/>
                      </a:endParaRPr>
                    </a:p>
                  </a:txBody>
                  <a:tcPr marL="0" marR="0" marT="27241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c>
                  <a:txBody>
                    <a:bodyPr/>
                    <a:lstStyle/>
                    <a:p>
                      <a:pPr marL="433070" marR="296545" indent="-134620" algn="ctr">
                        <a:lnSpc>
                          <a:spcPts val="3820"/>
                        </a:lnSpc>
                        <a:spcBef>
                          <a:spcPts val="375"/>
                        </a:spcBef>
                      </a:pPr>
                      <a:r>
                        <a:rPr sz="3200" b="1" dirty="0">
                          <a:solidFill>
                            <a:srgbClr val="FFFFFF"/>
                          </a:solidFill>
                          <a:latin typeface="Carlito"/>
                          <a:cs typeface="Carlito"/>
                        </a:rPr>
                        <a:t>N </a:t>
                      </a:r>
                      <a:r>
                        <a:rPr sz="3200" b="1" spc="-5" dirty="0">
                          <a:solidFill>
                            <a:srgbClr val="FFFFFF"/>
                          </a:solidFill>
                          <a:latin typeface="Carlito"/>
                          <a:cs typeface="Carlito"/>
                        </a:rPr>
                        <a:t>of</a:t>
                      </a:r>
                      <a:r>
                        <a:rPr sz="3200" b="1" spc="-105" dirty="0">
                          <a:solidFill>
                            <a:srgbClr val="FFFFFF"/>
                          </a:solidFill>
                          <a:latin typeface="Carlito"/>
                          <a:cs typeface="Carlito"/>
                        </a:rPr>
                        <a:t> </a:t>
                      </a:r>
                      <a:r>
                        <a:rPr sz="3200" b="1" spc="-10" dirty="0">
                          <a:solidFill>
                            <a:srgbClr val="FFFFFF"/>
                          </a:solidFill>
                          <a:latin typeface="Carlito"/>
                          <a:cs typeface="Carlito"/>
                        </a:rPr>
                        <a:t>Forms  </a:t>
                      </a:r>
                      <a:r>
                        <a:rPr sz="3200" b="1" spc="-5" dirty="0">
                          <a:solidFill>
                            <a:srgbClr val="FFFFFF"/>
                          </a:solidFill>
                          <a:latin typeface="Carlito"/>
                          <a:cs typeface="Carlito"/>
                        </a:rPr>
                        <a:t>Collected</a:t>
                      </a:r>
                      <a:endParaRPr sz="3200" dirty="0">
                        <a:latin typeface="Carlito"/>
                        <a:cs typeface="Carlito"/>
                      </a:endParaRPr>
                    </a:p>
                  </a:txBody>
                  <a:tcPr marL="0" marR="0" marT="4762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3A2154"/>
                    </a:solidFill>
                  </a:tcPr>
                </a:tc>
              </a:tr>
              <a:tr h="577223">
                <a:tc>
                  <a:txBody>
                    <a:bodyPr/>
                    <a:lstStyle/>
                    <a:p>
                      <a:pPr marL="85090">
                        <a:lnSpc>
                          <a:spcPct val="100000"/>
                        </a:lnSpc>
                        <a:spcBef>
                          <a:spcPts val="229"/>
                        </a:spcBef>
                      </a:pPr>
                      <a:r>
                        <a:rPr sz="3200" spc="-5" dirty="0">
                          <a:latin typeface="Carlito"/>
                          <a:cs typeface="Carlito"/>
                        </a:rPr>
                        <a:t>WFI-EZ</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29"/>
                        </a:spcBef>
                      </a:pPr>
                      <a:r>
                        <a:rPr sz="3200" spc="-5" dirty="0" smtClean="0">
                          <a:latin typeface="Carlito"/>
                          <a:cs typeface="Carlito"/>
                        </a:rPr>
                        <a:t>6</a:t>
                      </a:r>
                      <a:r>
                        <a:rPr lang="en-US" sz="3200" spc="-5" dirty="0" smtClean="0">
                          <a:latin typeface="Carlito"/>
                          <a:cs typeface="Carlito"/>
                        </a:rPr>
                        <a:t>14</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D8CFE6"/>
                    </a:solidFill>
                  </a:tcPr>
                </a:tc>
              </a:tr>
              <a:tr h="577223">
                <a:tc>
                  <a:txBody>
                    <a:bodyPr/>
                    <a:lstStyle/>
                    <a:p>
                      <a:pPr marL="85090">
                        <a:lnSpc>
                          <a:spcPct val="100000"/>
                        </a:lnSpc>
                        <a:spcBef>
                          <a:spcPts val="229"/>
                        </a:spcBef>
                      </a:pPr>
                      <a:r>
                        <a:rPr sz="3200" spc="-5" dirty="0">
                          <a:latin typeface="Carlito"/>
                          <a:cs typeface="Carlito"/>
                        </a:rPr>
                        <a:t>TOM</a:t>
                      </a:r>
                      <a:r>
                        <a:rPr sz="3200" spc="-15" dirty="0">
                          <a:latin typeface="Carlito"/>
                          <a:cs typeface="Carlito"/>
                        </a:rPr>
                        <a:t> </a:t>
                      </a:r>
                      <a:r>
                        <a:rPr sz="3200" spc="-5" dirty="0">
                          <a:latin typeface="Carlito"/>
                          <a:cs typeface="Carlito"/>
                        </a:rPr>
                        <a:t>2.0</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c>
                  <a:txBody>
                    <a:bodyPr/>
                    <a:lstStyle/>
                    <a:p>
                      <a:pPr algn="ctr">
                        <a:lnSpc>
                          <a:spcPct val="100000"/>
                        </a:lnSpc>
                        <a:spcBef>
                          <a:spcPts val="229"/>
                        </a:spcBef>
                      </a:pPr>
                      <a:r>
                        <a:rPr lang="en-US" sz="3200" spc="-5" dirty="0" smtClean="0">
                          <a:latin typeface="Carlito"/>
                          <a:cs typeface="Carlito"/>
                        </a:rPr>
                        <a:t>647</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DE8F2"/>
                    </a:solidFill>
                  </a:tcPr>
                </a:tc>
              </a:tr>
              <a:tr h="577223">
                <a:tc>
                  <a:txBody>
                    <a:bodyPr/>
                    <a:lstStyle/>
                    <a:p>
                      <a:pPr marL="85090">
                        <a:lnSpc>
                          <a:spcPct val="100000"/>
                        </a:lnSpc>
                        <a:spcBef>
                          <a:spcPts val="229"/>
                        </a:spcBef>
                      </a:pPr>
                      <a:r>
                        <a:rPr sz="3200" b="1" spc="-5" dirty="0">
                          <a:latin typeface="Carlito"/>
                          <a:cs typeface="Carlito"/>
                        </a:rPr>
                        <a:t>TOTAL</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c>
                  <a:txBody>
                    <a:bodyPr/>
                    <a:lstStyle/>
                    <a:p>
                      <a:pPr algn="ctr">
                        <a:lnSpc>
                          <a:spcPct val="100000"/>
                        </a:lnSpc>
                        <a:spcBef>
                          <a:spcPts val="229"/>
                        </a:spcBef>
                      </a:pPr>
                      <a:r>
                        <a:rPr lang="en-US" sz="3200" dirty="0" smtClean="0">
                          <a:latin typeface="Carlito"/>
                          <a:cs typeface="Carlito"/>
                        </a:rPr>
                        <a:t>1261</a:t>
                      </a:r>
                      <a:endParaRPr sz="3200" dirty="0">
                        <a:latin typeface="Carlito"/>
                        <a:cs typeface="Carlito"/>
                      </a:endParaRPr>
                    </a:p>
                  </a:txBody>
                  <a:tcPr marL="0" marR="0" marT="29209"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8CFE6"/>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115841</TotalTime>
  <Words>8329</Words>
  <Application>Microsoft Office PowerPoint</Application>
  <PresentationFormat>On-screen Show (4:3)</PresentationFormat>
  <Paragraphs>2108</Paragraphs>
  <Slides>80</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80</vt:i4>
      </vt:variant>
    </vt:vector>
  </HeadingPairs>
  <TitlesOfParts>
    <vt:vector size="87" baseType="lpstr">
      <vt:lpstr>Arial</vt:lpstr>
      <vt:lpstr>Calibri</vt:lpstr>
      <vt:lpstr>Carlito</vt:lpstr>
      <vt:lpstr>Courier New</vt:lpstr>
      <vt:lpstr>Times New Roman</vt:lpstr>
      <vt:lpstr>Wingdings</vt:lpstr>
      <vt:lpstr>Office Theme</vt:lpstr>
      <vt:lpstr> Massachusetts Children’s Behavioral Health Initiative (CBHI)</vt:lpstr>
      <vt:lpstr>Agenda</vt:lpstr>
      <vt:lpstr>Wraparound Adherence</vt:lpstr>
      <vt:lpstr>Wraparound Implementation</vt:lpstr>
      <vt:lpstr>Key Elements of Wraparound</vt:lpstr>
      <vt:lpstr>FIDELITY TOOLS</vt:lpstr>
      <vt:lpstr>Wraparound Fidelity Index,  Short Form</vt:lpstr>
      <vt:lpstr>Team Observation Measure,  Version 2</vt:lpstr>
      <vt:lpstr>During FY2021, a total of 1261 fidelity  forms were collected</vt:lpstr>
      <vt:lpstr>PowerPoint Presentation</vt:lpstr>
      <vt:lpstr>Youth Summary</vt:lpstr>
      <vt:lpstr>TOM 2.0 scores continue to be higher, on average, than  the WFI-EZ comparison when examined by Key Element</vt:lpstr>
      <vt:lpstr>PowerPoint Presentation</vt:lpstr>
      <vt:lpstr>Fidelity Scores by Key Element</vt:lpstr>
      <vt:lpstr>Fidelity Scores by Key Element 2021 vs 2020</vt:lpstr>
      <vt:lpstr>Scores did not vary significantly between the two survey completion methods: completed via the phone by an interviewer or by the caregiver via email/mail</vt:lpstr>
      <vt:lpstr>Total Fidelity</vt:lpstr>
      <vt:lpstr>Most respondents report basic characteristics of  Wraparound occurred during services</vt:lpstr>
      <vt:lpstr>Item-Level Results</vt:lpstr>
      <vt:lpstr>                 Effective Teamwork                               2021 vs 2020</vt:lpstr>
      <vt:lpstr>                Natural Supports                             2021 vs 2020</vt:lpstr>
      <vt:lpstr>             Needs-Based                        2021 vs 2020</vt:lpstr>
      <vt:lpstr>               Outcomes-Based                          2021 vs 2020</vt:lpstr>
      <vt:lpstr>               Strength and Family Driven                          2021 vs 2020</vt:lpstr>
      <vt:lpstr>Satisfaction</vt:lpstr>
      <vt:lpstr>Satisfaction</vt:lpstr>
      <vt:lpstr>Outcomes</vt:lpstr>
      <vt:lpstr>PowerPoint Presentation</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Comments from Caregivers</vt:lpstr>
      <vt:lpstr>SUMMARY OF WFI-EZ FINDINGS</vt:lpstr>
      <vt:lpstr>Summary of Results</vt:lpstr>
      <vt:lpstr>Strengths</vt:lpstr>
      <vt:lpstr>Areas for Improvement</vt:lpstr>
      <vt:lpstr>TEAM OBSERVATION MEASURE, VERSION 2</vt:lpstr>
      <vt:lpstr>The majority of TOMs were completed during Follow-Up meetings</vt:lpstr>
      <vt:lpstr>Scores by Subscale</vt:lpstr>
      <vt:lpstr>Scores by Subscale</vt:lpstr>
      <vt:lpstr>Total Fidelity</vt:lpstr>
      <vt:lpstr>Team Membership &amp; Attendance</vt:lpstr>
      <vt:lpstr>PowerPoint Presentation</vt:lpstr>
      <vt:lpstr>Item-Level Results</vt:lpstr>
      <vt:lpstr>Item-Level 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TOM 2.0 FINDINGS</vt:lpstr>
      <vt:lpstr>Summary of Results</vt:lpstr>
      <vt:lpstr>Strengths</vt:lpstr>
      <vt:lpstr>Areas for Improvement</vt:lpstr>
      <vt:lpstr>Room for Growth</vt:lpstr>
      <vt:lpstr>Room for Growth</vt:lpstr>
      <vt:lpstr>IMPLICATIONS</vt:lpstr>
      <vt:lpstr>Statewide Fidelity Results</vt:lpstr>
      <vt:lpstr>Team Attendance/Meetings</vt:lpstr>
      <vt:lpstr>Satisfaction &amp; Outcomes</vt:lpstr>
      <vt:lpstr>WFI-EZ and TOM Total Scores</vt:lpstr>
      <vt:lpstr>Differences Between EZ and TOM</vt:lpstr>
      <vt:lpstr>Question Analysis EZ and TOM</vt:lpstr>
      <vt:lpstr>Question Analysis EZ and TOM</vt:lpstr>
      <vt:lpstr>APPENDICES</vt:lpstr>
      <vt:lpstr>PowerPoint Presentation</vt:lpstr>
      <vt:lpstr>Fidelity by Key Element</vt:lpstr>
      <vt:lpstr>Fidelity by Key Element</vt:lpstr>
      <vt:lpstr>Fidelity by Subscale</vt:lpstr>
      <vt:lpstr>Fidelity by Subscale</vt:lpstr>
      <vt:lpstr>PowerPoint Presentation</vt:lpstr>
      <vt:lpstr>WFI-EZ &amp; TOM 2.0 Z-Scores</vt:lpstr>
      <vt:lpstr>WFI-EZ &amp; TOM 2.0 Z-Scores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Massachusetts Children’s  Behavioral Health Initiative (CBHI)</dc:title>
  <dc:creator>Melissa Goodman</dc:creator>
  <cp:lastModifiedBy>Melissa Goodman</cp:lastModifiedBy>
  <cp:revision>498</cp:revision>
  <cp:lastPrinted>2021-10-04T16:14:16Z</cp:lastPrinted>
  <dcterms:created xsi:type="dcterms:W3CDTF">2020-09-16T15:08:09Z</dcterms:created>
  <dcterms:modified xsi:type="dcterms:W3CDTF">2021-10-19T21:32:07Z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or">
    <vt:lpwstr>Google</vt:lpwstr>
  </property>
  <property fmtid="{D5CDD505-2E9C-101B-9397-08002B2CF9AE}" pid="3" name="LastSaved">
    <vt:filetime>2020-09-16T00:00:00Z</vt:filetime>
  </property>
</Properties>
</file>