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xml" ContentType="application/vnd.openxmlformats-officedocument.presentationml.notesSl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2"/>
  </p:notesMasterIdLst>
  <p:sldIdLst>
    <p:sldId id="256" r:id="rId2"/>
    <p:sldId id="257" r:id="rId3"/>
    <p:sldId id="258" r:id="rId4"/>
    <p:sldId id="259" r:id="rId5"/>
    <p:sldId id="260" r:id="rId6"/>
    <p:sldId id="261" r:id="rId7"/>
    <p:sldId id="262" r:id="rId8"/>
    <p:sldId id="263" r:id="rId9"/>
    <p:sldId id="264" r:id="rId10"/>
    <p:sldId id="419" r:id="rId11"/>
    <p:sldId id="285" r:id="rId12"/>
    <p:sldId id="370" r:id="rId13"/>
    <p:sldId id="289" r:id="rId14"/>
    <p:sldId id="290" r:id="rId15"/>
    <p:sldId id="293" r:id="rId16"/>
    <p:sldId id="372" r:id="rId17"/>
    <p:sldId id="373" r:id="rId18"/>
    <p:sldId id="295" r:id="rId19"/>
    <p:sldId id="296" r:id="rId20"/>
    <p:sldId id="393" r:id="rId21"/>
    <p:sldId id="422" r:id="rId22"/>
    <p:sldId id="423" r:id="rId23"/>
    <p:sldId id="424" r:id="rId24"/>
    <p:sldId id="425" r:id="rId25"/>
    <p:sldId id="307" r:id="rId26"/>
    <p:sldId id="375" r:id="rId27"/>
    <p:sldId id="311" r:id="rId28"/>
    <p:sldId id="312" r:id="rId29"/>
    <p:sldId id="399" r:id="rId30"/>
    <p:sldId id="402" r:id="rId31"/>
    <p:sldId id="313" r:id="rId32"/>
    <p:sldId id="400" r:id="rId33"/>
    <p:sldId id="401" r:id="rId34"/>
    <p:sldId id="315" r:id="rId35"/>
    <p:sldId id="316" r:id="rId36"/>
    <p:sldId id="403" r:id="rId37"/>
    <p:sldId id="404" r:id="rId38"/>
    <p:sldId id="318" r:id="rId39"/>
    <p:sldId id="319" r:id="rId40"/>
    <p:sldId id="320" r:id="rId41"/>
    <p:sldId id="321" r:id="rId42"/>
    <p:sldId id="322" r:id="rId43"/>
    <p:sldId id="323" r:id="rId44"/>
    <p:sldId id="324" r:id="rId45"/>
    <p:sldId id="376" r:id="rId46"/>
    <p:sldId id="378" r:id="rId47"/>
    <p:sldId id="379" r:id="rId48"/>
    <p:sldId id="380" r:id="rId49"/>
    <p:sldId id="330" r:id="rId50"/>
    <p:sldId id="418" r:id="rId51"/>
    <p:sldId id="382" r:id="rId52"/>
    <p:sldId id="383" r:id="rId53"/>
    <p:sldId id="384" r:id="rId54"/>
    <p:sldId id="385" r:id="rId55"/>
    <p:sldId id="386" r:id="rId56"/>
    <p:sldId id="387" r:id="rId57"/>
    <p:sldId id="388" r:id="rId58"/>
    <p:sldId id="342" r:id="rId59"/>
    <p:sldId id="343" r:id="rId60"/>
    <p:sldId id="344" r:id="rId61"/>
    <p:sldId id="345" r:id="rId62"/>
    <p:sldId id="391" r:id="rId63"/>
    <p:sldId id="392" r:id="rId64"/>
    <p:sldId id="352" r:id="rId65"/>
    <p:sldId id="353" r:id="rId66"/>
    <p:sldId id="355" r:id="rId67"/>
    <p:sldId id="356" r:id="rId68"/>
    <p:sldId id="415" r:id="rId69"/>
    <p:sldId id="414" r:id="rId70"/>
    <p:sldId id="416" r:id="rId71"/>
    <p:sldId id="417" r:id="rId72"/>
    <p:sldId id="357" r:id="rId73"/>
    <p:sldId id="358" r:id="rId74"/>
    <p:sldId id="359" r:id="rId75"/>
    <p:sldId id="360" r:id="rId76"/>
    <p:sldId id="361" r:id="rId77"/>
    <p:sldId id="362" r:id="rId78"/>
    <p:sldId id="367" r:id="rId79"/>
    <p:sldId id="368" r:id="rId80"/>
    <p:sldId id="369" r:id="rId81"/>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ssa Goodman" initials="MG" lastIdx="0" clrIdx="0">
    <p:extLst>
      <p:ext uri="{19B8F6BF-5375-455C-9EA6-DF929625EA0E}">
        <p15:presenceInfo xmlns:p15="http://schemas.microsoft.com/office/powerpoint/2012/main" userId="43210a2226ca04e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66FFFF"/>
    <a:srgbClr val="B3A2C7"/>
    <a:srgbClr val="E6E6E8"/>
    <a:srgbClr val="66FF33"/>
    <a:srgbClr val="E6E0EC"/>
    <a:srgbClr val="B69AD6"/>
    <a:srgbClr val="8EB4E3"/>
    <a:srgbClr val="D4BCFF"/>
    <a:srgbClr val="DEE7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p:cViewPr>
        <p:scale>
          <a:sx n="50" d="100"/>
          <a:sy n="50" d="100"/>
        </p:scale>
        <p:origin x="1688" y="7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WFI EZ</c:v>
                </c:pt>
              </c:strCache>
            </c:strRef>
          </c:tx>
          <c:spPr>
            <a:solidFill>
              <a:schemeClr val="accent2"/>
            </a:solidFill>
            <a:ln>
              <a:noFill/>
            </a:ln>
            <a:effectLst/>
          </c:spPr>
          <c:invertIfNegative val="0"/>
          <c:dLbls>
            <c:dLbl>
              <c:idx val="0"/>
              <c:layout/>
              <c:tx>
                <c:rich>
                  <a:bodyPr/>
                  <a:lstStyle/>
                  <a:p>
                    <a:fld id="{128239C6-8B8D-40D4-A1A6-F346D4F55E7E}"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Effective Teamwork</c:v>
                </c:pt>
                <c:pt idx="1">
                  <c:v>Based on Priority Needs</c:v>
                </c:pt>
                <c:pt idx="2">
                  <c:v>Use of Natural &amp; Comm. Supports</c:v>
                </c:pt>
                <c:pt idx="3">
                  <c:v>Outcomes-Based Process</c:v>
                </c:pt>
                <c:pt idx="4">
                  <c:v>Driven by Strengths &amp; Families</c:v>
                </c:pt>
                <c:pt idx="5">
                  <c:v>Total Score*</c:v>
                </c:pt>
              </c:strCache>
            </c:strRef>
          </c:cat>
          <c:val>
            <c:numRef>
              <c:f>Sheet1!$B$2:$B$7</c:f>
              <c:numCache>
                <c:formatCode>0%</c:formatCode>
                <c:ptCount val="6"/>
                <c:pt idx="0">
                  <c:v>0.69</c:v>
                </c:pt>
                <c:pt idx="1">
                  <c:v>0.72</c:v>
                </c:pt>
                <c:pt idx="2">
                  <c:v>0.59</c:v>
                </c:pt>
                <c:pt idx="3">
                  <c:v>0.74</c:v>
                </c:pt>
                <c:pt idx="4">
                  <c:v>0.74</c:v>
                </c:pt>
                <c:pt idx="5">
                  <c:v>0.7</c:v>
                </c:pt>
              </c:numCache>
            </c:numRef>
          </c:val>
        </c:ser>
        <c:ser>
          <c:idx val="1"/>
          <c:order val="1"/>
          <c:tx>
            <c:strRef>
              <c:f>Sheet1!$C$1</c:f>
              <c:strCache>
                <c:ptCount val="1"/>
                <c:pt idx="0">
                  <c:v>TOM 2.0</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Effective Teamwork</c:v>
                </c:pt>
                <c:pt idx="1">
                  <c:v>Based on Priority Needs</c:v>
                </c:pt>
                <c:pt idx="2">
                  <c:v>Use of Natural &amp; Comm. Supports</c:v>
                </c:pt>
                <c:pt idx="3">
                  <c:v>Outcomes-Based Process</c:v>
                </c:pt>
                <c:pt idx="4">
                  <c:v>Driven by Strengths &amp; Families</c:v>
                </c:pt>
                <c:pt idx="5">
                  <c:v>Total Score*</c:v>
                </c:pt>
              </c:strCache>
            </c:strRef>
          </c:cat>
          <c:val>
            <c:numRef>
              <c:f>Sheet1!$C$2:$C$7</c:f>
              <c:numCache>
                <c:formatCode>0%</c:formatCode>
                <c:ptCount val="6"/>
                <c:pt idx="0">
                  <c:v>0.96</c:v>
                </c:pt>
                <c:pt idx="1">
                  <c:v>0.86</c:v>
                </c:pt>
                <c:pt idx="2">
                  <c:v>0.77</c:v>
                </c:pt>
                <c:pt idx="3">
                  <c:v>0.88</c:v>
                </c:pt>
                <c:pt idx="4">
                  <c:v>0.9</c:v>
                </c:pt>
                <c:pt idx="5">
                  <c:v>0.86</c:v>
                </c:pt>
              </c:numCache>
            </c:numRef>
          </c:val>
        </c:ser>
        <c:dLbls>
          <c:dLblPos val="outEnd"/>
          <c:showLegendKey val="0"/>
          <c:showVal val="1"/>
          <c:showCatName val="0"/>
          <c:showSerName val="0"/>
          <c:showPercent val="0"/>
          <c:showBubbleSize val="0"/>
        </c:dLbls>
        <c:gapWidth val="219"/>
        <c:overlap val="-27"/>
        <c:axId val="17379456"/>
        <c:axId val="17379848"/>
      </c:barChart>
      <c:catAx>
        <c:axId val="17379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Arial" panose="020B0604020202020204" pitchFamily="34" charset="0"/>
                <a:ea typeface="+mn-ea"/>
                <a:cs typeface="+mn-cs"/>
              </a:defRPr>
            </a:pPr>
            <a:endParaRPr lang="en-US"/>
          </a:p>
        </c:txPr>
        <c:crossAx val="17379848"/>
        <c:crosses val="autoZero"/>
        <c:auto val="1"/>
        <c:lblAlgn val="ctr"/>
        <c:lblOffset val="100"/>
        <c:noMultiLvlLbl val="0"/>
      </c:catAx>
      <c:valAx>
        <c:axId val="173798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r>
                  <a:rPr lang="en-US" dirty="0"/>
                  <a:t>Fidelity Score</a:t>
                </a:r>
              </a:p>
            </c:rich>
          </c:tx>
          <c:layout/>
          <c:overlay val="0"/>
          <c:spPr>
            <a:noFill/>
            <a:ln>
              <a:noFill/>
            </a:ln>
            <a:effectLst/>
          </c:spPr>
          <c:txPr>
            <a:bodyPr rot="-540000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173794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b="1" i="0" baseline="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77264584807244E-2"/>
          <c:y val="0.19030873870323192"/>
          <c:w val="0.92793524912458225"/>
          <c:h val="0.78686304613593216"/>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a:scene3d>
              <a:camera prst="orthographicFront"/>
              <a:lightRig rig="threePt" dir="t"/>
            </a:scene3d>
            <a:sp3d>
              <a:bevelT h="25400"/>
            </a:sp3d>
          </c:spPr>
          <c:invertIfNegative val="0"/>
          <c:dPt>
            <c:idx val="0"/>
            <c:invertIfNegative val="0"/>
            <c:bubble3D val="0"/>
            <c:spPr>
              <a:solidFill>
                <a:srgbClr val="92D050"/>
              </a:solidFill>
              <a:ln>
                <a:noFill/>
              </a:ln>
              <a:effectLst/>
              <a:scene3d>
                <a:camera prst="orthographicFront"/>
                <a:lightRig rig="threePt" dir="t"/>
              </a:scene3d>
              <a:sp3d>
                <a:bevelT h="25400"/>
              </a:sp3d>
            </c:spPr>
          </c:dPt>
          <c:dPt>
            <c:idx val="1"/>
            <c:invertIfNegative val="0"/>
            <c:bubble3D val="0"/>
            <c:spPr>
              <a:solidFill>
                <a:srgbClr val="92D050"/>
              </a:solidFill>
              <a:ln>
                <a:noFill/>
              </a:ln>
              <a:effectLst/>
              <a:scene3d>
                <a:camera prst="orthographicFront"/>
                <a:lightRig rig="threePt" dir="t"/>
              </a:scene3d>
              <a:sp3d>
                <a:bevelT h="25400"/>
              </a:sp3d>
            </c:spPr>
          </c:dPt>
          <c:dPt>
            <c:idx val="2"/>
            <c:invertIfNegative val="0"/>
            <c:bubble3D val="0"/>
            <c:spPr>
              <a:solidFill>
                <a:srgbClr val="92D050"/>
              </a:solidFill>
              <a:ln>
                <a:noFill/>
              </a:ln>
              <a:effectLst/>
              <a:scene3d>
                <a:camera prst="orthographicFront"/>
                <a:lightRig rig="threePt" dir="t"/>
              </a:scene3d>
              <a:sp3d>
                <a:bevelT h="25400"/>
              </a:sp3d>
            </c:spPr>
          </c:dPt>
          <c:dPt>
            <c:idx val="3"/>
            <c:invertIfNegative val="0"/>
            <c:bubble3D val="0"/>
            <c:spPr>
              <a:solidFill>
                <a:srgbClr val="92D050"/>
              </a:solidFill>
              <a:ln>
                <a:noFill/>
              </a:ln>
              <a:effectLst/>
              <a:scene3d>
                <a:camera prst="orthographicFront"/>
                <a:lightRig rig="threePt" dir="t"/>
              </a:scene3d>
              <a:sp3d>
                <a:bevelT h="25400"/>
              </a:sp3d>
            </c:spPr>
          </c:dPt>
          <c:dPt>
            <c:idx val="4"/>
            <c:invertIfNegative val="0"/>
            <c:bubble3D val="0"/>
            <c:spPr>
              <a:solidFill>
                <a:srgbClr val="FF0000"/>
              </a:solidFill>
              <a:ln>
                <a:noFill/>
              </a:ln>
              <a:effectLst/>
              <a:scene3d>
                <a:camera prst="orthographicFront"/>
                <a:lightRig rig="threePt" dir="t"/>
              </a:scene3d>
              <a:sp3d>
                <a:bevelT h="25400"/>
              </a:sp3d>
            </c:spPr>
          </c:dPt>
          <c:dPt>
            <c:idx val="5"/>
            <c:invertIfNegative val="0"/>
            <c:bubble3D val="0"/>
            <c:spPr>
              <a:solidFill>
                <a:srgbClr val="FF0000"/>
              </a:solidFill>
              <a:ln>
                <a:noFill/>
              </a:ln>
              <a:effectLst/>
              <a:scene3d>
                <a:camera prst="orthographicFront"/>
                <a:lightRig rig="threePt" dir="t"/>
              </a:scene3d>
              <a:sp3d>
                <a:bevelT h="25400"/>
              </a:sp3d>
            </c:spPr>
          </c:dPt>
          <c:dPt>
            <c:idx val="6"/>
            <c:invertIfNegative val="0"/>
            <c:bubble3D val="0"/>
            <c:spPr>
              <a:solidFill>
                <a:srgbClr val="FF0000"/>
              </a:solidFill>
              <a:ln>
                <a:noFill/>
              </a:ln>
              <a:effectLst/>
              <a:scene3d>
                <a:camera prst="orthographicFront"/>
                <a:lightRig rig="threePt" dir="t"/>
              </a:scene3d>
              <a:sp3d>
                <a:bevelT h="25400"/>
              </a:sp3d>
            </c:spPr>
          </c:dPt>
          <c:dPt>
            <c:idx val="7"/>
            <c:invertIfNegative val="0"/>
            <c:bubble3D val="0"/>
            <c:spPr>
              <a:solidFill>
                <a:srgbClr val="FF0000"/>
              </a:solidFill>
              <a:ln>
                <a:noFill/>
              </a:ln>
              <a:effectLst/>
              <a:scene3d>
                <a:camera prst="orthographicFront"/>
                <a:lightRig rig="threePt" dir="t"/>
              </a:scene3d>
              <a:sp3d>
                <a:bevelT h="25400"/>
              </a:sp3d>
            </c:spPr>
          </c:dPt>
          <c:dPt>
            <c:idx val="8"/>
            <c:invertIfNegative val="0"/>
            <c:bubble3D val="0"/>
            <c:spPr>
              <a:solidFill>
                <a:srgbClr val="FF0000"/>
              </a:solidFill>
              <a:ln>
                <a:noFill/>
              </a:ln>
              <a:effectLst/>
              <a:scene3d>
                <a:camera prst="orthographicFront"/>
                <a:lightRig rig="threePt" dir="t"/>
              </a:scene3d>
              <a:sp3d>
                <a:bevelT h="25400"/>
              </a:sp3d>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CCBC</c:v>
                </c:pt>
                <c:pt idx="1">
                  <c:v>Gandara</c:v>
                </c:pt>
                <c:pt idx="2">
                  <c:v>C and I</c:v>
                </c:pt>
                <c:pt idx="3">
                  <c:v>Fall River</c:v>
                </c:pt>
                <c:pt idx="4">
                  <c:v>Worcester W</c:v>
                </c:pt>
                <c:pt idx="5">
                  <c:v>Brien</c:v>
                </c:pt>
                <c:pt idx="6">
                  <c:v>Lawrence</c:v>
                </c:pt>
                <c:pt idx="7">
                  <c:v>Hyde Park</c:v>
                </c:pt>
                <c:pt idx="8">
                  <c:v>Cape Ann</c:v>
                </c:pt>
              </c:strCache>
            </c:strRef>
          </c:cat>
          <c:val>
            <c:numRef>
              <c:f>Sheet1!$B$2:$B$10</c:f>
              <c:numCache>
                <c:formatCode>General</c:formatCode>
                <c:ptCount val="9"/>
                <c:pt idx="0">
                  <c:v>3.5</c:v>
                </c:pt>
                <c:pt idx="1">
                  <c:v>2.8</c:v>
                </c:pt>
                <c:pt idx="2">
                  <c:v>2.8</c:v>
                </c:pt>
                <c:pt idx="3">
                  <c:v>2.1</c:v>
                </c:pt>
                <c:pt idx="4">
                  <c:v>-2.8</c:v>
                </c:pt>
                <c:pt idx="5">
                  <c:v>-2.8</c:v>
                </c:pt>
                <c:pt idx="6">
                  <c:v>-2.8</c:v>
                </c:pt>
                <c:pt idx="7">
                  <c:v>-2.8</c:v>
                </c:pt>
                <c:pt idx="8">
                  <c:v>-2.8</c:v>
                </c:pt>
              </c:numCache>
            </c:numRef>
          </c:val>
        </c:ser>
        <c:dLbls>
          <c:showLegendKey val="0"/>
          <c:showVal val="0"/>
          <c:showCatName val="0"/>
          <c:showSerName val="0"/>
          <c:showPercent val="0"/>
          <c:showBubbleSize val="0"/>
        </c:dLbls>
        <c:gapWidth val="96"/>
        <c:overlap val="-35"/>
        <c:axId val="326981896"/>
        <c:axId val="326977192"/>
      </c:barChart>
      <c:catAx>
        <c:axId val="326981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26977192"/>
        <c:crosses val="autoZero"/>
        <c:auto val="1"/>
        <c:lblAlgn val="ctr"/>
        <c:lblOffset val="100"/>
        <c:noMultiLvlLbl val="0"/>
      </c:catAx>
      <c:valAx>
        <c:axId val="326977192"/>
        <c:scaling>
          <c:orientation val="minMax"/>
          <c:min val="-3"/>
        </c:scaling>
        <c:delete val="0"/>
        <c:axPos val="l"/>
        <c:majorGridlines>
          <c:spPr>
            <a:ln w="9525" cap="flat" cmpd="sng" algn="ctr">
              <a:noFill/>
              <a:round/>
            </a:ln>
            <a:effectLst/>
          </c:spPr>
        </c:majorGridlines>
        <c:numFmt formatCode="General" sourceLinked="1"/>
        <c:majorTickMark val="out"/>
        <c:minorTickMark val="none"/>
        <c:tickLblPos val="nextTo"/>
        <c:spPr>
          <a:noFill/>
          <a:ln>
            <a:solidFill>
              <a:srgbClr val="588725"/>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69818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748589076251513E-2"/>
          <c:y val="0.23593430118110237"/>
          <c:w val="0.92793524912458225"/>
          <c:h val="0.74123745078740155"/>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a:scene3d>
              <a:camera prst="orthographicFront"/>
              <a:lightRig rig="threePt" dir="t"/>
            </a:scene3d>
            <a:sp3d>
              <a:bevelT h="25400"/>
            </a:sp3d>
          </c:spPr>
          <c:invertIfNegative val="0"/>
          <c:dPt>
            <c:idx val="0"/>
            <c:invertIfNegative val="0"/>
            <c:bubble3D val="0"/>
            <c:spPr>
              <a:solidFill>
                <a:srgbClr val="92D050"/>
              </a:solidFill>
              <a:ln>
                <a:noFill/>
              </a:ln>
              <a:effectLst/>
              <a:scene3d>
                <a:camera prst="orthographicFront"/>
                <a:lightRig rig="threePt" dir="t"/>
              </a:scene3d>
              <a:sp3d>
                <a:bevelT h="25400"/>
              </a:sp3d>
            </c:spPr>
          </c:dPt>
          <c:dPt>
            <c:idx val="1"/>
            <c:invertIfNegative val="0"/>
            <c:bubble3D val="0"/>
            <c:spPr>
              <a:solidFill>
                <a:srgbClr val="92D050"/>
              </a:solidFill>
              <a:ln>
                <a:noFill/>
              </a:ln>
              <a:effectLst/>
              <a:scene3d>
                <a:camera prst="orthographicFront"/>
                <a:lightRig rig="threePt" dir="t"/>
              </a:scene3d>
              <a:sp3d>
                <a:bevelT h="25400"/>
              </a:sp3d>
            </c:spPr>
          </c:dPt>
          <c:dPt>
            <c:idx val="2"/>
            <c:invertIfNegative val="0"/>
            <c:bubble3D val="0"/>
            <c:spPr>
              <a:solidFill>
                <a:srgbClr val="92D050"/>
              </a:solidFill>
              <a:ln>
                <a:noFill/>
              </a:ln>
              <a:effectLst/>
              <a:scene3d>
                <a:camera prst="orthographicFront"/>
                <a:lightRig rig="threePt" dir="t"/>
              </a:scene3d>
              <a:sp3d>
                <a:bevelT h="25400"/>
              </a:sp3d>
            </c:spPr>
          </c:dPt>
          <c:dPt>
            <c:idx val="3"/>
            <c:invertIfNegative val="0"/>
            <c:bubble3D val="0"/>
            <c:spPr>
              <a:solidFill>
                <a:srgbClr val="92D050"/>
              </a:solidFill>
              <a:ln>
                <a:noFill/>
              </a:ln>
              <a:effectLst/>
              <a:scene3d>
                <a:camera prst="orthographicFront"/>
                <a:lightRig rig="threePt" dir="t"/>
              </a:scene3d>
              <a:sp3d>
                <a:bevelT h="25400"/>
              </a:sp3d>
            </c:spPr>
          </c:dPt>
          <c:dPt>
            <c:idx val="4"/>
            <c:invertIfNegative val="0"/>
            <c:bubble3D val="0"/>
            <c:spPr>
              <a:solidFill>
                <a:srgbClr val="FF4B28"/>
              </a:solidFill>
              <a:ln>
                <a:noFill/>
              </a:ln>
              <a:effectLst/>
              <a:scene3d>
                <a:camera prst="orthographicFront"/>
                <a:lightRig rig="threePt" dir="t"/>
              </a:scene3d>
              <a:sp3d>
                <a:bevelT h="25400"/>
              </a:sp3d>
            </c:spPr>
          </c:dPt>
          <c:dPt>
            <c:idx val="5"/>
            <c:invertIfNegative val="0"/>
            <c:bubble3D val="0"/>
            <c:spPr>
              <a:solidFill>
                <a:srgbClr val="FF4B28"/>
              </a:solidFill>
              <a:ln>
                <a:noFill/>
              </a:ln>
              <a:effectLst/>
              <a:scene3d>
                <a:camera prst="orthographicFront"/>
                <a:lightRig rig="threePt" dir="t"/>
              </a:scene3d>
              <a:sp3d>
                <a:bevelT h="25400"/>
              </a:sp3d>
            </c:spPr>
          </c:dPt>
          <c:dPt>
            <c:idx val="6"/>
            <c:invertIfNegative val="0"/>
            <c:bubble3D val="0"/>
            <c:spPr>
              <a:solidFill>
                <a:srgbClr val="FF4B28"/>
              </a:solidFill>
              <a:ln>
                <a:noFill/>
              </a:ln>
              <a:effectLst/>
              <a:scene3d>
                <a:camera prst="orthographicFront"/>
                <a:lightRig rig="threePt" dir="t"/>
              </a:scene3d>
              <a:sp3d>
                <a:bevelT h="25400"/>
              </a:sp3d>
            </c:spPr>
          </c:dPt>
          <c:dPt>
            <c:idx val="7"/>
            <c:invertIfNegative val="0"/>
            <c:bubble3D val="0"/>
            <c:spPr>
              <a:solidFill>
                <a:srgbClr val="FF4B28"/>
              </a:solidFill>
              <a:ln>
                <a:noFill/>
              </a:ln>
              <a:effectLst/>
              <a:scene3d>
                <a:camera prst="orthographicFront"/>
                <a:lightRig rig="threePt" dir="t"/>
              </a:scene3d>
              <a:sp3d>
                <a:bevelT h="25400"/>
              </a:sp3d>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Greenfield</c:v>
                </c:pt>
                <c:pt idx="1">
                  <c:v>Gandara</c:v>
                </c:pt>
                <c:pt idx="2">
                  <c:v>C and I</c:v>
                </c:pt>
                <c:pt idx="3">
                  <c:v>RVW</c:v>
                </c:pt>
                <c:pt idx="4">
                  <c:v>Hyde Park</c:v>
                </c:pt>
                <c:pt idx="5">
                  <c:v>Lowell</c:v>
                </c:pt>
                <c:pt idx="6">
                  <c:v>Arlington</c:v>
                </c:pt>
                <c:pt idx="7">
                  <c:v>Cambridge</c:v>
                </c:pt>
              </c:strCache>
            </c:strRef>
          </c:cat>
          <c:val>
            <c:numRef>
              <c:f>Sheet1!$B$2:$B$9</c:f>
              <c:numCache>
                <c:formatCode>General</c:formatCode>
                <c:ptCount val="8"/>
                <c:pt idx="0">
                  <c:v>9.1999999999999993</c:v>
                </c:pt>
                <c:pt idx="1">
                  <c:v>4.9000000000000004</c:v>
                </c:pt>
                <c:pt idx="2">
                  <c:v>4.2</c:v>
                </c:pt>
                <c:pt idx="3">
                  <c:v>4.2</c:v>
                </c:pt>
                <c:pt idx="4">
                  <c:v>-9.1999999999999993</c:v>
                </c:pt>
                <c:pt idx="5">
                  <c:v>-4.9000000000000004</c:v>
                </c:pt>
                <c:pt idx="6">
                  <c:v>-4.9000000000000004</c:v>
                </c:pt>
                <c:pt idx="7">
                  <c:v>-3.5</c:v>
                </c:pt>
              </c:numCache>
            </c:numRef>
          </c:val>
        </c:ser>
        <c:dLbls>
          <c:showLegendKey val="0"/>
          <c:showVal val="0"/>
          <c:showCatName val="0"/>
          <c:showSerName val="0"/>
          <c:showPercent val="0"/>
          <c:showBubbleSize val="0"/>
        </c:dLbls>
        <c:gapWidth val="96"/>
        <c:overlap val="-35"/>
        <c:axId val="326982680"/>
        <c:axId val="326977976"/>
      </c:barChart>
      <c:catAx>
        <c:axId val="326982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26977976"/>
        <c:crosses val="autoZero"/>
        <c:auto val="1"/>
        <c:lblAlgn val="ctr"/>
        <c:lblOffset val="100"/>
        <c:noMultiLvlLbl val="0"/>
      </c:catAx>
      <c:valAx>
        <c:axId val="326977976"/>
        <c:scaling>
          <c:orientation val="minMax"/>
          <c:max val="10.5"/>
          <c:min val="-9.5"/>
        </c:scaling>
        <c:delete val="0"/>
        <c:axPos val="l"/>
        <c:majorGridlines>
          <c:spPr>
            <a:ln w="9525" cap="flat" cmpd="sng" algn="ctr">
              <a:noFill/>
              <a:round/>
            </a:ln>
            <a:effectLst/>
          </c:spPr>
        </c:majorGridlines>
        <c:numFmt formatCode="General" sourceLinked="1"/>
        <c:majorTickMark val="out"/>
        <c:minorTickMark val="none"/>
        <c:tickLblPos val="nextTo"/>
        <c:spPr>
          <a:noFill/>
          <a:ln>
            <a:solidFill>
              <a:srgbClr val="588725"/>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6982680"/>
        <c:crosses val="autoZero"/>
        <c:crossBetween val="between"/>
        <c:majorUnit val="2"/>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2021</c:v>
                </c:pt>
              </c:strCache>
            </c:strRef>
          </c:tx>
          <c:spPr>
            <a:solidFill>
              <a:srgbClr val="D8CFE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Effective Teamwork</c:v>
                </c:pt>
                <c:pt idx="1">
                  <c:v>Natural &amp; Community Supports</c:v>
                </c:pt>
                <c:pt idx="2">
                  <c:v>Needs Based</c:v>
                </c:pt>
                <c:pt idx="3">
                  <c:v>Outcomes Based</c:v>
                </c:pt>
                <c:pt idx="4">
                  <c:v>Strength &amp; Family Driven</c:v>
                </c:pt>
                <c:pt idx="5">
                  <c:v>Total Score</c:v>
                </c:pt>
              </c:strCache>
            </c:strRef>
          </c:cat>
          <c:val>
            <c:numRef>
              <c:f>Sheet1!$B$2:$B$7</c:f>
              <c:numCache>
                <c:formatCode>0%</c:formatCode>
                <c:ptCount val="6"/>
                <c:pt idx="0">
                  <c:v>0.69</c:v>
                </c:pt>
                <c:pt idx="1">
                  <c:v>0.59</c:v>
                </c:pt>
                <c:pt idx="2">
                  <c:v>0.72</c:v>
                </c:pt>
                <c:pt idx="3">
                  <c:v>0.74</c:v>
                </c:pt>
                <c:pt idx="4">
                  <c:v>0.74</c:v>
                </c:pt>
                <c:pt idx="5">
                  <c:v>0.7</c:v>
                </c:pt>
              </c:numCache>
            </c:numRef>
          </c:val>
        </c:ser>
        <c:ser>
          <c:idx val="1"/>
          <c:order val="1"/>
          <c:tx>
            <c:strRef>
              <c:f>Sheet1!$C$1</c:f>
              <c:strCache>
                <c:ptCount val="1"/>
                <c:pt idx="0">
                  <c:v>2020</c:v>
                </c:pt>
              </c:strCache>
            </c:strRef>
          </c:tx>
          <c:spPr>
            <a:solidFill>
              <a:schemeClr val="accent4">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Effective Teamwork</c:v>
                </c:pt>
                <c:pt idx="1">
                  <c:v>Natural &amp; Community Supports</c:v>
                </c:pt>
                <c:pt idx="2">
                  <c:v>Needs Based</c:v>
                </c:pt>
                <c:pt idx="3">
                  <c:v>Outcomes Based</c:v>
                </c:pt>
                <c:pt idx="4">
                  <c:v>Strength &amp; Family Driven</c:v>
                </c:pt>
                <c:pt idx="5">
                  <c:v>Total Score</c:v>
                </c:pt>
              </c:strCache>
            </c:strRef>
          </c:cat>
          <c:val>
            <c:numRef>
              <c:f>Sheet1!$C$2:$C$7</c:f>
              <c:numCache>
                <c:formatCode>0%</c:formatCode>
                <c:ptCount val="6"/>
                <c:pt idx="0">
                  <c:v>0.68</c:v>
                </c:pt>
                <c:pt idx="1">
                  <c:v>0.6</c:v>
                </c:pt>
                <c:pt idx="2">
                  <c:v>0.72</c:v>
                </c:pt>
                <c:pt idx="3">
                  <c:v>0.74</c:v>
                </c:pt>
                <c:pt idx="4">
                  <c:v>0.74</c:v>
                </c:pt>
                <c:pt idx="5">
                  <c:v>0.7</c:v>
                </c:pt>
              </c:numCache>
            </c:numRef>
          </c:val>
        </c:ser>
        <c:dLbls>
          <c:dLblPos val="outEnd"/>
          <c:showLegendKey val="0"/>
          <c:showVal val="1"/>
          <c:showCatName val="0"/>
          <c:showSerName val="0"/>
          <c:showPercent val="0"/>
          <c:showBubbleSize val="0"/>
        </c:dLbls>
        <c:gapWidth val="100"/>
        <c:overlap val="-13"/>
        <c:axId val="17381808"/>
        <c:axId val="316510968"/>
      </c:barChart>
      <c:catAx>
        <c:axId val="1738180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0968"/>
        <c:crosses val="autoZero"/>
        <c:auto val="1"/>
        <c:lblAlgn val="ctr"/>
        <c:lblOffset val="100"/>
        <c:noMultiLvlLbl val="0"/>
      </c:catAx>
      <c:valAx>
        <c:axId val="31651096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3818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barChart>
        <c:barDir val="col"/>
        <c:grouping val="clustered"/>
        <c:varyColors val="0"/>
        <c:ser>
          <c:idx val="0"/>
          <c:order val="0"/>
          <c:tx>
            <c:strRef>
              <c:f>Sheet1!$B$1</c:f>
              <c:strCache>
                <c:ptCount val="1"/>
                <c:pt idx="0">
                  <c:v>Completed by program staff as part of an interview (n =436)</c:v>
                </c:pt>
              </c:strCache>
            </c:strRef>
          </c:tx>
          <c:spPr>
            <a:solidFill>
              <a:schemeClr val="tx2">
                <a:lumMod val="50000"/>
              </a:schemeClr>
            </a:solidFill>
            <a:ln>
              <a:solidFill>
                <a:schemeClr val="accent4">
                  <a:lumMod val="50000"/>
                </a:schemeClr>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Total Score</c:v>
                </c:pt>
                <c:pt idx="1">
                  <c:v>Effective Teamwork</c:v>
                </c:pt>
                <c:pt idx="2">
                  <c:v>Natural &amp; Community Supports</c:v>
                </c:pt>
                <c:pt idx="3">
                  <c:v>Needs Based</c:v>
                </c:pt>
                <c:pt idx="4">
                  <c:v>Outcomes Based</c:v>
                </c:pt>
                <c:pt idx="5">
                  <c:v>Strength &amp; Family Driven</c:v>
                </c:pt>
              </c:strCache>
            </c:strRef>
          </c:cat>
          <c:val>
            <c:numRef>
              <c:f>Sheet1!$B$2:$B$7</c:f>
              <c:numCache>
                <c:formatCode>0%</c:formatCode>
                <c:ptCount val="6"/>
                <c:pt idx="0">
                  <c:v>0.69</c:v>
                </c:pt>
                <c:pt idx="1">
                  <c:v>0.68</c:v>
                </c:pt>
                <c:pt idx="2">
                  <c:v>0.57999999999999996</c:v>
                </c:pt>
                <c:pt idx="3">
                  <c:v>0.72</c:v>
                </c:pt>
                <c:pt idx="4">
                  <c:v>0.75</c:v>
                </c:pt>
                <c:pt idx="5">
                  <c:v>0.73</c:v>
                </c:pt>
              </c:numCache>
            </c:numRef>
          </c:val>
        </c:ser>
        <c:ser>
          <c:idx val="1"/>
          <c:order val="1"/>
          <c:tx>
            <c:strRef>
              <c:f>Sheet1!$C$1</c:f>
              <c:strCache>
                <c:ptCount val="1"/>
                <c:pt idx="0">
                  <c:v>Completed by the caregiver/parent (n = 178)</c:v>
                </c:pt>
              </c:strCache>
            </c:strRef>
          </c:tx>
          <c:spPr>
            <a:solidFill>
              <a:schemeClr val="tx2">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Total Score</c:v>
                </c:pt>
                <c:pt idx="1">
                  <c:v>Effective Teamwork</c:v>
                </c:pt>
                <c:pt idx="2">
                  <c:v>Natural &amp; Community Supports</c:v>
                </c:pt>
                <c:pt idx="3">
                  <c:v>Needs Based</c:v>
                </c:pt>
                <c:pt idx="4">
                  <c:v>Outcomes Based</c:v>
                </c:pt>
                <c:pt idx="5">
                  <c:v>Strength &amp; Family Driven</c:v>
                </c:pt>
              </c:strCache>
            </c:strRef>
          </c:cat>
          <c:val>
            <c:numRef>
              <c:f>Sheet1!$C$2:$C$7</c:f>
              <c:numCache>
                <c:formatCode>0%</c:formatCode>
                <c:ptCount val="6"/>
                <c:pt idx="0">
                  <c:v>0.7</c:v>
                </c:pt>
                <c:pt idx="1">
                  <c:v>0.7</c:v>
                </c:pt>
                <c:pt idx="2">
                  <c:v>0.6</c:v>
                </c:pt>
                <c:pt idx="3">
                  <c:v>0.73</c:v>
                </c:pt>
                <c:pt idx="4">
                  <c:v>0.73</c:v>
                </c:pt>
                <c:pt idx="5">
                  <c:v>0.74</c:v>
                </c:pt>
              </c:numCache>
            </c:numRef>
          </c:val>
        </c:ser>
        <c:dLbls>
          <c:dLblPos val="outEnd"/>
          <c:showLegendKey val="0"/>
          <c:showVal val="1"/>
          <c:showCatName val="0"/>
          <c:showSerName val="0"/>
          <c:showPercent val="0"/>
          <c:showBubbleSize val="0"/>
        </c:dLbls>
        <c:gapWidth val="100"/>
        <c:overlap val="-8"/>
        <c:axId val="316515280"/>
        <c:axId val="316517240"/>
      </c:barChart>
      <c:catAx>
        <c:axId val="31651528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7240"/>
        <c:crosses val="autoZero"/>
        <c:auto val="1"/>
        <c:lblAlgn val="ctr"/>
        <c:lblOffset val="100"/>
        <c:noMultiLvlLbl val="0"/>
      </c:catAx>
      <c:valAx>
        <c:axId val="31651724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5280"/>
        <c:crosses val="autoZero"/>
        <c:crossBetween val="between"/>
        <c:majorUnit val="0.1"/>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Fidelity Score</c:v>
                </c:pt>
              </c:strCache>
            </c:strRef>
          </c:tx>
          <c:spPr>
            <a:solidFill>
              <a:schemeClr val="accent1"/>
            </a:solidFill>
            <a:ln>
              <a:noFill/>
            </a:ln>
            <a:effectLst/>
          </c:spPr>
          <c:invertIfNegative val="0"/>
          <c:dPt>
            <c:idx val="0"/>
            <c:invertIfNegative val="0"/>
            <c:bubble3D val="0"/>
            <c:spPr>
              <a:solidFill>
                <a:schemeClr val="tx2"/>
              </a:solidFill>
              <a:ln>
                <a:noFill/>
              </a:ln>
              <a:effectLst/>
            </c:spPr>
          </c:dPt>
          <c:dPt>
            <c:idx val="1"/>
            <c:invertIfNegative val="0"/>
            <c:bubble3D val="0"/>
            <c:spPr>
              <a:solidFill>
                <a:schemeClr val="tx2"/>
              </a:solidFill>
              <a:ln>
                <a:noFill/>
              </a:ln>
              <a:effectLst/>
            </c:spPr>
          </c:dPt>
          <c:dPt>
            <c:idx val="2"/>
            <c:invertIfNegative val="0"/>
            <c:bubble3D val="0"/>
            <c:spPr>
              <a:solidFill>
                <a:schemeClr val="tx2"/>
              </a:solidFill>
              <a:ln>
                <a:noFill/>
              </a:ln>
              <a:effectLst/>
            </c:spPr>
          </c:dPt>
          <c:dPt>
            <c:idx val="3"/>
            <c:invertIfNegative val="0"/>
            <c:bubble3D val="0"/>
            <c:spPr>
              <a:solidFill>
                <a:schemeClr val="tx2"/>
              </a:solidFill>
              <a:ln>
                <a:noFill/>
              </a:ln>
              <a:effectLst/>
            </c:spPr>
          </c:dPt>
          <c:dPt>
            <c:idx val="4"/>
            <c:invertIfNegative val="0"/>
            <c:bubble3D val="0"/>
            <c:spPr>
              <a:solidFill>
                <a:schemeClr val="tx2"/>
              </a:solidFill>
              <a:ln>
                <a:noFill/>
              </a:ln>
              <a:effectLst/>
            </c:spPr>
          </c:dPt>
          <c:dPt>
            <c:idx val="5"/>
            <c:invertIfNegative val="0"/>
            <c:bubble3D val="0"/>
            <c:spPr>
              <a:solidFill>
                <a:schemeClr val="accent4">
                  <a:lumMod val="60000"/>
                  <a:lumOff val="40000"/>
                </a:schemeClr>
              </a:solidFill>
              <a:ln>
                <a:noFill/>
              </a:ln>
              <a:effectLst/>
            </c:spPr>
          </c:dPt>
          <c:dPt>
            <c:idx val="6"/>
            <c:invertIfNegative val="0"/>
            <c:bubble3D val="0"/>
            <c:spPr>
              <a:solidFill>
                <a:srgbClr val="FFC000"/>
              </a:solidFill>
              <a:ln>
                <a:noFill/>
              </a:ln>
              <a:effectLst/>
            </c:spPr>
          </c:dPt>
          <c:dPt>
            <c:idx val="7"/>
            <c:invertIfNegative val="0"/>
            <c:bubble3D val="0"/>
            <c:spPr>
              <a:solidFill>
                <a:srgbClr val="FFC000"/>
              </a:solidFill>
              <a:ln>
                <a:noFill/>
              </a:ln>
              <a:effectLst/>
            </c:spPr>
          </c:dPt>
          <c:dPt>
            <c:idx val="8"/>
            <c:invertIfNegative val="0"/>
            <c:bubble3D val="0"/>
            <c:spPr>
              <a:solidFill>
                <a:srgbClr val="FFC000"/>
              </a:solidFill>
              <a:ln>
                <a:noFill/>
              </a:ln>
              <a:effectLst/>
            </c:spPr>
          </c:dPt>
          <c:dPt>
            <c:idx val="9"/>
            <c:invertIfNegative val="0"/>
            <c:bubble3D val="0"/>
            <c:spPr>
              <a:solidFill>
                <a:srgbClr val="FFC000"/>
              </a:solidFill>
              <a:ln>
                <a:noFill/>
              </a:ln>
              <a:effectLst/>
            </c:spPr>
          </c:dPt>
          <c:dPt>
            <c:idx val="10"/>
            <c:invertIfNegative val="0"/>
            <c:bubble3D val="0"/>
            <c:spPr>
              <a:solidFill>
                <a:srgbClr val="FFC000"/>
              </a:solidFill>
              <a:ln>
                <a:noFill/>
              </a:ln>
              <a:effectLst/>
            </c:spPr>
          </c:dPt>
          <c:dPt>
            <c:idx val="11"/>
            <c:invertIfNegative val="0"/>
            <c:bubble3D val="0"/>
            <c:spPr>
              <a:solidFill>
                <a:srgbClr val="FFC000"/>
              </a:solidFill>
              <a:ln>
                <a:noFill/>
              </a:ln>
              <a:effectLst/>
            </c:spPr>
          </c:dPt>
          <c:dPt>
            <c:idx val="12"/>
            <c:invertIfNegative val="0"/>
            <c:bubble3D val="0"/>
            <c:spPr>
              <a:solidFill>
                <a:srgbClr val="FFC000"/>
              </a:solidFill>
              <a:ln>
                <a:noFill/>
              </a:ln>
              <a:effectLst/>
            </c:spPr>
          </c:dPt>
          <c:dPt>
            <c:idx val="13"/>
            <c:invertIfNegative val="0"/>
            <c:bubble3D val="0"/>
            <c:spPr>
              <a:solidFill>
                <a:srgbClr val="FF0000"/>
              </a:solidFill>
              <a:ln>
                <a:noFill/>
              </a:ln>
              <a:effectLst/>
            </c:spPr>
          </c:dPt>
          <c:dPt>
            <c:idx val="14"/>
            <c:invertIfNegative val="0"/>
            <c:bubble3D val="0"/>
            <c:spPr>
              <a:solidFill>
                <a:srgbClr val="FF0000"/>
              </a:solidFill>
              <a:ln>
                <a:noFill/>
              </a:ln>
              <a:effectLst/>
            </c:spPr>
          </c:dPt>
          <c:dPt>
            <c:idx val="15"/>
            <c:invertIfNegative val="0"/>
            <c:bubble3D val="0"/>
            <c:spPr>
              <a:solidFill>
                <a:srgbClr val="FF0000"/>
              </a:solidFill>
              <a:ln>
                <a:noFill/>
              </a:ln>
              <a:effectLst/>
            </c:spPr>
          </c:dPt>
          <c:dPt>
            <c:idx val="16"/>
            <c:invertIfNegative val="0"/>
            <c:bubble3D val="0"/>
            <c:spPr>
              <a:solidFill>
                <a:srgbClr val="FF0000"/>
              </a:solidFill>
              <a:ln>
                <a:noFill/>
              </a:ln>
              <a:effectLst/>
            </c:spPr>
          </c:dPt>
          <c:dPt>
            <c:idx val="17"/>
            <c:invertIfNegative val="0"/>
            <c:bubble3D val="0"/>
            <c:spPr>
              <a:solidFill>
                <a:srgbClr val="FF0000"/>
              </a:solidFill>
              <a:ln>
                <a:noFill/>
              </a:ln>
              <a:effectLst/>
            </c:spPr>
          </c:dPt>
          <c:dPt>
            <c:idx val="18"/>
            <c:invertIfNegative val="0"/>
            <c:bubble3D val="0"/>
            <c:spPr>
              <a:solidFill>
                <a:srgbClr val="FF99CF"/>
              </a:solidFill>
              <a:ln>
                <a:noFill/>
              </a:ln>
              <a:effectLst/>
            </c:spPr>
          </c:dPt>
          <c:dPt>
            <c:idx val="19"/>
            <c:invertIfNegative val="0"/>
            <c:bubble3D val="0"/>
            <c:spPr>
              <a:solidFill>
                <a:srgbClr val="FF99CF"/>
              </a:solidFill>
              <a:ln>
                <a:noFill/>
              </a:ln>
              <a:effectLst/>
            </c:spPr>
          </c:dPt>
          <c:dPt>
            <c:idx val="20"/>
            <c:invertIfNegative val="0"/>
            <c:bubble3D val="0"/>
            <c:spPr>
              <a:solidFill>
                <a:srgbClr val="FF99CF"/>
              </a:solidFill>
              <a:ln>
                <a:noFill/>
              </a:ln>
              <a:effectLst/>
            </c:spPr>
          </c:dPt>
          <c:dPt>
            <c:idx val="21"/>
            <c:invertIfNegative val="0"/>
            <c:bubble3D val="0"/>
            <c:spPr>
              <a:solidFill>
                <a:schemeClr val="tx1"/>
              </a:solidFill>
              <a:ln>
                <a:noFill/>
              </a:ln>
              <a:effectLst/>
            </c:spPr>
          </c:dPt>
          <c:dPt>
            <c:idx val="25"/>
            <c:invertIfNegative val="0"/>
            <c:bubble3D val="0"/>
            <c:spPr>
              <a:solidFill>
                <a:schemeClr val="accent3">
                  <a:lumMod val="75000"/>
                </a:schemeClr>
              </a:solidFill>
              <a:ln>
                <a:noFill/>
              </a:ln>
              <a:effectLst/>
            </c:spPr>
          </c:dPt>
          <c:dPt>
            <c:idx val="26"/>
            <c:invertIfNegative val="0"/>
            <c:bubble3D val="0"/>
            <c:spPr>
              <a:solidFill>
                <a:schemeClr val="accent3">
                  <a:lumMod val="75000"/>
                </a:schemeClr>
              </a:solidFill>
              <a:ln>
                <a:noFill/>
              </a:ln>
              <a:effectLst/>
            </c:spPr>
          </c:dPt>
          <c:dPt>
            <c:idx val="27"/>
            <c:invertIfNegative val="0"/>
            <c:bubble3D val="0"/>
            <c:spPr>
              <a:solidFill>
                <a:schemeClr val="accent3">
                  <a:lumMod val="75000"/>
                </a:schemeClr>
              </a:solidFill>
              <a:ln>
                <a:noFill/>
              </a:ln>
              <a:effectLst/>
            </c:spPr>
          </c:dPt>
          <c:dPt>
            <c:idx val="28"/>
            <c:invertIfNegative val="0"/>
            <c:bubble3D val="0"/>
            <c:spPr>
              <a:solidFill>
                <a:srgbClr val="002060"/>
              </a:solidFill>
              <a:ln>
                <a:noFill/>
              </a:ln>
              <a:effectLst/>
            </c:spPr>
          </c:dPt>
          <c:dPt>
            <c:idx val="29"/>
            <c:invertIfNegative val="0"/>
            <c:bubble3D val="0"/>
            <c:spPr>
              <a:solidFill>
                <a:srgbClr val="FFFF00"/>
              </a:solidFill>
              <a:ln>
                <a:noFill/>
              </a:ln>
              <a:effectLst/>
            </c:spPr>
          </c:dPt>
          <c:dPt>
            <c:idx val="30"/>
            <c:invertIfNegative val="0"/>
            <c:bubble3D val="0"/>
            <c:spPr>
              <a:solidFill>
                <a:srgbClr val="FFFF00"/>
              </a:solidFill>
              <a:ln>
                <a:noFill/>
              </a:ln>
              <a:effectLst/>
            </c:spPr>
          </c:dPt>
          <c:dPt>
            <c:idx val="31"/>
            <c:invertIfNegative val="0"/>
            <c:bubble3D val="0"/>
            <c:spPr>
              <a:solidFill>
                <a:srgbClr val="CC00FF"/>
              </a:solidFill>
              <a:ln>
                <a:noFill/>
              </a:ln>
              <a:effectLst/>
            </c:spPr>
          </c:dPt>
          <c:dPt>
            <c:idx val="32"/>
            <c:invertIfNegative val="0"/>
            <c:bubble3D val="0"/>
            <c:spPr>
              <a:solidFill>
                <a:schemeClr val="accent2">
                  <a:lumMod val="75000"/>
                </a:schemeClr>
              </a:solidFill>
              <a:ln>
                <a:noFill/>
              </a:ln>
              <a:effectLst/>
            </c:spPr>
          </c:dPt>
          <c:dLbls>
            <c:dLbl>
              <c:idx val="15"/>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355FCE2A-6B49-4A22-8E2D-A90475BAB82C}" type="VALUE">
                      <a:rPr lang="en-US" sz="1200" b="0"/>
                      <a:pPr>
                        <a:defRPr sz="1197" b="0" i="0" u="none" strike="noStrike" kern="1200" baseline="0">
                          <a:solidFill>
                            <a:schemeClr val="tx1">
                              <a:lumMod val="75000"/>
                              <a:lumOff val="25000"/>
                            </a:schemeClr>
                          </a:solidFill>
                          <a:latin typeface="+mn-lt"/>
                          <a:ea typeface="+mn-ea"/>
                          <a:cs typeface="+mn-cs"/>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15:dlblFieldTable/>
                  <c15:showDataLabelsRange val="0"/>
                </c:ext>
              </c:extLst>
            </c:dLbl>
            <c:dLbl>
              <c:idx val="16"/>
              <c:layout>
                <c:manualLayout>
                  <c:x val="1.4836826451888612E-3"/>
                  <c:y val="-2.6387439080337491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Sheet1!$A$2:$A$34</c:f>
              <c:strCache>
                <c:ptCount val="33"/>
                <c:pt idx="0">
                  <c:v>Worcester W</c:v>
                </c:pt>
                <c:pt idx="1">
                  <c:v>Brien Pittsfield</c:v>
                </c:pt>
                <c:pt idx="2">
                  <c:v>Lawrence</c:v>
                </c:pt>
                <c:pt idx="3">
                  <c:v>Hyde Park</c:v>
                </c:pt>
                <c:pt idx="4">
                  <c:v>Cape Ann</c:v>
                </c:pt>
                <c:pt idx="5">
                  <c:v>CSR</c:v>
                </c:pt>
                <c:pt idx="6">
                  <c:v>Dimock</c:v>
                </c:pt>
                <c:pt idx="7">
                  <c:v>Lynn</c:v>
                </c:pt>
                <c:pt idx="8">
                  <c:v>Springfield</c:v>
                </c:pt>
                <c:pt idx="9">
                  <c:v>Park Street</c:v>
                </c:pt>
                <c:pt idx="10">
                  <c:v>Arlington</c:v>
                </c:pt>
                <c:pt idx="11">
                  <c:v>RVW</c:v>
                </c:pt>
                <c:pt idx="12">
                  <c:v>Worcester E</c:v>
                </c:pt>
                <c:pt idx="13">
                  <c:v>Coastal</c:v>
                </c:pt>
                <c:pt idx="14">
                  <c:v>BAMSI</c:v>
                </c:pt>
                <c:pt idx="15">
                  <c:v>Cambridge</c:v>
                </c:pt>
                <c:pt idx="16">
                  <c:v>Carson</c:v>
                </c:pt>
                <c:pt idx="17">
                  <c:v>Malden</c:v>
                </c:pt>
                <c:pt idx="18">
                  <c:v>Harbor</c:v>
                </c:pt>
                <c:pt idx="19">
                  <c:v>CSO</c:v>
                </c:pt>
                <c:pt idx="20">
                  <c:v>Framingham</c:v>
                </c:pt>
                <c:pt idx="21">
                  <c:v>MA Mean</c:v>
                </c:pt>
                <c:pt idx="22">
                  <c:v>New Bedford</c:v>
                </c:pt>
                <c:pt idx="23">
                  <c:v>N Central</c:v>
                </c:pt>
                <c:pt idx="24">
                  <c:v>Lowell</c:v>
                </c:pt>
                <c:pt idx="25">
                  <c:v>Plymouth</c:v>
                </c:pt>
                <c:pt idx="26">
                  <c:v>S Central</c:v>
                </c:pt>
                <c:pt idx="27">
                  <c:v>Haverhill</c:v>
                </c:pt>
                <c:pt idx="28">
                  <c:v>Fall River</c:v>
                </c:pt>
                <c:pt idx="29">
                  <c:v>C and I</c:v>
                </c:pt>
                <c:pt idx="30">
                  <c:v>Gandara</c:v>
                </c:pt>
                <c:pt idx="31">
                  <c:v>CCBC</c:v>
                </c:pt>
                <c:pt idx="32">
                  <c:v>Walden</c:v>
                </c:pt>
              </c:strCache>
            </c:strRef>
          </c:cat>
          <c:val>
            <c:numRef>
              <c:f>Sheet1!$B$2:$B$34</c:f>
              <c:numCache>
                <c:formatCode>0</c:formatCode>
                <c:ptCount val="33"/>
                <c:pt idx="0">
                  <c:v>66</c:v>
                </c:pt>
                <c:pt idx="1">
                  <c:v>66</c:v>
                </c:pt>
                <c:pt idx="2">
                  <c:v>66</c:v>
                </c:pt>
                <c:pt idx="3">
                  <c:v>66</c:v>
                </c:pt>
                <c:pt idx="4">
                  <c:v>66</c:v>
                </c:pt>
                <c:pt idx="5">
                  <c:v>67</c:v>
                </c:pt>
                <c:pt idx="6">
                  <c:v>68</c:v>
                </c:pt>
                <c:pt idx="7">
                  <c:v>68</c:v>
                </c:pt>
                <c:pt idx="8">
                  <c:v>68</c:v>
                </c:pt>
                <c:pt idx="9">
                  <c:v>68</c:v>
                </c:pt>
                <c:pt idx="10">
                  <c:v>68</c:v>
                </c:pt>
                <c:pt idx="11">
                  <c:v>68</c:v>
                </c:pt>
                <c:pt idx="12">
                  <c:v>68</c:v>
                </c:pt>
                <c:pt idx="13">
                  <c:v>69</c:v>
                </c:pt>
                <c:pt idx="14">
                  <c:v>69</c:v>
                </c:pt>
                <c:pt idx="15">
                  <c:v>69</c:v>
                </c:pt>
                <c:pt idx="16">
                  <c:v>69</c:v>
                </c:pt>
                <c:pt idx="17">
                  <c:v>69</c:v>
                </c:pt>
                <c:pt idx="18">
                  <c:v>70</c:v>
                </c:pt>
                <c:pt idx="19">
                  <c:v>70</c:v>
                </c:pt>
                <c:pt idx="20">
                  <c:v>70</c:v>
                </c:pt>
                <c:pt idx="21">
                  <c:v>70</c:v>
                </c:pt>
                <c:pt idx="22">
                  <c:v>71</c:v>
                </c:pt>
                <c:pt idx="23">
                  <c:v>71</c:v>
                </c:pt>
                <c:pt idx="24">
                  <c:v>71</c:v>
                </c:pt>
                <c:pt idx="25">
                  <c:v>72</c:v>
                </c:pt>
                <c:pt idx="26">
                  <c:v>72</c:v>
                </c:pt>
                <c:pt idx="27">
                  <c:v>72</c:v>
                </c:pt>
                <c:pt idx="28">
                  <c:v>73</c:v>
                </c:pt>
                <c:pt idx="29">
                  <c:v>74</c:v>
                </c:pt>
                <c:pt idx="30">
                  <c:v>74</c:v>
                </c:pt>
                <c:pt idx="31">
                  <c:v>75</c:v>
                </c:pt>
                <c:pt idx="32">
                  <c:v>76</c:v>
                </c:pt>
              </c:numCache>
            </c:numRef>
          </c:val>
        </c:ser>
        <c:dLbls>
          <c:showLegendKey val="0"/>
          <c:showVal val="0"/>
          <c:showCatName val="0"/>
          <c:showSerName val="0"/>
          <c:showPercent val="0"/>
          <c:showBubbleSize val="0"/>
        </c:dLbls>
        <c:gapWidth val="219"/>
        <c:overlap val="-27"/>
        <c:axId val="316510576"/>
        <c:axId val="316511752"/>
      </c:barChart>
      <c:catAx>
        <c:axId val="316510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1752"/>
        <c:crosses val="autoZero"/>
        <c:auto val="1"/>
        <c:lblAlgn val="ctr"/>
        <c:lblOffset val="100"/>
        <c:noMultiLvlLbl val="0"/>
      </c:catAx>
      <c:valAx>
        <c:axId val="316511752"/>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0576"/>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dirty="0" smtClean="0"/>
              <a:t>Section</a:t>
            </a:r>
            <a:r>
              <a:rPr lang="en-US" sz="1600" baseline="0" dirty="0" smtClean="0"/>
              <a:t> A: Percentage of respondents who answered “Yes” to each item</a:t>
            </a:r>
            <a:endParaRPr lang="en-US" sz="1600" dirty="0"/>
          </a:p>
        </c:rich>
      </c:tx>
      <c:layout>
        <c:manualLayout>
          <c:xMode val="edge"/>
          <c:yMode val="edge"/>
          <c:x val="0.11317700131233596"/>
          <c:y val="2.8125000000000001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MA 2020</c:v>
                </c:pt>
              </c:strCache>
            </c:strRef>
          </c:tx>
          <c:spPr>
            <a:solidFill>
              <a:schemeClr val="accent4">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A1. Team includes more people than just family and one professional</c:v>
                </c:pt>
                <c:pt idx="1">
                  <c:v>A2. Family created written Plan of Care</c:v>
                </c:pt>
                <c:pt idx="2">
                  <c:v>A3. Team meets regularly (every 30-45 days)</c:v>
                </c:pt>
                <c:pt idx="3">
                  <c:v>A4. Team's decisions are based on input from family</c:v>
                </c:pt>
              </c:strCache>
            </c:strRef>
          </c:cat>
          <c:val>
            <c:numRef>
              <c:f>Sheet1!$B$2:$B$5</c:f>
              <c:numCache>
                <c:formatCode>0%</c:formatCode>
                <c:ptCount val="4"/>
                <c:pt idx="0">
                  <c:v>0.98</c:v>
                </c:pt>
                <c:pt idx="1">
                  <c:v>0.98</c:v>
                </c:pt>
                <c:pt idx="2">
                  <c:v>0.97</c:v>
                </c:pt>
                <c:pt idx="3">
                  <c:v>0.92</c:v>
                </c:pt>
              </c:numCache>
            </c:numRef>
          </c:val>
        </c:ser>
        <c:ser>
          <c:idx val="1"/>
          <c:order val="1"/>
          <c:tx>
            <c:strRef>
              <c:f>Sheet1!$C$1</c:f>
              <c:strCache>
                <c:ptCount val="1"/>
                <c:pt idx="0">
                  <c:v>MA 2021</c:v>
                </c:pt>
              </c:strCache>
            </c:strRef>
          </c:tx>
          <c:spPr>
            <a:solidFill>
              <a:schemeClr val="accent4">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A1. Team includes more people than just family and one professional</c:v>
                </c:pt>
                <c:pt idx="1">
                  <c:v>A2. Family created written Plan of Care</c:v>
                </c:pt>
                <c:pt idx="2">
                  <c:v>A3. Team meets regularly (every 30-45 days)</c:v>
                </c:pt>
                <c:pt idx="3">
                  <c:v>A4. Team's decisions are based on input from family</c:v>
                </c:pt>
              </c:strCache>
            </c:strRef>
          </c:cat>
          <c:val>
            <c:numRef>
              <c:f>Sheet1!$C$2:$C$5</c:f>
              <c:numCache>
                <c:formatCode>0%</c:formatCode>
                <c:ptCount val="4"/>
                <c:pt idx="0">
                  <c:v>0.98</c:v>
                </c:pt>
                <c:pt idx="1">
                  <c:v>0.99</c:v>
                </c:pt>
                <c:pt idx="2">
                  <c:v>0.97</c:v>
                </c:pt>
                <c:pt idx="3">
                  <c:v>0.97</c:v>
                </c:pt>
              </c:numCache>
            </c:numRef>
          </c:val>
        </c:ser>
        <c:dLbls>
          <c:showLegendKey val="0"/>
          <c:showVal val="0"/>
          <c:showCatName val="0"/>
          <c:showSerName val="0"/>
          <c:showPercent val="0"/>
          <c:showBubbleSize val="0"/>
        </c:dLbls>
        <c:gapWidth val="182"/>
        <c:axId val="316512536"/>
        <c:axId val="316516848"/>
      </c:barChart>
      <c:catAx>
        <c:axId val="3165125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6848"/>
        <c:crosses val="autoZero"/>
        <c:auto val="1"/>
        <c:lblAlgn val="ctr"/>
        <c:lblOffset val="100"/>
        <c:noMultiLvlLbl val="0"/>
      </c:catAx>
      <c:valAx>
        <c:axId val="316516848"/>
        <c:scaling>
          <c:orientation val="minMax"/>
          <c:max val="1"/>
          <c:min val="0"/>
        </c:scaling>
        <c:delete val="0"/>
        <c:axPos val="b"/>
        <c:majorGridlines>
          <c:spPr>
            <a:ln w="9525" cap="flat" cmpd="sng" algn="ctr">
              <a:no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2536"/>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Overall Satisfaction is slightly higher than</a:t>
            </a:r>
            <a:r>
              <a:rPr lang="en-US" baseline="0" dirty="0" smtClean="0"/>
              <a:t> 2020</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478153466110855"/>
          <c:y val="0.11360821451372632"/>
          <c:w val="0.87364983788791106"/>
          <c:h val="0.73187635667163231"/>
        </c:manualLayout>
      </c:layout>
      <c:barChart>
        <c:barDir val="col"/>
        <c:grouping val="clustered"/>
        <c:varyColors val="0"/>
        <c:ser>
          <c:idx val="0"/>
          <c:order val="0"/>
          <c:tx>
            <c:strRef>
              <c:f>Sheet1!$B$1</c:f>
              <c:strCache>
                <c:ptCount val="1"/>
                <c:pt idx="0">
                  <c:v>2021</c:v>
                </c:pt>
              </c:strCache>
            </c:strRef>
          </c:tx>
          <c:spPr>
            <a:solidFill>
              <a:schemeClr val="accent4">
                <a:lumMod val="20000"/>
                <a:lumOff val="80000"/>
              </a:schemeClr>
            </a:solidFill>
            <a:ln>
              <a:noFill/>
            </a:ln>
            <a:effectLst/>
            <a:scene3d>
              <a:camera prst="orthographicFront"/>
              <a:lightRig rig="threePt" dir="t"/>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Overall Satisfaction</c:v>
                </c:pt>
              </c:strCache>
            </c:strRef>
          </c:cat>
          <c:val>
            <c:numRef>
              <c:f>Sheet1!$B$2</c:f>
              <c:numCache>
                <c:formatCode>0%</c:formatCode>
                <c:ptCount val="1"/>
                <c:pt idx="0">
                  <c:v>0.76</c:v>
                </c:pt>
              </c:numCache>
            </c:numRef>
          </c:val>
        </c:ser>
        <c:ser>
          <c:idx val="1"/>
          <c:order val="1"/>
          <c:tx>
            <c:strRef>
              <c:f>Sheet1!$C$1</c:f>
              <c:strCache>
                <c:ptCount val="1"/>
                <c:pt idx="0">
                  <c:v>2020</c:v>
                </c:pt>
              </c:strCache>
            </c:strRef>
          </c:tx>
          <c:spPr>
            <a:solidFill>
              <a:schemeClr val="accent4">
                <a:lumMod val="50000"/>
              </a:schemeClr>
            </a:solidFill>
            <a:ln>
              <a:noFill/>
            </a:ln>
            <a:effectLst/>
            <a:scene3d>
              <a:camera prst="orthographicFront"/>
              <a:lightRig rig="threePt" dir="t"/>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Overall Satisfaction</c:v>
                </c:pt>
              </c:strCache>
            </c:strRef>
          </c:cat>
          <c:val>
            <c:numRef>
              <c:f>Sheet1!$C$2</c:f>
              <c:numCache>
                <c:formatCode>0%</c:formatCode>
                <c:ptCount val="1"/>
                <c:pt idx="0">
                  <c:v>0.74</c:v>
                </c:pt>
              </c:numCache>
            </c:numRef>
          </c:val>
        </c:ser>
        <c:dLbls>
          <c:showLegendKey val="0"/>
          <c:showVal val="0"/>
          <c:showCatName val="0"/>
          <c:showSerName val="0"/>
          <c:showPercent val="0"/>
          <c:showBubbleSize val="0"/>
        </c:dLbls>
        <c:gapWidth val="219"/>
        <c:overlap val="-10"/>
        <c:axId val="316516064"/>
        <c:axId val="316516456"/>
      </c:barChart>
      <c:catAx>
        <c:axId val="316516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6456"/>
        <c:crosses val="autoZero"/>
        <c:auto val="1"/>
        <c:lblAlgn val="ctr"/>
        <c:lblOffset val="100"/>
        <c:noMultiLvlLbl val="0"/>
      </c:catAx>
      <c:valAx>
        <c:axId val="316516456"/>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6064"/>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Since</a:t>
            </a:r>
            <a:r>
              <a:rPr lang="en-US" baseline="0" dirty="0" smtClean="0"/>
              <a:t> starting Wraparound, my child/youth has…</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2021</c:v>
                </c:pt>
              </c:strCache>
            </c:strRef>
          </c:tx>
          <c:spPr>
            <a:solidFill>
              <a:srgbClr val="D8CFE6"/>
            </a:solidFill>
            <a:ln>
              <a:noFill/>
            </a:ln>
            <a:effectLst/>
            <a:scene3d>
              <a:camera prst="orthographicFront"/>
              <a:lightRig rig="threePt" dir="t"/>
            </a:scene3d>
            <a:sp3d>
              <a:bevelT w="63500" h="25400"/>
              <a:bevelB w="127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D1. Had a new placement in an institution</c:v>
                </c:pt>
                <c:pt idx="1">
                  <c:v>D2. Been treated in an ER due to a mental health problem</c:v>
                </c:pt>
                <c:pt idx="2">
                  <c:v>D3. Had a negative contact with police</c:v>
                </c:pt>
                <c:pt idx="3">
                  <c:v>D4. Been suspended or expelled from school</c:v>
                </c:pt>
              </c:strCache>
            </c:strRef>
          </c:cat>
          <c:val>
            <c:numRef>
              <c:f>Sheet1!$B$2:$B$5</c:f>
              <c:numCache>
                <c:formatCode>0%</c:formatCode>
                <c:ptCount val="4"/>
                <c:pt idx="0">
                  <c:v>0.12</c:v>
                </c:pt>
                <c:pt idx="1">
                  <c:v>0.17</c:v>
                </c:pt>
                <c:pt idx="2">
                  <c:v>0.08</c:v>
                </c:pt>
                <c:pt idx="3">
                  <c:v>0.09</c:v>
                </c:pt>
              </c:numCache>
            </c:numRef>
          </c:val>
        </c:ser>
        <c:ser>
          <c:idx val="1"/>
          <c:order val="1"/>
          <c:tx>
            <c:strRef>
              <c:f>Sheet1!$C$1</c:f>
              <c:strCache>
                <c:ptCount val="1"/>
                <c:pt idx="0">
                  <c:v>2020</c:v>
                </c:pt>
              </c:strCache>
            </c:strRef>
          </c:tx>
          <c:spPr>
            <a:solidFill>
              <a:schemeClr val="accent4">
                <a:lumMod val="50000"/>
              </a:schemeClr>
            </a:solidFill>
            <a:ln>
              <a:noFill/>
            </a:ln>
            <a:effectLst/>
            <a:scene3d>
              <a:camera prst="orthographicFront"/>
              <a:lightRig rig="threePt" dir="t"/>
            </a:scene3d>
            <a:sp3d>
              <a:bevelT w="63500" h="25400"/>
              <a:bevelB w="127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D1. Had a new placement in an institution</c:v>
                </c:pt>
                <c:pt idx="1">
                  <c:v>D2. Been treated in an ER due to a mental health problem</c:v>
                </c:pt>
                <c:pt idx="2">
                  <c:v>D3. Had a negative contact with police</c:v>
                </c:pt>
                <c:pt idx="3">
                  <c:v>D4. Been suspended or expelled from school</c:v>
                </c:pt>
              </c:strCache>
            </c:strRef>
          </c:cat>
          <c:val>
            <c:numRef>
              <c:f>Sheet1!$C$2:$C$5</c:f>
              <c:numCache>
                <c:formatCode>0%</c:formatCode>
                <c:ptCount val="4"/>
                <c:pt idx="0">
                  <c:v>0.16</c:v>
                </c:pt>
                <c:pt idx="1">
                  <c:v>0.19</c:v>
                </c:pt>
                <c:pt idx="2">
                  <c:v>0.1</c:v>
                </c:pt>
                <c:pt idx="3">
                  <c:v>0.16</c:v>
                </c:pt>
              </c:numCache>
            </c:numRef>
          </c:val>
        </c:ser>
        <c:dLbls>
          <c:showLegendKey val="0"/>
          <c:showVal val="0"/>
          <c:showCatName val="0"/>
          <c:showSerName val="0"/>
          <c:showPercent val="0"/>
          <c:showBubbleSize val="0"/>
        </c:dLbls>
        <c:gapWidth val="188"/>
        <c:overlap val="-19"/>
        <c:axId val="316512928"/>
        <c:axId val="316513712"/>
      </c:barChart>
      <c:catAx>
        <c:axId val="316512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3712"/>
        <c:crosses val="autoZero"/>
        <c:auto val="1"/>
        <c:lblAlgn val="ctr"/>
        <c:lblOffset val="100"/>
        <c:noMultiLvlLbl val="0"/>
      </c:catAx>
      <c:valAx>
        <c:axId val="31651371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6512928"/>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2021</c:v>
                </c:pt>
              </c:strCache>
            </c:strRef>
          </c:tx>
          <c:spPr>
            <a:solidFill>
              <a:srgbClr val="CCFF99"/>
            </a:solidFill>
            <a:ln>
              <a:noFill/>
            </a:ln>
            <a:effectLst/>
            <a:scene3d>
              <a:camera prst="orthographicFront"/>
              <a:lightRig rig="threePt" dir="t"/>
            </a:scene3d>
            <a:sp3d>
              <a:bevelT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Full Meeting Attend.</c:v>
                </c:pt>
                <c:pt idx="1">
                  <c:v>Effective Teamwork</c:v>
                </c:pt>
                <c:pt idx="2">
                  <c:v>Deter. By Families</c:v>
                </c:pt>
                <c:pt idx="3">
                  <c:v>Based on Priority Needs</c:v>
                </c:pt>
                <c:pt idx="4">
                  <c:v>Use of Natural &amp; Comm. Supports</c:v>
                </c:pt>
                <c:pt idx="5">
                  <c:v>Outcomes-Based Process</c:v>
                </c:pt>
                <c:pt idx="6">
                  <c:v>Skilled Facilitation</c:v>
                </c:pt>
                <c:pt idx="7">
                  <c:v>Key Elements Score</c:v>
                </c:pt>
                <c:pt idx="8">
                  <c:v>Total Score</c:v>
                </c:pt>
              </c:strCache>
            </c:strRef>
          </c:cat>
          <c:val>
            <c:numRef>
              <c:f>Sheet1!$B$2:$B$10</c:f>
              <c:numCache>
                <c:formatCode>0</c:formatCode>
                <c:ptCount val="9"/>
                <c:pt idx="0">
                  <c:v>69</c:v>
                </c:pt>
                <c:pt idx="1">
                  <c:v>96</c:v>
                </c:pt>
                <c:pt idx="2">
                  <c:v>90</c:v>
                </c:pt>
                <c:pt idx="3">
                  <c:v>86</c:v>
                </c:pt>
                <c:pt idx="4">
                  <c:v>77</c:v>
                </c:pt>
                <c:pt idx="5">
                  <c:v>88</c:v>
                </c:pt>
                <c:pt idx="6">
                  <c:v>92</c:v>
                </c:pt>
                <c:pt idx="7">
                  <c:v>87</c:v>
                </c:pt>
                <c:pt idx="8">
                  <c:v>85</c:v>
                </c:pt>
              </c:numCache>
            </c:numRef>
          </c:val>
        </c:ser>
        <c:ser>
          <c:idx val="1"/>
          <c:order val="1"/>
          <c:tx>
            <c:strRef>
              <c:f>Sheet1!$C$1</c:f>
              <c:strCache>
                <c:ptCount val="1"/>
                <c:pt idx="0">
                  <c:v>2020</c:v>
                </c:pt>
              </c:strCache>
            </c:strRef>
          </c:tx>
          <c:spPr>
            <a:solidFill>
              <a:srgbClr val="800080"/>
            </a:solidFill>
            <a:ln>
              <a:noFill/>
            </a:ln>
            <a:effectLst/>
            <a:scene3d>
              <a:camera prst="orthographicFront"/>
              <a:lightRig rig="threePt" dir="t"/>
            </a:scene3d>
            <a:sp3d>
              <a:bevelT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Full Meeting Attend.</c:v>
                </c:pt>
                <c:pt idx="1">
                  <c:v>Effective Teamwork</c:v>
                </c:pt>
                <c:pt idx="2">
                  <c:v>Deter. By Families</c:v>
                </c:pt>
                <c:pt idx="3">
                  <c:v>Based on Priority Needs</c:v>
                </c:pt>
                <c:pt idx="4">
                  <c:v>Use of Natural &amp; Comm. Supports</c:v>
                </c:pt>
                <c:pt idx="5">
                  <c:v>Outcomes-Based Process</c:v>
                </c:pt>
                <c:pt idx="6">
                  <c:v>Skilled Facilitation</c:v>
                </c:pt>
                <c:pt idx="7">
                  <c:v>Key Elements Score</c:v>
                </c:pt>
                <c:pt idx="8">
                  <c:v>Total Score</c:v>
                </c:pt>
              </c:strCache>
            </c:strRef>
          </c:cat>
          <c:val>
            <c:numRef>
              <c:f>Sheet1!$C$2:$C$10</c:f>
              <c:numCache>
                <c:formatCode>0</c:formatCode>
                <c:ptCount val="9"/>
                <c:pt idx="0">
                  <c:v>67</c:v>
                </c:pt>
                <c:pt idx="1">
                  <c:v>94</c:v>
                </c:pt>
                <c:pt idx="2">
                  <c:v>89</c:v>
                </c:pt>
                <c:pt idx="3">
                  <c:v>82</c:v>
                </c:pt>
                <c:pt idx="4">
                  <c:v>81</c:v>
                </c:pt>
                <c:pt idx="5">
                  <c:v>86</c:v>
                </c:pt>
                <c:pt idx="6">
                  <c:v>93</c:v>
                </c:pt>
                <c:pt idx="7">
                  <c:v>86</c:v>
                </c:pt>
                <c:pt idx="8">
                  <c:v>85</c:v>
                </c:pt>
              </c:numCache>
            </c:numRef>
          </c:val>
        </c:ser>
        <c:dLbls>
          <c:showLegendKey val="0"/>
          <c:showVal val="0"/>
          <c:showCatName val="0"/>
          <c:showSerName val="0"/>
          <c:showPercent val="0"/>
          <c:showBubbleSize val="0"/>
        </c:dLbls>
        <c:gapWidth val="170"/>
        <c:overlap val="-100"/>
        <c:axId val="17380632"/>
        <c:axId val="326975624"/>
      </c:barChart>
      <c:catAx>
        <c:axId val="17380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6975624"/>
        <c:crosses val="autoZero"/>
        <c:auto val="1"/>
        <c:lblAlgn val="ctr"/>
        <c:lblOffset val="100"/>
        <c:noMultiLvlLbl val="0"/>
      </c:catAx>
      <c:valAx>
        <c:axId val="32697562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380632"/>
        <c:crosses val="autoZero"/>
        <c:crossBetween val="between"/>
        <c:majorUnit val="20"/>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Fidelity Score</c:v>
                </c:pt>
              </c:strCache>
            </c:strRef>
          </c:tx>
          <c:spPr>
            <a:solidFill>
              <a:schemeClr val="accent1"/>
            </a:solidFill>
            <a:ln>
              <a:noFill/>
            </a:ln>
            <a:effectLst/>
          </c:spPr>
          <c:invertIfNegative val="0"/>
          <c:dPt>
            <c:idx val="0"/>
            <c:invertIfNegative val="0"/>
            <c:bubble3D val="0"/>
            <c:spPr>
              <a:solidFill>
                <a:schemeClr val="tx2">
                  <a:lumMod val="20000"/>
                  <a:lumOff val="80000"/>
                </a:schemeClr>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FF00"/>
              </a:solidFill>
              <a:ln>
                <a:noFill/>
              </a:ln>
              <a:effectLst/>
            </c:spPr>
          </c:dPt>
          <c:dPt>
            <c:idx val="4"/>
            <c:invertIfNegative val="0"/>
            <c:bubble3D val="0"/>
            <c:spPr>
              <a:solidFill>
                <a:srgbClr val="FFFF00"/>
              </a:solidFill>
              <a:ln>
                <a:noFill/>
              </a:ln>
              <a:effectLst/>
            </c:spPr>
          </c:dPt>
          <c:dPt>
            <c:idx val="5"/>
            <c:invertIfNegative val="0"/>
            <c:bubble3D val="0"/>
            <c:spPr>
              <a:solidFill>
                <a:srgbClr val="FFFF00"/>
              </a:solidFill>
              <a:ln>
                <a:noFill/>
              </a:ln>
              <a:effectLst/>
            </c:spPr>
          </c:dPt>
          <c:dPt>
            <c:idx val="6"/>
            <c:invertIfNegative val="0"/>
            <c:bubble3D val="0"/>
            <c:spPr>
              <a:solidFill>
                <a:schemeClr val="accent4">
                  <a:lumMod val="60000"/>
                  <a:lumOff val="40000"/>
                </a:schemeClr>
              </a:solidFill>
              <a:ln>
                <a:noFill/>
              </a:ln>
              <a:effectLst/>
            </c:spPr>
          </c:dPt>
          <c:dPt>
            <c:idx val="7"/>
            <c:invertIfNegative val="0"/>
            <c:bubble3D val="0"/>
            <c:spPr>
              <a:solidFill>
                <a:schemeClr val="accent4">
                  <a:lumMod val="60000"/>
                  <a:lumOff val="40000"/>
                </a:schemeClr>
              </a:solidFill>
              <a:ln>
                <a:noFill/>
              </a:ln>
              <a:effectLst/>
            </c:spPr>
          </c:dPt>
          <c:dPt>
            <c:idx val="8"/>
            <c:invertIfNegative val="0"/>
            <c:bubble3D val="0"/>
            <c:spPr>
              <a:solidFill>
                <a:srgbClr val="B3A2C7"/>
              </a:solidFill>
              <a:ln>
                <a:noFill/>
              </a:ln>
              <a:effectLst/>
            </c:spPr>
          </c:dPt>
          <c:dPt>
            <c:idx val="9"/>
            <c:invertIfNegative val="0"/>
            <c:bubble3D val="0"/>
            <c:spPr>
              <a:solidFill>
                <a:srgbClr val="B3A2C7"/>
              </a:solidFill>
              <a:ln>
                <a:noFill/>
              </a:ln>
              <a:effectLst/>
            </c:spPr>
          </c:dPt>
          <c:dPt>
            <c:idx val="10"/>
            <c:invertIfNegative val="0"/>
            <c:bubble3D val="0"/>
            <c:spPr>
              <a:solidFill>
                <a:srgbClr val="66FF33"/>
              </a:solidFill>
              <a:ln>
                <a:noFill/>
              </a:ln>
              <a:effectLst/>
            </c:spPr>
          </c:dPt>
          <c:dPt>
            <c:idx val="11"/>
            <c:invertIfNegative val="0"/>
            <c:bubble3D val="0"/>
            <c:spPr>
              <a:solidFill>
                <a:srgbClr val="66FF33"/>
              </a:solidFill>
              <a:ln>
                <a:noFill/>
              </a:ln>
              <a:effectLst/>
            </c:spPr>
          </c:dPt>
          <c:dPt>
            <c:idx val="12"/>
            <c:invertIfNegative val="0"/>
            <c:bubble3D val="0"/>
            <c:spPr>
              <a:solidFill>
                <a:schemeClr val="bg1">
                  <a:lumMod val="75000"/>
                </a:schemeClr>
              </a:solidFill>
              <a:ln>
                <a:noFill/>
              </a:ln>
              <a:effectLst/>
            </c:spPr>
          </c:dPt>
          <c:dPt>
            <c:idx val="13"/>
            <c:invertIfNegative val="0"/>
            <c:bubble3D val="0"/>
            <c:spPr>
              <a:solidFill>
                <a:schemeClr val="bg1">
                  <a:lumMod val="75000"/>
                </a:schemeClr>
              </a:solidFill>
              <a:ln>
                <a:noFill/>
              </a:ln>
              <a:effectLst/>
            </c:spPr>
          </c:dPt>
          <c:dPt>
            <c:idx val="14"/>
            <c:invertIfNegative val="0"/>
            <c:bubble3D val="0"/>
            <c:spPr>
              <a:solidFill>
                <a:srgbClr val="DC6EFF"/>
              </a:solidFill>
              <a:ln>
                <a:noFill/>
              </a:ln>
              <a:effectLst/>
            </c:spPr>
          </c:dPt>
          <c:dPt>
            <c:idx val="15"/>
            <c:invertIfNegative val="0"/>
            <c:bubble3D val="0"/>
            <c:spPr>
              <a:solidFill>
                <a:srgbClr val="DC6EFF"/>
              </a:solidFill>
              <a:ln>
                <a:noFill/>
              </a:ln>
              <a:effectLst/>
            </c:spPr>
          </c:dPt>
          <c:dPt>
            <c:idx val="16"/>
            <c:invertIfNegative val="0"/>
            <c:bubble3D val="0"/>
            <c:spPr>
              <a:solidFill>
                <a:srgbClr val="DC6EFF"/>
              </a:solidFill>
              <a:ln>
                <a:noFill/>
              </a:ln>
              <a:effectLst/>
            </c:spPr>
          </c:dPt>
          <c:dPt>
            <c:idx val="17"/>
            <c:invertIfNegative val="0"/>
            <c:bubble3D val="0"/>
            <c:spPr>
              <a:solidFill>
                <a:schemeClr val="tx1"/>
              </a:solidFill>
              <a:ln>
                <a:noFill/>
              </a:ln>
              <a:effectLst/>
            </c:spPr>
          </c:dPt>
          <c:dPt>
            <c:idx val="18"/>
            <c:invertIfNegative val="0"/>
            <c:bubble3D val="0"/>
            <c:spPr>
              <a:solidFill>
                <a:srgbClr val="FFC000"/>
              </a:solidFill>
              <a:ln>
                <a:noFill/>
              </a:ln>
              <a:effectLst/>
            </c:spPr>
          </c:dPt>
          <c:dPt>
            <c:idx val="19"/>
            <c:invertIfNegative val="0"/>
            <c:bubble3D val="0"/>
            <c:spPr>
              <a:solidFill>
                <a:srgbClr val="FF99CF"/>
              </a:solidFill>
              <a:ln>
                <a:noFill/>
              </a:ln>
              <a:effectLst/>
            </c:spPr>
          </c:dPt>
          <c:dPt>
            <c:idx val="20"/>
            <c:invertIfNegative val="0"/>
            <c:bubble3D val="0"/>
            <c:spPr>
              <a:solidFill>
                <a:srgbClr val="FF99CF"/>
              </a:solidFill>
              <a:ln>
                <a:noFill/>
              </a:ln>
              <a:effectLst/>
            </c:spPr>
          </c:dPt>
          <c:dPt>
            <c:idx val="24"/>
            <c:invertIfNegative val="0"/>
            <c:bubble3D val="0"/>
            <c:spPr>
              <a:solidFill>
                <a:srgbClr val="7030A0"/>
              </a:solidFill>
              <a:ln>
                <a:noFill/>
              </a:ln>
              <a:effectLst/>
            </c:spPr>
          </c:dPt>
          <c:dPt>
            <c:idx val="25"/>
            <c:invertIfNegative val="0"/>
            <c:bubble3D val="0"/>
            <c:spPr>
              <a:solidFill>
                <a:srgbClr val="7030A0"/>
              </a:solidFill>
              <a:ln>
                <a:noFill/>
              </a:ln>
              <a:effectLst/>
            </c:spPr>
          </c:dPt>
          <c:dPt>
            <c:idx val="26"/>
            <c:invertIfNegative val="0"/>
            <c:bubble3D val="0"/>
            <c:spPr>
              <a:solidFill>
                <a:srgbClr val="66FFFF"/>
              </a:solidFill>
              <a:ln>
                <a:noFill/>
              </a:ln>
              <a:effectLst/>
            </c:spPr>
          </c:dPt>
          <c:dPt>
            <c:idx val="27"/>
            <c:invertIfNegative val="0"/>
            <c:bubble3D val="0"/>
            <c:spPr>
              <a:solidFill>
                <a:srgbClr val="66FFFF"/>
              </a:solidFill>
              <a:ln>
                <a:noFill/>
              </a:ln>
              <a:effectLst/>
            </c:spPr>
          </c:dPt>
          <c:dPt>
            <c:idx val="28"/>
            <c:invertIfNegative val="0"/>
            <c:bubble3D val="0"/>
            <c:spPr>
              <a:solidFill>
                <a:schemeClr val="accent3">
                  <a:lumMod val="75000"/>
                </a:schemeClr>
              </a:solidFill>
              <a:ln>
                <a:noFill/>
              </a:ln>
              <a:effectLst/>
            </c:spPr>
          </c:dPt>
          <c:dPt>
            <c:idx val="29"/>
            <c:invertIfNegative val="0"/>
            <c:bubble3D val="0"/>
            <c:spPr>
              <a:solidFill>
                <a:srgbClr val="CC3399"/>
              </a:solidFill>
              <a:ln>
                <a:noFill/>
              </a:ln>
              <a:effectLst/>
            </c:spPr>
          </c:dPt>
          <c:dPt>
            <c:idx val="30"/>
            <c:invertIfNegative val="0"/>
            <c:bubble3D val="0"/>
            <c:spPr>
              <a:solidFill>
                <a:srgbClr val="CC0099"/>
              </a:solidFill>
              <a:ln>
                <a:noFill/>
              </a:ln>
              <a:effectLst/>
            </c:spPr>
          </c:dPt>
          <c:dPt>
            <c:idx val="31"/>
            <c:invertIfNegative val="0"/>
            <c:bubble3D val="0"/>
            <c:spPr>
              <a:solidFill>
                <a:schemeClr val="tx2"/>
              </a:solidFill>
              <a:ln>
                <a:noFill/>
              </a:ln>
              <a:effectLst/>
            </c:spPr>
          </c:dPt>
          <c:dPt>
            <c:idx val="32"/>
            <c:invertIfNegative val="0"/>
            <c:bubble3D val="0"/>
            <c:spPr>
              <a:solidFill>
                <a:schemeClr val="accent2">
                  <a:lumMod val="75000"/>
                </a:schemeClr>
              </a:solidFill>
              <a:ln>
                <a:noFill/>
              </a:ln>
              <a:effectLst/>
            </c:spPr>
          </c:dPt>
          <c:dLbls>
            <c:dLbl>
              <c:idx val="13"/>
              <c:layout/>
              <c:tx>
                <c:rich>
                  <a:bodyPr/>
                  <a:lstStyle/>
                  <a:p>
                    <a:fld id="{248749F0-9BAF-4770-AA26-54420985589A}" type="VALUE">
                      <a:rPr lang="en-US" sz="1200" b="0"/>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5"/>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355FCE2A-6B49-4A22-8E2D-A90475BAB82C}" type="VALUE">
                      <a:rPr lang="en-US" sz="1200" b="0"/>
                      <a:pPr>
                        <a:defRPr sz="1197" b="0" i="0" u="none" strike="noStrike" kern="1200" baseline="0">
                          <a:solidFill>
                            <a:schemeClr val="tx1">
                              <a:lumMod val="75000"/>
                              <a:lumOff val="25000"/>
                            </a:schemeClr>
                          </a:solidFill>
                          <a:latin typeface="+mn-lt"/>
                          <a:ea typeface="+mn-ea"/>
                          <a:cs typeface="+mn-cs"/>
                        </a:defRPr>
                      </a:pPr>
                      <a:t>[VALUE]</a:t>
                    </a:fld>
                    <a:endParaRPr 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15:dlblFieldTable/>
                  <c15:showDataLabelsRange val="0"/>
                </c:ext>
              </c:extLst>
            </c:dLbl>
            <c:dLbl>
              <c:idx val="17"/>
              <c:layout/>
              <c:tx>
                <c:rich>
                  <a:bodyPr/>
                  <a:lstStyle/>
                  <a:p>
                    <a:fld id="{2C36ED80-D855-4E71-868E-032F0A504E57}" type="VALUE">
                      <a:rPr lang="en-US" sz="1400" b="1"/>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Sheet1!$A$2:$A$34</c:f>
              <c:strCache>
                <c:ptCount val="33"/>
                <c:pt idx="0">
                  <c:v>Hyde Park</c:v>
                </c:pt>
                <c:pt idx="1">
                  <c:v>Lowell</c:v>
                </c:pt>
                <c:pt idx="2">
                  <c:v>Arlington</c:v>
                </c:pt>
                <c:pt idx="3">
                  <c:v>Cambridge</c:v>
                </c:pt>
                <c:pt idx="4">
                  <c:v>Lawrence</c:v>
                </c:pt>
                <c:pt idx="5">
                  <c:v>N. Central</c:v>
                </c:pt>
                <c:pt idx="6">
                  <c:v>Pittsfield</c:v>
                </c:pt>
                <c:pt idx="7">
                  <c:v>Springfield</c:v>
                </c:pt>
                <c:pt idx="8">
                  <c:v>Park Street</c:v>
                </c:pt>
                <c:pt idx="9">
                  <c:v>Holyoke</c:v>
                </c:pt>
                <c:pt idx="10">
                  <c:v>Attleboro</c:v>
                </c:pt>
                <c:pt idx="11">
                  <c:v>S. Central</c:v>
                </c:pt>
                <c:pt idx="12">
                  <c:v>Brockton</c:v>
                </c:pt>
                <c:pt idx="13">
                  <c:v>Walden</c:v>
                </c:pt>
                <c:pt idx="14">
                  <c:v>Malden</c:v>
                </c:pt>
                <c:pt idx="15">
                  <c:v>Fall River</c:v>
                </c:pt>
                <c:pt idx="16">
                  <c:v>Framingham</c:v>
                </c:pt>
                <c:pt idx="17">
                  <c:v>MA Mean</c:v>
                </c:pt>
                <c:pt idx="18">
                  <c:v>Coastal</c:v>
                </c:pt>
                <c:pt idx="19">
                  <c:v>Lynn</c:v>
                </c:pt>
                <c:pt idx="20">
                  <c:v>Dimock</c:v>
                </c:pt>
                <c:pt idx="21">
                  <c:v>Worcester W</c:v>
                </c:pt>
                <c:pt idx="22">
                  <c:v>Harbor</c:v>
                </c:pt>
                <c:pt idx="23">
                  <c:v>Plymouth</c:v>
                </c:pt>
                <c:pt idx="24">
                  <c:v>Worcester E</c:v>
                </c:pt>
                <c:pt idx="25">
                  <c:v>New Bedford</c:v>
                </c:pt>
                <c:pt idx="26">
                  <c:v>Cape Ann</c:v>
                </c:pt>
                <c:pt idx="27">
                  <c:v>CSR</c:v>
                </c:pt>
                <c:pt idx="28">
                  <c:v>Haverhill</c:v>
                </c:pt>
                <c:pt idx="29">
                  <c:v>RVW</c:v>
                </c:pt>
                <c:pt idx="30">
                  <c:v>C &amp; I</c:v>
                </c:pt>
                <c:pt idx="31">
                  <c:v>Gandara</c:v>
                </c:pt>
                <c:pt idx="32">
                  <c:v>Greenfield</c:v>
                </c:pt>
              </c:strCache>
            </c:strRef>
          </c:cat>
          <c:val>
            <c:numRef>
              <c:f>Sheet1!$B$2:$B$34</c:f>
              <c:numCache>
                <c:formatCode>0</c:formatCode>
                <c:ptCount val="33"/>
                <c:pt idx="0">
                  <c:v>73</c:v>
                </c:pt>
                <c:pt idx="1">
                  <c:v>79</c:v>
                </c:pt>
                <c:pt idx="2">
                  <c:v>79</c:v>
                </c:pt>
                <c:pt idx="3">
                  <c:v>81</c:v>
                </c:pt>
                <c:pt idx="4">
                  <c:v>81</c:v>
                </c:pt>
                <c:pt idx="5">
                  <c:v>81</c:v>
                </c:pt>
                <c:pt idx="6">
                  <c:v>82</c:v>
                </c:pt>
                <c:pt idx="7">
                  <c:v>82</c:v>
                </c:pt>
                <c:pt idx="8">
                  <c:v>82</c:v>
                </c:pt>
                <c:pt idx="9">
                  <c:v>82</c:v>
                </c:pt>
                <c:pt idx="10">
                  <c:v>83</c:v>
                </c:pt>
                <c:pt idx="11">
                  <c:v>83</c:v>
                </c:pt>
                <c:pt idx="12">
                  <c:v>84</c:v>
                </c:pt>
                <c:pt idx="13">
                  <c:v>84</c:v>
                </c:pt>
                <c:pt idx="14">
                  <c:v>85</c:v>
                </c:pt>
                <c:pt idx="15">
                  <c:v>85</c:v>
                </c:pt>
                <c:pt idx="16">
                  <c:v>85</c:v>
                </c:pt>
                <c:pt idx="17">
                  <c:v>85</c:v>
                </c:pt>
                <c:pt idx="18">
                  <c:v>86</c:v>
                </c:pt>
                <c:pt idx="19">
                  <c:v>87</c:v>
                </c:pt>
                <c:pt idx="20">
                  <c:v>87</c:v>
                </c:pt>
                <c:pt idx="21">
                  <c:v>88</c:v>
                </c:pt>
                <c:pt idx="22">
                  <c:v>88</c:v>
                </c:pt>
                <c:pt idx="23">
                  <c:v>88</c:v>
                </c:pt>
                <c:pt idx="24">
                  <c:v>89</c:v>
                </c:pt>
                <c:pt idx="25">
                  <c:v>89</c:v>
                </c:pt>
                <c:pt idx="26">
                  <c:v>90</c:v>
                </c:pt>
                <c:pt idx="27">
                  <c:v>90</c:v>
                </c:pt>
                <c:pt idx="28">
                  <c:v>91</c:v>
                </c:pt>
                <c:pt idx="29">
                  <c:v>92</c:v>
                </c:pt>
                <c:pt idx="30">
                  <c:v>92</c:v>
                </c:pt>
                <c:pt idx="31">
                  <c:v>93</c:v>
                </c:pt>
                <c:pt idx="32">
                  <c:v>99</c:v>
                </c:pt>
              </c:numCache>
            </c:numRef>
          </c:val>
        </c:ser>
        <c:dLbls>
          <c:showLegendKey val="0"/>
          <c:showVal val="0"/>
          <c:showCatName val="0"/>
          <c:showSerName val="0"/>
          <c:showPercent val="0"/>
          <c:showBubbleSize val="0"/>
        </c:dLbls>
        <c:gapWidth val="219"/>
        <c:overlap val="-27"/>
        <c:axId val="326983072"/>
        <c:axId val="326976408"/>
      </c:barChart>
      <c:catAx>
        <c:axId val="326983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6976408"/>
        <c:crosses val="autoZero"/>
        <c:auto val="1"/>
        <c:lblAlgn val="ctr"/>
        <c:lblOffset val="100"/>
        <c:noMultiLvlLbl val="0"/>
      </c:catAx>
      <c:valAx>
        <c:axId val="326976408"/>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6983072"/>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7">
  <a:schemeClr val="accent4"/>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2143"/>
          </a:xfrm>
          <a:prstGeom prst="rect">
            <a:avLst/>
          </a:prstGeom>
        </p:spPr>
        <p:txBody>
          <a:bodyPr vert="horz" lIns="93172" tIns="46587" rIns="93172" bIns="46587" rtlCol="0"/>
          <a:lstStyle>
            <a:lvl1pPr algn="l">
              <a:defRPr sz="1200"/>
            </a:lvl1pPr>
          </a:lstStyle>
          <a:p>
            <a:endParaRPr lang="en-US" dirty="0"/>
          </a:p>
        </p:txBody>
      </p:sp>
      <p:sp>
        <p:nvSpPr>
          <p:cNvPr id="3" name="Date Placeholder 2"/>
          <p:cNvSpPr>
            <a:spLocks noGrp="1"/>
          </p:cNvSpPr>
          <p:nvPr>
            <p:ph type="dt" idx="1"/>
          </p:nvPr>
        </p:nvSpPr>
        <p:spPr>
          <a:xfrm>
            <a:off x="5266347" y="0"/>
            <a:ext cx="4028440" cy="352143"/>
          </a:xfrm>
          <a:prstGeom prst="rect">
            <a:avLst/>
          </a:prstGeom>
        </p:spPr>
        <p:txBody>
          <a:bodyPr vert="horz" lIns="93172" tIns="46587" rIns="93172" bIns="46587" rtlCol="0"/>
          <a:lstStyle>
            <a:lvl1pPr algn="r">
              <a:defRPr sz="1200"/>
            </a:lvl1pPr>
          </a:lstStyle>
          <a:p>
            <a:fld id="{1196BE1B-58FC-4A14-AFBA-6D578C2664C4}" type="datetimeFigureOut">
              <a:rPr lang="en-US" smtClean="0"/>
              <a:t>10/13/2021</a:t>
            </a:fld>
            <a:endParaRPr lang="en-US" dirty="0"/>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2" tIns="46587" rIns="93172" bIns="46587" rtlCol="0" anchor="ctr"/>
          <a:lstStyle/>
          <a:p>
            <a:endParaRPr lang="en-US" dirty="0"/>
          </a:p>
        </p:txBody>
      </p:sp>
      <p:sp>
        <p:nvSpPr>
          <p:cNvPr id="5" name="Notes Placeholder 4"/>
          <p:cNvSpPr>
            <a:spLocks noGrp="1"/>
          </p:cNvSpPr>
          <p:nvPr>
            <p:ph type="body" sz="quarter" idx="3"/>
          </p:nvPr>
        </p:nvSpPr>
        <p:spPr>
          <a:xfrm>
            <a:off x="929640" y="3373756"/>
            <a:ext cx="7437120" cy="2760344"/>
          </a:xfrm>
          <a:prstGeom prst="rect">
            <a:avLst/>
          </a:prstGeom>
        </p:spPr>
        <p:txBody>
          <a:bodyPr vert="horz" lIns="93172" tIns="46587" rIns="93172" bIns="4658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258"/>
            <a:ext cx="4028440" cy="352142"/>
          </a:xfrm>
          <a:prstGeom prst="rect">
            <a:avLst/>
          </a:prstGeom>
        </p:spPr>
        <p:txBody>
          <a:bodyPr vert="horz" lIns="93172" tIns="46587" rIns="93172" bIns="46587"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6347" y="6658258"/>
            <a:ext cx="4028440" cy="352142"/>
          </a:xfrm>
          <a:prstGeom prst="rect">
            <a:avLst/>
          </a:prstGeom>
        </p:spPr>
        <p:txBody>
          <a:bodyPr vert="horz" lIns="93172" tIns="46587" rIns="93172" bIns="46587" rtlCol="0" anchor="b"/>
          <a:lstStyle>
            <a:lvl1pPr algn="r">
              <a:defRPr sz="1200"/>
            </a:lvl1pPr>
          </a:lstStyle>
          <a:p>
            <a:fld id="{04D1A1EA-AB9F-444C-8DA9-99E7488F9A48}" type="slidenum">
              <a:rPr lang="en-US" smtClean="0"/>
              <a:t>‹#›</a:t>
            </a:fld>
            <a:endParaRPr lang="en-US" dirty="0"/>
          </a:p>
        </p:txBody>
      </p:sp>
    </p:spTree>
    <p:extLst>
      <p:ext uri="{BB962C8B-B14F-4D97-AF65-F5344CB8AC3E}">
        <p14:creationId xmlns:p14="http://schemas.microsoft.com/office/powerpoint/2010/main" val="2978723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D1A1EA-AB9F-444C-8DA9-99E7488F9A48}" type="slidenum">
              <a:rPr lang="en-US" smtClean="0"/>
              <a:t>7</a:t>
            </a:fld>
            <a:endParaRPr lang="en-US" dirty="0"/>
          </a:p>
        </p:txBody>
      </p:sp>
    </p:spTree>
    <p:extLst>
      <p:ext uri="{BB962C8B-B14F-4D97-AF65-F5344CB8AC3E}">
        <p14:creationId xmlns:p14="http://schemas.microsoft.com/office/powerpoint/2010/main" val="1036961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D1A1EA-AB9F-444C-8DA9-99E7488F9A48}" type="slidenum">
              <a:rPr lang="en-US" smtClean="0"/>
              <a:t>16</a:t>
            </a:fld>
            <a:endParaRPr lang="en-US" dirty="0"/>
          </a:p>
        </p:txBody>
      </p:sp>
    </p:spTree>
    <p:extLst>
      <p:ext uri="{BB962C8B-B14F-4D97-AF65-F5344CB8AC3E}">
        <p14:creationId xmlns:p14="http://schemas.microsoft.com/office/powerpoint/2010/main" val="308228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we want to identify a strength/area</a:t>
            </a:r>
            <a:r>
              <a:rPr lang="en-US" baseline="0" dirty="0" smtClean="0"/>
              <a:t> of improvement this year????</a:t>
            </a:r>
            <a:endParaRPr lang="en-US" dirty="0"/>
          </a:p>
        </p:txBody>
      </p:sp>
      <p:sp>
        <p:nvSpPr>
          <p:cNvPr id="4" name="Slide Number Placeholder 3"/>
          <p:cNvSpPr>
            <a:spLocks noGrp="1"/>
          </p:cNvSpPr>
          <p:nvPr>
            <p:ph type="sldNum" sz="quarter" idx="10"/>
          </p:nvPr>
        </p:nvSpPr>
        <p:spPr/>
        <p:txBody>
          <a:bodyPr/>
          <a:lstStyle/>
          <a:p>
            <a:fld id="{04D1A1EA-AB9F-444C-8DA9-99E7488F9A48}" type="slidenum">
              <a:rPr lang="en-US" smtClean="0"/>
              <a:t>19</a:t>
            </a:fld>
            <a:endParaRPr lang="en-US" dirty="0"/>
          </a:p>
        </p:txBody>
      </p:sp>
    </p:spTree>
    <p:extLst>
      <p:ext uri="{BB962C8B-B14F-4D97-AF65-F5344CB8AC3E}">
        <p14:creationId xmlns:p14="http://schemas.microsoft.com/office/powerpoint/2010/main" val="3849459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we want to identify a strength/area</a:t>
            </a:r>
            <a:r>
              <a:rPr lang="en-US" baseline="0" dirty="0" smtClean="0"/>
              <a:t> of improvement this year????</a:t>
            </a:r>
            <a:endParaRPr lang="en-US" dirty="0"/>
          </a:p>
        </p:txBody>
      </p:sp>
      <p:sp>
        <p:nvSpPr>
          <p:cNvPr id="4" name="Slide Number Placeholder 3"/>
          <p:cNvSpPr>
            <a:spLocks noGrp="1"/>
          </p:cNvSpPr>
          <p:nvPr>
            <p:ph type="sldNum" sz="quarter" idx="10"/>
          </p:nvPr>
        </p:nvSpPr>
        <p:spPr/>
        <p:txBody>
          <a:bodyPr/>
          <a:lstStyle/>
          <a:p>
            <a:fld id="{04D1A1EA-AB9F-444C-8DA9-99E7488F9A48}" type="slidenum">
              <a:rPr lang="en-US" smtClean="0"/>
              <a:t>50</a:t>
            </a:fld>
            <a:endParaRPr lang="en-US" dirty="0"/>
          </a:p>
        </p:txBody>
      </p:sp>
    </p:spTree>
    <p:extLst>
      <p:ext uri="{BB962C8B-B14F-4D97-AF65-F5344CB8AC3E}">
        <p14:creationId xmlns:p14="http://schemas.microsoft.com/office/powerpoint/2010/main" val="445619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t>1f is the lowest scored</a:t>
            </a:r>
            <a:r>
              <a:rPr lang="en-US" baseline="0" dirty="0"/>
              <a:t> item on the entire TOM 2.0</a:t>
            </a:r>
          </a:p>
          <a:p>
            <a:endParaRPr lang="en-US" baseline="0" dirty="0"/>
          </a:p>
        </p:txBody>
      </p:sp>
      <p:sp>
        <p:nvSpPr>
          <p:cNvPr id="4" name="Slide Number Placeholder 3"/>
          <p:cNvSpPr>
            <a:spLocks noGrp="1"/>
          </p:cNvSpPr>
          <p:nvPr>
            <p:ph type="sldNum" sz="quarter" idx="10"/>
          </p:nvPr>
        </p:nvSpPr>
        <p:spPr/>
        <p:txBody>
          <a:bodyPr/>
          <a:lstStyle/>
          <a:p>
            <a:fld id="{7945648C-1494-40CD-870A-02EC9BE4C1AA}" type="slidenum">
              <a:rPr lang="en-US" smtClean="0"/>
              <a:t>51</a:t>
            </a:fld>
            <a:endParaRPr lang="en-US" dirty="0"/>
          </a:p>
        </p:txBody>
      </p:sp>
    </p:spTree>
    <p:extLst>
      <p:ext uri="{BB962C8B-B14F-4D97-AF65-F5344CB8AC3E}">
        <p14:creationId xmlns:p14="http://schemas.microsoft.com/office/powerpoint/2010/main" val="3389417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45648C-1494-40CD-870A-02EC9BE4C1AA}" type="slidenum">
              <a:rPr lang="en-US" smtClean="0"/>
              <a:t>56</a:t>
            </a:fld>
            <a:endParaRPr lang="en-US" dirty="0"/>
          </a:p>
        </p:txBody>
      </p:sp>
    </p:spTree>
    <p:extLst>
      <p:ext uri="{BB962C8B-B14F-4D97-AF65-F5344CB8AC3E}">
        <p14:creationId xmlns:p14="http://schemas.microsoft.com/office/powerpoint/2010/main" val="403359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60477" y="2782945"/>
            <a:ext cx="6623044" cy="452119"/>
          </a:xfrm>
          <a:prstGeom prst="rect">
            <a:avLst/>
          </a:prstGeom>
        </p:spPr>
        <p:txBody>
          <a:bodyPr wrap="square" lIns="0" tIns="0" rIns="0" bIns="0">
            <a:spAutoFit/>
          </a:bodyPr>
          <a:lstStyle>
            <a:lvl1pPr>
              <a:defRPr sz="2800" b="1" i="0">
                <a:solidFill>
                  <a:srgbClr val="59595B"/>
                </a:solidFill>
                <a:latin typeface="Carlito"/>
                <a:cs typeface="Carlito"/>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10/13/2021</a:t>
            </a:fld>
            <a:endParaRPr lang="en-US" dirty="0"/>
          </a:p>
        </p:txBody>
      </p:sp>
      <p:sp>
        <p:nvSpPr>
          <p:cNvPr id="6" name="Holder 6"/>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9595B"/>
                </a:solidFill>
                <a:latin typeface="Carlito"/>
                <a:cs typeface="Carlito"/>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10/13/2021</a:t>
            </a:fld>
            <a:endParaRPr lang="en-US" dirty="0"/>
          </a:p>
        </p:txBody>
      </p:sp>
      <p:sp>
        <p:nvSpPr>
          <p:cNvPr id="6" name="Holder 6"/>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9595B"/>
                </a:solidFill>
                <a:latin typeface="Carlito"/>
                <a:cs typeface="Carlito"/>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10/13/2021</a:t>
            </a:fld>
            <a:endParaRPr lang="en-US" dirty="0"/>
          </a:p>
        </p:txBody>
      </p:sp>
      <p:sp>
        <p:nvSpPr>
          <p:cNvPr id="7" name="Holder 7"/>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9595B"/>
                </a:solidFill>
                <a:latin typeface="Carlito"/>
                <a:cs typeface="Carlit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10/13/2021</a:t>
            </a:fld>
            <a:endParaRPr lang="en-US" dirty="0"/>
          </a:p>
        </p:txBody>
      </p:sp>
      <p:sp>
        <p:nvSpPr>
          <p:cNvPr id="5" name="Holder 5"/>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10/13/2021</a:t>
            </a:fld>
            <a:endParaRPr lang="en-US" dirty="0"/>
          </a:p>
        </p:txBody>
      </p:sp>
      <p:sp>
        <p:nvSpPr>
          <p:cNvPr id="4" name="Holder 4"/>
          <p:cNvSpPr>
            <a:spLocks noGrp="1"/>
          </p:cNvSpPr>
          <p:nvPr>
            <p:ph type="sldNum" sz="quarter" idx="7"/>
          </p:nvPr>
        </p:nvSpPr>
        <p:spPr/>
        <p:txBody>
          <a:bodyPr lIns="0" tIns="0" rIns="0" bIns="0"/>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76152" y="-48799"/>
            <a:ext cx="8191694" cy="1484630"/>
          </a:xfrm>
          <a:prstGeom prst="rect">
            <a:avLst/>
          </a:prstGeom>
        </p:spPr>
        <p:txBody>
          <a:bodyPr wrap="square" lIns="0" tIns="0" rIns="0" bIns="0">
            <a:spAutoFit/>
          </a:bodyPr>
          <a:lstStyle>
            <a:lvl1pPr>
              <a:defRPr sz="3600" b="0" i="0">
                <a:solidFill>
                  <a:srgbClr val="59595B"/>
                </a:solidFill>
                <a:latin typeface="Carlito"/>
                <a:cs typeface="Carlito"/>
              </a:defRPr>
            </a:lvl1pPr>
          </a:lstStyle>
          <a:p>
            <a:endParaRPr/>
          </a:p>
        </p:txBody>
      </p:sp>
      <p:sp>
        <p:nvSpPr>
          <p:cNvPr id="3" name="Holder 3"/>
          <p:cNvSpPr>
            <a:spLocks noGrp="1"/>
          </p:cNvSpPr>
          <p:nvPr>
            <p:ph type="body" idx="1"/>
          </p:nvPr>
        </p:nvSpPr>
        <p:spPr>
          <a:xfrm>
            <a:off x="679448" y="1898646"/>
            <a:ext cx="7792084" cy="446405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10/13/2021</a:t>
            </a:fld>
            <a:endParaRPr lang="en-US" dirty="0"/>
          </a:p>
        </p:txBody>
      </p:sp>
      <p:sp>
        <p:nvSpPr>
          <p:cNvPr id="6" name="Holder 6"/>
          <p:cNvSpPr>
            <a:spLocks noGrp="1"/>
          </p:cNvSpPr>
          <p:nvPr>
            <p:ph type="sldNum" sz="quarter" idx="7"/>
          </p:nvPr>
        </p:nvSpPr>
        <p:spPr>
          <a:xfrm>
            <a:off x="8658207" y="6656024"/>
            <a:ext cx="307975" cy="254000"/>
          </a:xfrm>
          <a:prstGeom prst="rect">
            <a:avLst/>
          </a:prstGeom>
        </p:spPr>
        <p:txBody>
          <a:bodyPr wrap="square" lIns="0" tIns="0" rIns="0" bIns="0">
            <a:spAutoFit/>
          </a:bodyPr>
          <a:lstStyle>
            <a:lvl1pPr>
              <a:defRPr sz="1800" b="0" i="0">
                <a:solidFill>
                  <a:schemeClr val="bg1"/>
                </a:solidFill>
                <a:latin typeface="Carlito"/>
                <a:cs typeface="Carlito"/>
              </a:defRPr>
            </a:lvl1pPr>
          </a:lstStyle>
          <a:p>
            <a:pPr marL="38100">
              <a:lnSpc>
                <a:spcPts val="181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18.jp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23.jpg"/><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1</a:t>
            </a:r>
            <a:endParaRPr sz="1400" dirty="0">
              <a:latin typeface="Carlito"/>
              <a:cs typeface="Carlito"/>
            </a:endParaRPr>
          </a:p>
        </p:txBody>
      </p:sp>
      <p:sp>
        <p:nvSpPr>
          <p:cNvPr id="3" name="object 3"/>
          <p:cNvSpPr/>
          <p:nvPr/>
        </p:nvSpPr>
        <p:spPr>
          <a:xfrm>
            <a:off x="0" y="1753946"/>
            <a:ext cx="9144000" cy="74930"/>
          </a:xfrm>
          <a:custGeom>
            <a:avLst/>
            <a:gdLst/>
            <a:ahLst/>
            <a:cxnLst/>
            <a:rect l="l" t="t" r="r" b="b"/>
            <a:pathLst>
              <a:path w="9144000" h="74930">
                <a:moveTo>
                  <a:pt x="9143981" y="74852"/>
                </a:moveTo>
                <a:lnTo>
                  <a:pt x="0" y="74852"/>
                </a:lnTo>
                <a:lnTo>
                  <a:pt x="0" y="0"/>
                </a:lnTo>
                <a:lnTo>
                  <a:pt x="9143981" y="0"/>
                </a:lnTo>
                <a:lnTo>
                  <a:pt x="9143981" y="74852"/>
                </a:lnTo>
                <a:close/>
              </a:path>
            </a:pathLst>
          </a:custGeom>
          <a:solidFill>
            <a:srgbClr val="3A2154"/>
          </a:solidFill>
        </p:spPr>
        <p:txBody>
          <a:bodyPr wrap="square" lIns="0" tIns="0" rIns="0" bIns="0" rtlCol="0"/>
          <a:lstStyle/>
          <a:p>
            <a:endParaRPr dirty="0"/>
          </a:p>
        </p:txBody>
      </p:sp>
      <p:sp>
        <p:nvSpPr>
          <p:cNvPr id="4" name="object 4"/>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0" name="object 10"/>
          <p:cNvSpPr txBox="1">
            <a:spLocks noGrp="1"/>
          </p:cNvSpPr>
          <p:nvPr>
            <p:ph type="title"/>
          </p:nvPr>
        </p:nvSpPr>
        <p:spPr>
          <a:xfrm>
            <a:off x="418787" y="1699250"/>
            <a:ext cx="8305782" cy="1844095"/>
          </a:xfrm>
          <a:prstGeom prst="rect">
            <a:avLst/>
          </a:prstGeom>
        </p:spPr>
        <p:txBody>
          <a:bodyPr vert="horz" wrap="square" lIns="0" tIns="35560" rIns="0" bIns="0" rtlCol="0">
            <a:spAutoFit/>
          </a:bodyPr>
          <a:lstStyle/>
          <a:p>
            <a:pPr marL="12700" marR="5080" indent="923925" algn="ctr">
              <a:lnSpc>
                <a:spcPts val="4720"/>
              </a:lnSpc>
              <a:spcBef>
                <a:spcPts val="280"/>
              </a:spcBef>
            </a:pPr>
            <a:r>
              <a:rPr lang="en-US" sz="3950" b="1" spc="-5" dirty="0" smtClean="0">
                <a:solidFill>
                  <a:srgbClr val="3A2154"/>
                </a:solidFill>
                <a:latin typeface="Carlito"/>
                <a:cs typeface="Carlito"/>
              </a:rPr>
              <a:t/>
            </a:r>
            <a:br>
              <a:rPr lang="en-US" sz="3950" b="1" spc="-5" dirty="0" smtClean="0">
                <a:solidFill>
                  <a:srgbClr val="3A2154"/>
                </a:solidFill>
                <a:latin typeface="Carlito"/>
                <a:cs typeface="Carlito"/>
              </a:rPr>
            </a:br>
            <a:r>
              <a:rPr lang="en-US" sz="3950" b="1" spc="-5" dirty="0" smtClean="0">
                <a:solidFill>
                  <a:srgbClr val="3A2154"/>
                </a:solidFill>
              </a:rPr>
              <a:t>Massachusetts Children’s </a:t>
            </a:r>
            <a:r>
              <a:rPr sz="3950" b="1" spc="-5" dirty="0" smtClean="0">
                <a:solidFill>
                  <a:srgbClr val="3A2154"/>
                </a:solidFill>
                <a:latin typeface="Carlito"/>
                <a:cs typeface="Carlito"/>
              </a:rPr>
              <a:t>Behavioral </a:t>
            </a:r>
            <a:r>
              <a:rPr sz="3950" b="1" spc="-5" dirty="0">
                <a:solidFill>
                  <a:srgbClr val="3A2154"/>
                </a:solidFill>
                <a:latin typeface="Carlito"/>
                <a:cs typeface="Carlito"/>
              </a:rPr>
              <a:t>Health Initiative</a:t>
            </a:r>
            <a:r>
              <a:rPr sz="3950" b="1" spc="15" dirty="0">
                <a:solidFill>
                  <a:srgbClr val="3A2154"/>
                </a:solidFill>
                <a:latin typeface="Carlito"/>
                <a:cs typeface="Carlito"/>
              </a:rPr>
              <a:t> </a:t>
            </a:r>
            <a:r>
              <a:rPr sz="3950" b="1" spc="-5" dirty="0">
                <a:solidFill>
                  <a:srgbClr val="3A2154"/>
                </a:solidFill>
                <a:latin typeface="Carlito"/>
                <a:cs typeface="Carlito"/>
              </a:rPr>
              <a:t>(CBHI)</a:t>
            </a:r>
            <a:endParaRPr sz="3950" dirty="0">
              <a:latin typeface="Carlito"/>
              <a:cs typeface="Carlito"/>
            </a:endParaRPr>
          </a:p>
        </p:txBody>
      </p:sp>
      <p:sp>
        <p:nvSpPr>
          <p:cNvPr id="11" name="object 11"/>
          <p:cNvSpPr txBox="1"/>
          <p:nvPr/>
        </p:nvSpPr>
        <p:spPr>
          <a:xfrm>
            <a:off x="718739" y="4006331"/>
            <a:ext cx="7691755" cy="811761"/>
          </a:xfrm>
          <a:prstGeom prst="rect">
            <a:avLst/>
          </a:prstGeom>
        </p:spPr>
        <p:txBody>
          <a:bodyPr vert="horz" wrap="square" lIns="0" tIns="72390" rIns="0" bIns="0" rtlCol="0">
            <a:spAutoFit/>
          </a:bodyPr>
          <a:lstStyle/>
          <a:p>
            <a:pPr algn="ctr">
              <a:lnSpc>
                <a:spcPct val="100000"/>
              </a:lnSpc>
              <a:spcBef>
                <a:spcPts val="570"/>
              </a:spcBef>
            </a:pPr>
            <a:r>
              <a:rPr sz="2400" b="1" spc="-5" dirty="0">
                <a:solidFill>
                  <a:srgbClr val="878787"/>
                </a:solidFill>
                <a:latin typeface="Carlito"/>
                <a:cs typeface="Carlito"/>
              </a:rPr>
              <a:t>Summary of </a:t>
            </a:r>
            <a:r>
              <a:rPr sz="2400" b="1" spc="-5" dirty="0" smtClean="0">
                <a:solidFill>
                  <a:srgbClr val="878787"/>
                </a:solidFill>
                <a:latin typeface="Carlito"/>
                <a:cs typeface="Carlito"/>
              </a:rPr>
              <a:t>FY20</a:t>
            </a:r>
            <a:r>
              <a:rPr lang="en-US" sz="2400" b="1" spc="-5" dirty="0" smtClean="0">
                <a:solidFill>
                  <a:srgbClr val="878787"/>
                </a:solidFill>
                <a:latin typeface="Carlito"/>
                <a:cs typeface="Carlito"/>
              </a:rPr>
              <a:t>21</a:t>
            </a:r>
            <a:r>
              <a:rPr sz="2400" b="1" spc="-5" dirty="0" smtClean="0">
                <a:solidFill>
                  <a:srgbClr val="878787"/>
                </a:solidFill>
                <a:latin typeface="Carlito"/>
                <a:cs typeface="Carlito"/>
              </a:rPr>
              <a:t> </a:t>
            </a:r>
            <a:r>
              <a:rPr sz="2400" b="1" spc="-5" dirty="0">
                <a:solidFill>
                  <a:srgbClr val="878787"/>
                </a:solidFill>
                <a:latin typeface="Carlito"/>
                <a:cs typeface="Carlito"/>
              </a:rPr>
              <a:t>Wraparound Fidelity Monitoring</a:t>
            </a:r>
            <a:r>
              <a:rPr sz="2400" b="1" spc="-75" dirty="0">
                <a:solidFill>
                  <a:srgbClr val="878787"/>
                </a:solidFill>
                <a:latin typeface="Carlito"/>
                <a:cs typeface="Carlito"/>
              </a:rPr>
              <a:t> </a:t>
            </a:r>
            <a:r>
              <a:rPr sz="2400" b="1" spc="-5" dirty="0" smtClean="0">
                <a:solidFill>
                  <a:srgbClr val="878787"/>
                </a:solidFill>
                <a:latin typeface="Carlito"/>
                <a:cs typeface="Carlito"/>
              </a:rPr>
              <a:t>Results</a:t>
            </a:r>
            <a:endParaRPr sz="2400" dirty="0">
              <a:latin typeface="Carlito"/>
              <a:cs typeface="Carlito"/>
            </a:endParaRPr>
          </a:p>
        </p:txBody>
      </p:sp>
      <p:sp>
        <p:nvSpPr>
          <p:cNvPr id="12" name="object 12"/>
          <p:cNvSpPr/>
          <p:nvPr/>
        </p:nvSpPr>
        <p:spPr>
          <a:xfrm>
            <a:off x="7162786" y="485776"/>
            <a:ext cx="1600196" cy="914398"/>
          </a:xfrm>
          <a:prstGeom prst="rect">
            <a:avLst/>
          </a:prstGeom>
          <a:blipFill>
            <a:blip r:embed="rId2" cstate="print"/>
            <a:stretch>
              <a:fillRect/>
            </a:stretch>
          </a:blipFill>
        </p:spPr>
        <p:txBody>
          <a:bodyPr wrap="square" lIns="0" tIns="0" rIns="0" bIns="0" rtlCol="0"/>
          <a:lstStyle/>
          <a:p>
            <a:endParaRPr dirty="0"/>
          </a:p>
        </p:txBody>
      </p:sp>
      <p:sp>
        <p:nvSpPr>
          <p:cNvPr id="13" name="object 13"/>
          <p:cNvSpPr/>
          <p:nvPr/>
        </p:nvSpPr>
        <p:spPr>
          <a:xfrm>
            <a:off x="231776" y="231777"/>
            <a:ext cx="1368422" cy="1368422"/>
          </a:xfrm>
          <a:prstGeom prst="rect">
            <a:avLst/>
          </a:prstGeom>
          <a:blipFill>
            <a:blip r:embed="rId3" cstate="print"/>
            <a:stretch>
              <a:fillRect/>
            </a:stretch>
          </a:blipFill>
        </p:spPr>
        <p:txBody>
          <a:bodyPr wrap="square" lIns="0" tIns="0" rIns="0" bIns="0" rtlCol="0"/>
          <a:lstStyle/>
          <a:p>
            <a:endParaRPr dirty="0"/>
          </a:p>
        </p:txBody>
      </p:sp>
      <p:sp>
        <p:nvSpPr>
          <p:cNvPr id="14" name="object 14"/>
          <p:cNvSpPr txBox="1"/>
          <p:nvPr/>
        </p:nvSpPr>
        <p:spPr>
          <a:xfrm>
            <a:off x="8658207" y="6656024"/>
            <a:ext cx="192405" cy="254000"/>
          </a:xfrm>
          <a:prstGeom prst="rect">
            <a:avLst/>
          </a:prstGeom>
        </p:spPr>
        <p:txBody>
          <a:bodyPr vert="horz" wrap="square" lIns="0" tIns="0" rIns="0" bIns="0" rtlCol="0">
            <a:spAutoFit/>
          </a:bodyPr>
          <a:lstStyle/>
          <a:p>
            <a:pPr marL="38100">
              <a:lnSpc>
                <a:spcPts val="1810"/>
              </a:lnSpc>
            </a:pPr>
            <a:fld id="{81D60167-4931-47E6-BA6A-407CBD079E47}" type="slidenum">
              <a:rPr sz="1800" dirty="0">
                <a:solidFill>
                  <a:srgbClr val="FFFFFF"/>
                </a:solidFill>
                <a:latin typeface="Carlito"/>
                <a:cs typeface="Carlito"/>
              </a:rPr>
              <a:t>1</a:t>
            </a:fld>
            <a:endParaRPr sz="1800" dirty="0">
              <a:latin typeface="Carlito"/>
              <a:cs typeface="Carlit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5" name="object 5"/>
          <p:cNvSpPr txBox="1"/>
          <p:nvPr/>
        </p:nvSpPr>
        <p:spPr>
          <a:xfrm>
            <a:off x="1444622" y="2645531"/>
            <a:ext cx="6556378" cy="574040"/>
          </a:xfrm>
          <a:prstGeom prst="rect">
            <a:avLst/>
          </a:prstGeom>
        </p:spPr>
        <p:txBody>
          <a:bodyPr vert="horz" wrap="square" lIns="0" tIns="12700" rIns="0" bIns="0" rtlCol="0">
            <a:spAutoFit/>
          </a:bodyPr>
          <a:lstStyle/>
          <a:p>
            <a:pPr marL="12700">
              <a:lnSpc>
                <a:spcPct val="100000"/>
              </a:lnSpc>
              <a:spcBef>
                <a:spcPts val="100"/>
              </a:spcBef>
            </a:pPr>
            <a:r>
              <a:rPr sz="3600" b="1" spc="-5" dirty="0">
                <a:solidFill>
                  <a:srgbClr val="59595B"/>
                </a:solidFill>
                <a:latin typeface="Carlito"/>
                <a:cs typeface="Carlito"/>
              </a:rPr>
              <a:t>MASSACHUSETTS</a:t>
            </a:r>
            <a:r>
              <a:rPr sz="3600" b="1" spc="-85" dirty="0">
                <a:solidFill>
                  <a:srgbClr val="59595B"/>
                </a:solidFill>
                <a:latin typeface="Carlito"/>
                <a:cs typeface="Carlito"/>
              </a:rPr>
              <a:t> </a:t>
            </a:r>
            <a:r>
              <a:rPr sz="3600" b="1" spc="-10" dirty="0">
                <a:solidFill>
                  <a:srgbClr val="59595B"/>
                </a:solidFill>
                <a:latin typeface="Carlito"/>
                <a:cs typeface="Carlito"/>
              </a:rPr>
              <a:t>RESULTS</a:t>
            </a:r>
            <a:endParaRPr sz="3600" dirty="0">
              <a:latin typeface="Carlito"/>
              <a:cs typeface="Carlito"/>
            </a:endParaRPr>
          </a:p>
        </p:txBody>
      </p:sp>
      <p:sp>
        <p:nvSpPr>
          <p:cNvPr id="6" name="object 6"/>
          <p:cNvSpPr txBox="1"/>
          <p:nvPr/>
        </p:nvSpPr>
        <p:spPr>
          <a:xfrm>
            <a:off x="1444622" y="3886482"/>
            <a:ext cx="49561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Scores on the WFI-EZ </a:t>
            </a:r>
            <a:r>
              <a:rPr sz="2400" dirty="0">
                <a:latin typeface="Carlito"/>
                <a:cs typeface="Carlito"/>
              </a:rPr>
              <a:t>&amp; </a:t>
            </a:r>
            <a:r>
              <a:rPr sz="2400" spc="-5" dirty="0">
                <a:latin typeface="Carlito"/>
                <a:cs typeface="Carlito"/>
              </a:rPr>
              <a:t>TOM</a:t>
            </a:r>
            <a:r>
              <a:rPr sz="2400" spc="-85" dirty="0">
                <a:latin typeface="Carlito"/>
                <a:cs typeface="Carlito"/>
              </a:rPr>
              <a:t> </a:t>
            </a:r>
            <a:r>
              <a:rPr sz="2400" spc="-5" dirty="0">
                <a:latin typeface="Carlito"/>
                <a:cs typeface="Carlito"/>
              </a:rPr>
              <a:t>2.0</a:t>
            </a:r>
            <a:endParaRPr sz="2400" dirty="0">
              <a:latin typeface="Carlito"/>
              <a:cs typeface="Carlito"/>
            </a:endParaRPr>
          </a:p>
        </p:txBody>
      </p:sp>
      <p:sp>
        <p:nvSpPr>
          <p:cNvPr id="7" name="object 7"/>
          <p:cNvSpPr/>
          <p:nvPr/>
        </p:nvSpPr>
        <p:spPr>
          <a:xfrm>
            <a:off x="1576644" y="518533"/>
            <a:ext cx="2398216" cy="969100"/>
          </a:xfrm>
          <a:prstGeom prst="rect">
            <a:avLst/>
          </a:prstGeom>
          <a:blipFill>
            <a:blip r:embed="rId2" cstate="print"/>
            <a:stretch>
              <a:fillRect/>
            </a:stretch>
          </a:blipFill>
        </p:spPr>
        <p:txBody>
          <a:bodyPr wrap="square" lIns="0" tIns="0" rIns="0" bIns="0" rtlCol="0"/>
          <a:lstStyle/>
          <a:p>
            <a:endParaRPr dirty="0"/>
          </a:p>
        </p:txBody>
      </p:sp>
      <p:sp>
        <p:nvSpPr>
          <p:cNvPr id="8" name="object 8"/>
          <p:cNvSpPr/>
          <p:nvPr/>
        </p:nvSpPr>
        <p:spPr>
          <a:xfrm>
            <a:off x="5244051" y="507726"/>
            <a:ext cx="2363288" cy="1003412"/>
          </a:xfrm>
          <a:prstGeom prst="rect">
            <a:avLst/>
          </a:prstGeom>
          <a:blipFill>
            <a:blip r:embed="rId3" cstate="print"/>
            <a:stretch>
              <a:fillRect/>
            </a:stretch>
          </a:blipFill>
        </p:spPr>
        <p:txBody>
          <a:bodyPr wrap="square" lIns="0" tIns="0" rIns="0" bIns="0" rtlCol="0"/>
          <a:lstStyle/>
          <a:p>
            <a:endParaRPr dirty="0"/>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10</a:t>
            </a:fld>
            <a:endParaRPr dirty="0"/>
          </a:p>
        </p:txBody>
      </p:sp>
    </p:spTree>
    <p:extLst>
      <p:ext uri="{BB962C8B-B14F-4D97-AF65-F5344CB8AC3E}">
        <p14:creationId xmlns:p14="http://schemas.microsoft.com/office/powerpoint/2010/main" val="3491142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p:nvPr/>
        </p:nvSpPr>
        <p:spPr>
          <a:xfrm>
            <a:off x="7368513" y="15884"/>
            <a:ext cx="1433953" cy="669877"/>
          </a:xfrm>
          <a:prstGeom prst="rect">
            <a:avLst/>
          </a:prstGeom>
          <a:blipFill>
            <a:blip r:embed="rId2" cstate="print"/>
            <a:stretch>
              <a:fillRect/>
            </a:stretch>
          </a:blipFill>
        </p:spPr>
        <p:txBody>
          <a:bodyPr wrap="square" lIns="0" tIns="0" rIns="0" bIns="0" rtlCol="0"/>
          <a:lstStyle/>
          <a:p>
            <a:endParaRPr dirty="0"/>
          </a:p>
        </p:txBody>
      </p:sp>
      <p:sp>
        <p:nvSpPr>
          <p:cNvPr id="2" name="object 2"/>
          <p:cNvSpPr txBox="1">
            <a:spLocks noGrp="1"/>
          </p:cNvSpPr>
          <p:nvPr>
            <p:ph type="title"/>
          </p:nvPr>
        </p:nvSpPr>
        <p:spPr>
          <a:xfrm>
            <a:off x="2900217" y="84886"/>
            <a:ext cx="4092845" cy="505267"/>
          </a:xfrm>
          <a:prstGeom prst="rect">
            <a:avLst/>
          </a:prstGeom>
        </p:spPr>
        <p:txBody>
          <a:bodyPr vert="horz" wrap="square" lIns="0" tIns="12700" rIns="0" bIns="0" rtlCol="0">
            <a:spAutoFit/>
          </a:bodyPr>
          <a:lstStyle/>
          <a:p>
            <a:pPr marL="12700">
              <a:lnSpc>
                <a:spcPct val="100000"/>
              </a:lnSpc>
              <a:spcBef>
                <a:spcPts val="100"/>
              </a:spcBef>
            </a:pPr>
            <a:r>
              <a:rPr sz="3200" spc="-5" dirty="0"/>
              <a:t>Youth</a:t>
            </a:r>
            <a:r>
              <a:rPr sz="3200" spc="-90" dirty="0"/>
              <a:t> </a:t>
            </a:r>
            <a:r>
              <a:rPr sz="3200" spc="-5" dirty="0"/>
              <a:t>Summary</a:t>
            </a:r>
            <a:endParaRPr sz="3200" dirty="0"/>
          </a:p>
        </p:txBody>
      </p:sp>
      <p:graphicFrame>
        <p:nvGraphicFramePr>
          <p:cNvPr id="3" name="object 3"/>
          <p:cNvGraphicFramePr>
            <a:graphicFrameLocks noGrp="1"/>
          </p:cNvGraphicFramePr>
          <p:nvPr>
            <p:extLst>
              <p:ext uri="{D42A27DB-BD31-4B8C-83A1-F6EECF244321}">
                <p14:modId xmlns:p14="http://schemas.microsoft.com/office/powerpoint/2010/main" val="541178759"/>
              </p:ext>
            </p:extLst>
          </p:nvPr>
        </p:nvGraphicFramePr>
        <p:xfrm>
          <a:off x="616386" y="628419"/>
          <a:ext cx="3581400" cy="5565241"/>
        </p:xfrm>
        <a:graphic>
          <a:graphicData uri="http://schemas.openxmlformats.org/drawingml/2006/table">
            <a:tbl>
              <a:tblPr firstRow="1" bandRow="1">
                <a:tableStyleId>{2D5ABB26-0587-4C30-8999-92F81FD0307C}</a:tableStyleId>
              </a:tblPr>
              <a:tblGrid>
                <a:gridCol w="1981200"/>
                <a:gridCol w="800100"/>
                <a:gridCol w="800100"/>
              </a:tblGrid>
              <a:tr h="339099">
                <a:tc gridSpan="3">
                  <a:txBody>
                    <a:bodyPr/>
                    <a:lstStyle/>
                    <a:p>
                      <a:pPr algn="ctr">
                        <a:lnSpc>
                          <a:spcPct val="100000"/>
                        </a:lnSpc>
                        <a:spcBef>
                          <a:spcPts val="235"/>
                        </a:spcBef>
                      </a:pPr>
                      <a:r>
                        <a:rPr sz="1600" b="1" spc="-5" dirty="0">
                          <a:solidFill>
                            <a:srgbClr val="FFFFFF"/>
                          </a:solidFill>
                          <a:latin typeface="Carlito"/>
                          <a:cs typeface="Carlito"/>
                        </a:rPr>
                        <a:t>WFI-EZ</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hMerge="1">
                  <a:txBody>
                    <a:bodyPr/>
                    <a:lstStyle/>
                    <a:p>
                      <a:endParaRPr/>
                    </a:p>
                  </a:txBody>
                  <a:tcPr marL="0" marR="0" marT="0" marB="0"/>
                </a:tc>
                <a:tc hMerge="1">
                  <a:txBody>
                    <a:bodyPr/>
                    <a:lstStyle/>
                    <a:p>
                      <a:endParaRPr/>
                    </a:p>
                  </a:txBody>
                  <a:tcPr marL="0" marR="0" marT="0" marB="0"/>
                </a:tc>
              </a:tr>
              <a:tr h="262899">
                <a:tc>
                  <a:txBody>
                    <a:bodyPr/>
                    <a:lstStyle/>
                    <a:p>
                      <a:pPr marL="85090">
                        <a:lnSpc>
                          <a:spcPct val="100000"/>
                        </a:lnSpc>
                        <a:spcBef>
                          <a:spcPts val="254"/>
                        </a:spcBef>
                      </a:pPr>
                      <a:r>
                        <a:rPr sz="1100" b="1" spc="-5" dirty="0">
                          <a:latin typeface="Carlito"/>
                          <a:cs typeface="Carlito"/>
                        </a:rPr>
                        <a:t>Number of Youth</a:t>
                      </a:r>
                      <a:r>
                        <a:rPr sz="1100" b="1" spc="-25" dirty="0">
                          <a:latin typeface="Carlito"/>
                          <a:cs typeface="Carlito"/>
                        </a:rPr>
                        <a:t> </a:t>
                      </a:r>
                      <a:r>
                        <a:rPr sz="1100" b="1" spc="-5" dirty="0">
                          <a:latin typeface="Carlito"/>
                          <a:cs typeface="Carlito"/>
                        </a:rPr>
                        <a:t>Assessed</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gridSpan="2">
                  <a:txBody>
                    <a:bodyPr/>
                    <a:lstStyle/>
                    <a:p>
                      <a:pPr marL="194945">
                        <a:lnSpc>
                          <a:spcPct val="100000"/>
                        </a:lnSpc>
                        <a:spcBef>
                          <a:spcPts val="254"/>
                        </a:spcBef>
                      </a:pPr>
                      <a:r>
                        <a:rPr sz="1100" spc="-5" dirty="0" smtClean="0">
                          <a:latin typeface="Carlito"/>
                          <a:cs typeface="Carlito"/>
                        </a:rPr>
                        <a:t>6</a:t>
                      </a:r>
                      <a:r>
                        <a:rPr lang="en-US" sz="1100" spc="-5" dirty="0" smtClean="0">
                          <a:latin typeface="Carlito"/>
                          <a:cs typeface="Carlito"/>
                        </a:rPr>
                        <a:t>14</a:t>
                      </a:r>
                      <a:r>
                        <a:rPr sz="1100" spc="-5" dirty="0" smtClean="0">
                          <a:latin typeface="Carlito"/>
                          <a:cs typeface="Carlito"/>
                        </a:rPr>
                        <a:t> </a:t>
                      </a:r>
                      <a:r>
                        <a:rPr sz="1100" spc="-5" dirty="0">
                          <a:latin typeface="Carlito"/>
                          <a:cs typeface="Carlito"/>
                        </a:rPr>
                        <a:t>forms </a:t>
                      </a:r>
                      <a:r>
                        <a:rPr sz="1100" dirty="0">
                          <a:latin typeface="Carlito"/>
                          <a:cs typeface="Carlito"/>
                        </a:rPr>
                        <a:t>and</a:t>
                      </a:r>
                      <a:r>
                        <a:rPr sz="1100" spc="-35" dirty="0">
                          <a:latin typeface="Carlito"/>
                          <a:cs typeface="Carlito"/>
                        </a:rPr>
                        <a:t> </a:t>
                      </a:r>
                      <a:r>
                        <a:rPr sz="1100" spc="-5" dirty="0">
                          <a:latin typeface="Carlito"/>
                          <a:cs typeface="Carlito"/>
                        </a:rPr>
                        <a:t>youth</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262899">
                <a:tc gridSpan="3">
                  <a:txBody>
                    <a:bodyPr/>
                    <a:lstStyle/>
                    <a:p>
                      <a:pPr marL="85090">
                        <a:lnSpc>
                          <a:spcPct val="100000"/>
                        </a:lnSpc>
                        <a:spcBef>
                          <a:spcPts val="254"/>
                        </a:spcBef>
                      </a:pPr>
                      <a:r>
                        <a:rPr sz="1100" b="1" spc="-5" dirty="0">
                          <a:latin typeface="Carlito"/>
                          <a:cs typeface="Carlito"/>
                        </a:rPr>
                        <a:t>Age of Youth </a:t>
                      </a:r>
                      <a:r>
                        <a:rPr sz="1100" b="1" dirty="0">
                          <a:latin typeface="Carlito"/>
                          <a:cs typeface="Carlito"/>
                        </a:rPr>
                        <a:t>&amp;</a:t>
                      </a:r>
                      <a:r>
                        <a:rPr sz="1100" b="1" spc="-15" dirty="0">
                          <a:latin typeface="Carlito"/>
                          <a:cs typeface="Carlito"/>
                        </a:rPr>
                        <a:t> </a:t>
                      </a:r>
                      <a:r>
                        <a:rPr sz="1100" b="1" spc="-5" dirty="0">
                          <a:latin typeface="Carlito"/>
                          <a:cs typeface="Carlito"/>
                        </a:rPr>
                        <a:t>Frequencies</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Mean</a:t>
                      </a:r>
                      <a:r>
                        <a:rPr sz="1100" spc="-10" dirty="0">
                          <a:latin typeface="Carlito"/>
                          <a:cs typeface="Carlito"/>
                        </a:rPr>
                        <a:t> </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gridSpan="2">
                  <a:txBody>
                    <a:bodyPr/>
                    <a:lstStyle/>
                    <a:p>
                      <a:pPr marR="2540" algn="ctr">
                        <a:lnSpc>
                          <a:spcPct val="100000"/>
                        </a:lnSpc>
                        <a:spcBef>
                          <a:spcPts val="254"/>
                        </a:spcBef>
                      </a:pPr>
                      <a:r>
                        <a:rPr lang="en-US" sz="1100" spc="-5" dirty="0" smtClean="0">
                          <a:latin typeface="Carlito"/>
                          <a:cs typeface="Carlito"/>
                        </a:rPr>
                        <a:t>12</a:t>
                      </a:r>
                      <a:r>
                        <a:rPr sz="1100" spc="-10" dirty="0" smtClean="0">
                          <a:latin typeface="Carlito"/>
                          <a:cs typeface="Carlito"/>
                        </a:rPr>
                        <a:t> </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Range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gridSpan="2">
                  <a:txBody>
                    <a:bodyPr/>
                    <a:lstStyle/>
                    <a:p>
                      <a:pPr marR="635" algn="ctr">
                        <a:lnSpc>
                          <a:spcPct val="100000"/>
                        </a:lnSpc>
                        <a:spcBef>
                          <a:spcPts val="254"/>
                        </a:spcBef>
                      </a:pPr>
                      <a:r>
                        <a:rPr lang="en-US" sz="1100" dirty="0" smtClean="0">
                          <a:latin typeface="Carlito"/>
                          <a:cs typeface="Carlito"/>
                        </a:rPr>
                        <a:t>0</a:t>
                      </a:r>
                      <a:r>
                        <a:rPr sz="1100" dirty="0" smtClean="0">
                          <a:latin typeface="Carlito"/>
                          <a:cs typeface="Carlito"/>
                        </a:rPr>
                        <a:t> </a:t>
                      </a:r>
                      <a:r>
                        <a:rPr sz="1100" dirty="0">
                          <a:latin typeface="Carlito"/>
                          <a:cs typeface="Carlito"/>
                        </a:rPr>
                        <a:t>–</a:t>
                      </a:r>
                      <a:r>
                        <a:rPr sz="1100" spc="-20" dirty="0">
                          <a:latin typeface="Carlito"/>
                          <a:cs typeface="Carlito"/>
                        </a:rPr>
                        <a:t> </a:t>
                      </a:r>
                      <a:r>
                        <a:rPr sz="1100" spc="-5" dirty="0" smtClean="0">
                          <a:latin typeface="Carlito"/>
                          <a:cs typeface="Carlito"/>
                        </a:rPr>
                        <a:t>1</a:t>
                      </a:r>
                      <a:r>
                        <a:rPr lang="en-US" sz="1100" spc="-5" dirty="0" smtClean="0">
                          <a:latin typeface="Carlito"/>
                          <a:cs typeface="Carlito"/>
                        </a:rPr>
                        <a:t>9</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0-4</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gridSpan="2">
                  <a:txBody>
                    <a:bodyPr/>
                    <a:lstStyle/>
                    <a:p>
                      <a:pPr marR="2540" algn="ctr">
                        <a:lnSpc>
                          <a:spcPct val="100000"/>
                        </a:lnSpc>
                        <a:spcBef>
                          <a:spcPts val="254"/>
                        </a:spcBef>
                      </a:pPr>
                      <a:r>
                        <a:rPr lang="en-US" sz="1100" spc="-5" dirty="0" smtClean="0">
                          <a:latin typeface="Carlito"/>
                          <a:cs typeface="Carlito"/>
                        </a:rPr>
                        <a:t>25</a:t>
                      </a:r>
                      <a:r>
                        <a:rPr sz="1100" spc="-10" dirty="0" smtClean="0">
                          <a:latin typeface="Carlito"/>
                          <a:cs typeface="Carlito"/>
                        </a:rPr>
                        <a:t> </a:t>
                      </a:r>
                      <a:r>
                        <a:rPr sz="1100" spc="-5" dirty="0">
                          <a:latin typeface="Carlito"/>
                          <a:cs typeface="Carlito"/>
                        </a:rPr>
                        <a:t>(4%)</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5-9</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gridSpan="2">
                  <a:txBody>
                    <a:bodyPr/>
                    <a:lstStyle/>
                    <a:p>
                      <a:pPr marL="508000">
                        <a:lnSpc>
                          <a:spcPct val="100000"/>
                        </a:lnSpc>
                        <a:spcBef>
                          <a:spcPts val="254"/>
                        </a:spcBef>
                      </a:pPr>
                      <a:r>
                        <a:rPr lang="en-US" sz="1100" spc="-5" dirty="0" smtClean="0">
                          <a:latin typeface="Carlito"/>
                          <a:cs typeface="Carlito"/>
                        </a:rPr>
                        <a:t>190</a:t>
                      </a:r>
                      <a:r>
                        <a:rPr sz="1100" spc="-15" dirty="0" smtClean="0">
                          <a:latin typeface="Carlito"/>
                          <a:cs typeface="Carlito"/>
                        </a:rPr>
                        <a:t> </a:t>
                      </a:r>
                      <a:r>
                        <a:rPr sz="1100" spc="-5" dirty="0">
                          <a:latin typeface="Carlito"/>
                          <a:cs typeface="Carlito"/>
                        </a:rPr>
                        <a:t>(</a:t>
                      </a:r>
                      <a:r>
                        <a:rPr sz="1100" spc="-5" dirty="0" smtClean="0">
                          <a:latin typeface="Carlito"/>
                          <a:cs typeface="Carlito"/>
                        </a:rPr>
                        <a:t>3</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10-14</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gridSpan="2">
                  <a:txBody>
                    <a:bodyPr/>
                    <a:lstStyle/>
                    <a:p>
                      <a:pPr marL="508000">
                        <a:lnSpc>
                          <a:spcPct val="100000"/>
                        </a:lnSpc>
                        <a:spcBef>
                          <a:spcPts val="254"/>
                        </a:spcBef>
                      </a:pPr>
                      <a:r>
                        <a:rPr lang="en-US" sz="1100" spc="-5" dirty="0" smtClean="0">
                          <a:latin typeface="Carlito"/>
                          <a:cs typeface="Carlito"/>
                        </a:rPr>
                        <a:t>241</a:t>
                      </a:r>
                      <a:r>
                        <a:rPr sz="1100" spc="-15" dirty="0" smtClean="0">
                          <a:latin typeface="Carlito"/>
                          <a:cs typeface="Carlito"/>
                        </a:rPr>
                        <a:t> </a:t>
                      </a:r>
                      <a:r>
                        <a:rPr sz="1100" spc="-5" dirty="0">
                          <a:latin typeface="Carlito"/>
                          <a:cs typeface="Carlito"/>
                        </a:rPr>
                        <a:t>(</a:t>
                      </a:r>
                      <a:r>
                        <a:rPr sz="1100" spc="-5" dirty="0" smtClean="0">
                          <a:latin typeface="Carlito"/>
                          <a:cs typeface="Carlito"/>
                        </a:rPr>
                        <a:t>3</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131450">
                <a:tc>
                  <a:txBody>
                    <a:bodyPr/>
                    <a:lstStyle/>
                    <a:p>
                      <a:pPr marL="243204">
                        <a:lnSpc>
                          <a:spcPct val="100000"/>
                        </a:lnSpc>
                        <a:spcBef>
                          <a:spcPts val="254"/>
                        </a:spcBef>
                      </a:pPr>
                      <a:r>
                        <a:rPr sz="1100" spc="-5" dirty="0" smtClean="0">
                          <a:latin typeface="Carlito"/>
                          <a:cs typeface="Carlito"/>
                        </a:rPr>
                        <a:t>15-1</a:t>
                      </a:r>
                      <a:r>
                        <a:rPr lang="en-US" sz="1100" spc="-5" dirty="0" smtClean="0">
                          <a:latin typeface="Carlito"/>
                          <a:cs typeface="Carlito"/>
                        </a:rPr>
                        <a:t>8</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c gridSpan="2">
                  <a:txBody>
                    <a:bodyPr/>
                    <a:lstStyle/>
                    <a:p>
                      <a:pPr marL="508000">
                        <a:lnSpc>
                          <a:spcPct val="100000"/>
                        </a:lnSpc>
                        <a:spcBef>
                          <a:spcPts val="254"/>
                        </a:spcBef>
                      </a:pPr>
                      <a:r>
                        <a:rPr lang="en-US" sz="1100" spc="-5" dirty="0" smtClean="0">
                          <a:latin typeface="Carlito"/>
                          <a:cs typeface="Carlito"/>
                        </a:rPr>
                        <a:t>155</a:t>
                      </a:r>
                      <a:r>
                        <a:rPr sz="1100" spc="-15" dirty="0" smtClean="0">
                          <a:latin typeface="Carlito"/>
                          <a:cs typeface="Carlito"/>
                        </a:rPr>
                        <a:t> </a:t>
                      </a:r>
                      <a:r>
                        <a:rPr sz="1100" spc="-5" dirty="0">
                          <a:latin typeface="Carlito"/>
                          <a:cs typeface="Carlito"/>
                        </a:rPr>
                        <a:t>(</a:t>
                      </a:r>
                      <a:r>
                        <a:rPr sz="1100" spc="-5" dirty="0" smtClean="0">
                          <a:latin typeface="Carlito"/>
                          <a:cs typeface="Carlito"/>
                        </a:rPr>
                        <a:t>2</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c hMerge="1">
                  <a:txBody>
                    <a:bodyPr/>
                    <a:lstStyle/>
                    <a:p>
                      <a:endParaRPr/>
                    </a:p>
                  </a:txBody>
                  <a:tcPr marL="0" marR="0" marT="0" marB="0"/>
                </a:tc>
              </a:tr>
              <a:tr h="293936">
                <a:tc>
                  <a:txBody>
                    <a:bodyPr/>
                    <a:lstStyle/>
                    <a:p>
                      <a:pPr marL="243204">
                        <a:lnSpc>
                          <a:spcPct val="100000"/>
                        </a:lnSpc>
                        <a:spcBef>
                          <a:spcPts val="254"/>
                        </a:spcBef>
                      </a:pPr>
                      <a:r>
                        <a:rPr lang="en-US" sz="1100" dirty="0" smtClean="0">
                          <a:latin typeface="Carlito"/>
                          <a:cs typeface="Carlito"/>
                        </a:rPr>
                        <a:t>19 and older </a:t>
                      </a:r>
                      <a:endParaRPr sz="1100" dirty="0">
                        <a:latin typeface="Carlito"/>
                        <a:cs typeface="Carlito"/>
                      </a:endParaRPr>
                    </a:p>
                  </a:txBody>
                  <a:tcPr marL="0" marR="0" marT="323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D8CFE6"/>
                    </a:solidFill>
                  </a:tcPr>
                </a:tc>
                <a:tc gridSpan="2">
                  <a:txBody>
                    <a:bodyPr/>
                    <a:lstStyle/>
                    <a:p>
                      <a:pPr marL="508000">
                        <a:lnSpc>
                          <a:spcPct val="100000"/>
                        </a:lnSpc>
                        <a:spcBef>
                          <a:spcPts val="254"/>
                        </a:spcBef>
                      </a:pPr>
                      <a:r>
                        <a:rPr lang="en-US" sz="1100" dirty="0" smtClean="0">
                          <a:latin typeface="Carlito"/>
                          <a:cs typeface="Carlito"/>
                        </a:rPr>
                        <a:t>  3 (&lt;1%)</a:t>
                      </a:r>
                      <a:endParaRPr sz="1100" dirty="0">
                        <a:latin typeface="Carlito"/>
                        <a:cs typeface="Carlito"/>
                      </a:endParaRPr>
                    </a:p>
                  </a:txBody>
                  <a:tcPr marL="0" marR="0" marT="323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D8CFE6"/>
                    </a:solidFill>
                  </a:tcPr>
                </a:tc>
                <a:tc hMerge="1">
                  <a:txBody>
                    <a:bodyPr/>
                    <a:lstStyle/>
                    <a:p>
                      <a:endParaRPr lang="en-US"/>
                    </a:p>
                  </a:txBody>
                  <a:tcPr/>
                </a:tc>
              </a:tr>
              <a:tr h="262899">
                <a:tc>
                  <a:txBody>
                    <a:bodyPr/>
                    <a:lstStyle/>
                    <a:p>
                      <a:pPr marL="243204">
                        <a:lnSpc>
                          <a:spcPct val="100000"/>
                        </a:lnSpc>
                        <a:spcBef>
                          <a:spcPts val="254"/>
                        </a:spcBef>
                      </a:pPr>
                      <a:r>
                        <a:rPr sz="1100" spc="-5" dirty="0">
                          <a:latin typeface="Carlito"/>
                          <a:cs typeface="Carlito"/>
                        </a:rPr>
                        <a:t>Missing</a:t>
                      </a:r>
                      <a:endParaRPr sz="1100" dirty="0">
                        <a:latin typeface="Carlito"/>
                        <a:cs typeface="Carlito"/>
                      </a:endParaRPr>
                    </a:p>
                  </a:txBody>
                  <a:tcPr marL="0" marR="0" marT="32384"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gridSpan="2">
                  <a:txBody>
                    <a:bodyPr/>
                    <a:lstStyle/>
                    <a:p>
                      <a:pPr algn="ctr">
                        <a:lnSpc>
                          <a:spcPct val="100000"/>
                        </a:lnSpc>
                        <a:spcBef>
                          <a:spcPts val="254"/>
                        </a:spcBef>
                      </a:pPr>
                      <a:r>
                        <a:rPr sz="1100" dirty="0">
                          <a:latin typeface="Carlito"/>
                          <a:cs typeface="Carlito"/>
                        </a:rPr>
                        <a:t>0</a:t>
                      </a:r>
                    </a:p>
                  </a:txBody>
                  <a:tcPr marL="0" marR="0" marT="32384"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hMerge="1">
                  <a:txBody>
                    <a:bodyPr/>
                    <a:lstStyle/>
                    <a:p>
                      <a:endParaRPr/>
                    </a:p>
                  </a:txBody>
                  <a:tcPr marL="0" marR="0" marT="0" marB="0"/>
                </a:tc>
              </a:tr>
              <a:tr h="262899">
                <a:tc gridSpan="3">
                  <a:txBody>
                    <a:bodyPr/>
                    <a:lstStyle/>
                    <a:p>
                      <a:pPr marL="85090">
                        <a:lnSpc>
                          <a:spcPct val="100000"/>
                        </a:lnSpc>
                        <a:spcBef>
                          <a:spcPts val="254"/>
                        </a:spcBef>
                      </a:pPr>
                      <a:r>
                        <a:rPr sz="1100" b="1" spc="-5" dirty="0">
                          <a:latin typeface="Carlito"/>
                          <a:cs typeface="Carlito"/>
                        </a:rPr>
                        <a:t>Gender</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Male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gridSpan="2">
                  <a:txBody>
                    <a:bodyPr/>
                    <a:lstStyle/>
                    <a:p>
                      <a:pPr marL="508000">
                        <a:lnSpc>
                          <a:spcPct val="100000"/>
                        </a:lnSpc>
                        <a:spcBef>
                          <a:spcPts val="254"/>
                        </a:spcBef>
                      </a:pPr>
                      <a:r>
                        <a:rPr lang="en-US" sz="1100" spc="-5" dirty="0" smtClean="0">
                          <a:latin typeface="Carlito"/>
                          <a:cs typeface="Carlito"/>
                        </a:rPr>
                        <a:t>383</a:t>
                      </a:r>
                      <a:r>
                        <a:rPr sz="1100" spc="-15" dirty="0" smtClean="0">
                          <a:latin typeface="Carlito"/>
                          <a:cs typeface="Carlito"/>
                        </a:rPr>
                        <a:t> </a:t>
                      </a:r>
                      <a:r>
                        <a:rPr sz="1100" spc="-5" dirty="0">
                          <a:latin typeface="Carlito"/>
                          <a:cs typeface="Carlito"/>
                        </a:rPr>
                        <a:t>(</a:t>
                      </a:r>
                      <a:r>
                        <a:rPr sz="1100" spc="-5" dirty="0" smtClean="0">
                          <a:latin typeface="Carlito"/>
                          <a:cs typeface="Carlito"/>
                        </a:rPr>
                        <a:t>6</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Female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gridSpan="2">
                  <a:txBody>
                    <a:bodyPr/>
                    <a:lstStyle/>
                    <a:p>
                      <a:pPr marL="508000">
                        <a:lnSpc>
                          <a:spcPct val="100000"/>
                        </a:lnSpc>
                        <a:spcBef>
                          <a:spcPts val="254"/>
                        </a:spcBef>
                      </a:pPr>
                      <a:r>
                        <a:rPr sz="1100" spc="-5" dirty="0" smtClean="0">
                          <a:latin typeface="Carlito"/>
                          <a:cs typeface="Carlito"/>
                        </a:rPr>
                        <a:t>2</a:t>
                      </a:r>
                      <a:r>
                        <a:rPr lang="en-US" sz="1100" spc="-5" dirty="0" smtClean="0">
                          <a:latin typeface="Carlito"/>
                          <a:cs typeface="Carlito"/>
                        </a:rPr>
                        <a:t>18</a:t>
                      </a:r>
                      <a:r>
                        <a:rPr lang="en-US" sz="1100" spc="-5" baseline="0" dirty="0" smtClean="0">
                          <a:latin typeface="Carlito"/>
                          <a:cs typeface="Carlito"/>
                        </a:rPr>
                        <a:t> </a:t>
                      </a:r>
                      <a:r>
                        <a:rPr sz="1100" spc="-5" dirty="0" smtClean="0">
                          <a:latin typeface="Carlito"/>
                          <a:cs typeface="Carlito"/>
                        </a:rPr>
                        <a:t>(3</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Transgender</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gridSpan="2">
                  <a:txBody>
                    <a:bodyPr/>
                    <a:lstStyle/>
                    <a:p>
                      <a:pPr marR="1905" algn="ctr">
                        <a:lnSpc>
                          <a:spcPct val="100000"/>
                        </a:lnSpc>
                        <a:spcBef>
                          <a:spcPts val="254"/>
                        </a:spcBef>
                      </a:pPr>
                      <a:r>
                        <a:rPr lang="en-US" sz="1100" spc="0" dirty="0" smtClean="0">
                          <a:latin typeface="Carlito"/>
                          <a:cs typeface="Carlito"/>
                        </a:rPr>
                        <a:t>13</a:t>
                      </a:r>
                      <a:r>
                        <a:rPr sz="1100" spc="-10" dirty="0" smtClean="0">
                          <a:latin typeface="Carlito"/>
                          <a:cs typeface="Carlito"/>
                        </a:rPr>
                        <a:t> </a:t>
                      </a:r>
                      <a:r>
                        <a:rPr sz="1100" spc="-5" dirty="0" smtClean="0">
                          <a:latin typeface="Carlito"/>
                          <a:cs typeface="Carlito"/>
                        </a:rPr>
                        <a:t>(</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hMerge="1">
                  <a:txBody>
                    <a:bodyPr/>
                    <a:lstStyle/>
                    <a:p>
                      <a:endParaRPr/>
                    </a:p>
                  </a:txBody>
                  <a:tcPr marL="0" marR="0" marT="0" marB="0"/>
                </a:tc>
              </a:tr>
              <a:tr h="262899">
                <a:tc>
                  <a:txBody>
                    <a:bodyPr/>
                    <a:lstStyle/>
                    <a:p>
                      <a:pPr marL="85090">
                        <a:lnSpc>
                          <a:spcPct val="100000"/>
                        </a:lnSpc>
                        <a:spcBef>
                          <a:spcPts val="254"/>
                        </a:spcBef>
                      </a:pPr>
                      <a:r>
                        <a:rPr sz="1100" b="1" spc="-5" dirty="0">
                          <a:latin typeface="Carlito"/>
                          <a:cs typeface="Carlito"/>
                        </a:rPr>
                        <a:t>Race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315"/>
                        </a:spcBef>
                      </a:pPr>
                      <a:r>
                        <a:rPr sz="1100" dirty="0" smtClean="0">
                          <a:latin typeface="Carlito"/>
                          <a:cs typeface="Carlito"/>
                        </a:rPr>
                        <a:t>N</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315"/>
                        </a:spcBef>
                      </a:pPr>
                      <a:r>
                        <a:rPr sz="1100" dirty="0">
                          <a:latin typeface="Carlito"/>
                          <a:cs typeface="Carlito"/>
                        </a:rPr>
                        <a:t>%</a:t>
                      </a: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262899">
                <a:tc>
                  <a:txBody>
                    <a:bodyPr/>
                    <a:lstStyle/>
                    <a:p>
                      <a:pPr marL="256540">
                        <a:lnSpc>
                          <a:spcPct val="100000"/>
                        </a:lnSpc>
                        <a:spcBef>
                          <a:spcPts val="254"/>
                        </a:spcBef>
                      </a:pPr>
                      <a:r>
                        <a:rPr sz="1100" spc="-5" dirty="0">
                          <a:latin typeface="Carlito"/>
                          <a:cs typeface="Carlito"/>
                        </a:rPr>
                        <a:t>White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dirty="0" smtClean="0">
                          <a:latin typeface="Carlito"/>
                          <a:cs typeface="Carlito"/>
                        </a:rPr>
                        <a:t>204</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spc="-5" dirty="0" smtClean="0">
                          <a:latin typeface="Carlito"/>
                          <a:cs typeface="Carlito"/>
                        </a:rPr>
                        <a:t>33</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262899">
                <a:tc>
                  <a:txBody>
                    <a:bodyPr/>
                    <a:lstStyle/>
                    <a:p>
                      <a:pPr marL="256540">
                        <a:lnSpc>
                          <a:spcPct val="100000"/>
                        </a:lnSpc>
                        <a:spcBef>
                          <a:spcPts val="254"/>
                        </a:spcBef>
                      </a:pPr>
                      <a:r>
                        <a:rPr sz="1100" spc="-5" dirty="0">
                          <a:latin typeface="Carlito"/>
                          <a:cs typeface="Carlito"/>
                        </a:rPr>
                        <a:t>Black or African</a:t>
                      </a:r>
                      <a:r>
                        <a:rPr sz="1100" spc="-30" dirty="0">
                          <a:latin typeface="Carlito"/>
                          <a:cs typeface="Carlito"/>
                        </a:rPr>
                        <a:t> </a:t>
                      </a:r>
                      <a:r>
                        <a:rPr sz="1100" spc="-5" dirty="0">
                          <a:latin typeface="Carlito"/>
                          <a:cs typeface="Carlito"/>
                        </a:rPr>
                        <a:t>American</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254"/>
                        </a:spcBef>
                      </a:pPr>
                      <a:r>
                        <a:rPr lang="en-US" sz="1100" dirty="0" smtClean="0">
                          <a:latin typeface="Carlito"/>
                          <a:cs typeface="Carlito"/>
                        </a:rPr>
                        <a:t>166</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254"/>
                        </a:spcBef>
                      </a:pPr>
                      <a:r>
                        <a:rPr lang="en-US" sz="1100" spc="-5" dirty="0" smtClean="0">
                          <a:latin typeface="Carlito"/>
                          <a:cs typeface="Carlito"/>
                        </a:rPr>
                        <a:t>27</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262899">
                <a:tc>
                  <a:txBody>
                    <a:bodyPr/>
                    <a:lstStyle/>
                    <a:p>
                      <a:pPr marL="256540">
                        <a:lnSpc>
                          <a:spcPct val="100000"/>
                        </a:lnSpc>
                        <a:spcBef>
                          <a:spcPts val="254"/>
                        </a:spcBef>
                      </a:pPr>
                      <a:r>
                        <a:rPr sz="1100" spc="-5" dirty="0">
                          <a:latin typeface="Carlito"/>
                          <a:cs typeface="Carlito"/>
                        </a:rPr>
                        <a:t>Asian</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dirty="0" smtClean="0">
                          <a:latin typeface="Carlito"/>
                          <a:cs typeface="Carlito"/>
                        </a:rPr>
                        <a:t>6</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262899">
                <a:tc>
                  <a:txBody>
                    <a:bodyPr/>
                    <a:lstStyle/>
                    <a:p>
                      <a:pPr marL="256540">
                        <a:lnSpc>
                          <a:spcPct val="100000"/>
                        </a:lnSpc>
                        <a:spcBef>
                          <a:spcPts val="254"/>
                        </a:spcBef>
                      </a:pPr>
                      <a:r>
                        <a:rPr lang="en-US" sz="1100" spc="-5" dirty="0" smtClean="0">
                          <a:latin typeface="Carlito"/>
                          <a:cs typeface="Carlito"/>
                        </a:rPr>
                        <a:t>Multi-Racial</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c>
                  <a:txBody>
                    <a:bodyPr/>
                    <a:lstStyle/>
                    <a:p>
                      <a:pPr algn="ctr">
                        <a:lnSpc>
                          <a:spcPct val="100000"/>
                        </a:lnSpc>
                        <a:spcBef>
                          <a:spcPts val="254"/>
                        </a:spcBef>
                      </a:pPr>
                      <a:r>
                        <a:rPr lang="en-US" sz="1100" dirty="0" smtClean="0">
                          <a:latin typeface="Carlito"/>
                          <a:cs typeface="Carlito"/>
                        </a:rPr>
                        <a:t>87</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c>
                  <a:txBody>
                    <a:bodyPr/>
                    <a:lstStyle/>
                    <a:p>
                      <a:pPr algn="ctr">
                        <a:lnSpc>
                          <a:spcPct val="100000"/>
                        </a:lnSpc>
                        <a:spcBef>
                          <a:spcPts val="254"/>
                        </a:spcBef>
                      </a:pPr>
                      <a:r>
                        <a:rPr lang="en-US" sz="1100" spc="-5" dirty="0" smtClean="0">
                          <a:latin typeface="Carlito"/>
                          <a:cs typeface="Carlito"/>
                        </a:rPr>
                        <a:t>14</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r>
              <a:tr h="262899">
                <a:tc>
                  <a:txBody>
                    <a:bodyPr/>
                    <a:lstStyle/>
                    <a:p>
                      <a:pPr marL="256540">
                        <a:lnSpc>
                          <a:spcPct val="100000"/>
                        </a:lnSpc>
                        <a:spcBef>
                          <a:spcPts val="254"/>
                        </a:spcBef>
                      </a:pPr>
                      <a:r>
                        <a:rPr lang="en-US" sz="1100" spc="-5" dirty="0" smtClean="0">
                          <a:latin typeface="Carlito"/>
                          <a:cs typeface="Carlito"/>
                        </a:rPr>
                        <a:t>Other/Declined</a:t>
                      </a:r>
                      <a:r>
                        <a:rPr lang="en-US" sz="1100" spc="-5" baseline="0" dirty="0" smtClean="0">
                          <a:latin typeface="Carlito"/>
                          <a:cs typeface="Carlito"/>
                        </a:rPr>
                        <a:t> to Specify</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dirty="0" smtClean="0">
                          <a:latin typeface="Carlito"/>
                          <a:cs typeface="Carlito"/>
                        </a:rPr>
                        <a:t>151</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54"/>
                        </a:spcBef>
                      </a:pPr>
                      <a:r>
                        <a:rPr lang="en-US" sz="1100" spc="-5" dirty="0" smtClean="0">
                          <a:latin typeface="Carlito"/>
                          <a:cs typeface="Carlito"/>
                        </a:rPr>
                        <a:t>25</a:t>
                      </a:r>
                      <a:r>
                        <a:rPr sz="1100" spc="-5" dirty="0" smtClean="0">
                          <a:latin typeface="Carlito"/>
                          <a:cs typeface="Carlito"/>
                        </a:rPr>
                        <a:t>%</a:t>
                      </a:r>
                      <a:endParaRPr lang="en-US" sz="1100" spc="-5" dirty="0" smtClean="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bl>
          </a:graphicData>
        </a:graphic>
      </p:graphicFrame>
      <p:graphicFrame>
        <p:nvGraphicFramePr>
          <p:cNvPr id="4" name="object 4"/>
          <p:cNvGraphicFramePr>
            <a:graphicFrameLocks noGrp="1"/>
          </p:cNvGraphicFramePr>
          <p:nvPr>
            <p:extLst>
              <p:ext uri="{D42A27DB-BD31-4B8C-83A1-F6EECF244321}">
                <p14:modId xmlns:p14="http://schemas.microsoft.com/office/powerpoint/2010/main" val="884625770"/>
              </p:ext>
            </p:extLst>
          </p:nvPr>
        </p:nvGraphicFramePr>
        <p:xfrm>
          <a:off x="4800182" y="628777"/>
          <a:ext cx="3581400" cy="5777824"/>
        </p:xfrm>
        <a:graphic>
          <a:graphicData uri="http://schemas.openxmlformats.org/drawingml/2006/table">
            <a:tbl>
              <a:tblPr firstRow="1" bandRow="1">
                <a:tableStyleId>{2D5ABB26-0587-4C30-8999-92F81FD0307C}</a:tableStyleId>
              </a:tblPr>
              <a:tblGrid>
                <a:gridCol w="1981200"/>
                <a:gridCol w="800100"/>
                <a:gridCol w="800100"/>
              </a:tblGrid>
              <a:tr h="339099">
                <a:tc gridSpan="3">
                  <a:txBody>
                    <a:bodyPr/>
                    <a:lstStyle/>
                    <a:p>
                      <a:pPr algn="ctr">
                        <a:lnSpc>
                          <a:spcPct val="100000"/>
                        </a:lnSpc>
                        <a:spcBef>
                          <a:spcPts val="235"/>
                        </a:spcBef>
                      </a:pPr>
                      <a:r>
                        <a:rPr sz="1600" b="1" spc="-5" dirty="0">
                          <a:solidFill>
                            <a:srgbClr val="FFFFFF"/>
                          </a:solidFill>
                          <a:latin typeface="Carlito"/>
                          <a:cs typeface="Carlito"/>
                        </a:rPr>
                        <a:t>TOM</a:t>
                      </a:r>
                      <a:r>
                        <a:rPr sz="1600" b="1" spc="-10" dirty="0">
                          <a:solidFill>
                            <a:srgbClr val="FFFFFF"/>
                          </a:solidFill>
                          <a:latin typeface="Carlito"/>
                          <a:cs typeface="Carlito"/>
                        </a:rPr>
                        <a:t> </a:t>
                      </a:r>
                      <a:r>
                        <a:rPr sz="1600" b="1" spc="-5" dirty="0">
                          <a:solidFill>
                            <a:srgbClr val="FFFFFF"/>
                          </a:solidFill>
                          <a:latin typeface="Carlito"/>
                          <a:cs typeface="Carlito"/>
                        </a:rPr>
                        <a:t>2.0</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hMerge="1">
                  <a:txBody>
                    <a:bodyPr/>
                    <a:lstStyle/>
                    <a:p>
                      <a:endParaRPr/>
                    </a:p>
                  </a:txBody>
                  <a:tcPr marL="0" marR="0" marT="0" marB="0"/>
                </a:tc>
                <a:tc hMerge="1">
                  <a:txBody>
                    <a:bodyPr/>
                    <a:lstStyle/>
                    <a:p>
                      <a:endParaRPr/>
                    </a:p>
                  </a:txBody>
                  <a:tcPr marL="0" marR="0" marT="0" marB="0"/>
                </a:tc>
              </a:tr>
              <a:tr h="262899">
                <a:tc>
                  <a:txBody>
                    <a:bodyPr/>
                    <a:lstStyle/>
                    <a:p>
                      <a:pPr marL="85090">
                        <a:lnSpc>
                          <a:spcPct val="100000"/>
                        </a:lnSpc>
                        <a:spcBef>
                          <a:spcPts val="254"/>
                        </a:spcBef>
                      </a:pPr>
                      <a:r>
                        <a:rPr sz="1100" b="1" spc="-5" dirty="0">
                          <a:latin typeface="Carlito"/>
                          <a:cs typeface="Carlito"/>
                        </a:rPr>
                        <a:t>Number of Youth</a:t>
                      </a:r>
                      <a:r>
                        <a:rPr sz="1100" b="1" spc="-25" dirty="0">
                          <a:latin typeface="Carlito"/>
                          <a:cs typeface="Carlito"/>
                        </a:rPr>
                        <a:t> </a:t>
                      </a:r>
                      <a:r>
                        <a:rPr sz="1100" b="1" spc="-5" dirty="0">
                          <a:latin typeface="Carlito"/>
                          <a:cs typeface="Carlito"/>
                        </a:rPr>
                        <a:t>Assessed</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gridSpan="2">
                  <a:txBody>
                    <a:bodyPr/>
                    <a:lstStyle/>
                    <a:p>
                      <a:pPr marL="505459">
                        <a:lnSpc>
                          <a:spcPct val="100000"/>
                        </a:lnSpc>
                        <a:spcBef>
                          <a:spcPts val="254"/>
                        </a:spcBef>
                      </a:pPr>
                      <a:r>
                        <a:rPr lang="en-US" sz="1100" spc="-5" dirty="0" smtClean="0">
                          <a:latin typeface="Carlito"/>
                          <a:cs typeface="Carlito"/>
                        </a:rPr>
                        <a:t>647</a:t>
                      </a:r>
                      <a:r>
                        <a:rPr sz="1100" spc="-15" dirty="0" smtClean="0">
                          <a:latin typeface="Carlito"/>
                          <a:cs typeface="Carlito"/>
                        </a:rPr>
                        <a:t> </a:t>
                      </a:r>
                      <a:r>
                        <a:rPr sz="1100" spc="-5" dirty="0">
                          <a:latin typeface="Carlito"/>
                          <a:cs typeface="Carlito"/>
                        </a:rPr>
                        <a:t>forms</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gridSpan="3">
                  <a:txBody>
                    <a:bodyPr/>
                    <a:lstStyle/>
                    <a:p>
                      <a:pPr marL="85090">
                        <a:lnSpc>
                          <a:spcPct val="100000"/>
                        </a:lnSpc>
                        <a:spcBef>
                          <a:spcPts val="254"/>
                        </a:spcBef>
                      </a:pPr>
                      <a:r>
                        <a:rPr sz="1100" b="1" spc="-5" dirty="0">
                          <a:latin typeface="Carlito"/>
                          <a:cs typeface="Carlito"/>
                        </a:rPr>
                        <a:t>Age of Youth </a:t>
                      </a:r>
                      <a:r>
                        <a:rPr sz="1100" b="1" dirty="0">
                          <a:latin typeface="Carlito"/>
                          <a:cs typeface="Carlito"/>
                        </a:rPr>
                        <a:t>&amp;</a:t>
                      </a:r>
                      <a:r>
                        <a:rPr sz="1100" b="1" spc="-15" dirty="0">
                          <a:latin typeface="Carlito"/>
                          <a:cs typeface="Carlito"/>
                        </a:rPr>
                        <a:t> </a:t>
                      </a:r>
                      <a:r>
                        <a:rPr sz="1100" b="1" spc="-5" dirty="0">
                          <a:latin typeface="Carlito"/>
                          <a:cs typeface="Carlito"/>
                        </a:rPr>
                        <a:t>Frequencies</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Mean</a:t>
                      </a:r>
                      <a:r>
                        <a:rPr sz="1100" spc="-10" dirty="0">
                          <a:latin typeface="Carlito"/>
                          <a:cs typeface="Carlito"/>
                        </a:rPr>
                        <a:t> </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algn="ctr">
                        <a:lnSpc>
                          <a:spcPct val="100000"/>
                        </a:lnSpc>
                      </a:pPr>
                      <a:r>
                        <a:rPr lang="en-US" sz="1100" baseline="0" dirty="0" smtClean="0">
                          <a:latin typeface="Times New Roman"/>
                          <a:cs typeface="Times New Roman"/>
                        </a:rPr>
                        <a:t>12</a:t>
                      </a:r>
                      <a:endParaRPr sz="1100" baseline="0" dirty="0">
                        <a:latin typeface="Times New Roman"/>
                        <a:cs typeface="Times New Roman"/>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Range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R="635" algn="ctr">
                        <a:lnSpc>
                          <a:spcPct val="100000"/>
                        </a:lnSpc>
                        <a:spcBef>
                          <a:spcPts val="254"/>
                        </a:spcBef>
                      </a:pPr>
                      <a:r>
                        <a:rPr lang="en-US" sz="1100" dirty="0" smtClean="0">
                          <a:latin typeface="Carlito"/>
                          <a:cs typeface="Carlito"/>
                        </a:rPr>
                        <a:t>&lt;1</a:t>
                      </a:r>
                      <a:r>
                        <a:rPr sz="1100" dirty="0" smtClean="0">
                          <a:latin typeface="Carlito"/>
                          <a:cs typeface="Carlito"/>
                        </a:rPr>
                        <a:t> </a:t>
                      </a:r>
                      <a:r>
                        <a:rPr sz="1100" dirty="0">
                          <a:latin typeface="Carlito"/>
                          <a:cs typeface="Carlito"/>
                        </a:rPr>
                        <a:t>–</a:t>
                      </a:r>
                      <a:r>
                        <a:rPr sz="1100" spc="-20" dirty="0">
                          <a:latin typeface="Carlito"/>
                          <a:cs typeface="Carlito"/>
                        </a:rPr>
                        <a:t> </a:t>
                      </a:r>
                      <a:r>
                        <a:rPr sz="1100" spc="-5" dirty="0" smtClean="0">
                          <a:latin typeface="Carlito"/>
                          <a:cs typeface="Carlito"/>
                        </a:rPr>
                        <a:t>2</a:t>
                      </a:r>
                      <a:r>
                        <a:rPr lang="en-US" sz="1100" spc="-5" dirty="0" smtClean="0">
                          <a:latin typeface="Carlito"/>
                          <a:cs typeface="Carlito"/>
                        </a:rPr>
                        <a:t>1</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0-4</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marR="2540" algn="ctr">
                        <a:lnSpc>
                          <a:spcPct val="100000"/>
                        </a:lnSpc>
                        <a:spcBef>
                          <a:spcPts val="254"/>
                        </a:spcBef>
                      </a:pPr>
                      <a:r>
                        <a:rPr lang="en-US" sz="1100" spc="-5" dirty="0" smtClean="0">
                          <a:latin typeface="Carlito"/>
                          <a:cs typeface="Carlito"/>
                        </a:rPr>
                        <a:t>17</a:t>
                      </a:r>
                      <a:r>
                        <a:rPr sz="1100" spc="-10" dirty="0" smtClean="0">
                          <a:latin typeface="Carlito"/>
                          <a:cs typeface="Carlito"/>
                        </a:rPr>
                        <a:t> </a:t>
                      </a:r>
                      <a:r>
                        <a:rPr sz="1100" spc="-5" dirty="0" smtClean="0">
                          <a:latin typeface="Carlito"/>
                          <a:cs typeface="Carlito"/>
                        </a:rPr>
                        <a:t>(</a:t>
                      </a: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5-9</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L="508000">
                        <a:lnSpc>
                          <a:spcPct val="100000"/>
                        </a:lnSpc>
                        <a:spcBef>
                          <a:spcPts val="254"/>
                        </a:spcBef>
                      </a:pPr>
                      <a:r>
                        <a:rPr lang="en-US" sz="1100" spc="-5" dirty="0" smtClean="0">
                          <a:latin typeface="Carlito"/>
                          <a:cs typeface="Carlito"/>
                        </a:rPr>
                        <a:t>131</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21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10-14</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marL="508000">
                        <a:lnSpc>
                          <a:spcPct val="100000"/>
                        </a:lnSpc>
                        <a:spcBef>
                          <a:spcPts val="254"/>
                        </a:spcBef>
                      </a:pPr>
                      <a:r>
                        <a:rPr lang="en-US" sz="1100" spc="-5" dirty="0" smtClean="0">
                          <a:latin typeface="Carlito"/>
                          <a:cs typeface="Carlito"/>
                        </a:rPr>
                        <a:t>226</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36</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15-18</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L="508000">
                        <a:lnSpc>
                          <a:spcPct val="100000"/>
                        </a:lnSpc>
                        <a:spcBef>
                          <a:spcPts val="254"/>
                        </a:spcBef>
                      </a:pPr>
                      <a:r>
                        <a:rPr lang="en-US" sz="1100" spc="-5" dirty="0" smtClean="0">
                          <a:latin typeface="Carlito"/>
                          <a:cs typeface="Carlito"/>
                        </a:rPr>
                        <a:t>132</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21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19 </a:t>
                      </a:r>
                      <a:r>
                        <a:rPr sz="1100" dirty="0">
                          <a:latin typeface="Carlito"/>
                          <a:cs typeface="Carlito"/>
                        </a:rPr>
                        <a:t>and</a:t>
                      </a:r>
                      <a:r>
                        <a:rPr sz="1100" spc="-15" dirty="0">
                          <a:latin typeface="Carlito"/>
                          <a:cs typeface="Carlito"/>
                        </a:rPr>
                        <a:t> </a:t>
                      </a:r>
                      <a:r>
                        <a:rPr sz="1100" spc="-5" dirty="0">
                          <a:latin typeface="Carlito"/>
                          <a:cs typeface="Carlito"/>
                        </a:rPr>
                        <a:t>older</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marR="2540" algn="ctr">
                        <a:lnSpc>
                          <a:spcPct val="100000"/>
                        </a:lnSpc>
                        <a:spcBef>
                          <a:spcPts val="254"/>
                        </a:spcBef>
                      </a:pPr>
                      <a:r>
                        <a:rPr lang="en-US" sz="1100" spc="-5" dirty="0" smtClean="0">
                          <a:latin typeface="Carlito"/>
                          <a:cs typeface="Carlito"/>
                        </a:rPr>
                        <a:t>23</a:t>
                      </a:r>
                      <a:r>
                        <a:rPr sz="1100" spc="-10" dirty="0" smtClean="0">
                          <a:latin typeface="Carlito"/>
                          <a:cs typeface="Carlito"/>
                        </a:rPr>
                        <a:t> </a:t>
                      </a:r>
                      <a:r>
                        <a:rPr sz="1100" spc="-5" dirty="0" smtClean="0">
                          <a:latin typeface="Carlito"/>
                          <a:cs typeface="Carlito"/>
                        </a:rPr>
                        <a:t>(</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Missing</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R="2540" algn="ctr">
                        <a:lnSpc>
                          <a:spcPct val="100000"/>
                        </a:lnSpc>
                        <a:spcBef>
                          <a:spcPts val="254"/>
                        </a:spcBef>
                      </a:pPr>
                      <a:r>
                        <a:rPr lang="en-US" sz="1100" spc="-5" dirty="0" smtClean="0">
                          <a:latin typeface="Carlito"/>
                          <a:cs typeface="Carlito"/>
                        </a:rPr>
                        <a:t>105</a:t>
                      </a:r>
                      <a:r>
                        <a:rPr sz="1100" spc="-10" dirty="0" smtClean="0">
                          <a:latin typeface="Carlito"/>
                          <a:cs typeface="Carlito"/>
                        </a:rPr>
                        <a:t> </a:t>
                      </a:r>
                      <a:r>
                        <a:rPr sz="1100" spc="-5" dirty="0" smtClean="0">
                          <a:latin typeface="Carlito"/>
                          <a:cs typeface="Carlito"/>
                        </a:rPr>
                        <a:t>(</a:t>
                      </a:r>
                      <a:r>
                        <a:rPr lang="en-US" sz="1100" spc="-5" dirty="0" smtClean="0">
                          <a:latin typeface="Carlito"/>
                          <a:cs typeface="Carlito"/>
                        </a:rPr>
                        <a:t>17</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gridSpan="3">
                  <a:txBody>
                    <a:bodyPr/>
                    <a:lstStyle/>
                    <a:p>
                      <a:pPr marL="85090">
                        <a:lnSpc>
                          <a:spcPct val="100000"/>
                        </a:lnSpc>
                        <a:spcBef>
                          <a:spcPts val="254"/>
                        </a:spcBef>
                      </a:pPr>
                      <a:r>
                        <a:rPr sz="1100" b="1" spc="-5" dirty="0">
                          <a:latin typeface="Carlito"/>
                          <a:cs typeface="Carlito"/>
                        </a:rPr>
                        <a:t>Gender</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Male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L="508000">
                        <a:lnSpc>
                          <a:spcPct val="100000"/>
                        </a:lnSpc>
                        <a:spcBef>
                          <a:spcPts val="254"/>
                        </a:spcBef>
                      </a:pPr>
                      <a:r>
                        <a:rPr lang="en-US" sz="1100" spc="-5" dirty="0" smtClean="0">
                          <a:latin typeface="Carlito"/>
                          <a:cs typeface="Carlito"/>
                        </a:rPr>
                        <a:t>369</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58</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Female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gridSpan="2">
                  <a:txBody>
                    <a:bodyPr/>
                    <a:lstStyle/>
                    <a:p>
                      <a:pPr marL="508000">
                        <a:lnSpc>
                          <a:spcPct val="100000"/>
                        </a:lnSpc>
                        <a:spcBef>
                          <a:spcPts val="254"/>
                        </a:spcBef>
                      </a:pPr>
                      <a:r>
                        <a:rPr lang="en-US" sz="1100" spc="-5" dirty="0" smtClean="0">
                          <a:latin typeface="Carlito"/>
                          <a:cs typeface="Carlito"/>
                        </a:rPr>
                        <a:t>259</a:t>
                      </a:r>
                      <a:r>
                        <a:rPr sz="1100" spc="-15" dirty="0" smtClean="0">
                          <a:latin typeface="Carlito"/>
                          <a:cs typeface="Carlito"/>
                        </a:rPr>
                        <a:t> </a:t>
                      </a:r>
                      <a:r>
                        <a:rPr sz="1100" spc="-5" dirty="0" smtClean="0">
                          <a:latin typeface="Carlito"/>
                          <a:cs typeface="Carlito"/>
                        </a:rPr>
                        <a:t>(</a:t>
                      </a:r>
                      <a:r>
                        <a:rPr lang="en-US" sz="1100" spc="-5" dirty="0" smtClean="0">
                          <a:latin typeface="Carlito"/>
                          <a:cs typeface="Carlito"/>
                        </a:rPr>
                        <a:t>41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hMerge="1">
                  <a:txBody>
                    <a:bodyPr/>
                    <a:lstStyle/>
                    <a:p>
                      <a:endParaRPr/>
                    </a:p>
                  </a:txBody>
                  <a:tcPr marL="0" marR="0" marT="0" marB="0"/>
                </a:tc>
              </a:tr>
              <a:tr h="262899">
                <a:tc>
                  <a:txBody>
                    <a:bodyPr/>
                    <a:lstStyle/>
                    <a:p>
                      <a:pPr marL="243204">
                        <a:lnSpc>
                          <a:spcPct val="100000"/>
                        </a:lnSpc>
                        <a:spcBef>
                          <a:spcPts val="254"/>
                        </a:spcBef>
                      </a:pPr>
                      <a:r>
                        <a:rPr sz="1100" spc="-5" dirty="0">
                          <a:latin typeface="Carlito"/>
                          <a:cs typeface="Carlito"/>
                        </a:rPr>
                        <a:t>Transgender</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gridSpan="2">
                  <a:txBody>
                    <a:bodyPr/>
                    <a:lstStyle/>
                    <a:p>
                      <a:pPr marR="1905" algn="ctr">
                        <a:lnSpc>
                          <a:spcPct val="100000"/>
                        </a:lnSpc>
                        <a:spcBef>
                          <a:spcPts val="254"/>
                        </a:spcBef>
                      </a:pPr>
                      <a:r>
                        <a:rPr lang="en-US" sz="1100" spc="0" dirty="0" smtClean="0">
                          <a:latin typeface="Carlito"/>
                          <a:cs typeface="Carlito"/>
                        </a:rPr>
                        <a:t>6</a:t>
                      </a:r>
                      <a:r>
                        <a:rPr sz="1100" spc="-10" dirty="0" smtClean="0">
                          <a:latin typeface="Carlito"/>
                          <a:cs typeface="Carlito"/>
                        </a:rPr>
                        <a:t> </a:t>
                      </a:r>
                      <a:r>
                        <a:rPr sz="1100" spc="-5" dirty="0" smtClean="0">
                          <a:latin typeface="Carlito"/>
                          <a:cs typeface="Carlito"/>
                        </a:rPr>
                        <a:t>(</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hMerge="1">
                  <a:txBody>
                    <a:bodyPr/>
                    <a:lstStyle/>
                    <a:p>
                      <a:endParaRPr/>
                    </a:p>
                  </a:txBody>
                  <a:tcPr marL="0" marR="0" marT="0" marB="0"/>
                </a:tc>
              </a:tr>
              <a:tr h="262899">
                <a:tc>
                  <a:txBody>
                    <a:bodyPr/>
                    <a:lstStyle/>
                    <a:p>
                      <a:pPr marL="85090">
                        <a:lnSpc>
                          <a:spcPct val="100000"/>
                        </a:lnSpc>
                        <a:spcBef>
                          <a:spcPts val="254"/>
                        </a:spcBef>
                      </a:pPr>
                      <a:r>
                        <a:rPr sz="1100" b="1" spc="-5" dirty="0">
                          <a:latin typeface="Carlito"/>
                          <a:cs typeface="Carlito"/>
                        </a:rPr>
                        <a:t>Race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sz="1100" dirty="0">
                          <a:latin typeface="Carlito"/>
                          <a:cs typeface="Carlito"/>
                        </a:rPr>
                        <a:t>N</a:t>
                      </a: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sz="1100" dirty="0">
                          <a:latin typeface="Carlito"/>
                          <a:cs typeface="Carlito"/>
                        </a:rPr>
                        <a:t>%</a:t>
                      </a: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194039">
                <a:tc>
                  <a:txBody>
                    <a:bodyPr/>
                    <a:lstStyle/>
                    <a:p>
                      <a:pPr marL="256540">
                        <a:lnSpc>
                          <a:spcPct val="100000"/>
                        </a:lnSpc>
                        <a:spcBef>
                          <a:spcPts val="254"/>
                        </a:spcBef>
                      </a:pPr>
                      <a:r>
                        <a:rPr sz="1100" spc="-5" dirty="0">
                          <a:latin typeface="Carlito"/>
                          <a:cs typeface="Carlito"/>
                        </a:rPr>
                        <a:t>White</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315"/>
                        </a:spcBef>
                      </a:pPr>
                      <a:r>
                        <a:rPr lang="en-US" sz="1100" spc="-5" dirty="0" smtClean="0">
                          <a:latin typeface="Carlito"/>
                          <a:cs typeface="Carlito"/>
                        </a:rPr>
                        <a:t>328</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315"/>
                        </a:spcBef>
                      </a:pPr>
                      <a:r>
                        <a:rPr sz="1100" spc="-5" dirty="0" smtClean="0">
                          <a:latin typeface="Carlito"/>
                          <a:cs typeface="Carlito"/>
                        </a:rPr>
                        <a:t>5</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262899">
                <a:tc>
                  <a:txBody>
                    <a:bodyPr/>
                    <a:lstStyle/>
                    <a:p>
                      <a:pPr marL="256540">
                        <a:lnSpc>
                          <a:spcPct val="100000"/>
                        </a:lnSpc>
                        <a:spcBef>
                          <a:spcPts val="254"/>
                        </a:spcBef>
                      </a:pPr>
                      <a:r>
                        <a:rPr sz="1100" spc="-5" dirty="0">
                          <a:latin typeface="Carlito"/>
                          <a:cs typeface="Carlito"/>
                        </a:rPr>
                        <a:t>Black or African</a:t>
                      </a:r>
                      <a:r>
                        <a:rPr sz="1100" spc="-30" dirty="0">
                          <a:latin typeface="Carlito"/>
                          <a:cs typeface="Carlito"/>
                        </a:rPr>
                        <a:t> </a:t>
                      </a:r>
                      <a:r>
                        <a:rPr sz="1100" spc="-5" dirty="0">
                          <a:latin typeface="Carlito"/>
                          <a:cs typeface="Carlito"/>
                        </a:rPr>
                        <a:t>American</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lang="en-US" sz="1100" spc="-5" dirty="0" smtClean="0">
                          <a:latin typeface="Carlito"/>
                          <a:cs typeface="Carlito"/>
                        </a:rPr>
                        <a:t>78</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sz="1100" spc="-5" dirty="0" smtClean="0">
                          <a:latin typeface="Carlito"/>
                          <a:cs typeface="Carlito"/>
                        </a:rPr>
                        <a:t>1</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262899">
                <a:tc>
                  <a:txBody>
                    <a:bodyPr/>
                    <a:lstStyle/>
                    <a:p>
                      <a:pPr marL="256540">
                        <a:lnSpc>
                          <a:spcPct val="100000"/>
                        </a:lnSpc>
                        <a:spcBef>
                          <a:spcPts val="254"/>
                        </a:spcBef>
                      </a:pPr>
                      <a:r>
                        <a:rPr sz="1100" spc="-5" dirty="0">
                          <a:latin typeface="Carlito"/>
                          <a:cs typeface="Carlito"/>
                        </a:rPr>
                        <a:t>Asian</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315"/>
                        </a:spcBef>
                      </a:pPr>
                      <a:r>
                        <a:rPr lang="en-US" sz="1100" spc="-5" dirty="0" smtClean="0">
                          <a:latin typeface="Carlito"/>
                          <a:cs typeface="Carlito"/>
                        </a:rPr>
                        <a:t>8</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315"/>
                        </a:spcBef>
                      </a:pP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262899">
                <a:tc>
                  <a:txBody>
                    <a:bodyPr/>
                    <a:lstStyle/>
                    <a:p>
                      <a:pPr marL="256540">
                        <a:lnSpc>
                          <a:spcPct val="100000"/>
                        </a:lnSpc>
                        <a:spcBef>
                          <a:spcPts val="254"/>
                        </a:spcBef>
                      </a:pPr>
                      <a:r>
                        <a:rPr sz="1100" spc="-5" dirty="0">
                          <a:latin typeface="Carlito"/>
                          <a:cs typeface="Carlito"/>
                        </a:rPr>
                        <a:t>Amer. Ind./AK</a:t>
                      </a:r>
                      <a:r>
                        <a:rPr sz="1100" spc="-30" dirty="0">
                          <a:latin typeface="Carlito"/>
                          <a:cs typeface="Carlito"/>
                        </a:rPr>
                        <a:t> </a:t>
                      </a:r>
                      <a:r>
                        <a:rPr sz="1100" spc="-5" dirty="0">
                          <a:latin typeface="Carlito"/>
                          <a:cs typeface="Carlito"/>
                        </a:rPr>
                        <a:t>Native/Haw.</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lang="en-US" sz="1100" dirty="0" smtClean="0">
                          <a:latin typeface="Carlito"/>
                          <a:cs typeface="Carlito"/>
                        </a:rPr>
                        <a:t>8</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315"/>
                        </a:spcBef>
                      </a:pPr>
                      <a:r>
                        <a:rPr sz="1100" spc="-5" dirty="0" smtClean="0">
                          <a:latin typeface="Carlito"/>
                          <a:cs typeface="Carlito"/>
                        </a:rPr>
                        <a:t>1</a:t>
                      </a:r>
                      <a:r>
                        <a:rPr sz="1100" spc="-5" dirty="0">
                          <a:latin typeface="Carlito"/>
                          <a:cs typeface="Carlito"/>
                        </a:rPr>
                        <a:t>%</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262899">
                <a:tc>
                  <a:txBody>
                    <a:bodyPr/>
                    <a:lstStyle/>
                    <a:p>
                      <a:pPr marL="256540">
                        <a:lnSpc>
                          <a:spcPct val="100000"/>
                        </a:lnSpc>
                        <a:spcBef>
                          <a:spcPts val="254"/>
                        </a:spcBef>
                      </a:pPr>
                      <a:r>
                        <a:rPr lang="en-US" sz="1100" spc="-5" dirty="0" smtClean="0">
                          <a:latin typeface="Carlito"/>
                          <a:cs typeface="Carlito"/>
                        </a:rPr>
                        <a:t>Unknown</a:t>
                      </a:r>
                      <a:endParaRPr sz="1100" dirty="0">
                        <a:latin typeface="Carlito"/>
                        <a:cs typeface="Carlito"/>
                      </a:endParaRPr>
                    </a:p>
                  </a:txBody>
                  <a:tcPr marL="0" marR="0" marT="32384"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FE2CF"/>
                    </a:solidFill>
                  </a:tcPr>
                </a:tc>
                <a:tc>
                  <a:txBody>
                    <a:bodyPr/>
                    <a:lstStyle/>
                    <a:p>
                      <a:pPr algn="ctr">
                        <a:lnSpc>
                          <a:spcPct val="100000"/>
                        </a:lnSpc>
                        <a:spcBef>
                          <a:spcPts val="315"/>
                        </a:spcBef>
                      </a:pPr>
                      <a:r>
                        <a:rPr lang="en-US" sz="1100" spc="-5" dirty="0" smtClean="0">
                          <a:latin typeface="Carlito"/>
                          <a:cs typeface="Carlito"/>
                        </a:rPr>
                        <a:t>14</a:t>
                      </a:r>
                      <a:endParaRPr sz="1100" dirty="0">
                        <a:latin typeface="Carlito"/>
                        <a:cs typeface="Carlito"/>
                      </a:endParaRPr>
                    </a:p>
                  </a:txBody>
                  <a:tcPr marL="0" marR="0" marT="4000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FE2CF"/>
                    </a:solidFill>
                  </a:tcPr>
                </a:tc>
                <a:tc>
                  <a:txBody>
                    <a:bodyPr/>
                    <a:lstStyle/>
                    <a:p>
                      <a:pPr algn="ctr">
                        <a:lnSpc>
                          <a:spcPct val="100000"/>
                        </a:lnSpc>
                        <a:spcBef>
                          <a:spcPts val="315"/>
                        </a:spcBef>
                      </a:pP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40005" marB="0"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FE2CF"/>
                    </a:solidFill>
                  </a:tcPr>
                </a:tc>
              </a:tr>
              <a:tr h="235999">
                <a:tc>
                  <a:txBody>
                    <a:bodyPr/>
                    <a:lstStyle/>
                    <a:p>
                      <a:pPr marL="256540">
                        <a:lnSpc>
                          <a:spcPct val="100000"/>
                        </a:lnSpc>
                        <a:spcBef>
                          <a:spcPts val="254"/>
                        </a:spcBef>
                      </a:pPr>
                      <a:r>
                        <a:rPr lang="en-US" sz="1100" dirty="0" smtClean="0">
                          <a:latin typeface="Carlito"/>
                          <a:cs typeface="Carlito"/>
                        </a:rPr>
                        <a:t>Declined to Specify</a:t>
                      </a:r>
                      <a:endParaRPr sz="1100" dirty="0">
                        <a:latin typeface="Carlito"/>
                        <a:cs typeface="Carlito"/>
                      </a:endParaRPr>
                    </a:p>
                  </a:txBody>
                  <a:tcPr marL="0" marR="0" marT="32384" marB="0" anchor="ctr">
                    <a:lnL w="12700">
                      <a:solidFill>
                        <a:srgbClr val="FFFFFF"/>
                      </a:solidFill>
                      <a:prstDash val="solid"/>
                    </a:lnL>
                    <a:lnR w="12700">
                      <a:solidFill>
                        <a:srgbClr val="FFFFFF"/>
                      </a:solidFill>
                      <a:prstDash val="solid"/>
                    </a:lnR>
                    <a:lnT w="12700">
                      <a:solidFill>
                        <a:srgbClr val="FFFFFF"/>
                      </a:solidFill>
                      <a:prstDash val="solid"/>
                    </a:lnT>
                    <a:solidFill>
                      <a:srgbClr val="F6F2E8"/>
                    </a:solidFill>
                  </a:tcPr>
                </a:tc>
                <a:tc>
                  <a:txBody>
                    <a:bodyPr/>
                    <a:lstStyle/>
                    <a:p>
                      <a:pPr algn="ctr">
                        <a:lnSpc>
                          <a:spcPct val="100000"/>
                        </a:lnSpc>
                        <a:spcBef>
                          <a:spcPts val="315"/>
                        </a:spcBef>
                      </a:pPr>
                      <a:r>
                        <a:rPr lang="en-US" sz="1100" spc="-5" dirty="0" smtClean="0">
                          <a:latin typeface="Carlito"/>
                          <a:cs typeface="Carlito"/>
                        </a:rPr>
                        <a:t>59</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solidFill>
                      <a:srgbClr val="F6F2E8"/>
                    </a:solidFill>
                  </a:tcPr>
                </a:tc>
                <a:tc>
                  <a:txBody>
                    <a:bodyPr/>
                    <a:lstStyle/>
                    <a:p>
                      <a:pPr algn="ctr">
                        <a:lnSpc>
                          <a:spcPct val="100000"/>
                        </a:lnSpc>
                        <a:spcBef>
                          <a:spcPts val="315"/>
                        </a:spcBef>
                      </a:pPr>
                      <a:r>
                        <a:rPr lang="en-US" sz="1100" spc="-5" dirty="0" smtClean="0">
                          <a:latin typeface="Carlito"/>
                          <a:cs typeface="Carlito"/>
                        </a:rPr>
                        <a:t>9%</a:t>
                      </a:r>
                      <a:endParaRPr sz="1100" dirty="0">
                        <a:latin typeface="Carlito"/>
                        <a:cs typeface="Carlito"/>
                      </a:endParaRPr>
                    </a:p>
                  </a:txBody>
                  <a:tcPr marL="0" marR="0" marT="40005" marB="0" anchor="ctr">
                    <a:lnL w="12700">
                      <a:solidFill>
                        <a:srgbClr val="FFFFFF"/>
                      </a:solidFill>
                      <a:prstDash val="solid"/>
                    </a:lnL>
                    <a:lnR w="12700">
                      <a:solidFill>
                        <a:srgbClr val="FFFFFF"/>
                      </a:solidFill>
                      <a:prstDash val="solid"/>
                    </a:lnR>
                    <a:lnT w="12700">
                      <a:solidFill>
                        <a:srgbClr val="FFFFFF"/>
                      </a:solidFill>
                      <a:prstDash val="solid"/>
                    </a:lnT>
                    <a:solidFill>
                      <a:srgbClr val="F6F2E8"/>
                    </a:solidFill>
                  </a:tcPr>
                </a:tc>
              </a:tr>
            </a:tbl>
          </a:graphicData>
        </a:graphic>
      </p:graphicFrame>
      <p:sp>
        <p:nvSpPr>
          <p:cNvPr id="5" name="object 5"/>
          <p:cNvSpPr/>
          <p:nvPr/>
        </p:nvSpPr>
        <p:spPr>
          <a:xfrm>
            <a:off x="214804" y="120338"/>
            <a:ext cx="1273062" cy="502826"/>
          </a:xfrm>
          <a:prstGeom prst="rect">
            <a:avLst/>
          </a:prstGeom>
          <a:blipFill>
            <a:blip r:embed="rId3" cstate="print"/>
            <a:stretch>
              <a:fillRect/>
            </a:stretch>
          </a:blipFill>
        </p:spPr>
        <p:txBody>
          <a:bodyPr wrap="square" lIns="0" tIns="0" rIns="0" bIns="0" rtlCol="0"/>
          <a:lstStyle/>
          <a:p>
            <a:endParaRPr dirty="0"/>
          </a:p>
        </p:txBody>
      </p:sp>
      <p:graphicFrame>
        <p:nvGraphicFramePr>
          <p:cNvPr id="8" name="Table 7"/>
          <p:cNvGraphicFramePr>
            <a:graphicFrameLocks noGrp="1"/>
          </p:cNvGraphicFramePr>
          <p:nvPr>
            <p:extLst>
              <p:ext uri="{D42A27DB-BD31-4B8C-83A1-F6EECF244321}">
                <p14:modId xmlns:p14="http://schemas.microsoft.com/office/powerpoint/2010/main" val="3727459912"/>
              </p:ext>
            </p:extLst>
          </p:nvPr>
        </p:nvGraphicFramePr>
        <p:xfrm>
          <a:off x="616386" y="6169253"/>
          <a:ext cx="3581400" cy="262899"/>
        </p:xfrm>
        <a:graphic>
          <a:graphicData uri="http://schemas.openxmlformats.org/drawingml/2006/table">
            <a:tbl>
              <a:tblPr firstRow="1" bandRow="1">
                <a:tableStyleId>{2D5ABB26-0587-4C30-8999-92F81FD0307C}</a:tableStyleId>
              </a:tblPr>
              <a:tblGrid>
                <a:gridCol w="1981200"/>
                <a:gridCol w="800100"/>
                <a:gridCol w="800100"/>
              </a:tblGrid>
              <a:tr h="262899">
                <a:tc>
                  <a:txBody>
                    <a:bodyPr/>
                    <a:lstStyle/>
                    <a:p>
                      <a:pPr marL="85090">
                        <a:lnSpc>
                          <a:spcPct val="100000"/>
                        </a:lnSpc>
                        <a:spcBef>
                          <a:spcPts val="254"/>
                        </a:spcBef>
                      </a:pPr>
                      <a:r>
                        <a:rPr lang="en-US" sz="1100" b="1" spc="-5" dirty="0" smtClean="0">
                          <a:latin typeface="Carlito"/>
                          <a:cs typeface="Carlito"/>
                        </a:rPr>
                        <a:t>Hispanic</a:t>
                      </a:r>
                      <a:endParaRPr sz="1100" dirty="0">
                        <a:latin typeface="Carlito"/>
                        <a:cs typeface="Carlito"/>
                      </a:endParaRPr>
                    </a:p>
                  </a:txBody>
                  <a:tcPr marL="0" marR="0" marT="3238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315"/>
                        </a:spcBef>
                      </a:pPr>
                      <a:r>
                        <a:rPr lang="en-US" sz="1100" b="1" dirty="0" smtClean="0">
                          <a:latin typeface="Carlito"/>
                          <a:cs typeface="Carlito"/>
                        </a:rPr>
                        <a:t>271</a:t>
                      </a:r>
                      <a:endParaRPr sz="1100" b="1" dirty="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315"/>
                        </a:spcBef>
                      </a:pPr>
                      <a:r>
                        <a:rPr lang="en-US" sz="1100" b="1" dirty="0" smtClean="0">
                          <a:latin typeface="Carlito"/>
                          <a:cs typeface="Carlito"/>
                        </a:rPr>
                        <a:t>44%</a:t>
                      </a:r>
                      <a:endParaRPr sz="1100" b="1" dirty="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bl>
          </a:graphicData>
        </a:graphic>
      </p:graphicFrame>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1"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13</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9698"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7" name="object 7"/>
          <p:cNvSpPr txBox="1">
            <a:spLocks noGrp="1"/>
          </p:cNvSpPr>
          <p:nvPr>
            <p:ph type="title"/>
          </p:nvPr>
        </p:nvSpPr>
        <p:spPr>
          <a:xfrm>
            <a:off x="76200" y="-231106"/>
            <a:ext cx="9067800" cy="1316354"/>
          </a:xfrm>
          <a:prstGeom prst="rect">
            <a:avLst/>
          </a:prstGeom>
        </p:spPr>
        <p:txBody>
          <a:bodyPr vert="horz" wrap="square" lIns="0" tIns="450183" rIns="0" bIns="0" rtlCol="0">
            <a:spAutoFit/>
          </a:bodyPr>
          <a:lstStyle/>
          <a:p>
            <a:pPr marL="69215" marR="5080" indent="9525">
              <a:lnSpc>
                <a:spcPct val="100400"/>
              </a:lnSpc>
              <a:spcBef>
                <a:spcPts val="85"/>
              </a:spcBef>
            </a:pPr>
            <a:r>
              <a:rPr sz="2800" spc="-5" dirty="0"/>
              <a:t>TOM 2.0 scores continue to be higher, on </a:t>
            </a:r>
            <a:r>
              <a:rPr sz="2800" dirty="0"/>
              <a:t>average, </a:t>
            </a:r>
            <a:r>
              <a:rPr sz="2800" spc="-10" dirty="0"/>
              <a:t>than  the </a:t>
            </a:r>
            <a:r>
              <a:rPr sz="2800" spc="-5" dirty="0"/>
              <a:t>WFI-EZ comparison when examined by Key</a:t>
            </a:r>
            <a:r>
              <a:rPr sz="2800" spc="-65" dirty="0"/>
              <a:t> </a:t>
            </a:r>
            <a:r>
              <a:rPr sz="2800" spc="-5" dirty="0"/>
              <a:t>Element</a:t>
            </a:r>
            <a:endParaRPr sz="2800" dirty="0"/>
          </a:p>
        </p:txBody>
      </p:sp>
      <p:graphicFrame>
        <p:nvGraphicFramePr>
          <p:cNvPr id="13" name="Chart 12"/>
          <p:cNvGraphicFramePr/>
          <p:nvPr>
            <p:extLst>
              <p:ext uri="{D42A27DB-BD31-4B8C-83A1-F6EECF244321}">
                <p14:modId xmlns:p14="http://schemas.microsoft.com/office/powerpoint/2010/main" val="1358436518"/>
              </p:ext>
            </p:extLst>
          </p:nvPr>
        </p:nvGraphicFramePr>
        <p:xfrm>
          <a:off x="76200" y="1828800"/>
          <a:ext cx="8991599" cy="4292600"/>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Box 13"/>
          <p:cNvSpPr txBox="1"/>
          <p:nvPr/>
        </p:nvSpPr>
        <p:spPr>
          <a:xfrm>
            <a:off x="8686800" y="6586261"/>
            <a:ext cx="685800" cy="338554"/>
          </a:xfrm>
          <a:prstGeom prst="rect">
            <a:avLst/>
          </a:prstGeom>
          <a:noFill/>
        </p:spPr>
        <p:txBody>
          <a:bodyPr wrap="square" rtlCol="0">
            <a:spAutoFit/>
          </a:bodyPr>
          <a:lstStyle/>
          <a:p>
            <a:r>
              <a:rPr lang="en-US" sz="1600" dirty="0" smtClean="0">
                <a:solidFill>
                  <a:schemeClr val="bg1"/>
                </a:solidFill>
                <a:latin typeface="Carlito"/>
              </a:rPr>
              <a:t>14</a:t>
            </a:r>
            <a:endParaRPr lang="en-US" sz="1600" dirty="0">
              <a:solidFill>
                <a:schemeClr val="bg1"/>
              </a:solidFill>
              <a:latin typeface="Carlito"/>
            </a:endParaRPr>
          </a:p>
        </p:txBody>
      </p:sp>
    </p:spTree>
    <p:extLst>
      <p:ext uri="{BB962C8B-B14F-4D97-AF65-F5344CB8AC3E}">
        <p14:creationId xmlns:p14="http://schemas.microsoft.com/office/powerpoint/2010/main" val="2110670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5" name="object 5"/>
          <p:cNvSpPr txBox="1"/>
          <p:nvPr/>
        </p:nvSpPr>
        <p:spPr>
          <a:xfrm>
            <a:off x="533401" y="2310762"/>
            <a:ext cx="8124806" cy="443711"/>
          </a:xfrm>
          <a:prstGeom prst="rect">
            <a:avLst/>
          </a:prstGeom>
        </p:spPr>
        <p:txBody>
          <a:bodyPr vert="horz" wrap="square" lIns="0" tIns="12700" rIns="0" bIns="0" rtlCol="0">
            <a:spAutoFit/>
          </a:bodyPr>
          <a:lstStyle/>
          <a:p>
            <a:pPr marL="12700">
              <a:lnSpc>
                <a:spcPct val="100000"/>
              </a:lnSpc>
              <a:spcBef>
                <a:spcPts val="100"/>
              </a:spcBef>
            </a:pPr>
            <a:r>
              <a:rPr sz="2800" b="1" spc="-5" dirty="0">
                <a:solidFill>
                  <a:srgbClr val="59595B"/>
                </a:solidFill>
                <a:latin typeface="Carlito"/>
                <a:cs typeface="Carlito"/>
              </a:rPr>
              <a:t>WRAPAROUND </a:t>
            </a:r>
            <a:r>
              <a:rPr sz="2800" b="1" spc="-10" dirty="0">
                <a:solidFill>
                  <a:srgbClr val="59595B"/>
                </a:solidFill>
                <a:latin typeface="Carlito"/>
                <a:cs typeface="Carlito"/>
              </a:rPr>
              <a:t>FIDELITY </a:t>
            </a:r>
            <a:r>
              <a:rPr sz="2800" b="1" spc="-5" dirty="0">
                <a:solidFill>
                  <a:srgbClr val="59595B"/>
                </a:solidFill>
                <a:latin typeface="Carlito"/>
                <a:cs typeface="Carlito"/>
              </a:rPr>
              <a:t>INDEX, SHORT</a:t>
            </a:r>
            <a:r>
              <a:rPr sz="2800" b="1" spc="-75" dirty="0">
                <a:solidFill>
                  <a:srgbClr val="59595B"/>
                </a:solidFill>
                <a:latin typeface="Carlito"/>
                <a:cs typeface="Carlito"/>
              </a:rPr>
              <a:t> </a:t>
            </a:r>
            <a:r>
              <a:rPr sz="2800" b="1" spc="-5" dirty="0">
                <a:solidFill>
                  <a:srgbClr val="59595B"/>
                </a:solidFill>
                <a:latin typeface="Carlito"/>
                <a:cs typeface="Carlito"/>
              </a:rPr>
              <a:t>FORM</a:t>
            </a:r>
            <a:endParaRPr sz="2800" dirty="0">
              <a:latin typeface="Carlito"/>
              <a:cs typeface="Carlito"/>
            </a:endParaRPr>
          </a:p>
        </p:txBody>
      </p:sp>
      <p:sp>
        <p:nvSpPr>
          <p:cNvPr id="6" name="object 6"/>
          <p:cNvSpPr txBox="1"/>
          <p:nvPr/>
        </p:nvSpPr>
        <p:spPr>
          <a:xfrm>
            <a:off x="2971800" y="3382022"/>
            <a:ext cx="38131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Massachusetts</a:t>
            </a:r>
            <a:r>
              <a:rPr sz="2400" spc="-85" dirty="0">
                <a:latin typeface="Carlito"/>
                <a:cs typeface="Carlito"/>
              </a:rPr>
              <a:t> </a:t>
            </a:r>
            <a:r>
              <a:rPr sz="2400" spc="-5" dirty="0">
                <a:latin typeface="Carlito"/>
                <a:cs typeface="Carlito"/>
              </a:rPr>
              <a:t>Fidelity</a:t>
            </a:r>
            <a:endParaRPr sz="2400" dirty="0">
              <a:latin typeface="Carlito"/>
              <a:cs typeface="Carlito"/>
            </a:endParaRPr>
          </a:p>
        </p:txBody>
      </p:sp>
      <p:sp>
        <p:nvSpPr>
          <p:cNvPr id="7" name="object 7"/>
          <p:cNvSpPr/>
          <p:nvPr/>
        </p:nvSpPr>
        <p:spPr>
          <a:xfrm>
            <a:off x="3329240" y="518533"/>
            <a:ext cx="2398216" cy="969100"/>
          </a:xfrm>
          <a:prstGeom prst="rect">
            <a:avLst/>
          </a:prstGeom>
          <a:blipFill>
            <a:blip r:embed="rId2" cstate="print"/>
            <a:stretch>
              <a:fillRect/>
            </a:stretch>
          </a:blipFill>
        </p:spPr>
        <p:txBody>
          <a:bodyPr wrap="square" lIns="0" tIns="0" rIns="0" bIns="0" rtlCol="0"/>
          <a:lstStyle/>
          <a:p>
            <a:endParaRPr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15</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2362200" y="538924"/>
            <a:ext cx="6603982" cy="566822"/>
          </a:xfrm>
          <a:prstGeom prst="rect">
            <a:avLst/>
          </a:prstGeom>
        </p:spPr>
        <p:txBody>
          <a:bodyPr vert="horz" wrap="square" lIns="0" tIns="12700" rIns="0" bIns="0" rtlCol="0">
            <a:spAutoFit/>
          </a:bodyPr>
          <a:lstStyle/>
          <a:p>
            <a:pPr marL="12700">
              <a:lnSpc>
                <a:spcPct val="100000"/>
              </a:lnSpc>
              <a:spcBef>
                <a:spcPts val="100"/>
              </a:spcBef>
            </a:pPr>
            <a:r>
              <a:rPr spc="-5" dirty="0"/>
              <a:t>Fidelity Scores by Key</a:t>
            </a:r>
            <a:r>
              <a:rPr spc="-85" dirty="0"/>
              <a:t> </a:t>
            </a:r>
            <a:r>
              <a:rPr spc="-5" dirty="0"/>
              <a:t>Element</a:t>
            </a:r>
          </a:p>
        </p:txBody>
      </p:sp>
      <p:graphicFrame>
        <p:nvGraphicFramePr>
          <p:cNvPr id="7" name="object 7"/>
          <p:cNvGraphicFramePr>
            <a:graphicFrameLocks noGrp="1"/>
          </p:cNvGraphicFramePr>
          <p:nvPr>
            <p:extLst>
              <p:ext uri="{D42A27DB-BD31-4B8C-83A1-F6EECF244321}">
                <p14:modId xmlns:p14="http://schemas.microsoft.com/office/powerpoint/2010/main" val="2460057123"/>
              </p:ext>
            </p:extLst>
          </p:nvPr>
        </p:nvGraphicFramePr>
        <p:xfrm>
          <a:off x="277828" y="2057400"/>
          <a:ext cx="8625088" cy="2819400"/>
        </p:xfrm>
        <a:graphic>
          <a:graphicData uri="http://schemas.openxmlformats.org/drawingml/2006/table">
            <a:tbl>
              <a:tblPr firstRow="1" bandRow="1">
                <a:tableStyleId>{2D5ABB26-0587-4C30-8999-92F81FD0307C}</a:tableStyleId>
              </a:tblPr>
              <a:tblGrid>
                <a:gridCol w="1676928"/>
                <a:gridCol w="1158026"/>
                <a:gridCol w="1158027"/>
                <a:gridCol w="1158027"/>
                <a:gridCol w="1158027"/>
                <a:gridCol w="1158027"/>
                <a:gridCol w="1158026"/>
              </a:tblGrid>
              <a:tr h="478099">
                <a:tc>
                  <a:txBody>
                    <a:bodyPr/>
                    <a:lstStyle/>
                    <a:p>
                      <a:pPr>
                        <a:lnSpc>
                          <a:spcPct val="100000"/>
                        </a:lnSpc>
                      </a:pPr>
                      <a:endParaRPr sz="17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16230">
                        <a:lnSpc>
                          <a:spcPct val="100000"/>
                        </a:lnSpc>
                        <a:spcBef>
                          <a:spcPts val="840"/>
                        </a:spcBef>
                      </a:pPr>
                      <a:r>
                        <a:rPr sz="1600" b="1" spc="-5" dirty="0">
                          <a:solidFill>
                            <a:srgbClr val="FFFFFF"/>
                          </a:solidFill>
                          <a:latin typeface="Carlito"/>
                          <a:cs typeface="Carlito"/>
                        </a:rPr>
                        <a:t>Total</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gridSpan="5">
                  <a:txBody>
                    <a:bodyPr/>
                    <a:lstStyle/>
                    <a:p>
                      <a:pPr algn="ctr">
                        <a:lnSpc>
                          <a:spcPct val="100000"/>
                        </a:lnSpc>
                        <a:spcBef>
                          <a:spcPts val="840"/>
                        </a:spcBef>
                      </a:pPr>
                      <a:r>
                        <a:rPr sz="1600" b="1" spc="-5" dirty="0">
                          <a:solidFill>
                            <a:srgbClr val="FFFFFF"/>
                          </a:solidFill>
                          <a:latin typeface="Carlito"/>
                          <a:cs typeface="Carlito"/>
                        </a:rPr>
                        <a:t>Key</a:t>
                      </a:r>
                      <a:r>
                        <a:rPr sz="1600" b="1" spc="-10" dirty="0">
                          <a:solidFill>
                            <a:srgbClr val="FFFFFF"/>
                          </a:solidFill>
                          <a:latin typeface="Carlito"/>
                          <a:cs typeface="Carlito"/>
                        </a:rPr>
                        <a:t> </a:t>
                      </a:r>
                      <a:r>
                        <a:rPr sz="1600" b="1" spc="-5" dirty="0">
                          <a:solidFill>
                            <a:srgbClr val="FFFFFF"/>
                          </a:solidFill>
                          <a:latin typeface="Carlito"/>
                          <a:cs typeface="Carlito"/>
                        </a:rPr>
                        <a:t>Element</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943120">
                <a:tc>
                  <a:txBody>
                    <a:bodyPr/>
                    <a:lstStyle/>
                    <a:p>
                      <a:pPr>
                        <a:lnSpc>
                          <a:spcPct val="100000"/>
                        </a:lnSpc>
                      </a:pPr>
                      <a:endParaRPr sz="17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spcBef>
                          <a:spcPts val="15"/>
                        </a:spcBef>
                      </a:pPr>
                      <a:endParaRPr sz="1800" dirty="0">
                        <a:latin typeface="Times New Roman"/>
                        <a:cs typeface="Times New Roman"/>
                      </a:endParaRPr>
                    </a:p>
                    <a:p>
                      <a:pPr marL="260985" marR="262890" indent="52705">
                        <a:lnSpc>
                          <a:spcPts val="1650"/>
                        </a:lnSpc>
                      </a:pPr>
                      <a:r>
                        <a:rPr sz="1400" b="1" spc="-5" dirty="0">
                          <a:latin typeface="Carlito"/>
                          <a:cs typeface="Carlito"/>
                        </a:rPr>
                        <a:t>Mean  Overall</a:t>
                      </a:r>
                      <a:endParaRPr sz="1400" dirty="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4C3E9"/>
                    </a:solidFill>
                  </a:tcPr>
                </a:tc>
                <a:tc>
                  <a:txBody>
                    <a:bodyPr/>
                    <a:lstStyle/>
                    <a:p>
                      <a:pPr>
                        <a:lnSpc>
                          <a:spcPct val="100000"/>
                        </a:lnSpc>
                      </a:pPr>
                      <a:endParaRPr sz="1800" dirty="0">
                        <a:latin typeface="Times New Roman"/>
                        <a:cs typeface="Times New Roman"/>
                      </a:endParaRPr>
                    </a:p>
                    <a:p>
                      <a:pPr marL="182880" marR="161925" indent="62230">
                        <a:lnSpc>
                          <a:spcPct val="101000"/>
                        </a:lnSpc>
                      </a:pPr>
                      <a:r>
                        <a:rPr sz="1300" spc="-5" dirty="0">
                          <a:latin typeface="Carlito"/>
                          <a:cs typeface="Carlito"/>
                        </a:rPr>
                        <a:t>Effective  Teamwork</a:t>
                      </a:r>
                      <a:endParaRPr sz="1300" dirty="0">
                        <a:latin typeface="Carlito"/>
                        <a:cs typeface="Carlito"/>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spcBef>
                          <a:spcPts val="15"/>
                        </a:spcBef>
                      </a:pPr>
                      <a:endParaRPr sz="1100" dirty="0">
                        <a:latin typeface="Times New Roman"/>
                        <a:cs typeface="Times New Roman"/>
                      </a:endParaRPr>
                    </a:p>
                    <a:p>
                      <a:pPr marL="149225" marR="127000" indent="-3175" algn="ctr">
                        <a:lnSpc>
                          <a:spcPct val="101000"/>
                        </a:lnSpc>
                      </a:pPr>
                      <a:r>
                        <a:rPr sz="1300" spc="-5" dirty="0">
                          <a:latin typeface="Carlito"/>
                          <a:cs typeface="Carlito"/>
                        </a:rPr>
                        <a:t>Natural </a:t>
                      </a:r>
                      <a:r>
                        <a:rPr sz="1300" dirty="0">
                          <a:latin typeface="Carlito"/>
                          <a:cs typeface="Carlito"/>
                        </a:rPr>
                        <a:t>&amp;  </a:t>
                      </a:r>
                      <a:r>
                        <a:rPr sz="1300" spc="-5" dirty="0">
                          <a:latin typeface="Carlito"/>
                          <a:cs typeface="Carlito"/>
                        </a:rPr>
                        <a:t>Community  Supports</a:t>
                      </a:r>
                      <a:endParaRPr sz="1300" dirty="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pPr>
                      <a:endParaRPr sz="1300" dirty="0">
                        <a:latin typeface="Times New Roman"/>
                        <a:cs typeface="Times New Roman"/>
                      </a:endParaRPr>
                    </a:p>
                    <a:p>
                      <a:pPr>
                        <a:lnSpc>
                          <a:spcPct val="100000"/>
                        </a:lnSpc>
                        <a:spcBef>
                          <a:spcPts val="55"/>
                        </a:spcBef>
                      </a:pPr>
                      <a:endParaRPr sz="1150" dirty="0">
                        <a:latin typeface="Times New Roman"/>
                        <a:cs typeface="Times New Roman"/>
                      </a:endParaRPr>
                    </a:p>
                    <a:p>
                      <a:pPr marL="15875" algn="ctr">
                        <a:lnSpc>
                          <a:spcPct val="100000"/>
                        </a:lnSpc>
                      </a:pPr>
                      <a:r>
                        <a:rPr sz="1300" spc="-5" dirty="0">
                          <a:latin typeface="Carlito"/>
                          <a:cs typeface="Carlito"/>
                        </a:rPr>
                        <a:t>Needs-Based</a:t>
                      </a:r>
                      <a:endParaRPr sz="1300" dirty="0">
                        <a:latin typeface="Carlito"/>
                        <a:cs typeface="Carlito"/>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pPr>
                      <a:endParaRPr sz="1800" dirty="0">
                        <a:latin typeface="Times New Roman"/>
                        <a:cs typeface="Times New Roman"/>
                      </a:endParaRPr>
                    </a:p>
                    <a:p>
                      <a:pPr marL="417195" marR="62230" indent="-330200">
                        <a:lnSpc>
                          <a:spcPct val="101000"/>
                        </a:lnSpc>
                      </a:pPr>
                      <a:r>
                        <a:rPr sz="1300" spc="-5" dirty="0" smtClean="0">
                          <a:latin typeface="Carlito"/>
                          <a:cs typeface="Carlito"/>
                        </a:rPr>
                        <a:t>Outcomes-</a:t>
                      </a:r>
                      <a:endParaRPr lang="en-US" sz="1300" spc="-5" dirty="0" smtClean="0">
                        <a:latin typeface="Carlito"/>
                        <a:cs typeface="Carlito"/>
                      </a:endParaRPr>
                    </a:p>
                    <a:p>
                      <a:pPr marL="417195" marR="62230" indent="-330200">
                        <a:lnSpc>
                          <a:spcPct val="101000"/>
                        </a:lnSpc>
                      </a:pPr>
                      <a:r>
                        <a:rPr sz="1300" spc="-5" dirty="0" smtClean="0">
                          <a:latin typeface="Carlito"/>
                          <a:cs typeface="Carlito"/>
                        </a:rPr>
                        <a:t>Based</a:t>
                      </a:r>
                      <a:endParaRPr sz="1300" dirty="0">
                        <a:latin typeface="Carlito"/>
                        <a:cs typeface="Carlito"/>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c>
                  <a:txBody>
                    <a:bodyPr/>
                    <a:lstStyle/>
                    <a:p>
                      <a:pPr>
                        <a:lnSpc>
                          <a:spcPct val="100000"/>
                        </a:lnSpc>
                        <a:spcBef>
                          <a:spcPts val="15"/>
                        </a:spcBef>
                      </a:pPr>
                      <a:endParaRPr sz="1100" dirty="0">
                        <a:latin typeface="Times New Roman"/>
                        <a:cs typeface="Times New Roman"/>
                      </a:endParaRPr>
                    </a:p>
                    <a:p>
                      <a:pPr marL="315595" marR="154940" indent="-140970">
                        <a:lnSpc>
                          <a:spcPct val="101000"/>
                        </a:lnSpc>
                      </a:pPr>
                      <a:r>
                        <a:rPr sz="1300" spc="-5" dirty="0">
                          <a:latin typeface="Carlito"/>
                          <a:cs typeface="Carlito"/>
                        </a:rPr>
                        <a:t>Strength</a:t>
                      </a:r>
                      <a:r>
                        <a:rPr sz="1300" spc="-90" dirty="0">
                          <a:latin typeface="Carlito"/>
                          <a:cs typeface="Carlito"/>
                        </a:rPr>
                        <a:t> </a:t>
                      </a:r>
                      <a:r>
                        <a:rPr sz="1300" dirty="0">
                          <a:latin typeface="Carlito"/>
                          <a:cs typeface="Carlito"/>
                        </a:rPr>
                        <a:t>&amp;  </a:t>
                      </a:r>
                      <a:r>
                        <a:rPr sz="1300" spc="-5" dirty="0">
                          <a:latin typeface="Carlito"/>
                          <a:cs typeface="Carlito"/>
                        </a:rPr>
                        <a:t>Family  Driven</a:t>
                      </a:r>
                      <a:endParaRPr sz="1300" dirty="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E8F2"/>
                    </a:solidFill>
                  </a:tcPr>
                </a:tc>
              </a:tr>
              <a:tr h="478099">
                <a:tc>
                  <a:txBody>
                    <a:bodyPr/>
                    <a:lstStyle/>
                    <a:p>
                      <a:pPr marL="85725">
                        <a:lnSpc>
                          <a:spcPct val="100000"/>
                        </a:lnSpc>
                        <a:spcBef>
                          <a:spcPts val="840"/>
                        </a:spcBef>
                      </a:pPr>
                      <a:r>
                        <a:rPr sz="1600" spc="-5" dirty="0">
                          <a:latin typeface="Carlito"/>
                          <a:cs typeface="Carlito"/>
                        </a:rPr>
                        <a:t>MA</a:t>
                      </a:r>
                      <a:r>
                        <a:rPr sz="1600" spc="-15" dirty="0">
                          <a:latin typeface="Carlito"/>
                          <a:cs typeface="Carlito"/>
                        </a:rPr>
                        <a:t> </a:t>
                      </a:r>
                      <a:r>
                        <a:rPr sz="1600" spc="-5" dirty="0" smtClean="0">
                          <a:latin typeface="Carlito"/>
                          <a:cs typeface="Carlito"/>
                        </a:rPr>
                        <a:t>201</a:t>
                      </a:r>
                      <a:r>
                        <a:rPr lang="en-US" sz="1600" spc="-5" dirty="0" smtClean="0">
                          <a:latin typeface="Carlito"/>
                          <a:cs typeface="Carlito"/>
                        </a:rPr>
                        <a:t>9</a:t>
                      </a:r>
                      <a:endParaRPr sz="1600" dirty="0">
                        <a:latin typeface="Carlito"/>
                        <a:cs typeface="Carlito"/>
                      </a:endParaRPr>
                    </a:p>
                  </a:txBody>
                  <a:tcPr marL="0" marR="0" marT="106680"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marL="354965">
                        <a:lnSpc>
                          <a:spcPct val="100000"/>
                        </a:lnSpc>
                        <a:spcBef>
                          <a:spcPts val="840"/>
                        </a:spcBef>
                      </a:pPr>
                      <a:r>
                        <a:rPr sz="1600" b="1" spc="-5" dirty="0">
                          <a:latin typeface="Carlito"/>
                          <a:cs typeface="Carlito"/>
                        </a:rPr>
                        <a:t>66%</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D4C3E9"/>
                    </a:solidFill>
                  </a:tcPr>
                </a:tc>
                <a:tc>
                  <a:txBody>
                    <a:bodyPr/>
                    <a:lstStyle/>
                    <a:p>
                      <a:pPr algn="ctr">
                        <a:lnSpc>
                          <a:spcPct val="100000"/>
                        </a:lnSpc>
                        <a:spcBef>
                          <a:spcPts val="840"/>
                        </a:spcBef>
                      </a:pPr>
                      <a:r>
                        <a:rPr sz="1600" spc="-5" dirty="0">
                          <a:latin typeface="Carlito"/>
                          <a:cs typeface="Carlito"/>
                        </a:rPr>
                        <a:t>66%</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algn="ctr">
                        <a:lnSpc>
                          <a:spcPct val="100000"/>
                        </a:lnSpc>
                        <a:spcBef>
                          <a:spcPts val="840"/>
                        </a:spcBef>
                      </a:pPr>
                      <a:r>
                        <a:rPr sz="1600" spc="-5" dirty="0" smtClean="0">
                          <a:latin typeface="Carlito"/>
                          <a:cs typeface="Carlito"/>
                        </a:rPr>
                        <a:t>5</a:t>
                      </a:r>
                      <a:r>
                        <a:rPr lang="en-US" sz="1600" spc="-5" dirty="0" smtClean="0">
                          <a:latin typeface="Carlito"/>
                          <a:cs typeface="Carlito"/>
                        </a:rPr>
                        <a:t>9</a:t>
                      </a:r>
                      <a:r>
                        <a:rPr sz="1600" spc="-5" dirty="0" smtClean="0">
                          <a:latin typeface="Carlito"/>
                          <a:cs typeface="Carlito"/>
                        </a:rPr>
                        <a:t>%</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algn="ctr">
                        <a:lnSpc>
                          <a:spcPct val="100000"/>
                        </a:lnSpc>
                        <a:spcBef>
                          <a:spcPts val="840"/>
                        </a:spcBef>
                      </a:pPr>
                      <a:r>
                        <a:rPr sz="1600" spc="-5" dirty="0">
                          <a:latin typeface="Carlito"/>
                          <a:cs typeface="Carlito"/>
                        </a:rPr>
                        <a:t>69%</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algn="ctr">
                        <a:lnSpc>
                          <a:spcPct val="100000"/>
                        </a:lnSpc>
                        <a:spcBef>
                          <a:spcPts val="840"/>
                        </a:spcBef>
                      </a:pPr>
                      <a:r>
                        <a:rPr sz="1600" spc="-5" dirty="0" smtClean="0">
                          <a:latin typeface="Carlito"/>
                          <a:cs typeface="Carlito"/>
                        </a:rPr>
                        <a:t>6</a:t>
                      </a:r>
                      <a:r>
                        <a:rPr lang="en-US" sz="1600" spc="-5" dirty="0" smtClean="0">
                          <a:latin typeface="Carlito"/>
                          <a:cs typeface="Carlito"/>
                        </a:rPr>
                        <a:t>8</a:t>
                      </a:r>
                      <a:r>
                        <a:rPr sz="1600" spc="-5" dirty="0" smtClean="0">
                          <a:latin typeface="Carlito"/>
                          <a:cs typeface="Carlito"/>
                        </a:rPr>
                        <a:t>%</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algn="ctr">
                        <a:lnSpc>
                          <a:spcPct val="100000"/>
                        </a:lnSpc>
                        <a:spcBef>
                          <a:spcPts val="840"/>
                        </a:spcBef>
                      </a:pPr>
                      <a:r>
                        <a:rPr sz="1600" spc="-5" dirty="0" smtClean="0">
                          <a:latin typeface="Carlito"/>
                          <a:cs typeface="Carlito"/>
                        </a:rPr>
                        <a:t>7</a:t>
                      </a:r>
                      <a:r>
                        <a:rPr lang="en-US" sz="1600" spc="-5" dirty="0" smtClean="0">
                          <a:latin typeface="Carlito"/>
                          <a:cs typeface="Carlito"/>
                        </a:rPr>
                        <a:t>0</a:t>
                      </a:r>
                      <a:r>
                        <a:rPr sz="1600" spc="-5" dirty="0" smtClean="0">
                          <a:latin typeface="Carlito"/>
                          <a:cs typeface="Carlito"/>
                        </a:rPr>
                        <a:t>%</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r>
              <a:tr h="469234">
                <a:tc>
                  <a:txBody>
                    <a:bodyPr/>
                    <a:lstStyle/>
                    <a:p>
                      <a:pPr marL="85725">
                        <a:lnSpc>
                          <a:spcPct val="100000"/>
                        </a:lnSpc>
                        <a:spcBef>
                          <a:spcPts val="840"/>
                        </a:spcBef>
                      </a:pPr>
                      <a:r>
                        <a:rPr lang="en-US" sz="1600" dirty="0" smtClean="0">
                          <a:latin typeface="Carlito"/>
                          <a:cs typeface="Carlito"/>
                        </a:rPr>
                        <a:t>MA 2020</a:t>
                      </a: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c>
                  <a:txBody>
                    <a:bodyPr/>
                    <a:lstStyle/>
                    <a:p>
                      <a:pPr marL="354965">
                        <a:lnSpc>
                          <a:spcPct val="100000"/>
                        </a:lnSpc>
                        <a:spcBef>
                          <a:spcPts val="840"/>
                        </a:spcBef>
                      </a:pPr>
                      <a:r>
                        <a:rPr lang="en-US" sz="1600" b="1" dirty="0" smtClean="0">
                          <a:latin typeface="Carlito"/>
                          <a:cs typeface="Carlito"/>
                        </a:rPr>
                        <a:t>70%</a:t>
                      </a:r>
                      <a:endParaRPr sz="1600" b="1"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4C3E9"/>
                    </a:solidFill>
                  </a:tcPr>
                </a:tc>
                <a:tc>
                  <a:txBody>
                    <a:bodyPr/>
                    <a:lstStyle/>
                    <a:p>
                      <a:pPr algn="ctr">
                        <a:lnSpc>
                          <a:spcPct val="100000"/>
                        </a:lnSpc>
                        <a:spcBef>
                          <a:spcPts val="840"/>
                        </a:spcBef>
                      </a:pPr>
                      <a:r>
                        <a:rPr lang="en-US" sz="1600" dirty="0" smtClean="0">
                          <a:latin typeface="Carlito"/>
                          <a:cs typeface="Carlito"/>
                        </a:rPr>
                        <a:t>68%</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c>
                  <a:txBody>
                    <a:bodyPr/>
                    <a:lstStyle/>
                    <a:p>
                      <a:pPr algn="ctr">
                        <a:lnSpc>
                          <a:spcPct val="100000"/>
                        </a:lnSpc>
                        <a:spcBef>
                          <a:spcPts val="840"/>
                        </a:spcBef>
                      </a:pPr>
                      <a:r>
                        <a:rPr lang="en-US" sz="1600" dirty="0" smtClean="0">
                          <a:latin typeface="Carlito"/>
                          <a:cs typeface="Carlito"/>
                        </a:rPr>
                        <a:t>60%</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c>
                  <a:txBody>
                    <a:bodyPr/>
                    <a:lstStyle/>
                    <a:p>
                      <a:pPr algn="ctr">
                        <a:lnSpc>
                          <a:spcPct val="100000"/>
                        </a:lnSpc>
                        <a:spcBef>
                          <a:spcPts val="840"/>
                        </a:spcBef>
                      </a:pPr>
                      <a:r>
                        <a:rPr lang="en-US" sz="1600" dirty="0" smtClean="0">
                          <a:latin typeface="Carlito"/>
                          <a:cs typeface="Carlito"/>
                        </a:rPr>
                        <a:t>72%</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c>
                  <a:txBody>
                    <a:bodyPr/>
                    <a:lstStyle/>
                    <a:p>
                      <a:pPr algn="ctr">
                        <a:lnSpc>
                          <a:spcPct val="100000"/>
                        </a:lnSpc>
                        <a:spcBef>
                          <a:spcPts val="840"/>
                        </a:spcBef>
                      </a:pPr>
                      <a:r>
                        <a:rPr lang="en-US" sz="1600" dirty="0" smtClean="0">
                          <a:latin typeface="Carlito"/>
                          <a:cs typeface="Carlito"/>
                        </a:rPr>
                        <a:t>74%</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c>
                  <a:txBody>
                    <a:bodyPr/>
                    <a:lstStyle/>
                    <a:p>
                      <a:pPr algn="ctr">
                        <a:lnSpc>
                          <a:spcPct val="100000"/>
                        </a:lnSpc>
                        <a:spcBef>
                          <a:spcPts val="840"/>
                        </a:spcBef>
                      </a:pPr>
                      <a:r>
                        <a:rPr lang="en-US" sz="1600" dirty="0" smtClean="0">
                          <a:latin typeface="Carlito"/>
                          <a:cs typeface="Carlito"/>
                        </a:rPr>
                        <a:t>74%</a:t>
                      </a:r>
                      <a:endParaRPr sz="1600" dirty="0">
                        <a:latin typeface="Carlito"/>
                        <a:cs typeface="Carlito"/>
                      </a:endParaRPr>
                    </a:p>
                  </a:txBody>
                  <a:tcPr marL="0" marR="0" marT="10668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EDE8F2"/>
                    </a:solidFill>
                  </a:tcPr>
                </a:tc>
              </a:tr>
              <a:tr h="450848">
                <a:tc>
                  <a:txBody>
                    <a:bodyPr/>
                    <a:lstStyle/>
                    <a:p>
                      <a:pPr marL="85725">
                        <a:lnSpc>
                          <a:spcPct val="100000"/>
                        </a:lnSpc>
                        <a:spcBef>
                          <a:spcPts val="840"/>
                        </a:spcBef>
                      </a:pPr>
                      <a:r>
                        <a:rPr sz="1600" spc="-5" dirty="0">
                          <a:latin typeface="Carlito"/>
                          <a:cs typeface="Carlito"/>
                        </a:rPr>
                        <a:t>MA</a:t>
                      </a:r>
                      <a:r>
                        <a:rPr sz="1600" spc="-15" dirty="0">
                          <a:latin typeface="Carlito"/>
                          <a:cs typeface="Carlito"/>
                        </a:rPr>
                        <a:t> </a:t>
                      </a:r>
                      <a:r>
                        <a:rPr sz="1600" spc="-5" dirty="0" smtClean="0">
                          <a:latin typeface="Carlito"/>
                          <a:cs typeface="Carlito"/>
                        </a:rPr>
                        <a:t>20</a:t>
                      </a:r>
                      <a:r>
                        <a:rPr lang="en-US" sz="1600" spc="-5" dirty="0" smtClean="0">
                          <a:latin typeface="Carlito"/>
                          <a:cs typeface="Carlito"/>
                        </a:rPr>
                        <a:t>21</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marL="354965">
                        <a:lnSpc>
                          <a:spcPct val="100000"/>
                        </a:lnSpc>
                        <a:spcBef>
                          <a:spcPts val="840"/>
                        </a:spcBef>
                      </a:pPr>
                      <a:r>
                        <a:rPr lang="en-US" sz="1600" b="1" dirty="0" smtClean="0">
                          <a:latin typeface="Carlito"/>
                          <a:cs typeface="Carlito"/>
                        </a:rPr>
                        <a:t>70%</a:t>
                      </a:r>
                      <a:endParaRPr sz="1600" b="1"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D4C3E9"/>
                    </a:solidFill>
                  </a:tcPr>
                </a:tc>
                <a:tc>
                  <a:txBody>
                    <a:bodyPr/>
                    <a:lstStyle/>
                    <a:p>
                      <a:pPr algn="ctr">
                        <a:lnSpc>
                          <a:spcPct val="100000"/>
                        </a:lnSpc>
                        <a:spcBef>
                          <a:spcPts val="840"/>
                        </a:spcBef>
                      </a:pPr>
                      <a:r>
                        <a:rPr sz="1600" spc="-5" dirty="0" smtClean="0">
                          <a:latin typeface="Carlito"/>
                          <a:cs typeface="Carlito"/>
                        </a:rPr>
                        <a:t>6</a:t>
                      </a:r>
                      <a:r>
                        <a:rPr lang="en-US" sz="1600" spc="-5" dirty="0" smtClean="0">
                          <a:latin typeface="Carlito"/>
                          <a:cs typeface="Carlito"/>
                        </a:rPr>
                        <a:t>9</a:t>
                      </a:r>
                      <a:r>
                        <a:rPr sz="1600" spc="-5" dirty="0" smtClean="0">
                          <a:latin typeface="Carlito"/>
                          <a:cs typeface="Carlito"/>
                        </a:rPr>
                        <a:t>%</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algn="ctr">
                        <a:lnSpc>
                          <a:spcPct val="100000"/>
                        </a:lnSpc>
                        <a:spcBef>
                          <a:spcPts val="840"/>
                        </a:spcBef>
                      </a:pPr>
                      <a:r>
                        <a:rPr lang="en-US" sz="1600" spc="-5" dirty="0" smtClean="0">
                          <a:latin typeface="Carlito"/>
                          <a:cs typeface="Carlito"/>
                        </a:rPr>
                        <a:t>59</a:t>
                      </a:r>
                      <a:r>
                        <a:rPr sz="1600" spc="-5" dirty="0" smtClean="0">
                          <a:latin typeface="Carlito"/>
                          <a:cs typeface="Carlito"/>
                        </a:rPr>
                        <a:t>%</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algn="ctr">
                        <a:lnSpc>
                          <a:spcPct val="100000"/>
                        </a:lnSpc>
                        <a:spcBef>
                          <a:spcPts val="840"/>
                        </a:spcBef>
                      </a:pPr>
                      <a:r>
                        <a:rPr lang="en-US" sz="1600" spc="-5" dirty="0" smtClean="0">
                          <a:latin typeface="Carlito"/>
                          <a:cs typeface="Carlito"/>
                        </a:rPr>
                        <a:t>72</a:t>
                      </a:r>
                      <a:r>
                        <a:rPr sz="1600" spc="-5" dirty="0" smtClean="0">
                          <a:latin typeface="Carlito"/>
                          <a:cs typeface="Carlito"/>
                        </a:rPr>
                        <a:t>%</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algn="ctr">
                        <a:lnSpc>
                          <a:spcPct val="100000"/>
                        </a:lnSpc>
                        <a:spcBef>
                          <a:spcPts val="840"/>
                        </a:spcBef>
                      </a:pPr>
                      <a:r>
                        <a:rPr lang="en-US" sz="1600" spc="-5" dirty="0" smtClean="0">
                          <a:latin typeface="Carlito"/>
                          <a:cs typeface="Carlito"/>
                        </a:rPr>
                        <a:t>74</a:t>
                      </a:r>
                      <a:r>
                        <a:rPr sz="1600" spc="-5" dirty="0" smtClean="0">
                          <a:latin typeface="Carlito"/>
                          <a:cs typeface="Carlito"/>
                        </a:rPr>
                        <a:t>%</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c>
                  <a:txBody>
                    <a:bodyPr/>
                    <a:lstStyle/>
                    <a:p>
                      <a:pPr algn="ctr">
                        <a:lnSpc>
                          <a:spcPct val="100000"/>
                        </a:lnSpc>
                        <a:spcBef>
                          <a:spcPts val="840"/>
                        </a:spcBef>
                      </a:pPr>
                      <a:r>
                        <a:rPr sz="1600" spc="-5" dirty="0" smtClean="0">
                          <a:latin typeface="Carlito"/>
                          <a:cs typeface="Carlito"/>
                        </a:rPr>
                        <a:t>7</a:t>
                      </a:r>
                      <a:r>
                        <a:rPr lang="en-US" sz="1600" spc="-5" dirty="0" smtClean="0">
                          <a:latin typeface="Carlito"/>
                          <a:cs typeface="Carlito"/>
                        </a:rPr>
                        <a:t>4</a:t>
                      </a:r>
                      <a:r>
                        <a:rPr sz="1600" spc="-5" dirty="0" smtClean="0">
                          <a:latin typeface="Carlito"/>
                          <a:cs typeface="Carlito"/>
                        </a:rPr>
                        <a:t>%</a:t>
                      </a:r>
                      <a:endParaRPr sz="1600" dirty="0">
                        <a:latin typeface="Carlito"/>
                        <a:cs typeface="Carlito"/>
                      </a:endParaRPr>
                    </a:p>
                  </a:txBody>
                  <a:tcPr marL="0" marR="0" marT="10668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r>
            </a:tbl>
          </a:graphicData>
        </a:graphic>
      </p:graphicFrame>
      <p:sp>
        <p:nvSpPr>
          <p:cNvPr id="8" name="object 8"/>
          <p:cNvSpPr/>
          <p:nvPr/>
        </p:nvSpPr>
        <p:spPr>
          <a:xfrm>
            <a:off x="277828" y="310119"/>
            <a:ext cx="1928901" cy="769520"/>
          </a:xfrm>
          <a:prstGeom prst="rect">
            <a:avLst/>
          </a:prstGeom>
          <a:blipFill>
            <a:blip r:embed="rId2" cstate="print"/>
            <a:stretch>
              <a:fillRect/>
            </a:stretch>
          </a:blipFill>
        </p:spPr>
        <p:txBody>
          <a:bodyPr wrap="square" lIns="0" tIns="0" rIns="0" bIns="0" rtlCol="0"/>
          <a:lstStyle/>
          <a:p>
            <a:endParaRPr dirty="0"/>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16</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81181" y="236184"/>
            <a:ext cx="6373940" cy="936154"/>
          </a:xfrm>
          <a:prstGeom prst="rect">
            <a:avLst/>
          </a:prstGeom>
        </p:spPr>
        <p:txBody>
          <a:bodyPr vert="horz" wrap="square" lIns="0" tIns="12700" rIns="0" bIns="0" rtlCol="0">
            <a:spAutoFit/>
          </a:bodyPr>
          <a:lstStyle/>
          <a:p>
            <a:pPr marL="12700" algn="ctr">
              <a:lnSpc>
                <a:spcPct val="100000"/>
              </a:lnSpc>
              <a:spcBef>
                <a:spcPts val="100"/>
              </a:spcBef>
            </a:pPr>
            <a:r>
              <a:rPr spc="-5" dirty="0"/>
              <a:t>Fidelity Scores by </a:t>
            </a:r>
            <a:r>
              <a:rPr spc="-5" dirty="0" smtClean="0"/>
              <a:t>Key</a:t>
            </a:r>
            <a:r>
              <a:rPr spc="-85" dirty="0" smtClean="0"/>
              <a:t> </a:t>
            </a:r>
            <a:r>
              <a:rPr spc="-5" dirty="0" smtClean="0"/>
              <a:t>Element</a:t>
            </a:r>
            <a:r>
              <a:rPr lang="en-US" spc="-5" dirty="0"/>
              <a:t/>
            </a:r>
            <a:br>
              <a:rPr lang="en-US" spc="-5" dirty="0"/>
            </a:br>
            <a:r>
              <a:rPr lang="en-US" sz="2400" spc="-5" dirty="0" smtClean="0"/>
              <a:t>2021 vs 2020</a:t>
            </a:r>
            <a:endParaRPr sz="2400" spc="-5" dirty="0"/>
          </a:p>
        </p:txBody>
      </p:sp>
      <p:sp>
        <p:nvSpPr>
          <p:cNvPr id="5" name="object 5"/>
          <p:cNvSpPr/>
          <p:nvPr/>
        </p:nvSpPr>
        <p:spPr>
          <a:xfrm>
            <a:off x="306403" y="519595"/>
            <a:ext cx="1928901" cy="769519"/>
          </a:xfrm>
          <a:prstGeom prst="rect">
            <a:avLst/>
          </a:prstGeom>
          <a:blipFill>
            <a:blip r:embed="rId2" cstate="print"/>
            <a:stretch>
              <a:fillRect/>
            </a:stretch>
          </a:blipFill>
        </p:spPr>
        <p:txBody>
          <a:bodyPr wrap="square" lIns="0" tIns="0" rIns="0" bIns="0" rtlCol="0"/>
          <a:lstStyle/>
          <a:p>
            <a:endParaRPr dirty="0"/>
          </a:p>
        </p:txBody>
      </p:sp>
      <p:graphicFrame>
        <p:nvGraphicFramePr>
          <p:cNvPr id="13" name="Chart 12"/>
          <p:cNvGraphicFramePr/>
          <p:nvPr>
            <p:extLst>
              <p:ext uri="{D42A27DB-BD31-4B8C-83A1-F6EECF244321}">
                <p14:modId xmlns:p14="http://schemas.microsoft.com/office/powerpoint/2010/main" val="1941301584"/>
              </p:ext>
            </p:extLst>
          </p:nvPr>
        </p:nvGraphicFramePr>
        <p:xfrm>
          <a:off x="762000" y="1397000"/>
          <a:ext cx="7620000" cy="5080000"/>
        </p:xfrm>
        <a:graphic>
          <a:graphicData uri="http://schemas.openxmlformats.org/drawingml/2006/chart">
            <c:chart xmlns:c="http://schemas.openxmlformats.org/drawingml/2006/chart" xmlns:r="http://schemas.openxmlformats.org/officeDocument/2006/relationships" r:id="rId3"/>
          </a:graphicData>
        </a:graphic>
      </p:graphicFrame>
      <p:sp>
        <p:nvSpPr>
          <p:cNvPr id="14" name="object 3"/>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5" name="TextBox 14"/>
          <p:cNvSpPr txBox="1"/>
          <p:nvPr/>
        </p:nvSpPr>
        <p:spPr>
          <a:xfrm>
            <a:off x="8578269" y="6564948"/>
            <a:ext cx="565731" cy="381000"/>
          </a:xfrm>
          <a:prstGeom prst="rect">
            <a:avLst/>
          </a:prstGeom>
          <a:noFill/>
        </p:spPr>
        <p:txBody>
          <a:bodyPr wrap="square" rtlCol="0">
            <a:spAutoFit/>
          </a:bodyPr>
          <a:lstStyle/>
          <a:p>
            <a:r>
              <a:rPr lang="en-US" dirty="0" smtClean="0">
                <a:solidFill>
                  <a:schemeClr val="bg1"/>
                </a:solidFill>
                <a:latin typeface="Carlito"/>
              </a:rPr>
              <a:t>17</a:t>
            </a:r>
            <a:endParaRPr lang="en-US" dirty="0">
              <a:solidFill>
                <a:schemeClr val="bg1"/>
              </a:solidFill>
              <a:latin typeface="Carlito"/>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8" name="object 8"/>
          <p:cNvSpPr txBox="1">
            <a:spLocks noGrp="1"/>
          </p:cNvSpPr>
          <p:nvPr>
            <p:ph type="title"/>
          </p:nvPr>
        </p:nvSpPr>
        <p:spPr>
          <a:xfrm>
            <a:off x="280123" y="-59690"/>
            <a:ext cx="8515446" cy="1500840"/>
          </a:xfrm>
          <a:prstGeom prst="rect">
            <a:avLst/>
          </a:prstGeom>
        </p:spPr>
        <p:txBody>
          <a:bodyPr vert="horz" wrap="square" lIns="0" tIns="297605" rIns="0" bIns="0" rtlCol="0">
            <a:spAutoFit/>
          </a:bodyPr>
          <a:lstStyle/>
          <a:p>
            <a:pPr marL="328930" marR="5080" indent="348615" algn="ctr"/>
            <a:r>
              <a:rPr sz="2600" dirty="0"/>
              <a:t>Scores </a:t>
            </a:r>
            <a:r>
              <a:rPr lang="en-US" sz="2600" spc="-5" dirty="0" smtClean="0"/>
              <a:t>did not vary significantly </a:t>
            </a:r>
            <a:r>
              <a:rPr lang="en-US" sz="2600" spc="5" dirty="0" smtClean="0"/>
              <a:t>between</a:t>
            </a:r>
            <a:r>
              <a:rPr sz="2600" spc="5" dirty="0" smtClean="0"/>
              <a:t> </a:t>
            </a:r>
            <a:r>
              <a:rPr lang="en-US" sz="2600" spc="5" dirty="0" smtClean="0"/>
              <a:t>the two survey completion methods: </a:t>
            </a:r>
            <a:r>
              <a:rPr sz="2600" spc="-5" dirty="0" smtClean="0"/>
              <a:t>completed </a:t>
            </a:r>
            <a:r>
              <a:rPr lang="en-US" sz="2600" spc="-5" dirty="0" smtClean="0"/>
              <a:t>via the phone </a:t>
            </a:r>
            <a:r>
              <a:rPr sz="2600" dirty="0" smtClean="0"/>
              <a:t>by </a:t>
            </a:r>
            <a:r>
              <a:rPr sz="2600" spc="5" dirty="0" smtClean="0"/>
              <a:t>an</a:t>
            </a:r>
            <a:r>
              <a:rPr sz="2600" spc="-45" dirty="0" smtClean="0"/>
              <a:t> </a:t>
            </a:r>
            <a:r>
              <a:rPr sz="2600" spc="-5" dirty="0" smtClean="0"/>
              <a:t>interviewer</a:t>
            </a:r>
            <a:r>
              <a:rPr lang="en-US" sz="2600" spc="-5" dirty="0" smtClean="0"/>
              <a:t> or by the caregiver via email/mail</a:t>
            </a:r>
            <a:endParaRPr sz="2600" dirty="0"/>
          </a:p>
        </p:txBody>
      </p:sp>
      <p:sp>
        <p:nvSpPr>
          <p:cNvPr id="10" name="object 10"/>
          <p:cNvSpPr txBox="1">
            <a:spLocks noGrp="1"/>
          </p:cNvSpPr>
          <p:nvPr>
            <p:ph type="sldNum" sz="quarter" idx="7"/>
          </p:nvPr>
        </p:nvSpPr>
        <p:spPr>
          <a:xfrm>
            <a:off x="8724247" y="6693356"/>
            <a:ext cx="307975" cy="230832"/>
          </a:xfrm>
          <a:prstGeom prst="rect">
            <a:avLst/>
          </a:prstGeom>
        </p:spPr>
        <p:txBody>
          <a:bodyPr vert="horz" wrap="square" lIns="0" tIns="0" rIns="0" bIns="0" rtlCol="0">
            <a:spAutoFit/>
          </a:bodyPr>
          <a:lstStyle/>
          <a:p>
            <a:pPr marL="38100">
              <a:lnSpc>
                <a:spcPts val="1810"/>
              </a:lnSpc>
            </a:pPr>
            <a:r>
              <a:rPr lang="en-US" dirty="0" smtClean="0"/>
              <a:t>18</a:t>
            </a:r>
            <a:endParaRPr dirty="0"/>
          </a:p>
        </p:txBody>
      </p:sp>
      <p:graphicFrame>
        <p:nvGraphicFramePr>
          <p:cNvPr id="12" name="Chart 11"/>
          <p:cNvGraphicFramePr/>
          <p:nvPr>
            <p:extLst>
              <p:ext uri="{D42A27DB-BD31-4B8C-83A1-F6EECF244321}">
                <p14:modId xmlns:p14="http://schemas.microsoft.com/office/powerpoint/2010/main" val="1364452163"/>
              </p:ext>
            </p:extLst>
          </p:nvPr>
        </p:nvGraphicFramePr>
        <p:xfrm>
          <a:off x="685800" y="1752600"/>
          <a:ext cx="7772400" cy="4267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34447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7" name="object 7"/>
          <p:cNvSpPr txBox="1">
            <a:spLocks noGrp="1"/>
          </p:cNvSpPr>
          <p:nvPr>
            <p:ph type="title"/>
          </p:nvPr>
        </p:nvSpPr>
        <p:spPr>
          <a:xfrm>
            <a:off x="3094748" y="457200"/>
            <a:ext cx="5211052" cy="695960"/>
          </a:xfrm>
          <a:prstGeom prst="rect">
            <a:avLst/>
          </a:prstGeom>
        </p:spPr>
        <p:txBody>
          <a:bodyPr vert="horz" wrap="square" lIns="0" tIns="12700" rIns="0" bIns="0" rtlCol="0">
            <a:spAutoFit/>
          </a:bodyPr>
          <a:lstStyle/>
          <a:p>
            <a:pPr marL="12700">
              <a:lnSpc>
                <a:spcPct val="100000"/>
              </a:lnSpc>
              <a:spcBef>
                <a:spcPts val="100"/>
              </a:spcBef>
            </a:pPr>
            <a:r>
              <a:rPr sz="4400" spc="-5" dirty="0"/>
              <a:t>Total</a:t>
            </a:r>
            <a:r>
              <a:rPr sz="4400" spc="-90" dirty="0"/>
              <a:t> </a:t>
            </a:r>
            <a:r>
              <a:rPr sz="4400" spc="-5" dirty="0"/>
              <a:t>Fidelity</a:t>
            </a:r>
            <a:endParaRPr sz="4400" dirty="0"/>
          </a:p>
        </p:txBody>
      </p:sp>
      <p:sp>
        <p:nvSpPr>
          <p:cNvPr id="9" name="object 9"/>
          <p:cNvSpPr/>
          <p:nvPr/>
        </p:nvSpPr>
        <p:spPr>
          <a:xfrm>
            <a:off x="277828" y="310119"/>
            <a:ext cx="1928901" cy="769520"/>
          </a:xfrm>
          <a:prstGeom prst="rect">
            <a:avLst/>
          </a:prstGeom>
          <a:blipFill>
            <a:blip r:embed="rId2" cstate="print"/>
            <a:stretch>
              <a:fillRect/>
            </a:stretch>
          </a:blipFill>
        </p:spPr>
        <p:txBody>
          <a:bodyPr wrap="square" lIns="0" tIns="0" rIns="0" bIns="0" rtlCol="0"/>
          <a:lstStyle/>
          <a:p>
            <a:endParaRPr dirty="0"/>
          </a:p>
        </p:txBody>
      </p:sp>
      <p:graphicFrame>
        <p:nvGraphicFramePr>
          <p:cNvPr id="12" name="Chart 11"/>
          <p:cNvGraphicFramePr/>
          <p:nvPr>
            <p:extLst>
              <p:ext uri="{D42A27DB-BD31-4B8C-83A1-F6EECF244321}">
                <p14:modId xmlns:p14="http://schemas.microsoft.com/office/powerpoint/2010/main" val="3179943454"/>
              </p:ext>
            </p:extLst>
          </p:nvPr>
        </p:nvGraphicFramePr>
        <p:xfrm>
          <a:off x="381000" y="1610673"/>
          <a:ext cx="8559782" cy="4812896"/>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p:cNvSpPr txBox="1"/>
          <p:nvPr/>
        </p:nvSpPr>
        <p:spPr>
          <a:xfrm rot="16200000">
            <a:off x="-313200" y="3637539"/>
            <a:ext cx="1182055" cy="307777"/>
          </a:xfrm>
          <a:prstGeom prst="rect">
            <a:avLst/>
          </a:prstGeom>
          <a:noFill/>
        </p:spPr>
        <p:txBody>
          <a:bodyPr wrap="none" rtlCol="0">
            <a:spAutoFit/>
          </a:bodyPr>
          <a:lstStyle/>
          <a:p>
            <a:r>
              <a:rPr lang="en-US" sz="1400" b="1" dirty="0" smtClean="0"/>
              <a:t>Fidelity Score</a:t>
            </a:r>
            <a:endParaRPr lang="en-US" sz="1400" b="1" dirty="0"/>
          </a:p>
        </p:txBody>
      </p:sp>
      <p:sp>
        <p:nvSpPr>
          <p:cNvPr id="14" name="TextBox 13"/>
          <p:cNvSpPr txBox="1"/>
          <p:nvPr/>
        </p:nvSpPr>
        <p:spPr>
          <a:xfrm>
            <a:off x="8578269" y="6570872"/>
            <a:ext cx="565731" cy="369332"/>
          </a:xfrm>
          <a:prstGeom prst="rect">
            <a:avLst/>
          </a:prstGeom>
          <a:noFill/>
        </p:spPr>
        <p:txBody>
          <a:bodyPr wrap="square" rtlCol="0">
            <a:spAutoFit/>
          </a:bodyPr>
          <a:lstStyle/>
          <a:p>
            <a:r>
              <a:rPr lang="en-US" dirty="0" smtClean="0">
                <a:solidFill>
                  <a:schemeClr val="bg1"/>
                </a:solidFill>
                <a:latin typeface="Carlito"/>
              </a:rPr>
              <a:t>19</a:t>
            </a:r>
            <a:endParaRPr lang="en-US" dirty="0">
              <a:solidFill>
                <a:schemeClr val="bg1"/>
              </a:solidFill>
              <a:latin typeface="Carlito"/>
            </a:endParaRPr>
          </a:p>
        </p:txBody>
      </p:sp>
    </p:spTree>
    <p:extLst>
      <p:ext uri="{BB962C8B-B14F-4D97-AF65-F5344CB8AC3E}">
        <p14:creationId xmlns:p14="http://schemas.microsoft.com/office/powerpoint/2010/main" val="3482596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76200" y="1393687"/>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7" name="object 7"/>
          <p:cNvSpPr txBox="1">
            <a:spLocks noGrp="1"/>
          </p:cNvSpPr>
          <p:nvPr>
            <p:ph type="title"/>
          </p:nvPr>
        </p:nvSpPr>
        <p:spPr>
          <a:xfrm>
            <a:off x="0" y="-44278"/>
            <a:ext cx="9144000" cy="1389321"/>
          </a:xfrm>
          <a:prstGeom prst="rect">
            <a:avLst/>
          </a:prstGeom>
        </p:spPr>
        <p:txBody>
          <a:bodyPr vert="horz" wrap="square" lIns="0" tIns="410685" rIns="0" bIns="0" rtlCol="0">
            <a:spAutoFit/>
          </a:bodyPr>
          <a:lstStyle/>
          <a:p>
            <a:pPr marL="981710" marR="5080" indent="-878840">
              <a:lnSpc>
                <a:spcPts val="3820"/>
              </a:lnSpc>
              <a:spcBef>
                <a:spcPts val="240"/>
              </a:spcBef>
            </a:pPr>
            <a:r>
              <a:rPr sz="3200" spc="-10" dirty="0"/>
              <a:t>Most </a:t>
            </a:r>
            <a:r>
              <a:rPr sz="3200" spc="-5" dirty="0"/>
              <a:t>respondents report basic </a:t>
            </a:r>
            <a:r>
              <a:rPr sz="3200" spc="-10" dirty="0"/>
              <a:t>characteristics </a:t>
            </a:r>
            <a:r>
              <a:rPr sz="3200" spc="-5" dirty="0"/>
              <a:t>of  Wraparound occurred during</a:t>
            </a:r>
            <a:r>
              <a:rPr sz="3200" spc="-30" dirty="0"/>
              <a:t> </a:t>
            </a:r>
            <a:r>
              <a:rPr sz="3200" spc="-5" dirty="0"/>
              <a:t>services</a:t>
            </a:r>
            <a:endParaRPr sz="3200" dirty="0"/>
          </a:p>
        </p:txBody>
      </p:sp>
      <p:graphicFrame>
        <p:nvGraphicFramePr>
          <p:cNvPr id="14" name="Chart 13"/>
          <p:cNvGraphicFramePr/>
          <p:nvPr>
            <p:extLst>
              <p:ext uri="{D42A27DB-BD31-4B8C-83A1-F6EECF244321}">
                <p14:modId xmlns:p14="http://schemas.microsoft.com/office/powerpoint/2010/main" val="3763581987"/>
              </p:ext>
            </p:extLst>
          </p:nvPr>
        </p:nvGraphicFramePr>
        <p:xfrm>
          <a:off x="152400" y="1571372"/>
          <a:ext cx="8915399" cy="4958040"/>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Box 15"/>
          <p:cNvSpPr txBox="1"/>
          <p:nvPr/>
        </p:nvSpPr>
        <p:spPr>
          <a:xfrm>
            <a:off x="8559782" y="6570872"/>
            <a:ext cx="762000" cy="369332"/>
          </a:xfrm>
          <a:prstGeom prst="rect">
            <a:avLst/>
          </a:prstGeom>
          <a:noFill/>
        </p:spPr>
        <p:txBody>
          <a:bodyPr wrap="square" rtlCol="0">
            <a:spAutoFit/>
          </a:bodyPr>
          <a:lstStyle/>
          <a:p>
            <a:r>
              <a:rPr lang="en-US" dirty="0" smtClean="0">
                <a:solidFill>
                  <a:schemeClr val="bg1"/>
                </a:solidFill>
                <a:latin typeface="Carlito"/>
              </a:rPr>
              <a:t>20</a:t>
            </a:r>
            <a:endParaRPr lang="en-US" dirty="0">
              <a:solidFill>
                <a:schemeClr val="bg1"/>
              </a:solidFill>
              <a:latin typeface="Carlito"/>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2692365" y="298970"/>
            <a:ext cx="6210547" cy="629285"/>
          </a:xfrm>
          <a:prstGeom prst="rect">
            <a:avLst/>
          </a:prstGeom>
        </p:spPr>
        <p:txBody>
          <a:bodyPr vert="horz" wrap="square" lIns="0" tIns="13970" rIns="0" bIns="0" rtlCol="0">
            <a:spAutoFit/>
          </a:bodyPr>
          <a:lstStyle/>
          <a:p>
            <a:pPr marL="12700">
              <a:lnSpc>
                <a:spcPct val="100000"/>
              </a:lnSpc>
              <a:spcBef>
                <a:spcPts val="110"/>
              </a:spcBef>
            </a:pPr>
            <a:r>
              <a:rPr sz="3950" spc="-5" dirty="0"/>
              <a:t>Item-Level</a:t>
            </a:r>
            <a:r>
              <a:rPr sz="3950" spc="-70" dirty="0"/>
              <a:t> </a:t>
            </a:r>
            <a:r>
              <a:rPr sz="3950" spc="-5" dirty="0"/>
              <a:t>Results</a:t>
            </a:r>
            <a:endParaRPr sz="3950" dirty="0"/>
          </a:p>
        </p:txBody>
      </p:sp>
      <p:sp>
        <p:nvSpPr>
          <p:cNvPr id="7" name="object 7"/>
          <p:cNvSpPr txBox="1"/>
          <p:nvPr/>
        </p:nvSpPr>
        <p:spPr>
          <a:xfrm>
            <a:off x="2012882" y="904988"/>
            <a:ext cx="6890030" cy="450850"/>
          </a:xfrm>
          <a:prstGeom prst="rect">
            <a:avLst/>
          </a:prstGeom>
        </p:spPr>
        <p:txBody>
          <a:bodyPr vert="horz" wrap="square" lIns="0" tIns="17780" rIns="0" bIns="0" rtlCol="0">
            <a:spAutoFit/>
          </a:bodyPr>
          <a:lstStyle/>
          <a:p>
            <a:pPr marL="12700">
              <a:lnSpc>
                <a:spcPct val="100000"/>
              </a:lnSpc>
              <a:spcBef>
                <a:spcPts val="140"/>
              </a:spcBef>
            </a:pPr>
            <a:r>
              <a:rPr sz="2750" i="1" spc="10" dirty="0">
                <a:solidFill>
                  <a:srgbClr val="59595B"/>
                </a:solidFill>
                <a:latin typeface="Carlito"/>
                <a:cs typeface="Carlito"/>
              </a:rPr>
              <a:t>Strengths </a:t>
            </a:r>
            <a:r>
              <a:rPr sz="2750" i="1" spc="25" dirty="0">
                <a:solidFill>
                  <a:srgbClr val="59595B"/>
                </a:solidFill>
                <a:latin typeface="Carlito"/>
                <a:cs typeface="Carlito"/>
              </a:rPr>
              <a:t>&amp; </a:t>
            </a:r>
            <a:r>
              <a:rPr sz="2750" i="1" spc="10" dirty="0">
                <a:solidFill>
                  <a:srgbClr val="59595B"/>
                </a:solidFill>
                <a:latin typeface="Carlito"/>
                <a:cs typeface="Carlito"/>
              </a:rPr>
              <a:t>Areas for</a:t>
            </a:r>
            <a:r>
              <a:rPr sz="2750" i="1" spc="-20" dirty="0">
                <a:solidFill>
                  <a:srgbClr val="59595B"/>
                </a:solidFill>
                <a:latin typeface="Carlito"/>
                <a:cs typeface="Carlito"/>
              </a:rPr>
              <a:t> </a:t>
            </a:r>
            <a:r>
              <a:rPr sz="2750" i="1" spc="10" dirty="0">
                <a:solidFill>
                  <a:srgbClr val="59595B"/>
                </a:solidFill>
                <a:latin typeface="Carlito"/>
                <a:cs typeface="Carlito"/>
              </a:rPr>
              <a:t>Improvement</a:t>
            </a:r>
            <a:endParaRPr sz="2750" dirty="0">
              <a:latin typeface="Carlito"/>
              <a:cs typeface="Carlito"/>
            </a:endParaRPr>
          </a:p>
        </p:txBody>
      </p:sp>
      <p:sp>
        <p:nvSpPr>
          <p:cNvPr id="8" name="object 8"/>
          <p:cNvSpPr txBox="1"/>
          <p:nvPr/>
        </p:nvSpPr>
        <p:spPr>
          <a:xfrm>
            <a:off x="176850" y="1847122"/>
            <a:ext cx="7167253" cy="977191"/>
          </a:xfrm>
          <a:prstGeom prst="rect">
            <a:avLst/>
          </a:prstGeom>
        </p:spPr>
        <p:txBody>
          <a:bodyPr vert="horz" wrap="square" lIns="0" tIns="96520" rIns="0" bIns="0" rtlCol="0">
            <a:spAutoFit/>
          </a:bodyPr>
          <a:lstStyle/>
          <a:p>
            <a:pPr marL="12700">
              <a:lnSpc>
                <a:spcPct val="100000"/>
              </a:lnSpc>
              <a:spcBef>
                <a:spcPts val="760"/>
              </a:spcBef>
            </a:pPr>
            <a:r>
              <a:rPr lang="en-US" sz="3200" b="1" spc="-5" dirty="0" smtClean="0">
                <a:latin typeface="Carlito"/>
                <a:cs typeface="Carlito"/>
              </a:rPr>
              <a:t>Area of Growth/Strength</a:t>
            </a:r>
            <a:r>
              <a:rPr sz="3200" b="1" spc="-5" dirty="0" smtClean="0">
                <a:latin typeface="Carlito"/>
                <a:cs typeface="Carlito"/>
              </a:rPr>
              <a:t>:</a:t>
            </a:r>
            <a:endParaRPr sz="3200" dirty="0">
              <a:latin typeface="Carlito"/>
              <a:cs typeface="Carlito"/>
            </a:endParaRPr>
          </a:p>
          <a:p>
            <a:pPr marL="12700">
              <a:lnSpc>
                <a:spcPct val="100000"/>
              </a:lnSpc>
              <a:spcBef>
                <a:spcPts val="500"/>
              </a:spcBef>
            </a:pPr>
            <a:r>
              <a:rPr lang="en-US" sz="2100" spc="-5" dirty="0" smtClean="0">
                <a:latin typeface="Carlito"/>
                <a:cs typeface="Carlito"/>
              </a:rPr>
              <a:t>Item that is at least 10% higher than others in the category </a:t>
            </a:r>
            <a:r>
              <a:rPr lang="en-US" sz="1400" spc="-5" dirty="0" smtClean="0">
                <a:latin typeface="Carlito"/>
                <a:cs typeface="Carlito"/>
              </a:rPr>
              <a:t> </a:t>
            </a:r>
            <a:endParaRPr sz="1400" dirty="0">
              <a:latin typeface="Carlito"/>
              <a:cs typeface="Carlito"/>
            </a:endParaRPr>
          </a:p>
        </p:txBody>
      </p:sp>
      <p:sp>
        <p:nvSpPr>
          <p:cNvPr id="9" name="object 9"/>
          <p:cNvSpPr txBox="1"/>
          <p:nvPr/>
        </p:nvSpPr>
        <p:spPr>
          <a:xfrm>
            <a:off x="7333593" y="2248081"/>
            <a:ext cx="1676400" cy="533400"/>
          </a:xfrm>
          <a:prstGeom prst="rect">
            <a:avLst/>
          </a:prstGeom>
          <a:ln w="38099">
            <a:solidFill>
              <a:srgbClr val="66FF33"/>
            </a:solidFill>
          </a:ln>
        </p:spPr>
        <p:txBody>
          <a:bodyPr vert="horz" wrap="square" lIns="0" tIns="0" rIns="0" bIns="0" rtlCol="0">
            <a:spAutoFit/>
          </a:bodyPr>
          <a:lstStyle/>
          <a:p>
            <a:pPr marL="216535">
              <a:lnSpc>
                <a:spcPts val="2590"/>
              </a:lnSpc>
            </a:pPr>
            <a:r>
              <a:rPr sz="2400" spc="-5" dirty="0">
                <a:latin typeface="Carlito"/>
                <a:cs typeface="Carlito"/>
              </a:rPr>
              <a:t>green</a:t>
            </a:r>
            <a:r>
              <a:rPr sz="2400" spc="-30" dirty="0">
                <a:latin typeface="Carlito"/>
                <a:cs typeface="Carlito"/>
              </a:rPr>
              <a:t> </a:t>
            </a:r>
            <a:r>
              <a:rPr sz="2400" spc="-5" dirty="0">
                <a:latin typeface="Carlito"/>
                <a:cs typeface="Carlito"/>
              </a:rPr>
              <a:t>box</a:t>
            </a:r>
            <a:endParaRPr sz="2400" dirty="0">
              <a:latin typeface="Carlito"/>
              <a:cs typeface="Carlito"/>
            </a:endParaRPr>
          </a:p>
        </p:txBody>
      </p:sp>
      <p:sp>
        <p:nvSpPr>
          <p:cNvPr id="10" name="object 10"/>
          <p:cNvSpPr txBox="1"/>
          <p:nvPr/>
        </p:nvSpPr>
        <p:spPr>
          <a:xfrm>
            <a:off x="150777" y="3833803"/>
            <a:ext cx="7014652" cy="2081339"/>
          </a:xfrm>
          <a:prstGeom prst="rect">
            <a:avLst/>
          </a:prstGeom>
        </p:spPr>
        <p:txBody>
          <a:bodyPr vert="horz" wrap="square" lIns="0" tIns="102870" rIns="0" bIns="0" rtlCol="0">
            <a:spAutoFit/>
          </a:bodyPr>
          <a:lstStyle/>
          <a:p>
            <a:pPr marL="12700">
              <a:lnSpc>
                <a:spcPct val="100000"/>
              </a:lnSpc>
              <a:spcBef>
                <a:spcPts val="810"/>
              </a:spcBef>
            </a:pPr>
            <a:r>
              <a:rPr sz="3200" b="1" spc="-10" dirty="0" smtClean="0">
                <a:latin typeface="Carlito"/>
                <a:cs typeface="Carlito"/>
              </a:rPr>
              <a:t>Area </a:t>
            </a:r>
            <a:r>
              <a:rPr sz="3200" b="1" spc="-5" dirty="0">
                <a:latin typeface="Carlito"/>
                <a:cs typeface="Carlito"/>
              </a:rPr>
              <a:t>for</a:t>
            </a:r>
            <a:r>
              <a:rPr sz="3200" b="1" spc="-15" dirty="0">
                <a:latin typeface="Carlito"/>
                <a:cs typeface="Carlito"/>
              </a:rPr>
              <a:t> </a:t>
            </a:r>
            <a:r>
              <a:rPr sz="3200" b="1" spc="-5" dirty="0">
                <a:latin typeface="Carlito"/>
                <a:cs typeface="Carlito"/>
              </a:rPr>
              <a:t>Improvement:</a:t>
            </a:r>
            <a:endParaRPr sz="3200" dirty="0">
              <a:latin typeface="Carlito"/>
              <a:cs typeface="Carlito"/>
            </a:endParaRPr>
          </a:p>
          <a:p>
            <a:pPr marL="12700">
              <a:lnSpc>
                <a:spcPct val="100000"/>
              </a:lnSpc>
              <a:spcBef>
                <a:spcPts val="530"/>
              </a:spcBef>
            </a:pPr>
            <a:r>
              <a:rPr lang="en-US" sz="2100" spc="-5" dirty="0" smtClean="0">
                <a:latin typeface="Carlito"/>
                <a:cs typeface="Carlito"/>
              </a:rPr>
              <a:t>Item that is at least 10% lower than others in the category</a:t>
            </a:r>
          </a:p>
          <a:p>
            <a:pPr marL="12700">
              <a:lnSpc>
                <a:spcPct val="100000"/>
              </a:lnSpc>
              <a:spcBef>
                <a:spcPts val="530"/>
              </a:spcBef>
            </a:pPr>
            <a:endParaRPr lang="en-US" spc="-5" dirty="0">
              <a:latin typeface="Carlito"/>
              <a:cs typeface="Carlito"/>
            </a:endParaRPr>
          </a:p>
          <a:p>
            <a:pPr marL="12700">
              <a:lnSpc>
                <a:spcPct val="100000"/>
              </a:lnSpc>
            </a:pPr>
            <a:r>
              <a:rPr lang="en-US" sz="2100" spc="-5" dirty="0" smtClean="0">
                <a:latin typeface="Carlito"/>
                <a:cs typeface="Carlito"/>
              </a:rPr>
              <a:t>A decrease of at least 5% from 2020</a:t>
            </a:r>
          </a:p>
          <a:p>
            <a:pPr marL="12700">
              <a:lnSpc>
                <a:spcPct val="100000"/>
              </a:lnSpc>
              <a:spcBef>
                <a:spcPts val="530"/>
              </a:spcBef>
            </a:pPr>
            <a:endParaRPr sz="2100" dirty="0">
              <a:latin typeface="Carlito"/>
              <a:cs typeface="Carlito"/>
            </a:endParaRPr>
          </a:p>
        </p:txBody>
      </p:sp>
      <p:sp>
        <p:nvSpPr>
          <p:cNvPr id="11" name="object 11"/>
          <p:cNvSpPr txBox="1"/>
          <p:nvPr/>
        </p:nvSpPr>
        <p:spPr>
          <a:xfrm>
            <a:off x="7357241" y="4212946"/>
            <a:ext cx="1676400" cy="533400"/>
          </a:xfrm>
          <a:prstGeom prst="rect">
            <a:avLst/>
          </a:prstGeom>
          <a:ln w="38099">
            <a:solidFill>
              <a:srgbClr val="FF0000"/>
            </a:solidFill>
          </a:ln>
        </p:spPr>
        <p:txBody>
          <a:bodyPr vert="horz" wrap="square" lIns="0" tIns="0" rIns="0" bIns="0" rtlCol="0">
            <a:spAutoFit/>
          </a:bodyPr>
          <a:lstStyle/>
          <a:p>
            <a:pPr marL="349885">
              <a:lnSpc>
                <a:spcPts val="2665"/>
              </a:lnSpc>
            </a:pPr>
            <a:r>
              <a:rPr sz="2400" spc="-5" dirty="0">
                <a:latin typeface="Carlito"/>
                <a:cs typeface="Carlito"/>
              </a:rPr>
              <a:t>red</a:t>
            </a:r>
            <a:r>
              <a:rPr sz="2400" spc="-20" dirty="0">
                <a:latin typeface="Carlito"/>
                <a:cs typeface="Carlito"/>
              </a:rPr>
              <a:t> </a:t>
            </a:r>
            <a:r>
              <a:rPr sz="2400" spc="-5" dirty="0">
                <a:latin typeface="Carlito"/>
                <a:cs typeface="Carlito"/>
              </a:rPr>
              <a:t>box</a:t>
            </a:r>
            <a:endParaRPr sz="2400" dirty="0">
              <a:latin typeface="Carlito"/>
              <a:cs typeface="Carlito"/>
            </a:endParaRPr>
          </a:p>
        </p:txBody>
      </p:sp>
      <p:sp>
        <p:nvSpPr>
          <p:cNvPr id="12" name="object 12"/>
          <p:cNvSpPr/>
          <p:nvPr/>
        </p:nvSpPr>
        <p:spPr>
          <a:xfrm>
            <a:off x="19049" y="40142"/>
            <a:ext cx="2133595" cy="973720"/>
          </a:xfrm>
          <a:prstGeom prst="rect">
            <a:avLst/>
          </a:prstGeom>
          <a:blipFill>
            <a:blip r:embed="rId3" cstate="print"/>
            <a:stretch>
              <a:fillRect/>
            </a:stretch>
          </a:blipFill>
        </p:spPr>
        <p:txBody>
          <a:bodyPr wrap="square" lIns="0" tIns="0" rIns="0" bIns="0" rtlCol="0"/>
          <a:lstStyle/>
          <a:p>
            <a:endParaRPr dirty="0"/>
          </a:p>
        </p:txBody>
      </p:sp>
      <p:sp>
        <p:nvSpPr>
          <p:cNvPr id="14" name="object 14"/>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21</a:t>
            </a:r>
            <a:endParaRPr dirty="0"/>
          </a:p>
        </p:txBody>
      </p:sp>
      <p:sp>
        <p:nvSpPr>
          <p:cNvPr id="2" name="Up Arrow 1"/>
          <p:cNvSpPr/>
          <p:nvPr/>
        </p:nvSpPr>
        <p:spPr>
          <a:xfrm>
            <a:off x="7701765" y="3076559"/>
            <a:ext cx="304800" cy="457200"/>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a:off x="7701765" y="5122802"/>
            <a:ext cx="316893" cy="457200"/>
          </a:xfrm>
          <a:prstGeom prst="down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150777" y="3117187"/>
            <a:ext cx="4584268" cy="415498"/>
          </a:xfrm>
          <a:prstGeom prst="rect">
            <a:avLst/>
          </a:prstGeom>
        </p:spPr>
        <p:txBody>
          <a:bodyPr wrap="none">
            <a:spAutoFit/>
          </a:bodyPr>
          <a:lstStyle/>
          <a:p>
            <a:pPr marL="12700">
              <a:lnSpc>
                <a:spcPct val="100000"/>
              </a:lnSpc>
            </a:pPr>
            <a:r>
              <a:rPr lang="en-US" sz="2100" spc="-5" dirty="0">
                <a:latin typeface="Carlito"/>
                <a:cs typeface="Carlito"/>
              </a:rPr>
              <a:t>An increase of at least 5% from </a:t>
            </a:r>
            <a:r>
              <a:rPr lang="en-US" sz="2100" spc="-5" dirty="0" smtClean="0">
                <a:latin typeface="Carlito"/>
                <a:cs typeface="Carlito"/>
              </a:rPr>
              <a:t>2020</a:t>
            </a:r>
            <a:endParaRPr lang="en-US" sz="2100" spc="-5" dirty="0">
              <a:latin typeface="Carlito"/>
              <a:cs typeface="Carli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2</a:t>
            </a:r>
            <a:endParaRPr sz="1400" dirty="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3048000" y="477009"/>
            <a:ext cx="2624777" cy="695960"/>
          </a:xfrm>
          <a:prstGeom prst="rect">
            <a:avLst/>
          </a:prstGeom>
        </p:spPr>
        <p:txBody>
          <a:bodyPr vert="horz" wrap="square" lIns="0" tIns="12700" rIns="0" bIns="0" rtlCol="0">
            <a:spAutoFit/>
          </a:bodyPr>
          <a:lstStyle/>
          <a:p>
            <a:pPr marL="12700">
              <a:lnSpc>
                <a:spcPct val="100000"/>
              </a:lnSpc>
              <a:spcBef>
                <a:spcPts val="100"/>
              </a:spcBef>
            </a:pPr>
            <a:r>
              <a:rPr sz="4400" spc="-5" dirty="0"/>
              <a:t>Agenda</a:t>
            </a:r>
            <a:endParaRPr sz="4400" dirty="0"/>
          </a:p>
        </p:txBody>
      </p:sp>
      <p:sp>
        <p:nvSpPr>
          <p:cNvPr id="8" name="object 8"/>
          <p:cNvSpPr txBox="1"/>
          <p:nvPr/>
        </p:nvSpPr>
        <p:spPr>
          <a:xfrm>
            <a:off x="8658207" y="6656024"/>
            <a:ext cx="192405" cy="254000"/>
          </a:xfrm>
          <a:prstGeom prst="rect">
            <a:avLst/>
          </a:prstGeom>
        </p:spPr>
        <p:txBody>
          <a:bodyPr vert="horz" wrap="square" lIns="0" tIns="0" rIns="0" bIns="0" rtlCol="0">
            <a:spAutoFit/>
          </a:bodyPr>
          <a:lstStyle/>
          <a:p>
            <a:pPr marL="38100">
              <a:lnSpc>
                <a:spcPts val="1810"/>
              </a:lnSpc>
            </a:pPr>
            <a:fld id="{81D60167-4931-47E6-BA6A-407CBD079E47}" type="slidenum">
              <a:rPr sz="1800" dirty="0">
                <a:solidFill>
                  <a:srgbClr val="FFFFFF"/>
                </a:solidFill>
                <a:latin typeface="Carlito"/>
                <a:cs typeface="Carlito"/>
              </a:rPr>
              <a:t>2</a:t>
            </a:fld>
            <a:endParaRPr sz="1800" dirty="0">
              <a:latin typeface="Carlito"/>
              <a:cs typeface="Carlito"/>
            </a:endParaRPr>
          </a:p>
        </p:txBody>
      </p:sp>
      <p:sp>
        <p:nvSpPr>
          <p:cNvPr id="7" name="object 7"/>
          <p:cNvSpPr txBox="1"/>
          <p:nvPr/>
        </p:nvSpPr>
        <p:spPr>
          <a:xfrm>
            <a:off x="609465" y="1641882"/>
            <a:ext cx="6296660" cy="3745256"/>
          </a:xfrm>
          <a:prstGeom prst="rect">
            <a:avLst/>
          </a:prstGeom>
        </p:spPr>
        <p:txBody>
          <a:bodyPr vert="horz" wrap="square" lIns="0" tIns="97155" rIns="0" bIns="0" rtlCol="0">
            <a:spAutoFit/>
          </a:bodyPr>
          <a:lstStyle/>
          <a:p>
            <a:pPr marL="276225" indent="-264160">
              <a:lnSpc>
                <a:spcPct val="100000"/>
              </a:lnSpc>
              <a:spcBef>
                <a:spcPts val="765"/>
              </a:spcBef>
              <a:buSzPct val="129687"/>
              <a:buFont typeface="Arial"/>
              <a:buChar char="•"/>
              <a:tabLst>
                <a:tab pos="276860" algn="l"/>
              </a:tabLst>
            </a:pPr>
            <a:r>
              <a:rPr sz="3200" spc="-10" dirty="0" smtClean="0">
                <a:latin typeface="Carlito"/>
                <a:cs typeface="Carlito"/>
              </a:rPr>
              <a:t>Introductions</a:t>
            </a:r>
            <a:endParaRPr lang="en-US" sz="3200" spc="-10" dirty="0" smtClean="0">
              <a:latin typeface="Carlito"/>
              <a:cs typeface="Carlito"/>
            </a:endParaRPr>
          </a:p>
          <a:p>
            <a:pPr marL="276225" indent="-264160">
              <a:lnSpc>
                <a:spcPct val="100000"/>
              </a:lnSpc>
              <a:spcBef>
                <a:spcPts val="1785"/>
              </a:spcBef>
              <a:buSzPct val="129687"/>
              <a:buFont typeface="Arial"/>
              <a:buChar char="•"/>
              <a:tabLst>
                <a:tab pos="276860" algn="l"/>
              </a:tabLst>
            </a:pPr>
            <a:r>
              <a:rPr sz="3200" spc="-10" dirty="0" smtClean="0">
                <a:latin typeface="Carlito"/>
                <a:cs typeface="Carlito"/>
              </a:rPr>
              <a:t>Review </a:t>
            </a:r>
            <a:r>
              <a:rPr sz="3200" spc="-10" dirty="0">
                <a:latin typeface="Carlito"/>
                <a:cs typeface="Carlito"/>
              </a:rPr>
              <a:t>Massachusetts </a:t>
            </a:r>
            <a:r>
              <a:rPr sz="3200" spc="-5" dirty="0">
                <a:latin typeface="Carlito"/>
                <a:cs typeface="Carlito"/>
              </a:rPr>
              <a:t>fidelity</a:t>
            </a:r>
            <a:r>
              <a:rPr sz="3200" spc="-45" dirty="0">
                <a:latin typeface="Carlito"/>
                <a:cs typeface="Carlito"/>
              </a:rPr>
              <a:t> </a:t>
            </a:r>
            <a:r>
              <a:rPr sz="3200" spc="-5" dirty="0">
                <a:latin typeface="Carlito"/>
                <a:cs typeface="Carlito"/>
              </a:rPr>
              <a:t>data</a:t>
            </a:r>
            <a:endParaRPr sz="3200" dirty="0">
              <a:latin typeface="Carlito"/>
              <a:cs typeface="Carlito"/>
            </a:endParaRPr>
          </a:p>
          <a:p>
            <a:pPr marL="276225" indent="-264160">
              <a:lnSpc>
                <a:spcPct val="100000"/>
              </a:lnSpc>
              <a:spcBef>
                <a:spcPts val="1785"/>
              </a:spcBef>
              <a:buSzPct val="129687"/>
              <a:buFont typeface="Arial"/>
              <a:buChar char="•"/>
              <a:tabLst>
                <a:tab pos="276860" algn="l"/>
              </a:tabLst>
            </a:pPr>
            <a:r>
              <a:rPr sz="3200" spc="-10" dirty="0">
                <a:latin typeface="Carlito"/>
                <a:cs typeface="Carlito"/>
              </a:rPr>
              <a:t>Implications </a:t>
            </a:r>
            <a:r>
              <a:rPr sz="3200" dirty="0">
                <a:latin typeface="Carlito"/>
                <a:cs typeface="Carlito"/>
              </a:rPr>
              <a:t>and</a:t>
            </a:r>
            <a:r>
              <a:rPr sz="3200" spc="-50" dirty="0">
                <a:latin typeface="Carlito"/>
                <a:cs typeface="Carlito"/>
              </a:rPr>
              <a:t> </a:t>
            </a:r>
            <a:r>
              <a:rPr sz="3200" spc="-5" dirty="0">
                <a:latin typeface="Carlito"/>
                <a:cs typeface="Carlito"/>
              </a:rPr>
              <a:t>recommendations</a:t>
            </a:r>
            <a:endParaRPr sz="3200" dirty="0">
              <a:latin typeface="Carlito"/>
              <a:cs typeface="Carlito"/>
            </a:endParaRPr>
          </a:p>
          <a:p>
            <a:pPr marL="276225" indent="-264160">
              <a:lnSpc>
                <a:spcPct val="100000"/>
              </a:lnSpc>
              <a:spcBef>
                <a:spcPts val="1785"/>
              </a:spcBef>
              <a:buSzPct val="129687"/>
              <a:buFont typeface="Arial"/>
              <a:buChar char="•"/>
              <a:tabLst>
                <a:tab pos="276860" algn="l"/>
              </a:tabLst>
            </a:pPr>
            <a:r>
              <a:rPr sz="3200" spc="-5" dirty="0">
                <a:latin typeface="Carlito"/>
                <a:cs typeface="Carlito"/>
              </a:rPr>
              <a:t>Appendices</a:t>
            </a:r>
            <a:endParaRPr sz="3200" dirty="0">
              <a:latin typeface="Carlito"/>
              <a:cs typeface="Carlito"/>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14261" y="6640032"/>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aphicFrame>
        <p:nvGraphicFramePr>
          <p:cNvPr id="8" name="object 8"/>
          <p:cNvGraphicFramePr>
            <a:graphicFrameLocks noGrp="1"/>
          </p:cNvGraphicFramePr>
          <p:nvPr>
            <p:extLst>
              <p:ext uri="{D42A27DB-BD31-4B8C-83A1-F6EECF244321}">
                <p14:modId xmlns:p14="http://schemas.microsoft.com/office/powerpoint/2010/main" val="564886273"/>
              </p:ext>
            </p:extLst>
          </p:nvPr>
        </p:nvGraphicFramePr>
        <p:xfrm>
          <a:off x="95252" y="1670081"/>
          <a:ext cx="8972548" cy="4138956"/>
        </p:xfrm>
        <a:graphic>
          <a:graphicData uri="http://schemas.openxmlformats.org/drawingml/2006/table">
            <a:tbl>
              <a:tblPr firstRow="1" bandRow="1">
                <a:tableStyleId>{2D5ABB26-0587-4C30-8999-92F81FD0307C}</a:tableStyleId>
              </a:tblPr>
              <a:tblGrid>
                <a:gridCol w="3244007"/>
                <a:gridCol w="775541"/>
                <a:gridCol w="838200"/>
                <a:gridCol w="838200"/>
                <a:gridCol w="914400"/>
                <a:gridCol w="914400"/>
                <a:gridCol w="762000"/>
                <a:gridCol w="685800"/>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2021</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r>
              <a:tr h="590848">
                <a:tc>
                  <a:txBody>
                    <a:bodyPr/>
                    <a:lstStyle/>
                    <a:p>
                      <a:pPr marL="85090" marR="371475">
                        <a:lnSpc>
                          <a:spcPct val="101600"/>
                        </a:lnSpc>
                        <a:spcBef>
                          <a:spcPts val="280"/>
                        </a:spcBef>
                      </a:pPr>
                      <a:r>
                        <a:rPr lang="en-US" sz="1300" b="0" i="0" spc="-5" baseline="0" dirty="0" smtClean="0">
                          <a:latin typeface="Carlito"/>
                          <a:cs typeface="Carlito"/>
                        </a:rPr>
                        <a:t>B2. There are people providing svcs to my child and family who are not involved in my Wraparound team</a:t>
                      </a:r>
                      <a:endParaRPr sz="1300" b="0" i="0" baseline="0" dirty="0">
                        <a:latin typeface="Carlito"/>
                        <a:cs typeface="Carlito"/>
                      </a:endParaRPr>
                    </a:p>
                  </a:txBody>
                  <a:tcPr marL="0" marR="0" marT="35560" marB="0">
                    <a:lnL w="28575"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50%</a:t>
                      </a:r>
                      <a:endParaRPr sz="1600" b="1" i="0" baseline="0" dirty="0">
                        <a:solidFill>
                          <a:schemeClr val="bg1"/>
                        </a:solidFill>
                        <a:latin typeface="Carlito"/>
                        <a:cs typeface="Carlito"/>
                      </a:endParaRPr>
                    </a:p>
                  </a:txBody>
                  <a:tcPr marL="0" marR="0" marT="0" marB="0" anchor="ctr">
                    <a:lnL w="19050"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46%</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3%</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50%</a:t>
                      </a:r>
                      <a:endParaRPr sz="1600" b="1" i="0" baseline="0" dirty="0">
                        <a:solidFill>
                          <a:schemeClr val="bg1"/>
                        </a:solidFill>
                        <a:latin typeface="Carlito"/>
                        <a:cs typeface="Carlito"/>
                      </a:endParaRPr>
                    </a:p>
                  </a:txBody>
                  <a:tcPr marL="0" marR="0" marT="0"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47%</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50000"/>
                      </a:schemeClr>
                    </a:solidFill>
                  </a:tcPr>
                </a:tc>
              </a:tr>
              <a:tr h="670960">
                <a:tc>
                  <a:txBody>
                    <a:bodyPr/>
                    <a:lstStyle/>
                    <a:p>
                      <a:pPr marL="85090" marR="156210" algn="just">
                        <a:lnSpc>
                          <a:spcPct val="101600"/>
                        </a:lnSpc>
                        <a:spcBef>
                          <a:spcPts val="285"/>
                        </a:spcBef>
                      </a:pPr>
                      <a:r>
                        <a:rPr lang="en-US" sz="1300" b="0" i="0" spc="-5" baseline="0" dirty="0" smtClean="0">
                          <a:latin typeface="Carlito"/>
                          <a:cs typeface="Carlito"/>
                        </a:rPr>
                        <a:t>B4. My wraparound team came up with creative ideas for our plan that were different than what was tried before</a:t>
                      </a:r>
                      <a:endParaRPr sz="1300" b="0" i="0" baseline="0" dirty="0">
                        <a:latin typeface="Carlito"/>
                        <a:cs typeface="Carlito"/>
                      </a:endParaRPr>
                    </a:p>
                  </a:txBody>
                  <a:tcPr marL="0" marR="0" marT="36195"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rgbClr val="D8CFE6"/>
                    </a:solidFill>
                  </a:tcPr>
                </a:tc>
                <a:tc>
                  <a:txBody>
                    <a:bodyPr/>
                    <a:lstStyle/>
                    <a:p>
                      <a:pPr algn="ctr">
                        <a:lnSpc>
                          <a:spcPct val="100000"/>
                        </a:lnSpc>
                        <a:spcBef>
                          <a:spcPts val="20"/>
                        </a:spcBef>
                      </a:pPr>
                      <a:endParaRPr sz="1950" b="1" i="0" baseline="0" dirty="0">
                        <a:solidFill>
                          <a:schemeClr val="bg1"/>
                        </a:solidFill>
                        <a:latin typeface="Times New Roman"/>
                        <a:cs typeface="Times New Roman"/>
                      </a:endParaRPr>
                    </a:p>
                    <a:p>
                      <a:pPr algn="ctr">
                        <a:lnSpc>
                          <a:spcPct val="100000"/>
                        </a:lnSpc>
                        <a:spcBef>
                          <a:spcPts val="5"/>
                        </a:spcBef>
                      </a:pPr>
                      <a:r>
                        <a:rPr lang="en-US" sz="1600" b="1" i="0" baseline="0" dirty="0" smtClean="0">
                          <a:solidFill>
                            <a:schemeClr val="bg1"/>
                          </a:solidFill>
                          <a:latin typeface="Carlito"/>
                          <a:cs typeface="Carlito"/>
                        </a:rPr>
                        <a:t>82%</a:t>
                      </a:r>
                      <a:endParaRPr sz="1600" b="1" i="0" baseline="0" dirty="0">
                        <a:solidFill>
                          <a:schemeClr val="bg1"/>
                        </a:solidFill>
                        <a:latin typeface="Carlito"/>
                        <a:cs typeface="Carlito"/>
                      </a:endParaRPr>
                    </a:p>
                  </a:txBody>
                  <a:tcPr marL="0" marR="0" marT="0" marB="2743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10%</a:t>
                      </a:r>
                      <a:endParaRPr sz="1600" b="1" i="0" baseline="0" dirty="0">
                        <a:latin typeface="Carlito"/>
                        <a:cs typeface="Carlito"/>
                      </a:endParaRPr>
                    </a:p>
                  </a:txBody>
                  <a:tcPr marL="0" marR="0" marT="0" marB="2743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9%</a:t>
                      </a:r>
                      <a:endParaRPr sz="1600" b="1" i="0" baseline="0" dirty="0">
                        <a:latin typeface="Carlito"/>
                        <a:cs typeface="Carlito"/>
                      </a:endParaRPr>
                    </a:p>
                  </a:txBody>
                  <a:tcPr marL="0" marR="0" marT="0" marB="27432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20"/>
                        </a:spcBef>
                      </a:pPr>
                      <a:endParaRPr sz="1950" b="1" i="0" baseline="0" dirty="0">
                        <a:solidFill>
                          <a:schemeClr val="bg1"/>
                        </a:solidFill>
                        <a:latin typeface="Times New Roman"/>
                        <a:cs typeface="Times New Roman"/>
                      </a:endParaRPr>
                    </a:p>
                    <a:p>
                      <a:pPr algn="ctr">
                        <a:lnSpc>
                          <a:spcPct val="100000"/>
                        </a:lnSpc>
                        <a:spcBef>
                          <a:spcPts val="5"/>
                        </a:spcBef>
                      </a:pPr>
                      <a:r>
                        <a:rPr lang="en-US" sz="1600" b="1" i="0"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0" marB="27432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10%</a:t>
                      </a:r>
                      <a:endParaRPr sz="1600" b="1" i="0" baseline="0" dirty="0">
                        <a:latin typeface="Carlito"/>
                        <a:cs typeface="Carlito"/>
                      </a:endParaRPr>
                    </a:p>
                  </a:txBody>
                  <a:tcPr marL="0" marR="0" marT="0" marB="2743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7%</a:t>
                      </a:r>
                      <a:endParaRPr sz="1600" b="1" i="0" baseline="0" dirty="0">
                        <a:latin typeface="Carlito"/>
                        <a:cs typeface="Carlito"/>
                      </a:endParaRPr>
                    </a:p>
                  </a:txBody>
                  <a:tcPr marL="0" marR="0" marT="0" marB="2743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0" marB="2743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389890">
                        <a:lnSpc>
                          <a:spcPct val="101600"/>
                        </a:lnSpc>
                        <a:spcBef>
                          <a:spcPts val="280"/>
                        </a:spcBef>
                      </a:pPr>
                      <a:r>
                        <a:rPr sz="1300" b="0" i="0" spc="-5" baseline="0" dirty="0" smtClean="0">
                          <a:latin typeface="Carlito"/>
                          <a:cs typeface="Carlito"/>
                        </a:rPr>
                        <a:t>B7</a:t>
                      </a:r>
                      <a:r>
                        <a:rPr lang="en-US" sz="1300" b="0" i="0" spc="-5" baseline="0" dirty="0" smtClean="0">
                          <a:latin typeface="Carlito"/>
                          <a:cs typeface="Carlito"/>
                        </a:rPr>
                        <a:t>. I sometimes feel like our team does not include the right people to help my child and family</a:t>
                      </a:r>
                      <a:endParaRPr sz="1300" b="0" i="0" baseline="0" dirty="0">
                        <a:latin typeface="Carlito"/>
                        <a:cs typeface="Carlito"/>
                      </a:endParaRPr>
                    </a:p>
                  </a:txBody>
                  <a:tcPr marL="0" marR="0" marT="3556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DE8F2"/>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85%</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6%</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12%</a:t>
                      </a:r>
                      <a:endParaRPr sz="1600" b="1" i="0" baseline="0" dirty="0">
                        <a:solidFill>
                          <a:schemeClr val="bg1"/>
                        </a:solidFill>
                        <a:latin typeface="Carlito"/>
                        <a:cs typeface="Carlito"/>
                      </a:endParaRPr>
                    </a:p>
                  </a:txBody>
                  <a:tcPr marL="0" marR="0" marT="0"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82%</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397510">
                        <a:lnSpc>
                          <a:spcPct val="101600"/>
                        </a:lnSpc>
                        <a:spcBef>
                          <a:spcPts val="280"/>
                        </a:spcBef>
                      </a:pPr>
                      <a:r>
                        <a:rPr sz="1300" b="0" i="0" spc="-5" baseline="0" dirty="0" smtClean="0">
                          <a:latin typeface="Carlito"/>
                          <a:cs typeface="Carlito"/>
                        </a:rPr>
                        <a:t>B15</a:t>
                      </a:r>
                      <a:r>
                        <a:rPr lang="en-US" sz="1300" b="0" i="0" spc="-5" baseline="0" dirty="0" smtClean="0">
                          <a:latin typeface="Carlito"/>
                          <a:cs typeface="Carlito"/>
                        </a:rPr>
                        <a:t>. Members of our wraparound team sometimes do not do the tasks they are assigned</a:t>
                      </a:r>
                      <a:endParaRPr sz="1300" b="0" i="0" baseline="0" dirty="0">
                        <a:latin typeface="Carlito"/>
                        <a:cs typeface="Carlito"/>
                      </a:endParaRPr>
                    </a:p>
                  </a:txBody>
                  <a:tcPr marL="0" marR="0" marT="3556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D8CFE6"/>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11%</a:t>
                      </a:r>
                      <a:endParaRPr sz="1600" b="1" i="0" baseline="0" dirty="0">
                        <a:solidFill>
                          <a:schemeClr val="bg1"/>
                        </a:solidFill>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86%</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3%</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16%</a:t>
                      </a:r>
                      <a:endParaRPr sz="1600" b="1" i="0" baseline="0" dirty="0">
                        <a:solidFill>
                          <a:schemeClr val="bg1"/>
                        </a:solidFill>
                        <a:latin typeface="Carlito"/>
                        <a:cs typeface="Carlito"/>
                      </a:endParaRPr>
                    </a:p>
                  </a:txBody>
                  <a:tcPr marL="0" marR="0" marT="0"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80%</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7">
                <a:tc>
                  <a:txBody>
                    <a:bodyPr/>
                    <a:lstStyle/>
                    <a:p>
                      <a:pPr marL="85090" marR="161290">
                        <a:lnSpc>
                          <a:spcPct val="101600"/>
                        </a:lnSpc>
                        <a:spcBef>
                          <a:spcPts val="280"/>
                        </a:spcBef>
                      </a:pPr>
                      <a:r>
                        <a:rPr sz="1300" b="0" i="0" spc="-5" baseline="0" dirty="0" smtClean="0">
                          <a:latin typeface="Carlito"/>
                          <a:cs typeface="Carlito"/>
                        </a:rPr>
                        <a:t>B22</a:t>
                      </a:r>
                      <a:r>
                        <a:rPr lang="en-US" sz="1300" b="0" i="0" spc="-5" baseline="0" dirty="0" smtClean="0">
                          <a:latin typeface="Carlito"/>
                          <a:cs typeface="Carlito"/>
                        </a:rPr>
                        <a:t>. At each team meeting, my family and I give feedback on how well Wraparound is working for us</a:t>
                      </a:r>
                      <a:endParaRPr sz="1300" b="0" i="0" baseline="0" dirty="0">
                        <a:latin typeface="Carlito"/>
                        <a:cs typeface="Carlito"/>
                      </a:endParaRPr>
                    </a:p>
                  </a:txBody>
                  <a:tcPr marL="0" marR="0" marT="3556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87%</a:t>
                      </a:r>
                      <a:endParaRPr sz="1600" b="1" i="0" baseline="0" dirty="0">
                        <a:solidFill>
                          <a:schemeClr val="bg1"/>
                        </a:solidFill>
                        <a:latin typeface="Carlito"/>
                        <a:cs typeface="Carlito"/>
                      </a:endParaRPr>
                    </a:p>
                  </a:txBody>
                  <a:tcPr marL="0" marR="0" marT="0" marB="18288" anchor="ctr">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a:t>
                      </a:r>
                      <a:endParaRPr sz="1600" b="1" i="0" baseline="0" dirty="0">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9%</a:t>
                      </a:r>
                      <a:endParaRPr sz="1600" b="1" i="0" baseline="0" dirty="0">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8EB4E3"/>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0" marB="18288"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9%</a:t>
                      </a:r>
                      <a:endParaRPr sz="1600" b="1" i="0" baseline="0" dirty="0">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a:t>
                      </a:r>
                      <a:endParaRPr sz="1600" b="1" i="0" baseline="0" dirty="0">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0" marB="1828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smtClean="0"/>
              <a:t>                 </a:t>
            </a:r>
            <a:r>
              <a:rPr sz="3950" spc="-5" dirty="0" smtClean="0"/>
              <a:t>Effective</a:t>
            </a:r>
            <a:r>
              <a:rPr sz="3950" spc="-10" dirty="0" smtClean="0"/>
              <a:t> </a:t>
            </a:r>
            <a:r>
              <a:rPr sz="3950" dirty="0"/>
              <a:t>Teamwork</a:t>
            </a:r>
          </a:p>
          <a:p>
            <a:pPr algn="ctr">
              <a:lnSpc>
                <a:spcPct val="100000"/>
              </a:lnSpc>
              <a:spcBef>
                <a:spcPts val="65"/>
              </a:spcBef>
            </a:pPr>
            <a:r>
              <a:rPr lang="en-US" sz="2400" dirty="0" smtClean="0"/>
              <a:t>                              2021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22</a:t>
            </a:r>
            <a:endParaRPr dirty="0"/>
          </a:p>
        </p:txBody>
      </p:sp>
      <p:sp>
        <p:nvSpPr>
          <p:cNvPr id="12" name="TextBox 11"/>
          <p:cNvSpPr txBox="1"/>
          <p:nvPr/>
        </p:nvSpPr>
        <p:spPr>
          <a:xfrm>
            <a:off x="3581400" y="6094534"/>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
        <p:nvSpPr>
          <p:cNvPr id="13" name="Up Arrow 12"/>
          <p:cNvSpPr/>
          <p:nvPr/>
        </p:nvSpPr>
        <p:spPr>
          <a:xfrm>
            <a:off x="8639656" y="4606871"/>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02387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2361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35131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aphicFrame>
        <p:nvGraphicFramePr>
          <p:cNvPr id="8" name="object 8"/>
          <p:cNvGraphicFramePr>
            <a:graphicFrameLocks noGrp="1"/>
          </p:cNvGraphicFramePr>
          <p:nvPr>
            <p:extLst>
              <p:ext uri="{D42A27DB-BD31-4B8C-83A1-F6EECF244321}">
                <p14:modId xmlns:p14="http://schemas.microsoft.com/office/powerpoint/2010/main" val="580410009"/>
              </p:ext>
            </p:extLst>
          </p:nvPr>
        </p:nvGraphicFramePr>
        <p:xfrm>
          <a:off x="76199" y="1484941"/>
          <a:ext cx="8991602" cy="4478999"/>
        </p:xfrm>
        <a:graphic>
          <a:graphicData uri="http://schemas.openxmlformats.org/drawingml/2006/table">
            <a:tbl>
              <a:tblPr firstRow="1" bandRow="1">
                <a:tableStyleId>{2D5ABB26-0587-4C30-8999-92F81FD0307C}</a:tableStyleId>
              </a:tblPr>
              <a:tblGrid>
                <a:gridCol w="3217178"/>
                <a:gridCol w="790335"/>
                <a:gridCol w="924810"/>
                <a:gridCol w="847743"/>
                <a:gridCol w="847743"/>
                <a:gridCol w="924810"/>
                <a:gridCol w="829382"/>
                <a:gridCol w="609601"/>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2021</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r>
              <a:tr h="590848">
                <a:tc>
                  <a:txBody>
                    <a:bodyPr/>
                    <a:lstStyle/>
                    <a:p>
                      <a:pPr marL="85090" marR="371475">
                        <a:lnSpc>
                          <a:spcPct val="101600"/>
                        </a:lnSpc>
                        <a:spcBef>
                          <a:spcPts val="280"/>
                        </a:spcBef>
                      </a:pPr>
                      <a:r>
                        <a:rPr lang="en-US" sz="1300" b="0" i="0" spc="-5" baseline="0" dirty="0" smtClean="0">
                          <a:latin typeface="Carlito"/>
                          <a:cs typeface="Carlito"/>
                        </a:rPr>
                        <a:t>B9. Being involved in wraparound has increased the support my child and family get from friends and family</a:t>
                      </a:r>
                      <a:endParaRPr sz="1300" b="0" i="0" baseline="0" dirty="0">
                        <a:latin typeface="Carlito"/>
                        <a:cs typeface="Carlito"/>
                      </a:endParaRPr>
                    </a:p>
                  </a:txBody>
                  <a:tcPr marL="0" marR="0" marT="3556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62%</a:t>
                      </a:r>
                      <a:endParaRPr sz="1600" b="1" i="0" baseline="0" dirty="0">
                        <a:solidFill>
                          <a:schemeClr val="bg1"/>
                        </a:solidFill>
                        <a:latin typeface="Carlito"/>
                        <a:cs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19%</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19%</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69%</a:t>
                      </a:r>
                      <a:endParaRPr sz="1600" b="1" i="0" baseline="0" dirty="0">
                        <a:solidFill>
                          <a:schemeClr val="bg1"/>
                        </a:solidFill>
                        <a:latin typeface="Carlito"/>
                        <a:cs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20%</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11%</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47525">
                <a:tc>
                  <a:txBody>
                    <a:bodyPr/>
                    <a:lstStyle/>
                    <a:p>
                      <a:pPr marL="85090" marR="156210" algn="just">
                        <a:lnSpc>
                          <a:spcPct val="101600"/>
                        </a:lnSpc>
                        <a:spcBef>
                          <a:spcPts val="285"/>
                        </a:spcBef>
                      </a:pPr>
                      <a:r>
                        <a:rPr lang="en-US" sz="1300" b="0" i="0" spc="-5" baseline="0" dirty="0" smtClean="0">
                          <a:latin typeface="Carlito"/>
                          <a:cs typeface="Carlito"/>
                        </a:rPr>
                        <a:t>B10. The wraparound process has helped my child and family build strong relationships with people we can count on</a:t>
                      </a:r>
                      <a:endParaRPr sz="1300" b="0" i="0" baseline="0" dirty="0">
                        <a:latin typeface="Carlito"/>
                        <a:cs typeface="Carlito"/>
                      </a:endParaRPr>
                    </a:p>
                  </a:txBody>
                  <a:tcPr marL="0" marR="0" marT="3619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nSpc>
                          <a:spcPct val="100000"/>
                        </a:lnSpc>
                        <a:spcBef>
                          <a:spcPts val="20"/>
                        </a:spcBef>
                      </a:pPr>
                      <a:endParaRPr sz="1950" b="1" i="0" baseline="0" dirty="0">
                        <a:solidFill>
                          <a:schemeClr val="bg1"/>
                        </a:solidFill>
                        <a:latin typeface="Times New Roman"/>
                        <a:cs typeface="Times New Roman"/>
                      </a:endParaRPr>
                    </a:p>
                    <a:p>
                      <a:pPr algn="ctr">
                        <a:lnSpc>
                          <a:spcPct val="100000"/>
                        </a:lnSpc>
                        <a:spcBef>
                          <a:spcPts val="5"/>
                        </a:spcBef>
                      </a:pPr>
                      <a:r>
                        <a:rPr lang="en-US" sz="1600" b="1" i="0" baseline="0" dirty="0" smtClean="0">
                          <a:solidFill>
                            <a:schemeClr val="bg1"/>
                          </a:solidFill>
                          <a:latin typeface="Carlito"/>
                          <a:cs typeface="Carlito"/>
                        </a:rPr>
                        <a:t>82%</a:t>
                      </a:r>
                      <a:endParaRPr sz="1600" b="1" i="0" baseline="0" dirty="0">
                        <a:solidFill>
                          <a:schemeClr val="bg1"/>
                        </a:solidFill>
                        <a:latin typeface="Carlito"/>
                        <a:cs typeface="Carlito"/>
                      </a:endParaRPr>
                    </a:p>
                  </a:txBody>
                  <a:tcPr marL="0" marR="0" marT="254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7%</a:t>
                      </a: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11%</a:t>
                      </a: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20"/>
                        </a:spcBef>
                      </a:pPr>
                      <a:endParaRPr sz="1950" b="1" i="0" baseline="0" dirty="0">
                        <a:solidFill>
                          <a:schemeClr val="bg1"/>
                        </a:solidFill>
                        <a:latin typeface="Times New Roman"/>
                        <a:cs typeface="Times New Roman"/>
                      </a:endParaRPr>
                    </a:p>
                    <a:p>
                      <a:pPr algn="ctr">
                        <a:lnSpc>
                          <a:spcPct val="100000"/>
                        </a:lnSpc>
                        <a:spcBef>
                          <a:spcPts val="5"/>
                        </a:spcBef>
                      </a:pPr>
                      <a:r>
                        <a:rPr lang="en-US" sz="1600" b="1" i="0"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254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12%</a:t>
                      </a: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8%</a:t>
                      </a: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389890">
                        <a:lnSpc>
                          <a:spcPct val="101600"/>
                        </a:lnSpc>
                        <a:spcBef>
                          <a:spcPts val="280"/>
                        </a:spcBef>
                      </a:pPr>
                      <a:r>
                        <a:rPr sz="1300" b="0" i="0" spc="-5" baseline="0" dirty="0" smtClean="0">
                          <a:latin typeface="Carlito"/>
                          <a:cs typeface="Carlito"/>
                        </a:rPr>
                        <a:t>B</a:t>
                      </a:r>
                      <a:r>
                        <a:rPr lang="en-US" sz="1300" b="0" i="0" spc="-5" baseline="0" dirty="0" smtClean="0">
                          <a:latin typeface="Carlito"/>
                          <a:cs typeface="Carlito"/>
                        </a:rPr>
                        <a:t>12. Our wraparound team does not include any friends, neighbors or extended family members</a:t>
                      </a:r>
                      <a:endParaRPr sz="1300" b="0" i="0" baseline="0" dirty="0">
                        <a:latin typeface="Carlito"/>
                        <a:cs typeface="Carlito"/>
                      </a:endParaRPr>
                    </a:p>
                  </a:txBody>
                  <a:tcPr marL="0" marR="0" marT="35560" marB="0">
                    <a:lnL w="28575"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62%</a:t>
                      </a:r>
                      <a:endParaRPr sz="1600" b="1" i="0" baseline="0" dirty="0">
                        <a:solidFill>
                          <a:schemeClr val="bg1"/>
                        </a:solidFill>
                        <a:latin typeface="Carlito"/>
                        <a:cs typeface="Carlito"/>
                      </a:endParaRPr>
                    </a:p>
                  </a:txBody>
                  <a:tcPr marL="0" marR="0" marT="163195" marB="0">
                    <a:lnL w="19050"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34%</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58%</a:t>
                      </a:r>
                      <a:endParaRPr sz="1600" b="1" i="0" baseline="0" dirty="0">
                        <a:solidFill>
                          <a:schemeClr val="bg1"/>
                        </a:solidFill>
                        <a:latin typeface="Carlito"/>
                        <a:cs typeface="Carlito"/>
                      </a:endParaRPr>
                    </a:p>
                  </a:txBody>
                  <a:tcPr marL="0" marR="0" marT="163195"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38%</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397510">
                        <a:lnSpc>
                          <a:spcPct val="101600"/>
                        </a:lnSpc>
                        <a:spcBef>
                          <a:spcPts val="280"/>
                        </a:spcBef>
                      </a:pPr>
                      <a:r>
                        <a:rPr sz="1300" b="0" i="0" spc="-5" baseline="0" dirty="0" smtClean="0">
                          <a:latin typeface="Carlito"/>
                          <a:cs typeface="Carlito"/>
                        </a:rPr>
                        <a:t>B1</a:t>
                      </a:r>
                      <a:r>
                        <a:rPr lang="en-US" sz="1300" b="0" i="0" spc="-5" baseline="0" dirty="0" smtClean="0">
                          <a:latin typeface="Carlito"/>
                          <a:cs typeface="Carlito"/>
                        </a:rPr>
                        <a:t>6. Our wraparound team includes people who are not paid to be there </a:t>
                      </a:r>
                      <a:r>
                        <a:rPr lang="en-US" sz="1100" b="0" i="0" spc="-5" baseline="0" dirty="0" smtClean="0">
                          <a:latin typeface="Carlito"/>
                          <a:cs typeface="Carlito"/>
                        </a:rPr>
                        <a:t>(e.g. friends, family, faith)</a:t>
                      </a:r>
                      <a:endParaRPr sz="1100" b="0" i="0" baseline="0" dirty="0">
                        <a:latin typeface="Carlito"/>
                        <a:cs typeface="Carlito"/>
                      </a:endParaRPr>
                    </a:p>
                  </a:txBody>
                  <a:tcPr marL="0" marR="0" marT="35560" marB="0">
                    <a:lnL w="28575"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43%</a:t>
                      </a:r>
                      <a:endParaRPr sz="1600" b="1" i="0" baseline="0" dirty="0">
                        <a:solidFill>
                          <a:schemeClr val="bg1"/>
                        </a:solidFill>
                        <a:latin typeface="Carlito"/>
                        <a:cs typeface="Carlito"/>
                      </a:endParaRPr>
                    </a:p>
                  </a:txBody>
                  <a:tcPr marL="0" marR="0" marT="163195" marB="0">
                    <a:lnL w="19050"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52%</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43%</a:t>
                      </a:r>
                      <a:endParaRPr sz="1600" b="1" i="0" baseline="0" dirty="0">
                        <a:solidFill>
                          <a:schemeClr val="bg1"/>
                        </a:solidFill>
                        <a:latin typeface="Carlito"/>
                        <a:cs typeface="Carlito"/>
                      </a:endParaRPr>
                    </a:p>
                  </a:txBody>
                  <a:tcPr marL="0" marR="0" marT="163195"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54%</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3%</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0">
                <a:tc>
                  <a:txBody>
                    <a:bodyPr/>
                    <a:lstStyle/>
                    <a:p>
                      <a:pPr marL="85090" marR="161290">
                        <a:lnSpc>
                          <a:spcPct val="101600"/>
                        </a:lnSpc>
                        <a:spcBef>
                          <a:spcPts val="280"/>
                        </a:spcBef>
                      </a:pPr>
                      <a:r>
                        <a:rPr sz="1300" b="0" i="0" spc="-5" baseline="0" dirty="0" smtClean="0">
                          <a:latin typeface="Carlito"/>
                          <a:cs typeface="Carlito"/>
                        </a:rPr>
                        <a:t>B</a:t>
                      </a:r>
                      <a:r>
                        <a:rPr lang="en-US" sz="1300" b="0" i="0" spc="-5" baseline="0" dirty="0" smtClean="0">
                          <a:latin typeface="Carlito"/>
                          <a:cs typeface="Carlito"/>
                        </a:rPr>
                        <a:t>18. Our wraparound plan includes strategies that do not involve professional </a:t>
                      </a:r>
                      <a:r>
                        <a:rPr lang="en-US" sz="1100" b="0" i="0" spc="-5" baseline="0" dirty="0" smtClean="0">
                          <a:latin typeface="Carlito"/>
                          <a:cs typeface="Carlito"/>
                        </a:rPr>
                        <a:t>services (things our family can do ourselves or with help from friends, family or community)</a:t>
                      </a:r>
                      <a:endParaRPr sz="1100" b="0" i="0" baseline="0" dirty="0">
                        <a:latin typeface="Carlito"/>
                        <a:cs typeface="Carlito"/>
                      </a:endParaRPr>
                    </a:p>
                  </a:txBody>
                  <a:tcPr marL="0" marR="0" marT="35560"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rgbClr val="EDE8F2"/>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75%</a:t>
                      </a:r>
                      <a:endParaRPr sz="1600" b="1" i="0" baseline="0" dirty="0">
                        <a:solidFill>
                          <a:schemeClr val="bg1"/>
                        </a:solidFill>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14%</a:t>
                      </a: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11%</a:t>
                      </a: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77%</a:t>
                      </a:r>
                      <a:endParaRPr sz="1600" b="1" i="0" baseline="0" dirty="0">
                        <a:solidFill>
                          <a:schemeClr val="bg1"/>
                        </a:solidFill>
                        <a:latin typeface="Carlito"/>
                        <a:cs typeface="Carlito"/>
                      </a:endParaRPr>
                    </a:p>
                  </a:txBody>
                  <a:tcPr marL="0" marR="0" marT="338328"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13%</a:t>
                      </a: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10%</a:t>
                      </a: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a:t> </a:t>
            </a:r>
            <a:r>
              <a:rPr lang="en-US" sz="3950" spc="-5" dirty="0" smtClean="0"/>
              <a:t>               Natural Supports</a:t>
            </a:r>
            <a:endParaRPr sz="3950" dirty="0"/>
          </a:p>
          <a:p>
            <a:pPr algn="ctr">
              <a:lnSpc>
                <a:spcPct val="100000"/>
              </a:lnSpc>
              <a:spcBef>
                <a:spcPts val="65"/>
              </a:spcBef>
            </a:pPr>
            <a:r>
              <a:rPr lang="en-US" sz="2400" dirty="0" smtClean="0"/>
              <a:t>                            2021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23</a:t>
            </a:r>
            <a:endParaRPr dirty="0"/>
          </a:p>
        </p:txBody>
      </p:sp>
      <p:sp>
        <p:nvSpPr>
          <p:cNvPr id="12" name="TextBox 11"/>
          <p:cNvSpPr txBox="1"/>
          <p:nvPr/>
        </p:nvSpPr>
        <p:spPr>
          <a:xfrm>
            <a:off x="3581400" y="6168757"/>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
        <p:nvSpPr>
          <p:cNvPr id="2" name="Down Arrow 1"/>
          <p:cNvSpPr/>
          <p:nvPr/>
        </p:nvSpPr>
        <p:spPr>
          <a:xfrm>
            <a:off x="8658610" y="2362200"/>
            <a:ext cx="307975" cy="457200"/>
          </a:xfrm>
          <a:prstGeom prst="down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89335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2361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35131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aphicFrame>
        <p:nvGraphicFramePr>
          <p:cNvPr id="8" name="object 8"/>
          <p:cNvGraphicFramePr>
            <a:graphicFrameLocks noGrp="1"/>
          </p:cNvGraphicFramePr>
          <p:nvPr>
            <p:extLst>
              <p:ext uri="{D42A27DB-BD31-4B8C-83A1-F6EECF244321}">
                <p14:modId xmlns:p14="http://schemas.microsoft.com/office/powerpoint/2010/main" val="2789494760"/>
              </p:ext>
            </p:extLst>
          </p:nvPr>
        </p:nvGraphicFramePr>
        <p:xfrm>
          <a:off x="76199" y="1484941"/>
          <a:ext cx="8991602" cy="4513015"/>
        </p:xfrm>
        <a:graphic>
          <a:graphicData uri="http://schemas.openxmlformats.org/drawingml/2006/table">
            <a:tbl>
              <a:tblPr firstRow="1" bandRow="1">
                <a:tableStyleId>{2D5ABB26-0587-4C30-8999-92F81FD0307C}</a:tableStyleId>
              </a:tblPr>
              <a:tblGrid>
                <a:gridCol w="3217178"/>
                <a:gridCol w="790335"/>
                <a:gridCol w="924810"/>
                <a:gridCol w="847743"/>
                <a:gridCol w="847743"/>
                <a:gridCol w="924810"/>
                <a:gridCol w="829382"/>
                <a:gridCol w="609601"/>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2021</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r>
              <a:tr h="590848">
                <a:tc>
                  <a:txBody>
                    <a:bodyPr/>
                    <a:lstStyle/>
                    <a:p>
                      <a:pPr marL="85725" marR="148590">
                        <a:lnSpc>
                          <a:spcPct val="101600"/>
                        </a:lnSpc>
                        <a:spcBef>
                          <a:spcPts val="265"/>
                        </a:spcBef>
                      </a:pPr>
                      <a:r>
                        <a:rPr sz="1300" b="1" spc="-5" dirty="0">
                          <a:latin typeface="Carlito"/>
                          <a:cs typeface="Carlito"/>
                        </a:rPr>
                        <a:t>B5. </a:t>
                      </a:r>
                      <a:r>
                        <a:rPr sz="1300" spc="-5" dirty="0">
                          <a:latin typeface="Carlito"/>
                          <a:cs typeface="Carlito"/>
                        </a:rPr>
                        <a:t>With help from members of our Wraparound team, my  family </a:t>
                      </a:r>
                      <a:r>
                        <a:rPr sz="1300" dirty="0">
                          <a:latin typeface="Carlito"/>
                          <a:cs typeface="Carlito"/>
                        </a:rPr>
                        <a:t>and I </a:t>
                      </a:r>
                      <a:r>
                        <a:rPr sz="1300" spc="-5" dirty="0">
                          <a:latin typeface="Carlito"/>
                          <a:cs typeface="Carlito"/>
                        </a:rPr>
                        <a:t>chose </a:t>
                      </a:r>
                      <a:r>
                        <a:rPr sz="1300" dirty="0">
                          <a:latin typeface="Carlito"/>
                          <a:cs typeface="Carlito"/>
                        </a:rPr>
                        <a:t>a </a:t>
                      </a:r>
                      <a:r>
                        <a:rPr sz="1300" spc="-5" dirty="0">
                          <a:latin typeface="Carlito"/>
                          <a:cs typeface="Carlito"/>
                        </a:rPr>
                        <a:t>small number of the highest priority  needs to focus</a:t>
                      </a:r>
                      <a:r>
                        <a:rPr sz="1300" spc="-10" dirty="0">
                          <a:latin typeface="Carlito"/>
                          <a:cs typeface="Carlito"/>
                        </a:rPr>
                        <a:t> </a:t>
                      </a:r>
                      <a:r>
                        <a:rPr sz="1300" spc="-5" dirty="0">
                          <a:latin typeface="Carlito"/>
                          <a:cs typeface="Carlito"/>
                        </a:rPr>
                        <a:t>on.</a:t>
                      </a:r>
                      <a:endParaRPr sz="1300" dirty="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94%</a:t>
                      </a:r>
                      <a:endParaRPr sz="1600" b="1" i="0" baseline="0" dirty="0">
                        <a:solidFill>
                          <a:schemeClr val="bg1"/>
                        </a:solidFill>
                        <a:latin typeface="Carlito"/>
                        <a:cs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3%</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3%</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92%</a:t>
                      </a:r>
                      <a:endParaRPr sz="1600" b="1" i="0" baseline="0" dirty="0">
                        <a:solidFill>
                          <a:schemeClr val="bg1"/>
                        </a:solidFill>
                        <a:latin typeface="Carlito"/>
                        <a:cs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47525">
                <a:tc>
                  <a:txBody>
                    <a:bodyPr/>
                    <a:lstStyle/>
                    <a:p>
                      <a:pPr marL="85725" marR="113664">
                        <a:lnSpc>
                          <a:spcPct val="101600"/>
                        </a:lnSpc>
                        <a:spcBef>
                          <a:spcPts val="265"/>
                        </a:spcBef>
                      </a:pPr>
                      <a:r>
                        <a:rPr sz="1300" b="1" spc="-5" dirty="0">
                          <a:latin typeface="Carlito"/>
                          <a:cs typeface="Carlito"/>
                        </a:rPr>
                        <a:t>B6. </a:t>
                      </a:r>
                      <a:r>
                        <a:rPr sz="1300" spc="-5" dirty="0">
                          <a:latin typeface="Carlito"/>
                          <a:cs typeface="Carlito"/>
                        </a:rPr>
                        <a:t>Our Wraparound plan includes strategies that </a:t>
                      </a:r>
                      <a:r>
                        <a:rPr sz="1300" dirty="0">
                          <a:latin typeface="Carlito"/>
                          <a:cs typeface="Carlito"/>
                        </a:rPr>
                        <a:t>address  </a:t>
                      </a:r>
                      <a:r>
                        <a:rPr sz="1300" spc="-5" dirty="0">
                          <a:latin typeface="Carlito"/>
                          <a:cs typeface="Carlito"/>
                        </a:rPr>
                        <a:t>the needs of other family members, in </a:t>
                      </a:r>
                      <a:r>
                        <a:rPr sz="1300" dirty="0">
                          <a:latin typeface="Carlito"/>
                          <a:cs typeface="Carlito"/>
                        </a:rPr>
                        <a:t>addition </a:t>
                      </a:r>
                      <a:r>
                        <a:rPr sz="1300" spc="-5" dirty="0">
                          <a:latin typeface="Carlito"/>
                          <a:cs typeface="Carlito"/>
                        </a:rPr>
                        <a:t>to my</a:t>
                      </a:r>
                      <a:r>
                        <a:rPr sz="1300" spc="-65" dirty="0">
                          <a:latin typeface="Carlito"/>
                          <a:cs typeface="Carlito"/>
                        </a:rPr>
                        <a:t> </a:t>
                      </a:r>
                      <a:r>
                        <a:rPr sz="1300" spc="-5" dirty="0">
                          <a:latin typeface="Carlito"/>
                          <a:cs typeface="Carlito"/>
                        </a:rPr>
                        <a:t>child.</a:t>
                      </a:r>
                      <a:endParaRPr sz="1300" dirty="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nSpc>
                          <a:spcPct val="100000"/>
                        </a:lnSpc>
                        <a:spcBef>
                          <a:spcPts val="20"/>
                        </a:spcBef>
                      </a:pPr>
                      <a:endParaRPr sz="1950" b="1" i="0" baseline="0" dirty="0">
                        <a:solidFill>
                          <a:schemeClr val="bg1"/>
                        </a:solidFill>
                        <a:latin typeface="Times New Roman"/>
                        <a:cs typeface="Times New Roman"/>
                      </a:endParaRPr>
                    </a:p>
                    <a:p>
                      <a:pPr algn="ctr">
                        <a:lnSpc>
                          <a:spcPct val="100000"/>
                        </a:lnSpc>
                        <a:spcBef>
                          <a:spcPts val="5"/>
                        </a:spcBef>
                      </a:pPr>
                      <a:r>
                        <a:rPr lang="en-US" sz="1600" b="1" i="0" baseline="0" dirty="0" smtClean="0">
                          <a:solidFill>
                            <a:schemeClr val="bg1"/>
                          </a:solidFill>
                          <a:latin typeface="Carlito"/>
                          <a:cs typeface="Carlito"/>
                        </a:rPr>
                        <a:t>86%</a:t>
                      </a:r>
                      <a:endParaRPr sz="1600" b="1" i="0" baseline="0" dirty="0">
                        <a:solidFill>
                          <a:schemeClr val="bg1"/>
                        </a:solidFill>
                        <a:latin typeface="Carlito"/>
                        <a:cs typeface="Carlito"/>
                      </a:endParaRPr>
                    </a:p>
                  </a:txBody>
                  <a:tcPr marL="0" marR="0" marT="254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10%</a:t>
                      </a:r>
                      <a:endParaRPr sz="1600" b="1" i="0" baseline="0" dirty="0">
                        <a:latin typeface="Carlito"/>
                        <a:cs typeface="Carlito"/>
                      </a:endParaRPr>
                    </a:p>
                  </a:txBody>
                  <a:tcPr marL="0" marR="0" marT="0" marB="2743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0" marB="27432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20"/>
                        </a:spcBef>
                      </a:pPr>
                      <a:endParaRPr sz="1950" b="1" i="0" baseline="0" dirty="0">
                        <a:solidFill>
                          <a:schemeClr val="bg1"/>
                        </a:solidFill>
                        <a:latin typeface="Times New Roman"/>
                        <a:cs typeface="Times New Roman"/>
                      </a:endParaRPr>
                    </a:p>
                    <a:p>
                      <a:pPr algn="ctr">
                        <a:lnSpc>
                          <a:spcPct val="100000"/>
                        </a:lnSpc>
                        <a:spcBef>
                          <a:spcPts val="5"/>
                        </a:spcBef>
                      </a:pPr>
                      <a:r>
                        <a:rPr lang="en-US" sz="1600" b="1" i="0"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254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13%</a:t>
                      </a:r>
                      <a:endParaRPr sz="1600" b="1" i="0" baseline="0" dirty="0">
                        <a:latin typeface="Carlito"/>
                        <a:cs typeface="Carlito"/>
                      </a:endParaRPr>
                    </a:p>
                  </a:txBody>
                  <a:tcPr marL="0" marR="0" marT="0" marB="2743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spcBef>
                          <a:spcPts val="20"/>
                        </a:spcBef>
                      </a:pPr>
                      <a:endParaRPr sz="1950" b="1" i="0" baseline="0" dirty="0" smtClean="0">
                        <a:latin typeface="Times New Roman"/>
                        <a:cs typeface="Times New Roman"/>
                      </a:endParaRPr>
                    </a:p>
                    <a:p>
                      <a:pPr algn="ctr">
                        <a:lnSpc>
                          <a:spcPct val="100000"/>
                        </a:lnSpc>
                        <a:spcBef>
                          <a:spcPts val="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0" marB="2743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725" marR="211454">
                        <a:lnSpc>
                          <a:spcPct val="101600"/>
                        </a:lnSpc>
                        <a:spcBef>
                          <a:spcPts val="265"/>
                        </a:spcBef>
                      </a:pPr>
                      <a:r>
                        <a:rPr sz="1300" b="1" spc="-5" dirty="0">
                          <a:latin typeface="Carlito"/>
                          <a:cs typeface="Carlito"/>
                        </a:rPr>
                        <a:t>B8. </a:t>
                      </a:r>
                      <a:r>
                        <a:rPr sz="1300" spc="-5" dirty="0">
                          <a:latin typeface="Carlito"/>
                          <a:cs typeface="Carlito"/>
                        </a:rPr>
                        <a:t>At every team meeting, my Wraparound team reviews  progress that has been made toward meeting our</a:t>
                      </a:r>
                      <a:r>
                        <a:rPr sz="1300" spc="-50" dirty="0">
                          <a:latin typeface="Carlito"/>
                          <a:cs typeface="Carlito"/>
                        </a:rPr>
                        <a:t> </a:t>
                      </a:r>
                      <a:r>
                        <a:rPr sz="1300" spc="-5" dirty="0">
                          <a:latin typeface="Carlito"/>
                          <a:cs typeface="Carlito"/>
                        </a:rPr>
                        <a:t>needs.</a:t>
                      </a:r>
                      <a:endParaRPr sz="1300" dirty="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92%</a:t>
                      </a:r>
                      <a:endParaRPr sz="1600" b="1" i="0" baseline="0" dirty="0">
                        <a:solidFill>
                          <a:schemeClr val="bg1"/>
                        </a:solidFill>
                        <a:latin typeface="Carlito"/>
                        <a:cs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92%</a:t>
                      </a:r>
                      <a:endParaRPr sz="1600" b="1" i="0" baseline="0" dirty="0">
                        <a:solidFill>
                          <a:schemeClr val="bg1"/>
                        </a:solidFill>
                        <a:latin typeface="Carlito"/>
                        <a:cs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4%</a:t>
                      </a: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725" marR="183515">
                        <a:lnSpc>
                          <a:spcPct val="101600"/>
                        </a:lnSpc>
                        <a:spcBef>
                          <a:spcPts val="265"/>
                        </a:spcBef>
                      </a:pPr>
                      <a:r>
                        <a:rPr sz="1300" b="1" spc="-5" dirty="0">
                          <a:latin typeface="Carlito"/>
                          <a:cs typeface="Carlito"/>
                        </a:rPr>
                        <a:t>B13. </a:t>
                      </a:r>
                      <a:r>
                        <a:rPr sz="1300" spc="-5" dirty="0">
                          <a:latin typeface="Carlito"/>
                          <a:cs typeface="Carlito"/>
                        </a:rPr>
                        <a:t>My family was linked to community resources </a:t>
                      </a:r>
                      <a:r>
                        <a:rPr sz="1300" dirty="0">
                          <a:latin typeface="Carlito"/>
                          <a:cs typeface="Carlito"/>
                        </a:rPr>
                        <a:t>I </a:t>
                      </a:r>
                      <a:r>
                        <a:rPr sz="1300" spc="-5" dirty="0">
                          <a:latin typeface="Carlito"/>
                          <a:cs typeface="Carlito"/>
                        </a:rPr>
                        <a:t>found  valuable</a:t>
                      </a:r>
                      <a:r>
                        <a:rPr sz="1300" spc="-5" dirty="0" smtClean="0">
                          <a:latin typeface="Carlito"/>
                          <a:cs typeface="Carlito"/>
                        </a:rPr>
                        <a:t>.</a:t>
                      </a:r>
                      <a:endParaRPr lang="en-US" sz="1300" spc="-5" dirty="0" smtClean="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163195"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10%</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84%</a:t>
                      </a:r>
                      <a:endParaRPr sz="1600" b="1" i="0" baseline="0" dirty="0">
                        <a:solidFill>
                          <a:schemeClr val="bg1"/>
                        </a:solidFill>
                        <a:latin typeface="Carlito"/>
                        <a:cs typeface="Carlito"/>
                      </a:endParaRPr>
                    </a:p>
                  </a:txBody>
                  <a:tcPr marL="0" marR="0" marT="163195"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11%</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0">
                <a:tc>
                  <a:txBody>
                    <a:bodyPr/>
                    <a:lstStyle/>
                    <a:p>
                      <a:pPr marL="85725" marR="251460">
                        <a:lnSpc>
                          <a:spcPct val="101600"/>
                        </a:lnSpc>
                        <a:spcBef>
                          <a:spcPts val="265"/>
                        </a:spcBef>
                      </a:pPr>
                      <a:r>
                        <a:rPr sz="1300" b="1" spc="-5" dirty="0">
                          <a:latin typeface="Carlito"/>
                          <a:cs typeface="Carlito"/>
                        </a:rPr>
                        <a:t>B23. </a:t>
                      </a:r>
                      <a:r>
                        <a:rPr sz="1300" dirty="0">
                          <a:latin typeface="Carlito"/>
                          <a:cs typeface="Carlito"/>
                        </a:rPr>
                        <a:t>I </a:t>
                      </a:r>
                      <a:r>
                        <a:rPr sz="1300" spc="-5" dirty="0">
                          <a:latin typeface="Carlito"/>
                          <a:cs typeface="Carlito"/>
                        </a:rPr>
                        <a:t>worry that the Wraparound process will end before  our needs have been</a:t>
                      </a:r>
                      <a:r>
                        <a:rPr sz="1300" spc="-15" dirty="0">
                          <a:latin typeface="Carlito"/>
                          <a:cs typeface="Carlito"/>
                        </a:rPr>
                        <a:t> </a:t>
                      </a:r>
                      <a:r>
                        <a:rPr sz="1300" spc="-5" dirty="0">
                          <a:latin typeface="Carlito"/>
                          <a:cs typeface="Carlito"/>
                        </a:rPr>
                        <a:t>met</a:t>
                      </a:r>
                      <a:r>
                        <a:rPr sz="1300" spc="-5" dirty="0" smtClean="0">
                          <a:latin typeface="Carlito"/>
                          <a:cs typeface="Carlito"/>
                        </a:rPr>
                        <a:t>.</a:t>
                      </a:r>
                      <a:endParaRPr lang="en-US" sz="1300" spc="-5" dirty="0" smtClean="0">
                        <a:latin typeface="Carlito"/>
                        <a:cs typeface="Carlito"/>
                      </a:endParaRPr>
                    </a:p>
                  </a:txBody>
                  <a:tcPr marL="0" marR="0" marT="33655" marB="0">
                    <a:lnL w="28575"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rgbClr val="EDE8F2"/>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35%</a:t>
                      </a:r>
                      <a:endParaRPr sz="1600" b="1" i="0" baseline="0" dirty="0">
                        <a:solidFill>
                          <a:schemeClr val="bg1"/>
                        </a:solidFill>
                        <a:latin typeface="Carlito"/>
                        <a:cs typeface="Carlito"/>
                      </a:endParaRPr>
                    </a:p>
                  </a:txBody>
                  <a:tcPr marL="0" marR="0" marT="163195" marB="0">
                    <a:lnL w="19050"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57%</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8%</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spc="-5" baseline="0" dirty="0" smtClean="0">
                          <a:solidFill>
                            <a:schemeClr val="bg1"/>
                          </a:solidFill>
                          <a:latin typeface="Carlito"/>
                          <a:cs typeface="Carlito"/>
                        </a:rPr>
                        <a:t>37%</a:t>
                      </a:r>
                      <a:endParaRPr sz="1600" b="1" i="0" baseline="0" dirty="0">
                        <a:solidFill>
                          <a:schemeClr val="bg1"/>
                        </a:solidFill>
                        <a:latin typeface="Carlito"/>
                        <a:cs typeface="Carlito"/>
                      </a:endParaRPr>
                    </a:p>
                  </a:txBody>
                  <a:tcPr marL="0" marR="0" marT="163195"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57%</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r>
                        <a:rPr lang="en-US" sz="1600" b="1" i="0" spc="-5" baseline="0" dirty="0" smtClean="0">
                          <a:solidFill>
                            <a:srgbClr val="FFFFFF"/>
                          </a:solidFill>
                          <a:latin typeface="Carlito"/>
                          <a:cs typeface="Carlito"/>
                        </a:rPr>
                        <a:t>6%</a:t>
                      </a: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smtClean="0"/>
              <a:t>             Needs-Based</a:t>
            </a:r>
            <a:endParaRPr sz="3950" dirty="0"/>
          </a:p>
          <a:p>
            <a:pPr algn="ctr">
              <a:lnSpc>
                <a:spcPct val="100000"/>
              </a:lnSpc>
              <a:spcBef>
                <a:spcPts val="65"/>
              </a:spcBef>
            </a:pPr>
            <a:r>
              <a:rPr lang="en-US" sz="2400" dirty="0" smtClean="0"/>
              <a:t>                       2021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24</a:t>
            </a:r>
            <a:endParaRPr dirty="0"/>
          </a:p>
        </p:txBody>
      </p:sp>
      <p:sp>
        <p:nvSpPr>
          <p:cNvPr id="12" name="TextBox 11"/>
          <p:cNvSpPr txBox="1"/>
          <p:nvPr/>
        </p:nvSpPr>
        <p:spPr>
          <a:xfrm>
            <a:off x="3581400" y="6168757"/>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Tree>
    <p:extLst>
      <p:ext uri="{BB962C8B-B14F-4D97-AF65-F5344CB8AC3E}">
        <p14:creationId xmlns:p14="http://schemas.microsoft.com/office/powerpoint/2010/main" val="1222273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2361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35131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aphicFrame>
        <p:nvGraphicFramePr>
          <p:cNvPr id="8" name="object 8"/>
          <p:cNvGraphicFramePr>
            <a:graphicFrameLocks noGrp="1"/>
          </p:cNvGraphicFramePr>
          <p:nvPr>
            <p:extLst>
              <p:ext uri="{D42A27DB-BD31-4B8C-83A1-F6EECF244321}">
                <p14:modId xmlns:p14="http://schemas.microsoft.com/office/powerpoint/2010/main" val="928428569"/>
              </p:ext>
            </p:extLst>
          </p:nvPr>
        </p:nvGraphicFramePr>
        <p:xfrm>
          <a:off x="76199" y="1484941"/>
          <a:ext cx="8991602" cy="4561993"/>
        </p:xfrm>
        <a:graphic>
          <a:graphicData uri="http://schemas.openxmlformats.org/drawingml/2006/table">
            <a:tbl>
              <a:tblPr firstRow="1" bandRow="1">
                <a:tableStyleId>{2D5ABB26-0587-4C30-8999-92F81FD0307C}</a:tableStyleId>
              </a:tblPr>
              <a:tblGrid>
                <a:gridCol w="3217178"/>
                <a:gridCol w="790335"/>
                <a:gridCol w="924810"/>
                <a:gridCol w="847743"/>
                <a:gridCol w="847743"/>
                <a:gridCol w="924810"/>
                <a:gridCol w="829382"/>
                <a:gridCol w="609601"/>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2021</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r>
              <a:tr h="590848">
                <a:tc>
                  <a:txBody>
                    <a:bodyPr/>
                    <a:lstStyle/>
                    <a:p>
                      <a:pPr marL="85090" marR="222885" algn="l">
                        <a:lnSpc>
                          <a:spcPct val="101600"/>
                        </a:lnSpc>
                        <a:spcBef>
                          <a:spcPts val="265"/>
                        </a:spcBef>
                      </a:pPr>
                      <a:r>
                        <a:rPr sz="1300" b="1" spc="0" dirty="0" smtClean="0">
                          <a:latin typeface="Carlito"/>
                          <a:cs typeface="Carlito"/>
                        </a:rPr>
                        <a:t>B19</a:t>
                      </a:r>
                      <a:r>
                        <a:rPr lang="en-US" sz="1300" b="1" spc="0" dirty="0" smtClean="0">
                          <a:latin typeface="Carlito"/>
                          <a:cs typeface="Carlito"/>
                        </a:rPr>
                        <a:t>.</a:t>
                      </a:r>
                      <a:r>
                        <a:rPr lang="en-US" sz="1300" b="1" spc="0" baseline="0" dirty="0" smtClean="0">
                          <a:latin typeface="Carlito"/>
                          <a:cs typeface="Carlito"/>
                        </a:rPr>
                        <a:t> </a:t>
                      </a:r>
                      <a:r>
                        <a:rPr lang="en-US" sz="1300" b="0" spc="0" baseline="0" dirty="0" smtClean="0">
                          <a:latin typeface="Carlito"/>
                          <a:cs typeface="Carlito"/>
                        </a:rPr>
                        <a:t>I am </a:t>
                      </a:r>
                      <a:r>
                        <a:rPr sz="1300" spc="0" dirty="0" smtClean="0">
                          <a:latin typeface="Carlito"/>
                          <a:cs typeface="Carlito"/>
                        </a:rPr>
                        <a:t>confident </a:t>
                      </a:r>
                      <a:r>
                        <a:rPr sz="1300" spc="0" dirty="0">
                          <a:latin typeface="Carlito"/>
                          <a:cs typeface="Carlito"/>
                        </a:rPr>
                        <a:t>that our Wraparound team can find </a:t>
                      </a:r>
                      <a:r>
                        <a:rPr lang="en-US" sz="1300" spc="0" dirty="0" smtClean="0">
                          <a:latin typeface="Carlito"/>
                          <a:cs typeface="Carlito"/>
                        </a:rPr>
                        <a:t>svcs</a:t>
                      </a:r>
                      <a:r>
                        <a:rPr sz="1300" spc="0" dirty="0" smtClean="0">
                          <a:latin typeface="Carlito"/>
                          <a:cs typeface="Carlito"/>
                        </a:rPr>
                        <a:t> </a:t>
                      </a:r>
                      <a:r>
                        <a:rPr sz="1300" spc="0" dirty="0">
                          <a:latin typeface="Carlito"/>
                          <a:cs typeface="Carlito"/>
                        </a:rPr>
                        <a:t>or strategies to keep my child in the community </a:t>
                      </a:r>
                      <a:r>
                        <a:rPr sz="1300" spc="0" dirty="0" smtClean="0">
                          <a:latin typeface="Carlito"/>
                          <a:cs typeface="Carlito"/>
                        </a:rPr>
                        <a:t>over </a:t>
                      </a:r>
                      <a:r>
                        <a:rPr sz="1300" spc="0" dirty="0">
                          <a:latin typeface="Carlito"/>
                          <a:cs typeface="Carlito"/>
                        </a:rPr>
                        <a:t>the long term.</a:t>
                      </a: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r>
                        <a:rPr lang="en-US" sz="1600" b="1" i="0" baseline="0" dirty="0" smtClean="0">
                          <a:solidFill>
                            <a:schemeClr val="bg1"/>
                          </a:solidFill>
                          <a:latin typeface="Carlito"/>
                        </a:rPr>
                        <a:t>88%</a:t>
                      </a:r>
                      <a:endParaRPr lang="en-US" sz="1600" b="1" i="0" baseline="0" dirty="0">
                        <a:solidFill>
                          <a:schemeClr val="bg1"/>
                        </a:solidFill>
                        <a:latin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5%</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7%</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82%</a:t>
                      </a:r>
                      <a:endParaRPr lang="en-US" sz="1600" b="1" i="0" baseline="0" dirty="0">
                        <a:solidFill>
                          <a:schemeClr val="bg1"/>
                        </a:solidFill>
                        <a:latin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9%</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9%</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47525">
                <a:tc>
                  <a:txBody>
                    <a:bodyPr/>
                    <a:lstStyle/>
                    <a:p>
                      <a:pPr marL="85090" marR="199390">
                        <a:lnSpc>
                          <a:spcPct val="101600"/>
                        </a:lnSpc>
                        <a:spcBef>
                          <a:spcPts val="265"/>
                        </a:spcBef>
                      </a:pPr>
                      <a:r>
                        <a:rPr sz="1300" b="1" spc="0" baseline="0" dirty="0">
                          <a:latin typeface="Carlito"/>
                          <a:cs typeface="Carlito"/>
                        </a:rPr>
                        <a:t>B20. </a:t>
                      </a:r>
                      <a:r>
                        <a:rPr sz="1300" spc="0" baseline="0" dirty="0">
                          <a:latin typeface="Carlito"/>
                          <a:cs typeface="Carlito"/>
                        </a:rPr>
                        <a:t>Because of Wraparound, when a crisis happens, my </a:t>
                      </a:r>
                      <a:r>
                        <a:rPr sz="1300" spc="0" baseline="0" dirty="0" smtClean="0">
                          <a:latin typeface="Carlito"/>
                          <a:cs typeface="Carlito"/>
                        </a:rPr>
                        <a:t>family </a:t>
                      </a:r>
                      <a:r>
                        <a:rPr sz="1300" spc="0" baseline="0" dirty="0">
                          <a:latin typeface="Carlito"/>
                          <a:cs typeface="Carlito"/>
                        </a:rPr>
                        <a:t>and I know what to do</a:t>
                      </a:r>
                      <a:r>
                        <a:rPr sz="1300" spc="0" baseline="0" dirty="0" smtClean="0">
                          <a:latin typeface="Carlito"/>
                          <a:cs typeface="Carlito"/>
                        </a:rPr>
                        <a:t>.</a:t>
                      </a:r>
                      <a:endParaRPr lang="en-US" sz="1300" spc="0" baseline="0" dirty="0" smtClean="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r>
                        <a:rPr lang="en-US" sz="1600" b="1" i="0" baseline="0" dirty="0" smtClean="0">
                          <a:solidFill>
                            <a:schemeClr val="bg1"/>
                          </a:solidFill>
                          <a:latin typeface="Carlito"/>
                        </a:rPr>
                        <a:t>93%</a:t>
                      </a:r>
                      <a:endParaRPr lang="en-US" sz="1600" b="1" i="0" baseline="0" dirty="0">
                        <a:solidFill>
                          <a:schemeClr val="bg1"/>
                        </a:solidFill>
                        <a:latin typeface="Carlito"/>
                      </a:endParaRPr>
                    </a:p>
                  </a:txBody>
                  <a:tcPr marL="0" marR="0" marT="13716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3%</a:t>
                      </a:r>
                      <a:endParaRPr lang="en-US" sz="1600" b="1" i="0" baseline="0" dirty="0">
                        <a:solidFill>
                          <a:schemeClr val="bg1"/>
                        </a:solidFill>
                        <a:latin typeface="Carlito"/>
                      </a:endParaRPr>
                    </a:p>
                  </a:txBody>
                  <a:tcPr marL="0" marR="0" marT="13716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4%</a:t>
                      </a:r>
                      <a:endParaRPr lang="en-US" sz="1600" b="1" i="0" baseline="0" dirty="0">
                        <a:solidFill>
                          <a:schemeClr val="bg1"/>
                        </a:solidFill>
                        <a:latin typeface="Carlito"/>
                      </a:endParaRPr>
                    </a:p>
                  </a:txBody>
                  <a:tcPr marL="0" marR="0" marT="13716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90%</a:t>
                      </a:r>
                      <a:endParaRPr lang="en-US" sz="1600" b="1" i="0" baseline="0" dirty="0">
                        <a:solidFill>
                          <a:schemeClr val="bg1"/>
                        </a:solidFill>
                        <a:latin typeface="Carlito"/>
                      </a:endParaRPr>
                    </a:p>
                  </a:txBody>
                  <a:tcPr marL="0" marR="0" marT="13716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5%</a:t>
                      </a:r>
                      <a:endParaRPr lang="en-US" sz="1600" b="1" i="0" baseline="0" dirty="0">
                        <a:solidFill>
                          <a:schemeClr val="bg1"/>
                        </a:solidFill>
                        <a:latin typeface="Carlito"/>
                      </a:endParaRPr>
                    </a:p>
                  </a:txBody>
                  <a:tcPr marL="0" marR="0" marT="13716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5%</a:t>
                      </a:r>
                      <a:endParaRPr lang="en-US" sz="1600" b="1" i="0" baseline="0" dirty="0">
                        <a:solidFill>
                          <a:schemeClr val="bg1"/>
                        </a:solidFill>
                        <a:latin typeface="Carlito"/>
                      </a:endParaRPr>
                    </a:p>
                  </a:txBody>
                  <a:tcPr marL="0" marR="0" marT="13716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116839">
                        <a:lnSpc>
                          <a:spcPct val="101600"/>
                        </a:lnSpc>
                        <a:spcBef>
                          <a:spcPts val="265"/>
                        </a:spcBef>
                      </a:pPr>
                      <a:r>
                        <a:rPr sz="1300" b="1" spc="0" dirty="0">
                          <a:latin typeface="Carlito"/>
                          <a:cs typeface="Carlito"/>
                        </a:rPr>
                        <a:t>B21. </a:t>
                      </a:r>
                      <a:r>
                        <a:rPr sz="1300" spc="0" dirty="0">
                          <a:latin typeface="Carlito"/>
                          <a:cs typeface="Carlito"/>
                        </a:rPr>
                        <a:t>Our Wraparound team has talked about how we will </a:t>
                      </a:r>
                      <a:r>
                        <a:rPr sz="1300" spc="0" dirty="0" smtClean="0">
                          <a:latin typeface="Carlito"/>
                          <a:cs typeface="Carlito"/>
                        </a:rPr>
                        <a:t>know </a:t>
                      </a:r>
                      <a:r>
                        <a:rPr sz="1300" spc="0" dirty="0">
                          <a:latin typeface="Carlito"/>
                          <a:cs typeface="Carlito"/>
                        </a:rPr>
                        <a:t>it is time for me and my family to transition out of </a:t>
                      </a:r>
                      <a:r>
                        <a:rPr sz="1300" spc="0" dirty="0" smtClean="0">
                          <a:latin typeface="Carlito"/>
                          <a:cs typeface="Carlito"/>
                        </a:rPr>
                        <a:t>formal </a:t>
                      </a:r>
                      <a:r>
                        <a:rPr sz="1300" spc="0" dirty="0">
                          <a:latin typeface="Carlito"/>
                          <a:cs typeface="Carlito"/>
                        </a:rPr>
                        <a:t>Wraparound.</a:t>
                      </a: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algn="ctr"/>
                      <a:r>
                        <a:rPr lang="en-US" sz="1600" b="1" i="0" baseline="0" dirty="0" smtClean="0">
                          <a:solidFill>
                            <a:schemeClr val="bg1"/>
                          </a:solidFill>
                          <a:latin typeface="Carlito"/>
                        </a:rPr>
                        <a:t>83%</a:t>
                      </a:r>
                      <a:endParaRPr lang="en-US" sz="1600" b="1" i="0" baseline="0" dirty="0">
                        <a:solidFill>
                          <a:schemeClr val="bg1"/>
                        </a:solidFill>
                        <a:latin typeface="Carlito"/>
                      </a:endParaRPr>
                    </a:p>
                  </a:txBody>
                  <a:tcPr marL="0" marR="0" marT="27432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9%</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8%</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r>
                        <a:rPr lang="en-US" sz="1600" b="1" i="0" baseline="0" dirty="0" smtClean="0">
                          <a:solidFill>
                            <a:schemeClr val="bg1"/>
                          </a:solidFill>
                          <a:latin typeface="Carlito"/>
                        </a:rPr>
                        <a:t>82%</a:t>
                      </a:r>
                      <a:endParaRPr lang="en-US" sz="1600" b="1" i="0" baseline="0" dirty="0">
                        <a:solidFill>
                          <a:schemeClr val="bg1"/>
                        </a:solidFill>
                        <a:latin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10%</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r>
                        <a:rPr lang="en-US" sz="1600" b="1" i="0" baseline="0" dirty="0" smtClean="0">
                          <a:solidFill>
                            <a:schemeClr val="bg1"/>
                          </a:solidFill>
                          <a:latin typeface="Carlito"/>
                        </a:rPr>
                        <a:t>8%</a:t>
                      </a:r>
                      <a:endParaRPr lang="en-US" sz="1600" b="1" i="0" baseline="0" dirty="0">
                        <a:solidFill>
                          <a:schemeClr val="bg1"/>
                        </a:solidFill>
                        <a:latin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116839">
                        <a:lnSpc>
                          <a:spcPct val="101600"/>
                        </a:lnSpc>
                        <a:spcBef>
                          <a:spcPts val="265"/>
                        </a:spcBef>
                      </a:pPr>
                      <a:r>
                        <a:rPr lang="en-US" sz="1300" b="1" spc="0" dirty="0" smtClean="0">
                          <a:latin typeface="Carlito"/>
                          <a:cs typeface="Carlito"/>
                        </a:rPr>
                        <a:t>B24. </a:t>
                      </a:r>
                      <a:r>
                        <a:rPr lang="en-US" sz="1300" spc="0" dirty="0" smtClean="0">
                          <a:latin typeface="Carlito"/>
                          <a:cs typeface="Carlito"/>
                        </a:rPr>
                        <a:t>Participating in wraparound has given me confidence that I can manage future problems.</a:t>
                      </a:r>
                      <a:endParaRPr sz="1300" spc="0" dirty="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163195"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6%</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163195"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0">
                <a:tc>
                  <a:txBody>
                    <a:bodyPr/>
                    <a:lstStyle/>
                    <a:p>
                      <a:pPr marL="85090" marR="116839">
                        <a:lnSpc>
                          <a:spcPct val="101600"/>
                        </a:lnSpc>
                        <a:spcBef>
                          <a:spcPts val="265"/>
                        </a:spcBef>
                      </a:pPr>
                      <a:r>
                        <a:rPr lang="en-US" sz="1300" b="1" spc="0" dirty="0" smtClean="0">
                          <a:latin typeface="Carlito"/>
                          <a:cs typeface="Carlito"/>
                        </a:rPr>
                        <a:t>B25.</a:t>
                      </a:r>
                      <a:r>
                        <a:rPr lang="en-US" sz="1300" spc="0" dirty="0" smtClean="0">
                          <a:latin typeface="Carlito"/>
                          <a:cs typeface="Carlito"/>
                        </a:rPr>
                        <a:t> With help from our wraparound team, we have been able to get community support</a:t>
                      </a:r>
                      <a:r>
                        <a:rPr lang="en-US" sz="1300" spc="0" baseline="0" dirty="0" smtClean="0">
                          <a:latin typeface="Carlito"/>
                          <a:cs typeface="Carlito"/>
                        </a:rPr>
                        <a:t> and svcs that meet our needs.</a:t>
                      </a:r>
                      <a:endParaRPr sz="1300" spc="0" dirty="0">
                        <a:latin typeface="Carlito"/>
                        <a:cs typeface="Carlito"/>
                      </a:endParaRPr>
                    </a:p>
                  </a:txBody>
                  <a:tcPr marL="0" marR="0" marT="33655"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DE8F2"/>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11%</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27432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r>
                        <a:rPr lang="en-US" sz="1600" b="1" i="0"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2743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smtClean="0"/>
              <a:t>               Outcomes-Based</a:t>
            </a:r>
            <a:endParaRPr sz="3950" dirty="0"/>
          </a:p>
          <a:p>
            <a:pPr algn="ctr">
              <a:lnSpc>
                <a:spcPct val="100000"/>
              </a:lnSpc>
              <a:spcBef>
                <a:spcPts val="65"/>
              </a:spcBef>
            </a:pPr>
            <a:r>
              <a:rPr lang="en-US" sz="2400" dirty="0" smtClean="0"/>
              <a:t>                         2021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25</a:t>
            </a:r>
            <a:endParaRPr dirty="0"/>
          </a:p>
        </p:txBody>
      </p:sp>
      <p:sp>
        <p:nvSpPr>
          <p:cNvPr id="12" name="TextBox 11"/>
          <p:cNvSpPr txBox="1"/>
          <p:nvPr/>
        </p:nvSpPr>
        <p:spPr>
          <a:xfrm>
            <a:off x="3581400" y="6168757"/>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
        <p:nvSpPr>
          <p:cNvPr id="13" name="Up Arrow 12"/>
          <p:cNvSpPr/>
          <p:nvPr/>
        </p:nvSpPr>
        <p:spPr>
          <a:xfrm>
            <a:off x="8592207" y="2506958"/>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03764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2361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35131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aphicFrame>
        <p:nvGraphicFramePr>
          <p:cNvPr id="8" name="object 8"/>
          <p:cNvGraphicFramePr>
            <a:graphicFrameLocks noGrp="1"/>
          </p:cNvGraphicFramePr>
          <p:nvPr>
            <p:extLst>
              <p:ext uri="{D42A27DB-BD31-4B8C-83A1-F6EECF244321}">
                <p14:modId xmlns:p14="http://schemas.microsoft.com/office/powerpoint/2010/main" val="109061169"/>
              </p:ext>
            </p:extLst>
          </p:nvPr>
        </p:nvGraphicFramePr>
        <p:xfrm>
          <a:off x="76199" y="1484941"/>
          <a:ext cx="8991602" cy="4037526"/>
        </p:xfrm>
        <a:graphic>
          <a:graphicData uri="http://schemas.openxmlformats.org/drawingml/2006/table">
            <a:tbl>
              <a:tblPr firstRow="1" bandRow="1">
                <a:tableStyleId>{2D5ABB26-0587-4C30-8999-92F81FD0307C}</a:tableStyleId>
              </a:tblPr>
              <a:tblGrid>
                <a:gridCol w="3217178"/>
                <a:gridCol w="790335"/>
                <a:gridCol w="924810"/>
                <a:gridCol w="847743"/>
                <a:gridCol w="847743"/>
                <a:gridCol w="924810"/>
                <a:gridCol w="829382"/>
                <a:gridCol w="609601"/>
              </a:tblGrid>
              <a:tr h="378346">
                <a:tc>
                  <a:txBody>
                    <a:bodyPr/>
                    <a:lstStyle/>
                    <a:p>
                      <a:pPr marL="85090">
                        <a:lnSpc>
                          <a:spcPct val="100000"/>
                        </a:lnSpc>
                        <a:spcBef>
                          <a:spcPts val="450"/>
                        </a:spcBef>
                      </a:pPr>
                      <a:endParaRPr sz="1600" dirty="0">
                        <a:latin typeface="Carlito"/>
                        <a:cs typeface="Carlito"/>
                      </a:endParaRPr>
                    </a:p>
                  </a:txBody>
                  <a:tcPr marL="0" marR="0" marT="5715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28575" cap="flat" cmpd="sng" algn="ctr">
                      <a:noFill/>
                      <a:prstDash val="solid"/>
                      <a:round/>
                      <a:headEnd type="none" w="med" len="med"/>
                      <a:tailEnd type="none" w="med" len="med"/>
                    </a:lnB>
                    <a:solidFill>
                      <a:srgbClr val="3A2154"/>
                    </a:solidFill>
                  </a:tcPr>
                </a:tc>
                <a:tc gridSpan="3">
                  <a:txBody>
                    <a:bodyPr/>
                    <a:lstStyle/>
                    <a:p>
                      <a:pPr algn="ctr">
                        <a:lnSpc>
                          <a:spcPct val="100000"/>
                        </a:lnSpc>
                        <a:spcBef>
                          <a:spcPts val="450"/>
                        </a:spcBef>
                      </a:pPr>
                      <a:r>
                        <a:rPr lang="en-US" sz="1800" b="1" i="0" baseline="0" dirty="0" smtClean="0">
                          <a:solidFill>
                            <a:schemeClr val="tx1"/>
                          </a:solidFill>
                          <a:latin typeface="Carlito"/>
                          <a:cs typeface="Carlito"/>
                        </a:rPr>
                        <a:t>2021</a:t>
                      </a:r>
                      <a:endParaRPr sz="1800" b="1" i="0" baseline="0" dirty="0">
                        <a:solidFill>
                          <a:schemeClr val="tx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8EB4E3"/>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gridSpan="4">
                  <a:txBody>
                    <a:bodyPr/>
                    <a:lstStyle/>
                    <a:p>
                      <a:pPr algn="ctr">
                        <a:lnSpc>
                          <a:spcPct val="100000"/>
                        </a:lnSpc>
                        <a:spcBef>
                          <a:spcPts val="450"/>
                        </a:spcBef>
                      </a:pPr>
                      <a:r>
                        <a:rPr lang="en-US" sz="1800" b="1" i="0" baseline="0" dirty="0" smtClean="0">
                          <a:solidFill>
                            <a:schemeClr val="tx1"/>
                          </a:solidFill>
                          <a:latin typeface="Carlito"/>
                          <a:cs typeface="Carlito"/>
                        </a:rPr>
                        <a:t>2020</a:t>
                      </a:r>
                      <a:endParaRPr sz="1800" b="1" i="0" baseline="0" dirty="0">
                        <a:solidFill>
                          <a:schemeClr val="tx1"/>
                        </a:solidFill>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B69AD6"/>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pPr algn="ctr">
                        <a:lnSpc>
                          <a:spcPct val="100000"/>
                        </a:lnSpc>
                        <a:spcBef>
                          <a:spcPts val="450"/>
                        </a:spcBef>
                      </a:pPr>
                      <a:endParaRPr sz="160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cap="flat" cmpd="sng" algn="ctr">
                      <a:solidFill>
                        <a:schemeClr val="bg1"/>
                      </a:solidFill>
                      <a:prstDash val="solid"/>
                      <a:round/>
                      <a:headEnd type="none" w="med" len="med"/>
                      <a:tailEnd type="none" w="med" len="med"/>
                    </a:lnB>
                    <a:solidFill>
                      <a:srgbClr val="3A2154"/>
                    </a:solidFill>
                  </a:tcPr>
                </a:tc>
                <a:tc hMerge="1">
                  <a:txBody>
                    <a:bodyPr/>
                    <a:lstStyle/>
                    <a:p>
                      <a:endParaRPr lang="en-US"/>
                    </a:p>
                  </a:txBody>
                  <a:tcPr/>
                </a:tc>
              </a:tr>
              <a:tr h="378346">
                <a:tc>
                  <a:txBody>
                    <a:bodyPr/>
                    <a:lstStyle/>
                    <a:p>
                      <a:pPr marL="85090">
                        <a:lnSpc>
                          <a:spcPct val="100000"/>
                        </a:lnSpc>
                        <a:spcBef>
                          <a:spcPts val="450"/>
                        </a:spcBef>
                      </a:pPr>
                      <a:r>
                        <a:rPr sz="1400" spc="-5" baseline="0" dirty="0">
                          <a:solidFill>
                            <a:srgbClr val="FFFFFF"/>
                          </a:solidFill>
                          <a:latin typeface="Carlito"/>
                          <a:cs typeface="Carlito"/>
                        </a:rPr>
                        <a:t>ITEMS</a:t>
                      </a:r>
                      <a:endParaRPr sz="1400" baseline="0" dirty="0">
                        <a:latin typeface="Carlito"/>
                        <a:cs typeface="Carlito"/>
                      </a:endParaRPr>
                    </a:p>
                  </a:txBody>
                  <a:tcPr marL="0" marR="0" marT="5715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*Disagree</a:t>
                      </a:r>
                      <a:endParaRPr sz="1400" b="1" i="0" baseline="0" dirty="0">
                        <a:solidFill>
                          <a:schemeClr val="bg1"/>
                        </a:solidFill>
                        <a:latin typeface="Carlito"/>
                        <a:cs typeface="Carlito"/>
                      </a:endParaRPr>
                    </a:p>
                  </a:txBody>
                  <a:tcPr marL="0" marR="0" marT="57150" marB="0">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i="0" baseline="0" dirty="0" smtClean="0">
                          <a:solidFill>
                            <a:schemeClr val="bg1"/>
                          </a:solidFill>
                          <a:latin typeface="Carlito"/>
                          <a:cs typeface="Carlito"/>
                        </a:rPr>
                        <a:t>Neutral</a:t>
                      </a:r>
                      <a:endParaRPr sz="1400" b="1" i="0" baseline="0" dirty="0">
                        <a:solidFill>
                          <a:schemeClr val="bg1"/>
                        </a:solidFill>
                        <a:latin typeface="Carlito"/>
                        <a:cs typeface="Carlito"/>
                      </a:endParaRPr>
                    </a:p>
                  </a:txBody>
                  <a:tcPr marL="0" marR="0" marT="57150" marB="0">
                    <a:lnL w="12700" cap="flat" cmpd="sng" algn="ctr">
                      <a:solidFill>
                        <a:srgbClr val="FFFFFF"/>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FF0000"/>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*Agree</a:t>
                      </a:r>
                      <a:endParaRPr sz="1400" baseline="0" dirty="0">
                        <a:latin typeface="Carlito"/>
                        <a:cs typeface="Carlito"/>
                      </a:endParaRPr>
                    </a:p>
                  </a:txBody>
                  <a:tcPr marL="0" marR="0" marT="57150" marB="0">
                    <a:lnL w="762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spc="-5" baseline="0" dirty="0" smtClean="0">
                          <a:solidFill>
                            <a:srgbClr val="FFFFFF"/>
                          </a:solidFill>
                          <a:latin typeface="Carlito"/>
                          <a:cs typeface="Carlito"/>
                        </a:rPr>
                        <a:t>*Disagree</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r>
                        <a:rPr lang="en-US" sz="1400" b="1" baseline="0" dirty="0" smtClean="0">
                          <a:solidFill>
                            <a:srgbClr val="FFFFFF"/>
                          </a:solidFill>
                          <a:latin typeface="Carlito"/>
                          <a:cs typeface="Carlito"/>
                        </a:rPr>
                        <a:t>Neutral</a:t>
                      </a: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A2154"/>
                    </a:solidFill>
                  </a:tcPr>
                </a:tc>
                <a:tc>
                  <a:txBody>
                    <a:bodyPr/>
                    <a:lstStyle/>
                    <a:p>
                      <a:pPr algn="ctr">
                        <a:lnSpc>
                          <a:spcPct val="100000"/>
                        </a:lnSpc>
                        <a:spcBef>
                          <a:spcPts val="450"/>
                        </a:spcBef>
                      </a:pPr>
                      <a:endParaRPr sz="1400" baseline="0" dirty="0">
                        <a:latin typeface="Carlito"/>
                        <a:cs typeface="Carlito"/>
                      </a:endParaRPr>
                    </a:p>
                  </a:txBody>
                  <a:tcPr marL="0" marR="0" marT="5715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solidFill>
                      <a:srgbClr val="3A2154"/>
                    </a:solidFill>
                  </a:tcPr>
                </a:tc>
              </a:tr>
              <a:tr h="590848">
                <a:tc>
                  <a:txBody>
                    <a:bodyPr/>
                    <a:lstStyle/>
                    <a:p>
                      <a:pPr marL="85090" marR="110489">
                        <a:lnSpc>
                          <a:spcPct val="101600"/>
                        </a:lnSpc>
                        <a:spcBef>
                          <a:spcPts val="434"/>
                        </a:spcBef>
                      </a:pPr>
                      <a:r>
                        <a:rPr lang="en-US" sz="1300" b="1" spc="-5" baseline="0" dirty="0" smtClean="0">
                          <a:latin typeface="Carlito"/>
                          <a:cs typeface="Carlito"/>
                        </a:rPr>
                        <a:t>B1. </a:t>
                      </a:r>
                      <a:r>
                        <a:rPr lang="en-US" sz="1300" spc="-5" baseline="0" dirty="0" smtClean="0">
                          <a:latin typeface="Carlito"/>
                          <a:cs typeface="Carlito"/>
                        </a:rPr>
                        <a:t>My family and I had a major role in choosing the people on our wraparound team</a:t>
                      </a:r>
                    </a:p>
                  </a:txBody>
                  <a:tcPr marL="0" marR="0" marT="55244" marB="0">
                    <a:lnL w="28575" cap="flat" cmpd="sng" algn="ctr">
                      <a:solidFill>
                        <a:srgbClr val="FF0000"/>
                      </a:solidFill>
                      <a:prstDash val="solid"/>
                      <a:round/>
                      <a:headEnd type="none" w="med" len="med"/>
                      <a:tailEnd type="none" w="med" len="med"/>
                    </a:lnL>
                    <a:lnR w="19050"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marR="3175" algn="ctr">
                        <a:lnSpc>
                          <a:spcPct val="100000"/>
                        </a:lnSpc>
                        <a:spcBef>
                          <a:spcPts val="1270"/>
                        </a:spcBef>
                      </a:pPr>
                      <a:r>
                        <a:rPr lang="en-US" sz="1600" b="1" i="0" spc="-5" baseline="0" dirty="0" smtClean="0">
                          <a:solidFill>
                            <a:schemeClr val="bg1"/>
                          </a:solidFill>
                          <a:latin typeface="Carlito"/>
                          <a:cs typeface="Carlito"/>
                        </a:rPr>
                        <a:t>65%</a:t>
                      </a:r>
                      <a:endParaRPr sz="1600" b="1" i="0" baseline="0" dirty="0">
                        <a:solidFill>
                          <a:schemeClr val="bg1"/>
                        </a:solidFill>
                        <a:latin typeface="Carlito"/>
                        <a:cs typeface="Carlito"/>
                      </a:endParaRPr>
                    </a:p>
                  </a:txBody>
                  <a:tcPr marL="0" marR="0" marT="161290" marB="0">
                    <a:lnL w="19050" cap="flat" cmpd="sng" algn="ctr">
                      <a:solidFill>
                        <a:srgbClr val="FF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66FF33"/>
                      </a:solidFill>
                      <a:prstDash val="solid"/>
                      <a:round/>
                      <a:headEnd type="none" w="med" len="med"/>
                      <a:tailEnd type="none" w="med" len="med"/>
                    </a:lnB>
                    <a:solidFill>
                      <a:schemeClr val="tx2">
                        <a:lumMod val="40000"/>
                        <a:lumOff val="60000"/>
                      </a:schemeClr>
                    </a:solidFill>
                  </a:tcPr>
                </a:tc>
                <a:tc>
                  <a:txBody>
                    <a:bodyPr/>
                    <a:lstStyle/>
                    <a:p>
                      <a:pPr marR="295910" algn="r">
                        <a:lnSpc>
                          <a:spcPct val="100000"/>
                        </a:lnSpc>
                        <a:spcBef>
                          <a:spcPts val="1270"/>
                        </a:spcBef>
                      </a:pPr>
                      <a:r>
                        <a:rPr lang="en-US" sz="1600" b="1" i="0" spc="-5" baseline="0" dirty="0" smtClean="0">
                          <a:solidFill>
                            <a:schemeClr val="bg1"/>
                          </a:solidFill>
                          <a:latin typeface="Carlito"/>
                          <a:cs typeface="Carlito"/>
                        </a:rPr>
                        <a:t>21%</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66FF33"/>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70"/>
                        </a:spcBef>
                      </a:pPr>
                      <a:r>
                        <a:rPr lang="en-US" sz="1600" b="1" i="0" spc="-5" baseline="0" dirty="0" smtClean="0">
                          <a:solidFill>
                            <a:schemeClr val="bg1"/>
                          </a:solidFill>
                          <a:latin typeface="Carlito"/>
                          <a:cs typeface="Carlito"/>
                        </a:rPr>
                        <a:t>14%</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66FF33"/>
                      </a:solidFill>
                      <a:prstDash val="solid"/>
                      <a:round/>
                      <a:headEnd type="none" w="med" len="med"/>
                      <a:tailEnd type="none" w="med" len="med"/>
                    </a:lnB>
                    <a:solidFill>
                      <a:schemeClr val="tx2">
                        <a:lumMod val="40000"/>
                        <a:lumOff val="60000"/>
                      </a:schemeClr>
                    </a:solidFill>
                  </a:tcPr>
                </a:tc>
                <a:tc>
                  <a:txBody>
                    <a:bodyPr/>
                    <a:lstStyle/>
                    <a:p>
                      <a:pPr marR="3175" algn="ctr">
                        <a:lnSpc>
                          <a:spcPct val="100000"/>
                        </a:lnSpc>
                        <a:spcBef>
                          <a:spcPts val="1270"/>
                        </a:spcBef>
                      </a:pPr>
                      <a:r>
                        <a:rPr lang="en-US" sz="1600" b="1" i="0" spc="-5" baseline="0" dirty="0" smtClean="0">
                          <a:solidFill>
                            <a:schemeClr val="bg1"/>
                          </a:solidFill>
                          <a:latin typeface="Carlito"/>
                          <a:cs typeface="Carlito"/>
                        </a:rPr>
                        <a:t>72%</a:t>
                      </a:r>
                      <a:endParaRPr sz="1600" b="1" i="0" baseline="0" dirty="0">
                        <a:solidFill>
                          <a:schemeClr val="bg1"/>
                        </a:solidFill>
                        <a:latin typeface="Carlito"/>
                        <a:cs typeface="Carlito"/>
                      </a:endParaRPr>
                    </a:p>
                  </a:txBody>
                  <a:tcPr marL="0" marR="0" marT="16129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marR="295910" algn="r">
                        <a:lnSpc>
                          <a:spcPct val="100000"/>
                        </a:lnSpc>
                        <a:spcBef>
                          <a:spcPts val="1270"/>
                        </a:spcBef>
                      </a:pPr>
                      <a:r>
                        <a:rPr lang="en-US" sz="1600" b="1" i="0" spc="-5" baseline="0" dirty="0" smtClean="0">
                          <a:solidFill>
                            <a:schemeClr val="bg1"/>
                          </a:solidFill>
                          <a:latin typeface="Carlito"/>
                          <a:cs typeface="Carlito"/>
                        </a:rPr>
                        <a:t>14%</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70"/>
                        </a:spcBef>
                      </a:pPr>
                      <a:r>
                        <a:rPr lang="en-US" sz="1600" b="1" i="0" spc="-5" baseline="0" dirty="0" smtClean="0">
                          <a:solidFill>
                            <a:schemeClr val="bg1"/>
                          </a:solidFill>
                          <a:latin typeface="Carlito"/>
                          <a:cs typeface="Carlito"/>
                        </a:rPr>
                        <a:t>13%</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274320" marB="0">
                    <a:lnL w="12700"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50000"/>
                      </a:schemeClr>
                    </a:solidFill>
                  </a:tcPr>
                </a:tc>
              </a:tr>
              <a:tr h="678352">
                <a:tc>
                  <a:txBody>
                    <a:bodyPr/>
                    <a:lstStyle/>
                    <a:p>
                      <a:pPr marL="85090" marR="110489">
                        <a:lnSpc>
                          <a:spcPct val="101600"/>
                        </a:lnSpc>
                        <a:spcBef>
                          <a:spcPts val="434"/>
                        </a:spcBef>
                      </a:pPr>
                      <a:r>
                        <a:rPr sz="1300" b="1" spc="-5" baseline="0" dirty="0">
                          <a:latin typeface="Carlito"/>
                          <a:cs typeface="Carlito"/>
                        </a:rPr>
                        <a:t>B3. </a:t>
                      </a:r>
                      <a:r>
                        <a:rPr sz="1300" spc="-5" baseline="0" dirty="0">
                          <a:latin typeface="Carlito"/>
                          <a:cs typeface="Carlito"/>
                        </a:rPr>
                        <a:t>At the beginning of the Wraparound process, my  family described our vision of </a:t>
                      </a:r>
                      <a:r>
                        <a:rPr sz="1300" baseline="0" dirty="0">
                          <a:latin typeface="Carlito"/>
                          <a:cs typeface="Carlito"/>
                        </a:rPr>
                        <a:t>a </a:t>
                      </a:r>
                      <a:r>
                        <a:rPr sz="1300" spc="-5" baseline="0" dirty="0">
                          <a:latin typeface="Carlito"/>
                          <a:cs typeface="Carlito"/>
                        </a:rPr>
                        <a:t>better future to our</a:t>
                      </a:r>
                      <a:r>
                        <a:rPr sz="1300" spc="-65" baseline="0" dirty="0">
                          <a:latin typeface="Carlito"/>
                          <a:cs typeface="Carlito"/>
                        </a:rPr>
                        <a:t> </a:t>
                      </a:r>
                      <a:r>
                        <a:rPr sz="1300" spc="-5" baseline="0" dirty="0">
                          <a:latin typeface="Carlito"/>
                          <a:cs typeface="Carlito"/>
                        </a:rPr>
                        <a:t>team</a:t>
                      </a:r>
                      <a:r>
                        <a:rPr sz="1300" spc="-5" baseline="0" dirty="0" smtClean="0">
                          <a:latin typeface="Carlito"/>
                          <a:cs typeface="Carlito"/>
                        </a:rPr>
                        <a:t>.</a:t>
                      </a:r>
                      <a:endParaRPr lang="en-US" sz="1300" spc="-5" baseline="0" dirty="0" smtClean="0">
                        <a:latin typeface="Carlito"/>
                        <a:cs typeface="Carlito"/>
                      </a:endParaRPr>
                    </a:p>
                  </a:txBody>
                  <a:tcPr marL="0" marR="0" marT="55244" marB="0">
                    <a:lnL w="28575" cap="flat" cmpd="sng" algn="ctr">
                      <a:solidFill>
                        <a:srgbClr val="66FF33"/>
                      </a:solidFill>
                      <a:prstDash val="solid"/>
                      <a:round/>
                      <a:headEnd type="none" w="med" len="med"/>
                      <a:tailEnd type="none" w="med" len="med"/>
                    </a:lnL>
                    <a:lnR w="19050" cap="flat" cmpd="sng" algn="ctr">
                      <a:solidFill>
                        <a:srgbClr val="66FF33"/>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66FF33"/>
                      </a:solid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nSpc>
                          <a:spcPct val="100000"/>
                        </a:lnSpc>
                        <a:spcBef>
                          <a:spcPts val="5"/>
                        </a:spcBef>
                      </a:pPr>
                      <a:endParaRPr sz="1250" b="1" i="0" baseline="0" dirty="0">
                        <a:solidFill>
                          <a:schemeClr val="bg1"/>
                        </a:solidFill>
                        <a:latin typeface="Times New Roman"/>
                        <a:cs typeface="Times New Roman"/>
                      </a:endParaRPr>
                    </a:p>
                    <a:p>
                      <a:pPr marR="3175" algn="ctr">
                        <a:lnSpc>
                          <a:spcPct val="100000"/>
                        </a:lnSpc>
                      </a:pPr>
                      <a:r>
                        <a:rPr lang="en-US" sz="1600" b="1" i="0" spc="-5" baseline="0" dirty="0" smtClean="0">
                          <a:solidFill>
                            <a:schemeClr val="bg1"/>
                          </a:solidFill>
                          <a:latin typeface="Carlito"/>
                          <a:cs typeface="Carlito"/>
                        </a:rPr>
                        <a:t>95%</a:t>
                      </a:r>
                      <a:endParaRPr sz="1600" b="1" i="0" baseline="0" dirty="0">
                        <a:solidFill>
                          <a:schemeClr val="bg1"/>
                        </a:solidFill>
                        <a:latin typeface="Carlito"/>
                        <a:cs typeface="Carlito"/>
                      </a:endParaRPr>
                    </a:p>
                  </a:txBody>
                  <a:tcPr marL="0" marR="0" marT="635" marB="0">
                    <a:lnL w="19050" cap="flat" cmpd="sng" algn="ctr">
                      <a:solidFill>
                        <a:srgbClr val="66FF33"/>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i="0" spc="-5" baseline="0" dirty="0" smtClean="0">
                          <a:solidFill>
                            <a:schemeClr val="bg1"/>
                          </a:solidFill>
                          <a:latin typeface="Carlito"/>
                          <a:cs typeface="Carlito"/>
                        </a:rPr>
                        <a:t/>
                      </a:r>
                      <a:br>
                        <a:rPr lang="en-US" sz="1600" b="1" i="0" spc="-5" baseline="0" dirty="0" smtClean="0">
                          <a:solidFill>
                            <a:schemeClr val="bg1"/>
                          </a:solidFill>
                          <a:latin typeface="Carlito"/>
                          <a:cs typeface="Carlito"/>
                        </a:rPr>
                      </a:br>
                      <a:r>
                        <a:rPr kumimoji="0" lang="en-US" sz="1600" b="1" i="0" u="none" strike="noStrike" kern="0" cap="none" spc="-5" normalizeH="0" baseline="0" noProof="0" dirty="0" smtClean="0">
                          <a:ln>
                            <a:noFill/>
                          </a:ln>
                          <a:solidFill>
                            <a:prstClr val="white"/>
                          </a:solidFill>
                          <a:effectLst/>
                          <a:uLnTx/>
                          <a:uFillTx/>
                          <a:latin typeface="Carlito"/>
                          <a:ea typeface="+mn-ea"/>
                          <a:cs typeface="Carlito"/>
                        </a:rPr>
                        <a:t>3%</a:t>
                      </a:r>
                      <a:endParaRPr kumimoji="0" lang="en-US" sz="1600" b="1" i="0" u="none" strike="noStrike" kern="0" cap="none" spc="0" normalizeH="0" baseline="0" noProof="0" dirty="0" smtClean="0">
                        <a:ln>
                          <a:noFill/>
                        </a:ln>
                        <a:solidFill>
                          <a:prstClr val="white"/>
                        </a:solidFill>
                        <a:effectLst/>
                        <a:uLnTx/>
                        <a:uFillTx/>
                        <a:latin typeface="Carlito"/>
                        <a:ea typeface="+mn-ea"/>
                        <a:cs typeface="Carlito"/>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5"/>
                        </a:spcBef>
                      </a:pPr>
                      <a:endParaRPr sz="1250" b="1" i="0" baseline="0" dirty="0">
                        <a:solidFill>
                          <a:schemeClr val="bg1"/>
                        </a:solidFill>
                        <a:latin typeface="Times New Roman"/>
                        <a:cs typeface="Times New Roman"/>
                      </a:endParaRPr>
                    </a:p>
                    <a:p>
                      <a:pPr algn="ctr">
                        <a:lnSpc>
                          <a:spcPct val="100000"/>
                        </a:lnSpc>
                      </a:pPr>
                      <a:r>
                        <a:rPr lang="en-US" sz="1600" b="1" i="0" spc="-5" baseline="0" dirty="0" smtClean="0">
                          <a:solidFill>
                            <a:schemeClr val="bg1"/>
                          </a:solidFill>
                          <a:latin typeface="Carlito"/>
                          <a:cs typeface="Carlito"/>
                        </a:rPr>
                        <a:t>3%</a:t>
                      </a:r>
                      <a:endParaRPr sz="1600" b="1" i="0" baseline="0" dirty="0">
                        <a:solidFill>
                          <a:schemeClr val="bg1"/>
                        </a:solidFill>
                        <a:latin typeface="Carlito"/>
                        <a:cs typeface="Carlito"/>
                      </a:endParaRPr>
                    </a:p>
                  </a:txBody>
                  <a:tcPr marL="0" marR="0" marT="635"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9050" cap="flat" cmpd="sng" algn="ctr">
                      <a:solidFill>
                        <a:srgbClr val="66FF33"/>
                      </a:solidFill>
                      <a:prstDash val="solid"/>
                      <a:round/>
                      <a:headEnd type="none" w="med" len="med"/>
                      <a:tailEnd type="none" w="med" len="med"/>
                    </a:lnT>
                    <a:lnB w="19050" cap="flat" cmpd="sng" algn="ctr">
                      <a:solidFill>
                        <a:srgbClr val="66FF33"/>
                      </a:solidFill>
                      <a:prstDash val="solid"/>
                      <a:round/>
                      <a:headEnd type="none" w="med" len="med"/>
                      <a:tailEnd type="none" w="med" len="med"/>
                    </a:lnB>
                    <a:solidFill>
                      <a:schemeClr val="tx2">
                        <a:lumMod val="40000"/>
                        <a:lumOff val="60000"/>
                      </a:schemeClr>
                    </a:solidFill>
                  </a:tcPr>
                </a:tc>
                <a:tc>
                  <a:txBody>
                    <a:bodyPr/>
                    <a:lstStyle/>
                    <a:p>
                      <a:pPr>
                        <a:lnSpc>
                          <a:spcPct val="100000"/>
                        </a:lnSpc>
                        <a:spcBef>
                          <a:spcPts val="5"/>
                        </a:spcBef>
                      </a:pPr>
                      <a:endParaRPr sz="1250" b="1" i="0" baseline="0" dirty="0">
                        <a:solidFill>
                          <a:schemeClr val="bg1"/>
                        </a:solidFill>
                        <a:latin typeface="Times New Roman"/>
                        <a:cs typeface="Times New Roman"/>
                      </a:endParaRPr>
                    </a:p>
                    <a:p>
                      <a:pPr marR="3175" algn="ctr">
                        <a:lnSpc>
                          <a:spcPct val="100000"/>
                        </a:lnSpc>
                      </a:pPr>
                      <a:r>
                        <a:rPr lang="en-US" sz="1600" b="1" i="0" spc="-5" baseline="0" dirty="0" smtClean="0">
                          <a:solidFill>
                            <a:schemeClr val="bg1"/>
                          </a:solidFill>
                          <a:latin typeface="Carlito"/>
                          <a:cs typeface="Carlito"/>
                        </a:rPr>
                        <a:t>95%</a:t>
                      </a:r>
                      <a:endParaRPr sz="1600" b="1" i="0" baseline="0" dirty="0">
                        <a:solidFill>
                          <a:schemeClr val="bg1"/>
                        </a:solidFill>
                        <a:latin typeface="Carlito"/>
                        <a:cs typeface="Carlito"/>
                      </a:endParaRPr>
                    </a:p>
                  </a:txBody>
                  <a:tcPr marL="0" marR="0" marT="635"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b="1" i="0" spc="-5" baseline="0" dirty="0" smtClean="0">
                          <a:solidFill>
                            <a:schemeClr val="bg1"/>
                          </a:solidFill>
                          <a:latin typeface="Carlito"/>
                          <a:cs typeface="Carlito"/>
                        </a:rPr>
                        <a:t/>
                      </a:r>
                      <a:br>
                        <a:rPr lang="en-US" sz="1600" b="1" i="0" spc="-5" baseline="0" dirty="0" smtClean="0">
                          <a:solidFill>
                            <a:schemeClr val="bg1"/>
                          </a:solidFill>
                          <a:latin typeface="Carlito"/>
                          <a:cs typeface="Carlito"/>
                        </a:rPr>
                      </a:br>
                      <a:r>
                        <a:rPr kumimoji="0" lang="en-US" sz="1600" b="1" i="0" u="none" strike="noStrike" kern="0" cap="none" spc="-5" normalizeH="0" baseline="0" noProof="0" dirty="0" smtClean="0">
                          <a:ln>
                            <a:noFill/>
                          </a:ln>
                          <a:solidFill>
                            <a:prstClr val="white"/>
                          </a:solidFill>
                          <a:effectLst/>
                          <a:uLnTx/>
                          <a:uFillTx/>
                          <a:latin typeface="Carlito"/>
                          <a:ea typeface="+mn-ea"/>
                          <a:cs typeface="Carlito"/>
                        </a:rPr>
                        <a:t>2%</a:t>
                      </a:r>
                      <a:endParaRPr kumimoji="0" lang="en-US" sz="1600" b="1" i="0" u="none" strike="noStrike" kern="0" cap="none" spc="0" normalizeH="0" baseline="0" noProof="0" dirty="0" smtClean="0">
                        <a:ln>
                          <a:noFill/>
                        </a:ln>
                        <a:solidFill>
                          <a:prstClr val="white"/>
                        </a:solidFill>
                        <a:effectLst/>
                        <a:uLnTx/>
                        <a:uFillTx/>
                        <a:latin typeface="Carlito"/>
                        <a:ea typeface="+mn-ea"/>
                        <a:cs typeface="Carlito"/>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nSpc>
                          <a:spcPct val="100000"/>
                        </a:lnSpc>
                        <a:spcBef>
                          <a:spcPts val="5"/>
                        </a:spcBef>
                      </a:pPr>
                      <a:endParaRPr sz="1250" b="1" i="0" baseline="0" dirty="0">
                        <a:solidFill>
                          <a:schemeClr val="bg1"/>
                        </a:solidFill>
                        <a:latin typeface="Times New Roman"/>
                        <a:cs typeface="Times New Roman"/>
                      </a:endParaRPr>
                    </a:p>
                    <a:p>
                      <a:pPr algn="ctr">
                        <a:lnSpc>
                          <a:spcPct val="100000"/>
                        </a:lnSpc>
                      </a:pPr>
                      <a:r>
                        <a:rPr lang="en-US" sz="1600" b="1" i="0" spc="-5" baseline="0" dirty="0" smtClean="0">
                          <a:solidFill>
                            <a:schemeClr val="bg1"/>
                          </a:solidFill>
                          <a:latin typeface="Carlito"/>
                          <a:cs typeface="Carlito"/>
                        </a:rPr>
                        <a:t>3%</a:t>
                      </a:r>
                      <a:endParaRPr sz="1600" b="1" i="0" baseline="0" dirty="0">
                        <a:solidFill>
                          <a:schemeClr val="bg1"/>
                        </a:solidFill>
                        <a:latin typeface="Carlito"/>
                        <a:cs typeface="Carlito"/>
                      </a:endParaRPr>
                    </a:p>
                  </a:txBody>
                  <a:tcPr marL="0" marR="0" marT="63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69AD6"/>
                    </a:solidFill>
                  </a:tcPr>
                </a:tc>
                <a:tc>
                  <a:txBody>
                    <a:bodyPr/>
                    <a:lstStyle/>
                    <a:p>
                      <a:pPr algn="ctr">
                        <a:lnSpc>
                          <a:spcPct val="100000"/>
                        </a:lnSpc>
                        <a:spcBef>
                          <a:spcPts val="5"/>
                        </a:spcBef>
                      </a:pPr>
                      <a:endParaRPr sz="1600" b="1" i="0" baseline="0" dirty="0">
                        <a:latin typeface="Carlito"/>
                        <a:cs typeface="Carlito"/>
                      </a:endParaRPr>
                    </a:p>
                  </a:txBody>
                  <a:tcPr marL="0" marR="0" marT="2540" marB="0">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lumMod val="50000"/>
                      </a:schemeClr>
                    </a:solidFill>
                  </a:tcPr>
                </a:tc>
              </a:tr>
              <a:tr h="590848">
                <a:tc>
                  <a:txBody>
                    <a:bodyPr/>
                    <a:lstStyle/>
                    <a:p>
                      <a:pPr marL="85090" marR="110489">
                        <a:lnSpc>
                          <a:spcPct val="101600"/>
                        </a:lnSpc>
                        <a:spcBef>
                          <a:spcPts val="434"/>
                        </a:spcBef>
                      </a:pPr>
                      <a:r>
                        <a:rPr lang="en-US" sz="1300" b="1" spc="-5" baseline="0" dirty="0" smtClean="0">
                          <a:latin typeface="Carlito"/>
                          <a:cs typeface="Carlito"/>
                        </a:rPr>
                        <a:t>B11.</a:t>
                      </a:r>
                      <a:r>
                        <a:rPr lang="en-US" sz="1300" spc="-5" baseline="0" dirty="0" smtClean="0">
                          <a:latin typeface="Carlito"/>
                          <a:cs typeface="Carlito"/>
                        </a:rPr>
                        <a:t> At each team meeting, our wraparound team celebrates at least one success or positive event.</a:t>
                      </a:r>
                    </a:p>
                  </a:txBody>
                  <a:tcPr marL="0" marR="0" marT="55244"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66FF33"/>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EDE8F2"/>
                    </a:solidFill>
                  </a:tcPr>
                </a:tc>
                <a:tc>
                  <a:txBody>
                    <a:bodyPr/>
                    <a:lstStyle/>
                    <a:p>
                      <a:pPr marR="3175" algn="ctr">
                        <a:lnSpc>
                          <a:spcPct val="100000"/>
                        </a:lnSpc>
                        <a:spcBef>
                          <a:spcPts val="1270"/>
                        </a:spcBef>
                      </a:pPr>
                      <a:r>
                        <a:rPr lang="en-US" sz="1600" b="1" i="0" spc="-5"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16129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66FF3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R="295910" algn="r">
                        <a:lnSpc>
                          <a:spcPct val="100000"/>
                        </a:lnSpc>
                        <a:spcBef>
                          <a:spcPts val="1270"/>
                        </a:spcBef>
                      </a:pPr>
                      <a:r>
                        <a:rPr lang="en-US" sz="1600" b="1" i="0" spc="-5" baseline="0" dirty="0" smtClean="0">
                          <a:solidFill>
                            <a:schemeClr val="bg1"/>
                          </a:solidFill>
                          <a:latin typeface="Carlito"/>
                          <a:cs typeface="Carlito"/>
                        </a:rPr>
                        <a:t>7%</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rgbClr val="66FF3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70"/>
                        </a:spcBef>
                      </a:pPr>
                      <a:r>
                        <a:rPr lang="en-US" sz="1600" b="1" i="0" spc="-5"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9050" cap="flat" cmpd="sng" algn="ctr">
                      <a:solidFill>
                        <a:srgbClr val="66FF33"/>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R="3175" algn="ctr">
                        <a:lnSpc>
                          <a:spcPct val="100000"/>
                        </a:lnSpc>
                        <a:spcBef>
                          <a:spcPts val="1270"/>
                        </a:spcBef>
                      </a:pPr>
                      <a:r>
                        <a:rPr lang="en-US" sz="1600" b="1" i="0" spc="-5" baseline="0" dirty="0" smtClean="0">
                          <a:solidFill>
                            <a:schemeClr val="bg1"/>
                          </a:solidFill>
                          <a:latin typeface="Carlito"/>
                          <a:cs typeface="Carlito"/>
                        </a:rPr>
                        <a:t>82%</a:t>
                      </a:r>
                      <a:endParaRPr sz="1600" b="1" i="0" baseline="0" dirty="0">
                        <a:solidFill>
                          <a:schemeClr val="bg1"/>
                        </a:solidFill>
                        <a:latin typeface="Carlito"/>
                        <a:cs typeface="Carlito"/>
                      </a:endParaRPr>
                    </a:p>
                  </a:txBody>
                  <a:tcPr marL="0" marR="0" marT="16129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marR="295910" algn="r">
                        <a:lnSpc>
                          <a:spcPct val="100000"/>
                        </a:lnSpc>
                        <a:spcBef>
                          <a:spcPts val="1270"/>
                        </a:spcBef>
                      </a:pPr>
                      <a:r>
                        <a:rPr lang="en-US" sz="1600" b="1" i="0" spc="-5"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70"/>
                        </a:spcBef>
                      </a:pPr>
                      <a:r>
                        <a:rPr lang="en-US" sz="1600" b="1" i="0" spc="-5" baseline="0" dirty="0" smtClean="0">
                          <a:solidFill>
                            <a:schemeClr val="bg1"/>
                          </a:solidFill>
                          <a:latin typeface="Carlito"/>
                          <a:cs typeface="Carlito"/>
                        </a:rPr>
                        <a:t>9%</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590848">
                <a:tc>
                  <a:txBody>
                    <a:bodyPr/>
                    <a:lstStyle/>
                    <a:p>
                      <a:pPr marL="85090" marR="218440">
                        <a:lnSpc>
                          <a:spcPct val="101600"/>
                        </a:lnSpc>
                        <a:spcBef>
                          <a:spcPts val="265"/>
                        </a:spcBef>
                      </a:pPr>
                      <a:r>
                        <a:rPr sz="1300" b="1" spc="-5" baseline="0" dirty="0">
                          <a:latin typeface="Carlito"/>
                          <a:cs typeface="Carlito"/>
                        </a:rPr>
                        <a:t>B14. </a:t>
                      </a:r>
                      <a:r>
                        <a:rPr sz="1300" spc="-5" baseline="0" dirty="0">
                          <a:latin typeface="Carlito"/>
                          <a:cs typeface="Carlito"/>
                        </a:rPr>
                        <a:t>My Wraparound team came up with ideas </a:t>
                      </a:r>
                      <a:r>
                        <a:rPr sz="1300" baseline="0" dirty="0">
                          <a:latin typeface="Carlito"/>
                          <a:cs typeface="Carlito"/>
                        </a:rPr>
                        <a:t>and  </a:t>
                      </a:r>
                      <a:r>
                        <a:rPr sz="1300" spc="-5" baseline="0" dirty="0">
                          <a:latin typeface="Carlito"/>
                          <a:cs typeface="Carlito"/>
                        </a:rPr>
                        <a:t>strategies that were tied to things that my family likes to </a:t>
                      </a:r>
                      <a:r>
                        <a:rPr sz="1300" spc="-5" baseline="0" dirty="0" smtClean="0">
                          <a:latin typeface="Carlito"/>
                          <a:cs typeface="Carlito"/>
                        </a:rPr>
                        <a:t>do.</a:t>
                      </a:r>
                      <a:endParaRPr lang="en-US" sz="1300" spc="-5" baseline="0" dirty="0" smtClean="0">
                        <a:latin typeface="Carlito"/>
                        <a:cs typeface="Carlito"/>
                      </a:endParaRPr>
                    </a:p>
                  </a:txBody>
                  <a:tcPr marL="0" marR="0" marT="33655"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D8CFE6"/>
                    </a:solidFill>
                  </a:tcPr>
                </a:tc>
                <a:tc>
                  <a:txBody>
                    <a:bodyPr/>
                    <a:lstStyle/>
                    <a:p>
                      <a:pPr>
                        <a:lnSpc>
                          <a:spcPct val="100000"/>
                        </a:lnSpc>
                      </a:pPr>
                      <a:endParaRPr sz="1950" b="1" i="0" baseline="0" dirty="0">
                        <a:solidFill>
                          <a:schemeClr val="bg1"/>
                        </a:solidFill>
                        <a:latin typeface="Times New Roman"/>
                        <a:cs typeface="Times New Roman"/>
                      </a:endParaRPr>
                    </a:p>
                    <a:p>
                      <a:pPr marR="3175" algn="ctr">
                        <a:lnSpc>
                          <a:spcPct val="100000"/>
                        </a:lnSpc>
                      </a:pPr>
                      <a:r>
                        <a:rPr lang="en-US" sz="1600" b="1" i="0" spc="-5" baseline="0" dirty="0" smtClean="0">
                          <a:solidFill>
                            <a:schemeClr val="bg1"/>
                          </a:solidFill>
                          <a:latin typeface="Carlito"/>
                          <a:cs typeface="Carlito"/>
                        </a:rPr>
                        <a:t>83%</a:t>
                      </a:r>
                      <a:endParaRPr sz="1600" b="1" i="0" baseline="0" dirty="0">
                        <a:solidFill>
                          <a:schemeClr val="bg1"/>
                        </a:solidFill>
                        <a:latin typeface="Carlito"/>
                        <a:cs typeface="Carlito"/>
                      </a:endParaRPr>
                    </a:p>
                  </a:txBody>
                  <a:tcPr marL="0" marR="0" marT="0" marB="0">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pPr>
                      <a:endParaRPr sz="1950" b="1" i="0" baseline="0" dirty="0" smtClean="0">
                        <a:solidFill>
                          <a:schemeClr val="bg1"/>
                        </a:solidFill>
                        <a:latin typeface="Times New Roman"/>
                        <a:cs typeface="Times New Roman"/>
                      </a:endParaRPr>
                    </a:p>
                    <a:p>
                      <a:pPr marR="295910" algn="r">
                        <a:lnSpc>
                          <a:spcPct val="100000"/>
                        </a:lnSpc>
                      </a:pPr>
                      <a:r>
                        <a:rPr lang="en-US" sz="1600" b="1" i="0" spc="-5" baseline="0" dirty="0" smtClean="0">
                          <a:solidFill>
                            <a:schemeClr val="bg1"/>
                          </a:solidFill>
                          <a:latin typeface="Carlito"/>
                          <a:cs typeface="Carlito"/>
                        </a:rPr>
                        <a:t>7%</a:t>
                      </a:r>
                      <a:endParaRPr sz="1600" b="1" i="0" baseline="0" dirty="0">
                        <a:solidFill>
                          <a:schemeClr val="bg1"/>
                        </a:solidFill>
                        <a:latin typeface="Carlito"/>
                        <a:cs typeface="Carlito"/>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pPr>
                      <a:endParaRPr sz="1950" b="1" i="0" baseline="0" dirty="0">
                        <a:solidFill>
                          <a:schemeClr val="bg1"/>
                        </a:solidFill>
                        <a:latin typeface="Times New Roman"/>
                        <a:cs typeface="Times New Roman"/>
                      </a:endParaRPr>
                    </a:p>
                    <a:p>
                      <a:pPr algn="ctr">
                        <a:lnSpc>
                          <a:spcPct val="100000"/>
                        </a:lnSpc>
                      </a:pPr>
                      <a:r>
                        <a:rPr lang="en-US" sz="1600" b="1" i="0" spc="-5"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nSpc>
                          <a:spcPct val="100000"/>
                        </a:lnSpc>
                      </a:pPr>
                      <a:endParaRPr sz="1950" b="1" i="0" baseline="0" dirty="0">
                        <a:solidFill>
                          <a:schemeClr val="bg1"/>
                        </a:solidFill>
                        <a:latin typeface="Times New Roman"/>
                        <a:cs typeface="Times New Roman"/>
                      </a:endParaRPr>
                    </a:p>
                    <a:p>
                      <a:pPr marR="3175" algn="ctr">
                        <a:lnSpc>
                          <a:spcPct val="100000"/>
                        </a:lnSpc>
                      </a:pPr>
                      <a:r>
                        <a:rPr lang="en-US" sz="1600" b="1" i="0" spc="-5" baseline="0" dirty="0" smtClean="0">
                          <a:solidFill>
                            <a:schemeClr val="bg1"/>
                          </a:solidFill>
                          <a:latin typeface="Carlito"/>
                          <a:cs typeface="Carlito"/>
                        </a:rPr>
                        <a:t>82%</a:t>
                      </a:r>
                      <a:endParaRPr sz="1600" b="1" i="0" baseline="0" dirty="0">
                        <a:solidFill>
                          <a:schemeClr val="bg1"/>
                        </a:solidFill>
                        <a:latin typeface="Carlito"/>
                        <a:cs typeface="Carlito"/>
                      </a:endParaRPr>
                    </a:p>
                  </a:txBody>
                  <a:tcPr marL="0" marR="0" marT="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pPr>
                      <a:endParaRPr sz="1950" b="1" i="0" baseline="0" dirty="0" smtClean="0">
                        <a:solidFill>
                          <a:schemeClr val="bg1"/>
                        </a:solidFill>
                        <a:latin typeface="Times New Roman"/>
                        <a:cs typeface="Times New Roman"/>
                      </a:endParaRPr>
                    </a:p>
                    <a:p>
                      <a:pPr marR="295910" algn="r">
                        <a:lnSpc>
                          <a:spcPct val="100000"/>
                        </a:lnSpc>
                      </a:pPr>
                      <a:r>
                        <a:rPr lang="en-US" sz="1600" b="1" i="0" spc="-5"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nSpc>
                          <a:spcPct val="100000"/>
                        </a:lnSpc>
                      </a:pPr>
                      <a:endParaRPr sz="1950" b="1" i="0" baseline="0" dirty="0">
                        <a:solidFill>
                          <a:schemeClr val="bg1"/>
                        </a:solidFill>
                        <a:latin typeface="Times New Roman"/>
                        <a:cs typeface="Times New Roman"/>
                      </a:endParaRPr>
                    </a:p>
                    <a:p>
                      <a:pPr algn="ctr">
                        <a:lnSpc>
                          <a:spcPct val="100000"/>
                        </a:lnSpc>
                      </a:pPr>
                      <a:r>
                        <a:rPr lang="en-US" sz="1600" b="1" i="0" spc="-5" baseline="0" dirty="0" smtClean="0">
                          <a:solidFill>
                            <a:schemeClr val="bg1"/>
                          </a:solidFill>
                          <a:latin typeface="Carlito"/>
                          <a:cs typeface="Carlito"/>
                        </a:rPr>
                        <a:t>8%</a:t>
                      </a:r>
                      <a:endParaRPr sz="1600" b="1" i="0" baseline="0" dirty="0">
                        <a:solidFill>
                          <a:schemeClr val="bg1"/>
                        </a:solidFill>
                        <a:latin typeface="Carlito"/>
                        <a:cs typeface="Carlito"/>
                      </a:endParaRPr>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163195"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r h="0">
                <a:tc>
                  <a:txBody>
                    <a:bodyPr/>
                    <a:lstStyle/>
                    <a:p>
                      <a:pPr marL="85090" marR="218440">
                        <a:lnSpc>
                          <a:spcPct val="101600"/>
                        </a:lnSpc>
                        <a:spcBef>
                          <a:spcPts val="265"/>
                        </a:spcBef>
                      </a:pPr>
                      <a:r>
                        <a:rPr lang="en-US" sz="1300" b="1" spc="-5" baseline="0" dirty="0" smtClean="0">
                          <a:latin typeface="Carlito"/>
                          <a:cs typeface="Carlito"/>
                        </a:rPr>
                        <a:t>B17. </a:t>
                      </a:r>
                      <a:r>
                        <a:rPr lang="en-US" sz="1300" spc="-5" baseline="0" dirty="0" smtClean="0">
                          <a:latin typeface="Carlito"/>
                          <a:cs typeface="Carlito"/>
                        </a:rPr>
                        <a:t>I sometimes feel like members of my wraparound team do not understand me and my family</a:t>
                      </a:r>
                    </a:p>
                  </a:txBody>
                  <a:tcPr marL="0" marR="0" marT="33655"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DE8F2"/>
                    </a:solidFill>
                  </a:tcPr>
                </a:tc>
                <a:tc>
                  <a:txBody>
                    <a:bodyPr/>
                    <a:lstStyle/>
                    <a:p>
                      <a:pPr marR="3175" algn="ctr">
                        <a:lnSpc>
                          <a:spcPct val="100000"/>
                        </a:lnSpc>
                        <a:spcBef>
                          <a:spcPts val="1270"/>
                        </a:spcBef>
                      </a:pPr>
                      <a:r>
                        <a:rPr lang="en-US" sz="1600" b="1" i="0" spc="-5" baseline="0" dirty="0" smtClean="0">
                          <a:solidFill>
                            <a:schemeClr val="bg1"/>
                          </a:solidFill>
                          <a:latin typeface="Carlito"/>
                          <a:cs typeface="Carlito"/>
                        </a:rPr>
                        <a:t>10%</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R="295910" algn="r">
                        <a:lnSpc>
                          <a:spcPct val="100000"/>
                        </a:lnSpc>
                        <a:spcBef>
                          <a:spcPts val="1270"/>
                        </a:spcBef>
                      </a:pPr>
                      <a:r>
                        <a:rPr lang="en-US" sz="1600" b="1" i="0" spc="-5" baseline="0" dirty="0" smtClean="0">
                          <a:solidFill>
                            <a:schemeClr val="bg1"/>
                          </a:solidFill>
                          <a:latin typeface="Carlito"/>
                          <a:cs typeface="Carlito"/>
                        </a:rPr>
                        <a:t>86%</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algn="ctr">
                        <a:lnSpc>
                          <a:spcPct val="100000"/>
                        </a:lnSpc>
                        <a:spcBef>
                          <a:spcPts val="1270"/>
                        </a:spcBef>
                      </a:pPr>
                      <a:r>
                        <a:rPr lang="en-US" sz="1600" b="1" i="0" spc="-5" baseline="0" dirty="0" smtClean="0">
                          <a:solidFill>
                            <a:schemeClr val="bg1"/>
                          </a:solidFill>
                          <a:latin typeface="Carlito"/>
                          <a:cs typeface="Carlito"/>
                        </a:rPr>
                        <a:t>4%</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40000"/>
                        <a:lumOff val="60000"/>
                      </a:schemeClr>
                    </a:solidFill>
                  </a:tcPr>
                </a:tc>
                <a:tc>
                  <a:txBody>
                    <a:bodyPr/>
                    <a:lstStyle/>
                    <a:p>
                      <a:pPr marR="3175" algn="ctr">
                        <a:lnSpc>
                          <a:spcPct val="100000"/>
                        </a:lnSpc>
                        <a:spcBef>
                          <a:spcPts val="1270"/>
                        </a:spcBef>
                      </a:pPr>
                      <a:r>
                        <a:rPr lang="en-US" sz="1600" b="1" i="0" spc="-5" baseline="0" dirty="0" smtClean="0">
                          <a:solidFill>
                            <a:schemeClr val="bg1"/>
                          </a:solidFill>
                          <a:latin typeface="Carlito"/>
                          <a:cs typeface="Carlito"/>
                        </a:rPr>
                        <a:t>15%</a:t>
                      </a:r>
                      <a:endParaRPr sz="1600" b="1" i="0" baseline="0" dirty="0">
                        <a:solidFill>
                          <a:schemeClr val="bg1"/>
                        </a:solidFill>
                        <a:latin typeface="Carlito"/>
                        <a:cs typeface="Carlito"/>
                      </a:endParaRPr>
                    </a:p>
                  </a:txBody>
                  <a:tcPr marL="0" marR="0" marT="161290" marB="0">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marR="295910" algn="r">
                        <a:lnSpc>
                          <a:spcPct val="100000"/>
                        </a:lnSpc>
                        <a:spcBef>
                          <a:spcPts val="1270"/>
                        </a:spcBef>
                      </a:pPr>
                      <a:r>
                        <a:rPr lang="en-US" sz="1600" b="1" i="0" spc="-5" baseline="0" dirty="0" smtClean="0">
                          <a:solidFill>
                            <a:schemeClr val="bg1"/>
                          </a:solidFill>
                          <a:latin typeface="Carlito"/>
                          <a:cs typeface="Carlito"/>
                        </a:rPr>
                        <a:t>81%</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70"/>
                        </a:spcBef>
                      </a:pPr>
                      <a:r>
                        <a:rPr lang="en-US" sz="1600" b="1" i="0" spc="-5" baseline="0" dirty="0" smtClean="0">
                          <a:solidFill>
                            <a:schemeClr val="bg1"/>
                          </a:solidFill>
                          <a:latin typeface="Carlito"/>
                          <a:cs typeface="Carlito"/>
                        </a:rPr>
                        <a:t>4%</a:t>
                      </a:r>
                      <a:endParaRPr sz="1600" b="1" i="0" baseline="0" dirty="0">
                        <a:solidFill>
                          <a:schemeClr val="bg1"/>
                        </a:solidFill>
                        <a:latin typeface="Carlito"/>
                        <a:cs typeface="Carlito"/>
                      </a:endParaRPr>
                    </a:p>
                  </a:txBody>
                  <a:tcPr marL="0" marR="0" marT="16129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69AD6"/>
                    </a:solidFill>
                  </a:tcPr>
                </a:tc>
                <a:tc>
                  <a:txBody>
                    <a:bodyPr/>
                    <a:lstStyle/>
                    <a:p>
                      <a:pPr algn="ctr">
                        <a:lnSpc>
                          <a:spcPct val="100000"/>
                        </a:lnSpc>
                        <a:spcBef>
                          <a:spcPts val="1285"/>
                        </a:spcBef>
                      </a:pPr>
                      <a:endParaRPr sz="1600" b="1" i="0" baseline="0" dirty="0">
                        <a:latin typeface="Carlito"/>
                        <a:cs typeface="Carlito"/>
                      </a:endParaRPr>
                    </a:p>
                  </a:txBody>
                  <a:tcPr marL="0" marR="0" marT="338328"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50000"/>
                      </a:schemeClr>
                    </a:solidFill>
                  </a:tcPr>
                </a:tc>
              </a:tr>
            </a:tbl>
          </a:graphicData>
        </a:graphic>
      </p:graphicFrame>
      <p:sp>
        <p:nvSpPr>
          <p:cNvPr id="9" name="object 9"/>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0" name="object 10"/>
          <p:cNvSpPr txBox="1">
            <a:spLocks noGrp="1"/>
          </p:cNvSpPr>
          <p:nvPr>
            <p:ph type="title"/>
          </p:nvPr>
        </p:nvSpPr>
        <p:spPr>
          <a:xfrm>
            <a:off x="476152" y="-48799"/>
            <a:ext cx="8191694" cy="1384141"/>
          </a:xfrm>
          <a:prstGeom prst="rect">
            <a:avLst/>
          </a:prstGeom>
        </p:spPr>
        <p:txBody>
          <a:bodyPr vert="horz" wrap="square" lIns="0" tIns="390315" rIns="0" bIns="0" rtlCol="0">
            <a:spAutoFit/>
          </a:bodyPr>
          <a:lstStyle/>
          <a:p>
            <a:pPr algn="ctr">
              <a:lnSpc>
                <a:spcPct val="100000"/>
              </a:lnSpc>
              <a:spcBef>
                <a:spcPts val="110"/>
              </a:spcBef>
            </a:pPr>
            <a:r>
              <a:rPr lang="en-US" sz="3950" spc="-5" dirty="0" smtClean="0"/>
              <a:t>               Strength and Family Driven</a:t>
            </a:r>
            <a:endParaRPr sz="3950" dirty="0"/>
          </a:p>
          <a:p>
            <a:pPr algn="ctr">
              <a:lnSpc>
                <a:spcPct val="100000"/>
              </a:lnSpc>
              <a:spcBef>
                <a:spcPts val="65"/>
              </a:spcBef>
            </a:pPr>
            <a:r>
              <a:rPr lang="en-US" sz="2400" dirty="0" smtClean="0"/>
              <a:t>                         2021 vs 2020</a:t>
            </a:r>
            <a:endParaRPr sz="2400" dirty="0"/>
          </a:p>
        </p:txBody>
      </p:sp>
      <p:sp>
        <p:nvSpPr>
          <p:cNvPr id="11" name="object 11"/>
          <p:cNvSpPr txBox="1">
            <a:spLocks noGrp="1"/>
          </p:cNvSpPr>
          <p:nvPr>
            <p:ph type="sldNum" sz="quarter" idx="7"/>
          </p:nvPr>
        </p:nvSpPr>
        <p:spPr>
          <a:xfrm>
            <a:off x="8658610" y="6627168"/>
            <a:ext cx="307975" cy="230832"/>
          </a:xfrm>
          <a:prstGeom prst="rect">
            <a:avLst/>
          </a:prstGeom>
        </p:spPr>
        <p:txBody>
          <a:bodyPr vert="horz" wrap="square" lIns="0" tIns="0" rIns="0" bIns="0" rtlCol="0">
            <a:spAutoFit/>
          </a:bodyPr>
          <a:lstStyle/>
          <a:p>
            <a:pPr marL="38100">
              <a:lnSpc>
                <a:spcPts val="1810"/>
              </a:lnSpc>
            </a:pPr>
            <a:r>
              <a:rPr lang="en-US" dirty="0" smtClean="0"/>
              <a:t>26</a:t>
            </a:r>
            <a:endParaRPr dirty="0"/>
          </a:p>
        </p:txBody>
      </p:sp>
      <p:sp>
        <p:nvSpPr>
          <p:cNvPr id="12" name="TextBox 11"/>
          <p:cNvSpPr txBox="1"/>
          <p:nvPr/>
        </p:nvSpPr>
        <p:spPr>
          <a:xfrm>
            <a:off x="3581400" y="6168757"/>
            <a:ext cx="6553200" cy="523220"/>
          </a:xfrm>
          <a:prstGeom prst="rect">
            <a:avLst/>
          </a:prstGeom>
          <a:noFill/>
        </p:spPr>
        <p:txBody>
          <a:bodyPr wrap="square" rtlCol="0">
            <a:spAutoFit/>
          </a:bodyPr>
          <a:lstStyle/>
          <a:p>
            <a:r>
              <a:rPr lang="en-US" sz="1400" dirty="0" smtClean="0"/>
              <a:t>*Agree combines responses of “Strongly Agree” and “Agree”</a:t>
            </a:r>
          </a:p>
          <a:p>
            <a:r>
              <a:rPr lang="en-US" sz="1400" dirty="0" smtClean="0"/>
              <a:t>*Disagree combines responses of “Strongly Disagree” and Disagree”</a:t>
            </a:r>
            <a:endParaRPr lang="en-US" sz="1400" dirty="0"/>
          </a:p>
        </p:txBody>
      </p:sp>
      <p:sp>
        <p:nvSpPr>
          <p:cNvPr id="13" name="Up Arrow 12"/>
          <p:cNvSpPr/>
          <p:nvPr/>
        </p:nvSpPr>
        <p:spPr>
          <a:xfrm>
            <a:off x="8623890" y="5045751"/>
            <a:ext cx="304800" cy="398837"/>
          </a:xfrm>
          <a:prstGeom prst="up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Down Arrow 14"/>
          <p:cNvSpPr/>
          <p:nvPr/>
        </p:nvSpPr>
        <p:spPr>
          <a:xfrm>
            <a:off x="8658610" y="2362200"/>
            <a:ext cx="307975" cy="457200"/>
          </a:xfrm>
          <a:prstGeom prst="downArrow">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113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7" name="object 7"/>
          <p:cNvSpPr txBox="1">
            <a:spLocks noGrp="1"/>
          </p:cNvSpPr>
          <p:nvPr>
            <p:ph type="title"/>
          </p:nvPr>
        </p:nvSpPr>
        <p:spPr>
          <a:xfrm>
            <a:off x="3241242" y="431671"/>
            <a:ext cx="4073957" cy="695960"/>
          </a:xfrm>
          <a:prstGeom prst="rect">
            <a:avLst/>
          </a:prstGeom>
        </p:spPr>
        <p:txBody>
          <a:bodyPr vert="horz" wrap="square" lIns="0" tIns="12700" rIns="0" bIns="0" rtlCol="0">
            <a:spAutoFit/>
          </a:bodyPr>
          <a:lstStyle/>
          <a:p>
            <a:pPr marL="12700">
              <a:lnSpc>
                <a:spcPct val="100000"/>
              </a:lnSpc>
              <a:spcBef>
                <a:spcPts val="100"/>
              </a:spcBef>
            </a:pPr>
            <a:r>
              <a:rPr sz="4400" spc="-5" dirty="0"/>
              <a:t>Satisfaction</a:t>
            </a:r>
            <a:endParaRPr sz="4400" dirty="0"/>
          </a:p>
        </p:txBody>
      </p:sp>
      <p:sp>
        <p:nvSpPr>
          <p:cNvPr id="8" name="object 8"/>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27</a:t>
            </a:r>
            <a:endParaRPr dirty="0"/>
          </a:p>
        </p:txBody>
      </p:sp>
      <p:graphicFrame>
        <p:nvGraphicFramePr>
          <p:cNvPr id="14" name="Chart 13"/>
          <p:cNvGraphicFramePr/>
          <p:nvPr>
            <p:extLst>
              <p:ext uri="{D42A27DB-BD31-4B8C-83A1-F6EECF244321}">
                <p14:modId xmlns:p14="http://schemas.microsoft.com/office/powerpoint/2010/main" val="1375133909"/>
              </p:ext>
            </p:extLst>
          </p:nvPr>
        </p:nvGraphicFramePr>
        <p:xfrm>
          <a:off x="685799" y="1600200"/>
          <a:ext cx="7858107" cy="4699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022427"/>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p:nvPr/>
        </p:nvSpPr>
        <p:spPr>
          <a:xfrm>
            <a:off x="152400" y="141859"/>
            <a:ext cx="1888688" cy="740693"/>
          </a:xfrm>
          <a:prstGeom prst="rect">
            <a:avLst/>
          </a:prstGeom>
          <a:blipFill>
            <a:blip r:embed="rId2" cstate="print"/>
            <a:stretch>
              <a:fillRect/>
            </a:stretch>
          </a:blipFill>
        </p:spPr>
        <p:txBody>
          <a:bodyPr wrap="square" lIns="0" tIns="0" rIns="0" bIns="0" rtlCol="0"/>
          <a:lstStyle/>
          <a:p>
            <a:endParaRPr dirty="0"/>
          </a:p>
        </p:txBody>
      </p:sp>
      <p:sp>
        <p:nvSpPr>
          <p:cNvPr id="7" name="object 7"/>
          <p:cNvSpPr txBox="1">
            <a:spLocks noGrp="1"/>
          </p:cNvSpPr>
          <p:nvPr>
            <p:ph type="title"/>
          </p:nvPr>
        </p:nvSpPr>
        <p:spPr>
          <a:xfrm>
            <a:off x="478705" y="-192011"/>
            <a:ext cx="8191694" cy="955498"/>
          </a:xfrm>
          <a:prstGeom prst="rect">
            <a:avLst/>
          </a:prstGeom>
        </p:spPr>
        <p:txBody>
          <a:bodyPr vert="horz" wrap="square" lIns="0" tIns="344277" rIns="0" bIns="0" rtlCol="0">
            <a:spAutoFit/>
          </a:bodyPr>
          <a:lstStyle/>
          <a:p>
            <a:pPr algn="ctr">
              <a:lnSpc>
                <a:spcPct val="100000"/>
              </a:lnSpc>
              <a:spcBef>
                <a:spcPts val="110"/>
              </a:spcBef>
            </a:pPr>
            <a:r>
              <a:rPr sz="3950" spc="-5" dirty="0" smtClean="0"/>
              <a:t>Satisfaction</a:t>
            </a:r>
            <a:endParaRPr sz="3950" dirty="0"/>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28</a:t>
            </a:r>
            <a:endParaRPr dirty="0"/>
          </a:p>
        </p:txBody>
      </p:sp>
      <p:graphicFrame>
        <p:nvGraphicFramePr>
          <p:cNvPr id="8" name="Table 7"/>
          <p:cNvGraphicFramePr>
            <a:graphicFrameLocks noGrp="1"/>
          </p:cNvGraphicFramePr>
          <p:nvPr>
            <p:extLst>
              <p:ext uri="{D42A27DB-BD31-4B8C-83A1-F6EECF244321}">
                <p14:modId xmlns:p14="http://schemas.microsoft.com/office/powerpoint/2010/main" val="2862017287"/>
              </p:ext>
            </p:extLst>
          </p:nvPr>
        </p:nvGraphicFramePr>
        <p:xfrm>
          <a:off x="66674" y="1138725"/>
          <a:ext cx="9010652" cy="5051362"/>
        </p:xfrm>
        <a:graphic>
          <a:graphicData uri="http://schemas.openxmlformats.org/drawingml/2006/table">
            <a:tbl>
              <a:tblPr firstRow="1" bandRow="1">
                <a:tableStyleId>{5C22544A-7EE6-4342-B048-85BDC9FD1C3A}</a:tableStyleId>
              </a:tblPr>
              <a:tblGrid>
                <a:gridCol w="3209926"/>
                <a:gridCol w="762000"/>
                <a:gridCol w="914400"/>
                <a:gridCol w="838200"/>
                <a:gridCol w="914400"/>
                <a:gridCol w="914400"/>
                <a:gridCol w="838200"/>
                <a:gridCol w="619126"/>
              </a:tblGrid>
              <a:tr h="134382">
                <a:tc>
                  <a:txBody>
                    <a:bodyPr/>
                    <a:lstStyle/>
                    <a:p>
                      <a:endParaRPr lang="en-US" sz="1500" dirty="0"/>
                    </a:p>
                  </a:txBody>
                  <a:tcPr>
                    <a:solidFill>
                      <a:schemeClr val="accent4">
                        <a:lumMod val="50000"/>
                      </a:schemeClr>
                    </a:solidFill>
                  </a:tcPr>
                </a:tc>
                <a:tc gridSpan="3">
                  <a:txBody>
                    <a:bodyPr/>
                    <a:lstStyle/>
                    <a:p>
                      <a:pPr algn="ctr"/>
                      <a:r>
                        <a:rPr lang="en-US" dirty="0" smtClean="0">
                          <a:solidFill>
                            <a:schemeClr val="tx1"/>
                          </a:solidFill>
                        </a:rPr>
                        <a:t> 2021</a:t>
                      </a:r>
                      <a:endParaRPr lang="en-US" dirty="0">
                        <a:solidFill>
                          <a:schemeClr val="tx1"/>
                        </a:solidFill>
                      </a:endParaRPr>
                    </a:p>
                  </a:txBody>
                  <a:tcPr>
                    <a:lnR w="76200" cap="flat" cmpd="sng" algn="ctr">
                      <a:solidFill>
                        <a:schemeClr val="bg1"/>
                      </a:solidFill>
                      <a:prstDash val="solid"/>
                      <a:round/>
                      <a:headEnd type="none" w="med" len="med"/>
                      <a:tailEnd type="none" w="med" len="med"/>
                    </a:lnR>
                    <a:solidFill>
                      <a:srgbClr val="8EB4E3"/>
                    </a:solidFill>
                  </a:tcPr>
                </a:tc>
                <a:tc hMerge="1">
                  <a:txBody>
                    <a:bodyPr/>
                    <a:lstStyle/>
                    <a:p>
                      <a:endParaRPr lang="en-US"/>
                    </a:p>
                  </a:txBody>
                  <a:tcPr/>
                </a:tc>
                <a:tc hMerge="1">
                  <a:txBody>
                    <a:bodyPr/>
                    <a:lstStyle/>
                    <a:p>
                      <a:endParaRPr lang="en-US"/>
                    </a:p>
                  </a:txBody>
                  <a:tcPr/>
                </a:tc>
                <a:tc gridSpan="4">
                  <a:txBody>
                    <a:bodyPr/>
                    <a:lstStyle/>
                    <a:p>
                      <a:pPr algn="ctr"/>
                      <a:r>
                        <a:rPr lang="en-US" dirty="0" smtClean="0">
                          <a:solidFill>
                            <a:schemeClr val="tx1"/>
                          </a:solidFill>
                        </a:rPr>
                        <a:t>2020</a:t>
                      </a:r>
                      <a:endParaRPr lang="en-US" dirty="0">
                        <a:solidFill>
                          <a:schemeClr val="tx1"/>
                        </a:solidFill>
                      </a:endParaRPr>
                    </a:p>
                  </a:txBody>
                  <a:tcPr>
                    <a:lnL w="76200" cap="flat" cmpd="sng" algn="ctr">
                      <a:solidFill>
                        <a:schemeClr val="bg1"/>
                      </a:solidFill>
                      <a:prstDash val="solid"/>
                      <a:round/>
                      <a:headEnd type="none" w="med" len="med"/>
                      <a:tailEnd type="none" w="med" len="med"/>
                    </a:lnL>
                    <a:solidFill>
                      <a:srgbClr val="B69AD6"/>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a:txBody>
                    <a:bodyPr/>
                    <a:lstStyle/>
                    <a:p>
                      <a:endParaRPr lang="en-US" sz="1500" dirty="0"/>
                    </a:p>
                  </a:txBody>
                  <a:tcPr>
                    <a:solidFill>
                      <a:schemeClr val="accent4">
                        <a:lumMod val="50000"/>
                      </a:schemeClr>
                    </a:solidFill>
                  </a:tcPr>
                </a:tc>
                <a:tc>
                  <a:txBody>
                    <a:bodyPr/>
                    <a:lstStyle/>
                    <a:p>
                      <a:pPr algn="ctr"/>
                      <a:r>
                        <a:rPr lang="en-US" sz="1400" b="1" i="0" baseline="0" dirty="0" smtClean="0">
                          <a:solidFill>
                            <a:schemeClr val="bg1"/>
                          </a:solidFill>
                        </a:rPr>
                        <a:t>*Agree</a:t>
                      </a:r>
                      <a:endParaRPr lang="en-US" sz="1400" b="1" i="0" baseline="0" dirty="0">
                        <a:solidFill>
                          <a:schemeClr val="bg1"/>
                        </a:solidFill>
                      </a:endParaRPr>
                    </a:p>
                  </a:txBody>
                  <a:tcPr>
                    <a:solidFill>
                      <a:schemeClr val="accent4">
                        <a:lumMod val="50000"/>
                      </a:schemeClr>
                    </a:solidFill>
                  </a:tcPr>
                </a:tc>
                <a:tc>
                  <a:txBody>
                    <a:bodyPr/>
                    <a:lstStyle/>
                    <a:p>
                      <a:pPr algn="ctr"/>
                      <a:r>
                        <a:rPr lang="en-US" sz="1400" b="1" i="0" baseline="0" dirty="0" smtClean="0">
                          <a:solidFill>
                            <a:schemeClr val="bg1"/>
                          </a:solidFill>
                        </a:rPr>
                        <a:t>*Disagree</a:t>
                      </a:r>
                      <a:endParaRPr lang="en-US" sz="1400" b="1" i="0" baseline="0" dirty="0">
                        <a:solidFill>
                          <a:schemeClr val="bg1"/>
                        </a:solidFill>
                      </a:endParaRPr>
                    </a:p>
                  </a:txBody>
                  <a:tcPr>
                    <a:solidFill>
                      <a:schemeClr val="accent4">
                        <a:lumMod val="50000"/>
                      </a:schemeClr>
                    </a:solidFill>
                  </a:tcPr>
                </a:tc>
                <a:tc>
                  <a:txBody>
                    <a:bodyPr/>
                    <a:lstStyle/>
                    <a:p>
                      <a:pPr algn="ctr"/>
                      <a:r>
                        <a:rPr lang="en-US" sz="1400" b="1" i="0" baseline="0" dirty="0" smtClean="0">
                          <a:solidFill>
                            <a:schemeClr val="bg1"/>
                          </a:solidFill>
                        </a:rPr>
                        <a:t>Neutral</a:t>
                      </a:r>
                      <a:endParaRPr lang="en-US" sz="1400" b="1" i="0" baseline="0" dirty="0">
                        <a:solidFill>
                          <a:schemeClr val="bg1"/>
                        </a:solidFill>
                      </a:endParaRPr>
                    </a:p>
                  </a:txBody>
                  <a:tcPr>
                    <a:lnR w="76200" cap="flat" cmpd="sng" algn="ctr">
                      <a:solidFill>
                        <a:schemeClr val="bg1"/>
                      </a:solidFill>
                      <a:prstDash val="solid"/>
                      <a:round/>
                      <a:headEnd type="none" w="med" len="med"/>
                      <a:tailEnd type="none" w="med" len="med"/>
                    </a:lnR>
                    <a:solidFill>
                      <a:schemeClr val="accent4">
                        <a:lumMod val="50000"/>
                      </a:schemeClr>
                    </a:solidFill>
                  </a:tcPr>
                </a:tc>
                <a:tc>
                  <a:txBody>
                    <a:bodyPr/>
                    <a:lstStyle/>
                    <a:p>
                      <a:pPr algn="ctr"/>
                      <a:r>
                        <a:rPr lang="en-US" sz="1400" b="1" i="0" baseline="0" dirty="0" smtClean="0">
                          <a:solidFill>
                            <a:schemeClr val="bg1"/>
                          </a:solidFill>
                        </a:rPr>
                        <a:t>*Agree</a:t>
                      </a:r>
                      <a:endParaRPr lang="en-US" sz="1400" b="1" i="0" baseline="0" dirty="0">
                        <a:solidFill>
                          <a:schemeClr val="bg1"/>
                        </a:solidFill>
                      </a:endParaRPr>
                    </a:p>
                  </a:txBody>
                  <a:tcPr>
                    <a:lnL w="76200" cap="flat" cmpd="sng" algn="ctr">
                      <a:solidFill>
                        <a:schemeClr val="bg1"/>
                      </a:solidFill>
                      <a:prstDash val="solid"/>
                      <a:round/>
                      <a:headEnd type="none" w="med" len="med"/>
                      <a:tailEnd type="none" w="med" len="med"/>
                    </a:lnL>
                    <a:solidFill>
                      <a:schemeClr val="accent4">
                        <a:lumMod val="50000"/>
                      </a:schemeClr>
                    </a:solidFill>
                  </a:tcPr>
                </a:tc>
                <a:tc>
                  <a:txBody>
                    <a:bodyPr/>
                    <a:lstStyle/>
                    <a:p>
                      <a:pPr algn="ctr"/>
                      <a:r>
                        <a:rPr lang="en-US" sz="1400" b="1" i="0" baseline="0" dirty="0" smtClean="0">
                          <a:solidFill>
                            <a:schemeClr val="bg1"/>
                          </a:solidFill>
                        </a:rPr>
                        <a:t>*Disagree</a:t>
                      </a:r>
                      <a:endParaRPr lang="en-US" sz="1400" b="1" i="0" baseline="0" dirty="0">
                        <a:solidFill>
                          <a:schemeClr val="bg1"/>
                        </a:solidFill>
                      </a:endParaRPr>
                    </a:p>
                  </a:txBody>
                  <a:tcPr>
                    <a:solidFill>
                      <a:schemeClr val="accent4">
                        <a:lumMod val="50000"/>
                      </a:schemeClr>
                    </a:solidFill>
                  </a:tcPr>
                </a:tc>
                <a:tc>
                  <a:txBody>
                    <a:bodyPr/>
                    <a:lstStyle/>
                    <a:p>
                      <a:pPr algn="ctr"/>
                      <a:r>
                        <a:rPr lang="en-US" sz="1400" b="1" i="0" baseline="0" dirty="0" smtClean="0">
                          <a:solidFill>
                            <a:schemeClr val="bg1"/>
                          </a:solidFill>
                        </a:rPr>
                        <a:t>Neutral</a:t>
                      </a:r>
                      <a:endParaRPr lang="en-US" sz="1400" b="1" i="0" baseline="0" dirty="0">
                        <a:solidFill>
                          <a:schemeClr val="bg1"/>
                        </a:solidFill>
                      </a:endParaRPr>
                    </a:p>
                  </a:txBody>
                  <a:tcPr>
                    <a:solidFill>
                      <a:schemeClr val="accent4">
                        <a:lumMod val="50000"/>
                      </a:schemeClr>
                    </a:solidFill>
                  </a:tcPr>
                </a:tc>
                <a:tc>
                  <a:txBody>
                    <a:bodyPr/>
                    <a:lstStyle/>
                    <a:p>
                      <a:pPr algn="ctr"/>
                      <a:endParaRPr lang="en-US" sz="1400" b="1" i="0" baseline="0" dirty="0">
                        <a:solidFill>
                          <a:schemeClr val="bg1"/>
                        </a:solidFill>
                      </a:endParaRPr>
                    </a:p>
                  </a:txBody>
                  <a:tcPr>
                    <a:solidFill>
                      <a:schemeClr val="accent4">
                        <a:lumMod val="50000"/>
                      </a:schemeClr>
                    </a:solidFill>
                  </a:tcPr>
                </a:tc>
              </a:tr>
              <a:tr h="951838">
                <a:tc>
                  <a:txBody>
                    <a:bodyPr/>
                    <a:lstStyle/>
                    <a:p>
                      <a:pPr marL="85090" marR="186690" lvl="0" indent="0" defTabSz="914400" eaLnBrk="1" fontAlgn="auto" latinLnBrk="0" hangingPunct="1">
                        <a:lnSpc>
                          <a:spcPct val="101600"/>
                        </a:lnSpc>
                        <a:spcBef>
                          <a:spcPts val="265"/>
                        </a:spcBef>
                        <a:spcAft>
                          <a:spcPts val="0"/>
                        </a:spcAft>
                        <a:buClrTx/>
                        <a:buSzTx/>
                        <a:buFontTx/>
                        <a:buNone/>
                        <a:tabLst/>
                        <a:defRPr/>
                      </a:pPr>
                      <a:r>
                        <a:rPr kumimoji="0" lang="en-US" sz="1500" b="1" i="0" u="none" strike="noStrike" kern="0" cap="none" spc="-5" normalizeH="0" baseline="0" noProof="0" dirty="0" smtClean="0">
                          <a:ln>
                            <a:noFill/>
                          </a:ln>
                          <a:solidFill>
                            <a:prstClr val="black"/>
                          </a:solidFill>
                          <a:effectLst/>
                          <a:uLnTx/>
                          <a:uFillTx/>
                          <a:latin typeface="Carlito"/>
                          <a:ea typeface="+mn-ea"/>
                          <a:cs typeface="Carlito"/>
                        </a:rPr>
                        <a:t>C1.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I am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satisfied with the wraparound process in which  my  family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and I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have</a:t>
                      </a:r>
                      <a:r>
                        <a:rPr kumimoji="0" lang="en-US" sz="1500" b="0" i="0" u="none" strike="noStrike" kern="0" cap="none" spc="-25" normalizeH="0" baseline="0" noProof="0" dirty="0" smtClean="0">
                          <a:ln>
                            <a:noFill/>
                          </a:ln>
                          <a:solidFill>
                            <a:prstClr val="black"/>
                          </a:solidFill>
                          <a:effectLst/>
                          <a:uLnTx/>
                          <a:uFillTx/>
                          <a:latin typeface="Carlito"/>
                          <a:ea typeface="+mn-ea"/>
                          <a:cs typeface="Carlito"/>
                        </a:rPr>
                        <a: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participated.</a:t>
                      </a:r>
                      <a:endParaRPr kumimoji="0" lang="en-US" sz="1500" b="0" i="0" u="none" strike="noStrike" kern="0" cap="none" spc="0" normalizeH="0" baseline="0" noProof="0" dirty="0" smtClean="0">
                        <a:ln>
                          <a:noFill/>
                        </a:ln>
                        <a:solidFill>
                          <a:prstClr val="black"/>
                        </a:solidFill>
                        <a:effectLst/>
                        <a:uLnTx/>
                        <a:uFillTx/>
                        <a:latin typeface="Carlito"/>
                        <a:ea typeface="+mn-ea"/>
                        <a:cs typeface="Carlito"/>
                      </a:endParaRPr>
                    </a:p>
                  </a:txBody>
                  <a:tcPr>
                    <a:solidFill>
                      <a:schemeClr val="accent4">
                        <a:lumMod val="40000"/>
                        <a:lumOff val="60000"/>
                      </a:schemeClr>
                    </a:solidFill>
                  </a:tcPr>
                </a:tc>
                <a:tc>
                  <a:txBody>
                    <a:bodyPr/>
                    <a:lstStyle/>
                    <a:p>
                      <a:pPr algn="ctr"/>
                      <a:r>
                        <a:rPr lang="en-US" sz="1600" b="1" i="0" baseline="0" dirty="0" smtClean="0">
                          <a:solidFill>
                            <a:schemeClr val="bg1"/>
                          </a:solidFill>
                        </a:rPr>
                        <a:t>93%</a:t>
                      </a:r>
                    </a:p>
                  </a:txBody>
                  <a:tcPr anchor="ctr">
                    <a:solidFill>
                      <a:schemeClr val="tx2">
                        <a:lumMod val="40000"/>
                        <a:lumOff val="60000"/>
                      </a:schemeClr>
                    </a:solidFill>
                  </a:tcPr>
                </a:tc>
                <a:tc>
                  <a:txBody>
                    <a:bodyPr/>
                    <a:lstStyle/>
                    <a:p>
                      <a:pPr algn="ctr"/>
                      <a:r>
                        <a:rPr lang="en-US" sz="1600" b="1" i="0" baseline="0" dirty="0" smtClean="0">
                          <a:solidFill>
                            <a:schemeClr val="bg1"/>
                          </a:solidFill>
                        </a:rPr>
                        <a:t>4%</a:t>
                      </a:r>
                    </a:p>
                  </a:txBody>
                  <a:tcPr anchor="ctr">
                    <a:solidFill>
                      <a:srgbClr val="8EB4E3"/>
                    </a:solidFill>
                  </a:tcPr>
                </a:tc>
                <a:tc>
                  <a:txBody>
                    <a:bodyPr/>
                    <a:lstStyle/>
                    <a:p>
                      <a:pPr algn="ctr"/>
                      <a:r>
                        <a:rPr lang="en-US" sz="1600" b="1" i="0" baseline="0" dirty="0" smtClean="0">
                          <a:solidFill>
                            <a:schemeClr val="bg1"/>
                          </a:solidFill>
                        </a:rPr>
                        <a:t>3%</a:t>
                      </a:r>
                    </a:p>
                  </a:txBody>
                  <a:tcPr anchor="ctr">
                    <a:lnR w="76200" cap="flat" cmpd="sng" algn="ctr">
                      <a:solidFill>
                        <a:schemeClr val="bg1"/>
                      </a:solidFill>
                      <a:prstDash val="solid"/>
                      <a:round/>
                      <a:headEnd type="none" w="med" len="med"/>
                      <a:tailEnd type="none" w="med" len="med"/>
                    </a:lnR>
                    <a:solidFill>
                      <a:srgbClr val="8EB4E3"/>
                    </a:solidFill>
                  </a:tcPr>
                </a:tc>
                <a:tc>
                  <a:txBody>
                    <a:bodyPr/>
                    <a:lstStyle/>
                    <a:p>
                      <a:pPr algn="ctr"/>
                      <a:r>
                        <a:rPr lang="en-US" sz="1600" b="1" i="0" baseline="0" dirty="0" smtClean="0">
                          <a:solidFill>
                            <a:schemeClr val="bg1"/>
                          </a:solidFill>
                        </a:rPr>
                        <a:t>90%</a:t>
                      </a:r>
                    </a:p>
                  </a:txBody>
                  <a:tcPr anchor="ctr">
                    <a:lnL w="76200" cap="flat" cmpd="sng" algn="ctr">
                      <a:solidFill>
                        <a:schemeClr val="bg1"/>
                      </a:solidFill>
                      <a:prstDash val="solid"/>
                      <a:round/>
                      <a:headEnd type="none" w="med" len="med"/>
                      <a:tailEnd type="none" w="med" len="med"/>
                    </a:lnL>
                    <a:solidFill>
                      <a:srgbClr val="B69AD6"/>
                    </a:solidFill>
                  </a:tcPr>
                </a:tc>
                <a:tc>
                  <a:txBody>
                    <a:bodyPr/>
                    <a:lstStyle/>
                    <a:p>
                      <a:pPr algn="ctr"/>
                      <a:r>
                        <a:rPr lang="en-US" sz="1600" b="1" i="0" baseline="0" dirty="0" smtClean="0">
                          <a:solidFill>
                            <a:schemeClr val="bg1"/>
                          </a:solidFill>
                        </a:rPr>
                        <a:t>7%</a:t>
                      </a:r>
                    </a:p>
                  </a:txBody>
                  <a:tcPr anchor="ctr">
                    <a:solidFill>
                      <a:srgbClr val="B69AD6"/>
                    </a:solidFill>
                  </a:tcPr>
                </a:tc>
                <a:tc>
                  <a:txBody>
                    <a:bodyPr/>
                    <a:lstStyle/>
                    <a:p>
                      <a:pPr algn="ctr"/>
                      <a:r>
                        <a:rPr lang="en-US" sz="1600" b="1" i="0" baseline="0" dirty="0" smtClean="0">
                          <a:solidFill>
                            <a:schemeClr val="bg1"/>
                          </a:solidFill>
                        </a:rPr>
                        <a:t>4%</a:t>
                      </a:r>
                    </a:p>
                  </a:txBody>
                  <a:tcPr anchor="ctr">
                    <a:solidFill>
                      <a:srgbClr val="B69AD6"/>
                    </a:solidFill>
                  </a:tcPr>
                </a:tc>
                <a:tc>
                  <a:txBody>
                    <a:bodyPr/>
                    <a:lstStyle/>
                    <a:p>
                      <a:pPr algn="ctr"/>
                      <a:endParaRPr lang="en-US" sz="1600" b="1" i="0" baseline="0" dirty="0" smtClean="0">
                        <a:solidFill>
                          <a:schemeClr val="bg1"/>
                        </a:solidFill>
                      </a:endParaRPr>
                    </a:p>
                  </a:txBody>
                  <a:tcPr anchor="ctr">
                    <a:solidFill>
                      <a:schemeClr val="accent4">
                        <a:lumMod val="50000"/>
                      </a:schemeClr>
                    </a:solidFill>
                  </a:tcPr>
                </a:tc>
              </a:tr>
              <a:tr h="370840">
                <a:tc>
                  <a:txBody>
                    <a:bodyPr/>
                    <a:lstStyle/>
                    <a:p>
                      <a:pPr marL="85090" marR="444500" lvl="0" indent="0" defTabSz="914400" eaLnBrk="1" fontAlgn="auto" latinLnBrk="0" hangingPunct="1">
                        <a:lnSpc>
                          <a:spcPct val="101600"/>
                        </a:lnSpc>
                        <a:spcBef>
                          <a:spcPts val="434"/>
                        </a:spcBef>
                        <a:spcAft>
                          <a:spcPts val="0"/>
                        </a:spcAft>
                        <a:buClrTx/>
                        <a:buSzTx/>
                        <a:buFontTx/>
                        <a:buNone/>
                        <a:tabLst/>
                        <a:defRPr/>
                      </a:pPr>
                      <a:r>
                        <a:rPr kumimoji="0" lang="en-US" sz="1500" b="1" i="0" u="none" strike="noStrike" kern="0" cap="none" spc="-5" normalizeH="0" baseline="0" noProof="0" dirty="0" smtClean="0">
                          <a:ln>
                            <a:noFill/>
                          </a:ln>
                          <a:solidFill>
                            <a:prstClr val="black"/>
                          </a:solidFill>
                          <a:effectLst/>
                          <a:uLnTx/>
                          <a:uFillTx/>
                          <a:latin typeface="Carlito"/>
                          <a:ea typeface="+mn-ea"/>
                          <a:cs typeface="Carlito"/>
                        </a:rPr>
                        <a:t>C2.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I am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satisfied with my child or youth's progress since  starting the wraparound</a:t>
                      </a:r>
                      <a:r>
                        <a:rPr kumimoji="0" lang="en-US" sz="1500" b="0" i="0" u="none" strike="noStrike" kern="0" cap="none" spc="-15" normalizeH="0" baseline="0" noProof="0" dirty="0" smtClean="0">
                          <a:ln>
                            <a:noFill/>
                          </a:ln>
                          <a:solidFill>
                            <a:prstClr val="black"/>
                          </a:solidFill>
                          <a:effectLst/>
                          <a:uLnTx/>
                          <a:uFillTx/>
                          <a:latin typeface="Carlito"/>
                          <a:ea typeface="+mn-ea"/>
                          <a:cs typeface="Carlito"/>
                        </a:rPr>
                        <a: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process.</a:t>
                      </a:r>
                      <a:endParaRPr kumimoji="0" lang="en-US" sz="1500" b="0" i="0" u="none" strike="noStrike" kern="0" cap="none" spc="0" normalizeH="0" baseline="0" noProof="0" dirty="0" smtClean="0">
                        <a:ln>
                          <a:noFill/>
                        </a:ln>
                        <a:solidFill>
                          <a:prstClr val="black"/>
                        </a:solidFill>
                        <a:effectLst/>
                        <a:uLnTx/>
                        <a:uFillTx/>
                        <a:latin typeface="Carlito"/>
                        <a:ea typeface="+mn-ea"/>
                        <a:cs typeface="Carlito"/>
                      </a:endParaRPr>
                    </a:p>
                  </a:txBody>
                  <a:tcPr>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600" b="1" i="0" baseline="0" dirty="0" smtClean="0">
                          <a:solidFill>
                            <a:schemeClr val="bg1"/>
                          </a:solidFill>
                        </a:rPr>
                        <a:t>80%</a:t>
                      </a:r>
                      <a:endParaRPr lang="en-US" sz="1600" b="1" i="0" baseline="0" dirty="0">
                        <a:solidFill>
                          <a:schemeClr val="bg1"/>
                        </a:solidFill>
                      </a:endParaRPr>
                    </a:p>
                  </a:txBody>
                  <a:tcPr anchor="ctr">
                    <a:solidFill>
                      <a:schemeClr val="tx2">
                        <a:lumMod val="40000"/>
                        <a:lumOff val="60000"/>
                      </a:schemeClr>
                    </a:solidFill>
                  </a:tcPr>
                </a:tc>
                <a:tc>
                  <a:txBody>
                    <a:bodyPr/>
                    <a:lstStyle/>
                    <a:p>
                      <a:pPr algn="ctr"/>
                      <a:r>
                        <a:rPr lang="en-US" sz="1600" b="1" i="0" baseline="0" dirty="0" smtClean="0">
                          <a:solidFill>
                            <a:schemeClr val="bg1"/>
                          </a:solidFill>
                        </a:rPr>
                        <a:t>10%</a:t>
                      </a:r>
                      <a:endParaRPr lang="en-US" sz="1600" b="1" i="0" baseline="0" dirty="0">
                        <a:solidFill>
                          <a:schemeClr val="bg1"/>
                        </a:solidFill>
                      </a:endParaRPr>
                    </a:p>
                  </a:txBody>
                  <a:tcPr anchor="ctr">
                    <a:solidFill>
                      <a:srgbClr val="8EB4E3"/>
                    </a:solidFill>
                  </a:tcPr>
                </a:tc>
                <a:tc>
                  <a:txBody>
                    <a:bodyPr/>
                    <a:lstStyle/>
                    <a:p>
                      <a:pPr algn="ctr"/>
                      <a:r>
                        <a:rPr lang="en-US" sz="1600" b="1" i="0" baseline="0" dirty="0" smtClean="0">
                          <a:solidFill>
                            <a:schemeClr val="bg1"/>
                          </a:solidFill>
                        </a:rPr>
                        <a:t>11%</a:t>
                      </a:r>
                      <a:endParaRPr lang="en-US" sz="1600" b="1" i="0" baseline="0" dirty="0">
                        <a:solidFill>
                          <a:schemeClr val="bg1"/>
                        </a:solidFill>
                      </a:endParaRPr>
                    </a:p>
                  </a:txBody>
                  <a:tcPr anchor="ctr">
                    <a:lnR w="76200" cap="flat" cmpd="sng" algn="ctr">
                      <a:solidFill>
                        <a:schemeClr val="bg1"/>
                      </a:solidFill>
                      <a:prstDash val="solid"/>
                      <a:round/>
                      <a:headEnd type="none" w="med" len="med"/>
                      <a:tailEnd type="none" w="med" len="med"/>
                    </a:lnR>
                    <a:solidFill>
                      <a:srgbClr val="8EB4E3"/>
                    </a:solidFill>
                  </a:tcPr>
                </a:tc>
                <a:tc>
                  <a:txBody>
                    <a:bodyPr/>
                    <a:lstStyle/>
                    <a:p>
                      <a:pPr algn="ctr"/>
                      <a:r>
                        <a:rPr lang="en-US" sz="1600" b="1" i="0" baseline="0" dirty="0" smtClean="0">
                          <a:solidFill>
                            <a:schemeClr val="bg1"/>
                          </a:solidFill>
                        </a:rPr>
                        <a:t>81%</a:t>
                      </a:r>
                      <a:endParaRPr lang="en-US" sz="1600" b="1" i="0" baseline="0" dirty="0">
                        <a:solidFill>
                          <a:schemeClr val="bg1"/>
                        </a:solidFill>
                      </a:endParaRPr>
                    </a:p>
                  </a:txBody>
                  <a:tcPr anchor="ctr">
                    <a:lnL w="76200" cap="flat" cmpd="sng" algn="ctr">
                      <a:solidFill>
                        <a:schemeClr val="bg1"/>
                      </a:solidFill>
                      <a:prstDash val="solid"/>
                      <a:round/>
                      <a:headEnd type="none" w="med" len="med"/>
                      <a:tailEnd type="none" w="med" len="med"/>
                    </a:lnL>
                    <a:solidFill>
                      <a:srgbClr val="B69AD6"/>
                    </a:solidFill>
                  </a:tcPr>
                </a:tc>
                <a:tc>
                  <a:txBody>
                    <a:bodyPr/>
                    <a:lstStyle/>
                    <a:p>
                      <a:pPr algn="ctr"/>
                      <a:r>
                        <a:rPr lang="en-US" sz="1600" b="1" i="0" baseline="0" dirty="0" smtClean="0">
                          <a:solidFill>
                            <a:schemeClr val="bg1"/>
                          </a:solidFill>
                        </a:rPr>
                        <a:t>11%</a:t>
                      </a:r>
                      <a:endParaRPr lang="en-US" sz="1600" b="1" i="0" baseline="0" dirty="0">
                        <a:solidFill>
                          <a:schemeClr val="bg1"/>
                        </a:solidFill>
                      </a:endParaRPr>
                    </a:p>
                  </a:txBody>
                  <a:tcPr anchor="ctr">
                    <a:solidFill>
                      <a:srgbClr val="B69AD6"/>
                    </a:solidFill>
                  </a:tcPr>
                </a:tc>
                <a:tc>
                  <a:txBody>
                    <a:bodyPr/>
                    <a:lstStyle/>
                    <a:p>
                      <a:pPr algn="ctr"/>
                      <a:r>
                        <a:rPr lang="en-US" sz="1600" b="1" i="0" baseline="0" dirty="0" smtClean="0">
                          <a:solidFill>
                            <a:schemeClr val="bg1"/>
                          </a:solidFill>
                        </a:rPr>
                        <a:t>9%</a:t>
                      </a:r>
                      <a:endParaRPr lang="en-US" sz="1600" b="1" i="0" baseline="0" dirty="0">
                        <a:solidFill>
                          <a:schemeClr val="bg1"/>
                        </a:solidFill>
                      </a:endParaRPr>
                    </a:p>
                  </a:txBody>
                  <a:tcPr anchor="ctr">
                    <a:solidFill>
                      <a:srgbClr val="B69AD6"/>
                    </a:solidFill>
                  </a:tcPr>
                </a:tc>
                <a:tc>
                  <a:txBody>
                    <a:bodyPr/>
                    <a:lstStyle/>
                    <a:p>
                      <a:pPr algn="ctr"/>
                      <a:endParaRPr lang="en-US" sz="1600" b="1" i="0" baseline="0" dirty="0">
                        <a:solidFill>
                          <a:schemeClr val="bg1"/>
                        </a:solidFill>
                      </a:endParaRPr>
                    </a:p>
                  </a:txBody>
                  <a:tcPr anchor="ctr">
                    <a:solidFill>
                      <a:schemeClr val="accent4">
                        <a:lumMod val="50000"/>
                      </a:schemeClr>
                    </a:solidFill>
                  </a:tcPr>
                </a:tc>
              </a:tr>
              <a:tr h="370840">
                <a:tc>
                  <a:txBody>
                    <a:bodyPr/>
                    <a:lstStyle/>
                    <a:p>
                      <a:pPr marL="85090" marR="832485" lvl="0" indent="0" algn="l" defTabSz="914400" eaLnBrk="1" fontAlgn="auto" latinLnBrk="0" hangingPunct="1">
                        <a:lnSpc>
                          <a:spcPct val="101600"/>
                        </a:lnSpc>
                        <a:spcBef>
                          <a:spcPts val="265"/>
                        </a:spcBef>
                        <a:spcAft>
                          <a:spcPts val="0"/>
                        </a:spcAft>
                        <a:buClrTx/>
                        <a:buSzTx/>
                        <a:buFontTx/>
                        <a:buNone/>
                        <a:tabLst/>
                        <a:defRPr/>
                      </a:pPr>
                      <a:r>
                        <a:rPr kumimoji="0" lang="en-US" sz="1500" b="1" i="0" u="none" strike="noStrike" kern="0" cap="none" spc="-5" normalizeH="0" baseline="0" noProof="0" dirty="0" smtClean="0">
                          <a:ln>
                            <a:noFill/>
                          </a:ln>
                          <a:solidFill>
                            <a:prstClr val="black"/>
                          </a:solidFill>
                          <a:effectLst/>
                          <a:uLnTx/>
                          <a:uFillTx/>
                          <a:latin typeface="Carlito"/>
                          <a:ea typeface="+mn-ea"/>
                          <a:cs typeface="Carlito"/>
                        </a:rPr>
                        <a:t>C3.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Since starting wraparound, our family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has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made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progress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toward meeting our</a:t>
                      </a:r>
                      <a:r>
                        <a:rPr kumimoji="0" lang="en-US" sz="1500" b="0" i="0" u="none" strike="noStrike" kern="0" cap="none" spc="-15" normalizeH="0" baseline="0" noProof="0" dirty="0" smtClean="0">
                          <a:ln>
                            <a:noFill/>
                          </a:ln>
                          <a:solidFill>
                            <a:prstClr val="black"/>
                          </a:solidFill>
                          <a:effectLst/>
                          <a:uLnTx/>
                          <a:uFillTx/>
                          <a:latin typeface="Carlito"/>
                          <a:ea typeface="+mn-ea"/>
                          <a:cs typeface="Carlito"/>
                        </a:rPr>
                        <a: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needs.</a:t>
                      </a:r>
                      <a:endParaRPr kumimoji="0" lang="en-US" sz="1500" b="0" i="0" u="none" strike="noStrike" kern="0" cap="none" spc="0" normalizeH="0" baseline="0" noProof="0" dirty="0" smtClean="0">
                        <a:ln>
                          <a:noFill/>
                        </a:ln>
                        <a:solidFill>
                          <a:prstClr val="black"/>
                        </a:solidFill>
                        <a:effectLst/>
                        <a:uLnTx/>
                        <a:uFillTx/>
                        <a:latin typeface="Carlito"/>
                        <a:ea typeface="+mn-ea"/>
                        <a:cs typeface="Carlito"/>
                      </a:endParaRPr>
                    </a:p>
                  </a:txBody>
                  <a:tcPr marR="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600" b="1" i="0" baseline="0" dirty="0" smtClean="0">
                          <a:solidFill>
                            <a:schemeClr val="bg1"/>
                          </a:solidFill>
                        </a:rPr>
                        <a:t>82%</a:t>
                      </a:r>
                      <a:endParaRPr lang="en-US" sz="1600" b="1" i="0" baseline="0" dirty="0">
                        <a:solidFill>
                          <a:schemeClr val="bg1"/>
                        </a:solidFill>
                      </a:endParaRPr>
                    </a:p>
                  </a:txBody>
                  <a:tcPr anchor="ctr">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algn="ctr"/>
                      <a:r>
                        <a:rPr lang="en-US" sz="1600" b="1" i="0" baseline="0" dirty="0" smtClean="0">
                          <a:solidFill>
                            <a:schemeClr val="bg1"/>
                          </a:solidFill>
                        </a:rPr>
                        <a:t>5%</a:t>
                      </a:r>
                      <a:endParaRPr lang="en-US" sz="1600" b="1" i="0" baseline="0" dirty="0">
                        <a:solidFill>
                          <a:schemeClr val="bg1"/>
                        </a:solidFill>
                      </a:endParaRPr>
                    </a:p>
                  </a:txBody>
                  <a:tcPr anchor="ctr">
                    <a:solidFill>
                      <a:srgbClr val="8EB4E3"/>
                    </a:solidFill>
                  </a:tcPr>
                </a:tc>
                <a:tc>
                  <a:txBody>
                    <a:bodyPr/>
                    <a:lstStyle/>
                    <a:p>
                      <a:pPr algn="ctr"/>
                      <a:r>
                        <a:rPr lang="en-US" sz="1600" b="1" i="0" baseline="0" dirty="0" smtClean="0">
                          <a:solidFill>
                            <a:schemeClr val="bg1"/>
                          </a:solidFill>
                        </a:rPr>
                        <a:t>13%</a:t>
                      </a:r>
                      <a:endParaRPr lang="en-US" sz="1600" b="1" i="0" baseline="0" dirty="0">
                        <a:solidFill>
                          <a:schemeClr val="bg1"/>
                        </a:solidFill>
                      </a:endParaRPr>
                    </a:p>
                  </a:txBody>
                  <a:tcPr anchor="ctr">
                    <a:lnR w="76200" cap="flat" cmpd="sng" algn="ctr">
                      <a:solidFill>
                        <a:schemeClr val="bg1"/>
                      </a:solidFill>
                      <a:prstDash val="solid"/>
                      <a:round/>
                      <a:headEnd type="none" w="med" len="med"/>
                      <a:tailEnd type="none" w="med" len="med"/>
                    </a:lnR>
                    <a:solidFill>
                      <a:srgbClr val="8EB4E3"/>
                    </a:solidFill>
                  </a:tcPr>
                </a:tc>
                <a:tc>
                  <a:txBody>
                    <a:bodyPr/>
                    <a:lstStyle/>
                    <a:p>
                      <a:pPr algn="ctr"/>
                      <a:r>
                        <a:rPr lang="en-US" sz="1600" b="1" i="0" baseline="0" dirty="0" smtClean="0">
                          <a:solidFill>
                            <a:schemeClr val="bg1"/>
                          </a:solidFill>
                        </a:rPr>
                        <a:t>80%</a:t>
                      </a:r>
                      <a:endParaRPr lang="en-US" sz="1600" b="1" i="0" baseline="0" dirty="0">
                        <a:solidFill>
                          <a:schemeClr val="bg1"/>
                        </a:solidFill>
                      </a:endParaRPr>
                    </a:p>
                  </a:txBody>
                  <a:tcPr anchor="ctr">
                    <a:lnL w="76200" cap="flat" cmpd="sng" algn="ctr">
                      <a:solidFill>
                        <a:schemeClr val="bg1"/>
                      </a:solidFill>
                      <a:prstDash val="solid"/>
                      <a:round/>
                      <a:headEnd type="none" w="med" len="med"/>
                      <a:tailEnd type="none" w="med" len="med"/>
                    </a:lnL>
                    <a:solidFill>
                      <a:srgbClr val="B69AD6"/>
                    </a:solidFill>
                  </a:tcPr>
                </a:tc>
                <a:tc>
                  <a:txBody>
                    <a:bodyPr/>
                    <a:lstStyle/>
                    <a:p>
                      <a:pPr algn="ctr"/>
                      <a:r>
                        <a:rPr lang="en-US" sz="1600" b="1" i="0" baseline="0" dirty="0" smtClean="0">
                          <a:solidFill>
                            <a:schemeClr val="bg1"/>
                          </a:solidFill>
                        </a:rPr>
                        <a:t>9%</a:t>
                      </a:r>
                      <a:endParaRPr lang="en-US" sz="1600" b="1" i="0" baseline="0" dirty="0">
                        <a:solidFill>
                          <a:schemeClr val="bg1"/>
                        </a:solidFill>
                      </a:endParaRPr>
                    </a:p>
                  </a:txBody>
                  <a:tcPr anchor="ctr">
                    <a:solidFill>
                      <a:srgbClr val="B69AD6"/>
                    </a:solidFill>
                  </a:tcPr>
                </a:tc>
                <a:tc>
                  <a:txBody>
                    <a:bodyPr/>
                    <a:lstStyle/>
                    <a:p>
                      <a:pPr algn="ctr"/>
                      <a:r>
                        <a:rPr lang="en-US" sz="1600" b="1" i="0" baseline="0" dirty="0" smtClean="0">
                          <a:solidFill>
                            <a:schemeClr val="bg1"/>
                          </a:solidFill>
                        </a:rPr>
                        <a:t>11%</a:t>
                      </a:r>
                      <a:endParaRPr lang="en-US" sz="1600" b="1" i="0" baseline="0" dirty="0">
                        <a:solidFill>
                          <a:schemeClr val="bg1"/>
                        </a:solidFill>
                      </a:endParaRPr>
                    </a:p>
                  </a:txBody>
                  <a:tcPr anchor="ctr">
                    <a:solidFill>
                      <a:srgbClr val="B69AD6"/>
                    </a:solidFill>
                  </a:tcPr>
                </a:tc>
                <a:tc>
                  <a:txBody>
                    <a:bodyPr/>
                    <a:lstStyle/>
                    <a:p>
                      <a:pPr algn="ctr"/>
                      <a:endParaRPr lang="en-US" sz="1600" b="1" i="0" baseline="0" dirty="0">
                        <a:solidFill>
                          <a:schemeClr val="bg1"/>
                        </a:solidFill>
                      </a:endParaRPr>
                    </a:p>
                  </a:txBody>
                  <a:tcPr anchor="ctr">
                    <a:solidFill>
                      <a:schemeClr val="accent4">
                        <a:lumMod val="50000"/>
                      </a:schemeClr>
                    </a:solidFill>
                  </a:tcPr>
                </a:tc>
              </a:tr>
              <a:tr h="370840">
                <a:tc>
                  <a:txBody>
                    <a:bodyPr/>
                    <a:lstStyle/>
                    <a:p>
                      <a:pPr marL="85090" marR="250825" lvl="0" indent="0" algn="l" defTabSz="914400" eaLnBrk="1" fontAlgn="auto" latinLnBrk="0" hangingPunct="1">
                        <a:lnSpc>
                          <a:spcPct val="101600"/>
                        </a:lnSpc>
                        <a:spcBef>
                          <a:spcPts val="265"/>
                        </a:spcBef>
                        <a:spcAft>
                          <a:spcPts val="0"/>
                        </a:spcAft>
                        <a:buClrTx/>
                        <a:buSzTx/>
                        <a:buFontTx/>
                        <a:buNone/>
                        <a:tabLst/>
                        <a:defRPr/>
                      </a:pPr>
                      <a:r>
                        <a:rPr kumimoji="0" lang="en-US" sz="1500" b="1" i="0" u="none" strike="noStrike" kern="0" cap="none" spc="-5" normalizeH="0" baseline="0" noProof="0" dirty="0" smtClean="0">
                          <a:ln>
                            <a:noFill/>
                          </a:ln>
                          <a:solidFill>
                            <a:prstClr val="black"/>
                          </a:solidFill>
                          <a:effectLst/>
                          <a:uLnTx/>
                          <a:uFillTx/>
                          <a:latin typeface="Carlito"/>
                          <a:ea typeface="+mn-ea"/>
                          <a:cs typeface="Carlito"/>
                        </a:rPr>
                        <a:t>C4.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Since starting wraparound,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I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feel more confident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about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my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ability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to care for my child/youth </a:t>
                      </a:r>
                      <a:r>
                        <a:rPr kumimoji="0" lang="en-US" sz="1500" b="0" i="0" u="none" strike="noStrike" kern="0" cap="none" spc="0" normalizeH="0" baseline="0" noProof="0" dirty="0" smtClean="0">
                          <a:ln>
                            <a:noFill/>
                          </a:ln>
                          <a:solidFill>
                            <a:prstClr val="black"/>
                          </a:solidFill>
                          <a:effectLst/>
                          <a:uLnTx/>
                          <a:uFillTx/>
                          <a:latin typeface="Carlito"/>
                          <a:ea typeface="+mn-ea"/>
                          <a:cs typeface="Carlito"/>
                        </a:rPr>
                        <a:t>at</a:t>
                      </a:r>
                      <a:r>
                        <a:rPr kumimoji="0" lang="en-US" sz="1500" b="0" i="0" u="none" strike="noStrike" kern="0" cap="none" spc="-30" normalizeH="0" baseline="0" noProof="0" dirty="0" smtClean="0">
                          <a:ln>
                            <a:noFill/>
                          </a:ln>
                          <a:solidFill>
                            <a:prstClr val="black"/>
                          </a:solidFill>
                          <a:effectLst/>
                          <a:uLnTx/>
                          <a:uFillTx/>
                          <a:latin typeface="Carlito"/>
                          <a:ea typeface="+mn-ea"/>
                          <a:cs typeface="Carlito"/>
                        </a:rPr>
                        <a:t> </a:t>
                      </a:r>
                      <a:r>
                        <a:rPr kumimoji="0" lang="en-US" sz="1500" b="0" i="0" u="none" strike="noStrike" kern="0" cap="none" spc="-5" normalizeH="0" baseline="0" noProof="0" dirty="0" smtClean="0">
                          <a:ln>
                            <a:noFill/>
                          </a:ln>
                          <a:solidFill>
                            <a:prstClr val="black"/>
                          </a:solidFill>
                          <a:effectLst/>
                          <a:uLnTx/>
                          <a:uFillTx/>
                          <a:latin typeface="Carlito"/>
                          <a:ea typeface="+mn-ea"/>
                          <a:cs typeface="Carlito"/>
                        </a:rPr>
                        <a:t>home.</a:t>
                      </a:r>
                      <a:endParaRPr kumimoji="0" lang="en-US" sz="1500" b="0" i="0" u="none" strike="noStrike" kern="0" cap="none" spc="0" normalizeH="0" baseline="0" noProof="0" dirty="0" smtClean="0">
                        <a:ln>
                          <a:noFill/>
                        </a:ln>
                        <a:solidFill>
                          <a:prstClr val="black"/>
                        </a:solidFill>
                        <a:effectLst/>
                        <a:uLnTx/>
                        <a:uFillTx/>
                        <a:latin typeface="Carlito"/>
                        <a:ea typeface="+mn-ea"/>
                        <a:cs typeface="Carlito"/>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600" b="1" i="0" baseline="0" dirty="0" smtClean="0">
                          <a:solidFill>
                            <a:schemeClr val="bg1"/>
                          </a:solidFill>
                        </a:rPr>
                        <a:t>80%</a:t>
                      </a:r>
                      <a:endParaRPr lang="en-US" sz="1600" b="1" i="0" baseline="0" dirty="0">
                        <a:solidFill>
                          <a:schemeClr val="bg1"/>
                        </a:solidFill>
                      </a:endParaRPr>
                    </a:p>
                  </a:txBody>
                  <a:tcPr anchor="ctr">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algn="ctr"/>
                      <a:r>
                        <a:rPr lang="en-US" sz="1600" b="1" i="0" baseline="0" dirty="0" smtClean="0">
                          <a:solidFill>
                            <a:schemeClr val="bg1"/>
                          </a:solidFill>
                        </a:rPr>
                        <a:t>4%</a:t>
                      </a:r>
                      <a:endParaRPr lang="en-US" sz="1600" b="1" i="0" baseline="0" dirty="0">
                        <a:solidFill>
                          <a:schemeClr val="bg1"/>
                        </a:solidFill>
                      </a:endParaRPr>
                    </a:p>
                  </a:txBody>
                  <a:tcPr anchor="ctr">
                    <a:solidFill>
                      <a:srgbClr val="8EB4E3"/>
                    </a:solidFill>
                  </a:tcPr>
                </a:tc>
                <a:tc>
                  <a:txBody>
                    <a:bodyPr/>
                    <a:lstStyle/>
                    <a:p>
                      <a:pPr algn="ctr"/>
                      <a:r>
                        <a:rPr lang="en-US" sz="1600" b="1" i="0" baseline="0" dirty="0" smtClean="0">
                          <a:solidFill>
                            <a:schemeClr val="bg1"/>
                          </a:solidFill>
                        </a:rPr>
                        <a:t>15%</a:t>
                      </a:r>
                      <a:endParaRPr lang="en-US" sz="1600" b="1" i="0" baseline="0" dirty="0">
                        <a:solidFill>
                          <a:schemeClr val="bg1"/>
                        </a:solidFill>
                      </a:endParaRPr>
                    </a:p>
                  </a:txBody>
                  <a:tcPr anchor="ctr">
                    <a:lnR w="762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8EB4E3"/>
                    </a:solidFill>
                  </a:tcPr>
                </a:tc>
                <a:tc>
                  <a:txBody>
                    <a:bodyPr/>
                    <a:lstStyle/>
                    <a:p>
                      <a:pPr algn="ctr"/>
                      <a:r>
                        <a:rPr lang="en-US" sz="1600" b="1" i="0" baseline="0" dirty="0" smtClean="0">
                          <a:solidFill>
                            <a:schemeClr val="bg1"/>
                          </a:solidFill>
                        </a:rPr>
                        <a:t>78%</a:t>
                      </a:r>
                      <a:endParaRPr lang="en-US" sz="1600" b="1" i="0" baseline="0" dirty="0">
                        <a:solidFill>
                          <a:schemeClr val="bg1"/>
                        </a:solidFill>
                      </a:endParaRPr>
                    </a:p>
                  </a:txBody>
                  <a:tcPr anchor="ctr">
                    <a:lnL w="76200" cap="flat" cmpd="sng" algn="ctr">
                      <a:solidFill>
                        <a:schemeClr val="bg1"/>
                      </a:solidFill>
                      <a:prstDash val="solid"/>
                      <a:round/>
                      <a:headEnd type="none" w="med" len="med"/>
                      <a:tailEnd type="none" w="med" len="med"/>
                    </a:lnL>
                    <a:solidFill>
                      <a:srgbClr val="B69AD6"/>
                    </a:solidFill>
                  </a:tcPr>
                </a:tc>
                <a:tc>
                  <a:txBody>
                    <a:bodyPr/>
                    <a:lstStyle/>
                    <a:p>
                      <a:pPr algn="ctr"/>
                      <a:r>
                        <a:rPr lang="en-US" sz="1600" b="1" i="0" baseline="0" dirty="0" smtClean="0">
                          <a:solidFill>
                            <a:schemeClr val="bg1"/>
                          </a:solidFill>
                        </a:rPr>
                        <a:t>9%</a:t>
                      </a:r>
                      <a:endParaRPr lang="en-US" sz="1600" b="1" i="0" baseline="0" dirty="0">
                        <a:solidFill>
                          <a:schemeClr val="bg1"/>
                        </a:solidFill>
                      </a:endParaRPr>
                    </a:p>
                  </a:txBody>
                  <a:tcPr anchor="ctr">
                    <a:solidFill>
                      <a:srgbClr val="B69AD6"/>
                    </a:solidFill>
                  </a:tcPr>
                </a:tc>
                <a:tc>
                  <a:txBody>
                    <a:bodyPr/>
                    <a:lstStyle/>
                    <a:p>
                      <a:pPr algn="ctr"/>
                      <a:r>
                        <a:rPr lang="en-US" sz="1600" b="1" i="0" baseline="0" dirty="0" smtClean="0">
                          <a:solidFill>
                            <a:schemeClr val="bg1"/>
                          </a:solidFill>
                        </a:rPr>
                        <a:t>13%</a:t>
                      </a:r>
                      <a:endParaRPr lang="en-US" sz="1600" b="1" i="0" baseline="0" dirty="0">
                        <a:solidFill>
                          <a:schemeClr val="bg1"/>
                        </a:solidFill>
                      </a:endParaRPr>
                    </a:p>
                  </a:txBody>
                  <a:tcPr anchor="ctr">
                    <a:solidFill>
                      <a:srgbClr val="B69AD6"/>
                    </a:solidFill>
                  </a:tcPr>
                </a:tc>
                <a:tc>
                  <a:txBody>
                    <a:bodyPr/>
                    <a:lstStyle/>
                    <a:p>
                      <a:pPr algn="ctr"/>
                      <a:endParaRPr lang="en-US" sz="1600" b="1" i="0" baseline="0" dirty="0">
                        <a:solidFill>
                          <a:schemeClr val="bg1"/>
                        </a:solidFill>
                      </a:endParaRPr>
                    </a:p>
                  </a:txBody>
                  <a:tcPr anchor="ctr">
                    <a:solidFill>
                      <a:schemeClr val="accent4">
                        <a:lumMod val="50000"/>
                      </a:schemeClr>
                    </a:solidFill>
                  </a:tcPr>
                </a:tc>
              </a:tr>
            </a:tbl>
          </a:graphicData>
        </a:graphic>
      </p:graphicFrame>
      <p:sp>
        <p:nvSpPr>
          <p:cNvPr id="11" name="TextBox 10"/>
          <p:cNvSpPr txBox="1"/>
          <p:nvPr/>
        </p:nvSpPr>
        <p:spPr>
          <a:xfrm>
            <a:off x="1752600" y="6106766"/>
            <a:ext cx="6553200" cy="584775"/>
          </a:xfrm>
          <a:prstGeom prst="rect">
            <a:avLst/>
          </a:prstGeom>
          <a:noFill/>
        </p:spPr>
        <p:txBody>
          <a:bodyPr wrap="square" rtlCol="0">
            <a:spAutoFit/>
          </a:bodyPr>
          <a:lstStyle/>
          <a:p>
            <a:r>
              <a:rPr lang="en-US" sz="1600" dirty="0" smtClean="0"/>
              <a:t>*Agree includes responses of “Strongly Agree” and “Agree”</a:t>
            </a:r>
          </a:p>
          <a:p>
            <a:r>
              <a:rPr lang="en-US" sz="1600" dirty="0" smtClean="0"/>
              <a:t>*Disagree includes responses of “Strongly Disagree” and Disagree”</a:t>
            </a:r>
            <a:endParaRPr lang="en-US" sz="1600" dirty="0"/>
          </a:p>
        </p:txBody>
      </p:sp>
    </p:spTree>
    <p:extLst>
      <p:ext uri="{BB962C8B-B14F-4D97-AF65-F5344CB8AC3E}">
        <p14:creationId xmlns:p14="http://schemas.microsoft.com/office/powerpoint/2010/main" val="31897805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7" name="object 7"/>
          <p:cNvSpPr txBox="1">
            <a:spLocks noGrp="1"/>
          </p:cNvSpPr>
          <p:nvPr>
            <p:ph type="title"/>
          </p:nvPr>
        </p:nvSpPr>
        <p:spPr>
          <a:xfrm>
            <a:off x="3397148" y="431671"/>
            <a:ext cx="3689452" cy="695960"/>
          </a:xfrm>
          <a:prstGeom prst="rect">
            <a:avLst/>
          </a:prstGeom>
        </p:spPr>
        <p:txBody>
          <a:bodyPr vert="horz" wrap="square" lIns="0" tIns="12700" rIns="0" bIns="0" rtlCol="0">
            <a:spAutoFit/>
          </a:bodyPr>
          <a:lstStyle/>
          <a:p>
            <a:pPr marL="12700">
              <a:lnSpc>
                <a:spcPct val="100000"/>
              </a:lnSpc>
              <a:spcBef>
                <a:spcPts val="100"/>
              </a:spcBef>
            </a:pPr>
            <a:r>
              <a:rPr sz="4400" spc="-5" dirty="0"/>
              <a:t>Outcomes</a:t>
            </a:r>
            <a:endParaRPr sz="4400" dirty="0"/>
          </a:p>
        </p:txBody>
      </p:sp>
      <p:sp>
        <p:nvSpPr>
          <p:cNvPr id="8" name="object 8"/>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graphicFrame>
        <p:nvGraphicFramePr>
          <p:cNvPr id="14" name="Chart 13"/>
          <p:cNvGraphicFramePr/>
          <p:nvPr>
            <p:extLst>
              <p:ext uri="{D42A27DB-BD31-4B8C-83A1-F6EECF244321}">
                <p14:modId xmlns:p14="http://schemas.microsoft.com/office/powerpoint/2010/main" val="2524432061"/>
              </p:ext>
            </p:extLst>
          </p:nvPr>
        </p:nvGraphicFramePr>
        <p:xfrm>
          <a:off x="457199" y="1690798"/>
          <a:ext cx="8226407" cy="4314904"/>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1758025" y="6260926"/>
            <a:ext cx="6967697" cy="338554"/>
          </a:xfrm>
          <a:prstGeom prst="rect">
            <a:avLst/>
          </a:prstGeom>
          <a:noFill/>
        </p:spPr>
        <p:txBody>
          <a:bodyPr wrap="square" rtlCol="0">
            <a:spAutoFit/>
          </a:bodyPr>
          <a:lstStyle/>
          <a:p>
            <a:r>
              <a:rPr lang="en-US" sz="1600" dirty="0" smtClean="0"/>
              <a:t>Graph indicates % of respondents who answered “yes” to each item</a:t>
            </a:r>
            <a:endParaRPr lang="en-US" sz="1600" dirty="0"/>
          </a:p>
        </p:txBody>
      </p:sp>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3"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29</a:t>
            </a:r>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8" name="object 8"/>
          <p:cNvSpPr txBox="1"/>
          <p:nvPr/>
        </p:nvSpPr>
        <p:spPr>
          <a:xfrm>
            <a:off x="2631203" y="431671"/>
            <a:ext cx="6271710" cy="695960"/>
          </a:xfrm>
          <a:prstGeom prst="rect">
            <a:avLst/>
          </a:prstGeom>
        </p:spPr>
        <p:txBody>
          <a:bodyPr vert="horz" wrap="square" lIns="0" tIns="12700" rIns="0" bIns="0" rtlCol="0">
            <a:spAutoFit/>
          </a:bodyPr>
          <a:lstStyle/>
          <a:p>
            <a:pPr marL="12700">
              <a:lnSpc>
                <a:spcPct val="100000"/>
              </a:lnSpc>
              <a:spcBef>
                <a:spcPts val="100"/>
              </a:spcBef>
            </a:pPr>
            <a:r>
              <a:rPr sz="4400" spc="-5" dirty="0">
                <a:solidFill>
                  <a:srgbClr val="59595B"/>
                </a:solidFill>
                <a:latin typeface="Carlito"/>
                <a:cs typeface="Carlito"/>
              </a:rPr>
              <a:t>Functioning</a:t>
            </a:r>
            <a:r>
              <a:rPr sz="4400" spc="-90" dirty="0">
                <a:solidFill>
                  <a:srgbClr val="59595B"/>
                </a:solidFill>
                <a:latin typeface="Carlito"/>
                <a:cs typeface="Carlito"/>
              </a:rPr>
              <a:t> </a:t>
            </a:r>
            <a:r>
              <a:rPr sz="4400" spc="-5" dirty="0">
                <a:solidFill>
                  <a:srgbClr val="59595B"/>
                </a:solidFill>
                <a:latin typeface="Carlito"/>
                <a:cs typeface="Carlito"/>
              </a:rPr>
              <a:t>Outcomes</a:t>
            </a:r>
            <a:endParaRPr sz="4400" dirty="0">
              <a:latin typeface="Carlito"/>
              <a:cs typeface="Carlito"/>
            </a:endParaRPr>
          </a:p>
        </p:txBody>
      </p:sp>
      <p:sp>
        <p:nvSpPr>
          <p:cNvPr id="11" name="object 11"/>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3" name="object 13"/>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30</a:t>
            </a:r>
            <a:endParaRPr dirty="0"/>
          </a:p>
        </p:txBody>
      </p:sp>
      <p:graphicFrame>
        <p:nvGraphicFramePr>
          <p:cNvPr id="14" name="Table 13"/>
          <p:cNvGraphicFramePr>
            <a:graphicFrameLocks noGrp="1"/>
          </p:cNvGraphicFramePr>
          <p:nvPr>
            <p:extLst>
              <p:ext uri="{D42A27DB-BD31-4B8C-83A1-F6EECF244321}">
                <p14:modId xmlns:p14="http://schemas.microsoft.com/office/powerpoint/2010/main" val="1336246068"/>
              </p:ext>
            </p:extLst>
          </p:nvPr>
        </p:nvGraphicFramePr>
        <p:xfrm>
          <a:off x="236104" y="1933385"/>
          <a:ext cx="8813781" cy="4577080"/>
        </p:xfrm>
        <a:graphic>
          <a:graphicData uri="http://schemas.openxmlformats.org/drawingml/2006/table">
            <a:tbl>
              <a:tblPr firstRow="1" bandRow="1">
                <a:tableStyleId>{5C22544A-7EE6-4342-B048-85BDC9FD1C3A}</a:tableStyleId>
              </a:tblPr>
              <a:tblGrid>
                <a:gridCol w="3040496"/>
                <a:gridCol w="685800"/>
                <a:gridCol w="762000"/>
                <a:gridCol w="762000"/>
                <a:gridCol w="762000"/>
                <a:gridCol w="685800"/>
                <a:gridCol w="685800"/>
                <a:gridCol w="685800"/>
                <a:gridCol w="744085"/>
              </a:tblGrid>
              <a:tr h="370840">
                <a:tc>
                  <a:txBody>
                    <a:bodyPr/>
                    <a:lstStyle/>
                    <a:p>
                      <a:endParaRPr lang="en-US" dirty="0"/>
                    </a:p>
                  </a:txBody>
                  <a:tcPr>
                    <a:solidFill>
                      <a:schemeClr val="accent4">
                        <a:lumMod val="50000"/>
                      </a:schemeClr>
                    </a:solidFill>
                  </a:tcPr>
                </a:tc>
                <a:tc gridSpan="4">
                  <a:txBody>
                    <a:bodyPr/>
                    <a:lstStyle/>
                    <a:p>
                      <a:pPr algn="ctr"/>
                      <a:r>
                        <a:rPr lang="en-US" sz="1600" b="1" i="0" baseline="0" dirty="0" smtClean="0">
                          <a:solidFill>
                            <a:schemeClr val="tx1"/>
                          </a:solidFill>
                        </a:rPr>
                        <a:t>2021</a:t>
                      </a:r>
                      <a:endParaRPr lang="en-US" sz="1600" b="1" i="0" baseline="0" dirty="0">
                        <a:solidFill>
                          <a:schemeClr val="tx1"/>
                        </a:solidFill>
                      </a:endParaRPr>
                    </a:p>
                  </a:txBody>
                  <a:tcPr>
                    <a:lnR w="76200" cap="flat" cmpd="sng" algn="ctr">
                      <a:solidFill>
                        <a:schemeClr val="bg1"/>
                      </a:solidFill>
                      <a:prstDash val="solid"/>
                      <a:round/>
                      <a:headEnd type="none" w="med" len="med"/>
                      <a:tailEnd type="none" w="med" len="med"/>
                    </a:lnR>
                    <a:solidFill>
                      <a:srgbClr val="8EB4E3"/>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algn="ctr"/>
                      <a:r>
                        <a:rPr lang="en-US" sz="1600" b="1" i="0" baseline="0" dirty="0" smtClean="0">
                          <a:solidFill>
                            <a:schemeClr val="tx1"/>
                          </a:solidFill>
                        </a:rPr>
                        <a:t>2020</a:t>
                      </a:r>
                      <a:endParaRPr lang="en-US" sz="1600" b="1" i="0" baseline="0" dirty="0">
                        <a:solidFill>
                          <a:schemeClr val="tx1"/>
                        </a:solidFill>
                      </a:endParaRPr>
                    </a:p>
                  </a:txBody>
                  <a:tcPr>
                    <a:lnL w="76200" cap="flat" cmpd="sng" algn="ctr">
                      <a:solidFill>
                        <a:schemeClr val="bg1"/>
                      </a:solidFill>
                      <a:prstDash val="solid"/>
                      <a:round/>
                      <a:headEnd type="none" w="med" len="med"/>
                      <a:tailEnd type="none" w="med" len="med"/>
                    </a:lnL>
                    <a:solidFill>
                      <a:srgbClr val="B69AD6"/>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endParaRPr lang="en-US" dirty="0"/>
                    </a:p>
                  </a:txBody>
                  <a:tcPr/>
                </a:tc>
                <a:tc>
                  <a:txBody>
                    <a:bodyPr/>
                    <a:lstStyle/>
                    <a:p>
                      <a:r>
                        <a:rPr lang="en-US" sz="1600" b="1" i="0" baseline="0" dirty="0" smtClean="0">
                          <a:solidFill>
                            <a:schemeClr val="bg1"/>
                          </a:solidFill>
                        </a:rPr>
                        <a:t>Not at all</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A little bit</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A good deal</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Very much</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chemeClr val="accent4">
                        <a:lumMod val="50000"/>
                      </a:schemeClr>
                    </a:solidFill>
                  </a:tcPr>
                </a:tc>
                <a:tc>
                  <a:txBody>
                    <a:bodyPr/>
                    <a:lstStyle/>
                    <a:p>
                      <a:r>
                        <a:rPr lang="en-US" sz="1600" b="1" i="0" baseline="0" dirty="0" smtClean="0">
                          <a:solidFill>
                            <a:schemeClr val="bg1"/>
                          </a:solidFill>
                        </a:rPr>
                        <a:t>Not at all</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chemeClr val="accent4">
                        <a:lumMod val="50000"/>
                      </a:schemeClr>
                    </a:solidFill>
                  </a:tcPr>
                </a:tc>
                <a:tc>
                  <a:txBody>
                    <a:bodyPr/>
                    <a:lstStyle/>
                    <a:p>
                      <a:r>
                        <a:rPr lang="en-US" sz="1600" b="1" i="0" baseline="0" dirty="0" smtClean="0">
                          <a:solidFill>
                            <a:schemeClr val="bg1"/>
                          </a:solidFill>
                        </a:rPr>
                        <a:t>A little bit</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A good deal</a:t>
                      </a:r>
                      <a:endParaRPr lang="en-US" sz="1600" b="1" i="0" baseline="0" dirty="0">
                        <a:solidFill>
                          <a:schemeClr val="bg1"/>
                        </a:solidFill>
                      </a:endParaRPr>
                    </a:p>
                  </a:txBody>
                  <a:tcPr>
                    <a:solidFill>
                      <a:schemeClr val="accent4">
                        <a:lumMod val="50000"/>
                      </a:schemeClr>
                    </a:solidFill>
                  </a:tcPr>
                </a:tc>
                <a:tc>
                  <a:txBody>
                    <a:bodyPr/>
                    <a:lstStyle/>
                    <a:p>
                      <a:r>
                        <a:rPr lang="en-US" sz="1600" b="1" i="0" baseline="0" dirty="0" smtClean="0">
                          <a:solidFill>
                            <a:schemeClr val="bg1"/>
                          </a:solidFill>
                        </a:rPr>
                        <a:t>Very much</a:t>
                      </a:r>
                      <a:endParaRPr lang="en-US" sz="1600" b="1" i="0" baseline="0" dirty="0">
                        <a:solidFill>
                          <a:schemeClr val="bg1"/>
                        </a:solidFill>
                      </a:endParaRPr>
                    </a:p>
                  </a:txBody>
                  <a:tcPr>
                    <a:solidFill>
                      <a:schemeClr val="accent4">
                        <a:lumMod val="50000"/>
                      </a:schemeClr>
                    </a:solidFill>
                  </a:tcPr>
                </a:tc>
              </a:tr>
              <a:tr h="370840">
                <a:tc>
                  <a:txBody>
                    <a:bodyPr/>
                    <a:lstStyle/>
                    <a:p>
                      <a:r>
                        <a:rPr lang="en-US" sz="1600" dirty="0" smtClean="0"/>
                        <a:t>D5.</a:t>
                      </a:r>
                      <a:r>
                        <a:rPr lang="en-US" sz="1600" baseline="0" dirty="0" smtClean="0"/>
                        <a:t> Problems that cause stress/strain to me or family member</a:t>
                      </a:r>
                    </a:p>
                  </a:txBody>
                  <a:tcPr/>
                </a:tc>
                <a:tc>
                  <a:txBody>
                    <a:bodyPr/>
                    <a:lstStyle/>
                    <a:p>
                      <a:r>
                        <a:rPr lang="en-US" sz="1600" b="1" i="0" baseline="0" dirty="0" smtClean="0">
                          <a:solidFill>
                            <a:schemeClr val="bg1"/>
                          </a:solidFill>
                        </a:rPr>
                        <a:t>27%</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36%</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16%</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21%</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35%</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31%</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13%</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20%</a:t>
                      </a:r>
                      <a:endParaRPr lang="en-US" sz="1600" b="1" i="0" baseline="0" dirty="0">
                        <a:solidFill>
                          <a:schemeClr val="bg1"/>
                        </a:solidFill>
                      </a:endParaRPr>
                    </a:p>
                  </a:txBody>
                  <a:tcPr>
                    <a:solidFill>
                      <a:srgbClr val="B69AD6"/>
                    </a:solidFill>
                  </a:tcPr>
                </a:tc>
              </a:tr>
              <a:tr h="370840">
                <a:tc>
                  <a:txBody>
                    <a:bodyPr/>
                    <a:lstStyle/>
                    <a:p>
                      <a:r>
                        <a:rPr lang="en-US" sz="1600" dirty="0" smtClean="0"/>
                        <a:t>D6. Problems that disrupt home</a:t>
                      </a:r>
                      <a:r>
                        <a:rPr lang="en-US" sz="1600" baseline="0" dirty="0" smtClean="0"/>
                        <a:t> life</a:t>
                      </a:r>
                      <a:endParaRPr lang="en-US" sz="1600" dirty="0"/>
                    </a:p>
                  </a:txBody>
                  <a:tcPr/>
                </a:tc>
                <a:tc>
                  <a:txBody>
                    <a:bodyPr/>
                    <a:lstStyle/>
                    <a:p>
                      <a:r>
                        <a:rPr lang="en-US" sz="1600" b="1" i="0" baseline="0" dirty="0" smtClean="0">
                          <a:solidFill>
                            <a:schemeClr val="bg1"/>
                          </a:solidFill>
                        </a:rPr>
                        <a:t>37%</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31%</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14%</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18%</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41%</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30%</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13%</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16%</a:t>
                      </a:r>
                      <a:endParaRPr lang="en-US" sz="1600" b="1" i="0" baseline="0" dirty="0">
                        <a:solidFill>
                          <a:schemeClr val="bg1"/>
                        </a:solidFill>
                      </a:endParaRPr>
                    </a:p>
                  </a:txBody>
                  <a:tcPr>
                    <a:solidFill>
                      <a:srgbClr val="B69AD6"/>
                    </a:solidFill>
                  </a:tcPr>
                </a:tc>
              </a:tr>
              <a:tr h="370840">
                <a:tc>
                  <a:txBody>
                    <a:bodyPr/>
                    <a:lstStyle/>
                    <a:p>
                      <a:r>
                        <a:rPr lang="en-US" sz="1600" dirty="0" smtClean="0"/>
                        <a:t>D7. Problems that interfere with success at school</a:t>
                      </a:r>
                      <a:endParaRPr lang="en-US" sz="1600" dirty="0"/>
                    </a:p>
                  </a:txBody>
                  <a:tcPr/>
                </a:tc>
                <a:tc>
                  <a:txBody>
                    <a:bodyPr/>
                    <a:lstStyle/>
                    <a:p>
                      <a:r>
                        <a:rPr lang="en-US" sz="1600" b="1" i="0" baseline="0" dirty="0" smtClean="0">
                          <a:solidFill>
                            <a:schemeClr val="bg1"/>
                          </a:solidFill>
                        </a:rPr>
                        <a:t>37%</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29%</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14%</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21%</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47%</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22%</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12%</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19%</a:t>
                      </a:r>
                      <a:endParaRPr lang="en-US" sz="1600" b="1" i="0" baseline="0" dirty="0">
                        <a:solidFill>
                          <a:schemeClr val="bg1"/>
                        </a:solidFill>
                      </a:endParaRPr>
                    </a:p>
                  </a:txBody>
                  <a:tcPr>
                    <a:solidFill>
                      <a:srgbClr val="B69AD6"/>
                    </a:solidFill>
                  </a:tcPr>
                </a:tc>
              </a:tr>
              <a:tr h="370840">
                <a:tc>
                  <a:txBody>
                    <a:bodyPr/>
                    <a:lstStyle/>
                    <a:p>
                      <a:r>
                        <a:rPr lang="en-US" sz="1600" dirty="0" smtClean="0"/>
                        <a:t>D8.</a:t>
                      </a:r>
                      <a:r>
                        <a:rPr lang="en-US" sz="1600" baseline="0" dirty="0" smtClean="0"/>
                        <a:t> Problems that make it difficult to develop/maintain friendships</a:t>
                      </a:r>
                      <a:endParaRPr lang="en-US" sz="1600" dirty="0"/>
                    </a:p>
                  </a:txBody>
                  <a:tcPr/>
                </a:tc>
                <a:tc>
                  <a:txBody>
                    <a:bodyPr/>
                    <a:lstStyle/>
                    <a:p>
                      <a:r>
                        <a:rPr lang="en-US" sz="1600" b="1" i="0" baseline="0" dirty="0" smtClean="0">
                          <a:solidFill>
                            <a:schemeClr val="bg1"/>
                          </a:solidFill>
                        </a:rPr>
                        <a:t>51%</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20%</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13%</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16%</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52%</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19%</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9%</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19%</a:t>
                      </a:r>
                      <a:endParaRPr lang="en-US" sz="1600" b="1" i="0" baseline="0" dirty="0">
                        <a:solidFill>
                          <a:schemeClr val="bg1"/>
                        </a:solidFill>
                      </a:endParaRPr>
                    </a:p>
                  </a:txBody>
                  <a:tcPr>
                    <a:solidFill>
                      <a:srgbClr val="B69AD6"/>
                    </a:solidFill>
                  </a:tcPr>
                </a:tc>
              </a:tr>
              <a:tr h="370840">
                <a:tc>
                  <a:txBody>
                    <a:bodyPr/>
                    <a:lstStyle/>
                    <a:p>
                      <a:r>
                        <a:rPr lang="en-US" sz="1600" dirty="0" smtClean="0"/>
                        <a:t>D9. Problems that make</a:t>
                      </a:r>
                      <a:r>
                        <a:rPr lang="en-US" sz="1600" baseline="0" dirty="0" smtClean="0"/>
                        <a:t> it difficult to participate in community activities</a:t>
                      </a:r>
                      <a:endParaRPr lang="en-US" sz="1600" dirty="0"/>
                    </a:p>
                  </a:txBody>
                  <a:tcPr/>
                </a:tc>
                <a:tc>
                  <a:txBody>
                    <a:bodyPr/>
                    <a:lstStyle/>
                    <a:p>
                      <a:r>
                        <a:rPr lang="en-US" sz="1600" b="1" i="0" baseline="0" dirty="0" smtClean="0">
                          <a:solidFill>
                            <a:schemeClr val="bg1"/>
                          </a:solidFill>
                        </a:rPr>
                        <a:t>50%</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22%</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11%</a:t>
                      </a:r>
                      <a:endParaRPr lang="en-US" sz="1600" b="1" i="0" baseline="0" dirty="0">
                        <a:solidFill>
                          <a:schemeClr val="bg1"/>
                        </a:solidFill>
                      </a:endParaRPr>
                    </a:p>
                  </a:txBody>
                  <a:tcPr>
                    <a:solidFill>
                      <a:srgbClr val="8EB4E3"/>
                    </a:solidFill>
                  </a:tcPr>
                </a:tc>
                <a:tc>
                  <a:txBody>
                    <a:bodyPr/>
                    <a:lstStyle/>
                    <a:p>
                      <a:r>
                        <a:rPr lang="en-US" sz="1600" b="1" i="0" baseline="0" dirty="0" smtClean="0">
                          <a:solidFill>
                            <a:schemeClr val="bg1"/>
                          </a:solidFill>
                        </a:rPr>
                        <a:t>18%</a:t>
                      </a:r>
                      <a:endParaRPr lang="en-US" sz="1600" b="1" i="0" baseline="0" dirty="0">
                        <a:solidFill>
                          <a:schemeClr val="bg1"/>
                        </a:solidFill>
                      </a:endParaRPr>
                    </a:p>
                  </a:txBody>
                  <a:tcPr>
                    <a:lnR w="76200" cap="flat" cmpd="sng" algn="ctr">
                      <a:solidFill>
                        <a:schemeClr val="bg1"/>
                      </a:solidFill>
                      <a:prstDash val="solid"/>
                      <a:round/>
                      <a:headEnd type="none" w="med" len="med"/>
                      <a:tailEnd type="none" w="med" len="med"/>
                    </a:lnR>
                    <a:solidFill>
                      <a:srgbClr val="8EB4E3"/>
                    </a:solidFill>
                  </a:tcPr>
                </a:tc>
                <a:tc>
                  <a:txBody>
                    <a:bodyPr/>
                    <a:lstStyle/>
                    <a:p>
                      <a:r>
                        <a:rPr lang="en-US" sz="1600" b="1" i="0" baseline="0" dirty="0" smtClean="0">
                          <a:solidFill>
                            <a:schemeClr val="bg1"/>
                          </a:solidFill>
                        </a:rPr>
                        <a:t>51%</a:t>
                      </a:r>
                      <a:endParaRPr lang="en-US" sz="1600" b="1" i="0" baseline="0" dirty="0">
                        <a:solidFill>
                          <a:schemeClr val="bg1"/>
                        </a:solidFill>
                      </a:endParaRPr>
                    </a:p>
                  </a:txBody>
                  <a:tcPr>
                    <a:lnL w="76200" cap="flat" cmpd="sng" algn="ctr">
                      <a:solidFill>
                        <a:schemeClr val="bg1"/>
                      </a:solidFill>
                      <a:prstDash val="solid"/>
                      <a:round/>
                      <a:headEnd type="none" w="med" len="med"/>
                      <a:tailEnd type="none" w="med" len="med"/>
                    </a:lnL>
                    <a:solidFill>
                      <a:srgbClr val="B69AD6"/>
                    </a:solidFill>
                  </a:tcPr>
                </a:tc>
                <a:tc>
                  <a:txBody>
                    <a:bodyPr/>
                    <a:lstStyle/>
                    <a:p>
                      <a:r>
                        <a:rPr lang="en-US" sz="1600" b="1" i="0" baseline="0" dirty="0" smtClean="0">
                          <a:solidFill>
                            <a:schemeClr val="bg1"/>
                          </a:solidFill>
                        </a:rPr>
                        <a:t>23%</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9%</a:t>
                      </a:r>
                      <a:endParaRPr lang="en-US" sz="1600" b="1" i="0" baseline="0" dirty="0">
                        <a:solidFill>
                          <a:schemeClr val="bg1"/>
                        </a:solidFill>
                      </a:endParaRPr>
                    </a:p>
                  </a:txBody>
                  <a:tcPr>
                    <a:solidFill>
                      <a:srgbClr val="B69AD6"/>
                    </a:solidFill>
                  </a:tcPr>
                </a:tc>
                <a:tc>
                  <a:txBody>
                    <a:bodyPr/>
                    <a:lstStyle/>
                    <a:p>
                      <a:r>
                        <a:rPr lang="en-US" sz="1600" b="1" i="0" baseline="0" dirty="0" smtClean="0">
                          <a:solidFill>
                            <a:schemeClr val="bg1"/>
                          </a:solidFill>
                        </a:rPr>
                        <a:t>17%</a:t>
                      </a:r>
                      <a:endParaRPr lang="en-US" sz="1600" b="1" i="0" baseline="0" dirty="0">
                        <a:solidFill>
                          <a:schemeClr val="bg1"/>
                        </a:solidFill>
                      </a:endParaRPr>
                    </a:p>
                  </a:txBody>
                  <a:tcPr>
                    <a:solidFill>
                      <a:srgbClr val="B69AD6"/>
                    </a:solidFill>
                  </a:tcPr>
                </a:tc>
              </a:tr>
            </a:tbl>
          </a:graphicData>
        </a:graphic>
      </p:graphicFrame>
      <p:sp>
        <p:nvSpPr>
          <p:cNvPr id="15" name="TextBox 14"/>
          <p:cNvSpPr txBox="1"/>
          <p:nvPr/>
        </p:nvSpPr>
        <p:spPr>
          <a:xfrm>
            <a:off x="2057400" y="1550987"/>
            <a:ext cx="5867400" cy="369332"/>
          </a:xfrm>
          <a:prstGeom prst="rect">
            <a:avLst/>
          </a:prstGeom>
          <a:noFill/>
        </p:spPr>
        <p:txBody>
          <a:bodyPr wrap="square" rtlCol="0">
            <a:spAutoFit/>
          </a:bodyPr>
          <a:lstStyle/>
          <a:p>
            <a:r>
              <a:rPr lang="en-US" dirty="0" smtClean="0"/>
              <a:t>In the past month, my child or youth has experienced:</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solidFill>
                <a:prstClr val="black"/>
              </a:solidFill>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solidFill>
                <a:prstClr val="black"/>
              </a:solidFill>
            </a:endParaRPr>
          </a:p>
        </p:txBody>
      </p:sp>
      <p:sp>
        <p:nvSpPr>
          <p:cNvPr id="9" name="object 9"/>
          <p:cNvSpPr txBox="1">
            <a:spLocks noGrp="1"/>
          </p:cNvSpPr>
          <p:nvPr>
            <p:ph type="title"/>
          </p:nvPr>
        </p:nvSpPr>
        <p:spPr>
          <a:xfrm>
            <a:off x="2306985" y="528255"/>
            <a:ext cx="6417262"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solidFill>
                  <a:prstClr val="white"/>
                </a:solidFill>
              </a:rPr>
              <a:t>31</a:t>
            </a:r>
            <a:endParaRPr dirty="0">
              <a:solidFill>
                <a:prstClr val="white"/>
              </a:solidFill>
            </a:endParaRPr>
          </a:p>
        </p:txBody>
      </p:sp>
      <p:sp>
        <p:nvSpPr>
          <p:cNvPr id="13" name="Rectangle 12"/>
          <p:cNvSpPr/>
          <p:nvPr/>
        </p:nvSpPr>
        <p:spPr>
          <a:xfrm>
            <a:off x="381000" y="2393618"/>
            <a:ext cx="8314344" cy="4018985"/>
          </a:xfrm>
          <a:prstGeom prst="rect">
            <a:avLst/>
          </a:prstGeom>
        </p:spPr>
        <p:txBody>
          <a:bodyPr wrap="square">
            <a:spAutoFit/>
          </a:bodyPr>
          <a:lstStyle/>
          <a:p>
            <a:pPr algn="ctr">
              <a:lnSpc>
                <a:spcPct val="107000"/>
              </a:lnSpc>
              <a:spcAft>
                <a:spcPts val="800"/>
              </a:spcAft>
            </a:pPr>
            <a:r>
              <a:rPr lang="en-US" sz="2400" b="1"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Comments included Positive and Negative Experiences with Wraparound</a:t>
            </a:r>
          </a:p>
          <a:p>
            <a:pPr>
              <a:lnSpc>
                <a:spcPct val="107000"/>
              </a:lnSpc>
              <a:spcAft>
                <a:spcPts val="800"/>
              </a:spcAft>
            </a:pPr>
            <a:endParaRPr lang="en-US" sz="2400" b="1" dirty="0">
              <a:solidFill>
                <a:schemeClr val="tx2"/>
              </a:solidFill>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200" dirty="0" smtClean="0">
                <a:latin typeface="Arial" panose="020B0604020202020204" pitchFamily="34" charset="0"/>
                <a:ea typeface="Calibri" panose="020F0502020204030204" pitchFamily="34" charset="0"/>
                <a:cs typeface="Times New Roman" panose="02020603050405020304" pitchFamily="18" charset="0"/>
              </a:rPr>
              <a:t>Slightly more than one-third </a:t>
            </a:r>
            <a:r>
              <a:rPr lang="en-US" sz="2200" dirty="0">
                <a:latin typeface="Arial" panose="020B0604020202020204" pitchFamily="34" charset="0"/>
                <a:ea typeface="Calibri" panose="020F0502020204030204" pitchFamily="34" charset="0"/>
                <a:cs typeface="Times New Roman" panose="02020603050405020304" pitchFamily="18" charset="0"/>
              </a:rPr>
              <a:t>of </a:t>
            </a:r>
            <a:r>
              <a:rPr lang="en-US" sz="2200" dirty="0" smtClean="0">
                <a:latin typeface="Arial" panose="020B0604020202020204" pitchFamily="34" charset="0"/>
                <a:ea typeface="Calibri" panose="020F0502020204030204" pitchFamily="34" charset="0"/>
                <a:cs typeface="Times New Roman" panose="02020603050405020304" pitchFamily="18" charset="0"/>
              </a:rPr>
              <a:t>the 614 respondents </a:t>
            </a:r>
            <a:r>
              <a:rPr lang="en-US" sz="2200" dirty="0">
                <a:latin typeface="Arial" panose="020B0604020202020204" pitchFamily="34" charset="0"/>
                <a:ea typeface="Calibri" panose="020F0502020204030204" pitchFamily="34" charset="0"/>
                <a:cs typeface="Times New Roman" panose="02020603050405020304" pitchFamily="18" charset="0"/>
              </a:rPr>
              <a:t>provided </a:t>
            </a:r>
            <a:r>
              <a:rPr lang="en-US" sz="2200" dirty="0" smtClean="0">
                <a:latin typeface="Arial" panose="020B0604020202020204" pitchFamily="34" charset="0"/>
                <a:ea typeface="Calibri" panose="020F0502020204030204" pitchFamily="34" charset="0"/>
                <a:cs typeface="Times New Roman" panose="02020603050405020304" pitchFamily="18" charset="0"/>
              </a:rPr>
              <a:t>  comments</a:t>
            </a:r>
            <a:r>
              <a:rPr lang="en-US" sz="2200" dirty="0">
                <a:latin typeface="Arial" panose="020B0604020202020204" pitchFamily="34" charset="0"/>
                <a:ea typeface="Calibri" panose="020F0502020204030204" pitchFamily="34" charset="0"/>
                <a:cs typeface="Times New Roman" panose="02020603050405020304" pitchFamily="18" charset="0"/>
              </a:rPr>
              <a:t>, with </a:t>
            </a:r>
            <a:r>
              <a:rPr lang="en-US" sz="2200" dirty="0" smtClean="0">
                <a:latin typeface="Arial" panose="020B0604020202020204" pitchFamily="34" charset="0"/>
                <a:ea typeface="Calibri" panose="020F0502020204030204" pitchFamily="34" charset="0"/>
                <a:cs typeface="Times New Roman" panose="02020603050405020304" pitchFamily="18" charset="0"/>
              </a:rPr>
              <a:t>more than two-thirds of </a:t>
            </a:r>
            <a:r>
              <a:rPr lang="en-US" sz="2200" dirty="0">
                <a:latin typeface="Arial" panose="020B0604020202020204" pitchFamily="34" charset="0"/>
                <a:ea typeface="Calibri" panose="020F0502020204030204" pitchFamily="34" charset="0"/>
                <a:cs typeface="Times New Roman" panose="02020603050405020304" pitchFamily="18" charset="0"/>
              </a:rPr>
              <a:t>those who commented reporting only positive experiences with ICC, </a:t>
            </a:r>
            <a:r>
              <a:rPr lang="en-US" sz="2200" dirty="0" smtClean="0">
                <a:latin typeface="Arial" panose="020B0604020202020204" pitchFamily="34" charset="0"/>
                <a:ea typeface="Calibri" panose="020F0502020204030204" pitchFamily="34" charset="0"/>
                <a:cs typeface="Times New Roman" panose="02020603050405020304" pitchFamily="18" charset="0"/>
              </a:rPr>
              <a:t>just under one-quarter reporting </a:t>
            </a:r>
            <a:r>
              <a:rPr lang="en-US" sz="2200" dirty="0">
                <a:latin typeface="Arial" panose="020B0604020202020204" pitchFamily="34" charset="0"/>
                <a:ea typeface="Calibri" panose="020F0502020204030204" pitchFamily="34" charset="0"/>
                <a:cs typeface="Times New Roman" panose="02020603050405020304" pitchFamily="18" charset="0"/>
              </a:rPr>
              <a:t>negative experiences and about </a:t>
            </a:r>
            <a:r>
              <a:rPr lang="en-US" sz="2200" dirty="0" smtClean="0">
                <a:latin typeface="Arial" panose="020B0604020202020204" pitchFamily="34" charset="0"/>
                <a:ea typeface="Calibri" panose="020F0502020204030204" pitchFamily="34" charset="0"/>
                <a:cs typeface="Times New Roman" panose="02020603050405020304" pitchFamily="18" charset="0"/>
              </a:rPr>
              <a:t>ten </a:t>
            </a:r>
            <a:r>
              <a:rPr lang="en-US" sz="2200" dirty="0">
                <a:latin typeface="Arial" panose="020B0604020202020204" pitchFamily="34" charset="0"/>
                <a:ea typeface="Calibri" panose="020F0502020204030204" pitchFamily="34" charset="0"/>
                <a:cs typeface="Times New Roman" panose="02020603050405020304" pitchFamily="18" charset="0"/>
              </a:rPr>
              <a:t>percent reporting mixed experiences</a:t>
            </a:r>
            <a:r>
              <a:rPr lang="en-US" sz="2200" dirty="0" smtClean="0">
                <a:latin typeface="Arial" panose="020B0604020202020204" pitchFamily="34" charset="0"/>
                <a:ea typeface="Calibri" panose="020F0502020204030204" pitchFamily="34" charset="0"/>
                <a:cs typeface="Times New Roman" panose="02020603050405020304" pitchFamily="18" charset="0"/>
              </a:rPr>
              <a:t>. About one-third of those who shared negative experiences with the program referenced COVID as a possible issue impacting their experience.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2819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3</a:t>
            </a:r>
            <a:endParaRPr sz="1400" dirty="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1769098" y="95923"/>
            <a:ext cx="5605804" cy="629285"/>
          </a:xfrm>
          <a:prstGeom prst="rect">
            <a:avLst/>
          </a:prstGeom>
        </p:spPr>
        <p:txBody>
          <a:bodyPr vert="horz" wrap="square" lIns="0" tIns="13970" rIns="0" bIns="0" rtlCol="0">
            <a:spAutoFit/>
          </a:bodyPr>
          <a:lstStyle/>
          <a:p>
            <a:pPr marL="12700">
              <a:lnSpc>
                <a:spcPct val="100000"/>
              </a:lnSpc>
              <a:spcBef>
                <a:spcPts val="110"/>
              </a:spcBef>
            </a:pPr>
            <a:r>
              <a:rPr sz="3950" spc="-5" dirty="0"/>
              <a:t>Wraparound</a:t>
            </a:r>
            <a:r>
              <a:rPr sz="3950" spc="-45" dirty="0"/>
              <a:t> </a:t>
            </a:r>
            <a:r>
              <a:rPr sz="3950" spc="-5" dirty="0"/>
              <a:t>Adherence</a:t>
            </a:r>
            <a:endParaRPr sz="3950" dirty="0"/>
          </a:p>
        </p:txBody>
      </p:sp>
      <p:sp>
        <p:nvSpPr>
          <p:cNvPr id="8" name="object 8"/>
          <p:cNvSpPr txBox="1"/>
          <p:nvPr/>
        </p:nvSpPr>
        <p:spPr>
          <a:xfrm>
            <a:off x="8658207" y="6656024"/>
            <a:ext cx="192405" cy="254000"/>
          </a:xfrm>
          <a:prstGeom prst="rect">
            <a:avLst/>
          </a:prstGeom>
        </p:spPr>
        <p:txBody>
          <a:bodyPr vert="horz" wrap="square" lIns="0" tIns="0" rIns="0" bIns="0" rtlCol="0">
            <a:spAutoFit/>
          </a:bodyPr>
          <a:lstStyle/>
          <a:p>
            <a:pPr marL="38100">
              <a:lnSpc>
                <a:spcPts val="1810"/>
              </a:lnSpc>
            </a:pPr>
            <a:fld id="{81D60167-4931-47E6-BA6A-407CBD079E47}" type="slidenum">
              <a:rPr sz="1800" dirty="0">
                <a:solidFill>
                  <a:srgbClr val="FFFFFF"/>
                </a:solidFill>
                <a:latin typeface="Carlito"/>
                <a:cs typeface="Carlito"/>
              </a:rPr>
              <a:t>3</a:t>
            </a:fld>
            <a:endParaRPr sz="1800" dirty="0">
              <a:latin typeface="Carlito"/>
              <a:cs typeface="Carlito"/>
            </a:endParaRPr>
          </a:p>
        </p:txBody>
      </p:sp>
      <p:sp>
        <p:nvSpPr>
          <p:cNvPr id="7" name="object 7"/>
          <p:cNvSpPr txBox="1"/>
          <p:nvPr/>
        </p:nvSpPr>
        <p:spPr>
          <a:xfrm>
            <a:off x="304800" y="882076"/>
            <a:ext cx="7239000" cy="4844916"/>
          </a:xfrm>
          <a:prstGeom prst="rect">
            <a:avLst/>
          </a:prstGeom>
        </p:spPr>
        <p:txBody>
          <a:bodyPr vert="horz" wrap="square" lIns="0" tIns="17780" rIns="0" bIns="0" rtlCol="0">
            <a:spAutoFit/>
          </a:bodyPr>
          <a:lstStyle/>
          <a:p>
            <a:pPr marL="1827530">
              <a:lnSpc>
                <a:spcPct val="100000"/>
              </a:lnSpc>
              <a:spcBef>
                <a:spcPts val="140"/>
              </a:spcBef>
            </a:pPr>
            <a:r>
              <a:rPr sz="2750" i="1" spc="15" dirty="0">
                <a:solidFill>
                  <a:srgbClr val="59595B"/>
                </a:solidFill>
                <a:latin typeface="Carlito"/>
                <a:cs typeface="Carlito"/>
              </a:rPr>
              <a:t>What do </a:t>
            </a:r>
            <a:r>
              <a:rPr sz="2750" i="1" spc="20" dirty="0">
                <a:solidFill>
                  <a:srgbClr val="59595B"/>
                </a:solidFill>
                <a:latin typeface="Carlito"/>
                <a:cs typeface="Carlito"/>
              </a:rPr>
              <a:t>we </a:t>
            </a:r>
            <a:r>
              <a:rPr sz="2750" i="1" spc="15" dirty="0">
                <a:solidFill>
                  <a:srgbClr val="59595B"/>
                </a:solidFill>
                <a:latin typeface="Carlito"/>
                <a:cs typeface="Carlito"/>
              </a:rPr>
              <a:t>want </a:t>
            </a:r>
            <a:r>
              <a:rPr sz="2750" i="1" spc="10" dirty="0">
                <a:solidFill>
                  <a:srgbClr val="59595B"/>
                </a:solidFill>
                <a:latin typeface="Carlito"/>
                <a:cs typeface="Carlito"/>
              </a:rPr>
              <a:t>to</a:t>
            </a:r>
            <a:r>
              <a:rPr sz="2750" i="1" spc="-80" dirty="0">
                <a:solidFill>
                  <a:srgbClr val="59595B"/>
                </a:solidFill>
                <a:latin typeface="Carlito"/>
                <a:cs typeface="Carlito"/>
              </a:rPr>
              <a:t> </a:t>
            </a:r>
            <a:r>
              <a:rPr sz="2750" i="1" spc="15" dirty="0">
                <a:solidFill>
                  <a:srgbClr val="59595B"/>
                </a:solidFill>
                <a:latin typeface="Carlito"/>
                <a:cs typeface="Carlito"/>
              </a:rPr>
              <a:t>measure?</a:t>
            </a:r>
            <a:endParaRPr sz="2750" dirty="0">
              <a:latin typeface="Carlito"/>
              <a:cs typeface="Carlito"/>
            </a:endParaRPr>
          </a:p>
          <a:p>
            <a:pPr marL="12700">
              <a:lnSpc>
                <a:spcPct val="100000"/>
              </a:lnSpc>
              <a:spcBef>
                <a:spcPts val="2085"/>
              </a:spcBef>
            </a:pPr>
            <a:r>
              <a:rPr sz="2700" b="1" u="heavy" spc="5" dirty="0">
                <a:solidFill>
                  <a:srgbClr val="B58C2B"/>
                </a:solidFill>
                <a:uFill>
                  <a:solidFill>
                    <a:srgbClr val="B58C2B"/>
                  </a:solidFill>
                </a:uFill>
                <a:latin typeface="Carlito"/>
                <a:cs typeface="Carlito"/>
              </a:rPr>
              <a:t>Wraparound</a:t>
            </a:r>
            <a:r>
              <a:rPr sz="2700" b="1" u="heavy" spc="-5" dirty="0">
                <a:solidFill>
                  <a:srgbClr val="B58C2B"/>
                </a:solidFill>
                <a:uFill>
                  <a:solidFill>
                    <a:srgbClr val="B58C2B"/>
                  </a:solidFill>
                </a:uFill>
                <a:latin typeface="Carlito"/>
                <a:cs typeface="Carlito"/>
              </a:rPr>
              <a:t> </a:t>
            </a:r>
            <a:r>
              <a:rPr sz="2700" b="1" u="heavy" dirty="0">
                <a:solidFill>
                  <a:srgbClr val="B58C2B"/>
                </a:solidFill>
                <a:uFill>
                  <a:solidFill>
                    <a:srgbClr val="B58C2B"/>
                  </a:solidFill>
                </a:uFill>
                <a:latin typeface="Carlito"/>
                <a:cs typeface="Carlito"/>
              </a:rPr>
              <a:t>Principles:</a:t>
            </a:r>
            <a:endParaRPr sz="2700" dirty="0">
              <a:latin typeface="Carlito"/>
              <a:cs typeface="Carlito"/>
            </a:endParaRPr>
          </a:p>
          <a:p>
            <a:pPr marL="927100" indent="-501015">
              <a:lnSpc>
                <a:spcPts val="2800"/>
              </a:lnSpc>
              <a:spcBef>
                <a:spcPts val="1000"/>
              </a:spcBef>
              <a:buFont typeface="Arial"/>
              <a:buAutoNum type="arabicPeriod"/>
              <a:tabLst>
                <a:tab pos="926465" algn="l"/>
                <a:tab pos="927100" algn="l"/>
              </a:tabLst>
            </a:pPr>
            <a:r>
              <a:rPr sz="2350" spc="5" dirty="0">
                <a:latin typeface="Carlito"/>
                <a:cs typeface="Carlito"/>
              </a:rPr>
              <a:t>Family voice </a:t>
            </a:r>
            <a:r>
              <a:rPr sz="2350" spc="15" dirty="0">
                <a:latin typeface="Carlito"/>
                <a:cs typeface="Carlito"/>
              </a:rPr>
              <a:t>and</a:t>
            </a:r>
            <a:r>
              <a:rPr sz="2350" spc="-10" dirty="0">
                <a:latin typeface="Carlito"/>
                <a:cs typeface="Carlito"/>
              </a:rPr>
              <a:t> </a:t>
            </a:r>
            <a:r>
              <a:rPr sz="2350" spc="5" dirty="0">
                <a:latin typeface="Carlito"/>
                <a:cs typeface="Carlito"/>
              </a:rPr>
              <a:t>choice</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10" dirty="0">
                <a:latin typeface="Carlito"/>
                <a:cs typeface="Carlito"/>
              </a:rPr>
              <a:t>Team-based</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Natural</a:t>
            </a:r>
            <a:r>
              <a:rPr sz="2350" spc="-5" dirty="0">
                <a:latin typeface="Carlito"/>
                <a:cs typeface="Carlito"/>
              </a:rPr>
              <a:t> </a:t>
            </a:r>
            <a:r>
              <a:rPr sz="2350" spc="5" dirty="0">
                <a:latin typeface="Carlito"/>
                <a:cs typeface="Carlito"/>
              </a:rPr>
              <a:t>supports</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Collaboration</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Community-based</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Culturally</a:t>
            </a:r>
            <a:r>
              <a:rPr sz="2350" dirty="0">
                <a:latin typeface="Carlito"/>
                <a:cs typeface="Carlito"/>
              </a:rPr>
              <a:t> </a:t>
            </a:r>
            <a:r>
              <a:rPr sz="2350" spc="5" dirty="0">
                <a:latin typeface="Carlito"/>
                <a:cs typeface="Carlito"/>
              </a:rPr>
              <a:t>competent</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Individualized</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Strengths-based</a:t>
            </a:r>
            <a:endParaRPr sz="2350" dirty="0">
              <a:latin typeface="Carlito"/>
              <a:cs typeface="Carlito"/>
            </a:endParaRPr>
          </a:p>
          <a:p>
            <a:pPr marL="927100" indent="-501015">
              <a:lnSpc>
                <a:spcPts val="2775"/>
              </a:lnSpc>
              <a:buFont typeface="Arial"/>
              <a:buAutoNum type="arabicPeriod"/>
              <a:tabLst>
                <a:tab pos="926465" algn="l"/>
                <a:tab pos="927100" algn="l"/>
              </a:tabLst>
            </a:pPr>
            <a:r>
              <a:rPr sz="2350" spc="5" dirty="0">
                <a:latin typeface="Carlito"/>
                <a:cs typeface="Carlito"/>
              </a:rPr>
              <a:t>Persistence</a:t>
            </a:r>
            <a:endParaRPr sz="2350" dirty="0">
              <a:latin typeface="Carlito"/>
              <a:cs typeface="Carlito"/>
            </a:endParaRPr>
          </a:p>
          <a:p>
            <a:pPr marL="995044" indent="-737870">
              <a:lnSpc>
                <a:spcPts val="2795"/>
              </a:lnSpc>
              <a:buFont typeface="Arial"/>
              <a:buAutoNum type="arabicPeriod"/>
              <a:tabLst>
                <a:tab pos="995044" algn="l"/>
                <a:tab pos="995680" algn="l"/>
              </a:tabLst>
            </a:pPr>
            <a:r>
              <a:rPr sz="2350" spc="10" dirty="0">
                <a:latin typeface="Carlito"/>
                <a:cs typeface="Carlito"/>
              </a:rPr>
              <a:t>Outcome-based</a:t>
            </a:r>
            <a:endParaRPr sz="2350" dirty="0">
              <a:latin typeface="Carlito"/>
              <a:cs typeface="Carlito"/>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solidFill>
                <a:prstClr val="black"/>
              </a:solidFill>
            </a:endParaRPr>
          </a:p>
        </p:txBody>
      </p:sp>
      <p:sp>
        <p:nvSpPr>
          <p:cNvPr id="4" name="object 4"/>
          <p:cNvSpPr/>
          <p:nvPr/>
        </p:nvSpPr>
        <p:spPr>
          <a:xfrm>
            <a:off x="0" y="108675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solidFill>
                <a:prstClr val="black"/>
              </a:solidFill>
            </a:endParaRPr>
          </a:p>
        </p:txBody>
      </p:sp>
      <p:sp>
        <p:nvSpPr>
          <p:cNvPr id="8" name="object 8"/>
          <p:cNvSpPr txBox="1"/>
          <p:nvPr/>
        </p:nvSpPr>
        <p:spPr>
          <a:xfrm>
            <a:off x="1524000" y="1149105"/>
            <a:ext cx="8129662" cy="421640"/>
          </a:xfrm>
          <a:prstGeom prst="rect">
            <a:avLst/>
          </a:prstGeom>
        </p:spPr>
        <p:txBody>
          <a:bodyPr vert="horz" wrap="square" lIns="0" tIns="12700" rIns="0" bIns="0" rtlCol="0">
            <a:spAutoFit/>
          </a:bodyPr>
          <a:lstStyle/>
          <a:p>
            <a:pPr marL="12065">
              <a:spcBef>
                <a:spcPts val="100"/>
              </a:spcBef>
              <a:buSzPct val="128846"/>
              <a:tabLst>
                <a:tab pos="291465" algn="l"/>
              </a:tabLst>
            </a:pPr>
            <a:r>
              <a:rPr sz="2600" b="1" spc="-5" dirty="0">
                <a:solidFill>
                  <a:srgbClr val="2F902F"/>
                </a:solidFill>
                <a:latin typeface="Carlito"/>
                <a:cs typeface="Carlito"/>
              </a:rPr>
              <a:t>Positive experience with Wraparound</a:t>
            </a:r>
            <a:r>
              <a:rPr sz="2600" b="1" spc="-45" dirty="0">
                <a:solidFill>
                  <a:srgbClr val="2F902F"/>
                </a:solidFill>
                <a:latin typeface="Carlito"/>
                <a:cs typeface="Carlito"/>
              </a:rPr>
              <a:t> </a:t>
            </a:r>
            <a:endParaRPr sz="2600" dirty="0">
              <a:solidFill>
                <a:prstClr val="black"/>
              </a:solidFill>
              <a:latin typeface="Carlito"/>
              <a:cs typeface="Carlito"/>
            </a:endParaRPr>
          </a:p>
        </p:txBody>
      </p:sp>
      <p:sp>
        <p:nvSpPr>
          <p:cNvPr id="9" name="object 9"/>
          <p:cNvSpPr txBox="1">
            <a:spLocks noGrp="1"/>
          </p:cNvSpPr>
          <p:nvPr>
            <p:ph type="title"/>
          </p:nvPr>
        </p:nvSpPr>
        <p:spPr>
          <a:xfrm>
            <a:off x="2306985" y="528255"/>
            <a:ext cx="6417262"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dirty="0">
              <a:solidFill>
                <a:prstClr val="black"/>
              </a:solidFill>
            </a:endParaRPr>
          </a:p>
        </p:txBody>
      </p:sp>
      <p:graphicFrame>
        <p:nvGraphicFramePr>
          <p:cNvPr id="11" name="object 11"/>
          <p:cNvGraphicFramePr>
            <a:graphicFrameLocks noGrp="1"/>
          </p:cNvGraphicFramePr>
          <p:nvPr>
            <p:extLst>
              <p:ext uri="{D42A27DB-BD31-4B8C-83A1-F6EECF244321}">
                <p14:modId xmlns:p14="http://schemas.microsoft.com/office/powerpoint/2010/main" val="267868803"/>
              </p:ext>
            </p:extLst>
          </p:nvPr>
        </p:nvGraphicFramePr>
        <p:xfrm>
          <a:off x="2133600" y="3759742"/>
          <a:ext cx="4572000" cy="2516550"/>
        </p:xfrm>
        <a:graphic>
          <a:graphicData uri="http://schemas.openxmlformats.org/drawingml/2006/table">
            <a:tbl>
              <a:tblPr firstRow="1" bandRow="1">
                <a:tableStyleId>{2D5ABB26-0587-4C30-8999-92F81FD0307C}</a:tableStyleId>
              </a:tblPr>
              <a:tblGrid>
                <a:gridCol w="3048000"/>
                <a:gridCol w="1524000"/>
              </a:tblGrid>
              <a:tr h="179642">
                <a:tc>
                  <a:txBody>
                    <a:bodyPr/>
                    <a:lstStyle/>
                    <a:p>
                      <a:pPr marL="85090">
                        <a:lnSpc>
                          <a:spcPct val="100000"/>
                        </a:lnSpc>
                        <a:spcBef>
                          <a:spcPts val="235"/>
                        </a:spcBef>
                      </a:pPr>
                      <a:r>
                        <a:rPr lang="en-US" sz="1600" b="1" spc="-5" dirty="0" smtClean="0">
                          <a:solidFill>
                            <a:srgbClr val="FFFFFF"/>
                          </a:solidFill>
                          <a:latin typeface="Carlito"/>
                          <a:cs typeface="Carlito"/>
                        </a:rPr>
                        <a:t>Theme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85090">
                        <a:lnSpc>
                          <a:spcPct val="100000"/>
                        </a:lnSpc>
                        <a:spcBef>
                          <a:spcPts val="235"/>
                        </a:spcBef>
                      </a:pPr>
                      <a:r>
                        <a:rPr sz="1600" b="1" spc="-5" dirty="0">
                          <a:solidFill>
                            <a:srgbClr val="FFFFFF"/>
                          </a:solidFill>
                          <a:latin typeface="Carlito"/>
                          <a:cs typeface="Carlito"/>
                        </a:rPr>
                        <a:t>Frequency</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169550">
                <a:tc>
                  <a:txBody>
                    <a:bodyPr/>
                    <a:lstStyle/>
                    <a:p>
                      <a:pPr marL="85090">
                        <a:lnSpc>
                          <a:spcPct val="100000"/>
                        </a:lnSpc>
                        <a:spcBef>
                          <a:spcPts val="235"/>
                        </a:spcBef>
                      </a:pPr>
                      <a:r>
                        <a:rPr lang="en-US" sz="1600" spc="-5" dirty="0" smtClean="0">
                          <a:latin typeface="Carlito"/>
                          <a:cs typeface="Carlito"/>
                        </a:rPr>
                        <a:t>Supportive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38100">
                      <a:solidFill>
                        <a:srgbClr val="FFFFFF"/>
                      </a:solidFill>
                      <a:prstDash val="solid"/>
                    </a:lnT>
                    <a:lnB w="12700" cap="flat" cmpd="sng" algn="ctr">
                      <a:solidFill>
                        <a:srgbClr val="FFFFFF"/>
                      </a:solidFill>
                      <a:prstDash val="solid"/>
                      <a:round/>
                      <a:headEnd type="none" w="med" len="med"/>
                      <a:tailEnd type="none" w="med" len="med"/>
                    </a:lnB>
                    <a:solidFill>
                      <a:schemeClr val="bg1">
                        <a:lumMod val="65000"/>
                      </a:schemeClr>
                    </a:solidFill>
                  </a:tcPr>
                </a:tc>
                <a:tc>
                  <a:txBody>
                    <a:bodyPr/>
                    <a:lstStyle/>
                    <a:p>
                      <a:pPr marL="85090">
                        <a:lnSpc>
                          <a:spcPct val="100000"/>
                        </a:lnSpc>
                        <a:spcBef>
                          <a:spcPts val="235"/>
                        </a:spcBef>
                      </a:pPr>
                      <a:r>
                        <a:rPr lang="en-US" sz="1600" spc="-5" dirty="0" smtClean="0">
                          <a:latin typeface="Carlito"/>
                          <a:cs typeface="Carlito"/>
                        </a:rPr>
                        <a:t>27</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38100">
                      <a:solidFill>
                        <a:srgbClr val="FFFFFF"/>
                      </a:solidFill>
                      <a:prstDash val="solid"/>
                    </a:lnT>
                    <a:lnB w="12700" cap="flat" cmpd="sng" algn="ctr">
                      <a:solidFill>
                        <a:srgbClr val="FFFFFF"/>
                      </a:solidFill>
                      <a:prstDash val="solid"/>
                      <a:round/>
                      <a:headEnd type="none" w="med" len="med"/>
                      <a:tailEnd type="none" w="med" len="med"/>
                    </a:lnB>
                    <a:solidFill>
                      <a:schemeClr val="bg1">
                        <a:lumMod val="65000"/>
                      </a:schemeClr>
                    </a:solidFill>
                  </a:tcPr>
                </a:tc>
              </a:tr>
              <a:tr h="169550">
                <a:tc>
                  <a:txBody>
                    <a:bodyPr/>
                    <a:lstStyle/>
                    <a:p>
                      <a:pPr marL="85090">
                        <a:lnSpc>
                          <a:spcPct val="100000"/>
                        </a:lnSpc>
                        <a:spcBef>
                          <a:spcPts val="235"/>
                        </a:spcBef>
                      </a:pPr>
                      <a:r>
                        <a:rPr lang="en-US" sz="1600" dirty="0" smtClean="0">
                          <a:latin typeface="Carlito"/>
                          <a:cs typeface="Carlito"/>
                        </a:rPr>
                        <a:t>Improvements in child/family</a:t>
                      </a:r>
                      <a:endParaRPr sz="1600" dirty="0">
                        <a:latin typeface="Carlito"/>
                        <a:cs typeface="Carlito"/>
                      </a:endParaRPr>
                    </a:p>
                  </a:txBody>
                  <a:tcPr marL="0" marR="0" marT="2984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chemeClr val="bg1">
                        <a:lumMod val="85000"/>
                      </a:schemeClr>
                    </a:solidFill>
                  </a:tcPr>
                </a:tc>
                <a:tc>
                  <a:txBody>
                    <a:bodyPr/>
                    <a:lstStyle/>
                    <a:p>
                      <a:pPr marL="85090">
                        <a:lnSpc>
                          <a:spcPct val="100000"/>
                        </a:lnSpc>
                        <a:spcBef>
                          <a:spcPts val="235"/>
                        </a:spcBef>
                      </a:pPr>
                      <a:r>
                        <a:rPr lang="en-US" sz="1600" dirty="0" smtClean="0">
                          <a:latin typeface="Carlito"/>
                          <a:cs typeface="Carlito"/>
                        </a:rPr>
                        <a:t>14</a:t>
                      </a:r>
                      <a:endParaRPr sz="1600" dirty="0">
                        <a:latin typeface="Carlito"/>
                        <a:cs typeface="Carlito"/>
                      </a:endParaRPr>
                    </a:p>
                  </a:txBody>
                  <a:tcPr marL="0" marR="0" marT="2984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chemeClr val="bg1">
                        <a:lumMod val="85000"/>
                      </a:schemeClr>
                    </a:solidFill>
                  </a:tcPr>
                </a:tc>
              </a:tr>
              <a:tr h="339099">
                <a:tc>
                  <a:txBody>
                    <a:bodyPr/>
                    <a:lstStyle/>
                    <a:p>
                      <a:pPr marL="85090">
                        <a:lnSpc>
                          <a:spcPct val="100000"/>
                        </a:lnSpc>
                        <a:spcBef>
                          <a:spcPts val="235"/>
                        </a:spcBef>
                      </a:pPr>
                      <a:r>
                        <a:rPr lang="en-US" sz="1600" spc="-5" dirty="0" smtClean="0">
                          <a:latin typeface="Carlito"/>
                          <a:cs typeface="Carlito"/>
                        </a:rPr>
                        <a:t>Help</a:t>
                      </a:r>
                      <a:r>
                        <a:rPr lang="en-US" sz="1600" spc="-5" baseline="0" dirty="0" smtClean="0">
                          <a:latin typeface="Carlito"/>
                          <a:cs typeface="Carlito"/>
                        </a:rPr>
                        <a:t> with Services/Resources</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65000"/>
                      </a:schemeClr>
                    </a:solidFill>
                  </a:tcPr>
                </a:tc>
                <a:tc>
                  <a:txBody>
                    <a:bodyPr/>
                    <a:lstStyle/>
                    <a:p>
                      <a:pPr marL="85090">
                        <a:lnSpc>
                          <a:spcPct val="100000"/>
                        </a:lnSpc>
                        <a:spcBef>
                          <a:spcPts val="235"/>
                        </a:spcBef>
                      </a:pPr>
                      <a:r>
                        <a:rPr lang="en-US" sz="1600" spc="-5" dirty="0" smtClean="0">
                          <a:latin typeface="Carlito"/>
                          <a:cs typeface="Carlito"/>
                        </a:rPr>
                        <a:t>12</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65000"/>
                      </a:schemeClr>
                    </a:solidFill>
                  </a:tcPr>
                </a:tc>
              </a:tr>
              <a:tr h="339099">
                <a:tc>
                  <a:txBody>
                    <a:bodyPr/>
                    <a:lstStyle/>
                    <a:p>
                      <a:pPr marL="85090">
                        <a:lnSpc>
                          <a:spcPct val="100000"/>
                        </a:lnSpc>
                        <a:spcBef>
                          <a:spcPts val="235"/>
                        </a:spcBef>
                      </a:pPr>
                      <a:r>
                        <a:rPr lang="en-US" sz="1600" spc="-5" dirty="0" smtClean="0">
                          <a:latin typeface="Carlito"/>
                          <a:cs typeface="Carlito"/>
                        </a:rPr>
                        <a:t>Good</a:t>
                      </a:r>
                      <a:r>
                        <a:rPr lang="en-US" sz="1600" spc="-5" baseline="0" dirty="0" smtClean="0">
                          <a:latin typeface="Carlito"/>
                          <a:cs typeface="Carlito"/>
                        </a:rPr>
                        <a:t> Communication</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85000"/>
                      </a:schemeClr>
                    </a:solidFill>
                  </a:tcPr>
                </a:tc>
                <a:tc>
                  <a:txBody>
                    <a:bodyPr/>
                    <a:lstStyle/>
                    <a:p>
                      <a:pPr marL="85090">
                        <a:lnSpc>
                          <a:spcPct val="100000"/>
                        </a:lnSpc>
                        <a:spcBef>
                          <a:spcPts val="235"/>
                        </a:spcBef>
                      </a:pPr>
                      <a:r>
                        <a:rPr lang="en-US" sz="1600" spc="-5" dirty="0" smtClean="0">
                          <a:latin typeface="Carlito"/>
                          <a:cs typeface="Carlito"/>
                        </a:rPr>
                        <a:t>7</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85000"/>
                      </a:schemeClr>
                    </a:solidFill>
                  </a:tcPr>
                </a:tc>
              </a:tr>
              <a:tr h="339099">
                <a:tc>
                  <a:txBody>
                    <a:bodyPr/>
                    <a:lstStyle/>
                    <a:p>
                      <a:pPr marL="85090">
                        <a:lnSpc>
                          <a:spcPct val="100000"/>
                        </a:lnSpc>
                        <a:spcBef>
                          <a:spcPts val="235"/>
                        </a:spcBef>
                      </a:pPr>
                      <a:r>
                        <a:rPr lang="en-US" sz="1600" dirty="0" smtClean="0">
                          <a:latin typeface="Carlito"/>
                          <a:cs typeface="Carlito"/>
                        </a:rPr>
                        <a:t>Problem</a:t>
                      </a:r>
                      <a:r>
                        <a:rPr lang="en-US" sz="1600" baseline="0" dirty="0" smtClean="0">
                          <a:latin typeface="Carlito"/>
                          <a:cs typeface="Carlito"/>
                        </a:rPr>
                        <a:t> solving/Creative ideas</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65000"/>
                      </a:schemeClr>
                    </a:solidFill>
                  </a:tcPr>
                </a:tc>
                <a:tc>
                  <a:txBody>
                    <a:bodyPr/>
                    <a:lstStyle/>
                    <a:p>
                      <a:pPr marL="85090">
                        <a:lnSpc>
                          <a:spcPct val="100000"/>
                        </a:lnSpc>
                        <a:spcBef>
                          <a:spcPts val="235"/>
                        </a:spcBef>
                      </a:pPr>
                      <a:r>
                        <a:rPr lang="en-US" sz="1600" spc="-5" dirty="0" smtClean="0">
                          <a:latin typeface="Carlito"/>
                          <a:cs typeface="Carlito"/>
                        </a:rPr>
                        <a:t>5</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65000"/>
                      </a:schemeClr>
                    </a:solidFill>
                  </a:tcPr>
                </a:tc>
              </a:tr>
              <a:tr h="339099">
                <a:tc>
                  <a:txBody>
                    <a:bodyPr/>
                    <a:lstStyle/>
                    <a:p>
                      <a:pPr marL="85090">
                        <a:lnSpc>
                          <a:spcPct val="100000"/>
                        </a:lnSpc>
                        <a:spcBef>
                          <a:spcPts val="235"/>
                        </a:spcBef>
                      </a:pPr>
                      <a:r>
                        <a:rPr lang="en-US" sz="1600" dirty="0" smtClean="0">
                          <a:latin typeface="Carlito"/>
                          <a:cs typeface="Carlito"/>
                        </a:rPr>
                        <a:t>Informative/knowledgeable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85000"/>
                      </a:schemeClr>
                    </a:solidFill>
                  </a:tcPr>
                </a:tc>
                <a:tc>
                  <a:txBody>
                    <a:bodyPr/>
                    <a:lstStyle/>
                    <a:p>
                      <a:pPr marL="85090">
                        <a:lnSpc>
                          <a:spcPct val="100000"/>
                        </a:lnSpc>
                        <a:spcBef>
                          <a:spcPts val="235"/>
                        </a:spcBef>
                      </a:pPr>
                      <a:r>
                        <a:rPr lang="en-US" sz="1600" spc="-5" dirty="0" smtClean="0">
                          <a:latin typeface="Carlito"/>
                          <a:cs typeface="Carlito"/>
                        </a:rPr>
                        <a:t>5</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85000"/>
                      </a:schemeClr>
                    </a:solidFill>
                  </a:tcPr>
                </a:tc>
              </a:tr>
              <a:tr h="339099">
                <a:tc>
                  <a:txBody>
                    <a:bodyPr/>
                    <a:lstStyle/>
                    <a:p>
                      <a:pPr marL="85090">
                        <a:lnSpc>
                          <a:spcPct val="100000"/>
                        </a:lnSpc>
                        <a:spcBef>
                          <a:spcPts val="235"/>
                        </a:spcBef>
                      </a:pPr>
                      <a:r>
                        <a:rPr lang="en-US" sz="1600" dirty="0" smtClean="0">
                          <a:latin typeface="Carlito"/>
                          <a:cs typeface="Carlito"/>
                        </a:rPr>
                        <a:t>Compassionate</a:t>
                      </a:r>
                      <a:r>
                        <a:rPr lang="en-US" sz="1600" baseline="0" dirty="0" smtClean="0">
                          <a:latin typeface="Carlito"/>
                          <a:cs typeface="Carlito"/>
                        </a:rPr>
                        <a:t>/kind/caring</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65000"/>
                      </a:schemeClr>
                    </a:solidFill>
                  </a:tcPr>
                </a:tc>
                <a:tc>
                  <a:txBody>
                    <a:bodyPr/>
                    <a:lstStyle/>
                    <a:p>
                      <a:pPr marL="85090">
                        <a:lnSpc>
                          <a:spcPct val="100000"/>
                        </a:lnSpc>
                        <a:spcBef>
                          <a:spcPts val="235"/>
                        </a:spcBef>
                      </a:pPr>
                      <a:r>
                        <a:rPr lang="en-US" sz="1600" spc="-5" dirty="0" smtClean="0">
                          <a:latin typeface="Carlito"/>
                          <a:cs typeface="Carlito"/>
                        </a:rPr>
                        <a:t>4</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65000"/>
                      </a:schemeClr>
                    </a:solidFill>
                  </a:tcPr>
                </a:tc>
              </a:tr>
            </a:tbl>
          </a:graphicData>
        </a:graphic>
      </p:graphicFrame>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solidFill>
                  <a:prstClr val="white"/>
                </a:solidFill>
              </a:rPr>
              <a:t>32</a:t>
            </a:r>
            <a:endParaRPr dirty="0">
              <a:solidFill>
                <a:prstClr val="white"/>
              </a:solidFill>
            </a:endParaRPr>
          </a:p>
        </p:txBody>
      </p:sp>
      <p:sp>
        <p:nvSpPr>
          <p:cNvPr id="7" name="TextBox 6"/>
          <p:cNvSpPr txBox="1"/>
          <p:nvPr/>
        </p:nvSpPr>
        <p:spPr>
          <a:xfrm>
            <a:off x="1333500" y="1516762"/>
            <a:ext cx="6477000" cy="2031325"/>
          </a:xfrm>
          <a:prstGeom prst="rect">
            <a:avLst/>
          </a:prstGeom>
          <a:noFill/>
        </p:spPr>
        <p:txBody>
          <a:bodyPr wrap="square" rtlCol="0">
            <a:spAutoFit/>
          </a:bodyPr>
          <a:lstStyle/>
          <a:p>
            <a:r>
              <a:rPr lang="en-US" dirty="0" smtClean="0"/>
              <a:t>Many respondents spoke about the help they received from their Wraparound team, with about one-third noting simply it had been “helpful” and others identifying more specific ways they had been helped including navigating issues with school (3) as well as managing crises (3).  Additionally, about one-third of the positive responses simply noted their experience had been “good” or “great”. Several other themes emerged from the positive feedback.</a:t>
            </a:r>
            <a:endParaRPr lang="en-US" dirty="0"/>
          </a:p>
        </p:txBody>
      </p:sp>
    </p:spTree>
    <p:extLst>
      <p:ext uri="{BB962C8B-B14F-4D97-AF65-F5344CB8AC3E}">
        <p14:creationId xmlns:p14="http://schemas.microsoft.com/office/powerpoint/2010/main" val="27940048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090241"/>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8" name="object 8"/>
          <p:cNvSpPr txBox="1"/>
          <p:nvPr/>
        </p:nvSpPr>
        <p:spPr>
          <a:xfrm>
            <a:off x="353994" y="1146375"/>
            <a:ext cx="8458200" cy="3303212"/>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2F902F"/>
                </a:solidFill>
                <a:latin typeface="Carlito"/>
                <a:cs typeface="Carlito"/>
              </a:rPr>
              <a:t>Positive experience with Wraparound</a:t>
            </a:r>
            <a:r>
              <a:rPr sz="2600" b="1" spc="15" dirty="0">
                <a:solidFill>
                  <a:srgbClr val="2F902F"/>
                </a:solidFill>
                <a:latin typeface="Carlito"/>
                <a:cs typeface="Carlito"/>
              </a:rPr>
              <a:t> </a:t>
            </a:r>
            <a:endParaRPr lang="en-US" sz="2600" b="1" spc="15" dirty="0" smtClean="0">
              <a:solidFill>
                <a:srgbClr val="2F902F"/>
              </a:solidFill>
              <a:latin typeface="Carlito"/>
              <a:cs typeface="Carlito"/>
            </a:endParaRPr>
          </a:p>
          <a:p>
            <a:pPr marL="12065">
              <a:lnSpc>
                <a:spcPct val="100000"/>
              </a:lnSpc>
              <a:spcBef>
                <a:spcPts val="850"/>
              </a:spcBef>
              <a:buSzPct val="128846"/>
              <a:tabLst>
                <a:tab pos="291465" algn="l"/>
              </a:tabLst>
            </a:pPr>
            <a:r>
              <a:rPr lang="en-US" sz="2000" b="1" u="sng" spc="15" dirty="0" smtClean="0">
                <a:latin typeface="Carlito"/>
                <a:cs typeface="Carlito"/>
              </a:rPr>
              <a:t>Supportive</a:t>
            </a:r>
            <a:endParaRPr sz="2000" b="1" u="sng" dirty="0" smtClean="0">
              <a:latin typeface="Carlito"/>
              <a:cs typeface="Carlito"/>
            </a:endParaRPr>
          </a:p>
          <a:p>
            <a:pPr>
              <a:lnSpc>
                <a:spcPct val="107000"/>
              </a:lnSpc>
            </a:pP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  ] and [   ]  were amazing and such a great support to our family</a:t>
            </a:r>
            <a:r>
              <a:rPr lang="en-US"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r>
              <a:rPr lang="en-US"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endParaRPr lang="en-US" i="1" dirty="0">
              <a:latin typeface="Arial" panose="020B0604020202020204" pitchFamily="34" charset="0"/>
              <a:ea typeface="Calibri" panose="020F0502020204030204" pitchFamily="34" charset="0"/>
              <a:cs typeface="Arial" panose="020B0604020202020204" pitchFamily="34" charset="0"/>
            </a:endParaRPr>
          </a:p>
          <a:p>
            <a:pPr>
              <a:lnSpc>
                <a:spcPct val="107000"/>
              </a:lnSpc>
            </a:pP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“Love who we work with. They fight for our family and what my son needs. They’re extremely understanding and supportive.”</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“Love my team. They are the best of the best. Don’t know what I’d have done without them…Provided strong emotional support.”</a:t>
            </a:r>
          </a:p>
          <a:p>
            <a:pPr>
              <a:lnSpc>
                <a:spcPct val="107000"/>
              </a:lnSpc>
            </a:pPr>
            <a:endParaRPr lang="en-US" i="1"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p:txBody>
      </p:sp>
      <p:sp>
        <p:nvSpPr>
          <p:cNvPr id="9" name="object 9"/>
          <p:cNvSpPr txBox="1">
            <a:spLocks noGrp="1"/>
          </p:cNvSpPr>
          <p:nvPr>
            <p:ph type="title"/>
          </p:nvPr>
        </p:nvSpPr>
        <p:spPr>
          <a:xfrm>
            <a:off x="2306984" y="528255"/>
            <a:ext cx="5541615"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33</a:t>
            </a:r>
            <a:endParaRPr dirty="0"/>
          </a:p>
        </p:txBody>
      </p:sp>
      <p:sp>
        <p:nvSpPr>
          <p:cNvPr id="2" name="Rectangle 1"/>
          <p:cNvSpPr/>
          <p:nvPr/>
        </p:nvSpPr>
        <p:spPr>
          <a:xfrm>
            <a:off x="252376" y="4265686"/>
            <a:ext cx="8713806" cy="2385781"/>
          </a:xfrm>
          <a:prstGeom prst="rect">
            <a:avLst/>
          </a:prstGeom>
        </p:spPr>
        <p:txBody>
          <a:bodyPr wrap="square">
            <a:spAutoFit/>
          </a:bodyPr>
          <a:lstStyle/>
          <a:p>
            <a:pPr>
              <a:lnSpc>
                <a:spcPct val="107000"/>
              </a:lnSpc>
            </a:pPr>
            <a:r>
              <a:rPr lang="en-US" b="1" u="sng" dirty="0">
                <a:solidFill>
                  <a:srgbClr val="222222"/>
                </a:solidFill>
                <a:latin typeface="Arial" panose="020B0604020202020204" pitchFamily="34" charset="0"/>
                <a:ea typeface="Calibri" panose="020F0502020204030204" pitchFamily="34" charset="0"/>
                <a:cs typeface="Times New Roman" panose="02020603050405020304" pitchFamily="18" charset="0"/>
              </a:rPr>
              <a:t>Improvements with Child/Family</a:t>
            </a:r>
          </a:p>
          <a:p>
            <a:pPr>
              <a:lnSpc>
                <a:spcPct val="107000"/>
              </a:lnSpc>
            </a:pP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“Improved our family communications with everyone in the household. Built up my confidence.”</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222222"/>
                </a:solidFill>
                <a:latin typeface="Arial" panose="020B0604020202020204" pitchFamily="34" charset="0"/>
                <a:ea typeface="Times New Roman" panose="02020603050405020304" pitchFamily="18" charset="0"/>
              </a:rPr>
              <a:t>“They were amazing. Great support for the whole family and they really helped </a:t>
            </a:r>
            <a:r>
              <a:rPr lang="en-US" i="1" dirty="0" smtClean="0">
                <a:solidFill>
                  <a:srgbClr val="222222"/>
                </a:solidFill>
                <a:latin typeface="Arial" panose="020B0604020202020204" pitchFamily="34" charset="0"/>
                <a:ea typeface="Times New Roman" panose="02020603050405020304" pitchFamily="18" charset="0"/>
              </a:rPr>
              <a:t>[child].”</a:t>
            </a:r>
            <a:endParaRPr lang="en-US" i="1" dirty="0">
              <a:solidFill>
                <a:srgbClr val="222222"/>
              </a:solidFill>
              <a:latin typeface="Arial" panose="020B0604020202020204" pitchFamily="34" charset="0"/>
              <a:ea typeface="Times New Roman" panose="02020603050405020304" pitchFamily="18" charset="0"/>
            </a:endParaRPr>
          </a:p>
          <a:p>
            <a:endParaRPr lang="en-US" i="1"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r>
              <a:rPr lang="en-US" i="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“They did a very good job…completely turned [child] around.”</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8" name="object 8"/>
          <p:cNvSpPr txBox="1"/>
          <p:nvPr/>
        </p:nvSpPr>
        <p:spPr>
          <a:xfrm>
            <a:off x="385397" y="1654819"/>
            <a:ext cx="8737582" cy="5181162"/>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2F902F"/>
                </a:solidFill>
                <a:latin typeface="Carlito"/>
                <a:cs typeface="Carlito"/>
              </a:rPr>
              <a:t>Positive experience with Wraparound</a:t>
            </a:r>
            <a:r>
              <a:rPr sz="2600" b="1" spc="15" dirty="0">
                <a:solidFill>
                  <a:srgbClr val="2F902F"/>
                </a:solidFill>
                <a:latin typeface="Carlito"/>
                <a:cs typeface="Carlito"/>
              </a:rPr>
              <a:t> </a:t>
            </a:r>
            <a:endParaRPr lang="en-US" sz="2600" b="1" spc="15" dirty="0" smtClean="0">
              <a:solidFill>
                <a:srgbClr val="2F902F"/>
              </a:solidFill>
              <a:latin typeface="Carlito"/>
              <a:cs typeface="Carlito"/>
            </a:endParaRPr>
          </a:p>
          <a:p>
            <a:pPr marL="12065">
              <a:lnSpc>
                <a:spcPct val="100000"/>
              </a:lnSpc>
              <a:spcBef>
                <a:spcPts val="850"/>
              </a:spcBef>
              <a:buSzPct val="128846"/>
              <a:tabLst>
                <a:tab pos="291465" algn="l"/>
              </a:tabLst>
            </a:pPr>
            <a:r>
              <a:rPr lang="en-US" sz="2000" b="1" u="sng" spc="15" dirty="0" smtClean="0">
                <a:latin typeface="Carlito"/>
                <a:cs typeface="Carlito"/>
              </a:rPr>
              <a:t>Help with Services/Supports</a:t>
            </a:r>
          </a:p>
          <a:p>
            <a:r>
              <a:rPr lang="en-US" sz="1700" i="1" dirty="0">
                <a:latin typeface="Arial" panose="020B0604020202020204" pitchFamily="34" charset="0"/>
                <a:cs typeface="Arial" panose="020B0604020202020204" pitchFamily="34" charset="0"/>
              </a:rPr>
              <a:t>“It was great. They were able to connect me with other programs</a:t>
            </a:r>
            <a:r>
              <a:rPr lang="en-US" sz="1700" i="1" dirty="0" smtClean="0">
                <a:latin typeface="Arial" panose="020B0604020202020204" pitchFamily="34" charset="0"/>
                <a:cs typeface="Arial" panose="020B0604020202020204" pitchFamily="34" charset="0"/>
              </a:rPr>
              <a:t>.”</a:t>
            </a:r>
          </a:p>
          <a:p>
            <a:endParaRPr lang="en-US" sz="1700" dirty="0">
              <a:latin typeface="Arial" panose="020B0604020202020204" pitchFamily="34" charset="0"/>
              <a:cs typeface="Arial" panose="020B0604020202020204" pitchFamily="34" charset="0"/>
            </a:endParaRPr>
          </a:p>
          <a:p>
            <a:r>
              <a:rPr lang="en-US" sz="1700" i="1" dirty="0">
                <a:latin typeface="Arial" panose="020B0604020202020204" pitchFamily="34" charset="0"/>
                <a:cs typeface="Arial" panose="020B0604020202020204" pitchFamily="34" charset="0"/>
              </a:rPr>
              <a:t>“They are very professional – found summer camp programs for the kids – they helped a lot despite COVID.”</a:t>
            </a:r>
            <a:endParaRPr lang="en-US" sz="1700" dirty="0">
              <a:latin typeface="Arial" panose="020B0604020202020204" pitchFamily="34" charset="0"/>
              <a:cs typeface="Arial" panose="020B0604020202020204" pitchFamily="34" charset="0"/>
            </a:endParaRPr>
          </a:p>
          <a:p>
            <a:r>
              <a:rPr lang="en-US" sz="1700" i="1" dirty="0">
                <a:latin typeface="Arial" panose="020B0604020202020204" pitchFamily="34" charset="0"/>
                <a:cs typeface="Arial" panose="020B0604020202020204" pitchFamily="34" charset="0"/>
              </a:rPr>
              <a:t> </a:t>
            </a:r>
            <a:endParaRPr lang="en-US" sz="1700" dirty="0">
              <a:latin typeface="Arial" panose="020B0604020202020204" pitchFamily="34" charset="0"/>
              <a:cs typeface="Arial" panose="020B0604020202020204" pitchFamily="34" charset="0"/>
            </a:endParaRPr>
          </a:p>
          <a:p>
            <a:r>
              <a:rPr lang="en-US" sz="1700" i="1" dirty="0">
                <a:latin typeface="Arial" panose="020B0604020202020204" pitchFamily="34" charset="0"/>
                <a:cs typeface="Arial" panose="020B0604020202020204" pitchFamily="34" charset="0"/>
              </a:rPr>
              <a:t>“Helpful for services and activities for the kids.”</a:t>
            </a:r>
            <a:endParaRPr lang="en-US" sz="1700" dirty="0">
              <a:latin typeface="Arial" panose="020B0604020202020204" pitchFamily="34" charset="0"/>
              <a:cs typeface="Arial" panose="020B0604020202020204" pitchFamily="34" charset="0"/>
            </a:endParaRPr>
          </a:p>
          <a:p>
            <a:pPr marL="12065">
              <a:lnSpc>
                <a:spcPct val="100000"/>
              </a:lnSpc>
              <a:spcBef>
                <a:spcPts val="850"/>
              </a:spcBef>
              <a:buSzPct val="128846"/>
              <a:tabLst>
                <a:tab pos="291465" algn="l"/>
              </a:tabLst>
            </a:pPr>
            <a:r>
              <a:rPr lang="en-US" sz="2000" b="1" u="sng" spc="15" dirty="0" smtClean="0">
                <a:latin typeface="Carlito"/>
                <a:cs typeface="Carlito"/>
              </a:rPr>
              <a:t>Communication</a:t>
            </a:r>
            <a:endParaRPr sz="2000" b="1" u="sng" dirty="0" smtClean="0">
              <a:latin typeface="Carlito"/>
              <a:cs typeface="Carlito"/>
            </a:endParaRPr>
          </a:p>
          <a:p>
            <a:pPr>
              <a:lnSpc>
                <a:spcPct val="107000"/>
              </a:lnSpc>
            </a:pP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were excellent, wonderful. They did an excellent job getting [  ]  to open up.”</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 team made sure to check on us weekly, made sure I understand some difficult terminologies being discussed about my son’s health</a:t>
            </a:r>
            <a:r>
              <a:rPr lang="en-US" sz="1700"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r>
              <a:rPr lang="en-US" sz="17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a:t>
            </a:r>
            <a:endParaRPr lang="en-US" sz="1700" i="1" dirty="0">
              <a:latin typeface="Arial" panose="020B0604020202020204" pitchFamily="34" charset="0"/>
              <a:ea typeface="Calibri" panose="020F0502020204030204" pitchFamily="34" charset="0"/>
              <a:cs typeface="Arial" panose="020B0604020202020204" pitchFamily="34" charset="0"/>
            </a:endParaRPr>
          </a:p>
          <a:p>
            <a:pPr>
              <a:lnSpc>
                <a:spcPct val="107000"/>
              </a:lnSpc>
            </a:pPr>
            <a:r>
              <a:rPr lang="en-US" sz="17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are involved with everything and keep me informed.”</a:t>
            </a:r>
            <a:endParaRPr lang="en-US"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i="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pPr>
              <a:lnSpc>
                <a:spcPct val="107000"/>
              </a:lnSpc>
            </a:pPr>
            <a:endParaRPr lang="en-US"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object 9"/>
          <p:cNvSpPr txBox="1">
            <a:spLocks noGrp="1"/>
          </p:cNvSpPr>
          <p:nvPr>
            <p:ph type="title"/>
          </p:nvPr>
        </p:nvSpPr>
        <p:spPr>
          <a:xfrm>
            <a:off x="2306984" y="528255"/>
            <a:ext cx="5998815"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34</a:t>
            </a:r>
            <a:endParaRPr dirty="0"/>
          </a:p>
        </p:txBody>
      </p:sp>
    </p:spTree>
    <p:extLst>
      <p:ext uri="{BB962C8B-B14F-4D97-AF65-F5344CB8AC3E}">
        <p14:creationId xmlns:p14="http://schemas.microsoft.com/office/powerpoint/2010/main" val="577419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8" name="object 8"/>
          <p:cNvSpPr txBox="1"/>
          <p:nvPr/>
        </p:nvSpPr>
        <p:spPr>
          <a:xfrm>
            <a:off x="406418" y="1543749"/>
            <a:ext cx="8737582" cy="4767074"/>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2F902F"/>
                </a:solidFill>
                <a:latin typeface="Carlito"/>
                <a:cs typeface="Carlito"/>
              </a:rPr>
              <a:t>Positive experience with Wraparound</a:t>
            </a:r>
            <a:r>
              <a:rPr sz="2600" b="1" spc="15" dirty="0">
                <a:solidFill>
                  <a:srgbClr val="2F902F"/>
                </a:solidFill>
                <a:latin typeface="Carlito"/>
                <a:cs typeface="Carlito"/>
              </a:rPr>
              <a:t> </a:t>
            </a:r>
            <a:endParaRPr lang="en-US" sz="2600" b="1" spc="15" dirty="0" smtClean="0">
              <a:solidFill>
                <a:srgbClr val="2F902F"/>
              </a:solidFill>
              <a:latin typeface="Carlito"/>
              <a:cs typeface="Carlito"/>
            </a:endParaRPr>
          </a:p>
          <a:p>
            <a:pPr marL="12065">
              <a:lnSpc>
                <a:spcPct val="100000"/>
              </a:lnSpc>
              <a:spcBef>
                <a:spcPts val="850"/>
              </a:spcBef>
              <a:buSzPct val="128846"/>
              <a:tabLst>
                <a:tab pos="291465" algn="l"/>
              </a:tabLst>
            </a:pPr>
            <a:r>
              <a:rPr lang="en-US" sz="2000" b="1" u="sng" spc="15" dirty="0" smtClean="0">
                <a:latin typeface="Carlito"/>
                <a:cs typeface="Carlito"/>
              </a:rPr>
              <a:t>Informative/knowledgeable</a:t>
            </a:r>
            <a:endParaRPr sz="2000" b="1" u="sng" dirty="0" smtClean="0">
              <a:latin typeface="Carlito"/>
              <a:cs typeface="Carlito"/>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are very helpful, on time, keep up and have great suggestions.”</a:t>
            </a:r>
          </a:p>
          <a:p>
            <a:endPar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“Totally confident. They are there for me. They know their stuff.”</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endParaRPr lang="en-US" i="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r>
              <a:rPr lang="en-US" b="1" u="sng"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Problem Solving/Creative Ideas</a:t>
            </a: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“Wraparound services have been really helpful for coordinating care, group problem solving, putting plans into action, and making improvements in our lives.”</a:t>
            </a:r>
          </a:p>
          <a:p>
            <a:endParaRPr lang="en-US" sz="1600" i="1"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“Been very creative with how to engage child.”</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endParaRPr lang="en-US" sz="17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b="1" u="sng"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Compassionate/Caring</a:t>
            </a:r>
            <a:endParaRPr lang="en-US" b="1" u="sng"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 team was caring and responsive…”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“They are very nice, understanding and listen. I’m so happy to have them.”</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US" sz="1700"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object 9"/>
          <p:cNvSpPr txBox="1">
            <a:spLocks noGrp="1"/>
          </p:cNvSpPr>
          <p:nvPr>
            <p:ph type="title"/>
          </p:nvPr>
        </p:nvSpPr>
        <p:spPr>
          <a:xfrm>
            <a:off x="2306985" y="528255"/>
            <a:ext cx="4528820"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35</a:t>
            </a:r>
            <a:endParaRPr dirty="0"/>
          </a:p>
        </p:txBody>
      </p:sp>
    </p:spTree>
    <p:extLst>
      <p:ext uri="{BB962C8B-B14F-4D97-AF65-F5344CB8AC3E}">
        <p14:creationId xmlns:p14="http://schemas.microsoft.com/office/powerpoint/2010/main" val="4189316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8" name="object 8"/>
          <p:cNvSpPr txBox="1"/>
          <p:nvPr/>
        </p:nvSpPr>
        <p:spPr>
          <a:xfrm>
            <a:off x="594585" y="1707485"/>
            <a:ext cx="8129662" cy="2230482"/>
          </a:xfrm>
          <a:prstGeom prst="rect">
            <a:avLst/>
          </a:prstGeom>
        </p:spPr>
        <p:txBody>
          <a:bodyPr vert="horz" wrap="square" lIns="0" tIns="12700" rIns="0" bIns="0" rtlCol="0">
            <a:spAutoFit/>
          </a:bodyPr>
          <a:lstStyle/>
          <a:p>
            <a:pPr marL="12065">
              <a:lnSpc>
                <a:spcPct val="100000"/>
              </a:lnSpc>
              <a:spcBef>
                <a:spcPts val="100"/>
              </a:spcBef>
              <a:buSzPct val="128846"/>
              <a:tabLst>
                <a:tab pos="291465" algn="l"/>
              </a:tabLst>
            </a:pPr>
            <a:r>
              <a:rPr lang="en-US" sz="2600" b="1" spc="-5" dirty="0" smtClean="0">
                <a:solidFill>
                  <a:srgbClr val="FF0000"/>
                </a:solidFill>
                <a:latin typeface="Carlito"/>
                <a:cs typeface="Carlito"/>
              </a:rPr>
              <a:t>         Negative</a:t>
            </a:r>
            <a:r>
              <a:rPr sz="2600" b="1" spc="-5" dirty="0" smtClean="0">
                <a:solidFill>
                  <a:srgbClr val="FF0000"/>
                </a:solidFill>
                <a:latin typeface="Carlito"/>
                <a:cs typeface="Carlito"/>
              </a:rPr>
              <a:t> </a:t>
            </a:r>
            <a:r>
              <a:rPr sz="2600" b="1" spc="-5" dirty="0">
                <a:solidFill>
                  <a:srgbClr val="FF0000"/>
                </a:solidFill>
                <a:latin typeface="Carlito"/>
                <a:cs typeface="Carlito"/>
              </a:rPr>
              <a:t>experience with </a:t>
            </a:r>
            <a:r>
              <a:rPr sz="2600" b="1" spc="-5" dirty="0" smtClean="0">
                <a:solidFill>
                  <a:srgbClr val="FF0000"/>
                </a:solidFill>
                <a:latin typeface="Carlito"/>
                <a:cs typeface="Carlito"/>
              </a:rPr>
              <a:t>Wraparound</a:t>
            </a:r>
            <a:endParaRPr lang="en-US" sz="2600" b="1" spc="-5" dirty="0" smtClean="0">
              <a:solidFill>
                <a:srgbClr val="FF0000"/>
              </a:solidFill>
              <a:latin typeface="Carlito"/>
              <a:cs typeface="Carlito"/>
            </a:endParaRPr>
          </a:p>
          <a:p>
            <a:pPr>
              <a:lnSpc>
                <a:spcPct val="107000"/>
              </a:lnSpc>
              <a:spcAft>
                <a:spcPts val="800"/>
              </a:spcAft>
            </a:pPr>
            <a:r>
              <a:rPr lang="en-US" dirty="0">
                <a:latin typeface="Arial" panose="020B0604020202020204" pitchFamily="34" charset="0"/>
                <a:ea typeface="Calibri" panose="020F0502020204030204" pitchFamily="34" charset="0"/>
                <a:cs typeface="Times New Roman" panose="02020603050405020304" pitchFamily="18" charset="0"/>
              </a:rPr>
              <a:t>The following themes emerged from respondents who </a:t>
            </a:r>
            <a:r>
              <a:rPr lang="en-US" u="sng" dirty="0">
                <a:latin typeface="Arial" panose="020B0604020202020204" pitchFamily="34" charset="0"/>
                <a:ea typeface="Calibri" panose="020F0502020204030204" pitchFamily="34" charset="0"/>
                <a:cs typeface="Times New Roman" panose="02020603050405020304" pitchFamily="18" charset="0"/>
              </a:rPr>
              <a:t>identified issues, concerns or areas of improvement for ICC</a:t>
            </a:r>
            <a:r>
              <a:rPr lang="en-US" u="sng" dirty="0" smtClean="0">
                <a:latin typeface="Arial" panose="020B0604020202020204" pitchFamily="34" charset="0"/>
                <a:ea typeface="Calibri" panose="020F0502020204030204" pitchFamily="34" charset="0"/>
                <a:cs typeface="Times New Roman" panose="02020603050405020304" pitchFamily="18" charset="0"/>
              </a:rPr>
              <a:t>. The biggest issue that was discussed involved issues/limitation due to Covid (21 indicated this).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2065">
              <a:lnSpc>
                <a:spcPct val="100000"/>
              </a:lnSpc>
              <a:spcBef>
                <a:spcPts val="100"/>
              </a:spcBef>
              <a:buSzPct val="128846"/>
              <a:tabLst>
                <a:tab pos="291465" algn="l"/>
              </a:tabLst>
            </a:pPr>
            <a:endParaRPr lang="en-US" sz="2600" b="1" spc="-5" dirty="0">
              <a:solidFill>
                <a:srgbClr val="FF0000"/>
              </a:solidFill>
              <a:latin typeface="Carlito"/>
              <a:cs typeface="Carlito"/>
            </a:endParaRPr>
          </a:p>
          <a:p>
            <a:pPr marL="12065">
              <a:lnSpc>
                <a:spcPct val="100000"/>
              </a:lnSpc>
              <a:spcBef>
                <a:spcPts val="100"/>
              </a:spcBef>
              <a:buSzPct val="128846"/>
              <a:tabLst>
                <a:tab pos="291465" algn="l"/>
              </a:tabLst>
            </a:pPr>
            <a:endParaRPr sz="2600" dirty="0">
              <a:solidFill>
                <a:srgbClr val="FF0000"/>
              </a:solidFill>
              <a:latin typeface="Carlito"/>
              <a:cs typeface="Carlito"/>
            </a:endParaRPr>
          </a:p>
        </p:txBody>
      </p:sp>
      <p:sp>
        <p:nvSpPr>
          <p:cNvPr id="9" name="object 9"/>
          <p:cNvSpPr txBox="1">
            <a:spLocks noGrp="1"/>
          </p:cNvSpPr>
          <p:nvPr>
            <p:ph type="title"/>
          </p:nvPr>
        </p:nvSpPr>
        <p:spPr>
          <a:xfrm>
            <a:off x="2306985" y="528255"/>
            <a:ext cx="6417262"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10" name="object 10"/>
          <p:cNvSpPr/>
          <p:nvPr/>
        </p:nvSpPr>
        <p:spPr>
          <a:xfrm>
            <a:off x="107009" y="87735"/>
            <a:ext cx="1888688" cy="740693"/>
          </a:xfrm>
          <a:prstGeom prst="rect">
            <a:avLst/>
          </a:prstGeom>
          <a:blipFill>
            <a:blip r:embed="rId2" cstate="print"/>
            <a:stretch>
              <a:fillRect/>
            </a:stretch>
          </a:blipFill>
        </p:spPr>
        <p:txBody>
          <a:bodyPr wrap="square" lIns="0" tIns="0" rIns="0" bIns="0" rtlCol="0"/>
          <a:lstStyle/>
          <a:p>
            <a:endParaRPr dirty="0"/>
          </a:p>
        </p:txBody>
      </p:sp>
      <p:graphicFrame>
        <p:nvGraphicFramePr>
          <p:cNvPr id="11" name="object 11"/>
          <p:cNvGraphicFramePr>
            <a:graphicFrameLocks noGrp="1"/>
          </p:cNvGraphicFramePr>
          <p:nvPr>
            <p:extLst>
              <p:ext uri="{D42A27DB-BD31-4B8C-83A1-F6EECF244321}">
                <p14:modId xmlns:p14="http://schemas.microsoft.com/office/powerpoint/2010/main" val="3793192778"/>
              </p:ext>
            </p:extLst>
          </p:nvPr>
        </p:nvGraphicFramePr>
        <p:xfrm>
          <a:off x="2133600" y="3185115"/>
          <a:ext cx="4572000" cy="3194748"/>
        </p:xfrm>
        <a:graphic>
          <a:graphicData uri="http://schemas.openxmlformats.org/drawingml/2006/table">
            <a:tbl>
              <a:tblPr firstRow="1" bandRow="1">
                <a:tableStyleId>{2D5ABB26-0587-4C30-8999-92F81FD0307C}</a:tableStyleId>
              </a:tblPr>
              <a:tblGrid>
                <a:gridCol w="3255615"/>
                <a:gridCol w="1316385"/>
              </a:tblGrid>
              <a:tr h="266002">
                <a:tc>
                  <a:txBody>
                    <a:bodyPr/>
                    <a:lstStyle/>
                    <a:p>
                      <a:pPr marL="85090">
                        <a:lnSpc>
                          <a:spcPct val="100000"/>
                        </a:lnSpc>
                        <a:spcBef>
                          <a:spcPts val="235"/>
                        </a:spcBef>
                      </a:pPr>
                      <a:r>
                        <a:rPr lang="en-US" sz="1600" b="1" spc="-5" dirty="0" smtClean="0">
                          <a:solidFill>
                            <a:srgbClr val="FFFFFF"/>
                          </a:solidFill>
                          <a:latin typeface="Carlito"/>
                          <a:cs typeface="Carlito"/>
                        </a:rPr>
                        <a:t>Theme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85090">
                        <a:lnSpc>
                          <a:spcPct val="100000"/>
                        </a:lnSpc>
                        <a:spcBef>
                          <a:spcPts val="235"/>
                        </a:spcBef>
                      </a:pPr>
                      <a:r>
                        <a:rPr sz="1600" b="1" spc="-5" dirty="0">
                          <a:solidFill>
                            <a:srgbClr val="FFFFFF"/>
                          </a:solidFill>
                          <a:latin typeface="Carlito"/>
                          <a:cs typeface="Carlito"/>
                        </a:rPr>
                        <a:t>Frequency</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339099">
                <a:tc>
                  <a:txBody>
                    <a:bodyPr/>
                    <a:lstStyle/>
                    <a:p>
                      <a:pPr marL="85090">
                        <a:lnSpc>
                          <a:spcPct val="100000"/>
                        </a:lnSpc>
                        <a:spcBef>
                          <a:spcPts val="235"/>
                        </a:spcBef>
                      </a:pPr>
                      <a:r>
                        <a:rPr lang="en-US" sz="1600" spc="-5" dirty="0" smtClean="0">
                          <a:latin typeface="Carlito"/>
                          <a:cs typeface="Carlito"/>
                        </a:rPr>
                        <a:t>Communication Issues</a:t>
                      </a:r>
                      <a:endParaRPr sz="1600" dirty="0">
                        <a:latin typeface="Carlito"/>
                        <a:cs typeface="Carlito"/>
                      </a:endParaRPr>
                    </a:p>
                  </a:txBody>
                  <a:tcPr marL="0" marR="0" marT="29845" marB="0">
                    <a:lnL w="12700">
                      <a:solidFill>
                        <a:srgbClr val="FFFFFF"/>
                      </a:solidFill>
                      <a:prstDash val="soli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a:solidFill>
                        <a:srgbClr val="FFFFFF"/>
                      </a:solidFill>
                      <a:prstDash val="solid"/>
                    </a:lnB>
                    <a:solidFill>
                      <a:schemeClr val="bg1">
                        <a:lumMod val="95000"/>
                      </a:schemeClr>
                    </a:solidFill>
                  </a:tcPr>
                </a:tc>
                <a:tc>
                  <a:txBody>
                    <a:bodyPr/>
                    <a:lstStyle/>
                    <a:p>
                      <a:pPr marL="85090">
                        <a:lnSpc>
                          <a:spcPct val="100000"/>
                        </a:lnSpc>
                        <a:spcBef>
                          <a:spcPts val="235"/>
                        </a:spcBef>
                      </a:pPr>
                      <a:r>
                        <a:rPr lang="en-US" sz="1600" spc="-5" dirty="0" smtClean="0">
                          <a:latin typeface="Carlito"/>
                          <a:cs typeface="Carlito"/>
                        </a:rPr>
                        <a:t>14</a:t>
                      </a:r>
                      <a:endParaRPr sz="1600" dirty="0">
                        <a:latin typeface="Carlito"/>
                        <a:cs typeface="Carlito"/>
                      </a:endParaRPr>
                    </a:p>
                  </a:txBody>
                  <a:tcPr marL="0" marR="0" marT="29845" marB="0">
                    <a:lnL w="12700" cap="flat" cmpd="sng" algn="ctr">
                      <a:solidFill>
                        <a:srgbClr val="FFFFFF"/>
                      </a:solidFill>
                      <a:prstDash val="solid"/>
                      <a:round/>
                      <a:headEnd type="none" w="med" len="med"/>
                      <a:tailEnd type="none" w="med" len="med"/>
                    </a:lnL>
                    <a:lnR w="12700">
                      <a:solidFill>
                        <a:srgbClr val="FFFFFF"/>
                      </a:solidFill>
                      <a:prstDash val="solid"/>
                    </a:lnR>
                    <a:lnT w="38100" cap="flat" cmpd="sng" algn="ctr">
                      <a:solidFill>
                        <a:srgbClr val="FFFFFF"/>
                      </a:solidFill>
                      <a:prstDash val="solid"/>
                      <a:round/>
                      <a:headEnd type="none" w="med" len="med"/>
                      <a:tailEnd type="none" w="med" len="med"/>
                    </a:lnT>
                    <a:lnB w="12700">
                      <a:solidFill>
                        <a:srgbClr val="FFFFFF"/>
                      </a:solidFill>
                      <a:prstDash val="solid"/>
                    </a:lnB>
                    <a:solidFill>
                      <a:schemeClr val="bg1">
                        <a:lumMod val="95000"/>
                      </a:schemeClr>
                    </a:solidFill>
                  </a:tcPr>
                </a:tc>
              </a:tr>
              <a:tr h="339099">
                <a:tc>
                  <a:txBody>
                    <a:bodyPr/>
                    <a:lstStyle/>
                    <a:p>
                      <a:pPr marL="85090">
                        <a:lnSpc>
                          <a:spcPct val="100000"/>
                        </a:lnSpc>
                        <a:spcBef>
                          <a:spcPts val="235"/>
                        </a:spcBef>
                      </a:pPr>
                      <a:r>
                        <a:rPr lang="en-US" sz="1600" spc="-5" dirty="0" smtClean="0">
                          <a:latin typeface="Carlito"/>
                          <a:cs typeface="Carlito"/>
                        </a:rPr>
                        <a:t>Issues getting services in place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75000"/>
                      </a:schemeClr>
                    </a:solidFill>
                  </a:tcPr>
                </a:tc>
                <a:tc>
                  <a:txBody>
                    <a:bodyPr/>
                    <a:lstStyle/>
                    <a:p>
                      <a:pPr marL="85090">
                        <a:lnSpc>
                          <a:spcPct val="100000"/>
                        </a:lnSpc>
                        <a:spcBef>
                          <a:spcPts val="235"/>
                        </a:spcBef>
                      </a:pPr>
                      <a:r>
                        <a:rPr lang="en-US" sz="1600" spc="-5" dirty="0" smtClean="0">
                          <a:latin typeface="Carlito"/>
                          <a:cs typeface="Carlito"/>
                        </a:rPr>
                        <a:t>10</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75000"/>
                      </a:schemeClr>
                    </a:solidFill>
                  </a:tcPr>
                </a:tc>
              </a:tr>
              <a:tr h="339099">
                <a:tc>
                  <a:txBody>
                    <a:bodyPr/>
                    <a:lstStyle/>
                    <a:p>
                      <a:pPr marL="85090">
                        <a:lnSpc>
                          <a:spcPct val="100000"/>
                        </a:lnSpc>
                        <a:spcBef>
                          <a:spcPts val="235"/>
                        </a:spcBef>
                      </a:pPr>
                      <a:r>
                        <a:rPr lang="en-US" sz="1600" spc="-5" dirty="0" smtClean="0">
                          <a:latin typeface="Carlito"/>
                          <a:cs typeface="Carlito"/>
                        </a:rPr>
                        <a:t>ICC</a:t>
                      </a:r>
                      <a:r>
                        <a:rPr lang="en-US" sz="1600" spc="-5" baseline="0" dirty="0" smtClean="0">
                          <a:latin typeface="Carlito"/>
                          <a:cs typeface="Carlito"/>
                        </a:rPr>
                        <a:t> ending too soon/abruptly</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95000"/>
                      </a:schemeClr>
                    </a:solidFill>
                  </a:tcPr>
                </a:tc>
                <a:tc>
                  <a:txBody>
                    <a:bodyPr/>
                    <a:lstStyle/>
                    <a:p>
                      <a:pPr marL="85090">
                        <a:lnSpc>
                          <a:spcPct val="100000"/>
                        </a:lnSpc>
                        <a:spcBef>
                          <a:spcPts val="235"/>
                        </a:spcBef>
                      </a:pPr>
                      <a:r>
                        <a:rPr lang="en-US" sz="1600" spc="-5" dirty="0" smtClean="0">
                          <a:latin typeface="Carlito"/>
                          <a:cs typeface="Carlito"/>
                        </a:rPr>
                        <a:t>9</a:t>
                      </a: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95000"/>
                      </a:schemeClr>
                    </a:solidFill>
                  </a:tcPr>
                </a:tc>
              </a:tr>
              <a:tr h="339099">
                <a:tc>
                  <a:txBody>
                    <a:bodyPr/>
                    <a:lstStyle/>
                    <a:p>
                      <a:pPr marL="85090">
                        <a:lnSpc>
                          <a:spcPct val="100000"/>
                        </a:lnSpc>
                        <a:spcBef>
                          <a:spcPts val="235"/>
                        </a:spcBef>
                      </a:pPr>
                      <a:r>
                        <a:rPr lang="en-US" sz="1600" spc="-5" dirty="0" smtClean="0">
                          <a:latin typeface="Carlito"/>
                          <a:cs typeface="Carlito"/>
                        </a:rPr>
                        <a:t>Lack of progress/ineffective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75000"/>
                      </a:schemeClr>
                    </a:solidFill>
                  </a:tcPr>
                </a:tc>
                <a:tc>
                  <a:txBody>
                    <a:bodyPr/>
                    <a:lstStyle/>
                    <a:p>
                      <a:pPr marL="85090">
                        <a:lnSpc>
                          <a:spcPct val="100000"/>
                        </a:lnSpc>
                        <a:spcBef>
                          <a:spcPts val="235"/>
                        </a:spcBef>
                      </a:pPr>
                      <a:r>
                        <a:rPr lang="en-US" sz="1600" spc="-5" dirty="0" smtClean="0">
                          <a:latin typeface="Carlito"/>
                          <a:cs typeface="Carlito"/>
                        </a:rPr>
                        <a:t>8</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75000"/>
                      </a:schemeClr>
                    </a:solidFill>
                  </a:tcPr>
                </a:tc>
              </a:tr>
              <a:tr h="339099">
                <a:tc>
                  <a:txBody>
                    <a:bodyPr/>
                    <a:lstStyle/>
                    <a:p>
                      <a:pPr marL="85090">
                        <a:lnSpc>
                          <a:spcPct val="100000"/>
                        </a:lnSpc>
                        <a:spcBef>
                          <a:spcPts val="235"/>
                        </a:spcBef>
                      </a:pPr>
                      <a:r>
                        <a:rPr lang="en-US" sz="1600" spc="-5" dirty="0" smtClean="0">
                          <a:latin typeface="Carlito"/>
                          <a:cs typeface="Carlito"/>
                        </a:rPr>
                        <a:t>Excessive Work</a:t>
                      </a:r>
                      <a:r>
                        <a:rPr lang="en-US" sz="1600" spc="-5" baseline="0" dirty="0" smtClean="0">
                          <a:latin typeface="Carlito"/>
                          <a:cs typeface="Carlito"/>
                        </a:rPr>
                        <a:t> for Caregiver</a:t>
                      </a:r>
                      <a:endParaRPr sz="1600" dirty="0">
                        <a:latin typeface="Carlito"/>
                        <a:cs typeface="Carlito"/>
                      </a:endParaRPr>
                    </a:p>
                  </a:txBody>
                  <a:tcPr marL="0" marR="0" marT="29845"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chemeClr val="bg1">
                        <a:lumMod val="95000"/>
                      </a:schemeClr>
                    </a:solidFill>
                  </a:tcPr>
                </a:tc>
                <a:tc>
                  <a:txBody>
                    <a:bodyPr/>
                    <a:lstStyle/>
                    <a:p>
                      <a:pPr marL="85090">
                        <a:lnSpc>
                          <a:spcPct val="100000"/>
                        </a:lnSpc>
                        <a:spcBef>
                          <a:spcPts val="235"/>
                        </a:spcBef>
                      </a:pPr>
                      <a:r>
                        <a:rPr lang="en-US" sz="1600" spc="-5" dirty="0" smtClean="0">
                          <a:latin typeface="Carlito"/>
                          <a:cs typeface="Carlito"/>
                        </a:rPr>
                        <a:t>4</a:t>
                      </a:r>
                      <a:endParaRPr sz="1600" dirty="0">
                        <a:latin typeface="Carlito"/>
                        <a:cs typeface="Carlito"/>
                      </a:endParaRPr>
                    </a:p>
                  </a:txBody>
                  <a:tcPr marL="0" marR="0" marT="2984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chemeClr val="bg1">
                        <a:lumMod val="95000"/>
                      </a:schemeClr>
                    </a:solidFill>
                  </a:tcPr>
                </a:tc>
              </a:tr>
              <a:tr h="339099">
                <a:tc>
                  <a:txBody>
                    <a:bodyPr/>
                    <a:lstStyle/>
                    <a:p>
                      <a:pPr marL="85090">
                        <a:lnSpc>
                          <a:spcPct val="100000"/>
                        </a:lnSpc>
                        <a:spcBef>
                          <a:spcPts val="235"/>
                        </a:spcBef>
                      </a:pPr>
                      <a:r>
                        <a:rPr lang="en-US" sz="1600" spc="-5" dirty="0" smtClean="0">
                          <a:latin typeface="Carlito"/>
                          <a:cs typeface="Carlito"/>
                        </a:rPr>
                        <a:t>Child</a:t>
                      </a:r>
                      <a:r>
                        <a:rPr lang="en-US" sz="1600" spc="-5" baseline="0" dirty="0" smtClean="0">
                          <a:latin typeface="Carlito"/>
                          <a:cs typeface="Carlito"/>
                        </a:rPr>
                        <a:t> didn’t/wouldn’t engage</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75000"/>
                      </a:schemeClr>
                    </a:solidFill>
                  </a:tcPr>
                </a:tc>
                <a:tc>
                  <a:txBody>
                    <a:bodyPr/>
                    <a:lstStyle/>
                    <a:p>
                      <a:pPr marL="85090">
                        <a:lnSpc>
                          <a:spcPct val="100000"/>
                        </a:lnSpc>
                        <a:spcBef>
                          <a:spcPts val="235"/>
                        </a:spcBef>
                      </a:pPr>
                      <a:r>
                        <a:rPr lang="en-US" sz="1600" spc="-5" dirty="0" smtClean="0">
                          <a:latin typeface="Carlito"/>
                          <a:cs typeface="Carlito"/>
                        </a:rPr>
                        <a:t>3</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75000"/>
                      </a:schemeClr>
                    </a:solidFill>
                  </a:tcPr>
                </a:tc>
              </a:tr>
              <a:tr h="339099">
                <a:tc>
                  <a:txBody>
                    <a:bodyPr/>
                    <a:lstStyle/>
                    <a:p>
                      <a:pPr marL="85090">
                        <a:lnSpc>
                          <a:spcPct val="100000"/>
                        </a:lnSpc>
                        <a:spcBef>
                          <a:spcPts val="235"/>
                        </a:spcBef>
                      </a:pPr>
                      <a:r>
                        <a:rPr lang="en-US" sz="1600" spc="-5" dirty="0" smtClean="0">
                          <a:latin typeface="Carlito"/>
                          <a:cs typeface="Carlito"/>
                        </a:rPr>
                        <a:t>Not</a:t>
                      </a:r>
                      <a:r>
                        <a:rPr lang="en-US" sz="1600" spc="-5" baseline="0" dirty="0" smtClean="0">
                          <a:latin typeface="Carlito"/>
                          <a:cs typeface="Carlito"/>
                        </a:rPr>
                        <a:t> the Right Fit</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95000"/>
                      </a:schemeClr>
                    </a:solidFill>
                  </a:tcPr>
                </a:tc>
                <a:tc>
                  <a:txBody>
                    <a:bodyPr/>
                    <a:lstStyle/>
                    <a:p>
                      <a:pPr marL="85090">
                        <a:lnSpc>
                          <a:spcPct val="100000"/>
                        </a:lnSpc>
                        <a:spcBef>
                          <a:spcPts val="235"/>
                        </a:spcBef>
                      </a:pPr>
                      <a:r>
                        <a:rPr lang="en-US" sz="1600" spc="-5" dirty="0" smtClean="0">
                          <a:latin typeface="Carlito"/>
                          <a:cs typeface="Carlito"/>
                        </a:rPr>
                        <a:t>3</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chemeClr val="bg1">
                        <a:lumMod val="95000"/>
                      </a:schemeClr>
                    </a:solidFill>
                  </a:tcPr>
                </a:tc>
              </a:tr>
              <a:tr h="169550">
                <a:tc>
                  <a:txBody>
                    <a:bodyPr/>
                    <a:lstStyle/>
                    <a:p>
                      <a:pPr marL="85090">
                        <a:lnSpc>
                          <a:spcPct val="100000"/>
                        </a:lnSpc>
                        <a:spcBef>
                          <a:spcPts val="235"/>
                        </a:spcBef>
                      </a:pPr>
                      <a:r>
                        <a:rPr lang="en-US" sz="1600" spc="-5" dirty="0" smtClean="0">
                          <a:latin typeface="Carlito"/>
                          <a:cs typeface="Carlito"/>
                        </a:rPr>
                        <a:t>Staff turnover</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85090">
                        <a:lnSpc>
                          <a:spcPct val="100000"/>
                        </a:lnSpc>
                        <a:spcBef>
                          <a:spcPts val="235"/>
                        </a:spcBef>
                      </a:pPr>
                      <a:r>
                        <a:rPr lang="en-US" sz="1600" spc="-5" dirty="0" smtClean="0">
                          <a:latin typeface="Carlito"/>
                          <a:cs typeface="Carlito"/>
                        </a:rPr>
                        <a:t>2</a:t>
                      </a:r>
                      <a:endParaRPr sz="1600" dirty="0">
                        <a:latin typeface="Carlito"/>
                        <a:cs typeface="Carlito"/>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chemeClr val="bg1">
                        <a:lumMod val="75000"/>
                      </a:schemeClr>
                    </a:solidFill>
                  </a:tcPr>
                </a:tc>
              </a:tr>
              <a:tr h="169550">
                <a:tc>
                  <a:txBody>
                    <a:bodyPr/>
                    <a:lstStyle/>
                    <a:p>
                      <a:pPr marL="85090">
                        <a:lnSpc>
                          <a:spcPct val="100000"/>
                        </a:lnSpc>
                        <a:spcBef>
                          <a:spcPts val="235"/>
                        </a:spcBef>
                      </a:pPr>
                      <a:r>
                        <a:rPr lang="en-US" sz="1600" dirty="0" smtClean="0">
                          <a:latin typeface="Carlito"/>
                          <a:cs typeface="Carlito"/>
                        </a:rPr>
                        <a:t>Poor follow through</a:t>
                      </a:r>
                      <a:endParaRPr sz="1600" dirty="0">
                        <a:latin typeface="Carlito"/>
                        <a:cs typeface="Carlito"/>
                      </a:endParaRPr>
                    </a:p>
                  </a:txBody>
                  <a:tcPr marL="0" marR="0" marT="2984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chemeClr val="bg1">
                        <a:lumMod val="95000"/>
                      </a:schemeClr>
                    </a:solidFill>
                  </a:tcPr>
                </a:tc>
                <a:tc>
                  <a:txBody>
                    <a:bodyPr/>
                    <a:lstStyle/>
                    <a:p>
                      <a:pPr marL="85090">
                        <a:lnSpc>
                          <a:spcPct val="100000"/>
                        </a:lnSpc>
                        <a:spcBef>
                          <a:spcPts val="235"/>
                        </a:spcBef>
                      </a:pPr>
                      <a:r>
                        <a:rPr lang="en-US" sz="1600" dirty="0" smtClean="0">
                          <a:latin typeface="Carlito"/>
                          <a:cs typeface="Carlito"/>
                        </a:rPr>
                        <a:t>2</a:t>
                      </a:r>
                      <a:endParaRPr sz="1600" dirty="0">
                        <a:latin typeface="Carlito"/>
                        <a:cs typeface="Carlito"/>
                      </a:endParaRPr>
                    </a:p>
                  </a:txBody>
                  <a:tcPr marL="0" marR="0" marT="2984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chemeClr val="bg1">
                        <a:lumMod val="95000"/>
                      </a:schemeClr>
                    </a:solidFill>
                  </a:tcPr>
                </a:tc>
              </a:tr>
            </a:tbl>
          </a:graphicData>
        </a:graphic>
      </p:graphicFrame>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36</a:t>
            </a:r>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7" name="object 7"/>
          <p:cNvSpPr/>
          <p:nvPr/>
        </p:nvSpPr>
        <p:spPr>
          <a:xfrm>
            <a:off x="7323728" y="5334000"/>
            <a:ext cx="1447800" cy="369570"/>
          </a:xfrm>
          <a:custGeom>
            <a:avLst/>
            <a:gdLst/>
            <a:ahLst/>
            <a:cxnLst/>
            <a:rect l="l" t="t" r="r" b="b"/>
            <a:pathLst>
              <a:path w="1447800" h="369570">
                <a:moveTo>
                  <a:pt x="1447797" y="369324"/>
                </a:moveTo>
                <a:lnTo>
                  <a:pt x="0" y="369324"/>
                </a:lnTo>
                <a:lnTo>
                  <a:pt x="0" y="0"/>
                </a:lnTo>
                <a:lnTo>
                  <a:pt x="1447797" y="0"/>
                </a:lnTo>
                <a:lnTo>
                  <a:pt x="1447797" y="369324"/>
                </a:lnTo>
                <a:close/>
              </a:path>
            </a:pathLst>
          </a:custGeom>
          <a:solidFill>
            <a:srgbClr val="FFFFFF"/>
          </a:solidFill>
        </p:spPr>
        <p:txBody>
          <a:bodyPr wrap="square" lIns="0" tIns="0" rIns="0" bIns="0" rtlCol="0"/>
          <a:lstStyle/>
          <a:p>
            <a:endParaRPr dirty="0"/>
          </a:p>
        </p:txBody>
      </p:sp>
      <p:sp>
        <p:nvSpPr>
          <p:cNvPr id="8" name="object 8"/>
          <p:cNvSpPr txBox="1">
            <a:spLocks noGrp="1"/>
          </p:cNvSpPr>
          <p:nvPr>
            <p:ph type="title"/>
          </p:nvPr>
        </p:nvSpPr>
        <p:spPr>
          <a:xfrm>
            <a:off x="2306984" y="574292"/>
            <a:ext cx="6093655"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9" name="object 9"/>
          <p:cNvSpPr txBox="1"/>
          <p:nvPr/>
        </p:nvSpPr>
        <p:spPr>
          <a:xfrm>
            <a:off x="355583" y="1482636"/>
            <a:ext cx="8610599" cy="6066341"/>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FF0000"/>
                </a:solidFill>
                <a:latin typeface="Carlito"/>
                <a:cs typeface="Carlito"/>
              </a:rPr>
              <a:t>Negative experience with </a:t>
            </a:r>
            <a:r>
              <a:rPr sz="2600" b="1" spc="-5" dirty="0" smtClean="0">
                <a:solidFill>
                  <a:srgbClr val="FF0000"/>
                </a:solidFill>
                <a:latin typeface="Carlito"/>
                <a:cs typeface="Carlito"/>
              </a:rPr>
              <a:t>Wraparound</a:t>
            </a:r>
            <a:endParaRPr lang="en-US" sz="2600" b="1" spc="-5" dirty="0" smtClean="0">
              <a:solidFill>
                <a:srgbClr val="FF0000"/>
              </a:solidFill>
              <a:latin typeface="Carlito"/>
              <a:cs typeface="Carlito"/>
            </a:endParaRPr>
          </a:p>
          <a:p>
            <a:pPr marL="12065">
              <a:lnSpc>
                <a:spcPct val="100000"/>
              </a:lnSpc>
              <a:spcBef>
                <a:spcPts val="850"/>
              </a:spcBef>
              <a:buSzPct val="128846"/>
              <a:tabLst>
                <a:tab pos="291465" algn="l"/>
              </a:tabLst>
            </a:pPr>
            <a:r>
              <a:rPr lang="en-US" sz="2000" b="1" u="sng" spc="-5" dirty="0" smtClean="0">
                <a:latin typeface="Carlito"/>
                <a:cs typeface="Carlito"/>
              </a:rPr>
              <a:t>Services/Supports Not Set Up</a:t>
            </a:r>
            <a:r>
              <a:rPr sz="2000" b="1" u="sng" spc="30" dirty="0" smtClean="0">
                <a:latin typeface="Carlito"/>
                <a:cs typeface="Carlito"/>
              </a:rPr>
              <a:t> </a:t>
            </a:r>
            <a:endParaRPr lang="en-US" sz="2000" b="1" u="sng" spc="30" dirty="0" smtClean="0">
              <a:latin typeface="Carlito"/>
              <a:cs typeface="Carlito"/>
            </a:endParaRPr>
          </a:p>
          <a:p>
            <a:r>
              <a:rPr lang="en-US" sz="16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“It was a very good experience with the wraparound team...unfortunately they put in referrals for psychological and psychiatric help and no one was available. Thought there would have been more referrals.”</a:t>
            </a:r>
            <a:endParaRPr lang="en-US" sz="1600" i="1" dirty="0">
              <a:latin typeface="Arial" panose="020B0604020202020204" pitchFamily="34" charset="0"/>
              <a:ea typeface="Calibri" panose="020F0502020204030204" pitchFamily="34" charset="0"/>
              <a:cs typeface="Arial" panose="020B0604020202020204" pitchFamily="34" charset="0"/>
            </a:endParaRPr>
          </a:p>
          <a:p>
            <a:r>
              <a:rPr lang="en-US" sz="1600" i="1"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endParaRPr lang="en-US" sz="1000" i="1" dirty="0">
              <a:latin typeface="Arial" panose="020B0604020202020204" pitchFamily="34" charset="0"/>
              <a:ea typeface="Calibri" panose="020F0502020204030204" pitchFamily="34" charset="0"/>
              <a:cs typeface="Arial" panose="020B0604020202020204" pitchFamily="34" charset="0"/>
            </a:endParaRPr>
          </a:p>
          <a:p>
            <a:r>
              <a:rPr lang="en-US" sz="16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“Wraparound tried very hard to help us but we were put on waiting lists and could not get the actual services we needed. Covid may have had a big impact on the lack of services.”</a:t>
            </a:r>
            <a:endParaRPr lang="en-US" sz="1600" i="1" dirty="0">
              <a:latin typeface="Arial" panose="020B0604020202020204" pitchFamily="34" charset="0"/>
              <a:ea typeface="Calibri" panose="020F0502020204030204" pitchFamily="34" charset="0"/>
              <a:cs typeface="Arial" panose="020B0604020202020204" pitchFamily="34" charset="0"/>
            </a:endParaRPr>
          </a:p>
          <a:p>
            <a:pPr marL="12065">
              <a:spcBef>
                <a:spcPts val="850"/>
              </a:spcBef>
              <a:buSzPct val="128846"/>
              <a:tabLst>
                <a:tab pos="291465" algn="l"/>
              </a:tabLst>
            </a:pPr>
            <a:r>
              <a:rPr lang="en-US" sz="1600" i="1" dirty="0" smtClean="0">
                <a:latin typeface="Arial" panose="020B0604020202020204" pitchFamily="34" charset="0"/>
                <a:cs typeface="Arial" panose="020B0604020202020204" pitchFamily="34" charset="0"/>
              </a:rPr>
              <a:t>“We haven’t gotten any referrals. We were told there is a 6 month waiting list due to COVID 19.”</a:t>
            </a:r>
            <a:endParaRPr lang="en-US" sz="1600" i="1" dirty="0">
              <a:latin typeface="Arial" panose="020B0604020202020204" pitchFamily="34" charset="0"/>
              <a:cs typeface="Arial" panose="020B0604020202020204" pitchFamily="34" charset="0"/>
            </a:endParaRPr>
          </a:p>
          <a:p>
            <a:pPr marL="12065">
              <a:spcBef>
                <a:spcPts val="850"/>
              </a:spcBef>
              <a:buSzPct val="128846"/>
              <a:tabLst>
                <a:tab pos="291465" algn="l"/>
              </a:tabLst>
            </a:pPr>
            <a:r>
              <a:rPr lang="en-US" sz="2000" b="1" u="sng" dirty="0" smtClean="0">
                <a:latin typeface="Carlito"/>
                <a:cs typeface="Arial" panose="020B0604020202020204" pitchFamily="34" charset="0"/>
              </a:rPr>
              <a:t>Poor Communication</a:t>
            </a:r>
          </a:p>
          <a:p>
            <a:pPr marL="12065">
              <a:spcBef>
                <a:spcPts val="850"/>
              </a:spcBef>
              <a:buSzPct val="128846"/>
              <a:tabLst>
                <a:tab pos="291465" algn="l"/>
              </a:tabLst>
            </a:pPr>
            <a:r>
              <a:rPr lang="en-US" sz="1600" i="1" dirty="0" smtClean="0">
                <a:latin typeface="Arial" panose="020B0604020202020204" pitchFamily="34" charset="0"/>
                <a:cs typeface="Arial" panose="020B0604020202020204" pitchFamily="34" charset="0"/>
              </a:rPr>
              <a:t>“Listening was an issue too as they did not try to understand. They did not help…played phone tag trying to connect…”</a:t>
            </a:r>
          </a:p>
          <a:p>
            <a:pPr marL="12065">
              <a:spcBef>
                <a:spcPts val="850"/>
              </a:spcBef>
              <a:buSzPct val="128846"/>
              <a:tabLst>
                <a:tab pos="291465" algn="l"/>
              </a:tabLst>
            </a:pPr>
            <a:r>
              <a:rPr lang="en-US" sz="1600" i="1" dirty="0" smtClean="0">
                <a:latin typeface="Arial" panose="020B0604020202020204" pitchFamily="34" charset="0"/>
                <a:cs typeface="Arial" panose="020B0604020202020204" pitchFamily="34" charset="0"/>
              </a:rPr>
              <a:t>“I feel they don’t hear what I have to say. It was more difficult for me because I’m the dad and all the team members are women…”</a:t>
            </a:r>
          </a:p>
          <a:p>
            <a:pPr marL="12065">
              <a:spcBef>
                <a:spcPts val="850"/>
              </a:spcBef>
              <a:buSzPct val="128846"/>
              <a:tabLst>
                <a:tab pos="291465" algn="l"/>
              </a:tabLst>
            </a:pPr>
            <a:r>
              <a:rPr lang="en-US" sz="1600" i="1" dirty="0" smtClean="0">
                <a:latin typeface="Arial" panose="020B0604020202020204" pitchFamily="34" charset="0"/>
                <a:cs typeface="Arial" panose="020B0604020202020204" pitchFamily="34" charset="0"/>
              </a:rPr>
              <a:t>“They are not on the same page.”</a:t>
            </a:r>
            <a:endParaRPr lang="en-US" sz="1600" i="1" dirty="0">
              <a:latin typeface="Arial" panose="020B0604020202020204" pitchFamily="34" charset="0"/>
              <a:cs typeface="Arial" panose="020B0604020202020204" pitchFamily="34" charset="0"/>
            </a:endParaRPr>
          </a:p>
          <a:p>
            <a:pPr>
              <a:lnSpc>
                <a:spcPct val="107000"/>
              </a:lnSpc>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2065">
              <a:lnSpc>
                <a:spcPct val="100000"/>
              </a:lnSpc>
              <a:spcBef>
                <a:spcPts val="850"/>
              </a:spcBef>
              <a:buSzPct val="128846"/>
              <a:tabLst>
                <a:tab pos="291465" algn="l"/>
              </a:tabLst>
            </a:pPr>
            <a:endParaRPr lang="en-US" sz="2600" b="1" spc="30" dirty="0">
              <a:solidFill>
                <a:srgbClr val="FF0000"/>
              </a:solidFill>
              <a:latin typeface="Carlito"/>
              <a:cs typeface="Carlito"/>
            </a:endParaRPr>
          </a:p>
          <a:p>
            <a:pPr marL="12065">
              <a:lnSpc>
                <a:spcPct val="100000"/>
              </a:lnSpc>
              <a:spcBef>
                <a:spcPts val="850"/>
              </a:spcBef>
              <a:buSzPct val="128846"/>
              <a:tabLst>
                <a:tab pos="291465" algn="l"/>
              </a:tabLst>
            </a:pPr>
            <a:endParaRPr sz="2600" dirty="0">
              <a:solidFill>
                <a:srgbClr val="FF0000"/>
              </a:solidFill>
              <a:latin typeface="Carlito"/>
              <a:cs typeface="Carlito"/>
            </a:endParaRPr>
          </a:p>
        </p:txBody>
      </p:sp>
      <p:sp>
        <p:nvSpPr>
          <p:cNvPr id="10" name="object 10"/>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37</a:t>
            </a: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7" name="object 7"/>
          <p:cNvSpPr/>
          <p:nvPr/>
        </p:nvSpPr>
        <p:spPr>
          <a:xfrm>
            <a:off x="7696184" y="5486388"/>
            <a:ext cx="1447800" cy="369570"/>
          </a:xfrm>
          <a:custGeom>
            <a:avLst/>
            <a:gdLst/>
            <a:ahLst/>
            <a:cxnLst/>
            <a:rect l="l" t="t" r="r" b="b"/>
            <a:pathLst>
              <a:path w="1447800" h="369570">
                <a:moveTo>
                  <a:pt x="1447797" y="369324"/>
                </a:moveTo>
                <a:lnTo>
                  <a:pt x="0" y="369324"/>
                </a:lnTo>
                <a:lnTo>
                  <a:pt x="0" y="0"/>
                </a:lnTo>
                <a:lnTo>
                  <a:pt x="1447797" y="0"/>
                </a:lnTo>
                <a:lnTo>
                  <a:pt x="1447797" y="369324"/>
                </a:lnTo>
                <a:close/>
              </a:path>
            </a:pathLst>
          </a:custGeom>
          <a:solidFill>
            <a:srgbClr val="FFFFFF"/>
          </a:solidFill>
        </p:spPr>
        <p:txBody>
          <a:bodyPr wrap="square" lIns="0" tIns="0" rIns="0" bIns="0" rtlCol="0"/>
          <a:lstStyle/>
          <a:p>
            <a:endParaRPr dirty="0"/>
          </a:p>
        </p:txBody>
      </p:sp>
      <p:sp>
        <p:nvSpPr>
          <p:cNvPr id="8" name="object 8"/>
          <p:cNvSpPr txBox="1">
            <a:spLocks noGrp="1"/>
          </p:cNvSpPr>
          <p:nvPr>
            <p:ph type="title"/>
          </p:nvPr>
        </p:nvSpPr>
        <p:spPr>
          <a:xfrm>
            <a:off x="2306984" y="574292"/>
            <a:ext cx="6093655"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9" name="object 9"/>
          <p:cNvSpPr txBox="1"/>
          <p:nvPr/>
        </p:nvSpPr>
        <p:spPr>
          <a:xfrm>
            <a:off x="355583" y="1447799"/>
            <a:ext cx="8610599" cy="5661999"/>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FF0000"/>
                </a:solidFill>
                <a:latin typeface="Carlito"/>
                <a:cs typeface="Carlito"/>
              </a:rPr>
              <a:t>Negative experience with </a:t>
            </a:r>
            <a:r>
              <a:rPr sz="2600" b="1" spc="-5" dirty="0" smtClean="0">
                <a:solidFill>
                  <a:srgbClr val="FF0000"/>
                </a:solidFill>
                <a:latin typeface="Carlito"/>
                <a:cs typeface="Carlito"/>
              </a:rPr>
              <a:t>Wraparound</a:t>
            </a:r>
            <a:endParaRPr lang="en-US" sz="2600" b="1" spc="-5" dirty="0" smtClean="0">
              <a:solidFill>
                <a:srgbClr val="FF0000"/>
              </a:solidFill>
              <a:latin typeface="Carlito"/>
              <a:cs typeface="Carlito"/>
            </a:endParaRPr>
          </a:p>
          <a:p>
            <a:pPr marL="12065">
              <a:lnSpc>
                <a:spcPct val="100000"/>
              </a:lnSpc>
              <a:spcBef>
                <a:spcPts val="850"/>
              </a:spcBef>
              <a:buSzPct val="128846"/>
              <a:tabLst>
                <a:tab pos="291465" algn="l"/>
              </a:tabLst>
            </a:pPr>
            <a:r>
              <a:rPr lang="en-US" sz="2000" b="1" u="sng" spc="-5" dirty="0" smtClean="0">
                <a:latin typeface="Carlito"/>
                <a:cs typeface="Carlito"/>
              </a:rPr>
              <a:t>Services Ending Too Soon/Abruptly</a:t>
            </a:r>
          </a:p>
          <a:p>
            <a:pPr lvl="0">
              <a:lnSpc>
                <a:spcPct val="107000"/>
              </a:lnSpc>
            </a:pPr>
            <a:r>
              <a:rPr lang="en-US" sz="1600" i="1" dirty="0">
                <a:solidFill>
                  <a:prstClr val="black"/>
                </a:solidFill>
                <a:latin typeface="Arial" panose="020B0604020202020204" pitchFamily="34" charset="0"/>
                <a:ea typeface="Calibri" panose="020F0502020204030204" pitchFamily="34" charset="0"/>
                <a:cs typeface="Arial" panose="020B0604020202020204" pitchFamily="34" charset="0"/>
              </a:rPr>
              <a:t>“Our time ended abruptly and now I’m left with kids that still require services that we aren’t able to get or find at this time.”</a:t>
            </a:r>
          </a:p>
          <a:p>
            <a:pPr lvl="0">
              <a:lnSpc>
                <a:spcPct val="107000"/>
              </a:lnSpc>
            </a:pPr>
            <a:endParaRPr lang="en-US" sz="1600" i="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lvl="0">
              <a:lnSpc>
                <a:spcPct val="107000"/>
              </a:lnSpc>
            </a:pPr>
            <a:r>
              <a:rPr lang="en-US" sz="1600" i="1" dirty="0">
                <a:solidFill>
                  <a:prstClr val="black"/>
                </a:solidFill>
                <a:latin typeface="Arial" panose="020B0604020202020204" pitchFamily="34" charset="0"/>
                <a:ea typeface="Calibri" panose="020F0502020204030204" pitchFamily="34" charset="0"/>
                <a:cs typeface="Arial" panose="020B0604020202020204" pitchFamily="34" charset="0"/>
              </a:rPr>
              <a:t>“Stopped almost a month too early…needed a little more time.”</a:t>
            </a:r>
          </a:p>
          <a:p>
            <a:pPr lvl="0">
              <a:lnSpc>
                <a:spcPct val="107000"/>
              </a:lnSpc>
            </a:pPr>
            <a:endParaRPr lang="en-US" sz="1600" i="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lvl="0">
              <a:lnSpc>
                <a:spcPct val="107000"/>
              </a:lnSpc>
            </a:pPr>
            <a:r>
              <a:rPr lang="en-US" sz="1600" i="1" dirty="0">
                <a:solidFill>
                  <a:prstClr val="black"/>
                </a:solidFill>
                <a:latin typeface="Arial" panose="020B0604020202020204" pitchFamily="34" charset="0"/>
                <a:ea typeface="Calibri" panose="020F0502020204030204" pitchFamily="34" charset="0"/>
                <a:cs typeface="Arial" panose="020B0604020202020204" pitchFamily="34" charset="0"/>
              </a:rPr>
              <a:t>“Services stopped because the ICC did not feel they were a good match. I </a:t>
            </a:r>
            <a:r>
              <a:rPr lang="en-US" sz="1600" i="1" dirty="0" smtClean="0">
                <a:solidFill>
                  <a:prstClr val="black"/>
                </a:solidFill>
                <a:latin typeface="Arial" panose="020B0604020202020204" pitchFamily="34" charset="0"/>
                <a:ea typeface="Calibri" panose="020F0502020204030204" pitchFamily="34" charset="0"/>
                <a:cs typeface="Arial" panose="020B0604020202020204" pitchFamily="34" charset="0"/>
              </a:rPr>
              <a:t>thought </a:t>
            </a:r>
            <a:r>
              <a:rPr lang="en-US" sz="1600" i="1" dirty="0">
                <a:solidFill>
                  <a:prstClr val="black"/>
                </a:solidFill>
                <a:latin typeface="Arial" panose="020B0604020202020204" pitchFamily="34" charset="0"/>
                <a:ea typeface="Calibri" panose="020F0502020204030204" pitchFamily="34" charset="0"/>
                <a:cs typeface="Arial" panose="020B0604020202020204" pitchFamily="34" charset="0"/>
              </a:rPr>
              <a:t>we were a good fit and it had helped.”</a:t>
            </a:r>
          </a:p>
          <a:p>
            <a:pPr marL="12065" lvl="0">
              <a:spcBef>
                <a:spcPts val="850"/>
              </a:spcBef>
              <a:buSzPct val="128846"/>
              <a:tabLst>
                <a:tab pos="291465" algn="l"/>
              </a:tabLst>
            </a:pPr>
            <a:r>
              <a:rPr lang="en-US" sz="2000" b="1" u="sng" dirty="0" smtClean="0">
                <a:latin typeface="Carlito"/>
                <a:cs typeface="Times New Roman" panose="02020603050405020304" pitchFamily="18" charset="0"/>
              </a:rPr>
              <a:t>Lack of Progress/Ineffective</a:t>
            </a:r>
            <a:endParaRPr lang="en-US" sz="2000" b="1" u="sng" spc="30" dirty="0">
              <a:solidFill>
                <a:prstClr val="black"/>
              </a:solidFill>
              <a:latin typeface="Carlito"/>
              <a:cs typeface="Carlito"/>
            </a:endParaRPr>
          </a:p>
          <a:p>
            <a:r>
              <a:rPr lang="en-US" sz="16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“Good experience with ICC and FP but this time 50/50 results. We had ICC in the past with better results. This time did not work out so well”. </a:t>
            </a:r>
            <a:endParaRPr lang="en-US" sz="1600" dirty="0">
              <a:latin typeface="Arial" panose="020B0604020202020204" pitchFamily="34" charset="0"/>
              <a:ea typeface="Calibri" panose="020F0502020204030204" pitchFamily="34" charset="0"/>
              <a:cs typeface="Arial" panose="020B0604020202020204" pitchFamily="34" charset="0"/>
            </a:endParaRPr>
          </a:p>
          <a:p>
            <a:r>
              <a:rPr lang="en-US" sz="1600" i="1" dirty="0">
                <a:solidFill>
                  <a:srgbClr val="222222"/>
                </a:solidFill>
                <a:latin typeface="Arial" panose="020B0604020202020204" pitchFamily="34" charset="0"/>
                <a:ea typeface="Times New Roman" panose="02020603050405020304" pitchFamily="18" charset="0"/>
                <a:cs typeface="Arial" panose="020B0604020202020204" pitchFamily="34" charset="0"/>
              </a:rPr>
              <a:t> </a:t>
            </a:r>
            <a:endParaRPr lang="en-US" sz="1600" dirty="0">
              <a:latin typeface="Arial" panose="020B0604020202020204" pitchFamily="34" charset="0"/>
              <a:ea typeface="Calibri" panose="020F0502020204030204" pitchFamily="34" charset="0"/>
              <a:cs typeface="Arial" panose="020B0604020202020204" pitchFamily="34" charset="0"/>
            </a:endParaRPr>
          </a:p>
          <a:p>
            <a:r>
              <a:rPr lang="en-US" sz="16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rPr>
              <a:t>“It was an uphill battle and learning process. They really tried but needed more focus on the child and they decided to close us out. We never saw any progress.”</a:t>
            </a:r>
          </a:p>
          <a:p>
            <a:endParaRPr lang="en-US" sz="16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endParaRPr>
          </a:p>
          <a:p>
            <a:r>
              <a:rPr lang="en-US" sz="1600" i="1" spc="30" dirty="0" smtClean="0">
                <a:solidFill>
                  <a:srgbClr val="222222"/>
                </a:solidFill>
                <a:latin typeface="Arial" panose="020B0604020202020204" pitchFamily="34" charset="0"/>
                <a:cs typeface="Arial" panose="020B0604020202020204" pitchFamily="34" charset="0"/>
              </a:rPr>
              <a:t>“They suggest something and we try it and it doesn’t work and then they suggest we do it again. It’s repetitive and ineffective.”</a:t>
            </a:r>
          </a:p>
          <a:p>
            <a:endParaRPr lang="en-US" sz="1600" b="1" i="1" spc="30" dirty="0">
              <a:solidFill>
                <a:srgbClr val="222222"/>
              </a:solidFill>
              <a:latin typeface="Arial" panose="020B0604020202020204" pitchFamily="34" charset="0"/>
              <a:ea typeface="Times New Roman" panose="02020603050405020304" pitchFamily="18" charset="0"/>
              <a:cs typeface="Arial" panose="020B0604020202020204" pitchFamily="34" charset="0"/>
            </a:endParaRPr>
          </a:p>
          <a:p>
            <a:endParaRPr lang="en-US" sz="1600" i="1" dirty="0" smtClean="0">
              <a:solidFill>
                <a:srgbClr val="222222"/>
              </a:solidFill>
              <a:latin typeface="Arial" panose="020B0604020202020204" pitchFamily="34" charset="0"/>
              <a:ea typeface="Times New Roman" panose="02020603050405020304" pitchFamily="18" charset="0"/>
              <a:cs typeface="Arial" panose="020B0604020202020204" pitchFamily="34" charset="0"/>
            </a:endParaRPr>
          </a:p>
        </p:txBody>
      </p:sp>
      <p:sp>
        <p:nvSpPr>
          <p:cNvPr id="10" name="object 10"/>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38</a:t>
            </a:r>
            <a:endParaRPr dirty="0"/>
          </a:p>
        </p:txBody>
      </p:sp>
    </p:spTree>
    <p:extLst>
      <p:ext uri="{BB962C8B-B14F-4D97-AF65-F5344CB8AC3E}">
        <p14:creationId xmlns:p14="http://schemas.microsoft.com/office/powerpoint/2010/main" val="22388270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7" name="object 7"/>
          <p:cNvSpPr/>
          <p:nvPr/>
        </p:nvSpPr>
        <p:spPr>
          <a:xfrm>
            <a:off x="7696184" y="5486388"/>
            <a:ext cx="1447800" cy="369570"/>
          </a:xfrm>
          <a:custGeom>
            <a:avLst/>
            <a:gdLst/>
            <a:ahLst/>
            <a:cxnLst/>
            <a:rect l="l" t="t" r="r" b="b"/>
            <a:pathLst>
              <a:path w="1447800" h="369570">
                <a:moveTo>
                  <a:pt x="1447797" y="369324"/>
                </a:moveTo>
                <a:lnTo>
                  <a:pt x="0" y="369324"/>
                </a:lnTo>
                <a:lnTo>
                  <a:pt x="0" y="0"/>
                </a:lnTo>
                <a:lnTo>
                  <a:pt x="1447797" y="0"/>
                </a:lnTo>
                <a:lnTo>
                  <a:pt x="1447797" y="369324"/>
                </a:lnTo>
                <a:close/>
              </a:path>
            </a:pathLst>
          </a:custGeom>
          <a:solidFill>
            <a:srgbClr val="FFFFFF"/>
          </a:solidFill>
        </p:spPr>
        <p:txBody>
          <a:bodyPr wrap="square" lIns="0" tIns="0" rIns="0" bIns="0" rtlCol="0"/>
          <a:lstStyle/>
          <a:p>
            <a:endParaRPr dirty="0"/>
          </a:p>
        </p:txBody>
      </p:sp>
      <p:sp>
        <p:nvSpPr>
          <p:cNvPr id="8" name="object 8"/>
          <p:cNvSpPr txBox="1">
            <a:spLocks noGrp="1"/>
          </p:cNvSpPr>
          <p:nvPr>
            <p:ph type="title"/>
          </p:nvPr>
        </p:nvSpPr>
        <p:spPr>
          <a:xfrm>
            <a:off x="2306984" y="574292"/>
            <a:ext cx="6093655" cy="513080"/>
          </a:xfrm>
          <a:prstGeom prst="rect">
            <a:avLst/>
          </a:prstGeom>
        </p:spPr>
        <p:txBody>
          <a:bodyPr vert="horz" wrap="square" lIns="0" tIns="12700" rIns="0" bIns="0" rtlCol="0">
            <a:spAutoFit/>
          </a:bodyPr>
          <a:lstStyle/>
          <a:p>
            <a:pPr marL="12700">
              <a:lnSpc>
                <a:spcPct val="100000"/>
              </a:lnSpc>
              <a:spcBef>
                <a:spcPts val="100"/>
              </a:spcBef>
            </a:pPr>
            <a:r>
              <a:rPr sz="3200" spc="-5" dirty="0"/>
              <a:t>Comments from</a:t>
            </a:r>
            <a:r>
              <a:rPr sz="3200" spc="-85" dirty="0"/>
              <a:t> </a:t>
            </a:r>
            <a:r>
              <a:rPr sz="3200" spc="-5" dirty="0"/>
              <a:t>Caregivers</a:t>
            </a:r>
            <a:endParaRPr sz="3200" dirty="0"/>
          </a:p>
        </p:txBody>
      </p:sp>
      <p:sp>
        <p:nvSpPr>
          <p:cNvPr id="9" name="object 9"/>
          <p:cNvSpPr txBox="1"/>
          <p:nvPr/>
        </p:nvSpPr>
        <p:spPr>
          <a:xfrm>
            <a:off x="355583" y="1538282"/>
            <a:ext cx="8610599" cy="4879284"/>
          </a:xfrm>
          <a:prstGeom prst="rect">
            <a:avLst/>
          </a:prstGeom>
        </p:spPr>
        <p:txBody>
          <a:bodyPr vert="horz" wrap="square" lIns="0" tIns="107950" rIns="0" bIns="0" rtlCol="0">
            <a:spAutoFit/>
          </a:bodyPr>
          <a:lstStyle/>
          <a:p>
            <a:pPr marL="12065">
              <a:lnSpc>
                <a:spcPct val="100000"/>
              </a:lnSpc>
              <a:spcBef>
                <a:spcPts val="850"/>
              </a:spcBef>
              <a:buSzPct val="128846"/>
              <a:tabLst>
                <a:tab pos="291465" algn="l"/>
              </a:tabLst>
            </a:pPr>
            <a:r>
              <a:rPr sz="2600" b="1" spc="-5" dirty="0">
                <a:solidFill>
                  <a:srgbClr val="FF0000"/>
                </a:solidFill>
                <a:latin typeface="Carlito"/>
                <a:cs typeface="Carlito"/>
              </a:rPr>
              <a:t>Negative experience with </a:t>
            </a:r>
            <a:r>
              <a:rPr sz="2600" b="1" spc="-5" dirty="0" smtClean="0">
                <a:solidFill>
                  <a:srgbClr val="FF0000"/>
                </a:solidFill>
                <a:latin typeface="Carlito"/>
                <a:cs typeface="Carlito"/>
              </a:rPr>
              <a:t>Wraparound</a:t>
            </a:r>
            <a:endParaRPr lang="en-US" sz="2600" b="1" spc="-5" dirty="0" smtClean="0">
              <a:solidFill>
                <a:srgbClr val="FF0000"/>
              </a:solidFill>
              <a:latin typeface="Carlito"/>
              <a:cs typeface="Carlito"/>
            </a:endParaRPr>
          </a:p>
          <a:p>
            <a:r>
              <a:rPr lang="en-US" sz="2000" b="1" u="sng" dirty="0">
                <a:latin typeface="Carlito"/>
                <a:ea typeface="Calibri" panose="020F0502020204030204" pitchFamily="34" charset="0"/>
                <a:cs typeface="Times New Roman" panose="02020603050405020304" pitchFamily="18" charset="0"/>
              </a:rPr>
              <a:t>Too Much Work Put on Caregiver</a:t>
            </a: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“…lots of paperwork, it’s overwhelming.”</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first it seems like too much, but it helped a lot.”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2065" lvl="0">
              <a:spcBef>
                <a:spcPts val="850"/>
              </a:spcBef>
              <a:buSzPct val="128846"/>
              <a:tabLst>
                <a:tab pos="291465" algn="l"/>
              </a:tabLst>
            </a:pPr>
            <a:r>
              <a:rPr lang="en-US" sz="2000" b="1" u="sng" dirty="0" smtClean="0">
                <a:latin typeface="Carlito"/>
                <a:cs typeface="Times New Roman" panose="02020603050405020304" pitchFamily="18" charset="0"/>
              </a:rPr>
              <a:t>Child Not Engaging</a:t>
            </a:r>
            <a:endParaRPr lang="en-US" sz="2000" b="1" u="sng" spc="30" dirty="0">
              <a:solidFill>
                <a:prstClr val="black"/>
              </a:solidFill>
              <a:latin typeface="Carlito"/>
              <a:cs typeface="Carlito"/>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“…wraparound tried their best but sadly our daughter has chosen not to engage in the process as she does not want to improve her mental state.”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 team was caring and responsive but [  ] would not cooperate with them.”</a:t>
            </a:r>
          </a:p>
          <a:p>
            <a:endParaRPr lang="en-US" sz="1600" i="1" dirty="0">
              <a:solidFill>
                <a:srgbClr val="222222"/>
              </a:solidFill>
              <a:latin typeface="Arial" panose="020B0604020202020204" pitchFamily="34" charset="0"/>
              <a:ea typeface="Times New Roman" panose="02020603050405020304" pitchFamily="18" charset="0"/>
              <a:cs typeface="Times New Roman" panose="02020603050405020304" pitchFamily="18" charset="0"/>
            </a:endParaRPr>
          </a:p>
          <a:p>
            <a:r>
              <a:rPr lang="en-US" sz="2000" b="1" u="sng" dirty="0" smtClean="0">
                <a:latin typeface="Carlito"/>
                <a:cs typeface="Times New Roman" panose="02020603050405020304" pitchFamily="18" charset="0"/>
              </a:rPr>
              <a:t>Not the Right Fit</a:t>
            </a:r>
            <a:endParaRPr lang="en-US" sz="2000" b="1" u="sng" spc="30" dirty="0">
              <a:solidFill>
                <a:prstClr val="black"/>
              </a:solidFill>
              <a:latin typeface="Carlito"/>
              <a:cs typeface="Carlito"/>
            </a:endParaRPr>
          </a:p>
          <a:p>
            <a:pPr>
              <a:lnSpc>
                <a:spcPct val="107000"/>
              </a:lnSpc>
            </a:pPr>
            <a:r>
              <a:rPr lang="en-US" sz="1600" i="1" dirty="0" smtClean="0">
                <a:solidFill>
                  <a:srgbClr val="222222"/>
                </a:solidFill>
                <a:latin typeface="Arial" panose="020B0604020202020204" pitchFamily="34" charset="0"/>
                <a:ea typeface="Times New Roman" panose="02020603050405020304" pitchFamily="18" charset="0"/>
                <a:cs typeface="Times New Roman" panose="02020603050405020304" pitchFamily="18" charset="0"/>
              </a:rPr>
              <a:t>“The people were assigned because they had less work-it could have been a better fit.”</a:t>
            </a:r>
          </a:p>
          <a:p>
            <a:pPr>
              <a:lnSpc>
                <a:spcPct val="107000"/>
              </a:lnSpc>
            </a:pPr>
            <a:endParaRPr lang="en-US" sz="1600" i="1"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pPr>
              <a:lnSpc>
                <a:spcPct val="107000"/>
              </a:lnSpc>
            </a:pPr>
            <a:r>
              <a:rPr lang="en-US" sz="1600" i="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“We started a year ago. I work in the field. We needed someone with experience in trauma and addiction but got no one like that. Did not get any coping skills.”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endParaRPr lang="en-US" sz="2000" b="1" u="sng" dirty="0">
              <a:effectLst/>
              <a:latin typeface="Carlito"/>
              <a:ea typeface="Calibri" panose="020F0502020204030204" pitchFamily="34" charset="0"/>
              <a:cs typeface="Times New Roman" panose="02020603050405020304" pitchFamily="18" charset="0"/>
            </a:endParaRPr>
          </a:p>
        </p:txBody>
      </p:sp>
      <p:sp>
        <p:nvSpPr>
          <p:cNvPr id="10" name="object 10"/>
          <p:cNvSpPr/>
          <p:nvPr/>
        </p:nvSpPr>
        <p:spPr>
          <a:xfrm>
            <a:off x="222966" y="285940"/>
            <a:ext cx="1888688" cy="740693"/>
          </a:xfrm>
          <a:prstGeom prst="rect">
            <a:avLst/>
          </a:prstGeom>
          <a:blipFill>
            <a:blip r:embed="rId2"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39</a:t>
            </a:r>
            <a:endParaRPr dirty="0"/>
          </a:p>
        </p:txBody>
      </p:sp>
    </p:spTree>
    <p:extLst>
      <p:ext uri="{BB962C8B-B14F-4D97-AF65-F5344CB8AC3E}">
        <p14:creationId xmlns:p14="http://schemas.microsoft.com/office/powerpoint/2010/main" val="16258436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5" name="object 5"/>
          <p:cNvSpPr/>
          <p:nvPr/>
        </p:nvSpPr>
        <p:spPr>
          <a:xfrm>
            <a:off x="3240350" y="480645"/>
            <a:ext cx="2468573" cy="967396"/>
          </a:xfrm>
          <a:prstGeom prst="rect">
            <a:avLst/>
          </a:prstGeom>
          <a:blipFill>
            <a:blip r:embed="rId2" cstate="print"/>
            <a:stretch>
              <a:fillRect/>
            </a:stretch>
          </a:blipFill>
        </p:spPr>
        <p:txBody>
          <a:bodyPr wrap="square" lIns="0" tIns="0" rIns="0" bIns="0" rtlCol="0"/>
          <a:lstStyle/>
          <a:p>
            <a:endParaRPr dirty="0"/>
          </a:p>
        </p:txBody>
      </p:sp>
      <p:sp>
        <p:nvSpPr>
          <p:cNvPr id="6" name="object 6"/>
          <p:cNvSpPr txBox="1">
            <a:spLocks noGrp="1"/>
          </p:cNvSpPr>
          <p:nvPr>
            <p:ph type="title"/>
          </p:nvPr>
        </p:nvSpPr>
        <p:spPr>
          <a:xfrm>
            <a:off x="1444622" y="2883656"/>
            <a:ext cx="7318378" cy="574040"/>
          </a:xfrm>
          <a:prstGeom prst="rect">
            <a:avLst/>
          </a:prstGeom>
        </p:spPr>
        <p:txBody>
          <a:bodyPr vert="horz" wrap="square" lIns="0" tIns="12700" rIns="0" bIns="0" rtlCol="0">
            <a:spAutoFit/>
          </a:bodyPr>
          <a:lstStyle/>
          <a:p>
            <a:pPr marL="12700">
              <a:lnSpc>
                <a:spcPct val="100000"/>
              </a:lnSpc>
              <a:spcBef>
                <a:spcPts val="100"/>
              </a:spcBef>
            </a:pPr>
            <a:r>
              <a:rPr b="1" spc="-5" dirty="0">
                <a:latin typeface="Carlito"/>
                <a:cs typeface="Carlito"/>
              </a:rPr>
              <a:t>SUMMARY OF WFI-EZ</a:t>
            </a:r>
            <a:r>
              <a:rPr b="1" spc="-90" dirty="0">
                <a:latin typeface="Carlito"/>
                <a:cs typeface="Carlito"/>
              </a:rPr>
              <a:t> </a:t>
            </a:r>
            <a:r>
              <a:rPr b="1" spc="-5" dirty="0">
                <a:latin typeface="Carlito"/>
                <a:cs typeface="Carlito"/>
              </a:rPr>
              <a:t>FINDINGS</a:t>
            </a:r>
          </a:p>
        </p:txBody>
      </p:sp>
      <p:sp>
        <p:nvSpPr>
          <p:cNvPr id="7" name="object 7"/>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41</a:t>
            </a: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p:nvPr/>
        </p:nvSpPr>
        <p:spPr>
          <a:xfrm>
            <a:off x="304800" y="1579634"/>
            <a:ext cx="8195145" cy="4660891"/>
          </a:xfrm>
          <a:prstGeom prst="rect">
            <a:avLst/>
          </a:prstGeom>
        </p:spPr>
        <p:txBody>
          <a:bodyPr vert="horz" wrap="square" lIns="0" tIns="12065" rIns="0" bIns="0" rtlCol="0">
            <a:spAutoFit/>
          </a:bodyPr>
          <a:lstStyle/>
          <a:p>
            <a:pPr marL="276225" marR="5080" indent="-264160" algn="just">
              <a:lnSpc>
                <a:spcPct val="106900"/>
              </a:lnSpc>
              <a:spcBef>
                <a:spcPts val="95"/>
              </a:spcBef>
              <a:buSzPct val="129687"/>
              <a:buFont typeface="Arial"/>
              <a:buChar char="•"/>
              <a:tabLst>
                <a:tab pos="276860" algn="l"/>
              </a:tabLst>
            </a:pPr>
            <a:r>
              <a:rPr lang="en-US" sz="2800" spc="-5" dirty="0" smtClean="0">
                <a:latin typeface="Carlito"/>
                <a:cs typeface="Carlito"/>
              </a:rPr>
              <a:t>Scores were very consistent with 2020 scores in key elements and total score.</a:t>
            </a:r>
          </a:p>
          <a:p>
            <a:pPr marL="276225" marR="5080" indent="-264160" algn="just">
              <a:lnSpc>
                <a:spcPct val="106900"/>
              </a:lnSpc>
              <a:spcBef>
                <a:spcPts val="95"/>
              </a:spcBef>
              <a:buSzPct val="129687"/>
              <a:buFont typeface="Arial"/>
              <a:buChar char="•"/>
              <a:tabLst>
                <a:tab pos="276860" algn="l"/>
              </a:tabLst>
            </a:pPr>
            <a:r>
              <a:rPr sz="2800" spc="-5" dirty="0" smtClean="0">
                <a:latin typeface="Carlito"/>
                <a:cs typeface="Carlito"/>
              </a:rPr>
              <a:t> </a:t>
            </a:r>
            <a:r>
              <a:rPr lang="en-US" sz="2800" spc="-5" dirty="0" smtClean="0">
                <a:latin typeface="Carlito"/>
                <a:cs typeface="Carlito"/>
              </a:rPr>
              <a:t>All but 2 of the CSAs overall scores changed from 2020, with 15 increasing by 1-6 points and 15 decreasing by 1-5 points.</a:t>
            </a:r>
          </a:p>
          <a:p>
            <a:pPr marL="276225" marR="5080" indent="-264160" algn="just">
              <a:lnSpc>
                <a:spcPct val="106900"/>
              </a:lnSpc>
              <a:spcBef>
                <a:spcPts val="95"/>
              </a:spcBef>
              <a:buSzPct val="129687"/>
              <a:buFont typeface="Arial"/>
              <a:buChar char="•"/>
              <a:tabLst>
                <a:tab pos="276860" algn="l"/>
              </a:tabLst>
            </a:pPr>
            <a:r>
              <a:rPr lang="en-US" sz="2800" spc="-5" dirty="0" smtClean="0">
                <a:latin typeface="Carlito"/>
                <a:cs typeface="Carlito"/>
              </a:rPr>
              <a:t>Natural and Community Supports remains low, with Strengths and Family </a:t>
            </a:r>
            <a:r>
              <a:rPr lang="en-US" sz="2800" spc="-5" dirty="0">
                <a:latin typeface="Carlito"/>
                <a:cs typeface="Carlito"/>
              </a:rPr>
              <a:t>D</a:t>
            </a:r>
            <a:r>
              <a:rPr lang="en-US" sz="2800" spc="-5" dirty="0" smtClean="0">
                <a:latin typeface="Carlito"/>
                <a:cs typeface="Carlito"/>
              </a:rPr>
              <a:t>riven and Outcomes Based remaining the two highest areas.</a:t>
            </a:r>
          </a:p>
          <a:p>
            <a:pPr marL="276225" marR="5080" indent="-264160" algn="just">
              <a:lnSpc>
                <a:spcPct val="106900"/>
              </a:lnSpc>
              <a:spcBef>
                <a:spcPts val="95"/>
              </a:spcBef>
              <a:buSzPct val="129687"/>
              <a:buFont typeface="Arial"/>
              <a:buChar char="•"/>
              <a:tabLst>
                <a:tab pos="276860" algn="l"/>
              </a:tabLst>
            </a:pPr>
            <a:r>
              <a:rPr lang="en-US" sz="2800" spc="-5" dirty="0" smtClean="0">
                <a:latin typeface="Carlito"/>
                <a:cs typeface="Carlito"/>
              </a:rPr>
              <a:t>Satisfaction scores (76%) had a slight increase from 2020 (74%).</a:t>
            </a:r>
            <a:endParaRPr sz="2800" dirty="0">
              <a:latin typeface="Carlito"/>
              <a:cs typeface="Carlito"/>
            </a:endParaRPr>
          </a:p>
        </p:txBody>
      </p:sp>
      <p:sp>
        <p:nvSpPr>
          <p:cNvPr id="7" name="object 7"/>
          <p:cNvSpPr txBox="1">
            <a:spLocks noGrp="1"/>
          </p:cNvSpPr>
          <p:nvPr>
            <p:ph type="title"/>
          </p:nvPr>
        </p:nvSpPr>
        <p:spPr>
          <a:xfrm>
            <a:off x="2536318" y="431671"/>
            <a:ext cx="6302882" cy="695960"/>
          </a:xfrm>
          <a:prstGeom prst="rect">
            <a:avLst/>
          </a:prstGeom>
        </p:spPr>
        <p:txBody>
          <a:bodyPr vert="horz" wrap="square" lIns="0" tIns="12700" rIns="0" bIns="0" rtlCol="0">
            <a:spAutoFit/>
          </a:bodyPr>
          <a:lstStyle/>
          <a:p>
            <a:pPr marL="12700">
              <a:lnSpc>
                <a:spcPct val="100000"/>
              </a:lnSpc>
              <a:spcBef>
                <a:spcPts val="100"/>
              </a:spcBef>
            </a:pPr>
            <a:r>
              <a:rPr sz="4400" spc="-5" dirty="0"/>
              <a:t>Summary of</a:t>
            </a:r>
            <a:r>
              <a:rPr sz="4400" spc="-90" dirty="0"/>
              <a:t> </a:t>
            </a:r>
            <a:r>
              <a:rPr sz="4400" spc="-5" dirty="0"/>
              <a:t>Results</a:t>
            </a:r>
            <a:endParaRPr sz="4400" dirty="0"/>
          </a:p>
        </p:txBody>
      </p:sp>
      <p:sp>
        <p:nvSpPr>
          <p:cNvPr id="8" name="object 8"/>
          <p:cNvSpPr/>
          <p:nvPr/>
        </p:nvSpPr>
        <p:spPr>
          <a:xfrm>
            <a:off x="239612" y="287792"/>
            <a:ext cx="2005891" cy="805981"/>
          </a:xfrm>
          <a:prstGeom prst="rect">
            <a:avLst/>
          </a:prstGeom>
          <a:blipFill>
            <a:blip r:embed="rId2" cstate="print"/>
            <a:stretch>
              <a:fillRect/>
            </a:stretch>
          </a:blipFill>
        </p:spPr>
        <p:txBody>
          <a:bodyPr wrap="square" lIns="0" tIns="0" rIns="0" bIns="0" rtlCol="0"/>
          <a:lstStyle/>
          <a:p>
            <a:endParaRPr dirty="0"/>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42</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884131" y="2349495"/>
            <a:ext cx="5962650" cy="711200"/>
            <a:chOff x="1884131" y="2349495"/>
            <a:chExt cx="5962650" cy="711200"/>
          </a:xfrm>
        </p:grpSpPr>
        <p:sp>
          <p:nvSpPr>
            <p:cNvPr id="3" name="object 3"/>
            <p:cNvSpPr/>
            <p:nvPr/>
          </p:nvSpPr>
          <p:spPr>
            <a:xfrm>
              <a:off x="1896831" y="2362195"/>
              <a:ext cx="5937250" cy="685800"/>
            </a:xfrm>
            <a:custGeom>
              <a:avLst/>
              <a:gdLst/>
              <a:ahLst/>
              <a:cxnLst/>
              <a:rect l="l" t="t" r="r" b="b"/>
              <a:pathLst>
                <a:path w="5937250" h="685800">
                  <a:moveTo>
                    <a:pt x="4292731" y="685798"/>
                  </a:moveTo>
                  <a:lnTo>
                    <a:pt x="0" y="685798"/>
                  </a:lnTo>
                  <a:lnTo>
                    <a:pt x="0" y="0"/>
                  </a:lnTo>
                  <a:lnTo>
                    <a:pt x="4292731" y="0"/>
                  </a:lnTo>
                  <a:lnTo>
                    <a:pt x="5937228" y="342899"/>
                  </a:lnTo>
                  <a:lnTo>
                    <a:pt x="4292731" y="685798"/>
                  </a:lnTo>
                  <a:close/>
                </a:path>
              </a:pathLst>
            </a:custGeom>
            <a:solidFill>
              <a:srgbClr val="4F80BC"/>
            </a:solidFill>
          </p:spPr>
          <p:txBody>
            <a:bodyPr wrap="square" lIns="0" tIns="0" rIns="0" bIns="0" rtlCol="0"/>
            <a:lstStyle/>
            <a:p>
              <a:endParaRPr dirty="0"/>
            </a:p>
          </p:txBody>
        </p:sp>
        <p:sp>
          <p:nvSpPr>
            <p:cNvPr id="4" name="object 4"/>
            <p:cNvSpPr/>
            <p:nvPr/>
          </p:nvSpPr>
          <p:spPr>
            <a:xfrm>
              <a:off x="1896831" y="2362195"/>
              <a:ext cx="5937250" cy="685800"/>
            </a:xfrm>
            <a:custGeom>
              <a:avLst/>
              <a:gdLst/>
              <a:ahLst/>
              <a:cxnLst/>
              <a:rect l="l" t="t" r="r" b="b"/>
              <a:pathLst>
                <a:path w="5937250" h="685800">
                  <a:moveTo>
                    <a:pt x="0" y="0"/>
                  </a:moveTo>
                  <a:lnTo>
                    <a:pt x="4292731" y="0"/>
                  </a:lnTo>
                  <a:lnTo>
                    <a:pt x="5937228" y="342899"/>
                  </a:lnTo>
                  <a:lnTo>
                    <a:pt x="4292731" y="685798"/>
                  </a:lnTo>
                  <a:lnTo>
                    <a:pt x="0" y="685798"/>
                  </a:lnTo>
                  <a:lnTo>
                    <a:pt x="0" y="0"/>
                  </a:lnTo>
                  <a:close/>
                </a:path>
              </a:pathLst>
            </a:custGeom>
            <a:ln w="25399">
              <a:solidFill>
                <a:srgbClr val="1F497C"/>
              </a:solidFill>
            </a:ln>
          </p:spPr>
          <p:txBody>
            <a:bodyPr wrap="square" lIns="0" tIns="0" rIns="0" bIns="0" rtlCol="0"/>
            <a:lstStyle/>
            <a:p>
              <a:endParaRPr dirty="0"/>
            </a:p>
          </p:txBody>
        </p:sp>
      </p:grpSp>
      <p:sp>
        <p:nvSpPr>
          <p:cNvPr id="5" name="object 5"/>
          <p:cNvSpPr txBox="1"/>
          <p:nvPr/>
        </p:nvSpPr>
        <p:spPr>
          <a:xfrm>
            <a:off x="2285579" y="2514531"/>
            <a:ext cx="3810421"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Engagement and</a:t>
            </a:r>
            <a:r>
              <a:rPr sz="2200" b="1" spc="-85" dirty="0">
                <a:latin typeface="Carlito"/>
                <a:cs typeface="Carlito"/>
              </a:rPr>
              <a:t> </a:t>
            </a:r>
            <a:r>
              <a:rPr sz="2200" b="1" spc="-5" dirty="0">
                <a:latin typeface="Carlito"/>
                <a:cs typeface="Carlito"/>
              </a:rPr>
              <a:t>Support</a:t>
            </a:r>
            <a:endParaRPr sz="2200" dirty="0">
              <a:latin typeface="Carlito"/>
              <a:cs typeface="Carlito"/>
            </a:endParaRPr>
          </a:p>
        </p:txBody>
      </p:sp>
      <p:grpSp>
        <p:nvGrpSpPr>
          <p:cNvPr id="6" name="object 6"/>
          <p:cNvGrpSpPr/>
          <p:nvPr/>
        </p:nvGrpSpPr>
        <p:grpSpPr>
          <a:xfrm>
            <a:off x="2197095" y="3111493"/>
            <a:ext cx="5650230" cy="711200"/>
            <a:chOff x="2197095" y="3111493"/>
            <a:chExt cx="5650230" cy="711200"/>
          </a:xfrm>
        </p:grpSpPr>
        <p:sp>
          <p:nvSpPr>
            <p:cNvPr id="7" name="object 7"/>
            <p:cNvSpPr/>
            <p:nvPr/>
          </p:nvSpPr>
          <p:spPr>
            <a:xfrm>
              <a:off x="2209795" y="3124193"/>
              <a:ext cx="5624830" cy="685800"/>
            </a:xfrm>
            <a:custGeom>
              <a:avLst/>
              <a:gdLst/>
              <a:ahLst/>
              <a:cxnLst/>
              <a:rect l="l" t="t" r="r" b="b"/>
              <a:pathLst>
                <a:path w="5624830" h="685800">
                  <a:moveTo>
                    <a:pt x="3979766" y="685798"/>
                  </a:moveTo>
                  <a:lnTo>
                    <a:pt x="0" y="685798"/>
                  </a:lnTo>
                  <a:lnTo>
                    <a:pt x="0" y="0"/>
                  </a:lnTo>
                  <a:lnTo>
                    <a:pt x="3979766" y="0"/>
                  </a:lnTo>
                  <a:lnTo>
                    <a:pt x="5624263" y="342899"/>
                  </a:lnTo>
                  <a:lnTo>
                    <a:pt x="3979766" y="685798"/>
                  </a:lnTo>
                  <a:close/>
                </a:path>
              </a:pathLst>
            </a:custGeom>
            <a:solidFill>
              <a:srgbClr val="4F80BC"/>
            </a:solidFill>
          </p:spPr>
          <p:txBody>
            <a:bodyPr wrap="square" lIns="0" tIns="0" rIns="0" bIns="0" rtlCol="0"/>
            <a:lstStyle/>
            <a:p>
              <a:endParaRPr dirty="0"/>
            </a:p>
          </p:txBody>
        </p:sp>
        <p:sp>
          <p:nvSpPr>
            <p:cNvPr id="8" name="object 8"/>
            <p:cNvSpPr/>
            <p:nvPr/>
          </p:nvSpPr>
          <p:spPr>
            <a:xfrm>
              <a:off x="2209795" y="3124193"/>
              <a:ext cx="5624830" cy="685800"/>
            </a:xfrm>
            <a:custGeom>
              <a:avLst/>
              <a:gdLst/>
              <a:ahLst/>
              <a:cxnLst/>
              <a:rect l="l" t="t" r="r" b="b"/>
              <a:pathLst>
                <a:path w="5624830" h="685800">
                  <a:moveTo>
                    <a:pt x="0" y="0"/>
                  </a:moveTo>
                  <a:lnTo>
                    <a:pt x="3979766" y="0"/>
                  </a:lnTo>
                  <a:lnTo>
                    <a:pt x="5624263" y="342899"/>
                  </a:lnTo>
                  <a:lnTo>
                    <a:pt x="3979766" y="685798"/>
                  </a:lnTo>
                  <a:lnTo>
                    <a:pt x="0" y="685798"/>
                  </a:lnTo>
                  <a:lnTo>
                    <a:pt x="0" y="0"/>
                  </a:lnTo>
                  <a:close/>
                </a:path>
              </a:pathLst>
            </a:custGeom>
            <a:ln w="25399">
              <a:solidFill>
                <a:srgbClr val="1F497C"/>
              </a:solidFill>
            </a:ln>
          </p:spPr>
          <p:txBody>
            <a:bodyPr wrap="square" lIns="0" tIns="0" rIns="0" bIns="0" rtlCol="0"/>
            <a:lstStyle/>
            <a:p>
              <a:endParaRPr dirty="0"/>
            </a:p>
          </p:txBody>
        </p:sp>
      </p:grpSp>
      <p:sp>
        <p:nvSpPr>
          <p:cNvPr id="9" name="object 9"/>
          <p:cNvSpPr txBox="1"/>
          <p:nvPr/>
        </p:nvSpPr>
        <p:spPr>
          <a:xfrm>
            <a:off x="2598541" y="3276530"/>
            <a:ext cx="2964059"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Team</a:t>
            </a:r>
            <a:r>
              <a:rPr sz="2200" b="1" spc="-80" dirty="0">
                <a:latin typeface="Carlito"/>
                <a:cs typeface="Carlito"/>
              </a:rPr>
              <a:t> </a:t>
            </a:r>
            <a:r>
              <a:rPr sz="2200" b="1" spc="-5" dirty="0">
                <a:latin typeface="Carlito"/>
                <a:cs typeface="Carlito"/>
              </a:rPr>
              <a:t>Preparation</a:t>
            </a:r>
            <a:endParaRPr sz="2200" dirty="0">
              <a:latin typeface="Carlito"/>
              <a:cs typeface="Carlito"/>
            </a:endParaRPr>
          </a:p>
        </p:txBody>
      </p:sp>
      <p:grpSp>
        <p:nvGrpSpPr>
          <p:cNvPr id="10" name="object 10"/>
          <p:cNvGrpSpPr/>
          <p:nvPr/>
        </p:nvGrpSpPr>
        <p:grpSpPr>
          <a:xfrm>
            <a:off x="3035293" y="4635490"/>
            <a:ext cx="4781550" cy="711200"/>
            <a:chOff x="3035293" y="4635490"/>
            <a:chExt cx="4781550" cy="711200"/>
          </a:xfrm>
        </p:grpSpPr>
        <p:sp>
          <p:nvSpPr>
            <p:cNvPr id="11" name="object 11"/>
            <p:cNvSpPr/>
            <p:nvPr/>
          </p:nvSpPr>
          <p:spPr>
            <a:xfrm>
              <a:off x="3047993" y="4648190"/>
              <a:ext cx="4756150" cy="685800"/>
            </a:xfrm>
            <a:custGeom>
              <a:avLst/>
              <a:gdLst/>
              <a:ahLst/>
              <a:cxnLst/>
              <a:rect l="l" t="t" r="r" b="b"/>
              <a:pathLst>
                <a:path w="4756150" h="685800">
                  <a:moveTo>
                    <a:pt x="3111618" y="685798"/>
                  </a:moveTo>
                  <a:lnTo>
                    <a:pt x="0" y="685798"/>
                  </a:lnTo>
                  <a:lnTo>
                    <a:pt x="0" y="0"/>
                  </a:lnTo>
                  <a:lnTo>
                    <a:pt x="3111618" y="0"/>
                  </a:lnTo>
                  <a:lnTo>
                    <a:pt x="4756140" y="342899"/>
                  </a:lnTo>
                  <a:lnTo>
                    <a:pt x="3111618" y="685798"/>
                  </a:lnTo>
                  <a:close/>
                </a:path>
              </a:pathLst>
            </a:custGeom>
            <a:solidFill>
              <a:srgbClr val="F69546"/>
            </a:solidFill>
          </p:spPr>
          <p:txBody>
            <a:bodyPr wrap="square" lIns="0" tIns="0" rIns="0" bIns="0" rtlCol="0"/>
            <a:lstStyle/>
            <a:p>
              <a:endParaRPr dirty="0"/>
            </a:p>
          </p:txBody>
        </p:sp>
        <p:sp>
          <p:nvSpPr>
            <p:cNvPr id="12" name="object 12"/>
            <p:cNvSpPr/>
            <p:nvPr/>
          </p:nvSpPr>
          <p:spPr>
            <a:xfrm>
              <a:off x="3047993" y="4648190"/>
              <a:ext cx="4756150" cy="685800"/>
            </a:xfrm>
            <a:custGeom>
              <a:avLst/>
              <a:gdLst/>
              <a:ahLst/>
              <a:cxnLst/>
              <a:rect l="l" t="t" r="r" b="b"/>
              <a:pathLst>
                <a:path w="4756150" h="685800">
                  <a:moveTo>
                    <a:pt x="0" y="0"/>
                  </a:moveTo>
                  <a:lnTo>
                    <a:pt x="3111618" y="0"/>
                  </a:lnTo>
                  <a:lnTo>
                    <a:pt x="4756140" y="342899"/>
                  </a:lnTo>
                  <a:lnTo>
                    <a:pt x="3111618" y="685798"/>
                  </a:lnTo>
                  <a:lnTo>
                    <a:pt x="0" y="685798"/>
                  </a:lnTo>
                  <a:lnTo>
                    <a:pt x="0" y="0"/>
                  </a:lnTo>
                  <a:close/>
                </a:path>
              </a:pathLst>
            </a:custGeom>
            <a:ln w="25399">
              <a:solidFill>
                <a:srgbClr val="CC5200"/>
              </a:solidFill>
            </a:ln>
          </p:spPr>
          <p:txBody>
            <a:bodyPr wrap="square" lIns="0" tIns="0" rIns="0" bIns="0" rtlCol="0"/>
            <a:lstStyle/>
            <a:p>
              <a:endParaRPr dirty="0"/>
            </a:p>
          </p:txBody>
        </p:sp>
      </p:grpSp>
      <p:sp>
        <p:nvSpPr>
          <p:cNvPr id="13" name="object 13"/>
          <p:cNvSpPr txBox="1"/>
          <p:nvPr/>
        </p:nvSpPr>
        <p:spPr>
          <a:xfrm>
            <a:off x="3436738" y="4800527"/>
            <a:ext cx="2506861"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Implementation</a:t>
            </a:r>
            <a:endParaRPr sz="2200" dirty="0">
              <a:latin typeface="Carlito"/>
              <a:cs typeface="Carlito"/>
            </a:endParaRPr>
          </a:p>
        </p:txBody>
      </p:sp>
      <p:grpSp>
        <p:nvGrpSpPr>
          <p:cNvPr id="14" name="object 14"/>
          <p:cNvGrpSpPr/>
          <p:nvPr/>
        </p:nvGrpSpPr>
        <p:grpSpPr>
          <a:xfrm>
            <a:off x="3416292" y="5397489"/>
            <a:ext cx="4570603" cy="711200"/>
            <a:chOff x="3416293" y="5397489"/>
            <a:chExt cx="4431030" cy="711200"/>
          </a:xfrm>
        </p:grpSpPr>
        <p:sp>
          <p:nvSpPr>
            <p:cNvPr id="15" name="object 15"/>
            <p:cNvSpPr/>
            <p:nvPr/>
          </p:nvSpPr>
          <p:spPr>
            <a:xfrm>
              <a:off x="3428992" y="5410189"/>
              <a:ext cx="4405630" cy="685800"/>
            </a:xfrm>
            <a:custGeom>
              <a:avLst/>
              <a:gdLst/>
              <a:ahLst/>
              <a:cxnLst/>
              <a:rect l="l" t="t" r="r" b="b"/>
              <a:pathLst>
                <a:path w="4405630" h="685800">
                  <a:moveTo>
                    <a:pt x="2760569" y="685798"/>
                  </a:moveTo>
                  <a:lnTo>
                    <a:pt x="0" y="685798"/>
                  </a:lnTo>
                  <a:lnTo>
                    <a:pt x="0" y="0"/>
                  </a:lnTo>
                  <a:lnTo>
                    <a:pt x="2760569" y="0"/>
                  </a:lnTo>
                  <a:lnTo>
                    <a:pt x="4405066" y="342899"/>
                  </a:lnTo>
                  <a:lnTo>
                    <a:pt x="2760569" y="685798"/>
                  </a:lnTo>
                  <a:close/>
                </a:path>
              </a:pathLst>
            </a:custGeom>
            <a:solidFill>
              <a:srgbClr val="F9BF8E"/>
            </a:solidFill>
          </p:spPr>
          <p:txBody>
            <a:bodyPr wrap="square" lIns="0" tIns="0" rIns="0" bIns="0" rtlCol="0"/>
            <a:lstStyle/>
            <a:p>
              <a:endParaRPr dirty="0"/>
            </a:p>
          </p:txBody>
        </p:sp>
        <p:sp>
          <p:nvSpPr>
            <p:cNvPr id="16" name="object 16"/>
            <p:cNvSpPr/>
            <p:nvPr/>
          </p:nvSpPr>
          <p:spPr>
            <a:xfrm>
              <a:off x="3428992" y="5410189"/>
              <a:ext cx="4405630" cy="685800"/>
            </a:xfrm>
            <a:custGeom>
              <a:avLst/>
              <a:gdLst/>
              <a:ahLst/>
              <a:cxnLst/>
              <a:rect l="l" t="t" r="r" b="b"/>
              <a:pathLst>
                <a:path w="4405630" h="685800">
                  <a:moveTo>
                    <a:pt x="0" y="0"/>
                  </a:moveTo>
                  <a:lnTo>
                    <a:pt x="2760569" y="0"/>
                  </a:lnTo>
                  <a:lnTo>
                    <a:pt x="4405066" y="342899"/>
                  </a:lnTo>
                  <a:lnTo>
                    <a:pt x="2760569" y="685798"/>
                  </a:lnTo>
                  <a:lnTo>
                    <a:pt x="0" y="685798"/>
                  </a:lnTo>
                  <a:lnTo>
                    <a:pt x="0" y="0"/>
                  </a:lnTo>
                  <a:close/>
                </a:path>
              </a:pathLst>
            </a:custGeom>
            <a:ln w="25399">
              <a:solidFill>
                <a:srgbClr val="F69546"/>
              </a:solidFill>
            </a:ln>
          </p:spPr>
          <p:txBody>
            <a:bodyPr wrap="square" lIns="0" tIns="0" rIns="0" bIns="0" rtlCol="0"/>
            <a:lstStyle/>
            <a:p>
              <a:endParaRPr dirty="0"/>
            </a:p>
          </p:txBody>
        </p:sp>
      </p:grpSp>
      <p:sp>
        <p:nvSpPr>
          <p:cNvPr id="17" name="object 17"/>
          <p:cNvSpPr txBox="1"/>
          <p:nvPr/>
        </p:nvSpPr>
        <p:spPr>
          <a:xfrm>
            <a:off x="3817738" y="5562525"/>
            <a:ext cx="3192661"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Transition</a:t>
            </a:r>
            <a:endParaRPr sz="2200" dirty="0">
              <a:latin typeface="Carlito"/>
              <a:cs typeface="Carlito"/>
            </a:endParaRPr>
          </a:p>
        </p:txBody>
      </p:sp>
      <p:grpSp>
        <p:nvGrpSpPr>
          <p:cNvPr id="18" name="object 18"/>
          <p:cNvGrpSpPr/>
          <p:nvPr/>
        </p:nvGrpSpPr>
        <p:grpSpPr>
          <a:xfrm>
            <a:off x="2578094" y="3873492"/>
            <a:ext cx="5238750" cy="711200"/>
            <a:chOff x="2578094" y="3873492"/>
            <a:chExt cx="5238750" cy="711200"/>
          </a:xfrm>
        </p:grpSpPr>
        <p:sp>
          <p:nvSpPr>
            <p:cNvPr id="19" name="object 19"/>
            <p:cNvSpPr/>
            <p:nvPr/>
          </p:nvSpPr>
          <p:spPr>
            <a:xfrm>
              <a:off x="2590794" y="3886192"/>
              <a:ext cx="5213350" cy="685800"/>
            </a:xfrm>
            <a:custGeom>
              <a:avLst/>
              <a:gdLst/>
              <a:ahLst/>
              <a:cxnLst/>
              <a:rect l="l" t="t" r="r" b="b"/>
              <a:pathLst>
                <a:path w="5213350" h="685800">
                  <a:moveTo>
                    <a:pt x="3568817" y="685798"/>
                  </a:moveTo>
                  <a:lnTo>
                    <a:pt x="0" y="685798"/>
                  </a:lnTo>
                  <a:lnTo>
                    <a:pt x="0" y="0"/>
                  </a:lnTo>
                  <a:lnTo>
                    <a:pt x="3568817" y="0"/>
                  </a:lnTo>
                  <a:lnTo>
                    <a:pt x="5213339" y="342899"/>
                  </a:lnTo>
                  <a:lnTo>
                    <a:pt x="3568817" y="685798"/>
                  </a:lnTo>
                  <a:close/>
                </a:path>
              </a:pathLst>
            </a:custGeom>
            <a:solidFill>
              <a:srgbClr val="9ABA59"/>
            </a:solidFill>
          </p:spPr>
          <p:txBody>
            <a:bodyPr wrap="square" lIns="0" tIns="0" rIns="0" bIns="0" rtlCol="0"/>
            <a:lstStyle/>
            <a:p>
              <a:endParaRPr dirty="0"/>
            </a:p>
          </p:txBody>
        </p:sp>
        <p:sp>
          <p:nvSpPr>
            <p:cNvPr id="20" name="object 20"/>
            <p:cNvSpPr/>
            <p:nvPr/>
          </p:nvSpPr>
          <p:spPr>
            <a:xfrm>
              <a:off x="2590794" y="3886192"/>
              <a:ext cx="5213350" cy="685800"/>
            </a:xfrm>
            <a:custGeom>
              <a:avLst/>
              <a:gdLst/>
              <a:ahLst/>
              <a:cxnLst/>
              <a:rect l="l" t="t" r="r" b="b"/>
              <a:pathLst>
                <a:path w="5213350" h="685800">
                  <a:moveTo>
                    <a:pt x="0" y="0"/>
                  </a:moveTo>
                  <a:lnTo>
                    <a:pt x="3568817" y="0"/>
                  </a:lnTo>
                  <a:lnTo>
                    <a:pt x="5213339" y="342899"/>
                  </a:lnTo>
                  <a:lnTo>
                    <a:pt x="3568817" y="685798"/>
                  </a:lnTo>
                  <a:lnTo>
                    <a:pt x="0" y="685798"/>
                  </a:lnTo>
                  <a:lnTo>
                    <a:pt x="0" y="0"/>
                  </a:lnTo>
                  <a:close/>
                </a:path>
              </a:pathLst>
            </a:custGeom>
            <a:ln w="25399">
              <a:solidFill>
                <a:srgbClr val="4F6028"/>
              </a:solidFill>
            </a:ln>
          </p:spPr>
          <p:txBody>
            <a:bodyPr wrap="square" lIns="0" tIns="0" rIns="0" bIns="0" rtlCol="0"/>
            <a:lstStyle/>
            <a:p>
              <a:endParaRPr dirty="0"/>
            </a:p>
          </p:txBody>
        </p:sp>
      </p:grpSp>
      <p:sp>
        <p:nvSpPr>
          <p:cNvPr id="21" name="object 21"/>
          <p:cNvSpPr txBox="1"/>
          <p:nvPr/>
        </p:nvSpPr>
        <p:spPr>
          <a:xfrm>
            <a:off x="2743200" y="4038528"/>
            <a:ext cx="3886200" cy="360680"/>
          </a:xfrm>
          <a:prstGeom prst="rect">
            <a:avLst/>
          </a:prstGeom>
        </p:spPr>
        <p:txBody>
          <a:bodyPr vert="horz" wrap="square" lIns="0" tIns="12700" rIns="0" bIns="0" rtlCol="0">
            <a:spAutoFit/>
          </a:bodyPr>
          <a:lstStyle/>
          <a:p>
            <a:pPr marL="12700">
              <a:lnSpc>
                <a:spcPct val="100000"/>
              </a:lnSpc>
              <a:spcBef>
                <a:spcPts val="100"/>
              </a:spcBef>
            </a:pPr>
            <a:r>
              <a:rPr sz="2200" b="1" spc="-5" dirty="0">
                <a:latin typeface="Carlito"/>
                <a:cs typeface="Carlito"/>
              </a:rPr>
              <a:t>Initial Plan</a:t>
            </a:r>
            <a:r>
              <a:rPr sz="2200" b="1" spc="-85" dirty="0">
                <a:latin typeface="Carlito"/>
                <a:cs typeface="Carlito"/>
              </a:rPr>
              <a:t> </a:t>
            </a:r>
            <a:r>
              <a:rPr sz="2200" b="1" spc="-5" dirty="0">
                <a:latin typeface="Carlito"/>
                <a:cs typeface="Carlito"/>
              </a:rPr>
              <a:t>Development</a:t>
            </a:r>
            <a:endParaRPr sz="2200" dirty="0">
              <a:latin typeface="Carlito"/>
              <a:cs typeface="Carlito"/>
            </a:endParaRPr>
          </a:p>
        </p:txBody>
      </p:sp>
      <p:sp>
        <p:nvSpPr>
          <p:cNvPr id="22" name="object 22"/>
          <p:cNvSpPr txBox="1"/>
          <p:nvPr/>
        </p:nvSpPr>
        <p:spPr>
          <a:xfrm>
            <a:off x="2209795" y="5410189"/>
            <a:ext cx="1066800" cy="615296"/>
          </a:xfrm>
          <a:prstGeom prst="rect">
            <a:avLst/>
          </a:prstGeom>
          <a:solidFill>
            <a:srgbClr val="F9BF8E"/>
          </a:solidFill>
          <a:ln w="25399">
            <a:solidFill>
              <a:srgbClr val="F69546"/>
            </a:solidFill>
          </a:ln>
        </p:spPr>
        <p:txBody>
          <a:bodyPr vert="horz" wrap="square" lIns="0" tIns="55244" rIns="0" bIns="0" rtlCol="0">
            <a:spAutoFit/>
          </a:bodyPr>
          <a:lstStyle/>
          <a:p>
            <a:pPr marL="360680" marR="137160" indent="-217804">
              <a:lnSpc>
                <a:spcPct val="100699"/>
              </a:lnSpc>
              <a:spcBef>
                <a:spcPts val="434"/>
              </a:spcBef>
            </a:pPr>
            <a:r>
              <a:rPr sz="1800" spc="-5" dirty="0">
                <a:latin typeface="Carlito"/>
                <a:cs typeface="Carlito"/>
              </a:rPr>
              <a:t>Phase  </a:t>
            </a:r>
            <a:r>
              <a:rPr sz="1800" dirty="0">
                <a:latin typeface="Carlito"/>
                <a:cs typeface="Carlito"/>
              </a:rPr>
              <a:t>4</a:t>
            </a:r>
          </a:p>
        </p:txBody>
      </p:sp>
      <p:sp>
        <p:nvSpPr>
          <p:cNvPr id="23" name="object 23"/>
          <p:cNvSpPr txBox="1"/>
          <p:nvPr/>
        </p:nvSpPr>
        <p:spPr>
          <a:xfrm>
            <a:off x="1828800" y="4648190"/>
            <a:ext cx="1066795" cy="615296"/>
          </a:xfrm>
          <a:prstGeom prst="rect">
            <a:avLst/>
          </a:prstGeom>
          <a:solidFill>
            <a:srgbClr val="F69546"/>
          </a:solidFill>
          <a:ln w="25399">
            <a:solidFill>
              <a:srgbClr val="CC5200"/>
            </a:solidFill>
          </a:ln>
        </p:spPr>
        <p:txBody>
          <a:bodyPr vert="horz" wrap="square" lIns="0" tIns="55244" rIns="0" bIns="0" rtlCol="0">
            <a:spAutoFit/>
          </a:bodyPr>
          <a:lstStyle/>
          <a:p>
            <a:pPr marL="360680" marR="137160" indent="-217804">
              <a:lnSpc>
                <a:spcPct val="100699"/>
              </a:lnSpc>
              <a:spcBef>
                <a:spcPts val="434"/>
              </a:spcBef>
            </a:pPr>
            <a:r>
              <a:rPr sz="1800" spc="-5" dirty="0">
                <a:latin typeface="Carlito"/>
                <a:cs typeface="Carlito"/>
              </a:rPr>
              <a:t>Phase  </a:t>
            </a:r>
            <a:r>
              <a:rPr sz="1800" dirty="0">
                <a:latin typeface="Carlito"/>
                <a:cs typeface="Carlito"/>
              </a:rPr>
              <a:t>3</a:t>
            </a:r>
          </a:p>
        </p:txBody>
      </p:sp>
      <p:sp>
        <p:nvSpPr>
          <p:cNvPr id="24" name="object 24"/>
          <p:cNvSpPr txBox="1"/>
          <p:nvPr/>
        </p:nvSpPr>
        <p:spPr>
          <a:xfrm>
            <a:off x="1371600" y="3886192"/>
            <a:ext cx="1066796" cy="615296"/>
          </a:xfrm>
          <a:prstGeom prst="rect">
            <a:avLst/>
          </a:prstGeom>
          <a:solidFill>
            <a:srgbClr val="9ABA59"/>
          </a:solidFill>
          <a:ln w="25399">
            <a:solidFill>
              <a:srgbClr val="4F6028"/>
            </a:solidFill>
          </a:ln>
        </p:spPr>
        <p:txBody>
          <a:bodyPr vert="horz" wrap="square" lIns="0" tIns="55244" rIns="0" bIns="0" rtlCol="0">
            <a:spAutoFit/>
          </a:bodyPr>
          <a:lstStyle/>
          <a:p>
            <a:pPr marL="360680" marR="137160" indent="-217804">
              <a:lnSpc>
                <a:spcPct val="100699"/>
              </a:lnSpc>
              <a:spcBef>
                <a:spcPts val="434"/>
              </a:spcBef>
            </a:pPr>
            <a:r>
              <a:rPr sz="1800" spc="-5" dirty="0">
                <a:latin typeface="Carlito"/>
                <a:cs typeface="Carlito"/>
              </a:rPr>
              <a:t>Phase  </a:t>
            </a:r>
            <a:r>
              <a:rPr sz="1800" dirty="0">
                <a:latin typeface="Carlito"/>
                <a:cs typeface="Carlito"/>
              </a:rPr>
              <a:t>2</a:t>
            </a:r>
          </a:p>
        </p:txBody>
      </p:sp>
      <p:sp>
        <p:nvSpPr>
          <p:cNvPr id="25" name="object 25"/>
          <p:cNvSpPr txBox="1"/>
          <p:nvPr/>
        </p:nvSpPr>
        <p:spPr>
          <a:xfrm>
            <a:off x="990600" y="3124193"/>
            <a:ext cx="1064077" cy="615296"/>
          </a:xfrm>
          <a:prstGeom prst="rect">
            <a:avLst/>
          </a:prstGeom>
          <a:solidFill>
            <a:srgbClr val="4F80BC"/>
          </a:solidFill>
          <a:ln w="25399">
            <a:solidFill>
              <a:srgbClr val="1F497C"/>
            </a:solidFill>
          </a:ln>
        </p:spPr>
        <p:txBody>
          <a:bodyPr vert="horz" wrap="square" lIns="0" tIns="55244" rIns="0" bIns="0" rtlCol="0">
            <a:spAutoFit/>
          </a:bodyPr>
          <a:lstStyle/>
          <a:p>
            <a:pPr marL="298450" marR="137160" indent="-155575">
              <a:lnSpc>
                <a:spcPct val="100699"/>
              </a:lnSpc>
              <a:spcBef>
                <a:spcPts val="434"/>
              </a:spcBef>
            </a:pPr>
            <a:r>
              <a:rPr sz="1800" spc="-5" dirty="0">
                <a:latin typeface="Carlito"/>
                <a:cs typeface="Carlito"/>
              </a:rPr>
              <a:t>Phase  1B</a:t>
            </a:r>
            <a:endParaRPr sz="1800" dirty="0">
              <a:latin typeface="Carlito"/>
              <a:cs typeface="Carlito"/>
            </a:endParaRPr>
          </a:p>
        </p:txBody>
      </p:sp>
      <p:sp>
        <p:nvSpPr>
          <p:cNvPr id="26" name="object 26"/>
          <p:cNvSpPr txBox="1"/>
          <p:nvPr/>
        </p:nvSpPr>
        <p:spPr>
          <a:xfrm>
            <a:off x="685800" y="2362195"/>
            <a:ext cx="1066798" cy="615296"/>
          </a:xfrm>
          <a:prstGeom prst="rect">
            <a:avLst/>
          </a:prstGeom>
          <a:solidFill>
            <a:srgbClr val="4F80BC"/>
          </a:solidFill>
          <a:ln w="25399">
            <a:solidFill>
              <a:srgbClr val="1F497C"/>
            </a:solidFill>
          </a:ln>
        </p:spPr>
        <p:txBody>
          <a:bodyPr vert="horz" wrap="square" lIns="0" tIns="55244" rIns="0" bIns="0" rtlCol="0">
            <a:spAutoFit/>
          </a:bodyPr>
          <a:lstStyle/>
          <a:p>
            <a:pPr marL="294640" marR="137160" indent="-151765">
              <a:lnSpc>
                <a:spcPct val="100699"/>
              </a:lnSpc>
              <a:spcBef>
                <a:spcPts val="434"/>
              </a:spcBef>
            </a:pPr>
            <a:r>
              <a:rPr sz="1800" spc="-5" dirty="0">
                <a:latin typeface="Carlito"/>
                <a:cs typeface="Carlito"/>
              </a:rPr>
              <a:t>Phase  1A</a:t>
            </a:r>
            <a:endParaRPr sz="1800" dirty="0">
              <a:latin typeface="Carlito"/>
              <a:cs typeface="Carlito"/>
            </a:endParaRPr>
          </a:p>
        </p:txBody>
      </p:sp>
      <p:grpSp>
        <p:nvGrpSpPr>
          <p:cNvPr id="27" name="object 27"/>
          <p:cNvGrpSpPr/>
          <p:nvPr/>
        </p:nvGrpSpPr>
        <p:grpSpPr>
          <a:xfrm>
            <a:off x="411977" y="6201648"/>
            <a:ext cx="8129905" cy="219075"/>
            <a:chOff x="355599" y="6290937"/>
            <a:chExt cx="8129905" cy="219075"/>
          </a:xfrm>
        </p:grpSpPr>
        <p:sp>
          <p:nvSpPr>
            <p:cNvPr id="28" name="object 28"/>
            <p:cNvSpPr/>
            <p:nvPr/>
          </p:nvSpPr>
          <p:spPr>
            <a:xfrm>
              <a:off x="380999" y="6386487"/>
              <a:ext cx="7848600" cy="13970"/>
            </a:xfrm>
            <a:custGeom>
              <a:avLst/>
              <a:gdLst/>
              <a:ahLst/>
              <a:cxnLst/>
              <a:rect l="l" t="t" r="r" b="b"/>
              <a:pathLst>
                <a:path w="7848600" h="13970">
                  <a:moveTo>
                    <a:pt x="0" y="0"/>
                  </a:moveTo>
                  <a:lnTo>
                    <a:pt x="7848584" y="13774"/>
                  </a:lnTo>
                </a:path>
              </a:pathLst>
            </a:custGeom>
            <a:ln w="50799">
              <a:solidFill>
                <a:srgbClr val="BF0000"/>
              </a:solidFill>
            </a:ln>
          </p:spPr>
          <p:txBody>
            <a:bodyPr wrap="square" lIns="0" tIns="0" rIns="0" bIns="0" rtlCol="0"/>
            <a:lstStyle/>
            <a:p>
              <a:endParaRPr dirty="0"/>
            </a:p>
          </p:txBody>
        </p:sp>
        <p:sp>
          <p:nvSpPr>
            <p:cNvPr id="29" name="object 29"/>
            <p:cNvSpPr/>
            <p:nvPr/>
          </p:nvSpPr>
          <p:spPr>
            <a:xfrm>
              <a:off x="8229433" y="6316337"/>
              <a:ext cx="231140" cy="168275"/>
            </a:xfrm>
            <a:custGeom>
              <a:avLst/>
              <a:gdLst/>
              <a:ahLst/>
              <a:cxnLst/>
              <a:rect l="l" t="t" r="r" b="b"/>
              <a:pathLst>
                <a:path w="231140" h="168275">
                  <a:moveTo>
                    <a:pt x="0" y="167824"/>
                  </a:moveTo>
                  <a:lnTo>
                    <a:pt x="299" y="0"/>
                  </a:lnTo>
                  <a:lnTo>
                    <a:pt x="230674" y="84324"/>
                  </a:lnTo>
                  <a:lnTo>
                    <a:pt x="0" y="167824"/>
                  </a:lnTo>
                  <a:close/>
                </a:path>
              </a:pathLst>
            </a:custGeom>
            <a:solidFill>
              <a:srgbClr val="BF0000"/>
            </a:solidFill>
          </p:spPr>
          <p:txBody>
            <a:bodyPr wrap="square" lIns="0" tIns="0" rIns="0" bIns="0" rtlCol="0"/>
            <a:lstStyle/>
            <a:p>
              <a:endParaRPr dirty="0"/>
            </a:p>
          </p:txBody>
        </p:sp>
        <p:sp>
          <p:nvSpPr>
            <p:cNvPr id="30" name="object 30"/>
            <p:cNvSpPr/>
            <p:nvPr/>
          </p:nvSpPr>
          <p:spPr>
            <a:xfrm>
              <a:off x="8229433" y="6316337"/>
              <a:ext cx="231140" cy="168275"/>
            </a:xfrm>
            <a:custGeom>
              <a:avLst/>
              <a:gdLst/>
              <a:ahLst/>
              <a:cxnLst/>
              <a:rect l="l" t="t" r="r" b="b"/>
              <a:pathLst>
                <a:path w="231140" h="168275">
                  <a:moveTo>
                    <a:pt x="0" y="167824"/>
                  </a:moveTo>
                  <a:lnTo>
                    <a:pt x="230674" y="84324"/>
                  </a:lnTo>
                  <a:lnTo>
                    <a:pt x="299" y="0"/>
                  </a:lnTo>
                  <a:lnTo>
                    <a:pt x="0" y="167824"/>
                  </a:lnTo>
                  <a:close/>
                </a:path>
              </a:pathLst>
            </a:custGeom>
            <a:ln w="50799">
              <a:solidFill>
                <a:srgbClr val="BF0000"/>
              </a:solidFill>
            </a:ln>
          </p:spPr>
          <p:txBody>
            <a:bodyPr wrap="square" lIns="0" tIns="0" rIns="0" bIns="0" rtlCol="0"/>
            <a:lstStyle/>
            <a:p>
              <a:endParaRPr dirty="0"/>
            </a:p>
          </p:txBody>
        </p:sp>
      </p:grpSp>
      <p:sp>
        <p:nvSpPr>
          <p:cNvPr id="32" name="object 32"/>
          <p:cNvSpPr txBox="1">
            <a:spLocks noGrp="1"/>
          </p:cNvSpPr>
          <p:nvPr>
            <p:ph type="title"/>
          </p:nvPr>
        </p:nvSpPr>
        <p:spPr>
          <a:xfrm>
            <a:off x="1310469" y="206807"/>
            <a:ext cx="6676427" cy="629285"/>
          </a:xfrm>
          <a:prstGeom prst="rect">
            <a:avLst/>
          </a:prstGeom>
        </p:spPr>
        <p:txBody>
          <a:bodyPr vert="horz" wrap="square" lIns="0" tIns="13970" rIns="0" bIns="0" rtlCol="0">
            <a:spAutoFit/>
          </a:bodyPr>
          <a:lstStyle/>
          <a:p>
            <a:pPr marL="12700">
              <a:lnSpc>
                <a:spcPct val="100000"/>
              </a:lnSpc>
              <a:spcBef>
                <a:spcPts val="110"/>
              </a:spcBef>
            </a:pPr>
            <a:r>
              <a:rPr sz="3950" spc="-5" dirty="0"/>
              <a:t>Wraparound</a:t>
            </a:r>
            <a:r>
              <a:rPr sz="3950" spc="-25" dirty="0"/>
              <a:t> </a:t>
            </a:r>
            <a:r>
              <a:rPr sz="3950" spc="-5" dirty="0"/>
              <a:t>Implementation</a:t>
            </a:r>
            <a:endParaRPr sz="3950" dirty="0"/>
          </a:p>
        </p:txBody>
      </p:sp>
      <p:sp>
        <p:nvSpPr>
          <p:cNvPr id="33" name="object 33"/>
          <p:cNvSpPr txBox="1"/>
          <p:nvPr/>
        </p:nvSpPr>
        <p:spPr>
          <a:xfrm>
            <a:off x="454025" y="700431"/>
            <a:ext cx="8156575" cy="1434465"/>
          </a:xfrm>
          <a:prstGeom prst="rect">
            <a:avLst/>
          </a:prstGeom>
        </p:spPr>
        <p:txBody>
          <a:bodyPr vert="horz" wrap="square" lIns="0" tIns="17780" rIns="0" bIns="0" rtlCol="0">
            <a:spAutoFit/>
          </a:bodyPr>
          <a:lstStyle/>
          <a:p>
            <a:pPr marL="1903730">
              <a:lnSpc>
                <a:spcPct val="100000"/>
              </a:lnSpc>
              <a:spcBef>
                <a:spcPts val="140"/>
              </a:spcBef>
            </a:pPr>
            <a:r>
              <a:rPr sz="2750" i="1" spc="15" dirty="0">
                <a:solidFill>
                  <a:srgbClr val="59595B"/>
                </a:solidFill>
                <a:latin typeface="Carlito"/>
                <a:cs typeface="Carlito"/>
              </a:rPr>
              <a:t>What do </a:t>
            </a:r>
            <a:r>
              <a:rPr sz="2750" i="1" spc="20" dirty="0">
                <a:solidFill>
                  <a:srgbClr val="59595B"/>
                </a:solidFill>
                <a:latin typeface="Carlito"/>
                <a:cs typeface="Carlito"/>
              </a:rPr>
              <a:t>we </a:t>
            </a:r>
            <a:r>
              <a:rPr sz="2750" i="1" spc="15" dirty="0">
                <a:solidFill>
                  <a:srgbClr val="59595B"/>
                </a:solidFill>
                <a:latin typeface="Carlito"/>
                <a:cs typeface="Carlito"/>
              </a:rPr>
              <a:t>want </a:t>
            </a:r>
            <a:r>
              <a:rPr sz="2750" i="1" spc="10" dirty="0">
                <a:solidFill>
                  <a:srgbClr val="59595B"/>
                </a:solidFill>
                <a:latin typeface="Carlito"/>
                <a:cs typeface="Carlito"/>
              </a:rPr>
              <a:t>to</a:t>
            </a:r>
            <a:r>
              <a:rPr sz="2750" i="1" spc="-80" dirty="0">
                <a:solidFill>
                  <a:srgbClr val="59595B"/>
                </a:solidFill>
                <a:latin typeface="Carlito"/>
                <a:cs typeface="Carlito"/>
              </a:rPr>
              <a:t> </a:t>
            </a:r>
            <a:r>
              <a:rPr sz="2750" i="1" spc="15" dirty="0">
                <a:solidFill>
                  <a:srgbClr val="59595B"/>
                </a:solidFill>
                <a:latin typeface="Carlito"/>
                <a:cs typeface="Carlito"/>
              </a:rPr>
              <a:t>measure?</a:t>
            </a:r>
            <a:endParaRPr sz="2750" dirty="0">
              <a:latin typeface="Carlito"/>
              <a:cs typeface="Carlito"/>
            </a:endParaRPr>
          </a:p>
          <a:p>
            <a:pPr marL="12700">
              <a:lnSpc>
                <a:spcPct val="100000"/>
              </a:lnSpc>
              <a:spcBef>
                <a:spcPts val="1465"/>
              </a:spcBef>
            </a:pPr>
            <a:r>
              <a:rPr sz="2000" spc="-5" dirty="0">
                <a:solidFill>
                  <a:srgbClr val="59595B"/>
                </a:solidFill>
                <a:latin typeface="Carlito"/>
                <a:cs typeface="Carlito"/>
              </a:rPr>
              <a:t>Implementing the practice</a:t>
            </a:r>
            <a:r>
              <a:rPr sz="2000" spc="-10" dirty="0">
                <a:solidFill>
                  <a:srgbClr val="59595B"/>
                </a:solidFill>
                <a:latin typeface="Carlito"/>
                <a:cs typeface="Carlito"/>
              </a:rPr>
              <a:t> </a:t>
            </a:r>
            <a:r>
              <a:rPr sz="2000" spc="-5" dirty="0">
                <a:solidFill>
                  <a:srgbClr val="59595B"/>
                </a:solidFill>
                <a:latin typeface="Carlito"/>
                <a:cs typeface="Carlito"/>
              </a:rPr>
              <a:t>model:</a:t>
            </a:r>
            <a:endParaRPr sz="2000" dirty="0">
              <a:latin typeface="Carlito"/>
              <a:cs typeface="Carlito"/>
            </a:endParaRPr>
          </a:p>
          <a:p>
            <a:pPr marL="12700">
              <a:lnSpc>
                <a:spcPct val="100000"/>
              </a:lnSpc>
              <a:spcBef>
                <a:spcPts val="525"/>
              </a:spcBef>
            </a:pPr>
            <a:r>
              <a:rPr sz="2800" b="1" spc="-5" dirty="0">
                <a:solidFill>
                  <a:srgbClr val="59595B"/>
                </a:solidFill>
                <a:latin typeface="Carlito"/>
                <a:cs typeface="Carlito"/>
              </a:rPr>
              <a:t>The </a:t>
            </a:r>
            <a:r>
              <a:rPr sz="2800" b="1" spc="-10" dirty="0">
                <a:solidFill>
                  <a:srgbClr val="59595B"/>
                </a:solidFill>
                <a:latin typeface="Carlito"/>
                <a:cs typeface="Carlito"/>
              </a:rPr>
              <a:t>Four </a:t>
            </a:r>
            <a:r>
              <a:rPr sz="2800" b="1" spc="-5" dirty="0">
                <a:solidFill>
                  <a:srgbClr val="59595B"/>
                </a:solidFill>
                <a:latin typeface="Carlito"/>
                <a:cs typeface="Carlito"/>
              </a:rPr>
              <a:t>Phases of</a:t>
            </a:r>
            <a:r>
              <a:rPr sz="2800" b="1" spc="-20" dirty="0">
                <a:solidFill>
                  <a:srgbClr val="59595B"/>
                </a:solidFill>
                <a:latin typeface="Carlito"/>
                <a:cs typeface="Carlito"/>
              </a:rPr>
              <a:t> </a:t>
            </a:r>
            <a:r>
              <a:rPr sz="2800" b="1" spc="-5" dirty="0">
                <a:solidFill>
                  <a:srgbClr val="59595B"/>
                </a:solidFill>
                <a:latin typeface="Carlito"/>
                <a:cs typeface="Carlito"/>
              </a:rPr>
              <a:t>Wraparound</a:t>
            </a:r>
            <a:endParaRPr sz="2800" dirty="0">
              <a:latin typeface="Carlito"/>
              <a:cs typeface="Carlito"/>
            </a:endParaRPr>
          </a:p>
        </p:txBody>
      </p:sp>
      <p:sp>
        <p:nvSpPr>
          <p:cNvPr id="35" name="TextBox 34"/>
          <p:cNvSpPr txBox="1"/>
          <p:nvPr/>
        </p:nvSpPr>
        <p:spPr>
          <a:xfrm>
            <a:off x="3951056" y="6250731"/>
            <a:ext cx="914400" cy="400110"/>
          </a:xfrm>
          <a:prstGeom prst="rect">
            <a:avLst/>
          </a:prstGeom>
          <a:noFill/>
        </p:spPr>
        <p:txBody>
          <a:bodyPr wrap="square" rtlCol="0">
            <a:spAutoFit/>
          </a:bodyPr>
          <a:lstStyle/>
          <a:p>
            <a:r>
              <a:rPr lang="en-US" sz="2000" b="1" dirty="0">
                <a:latin typeface="Calibri" panose="020F0502020204030204" pitchFamily="34" charset="0"/>
              </a:rPr>
              <a:t>Time</a:t>
            </a:r>
          </a:p>
        </p:txBody>
      </p:sp>
      <p:sp>
        <p:nvSpPr>
          <p:cNvPr id="37"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38" name="object 8"/>
          <p:cNvSpPr txBox="1"/>
          <p:nvPr/>
        </p:nvSpPr>
        <p:spPr>
          <a:xfrm>
            <a:off x="8658207" y="6656024"/>
            <a:ext cx="192405" cy="230832"/>
          </a:xfrm>
          <a:prstGeom prst="rect">
            <a:avLst/>
          </a:prstGeom>
        </p:spPr>
        <p:txBody>
          <a:bodyPr vert="horz" wrap="square" lIns="0" tIns="0" rIns="0" bIns="0" rtlCol="0">
            <a:spAutoFit/>
          </a:bodyPr>
          <a:lstStyle/>
          <a:p>
            <a:pPr marL="38100">
              <a:lnSpc>
                <a:spcPts val="1810"/>
              </a:lnSpc>
            </a:pPr>
            <a:r>
              <a:rPr lang="en-US" dirty="0">
                <a:solidFill>
                  <a:srgbClr val="FFFFFF"/>
                </a:solidFill>
                <a:latin typeface="Carlito"/>
                <a:cs typeface="Carlito"/>
              </a:rPr>
              <a:t>4</a:t>
            </a:r>
            <a:endParaRPr sz="1800" dirty="0">
              <a:latin typeface="Carlito"/>
              <a:cs typeface="Carlito"/>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1" y="1253857"/>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p:nvPr/>
        </p:nvSpPr>
        <p:spPr>
          <a:xfrm>
            <a:off x="152400" y="1328787"/>
            <a:ext cx="8991599" cy="5511765"/>
          </a:xfrm>
          <a:prstGeom prst="rect">
            <a:avLst/>
          </a:prstGeom>
        </p:spPr>
        <p:txBody>
          <a:bodyPr vert="horz" wrap="square" lIns="0" tIns="78740" rIns="0" bIns="0" rtlCol="0">
            <a:spAutoFit/>
          </a:bodyPr>
          <a:lstStyle/>
          <a:p>
            <a:pPr marL="12065" marR="587375">
              <a:lnSpc>
                <a:spcPts val="2750"/>
              </a:lnSpc>
              <a:spcBef>
                <a:spcPts val="620"/>
              </a:spcBef>
              <a:buSzPct val="129629"/>
              <a:tabLst>
                <a:tab pos="288290" algn="l"/>
              </a:tabLst>
            </a:pPr>
            <a:r>
              <a:rPr lang="en-US" sz="2500" b="1" spc="15" dirty="0" smtClean="0">
                <a:latin typeface="Arial"/>
                <a:cs typeface="Arial"/>
              </a:rPr>
              <a:t>Outcomes-Based</a:t>
            </a:r>
            <a:endParaRPr lang="en-US" sz="2350" spc="15" dirty="0" smtClean="0">
              <a:latin typeface="Arial"/>
              <a:cs typeface="Arial"/>
            </a:endParaRPr>
          </a:p>
          <a:p>
            <a:pPr marL="12065" marR="587375">
              <a:lnSpc>
                <a:spcPts val="2750"/>
              </a:lnSpc>
              <a:spcBef>
                <a:spcPts val="620"/>
              </a:spcBef>
              <a:buSzPct val="129629"/>
              <a:tabLst>
                <a:tab pos="288290" algn="l"/>
              </a:tabLst>
            </a:pPr>
            <a:r>
              <a:rPr lang="en-US" sz="2200" spc="15" dirty="0" smtClean="0">
                <a:latin typeface="Arial"/>
                <a:cs typeface="Arial"/>
              </a:rPr>
              <a:t>Four of the five areas had a slight to moderate increase from 2020.</a:t>
            </a:r>
          </a:p>
          <a:p>
            <a:pPr marL="354965" marR="587375" indent="-342900">
              <a:spcBef>
                <a:spcPts val="620"/>
              </a:spcBef>
              <a:buSzPct val="100000"/>
              <a:buFont typeface="Arial" panose="020B0604020202020204" pitchFamily="34" charset="0"/>
              <a:buChar char="•"/>
              <a:tabLst>
                <a:tab pos="288290" algn="l"/>
              </a:tabLst>
            </a:pPr>
            <a:r>
              <a:rPr lang="en-US" sz="2000" spc="15" dirty="0" smtClean="0">
                <a:latin typeface="Arial"/>
                <a:cs typeface="Arial"/>
              </a:rPr>
              <a:t>Able to find services or strategies to keep child in the community over the long term – 88% agreed vs 82% in 2020. There was a decrease in new placements in institutions (12%) – down 4% from 2020.</a:t>
            </a:r>
          </a:p>
          <a:p>
            <a:pPr marL="12065" marR="12065">
              <a:spcBef>
                <a:spcPts val="5"/>
              </a:spcBef>
              <a:buSzPct val="129629"/>
              <a:tabLst>
                <a:tab pos="288290" algn="l"/>
              </a:tabLst>
            </a:pPr>
            <a:endParaRPr lang="en-US" sz="2500" b="1" dirty="0" smtClean="0">
              <a:latin typeface="Arial" panose="020B0604020202020204" pitchFamily="34" charset="0"/>
              <a:cs typeface="Arial" panose="020B0604020202020204" pitchFamily="34" charset="0"/>
            </a:endParaRPr>
          </a:p>
          <a:p>
            <a:pPr marL="12065" marR="12065">
              <a:spcBef>
                <a:spcPts val="5"/>
              </a:spcBef>
              <a:buSzPct val="129629"/>
              <a:tabLst>
                <a:tab pos="288290" algn="l"/>
              </a:tabLst>
            </a:pPr>
            <a:r>
              <a:rPr lang="en-US" sz="2500" b="1" dirty="0" smtClean="0">
                <a:latin typeface="Arial" panose="020B0604020202020204" pitchFamily="34" charset="0"/>
                <a:cs typeface="Arial" panose="020B0604020202020204" pitchFamily="34" charset="0"/>
              </a:rPr>
              <a:t>Strength and Family Driven</a:t>
            </a:r>
          </a:p>
          <a:p>
            <a:pPr marL="12065" marR="12065">
              <a:spcBef>
                <a:spcPts val="5"/>
              </a:spcBef>
              <a:buSzPct val="129629"/>
              <a:tabLst>
                <a:tab pos="288290" algn="l"/>
              </a:tabLst>
            </a:pPr>
            <a:r>
              <a:rPr lang="en-US" sz="2000" dirty="0" smtClean="0">
                <a:latin typeface="Arial" panose="020B0604020202020204" pitchFamily="34" charset="0"/>
                <a:cs typeface="Arial" panose="020B0604020202020204" pitchFamily="34" charset="0"/>
              </a:rPr>
              <a:t>One area showed a moderate increase from 2020; Sometimes feel members of my team do not understand me (10%) – improving by 5% from 2020.</a:t>
            </a:r>
          </a:p>
          <a:p>
            <a:pPr marL="12065" marR="12065">
              <a:spcBef>
                <a:spcPts val="5"/>
              </a:spcBef>
              <a:buSzPct val="129629"/>
              <a:tabLst>
                <a:tab pos="288290" algn="l"/>
              </a:tabLst>
            </a:pPr>
            <a:endParaRPr lang="en-US" sz="800" dirty="0">
              <a:latin typeface="Arial" panose="020B0604020202020204" pitchFamily="34" charset="0"/>
              <a:cs typeface="Arial" panose="020B0604020202020204" pitchFamily="34" charset="0"/>
            </a:endParaRPr>
          </a:p>
          <a:p>
            <a:pPr marL="12065" marR="12065">
              <a:spcBef>
                <a:spcPts val="5"/>
              </a:spcBef>
              <a:buSzPct val="129629"/>
              <a:tabLst>
                <a:tab pos="288290" algn="l"/>
              </a:tabLst>
            </a:pPr>
            <a:endParaRPr lang="en-US" sz="2500" b="1" dirty="0" smtClean="0">
              <a:latin typeface="Arial" panose="020B0604020202020204" pitchFamily="34" charset="0"/>
              <a:cs typeface="Arial" panose="020B0604020202020204" pitchFamily="34" charset="0"/>
            </a:endParaRPr>
          </a:p>
          <a:p>
            <a:pPr marL="12065" marR="12065">
              <a:spcBef>
                <a:spcPts val="5"/>
              </a:spcBef>
              <a:buSzPct val="129629"/>
              <a:tabLst>
                <a:tab pos="288290" algn="l"/>
              </a:tabLst>
            </a:pPr>
            <a:r>
              <a:rPr lang="en-US" sz="2500" b="1" dirty="0" smtClean="0">
                <a:latin typeface="Arial" panose="020B0604020202020204" pitchFamily="34" charset="0"/>
                <a:cs typeface="Arial" panose="020B0604020202020204" pitchFamily="34" charset="0"/>
              </a:rPr>
              <a:t>Effective Teamwork</a:t>
            </a:r>
          </a:p>
          <a:p>
            <a:pPr marL="12065" marR="12065" lvl="0">
              <a:spcBef>
                <a:spcPts val="5"/>
              </a:spcBef>
              <a:buSzPct val="129629"/>
              <a:tabLst>
                <a:tab pos="288290" algn="l"/>
              </a:tabLst>
            </a:pPr>
            <a:r>
              <a:rPr lang="en-US" sz="2000" dirty="0" smtClean="0">
                <a:solidFill>
                  <a:prstClr val="black"/>
                </a:solidFill>
                <a:latin typeface="Arial" panose="020B0604020202020204" pitchFamily="34" charset="0"/>
                <a:cs typeface="Arial" panose="020B0604020202020204" pitchFamily="34" charset="0"/>
              </a:rPr>
              <a:t>Members sometimes don’t do the assigned tasks (6%) – improved by 5% from 2020.</a:t>
            </a:r>
            <a:endParaRPr lang="en-US" sz="2000" dirty="0">
              <a:solidFill>
                <a:prstClr val="black"/>
              </a:solidFill>
              <a:latin typeface="Arial" panose="020B0604020202020204" pitchFamily="34" charset="0"/>
              <a:cs typeface="Arial" panose="020B0604020202020204" pitchFamily="34" charset="0"/>
            </a:endParaRPr>
          </a:p>
          <a:p>
            <a:pPr marL="12065" marR="12065">
              <a:spcBef>
                <a:spcPts val="5"/>
              </a:spcBef>
              <a:buSzPct val="129629"/>
              <a:tabLst>
                <a:tab pos="288290" algn="l"/>
              </a:tabLst>
            </a:pPr>
            <a:endParaRPr sz="2500" b="1" dirty="0">
              <a:latin typeface="Arial" panose="020B0604020202020204" pitchFamily="34" charset="0"/>
              <a:cs typeface="Arial" panose="020B0604020202020204" pitchFamily="34" charset="0"/>
            </a:endParaRPr>
          </a:p>
        </p:txBody>
      </p:sp>
      <p:sp>
        <p:nvSpPr>
          <p:cNvPr id="7" name="object 7"/>
          <p:cNvSpPr txBox="1">
            <a:spLocks noGrp="1"/>
          </p:cNvSpPr>
          <p:nvPr>
            <p:ph type="title"/>
          </p:nvPr>
        </p:nvSpPr>
        <p:spPr>
          <a:xfrm>
            <a:off x="3473128" y="431671"/>
            <a:ext cx="3842072" cy="695960"/>
          </a:xfrm>
          <a:prstGeom prst="rect">
            <a:avLst/>
          </a:prstGeom>
        </p:spPr>
        <p:txBody>
          <a:bodyPr vert="horz" wrap="square" lIns="0" tIns="12700" rIns="0" bIns="0" rtlCol="0">
            <a:spAutoFit/>
          </a:bodyPr>
          <a:lstStyle/>
          <a:p>
            <a:pPr marL="12700">
              <a:lnSpc>
                <a:spcPct val="100000"/>
              </a:lnSpc>
              <a:spcBef>
                <a:spcPts val="100"/>
              </a:spcBef>
            </a:pPr>
            <a:r>
              <a:rPr sz="4400" spc="-5" dirty="0"/>
              <a:t>Strengths</a:t>
            </a:r>
            <a:endParaRPr sz="4400" dirty="0"/>
          </a:p>
        </p:txBody>
      </p:sp>
      <p:sp>
        <p:nvSpPr>
          <p:cNvPr id="8" name="object 8"/>
          <p:cNvSpPr/>
          <p:nvPr/>
        </p:nvSpPr>
        <p:spPr>
          <a:xfrm>
            <a:off x="239612" y="287792"/>
            <a:ext cx="2005891" cy="805981"/>
          </a:xfrm>
          <a:prstGeom prst="rect">
            <a:avLst/>
          </a:prstGeom>
          <a:blipFill>
            <a:blip r:embed="rId2" cstate="print"/>
            <a:stretch>
              <a:fillRect/>
            </a:stretch>
          </a:blipFill>
        </p:spPr>
        <p:txBody>
          <a:bodyPr wrap="square" lIns="0" tIns="0" rIns="0" bIns="0" rtlCol="0"/>
          <a:lstStyle/>
          <a:p>
            <a:endParaRPr dirty="0"/>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43</a:t>
            </a:r>
            <a:endParaRP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310820"/>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pSp>
        <p:nvGrpSpPr>
          <p:cNvPr id="5" name="object 5"/>
          <p:cNvGrpSpPr/>
          <p:nvPr/>
        </p:nvGrpSpPr>
        <p:grpSpPr>
          <a:xfrm>
            <a:off x="152400" y="1554520"/>
            <a:ext cx="9143999" cy="4760925"/>
            <a:chOff x="457199" y="1600196"/>
            <a:chExt cx="8610600" cy="4953000"/>
          </a:xfrm>
        </p:grpSpPr>
        <p:sp>
          <p:nvSpPr>
            <p:cNvPr id="6" name="object 6"/>
            <p:cNvSpPr/>
            <p:nvPr/>
          </p:nvSpPr>
          <p:spPr>
            <a:xfrm>
              <a:off x="7905387" y="5596555"/>
              <a:ext cx="997525" cy="899562"/>
            </a:xfrm>
            <a:prstGeom prst="rect">
              <a:avLst/>
            </a:prstGeom>
            <a:blipFill>
              <a:blip r:embed="rId2" cstate="print"/>
              <a:stretch>
                <a:fillRect/>
              </a:stretch>
            </a:blipFill>
          </p:spPr>
          <p:txBody>
            <a:bodyPr wrap="square" lIns="0" tIns="0" rIns="0" bIns="0" rtlCol="0"/>
            <a:lstStyle/>
            <a:p>
              <a:endParaRPr dirty="0"/>
            </a:p>
          </p:txBody>
        </p:sp>
        <p:sp>
          <p:nvSpPr>
            <p:cNvPr id="7" name="object 7"/>
            <p:cNvSpPr/>
            <p:nvPr/>
          </p:nvSpPr>
          <p:spPr>
            <a:xfrm>
              <a:off x="457199" y="1600196"/>
              <a:ext cx="8610600" cy="4953000"/>
            </a:xfrm>
            <a:custGeom>
              <a:avLst/>
              <a:gdLst/>
              <a:ahLst/>
              <a:cxnLst/>
              <a:rect l="l" t="t" r="r" b="b"/>
              <a:pathLst>
                <a:path w="8610600" h="4953000">
                  <a:moveTo>
                    <a:pt x="8610582" y="4952990"/>
                  </a:moveTo>
                  <a:lnTo>
                    <a:pt x="0" y="4952990"/>
                  </a:lnTo>
                  <a:lnTo>
                    <a:pt x="0" y="0"/>
                  </a:lnTo>
                  <a:lnTo>
                    <a:pt x="8610582" y="0"/>
                  </a:lnTo>
                  <a:lnTo>
                    <a:pt x="8610582" y="4952990"/>
                  </a:lnTo>
                  <a:close/>
                </a:path>
              </a:pathLst>
            </a:custGeom>
            <a:solidFill>
              <a:srgbClr val="FFFFFF"/>
            </a:solidFill>
          </p:spPr>
          <p:txBody>
            <a:bodyPr wrap="square" lIns="0" tIns="0" rIns="0" bIns="0" rtlCol="0"/>
            <a:lstStyle/>
            <a:p>
              <a:endParaRPr dirty="0"/>
            </a:p>
          </p:txBody>
        </p:sp>
      </p:grpSp>
      <p:sp>
        <p:nvSpPr>
          <p:cNvPr id="8" name="object 8"/>
          <p:cNvSpPr txBox="1"/>
          <p:nvPr/>
        </p:nvSpPr>
        <p:spPr>
          <a:xfrm>
            <a:off x="213336" y="1309688"/>
            <a:ext cx="8968897" cy="5541325"/>
          </a:xfrm>
          <a:prstGeom prst="rect">
            <a:avLst/>
          </a:prstGeom>
        </p:spPr>
        <p:txBody>
          <a:bodyPr vert="horz" wrap="square" lIns="0" tIns="81915" rIns="0" bIns="0" rtlCol="0">
            <a:spAutoFit/>
          </a:bodyPr>
          <a:lstStyle/>
          <a:p>
            <a:pPr marL="285750" marR="5080" indent="-273685">
              <a:lnSpc>
                <a:spcPct val="106700"/>
              </a:lnSpc>
              <a:spcBef>
                <a:spcPts val="1325"/>
              </a:spcBef>
              <a:buSzPct val="128571"/>
              <a:buFont typeface="Arial"/>
              <a:buChar char="•"/>
              <a:tabLst>
                <a:tab pos="286385" algn="l"/>
              </a:tabLst>
            </a:pPr>
            <a:r>
              <a:rPr sz="2000" spc="-5" dirty="0" smtClean="0">
                <a:latin typeface="Carlito"/>
                <a:cs typeface="Carlito"/>
              </a:rPr>
              <a:t>Caregivers </a:t>
            </a:r>
            <a:r>
              <a:rPr lang="en-US" sz="2000" spc="-5" dirty="0" smtClean="0">
                <a:latin typeface="Carlito"/>
                <a:cs typeface="Carlito"/>
              </a:rPr>
              <a:t>continue to </a:t>
            </a:r>
            <a:r>
              <a:rPr sz="2000" spc="-5" dirty="0" smtClean="0">
                <a:latin typeface="Carlito"/>
                <a:cs typeface="Carlito"/>
              </a:rPr>
              <a:t>report </a:t>
            </a:r>
            <a:r>
              <a:rPr sz="2000" spc="-10" dirty="0">
                <a:latin typeface="Carlito"/>
                <a:cs typeface="Carlito"/>
              </a:rPr>
              <a:t>that </a:t>
            </a:r>
            <a:r>
              <a:rPr sz="2000" spc="-5" dirty="0">
                <a:latin typeface="Carlito"/>
                <a:cs typeface="Carlito"/>
              </a:rPr>
              <a:t>natural supports </a:t>
            </a:r>
            <a:r>
              <a:rPr sz="2000" dirty="0">
                <a:latin typeface="Carlito"/>
                <a:cs typeface="Carlito"/>
              </a:rPr>
              <a:t>are </a:t>
            </a:r>
            <a:r>
              <a:rPr lang="en-US" sz="2000" dirty="0" smtClean="0">
                <a:latin typeface="Carlito"/>
                <a:cs typeface="Carlito"/>
              </a:rPr>
              <a:t>not a consistent </a:t>
            </a:r>
            <a:r>
              <a:rPr sz="2000" spc="-5" dirty="0" smtClean="0">
                <a:latin typeface="Carlito"/>
                <a:cs typeface="Carlito"/>
              </a:rPr>
              <a:t>part of </a:t>
            </a:r>
            <a:r>
              <a:rPr sz="2000" spc="-10" dirty="0">
                <a:latin typeface="Carlito"/>
                <a:cs typeface="Carlito"/>
              </a:rPr>
              <a:t>their</a:t>
            </a:r>
            <a:r>
              <a:rPr sz="2000" spc="-15" dirty="0">
                <a:latin typeface="Carlito"/>
                <a:cs typeface="Carlito"/>
              </a:rPr>
              <a:t> </a:t>
            </a:r>
            <a:r>
              <a:rPr sz="2000" spc="-5" dirty="0" smtClean="0">
                <a:latin typeface="Carlito"/>
                <a:cs typeface="Carlito"/>
              </a:rPr>
              <a:t>teams</a:t>
            </a:r>
            <a:r>
              <a:rPr lang="en-US" sz="2000" spc="-5" dirty="0" smtClean="0">
                <a:latin typeface="Carlito"/>
                <a:cs typeface="Carlito"/>
              </a:rPr>
              <a:t>, with one respondent commenting she wasn’t aware they could be. </a:t>
            </a:r>
          </a:p>
          <a:p>
            <a:pPr marL="285750" marR="5080" indent="-273685">
              <a:lnSpc>
                <a:spcPct val="106700"/>
              </a:lnSpc>
              <a:spcBef>
                <a:spcPts val="1325"/>
              </a:spcBef>
              <a:buSzPct val="128571"/>
              <a:buFont typeface="Arial"/>
              <a:buChar char="•"/>
              <a:tabLst>
                <a:tab pos="286385" algn="l"/>
              </a:tabLst>
            </a:pPr>
            <a:r>
              <a:rPr lang="en-US" sz="2000" spc="-5" dirty="0" smtClean="0">
                <a:latin typeface="Carlito"/>
                <a:cs typeface="Carlito"/>
              </a:rPr>
              <a:t>There was a slight decrease in caregivers feeling wraparound </a:t>
            </a:r>
            <a:r>
              <a:rPr lang="en-US" sz="2000" spc="-5" dirty="0">
                <a:latin typeface="Carlito"/>
                <a:cs typeface="Carlito"/>
              </a:rPr>
              <a:t>has increased the support </a:t>
            </a:r>
            <a:r>
              <a:rPr lang="en-US" sz="2000" spc="-5" dirty="0" smtClean="0">
                <a:latin typeface="Carlito"/>
                <a:cs typeface="Carlito"/>
              </a:rPr>
              <a:t>their child/family gets from friends and family (62%) down 7% from 2020.</a:t>
            </a:r>
            <a:endParaRPr sz="2000" dirty="0">
              <a:latin typeface="Carlito"/>
              <a:cs typeface="Carlito"/>
            </a:endParaRPr>
          </a:p>
          <a:p>
            <a:pPr marL="285750" marR="170180" indent="-273685">
              <a:lnSpc>
                <a:spcPct val="106700"/>
              </a:lnSpc>
              <a:spcBef>
                <a:spcPts val="1155"/>
              </a:spcBef>
              <a:buSzPct val="128571"/>
              <a:buFont typeface="Arial"/>
              <a:buChar char="•"/>
              <a:tabLst>
                <a:tab pos="286385" algn="l"/>
              </a:tabLst>
            </a:pPr>
            <a:r>
              <a:rPr sz="2000" spc="-5" dirty="0">
                <a:latin typeface="Carlito"/>
                <a:cs typeface="Carlito"/>
              </a:rPr>
              <a:t>Caregivers express </a:t>
            </a:r>
            <a:r>
              <a:rPr lang="en-US" sz="2000" spc="-5" dirty="0" smtClean="0">
                <a:latin typeface="Carlito"/>
                <a:cs typeface="Carlito"/>
              </a:rPr>
              <a:t>concern</a:t>
            </a:r>
            <a:r>
              <a:rPr sz="2000" spc="-5" dirty="0" smtClean="0">
                <a:latin typeface="Carlito"/>
                <a:cs typeface="Carlito"/>
              </a:rPr>
              <a:t> </a:t>
            </a:r>
            <a:r>
              <a:rPr sz="2000" spc="-10" dirty="0">
                <a:latin typeface="Carlito"/>
                <a:cs typeface="Carlito"/>
              </a:rPr>
              <a:t>that the </a:t>
            </a:r>
            <a:r>
              <a:rPr lang="en-US" sz="2000" spc="-10" dirty="0" smtClean="0">
                <a:latin typeface="Carlito"/>
                <a:cs typeface="Carlito"/>
              </a:rPr>
              <a:t>service will end before they are ready or that the </a:t>
            </a:r>
            <a:r>
              <a:rPr sz="2000" spc="-5" dirty="0" smtClean="0">
                <a:latin typeface="Carlito"/>
                <a:cs typeface="Carlito"/>
              </a:rPr>
              <a:t>process </a:t>
            </a:r>
            <a:r>
              <a:rPr sz="2000" spc="-5" dirty="0">
                <a:latin typeface="Carlito"/>
                <a:cs typeface="Carlito"/>
              </a:rPr>
              <a:t>is </a:t>
            </a:r>
            <a:r>
              <a:rPr sz="2000" spc="-10" dirty="0">
                <a:latin typeface="Carlito"/>
                <a:cs typeface="Carlito"/>
              </a:rPr>
              <a:t>too </a:t>
            </a:r>
            <a:r>
              <a:rPr sz="2000" spc="-5" dirty="0" smtClean="0">
                <a:latin typeface="Carlito"/>
                <a:cs typeface="Carlito"/>
              </a:rPr>
              <a:t>short</a:t>
            </a:r>
            <a:r>
              <a:rPr lang="en-US" sz="2000" spc="-5" dirty="0" smtClean="0">
                <a:latin typeface="Carlito"/>
                <a:cs typeface="Carlito"/>
              </a:rPr>
              <a:t> (scores and comments).</a:t>
            </a:r>
            <a:r>
              <a:rPr sz="2000" spc="-5" dirty="0" smtClean="0">
                <a:latin typeface="Carlito"/>
                <a:cs typeface="Carlito"/>
              </a:rPr>
              <a:t>  </a:t>
            </a:r>
            <a:endParaRPr lang="en-US" sz="2000" spc="-5" dirty="0" smtClean="0">
              <a:latin typeface="Carlito"/>
              <a:cs typeface="Carlito"/>
            </a:endParaRPr>
          </a:p>
          <a:p>
            <a:pPr marL="285750" marR="170180" indent="-273685">
              <a:lnSpc>
                <a:spcPct val="106700"/>
              </a:lnSpc>
              <a:spcBef>
                <a:spcPts val="1155"/>
              </a:spcBef>
              <a:buSzPct val="128571"/>
              <a:buFont typeface="Arial"/>
              <a:buChar char="•"/>
              <a:tabLst>
                <a:tab pos="286385" algn="l"/>
              </a:tabLst>
            </a:pPr>
            <a:r>
              <a:rPr lang="en-US" sz="2000" spc="-5" dirty="0" smtClean="0">
                <a:latin typeface="Carlito"/>
                <a:cs typeface="Carlito"/>
              </a:rPr>
              <a:t>Covid was mentioned as a particular challenge/issue, particularly with regard to setting up services, as well as the limitations of online/virtual meetings.</a:t>
            </a:r>
          </a:p>
          <a:p>
            <a:pPr marL="285750" marR="170180" indent="-273685">
              <a:lnSpc>
                <a:spcPct val="106700"/>
              </a:lnSpc>
              <a:spcBef>
                <a:spcPts val="1155"/>
              </a:spcBef>
              <a:buSzPct val="128571"/>
              <a:buFont typeface="Arial"/>
              <a:buChar char="•"/>
              <a:tabLst>
                <a:tab pos="286385" algn="l"/>
              </a:tabLst>
            </a:pPr>
            <a:r>
              <a:rPr lang="en-US" sz="2000" spc="-5" dirty="0" smtClean="0">
                <a:latin typeface="Carlito"/>
                <a:cs typeface="Carlito"/>
              </a:rPr>
              <a:t>There was a slight decrease in caregiver indicating the family had a major role in choosing team members</a:t>
            </a:r>
            <a:r>
              <a:rPr lang="en-US" sz="2000" spc="-5" dirty="0">
                <a:latin typeface="Carlito"/>
                <a:cs typeface="Carlito"/>
              </a:rPr>
              <a:t> </a:t>
            </a:r>
            <a:r>
              <a:rPr lang="en-US" sz="2000" dirty="0" smtClean="0">
                <a:latin typeface="Arial" panose="020B0604020202020204" pitchFamily="34" charset="0"/>
                <a:cs typeface="Arial" panose="020B0604020202020204" pitchFamily="34" charset="0"/>
              </a:rPr>
              <a:t>(65</a:t>
            </a:r>
            <a:r>
              <a:rPr lang="en-US" sz="2000" dirty="0">
                <a:latin typeface="Arial" panose="020B0604020202020204" pitchFamily="34" charset="0"/>
                <a:cs typeface="Arial" panose="020B0604020202020204" pitchFamily="34" charset="0"/>
              </a:rPr>
              <a:t>%) – down 7%. </a:t>
            </a:r>
          </a:p>
          <a:p>
            <a:pPr marL="285750" marR="170180" indent="-273685">
              <a:lnSpc>
                <a:spcPct val="106700"/>
              </a:lnSpc>
              <a:spcBef>
                <a:spcPts val="1155"/>
              </a:spcBef>
              <a:buSzPct val="128571"/>
              <a:buFont typeface="Arial"/>
              <a:buChar char="•"/>
              <a:tabLst>
                <a:tab pos="286385" algn="l"/>
              </a:tabLst>
            </a:pPr>
            <a:endParaRPr sz="2400" dirty="0">
              <a:latin typeface="Carlito"/>
              <a:cs typeface="Carlito"/>
            </a:endParaRPr>
          </a:p>
        </p:txBody>
      </p:sp>
      <p:sp>
        <p:nvSpPr>
          <p:cNvPr id="9" name="object 9"/>
          <p:cNvSpPr txBox="1">
            <a:spLocks noGrp="1"/>
          </p:cNvSpPr>
          <p:nvPr>
            <p:ph type="title"/>
          </p:nvPr>
        </p:nvSpPr>
        <p:spPr>
          <a:xfrm>
            <a:off x="2730038" y="431671"/>
            <a:ext cx="6413962" cy="695960"/>
          </a:xfrm>
          <a:prstGeom prst="rect">
            <a:avLst/>
          </a:prstGeom>
        </p:spPr>
        <p:txBody>
          <a:bodyPr vert="horz" wrap="square" lIns="0" tIns="12700" rIns="0" bIns="0" rtlCol="0">
            <a:spAutoFit/>
          </a:bodyPr>
          <a:lstStyle/>
          <a:p>
            <a:pPr marL="12700">
              <a:lnSpc>
                <a:spcPct val="100000"/>
              </a:lnSpc>
              <a:spcBef>
                <a:spcPts val="100"/>
              </a:spcBef>
            </a:pPr>
            <a:r>
              <a:rPr sz="4400" spc="-10" dirty="0"/>
              <a:t>Areas </a:t>
            </a:r>
            <a:r>
              <a:rPr sz="4400" spc="-5" dirty="0"/>
              <a:t>for</a:t>
            </a:r>
            <a:r>
              <a:rPr sz="4400" spc="-85" dirty="0"/>
              <a:t> </a:t>
            </a:r>
            <a:r>
              <a:rPr sz="4400" spc="-5" dirty="0"/>
              <a:t>Improvement</a:t>
            </a:r>
            <a:endParaRPr sz="4400" dirty="0"/>
          </a:p>
        </p:txBody>
      </p:sp>
      <p:sp>
        <p:nvSpPr>
          <p:cNvPr id="10" name="object 10"/>
          <p:cNvSpPr/>
          <p:nvPr/>
        </p:nvSpPr>
        <p:spPr>
          <a:xfrm>
            <a:off x="239612" y="287792"/>
            <a:ext cx="2005891" cy="805981"/>
          </a:xfrm>
          <a:prstGeom prst="rect">
            <a:avLst/>
          </a:prstGeom>
          <a:blipFill>
            <a:blip r:embed="rId3"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45</a:t>
            </a:r>
            <a:endParaRP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5" name="object 5"/>
          <p:cNvSpPr txBox="1">
            <a:spLocks noGrp="1"/>
          </p:cNvSpPr>
          <p:nvPr>
            <p:ph type="ctrTitle"/>
          </p:nvPr>
        </p:nvSpPr>
        <p:spPr>
          <a:xfrm>
            <a:off x="469687" y="2790510"/>
            <a:ext cx="8674313" cy="443711"/>
          </a:xfrm>
          <a:prstGeom prst="rect">
            <a:avLst/>
          </a:prstGeom>
        </p:spPr>
        <p:txBody>
          <a:bodyPr vert="horz" wrap="square" lIns="0" tIns="12700" rIns="0" bIns="0" rtlCol="0">
            <a:spAutoFit/>
          </a:bodyPr>
          <a:lstStyle/>
          <a:p>
            <a:pPr marL="196215">
              <a:lnSpc>
                <a:spcPct val="100000"/>
              </a:lnSpc>
              <a:spcBef>
                <a:spcPts val="100"/>
              </a:spcBef>
            </a:pPr>
            <a:r>
              <a:rPr spc="-5" dirty="0"/>
              <a:t>TEAM OBSERVATION MEASURE, VERSION</a:t>
            </a:r>
            <a:r>
              <a:rPr spc="-80" dirty="0"/>
              <a:t> </a:t>
            </a:r>
            <a:r>
              <a:rPr dirty="0"/>
              <a:t>2</a:t>
            </a:r>
          </a:p>
        </p:txBody>
      </p:sp>
      <p:sp>
        <p:nvSpPr>
          <p:cNvPr id="6" name="object 6"/>
          <p:cNvSpPr txBox="1"/>
          <p:nvPr/>
        </p:nvSpPr>
        <p:spPr>
          <a:xfrm>
            <a:off x="3048000" y="3352800"/>
            <a:ext cx="32797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Massachusetts</a:t>
            </a:r>
            <a:r>
              <a:rPr sz="2400" spc="-85" dirty="0">
                <a:latin typeface="Carlito"/>
                <a:cs typeface="Carlito"/>
              </a:rPr>
              <a:t> </a:t>
            </a:r>
            <a:r>
              <a:rPr sz="2400" spc="-5" dirty="0">
                <a:latin typeface="Carlito"/>
                <a:cs typeface="Carlito"/>
              </a:rPr>
              <a:t>Fidelity</a:t>
            </a:r>
            <a:endParaRPr sz="2400" dirty="0">
              <a:latin typeface="Carlito"/>
              <a:cs typeface="Carlito"/>
            </a:endParaRPr>
          </a:p>
        </p:txBody>
      </p:sp>
      <p:sp>
        <p:nvSpPr>
          <p:cNvPr id="7" name="object 7"/>
          <p:cNvSpPr/>
          <p:nvPr/>
        </p:nvSpPr>
        <p:spPr>
          <a:xfrm>
            <a:off x="3366396" y="485788"/>
            <a:ext cx="2456839" cy="1072065"/>
          </a:xfrm>
          <a:prstGeom prst="rect">
            <a:avLst/>
          </a:prstGeom>
          <a:blipFill>
            <a:blip r:embed="rId2" cstate="print"/>
            <a:stretch>
              <a:fillRect/>
            </a:stretch>
          </a:blipFill>
        </p:spPr>
        <p:txBody>
          <a:bodyPr wrap="square" lIns="0" tIns="0" rIns="0" bIns="0" rtlCol="0"/>
          <a:lstStyle/>
          <a:p>
            <a:endParaRPr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46</a:t>
            </a:r>
            <a:endParaRP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aphicFrame>
        <p:nvGraphicFramePr>
          <p:cNvPr id="6" name="object 6"/>
          <p:cNvGraphicFramePr>
            <a:graphicFrameLocks noGrp="1"/>
          </p:cNvGraphicFramePr>
          <p:nvPr>
            <p:extLst>
              <p:ext uri="{D42A27DB-BD31-4B8C-83A1-F6EECF244321}">
                <p14:modId xmlns:p14="http://schemas.microsoft.com/office/powerpoint/2010/main" val="2369851199"/>
              </p:ext>
            </p:extLst>
          </p:nvPr>
        </p:nvGraphicFramePr>
        <p:xfrm>
          <a:off x="1254123" y="2538774"/>
          <a:ext cx="6635753" cy="2964073"/>
        </p:xfrm>
        <a:graphic>
          <a:graphicData uri="http://schemas.openxmlformats.org/drawingml/2006/table">
            <a:tbl>
              <a:tblPr firstRow="1" bandRow="1">
                <a:tableStyleId>{2D5ABB26-0587-4C30-8999-92F81FD0307C}</a:tableStyleId>
              </a:tblPr>
              <a:tblGrid>
                <a:gridCol w="2552710"/>
                <a:gridCol w="2083318"/>
                <a:gridCol w="1999725"/>
              </a:tblGrid>
              <a:tr h="489849">
                <a:tc>
                  <a:txBody>
                    <a:bodyPr/>
                    <a:lstStyle/>
                    <a:p>
                      <a:pPr marL="774700">
                        <a:lnSpc>
                          <a:spcPct val="100000"/>
                        </a:lnSpc>
                        <a:spcBef>
                          <a:spcPts val="645"/>
                        </a:spcBef>
                      </a:pPr>
                      <a:r>
                        <a:rPr sz="2000" b="1" spc="-5" dirty="0">
                          <a:solidFill>
                            <a:srgbClr val="FFFFFF"/>
                          </a:solidFill>
                          <a:latin typeface="Carlito"/>
                          <a:cs typeface="Carlito"/>
                        </a:rPr>
                        <a:t>Type of</a:t>
                      </a:r>
                      <a:r>
                        <a:rPr sz="2000" b="1" spc="-20" dirty="0">
                          <a:solidFill>
                            <a:srgbClr val="FFFFFF"/>
                          </a:solidFill>
                          <a:latin typeface="Carlito"/>
                          <a:cs typeface="Carlito"/>
                        </a:rPr>
                        <a:t> </a:t>
                      </a:r>
                      <a:r>
                        <a:rPr sz="2000" b="1" dirty="0">
                          <a:solidFill>
                            <a:srgbClr val="FFFFFF"/>
                          </a:solidFill>
                          <a:latin typeface="Carlito"/>
                          <a:cs typeface="Carlito"/>
                        </a:rPr>
                        <a:t>Meeting</a:t>
                      </a:r>
                      <a:endParaRPr sz="2000" dirty="0">
                        <a:latin typeface="Carlito"/>
                        <a:cs typeface="Carlito"/>
                      </a:endParaRPr>
                    </a:p>
                  </a:txBody>
                  <a:tcPr marL="0" marR="0" marT="819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645"/>
                        </a:spcBef>
                      </a:pPr>
                      <a:r>
                        <a:rPr sz="2000" b="1" spc="-5" dirty="0">
                          <a:solidFill>
                            <a:srgbClr val="FFFFFF"/>
                          </a:solidFill>
                          <a:latin typeface="Carlito"/>
                          <a:cs typeface="Carlito"/>
                        </a:rPr>
                        <a:t>Percent</a:t>
                      </a:r>
                      <a:endParaRPr sz="2000" dirty="0">
                        <a:latin typeface="Carlito"/>
                        <a:cs typeface="Carlito"/>
                      </a:endParaRPr>
                    </a:p>
                  </a:txBody>
                  <a:tcPr marL="0" marR="0" marT="81915"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645"/>
                        </a:spcBef>
                      </a:pPr>
                      <a:r>
                        <a:rPr lang="en-US" sz="2000" b="1" i="0" baseline="0" dirty="0" smtClean="0">
                          <a:solidFill>
                            <a:schemeClr val="bg1"/>
                          </a:solidFill>
                          <a:latin typeface="Carlito"/>
                          <a:cs typeface="Carlito"/>
                        </a:rPr>
                        <a:t>N </a:t>
                      </a:r>
                      <a:endParaRPr sz="2000" b="1" i="0" baseline="0" dirty="0">
                        <a:solidFill>
                          <a:schemeClr val="bg1"/>
                        </a:solidFill>
                        <a:latin typeface="Carlito"/>
                        <a:cs typeface="Carlito"/>
                      </a:endParaRPr>
                    </a:p>
                  </a:txBody>
                  <a:tcPr marL="0" marR="0" marT="81915" marB="0">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3A2154"/>
                    </a:solidFill>
                  </a:tcPr>
                </a:tc>
              </a:tr>
              <a:tr h="489844">
                <a:tc>
                  <a:txBody>
                    <a:bodyPr/>
                    <a:lstStyle/>
                    <a:p>
                      <a:pPr marL="85090">
                        <a:lnSpc>
                          <a:spcPct val="100000"/>
                        </a:lnSpc>
                        <a:spcBef>
                          <a:spcPts val="770"/>
                        </a:spcBef>
                      </a:pPr>
                      <a:r>
                        <a:rPr sz="1800" spc="-5" dirty="0">
                          <a:latin typeface="Carlito"/>
                          <a:cs typeface="Carlito"/>
                        </a:rPr>
                        <a:t>Initial Team/Planning</a:t>
                      </a:r>
                      <a:r>
                        <a:rPr sz="1800" spc="-25" dirty="0">
                          <a:latin typeface="Carlito"/>
                          <a:cs typeface="Carlito"/>
                        </a:rPr>
                        <a:t> </a:t>
                      </a:r>
                      <a:r>
                        <a:rPr sz="1800" spc="-5" dirty="0" smtClean="0">
                          <a:latin typeface="Carlito"/>
                          <a:cs typeface="Carlito"/>
                        </a:rPr>
                        <a:t>Meeting</a:t>
                      </a:r>
                      <a:endParaRPr sz="1800" dirty="0">
                        <a:latin typeface="Carlito"/>
                        <a:cs typeface="Carlito"/>
                      </a:endParaRPr>
                    </a:p>
                  </a:txBody>
                  <a:tcPr marL="0" marR="0" marT="977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770"/>
                        </a:spcBef>
                      </a:pPr>
                      <a:r>
                        <a:rPr sz="1800" spc="-5" dirty="0" smtClean="0">
                          <a:latin typeface="Carlito"/>
                          <a:cs typeface="Carlito"/>
                        </a:rPr>
                        <a:t>1</a:t>
                      </a:r>
                      <a:r>
                        <a:rPr lang="en-US" sz="1800" spc="-5" dirty="0" smtClean="0">
                          <a:latin typeface="Carlito"/>
                          <a:cs typeface="Carlito"/>
                        </a:rPr>
                        <a:t>2</a:t>
                      </a:r>
                      <a:r>
                        <a:rPr sz="1800" spc="-5" dirty="0" smtClean="0">
                          <a:latin typeface="Carlito"/>
                          <a:cs typeface="Carlito"/>
                        </a:rPr>
                        <a:t>%</a:t>
                      </a:r>
                      <a:endParaRPr sz="1800" dirty="0">
                        <a:latin typeface="Carlito"/>
                        <a:cs typeface="Carlito"/>
                      </a:endParaRPr>
                    </a:p>
                  </a:txBody>
                  <a:tcPr marL="0" marR="0" marT="9779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770"/>
                        </a:spcBef>
                      </a:pPr>
                      <a:r>
                        <a:rPr lang="en-US" sz="1800" b="0" i="0" baseline="0" dirty="0" smtClean="0">
                          <a:solidFill>
                            <a:schemeClr val="tx1"/>
                          </a:solidFill>
                          <a:latin typeface="Carlito"/>
                          <a:cs typeface="Carlito"/>
                        </a:rPr>
                        <a:t>80</a:t>
                      </a:r>
                      <a:endParaRPr sz="1800" b="0" i="0" baseline="0" dirty="0">
                        <a:solidFill>
                          <a:schemeClr val="tx1"/>
                        </a:solidFill>
                        <a:latin typeface="Carlito"/>
                        <a:cs typeface="Carlito"/>
                      </a:endParaRPr>
                    </a:p>
                  </a:txBody>
                  <a:tcPr marL="0" marR="0" marT="97790" marB="0">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8CFE6"/>
                    </a:solidFill>
                  </a:tcPr>
                </a:tc>
              </a:tr>
              <a:tr h="489849">
                <a:tc>
                  <a:txBody>
                    <a:bodyPr/>
                    <a:lstStyle/>
                    <a:p>
                      <a:pPr marL="85090">
                        <a:lnSpc>
                          <a:spcPct val="100000"/>
                        </a:lnSpc>
                        <a:spcBef>
                          <a:spcPts val="770"/>
                        </a:spcBef>
                      </a:pPr>
                      <a:r>
                        <a:rPr sz="1800" spc="-5" dirty="0">
                          <a:latin typeface="Carlito"/>
                          <a:cs typeface="Carlito"/>
                        </a:rPr>
                        <a:t>Follow-up</a:t>
                      </a:r>
                      <a:r>
                        <a:rPr sz="1800" spc="-10" dirty="0">
                          <a:latin typeface="Carlito"/>
                          <a:cs typeface="Carlito"/>
                        </a:rPr>
                        <a:t> </a:t>
                      </a:r>
                      <a:r>
                        <a:rPr sz="1800" spc="-5" dirty="0">
                          <a:latin typeface="Carlito"/>
                          <a:cs typeface="Carlito"/>
                        </a:rPr>
                        <a:t>Meeting</a:t>
                      </a:r>
                      <a:endParaRPr sz="1800" dirty="0">
                        <a:latin typeface="Carlito"/>
                        <a:cs typeface="Carlito"/>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770"/>
                        </a:spcBef>
                      </a:pPr>
                      <a:r>
                        <a:rPr lang="en-US" sz="1800" spc="-5" dirty="0" smtClean="0">
                          <a:latin typeface="Carlito"/>
                          <a:cs typeface="Carlito"/>
                        </a:rPr>
                        <a:t>82</a:t>
                      </a:r>
                      <a:r>
                        <a:rPr sz="1800" spc="-5" dirty="0" smtClean="0">
                          <a:latin typeface="Carlito"/>
                          <a:cs typeface="Carlito"/>
                        </a:rPr>
                        <a:t>%</a:t>
                      </a:r>
                      <a:endParaRPr sz="1800" dirty="0">
                        <a:latin typeface="Carlito"/>
                        <a:cs typeface="Carlito"/>
                      </a:endParaRPr>
                    </a:p>
                  </a:txBody>
                  <a:tcPr marL="0" marR="0" marT="9779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770"/>
                        </a:spcBef>
                      </a:pPr>
                      <a:r>
                        <a:rPr lang="en-US" sz="1800" b="0" i="0" baseline="0" dirty="0" smtClean="0">
                          <a:solidFill>
                            <a:schemeClr val="tx1"/>
                          </a:solidFill>
                          <a:latin typeface="Carlito"/>
                          <a:cs typeface="Carlito"/>
                        </a:rPr>
                        <a:t>529</a:t>
                      </a:r>
                      <a:endParaRPr sz="1800" b="0" i="0" baseline="0" dirty="0">
                        <a:solidFill>
                          <a:schemeClr val="tx1"/>
                        </a:solidFill>
                        <a:latin typeface="Carlito"/>
                        <a:cs typeface="Carlito"/>
                      </a:endParaRPr>
                    </a:p>
                  </a:txBody>
                  <a:tcPr marL="0" marR="0" marT="9779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DE8F2"/>
                    </a:solidFill>
                  </a:tcPr>
                </a:tc>
              </a:tr>
              <a:tr h="489849">
                <a:tc>
                  <a:txBody>
                    <a:bodyPr/>
                    <a:lstStyle/>
                    <a:p>
                      <a:pPr marL="85090">
                        <a:lnSpc>
                          <a:spcPct val="100000"/>
                        </a:lnSpc>
                        <a:spcBef>
                          <a:spcPts val="770"/>
                        </a:spcBef>
                      </a:pPr>
                      <a:r>
                        <a:rPr lang="en-US" sz="1800" spc="-5" dirty="0" smtClean="0">
                          <a:latin typeface="Carlito"/>
                          <a:cs typeface="Carlito"/>
                        </a:rPr>
                        <a:t>Transitional/</a:t>
                      </a:r>
                      <a:r>
                        <a:rPr sz="1800" spc="-5" dirty="0" smtClean="0">
                          <a:latin typeface="Carlito"/>
                          <a:cs typeface="Carlito"/>
                        </a:rPr>
                        <a:t>Discharge</a:t>
                      </a:r>
                      <a:r>
                        <a:rPr sz="1800" spc="-10" dirty="0" smtClean="0">
                          <a:latin typeface="Carlito"/>
                          <a:cs typeface="Carlito"/>
                        </a:rPr>
                        <a:t> </a:t>
                      </a:r>
                      <a:r>
                        <a:rPr sz="1800" spc="-5" dirty="0">
                          <a:latin typeface="Carlito"/>
                          <a:cs typeface="Carlito"/>
                        </a:rPr>
                        <a:t>Meeting</a:t>
                      </a:r>
                      <a:endParaRPr sz="1800" dirty="0">
                        <a:latin typeface="Carlito"/>
                        <a:cs typeface="Carlito"/>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770"/>
                        </a:spcBef>
                      </a:pPr>
                      <a:r>
                        <a:rPr lang="en-US" sz="1800" spc="-5" dirty="0" smtClean="0">
                          <a:latin typeface="Carlito"/>
                          <a:cs typeface="Carlito"/>
                        </a:rPr>
                        <a:t>6</a:t>
                      </a:r>
                      <a:r>
                        <a:rPr sz="1800" spc="-5" dirty="0" smtClean="0">
                          <a:latin typeface="Carlito"/>
                          <a:cs typeface="Carlito"/>
                        </a:rPr>
                        <a:t>%</a:t>
                      </a:r>
                      <a:endParaRPr sz="1800" dirty="0">
                        <a:latin typeface="Carlito"/>
                        <a:cs typeface="Carlito"/>
                      </a:endParaRPr>
                    </a:p>
                  </a:txBody>
                  <a:tcPr marL="0" marR="0" marT="9779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770"/>
                        </a:spcBef>
                      </a:pPr>
                      <a:r>
                        <a:rPr lang="en-US" sz="1800" b="0" i="0" baseline="0" dirty="0" smtClean="0">
                          <a:solidFill>
                            <a:schemeClr val="tx1"/>
                          </a:solidFill>
                          <a:latin typeface="Carlito"/>
                          <a:cs typeface="Carlito"/>
                        </a:rPr>
                        <a:t>37</a:t>
                      </a:r>
                      <a:endParaRPr sz="1800" b="0" i="0" baseline="0" dirty="0">
                        <a:solidFill>
                          <a:schemeClr val="tx1"/>
                        </a:solidFill>
                        <a:latin typeface="Carlito"/>
                        <a:cs typeface="Carlito"/>
                      </a:endParaRPr>
                    </a:p>
                  </a:txBody>
                  <a:tcPr marL="0" marR="0" marT="9779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8CFE6"/>
                    </a:solidFill>
                  </a:tcPr>
                </a:tc>
              </a:tr>
              <a:tr h="489849">
                <a:tc>
                  <a:txBody>
                    <a:bodyPr/>
                    <a:lstStyle/>
                    <a:p>
                      <a:pPr marL="85090">
                        <a:lnSpc>
                          <a:spcPct val="100000"/>
                        </a:lnSpc>
                        <a:spcBef>
                          <a:spcPts val="770"/>
                        </a:spcBef>
                      </a:pPr>
                      <a:r>
                        <a:rPr sz="1800" spc="-5" dirty="0">
                          <a:latin typeface="Carlito"/>
                          <a:cs typeface="Carlito"/>
                        </a:rPr>
                        <a:t>Other</a:t>
                      </a:r>
                      <a:endParaRPr sz="1800" dirty="0">
                        <a:latin typeface="Carlito"/>
                        <a:cs typeface="Carlito"/>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770"/>
                        </a:spcBef>
                      </a:pPr>
                      <a:r>
                        <a:rPr lang="en-US" sz="1800" spc="-5" dirty="0" smtClean="0">
                          <a:latin typeface="Carlito"/>
                          <a:cs typeface="Carlito"/>
                        </a:rPr>
                        <a:t>&gt;</a:t>
                      </a:r>
                      <a:r>
                        <a:rPr sz="1800" spc="-5" dirty="0" smtClean="0">
                          <a:latin typeface="Carlito"/>
                          <a:cs typeface="Carlito"/>
                        </a:rPr>
                        <a:t>1</a:t>
                      </a:r>
                      <a:r>
                        <a:rPr sz="1800" spc="-5" dirty="0">
                          <a:latin typeface="Carlito"/>
                          <a:cs typeface="Carlito"/>
                        </a:rPr>
                        <a:t>%</a:t>
                      </a:r>
                      <a:endParaRPr sz="1800" dirty="0">
                        <a:latin typeface="Carlito"/>
                        <a:cs typeface="Carlito"/>
                      </a:endParaRPr>
                    </a:p>
                  </a:txBody>
                  <a:tcPr marL="0" marR="0" marT="9779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770"/>
                        </a:spcBef>
                      </a:pPr>
                      <a:r>
                        <a:rPr lang="en-US" sz="1800" b="0" i="0" baseline="0" dirty="0" smtClean="0">
                          <a:solidFill>
                            <a:schemeClr val="tx1"/>
                          </a:solidFill>
                          <a:latin typeface="Carlito"/>
                          <a:cs typeface="Carlito"/>
                        </a:rPr>
                        <a:t>2</a:t>
                      </a:r>
                      <a:endParaRPr sz="1800" b="0" i="0" baseline="0" dirty="0">
                        <a:solidFill>
                          <a:schemeClr val="tx1"/>
                        </a:solidFill>
                        <a:latin typeface="Carlito"/>
                        <a:cs typeface="Carlito"/>
                      </a:endParaRPr>
                    </a:p>
                  </a:txBody>
                  <a:tcPr marL="0" marR="0" marT="97790" marB="0">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EDE8F2"/>
                    </a:solidFill>
                  </a:tcPr>
                </a:tc>
              </a:tr>
            </a:tbl>
          </a:graphicData>
        </a:graphic>
      </p:graphicFrame>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47</a:t>
            </a:r>
            <a:endParaRPr dirty="0"/>
          </a:p>
        </p:txBody>
      </p:sp>
      <p:sp>
        <p:nvSpPr>
          <p:cNvPr id="7" name="object 7"/>
          <p:cNvSpPr txBox="1">
            <a:spLocks noGrp="1"/>
          </p:cNvSpPr>
          <p:nvPr>
            <p:ph type="title"/>
          </p:nvPr>
        </p:nvSpPr>
        <p:spPr>
          <a:xfrm>
            <a:off x="114300" y="-50288"/>
            <a:ext cx="8915400" cy="1505970"/>
          </a:xfrm>
          <a:prstGeom prst="rect">
            <a:avLst/>
          </a:prstGeom>
        </p:spPr>
        <p:txBody>
          <a:bodyPr vert="horz" wrap="square" lIns="0" tIns="297605" rIns="0" bIns="0" rtlCol="0">
            <a:spAutoFit/>
          </a:bodyPr>
          <a:lstStyle/>
          <a:p>
            <a:pPr marL="1332865" marR="5080" indent="-610870">
              <a:lnSpc>
                <a:spcPts val="4720"/>
              </a:lnSpc>
              <a:spcBef>
                <a:spcPts val="280"/>
              </a:spcBef>
            </a:pPr>
            <a:r>
              <a:rPr dirty="0"/>
              <a:t>The </a:t>
            </a:r>
            <a:r>
              <a:rPr spc="-5" dirty="0"/>
              <a:t>majority </a:t>
            </a:r>
            <a:r>
              <a:rPr dirty="0"/>
              <a:t>of TOMs </a:t>
            </a:r>
            <a:r>
              <a:rPr spc="-5" dirty="0"/>
              <a:t>were</a:t>
            </a:r>
            <a:r>
              <a:rPr spc="-90" dirty="0"/>
              <a:t> </a:t>
            </a:r>
            <a:r>
              <a:rPr lang="en-US" dirty="0" smtClean="0"/>
              <a:t>completed</a:t>
            </a:r>
            <a:r>
              <a:rPr dirty="0" smtClean="0"/>
              <a:t> during </a:t>
            </a:r>
            <a:r>
              <a:rPr dirty="0"/>
              <a:t>Follow-Up</a:t>
            </a:r>
            <a:r>
              <a:rPr spc="-30" dirty="0"/>
              <a:t> </a:t>
            </a:r>
            <a:r>
              <a:rPr spc="-5" dirty="0"/>
              <a:t>meetings</a:t>
            </a:r>
            <a:endParaRPr dirty="0"/>
          </a:p>
        </p:txBody>
      </p:sp>
      <p:sp>
        <p:nvSpPr>
          <p:cNvPr id="5" name="TextBox 4"/>
          <p:cNvSpPr txBox="1"/>
          <p:nvPr/>
        </p:nvSpPr>
        <p:spPr>
          <a:xfrm>
            <a:off x="1254123" y="1981200"/>
            <a:ext cx="5410200" cy="369332"/>
          </a:xfrm>
          <a:prstGeom prst="rect">
            <a:avLst/>
          </a:prstGeom>
          <a:noFill/>
        </p:spPr>
        <p:txBody>
          <a:bodyPr wrap="square" rtlCol="0">
            <a:spAutoFit/>
          </a:bodyPr>
          <a:lstStyle/>
          <a:p>
            <a:r>
              <a:rPr lang="en-US" dirty="0" smtClean="0"/>
              <a:t>Total Meetings Observed: 647</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2686695" y="477710"/>
            <a:ext cx="5695305" cy="695960"/>
          </a:xfrm>
          <a:prstGeom prst="rect">
            <a:avLst/>
          </a:prstGeom>
        </p:spPr>
        <p:txBody>
          <a:bodyPr vert="horz" wrap="square" lIns="0" tIns="12700" rIns="0" bIns="0" rtlCol="0">
            <a:spAutoFit/>
          </a:bodyPr>
          <a:lstStyle/>
          <a:p>
            <a:pPr marL="12700">
              <a:lnSpc>
                <a:spcPct val="100000"/>
              </a:lnSpc>
              <a:spcBef>
                <a:spcPts val="100"/>
              </a:spcBef>
            </a:pPr>
            <a:r>
              <a:rPr sz="4400" spc="-5" dirty="0"/>
              <a:t>Scores by</a:t>
            </a:r>
            <a:r>
              <a:rPr sz="4400" spc="-90" dirty="0"/>
              <a:t> </a:t>
            </a:r>
            <a:r>
              <a:rPr sz="4400" spc="-5" dirty="0"/>
              <a:t>Subscale</a:t>
            </a:r>
            <a:endParaRPr sz="4400" dirty="0"/>
          </a:p>
        </p:txBody>
      </p:sp>
      <p:graphicFrame>
        <p:nvGraphicFramePr>
          <p:cNvPr id="7" name="object 7"/>
          <p:cNvGraphicFramePr>
            <a:graphicFrameLocks noGrp="1"/>
          </p:cNvGraphicFramePr>
          <p:nvPr>
            <p:extLst>
              <p:ext uri="{D42A27DB-BD31-4B8C-83A1-F6EECF244321}">
                <p14:modId xmlns:p14="http://schemas.microsoft.com/office/powerpoint/2010/main" val="3929127109"/>
              </p:ext>
            </p:extLst>
          </p:nvPr>
        </p:nvGraphicFramePr>
        <p:xfrm>
          <a:off x="326622" y="1679706"/>
          <a:ext cx="8464551" cy="3827300"/>
        </p:xfrm>
        <a:graphic>
          <a:graphicData uri="http://schemas.openxmlformats.org/drawingml/2006/table">
            <a:tbl>
              <a:tblPr firstRow="1" bandRow="1">
                <a:tableStyleId>{2D5ABB26-0587-4C30-8999-92F81FD0307C}</a:tableStyleId>
              </a:tblPr>
              <a:tblGrid>
                <a:gridCol w="3740151"/>
                <a:gridCol w="2514600"/>
                <a:gridCol w="2209800"/>
              </a:tblGrid>
              <a:tr h="397924">
                <a:tc>
                  <a:txBody>
                    <a:bodyPr/>
                    <a:lstStyle/>
                    <a:p>
                      <a:pPr marL="805180">
                        <a:lnSpc>
                          <a:spcPct val="100000"/>
                        </a:lnSpc>
                        <a:spcBef>
                          <a:spcPts val="405"/>
                        </a:spcBef>
                      </a:pPr>
                      <a:r>
                        <a:rPr sz="1800" b="1" spc="-5" dirty="0">
                          <a:solidFill>
                            <a:srgbClr val="FFFFFF"/>
                          </a:solidFill>
                          <a:latin typeface="Carlito"/>
                          <a:cs typeface="Carlito"/>
                        </a:rPr>
                        <a:t>TOM 2.0</a:t>
                      </a:r>
                      <a:r>
                        <a:rPr sz="1800" b="1" spc="-15" dirty="0">
                          <a:solidFill>
                            <a:srgbClr val="FFFFFF"/>
                          </a:solidFill>
                          <a:latin typeface="Carlito"/>
                          <a:cs typeface="Carlito"/>
                        </a:rPr>
                        <a:t> </a:t>
                      </a:r>
                      <a:r>
                        <a:rPr sz="1800" b="1" spc="-5" dirty="0">
                          <a:solidFill>
                            <a:srgbClr val="FFFFFF"/>
                          </a:solidFill>
                          <a:latin typeface="Carlito"/>
                          <a:cs typeface="Carlito"/>
                        </a:rPr>
                        <a:t>Subscale</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405"/>
                        </a:spcBef>
                      </a:pPr>
                      <a:r>
                        <a:rPr sz="1800" b="1" spc="-5" dirty="0">
                          <a:solidFill>
                            <a:srgbClr val="FFFFFF"/>
                          </a:solidFill>
                          <a:latin typeface="Carlito"/>
                          <a:cs typeface="Carlito"/>
                        </a:rPr>
                        <a:t>Overall</a:t>
                      </a:r>
                      <a:r>
                        <a:rPr sz="1800" b="1" spc="-25" dirty="0">
                          <a:solidFill>
                            <a:srgbClr val="FFFFFF"/>
                          </a:solidFill>
                          <a:latin typeface="Carlito"/>
                          <a:cs typeface="Carlito"/>
                        </a:rPr>
                        <a:t> </a:t>
                      </a:r>
                      <a:r>
                        <a:rPr sz="1800" b="1" spc="-5" dirty="0">
                          <a:solidFill>
                            <a:srgbClr val="FFFFFF"/>
                          </a:solidFill>
                          <a:latin typeface="Carlito"/>
                          <a:cs typeface="Carlito"/>
                        </a:rPr>
                        <a:t>Score</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405"/>
                        </a:spcBef>
                      </a:pPr>
                      <a:r>
                        <a:rPr sz="1800" b="1" spc="-5" dirty="0">
                          <a:solidFill>
                            <a:srgbClr val="FFFFFF"/>
                          </a:solidFill>
                          <a:latin typeface="Carlito"/>
                          <a:cs typeface="Carlito"/>
                        </a:rPr>
                        <a:t>Key</a:t>
                      </a:r>
                      <a:r>
                        <a:rPr sz="1800" b="1" spc="-25" dirty="0">
                          <a:solidFill>
                            <a:srgbClr val="FFFFFF"/>
                          </a:solidFill>
                          <a:latin typeface="Carlito"/>
                          <a:cs typeface="Carlito"/>
                        </a:rPr>
                        <a:t> </a:t>
                      </a:r>
                      <a:r>
                        <a:rPr sz="1800" b="1" spc="-5" dirty="0">
                          <a:solidFill>
                            <a:srgbClr val="FFFFFF"/>
                          </a:solidFill>
                          <a:latin typeface="Carlito"/>
                          <a:cs typeface="Carlito"/>
                        </a:rPr>
                        <a:t>Element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r>
              <a:tr h="397924">
                <a:tc>
                  <a:txBody>
                    <a:bodyPr/>
                    <a:lstStyle/>
                    <a:p>
                      <a:pPr marL="85090">
                        <a:lnSpc>
                          <a:spcPct val="100000"/>
                        </a:lnSpc>
                        <a:spcBef>
                          <a:spcPts val="405"/>
                        </a:spcBef>
                      </a:pPr>
                      <a:r>
                        <a:rPr sz="1800" spc="-5" dirty="0">
                          <a:latin typeface="Carlito"/>
                          <a:cs typeface="Carlito"/>
                        </a:rPr>
                        <a:t>1. Full Meeting</a:t>
                      </a:r>
                      <a:r>
                        <a:rPr sz="1800" spc="-25" dirty="0">
                          <a:latin typeface="Carlito"/>
                          <a:cs typeface="Carlito"/>
                        </a:rPr>
                        <a:t> </a:t>
                      </a:r>
                      <a:r>
                        <a:rPr sz="1800" spc="-5" dirty="0">
                          <a:latin typeface="Carlito"/>
                          <a:cs typeface="Carlito"/>
                        </a:rPr>
                        <a:t>Attendance</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405"/>
                        </a:spcBef>
                      </a:pPr>
                      <a:r>
                        <a:rPr sz="1800" spc="-5" dirty="0" smtClean="0">
                          <a:latin typeface="Carlito"/>
                          <a:cs typeface="Carlito"/>
                        </a:rPr>
                        <a:t>6</a:t>
                      </a:r>
                      <a:r>
                        <a:rPr lang="en-US" sz="1800" spc="-5" dirty="0" smtClean="0">
                          <a:latin typeface="Carlito"/>
                          <a:cs typeface="Carlito"/>
                        </a:rPr>
                        <a:t>8</a:t>
                      </a:r>
                      <a:r>
                        <a:rPr sz="1800" spc="-5" dirty="0" smtClean="0">
                          <a:latin typeface="Carlito"/>
                          <a:cs typeface="Carlito"/>
                        </a:rPr>
                        <a:t>.</a:t>
                      </a:r>
                      <a:r>
                        <a:rPr lang="en-US" sz="1800" spc="-5" dirty="0" smtClean="0">
                          <a:latin typeface="Carlito"/>
                          <a:cs typeface="Carlito"/>
                        </a:rPr>
                        <a:t>6</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1C1"/>
                    </a:solidFill>
                  </a:tcPr>
                </a:tc>
                <a:tc>
                  <a:txBody>
                    <a:bodyPr/>
                    <a:lstStyle/>
                    <a:p>
                      <a:pPr algn="ctr">
                        <a:lnSpc>
                          <a:spcPct val="100000"/>
                        </a:lnSpc>
                        <a:spcBef>
                          <a:spcPts val="405"/>
                        </a:spcBef>
                      </a:pPr>
                      <a:r>
                        <a:rPr sz="1800" i="1" spc="-5" dirty="0">
                          <a:latin typeface="Carlito"/>
                          <a:cs typeface="Carlito"/>
                        </a:rPr>
                        <a:t>N/A</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r>
              <a:tr h="397934">
                <a:tc>
                  <a:txBody>
                    <a:bodyPr/>
                    <a:lstStyle/>
                    <a:p>
                      <a:pPr marL="85090">
                        <a:lnSpc>
                          <a:spcPct val="100000"/>
                        </a:lnSpc>
                        <a:spcBef>
                          <a:spcPts val="405"/>
                        </a:spcBef>
                      </a:pPr>
                      <a:r>
                        <a:rPr sz="1800" spc="-5" dirty="0">
                          <a:latin typeface="Carlito"/>
                          <a:cs typeface="Carlito"/>
                        </a:rPr>
                        <a:t>2. Effective</a:t>
                      </a:r>
                      <a:r>
                        <a:rPr sz="1800" spc="-15" dirty="0">
                          <a:latin typeface="Carlito"/>
                          <a:cs typeface="Carlito"/>
                        </a:rPr>
                        <a:t> </a:t>
                      </a:r>
                      <a:r>
                        <a:rPr sz="1800" spc="-5" dirty="0">
                          <a:latin typeface="Carlito"/>
                          <a:cs typeface="Carlito"/>
                        </a:rPr>
                        <a:t>Teamwork</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9</a:t>
                      </a:r>
                      <a:r>
                        <a:rPr lang="en-US" sz="1800" spc="-5" dirty="0" smtClean="0">
                          <a:latin typeface="Carlito"/>
                          <a:cs typeface="Carlito"/>
                        </a:rPr>
                        <a:t>6</a:t>
                      </a:r>
                      <a:r>
                        <a:rPr sz="1800" spc="-5" dirty="0" smtClean="0">
                          <a:latin typeface="Carlito"/>
                          <a:cs typeface="Carlito"/>
                        </a:rPr>
                        <a:t>.</a:t>
                      </a:r>
                      <a:r>
                        <a:rPr lang="en-US" sz="1800" spc="-5" dirty="0" smtClean="0">
                          <a:latin typeface="Carlito"/>
                          <a:cs typeface="Carlito"/>
                        </a:rPr>
                        <a:t>4</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9</a:t>
                      </a:r>
                      <a:r>
                        <a:rPr lang="en-US" sz="1800" spc="-5" dirty="0" smtClean="0">
                          <a:latin typeface="Carlito"/>
                          <a:cs typeface="Carlito"/>
                        </a:rPr>
                        <a:t>6.4</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97924">
                <a:tc>
                  <a:txBody>
                    <a:bodyPr/>
                    <a:lstStyle/>
                    <a:p>
                      <a:pPr marL="85090">
                        <a:lnSpc>
                          <a:spcPct val="100000"/>
                        </a:lnSpc>
                        <a:spcBef>
                          <a:spcPts val="405"/>
                        </a:spcBef>
                      </a:pPr>
                      <a:r>
                        <a:rPr sz="1800" spc="-5" dirty="0">
                          <a:latin typeface="Carlito"/>
                          <a:cs typeface="Carlito"/>
                        </a:rPr>
                        <a:t>3. Driven by Strengths </a:t>
                      </a:r>
                      <a:r>
                        <a:rPr sz="1800" dirty="0">
                          <a:latin typeface="Carlito"/>
                          <a:cs typeface="Carlito"/>
                        </a:rPr>
                        <a:t>&amp;</a:t>
                      </a:r>
                      <a:r>
                        <a:rPr sz="1800" spc="-55" dirty="0">
                          <a:latin typeface="Carlito"/>
                          <a:cs typeface="Carlito"/>
                        </a:rPr>
                        <a:t> </a:t>
                      </a:r>
                      <a:r>
                        <a:rPr sz="1800" spc="-5" dirty="0">
                          <a:latin typeface="Carlito"/>
                          <a:cs typeface="Carlito"/>
                        </a:rPr>
                        <a:t>Families</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9</a:t>
                      </a:r>
                      <a:r>
                        <a:rPr sz="1800" spc="-5" dirty="0" smtClean="0">
                          <a:latin typeface="Carlito"/>
                          <a:cs typeface="Carlito"/>
                        </a:rPr>
                        <a:t>.</a:t>
                      </a:r>
                      <a:r>
                        <a:rPr lang="en-US" sz="1800" spc="-5" dirty="0" smtClean="0">
                          <a:latin typeface="Carlito"/>
                          <a:cs typeface="Carlito"/>
                        </a:rPr>
                        <a:t>9</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9</a:t>
                      </a:r>
                      <a:r>
                        <a:rPr sz="1800" spc="-5" dirty="0" smtClean="0">
                          <a:latin typeface="Carlito"/>
                          <a:cs typeface="Carlito"/>
                        </a:rPr>
                        <a:t>.</a:t>
                      </a:r>
                      <a:r>
                        <a:rPr lang="en-US" sz="1800" spc="-5" dirty="0" smtClean="0">
                          <a:latin typeface="Carlito"/>
                          <a:cs typeface="Carlito"/>
                        </a:rPr>
                        <a:t>9</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97924">
                <a:tc>
                  <a:txBody>
                    <a:bodyPr/>
                    <a:lstStyle/>
                    <a:p>
                      <a:pPr marL="85090">
                        <a:lnSpc>
                          <a:spcPct val="100000"/>
                        </a:lnSpc>
                        <a:spcBef>
                          <a:spcPts val="405"/>
                        </a:spcBef>
                      </a:pPr>
                      <a:r>
                        <a:rPr sz="1800" spc="-5" dirty="0">
                          <a:latin typeface="Carlito"/>
                          <a:cs typeface="Carlito"/>
                        </a:rPr>
                        <a:t>4. Based on Priority</a:t>
                      </a:r>
                      <a:r>
                        <a:rPr sz="1800" spc="-25" dirty="0">
                          <a:latin typeface="Carlito"/>
                          <a:cs typeface="Carlito"/>
                        </a:rPr>
                        <a:t> </a:t>
                      </a:r>
                      <a:r>
                        <a:rPr sz="1800" spc="-5" dirty="0">
                          <a:latin typeface="Carlito"/>
                          <a:cs typeface="Carlito"/>
                        </a:rPr>
                        <a:t>Needs</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5</a:t>
                      </a:r>
                      <a:r>
                        <a:rPr sz="1800" spc="-5" dirty="0" smtClean="0">
                          <a:latin typeface="Carlito"/>
                          <a:cs typeface="Carlito"/>
                        </a:rPr>
                        <a:t>.</a:t>
                      </a:r>
                      <a:r>
                        <a:rPr lang="en-US" sz="1800" spc="-5" dirty="0" smtClean="0">
                          <a:latin typeface="Carlito"/>
                          <a:cs typeface="Carlito"/>
                        </a:rPr>
                        <a:t>9</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5</a:t>
                      </a:r>
                      <a:r>
                        <a:rPr sz="1800" spc="-5" dirty="0" smtClean="0">
                          <a:latin typeface="Carlito"/>
                          <a:cs typeface="Carlito"/>
                        </a:rPr>
                        <a:t>.</a:t>
                      </a:r>
                      <a:r>
                        <a:rPr lang="en-US" sz="1800" spc="-5" dirty="0" smtClean="0">
                          <a:latin typeface="Carlito"/>
                          <a:cs typeface="Carlito"/>
                        </a:rPr>
                        <a:t>9</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643898">
                <a:tc>
                  <a:txBody>
                    <a:bodyPr/>
                    <a:lstStyle/>
                    <a:p>
                      <a:pPr marL="85090" marR="306070">
                        <a:lnSpc>
                          <a:spcPct val="100699"/>
                        </a:lnSpc>
                        <a:spcBef>
                          <a:spcPts val="270"/>
                        </a:spcBef>
                      </a:pPr>
                      <a:r>
                        <a:rPr sz="1800" spc="-5" dirty="0">
                          <a:latin typeface="Carlito"/>
                          <a:cs typeface="Carlito"/>
                        </a:rPr>
                        <a:t>5. Use of Natural </a:t>
                      </a:r>
                      <a:r>
                        <a:rPr sz="1800" dirty="0">
                          <a:latin typeface="Carlito"/>
                          <a:cs typeface="Carlito"/>
                        </a:rPr>
                        <a:t>&amp; </a:t>
                      </a:r>
                      <a:r>
                        <a:rPr sz="1800" spc="-5" dirty="0">
                          <a:latin typeface="Carlito"/>
                          <a:cs typeface="Carlito"/>
                        </a:rPr>
                        <a:t>Community  Supports</a:t>
                      </a:r>
                      <a:endParaRPr sz="18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1375"/>
                        </a:spcBef>
                      </a:pPr>
                      <a:r>
                        <a:rPr lang="en-US" sz="1800" spc="-5" dirty="0" smtClean="0">
                          <a:latin typeface="Carlito"/>
                          <a:cs typeface="Carlito"/>
                        </a:rPr>
                        <a:t>76</a:t>
                      </a:r>
                      <a:r>
                        <a:rPr sz="1800" spc="-5" dirty="0" smtClean="0">
                          <a:latin typeface="Carlito"/>
                          <a:cs typeface="Carlito"/>
                        </a:rPr>
                        <a:t>.</a:t>
                      </a:r>
                      <a:r>
                        <a:rPr lang="en-US" sz="1800" spc="-5" dirty="0" smtClean="0">
                          <a:latin typeface="Carlito"/>
                          <a:cs typeface="Carlito"/>
                        </a:rPr>
                        <a:t>7</a:t>
                      </a:r>
                      <a:r>
                        <a:rPr sz="1800" spc="-5" dirty="0" smtClean="0">
                          <a:latin typeface="Carlito"/>
                          <a:cs typeface="Carlito"/>
                        </a:rPr>
                        <a:t>%</a:t>
                      </a:r>
                      <a:endParaRPr sz="1800" dirty="0">
                        <a:latin typeface="Carlito"/>
                        <a:cs typeface="Carlito"/>
                      </a:endParaRPr>
                    </a:p>
                  </a:txBody>
                  <a:tcPr marL="0" marR="0" marT="174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1C1"/>
                    </a:solidFill>
                  </a:tcPr>
                </a:tc>
                <a:tc>
                  <a:txBody>
                    <a:bodyPr/>
                    <a:lstStyle/>
                    <a:p>
                      <a:pPr algn="ctr">
                        <a:lnSpc>
                          <a:spcPct val="100000"/>
                        </a:lnSpc>
                        <a:spcBef>
                          <a:spcPts val="1375"/>
                        </a:spcBef>
                      </a:pPr>
                      <a:r>
                        <a:rPr lang="en-US" sz="1800" spc="-5" dirty="0" smtClean="0">
                          <a:latin typeface="Carlito"/>
                          <a:cs typeface="Carlito"/>
                        </a:rPr>
                        <a:t>76</a:t>
                      </a:r>
                      <a:r>
                        <a:rPr sz="1800" spc="-5" dirty="0" smtClean="0">
                          <a:latin typeface="Carlito"/>
                          <a:cs typeface="Carlito"/>
                        </a:rPr>
                        <a:t>.</a:t>
                      </a:r>
                      <a:r>
                        <a:rPr lang="en-US" sz="1800" spc="-5" dirty="0" smtClean="0">
                          <a:latin typeface="Carlito"/>
                          <a:cs typeface="Carlito"/>
                        </a:rPr>
                        <a:t>7</a:t>
                      </a:r>
                      <a:r>
                        <a:rPr sz="1800" spc="-5" dirty="0" smtClean="0">
                          <a:latin typeface="Carlito"/>
                          <a:cs typeface="Carlito"/>
                        </a:rPr>
                        <a:t>%</a:t>
                      </a:r>
                      <a:endParaRPr sz="1800" dirty="0">
                        <a:latin typeface="Carlito"/>
                        <a:cs typeface="Carlito"/>
                      </a:endParaRPr>
                    </a:p>
                  </a:txBody>
                  <a:tcPr marL="0" marR="0" marT="174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1C1"/>
                    </a:solidFill>
                  </a:tcPr>
                </a:tc>
              </a:tr>
              <a:tr h="397924">
                <a:tc>
                  <a:txBody>
                    <a:bodyPr/>
                    <a:lstStyle/>
                    <a:p>
                      <a:pPr marL="85090">
                        <a:lnSpc>
                          <a:spcPct val="100000"/>
                        </a:lnSpc>
                        <a:spcBef>
                          <a:spcPts val="405"/>
                        </a:spcBef>
                      </a:pPr>
                      <a:r>
                        <a:rPr sz="1800" spc="-5" dirty="0">
                          <a:latin typeface="Carlito"/>
                          <a:cs typeface="Carlito"/>
                        </a:rPr>
                        <a:t>6. Outcomes-Based</a:t>
                      </a:r>
                      <a:r>
                        <a:rPr sz="1800" spc="-20" dirty="0">
                          <a:latin typeface="Carlito"/>
                          <a:cs typeface="Carlito"/>
                        </a:rPr>
                        <a:t> </a:t>
                      </a:r>
                      <a:r>
                        <a:rPr sz="1800" spc="-5" dirty="0">
                          <a:latin typeface="Carlito"/>
                          <a:cs typeface="Carlito"/>
                        </a:rPr>
                        <a:t>Process</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7</a:t>
                      </a:r>
                      <a:r>
                        <a:rPr sz="1800" spc="-5" dirty="0" smtClean="0">
                          <a:latin typeface="Carlito"/>
                          <a:cs typeface="Carlito"/>
                        </a:rPr>
                        <a:t>.</a:t>
                      </a:r>
                      <a:r>
                        <a:rPr lang="en-US" sz="1800" spc="-5" dirty="0" smtClean="0">
                          <a:latin typeface="Carlito"/>
                          <a:cs typeface="Carlito"/>
                        </a:rPr>
                        <a:t>8</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9F4E9"/>
                    </a:solidFill>
                  </a:tcPr>
                </a:tc>
                <a:tc>
                  <a:txBody>
                    <a:bodyPr/>
                    <a:lstStyle/>
                    <a:p>
                      <a:pPr algn="ctr">
                        <a:lnSpc>
                          <a:spcPct val="100000"/>
                        </a:lnSpc>
                        <a:spcBef>
                          <a:spcPts val="405"/>
                        </a:spcBef>
                      </a:pPr>
                      <a:r>
                        <a:rPr sz="1800" spc="-5" dirty="0" smtClean="0">
                          <a:latin typeface="Carlito"/>
                          <a:cs typeface="Carlito"/>
                        </a:rPr>
                        <a:t>8</a:t>
                      </a:r>
                      <a:r>
                        <a:rPr lang="en-US" sz="1800" spc="-5" dirty="0" smtClean="0">
                          <a:latin typeface="Carlito"/>
                          <a:cs typeface="Carlito"/>
                        </a:rPr>
                        <a:t>7</a:t>
                      </a:r>
                      <a:r>
                        <a:rPr sz="1800" spc="-5" dirty="0" smtClean="0">
                          <a:latin typeface="Carlito"/>
                          <a:cs typeface="Carlito"/>
                        </a:rPr>
                        <a:t>.</a:t>
                      </a:r>
                      <a:r>
                        <a:rPr lang="en-US" sz="1800" spc="-5" dirty="0" smtClean="0">
                          <a:latin typeface="Carlito"/>
                          <a:cs typeface="Carlito"/>
                        </a:rPr>
                        <a:t>8</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9F4E9"/>
                    </a:solidFill>
                  </a:tcPr>
                </a:tc>
              </a:tr>
              <a:tr h="397924">
                <a:tc>
                  <a:txBody>
                    <a:bodyPr/>
                    <a:lstStyle/>
                    <a:p>
                      <a:pPr marL="85090">
                        <a:lnSpc>
                          <a:spcPct val="100000"/>
                        </a:lnSpc>
                        <a:spcBef>
                          <a:spcPts val="405"/>
                        </a:spcBef>
                      </a:pPr>
                      <a:r>
                        <a:rPr sz="1800" spc="-5" dirty="0">
                          <a:latin typeface="Carlito"/>
                          <a:cs typeface="Carlito"/>
                        </a:rPr>
                        <a:t>7. Skilled</a:t>
                      </a:r>
                      <a:r>
                        <a:rPr sz="1800" spc="-15" dirty="0">
                          <a:latin typeface="Carlito"/>
                          <a:cs typeface="Carlito"/>
                        </a:rPr>
                        <a:t> </a:t>
                      </a:r>
                      <a:r>
                        <a:rPr sz="1800" spc="-5" dirty="0">
                          <a:latin typeface="Carlito"/>
                          <a:cs typeface="Carlito"/>
                        </a:rPr>
                        <a:t>Facilitation</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405"/>
                        </a:spcBef>
                      </a:pPr>
                      <a:r>
                        <a:rPr sz="1800" spc="-5" dirty="0" smtClean="0">
                          <a:latin typeface="Carlito"/>
                          <a:cs typeface="Carlito"/>
                        </a:rPr>
                        <a:t>9</a:t>
                      </a:r>
                      <a:r>
                        <a:rPr lang="en-US" sz="1800" spc="-5" dirty="0" smtClean="0">
                          <a:latin typeface="Carlito"/>
                          <a:cs typeface="Carlito"/>
                        </a:rPr>
                        <a:t>2</a:t>
                      </a:r>
                      <a:r>
                        <a:rPr sz="1800" spc="-5" dirty="0" smtClean="0">
                          <a:latin typeface="Carlito"/>
                          <a:cs typeface="Carlito"/>
                        </a:rPr>
                        <a:t>.</a:t>
                      </a:r>
                      <a:r>
                        <a:rPr lang="en-US" sz="1800" spc="-5" dirty="0" smtClean="0">
                          <a:latin typeface="Carlito"/>
                          <a:cs typeface="Carlito"/>
                        </a:rPr>
                        <a:t>4</a:t>
                      </a:r>
                      <a:r>
                        <a:rPr sz="1800" spc="-5" dirty="0" smtClean="0">
                          <a:latin typeface="Carlito"/>
                          <a:cs typeface="Carlito"/>
                        </a:rPr>
                        <a:t>%</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1C1"/>
                    </a:solidFill>
                  </a:tcPr>
                </a:tc>
                <a:tc>
                  <a:txBody>
                    <a:bodyPr/>
                    <a:lstStyle/>
                    <a:p>
                      <a:pPr algn="ctr">
                        <a:lnSpc>
                          <a:spcPct val="100000"/>
                        </a:lnSpc>
                        <a:spcBef>
                          <a:spcPts val="405"/>
                        </a:spcBef>
                      </a:pPr>
                      <a:r>
                        <a:rPr sz="1800" i="1" spc="-5" dirty="0">
                          <a:latin typeface="Carlito"/>
                          <a:cs typeface="Carlito"/>
                        </a:rPr>
                        <a:t>N/A</a:t>
                      </a:r>
                      <a:endParaRPr sz="1800" dirty="0">
                        <a:latin typeface="Carlito"/>
                        <a:cs typeface="Carlito"/>
                      </a:endParaRPr>
                    </a:p>
                  </a:txBody>
                  <a:tcPr marL="0" marR="0" marT="514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97924">
                <a:tc>
                  <a:txBody>
                    <a:bodyPr/>
                    <a:lstStyle/>
                    <a:p>
                      <a:pPr marL="85090">
                        <a:lnSpc>
                          <a:spcPct val="100000"/>
                        </a:lnSpc>
                        <a:spcBef>
                          <a:spcPts val="285"/>
                        </a:spcBef>
                      </a:pPr>
                      <a:r>
                        <a:rPr sz="2000" b="1" spc="-5" dirty="0">
                          <a:latin typeface="Carlito"/>
                          <a:cs typeface="Carlito"/>
                        </a:rPr>
                        <a:t>Total TOM 2.0</a:t>
                      </a:r>
                      <a:r>
                        <a:rPr sz="2000" b="1" spc="-20" dirty="0">
                          <a:latin typeface="Carlito"/>
                          <a:cs typeface="Carlito"/>
                        </a:rPr>
                        <a:t> </a:t>
                      </a:r>
                      <a:r>
                        <a:rPr sz="2000" b="1" spc="-5" dirty="0">
                          <a:latin typeface="Carlito"/>
                          <a:cs typeface="Carlito"/>
                        </a:rPr>
                        <a:t>Score</a:t>
                      </a:r>
                      <a:endParaRPr sz="2000" dirty="0">
                        <a:latin typeface="Carlito"/>
                        <a:cs typeface="Carlito"/>
                      </a:endParaRPr>
                    </a:p>
                  </a:txBody>
                  <a:tcPr marL="0" marR="0" marT="361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285"/>
                        </a:spcBef>
                      </a:pPr>
                      <a:r>
                        <a:rPr sz="2000" b="1" spc="-5" dirty="0" smtClean="0">
                          <a:latin typeface="Carlito"/>
                          <a:cs typeface="Carlito"/>
                        </a:rPr>
                        <a:t>8</a:t>
                      </a:r>
                      <a:r>
                        <a:rPr lang="en-US" sz="2000" b="1" spc="-5" dirty="0" smtClean="0">
                          <a:latin typeface="Carlito"/>
                          <a:cs typeface="Carlito"/>
                        </a:rPr>
                        <a:t>5</a:t>
                      </a:r>
                      <a:r>
                        <a:rPr sz="2000" b="1" spc="-5" dirty="0" smtClean="0">
                          <a:latin typeface="Carlito"/>
                          <a:cs typeface="Carlito"/>
                        </a:rPr>
                        <a:t>.</a:t>
                      </a:r>
                      <a:r>
                        <a:rPr lang="en-US" sz="2000" b="1" spc="-5" dirty="0" smtClean="0">
                          <a:latin typeface="Carlito"/>
                          <a:cs typeface="Carlito"/>
                        </a:rPr>
                        <a:t>3</a:t>
                      </a:r>
                      <a:r>
                        <a:rPr sz="2000" b="1" spc="-5" dirty="0" smtClean="0">
                          <a:latin typeface="Carlito"/>
                          <a:cs typeface="Carlito"/>
                        </a:rPr>
                        <a:t>%</a:t>
                      </a:r>
                      <a:endParaRPr sz="2000" dirty="0">
                        <a:latin typeface="Carlito"/>
                        <a:cs typeface="Carlito"/>
                      </a:endParaRPr>
                    </a:p>
                  </a:txBody>
                  <a:tcPr marL="0" marR="0" marT="361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285"/>
                        </a:spcBef>
                      </a:pPr>
                      <a:r>
                        <a:rPr sz="2000" b="1" spc="-5" dirty="0" smtClean="0">
                          <a:latin typeface="Carlito"/>
                          <a:cs typeface="Carlito"/>
                        </a:rPr>
                        <a:t>8</a:t>
                      </a:r>
                      <a:r>
                        <a:rPr lang="en-US" sz="2000" b="1" spc="-5" dirty="0" smtClean="0">
                          <a:latin typeface="Carlito"/>
                          <a:cs typeface="Carlito"/>
                        </a:rPr>
                        <a:t>7</a:t>
                      </a:r>
                      <a:r>
                        <a:rPr sz="2000" b="1" spc="-5" dirty="0" smtClean="0">
                          <a:latin typeface="Carlito"/>
                          <a:cs typeface="Carlito"/>
                        </a:rPr>
                        <a:t>.</a:t>
                      </a:r>
                      <a:r>
                        <a:rPr lang="en-US" sz="2000" b="1" spc="-5" dirty="0" smtClean="0">
                          <a:latin typeface="Carlito"/>
                          <a:cs typeface="Carlito"/>
                        </a:rPr>
                        <a:t>3</a:t>
                      </a:r>
                      <a:r>
                        <a:rPr sz="2000" b="1" spc="-5" dirty="0" smtClean="0">
                          <a:latin typeface="Carlito"/>
                          <a:cs typeface="Carlito"/>
                        </a:rPr>
                        <a:t>%</a:t>
                      </a:r>
                      <a:endParaRPr sz="2000" dirty="0">
                        <a:latin typeface="Carlito"/>
                        <a:cs typeface="Carlito"/>
                      </a:endParaRPr>
                    </a:p>
                  </a:txBody>
                  <a:tcPr marL="0" marR="0" marT="361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bl>
          </a:graphicData>
        </a:graphic>
      </p:graphicFrame>
      <p:sp>
        <p:nvSpPr>
          <p:cNvPr id="8" name="object 8"/>
          <p:cNvSpPr/>
          <p:nvPr/>
        </p:nvSpPr>
        <p:spPr>
          <a:xfrm>
            <a:off x="186636" y="218083"/>
            <a:ext cx="1959479" cy="870997"/>
          </a:xfrm>
          <a:prstGeom prst="rect">
            <a:avLst/>
          </a:prstGeom>
          <a:blipFill>
            <a:blip r:embed="rId2" cstate="print"/>
            <a:stretch>
              <a:fillRect/>
            </a:stretch>
          </a:blipFill>
        </p:spPr>
        <p:txBody>
          <a:bodyPr wrap="square" lIns="0" tIns="0" rIns="0" bIns="0" rtlCol="0"/>
          <a:lstStyle/>
          <a:p>
            <a:endParaRPr dirty="0"/>
          </a:p>
        </p:txBody>
      </p:sp>
      <p:sp>
        <p:nvSpPr>
          <p:cNvPr id="9" name="object 9"/>
          <p:cNvSpPr txBox="1"/>
          <p:nvPr/>
        </p:nvSpPr>
        <p:spPr>
          <a:xfrm>
            <a:off x="4168570" y="5822139"/>
            <a:ext cx="2345055" cy="852169"/>
          </a:xfrm>
          <a:prstGeom prst="rect">
            <a:avLst/>
          </a:prstGeom>
        </p:spPr>
        <p:txBody>
          <a:bodyPr vert="horz" wrap="square" lIns="0" tIns="10795" rIns="0" bIns="0" rtlCol="0">
            <a:spAutoFit/>
          </a:bodyPr>
          <a:lstStyle/>
          <a:p>
            <a:pPr marL="12700" marR="5080">
              <a:lnSpc>
                <a:spcPct val="100699"/>
              </a:lnSpc>
              <a:spcBef>
                <a:spcPts val="85"/>
              </a:spcBef>
            </a:pPr>
            <a:r>
              <a:rPr sz="1800" spc="-5" dirty="0">
                <a:latin typeface="Carlito"/>
                <a:cs typeface="Carlito"/>
              </a:rPr>
              <a:t>Includes “Full Meeting  Attendance” </a:t>
            </a:r>
            <a:r>
              <a:rPr sz="1800" dirty="0">
                <a:latin typeface="Carlito"/>
                <a:cs typeface="Carlito"/>
              </a:rPr>
              <a:t>and</a:t>
            </a:r>
            <a:r>
              <a:rPr sz="1800" spc="-95" dirty="0">
                <a:latin typeface="Carlito"/>
                <a:cs typeface="Carlito"/>
              </a:rPr>
              <a:t> </a:t>
            </a:r>
            <a:r>
              <a:rPr sz="1800" spc="-5" dirty="0">
                <a:latin typeface="Carlito"/>
                <a:cs typeface="Carlito"/>
              </a:rPr>
              <a:t>“Skilled  Facilitation”</a:t>
            </a:r>
            <a:endParaRPr sz="1800" dirty="0">
              <a:latin typeface="Carlito"/>
              <a:cs typeface="Carlito"/>
            </a:endParaRPr>
          </a:p>
        </p:txBody>
      </p:sp>
      <p:grpSp>
        <p:nvGrpSpPr>
          <p:cNvPr id="10" name="object 10"/>
          <p:cNvGrpSpPr/>
          <p:nvPr/>
        </p:nvGrpSpPr>
        <p:grpSpPr>
          <a:xfrm rot="20898384">
            <a:off x="4736731" y="5557385"/>
            <a:ext cx="586709" cy="312106"/>
            <a:chOff x="2776531" y="5406676"/>
            <a:chExt cx="1482090" cy="419734"/>
          </a:xfrm>
        </p:grpSpPr>
        <p:sp>
          <p:nvSpPr>
            <p:cNvPr id="11" name="object 11"/>
            <p:cNvSpPr/>
            <p:nvPr/>
          </p:nvSpPr>
          <p:spPr>
            <a:xfrm>
              <a:off x="2781294" y="5418914"/>
              <a:ext cx="1454785" cy="403225"/>
            </a:xfrm>
            <a:custGeom>
              <a:avLst/>
              <a:gdLst/>
              <a:ahLst/>
              <a:cxnLst/>
              <a:rect l="l" t="t" r="r" b="b"/>
              <a:pathLst>
                <a:path w="1454785" h="403225">
                  <a:moveTo>
                    <a:pt x="0" y="402599"/>
                  </a:moveTo>
                  <a:lnTo>
                    <a:pt x="1454447" y="0"/>
                  </a:lnTo>
                </a:path>
              </a:pathLst>
            </a:custGeom>
            <a:ln w="9524">
              <a:solidFill>
                <a:srgbClr val="361F54"/>
              </a:solidFill>
            </a:ln>
          </p:spPr>
          <p:txBody>
            <a:bodyPr wrap="square" lIns="0" tIns="0" rIns="0" bIns="0" rtlCol="0"/>
            <a:lstStyle/>
            <a:p>
              <a:endParaRPr dirty="0"/>
            </a:p>
          </p:txBody>
        </p:sp>
        <p:sp>
          <p:nvSpPr>
            <p:cNvPr id="12" name="object 12"/>
            <p:cNvSpPr/>
            <p:nvPr/>
          </p:nvSpPr>
          <p:spPr>
            <a:xfrm>
              <a:off x="4222541" y="5411439"/>
              <a:ext cx="31750" cy="20955"/>
            </a:xfrm>
            <a:custGeom>
              <a:avLst/>
              <a:gdLst/>
              <a:ahLst/>
              <a:cxnLst/>
              <a:rect l="l" t="t" r="r" b="b"/>
              <a:pathLst>
                <a:path w="31750" h="20954">
                  <a:moveTo>
                    <a:pt x="5724" y="20649"/>
                  </a:moveTo>
                  <a:lnTo>
                    <a:pt x="13199" y="7474"/>
                  </a:lnTo>
                  <a:lnTo>
                    <a:pt x="0" y="0"/>
                  </a:lnTo>
                  <a:lnTo>
                    <a:pt x="31224" y="2474"/>
                  </a:lnTo>
                  <a:lnTo>
                    <a:pt x="5724" y="20649"/>
                  </a:lnTo>
                  <a:close/>
                </a:path>
              </a:pathLst>
            </a:custGeom>
            <a:solidFill>
              <a:srgbClr val="361F54"/>
            </a:solidFill>
          </p:spPr>
          <p:txBody>
            <a:bodyPr wrap="square" lIns="0" tIns="0" rIns="0" bIns="0" rtlCol="0"/>
            <a:lstStyle/>
            <a:p>
              <a:endParaRPr dirty="0"/>
            </a:p>
          </p:txBody>
        </p:sp>
        <p:sp>
          <p:nvSpPr>
            <p:cNvPr id="13" name="object 13"/>
            <p:cNvSpPr/>
            <p:nvPr/>
          </p:nvSpPr>
          <p:spPr>
            <a:xfrm>
              <a:off x="4222541" y="5411439"/>
              <a:ext cx="31750" cy="20955"/>
            </a:xfrm>
            <a:custGeom>
              <a:avLst/>
              <a:gdLst/>
              <a:ahLst/>
              <a:cxnLst/>
              <a:rect l="l" t="t" r="r" b="b"/>
              <a:pathLst>
                <a:path w="31750" h="20954">
                  <a:moveTo>
                    <a:pt x="13199" y="7474"/>
                  </a:moveTo>
                  <a:lnTo>
                    <a:pt x="5724" y="20649"/>
                  </a:lnTo>
                  <a:lnTo>
                    <a:pt x="31224" y="2474"/>
                  </a:lnTo>
                  <a:lnTo>
                    <a:pt x="0" y="0"/>
                  </a:lnTo>
                  <a:lnTo>
                    <a:pt x="13199" y="7474"/>
                  </a:lnTo>
                  <a:close/>
                </a:path>
              </a:pathLst>
            </a:custGeom>
            <a:ln w="9524">
              <a:solidFill>
                <a:srgbClr val="361F54"/>
              </a:solidFill>
            </a:ln>
          </p:spPr>
          <p:txBody>
            <a:bodyPr wrap="square" lIns="0" tIns="0" rIns="0" bIns="0" rtlCol="0"/>
            <a:lstStyle/>
            <a:p>
              <a:endParaRPr dirty="0"/>
            </a:p>
          </p:txBody>
        </p:sp>
      </p:grpSp>
      <p:sp>
        <p:nvSpPr>
          <p:cNvPr id="14" name="object 14"/>
          <p:cNvSpPr txBox="1"/>
          <p:nvPr/>
        </p:nvSpPr>
        <p:spPr>
          <a:xfrm>
            <a:off x="6705600" y="5832361"/>
            <a:ext cx="2154555" cy="575945"/>
          </a:xfrm>
          <a:prstGeom prst="rect">
            <a:avLst/>
          </a:prstGeom>
        </p:spPr>
        <p:txBody>
          <a:bodyPr vert="horz" wrap="square" lIns="0" tIns="10795" rIns="0" bIns="0" rtlCol="0">
            <a:spAutoFit/>
          </a:bodyPr>
          <a:lstStyle/>
          <a:p>
            <a:pPr marL="12700" marR="5080">
              <a:lnSpc>
                <a:spcPct val="100699"/>
              </a:lnSpc>
              <a:spcBef>
                <a:spcPts val="85"/>
              </a:spcBef>
            </a:pPr>
            <a:r>
              <a:rPr sz="1800" spc="-5" dirty="0">
                <a:latin typeface="Carlito"/>
                <a:cs typeface="Carlito"/>
              </a:rPr>
              <a:t>Includes only the </a:t>
            </a:r>
            <a:r>
              <a:rPr sz="1800" dirty="0">
                <a:latin typeface="Carlito"/>
                <a:cs typeface="Carlito"/>
              </a:rPr>
              <a:t>5</a:t>
            </a:r>
            <a:r>
              <a:rPr sz="1800" spc="-90" dirty="0">
                <a:latin typeface="Carlito"/>
                <a:cs typeface="Carlito"/>
              </a:rPr>
              <a:t> </a:t>
            </a:r>
            <a:r>
              <a:rPr sz="1800" spc="-5" dirty="0">
                <a:latin typeface="Carlito"/>
                <a:cs typeface="Carlito"/>
              </a:rPr>
              <a:t>Key  Elements</a:t>
            </a:r>
            <a:endParaRPr sz="1800" dirty="0">
              <a:latin typeface="Carlito"/>
              <a:cs typeface="Carlito"/>
            </a:endParaRPr>
          </a:p>
        </p:txBody>
      </p:sp>
      <p:grpSp>
        <p:nvGrpSpPr>
          <p:cNvPr id="15" name="object 15"/>
          <p:cNvGrpSpPr/>
          <p:nvPr/>
        </p:nvGrpSpPr>
        <p:grpSpPr>
          <a:xfrm>
            <a:off x="7403630" y="5532518"/>
            <a:ext cx="364572" cy="353904"/>
            <a:chOff x="5481626" y="5414676"/>
            <a:chExt cx="608965" cy="550545"/>
          </a:xfrm>
        </p:grpSpPr>
        <p:sp>
          <p:nvSpPr>
            <p:cNvPr id="16" name="object 16"/>
            <p:cNvSpPr/>
            <p:nvPr/>
          </p:nvSpPr>
          <p:spPr>
            <a:xfrm>
              <a:off x="5486389" y="5431963"/>
              <a:ext cx="585470" cy="528320"/>
            </a:xfrm>
            <a:custGeom>
              <a:avLst/>
              <a:gdLst/>
              <a:ahLst/>
              <a:cxnLst/>
              <a:rect l="l" t="t" r="r" b="b"/>
              <a:pathLst>
                <a:path w="585470" h="528320">
                  <a:moveTo>
                    <a:pt x="0" y="528048"/>
                  </a:moveTo>
                  <a:lnTo>
                    <a:pt x="585348" y="0"/>
                  </a:lnTo>
                </a:path>
              </a:pathLst>
            </a:custGeom>
            <a:ln w="9524">
              <a:solidFill>
                <a:srgbClr val="361F54"/>
              </a:solidFill>
            </a:ln>
          </p:spPr>
          <p:txBody>
            <a:bodyPr wrap="square" lIns="0" tIns="0" rIns="0" bIns="0" rtlCol="0"/>
            <a:lstStyle/>
            <a:p>
              <a:endParaRPr dirty="0"/>
            </a:p>
          </p:txBody>
        </p:sp>
        <p:sp>
          <p:nvSpPr>
            <p:cNvPr id="17" name="object 17"/>
            <p:cNvSpPr/>
            <p:nvPr/>
          </p:nvSpPr>
          <p:spPr>
            <a:xfrm>
              <a:off x="6056612" y="5419438"/>
              <a:ext cx="29209" cy="27940"/>
            </a:xfrm>
            <a:custGeom>
              <a:avLst/>
              <a:gdLst/>
              <a:ahLst/>
              <a:cxnLst/>
              <a:rect l="l" t="t" r="r" b="b"/>
              <a:pathLst>
                <a:path w="29210" h="27939">
                  <a:moveTo>
                    <a:pt x="14349" y="27649"/>
                  </a:moveTo>
                  <a:lnTo>
                    <a:pt x="15124" y="12524"/>
                  </a:lnTo>
                  <a:lnTo>
                    <a:pt x="0" y="11749"/>
                  </a:lnTo>
                  <a:lnTo>
                    <a:pt x="29024" y="0"/>
                  </a:lnTo>
                  <a:lnTo>
                    <a:pt x="14349" y="27649"/>
                  </a:lnTo>
                  <a:close/>
                </a:path>
              </a:pathLst>
            </a:custGeom>
            <a:solidFill>
              <a:srgbClr val="361F54"/>
            </a:solidFill>
          </p:spPr>
          <p:txBody>
            <a:bodyPr wrap="square" lIns="0" tIns="0" rIns="0" bIns="0" rtlCol="0"/>
            <a:lstStyle/>
            <a:p>
              <a:endParaRPr dirty="0"/>
            </a:p>
          </p:txBody>
        </p:sp>
        <p:sp>
          <p:nvSpPr>
            <p:cNvPr id="18" name="object 18"/>
            <p:cNvSpPr/>
            <p:nvPr/>
          </p:nvSpPr>
          <p:spPr>
            <a:xfrm>
              <a:off x="6056612" y="5419438"/>
              <a:ext cx="29209" cy="27940"/>
            </a:xfrm>
            <a:custGeom>
              <a:avLst/>
              <a:gdLst/>
              <a:ahLst/>
              <a:cxnLst/>
              <a:rect l="l" t="t" r="r" b="b"/>
              <a:pathLst>
                <a:path w="29210" h="27939">
                  <a:moveTo>
                    <a:pt x="15124" y="12524"/>
                  </a:moveTo>
                  <a:lnTo>
                    <a:pt x="14349" y="27649"/>
                  </a:lnTo>
                  <a:lnTo>
                    <a:pt x="29024" y="0"/>
                  </a:lnTo>
                  <a:lnTo>
                    <a:pt x="0" y="11749"/>
                  </a:lnTo>
                  <a:lnTo>
                    <a:pt x="15124" y="12524"/>
                  </a:lnTo>
                  <a:close/>
                </a:path>
              </a:pathLst>
            </a:custGeom>
            <a:ln w="9524">
              <a:solidFill>
                <a:srgbClr val="361F54"/>
              </a:solidFill>
            </a:ln>
          </p:spPr>
          <p:txBody>
            <a:bodyPr wrap="square" lIns="0" tIns="0" rIns="0" bIns="0" rtlCol="0"/>
            <a:lstStyle/>
            <a:p>
              <a:endParaRPr dirty="0"/>
            </a:p>
          </p:txBody>
        </p:sp>
      </p:grpSp>
      <p:sp>
        <p:nvSpPr>
          <p:cNvPr id="19" name="object 1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48</a:t>
            </a:r>
            <a:endParaRP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9" name="object 9"/>
          <p:cNvSpPr txBox="1">
            <a:spLocks noGrp="1"/>
          </p:cNvSpPr>
          <p:nvPr>
            <p:ph type="title"/>
          </p:nvPr>
        </p:nvSpPr>
        <p:spPr>
          <a:xfrm>
            <a:off x="2686695" y="477710"/>
            <a:ext cx="5857212" cy="695960"/>
          </a:xfrm>
          <a:prstGeom prst="rect">
            <a:avLst/>
          </a:prstGeom>
        </p:spPr>
        <p:txBody>
          <a:bodyPr vert="horz" wrap="square" lIns="0" tIns="12700" rIns="0" bIns="0" rtlCol="0">
            <a:spAutoFit/>
          </a:bodyPr>
          <a:lstStyle/>
          <a:p>
            <a:pPr marL="12700">
              <a:lnSpc>
                <a:spcPct val="100000"/>
              </a:lnSpc>
              <a:spcBef>
                <a:spcPts val="100"/>
              </a:spcBef>
            </a:pPr>
            <a:r>
              <a:rPr sz="4400" spc="-5" dirty="0"/>
              <a:t>Scores by</a:t>
            </a:r>
            <a:r>
              <a:rPr sz="4400" spc="-90" dirty="0"/>
              <a:t> </a:t>
            </a:r>
            <a:r>
              <a:rPr sz="4400" spc="-5" dirty="0"/>
              <a:t>Subscale</a:t>
            </a:r>
            <a:endParaRPr sz="4400" dirty="0"/>
          </a:p>
        </p:txBody>
      </p:sp>
      <p:sp>
        <p:nvSpPr>
          <p:cNvPr id="10" name="object 10"/>
          <p:cNvSpPr/>
          <p:nvPr/>
        </p:nvSpPr>
        <p:spPr>
          <a:xfrm>
            <a:off x="186636" y="218083"/>
            <a:ext cx="1959479" cy="870997"/>
          </a:xfrm>
          <a:prstGeom prst="rect">
            <a:avLst/>
          </a:prstGeom>
          <a:blipFill>
            <a:blip r:embed="rId2"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49</a:t>
            </a:r>
            <a:endParaRPr dirty="0"/>
          </a:p>
        </p:txBody>
      </p:sp>
      <p:graphicFrame>
        <p:nvGraphicFramePr>
          <p:cNvPr id="14" name="Chart 13"/>
          <p:cNvGraphicFramePr/>
          <p:nvPr>
            <p:extLst>
              <p:ext uri="{D42A27DB-BD31-4B8C-83A1-F6EECF244321}">
                <p14:modId xmlns:p14="http://schemas.microsoft.com/office/powerpoint/2010/main" val="3391144314"/>
              </p:ext>
            </p:extLst>
          </p:nvPr>
        </p:nvGraphicFramePr>
        <p:xfrm>
          <a:off x="762000" y="2155337"/>
          <a:ext cx="8039684"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rot="16200000">
            <a:off x="-208539" y="3256539"/>
            <a:ext cx="1182055" cy="307777"/>
          </a:xfrm>
          <a:prstGeom prst="rect">
            <a:avLst/>
          </a:prstGeom>
          <a:noFill/>
        </p:spPr>
        <p:txBody>
          <a:bodyPr wrap="none" rtlCol="0">
            <a:spAutoFit/>
          </a:bodyPr>
          <a:lstStyle/>
          <a:p>
            <a:r>
              <a:rPr lang="en-US" sz="1400" b="1" dirty="0" smtClean="0"/>
              <a:t>Fidelity Score</a:t>
            </a:r>
            <a:endParaRPr lang="en-US" sz="1400" b="1" dirty="0"/>
          </a:p>
        </p:txBody>
      </p:sp>
    </p:spTree>
    <p:extLst>
      <p:ext uri="{BB962C8B-B14F-4D97-AF65-F5344CB8AC3E}">
        <p14:creationId xmlns:p14="http://schemas.microsoft.com/office/powerpoint/2010/main" val="36023535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solidFill>
                <a:prstClr val="black"/>
              </a:solidFill>
            </a:endParaRPr>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solidFill>
                <a:prstClr val="black"/>
              </a:solidFill>
            </a:endParaRPr>
          </a:p>
        </p:txBody>
      </p:sp>
      <p:sp>
        <p:nvSpPr>
          <p:cNvPr id="7" name="object 7"/>
          <p:cNvSpPr txBox="1">
            <a:spLocks noGrp="1"/>
          </p:cNvSpPr>
          <p:nvPr>
            <p:ph type="title"/>
          </p:nvPr>
        </p:nvSpPr>
        <p:spPr>
          <a:xfrm>
            <a:off x="3094748" y="477710"/>
            <a:ext cx="5211052" cy="695960"/>
          </a:xfrm>
          <a:prstGeom prst="rect">
            <a:avLst/>
          </a:prstGeom>
        </p:spPr>
        <p:txBody>
          <a:bodyPr vert="horz" wrap="square" lIns="0" tIns="12700" rIns="0" bIns="0" rtlCol="0">
            <a:spAutoFit/>
          </a:bodyPr>
          <a:lstStyle/>
          <a:p>
            <a:pPr marL="12700">
              <a:lnSpc>
                <a:spcPct val="100000"/>
              </a:lnSpc>
              <a:spcBef>
                <a:spcPts val="100"/>
              </a:spcBef>
            </a:pPr>
            <a:r>
              <a:rPr sz="4400" spc="-5" dirty="0"/>
              <a:t>Total</a:t>
            </a:r>
            <a:r>
              <a:rPr sz="4400" spc="-90" dirty="0"/>
              <a:t> </a:t>
            </a:r>
            <a:r>
              <a:rPr sz="4400" spc="-5" dirty="0"/>
              <a:t>Fidelity</a:t>
            </a:r>
            <a:endParaRPr sz="4400" dirty="0"/>
          </a:p>
        </p:txBody>
      </p:sp>
      <p:graphicFrame>
        <p:nvGraphicFramePr>
          <p:cNvPr id="12" name="Chart 11"/>
          <p:cNvGraphicFramePr/>
          <p:nvPr>
            <p:extLst>
              <p:ext uri="{D42A27DB-BD31-4B8C-83A1-F6EECF244321}">
                <p14:modId xmlns:p14="http://schemas.microsoft.com/office/powerpoint/2010/main" val="893325628"/>
              </p:ext>
            </p:extLst>
          </p:nvPr>
        </p:nvGraphicFramePr>
        <p:xfrm>
          <a:off x="511437" y="1796858"/>
          <a:ext cx="8559782" cy="4812896"/>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rot="16200000">
            <a:off x="-313200" y="3637539"/>
            <a:ext cx="1182055" cy="307777"/>
          </a:xfrm>
          <a:prstGeom prst="rect">
            <a:avLst/>
          </a:prstGeom>
          <a:noFill/>
        </p:spPr>
        <p:txBody>
          <a:bodyPr wrap="none" rtlCol="0">
            <a:spAutoFit/>
          </a:bodyPr>
          <a:lstStyle/>
          <a:p>
            <a:r>
              <a:rPr lang="en-US" sz="1400" b="1" dirty="0" smtClean="0">
                <a:solidFill>
                  <a:prstClr val="black"/>
                </a:solidFill>
              </a:rPr>
              <a:t>Fidelity Score</a:t>
            </a:r>
            <a:endParaRPr lang="en-US" sz="1400" b="1" dirty="0">
              <a:solidFill>
                <a:prstClr val="black"/>
              </a:solidFill>
            </a:endParaRPr>
          </a:p>
        </p:txBody>
      </p:sp>
      <p:sp>
        <p:nvSpPr>
          <p:cNvPr id="14" name="TextBox 13"/>
          <p:cNvSpPr txBox="1"/>
          <p:nvPr/>
        </p:nvSpPr>
        <p:spPr>
          <a:xfrm>
            <a:off x="8673662" y="6570872"/>
            <a:ext cx="457200" cy="369332"/>
          </a:xfrm>
          <a:prstGeom prst="rect">
            <a:avLst/>
          </a:prstGeom>
          <a:noFill/>
        </p:spPr>
        <p:txBody>
          <a:bodyPr wrap="square" rtlCol="0">
            <a:spAutoFit/>
          </a:bodyPr>
          <a:lstStyle/>
          <a:p>
            <a:r>
              <a:rPr lang="en-US" dirty="0" smtClean="0">
                <a:solidFill>
                  <a:prstClr val="white"/>
                </a:solidFill>
                <a:latin typeface="Carlito"/>
              </a:rPr>
              <a:t>50</a:t>
            </a:r>
            <a:endParaRPr lang="en-US" dirty="0">
              <a:solidFill>
                <a:prstClr val="white"/>
              </a:solidFill>
              <a:latin typeface="Carlito"/>
            </a:endParaRPr>
          </a:p>
        </p:txBody>
      </p:sp>
      <p:sp>
        <p:nvSpPr>
          <p:cNvPr id="10" name="object 9"/>
          <p:cNvSpPr/>
          <p:nvPr/>
        </p:nvSpPr>
        <p:spPr>
          <a:xfrm>
            <a:off x="186636" y="218083"/>
            <a:ext cx="1959479" cy="870997"/>
          </a:xfrm>
          <a:prstGeom prst="rect">
            <a:avLst/>
          </a:prstGeom>
          <a:blipFill>
            <a:blip r:embed="rId3" cstate="print"/>
            <a:stretch>
              <a:fillRect/>
            </a:stretch>
          </a:blipFill>
        </p:spPr>
        <p:txBody>
          <a:bodyPr wrap="square" lIns="0" tIns="0" rIns="0" bIns="0" rtlCol="0"/>
          <a:lstStyle/>
          <a:p>
            <a:endParaRPr dirty="0"/>
          </a:p>
        </p:txBody>
      </p:sp>
    </p:spTree>
    <p:extLst>
      <p:ext uri="{BB962C8B-B14F-4D97-AF65-F5344CB8AC3E}">
        <p14:creationId xmlns:p14="http://schemas.microsoft.com/office/powerpoint/2010/main" val="34700542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0" y="6544068"/>
            <a:ext cx="9144000" cy="313932"/>
          </a:xfrm>
          <a:prstGeom prst="rect">
            <a:avLst/>
          </a:prstGeom>
          <a:solidFill>
            <a:schemeClr val="accent4">
              <a:lumMod val="50000"/>
            </a:schemeClr>
          </a:solidFill>
        </p:spPr>
        <p:txBody>
          <a:bodyPr wrap="square" tIns="36576" bIns="0" rtlCol="0">
            <a:spAutoFit/>
          </a:bodyPr>
          <a:lstStyle/>
          <a:p>
            <a:r>
              <a:rPr lang="en-US" dirty="0" smtClean="0">
                <a:solidFill>
                  <a:schemeClr val="bg1"/>
                </a:solidFill>
              </a:rPr>
              <a:t>                                                                                                                                                                 51</a:t>
            </a:r>
            <a:endParaRPr lang="en-US" dirty="0">
              <a:solidFill>
                <a:schemeClr val="bg1"/>
              </a:solidFill>
            </a:endParaRPr>
          </a:p>
        </p:txBody>
      </p:sp>
      <p:sp>
        <p:nvSpPr>
          <p:cNvPr id="2" name="object 2"/>
          <p:cNvSpPr txBox="1">
            <a:spLocks noGrp="1"/>
          </p:cNvSpPr>
          <p:nvPr>
            <p:ph type="title"/>
          </p:nvPr>
        </p:nvSpPr>
        <p:spPr>
          <a:xfrm>
            <a:off x="1823915" y="62444"/>
            <a:ext cx="7091485" cy="566822"/>
          </a:xfrm>
          <a:prstGeom prst="rect">
            <a:avLst/>
          </a:prstGeom>
        </p:spPr>
        <p:txBody>
          <a:bodyPr vert="horz" wrap="square" lIns="0" tIns="12700" rIns="0" bIns="0" rtlCol="0">
            <a:spAutoFit/>
          </a:bodyPr>
          <a:lstStyle/>
          <a:p>
            <a:pPr marL="12700">
              <a:lnSpc>
                <a:spcPct val="100000"/>
              </a:lnSpc>
              <a:spcBef>
                <a:spcPts val="100"/>
              </a:spcBef>
            </a:pPr>
            <a:r>
              <a:rPr spc="-5" dirty="0"/>
              <a:t>Team </a:t>
            </a:r>
            <a:r>
              <a:rPr spc="-10" dirty="0"/>
              <a:t>Membership </a:t>
            </a:r>
            <a:r>
              <a:rPr dirty="0"/>
              <a:t>&amp;</a:t>
            </a:r>
            <a:r>
              <a:rPr spc="-90" dirty="0"/>
              <a:t> </a:t>
            </a:r>
            <a:r>
              <a:rPr spc="-5" dirty="0"/>
              <a:t>Attendance</a:t>
            </a:r>
            <a:endParaRPr dirty="0"/>
          </a:p>
        </p:txBody>
      </p:sp>
      <p:graphicFrame>
        <p:nvGraphicFramePr>
          <p:cNvPr id="6" name="Table 5"/>
          <p:cNvGraphicFramePr>
            <a:graphicFrameLocks noGrp="1"/>
          </p:cNvGraphicFramePr>
          <p:nvPr>
            <p:extLst>
              <p:ext uri="{D42A27DB-BD31-4B8C-83A1-F6EECF244321}">
                <p14:modId xmlns:p14="http://schemas.microsoft.com/office/powerpoint/2010/main" val="1196685412"/>
              </p:ext>
            </p:extLst>
          </p:nvPr>
        </p:nvGraphicFramePr>
        <p:xfrm>
          <a:off x="65879" y="1701308"/>
          <a:ext cx="4558793" cy="4130040"/>
        </p:xfrm>
        <a:graphic>
          <a:graphicData uri="http://schemas.openxmlformats.org/drawingml/2006/table">
            <a:tbl>
              <a:tblPr firstRow="1" bandRow="1">
                <a:tableStyleId>{5C22544A-7EE6-4342-B048-85BDC9FD1C3A}</a:tableStyleId>
              </a:tblPr>
              <a:tblGrid>
                <a:gridCol w="1930676"/>
                <a:gridCol w="951717"/>
                <a:gridCol w="838200"/>
                <a:gridCol w="838200"/>
              </a:tblGrid>
              <a:tr h="121920">
                <a:tc>
                  <a:txBody>
                    <a:bodyPr/>
                    <a:lstStyle/>
                    <a:p>
                      <a:pPr algn="ctr"/>
                      <a:r>
                        <a:rPr lang="en-US" sz="1600" b="1" i="0" baseline="0" dirty="0" smtClean="0"/>
                        <a:t>2021</a:t>
                      </a:r>
                      <a:endParaRPr lang="en-US" sz="1600" b="1" i="0" baseline="0" dirty="0"/>
                    </a:p>
                  </a:txBody>
                  <a:tcPr marL="0" marR="0" marT="0" marB="0">
                    <a:solidFill>
                      <a:schemeClr val="accent4">
                        <a:lumMod val="50000"/>
                      </a:schemeClr>
                    </a:solidFill>
                  </a:tcPr>
                </a:tc>
                <a:tc gridSpan="3">
                  <a:txBody>
                    <a:bodyPr/>
                    <a:lstStyle/>
                    <a:p>
                      <a:pPr algn="ctr"/>
                      <a:r>
                        <a:rPr lang="en-US" sz="1250" b="1" i="0" baseline="0" dirty="0" smtClean="0"/>
                        <a:t>Number of meetings assessed </a:t>
                      </a:r>
                    </a:p>
                    <a:p>
                      <a:pPr algn="ctr"/>
                      <a:r>
                        <a:rPr lang="en-US" sz="1250" b="1" i="0" baseline="0" dirty="0" smtClean="0"/>
                        <a:t>647 </a:t>
                      </a:r>
                      <a:endParaRPr lang="en-US" sz="1250" b="1" i="0" baseline="0" dirty="0"/>
                    </a:p>
                  </a:txBody>
                  <a:tcPr>
                    <a:solidFill>
                      <a:schemeClr val="accent4">
                        <a:lumMod val="50000"/>
                      </a:schemeClr>
                    </a:solidFill>
                  </a:tcPr>
                </a:tc>
                <a:tc hMerge="1">
                  <a:txBody>
                    <a:bodyPr/>
                    <a:lstStyle/>
                    <a:p>
                      <a:endParaRPr lang="en-US"/>
                    </a:p>
                  </a:txBody>
                  <a:tcPr/>
                </a:tc>
                <a:tc hMerge="1">
                  <a:txBody>
                    <a:bodyPr/>
                    <a:lstStyle/>
                    <a:p>
                      <a:endParaRPr lang="en-US" sz="1200" baseline="0" dirty="0"/>
                    </a:p>
                  </a:txBody>
                  <a:tcPr/>
                </a:tc>
              </a:tr>
              <a:tr h="140970">
                <a:tc>
                  <a:txBody>
                    <a:bodyPr/>
                    <a:lstStyle/>
                    <a:p>
                      <a:endParaRPr lang="en-US" sz="1250" b="1" i="0" baseline="0" dirty="0">
                        <a:solidFill>
                          <a:schemeClr val="bg1"/>
                        </a:solidFill>
                      </a:endParaRPr>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i="0" baseline="0" dirty="0" smtClean="0">
                          <a:solidFill>
                            <a:schemeClr val="bg1"/>
                          </a:solidFill>
                        </a:rPr>
                        <a:t>#</a:t>
                      </a:r>
                    </a:p>
                    <a:p>
                      <a:pPr algn="ctr"/>
                      <a:r>
                        <a:rPr lang="en-US" sz="1200" b="1" i="0" baseline="0" dirty="0" smtClean="0">
                          <a:solidFill>
                            <a:schemeClr val="bg1"/>
                          </a:solidFill>
                        </a:rPr>
                        <a:t> on teams</a:t>
                      </a:r>
                      <a:endParaRPr lang="en-US" sz="1200" b="1" i="0" baseline="0" dirty="0">
                        <a:solidFill>
                          <a:schemeClr val="bg1"/>
                        </a:solidFill>
                      </a:endParaRPr>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dirty="0" smtClean="0">
                          <a:solidFill>
                            <a:schemeClr val="bg1"/>
                          </a:solidFill>
                        </a:rPr>
                        <a:t># attended</a:t>
                      </a:r>
                      <a:endParaRPr lang="en-US" sz="1200" b="1"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dirty="0" smtClean="0">
                          <a:solidFill>
                            <a:schemeClr val="bg1"/>
                          </a:solidFill>
                        </a:rPr>
                        <a:t>% attended</a:t>
                      </a:r>
                      <a:endParaRPr lang="en-US" sz="1200" b="1"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r>
              <a:tr h="182880">
                <a:tc>
                  <a:txBody>
                    <a:bodyPr/>
                    <a:lstStyle/>
                    <a:p>
                      <a:r>
                        <a:rPr lang="en-US" sz="1250" b="1" i="0" baseline="0" dirty="0" smtClean="0"/>
                        <a:t>Youth</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465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265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57%</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Parent (birth or adoptive)</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614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564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92%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182880">
                <a:tc>
                  <a:txBody>
                    <a:bodyPr/>
                    <a:lstStyle/>
                    <a:p>
                      <a:r>
                        <a:rPr lang="en-US" sz="1250" b="1" i="0" baseline="0" dirty="0" smtClean="0"/>
                        <a:t>Foster parent</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29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27</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93%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Caregiver (if different from parent or Foster)</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111</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92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83%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182880">
                <a:tc>
                  <a:txBody>
                    <a:bodyPr/>
                    <a:lstStyle/>
                    <a:p>
                      <a:r>
                        <a:rPr lang="en-US" sz="1250" b="1" i="0" baseline="0" dirty="0" smtClean="0"/>
                        <a:t>Sibling</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53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22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42%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Facilitator</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612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604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99%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182880">
                <a:tc>
                  <a:txBody>
                    <a:bodyPr/>
                    <a:lstStyle/>
                    <a:p>
                      <a:r>
                        <a:rPr lang="en-US" sz="1250" b="1" i="0" baseline="0" dirty="0" smtClean="0"/>
                        <a:t>Friend of parent/caregiver</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30</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17</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57%</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Friend of youth</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6</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2</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33%</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182880">
                <a:tc>
                  <a:txBody>
                    <a:bodyPr/>
                    <a:lstStyle/>
                    <a:p>
                      <a:r>
                        <a:rPr lang="en-US" sz="1250" b="1" i="0" baseline="0" dirty="0" smtClean="0"/>
                        <a:t>Extended family member</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91</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35</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39%</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182880">
                <a:tc>
                  <a:txBody>
                    <a:bodyPr/>
                    <a:lstStyle/>
                    <a:p>
                      <a:r>
                        <a:rPr lang="en-US" sz="1250" b="1" i="0" baseline="0" dirty="0" smtClean="0"/>
                        <a:t>Community Support or other natural support</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66</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33</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50%</a:t>
                      </a:r>
                      <a:endParaRPr lang="en-US" sz="1250" b="1" i="0" baseline="0" dirty="0"/>
                    </a:p>
                  </a:txBody>
                  <a:tcPr>
                    <a:lnL w="12700" cap="flat" cmpd="sng" algn="ctr">
                      <a:solidFill>
                        <a:srgbClr val="FFCC00"/>
                      </a:solidFill>
                      <a:prstDash val="solid"/>
                      <a:round/>
                      <a:headEnd type="none" w="med" len="med"/>
                      <a:tailEnd type="none" w="med" len="med"/>
                    </a:lnL>
                    <a:lnR w="12700" cap="flat" cmpd="sng" algn="ctr">
                      <a:solidFill>
                        <a:srgbClr val="FFCC00"/>
                      </a:solidFill>
                      <a:prstDash val="solid"/>
                      <a:round/>
                      <a:headEnd type="none" w="med" len="med"/>
                      <a:tailEnd type="none" w="med" len="med"/>
                    </a:lnR>
                    <a:lnT w="12700" cap="flat" cmpd="sng" algn="ctr">
                      <a:solidFill>
                        <a:srgbClr val="FFCC00"/>
                      </a:solidFill>
                      <a:prstDash val="solid"/>
                      <a:round/>
                      <a:headEnd type="none" w="med" len="med"/>
                      <a:tailEnd type="none" w="med" len="med"/>
                    </a:lnT>
                    <a:lnB w="12700" cap="flat" cmpd="sng" algn="ctr">
                      <a:solidFill>
                        <a:srgbClr val="FFCC00"/>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bl>
          </a:graphicData>
        </a:graphic>
      </p:graphicFrame>
      <p:sp>
        <p:nvSpPr>
          <p:cNvPr id="8" name="TextBox 7"/>
          <p:cNvSpPr txBox="1"/>
          <p:nvPr/>
        </p:nvSpPr>
        <p:spPr>
          <a:xfrm>
            <a:off x="5181600" y="5867400"/>
            <a:ext cx="2952681" cy="584775"/>
          </a:xfrm>
          <a:prstGeom prst="rect">
            <a:avLst/>
          </a:prstGeom>
          <a:noFill/>
          <a:ln w="31750">
            <a:solidFill>
              <a:srgbClr val="FFCC00"/>
            </a:solidFill>
          </a:ln>
        </p:spPr>
        <p:txBody>
          <a:bodyPr wrap="square" rtlCol="0">
            <a:spAutoFit/>
          </a:bodyPr>
          <a:lstStyle/>
          <a:p>
            <a:r>
              <a:rPr lang="en-US" sz="1600" dirty="0" smtClean="0"/>
              <a:t>Gold box denotes natural support role on the team</a:t>
            </a:r>
            <a:endParaRPr lang="en-US" sz="1600" dirty="0"/>
          </a:p>
        </p:txBody>
      </p:sp>
      <p:graphicFrame>
        <p:nvGraphicFramePr>
          <p:cNvPr id="3" name="Table 2"/>
          <p:cNvGraphicFramePr>
            <a:graphicFrameLocks noGrp="1"/>
          </p:cNvGraphicFramePr>
          <p:nvPr>
            <p:extLst>
              <p:ext uri="{D42A27DB-BD31-4B8C-83A1-F6EECF244321}">
                <p14:modId xmlns:p14="http://schemas.microsoft.com/office/powerpoint/2010/main" val="2209510188"/>
              </p:ext>
            </p:extLst>
          </p:nvPr>
        </p:nvGraphicFramePr>
        <p:xfrm>
          <a:off x="4648200" y="1701308"/>
          <a:ext cx="4419600" cy="4038600"/>
        </p:xfrm>
        <a:graphic>
          <a:graphicData uri="http://schemas.openxmlformats.org/drawingml/2006/table">
            <a:tbl>
              <a:tblPr firstRow="1" bandRow="1">
                <a:tableStyleId>{5C22544A-7EE6-4342-B048-85BDC9FD1C3A}</a:tableStyleId>
              </a:tblPr>
              <a:tblGrid>
                <a:gridCol w="1835904"/>
                <a:gridCol w="838200"/>
                <a:gridCol w="914400"/>
                <a:gridCol w="831096"/>
              </a:tblGrid>
              <a:tr h="0">
                <a:tc>
                  <a:txBody>
                    <a:bodyPr/>
                    <a:lstStyle/>
                    <a:p>
                      <a:pPr algn="ctr"/>
                      <a:r>
                        <a:rPr lang="en-US" sz="1600" b="1" i="0" baseline="0" dirty="0" smtClean="0"/>
                        <a:t>2021</a:t>
                      </a:r>
                      <a:endParaRPr lang="en-US" sz="1600" b="1" i="0" baseline="0" dirty="0"/>
                    </a:p>
                  </a:txBody>
                  <a:tcPr marL="0" marR="0" marT="0" marB="0">
                    <a:solidFill>
                      <a:schemeClr val="accent4">
                        <a:lumMod val="50000"/>
                      </a:schemeClr>
                    </a:solidFill>
                  </a:tcPr>
                </a:tc>
                <a:tc gridSpan="3">
                  <a:txBody>
                    <a:bodyPr/>
                    <a:lstStyle/>
                    <a:p>
                      <a:pPr algn="ctr"/>
                      <a:r>
                        <a:rPr lang="en-US" sz="1250" b="1" i="0" baseline="0" dirty="0" smtClean="0"/>
                        <a:t>Number of meetings assessed</a:t>
                      </a:r>
                    </a:p>
                    <a:p>
                      <a:pPr algn="ctr"/>
                      <a:r>
                        <a:rPr lang="en-US" sz="1250" b="1" i="0" baseline="0" dirty="0" smtClean="0"/>
                        <a:t> 647</a:t>
                      </a:r>
                      <a:endParaRPr lang="en-US" sz="1250" b="1" i="0" baseline="0" dirty="0"/>
                    </a:p>
                  </a:txBody>
                  <a:tcPr>
                    <a:solidFill>
                      <a:schemeClr val="accent4">
                        <a:lumMod val="50000"/>
                      </a:schemeClr>
                    </a:solidFill>
                  </a:tcPr>
                </a:tc>
                <a:tc hMerge="1">
                  <a:txBody>
                    <a:bodyPr/>
                    <a:lstStyle/>
                    <a:p>
                      <a:endParaRPr lang="en-US"/>
                    </a:p>
                  </a:txBody>
                  <a:tcPr/>
                </a:tc>
                <a:tc hMerge="1">
                  <a:txBody>
                    <a:bodyPr/>
                    <a:lstStyle/>
                    <a:p>
                      <a:endParaRPr lang="en-US" sz="1200" baseline="0" dirty="0"/>
                    </a:p>
                  </a:txBody>
                  <a:tcPr/>
                </a:tc>
              </a:tr>
              <a:tr h="140970">
                <a:tc>
                  <a:txBody>
                    <a:bodyPr/>
                    <a:lstStyle/>
                    <a:p>
                      <a:endParaRPr lang="en-US" sz="1250" b="1" i="0" baseline="0" dirty="0">
                        <a:solidFill>
                          <a:schemeClr val="bg1"/>
                        </a:solidFill>
                      </a:endParaRPr>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i="0" baseline="0" dirty="0" smtClean="0">
                          <a:solidFill>
                            <a:schemeClr val="bg1"/>
                          </a:solidFill>
                        </a:rPr>
                        <a:t>#</a:t>
                      </a:r>
                    </a:p>
                    <a:p>
                      <a:pPr algn="ctr"/>
                      <a:r>
                        <a:rPr lang="en-US" sz="1200" b="1" i="0" baseline="0" dirty="0" smtClean="0">
                          <a:solidFill>
                            <a:schemeClr val="bg1"/>
                          </a:solidFill>
                        </a:rPr>
                        <a:t> on teams</a:t>
                      </a:r>
                      <a:endParaRPr lang="en-US" sz="1200" b="1" i="0" baseline="0" dirty="0">
                        <a:solidFill>
                          <a:schemeClr val="bg1"/>
                        </a:solidFill>
                      </a:endParaRPr>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dirty="0" smtClean="0">
                          <a:solidFill>
                            <a:schemeClr val="bg1"/>
                          </a:solidFill>
                        </a:rPr>
                        <a:t># </a:t>
                      </a:r>
                    </a:p>
                    <a:p>
                      <a:pPr algn="ctr"/>
                      <a:r>
                        <a:rPr lang="en-US" sz="1200" b="1" dirty="0" smtClean="0">
                          <a:solidFill>
                            <a:schemeClr val="bg1"/>
                          </a:solidFill>
                        </a:rPr>
                        <a:t>attended</a:t>
                      </a:r>
                      <a:endParaRPr lang="en-US" sz="1200" b="1"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pPr algn="ctr"/>
                      <a:r>
                        <a:rPr lang="en-US" sz="1200" b="1" dirty="0" smtClean="0">
                          <a:solidFill>
                            <a:schemeClr val="bg1"/>
                          </a:solidFill>
                        </a:rPr>
                        <a:t>% attended</a:t>
                      </a:r>
                      <a:endParaRPr lang="en-US" sz="1200" b="1"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75000"/>
                      </a:schemeClr>
                    </a:solidFill>
                  </a:tcPr>
                </a:tc>
              </a:tr>
              <a:tr h="182880">
                <a:tc>
                  <a:txBody>
                    <a:bodyPr/>
                    <a:lstStyle/>
                    <a:p>
                      <a:r>
                        <a:rPr lang="en-US" sz="1250" b="1" i="0" baseline="0" dirty="0" smtClean="0"/>
                        <a:t>Family support partner or advocate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513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492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96%</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r>
              <a:tr h="182880">
                <a:tc>
                  <a:txBody>
                    <a:bodyPr/>
                    <a:lstStyle/>
                    <a:p>
                      <a:r>
                        <a:rPr lang="en-US" sz="1250" b="1" i="0" baseline="0" dirty="0" smtClean="0"/>
                        <a:t>Mental health provider</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1046</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878</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84%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r>
              <a:tr h="182880">
                <a:tc>
                  <a:txBody>
                    <a:bodyPr/>
                    <a:lstStyle/>
                    <a:p>
                      <a:r>
                        <a:rPr lang="en-US" sz="1250" b="1" i="0" baseline="0" dirty="0" smtClean="0"/>
                        <a:t>Mental health agency representative</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44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36</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82%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r>
              <a:tr h="182880">
                <a:tc>
                  <a:txBody>
                    <a:bodyPr/>
                    <a:lstStyle/>
                    <a:p>
                      <a:r>
                        <a:rPr lang="en-US" sz="1250" b="1" i="0" baseline="0" dirty="0" smtClean="0"/>
                        <a:t>Social services rep/SW</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189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165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87%</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r>
              <a:tr h="182880">
                <a:tc>
                  <a:txBody>
                    <a:bodyPr/>
                    <a:lstStyle/>
                    <a:p>
                      <a:r>
                        <a:rPr lang="en-US" sz="1250" b="1" i="0" baseline="0" dirty="0" smtClean="0"/>
                        <a:t>Medical provider</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59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32</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pPr algn="ctr"/>
                      <a:r>
                        <a:rPr lang="en-US" sz="1250" b="1" i="0" baseline="0" dirty="0" smtClean="0"/>
                        <a:t>54%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r>
              <a:tr h="182880">
                <a:tc>
                  <a:txBody>
                    <a:bodyPr/>
                    <a:lstStyle/>
                    <a:p>
                      <a:r>
                        <a:rPr lang="en-US" sz="1250" b="1" i="0" baseline="0" dirty="0" smtClean="0"/>
                        <a:t>Juvenile justice rep (PO)</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13</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11</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algn="ctr"/>
                      <a:r>
                        <a:rPr lang="en-US" sz="1250" b="1" i="0" baseline="0" dirty="0" smtClean="0"/>
                        <a:t>85%</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40000"/>
                        <a:lumOff val="60000"/>
                      </a:schemeClr>
                    </a:solidFill>
                  </a:tcPr>
                </a:tc>
              </a:tr>
              <a:tr h="182880">
                <a:tc>
                  <a:txBody>
                    <a:bodyPr/>
                    <a:lstStyle/>
                    <a:p>
                      <a:r>
                        <a:rPr lang="en-US" sz="1250" b="1" i="0" baseline="0" dirty="0" smtClean="0"/>
                        <a:t>School representative</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328</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260</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79%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236220">
                <a:tc>
                  <a:txBody>
                    <a:bodyPr/>
                    <a:lstStyle/>
                    <a:p>
                      <a:r>
                        <a:rPr lang="en-US" sz="1250" b="1" i="0" baseline="0" dirty="0" smtClean="0"/>
                        <a:t>Court appointed special advocate (CASA)</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7</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6</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en-US" sz="1250" b="1" i="0" baseline="0" dirty="0" smtClean="0"/>
                        <a:t>86%</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r h="236220">
                <a:tc>
                  <a:txBody>
                    <a:bodyPr/>
                    <a:lstStyle/>
                    <a:p>
                      <a:r>
                        <a:rPr lang="en-US" sz="1250" b="1" i="0" baseline="0" dirty="0" smtClean="0"/>
                        <a:t>Attorney</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31</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29</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250" b="1" i="0" baseline="0" dirty="0" smtClean="0"/>
                        <a:t>94%</a:t>
                      </a:r>
                      <a:endParaRPr lang="en-US" sz="1250" b="1" i="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bl>
          </a:graphicData>
        </a:graphic>
      </p:graphicFrame>
      <p:sp>
        <p:nvSpPr>
          <p:cNvPr id="9" name="object 4"/>
          <p:cNvSpPr/>
          <p:nvPr/>
        </p:nvSpPr>
        <p:spPr>
          <a:xfrm>
            <a:off x="0" y="736062"/>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solidFill>
                <a:prstClr val="black"/>
              </a:solidFill>
            </a:endParaRPr>
          </a:p>
        </p:txBody>
      </p:sp>
      <p:sp>
        <p:nvSpPr>
          <p:cNvPr id="10" name="TextBox 9"/>
          <p:cNvSpPr txBox="1"/>
          <p:nvPr/>
        </p:nvSpPr>
        <p:spPr>
          <a:xfrm>
            <a:off x="292413" y="824936"/>
            <a:ext cx="8751859" cy="877163"/>
          </a:xfrm>
          <a:prstGeom prst="rect">
            <a:avLst/>
          </a:prstGeom>
          <a:noFill/>
        </p:spPr>
        <p:txBody>
          <a:bodyPr wrap="square" rtlCol="0">
            <a:spAutoFit/>
          </a:bodyPr>
          <a:lstStyle/>
          <a:p>
            <a:r>
              <a:rPr lang="en-US" sz="1700" dirty="0" smtClean="0"/>
              <a:t>The table below indicates the total number of people from each particular category that are on teams, the total number that attended meetings, and the corresponding percentage that attended the team meetings.</a:t>
            </a:r>
            <a:endParaRPr lang="en-US" sz="1700" dirty="0"/>
          </a:p>
        </p:txBody>
      </p:sp>
      <p:sp>
        <p:nvSpPr>
          <p:cNvPr id="11" name="object 9"/>
          <p:cNvSpPr/>
          <p:nvPr/>
        </p:nvSpPr>
        <p:spPr>
          <a:xfrm>
            <a:off x="75023" y="83262"/>
            <a:ext cx="1637279" cy="606853"/>
          </a:xfrm>
          <a:prstGeom prst="rect">
            <a:avLst/>
          </a:prstGeom>
          <a:blipFill>
            <a:blip r:embed="rId2" cstate="print"/>
            <a:stretch>
              <a:fillRect/>
            </a:stretch>
          </a:blipFill>
        </p:spPr>
        <p:txBody>
          <a:bodyPr wrap="square" lIns="0" tIns="0" rIns="0" bIns="0" rtlCol="0"/>
          <a:lstStyle/>
          <a:p>
            <a:endParaRPr dirty="0"/>
          </a:p>
        </p:txBody>
      </p:sp>
    </p:spTree>
    <p:extLst>
      <p:ext uri="{BB962C8B-B14F-4D97-AF65-F5344CB8AC3E}">
        <p14:creationId xmlns:p14="http://schemas.microsoft.com/office/powerpoint/2010/main" val="32372779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223962"/>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8" name="object 8"/>
          <p:cNvSpPr txBox="1"/>
          <p:nvPr/>
        </p:nvSpPr>
        <p:spPr>
          <a:xfrm>
            <a:off x="76200" y="152400"/>
            <a:ext cx="8991600" cy="1120820"/>
          </a:xfrm>
          <a:prstGeom prst="rect">
            <a:avLst/>
          </a:prstGeom>
        </p:spPr>
        <p:txBody>
          <a:bodyPr vert="horz" wrap="square" lIns="0" tIns="12700" rIns="0" bIns="0" rtlCol="0">
            <a:spAutoFit/>
          </a:bodyPr>
          <a:lstStyle/>
          <a:p>
            <a:pPr marL="12700" algn="ctr">
              <a:lnSpc>
                <a:spcPct val="100000"/>
              </a:lnSpc>
              <a:spcBef>
                <a:spcPts val="100"/>
              </a:spcBef>
            </a:pPr>
            <a:r>
              <a:rPr lang="en-US" sz="3600" dirty="0" smtClean="0">
                <a:latin typeface="Carlito"/>
                <a:cs typeface="Carlito"/>
              </a:rPr>
              <a:t>Natural/Community Support Team Participation and Meeting Attendance</a:t>
            </a:r>
            <a:endParaRPr sz="3600" dirty="0">
              <a:latin typeface="Carlito"/>
              <a:cs typeface="Carlito"/>
            </a:endParaRPr>
          </a:p>
        </p:txBody>
      </p:sp>
      <p:sp>
        <p:nvSpPr>
          <p:cNvPr id="15" name="object 15"/>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52</a:t>
            </a:r>
            <a:endParaRPr dirty="0"/>
          </a:p>
        </p:txBody>
      </p:sp>
      <p:sp>
        <p:nvSpPr>
          <p:cNvPr id="2" name="Rectangle 1"/>
          <p:cNvSpPr/>
          <p:nvPr/>
        </p:nvSpPr>
        <p:spPr>
          <a:xfrm>
            <a:off x="228600" y="1304147"/>
            <a:ext cx="8686800" cy="5139869"/>
          </a:xfrm>
          <a:prstGeom prst="rect">
            <a:avLst/>
          </a:prstGeom>
        </p:spPr>
        <p:txBody>
          <a:bodyPr wrap="square">
            <a:spAutoFit/>
          </a:bodyPr>
          <a:lstStyle/>
          <a:p>
            <a:pPr marL="285750" indent="-285750">
              <a:buFont typeface="Arial" panose="020B0604020202020204" pitchFamily="34" charset="0"/>
              <a:buChar char="•"/>
            </a:pPr>
            <a:r>
              <a:rPr lang="en-US" sz="2000" b="1" dirty="0" smtClean="0"/>
              <a:t>Approximately 29% of the meetings </a:t>
            </a:r>
            <a:r>
              <a:rPr lang="en-US" sz="2000" b="1" dirty="0"/>
              <a:t>that were observed included NO natural/community supports on the </a:t>
            </a:r>
            <a:r>
              <a:rPr lang="en-US" sz="2000" b="1" dirty="0" smtClean="0"/>
              <a:t>team </a:t>
            </a:r>
          </a:p>
          <a:p>
            <a:endParaRPr lang="en-US" dirty="0"/>
          </a:p>
          <a:p>
            <a:pPr marL="285750" indent="-285750">
              <a:buFont typeface="Arial" panose="020B0604020202020204" pitchFamily="34" charset="0"/>
              <a:buChar char="•"/>
            </a:pPr>
            <a:r>
              <a:rPr lang="en-US" dirty="0" smtClean="0"/>
              <a:t>12% </a:t>
            </a:r>
            <a:r>
              <a:rPr lang="en-US" dirty="0"/>
              <a:t>of the </a:t>
            </a:r>
            <a:r>
              <a:rPr lang="en-US" dirty="0" smtClean="0"/>
              <a:t>647 </a:t>
            </a:r>
            <a:r>
              <a:rPr lang="en-US" dirty="0"/>
              <a:t>team meetings observed included Extended Family as part of their team </a:t>
            </a:r>
            <a:r>
              <a:rPr lang="en-US" dirty="0" smtClean="0"/>
              <a:t>(80/647) </a:t>
            </a:r>
            <a:r>
              <a:rPr lang="en-US" dirty="0"/>
              <a:t>and of the </a:t>
            </a:r>
            <a:r>
              <a:rPr lang="en-US" dirty="0" smtClean="0"/>
              <a:t>80 teams </a:t>
            </a:r>
            <a:r>
              <a:rPr lang="en-US" dirty="0"/>
              <a:t>that included extended family, </a:t>
            </a:r>
            <a:r>
              <a:rPr lang="en-US" dirty="0" smtClean="0"/>
              <a:t>35 team meetings had extended family in attendance (44% attendance rate)</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4</a:t>
            </a:r>
            <a:r>
              <a:rPr lang="en-US" dirty="0" smtClean="0"/>
              <a:t>% </a:t>
            </a:r>
            <a:r>
              <a:rPr lang="en-US" dirty="0"/>
              <a:t>of the </a:t>
            </a:r>
            <a:r>
              <a:rPr lang="en-US" dirty="0" smtClean="0"/>
              <a:t>647 </a:t>
            </a:r>
            <a:r>
              <a:rPr lang="en-US" dirty="0"/>
              <a:t>team meetings observed </a:t>
            </a:r>
            <a:r>
              <a:rPr lang="en-US" dirty="0" smtClean="0"/>
              <a:t>included Friend(s</a:t>
            </a:r>
            <a:r>
              <a:rPr lang="en-US" dirty="0"/>
              <a:t>) of the Caregiver as part of their team </a:t>
            </a:r>
            <a:r>
              <a:rPr lang="en-US" dirty="0" smtClean="0"/>
              <a:t>(29/647) </a:t>
            </a:r>
            <a:r>
              <a:rPr lang="en-US" dirty="0"/>
              <a:t>and of the </a:t>
            </a:r>
            <a:r>
              <a:rPr lang="en-US" dirty="0" smtClean="0"/>
              <a:t>29 teams that </a:t>
            </a:r>
            <a:r>
              <a:rPr lang="en-US" dirty="0"/>
              <a:t>included friends of the caregiver, </a:t>
            </a:r>
            <a:r>
              <a:rPr lang="en-US" dirty="0" smtClean="0"/>
              <a:t>17 team meetings had caregiver friends in attendance (59% attendance rate) </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1</a:t>
            </a:r>
            <a:r>
              <a:rPr lang="en-US" dirty="0"/>
              <a:t>% of the </a:t>
            </a:r>
            <a:r>
              <a:rPr lang="en-US" dirty="0" smtClean="0"/>
              <a:t>647 </a:t>
            </a:r>
            <a:r>
              <a:rPr lang="en-US" dirty="0"/>
              <a:t>team meetings observed included friend(s) of the youth as part of their team </a:t>
            </a:r>
            <a:r>
              <a:rPr lang="en-US" dirty="0" smtClean="0"/>
              <a:t>(7/647) </a:t>
            </a:r>
            <a:r>
              <a:rPr lang="en-US" dirty="0"/>
              <a:t>and of the </a:t>
            </a:r>
            <a:r>
              <a:rPr lang="en-US" dirty="0" smtClean="0"/>
              <a:t>7 teams that </a:t>
            </a:r>
            <a:r>
              <a:rPr lang="en-US" dirty="0"/>
              <a:t>included friends of youth, </a:t>
            </a:r>
            <a:r>
              <a:rPr lang="en-US" dirty="0" smtClean="0"/>
              <a:t>2 </a:t>
            </a:r>
            <a:r>
              <a:rPr lang="en-US" dirty="0"/>
              <a:t>attended the meeting </a:t>
            </a:r>
            <a:r>
              <a:rPr lang="en-US" dirty="0" smtClean="0"/>
              <a:t>(29% attendance rate)  </a:t>
            </a:r>
            <a:endParaRPr lang="en-US" dirty="0"/>
          </a:p>
          <a:p>
            <a:endParaRPr lang="en-US" dirty="0"/>
          </a:p>
          <a:p>
            <a:pPr marL="285750" indent="-285750">
              <a:buFont typeface="Arial" panose="020B0604020202020204" pitchFamily="34" charset="0"/>
              <a:buChar char="•"/>
            </a:pPr>
            <a:r>
              <a:rPr lang="en-US" dirty="0"/>
              <a:t> </a:t>
            </a:r>
            <a:r>
              <a:rPr lang="en-US" dirty="0" smtClean="0"/>
              <a:t>26% </a:t>
            </a:r>
            <a:r>
              <a:rPr lang="en-US" dirty="0"/>
              <a:t>of the </a:t>
            </a:r>
            <a:r>
              <a:rPr lang="en-US" dirty="0" smtClean="0"/>
              <a:t>647 </a:t>
            </a:r>
            <a:r>
              <a:rPr lang="en-US" dirty="0"/>
              <a:t>team meetings observed </a:t>
            </a:r>
            <a:r>
              <a:rPr lang="en-US" dirty="0" smtClean="0"/>
              <a:t>reported having Community </a:t>
            </a:r>
            <a:r>
              <a:rPr lang="en-US" dirty="0"/>
              <a:t>Supports as part of their team </a:t>
            </a:r>
            <a:r>
              <a:rPr lang="en-US" dirty="0" smtClean="0"/>
              <a:t>(168/647) </a:t>
            </a:r>
            <a:r>
              <a:rPr lang="en-US" dirty="0"/>
              <a:t>and </a:t>
            </a:r>
            <a:r>
              <a:rPr lang="en-US" dirty="0" smtClean="0"/>
              <a:t>18% (116) of the 647 observed meetings had at least one Community support in attendance. </a:t>
            </a:r>
            <a:endParaRPr lang="en-US" dirty="0"/>
          </a:p>
        </p:txBody>
      </p:sp>
    </p:spTree>
    <p:extLst>
      <p:ext uri="{BB962C8B-B14F-4D97-AF65-F5344CB8AC3E}">
        <p14:creationId xmlns:p14="http://schemas.microsoft.com/office/powerpoint/2010/main" val="7183985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6763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10" name="object 10"/>
          <p:cNvSpPr txBox="1"/>
          <p:nvPr/>
        </p:nvSpPr>
        <p:spPr>
          <a:xfrm>
            <a:off x="792708" y="3732123"/>
            <a:ext cx="6884131" cy="1244600"/>
          </a:xfrm>
          <a:prstGeom prst="rect">
            <a:avLst/>
          </a:prstGeom>
        </p:spPr>
        <p:txBody>
          <a:bodyPr vert="horz" wrap="square" lIns="0" tIns="12700" rIns="0" bIns="0" rtlCol="0">
            <a:spAutoFit/>
          </a:bodyPr>
          <a:lstStyle/>
          <a:p>
            <a:pPr marL="12700" algn="ctr">
              <a:lnSpc>
                <a:spcPct val="100000"/>
              </a:lnSpc>
              <a:spcBef>
                <a:spcPts val="100"/>
              </a:spcBef>
            </a:pPr>
            <a:r>
              <a:rPr sz="4000" b="1" spc="-10" dirty="0">
                <a:solidFill>
                  <a:srgbClr val="59595B"/>
                </a:solidFill>
                <a:latin typeface="Carlito"/>
                <a:cs typeface="Carlito"/>
              </a:rPr>
              <a:t>STRENGTHS</a:t>
            </a:r>
            <a:r>
              <a:rPr sz="4000" b="1" spc="-15" dirty="0">
                <a:solidFill>
                  <a:srgbClr val="59595B"/>
                </a:solidFill>
                <a:latin typeface="Carlito"/>
                <a:cs typeface="Carlito"/>
              </a:rPr>
              <a:t> </a:t>
            </a:r>
            <a:r>
              <a:rPr sz="4000" b="1" dirty="0" smtClean="0">
                <a:solidFill>
                  <a:srgbClr val="59595B"/>
                </a:solidFill>
                <a:latin typeface="Carlito"/>
                <a:cs typeface="Carlito"/>
              </a:rPr>
              <a:t>&amp;</a:t>
            </a:r>
            <a:r>
              <a:rPr lang="en-US" sz="4000" dirty="0">
                <a:latin typeface="Carlito"/>
                <a:cs typeface="Carlito"/>
              </a:rPr>
              <a:t> </a:t>
            </a:r>
            <a:r>
              <a:rPr sz="4000" b="1" spc="-10" dirty="0" smtClean="0">
                <a:solidFill>
                  <a:srgbClr val="59595B"/>
                </a:solidFill>
                <a:latin typeface="Carlito"/>
                <a:cs typeface="Carlito"/>
              </a:rPr>
              <a:t>AREAS </a:t>
            </a:r>
            <a:r>
              <a:rPr sz="4000" b="1" spc="-10" dirty="0">
                <a:solidFill>
                  <a:srgbClr val="59595B"/>
                </a:solidFill>
                <a:latin typeface="Carlito"/>
                <a:cs typeface="Carlito"/>
              </a:rPr>
              <a:t>FOR</a:t>
            </a:r>
            <a:r>
              <a:rPr sz="4000" b="1" spc="-85" dirty="0">
                <a:solidFill>
                  <a:srgbClr val="59595B"/>
                </a:solidFill>
                <a:latin typeface="Carlito"/>
                <a:cs typeface="Carlito"/>
              </a:rPr>
              <a:t> </a:t>
            </a:r>
            <a:r>
              <a:rPr sz="4000" b="1" spc="-5" dirty="0">
                <a:solidFill>
                  <a:srgbClr val="59595B"/>
                </a:solidFill>
                <a:latin typeface="Carlito"/>
                <a:cs typeface="Carlito"/>
              </a:rPr>
              <a:t>IMPROVEMENT</a:t>
            </a:r>
            <a:endParaRPr sz="4000" dirty="0">
              <a:latin typeface="Carlito"/>
              <a:cs typeface="Carlito"/>
            </a:endParaRPr>
          </a:p>
        </p:txBody>
      </p:sp>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53</a:t>
            </a:r>
            <a:endParaRPr dirty="0"/>
          </a:p>
        </p:txBody>
      </p:sp>
      <p:sp>
        <p:nvSpPr>
          <p:cNvPr id="11" name="object 11"/>
          <p:cNvSpPr txBox="1">
            <a:spLocks noGrp="1"/>
          </p:cNvSpPr>
          <p:nvPr>
            <p:ph type="title"/>
          </p:nvPr>
        </p:nvSpPr>
        <p:spPr>
          <a:xfrm>
            <a:off x="795336" y="3063233"/>
            <a:ext cx="2405064" cy="330200"/>
          </a:xfrm>
          <a:prstGeom prst="rect">
            <a:avLst/>
          </a:prstGeom>
        </p:spPr>
        <p:txBody>
          <a:bodyPr vert="horz" wrap="square" lIns="0" tIns="12700" rIns="0" bIns="0" rtlCol="0">
            <a:spAutoFit/>
          </a:bodyPr>
          <a:lstStyle/>
          <a:p>
            <a:pPr marL="12700">
              <a:lnSpc>
                <a:spcPct val="100000"/>
              </a:lnSpc>
              <a:spcBef>
                <a:spcPts val="100"/>
              </a:spcBef>
            </a:pPr>
            <a:r>
              <a:rPr sz="2000" spc="-5" dirty="0">
                <a:solidFill>
                  <a:srgbClr val="878787"/>
                </a:solidFill>
              </a:rPr>
              <a:t>Item-Level</a:t>
            </a:r>
            <a:r>
              <a:rPr sz="2000" spc="-80" dirty="0">
                <a:solidFill>
                  <a:srgbClr val="878787"/>
                </a:solidFill>
              </a:rPr>
              <a:t> </a:t>
            </a:r>
            <a:r>
              <a:rPr sz="2000" spc="-5" dirty="0">
                <a:solidFill>
                  <a:srgbClr val="878787"/>
                </a:solidFill>
              </a:rPr>
              <a:t>Results</a:t>
            </a:r>
            <a:endParaRPr sz="2000" dirty="0"/>
          </a:p>
        </p:txBody>
      </p:sp>
      <p:sp>
        <p:nvSpPr>
          <p:cNvPr id="13" name="object 10"/>
          <p:cNvSpPr/>
          <p:nvPr/>
        </p:nvSpPr>
        <p:spPr>
          <a:xfrm>
            <a:off x="202469" y="219046"/>
            <a:ext cx="2179505" cy="987130"/>
          </a:xfrm>
          <a:prstGeom prst="rect">
            <a:avLst/>
          </a:prstGeom>
          <a:blipFill>
            <a:blip r:embed="rId2" cstate="print"/>
            <a:stretch>
              <a:fillRect/>
            </a:stretch>
          </a:blipFill>
        </p:spPr>
        <p:txBody>
          <a:bodyPr wrap="square" lIns="0" tIns="0" rIns="0" bIns="0" rtlCol="0"/>
          <a:lstStyle/>
          <a:p>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5</a:t>
            </a:r>
            <a:endParaRPr sz="1400" dirty="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5" name="object 5"/>
          <p:cNvSpPr/>
          <p:nvPr/>
        </p:nvSpPr>
        <p:spPr>
          <a:xfrm>
            <a:off x="7905388" y="5596556"/>
            <a:ext cx="997525" cy="899562"/>
          </a:xfrm>
          <a:prstGeom prst="rect">
            <a:avLst/>
          </a:prstGeom>
          <a:blipFill>
            <a:blip r:embed="rId2" cstate="print"/>
            <a:stretch>
              <a:fillRect/>
            </a:stretch>
          </a:blipFill>
        </p:spPr>
        <p:txBody>
          <a:bodyPr wrap="square" lIns="0" tIns="0" rIns="0" bIns="0" rtlCol="0"/>
          <a:lstStyle/>
          <a:p>
            <a:endParaRPr dirty="0"/>
          </a:p>
        </p:txBody>
      </p:sp>
      <p:sp>
        <p:nvSpPr>
          <p:cNvPr id="6" name="object 6"/>
          <p:cNvSpPr txBox="1">
            <a:spLocks noGrp="1"/>
          </p:cNvSpPr>
          <p:nvPr>
            <p:ph type="title"/>
          </p:nvPr>
        </p:nvSpPr>
        <p:spPr>
          <a:xfrm>
            <a:off x="843672" y="490722"/>
            <a:ext cx="7456656" cy="695960"/>
          </a:xfrm>
          <a:prstGeom prst="rect">
            <a:avLst/>
          </a:prstGeom>
        </p:spPr>
        <p:txBody>
          <a:bodyPr vert="horz" wrap="square" lIns="0" tIns="12700" rIns="0" bIns="0" rtlCol="0">
            <a:spAutoFit/>
          </a:bodyPr>
          <a:lstStyle/>
          <a:p>
            <a:pPr marL="12700">
              <a:lnSpc>
                <a:spcPct val="100000"/>
              </a:lnSpc>
              <a:spcBef>
                <a:spcPts val="100"/>
              </a:spcBef>
            </a:pPr>
            <a:r>
              <a:rPr sz="4400" spc="-5" dirty="0"/>
              <a:t>Key Elements of</a:t>
            </a:r>
            <a:r>
              <a:rPr sz="4400" spc="-90" dirty="0"/>
              <a:t> </a:t>
            </a:r>
            <a:r>
              <a:rPr sz="4400" spc="-5" dirty="0"/>
              <a:t>Wraparound</a:t>
            </a:r>
            <a:endParaRPr sz="4400" dirty="0"/>
          </a:p>
        </p:txBody>
      </p:sp>
      <p:sp>
        <p:nvSpPr>
          <p:cNvPr id="7" name="object 7"/>
          <p:cNvSpPr txBox="1"/>
          <p:nvPr/>
        </p:nvSpPr>
        <p:spPr>
          <a:xfrm>
            <a:off x="474123" y="1660088"/>
            <a:ext cx="8338071" cy="3483646"/>
          </a:xfrm>
          <a:prstGeom prst="rect">
            <a:avLst/>
          </a:prstGeom>
        </p:spPr>
        <p:txBody>
          <a:bodyPr vert="horz" wrap="square" lIns="0" tIns="92075" rIns="0" bIns="0" rtlCol="0">
            <a:spAutoFit/>
          </a:bodyPr>
          <a:lstStyle/>
          <a:p>
            <a:pPr marL="631825" indent="-619760">
              <a:lnSpc>
                <a:spcPct val="100000"/>
              </a:lnSpc>
              <a:spcBef>
                <a:spcPts val="725"/>
              </a:spcBef>
              <a:buAutoNum type="arabicPeriod"/>
              <a:tabLst>
                <a:tab pos="631825" algn="l"/>
                <a:tab pos="632460" algn="l"/>
              </a:tabLst>
            </a:pPr>
            <a:r>
              <a:rPr sz="3200" spc="-10" dirty="0">
                <a:latin typeface="Carlito"/>
                <a:cs typeface="Carlito"/>
              </a:rPr>
              <a:t>Grounded </a:t>
            </a:r>
            <a:r>
              <a:rPr sz="3200" spc="-5" dirty="0">
                <a:latin typeface="Carlito"/>
                <a:cs typeface="Carlito"/>
              </a:rPr>
              <a:t>in Strengths</a:t>
            </a:r>
            <a:r>
              <a:rPr sz="3200" spc="-20" dirty="0">
                <a:latin typeface="Carlito"/>
                <a:cs typeface="Carlito"/>
              </a:rPr>
              <a:t> </a:t>
            </a:r>
            <a:r>
              <a:rPr sz="3200" spc="-5" dirty="0">
                <a:latin typeface="Carlito"/>
                <a:cs typeface="Carlito"/>
              </a:rPr>
              <a:t>Perspective</a:t>
            </a:r>
            <a:endParaRPr sz="3200" dirty="0">
              <a:latin typeface="Carlito"/>
              <a:cs typeface="Carlito"/>
            </a:endParaRPr>
          </a:p>
          <a:p>
            <a:pPr marL="631825" indent="-619760">
              <a:lnSpc>
                <a:spcPct val="100000"/>
              </a:lnSpc>
              <a:spcBef>
                <a:spcPts val="625"/>
              </a:spcBef>
              <a:buAutoNum type="arabicPeriod"/>
              <a:tabLst>
                <a:tab pos="631825" algn="l"/>
                <a:tab pos="632460" algn="l"/>
              </a:tabLst>
            </a:pPr>
            <a:r>
              <a:rPr sz="3200" spc="-5" dirty="0">
                <a:latin typeface="Carlito"/>
                <a:cs typeface="Carlito"/>
              </a:rPr>
              <a:t>Driven by Underlying</a:t>
            </a:r>
            <a:r>
              <a:rPr sz="3200" spc="-15" dirty="0">
                <a:latin typeface="Carlito"/>
                <a:cs typeface="Carlito"/>
              </a:rPr>
              <a:t> </a:t>
            </a:r>
            <a:r>
              <a:rPr sz="3200" spc="-5" dirty="0">
                <a:latin typeface="Carlito"/>
                <a:cs typeface="Carlito"/>
              </a:rPr>
              <a:t>Needs</a:t>
            </a:r>
            <a:endParaRPr sz="3200" dirty="0">
              <a:latin typeface="Carlito"/>
              <a:cs typeface="Carlito"/>
            </a:endParaRPr>
          </a:p>
          <a:p>
            <a:pPr marL="631825" indent="-619760">
              <a:lnSpc>
                <a:spcPct val="100000"/>
              </a:lnSpc>
              <a:spcBef>
                <a:spcPts val="660"/>
              </a:spcBef>
              <a:buAutoNum type="arabicPeriod"/>
              <a:tabLst>
                <a:tab pos="631825" algn="l"/>
                <a:tab pos="632460" algn="l"/>
              </a:tabLst>
            </a:pPr>
            <a:r>
              <a:rPr sz="3200" spc="-5" dirty="0">
                <a:latin typeface="Carlito"/>
                <a:cs typeface="Carlito"/>
              </a:rPr>
              <a:t>Supported by </a:t>
            </a:r>
            <a:r>
              <a:rPr sz="3200" dirty="0">
                <a:latin typeface="Carlito"/>
                <a:cs typeface="Carlito"/>
              </a:rPr>
              <a:t>an </a:t>
            </a:r>
            <a:r>
              <a:rPr sz="3200" spc="-5" dirty="0">
                <a:latin typeface="Carlito"/>
                <a:cs typeface="Carlito"/>
              </a:rPr>
              <a:t>Effective Team</a:t>
            </a:r>
            <a:r>
              <a:rPr sz="3200" spc="-55" dirty="0">
                <a:latin typeface="Carlito"/>
                <a:cs typeface="Carlito"/>
              </a:rPr>
              <a:t> </a:t>
            </a:r>
            <a:r>
              <a:rPr sz="3200" spc="-5" dirty="0">
                <a:latin typeface="Carlito"/>
                <a:cs typeface="Carlito"/>
              </a:rPr>
              <a:t>Process</a:t>
            </a:r>
            <a:endParaRPr sz="3200" dirty="0">
              <a:latin typeface="Carlito"/>
              <a:cs typeface="Carlito"/>
            </a:endParaRPr>
          </a:p>
          <a:p>
            <a:pPr marL="631825" indent="-619760">
              <a:lnSpc>
                <a:spcPct val="100000"/>
              </a:lnSpc>
              <a:spcBef>
                <a:spcPts val="660"/>
              </a:spcBef>
              <a:buAutoNum type="arabicPeriod"/>
              <a:tabLst>
                <a:tab pos="631825" algn="l"/>
                <a:tab pos="632460" algn="l"/>
              </a:tabLst>
            </a:pPr>
            <a:r>
              <a:rPr sz="3200" spc="-5" dirty="0">
                <a:latin typeface="Carlito"/>
                <a:cs typeface="Carlito"/>
              </a:rPr>
              <a:t>Determined by</a:t>
            </a:r>
            <a:r>
              <a:rPr sz="3200" spc="-10" dirty="0">
                <a:latin typeface="Carlito"/>
                <a:cs typeface="Carlito"/>
              </a:rPr>
              <a:t> </a:t>
            </a:r>
            <a:r>
              <a:rPr sz="3200" spc="-5" dirty="0">
                <a:latin typeface="Carlito"/>
                <a:cs typeface="Carlito"/>
              </a:rPr>
              <a:t>Families</a:t>
            </a:r>
            <a:endParaRPr sz="3200" dirty="0">
              <a:latin typeface="Carlito"/>
              <a:cs typeface="Carlito"/>
            </a:endParaRPr>
          </a:p>
          <a:p>
            <a:pPr marL="631825" indent="-619760">
              <a:lnSpc>
                <a:spcPct val="100000"/>
              </a:lnSpc>
              <a:spcBef>
                <a:spcPts val="660"/>
              </a:spcBef>
              <a:buAutoNum type="arabicPeriod"/>
              <a:tabLst>
                <a:tab pos="631825" algn="l"/>
                <a:tab pos="632460" algn="l"/>
              </a:tabLst>
            </a:pPr>
            <a:r>
              <a:rPr sz="3200" spc="-10" dirty="0">
                <a:latin typeface="Carlito"/>
                <a:cs typeface="Carlito"/>
              </a:rPr>
              <a:t>Includes </a:t>
            </a:r>
            <a:r>
              <a:rPr sz="3200" spc="-5" dirty="0">
                <a:latin typeface="Carlito"/>
                <a:cs typeface="Carlito"/>
              </a:rPr>
              <a:t>Natural </a:t>
            </a:r>
            <a:r>
              <a:rPr sz="3200" dirty="0">
                <a:latin typeface="Carlito"/>
                <a:cs typeface="Carlito"/>
              </a:rPr>
              <a:t>and </a:t>
            </a:r>
            <a:r>
              <a:rPr sz="3200" spc="-5" dirty="0">
                <a:latin typeface="Carlito"/>
                <a:cs typeface="Carlito"/>
              </a:rPr>
              <a:t>Community</a:t>
            </a:r>
            <a:r>
              <a:rPr sz="3200" spc="-85" dirty="0">
                <a:latin typeface="Carlito"/>
                <a:cs typeface="Carlito"/>
              </a:rPr>
              <a:t> </a:t>
            </a:r>
            <a:r>
              <a:rPr sz="3200" spc="-5" dirty="0">
                <a:latin typeface="Carlito"/>
                <a:cs typeface="Carlito"/>
              </a:rPr>
              <a:t>Supports</a:t>
            </a:r>
            <a:endParaRPr sz="3200" dirty="0">
              <a:latin typeface="Carlito"/>
              <a:cs typeface="Carlito"/>
            </a:endParaRPr>
          </a:p>
          <a:p>
            <a:pPr marL="631825" indent="-619760">
              <a:lnSpc>
                <a:spcPct val="100000"/>
              </a:lnSpc>
              <a:spcBef>
                <a:spcPts val="660"/>
              </a:spcBef>
              <a:buAutoNum type="arabicPeriod"/>
              <a:tabLst>
                <a:tab pos="631825" algn="l"/>
                <a:tab pos="632460" algn="l"/>
              </a:tabLst>
            </a:pPr>
            <a:r>
              <a:rPr sz="3200" spc="-5" dirty="0">
                <a:latin typeface="Carlito"/>
                <a:cs typeface="Carlito"/>
              </a:rPr>
              <a:t>Outcomes-Based</a:t>
            </a:r>
            <a:endParaRPr sz="3200" dirty="0">
              <a:latin typeface="Carlito"/>
              <a:cs typeface="Carlito"/>
            </a:endParaRPr>
          </a:p>
        </p:txBody>
      </p:sp>
      <p:sp>
        <p:nvSpPr>
          <p:cNvPr id="8" name="object 8"/>
          <p:cNvSpPr/>
          <p:nvPr/>
        </p:nvSpPr>
        <p:spPr>
          <a:xfrm>
            <a:off x="6605637" y="4952989"/>
            <a:ext cx="2538344" cy="1676396"/>
          </a:xfrm>
          <a:prstGeom prst="rect">
            <a:avLst/>
          </a:prstGeom>
          <a:blipFill>
            <a:blip r:embed="rId3" cstate="print"/>
            <a:stretch>
              <a:fillRect/>
            </a:stretch>
          </a:blipFill>
        </p:spPr>
        <p:txBody>
          <a:bodyPr wrap="square" lIns="0" tIns="0" rIns="0" bIns="0" rtlCol="0"/>
          <a:lstStyle/>
          <a:p>
            <a:endParaRPr dirty="0"/>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5</a:t>
            </a:fld>
            <a:endParaRP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2933453" y="307848"/>
            <a:ext cx="6210547" cy="629285"/>
          </a:xfrm>
          <a:prstGeom prst="rect">
            <a:avLst/>
          </a:prstGeom>
        </p:spPr>
        <p:txBody>
          <a:bodyPr vert="horz" wrap="square" lIns="0" tIns="13970" rIns="0" bIns="0" rtlCol="0">
            <a:spAutoFit/>
          </a:bodyPr>
          <a:lstStyle/>
          <a:p>
            <a:pPr marL="12700">
              <a:lnSpc>
                <a:spcPct val="100000"/>
              </a:lnSpc>
              <a:spcBef>
                <a:spcPts val="110"/>
              </a:spcBef>
            </a:pPr>
            <a:r>
              <a:rPr sz="3950" spc="-5" dirty="0"/>
              <a:t>Item-Level</a:t>
            </a:r>
            <a:r>
              <a:rPr sz="3950" spc="-70" dirty="0"/>
              <a:t> </a:t>
            </a:r>
            <a:r>
              <a:rPr sz="3950" spc="-5" dirty="0"/>
              <a:t>Results</a:t>
            </a:r>
            <a:endParaRPr sz="3950" dirty="0"/>
          </a:p>
        </p:txBody>
      </p:sp>
      <p:sp>
        <p:nvSpPr>
          <p:cNvPr id="7" name="object 7"/>
          <p:cNvSpPr txBox="1"/>
          <p:nvPr/>
        </p:nvSpPr>
        <p:spPr>
          <a:xfrm>
            <a:off x="2438400" y="937133"/>
            <a:ext cx="6890030" cy="450850"/>
          </a:xfrm>
          <a:prstGeom prst="rect">
            <a:avLst/>
          </a:prstGeom>
        </p:spPr>
        <p:txBody>
          <a:bodyPr vert="horz" wrap="square" lIns="0" tIns="17780" rIns="0" bIns="0" rtlCol="0">
            <a:spAutoFit/>
          </a:bodyPr>
          <a:lstStyle/>
          <a:p>
            <a:pPr marL="12700">
              <a:lnSpc>
                <a:spcPct val="100000"/>
              </a:lnSpc>
              <a:spcBef>
                <a:spcPts val="140"/>
              </a:spcBef>
            </a:pPr>
            <a:r>
              <a:rPr sz="2750" i="1" spc="10" dirty="0">
                <a:solidFill>
                  <a:srgbClr val="59595B"/>
                </a:solidFill>
                <a:latin typeface="Carlito"/>
                <a:cs typeface="Carlito"/>
              </a:rPr>
              <a:t>Strengths </a:t>
            </a:r>
            <a:r>
              <a:rPr sz="2750" i="1" spc="25" dirty="0">
                <a:solidFill>
                  <a:srgbClr val="59595B"/>
                </a:solidFill>
                <a:latin typeface="Carlito"/>
                <a:cs typeface="Carlito"/>
              </a:rPr>
              <a:t>&amp; </a:t>
            </a:r>
            <a:r>
              <a:rPr sz="2750" i="1" spc="10" dirty="0">
                <a:solidFill>
                  <a:srgbClr val="59595B"/>
                </a:solidFill>
                <a:latin typeface="Carlito"/>
                <a:cs typeface="Carlito"/>
              </a:rPr>
              <a:t>Areas for</a:t>
            </a:r>
            <a:r>
              <a:rPr sz="2750" i="1" spc="-20" dirty="0">
                <a:solidFill>
                  <a:srgbClr val="59595B"/>
                </a:solidFill>
                <a:latin typeface="Carlito"/>
                <a:cs typeface="Carlito"/>
              </a:rPr>
              <a:t> </a:t>
            </a:r>
            <a:r>
              <a:rPr sz="2750" i="1" spc="10" dirty="0">
                <a:solidFill>
                  <a:srgbClr val="59595B"/>
                </a:solidFill>
                <a:latin typeface="Carlito"/>
                <a:cs typeface="Carlito"/>
              </a:rPr>
              <a:t>Improvement</a:t>
            </a:r>
            <a:endParaRPr sz="2750" dirty="0">
              <a:latin typeface="Carlito"/>
              <a:cs typeface="Carlito"/>
            </a:endParaRPr>
          </a:p>
        </p:txBody>
      </p:sp>
      <p:sp>
        <p:nvSpPr>
          <p:cNvPr id="8" name="object 8"/>
          <p:cNvSpPr txBox="1"/>
          <p:nvPr/>
        </p:nvSpPr>
        <p:spPr>
          <a:xfrm>
            <a:off x="212979" y="2150884"/>
            <a:ext cx="7167253" cy="1300356"/>
          </a:xfrm>
          <a:prstGeom prst="rect">
            <a:avLst/>
          </a:prstGeom>
        </p:spPr>
        <p:txBody>
          <a:bodyPr vert="horz" wrap="square" lIns="0" tIns="96520" rIns="0" bIns="0" rtlCol="0">
            <a:spAutoFit/>
          </a:bodyPr>
          <a:lstStyle/>
          <a:p>
            <a:pPr marL="12700">
              <a:lnSpc>
                <a:spcPct val="100000"/>
              </a:lnSpc>
              <a:spcBef>
                <a:spcPts val="760"/>
              </a:spcBef>
            </a:pPr>
            <a:r>
              <a:rPr sz="3200" b="1" spc="-5" dirty="0" smtClean="0">
                <a:latin typeface="Carlito"/>
                <a:cs typeface="Carlito"/>
              </a:rPr>
              <a:t>Strength:</a:t>
            </a:r>
            <a:endParaRPr sz="3200" dirty="0">
              <a:latin typeface="Carlito"/>
              <a:cs typeface="Carlito"/>
            </a:endParaRPr>
          </a:p>
          <a:p>
            <a:pPr marL="12700">
              <a:lnSpc>
                <a:spcPct val="100000"/>
              </a:lnSpc>
              <a:spcBef>
                <a:spcPts val="500"/>
              </a:spcBef>
            </a:pPr>
            <a:r>
              <a:rPr lang="en-US" sz="2100" spc="-5" dirty="0" smtClean="0">
                <a:latin typeface="Carlito"/>
                <a:cs typeface="Carlito"/>
              </a:rPr>
              <a:t>Item that is at least 10% higher than all others in the category</a:t>
            </a:r>
            <a:endParaRPr sz="1400" dirty="0">
              <a:latin typeface="Carlito"/>
              <a:cs typeface="Carlito"/>
            </a:endParaRPr>
          </a:p>
        </p:txBody>
      </p:sp>
      <p:sp>
        <p:nvSpPr>
          <p:cNvPr id="9" name="object 9"/>
          <p:cNvSpPr txBox="1"/>
          <p:nvPr/>
        </p:nvSpPr>
        <p:spPr>
          <a:xfrm>
            <a:off x="7391400" y="2767041"/>
            <a:ext cx="1676400" cy="533400"/>
          </a:xfrm>
          <a:prstGeom prst="rect">
            <a:avLst/>
          </a:prstGeom>
          <a:ln w="38099">
            <a:solidFill>
              <a:srgbClr val="66FF33"/>
            </a:solidFill>
          </a:ln>
        </p:spPr>
        <p:txBody>
          <a:bodyPr vert="horz" wrap="square" lIns="0" tIns="0" rIns="0" bIns="0" rtlCol="0">
            <a:spAutoFit/>
          </a:bodyPr>
          <a:lstStyle/>
          <a:p>
            <a:pPr marL="216535">
              <a:lnSpc>
                <a:spcPts val="2590"/>
              </a:lnSpc>
            </a:pPr>
            <a:r>
              <a:rPr sz="2400" spc="-5" dirty="0">
                <a:latin typeface="Carlito"/>
                <a:cs typeface="Carlito"/>
              </a:rPr>
              <a:t>green</a:t>
            </a:r>
            <a:r>
              <a:rPr sz="2400" spc="-30" dirty="0">
                <a:latin typeface="Carlito"/>
                <a:cs typeface="Carlito"/>
              </a:rPr>
              <a:t> </a:t>
            </a:r>
            <a:r>
              <a:rPr sz="2400" spc="-5" dirty="0">
                <a:latin typeface="Carlito"/>
                <a:cs typeface="Carlito"/>
              </a:rPr>
              <a:t>box</a:t>
            </a:r>
            <a:endParaRPr sz="2400" dirty="0">
              <a:latin typeface="Carlito"/>
              <a:cs typeface="Carlito"/>
            </a:endParaRPr>
          </a:p>
        </p:txBody>
      </p:sp>
      <p:sp>
        <p:nvSpPr>
          <p:cNvPr id="10" name="object 10"/>
          <p:cNvSpPr txBox="1"/>
          <p:nvPr/>
        </p:nvSpPr>
        <p:spPr>
          <a:xfrm>
            <a:off x="148149" y="4215338"/>
            <a:ext cx="7014652" cy="1306768"/>
          </a:xfrm>
          <a:prstGeom prst="rect">
            <a:avLst/>
          </a:prstGeom>
        </p:spPr>
        <p:txBody>
          <a:bodyPr vert="horz" wrap="square" lIns="0" tIns="102870" rIns="0" bIns="0" rtlCol="0">
            <a:spAutoFit/>
          </a:bodyPr>
          <a:lstStyle/>
          <a:p>
            <a:pPr marL="12700">
              <a:lnSpc>
                <a:spcPct val="100000"/>
              </a:lnSpc>
              <a:spcBef>
                <a:spcPts val="810"/>
              </a:spcBef>
            </a:pPr>
            <a:r>
              <a:rPr sz="3200" b="1" spc="-10" dirty="0">
                <a:latin typeface="Carlito"/>
                <a:cs typeface="Carlito"/>
              </a:rPr>
              <a:t>Areas </a:t>
            </a:r>
            <a:r>
              <a:rPr sz="3200" b="1" spc="-5" dirty="0">
                <a:latin typeface="Carlito"/>
                <a:cs typeface="Carlito"/>
              </a:rPr>
              <a:t>for</a:t>
            </a:r>
            <a:r>
              <a:rPr sz="3200" b="1" spc="-15" dirty="0">
                <a:latin typeface="Carlito"/>
                <a:cs typeface="Carlito"/>
              </a:rPr>
              <a:t> </a:t>
            </a:r>
            <a:r>
              <a:rPr sz="3200" b="1" spc="-5" dirty="0">
                <a:latin typeface="Carlito"/>
                <a:cs typeface="Carlito"/>
              </a:rPr>
              <a:t>Improvement:</a:t>
            </a:r>
            <a:endParaRPr sz="3200" dirty="0">
              <a:latin typeface="Carlito"/>
              <a:cs typeface="Carlito"/>
            </a:endParaRPr>
          </a:p>
          <a:p>
            <a:pPr marL="12700">
              <a:lnSpc>
                <a:spcPct val="100000"/>
              </a:lnSpc>
              <a:spcBef>
                <a:spcPts val="530"/>
              </a:spcBef>
            </a:pPr>
            <a:r>
              <a:rPr lang="en-US" sz="2100" spc="-5" dirty="0" smtClean="0">
                <a:latin typeface="Carlito"/>
                <a:cs typeface="Carlito"/>
              </a:rPr>
              <a:t>Item that is at least 10% lower than all others in the category</a:t>
            </a:r>
            <a:endParaRPr sz="2100" dirty="0">
              <a:latin typeface="Carlito"/>
              <a:cs typeface="Carlito"/>
            </a:endParaRPr>
          </a:p>
        </p:txBody>
      </p:sp>
      <p:sp>
        <p:nvSpPr>
          <p:cNvPr id="11" name="object 11"/>
          <p:cNvSpPr txBox="1"/>
          <p:nvPr/>
        </p:nvSpPr>
        <p:spPr>
          <a:xfrm>
            <a:off x="7391400" y="4841253"/>
            <a:ext cx="1676400" cy="533400"/>
          </a:xfrm>
          <a:prstGeom prst="rect">
            <a:avLst/>
          </a:prstGeom>
          <a:ln w="38099">
            <a:solidFill>
              <a:srgbClr val="FF0000"/>
            </a:solidFill>
          </a:ln>
        </p:spPr>
        <p:txBody>
          <a:bodyPr vert="horz" wrap="square" lIns="0" tIns="0" rIns="0" bIns="0" rtlCol="0">
            <a:spAutoFit/>
          </a:bodyPr>
          <a:lstStyle/>
          <a:p>
            <a:pPr marL="349885">
              <a:lnSpc>
                <a:spcPts val="2665"/>
              </a:lnSpc>
            </a:pPr>
            <a:r>
              <a:rPr sz="2400" spc="-5" dirty="0">
                <a:latin typeface="Carlito"/>
                <a:cs typeface="Carlito"/>
              </a:rPr>
              <a:t>red</a:t>
            </a:r>
            <a:r>
              <a:rPr sz="2400" spc="-20" dirty="0">
                <a:latin typeface="Carlito"/>
                <a:cs typeface="Carlito"/>
              </a:rPr>
              <a:t> </a:t>
            </a:r>
            <a:r>
              <a:rPr sz="2400" spc="-5" dirty="0">
                <a:latin typeface="Carlito"/>
                <a:cs typeface="Carlito"/>
              </a:rPr>
              <a:t>box</a:t>
            </a:r>
            <a:endParaRPr sz="2400" dirty="0">
              <a:latin typeface="Carlito"/>
              <a:cs typeface="Carlito"/>
            </a:endParaRPr>
          </a:p>
        </p:txBody>
      </p:sp>
      <p:sp>
        <p:nvSpPr>
          <p:cNvPr id="14" name="object 14"/>
          <p:cNvSpPr txBox="1">
            <a:spLocks noGrp="1"/>
          </p:cNvSpPr>
          <p:nvPr>
            <p:ph type="sldNum" sz="quarter" idx="7"/>
          </p:nvPr>
        </p:nvSpPr>
        <p:spPr>
          <a:xfrm>
            <a:off x="8483618" y="6652986"/>
            <a:ext cx="660382" cy="230832"/>
          </a:xfrm>
          <a:prstGeom prst="rect">
            <a:avLst/>
          </a:prstGeom>
        </p:spPr>
        <p:txBody>
          <a:bodyPr vert="horz" wrap="square" lIns="0" tIns="0" rIns="0" bIns="0" rtlCol="0">
            <a:spAutoFit/>
          </a:bodyPr>
          <a:lstStyle/>
          <a:p>
            <a:pPr marL="38100">
              <a:lnSpc>
                <a:spcPts val="1810"/>
              </a:lnSpc>
            </a:pPr>
            <a:r>
              <a:rPr lang="en-US" dirty="0" smtClean="0"/>
              <a:t>54</a:t>
            </a:r>
            <a:endParaRPr dirty="0"/>
          </a:p>
        </p:txBody>
      </p:sp>
      <p:sp>
        <p:nvSpPr>
          <p:cNvPr id="13" name="object 10"/>
          <p:cNvSpPr/>
          <p:nvPr/>
        </p:nvSpPr>
        <p:spPr>
          <a:xfrm>
            <a:off x="202469" y="219046"/>
            <a:ext cx="2179505" cy="987130"/>
          </a:xfrm>
          <a:prstGeom prst="rect">
            <a:avLst/>
          </a:prstGeom>
          <a:blipFill>
            <a:blip r:embed="rId3" cstate="print"/>
            <a:stretch>
              <a:fillRect/>
            </a:stretch>
          </a:blipFill>
        </p:spPr>
        <p:txBody>
          <a:bodyPr wrap="square" lIns="0" tIns="0" rIns="0" bIns="0" rtlCol="0"/>
          <a:lstStyle/>
          <a:p>
            <a:endParaRPr dirty="0"/>
          </a:p>
        </p:txBody>
      </p:sp>
    </p:spTree>
    <p:extLst>
      <p:ext uri="{BB962C8B-B14F-4D97-AF65-F5344CB8AC3E}">
        <p14:creationId xmlns:p14="http://schemas.microsoft.com/office/powerpoint/2010/main" val="41424045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609600"/>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       Full Meeting Attendance</a:t>
            </a:r>
            <a:endParaRPr lang="en-US" dirty="0">
              <a:solidFill>
                <a:schemeClr val="accent5"/>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554415529"/>
              </p:ext>
            </p:extLst>
          </p:nvPr>
        </p:nvGraphicFramePr>
        <p:xfrm>
          <a:off x="419100" y="1447800"/>
          <a:ext cx="8305800" cy="4831078"/>
        </p:xfrm>
        <a:graphic>
          <a:graphicData uri="http://schemas.openxmlformats.org/drawingml/2006/table">
            <a:tbl>
              <a:tblPr firstRow="1" lastCol="1" bandRow="1">
                <a:tableStyleId>{F5AB1C69-6EDB-4FF4-983F-18BD219EF322}</a:tableStyleId>
              </a:tblPr>
              <a:tblGrid>
                <a:gridCol w="54483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485900">
                  <a:extLst>
                    <a:ext uri="{9D8B030D-6E8A-4147-A177-3AD203B41FA5}">
                      <a16:colId xmlns:a16="http://schemas.microsoft.com/office/drawing/2014/main" xmlns="" val="20003"/>
                    </a:ext>
                  </a:extLst>
                </a:gridCol>
              </a:tblGrid>
              <a:tr h="649714">
                <a:tc>
                  <a:txBody>
                    <a:bodyPr/>
                    <a:lstStyle/>
                    <a:p>
                      <a:r>
                        <a:rPr lang="en-US" dirty="0"/>
                        <a:t>ITEMS</a:t>
                      </a:r>
                    </a:p>
                  </a:txBody>
                  <a:tcPr anchor="ctr"/>
                </a:tc>
                <a:tc>
                  <a:txBody>
                    <a:bodyPr/>
                    <a:lstStyle/>
                    <a:p>
                      <a:pPr algn="ctr"/>
                      <a:r>
                        <a:rPr lang="en-US" dirty="0"/>
                        <a:t>MA </a:t>
                      </a:r>
                      <a:r>
                        <a:rPr lang="en-US" dirty="0" smtClean="0"/>
                        <a:t>2021</a:t>
                      </a:r>
                      <a:endParaRPr lang="en-US" dirty="0"/>
                    </a:p>
                  </a:txBody>
                  <a:tcPr anchor="ctr">
                    <a:lnR w="76200" cap="flat" cmpd="sng" algn="ctr">
                      <a:solidFill>
                        <a:schemeClr val="bg1"/>
                      </a:solidFill>
                      <a:prstDash val="solid"/>
                      <a:round/>
                      <a:headEnd type="none" w="med" len="med"/>
                      <a:tailEnd type="none" w="med" len="med"/>
                    </a:lnR>
                  </a:tcPr>
                </a:tc>
                <a:tc>
                  <a:txBody>
                    <a:bodyPr/>
                    <a:lstStyle/>
                    <a:p>
                      <a:pPr algn="ctr"/>
                      <a:r>
                        <a:rPr lang="en-US" dirty="0" smtClean="0"/>
                        <a:t>MA 2020</a:t>
                      </a:r>
                      <a:endParaRPr lang="en-US" dirty="0"/>
                    </a:p>
                  </a:txBody>
                  <a:tcPr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0"/>
                  </a:ext>
                </a:extLst>
              </a:tr>
              <a:tr h="413044">
                <a:tc>
                  <a:txBody>
                    <a:bodyPr/>
                    <a:lstStyle/>
                    <a:p>
                      <a:r>
                        <a:rPr lang="en-US" sz="1400" b="1" dirty="0"/>
                        <a:t>1a. </a:t>
                      </a:r>
                      <a:r>
                        <a:rPr lang="en-US" sz="1400" dirty="0"/>
                        <a:t>At least one parent/caregiver was present at the meeting.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Calibri" panose="020F0502020204030204" pitchFamily="34" charset="0"/>
                        </a:rPr>
                        <a:t>100%</a:t>
                      </a:r>
                      <a:endParaRPr lang="en-US" sz="1400" b="0" dirty="0">
                        <a:solidFill>
                          <a:schemeClr val="tx1"/>
                        </a:solidFill>
                        <a:latin typeface="Calibri" panose="020F0502020204030204" pitchFamily="34" charset="0"/>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100%</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1"/>
                  </a:ext>
                </a:extLst>
              </a:tr>
              <a:tr h="645028">
                <a:tc>
                  <a:txBody>
                    <a:bodyPr/>
                    <a:lstStyle/>
                    <a:p>
                      <a:r>
                        <a:rPr lang="en-US" sz="1400" b="1" dirty="0"/>
                        <a:t>1b.</a:t>
                      </a:r>
                      <a:r>
                        <a:rPr lang="en-US" sz="1400" baseline="0" dirty="0"/>
                        <a:t> The youth was present at the meeting. </a:t>
                      </a:r>
                      <a:r>
                        <a:rPr lang="en-US" sz="1400" i="1" baseline="0" dirty="0"/>
                        <a:t>(N/A for youth age 10 or younger</a:t>
                      </a:r>
                      <a:r>
                        <a:rPr lang="en-US" sz="1400" i="1" baseline="0" dirty="0" smtClean="0"/>
                        <a:t>.)</a:t>
                      </a:r>
                      <a:endParaRPr lang="en-US" sz="1400" b="0" i="1" dirty="0">
                        <a:latin typeface="Calibri" panose="020F0502020204030204" pitchFamily="34" charset="0"/>
                      </a:endParaRPr>
                    </a:p>
                  </a:txBody>
                  <a:tcPr anchor="ctr"/>
                </a:tc>
                <a:tc>
                  <a:txBody>
                    <a:bodyPr/>
                    <a:lstStyle/>
                    <a:p>
                      <a:pPr algn="ctr"/>
                      <a:r>
                        <a:rPr lang="en-US" sz="1400" b="0" dirty="0" smtClean="0">
                          <a:solidFill>
                            <a:schemeClr val="tx1"/>
                          </a:solidFill>
                          <a:latin typeface="Calibri" panose="020F0502020204030204" pitchFamily="34" charset="0"/>
                        </a:rPr>
                        <a:t>57%</a:t>
                      </a:r>
                      <a:endParaRPr lang="en-US" sz="1400" b="0" dirty="0">
                        <a:solidFill>
                          <a:schemeClr val="tx1"/>
                        </a:solidFill>
                        <a:latin typeface="Calibri" panose="020F0502020204030204" pitchFamily="34" charset="0"/>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61%</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2"/>
                  </a:ext>
                </a:extLst>
              </a:tr>
              <a:tr h="916618">
                <a:tc>
                  <a:txBody>
                    <a:bodyPr/>
                    <a:lstStyle/>
                    <a:p>
                      <a:r>
                        <a:rPr lang="en-US" sz="1400" b="1" dirty="0"/>
                        <a:t>1c. </a:t>
                      </a:r>
                      <a:r>
                        <a:rPr lang="en-US" sz="1400" dirty="0"/>
                        <a:t>All key representatives</a:t>
                      </a:r>
                      <a:r>
                        <a:rPr lang="en-US" sz="1400" baseline="0" dirty="0"/>
                        <a:t> from school, child welfare, and juvenile justice agencies who are on the team OR seem integral to the family’s plan were present at the meeting.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Calibri" panose="020F0502020204030204" pitchFamily="34" charset="0"/>
                        </a:rPr>
                        <a:t>67%</a:t>
                      </a:r>
                      <a:endParaRPr lang="en-US" sz="1400" b="0" dirty="0">
                        <a:solidFill>
                          <a:schemeClr val="tx1"/>
                        </a:solidFill>
                        <a:latin typeface="Calibri" panose="020F0502020204030204" pitchFamily="34" charset="0"/>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57%</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3"/>
                  </a:ext>
                </a:extLst>
              </a:tr>
              <a:tr h="6450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t>1d. </a:t>
                      </a:r>
                      <a:r>
                        <a:rPr lang="en-US" sz="1400" dirty="0"/>
                        <a:t>All other service</a:t>
                      </a:r>
                      <a:r>
                        <a:rPr lang="en-US" sz="1400" baseline="0" dirty="0"/>
                        <a:t> providers who are on the team OR seem integral to the family’s plan were present at the meeting.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Calibri" panose="020F0502020204030204" pitchFamily="34" charset="0"/>
                        </a:rPr>
                        <a:t>79%</a:t>
                      </a:r>
                      <a:endParaRPr lang="en-US" sz="1400" b="0" dirty="0">
                        <a:solidFill>
                          <a:schemeClr val="tx1"/>
                        </a:solidFill>
                        <a:latin typeface="Calibri" panose="020F0502020204030204" pitchFamily="34" charset="0"/>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72%</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4"/>
                  </a:ext>
                </a:extLst>
              </a:tr>
              <a:tr h="9166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t>1e.</a:t>
                      </a:r>
                      <a:r>
                        <a:rPr lang="en-US" sz="1400" dirty="0"/>
                        <a:t> All peer partners (e.g., family advocates, family</a:t>
                      </a:r>
                      <a:r>
                        <a:rPr lang="en-US" sz="1400" baseline="0" dirty="0"/>
                        <a:t> support partners, youth support partners, etc.) who are on the team were present at the meeting. </a:t>
                      </a:r>
                      <a:endParaRPr lang="en-US" sz="1400" b="0" dirty="0">
                        <a:latin typeface="Calibri" panose="020F0502020204030204" pitchFamily="34" charset="0"/>
                      </a:endParaRPr>
                    </a:p>
                  </a:txBody>
                  <a:tcPr anchor="ctr">
                    <a:lnB w="28575" cap="flat" cmpd="sng" algn="ctr">
                      <a:solidFill>
                        <a:srgbClr val="FF0000"/>
                      </a:solidFill>
                      <a:prstDash val="solid"/>
                      <a:round/>
                      <a:headEnd type="none" w="med" len="med"/>
                      <a:tailEnd type="none" w="med" len="med"/>
                    </a:lnB>
                  </a:tcPr>
                </a:tc>
                <a:tc>
                  <a:txBody>
                    <a:bodyPr/>
                    <a:lstStyle/>
                    <a:p>
                      <a:pPr algn="ctr"/>
                      <a:r>
                        <a:rPr lang="en-US" sz="1400" b="0" dirty="0" smtClean="0">
                          <a:solidFill>
                            <a:schemeClr val="tx1"/>
                          </a:solidFill>
                          <a:latin typeface="Calibri" panose="020F0502020204030204" pitchFamily="34" charset="0"/>
                        </a:rPr>
                        <a:t>93%</a:t>
                      </a:r>
                      <a:endParaRPr lang="en-US" sz="1400" b="0" dirty="0">
                        <a:solidFill>
                          <a:schemeClr val="tx1"/>
                        </a:solidFill>
                        <a:latin typeface="Calibri" panose="020F0502020204030204" pitchFamily="34" charset="0"/>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90%</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5"/>
                  </a:ext>
                </a:extLst>
              </a:tr>
              <a:tr h="6450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t>1f. </a:t>
                      </a:r>
                      <a:r>
                        <a:rPr lang="en-US" sz="1400" dirty="0"/>
                        <a:t>At least one natural support for the family was present at the meeting. </a:t>
                      </a:r>
                      <a:endParaRPr lang="en-US" sz="1400" b="0" dirty="0">
                        <a:latin typeface="Calibri" panose="020F050202020403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a:r>
                        <a:rPr lang="en-US" sz="1400" b="0" dirty="0" smtClean="0">
                          <a:solidFill>
                            <a:schemeClr val="tx1"/>
                          </a:solidFill>
                          <a:latin typeface="Calibri" panose="020F0502020204030204" pitchFamily="34" charset="0"/>
                        </a:rPr>
                        <a:t>18%</a:t>
                      </a:r>
                      <a:endParaRPr lang="en-US" sz="1400" b="0" dirty="0">
                        <a:solidFill>
                          <a:schemeClr val="tx1"/>
                        </a:solidFill>
                        <a:latin typeface="Calibri" panose="020F0502020204030204" pitchFamily="34" charset="0"/>
                      </a:endParaRPr>
                    </a:p>
                  </a:txBody>
                  <a:tcPr anchor="ctr">
                    <a:lnL w="28575" cap="flat" cmpd="sng" algn="ctr">
                      <a:solidFill>
                        <a:srgbClr val="FF0000"/>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Calibri" panose="020F0502020204030204" pitchFamily="34" charset="0"/>
                        </a:rPr>
                        <a:t>22%</a:t>
                      </a:r>
                      <a:endParaRPr lang="en-US" sz="1400" b="0" dirty="0">
                        <a:solidFill>
                          <a:schemeClr val="tx1"/>
                        </a:solidFill>
                        <a:latin typeface="Calibri" panose="020F0502020204030204" pitchFamily="34" charset="0"/>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6"/>
                  </a:ext>
                </a:extLst>
              </a:tr>
            </a:tbl>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sp>
        <p:nvSpPr>
          <p:cNvPr id="2" name="Slide Number Placeholder 1"/>
          <p:cNvSpPr>
            <a:spLocks noGrp="1"/>
          </p:cNvSpPr>
          <p:nvPr>
            <p:ph type="sldNum" sz="quarter" idx="4294967295"/>
          </p:nvPr>
        </p:nvSpPr>
        <p:spPr>
          <a:xfrm>
            <a:off x="8610600" y="6477000"/>
            <a:ext cx="533400" cy="381000"/>
          </a:xfrm>
          <a:prstGeom prst="rect">
            <a:avLst/>
          </a:prstGeom>
        </p:spPr>
        <p:txBody>
          <a:bodyPr/>
          <a:lstStyle/>
          <a:p>
            <a:fld id="{21AD2AE7-D6AC-47DD-9777-F6653940EDA2}" type="slidenum">
              <a:rPr lang="en-US" smtClean="0"/>
              <a:t>51</a:t>
            </a:fld>
            <a:endParaRPr lang="en-US" dirty="0"/>
          </a:p>
        </p:txBody>
      </p:sp>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1"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55</a:t>
            </a:r>
            <a:endParaRPr dirty="0"/>
          </a:p>
        </p:txBody>
      </p:sp>
    </p:spTree>
    <p:extLst>
      <p:ext uri="{BB962C8B-B14F-4D97-AF65-F5344CB8AC3E}">
        <p14:creationId xmlns:p14="http://schemas.microsoft.com/office/powerpoint/2010/main" val="42536486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381000"/>
            <a:ext cx="8153400" cy="10668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    Effective Teamwork</a:t>
            </a:r>
            <a:endParaRPr lang="en-US" dirty="0">
              <a:solidFill>
                <a:schemeClr val="accent5"/>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0" name="Table 9"/>
          <p:cNvGraphicFramePr>
            <a:graphicFrameLocks noGrp="1"/>
          </p:cNvGraphicFramePr>
          <p:nvPr>
            <p:extLst>
              <p:ext uri="{D42A27DB-BD31-4B8C-83A1-F6EECF244321}">
                <p14:modId xmlns:p14="http://schemas.microsoft.com/office/powerpoint/2010/main" val="3515376284"/>
              </p:ext>
            </p:extLst>
          </p:nvPr>
        </p:nvGraphicFramePr>
        <p:xfrm>
          <a:off x="500446" y="1228366"/>
          <a:ext cx="8194547" cy="5333999"/>
        </p:xfrm>
        <a:graphic>
          <a:graphicData uri="http://schemas.openxmlformats.org/drawingml/2006/table">
            <a:tbl>
              <a:tblPr firstRow="1" lastCol="1" bandRow="1">
                <a:tableStyleId>{F5AB1C69-6EDB-4FF4-983F-18BD219EF322}</a:tableStyleId>
              </a:tblPr>
              <a:tblGrid>
                <a:gridCol w="5608692">
                  <a:extLst>
                    <a:ext uri="{9D8B030D-6E8A-4147-A177-3AD203B41FA5}">
                      <a16:colId xmlns:a16="http://schemas.microsoft.com/office/drawing/2014/main" xmlns="" val="20000"/>
                    </a:ext>
                  </a:extLst>
                </a:gridCol>
                <a:gridCol w="1295400">
                  <a:extLst>
                    <a:ext uri="{9D8B030D-6E8A-4147-A177-3AD203B41FA5}">
                      <a16:colId xmlns:a16="http://schemas.microsoft.com/office/drawing/2014/main" xmlns="" val="20001"/>
                    </a:ext>
                  </a:extLst>
                </a:gridCol>
                <a:gridCol w="1290455">
                  <a:extLst>
                    <a:ext uri="{9D8B030D-6E8A-4147-A177-3AD203B41FA5}">
                      <a16:colId xmlns:a16="http://schemas.microsoft.com/office/drawing/2014/main" xmlns="" val="20002"/>
                    </a:ext>
                  </a:extLst>
                </a:gridCol>
              </a:tblGrid>
              <a:tr h="606377">
                <a:tc>
                  <a:txBody>
                    <a:bodyPr/>
                    <a:lstStyle/>
                    <a:p>
                      <a:r>
                        <a:rPr lang="en-US" sz="1600" dirty="0"/>
                        <a:t>ITEMS</a:t>
                      </a:r>
                    </a:p>
                  </a:txBody>
                  <a:tcPr anchor="ctr"/>
                </a:tc>
                <a:tc>
                  <a:txBody>
                    <a:bodyPr/>
                    <a:lstStyle/>
                    <a:p>
                      <a:pPr algn="ctr"/>
                      <a:r>
                        <a:rPr lang="en-US" sz="1600" dirty="0"/>
                        <a:t>MA </a:t>
                      </a:r>
                      <a:r>
                        <a:rPr lang="en-US" sz="1600" dirty="0" smtClean="0"/>
                        <a:t>2021</a:t>
                      </a:r>
                      <a:endParaRPr lang="en-US" sz="1600" dirty="0"/>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0"/>
                  </a:ext>
                </a:extLst>
              </a:tr>
              <a:tr h="1054042">
                <a:tc>
                  <a:txBody>
                    <a:bodyPr/>
                    <a:lstStyle/>
                    <a:p>
                      <a:r>
                        <a:rPr lang="en-US" sz="1400" b="1" dirty="0">
                          <a:latin typeface="Calibri" panose="020F0502020204030204" pitchFamily="34" charset="0"/>
                        </a:rPr>
                        <a:t>2a. </a:t>
                      </a:r>
                      <a:r>
                        <a:rPr lang="en-US" sz="1400" dirty="0">
                          <a:latin typeface="Calibri" panose="020F0502020204030204" pitchFamily="34" charset="0"/>
                        </a:rPr>
                        <a:t>All team members demonstrated a full understanding about what the Wraparound process is, the need for a single plan, and what they will contribute to the process to help the youth and family.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98%</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96%</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1"/>
                  </a:ext>
                </a:extLst>
              </a:tr>
              <a:tr h="1054042">
                <a:tc>
                  <a:txBody>
                    <a:bodyPr/>
                    <a:lstStyle/>
                    <a:p>
                      <a:r>
                        <a:rPr lang="en-US" sz="1400" b="1" i="0" dirty="0">
                          <a:latin typeface="Calibri" panose="020F0502020204030204" pitchFamily="34" charset="0"/>
                        </a:rPr>
                        <a:t>2b. </a:t>
                      </a:r>
                      <a:r>
                        <a:rPr lang="en-US" sz="1400" i="0" dirty="0">
                          <a:latin typeface="Calibri" panose="020F0502020204030204" pitchFamily="34" charset="0"/>
                        </a:rPr>
                        <a:t>Talk was well-distributed across team members, and each team member made a meaningful contribution. No one or two people dominated the conversation or remained virtually silent during the meeting.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96%</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2"/>
                  </a:ext>
                </a:extLst>
              </a:tr>
              <a:tr h="813118">
                <a:tc>
                  <a:txBody>
                    <a:bodyPr/>
                    <a:lstStyle/>
                    <a:p>
                      <a:r>
                        <a:rPr lang="en-US" sz="1400" b="1" dirty="0">
                          <a:latin typeface="Calibri" panose="020F0502020204030204" pitchFamily="34" charset="0"/>
                        </a:rPr>
                        <a:t>2c. </a:t>
                      </a:r>
                      <a:r>
                        <a:rPr lang="en-US" sz="1400" dirty="0">
                          <a:latin typeface="Calibri" panose="020F0502020204030204" pitchFamily="34" charset="0"/>
                        </a:rPr>
                        <a:t>Since the last team meeting, all team members have followed through with their previously assigned tasks/action steps or at least demonstrated diligent efforts to do so.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94%</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3"/>
                  </a:ext>
                </a:extLst>
              </a:tr>
              <a:tr h="993302">
                <a:tc>
                  <a:txBody>
                    <a:bodyPr/>
                    <a:lstStyle/>
                    <a:p>
                      <a:r>
                        <a:rPr lang="en-US" sz="1400" b="1" dirty="0">
                          <a:latin typeface="Calibri" panose="020F0502020204030204" pitchFamily="34" charset="0"/>
                        </a:rPr>
                        <a:t>2d. </a:t>
                      </a:r>
                      <a:r>
                        <a:rPr lang="en-US" sz="1400" dirty="0">
                          <a:latin typeface="Calibri" panose="020F0502020204030204" pitchFamily="34" charset="0"/>
                        </a:rPr>
                        <a:t>There was a clear understanding of who would be responsible for following through on the tasks and strategies necessary to help the youth and family meet their needs.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96%</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94%</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4"/>
                  </a:ext>
                </a:extLst>
              </a:tr>
              <a:tr h="813118">
                <a:tc>
                  <a:txBody>
                    <a:bodyPr/>
                    <a:lstStyle/>
                    <a:p>
                      <a:r>
                        <a:rPr lang="en-US" sz="1400" b="1" dirty="0">
                          <a:latin typeface="Calibri" panose="020F0502020204030204" pitchFamily="34" charset="0"/>
                        </a:rPr>
                        <a:t>2e.</a:t>
                      </a:r>
                      <a:r>
                        <a:rPr lang="en-US" sz="1400" baseline="0" dirty="0">
                          <a:latin typeface="Calibri" panose="020F0502020204030204" pitchFamily="34" charset="0"/>
                        </a:rPr>
                        <a:t> Team members demonstrated a consistent willingness to compromise or explore further options when there was disagreement.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98%</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98%</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5"/>
                  </a:ext>
                </a:extLst>
              </a:tr>
            </a:tbl>
          </a:graphicData>
        </a:graphic>
      </p:graphicFrame>
      <p:sp>
        <p:nvSpPr>
          <p:cNvPr id="1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4"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56</a:t>
            </a:r>
            <a:endParaRPr dirty="0"/>
          </a:p>
        </p:txBody>
      </p:sp>
    </p:spTree>
    <p:extLst>
      <p:ext uri="{BB962C8B-B14F-4D97-AF65-F5344CB8AC3E}">
        <p14:creationId xmlns:p14="http://schemas.microsoft.com/office/powerpoint/2010/main" val="2500912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609600"/>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000" dirty="0">
                <a:solidFill>
                  <a:schemeClr val="accent5"/>
                </a:solidFill>
              </a:rPr>
              <a:t>	    Driven by Strengths &amp; Families</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3263464262"/>
              </p:ext>
            </p:extLst>
          </p:nvPr>
        </p:nvGraphicFramePr>
        <p:xfrm>
          <a:off x="304800" y="1295400"/>
          <a:ext cx="8458200" cy="4953000"/>
        </p:xfrm>
        <a:graphic>
          <a:graphicData uri="http://schemas.openxmlformats.org/drawingml/2006/table">
            <a:tbl>
              <a:tblPr firstRow="1" lastCol="1" bandRow="1">
                <a:tableStyleId>{F5AB1C69-6EDB-4FF4-983F-18BD219EF322}</a:tableStyleId>
              </a:tblPr>
              <a:tblGrid>
                <a:gridCol w="5791200">
                  <a:extLst>
                    <a:ext uri="{9D8B030D-6E8A-4147-A177-3AD203B41FA5}">
                      <a16:colId xmlns:a16="http://schemas.microsoft.com/office/drawing/2014/main" xmlns="" val="20000"/>
                    </a:ext>
                  </a:extLst>
                </a:gridCol>
                <a:gridCol w="12954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tblGrid>
              <a:tr h="369325">
                <a:tc>
                  <a:txBody>
                    <a:bodyPr/>
                    <a:lstStyle/>
                    <a:p>
                      <a:r>
                        <a:rPr lang="en-US" sz="1600" dirty="0"/>
                        <a:t>ITEMS</a:t>
                      </a:r>
                    </a:p>
                  </a:txBody>
                  <a:tcPr anchor="ctr"/>
                </a:tc>
                <a:tc>
                  <a:txBody>
                    <a:bodyPr/>
                    <a:lstStyle/>
                    <a:p>
                      <a:pPr algn="ctr"/>
                      <a:r>
                        <a:rPr lang="en-US" sz="1600" dirty="0"/>
                        <a:t>MA </a:t>
                      </a:r>
                      <a:r>
                        <a:rPr lang="en-US" sz="1600" dirty="0" smtClean="0"/>
                        <a:t>2021</a:t>
                      </a:r>
                      <a:endParaRPr lang="en-US" sz="1600" dirty="0"/>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0"/>
                  </a:ext>
                </a:extLst>
              </a:tr>
              <a:tr h="1062441">
                <a:tc>
                  <a:txBody>
                    <a:bodyPr/>
                    <a:lstStyle/>
                    <a:p>
                      <a:r>
                        <a:rPr lang="en-US" sz="1400" b="1" dirty="0">
                          <a:latin typeface="Calibri" panose="020F0502020204030204" pitchFamily="34" charset="0"/>
                        </a:rPr>
                        <a:t>3a.</a:t>
                      </a:r>
                      <a:r>
                        <a:rPr lang="en-US" sz="1400" b="1" baseline="0" dirty="0">
                          <a:latin typeface="Calibri" panose="020F0502020204030204" pitchFamily="34" charset="0"/>
                        </a:rPr>
                        <a:t> </a:t>
                      </a:r>
                      <a:r>
                        <a:rPr lang="en-US" sz="1400" baseline="0" dirty="0">
                          <a:latin typeface="Calibri" panose="020F0502020204030204" pitchFamily="34" charset="0"/>
                        </a:rPr>
                        <a:t>The parent/caregiver(s) and/or other family members constructively contributed to the care planning process (e.g., by articulating their needs, explaining their perspectives, and/or suggesting a potential service, support, or strategy). </a:t>
                      </a:r>
                      <a:endParaRPr lang="en-US" sz="1400" b="0" dirty="0">
                        <a:latin typeface="Calibri" panose="020F0502020204030204" pitchFamily="34" charset="0"/>
                      </a:endParaRPr>
                    </a:p>
                  </a:txBody>
                  <a:tcPr anchor="ctr">
                    <a:lnB w="28575" cap="flat" cmpd="sng" algn="ctr">
                      <a:solidFill>
                        <a:srgbClr val="FF0000"/>
                      </a:solidFill>
                      <a:prstDash val="solid"/>
                      <a:round/>
                      <a:headEnd type="none" w="med" len="med"/>
                      <a:tailEnd type="none" w="med" len="med"/>
                    </a:lnB>
                  </a:tcPr>
                </a:tc>
                <a:tc>
                  <a:txBody>
                    <a:bodyPr/>
                    <a:lstStyle/>
                    <a:p>
                      <a:pPr algn="ctr"/>
                      <a:r>
                        <a:rPr lang="en-US" sz="1400" b="0" dirty="0" smtClean="0">
                          <a:solidFill>
                            <a:schemeClr val="tx1"/>
                          </a:solidFill>
                          <a:latin typeface="+mn-lt"/>
                        </a:rPr>
                        <a:t>99%</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99%</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1"/>
                  </a:ext>
                </a:extLst>
              </a:tr>
              <a:tr h="1062441">
                <a:tc>
                  <a:txBody>
                    <a:bodyPr/>
                    <a:lstStyle/>
                    <a:p>
                      <a:r>
                        <a:rPr lang="en-US" sz="1400" b="1" i="0" dirty="0">
                          <a:latin typeface="Calibri" panose="020F0502020204030204" pitchFamily="34" charset="0"/>
                        </a:rPr>
                        <a:t>3b.</a:t>
                      </a:r>
                      <a:r>
                        <a:rPr lang="en-US" sz="1400" b="1" i="0" baseline="0" dirty="0">
                          <a:latin typeface="Calibri" panose="020F0502020204030204" pitchFamily="34" charset="0"/>
                        </a:rPr>
                        <a:t> </a:t>
                      </a:r>
                      <a:r>
                        <a:rPr lang="en-US" sz="1400" i="0" baseline="0" dirty="0">
                          <a:latin typeface="Calibri" panose="020F0502020204030204" pitchFamily="34" charset="0"/>
                        </a:rPr>
                        <a:t>The youth constructively contributed to the care planning process (e.g., by articulating their needs, explaining their perspectives, and/or suggesting a potential service, support, or strategy). </a:t>
                      </a:r>
                      <a:r>
                        <a:rPr lang="en-US" sz="1400" i="1" baseline="0" dirty="0">
                          <a:latin typeface="Calibri" panose="020F0502020204030204" pitchFamily="34" charset="0"/>
                        </a:rPr>
                        <a:t>(N/A for youth age 10 or younger</a:t>
                      </a:r>
                      <a:r>
                        <a:rPr lang="en-US" sz="1400" i="1" baseline="0" dirty="0" smtClean="0">
                          <a:latin typeface="Calibri" panose="020F0502020204030204" pitchFamily="34" charset="0"/>
                        </a:rPr>
                        <a:t>.)</a:t>
                      </a:r>
                      <a:endParaRPr lang="en-US" sz="1400" b="0" dirty="0">
                        <a:latin typeface="Calibri" panose="020F050202020403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a:r>
                        <a:rPr lang="en-US" sz="1400" b="0" dirty="0" smtClean="0">
                          <a:solidFill>
                            <a:schemeClr val="tx1"/>
                          </a:solidFill>
                          <a:latin typeface="+mn-lt"/>
                        </a:rPr>
                        <a:t>57%</a:t>
                      </a:r>
                      <a:endParaRPr lang="en-US" sz="1400" b="0" dirty="0">
                        <a:solidFill>
                          <a:schemeClr val="tx1"/>
                        </a:solidFill>
                        <a:latin typeface="+mn-lt"/>
                      </a:endParaRPr>
                    </a:p>
                  </a:txBody>
                  <a:tcPr anchor="ctr">
                    <a:lnL w="28575" cap="flat" cmpd="sng" algn="ctr">
                      <a:solidFill>
                        <a:srgbClr val="FF0000"/>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63%</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2"/>
                  </a:ext>
                </a:extLst>
              </a:tr>
              <a:tr h="819598">
                <a:tc>
                  <a:txBody>
                    <a:bodyPr/>
                    <a:lstStyle/>
                    <a:p>
                      <a:r>
                        <a:rPr lang="en-US" sz="1400" b="1" dirty="0">
                          <a:latin typeface="Calibri" panose="020F0502020204030204" pitchFamily="34" charset="0"/>
                        </a:rPr>
                        <a:t>3c.</a:t>
                      </a:r>
                      <a:r>
                        <a:rPr lang="en-US" sz="1400" b="1" baseline="0" dirty="0">
                          <a:latin typeface="Calibri" panose="020F0502020204030204" pitchFamily="34" charset="0"/>
                        </a:rPr>
                        <a:t> </a:t>
                      </a:r>
                      <a:r>
                        <a:rPr lang="en-US" sz="1400" baseline="0" dirty="0">
                          <a:latin typeface="Calibri" panose="020F0502020204030204" pitchFamily="34" charset="0"/>
                        </a:rPr>
                        <a:t>The team identified or reviewed at least one functional strength of the youth that was used in planning to develop a strategy to meet their needs. </a:t>
                      </a:r>
                      <a:endParaRPr lang="en-US" sz="1400" b="0" dirty="0">
                        <a:latin typeface="Calibri" panose="020F0502020204030204" pitchFamily="34" charset="0"/>
                      </a:endParaRPr>
                    </a:p>
                  </a:txBody>
                  <a:tcPr anchor="ctr">
                    <a:lnT w="28575" cap="flat" cmpd="sng" algn="ctr">
                      <a:solidFill>
                        <a:srgbClr val="FF0000"/>
                      </a:solidFill>
                      <a:prstDash val="solid"/>
                      <a:round/>
                      <a:headEnd type="none" w="med" len="med"/>
                      <a:tailEnd type="none" w="med" len="med"/>
                    </a:lnT>
                  </a:tcPr>
                </a:tc>
                <a:tc>
                  <a:txBody>
                    <a:bodyPr/>
                    <a:lstStyle/>
                    <a:p>
                      <a:pPr algn="ctr"/>
                      <a:r>
                        <a:rPr lang="en-US" sz="1400" b="0" dirty="0" smtClean="0">
                          <a:solidFill>
                            <a:schemeClr val="tx1"/>
                          </a:solidFill>
                          <a:latin typeface="+mn-lt"/>
                        </a:rPr>
                        <a:t>90%</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85%</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3"/>
                  </a:ext>
                </a:extLst>
              </a:tr>
              <a:tr h="1062441">
                <a:tc>
                  <a:txBody>
                    <a:bodyPr/>
                    <a:lstStyle/>
                    <a:p>
                      <a:r>
                        <a:rPr lang="en-US" sz="1400" b="1" dirty="0">
                          <a:latin typeface="Calibri" panose="020F0502020204030204" pitchFamily="34" charset="0"/>
                        </a:rPr>
                        <a:t>3d.</a:t>
                      </a:r>
                      <a:r>
                        <a:rPr lang="en-US" sz="1400" b="1" baseline="0" dirty="0">
                          <a:latin typeface="Calibri" panose="020F0502020204030204" pitchFamily="34" charset="0"/>
                        </a:rPr>
                        <a:t> </a:t>
                      </a:r>
                      <a:r>
                        <a:rPr lang="en-US" sz="1400" baseline="0" dirty="0">
                          <a:latin typeface="Calibri" panose="020F0502020204030204" pitchFamily="34" charset="0"/>
                        </a:rPr>
                        <a:t>The team identified or reviewed at least one functional strength of the parent/caregiver or family as a whole that was used in planning to develop a strategy to meet their or the youth’s needs.</a:t>
                      </a:r>
                      <a:r>
                        <a:rPr lang="en-US" sz="1400" b="1" dirty="0">
                          <a:latin typeface="Calibri" panose="020F0502020204030204" pitchFamily="34" charset="0"/>
                        </a:rPr>
                        <a:t>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88%</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85%</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4"/>
                  </a:ext>
                </a:extLst>
              </a:tr>
              <a:tr h="576754">
                <a:tc>
                  <a:txBody>
                    <a:bodyPr/>
                    <a:lstStyle/>
                    <a:p>
                      <a:r>
                        <a:rPr lang="en-US" sz="1400" b="1" dirty="0">
                          <a:latin typeface="Calibri" panose="020F0502020204030204" pitchFamily="34" charset="0"/>
                        </a:rPr>
                        <a:t>3e.</a:t>
                      </a:r>
                      <a:r>
                        <a:rPr lang="en-US" sz="1400" baseline="0" dirty="0">
                          <a:latin typeface="Calibri" panose="020F0502020204030204" pitchFamily="34" charset="0"/>
                        </a:rPr>
                        <a:t> Team members avoided blaming and remained focused on solutions, rather than dwelling on negative events.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98%</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97%</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5"/>
                  </a:ext>
                </a:extLst>
              </a:tr>
            </a:tbl>
          </a:graphicData>
        </a:graphic>
      </p:graphicFrame>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1"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57</a:t>
            </a:r>
            <a:endParaRPr dirty="0"/>
          </a:p>
        </p:txBody>
      </p:sp>
    </p:spTree>
    <p:extLst>
      <p:ext uri="{BB962C8B-B14F-4D97-AF65-F5344CB8AC3E}">
        <p14:creationId xmlns:p14="http://schemas.microsoft.com/office/powerpoint/2010/main" val="19552102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609600"/>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     Based on Priority Needs</a:t>
            </a:r>
            <a:endParaRPr lang="en-US" dirty="0">
              <a:solidFill>
                <a:schemeClr val="accent5"/>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3429897688"/>
              </p:ext>
            </p:extLst>
          </p:nvPr>
        </p:nvGraphicFramePr>
        <p:xfrm>
          <a:off x="304801" y="1395188"/>
          <a:ext cx="8560488" cy="4953000"/>
        </p:xfrm>
        <a:graphic>
          <a:graphicData uri="http://schemas.openxmlformats.org/drawingml/2006/table">
            <a:tbl>
              <a:tblPr firstRow="1" lastCol="1" bandRow="1">
                <a:tableStyleId>{F5AB1C69-6EDB-4FF4-983F-18BD219EF322}</a:tableStyleId>
              </a:tblPr>
              <a:tblGrid>
                <a:gridCol w="5791199">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397689">
                  <a:extLst>
                    <a:ext uri="{9D8B030D-6E8A-4147-A177-3AD203B41FA5}">
                      <a16:colId xmlns:a16="http://schemas.microsoft.com/office/drawing/2014/main" xmlns="" val="20002"/>
                    </a:ext>
                  </a:extLst>
                </a:gridCol>
              </a:tblGrid>
              <a:tr h="388366">
                <a:tc>
                  <a:txBody>
                    <a:bodyPr/>
                    <a:lstStyle/>
                    <a:p>
                      <a:r>
                        <a:rPr lang="en-US" sz="1600" dirty="0"/>
                        <a:t>ITEMS</a:t>
                      </a:r>
                    </a:p>
                  </a:txBody>
                  <a:tcPr anchor="ctr"/>
                </a:tc>
                <a:tc>
                  <a:txBody>
                    <a:bodyPr/>
                    <a:lstStyle/>
                    <a:p>
                      <a:pPr algn="ctr"/>
                      <a:r>
                        <a:rPr lang="en-US" sz="1600" dirty="0"/>
                        <a:t>MA </a:t>
                      </a:r>
                      <a:r>
                        <a:rPr lang="en-US" sz="1600" dirty="0" smtClean="0"/>
                        <a:t>2021</a:t>
                      </a:r>
                      <a:endParaRPr lang="en-US" sz="1600" dirty="0"/>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0"/>
                  </a:ext>
                </a:extLst>
              </a:tr>
              <a:tr h="1117218">
                <a:tc>
                  <a:txBody>
                    <a:bodyPr/>
                    <a:lstStyle/>
                    <a:p>
                      <a:r>
                        <a:rPr lang="en-US" sz="1400" b="1" dirty="0">
                          <a:latin typeface="Calibri" panose="020F0502020204030204" pitchFamily="34" charset="0"/>
                        </a:rPr>
                        <a:t>4a. </a:t>
                      </a:r>
                      <a:r>
                        <a:rPr lang="en-US" sz="1400" dirty="0">
                          <a:latin typeface="Calibri" panose="020F0502020204030204" pitchFamily="34" charset="0"/>
                        </a:rPr>
                        <a:t>Before beginning to brainstorm strategies, the team explicitly articulated, prioritized, and/or reviewed and confirmed the youth’s and family’s needs to plan for/address during the meeting.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93%</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91%</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1"/>
                  </a:ext>
                </a:extLst>
              </a:tr>
              <a:tr h="1117218">
                <a:tc>
                  <a:txBody>
                    <a:bodyPr/>
                    <a:lstStyle/>
                    <a:p>
                      <a:r>
                        <a:rPr lang="en-US" sz="1400" b="1" i="0" dirty="0">
                          <a:latin typeface="Calibri" panose="020F0502020204030204" pitchFamily="34" charset="0"/>
                        </a:rPr>
                        <a:t>4b.</a:t>
                      </a:r>
                      <a:r>
                        <a:rPr lang="en-US" sz="1400" b="1" i="0" baseline="0" dirty="0">
                          <a:latin typeface="Calibri" panose="020F0502020204030204" pitchFamily="34" charset="0"/>
                        </a:rPr>
                        <a:t> </a:t>
                      </a:r>
                      <a:r>
                        <a:rPr lang="en-US" sz="1400" i="0" baseline="0" dirty="0">
                          <a:latin typeface="Calibri" panose="020F0502020204030204" pitchFamily="34" charset="0"/>
                        </a:rPr>
                        <a:t>Every need that was planned for/addressed during the meeting was articulated as the underlying reason(s) why a problematic situation or behavior was occurring, and was not simply stated as a deficit, problematic behavior, or service need.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91%</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85%</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2"/>
                  </a:ext>
                </a:extLst>
              </a:tr>
              <a:tr h="606490">
                <a:tc>
                  <a:txBody>
                    <a:bodyPr/>
                    <a:lstStyle/>
                    <a:p>
                      <a:r>
                        <a:rPr lang="en-US" sz="1400" b="1" dirty="0">
                          <a:latin typeface="Calibri" panose="020F0502020204030204" pitchFamily="34" charset="0"/>
                        </a:rPr>
                        <a:t>4c.</a:t>
                      </a:r>
                      <a:r>
                        <a:rPr lang="en-US" sz="1400" baseline="0" dirty="0">
                          <a:latin typeface="Calibri" panose="020F0502020204030204" pitchFamily="34" charset="0"/>
                        </a:rPr>
                        <a:t> Planning focused on the underlying needs of other family members, not just the identified youth.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91%</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88%</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3"/>
                  </a:ext>
                </a:extLst>
              </a:tr>
              <a:tr h="861854">
                <a:tc>
                  <a:txBody>
                    <a:bodyPr/>
                    <a:lstStyle/>
                    <a:p>
                      <a:r>
                        <a:rPr lang="en-US" sz="1400" b="1" dirty="0">
                          <a:latin typeface="Calibri" panose="020F0502020204030204" pitchFamily="34" charset="0"/>
                        </a:rPr>
                        <a:t>4d.</a:t>
                      </a:r>
                      <a:r>
                        <a:rPr lang="en-US" sz="1400" baseline="0" dirty="0">
                          <a:latin typeface="Calibri" panose="020F0502020204030204" pitchFamily="34" charset="0"/>
                        </a:rPr>
                        <a:t> For every need that was planned for/addressed during the meeting, the team brainstormed more than one strategy to meet the need before deciding on next steps. </a:t>
                      </a:r>
                      <a:endParaRPr lang="en-US" sz="1400" b="0" dirty="0">
                        <a:latin typeface="Calibri" panose="020F0502020204030204" pitchFamily="34" charset="0"/>
                      </a:endParaRPr>
                    </a:p>
                  </a:txBody>
                  <a:tcPr anchor="ctr">
                    <a:lnB w="28575" cap="flat" cmpd="sng" algn="ctr">
                      <a:solidFill>
                        <a:srgbClr val="FF0000"/>
                      </a:solidFill>
                      <a:prstDash val="solid"/>
                      <a:round/>
                      <a:headEnd type="none" w="med" len="med"/>
                      <a:tailEnd type="none" w="med" len="med"/>
                    </a:lnB>
                  </a:tcPr>
                </a:tc>
                <a:tc>
                  <a:txBody>
                    <a:bodyPr/>
                    <a:lstStyle/>
                    <a:p>
                      <a:pPr algn="ctr"/>
                      <a:r>
                        <a:rPr lang="en-US" sz="1400" b="0" dirty="0" smtClean="0">
                          <a:solidFill>
                            <a:schemeClr val="tx1"/>
                          </a:solidFill>
                          <a:latin typeface="+mn-lt"/>
                        </a:rPr>
                        <a:t>86%</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85%</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4"/>
                  </a:ext>
                </a:extLst>
              </a:tr>
              <a:tr h="861854">
                <a:tc>
                  <a:txBody>
                    <a:bodyPr/>
                    <a:lstStyle/>
                    <a:p>
                      <a:r>
                        <a:rPr lang="en-US" sz="1400" b="1" dirty="0">
                          <a:latin typeface="Calibri" panose="020F0502020204030204" pitchFamily="34" charset="0"/>
                        </a:rPr>
                        <a:t>4e.</a:t>
                      </a:r>
                      <a:r>
                        <a:rPr lang="en-US" sz="1400" b="1" baseline="0" dirty="0">
                          <a:latin typeface="Calibri" panose="020F0502020204030204" pitchFamily="34" charset="0"/>
                        </a:rPr>
                        <a:t> </a:t>
                      </a:r>
                      <a:r>
                        <a:rPr lang="en-US" sz="1400" baseline="0" dirty="0">
                          <a:latin typeface="Calibri" panose="020F0502020204030204" pitchFamily="34" charset="0"/>
                        </a:rPr>
                        <a:t>The team discussed how they will know the youth and family’s needs have been sufficiently met to warrant a transition out of formal Wraparound services. </a:t>
                      </a:r>
                      <a:endParaRPr lang="en-US" sz="1400" b="0" dirty="0">
                        <a:latin typeface="Calibri" panose="020F050202020403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a:r>
                        <a:rPr lang="en-US" sz="1400" b="0" dirty="0" smtClean="0">
                          <a:solidFill>
                            <a:schemeClr val="tx1"/>
                          </a:solidFill>
                          <a:latin typeface="+mn-lt"/>
                        </a:rPr>
                        <a:t>67%</a:t>
                      </a:r>
                      <a:endParaRPr lang="en-US" sz="1400" b="0" dirty="0">
                        <a:solidFill>
                          <a:schemeClr val="tx1"/>
                        </a:solidFill>
                        <a:latin typeface="+mn-lt"/>
                      </a:endParaRPr>
                    </a:p>
                  </a:txBody>
                  <a:tcPr anchor="ctr">
                    <a:lnL w="28575" cap="flat" cmpd="sng" algn="ctr">
                      <a:solidFill>
                        <a:srgbClr val="FF0000"/>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62%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5"/>
                  </a:ext>
                </a:extLst>
              </a:tr>
            </a:tbl>
          </a:graphicData>
        </a:graphic>
      </p:graphicFrame>
      <p:sp>
        <p:nvSpPr>
          <p:cNvPr id="12"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3"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58</a:t>
            </a:r>
            <a:endParaRPr dirty="0"/>
          </a:p>
        </p:txBody>
      </p:sp>
    </p:spTree>
    <p:extLst>
      <p:ext uri="{BB962C8B-B14F-4D97-AF65-F5344CB8AC3E}">
        <p14:creationId xmlns:p14="http://schemas.microsoft.com/office/powerpoint/2010/main" val="27401799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09600" y="-27951"/>
            <a:ext cx="8153400" cy="1066800"/>
          </a:xfrm>
          <a:prstGeom prst="rect">
            <a:avLst/>
          </a:prstGeom>
        </p:spPr>
        <p:txBody>
          <a:bodyP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3600" dirty="0">
                <a:solidFill>
                  <a:schemeClr val="accent5"/>
                </a:solidFill>
              </a:rPr>
              <a:t>Use of Natural </a:t>
            </a:r>
          </a:p>
          <a:p>
            <a:pPr algn="ctr"/>
            <a:r>
              <a:rPr lang="en-US" sz="3600" dirty="0">
                <a:solidFill>
                  <a:schemeClr val="accent5"/>
                </a:solidFill>
              </a:rPr>
              <a:t>&amp; Community Supports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3" name="Table 12"/>
          <p:cNvGraphicFramePr>
            <a:graphicFrameLocks noGrp="1"/>
          </p:cNvGraphicFramePr>
          <p:nvPr>
            <p:extLst>
              <p:ext uri="{D42A27DB-BD31-4B8C-83A1-F6EECF244321}">
                <p14:modId xmlns:p14="http://schemas.microsoft.com/office/powerpoint/2010/main" val="128927017"/>
              </p:ext>
            </p:extLst>
          </p:nvPr>
        </p:nvGraphicFramePr>
        <p:xfrm>
          <a:off x="434482" y="1194658"/>
          <a:ext cx="8380340" cy="5198365"/>
        </p:xfrm>
        <a:graphic>
          <a:graphicData uri="http://schemas.openxmlformats.org/drawingml/2006/table">
            <a:tbl>
              <a:tblPr firstRow="1" lastCol="1" bandRow="1">
                <a:tableStyleId>{F5AB1C69-6EDB-4FF4-983F-18BD219EF322}</a:tableStyleId>
              </a:tblPr>
              <a:tblGrid>
                <a:gridCol w="5585318">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423422">
                  <a:extLst>
                    <a:ext uri="{9D8B030D-6E8A-4147-A177-3AD203B41FA5}">
                      <a16:colId xmlns:a16="http://schemas.microsoft.com/office/drawing/2014/main" xmlns="" val="20002"/>
                    </a:ext>
                  </a:extLst>
                </a:gridCol>
              </a:tblGrid>
              <a:tr h="459069">
                <a:tc>
                  <a:txBody>
                    <a:bodyPr/>
                    <a:lstStyle/>
                    <a:p>
                      <a:r>
                        <a:rPr lang="en-US" sz="1600" dirty="0"/>
                        <a:t>ITEMS</a:t>
                      </a:r>
                    </a:p>
                  </a:txBody>
                  <a:tcPr anchor="ctr"/>
                </a:tc>
                <a:tc>
                  <a:txBody>
                    <a:bodyPr/>
                    <a:lstStyle/>
                    <a:p>
                      <a:pPr algn="ctr"/>
                      <a:r>
                        <a:rPr lang="en-US" sz="1600" dirty="0"/>
                        <a:t>MA</a:t>
                      </a:r>
                      <a:r>
                        <a:rPr lang="en-US" sz="1600" baseline="0" dirty="0"/>
                        <a:t> </a:t>
                      </a:r>
                      <a:r>
                        <a:rPr lang="en-US" sz="1600" baseline="0" dirty="0" smtClean="0"/>
                        <a:t>2021</a:t>
                      </a:r>
                      <a:endParaRPr lang="en-US" sz="1600" dirty="0"/>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0"/>
                  </a:ext>
                </a:extLst>
              </a:tr>
              <a:tr h="992995">
                <a:tc>
                  <a:txBody>
                    <a:bodyPr/>
                    <a:lstStyle/>
                    <a:p>
                      <a:r>
                        <a:rPr lang="en-US" sz="1400" b="1" dirty="0">
                          <a:latin typeface="Calibri" panose="020F0502020204030204" pitchFamily="34" charset="0"/>
                        </a:rPr>
                        <a:t>5a. </a:t>
                      </a:r>
                      <a:r>
                        <a:rPr lang="en-US" sz="1400" dirty="0">
                          <a:latin typeface="Calibri" panose="020F0502020204030204" pitchFamily="34" charset="0"/>
                        </a:rPr>
                        <a:t>The team encouraged the youth’s and family’s positive connection to their natural supports (extended relatives, friends, neighbors, clergy, business owners, etc.) by exploring their current level of connection and integrating activities to foster connections into the Plan of Care. </a:t>
                      </a:r>
                      <a:endParaRPr lang="en-US" sz="12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80%</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1"/>
                  </a:ext>
                </a:extLst>
              </a:tr>
              <a:tr h="1218676">
                <a:tc>
                  <a:txBody>
                    <a:bodyPr/>
                    <a:lstStyle/>
                    <a:p>
                      <a:r>
                        <a:rPr lang="en-US" sz="1400" b="1" i="0" dirty="0">
                          <a:latin typeface="Calibri" panose="020F0502020204030204" pitchFamily="34" charset="0"/>
                        </a:rPr>
                        <a:t>5b. </a:t>
                      </a:r>
                      <a:r>
                        <a:rPr lang="en-US" sz="1400" i="0" dirty="0">
                          <a:latin typeface="Calibri" panose="020F0502020204030204" pitchFamily="34" charset="0"/>
                        </a:rPr>
                        <a:t>The team encouraged the youth’s and family’s positive connection to their community through participation in community activities, clubs, and/or other informal organizations by exploring their current level of connection and integrating activities to foster connections into the Plan of Care. </a:t>
                      </a:r>
                      <a:r>
                        <a:rPr lang="en-US" sz="1200" b="0" dirty="0" smtClean="0">
                          <a:latin typeface="Calibri" panose="020F0502020204030204" pitchFamily="34" charset="0"/>
                        </a:rPr>
                        <a:t>N=727/371</a:t>
                      </a:r>
                      <a:endParaRPr lang="en-US" sz="1200" b="0" dirty="0">
                        <a:latin typeface="Calibri" panose="020F0502020204030204" pitchFamily="34" charset="0"/>
                      </a:endParaRPr>
                    </a:p>
                  </a:txBody>
                  <a:tcPr anchor="ctr">
                    <a:lnB w="28575" cap="flat" cmpd="sng" algn="ctr">
                      <a:solidFill>
                        <a:srgbClr val="FF0000"/>
                      </a:solidFill>
                      <a:prstDash val="solid"/>
                      <a:round/>
                      <a:headEnd type="none" w="med" len="med"/>
                      <a:tailEnd type="none" w="med" len="med"/>
                    </a:lnB>
                  </a:tcPr>
                </a:tc>
                <a:tc>
                  <a:txBody>
                    <a:bodyPr/>
                    <a:lstStyle/>
                    <a:p>
                      <a:pPr algn="ctr"/>
                      <a:r>
                        <a:rPr lang="en-US" sz="1400" b="0" dirty="0" smtClean="0">
                          <a:solidFill>
                            <a:schemeClr val="tx1"/>
                          </a:solidFill>
                          <a:latin typeface="+mn-lt"/>
                        </a:rPr>
                        <a:t>79%</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89%</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2"/>
                  </a:ext>
                </a:extLst>
              </a:tr>
              <a:tr h="992995">
                <a:tc>
                  <a:txBody>
                    <a:bodyPr/>
                    <a:lstStyle/>
                    <a:p>
                      <a:r>
                        <a:rPr lang="en-US" sz="1400" b="1" dirty="0">
                          <a:latin typeface="Calibri" panose="020F0502020204030204" pitchFamily="34" charset="0"/>
                        </a:rPr>
                        <a:t>5c. </a:t>
                      </a:r>
                      <a:r>
                        <a:rPr lang="en-US" sz="1400" dirty="0">
                          <a:latin typeface="Calibri" panose="020F0502020204030204" pitchFamily="34" charset="0"/>
                        </a:rPr>
                        <a:t>Natural supports (e.g., extended relatives, friends, neighbors, clergy, business owners, etc.) are actively involved in implementing strategies in the Plan of Care or Crisis Plan developed and/or discussed at the meeting. </a:t>
                      </a:r>
                      <a:endParaRPr lang="en-US" sz="1200" b="0" dirty="0">
                        <a:latin typeface="Calibri" panose="020F0502020204030204" pitchFamily="34" charset="0"/>
                      </a:endParaRPr>
                    </a:p>
                  </a:txBody>
                  <a:tcPr anchor="ct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tcPr>
                </a:tc>
                <a:tc>
                  <a:txBody>
                    <a:bodyPr/>
                    <a:lstStyle/>
                    <a:p>
                      <a:pPr algn="ctr"/>
                      <a:r>
                        <a:rPr lang="en-US" sz="1400" b="0" dirty="0" smtClean="0">
                          <a:solidFill>
                            <a:schemeClr val="tx1"/>
                          </a:solidFill>
                          <a:latin typeface="+mn-lt"/>
                        </a:rPr>
                        <a:t>53%</a:t>
                      </a:r>
                      <a:endParaRPr lang="en-US" sz="1400" b="0" dirty="0">
                        <a:solidFill>
                          <a:schemeClr val="tx1"/>
                        </a:solidFill>
                        <a:latin typeface="+mn-lt"/>
                      </a:endParaRPr>
                    </a:p>
                  </a:txBody>
                  <a:tcPr anchor="ctr">
                    <a:lnL w="28575" cap="flat" cmpd="sng" algn="ctr">
                      <a:solidFill>
                        <a:srgbClr val="FF0000"/>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54%</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3"/>
                  </a:ext>
                </a:extLst>
              </a:tr>
              <a:tr h="767315">
                <a:tc>
                  <a:txBody>
                    <a:bodyPr/>
                    <a:lstStyle/>
                    <a:p>
                      <a:r>
                        <a:rPr lang="en-US" sz="1400" b="1" dirty="0">
                          <a:latin typeface="Calibri" panose="020F0502020204030204" pitchFamily="34" charset="0"/>
                        </a:rPr>
                        <a:t>5d.</a:t>
                      </a:r>
                      <a:r>
                        <a:rPr lang="en-US" sz="1400" b="1" baseline="0" dirty="0">
                          <a:latin typeface="Calibri" panose="020F0502020204030204" pitchFamily="34" charset="0"/>
                        </a:rPr>
                        <a:t> </a:t>
                      </a:r>
                      <a:r>
                        <a:rPr lang="en-US" sz="1400" baseline="0" dirty="0">
                          <a:latin typeface="Calibri" panose="020F0502020204030204" pitchFamily="34" charset="0"/>
                        </a:rPr>
                        <a:t>The Plan of Care or Crisis Plan developed and/or discussed at the meeting supports the youth’s integration into the least restrictive residential and/or educational environment possible. </a:t>
                      </a:r>
                      <a:endParaRPr lang="en-US" sz="1200" b="0" dirty="0">
                        <a:latin typeface="Calibri" panose="020F0502020204030204" pitchFamily="34" charset="0"/>
                      </a:endParaRPr>
                    </a:p>
                  </a:txBody>
                  <a:tcPr anchor="ctr">
                    <a:lnT w="28575" cap="flat" cmpd="sng" algn="ctr">
                      <a:solidFill>
                        <a:srgbClr val="FF0000"/>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US" sz="1400" b="0" dirty="0" smtClean="0">
                          <a:solidFill>
                            <a:schemeClr val="tx1"/>
                          </a:solidFill>
                          <a:latin typeface="+mn-lt"/>
                        </a:rPr>
                        <a:t>96%</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97%</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4"/>
                  </a:ext>
                </a:extLst>
              </a:tr>
              <a:tr h="767315">
                <a:tc>
                  <a:txBody>
                    <a:bodyPr/>
                    <a:lstStyle/>
                    <a:p>
                      <a:r>
                        <a:rPr lang="en-US" sz="1400" b="1" dirty="0">
                          <a:latin typeface="Calibri" panose="020F0502020204030204" pitchFamily="34" charset="0"/>
                        </a:rPr>
                        <a:t>5e.</a:t>
                      </a:r>
                      <a:r>
                        <a:rPr lang="en-US" sz="1400" b="1" baseline="0" dirty="0">
                          <a:latin typeface="Calibri" panose="020F0502020204030204" pitchFamily="34" charset="0"/>
                        </a:rPr>
                        <a:t> </a:t>
                      </a:r>
                      <a:r>
                        <a:rPr lang="en-US" sz="1400" baseline="0" dirty="0">
                          <a:latin typeface="Calibri" panose="020F0502020204030204" pitchFamily="34" charset="0"/>
                        </a:rPr>
                        <a:t>The Plan of Care or Crisis Plan developed and/or discussed at the meeting represents a balance between informal (natural and community) and formal strategies, services, and supports. </a:t>
                      </a:r>
                      <a:endParaRPr lang="en-US" sz="1200" b="0" dirty="0">
                        <a:latin typeface="Calibri" panose="020F050202020403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0" dirty="0" smtClean="0">
                          <a:solidFill>
                            <a:schemeClr val="tx1"/>
                          </a:solidFill>
                          <a:latin typeface="+mn-lt"/>
                        </a:rPr>
                        <a:t>73%</a:t>
                      </a:r>
                      <a:endParaRPr lang="en-US" sz="1400" b="0" dirty="0">
                        <a:solidFill>
                          <a:schemeClr val="tx1"/>
                        </a:solidFill>
                        <a:latin typeface="+mn-lt"/>
                      </a:endParaRPr>
                    </a:p>
                  </a:txBody>
                  <a:tcPr anchor="ctr">
                    <a:lnL w="28575"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77%</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5"/>
                  </a:ext>
                </a:extLst>
              </a:tr>
            </a:tbl>
          </a:graphicData>
        </a:graphic>
      </p:graphicFrame>
      <p:sp>
        <p:nvSpPr>
          <p:cNvPr id="11"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59</a:t>
            </a:r>
            <a:endParaRPr dirty="0"/>
          </a:p>
        </p:txBody>
      </p:sp>
    </p:spTree>
    <p:extLst>
      <p:ext uri="{BB962C8B-B14F-4D97-AF65-F5344CB8AC3E}">
        <p14:creationId xmlns:p14="http://schemas.microsoft.com/office/powerpoint/2010/main" val="15491842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12648" y="609600"/>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     Outcomes-Based Process</a:t>
            </a:r>
            <a:endParaRPr lang="en-US" dirty="0">
              <a:solidFill>
                <a:schemeClr val="accent5"/>
              </a:solidFill>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3523969445"/>
              </p:ext>
            </p:extLst>
          </p:nvPr>
        </p:nvGraphicFramePr>
        <p:xfrm>
          <a:off x="494410" y="1409199"/>
          <a:ext cx="8163797" cy="4610601"/>
        </p:xfrm>
        <a:graphic>
          <a:graphicData uri="http://schemas.openxmlformats.org/drawingml/2006/table">
            <a:tbl>
              <a:tblPr firstRow="1" lastCol="1" bandRow="1">
                <a:tableStyleId>{F5AB1C69-6EDB-4FF4-983F-18BD219EF322}</a:tableStyleId>
              </a:tblPr>
              <a:tblGrid>
                <a:gridCol w="537299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419207">
                  <a:extLst>
                    <a:ext uri="{9D8B030D-6E8A-4147-A177-3AD203B41FA5}">
                      <a16:colId xmlns:a16="http://schemas.microsoft.com/office/drawing/2014/main" xmlns="" val="20002"/>
                    </a:ext>
                  </a:extLst>
                </a:gridCol>
              </a:tblGrid>
              <a:tr h="409478">
                <a:tc>
                  <a:txBody>
                    <a:bodyPr/>
                    <a:lstStyle/>
                    <a:p>
                      <a:r>
                        <a:rPr lang="en-US" sz="1600" dirty="0"/>
                        <a:t>ITEMS</a:t>
                      </a:r>
                    </a:p>
                  </a:txBody>
                  <a:tcPr anchor="ctr"/>
                </a:tc>
                <a:tc>
                  <a:txBody>
                    <a:bodyPr/>
                    <a:lstStyle/>
                    <a:p>
                      <a:pPr algn="ctr"/>
                      <a:r>
                        <a:rPr lang="en-US" sz="1600" dirty="0"/>
                        <a:t>MA </a:t>
                      </a:r>
                      <a:r>
                        <a:rPr lang="en-US" sz="1600" dirty="0" smtClean="0"/>
                        <a:t>2021</a:t>
                      </a:r>
                      <a:endParaRPr lang="en-US" sz="1600" dirty="0"/>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0"/>
                  </a:ext>
                </a:extLst>
              </a:tr>
              <a:tr h="908704">
                <a:tc>
                  <a:txBody>
                    <a:bodyPr/>
                    <a:lstStyle/>
                    <a:p>
                      <a:r>
                        <a:rPr lang="en-US" sz="1400" b="1" dirty="0">
                          <a:latin typeface="Calibri" panose="020F0502020204030204" pitchFamily="34" charset="0"/>
                        </a:rPr>
                        <a:t>6a.</a:t>
                      </a:r>
                      <a:r>
                        <a:rPr lang="en-US" sz="1400" b="1" baseline="0" dirty="0">
                          <a:latin typeface="Calibri" panose="020F0502020204030204" pitchFamily="34" charset="0"/>
                        </a:rPr>
                        <a:t> </a:t>
                      </a:r>
                      <a:r>
                        <a:rPr lang="en-US" sz="1400" baseline="0" dirty="0">
                          <a:latin typeface="Calibri" panose="020F0502020204030204" pitchFamily="34" charset="0"/>
                        </a:rPr>
                        <a:t>The team reviewed how close the youth and family are to achieving their vision, mission, or Wraparound team goal (i.e., the overarching purpose of Wraparound involvement). </a:t>
                      </a:r>
                      <a:endParaRPr lang="en-US" sz="1400" b="0" dirty="0">
                        <a:latin typeface="Calibri" panose="020F0502020204030204" pitchFamily="34" charset="0"/>
                      </a:endParaRPr>
                    </a:p>
                  </a:txBody>
                  <a:tcPr anchor="ctr">
                    <a:lnB w="28575" cap="flat" cmpd="sng" algn="ctr">
                      <a:solidFill>
                        <a:srgbClr val="00B050"/>
                      </a:solidFill>
                      <a:prstDash val="solid"/>
                      <a:round/>
                      <a:headEnd type="none" w="med" len="med"/>
                      <a:tailEnd type="none" w="med" len="med"/>
                    </a:lnB>
                  </a:tcPr>
                </a:tc>
                <a:tc>
                  <a:txBody>
                    <a:bodyPr/>
                    <a:lstStyle/>
                    <a:p>
                      <a:pPr algn="ctr"/>
                      <a:r>
                        <a:rPr lang="en-US" sz="1400" b="0" dirty="0" smtClean="0">
                          <a:solidFill>
                            <a:schemeClr val="tx1"/>
                          </a:solidFill>
                          <a:latin typeface="+mn-lt"/>
                        </a:rPr>
                        <a:t>82%</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lnB w="28575" cap="flat" cmpd="sng" algn="ctr">
                      <a:solidFill>
                        <a:srgbClr val="00B050"/>
                      </a:solidFill>
                      <a:prstDash val="solid"/>
                      <a:round/>
                      <a:headEnd type="none" w="med" len="med"/>
                      <a:tailEnd type="none" w="med" len="med"/>
                    </a:lnB>
                  </a:tcPr>
                </a:tc>
                <a:tc>
                  <a:txBody>
                    <a:bodyPr/>
                    <a:lstStyle/>
                    <a:p>
                      <a:pPr algn="ctr"/>
                      <a:r>
                        <a:rPr lang="en-US" sz="1400" b="0" dirty="0" smtClean="0">
                          <a:solidFill>
                            <a:schemeClr val="tx1"/>
                          </a:solidFill>
                          <a:latin typeface="+mn-lt"/>
                        </a:rPr>
                        <a:t>81%</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lnB w="28575" cap="flat" cmpd="sng" algn="ctr">
                      <a:solidFill>
                        <a:srgbClr val="00B050"/>
                      </a:solidFill>
                      <a:prstDash val="solid"/>
                      <a:round/>
                      <a:headEnd type="none" w="med" len="med"/>
                      <a:tailEnd type="none" w="med" len="med"/>
                    </a:lnB>
                    <a:solidFill>
                      <a:srgbClr val="DEE7D1"/>
                    </a:solidFill>
                  </a:tcPr>
                </a:tc>
                <a:extLst>
                  <a:ext uri="{0D108BD9-81ED-4DB2-BD59-A6C34878D82A}">
                    <a16:rowId xmlns:a16="http://schemas.microsoft.com/office/drawing/2014/main" xmlns="" val="10001"/>
                  </a:ext>
                </a:extLst>
              </a:tr>
              <a:tr h="639459">
                <a:tc>
                  <a:txBody>
                    <a:bodyPr/>
                    <a:lstStyle/>
                    <a:p>
                      <a:r>
                        <a:rPr lang="en-US" sz="1400" b="1" i="0" dirty="0">
                          <a:latin typeface="Calibri" panose="020F0502020204030204" pitchFamily="34" charset="0"/>
                        </a:rPr>
                        <a:t>6b.</a:t>
                      </a:r>
                      <a:r>
                        <a:rPr lang="en-US" sz="1400" b="1" i="0" baseline="0" dirty="0">
                          <a:latin typeface="Calibri" panose="020F0502020204030204" pitchFamily="34" charset="0"/>
                        </a:rPr>
                        <a:t> </a:t>
                      </a:r>
                      <a:r>
                        <a:rPr lang="en-US" sz="1400" i="0" baseline="0" dirty="0">
                          <a:latin typeface="Calibri" panose="020F0502020204030204" pitchFamily="34" charset="0"/>
                        </a:rPr>
                        <a:t>The team reviewed the status of task/action step completion since the last meeting. </a:t>
                      </a:r>
                      <a:endParaRPr lang="en-US" sz="1400" b="0" dirty="0">
                        <a:latin typeface="Calibri" panose="020F0502020204030204" pitchFamily="34" charset="0"/>
                      </a:endParaRPr>
                    </a:p>
                  </a:txBody>
                  <a:tcPr anchor="ctr">
                    <a:lnL w="28575" cap="flat" cmpd="sng" algn="ctr">
                      <a:solidFill>
                        <a:srgbClr val="00B050"/>
                      </a:solidFill>
                      <a:prstDash val="solid"/>
                      <a:round/>
                      <a:headEnd type="none" w="med" len="med"/>
                      <a:tailEnd type="none" w="med" len="med"/>
                    </a:lnL>
                    <a:lnT w="28575" cap="flat" cmpd="sng" algn="ctr">
                      <a:solidFill>
                        <a:srgbClr val="00B050"/>
                      </a:solidFill>
                      <a:prstDash val="solid"/>
                      <a:round/>
                      <a:headEnd type="none" w="med" len="med"/>
                      <a:tailEnd type="none" w="med" len="med"/>
                    </a:lnT>
                    <a:lnB w="28575" cap="flat" cmpd="sng" algn="ctr">
                      <a:solidFill>
                        <a:srgbClr val="00B050"/>
                      </a:solidFill>
                      <a:prstDash val="solid"/>
                      <a:round/>
                      <a:headEnd type="none" w="med" len="med"/>
                      <a:tailEnd type="none" w="med" len="med"/>
                    </a:lnB>
                  </a:tcPr>
                </a:tc>
                <a:tc>
                  <a:txBody>
                    <a:bodyPr/>
                    <a:lstStyle/>
                    <a:p>
                      <a:pPr algn="ctr"/>
                      <a:r>
                        <a:rPr lang="en-US" sz="1400" b="0" dirty="0" smtClean="0">
                          <a:solidFill>
                            <a:schemeClr val="tx1"/>
                          </a:solidFill>
                          <a:latin typeface="+mn-lt"/>
                        </a:rPr>
                        <a:t>94%</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lnT w="28575" cap="flat" cmpd="sng" algn="ctr">
                      <a:solidFill>
                        <a:srgbClr val="00B050"/>
                      </a:solidFill>
                      <a:prstDash val="solid"/>
                      <a:round/>
                      <a:headEnd type="none" w="med" len="med"/>
                      <a:tailEnd type="none" w="med" len="med"/>
                    </a:lnT>
                    <a:lnB w="28575" cap="flat" cmpd="sng" algn="ctr">
                      <a:solidFill>
                        <a:srgbClr val="00B050"/>
                      </a:solidFill>
                      <a:prstDash val="solid"/>
                      <a:round/>
                      <a:headEnd type="none" w="med" len="med"/>
                      <a:tailEnd type="none" w="med" len="med"/>
                    </a:lnB>
                  </a:tcPr>
                </a:tc>
                <a:tc>
                  <a:txBody>
                    <a:bodyPr/>
                    <a:lstStyle/>
                    <a:p>
                      <a:pPr algn="ctr"/>
                      <a:r>
                        <a:rPr lang="en-US" sz="1400" b="0" dirty="0" smtClean="0">
                          <a:solidFill>
                            <a:schemeClr val="tx1"/>
                          </a:solidFill>
                          <a:latin typeface="+mn-lt"/>
                        </a:rPr>
                        <a:t>93%</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lnR w="28575" cap="flat" cmpd="sng" algn="ctr">
                      <a:solidFill>
                        <a:srgbClr val="00B050"/>
                      </a:solidFill>
                      <a:prstDash val="solid"/>
                      <a:round/>
                      <a:headEnd type="none" w="med" len="med"/>
                      <a:tailEnd type="none" w="med" len="med"/>
                    </a:lnR>
                    <a:lnT w="28575" cap="flat" cmpd="sng" algn="ctr">
                      <a:solidFill>
                        <a:srgbClr val="00B050"/>
                      </a:solidFill>
                      <a:prstDash val="solid"/>
                      <a:round/>
                      <a:headEnd type="none" w="med" len="med"/>
                      <a:tailEnd type="none" w="med" len="med"/>
                    </a:lnT>
                    <a:lnB w="28575" cap="flat" cmpd="sng" algn="ctr">
                      <a:solidFill>
                        <a:srgbClr val="00B050"/>
                      </a:solidFill>
                      <a:prstDash val="solid"/>
                      <a:round/>
                      <a:headEnd type="none" w="med" len="med"/>
                      <a:tailEnd type="none" w="med" len="med"/>
                    </a:lnB>
                    <a:solidFill>
                      <a:srgbClr val="EFF3EA"/>
                    </a:solidFill>
                  </a:tcPr>
                </a:tc>
                <a:extLst>
                  <a:ext uri="{0D108BD9-81ED-4DB2-BD59-A6C34878D82A}">
                    <a16:rowId xmlns:a16="http://schemas.microsoft.com/office/drawing/2014/main" xmlns="" val="10002"/>
                  </a:ext>
                </a:extLst>
              </a:tr>
              <a:tr h="639459">
                <a:tc>
                  <a:txBody>
                    <a:bodyPr/>
                    <a:lstStyle/>
                    <a:p>
                      <a:r>
                        <a:rPr lang="en-US" sz="1400" b="1" dirty="0">
                          <a:latin typeface="Calibri" panose="020F0502020204030204" pitchFamily="34" charset="0"/>
                        </a:rPr>
                        <a:t>6c.</a:t>
                      </a:r>
                      <a:r>
                        <a:rPr lang="en-US" sz="1400" dirty="0">
                          <a:latin typeface="Calibri" panose="020F0502020204030204" pitchFamily="34" charset="0"/>
                        </a:rPr>
                        <a:t> The team monitored progress toward meeting needs and achieving outcomes/goals since the last meeting. </a:t>
                      </a:r>
                      <a:endParaRPr lang="en-US" sz="1400" b="0" dirty="0">
                        <a:latin typeface="Calibri" panose="020F0502020204030204" pitchFamily="34" charset="0"/>
                      </a:endParaRPr>
                    </a:p>
                  </a:txBody>
                  <a:tcPr anchor="ctr">
                    <a:lnL w="28575" cap="flat" cmpd="sng" algn="ctr">
                      <a:solidFill>
                        <a:srgbClr val="00B050"/>
                      </a:solidFill>
                      <a:prstDash val="solid"/>
                      <a:round/>
                      <a:headEnd type="none" w="med" len="med"/>
                      <a:tailEnd type="none" w="med" len="med"/>
                    </a:lnL>
                    <a:lnT w="28575" cap="flat" cmpd="sng" algn="ctr">
                      <a:solidFill>
                        <a:srgbClr val="00B050"/>
                      </a:solidFill>
                      <a:prstDash val="solid"/>
                      <a:round/>
                      <a:headEnd type="none" w="med" len="med"/>
                      <a:tailEnd type="none" w="med" len="med"/>
                    </a:lnT>
                    <a:lnB w="28575" cap="flat" cmpd="sng" algn="ctr">
                      <a:solidFill>
                        <a:srgbClr val="00B050"/>
                      </a:solidFill>
                      <a:prstDash val="solid"/>
                      <a:round/>
                      <a:headEnd type="none" w="med" len="med"/>
                      <a:tailEnd type="none" w="med" len="med"/>
                    </a:lnB>
                  </a:tcPr>
                </a:tc>
                <a:tc>
                  <a:txBody>
                    <a:bodyPr/>
                    <a:lstStyle/>
                    <a:p>
                      <a:pPr algn="ctr"/>
                      <a:r>
                        <a:rPr lang="en-US" sz="1400" b="0" dirty="0" smtClean="0">
                          <a:solidFill>
                            <a:schemeClr val="tx1"/>
                          </a:solidFill>
                          <a:latin typeface="+mn-lt"/>
                        </a:rPr>
                        <a:t>96%</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lnT w="28575" cap="flat" cmpd="sng" algn="ctr">
                      <a:solidFill>
                        <a:srgbClr val="00B050"/>
                      </a:solidFill>
                      <a:prstDash val="solid"/>
                      <a:round/>
                      <a:headEnd type="none" w="med" len="med"/>
                      <a:tailEnd type="none" w="med" len="med"/>
                    </a:lnT>
                    <a:lnB w="28575" cap="flat" cmpd="sng" algn="ctr">
                      <a:solidFill>
                        <a:srgbClr val="00B050"/>
                      </a:solidFill>
                      <a:prstDash val="solid"/>
                      <a:round/>
                      <a:headEnd type="none" w="med" len="med"/>
                      <a:tailEnd type="none" w="med" len="med"/>
                    </a:lnB>
                  </a:tcPr>
                </a:tc>
                <a:tc>
                  <a:txBody>
                    <a:bodyPr/>
                    <a:lstStyle/>
                    <a:p>
                      <a:pPr algn="ctr"/>
                      <a:r>
                        <a:rPr lang="en-US" sz="1400" b="0" dirty="0" smtClean="0">
                          <a:solidFill>
                            <a:schemeClr val="tx1"/>
                          </a:solidFill>
                          <a:latin typeface="+mn-lt"/>
                        </a:rPr>
                        <a:t>96%</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lnR w="28575" cap="flat" cmpd="sng" algn="ctr">
                      <a:solidFill>
                        <a:srgbClr val="00B050"/>
                      </a:solidFill>
                      <a:prstDash val="solid"/>
                      <a:round/>
                      <a:headEnd type="none" w="med" len="med"/>
                      <a:tailEnd type="none" w="med" len="med"/>
                    </a:lnR>
                    <a:lnT w="28575" cap="flat" cmpd="sng" algn="ctr">
                      <a:solidFill>
                        <a:srgbClr val="00B050"/>
                      </a:solidFill>
                      <a:prstDash val="solid"/>
                      <a:round/>
                      <a:headEnd type="none" w="med" len="med"/>
                      <a:tailEnd type="none" w="med" len="med"/>
                    </a:lnT>
                    <a:lnB w="28575" cap="flat" cmpd="sng" algn="ctr">
                      <a:solidFill>
                        <a:srgbClr val="00B050"/>
                      </a:solidFill>
                      <a:prstDash val="solid"/>
                      <a:round/>
                      <a:headEnd type="none" w="med" len="med"/>
                      <a:tailEnd type="none" w="med" len="med"/>
                    </a:lnB>
                    <a:solidFill>
                      <a:srgbClr val="DEE7D1"/>
                    </a:solidFill>
                  </a:tcPr>
                </a:tc>
                <a:extLst>
                  <a:ext uri="{0D108BD9-81ED-4DB2-BD59-A6C34878D82A}">
                    <a16:rowId xmlns:a16="http://schemas.microsoft.com/office/drawing/2014/main" xmlns="" val="10003"/>
                  </a:ext>
                </a:extLst>
              </a:tr>
              <a:tr h="946701">
                <a:tc>
                  <a:txBody>
                    <a:bodyPr/>
                    <a:lstStyle/>
                    <a:p>
                      <a:r>
                        <a:rPr lang="en-US" sz="1400" b="1" dirty="0">
                          <a:latin typeface="Calibri" panose="020F0502020204030204" pitchFamily="34" charset="0"/>
                        </a:rPr>
                        <a:t>6d.</a:t>
                      </a:r>
                      <a:r>
                        <a:rPr lang="en-US" sz="1400" dirty="0">
                          <a:latin typeface="Calibri" panose="020F0502020204030204" pitchFamily="34" charset="0"/>
                        </a:rPr>
                        <a:t> Progress toward meeting needs and achieving outcomes/goals since the last meeting was evaluated using objective and verifiable measures, not just general or subjective feedback. </a:t>
                      </a:r>
                      <a:endParaRPr lang="en-US" sz="1400" b="0" dirty="0">
                        <a:latin typeface="Calibri" panose="020F0502020204030204" pitchFamily="34" charset="0"/>
                      </a:endParaRPr>
                    </a:p>
                  </a:txBody>
                  <a:tcPr anchor="ctr">
                    <a:lnT w="28575" cap="flat" cmpd="sng" algn="ctr">
                      <a:solidFill>
                        <a:srgbClr val="00B050"/>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US" sz="1400" b="0" dirty="0" smtClean="0">
                          <a:solidFill>
                            <a:schemeClr val="tx1"/>
                          </a:solidFill>
                          <a:latin typeface="+mn-lt"/>
                        </a:rPr>
                        <a:t>85%</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lnT w="28575" cap="flat" cmpd="sng" algn="ctr">
                      <a:solidFill>
                        <a:srgbClr val="00B050"/>
                      </a:solidFill>
                      <a:prstDash val="solid"/>
                      <a:round/>
                      <a:headEnd type="none" w="med" len="med"/>
                      <a:tailEnd type="none" w="med" len="med"/>
                    </a:lnT>
                  </a:tcPr>
                </a:tc>
                <a:tc>
                  <a:txBody>
                    <a:bodyPr/>
                    <a:lstStyle/>
                    <a:p>
                      <a:pPr algn="ctr"/>
                      <a:r>
                        <a:rPr lang="en-US" sz="1400" b="0" dirty="0" smtClean="0">
                          <a:solidFill>
                            <a:schemeClr val="tx1"/>
                          </a:solidFill>
                          <a:latin typeface="+mn-lt"/>
                        </a:rPr>
                        <a:t>81%</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lnT w="28575" cap="flat" cmpd="sng" algn="ctr">
                      <a:solidFill>
                        <a:srgbClr val="00B050"/>
                      </a:solidFill>
                      <a:prstDash val="solid"/>
                      <a:round/>
                      <a:headEnd type="none" w="med" len="med"/>
                      <a:tailEnd type="none" w="med" len="med"/>
                    </a:lnT>
                    <a:solidFill>
                      <a:srgbClr val="EFF3EA"/>
                    </a:solidFill>
                  </a:tcPr>
                </a:tc>
                <a:extLst>
                  <a:ext uri="{0D108BD9-81ED-4DB2-BD59-A6C34878D82A}">
                    <a16:rowId xmlns:a16="http://schemas.microsoft.com/office/drawing/2014/main" xmlns="" val="10004"/>
                  </a:ext>
                </a:extLst>
              </a:tr>
              <a:tr h="1066800">
                <a:tc>
                  <a:txBody>
                    <a:bodyPr/>
                    <a:lstStyle/>
                    <a:p>
                      <a:r>
                        <a:rPr lang="en-US" sz="1400" b="1" dirty="0">
                          <a:latin typeface="Calibri" panose="020F0502020204030204" pitchFamily="34" charset="0"/>
                        </a:rPr>
                        <a:t>6e.</a:t>
                      </a:r>
                      <a:r>
                        <a:rPr lang="en-US" sz="1400" b="1" baseline="0" dirty="0">
                          <a:latin typeface="Calibri" panose="020F0502020204030204" pitchFamily="34" charset="0"/>
                        </a:rPr>
                        <a:t> </a:t>
                      </a:r>
                      <a:r>
                        <a:rPr lang="en-US" sz="1400" baseline="0" dirty="0">
                          <a:latin typeface="Calibri" panose="020F0502020204030204" pitchFamily="34" charset="0"/>
                        </a:rPr>
                        <a:t>For any new outcome or goal (i.e., what it would look like if a need was met) developed during the meeting, the team discussed and agreed upon a specific and measurable way to evaluate progress. </a:t>
                      </a:r>
                      <a:endParaRPr lang="en-US" sz="1400" b="0" dirty="0">
                        <a:latin typeface="Calibri" panose="020F0502020204030204" pitchFamily="34"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0" dirty="0" smtClean="0">
                          <a:solidFill>
                            <a:schemeClr val="tx1"/>
                          </a:solidFill>
                          <a:latin typeface="+mn-lt"/>
                        </a:rPr>
                        <a:t>84%</a:t>
                      </a:r>
                      <a:endParaRPr lang="en-US" sz="1400" b="0" dirty="0">
                        <a:solidFill>
                          <a:schemeClr val="tx1"/>
                        </a:solidFill>
                        <a:latin typeface="+mn-lt"/>
                      </a:endParaRPr>
                    </a:p>
                  </a:txBody>
                  <a:tcPr anchor="ctr">
                    <a:lnL w="28575"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81%</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5"/>
                  </a:ext>
                </a:extLst>
              </a:tr>
            </a:tbl>
          </a:graphicData>
        </a:graphic>
      </p:graphicFrame>
      <p:sp>
        <p:nvSpPr>
          <p:cNvPr id="10"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2"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60</a:t>
            </a:r>
            <a:endParaRPr dirty="0"/>
          </a:p>
        </p:txBody>
      </p:sp>
    </p:spTree>
    <p:extLst>
      <p:ext uri="{BB962C8B-B14F-4D97-AF65-F5344CB8AC3E}">
        <p14:creationId xmlns:p14="http://schemas.microsoft.com/office/powerpoint/2010/main" val="29129777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754118" y="291664"/>
            <a:ext cx="8153400" cy="838200"/>
          </a:xfrm>
          <a:prstGeom prst="rect">
            <a:avLst/>
          </a:prstGeom>
        </p:spPr>
        <p:txBody>
          <a:bodyP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4100" dirty="0">
                <a:solidFill>
                  <a:schemeClr val="accent5"/>
                </a:solidFill>
              </a:rPr>
              <a:t>Skilled Facilitation</a:t>
            </a:r>
            <a:endParaRPr lang="en-US" dirty="0">
              <a:solidFill>
                <a:schemeClr val="accent5"/>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91" y="155869"/>
            <a:ext cx="2179511" cy="987133"/>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2645306738"/>
              </p:ext>
            </p:extLst>
          </p:nvPr>
        </p:nvGraphicFramePr>
        <p:xfrm>
          <a:off x="377060" y="1218364"/>
          <a:ext cx="8385941" cy="4953000"/>
        </p:xfrm>
        <a:graphic>
          <a:graphicData uri="http://schemas.openxmlformats.org/drawingml/2006/table">
            <a:tbl>
              <a:tblPr firstRow="1" lastCol="1" bandRow="1">
                <a:tableStyleId>{F5AB1C69-6EDB-4FF4-983F-18BD219EF322}</a:tableStyleId>
              </a:tblPr>
              <a:tblGrid>
                <a:gridCol w="564274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371601">
                  <a:extLst>
                    <a:ext uri="{9D8B030D-6E8A-4147-A177-3AD203B41FA5}">
                      <a16:colId xmlns:a16="http://schemas.microsoft.com/office/drawing/2014/main" xmlns="" val="20002"/>
                    </a:ext>
                  </a:extLst>
                </a:gridCol>
              </a:tblGrid>
              <a:tr h="388366">
                <a:tc>
                  <a:txBody>
                    <a:bodyPr/>
                    <a:lstStyle/>
                    <a:p>
                      <a:r>
                        <a:rPr lang="en-US" sz="1600" dirty="0"/>
                        <a:t>ITEMS</a:t>
                      </a:r>
                    </a:p>
                  </a:txBody>
                  <a:tcPr anchor="ctr"/>
                </a:tc>
                <a:tc>
                  <a:txBody>
                    <a:bodyPr/>
                    <a:lstStyle/>
                    <a:p>
                      <a:pPr algn="ctr"/>
                      <a:r>
                        <a:rPr lang="en-US" sz="1600" dirty="0"/>
                        <a:t>MA </a:t>
                      </a:r>
                      <a:r>
                        <a:rPr lang="en-US" sz="1600" dirty="0" smtClean="0"/>
                        <a:t>2021</a:t>
                      </a:r>
                      <a:endParaRPr lang="en-US" sz="1600" dirty="0"/>
                    </a:p>
                  </a:txBody>
                  <a:tcPr anchor="ctr">
                    <a:lnR w="76200" cap="flat" cmpd="sng" algn="ctr">
                      <a:solidFill>
                        <a:schemeClr val="bg1"/>
                      </a:solidFill>
                      <a:prstDash val="solid"/>
                      <a:round/>
                      <a:headEnd type="none" w="med" len="med"/>
                      <a:tailEnd type="none" w="med" len="med"/>
                    </a:lnR>
                  </a:tcPr>
                </a:tc>
                <a:tc>
                  <a:txBody>
                    <a:bodyPr/>
                    <a:lstStyle/>
                    <a:p>
                      <a:pPr algn="ctr"/>
                      <a:r>
                        <a:rPr lang="en-US" sz="1600" dirty="0" smtClean="0"/>
                        <a:t>MA</a:t>
                      </a:r>
                      <a:r>
                        <a:rPr lang="en-US" sz="1600" baseline="0" dirty="0" smtClean="0"/>
                        <a:t> 2020</a:t>
                      </a:r>
                      <a:endParaRPr lang="en-US" sz="1600" dirty="0"/>
                    </a:p>
                  </a:txBody>
                  <a:tcPr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xmlns="" val="10000"/>
                  </a:ext>
                </a:extLst>
              </a:tr>
              <a:tr h="1117218">
                <a:tc>
                  <a:txBody>
                    <a:bodyPr/>
                    <a:lstStyle/>
                    <a:p>
                      <a:r>
                        <a:rPr lang="en-US" sz="1400" b="1" dirty="0">
                          <a:latin typeface="Calibri" panose="020F0502020204030204" pitchFamily="34" charset="0"/>
                        </a:rPr>
                        <a:t>7a. </a:t>
                      </a:r>
                      <a:r>
                        <a:rPr lang="en-US" sz="1400" dirty="0">
                          <a:latin typeface="Calibri" panose="020F0502020204030204" pitchFamily="34" charset="0"/>
                        </a:rPr>
                        <a:t>The facilitator prepared the needed documents and materials prior to the meeting, such as the Plan of Care, Crisis Plan, data on progress, etc., and had enough copies to share with each team member.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87%</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1"/>
                  </a:ext>
                </a:extLst>
              </a:tr>
              <a:tr h="861854">
                <a:tc>
                  <a:txBody>
                    <a:bodyPr/>
                    <a:lstStyle/>
                    <a:p>
                      <a:r>
                        <a:rPr lang="en-US" sz="1400" b="1" i="0" dirty="0">
                          <a:latin typeface="Calibri" panose="020F0502020204030204" pitchFamily="34" charset="0"/>
                        </a:rPr>
                        <a:t>7b. </a:t>
                      </a:r>
                      <a:r>
                        <a:rPr lang="en-US" sz="1400" i="0" dirty="0">
                          <a:latin typeface="Calibri" panose="020F0502020204030204" pitchFamily="34" charset="0"/>
                        </a:rPr>
                        <a:t>The meeting followed a clear agenda that provided an understanding of the overall purpose of the meeting and the priority agenda items. </a:t>
                      </a:r>
                    </a:p>
                  </a:txBody>
                  <a:tcPr anchor="ctr"/>
                </a:tc>
                <a:tc>
                  <a:txBody>
                    <a:bodyPr/>
                    <a:lstStyle/>
                    <a:p>
                      <a:pPr algn="ctr"/>
                      <a:r>
                        <a:rPr lang="en-US" sz="1400" b="0" dirty="0" smtClean="0">
                          <a:solidFill>
                            <a:schemeClr val="tx1"/>
                          </a:solidFill>
                          <a:latin typeface="+mn-lt"/>
                        </a:rPr>
                        <a:t>90%</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2"/>
                  </a:ext>
                </a:extLst>
              </a:tr>
              <a:tr h="861854">
                <a:tc>
                  <a:txBody>
                    <a:bodyPr/>
                    <a:lstStyle/>
                    <a:p>
                      <a:r>
                        <a:rPr lang="en-US" sz="1400" b="1" dirty="0">
                          <a:latin typeface="Calibri" panose="020F0502020204030204" pitchFamily="34" charset="0"/>
                        </a:rPr>
                        <a:t>7c. </a:t>
                      </a:r>
                      <a:r>
                        <a:rPr lang="en-US" sz="1400" dirty="0">
                          <a:latin typeface="Calibri" panose="020F0502020204030204" pitchFamily="34" charset="0"/>
                        </a:rPr>
                        <a:t>The facilitator reflected and summarized team members’ contributions, probed for further information, and generally stimulated productive brainstorming and discussion.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93%</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92%</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3"/>
                  </a:ext>
                </a:extLst>
              </a:tr>
              <a:tr h="861854">
                <a:tc>
                  <a:txBody>
                    <a:bodyPr/>
                    <a:lstStyle/>
                    <a:p>
                      <a:r>
                        <a:rPr lang="en-US" sz="1400" b="1" dirty="0">
                          <a:latin typeface="Calibri" panose="020F0502020204030204" pitchFamily="34" charset="0"/>
                        </a:rPr>
                        <a:t>7d.</a:t>
                      </a:r>
                      <a:r>
                        <a:rPr lang="en-US" sz="1400" dirty="0">
                          <a:latin typeface="Calibri" panose="020F0502020204030204" pitchFamily="34" charset="0"/>
                        </a:rPr>
                        <a:t> The facilitator was dynamically engaged in the process and was able to maintain an appropriate momentum and members’ focus throughout the meeting.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97%</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94%</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EFF3EA"/>
                    </a:solidFill>
                  </a:tcPr>
                </a:tc>
                <a:extLst>
                  <a:ext uri="{0D108BD9-81ED-4DB2-BD59-A6C34878D82A}">
                    <a16:rowId xmlns:a16="http://schemas.microsoft.com/office/drawing/2014/main" xmlns="" val="10004"/>
                  </a:ext>
                </a:extLst>
              </a:tr>
              <a:tr h="861854">
                <a:tc>
                  <a:txBody>
                    <a:bodyPr/>
                    <a:lstStyle/>
                    <a:p>
                      <a:r>
                        <a:rPr lang="en-US" sz="1400" b="1" dirty="0">
                          <a:latin typeface="Calibri" panose="020F0502020204030204" pitchFamily="34" charset="0"/>
                        </a:rPr>
                        <a:t>7e.</a:t>
                      </a:r>
                      <a:r>
                        <a:rPr lang="en-US" sz="1400" dirty="0">
                          <a:latin typeface="Calibri" panose="020F0502020204030204" pitchFamily="34" charset="0"/>
                        </a:rPr>
                        <a:t> The facilitator was able to manage disagreement and conflict and make sure all team members’ opinions and ideas were heard. </a:t>
                      </a:r>
                      <a:endParaRPr lang="en-US" sz="1400" b="0" dirty="0">
                        <a:latin typeface="Calibri" panose="020F0502020204030204" pitchFamily="34" charset="0"/>
                      </a:endParaRPr>
                    </a:p>
                  </a:txBody>
                  <a:tcPr anchor="ctr"/>
                </a:tc>
                <a:tc>
                  <a:txBody>
                    <a:bodyPr/>
                    <a:lstStyle/>
                    <a:p>
                      <a:pPr algn="ctr"/>
                      <a:r>
                        <a:rPr lang="en-US" sz="1400" b="0" dirty="0" smtClean="0">
                          <a:solidFill>
                            <a:schemeClr val="tx1"/>
                          </a:solidFill>
                          <a:latin typeface="+mn-lt"/>
                        </a:rPr>
                        <a:t>97%</a:t>
                      </a:r>
                      <a:endParaRPr lang="en-US" sz="1400" b="0" dirty="0">
                        <a:solidFill>
                          <a:schemeClr val="tx1"/>
                        </a:solidFill>
                        <a:latin typeface="+mn-lt"/>
                      </a:endParaRPr>
                    </a:p>
                  </a:txBody>
                  <a:tcPr anchor="ctr">
                    <a:lnR w="76200" cap="flat" cmpd="sng" algn="ctr">
                      <a:solidFill>
                        <a:schemeClr val="bg1"/>
                      </a:solidFill>
                      <a:prstDash val="solid"/>
                      <a:round/>
                      <a:headEnd type="none" w="med" len="med"/>
                      <a:tailEnd type="none" w="med" len="med"/>
                    </a:lnR>
                  </a:tcPr>
                </a:tc>
                <a:tc>
                  <a:txBody>
                    <a:bodyPr/>
                    <a:lstStyle/>
                    <a:p>
                      <a:pPr algn="ctr"/>
                      <a:r>
                        <a:rPr lang="en-US" sz="1400" b="0" dirty="0" smtClean="0">
                          <a:solidFill>
                            <a:schemeClr val="tx1"/>
                          </a:solidFill>
                          <a:latin typeface="+mn-lt"/>
                        </a:rPr>
                        <a:t>97%</a:t>
                      </a:r>
                      <a:endParaRPr lang="en-US" sz="1400" b="0" dirty="0">
                        <a:solidFill>
                          <a:schemeClr val="tx1"/>
                        </a:solidFill>
                        <a:latin typeface="+mn-lt"/>
                      </a:endParaRPr>
                    </a:p>
                  </a:txBody>
                  <a:tcPr anchor="ctr">
                    <a:lnL w="76200" cap="flat" cmpd="sng" algn="ctr">
                      <a:solidFill>
                        <a:schemeClr val="bg1"/>
                      </a:solidFill>
                      <a:prstDash val="solid"/>
                      <a:round/>
                      <a:headEnd type="none" w="med" len="med"/>
                      <a:tailEnd type="none" w="med" len="med"/>
                    </a:lnL>
                    <a:solidFill>
                      <a:srgbClr val="DEE7D1"/>
                    </a:solidFill>
                  </a:tcPr>
                </a:tc>
                <a:extLst>
                  <a:ext uri="{0D108BD9-81ED-4DB2-BD59-A6C34878D82A}">
                    <a16:rowId xmlns:a16="http://schemas.microsoft.com/office/drawing/2014/main" xmlns="" val="10005"/>
                  </a:ext>
                </a:extLst>
              </a:tr>
            </a:tbl>
          </a:graphicData>
        </a:graphic>
      </p:graphicFrame>
      <p:sp>
        <p:nvSpPr>
          <p:cNvPr id="1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14" name="object 12"/>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61</a:t>
            </a:r>
            <a:endParaRPr dirty="0"/>
          </a:p>
        </p:txBody>
      </p:sp>
    </p:spTree>
    <p:extLst>
      <p:ext uri="{BB962C8B-B14F-4D97-AF65-F5344CB8AC3E}">
        <p14:creationId xmlns:p14="http://schemas.microsoft.com/office/powerpoint/2010/main" val="23646728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5" name="object 5"/>
          <p:cNvSpPr/>
          <p:nvPr/>
        </p:nvSpPr>
        <p:spPr>
          <a:xfrm>
            <a:off x="3276600" y="762000"/>
            <a:ext cx="2560409" cy="1136280"/>
          </a:xfrm>
          <a:prstGeom prst="rect">
            <a:avLst/>
          </a:prstGeom>
          <a:blipFill>
            <a:blip r:embed="rId2" cstate="print"/>
            <a:stretch>
              <a:fillRect/>
            </a:stretch>
          </a:blipFill>
        </p:spPr>
        <p:txBody>
          <a:bodyPr wrap="square" lIns="0" tIns="0" rIns="0" bIns="0" rtlCol="0"/>
          <a:lstStyle/>
          <a:p>
            <a:endParaRPr dirty="0"/>
          </a:p>
        </p:txBody>
      </p:sp>
      <p:sp>
        <p:nvSpPr>
          <p:cNvPr id="6" name="object 6"/>
          <p:cNvSpPr txBox="1">
            <a:spLocks noGrp="1"/>
          </p:cNvSpPr>
          <p:nvPr>
            <p:ph type="title"/>
          </p:nvPr>
        </p:nvSpPr>
        <p:spPr>
          <a:xfrm>
            <a:off x="990600" y="2895600"/>
            <a:ext cx="7458291" cy="574040"/>
          </a:xfrm>
          <a:prstGeom prst="rect">
            <a:avLst/>
          </a:prstGeom>
        </p:spPr>
        <p:txBody>
          <a:bodyPr vert="horz" wrap="square" lIns="0" tIns="12700" rIns="0" bIns="0" rtlCol="0">
            <a:spAutoFit/>
          </a:bodyPr>
          <a:lstStyle/>
          <a:p>
            <a:pPr marL="12700">
              <a:lnSpc>
                <a:spcPct val="100000"/>
              </a:lnSpc>
              <a:spcBef>
                <a:spcPts val="100"/>
              </a:spcBef>
            </a:pPr>
            <a:r>
              <a:rPr b="1" spc="-5" dirty="0">
                <a:latin typeface="Carlito"/>
                <a:cs typeface="Carlito"/>
              </a:rPr>
              <a:t>SUMMARY OF TOM </a:t>
            </a:r>
            <a:r>
              <a:rPr b="1" spc="-10" dirty="0">
                <a:latin typeface="Carlito"/>
                <a:cs typeface="Carlito"/>
              </a:rPr>
              <a:t>2.0</a:t>
            </a:r>
            <a:r>
              <a:rPr b="1" spc="-85" dirty="0">
                <a:latin typeface="Carlito"/>
                <a:cs typeface="Carlito"/>
              </a:rPr>
              <a:t> </a:t>
            </a:r>
            <a:r>
              <a:rPr b="1" spc="-5" dirty="0">
                <a:latin typeface="Carlito"/>
                <a:cs typeface="Carlito"/>
              </a:rPr>
              <a:t>FINDINGS</a:t>
            </a:r>
          </a:p>
        </p:txBody>
      </p:sp>
      <p:sp>
        <p:nvSpPr>
          <p:cNvPr id="7" name="object 7"/>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62</a:t>
            </a:r>
            <a:endParaRP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280002"/>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p:nvPr/>
        </p:nvSpPr>
        <p:spPr>
          <a:xfrm>
            <a:off x="152400" y="1337132"/>
            <a:ext cx="8813782" cy="5371086"/>
          </a:xfrm>
          <a:prstGeom prst="rect">
            <a:avLst/>
          </a:prstGeom>
        </p:spPr>
        <p:txBody>
          <a:bodyPr vert="horz" wrap="square" lIns="0" tIns="12065" rIns="0" bIns="0" rtlCol="0">
            <a:spAutoFit/>
          </a:bodyPr>
          <a:lstStyle/>
          <a:p>
            <a:pPr marL="281940" marR="5080" indent="-269875">
              <a:lnSpc>
                <a:spcPct val="107300"/>
              </a:lnSpc>
              <a:spcBef>
                <a:spcPts val="95"/>
              </a:spcBef>
              <a:buSzPct val="130508"/>
              <a:buFont typeface="Arial"/>
              <a:buChar char="•"/>
              <a:tabLst>
                <a:tab pos="282575" algn="l"/>
              </a:tabLst>
            </a:pPr>
            <a:r>
              <a:rPr lang="en-US" sz="2000" dirty="0" smtClean="0">
                <a:latin typeface="Carlito"/>
                <a:cs typeface="Carlito"/>
              </a:rPr>
              <a:t>Due to COVID, meetings were held virtually.</a:t>
            </a:r>
          </a:p>
          <a:p>
            <a:pPr marL="281940" marR="5080" indent="-269875">
              <a:lnSpc>
                <a:spcPct val="107300"/>
              </a:lnSpc>
              <a:spcBef>
                <a:spcPts val="95"/>
              </a:spcBef>
              <a:buSzPct val="130508"/>
              <a:buFont typeface="Arial"/>
              <a:buChar char="•"/>
              <a:tabLst>
                <a:tab pos="282575" algn="l"/>
              </a:tabLst>
            </a:pPr>
            <a:r>
              <a:rPr lang="en-US" sz="2000" dirty="0" smtClean="0">
                <a:latin typeface="Carlito"/>
                <a:cs typeface="Carlito"/>
              </a:rPr>
              <a:t>There is much greater variance in Total Fidelity scores for the CSAs in the TOM 2.0 (varied by 26 points) compared to the EZ (varied by 10 points). Standard Deviation for EZ =2.71; TOM 2.0 = 5.02. This may be due to the wide variance in the number of meetings observed for each CSA (range = 6-47; mean=20/median=19)</a:t>
            </a:r>
            <a:endParaRPr sz="2000" dirty="0" smtClean="0">
              <a:latin typeface="Carlito"/>
              <a:cs typeface="Carlito"/>
            </a:endParaRPr>
          </a:p>
          <a:p>
            <a:pPr marL="281940" marR="313690" indent="-269875">
              <a:lnSpc>
                <a:spcPct val="105400"/>
              </a:lnSpc>
              <a:spcBef>
                <a:spcPts val="1240"/>
              </a:spcBef>
              <a:buSzPct val="130508"/>
              <a:buFont typeface="Arial"/>
              <a:buChar char="•"/>
              <a:tabLst>
                <a:tab pos="282575" algn="l"/>
              </a:tabLst>
            </a:pPr>
            <a:r>
              <a:rPr sz="2000" spc="-5" dirty="0" smtClean="0">
                <a:latin typeface="Carlito"/>
                <a:cs typeface="Carlito"/>
              </a:rPr>
              <a:t>Effective </a:t>
            </a:r>
            <a:r>
              <a:rPr sz="2000" dirty="0">
                <a:latin typeface="Carlito"/>
                <a:cs typeface="Carlito"/>
              </a:rPr>
              <a:t>Teamwork </a:t>
            </a:r>
            <a:r>
              <a:rPr sz="2000" spc="5" dirty="0">
                <a:latin typeface="Carlito"/>
                <a:cs typeface="Carlito"/>
              </a:rPr>
              <a:t>&amp; </a:t>
            </a:r>
            <a:r>
              <a:rPr sz="2000" spc="-5" dirty="0">
                <a:latin typeface="Carlito"/>
                <a:cs typeface="Carlito"/>
              </a:rPr>
              <a:t>Skilled Facilitation scores </a:t>
            </a:r>
            <a:r>
              <a:rPr lang="en-US" sz="2000" spc="-5" dirty="0" smtClean="0">
                <a:latin typeface="Carlito"/>
                <a:cs typeface="Carlito"/>
              </a:rPr>
              <a:t>continue to be </a:t>
            </a:r>
            <a:r>
              <a:rPr sz="2000" dirty="0" smtClean="0">
                <a:latin typeface="Carlito"/>
                <a:cs typeface="Carlito"/>
              </a:rPr>
              <a:t>very </a:t>
            </a:r>
            <a:r>
              <a:rPr sz="2000" dirty="0">
                <a:latin typeface="Carlito"/>
                <a:cs typeface="Carlito"/>
              </a:rPr>
              <a:t>high; both </a:t>
            </a:r>
            <a:r>
              <a:rPr sz="2000" spc="5" dirty="0">
                <a:latin typeface="Carlito"/>
                <a:cs typeface="Carlito"/>
              </a:rPr>
              <a:t>above</a:t>
            </a:r>
            <a:r>
              <a:rPr sz="2000" spc="-35" dirty="0">
                <a:latin typeface="Carlito"/>
                <a:cs typeface="Carlito"/>
              </a:rPr>
              <a:t> </a:t>
            </a:r>
            <a:r>
              <a:rPr sz="2000" dirty="0">
                <a:latin typeface="Carlito"/>
                <a:cs typeface="Carlito"/>
              </a:rPr>
              <a:t>90</a:t>
            </a:r>
            <a:r>
              <a:rPr sz="2000" dirty="0" smtClean="0">
                <a:latin typeface="Carlito"/>
                <a:cs typeface="Carlito"/>
              </a:rPr>
              <a:t>%</a:t>
            </a:r>
            <a:r>
              <a:rPr lang="en-US" sz="2000" dirty="0" smtClean="0">
                <a:latin typeface="Carlito"/>
                <a:cs typeface="Carlito"/>
              </a:rPr>
              <a:t>.</a:t>
            </a:r>
          </a:p>
          <a:p>
            <a:pPr marL="281940" marR="313690" indent="-269875">
              <a:lnSpc>
                <a:spcPct val="105400"/>
              </a:lnSpc>
              <a:spcBef>
                <a:spcPts val="1240"/>
              </a:spcBef>
              <a:buSzPct val="130508"/>
              <a:buFont typeface="Arial"/>
              <a:buChar char="•"/>
              <a:tabLst>
                <a:tab pos="282575" algn="l"/>
              </a:tabLst>
            </a:pPr>
            <a:r>
              <a:rPr lang="en-US" sz="2000" dirty="0" smtClean="0">
                <a:latin typeface="Carlito"/>
                <a:cs typeface="Carlito"/>
              </a:rPr>
              <a:t>Natural/Community Supports key element is the only element where all items decreased from 2020.</a:t>
            </a:r>
            <a:endParaRPr sz="2000" dirty="0">
              <a:latin typeface="Carlito"/>
              <a:cs typeface="Carlito"/>
            </a:endParaRPr>
          </a:p>
          <a:p>
            <a:pPr marL="281940" marR="349250" indent="-269875">
              <a:lnSpc>
                <a:spcPct val="105400"/>
              </a:lnSpc>
              <a:spcBef>
                <a:spcPts val="1235"/>
              </a:spcBef>
              <a:buSzPct val="130508"/>
              <a:buFont typeface="Arial"/>
              <a:buChar char="•"/>
              <a:tabLst>
                <a:tab pos="282575" algn="l"/>
              </a:tabLst>
            </a:pPr>
            <a:r>
              <a:rPr sz="2000" spc="-5" dirty="0" smtClean="0">
                <a:latin typeface="Carlito"/>
                <a:cs typeface="Carlito"/>
              </a:rPr>
              <a:t>Meeting </a:t>
            </a:r>
            <a:r>
              <a:rPr sz="2000" dirty="0">
                <a:latin typeface="Carlito"/>
                <a:cs typeface="Carlito"/>
              </a:rPr>
              <a:t>attendance continues </a:t>
            </a:r>
            <a:r>
              <a:rPr sz="2000" spc="-5" dirty="0">
                <a:latin typeface="Carlito"/>
                <a:cs typeface="Carlito"/>
              </a:rPr>
              <a:t>to </a:t>
            </a:r>
            <a:r>
              <a:rPr sz="2000" dirty="0">
                <a:latin typeface="Carlito"/>
                <a:cs typeface="Carlito"/>
              </a:rPr>
              <a:t>be a </a:t>
            </a:r>
            <a:r>
              <a:rPr sz="2000" spc="-5" dirty="0">
                <a:latin typeface="Carlito"/>
                <a:cs typeface="Carlito"/>
              </a:rPr>
              <a:t>struggle, </a:t>
            </a:r>
            <a:r>
              <a:rPr sz="2000" spc="-5" dirty="0" smtClean="0">
                <a:latin typeface="Carlito"/>
                <a:cs typeface="Carlito"/>
              </a:rPr>
              <a:t>particularly </a:t>
            </a:r>
            <a:r>
              <a:rPr sz="2000" spc="-5" dirty="0">
                <a:latin typeface="Carlito"/>
                <a:cs typeface="Carlito"/>
              </a:rPr>
              <a:t>natural </a:t>
            </a:r>
            <a:r>
              <a:rPr sz="2000" spc="5" dirty="0">
                <a:latin typeface="Carlito"/>
                <a:cs typeface="Carlito"/>
              </a:rPr>
              <a:t>and </a:t>
            </a:r>
            <a:r>
              <a:rPr sz="2000" dirty="0">
                <a:latin typeface="Carlito"/>
                <a:cs typeface="Carlito"/>
              </a:rPr>
              <a:t>community</a:t>
            </a:r>
            <a:r>
              <a:rPr sz="2000" spc="5" dirty="0">
                <a:latin typeface="Carlito"/>
                <a:cs typeface="Carlito"/>
              </a:rPr>
              <a:t> </a:t>
            </a:r>
            <a:r>
              <a:rPr sz="2000" spc="-5" dirty="0" smtClean="0">
                <a:latin typeface="Carlito"/>
                <a:cs typeface="Carlito"/>
              </a:rPr>
              <a:t>supports</a:t>
            </a:r>
            <a:r>
              <a:rPr lang="en-US" sz="2000" spc="-5" dirty="0" smtClean="0">
                <a:latin typeface="Carlito"/>
                <a:cs typeface="Carlito"/>
              </a:rPr>
              <a:t>; less than 1/3 of teams observed included ANY natural/community supports as part of their team; of those teams that have natural/community supports participating, the attendance rate ranged from 29-59%.</a:t>
            </a:r>
            <a:endParaRPr sz="2000" dirty="0">
              <a:latin typeface="Carlito"/>
              <a:cs typeface="Carlito"/>
            </a:endParaRPr>
          </a:p>
        </p:txBody>
      </p:sp>
      <p:sp>
        <p:nvSpPr>
          <p:cNvPr id="7" name="object 7"/>
          <p:cNvSpPr txBox="1">
            <a:spLocks noGrp="1"/>
          </p:cNvSpPr>
          <p:nvPr>
            <p:ph type="title"/>
          </p:nvPr>
        </p:nvSpPr>
        <p:spPr>
          <a:xfrm>
            <a:off x="2536318" y="431671"/>
            <a:ext cx="5769482" cy="695960"/>
          </a:xfrm>
          <a:prstGeom prst="rect">
            <a:avLst/>
          </a:prstGeom>
        </p:spPr>
        <p:txBody>
          <a:bodyPr vert="horz" wrap="square" lIns="0" tIns="12700" rIns="0" bIns="0" rtlCol="0">
            <a:spAutoFit/>
          </a:bodyPr>
          <a:lstStyle/>
          <a:p>
            <a:pPr marL="12700">
              <a:lnSpc>
                <a:spcPct val="100000"/>
              </a:lnSpc>
              <a:spcBef>
                <a:spcPts val="100"/>
              </a:spcBef>
            </a:pPr>
            <a:r>
              <a:rPr sz="4400" spc="-5" dirty="0"/>
              <a:t>Summary of</a:t>
            </a:r>
            <a:r>
              <a:rPr sz="4400" spc="-90" dirty="0"/>
              <a:t> </a:t>
            </a:r>
            <a:r>
              <a:rPr sz="4400" spc="-5" dirty="0"/>
              <a:t>Results</a:t>
            </a:r>
            <a:endParaRPr sz="4400" dirty="0"/>
          </a:p>
        </p:txBody>
      </p:sp>
      <p:sp>
        <p:nvSpPr>
          <p:cNvPr id="8" name="object 8"/>
          <p:cNvSpPr/>
          <p:nvPr/>
        </p:nvSpPr>
        <p:spPr>
          <a:xfrm>
            <a:off x="285295" y="291758"/>
            <a:ext cx="2064033" cy="872819"/>
          </a:xfrm>
          <a:prstGeom prst="rect">
            <a:avLst/>
          </a:prstGeom>
          <a:blipFill>
            <a:blip r:embed="rId2" cstate="print"/>
            <a:stretch>
              <a:fillRect/>
            </a:stretch>
          </a:blipFill>
        </p:spPr>
        <p:txBody>
          <a:bodyPr wrap="square" lIns="0" tIns="0" rIns="0" bIns="0" rtlCol="0"/>
          <a:lstStyle/>
          <a:p>
            <a:endParaRPr dirty="0"/>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63</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6</a:t>
            </a:r>
            <a:endParaRPr sz="1400" dirty="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5" name="object 5"/>
          <p:cNvSpPr txBox="1">
            <a:spLocks noGrp="1"/>
          </p:cNvSpPr>
          <p:nvPr>
            <p:ph type="title"/>
          </p:nvPr>
        </p:nvSpPr>
        <p:spPr>
          <a:xfrm>
            <a:off x="1368422" y="2519676"/>
            <a:ext cx="5794378" cy="635000"/>
          </a:xfrm>
          <a:prstGeom prst="rect">
            <a:avLst/>
          </a:prstGeom>
        </p:spPr>
        <p:txBody>
          <a:bodyPr vert="horz" wrap="square" lIns="0" tIns="12700" rIns="0" bIns="0" rtlCol="0">
            <a:spAutoFit/>
          </a:bodyPr>
          <a:lstStyle/>
          <a:p>
            <a:pPr marL="12700">
              <a:lnSpc>
                <a:spcPct val="100000"/>
              </a:lnSpc>
              <a:spcBef>
                <a:spcPts val="100"/>
              </a:spcBef>
            </a:pPr>
            <a:r>
              <a:rPr sz="4000" b="1" spc="-10" dirty="0">
                <a:latin typeface="Carlito"/>
                <a:cs typeface="Carlito"/>
              </a:rPr>
              <a:t>FIDELITY</a:t>
            </a:r>
            <a:r>
              <a:rPr sz="4000" b="1" spc="-90" dirty="0">
                <a:latin typeface="Carlito"/>
                <a:cs typeface="Carlito"/>
              </a:rPr>
              <a:t> </a:t>
            </a:r>
            <a:r>
              <a:rPr sz="4000" b="1" spc="-5" dirty="0">
                <a:latin typeface="Carlito"/>
                <a:cs typeface="Carlito"/>
              </a:rPr>
              <a:t>TOOLS</a:t>
            </a:r>
            <a:endParaRPr sz="4000" dirty="0">
              <a:latin typeface="Carlito"/>
              <a:cs typeface="Carlito"/>
            </a:endParaRPr>
          </a:p>
        </p:txBody>
      </p:sp>
      <p:sp>
        <p:nvSpPr>
          <p:cNvPr id="7" name="object 7"/>
          <p:cNvSpPr/>
          <p:nvPr/>
        </p:nvSpPr>
        <p:spPr>
          <a:xfrm>
            <a:off x="2710109" y="401337"/>
            <a:ext cx="3525366" cy="1344251"/>
          </a:xfrm>
          <a:prstGeom prst="rect">
            <a:avLst/>
          </a:prstGeom>
          <a:blipFill>
            <a:blip r:embed="rId2" cstate="print"/>
            <a:stretch>
              <a:fillRect/>
            </a:stretch>
          </a:blipFill>
        </p:spPr>
        <p:txBody>
          <a:bodyPr wrap="square" lIns="0" tIns="0" rIns="0" bIns="0" rtlCol="0"/>
          <a:lstStyle/>
          <a:p>
            <a:endParaRPr dirty="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6</a:t>
            </a:fld>
            <a:endParaRPr dirty="0"/>
          </a:p>
        </p:txBody>
      </p:sp>
      <p:sp>
        <p:nvSpPr>
          <p:cNvPr id="9" name="Text Placeholder 2"/>
          <p:cNvSpPr txBox="1">
            <a:spLocks/>
          </p:cNvSpPr>
          <p:nvPr/>
        </p:nvSpPr>
        <p:spPr>
          <a:xfrm>
            <a:off x="1295400" y="3309938"/>
            <a:ext cx="6172200" cy="804862"/>
          </a:xfrm>
          <a:prstGeom prst="rect">
            <a:avLst/>
          </a:prstGeom>
        </p:spPr>
        <p:txBody>
          <a:bodyPr vert="horz" lIns="91440" tIns="45720" rIns="91440" bIns="45720" rtlCol="0">
            <a:noAutofit/>
          </a:bodyPr>
          <a:lstStyle>
            <a:lvl1pPr marL="0" indent="0" algn="l" defTabSz="914400" rtl="0" eaLnBrk="1" latinLnBrk="0" hangingPunct="1">
              <a:spcBef>
                <a:spcPct val="20000"/>
              </a:spcBef>
              <a:buSzPct val="130000"/>
              <a:buFontTx/>
              <a:buNone/>
              <a:defRPr sz="1400"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200" b="0" i="0" u="none"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000"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Pct val="80000"/>
              <a:buFont typeface="Courier New" panose="02070309020205020404" pitchFamily="49" charset="0"/>
              <a:buChar char="o"/>
              <a:tabLst/>
              <a:defRPr/>
            </a:pPr>
            <a:r>
              <a:rPr kumimoji="0" lang="en-US" sz="2000" b="0" i="0" u="none" strike="noStrike" kern="1200" cap="none" spc="0" normalizeH="0" baseline="0" noProof="0" dirty="0" smtClean="0">
                <a:ln>
                  <a:noFill/>
                </a:ln>
                <a:solidFill>
                  <a:sysClr val="windowText" lastClr="000000"/>
                </a:solidFill>
                <a:effectLst/>
                <a:uLnTx/>
                <a:uFillTx/>
                <a:latin typeface="Calibri"/>
                <a:ea typeface="+mn-ea"/>
                <a:cs typeface="+mn-cs"/>
              </a:rPr>
              <a:t>Wraparound Fidelity Index, Short Form (WFI-EZ)</a:t>
            </a:r>
          </a:p>
          <a:p>
            <a:pPr marL="342900" marR="0" lvl="0" indent="-342900" algn="l" defTabSz="914400" rtl="0" eaLnBrk="1" fontAlgn="auto" latinLnBrk="0" hangingPunct="1">
              <a:lnSpc>
                <a:spcPct val="100000"/>
              </a:lnSpc>
              <a:spcBef>
                <a:spcPct val="20000"/>
              </a:spcBef>
              <a:spcAft>
                <a:spcPts val="0"/>
              </a:spcAft>
              <a:buClrTx/>
              <a:buSzPct val="80000"/>
              <a:buFont typeface="Courier New" panose="02070309020205020404" pitchFamily="49" charset="0"/>
              <a:buChar char="o"/>
              <a:tabLst/>
              <a:defRPr/>
            </a:pPr>
            <a:r>
              <a:rPr kumimoji="0" lang="en-US" sz="2000" b="0" i="0" u="none" strike="noStrike" kern="1200" cap="none" spc="0" normalizeH="0" baseline="0" noProof="0" dirty="0" smtClean="0">
                <a:ln>
                  <a:noFill/>
                </a:ln>
                <a:solidFill>
                  <a:sysClr val="windowText" lastClr="000000"/>
                </a:solidFill>
                <a:effectLst/>
                <a:uLnTx/>
                <a:uFillTx/>
                <a:latin typeface="Calibri"/>
                <a:ea typeface="+mn-ea"/>
                <a:cs typeface="+mn-cs"/>
              </a:rPr>
              <a:t>Team Observation Measure, version 2 (TOM 2.0)</a:t>
            </a:r>
            <a:endParaRPr kumimoji="0" lang="en-US" sz="20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274044"/>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p:nvPr/>
        </p:nvSpPr>
        <p:spPr>
          <a:xfrm>
            <a:off x="276906" y="1348974"/>
            <a:ext cx="8680887" cy="5318892"/>
          </a:xfrm>
          <a:prstGeom prst="rect">
            <a:avLst/>
          </a:prstGeom>
        </p:spPr>
        <p:txBody>
          <a:bodyPr vert="horz" wrap="square" lIns="0" tIns="95250" rIns="0" bIns="0" rtlCol="0">
            <a:spAutoFit/>
          </a:bodyPr>
          <a:lstStyle/>
          <a:p>
            <a:pPr marL="281940" marR="184150" indent="-269875">
              <a:lnSpc>
                <a:spcPct val="81900"/>
              </a:lnSpc>
              <a:spcBef>
                <a:spcPts val="750"/>
              </a:spcBef>
              <a:buSzPct val="130508"/>
              <a:buFont typeface="Arial"/>
              <a:buChar char="•"/>
              <a:tabLst>
                <a:tab pos="282575" algn="l"/>
              </a:tabLst>
            </a:pPr>
            <a:r>
              <a:rPr sz="2950" spc="-5" dirty="0">
                <a:latin typeface="Carlito"/>
                <a:cs typeface="Carlito"/>
              </a:rPr>
              <a:t>Effective </a:t>
            </a:r>
            <a:r>
              <a:rPr sz="2950" dirty="0">
                <a:latin typeface="Carlito"/>
                <a:cs typeface="Carlito"/>
              </a:rPr>
              <a:t>Teamwork scores are nearly </a:t>
            </a:r>
            <a:r>
              <a:rPr sz="2950" spc="-5" dirty="0">
                <a:latin typeface="Carlito"/>
                <a:cs typeface="Carlito"/>
              </a:rPr>
              <a:t>perfect.  </a:t>
            </a:r>
            <a:r>
              <a:rPr sz="2950" dirty="0">
                <a:latin typeface="Carlito"/>
                <a:cs typeface="Carlito"/>
              </a:rPr>
              <a:t>According </a:t>
            </a:r>
            <a:r>
              <a:rPr sz="2950" spc="-5" dirty="0">
                <a:latin typeface="Carlito"/>
                <a:cs typeface="Carlito"/>
              </a:rPr>
              <a:t>to raters, </a:t>
            </a:r>
            <a:r>
              <a:rPr sz="2950" dirty="0">
                <a:latin typeface="Carlito"/>
                <a:cs typeface="Carlito"/>
              </a:rPr>
              <a:t>Teams </a:t>
            </a:r>
            <a:r>
              <a:rPr lang="en-US" sz="2950" dirty="0" smtClean="0">
                <a:latin typeface="Carlito"/>
                <a:cs typeface="Carlito"/>
              </a:rPr>
              <a:t>are reported</a:t>
            </a:r>
            <a:r>
              <a:rPr sz="2950" dirty="0" smtClean="0">
                <a:latin typeface="Carlito"/>
                <a:cs typeface="Carlito"/>
              </a:rPr>
              <a:t> </a:t>
            </a:r>
            <a:r>
              <a:rPr sz="2950" spc="-5" dirty="0">
                <a:latin typeface="Carlito"/>
                <a:cs typeface="Carlito"/>
              </a:rPr>
              <a:t>to </a:t>
            </a:r>
            <a:r>
              <a:rPr sz="2950" dirty="0">
                <a:latin typeface="Carlito"/>
                <a:cs typeface="Carlito"/>
              </a:rPr>
              <a:t>be </a:t>
            </a:r>
            <a:r>
              <a:rPr sz="2950" spc="-5" dirty="0">
                <a:latin typeface="Carlito"/>
                <a:cs typeface="Carlito"/>
              </a:rPr>
              <a:t>working </a:t>
            </a:r>
            <a:r>
              <a:rPr sz="2950" dirty="0" smtClean="0">
                <a:latin typeface="Carlito"/>
                <a:cs typeface="Carlito"/>
              </a:rPr>
              <a:t>well </a:t>
            </a:r>
            <a:r>
              <a:rPr sz="2950" spc="-5" dirty="0">
                <a:latin typeface="Carlito"/>
                <a:cs typeface="Carlito"/>
              </a:rPr>
              <a:t>together, </a:t>
            </a:r>
            <a:r>
              <a:rPr sz="2950" dirty="0">
                <a:latin typeface="Carlito"/>
                <a:cs typeface="Carlito"/>
              </a:rPr>
              <a:t>assigning </a:t>
            </a:r>
            <a:r>
              <a:rPr sz="2950" spc="-5" dirty="0">
                <a:latin typeface="Carlito"/>
                <a:cs typeface="Carlito"/>
              </a:rPr>
              <a:t>tasks, </a:t>
            </a:r>
            <a:r>
              <a:rPr sz="2950" spc="5" dirty="0">
                <a:latin typeface="Carlito"/>
                <a:cs typeface="Carlito"/>
              </a:rPr>
              <a:t>and </a:t>
            </a:r>
            <a:r>
              <a:rPr sz="2950" spc="-5" dirty="0">
                <a:latin typeface="Carlito"/>
                <a:cs typeface="Carlito"/>
              </a:rPr>
              <a:t>following </a:t>
            </a:r>
            <a:r>
              <a:rPr sz="2950" spc="-5" dirty="0" smtClean="0">
                <a:latin typeface="Carlito"/>
                <a:cs typeface="Carlito"/>
              </a:rPr>
              <a:t>through </a:t>
            </a:r>
            <a:r>
              <a:rPr sz="2950" dirty="0">
                <a:latin typeface="Carlito"/>
                <a:cs typeface="Carlito"/>
              </a:rPr>
              <a:t>on </a:t>
            </a:r>
            <a:r>
              <a:rPr sz="2950" spc="-5" dirty="0">
                <a:latin typeface="Carlito"/>
                <a:cs typeface="Carlito"/>
              </a:rPr>
              <a:t>responsibilities (2a-2e)</a:t>
            </a:r>
            <a:endParaRPr sz="2950" dirty="0">
              <a:latin typeface="Carlito"/>
              <a:cs typeface="Carlito"/>
            </a:endParaRPr>
          </a:p>
          <a:p>
            <a:pPr marL="281940" marR="5080" indent="-269875">
              <a:lnSpc>
                <a:spcPct val="82600"/>
              </a:lnSpc>
              <a:spcBef>
                <a:spcPts val="1200"/>
              </a:spcBef>
              <a:buSzPct val="130508"/>
              <a:buFont typeface="Arial"/>
              <a:buChar char="•"/>
              <a:tabLst>
                <a:tab pos="282575" algn="l"/>
              </a:tabLst>
            </a:pPr>
            <a:r>
              <a:rPr sz="2950" spc="-5" dirty="0">
                <a:latin typeface="Carlito"/>
                <a:cs typeface="Carlito"/>
              </a:rPr>
              <a:t>Similarly, </a:t>
            </a:r>
            <a:r>
              <a:rPr lang="en-US" sz="2950" spc="-5" dirty="0" smtClean="0">
                <a:latin typeface="Carlito"/>
                <a:cs typeface="Carlito"/>
              </a:rPr>
              <a:t>4 of the 5</a:t>
            </a:r>
            <a:r>
              <a:rPr sz="2950" spc="-5" dirty="0" smtClean="0">
                <a:latin typeface="Carlito"/>
                <a:cs typeface="Carlito"/>
              </a:rPr>
              <a:t> </a:t>
            </a:r>
            <a:r>
              <a:rPr sz="2950" dirty="0">
                <a:latin typeface="Carlito"/>
                <a:cs typeface="Carlito"/>
              </a:rPr>
              <a:t>items under </a:t>
            </a:r>
            <a:r>
              <a:rPr sz="2950" spc="-5" dirty="0">
                <a:latin typeface="Carlito"/>
                <a:cs typeface="Carlito"/>
              </a:rPr>
              <a:t>Skilled Facilitator </a:t>
            </a:r>
            <a:r>
              <a:rPr sz="2950" dirty="0">
                <a:latin typeface="Carlito"/>
                <a:cs typeface="Carlito"/>
              </a:rPr>
              <a:t>are </a:t>
            </a:r>
            <a:r>
              <a:rPr sz="2950" dirty="0" smtClean="0">
                <a:latin typeface="Carlito"/>
                <a:cs typeface="Carlito"/>
              </a:rPr>
              <a:t>over </a:t>
            </a:r>
            <a:r>
              <a:rPr sz="2950" dirty="0">
                <a:latin typeface="Carlito"/>
                <a:cs typeface="Carlito"/>
              </a:rPr>
              <a:t>90%. </a:t>
            </a:r>
            <a:r>
              <a:rPr sz="2950" spc="-5" dirty="0">
                <a:latin typeface="Carlito"/>
                <a:cs typeface="Carlito"/>
              </a:rPr>
              <a:t>Raters </a:t>
            </a:r>
            <a:r>
              <a:rPr sz="2950" dirty="0">
                <a:latin typeface="Carlito"/>
                <a:cs typeface="Carlito"/>
              </a:rPr>
              <a:t>found </a:t>
            </a:r>
            <a:r>
              <a:rPr sz="2950" spc="-5" dirty="0">
                <a:latin typeface="Carlito"/>
                <a:cs typeface="Carlito"/>
              </a:rPr>
              <a:t>the facilitators to </a:t>
            </a:r>
            <a:r>
              <a:rPr sz="2950" dirty="0">
                <a:latin typeface="Carlito"/>
                <a:cs typeface="Carlito"/>
              </a:rPr>
              <a:t>be  prepared, </a:t>
            </a:r>
            <a:r>
              <a:rPr sz="2950" spc="-5" dirty="0">
                <a:latin typeface="Carlito"/>
                <a:cs typeface="Carlito"/>
              </a:rPr>
              <a:t>organized, </a:t>
            </a:r>
            <a:r>
              <a:rPr sz="2950" spc="5" dirty="0">
                <a:latin typeface="Carlito"/>
                <a:cs typeface="Carlito"/>
              </a:rPr>
              <a:t>and </a:t>
            </a:r>
            <a:r>
              <a:rPr sz="2950" dirty="0">
                <a:latin typeface="Carlito"/>
                <a:cs typeface="Carlito"/>
              </a:rPr>
              <a:t>engaged</a:t>
            </a:r>
            <a:r>
              <a:rPr sz="2950" spc="-15" dirty="0">
                <a:latin typeface="Carlito"/>
                <a:cs typeface="Carlito"/>
              </a:rPr>
              <a:t> </a:t>
            </a:r>
            <a:r>
              <a:rPr sz="2950" spc="-5" dirty="0">
                <a:latin typeface="Carlito"/>
                <a:cs typeface="Carlito"/>
              </a:rPr>
              <a:t>(7a-7e).</a:t>
            </a:r>
            <a:endParaRPr sz="2950" dirty="0">
              <a:latin typeface="Carlito"/>
              <a:cs typeface="Carlito"/>
            </a:endParaRPr>
          </a:p>
          <a:p>
            <a:pPr marL="281940" marR="497840" indent="-269875">
              <a:lnSpc>
                <a:spcPts val="3000"/>
              </a:lnSpc>
              <a:spcBef>
                <a:spcPts val="1135"/>
              </a:spcBef>
              <a:buSzPct val="130508"/>
              <a:buFont typeface="Arial"/>
              <a:buChar char="•"/>
              <a:tabLst>
                <a:tab pos="282575" algn="l"/>
              </a:tabLst>
            </a:pPr>
            <a:r>
              <a:rPr lang="en-US" sz="2950" dirty="0" smtClean="0">
                <a:latin typeface="Carlito"/>
                <a:cs typeface="Carlito"/>
              </a:rPr>
              <a:t>Improvements from 2020 were found in team member attendance at meetings, with increases in attendance from all members but the youth and natural supports. This may be a result of of virtual rather than in-person meetings.</a:t>
            </a:r>
            <a:endParaRPr sz="2950" dirty="0">
              <a:latin typeface="Carlito"/>
              <a:cs typeface="Carlito"/>
            </a:endParaRPr>
          </a:p>
        </p:txBody>
      </p:sp>
      <p:sp>
        <p:nvSpPr>
          <p:cNvPr id="7" name="object 7"/>
          <p:cNvSpPr txBox="1">
            <a:spLocks noGrp="1"/>
          </p:cNvSpPr>
          <p:nvPr>
            <p:ph type="title"/>
          </p:nvPr>
        </p:nvSpPr>
        <p:spPr>
          <a:xfrm>
            <a:off x="3473128" y="431671"/>
            <a:ext cx="3765872" cy="695960"/>
          </a:xfrm>
          <a:prstGeom prst="rect">
            <a:avLst/>
          </a:prstGeom>
        </p:spPr>
        <p:txBody>
          <a:bodyPr vert="horz" wrap="square" lIns="0" tIns="12700" rIns="0" bIns="0" rtlCol="0">
            <a:spAutoFit/>
          </a:bodyPr>
          <a:lstStyle/>
          <a:p>
            <a:pPr marL="12700">
              <a:lnSpc>
                <a:spcPct val="100000"/>
              </a:lnSpc>
              <a:spcBef>
                <a:spcPts val="100"/>
              </a:spcBef>
            </a:pPr>
            <a:r>
              <a:rPr sz="4400" spc="-5" dirty="0"/>
              <a:t>Strengths</a:t>
            </a:r>
            <a:endParaRPr sz="4400" dirty="0"/>
          </a:p>
        </p:txBody>
      </p:sp>
      <p:sp>
        <p:nvSpPr>
          <p:cNvPr id="8" name="object 8"/>
          <p:cNvSpPr/>
          <p:nvPr/>
        </p:nvSpPr>
        <p:spPr>
          <a:xfrm>
            <a:off x="285295" y="291758"/>
            <a:ext cx="2064033" cy="872819"/>
          </a:xfrm>
          <a:prstGeom prst="rect">
            <a:avLst/>
          </a:prstGeom>
          <a:blipFill>
            <a:blip r:embed="rId2" cstate="print"/>
            <a:stretch>
              <a:fillRect/>
            </a:stretch>
          </a:blipFill>
        </p:spPr>
        <p:txBody>
          <a:bodyPr wrap="square" lIns="0" tIns="0" rIns="0" bIns="0" rtlCol="0"/>
          <a:lstStyle/>
          <a:p>
            <a:endParaRPr dirty="0"/>
          </a:p>
        </p:txBody>
      </p:sp>
      <p:sp>
        <p:nvSpPr>
          <p:cNvPr id="9" name="object 9"/>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64</a:t>
            </a:r>
            <a:endParaRP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246516"/>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pSp>
        <p:nvGrpSpPr>
          <p:cNvPr id="5" name="object 5"/>
          <p:cNvGrpSpPr/>
          <p:nvPr/>
        </p:nvGrpSpPr>
        <p:grpSpPr>
          <a:xfrm>
            <a:off x="457199" y="1600196"/>
            <a:ext cx="8534400" cy="4896485"/>
            <a:chOff x="457199" y="1600196"/>
            <a:chExt cx="8534400" cy="4896485"/>
          </a:xfrm>
        </p:grpSpPr>
        <p:sp>
          <p:nvSpPr>
            <p:cNvPr id="6" name="object 6"/>
            <p:cNvSpPr/>
            <p:nvPr/>
          </p:nvSpPr>
          <p:spPr>
            <a:xfrm>
              <a:off x="7905387" y="5596555"/>
              <a:ext cx="997525" cy="899562"/>
            </a:xfrm>
            <a:prstGeom prst="rect">
              <a:avLst/>
            </a:prstGeom>
            <a:blipFill>
              <a:blip r:embed="rId2" cstate="print"/>
              <a:stretch>
                <a:fillRect/>
              </a:stretch>
            </a:blipFill>
          </p:spPr>
          <p:txBody>
            <a:bodyPr wrap="square" lIns="0" tIns="0" rIns="0" bIns="0" rtlCol="0"/>
            <a:lstStyle/>
            <a:p>
              <a:endParaRPr dirty="0"/>
            </a:p>
          </p:txBody>
        </p:sp>
        <p:sp>
          <p:nvSpPr>
            <p:cNvPr id="7" name="object 7"/>
            <p:cNvSpPr/>
            <p:nvPr/>
          </p:nvSpPr>
          <p:spPr>
            <a:xfrm>
              <a:off x="457199" y="1600196"/>
              <a:ext cx="8534400" cy="4876800"/>
            </a:xfrm>
            <a:custGeom>
              <a:avLst/>
              <a:gdLst/>
              <a:ahLst/>
              <a:cxnLst/>
              <a:rect l="l" t="t" r="r" b="b"/>
              <a:pathLst>
                <a:path w="8534400" h="4876800">
                  <a:moveTo>
                    <a:pt x="8534382" y="4876790"/>
                  </a:moveTo>
                  <a:lnTo>
                    <a:pt x="0" y="4876790"/>
                  </a:lnTo>
                  <a:lnTo>
                    <a:pt x="0" y="0"/>
                  </a:lnTo>
                  <a:lnTo>
                    <a:pt x="8534382" y="0"/>
                  </a:lnTo>
                  <a:lnTo>
                    <a:pt x="8534382" y="4876790"/>
                  </a:lnTo>
                  <a:close/>
                </a:path>
              </a:pathLst>
            </a:custGeom>
            <a:solidFill>
              <a:srgbClr val="FFFFFF"/>
            </a:solidFill>
          </p:spPr>
          <p:txBody>
            <a:bodyPr wrap="square" lIns="0" tIns="0" rIns="0" bIns="0" rtlCol="0"/>
            <a:lstStyle/>
            <a:p>
              <a:endParaRPr dirty="0"/>
            </a:p>
          </p:txBody>
        </p:sp>
      </p:grpSp>
      <p:sp>
        <p:nvSpPr>
          <p:cNvPr id="8" name="object 8"/>
          <p:cNvSpPr txBox="1"/>
          <p:nvPr/>
        </p:nvSpPr>
        <p:spPr>
          <a:xfrm>
            <a:off x="249173" y="1380902"/>
            <a:ext cx="8586790" cy="4991303"/>
          </a:xfrm>
          <a:prstGeom prst="rect">
            <a:avLst/>
          </a:prstGeom>
        </p:spPr>
        <p:txBody>
          <a:bodyPr vert="horz" wrap="square" lIns="0" tIns="30480" rIns="0" bIns="0" rtlCol="0">
            <a:spAutoFit/>
          </a:bodyPr>
          <a:lstStyle/>
          <a:p>
            <a:pPr marL="276225" marR="432434" indent="-264160">
              <a:lnSpc>
                <a:spcPct val="103200"/>
              </a:lnSpc>
              <a:spcBef>
                <a:spcPts val="240"/>
              </a:spcBef>
              <a:buSzPct val="129687"/>
              <a:buFont typeface="Arial"/>
              <a:buChar char="•"/>
              <a:tabLst>
                <a:tab pos="276860" algn="l"/>
              </a:tabLst>
            </a:pPr>
            <a:r>
              <a:rPr sz="2400" spc="-5" dirty="0">
                <a:latin typeface="Carlito"/>
                <a:cs typeface="Carlito"/>
              </a:rPr>
              <a:t>Youth </a:t>
            </a:r>
            <a:r>
              <a:rPr sz="2400" dirty="0">
                <a:latin typeface="Carlito"/>
                <a:cs typeface="Carlito"/>
              </a:rPr>
              <a:t>are </a:t>
            </a:r>
            <a:r>
              <a:rPr sz="2400" spc="-5" dirty="0">
                <a:latin typeface="Carlito"/>
                <a:cs typeface="Carlito"/>
              </a:rPr>
              <a:t>often not present. When </a:t>
            </a:r>
            <a:r>
              <a:rPr sz="2400" spc="-10" dirty="0">
                <a:latin typeface="Carlito"/>
                <a:cs typeface="Carlito"/>
              </a:rPr>
              <a:t>they </a:t>
            </a:r>
            <a:r>
              <a:rPr sz="2400" dirty="0">
                <a:latin typeface="Carlito"/>
                <a:cs typeface="Carlito"/>
              </a:rPr>
              <a:t>are, </a:t>
            </a:r>
            <a:r>
              <a:rPr sz="2400" spc="-10" dirty="0" smtClean="0">
                <a:latin typeface="Carlito"/>
                <a:cs typeface="Carlito"/>
              </a:rPr>
              <a:t>they </a:t>
            </a:r>
            <a:r>
              <a:rPr sz="2400" spc="-5" dirty="0">
                <a:latin typeface="Carlito"/>
                <a:cs typeface="Carlito"/>
              </a:rPr>
              <a:t>often do not </a:t>
            </a:r>
            <a:r>
              <a:rPr sz="2400" spc="-10" dirty="0">
                <a:latin typeface="Carlito"/>
                <a:cs typeface="Carlito"/>
              </a:rPr>
              <a:t>constructively contribute to </a:t>
            </a:r>
            <a:r>
              <a:rPr sz="2400" spc="-10" dirty="0" smtClean="0">
                <a:latin typeface="Carlito"/>
                <a:cs typeface="Carlito"/>
              </a:rPr>
              <a:t>care </a:t>
            </a:r>
            <a:r>
              <a:rPr sz="2400" spc="-5" dirty="0">
                <a:latin typeface="Carlito"/>
                <a:cs typeface="Carlito"/>
              </a:rPr>
              <a:t>planning</a:t>
            </a:r>
            <a:r>
              <a:rPr sz="2400" spc="-10" dirty="0">
                <a:latin typeface="Carlito"/>
                <a:cs typeface="Carlito"/>
              </a:rPr>
              <a:t> </a:t>
            </a:r>
            <a:r>
              <a:rPr lang="en-US" sz="2400" spc="-10" dirty="0" smtClean="0">
                <a:latin typeface="Carlito"/>
                <a:cs typeface="Carlito"/>
              </a:rPr>
              <a:t> - 57% </a:t>
            </a:r>
            <a:r>
              <a:rPr sz="2400" spc="-5" dirty="0" smtClean="0">
                <a:latin typeface="Carlito"/>
                <a:cs typeface="Carlito"/>
              </a:rPr>
              <a:t>(3b)</a:t>
            </a:r>
            <a:r>
              <a:rPr lang="en-US" sz="2400" spc="-5" dirty="0" smtClean="0">
                <a:latin typeface="Carlito"/>
                <a:cs typeface="Carlito"/>
              </a:rPr>
              <a:t>. This conflicts with reporting of (2b) </a:t>
            </a:r>
            <a:r>
              <a:rPr lang="en-US" sz="2400" b="1" dirty="0" smtClean="0">
                <a:latin typeface="Carlito"/>
              </a:rPr>
              <a:t>-</a:t>
            </a:r>
            <a:r>
              <a:rPr lang="en-US" sz="2400" b="1" dirty="0" smtClean="0">
                <a:latin typeface="Carlito"/>
              </a:rPr>
              <a:t> </a:t>
            </a:r>
            <a:r>
              <a:rPr lang="en-US" sz="2400" i="1" dirty="0">
                <a:latin typeface="Carlito"/>
              </a:rPr>
              <a:t>Talk was well-distributed across team members, and each team member made a meaningful </a:t>
            </a:r>
            <a:r>
              <a:rPr lang="en-US" sz="2400" i="1" dirty="0" smtClean="0">
                <a:latin typeface="Carlito"/>
              </a:rPr>
              <a:t>contribution</a:t>
            </a:r>
            <a:r>
              <a:rPr lang="en-US" sz="2400" i="1" dirty="0">
                <a:latin typeface="Carlito"/>
              </a:rPr>
              <a:t> </a:t>
            </a:r>
            <a:r>
              <a:rPr lang="en-US" sz="2400" dirty="0" smtClean="0">
                <a:latin typeface="Carlito"/>
              </a:rPr>
              <a:t>– 96%. </a:t>
            </a:r>
            <a:r>
              <a:rPr lang="en-US" dirty="0" smtClean="0">
                <a:latin typeface="Carlito"/>
              </a:rPr>
              <a:t>(a review of the data indicates user scoring issues related to 3b that contribute to the lower %; when accounting for user error, 3b = 81%)</a:t>
            </a:r>
          </a:p>
          <a:p>
            <a:pPr marL="276225" marR="432434" indent="-264160">
              <a:lnSpc>
                <a:spcPct val="103200"/>
              </a:lnSpc>
              <a:spcBef>
                <a:spcPts val="240"/>
              </a:spcBef>
              <a:buSzPct val="129687"/>
              <a:buFont typeface="Arial"/>
              <a:buChar char="•"/>
              <a:tabLst>
                <a:tab pos="276860" algn="l"/>
              </a:tabLst>
            </a:pPr>
            <a:r>
              <a:rPr sz="2400" spc="-5" dirty="0" smtClean="0">
                <a:latin typeface="Carlito"/>
                <a:cs typeface="Carlito"/>
              </a:rPr>
              <a:t>Natural </a:t>
            </a:r>
            <a:r>
              <a:rPr sz="2400" spc="-5" dirty="0">
                <a:latin typeface="Carlito"/>
                <a:cs typeface="Carlito"/>
              </a:rPr>
              <a:t>supports </a:t>
            </a:r>
            <a:r>
              <a:rPr lang="en-US" sz="2400" spc="-5" dirty="0" smtClean="0">
                <a:latin typeface="Carlito"/>
                <a:cs typeface="Carlito"/>
              </a:rPr>
              <a:t>also are not a consistent part of teams, and </a:t>
            </a:r>
            <a:r>
              <a:rPr sz="2400" dirty="0" smtClean="0">
                <a:latin typeface="Carlito"/>
                <a:cs typeface="Carlito"/>
              </a:rPr>
              <a:t>are </a:t>
            </a:r>
            <a:r>
              <a:rPr sz="2400" spc="-5" dirty="0" smtClean="0">
                <a:latin typeface="Carlito"/>
                <a:cs typeface="Carlito"/>
              </a:rPr>
              <a:t>often </a:t>
            </a:r>
            <a:r>
              <a:rPr lang="en-US" sz="2400" spc="-5" dirty="0" smtClean="0">
                <a:latin typeface="Carlito"/>
                <a:cs typeface="Carlito"/>
              </a:rPr>
              <a:t>not </a:t>
            </a:r>
            <a:r>
              <a:rPr sz="2400" spc="-5" dirty="0" smtClean="0">
                <a:latin typeface="Carlito"/>
                <a:cs typeface="Carlito"/>
              </a:rPr>
              <a:t>present</a:t>
            </a:r>
            <a:r>
              <a:rPr lang="en-US" sz="2400" spc="-5" dirty="0" smtClean="0">
                <a:latin typeface="Carlito"/>
                <a:cs typeface="Carlito"/>
              </a:rPr>
              <a:t> at meetings</a:t>
            </a:r>
            <a:r>
              <a:rPr sz="2400" spc="-5" dirty="0" smtClean="0">
                <a:latin typeface="Carlito"/>
                <a:cs typeface="Carlito"/>
              </a:rPr>
              <a:t>, </a:t>
            </a:r>
            <a:r>
              <a:rPr sz="2400" dirty="0" smtClean="0">
                <a:latin typeface="Carlito"/>
                <a:cs typeface="Carlito"/>
              </a:rPr>
              <a:t>and  </a:t>
            </a:r>
            <a:r>
              <a:rPr sz="2400" spc="-10" dirty="0" smtClean="0">
                <a:latin typeface="Carlito"/>
                <a:cs typeface="Carlito"/>
              </a:rPr>
              <a:t>when they </a:t>
            </a:r>
            <a:r>
              <a:rPr sz="2400" dirty="0" smtClean="0">
                <a:latin typeface="Carlito"/>
                <a:cs typeface="Carlito"/>
              </a:rPr>
              <a:t>are</a:t>
            </a:r>
            <a:r>
              <a:rPr lang="en-US" sz="2400" dirty="0" smtClean="0">
                <a:latin typeface="Carlito"/>
                <a:cs typeface="Carlito"/>
              </a:rPr>
              <a:t>,</a:t>
            </a:r>
            <a:r>
              <a:rPr sz="2400" dirty="0" smtClean="0">
                <a:latin typeface="Carlito"/>
                <a:cs typeface="Carlito"/>
              </a:rPr>
              <a:t> </a:t>
            </a:r>
            <a:r>
              <a:rPr sz="2400" spc="-5" dirty="0" smtClean="0">
                <a:latin typeface="Carlito"/>
                <a:cs typeface="Carlito"/>
              </a:rPr>
              <a:t>do not </a:t>
            </a:r>
            <a:r>
              <a:rPr sz="2400" dirty="0" smtClean="0">
                <a:latin typeface="Carlito"/>
                <a:cs typeface="Carlito"/>
              </a:rPr>
              <a:t>actively </a:t>
            </a:r>
            <a:r>
              <a:rPr sz="2400" spc="-5" dirty="0" smtClean="0">
                <a:latin typeface="Carlito"/>
                <a:cs typeface="Carlito"/>
              </a:rPr>
              <a:t>participate in </a:t>
            </a:r>
            <a:r>
              <a:rPr sz="2400" spc="-10" dirty="0" smtClean="0">
                <a:latin typeface="Carlito"/>
                <a:cs typeface="Carlito"/>
              </a:rPr>
              <a:t>care  </a:t>
            </a:r>
            <a:r>
              <a:rPr sz="2400" spc="-5" dirty="0" smtClean="0">
                <a:latin typeface="Carlito"/>
                <a:cs typeface="Carlito"/>
              </a:rPr>
              <a:t>planning</a:t>
            </a:r>
            <a:r>
              <a:rPr sz="2400" spc="-10" dirty="0" smtClean="0">
                <a:latin typeface="Carlito"/>
                <a:cs typeface="Carlito"/>
              </a:rPr>
              <a:t> </a:t>
            </a:r>
            <a:r>
              <a:rPr sz="2400" spc="-5" dirty="0" smtClean="0">
                <a:latin typeface="Carlito"/>
                <a:cs typeface="Carlito"/>
              </a:rPr>
              <a:t>(5c)</a:t>
            </a:r>
            <a:endParaRPr lang="en-US" sz="2400" spc="-5" dirty="0" smtClean="0">
              <a:latin typeface="Carlito"/>
              <a:cs typeface="Carlito"/>
            </a:endParaRPr>
          </a:p>
          <a:p>
            <a:pPr marL="276225" marR="5080" indent="-264160" algn="just">
              <a:lnSpc>
                <a:spcPct val="102699"/>
              </a:lnSpc>
              <a:spcBef>
                <a:spcPts val="1440"/>
              </a:spcBef>
              <a:buSzPct val="129687"/>
              <a:buFont typeface="Arial"/>
              <a:buChar char="•"/>
              <a:tabLst>
                <a:tab pos="276860" algn="l"/>
              </a:tabLst>
            </a:pPr>
            <a:r>
              <a:rPr lang="en-US" sz="2400" dirty="0" smtClean="0">
                <a:latin typeface="Carlito"/>
              </a:rPr>
              <a:t>There was a decrease in the team’s encouraging the family to connect with community activities…(5b). This may be due to COVID related restrictions on community activities.</a:t>
            </a:r>
            <a:endParaRPr sz="2400" dirty="0">
              <a:latin typeface="Carlito"/>
              <a:cs typeface="Carlito"/>
            </a:endParaRPr>
          </a:p>
        </p:txBody>
      </p:sp>
      <p:sp>
        <p:nvSpPr>
          <p:cNvPr id="9" name="object 9"/>
          <p:cNvSpPr txBox="1">
            <a:spLocks noGrp="1"/>
          </p:cNvSpPr>
          <p:nvPr>
            <p:ph type="title"/>
          </p:nvPr>
        </p:nvSpPr>
        <p:spPr>
          <a:xfrm>
            <a:off x="2730038" y="431671"/>
            <a:ext cx="5994209" cy="695960"/>
          </a:xfrm>
          <a:prstGeom prst="rect">
            <a:avLst/>
          </a:prstGeom>
        </p:spPr>
        <p:txBody>
          <a:bodyPr vert="horz" wrap="square" lIns="0" tIns="12700" rIns="0" bIns="0" rtlCol="0">
            <a:spAutoFit/>
          </a:bodyPr>
          <a:lstStyle/>
          <a:p>
            <a:pPr marL="12700">
              <a:lnSpc>
                <a:spcPct val="100000"/>
              </a:lnSpc>
              <a:spcBef>
                <a:spcPts val="100"/>
              </a:spcBef>
            </a:pPr>
            <a:r>
              <a:rPr sz="4400" spc="-10" dirty="0"/>
              <a:t>Areas </a:t>
            </a:r>
            <a:r>
              <a:rPr sz="4400" spc="-5" dirty="0"/>
              <a:t>for</a:t>
            </a:r>
            <a:r>
              <a:rPr sz="4400" spc="-85" dirty="0"/>
              <a:t> </a:t>
            </a:r>
            <a:r>
              <a:rPr sz="4400" spc="-5" dirty="0"/>
              <a:t>Improvement</a:t>
            </a:r>
            <a:endParaRPr sz="4400" dirty="0"/>
          </a:p>
        </p:txBody>
      </p:sp>
      <p:sp>
        <p:nvSpPr>
          <p:cNvPr id="10" name="object 10"/>
          <p:cNvSpPr/>
          <p:nvPr/>
        </p:nvSpPr>
        <p:spPr>
          <a:xfrm>
            <a:off x="285295" y="291758"/>
            <a:ext cx="2064033" cy="872819"/>
          </a:xfrm>
          <a:prstGeom prst="rect">
            <a:avLst/>
          </a:prstGeom>
          <a:blipFill>
            <a:blip r:embed="rId3" cstate="print"/>
            <a:stretch>
              <a:fillRect/>
            </a:stretch>
          </a:blipFill>
        </p:spPr>
        <p:txBody>
          <a:bodyPr wrap="square" lIns="0" tIns="0" rIns="0" bIns="0" rtlCol="0"/>
          <a:lstStyle/>
          <a:p>
            <a:endParaRPr dirty="0"/>
          </a:p>
        </p:txBody>
      </p:sp>
      <p:sp>
        <p:nvSpPr>
          <p:cNvPr id="11" name="object 11"/>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65</a:t>
            </a:r>
            <a:endParaRP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pSp>
        <p:nvGrpSpPr>
          <p:cNvPr id="4" name="object 4"/>
          <p:cNvGrpSpPr/>
          <p:nvPr/>
        </p:nvGrpSpPr>
        <p:grpSpPr>
          <a:xfrm>
            <a:off x="6476987" y="2209795"/>
            <a:ext cx="704850" cy="1447800"/>
            <a:chOff x="6476987" y="2209795"/>
            <a:chExt cx="704850" cy="1447800"/>
          </a:xfrm>
        </p:grpSpPr>
        <p:sp>
          <p:nvSpPr>
            <p:cNvPr id="7" name="object 7"/>
            <p:cNvSpPr/>
            <p:nvPr/>
          </p:nvSpPr>
          <p:spPr>
            <a:xfrm>
              <a:off x="6476987" y="2209795"/>
              <a:ext cx="704850" cy="1447800"/>
            </a:xfrm>
            <a:custGeom>
              <a:avLst/>
              <a:gdLst/>
              <a:ahLst/>
              <a:cxnLst/>
              <a:rect l="l" t="t" r="r" b="b"/>
              <a:pathLst>
                <a:path w="704850" h="1447800">
                  <a:moveTo>
                    <a:pt x="352274" y="1447797"/>
                  </a:moveTo>
                  <a:lnTo>
                    <a:pt x="0" y="1095522"/>
                  </a:lnTo>
                  <a:lnTo>
                    <a:pt x="176149" y="1095522"/>
                  </a:lnTo>
                  <a:lnTo>
                    <a:pt x="176149" y="0"/>
                  </a:lnTo>
                  <a:lnTo>
                    <a:pt x="528423" y="0"/>
                  </a:lnTo>
                  <a:lnTo>
                    <a:pt x="528423" y="1095522"/>
                  </a:lnTo>
                  <a:lnTo>
                    <a:pt x="704573" y="1095522"/>
                  </a:lnTo>
                  <a:lnTo>
                    <a:pt x="352274" y="1447797"/>
                  </a:lnTo>
                  <a:close/>
                </a:path>
              </a:pathLst>
            </a:custGeom>
            <a:solidFill>
              <a:srgbClr val="3A2154"/>
            </a:solidFill>
          </p:spPr>
          <p:txBody>
            <a:bodyPr wrap="square" lIns="0" tIns="0" rIns="0" bIns="0" rtlCol="0"/>
            <a:lstStyle/>
            <a:p>
              <a:endParaRPr dirty="0"/>
            </a:p>
          </p:txBody>
        </p:sp>
        <p:sp>
          <p:nvSpPr>
            <p:cNvPr id="8" name="object 8"/>
            <p:cNvSpPr/>
            <p:nvPr/>
          </p:nvSpPr>
          <p:spPr>
            <a:xfrm>
              <a:off x="6476987" y="2209795"/>
              <a:ext cx="704850" cy="1447800"/>
            </a:xfrm>
            <a:custGeom>
              <a:avLst/>
              <a:gdLst/>
              <a:ahLst/>
              <a:cxnLst/>
              <a:rect l="l" t="t" r="r" b="b"/>
              <a:pathLst>
                <a:path w="704850" h="1447800">
                  <a:moveTo>
                    <a:pt x="704573" y="1095522"/>
                  </a:moveTo>
                  <a:lnTo>
                    <a:pt x="352274" y="1447797"/>
                  </a:lnTo>
                  <a:lnTo>
                    <a:pt x="0" y="1095522"/>
                  </a:lnTo>
                  <a:lnTo>
                    <a:pt x="176149" y="1095522"/>
                  </a:lnTo>
                  <a:lnTo>
                    <a:pt x="176149" y="0"/>
                  </a:lnTo>
                  <a:lnTo>
                    <a:pt x="528423" y="0"/>
                  </a:lnTo>
                  <a:lnTo>
                    <a:pt x="528423" y="1095522"/>
                  </a:lnTo>
                  <a:lnTo>
                    <a:pt x="704573" y="1095522"/>
                  </a:lnTo>
                  <a:close/>
                </a:path>
              </a:pathLst>
            </a:custGeom>
            <a:ln w="25399">
              <a:solidFill>
                <a:srgbClr val="2A173D"/>
              </a:solidFill>
            </a:ln>
          </p:spPr>
          <p:txBody>
            <a:bodyPr wrap="square" lIns="0" tIns="0" rIns="0" bIns="0" rtlCol="0"/>
            <a:lstStyle/>
            <a:p>
              <a:endParaRPr dirty="0"/>
            </a:p>
          </p:txBody>
        </p:sp>
      </p:grpSp>
      <p:sp>
        <p:nvSpPr>
          <p:cNvPr id="9" name="object 9"/>
          <p:cNvSpPr txBox="1">
            <a:spLocks noGrp="1"/>
          </p:cNvSpPr>
          <p:nvPr>
            <p:ph type="title"/>
          </p:nvPr>
        </p:nvSpPr>
        <p:spPr>
          <a:xfrm>
            <a:off x="5723347" y="1685137"/>
            <a:ext cx="2582453" cy="391160"/>
          </a:xfrm>
          <a:prstGeom prst="rect">
            <a:avLst/>
          </a:prstGeom>
        </p:spPr>
        <p:txBody>
          <a:bodyPr vert="horz" wrap="square" lIns="0" tIns="12700" rIns="0" bIns="0" rtlCol="0">
            <a:spAutoFit/>
          </a:bodyPr>
          <a:lstStyle/>
          <a:p>
            <a:pPr marL="12700">
              <a:lnSpc>
                <a:spcPct val="100000"/>
              </a:lnSpc>
              <a:spcBef>
                <a:spcPts val="100"/>
              </a:spcBef>
            </a:pPr>
            <a:r>
              <a:rPr sz="2400" spc="-5" dirty="0">
                <a:solidFill>
                  <a:srgbClr val="000000"/>
                </a:solidFill>
              </a:rPr>
              <a:t>Room for</a:t>
            </a:r>
            <a:r>
              <a:rPr sz="2400" spc="-90" dirty="0">
                <a:solidFill>
                  <a:srgbClr val="000000"/>
                </a:solidFill>
              </a:rPr>
              <a:t> </a:t>
            </a:r>
            <a:r>
              <a:rPr sz="2400" spc="-5" dirty="0">
                <a:solidFill>
                  <a:srgbClr val="000000"/>
                </a:solidFill>
              </a:rPr>
              <a:t>Growth</a:t>
            </a:r>
            <a:endParaRPr sz="2400" dirty="0"/>
          </a:p>
        </p:txBody>
      </p:sp>
      <p:grpSp>
        <p:nvGrpSpPr>
          <p:cNvPr id="10" name="object 10"/>
          <p:cNvGrpSpPr/>
          <p:nvPr/>
        </p:nvGrpSpPr>
        <p:grpSpPr>
          <a:xfrm>
            <a:off x="2340112" y="4711690"/>
            <a:ext cx="730250" cy="1320800"/>
            <a:chOff x="2340112" y="4711690"/>
            <a:chExt cx="730250" cy="1320800"/>
          </a:xfrm>
        </p:grpSpPr>
        <p:sp>
          <p:nvSpPr>
            <p:cNvPr id="11" name="object 11"/>
            <p:cNvSpPr/>
            <p:nvPr/>
          </p:nvSpPr>
          <p:spPr>
            <a:xfrm>
              <a:off x="2352812" y="4724390"/>
              <a:ext cx="704850" cy="1295400"/>
            </a:xfrm>
            <a:custGeom>
              <a:avLst/>
              <a:gdLst/>
              <a:ahLst/>
              <a:cxnLst/>
              <a:rect l="l" t="t" r="r" b="b"/>
              <a:pathLst>
                <a:path w="704850" h="1295400">
                  <a:moveTo>
                    <a:pt x="528431" y="1295397"/>
                  </a:moveTo>
                  <a:lnTo>
                    <a:pt x="176132" y="1295397"/>
                  </a:lnTo>
                  <a:lnTo>
                    <a:pt x="176132" y="352274"/>
                  </a:lnTo>
                  <a:lnTo>
                    <a:pt x="0" y="352274"/>
                  </a:lnTo>
                  <a:lnTo>
                    <a:pt x="352281" y="0"/>
                  </a:lnTo>
                  <a:lnTo>
                    <a:pt x="704556" y="352274"/>
                  </a:lnTo>
                  <a:lnTo>
                    <a:pt x="528431" y="352274"/>
                  </a:lnTo>
                  <a:lnTo>
                    <a:pt x="528431" y="1295397"/>
                  </a:lnTo>
                  <a:close/>
                </a:path>
              </a:pathLst>
            </a:custGeom>
            <a:solidFill>
              <a:srgbClr val="3A2154"/>
            </a:solidFill>
          </p:spPr>
          <p:txBody>
            <a:bodyPr wrap="square" lIns="0" tIns="0" rIns="0" bIns="0" rtlCol="0"/>
            <a:lstStyle/>
            <a:p>
              <a:endParaRPr dirty="0"/>
            </a:p>
          </p:txBody>
        </p:sp>
        <p:sp>
          <p:nvSpPr>
            <p:cNvPr id="12" name="object 12"/>
            <p:cNvSpPr/>
            <p:nvPr/>
          </p:nvSpPr>
          <p:spPr>
            <a:xfrm>
              <a:off x="2352812" y="4724390"/>
              <a:ext cx="704850" cy="1295400"/>
            </a:xfrm>
            <a:custGeom>
              <a:avLst/>
              <a:gdLst/>
              <a:ahLst/>
              <a:cxnLst/>
              <a:rect l="l" t="t" r="r" b="b"/>
              <a:pathLst>
                <a:path w="704850" h="1295400">
                  <a:moveTo>
                    <a:pt x="0" y="352274"/>
                  </a:moveTo>
                  <a:lnTo>
                    <a:pt x="352281" y="0"/>
                  </a:lnTo>
                  <a:lnTo>
                    <a:pt x="704556" y="352274"/>
                  </a:lnTo>
                  <a:lnTo>
                    <a:pt x="528431" y="352274"/>
                  </a:lnTo>
                  <a:lnTo>
                    <a:pt x="528431" y="1295397"/>
                  </a:lnTo>
                  <a:lnTo>
                    <a:pt x="176132" y="1295397"/>
                  </a:lnTo>
                  <a:lnTo>
                    <a:pt x="176132" y="352274"/>
                  </a:lnTo>
                  <a:lnTo>
                    <a:pt x="0" y="352274"/>
                  </a:lnTo>
                  <a:close/>
                </a:path>
              </a:pathLst>
            </a:custGeom>
            <a:ln w="25399">
              <a:solidFill>
                <a:srgbClr val="2A173D"/>
              </a:solidFill>
            </a:ln>
          </p:spPr>
          <p:txBody>
            <a:bodyPr wrap="square" lIns="0" tIns="0" rIns="0" bIns="0" rtlCol="0"/>
            <a:lstStyle/>
            <a:p>
              <a:endParaRPr dirty="0"/>
            </a:p>
          </p:txBody>
        </p:sp>
      </p:grpSp>
      <p:sp>
        <p:nvSpPr>
          <p:cNvPr id="13" name="object 13"/>
          <p:cNvSpPr/>
          <p:nvPr/>
        </p:nvSpPr>
        <p:spPr>
          <a:xfrm>
            <a:off x="3499710" y="245076"/>
            <a:ext cx="1959284" cy="806605"/>
          </a:xfrm>
          <a:prstGeom prst="rect">
            <a:avLst/>
          </a:prstGeom>
          <a:blipFill>
            <a:blip r:embed="rId2" cstate="print"/>
            <a:stretch>
              <a:fillRect/>
            </a:stretch>
          </a:blipFill>
        </p:spPr>
        <p:txBody>
          <a:bodyPr wrap="square" lIns="0" tIns="0" rIns="0" bIns="0" rtlCol="0"/>
          <a:lstStyle/>
          <a:p>
            <a:endParaRPr dirty="0"/>
          </a:p>
        </p:txBody>
      </p:sp>
      <p:sp>
        <p:nvSpPr>
          <p:cNvPr id="15" name="object 15"/>
          <p:cNvSpPr txBox="1"/>
          <p:nvPr/>
        </p:nvSpPr>
        <p:spPr>
          <a:xfrm>
            <a:off x="1725236" y="6180928"/>
            <a:ext cx="2160964" cy="307777"/>
          </a:xfrm>
          <a:prstGeom prst="rect">
            <a:avLst/>
          </a:prstGeom>
        </p:spPr>
        <p:txBody>
          <a:bodyPr vert="horz" wrap="square" lIns="0" tIns="0" rIns="0" bIns="0" rtlCol="0">
            <a:spAutoFit/>
          </a:bodyPr>
          <a:lstStyle/>
          <a:p>
            <a:pPr marL="12700">
              <a:lnSpc>
                <a:spcPts val="2380"/>
              </a:lnSpc>
            </a:pPr>
            <a:r>
              <a:rPr sz="2400" spc="-5" dirty="0">
                <a:latin typeface="Carlito"/>
                <a:cs typeface="Carlito"/>
              </a:rPr>
              <a:t>Top</a:t>
            </a:r>
            <a:r>
              <a:rPr sz="2400" spc="-80" dirty="0">
                <a:latin typeface="Carlito"/>
                <a:cs typeface="Carlito"/>
              </a:rPr>
              <a:t> </a:t>
            </a:r>
            <a:r>
              <a:rPr sz="2400" spc="-5" dirty="0">
                <a:latin typeface="Carlito"/>
                <a:cs typeface="Carlito"/>
              </a:rPr>
              <a:t>Performers</a:t>
            </a:r>
            <a:endParaRPr sz="2400" dirty="0">
              <a:latin typeface="Carlito"/>
              <a:cs typeface="Carlito"/>
            </a:endParaRPr>
          </a:p>
        </p:txBody>
      </p:sp>
      <p:sp>
        <p:nvSpPr>
          <p:cNvPr id="16" name="object 16"/>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66</a:t>
            </a:r>
            <a:endParaRPr dirty="0"/>
          </a:p>
        </p:txBody>
      </p:sp>
      <p:graphicFrame>
        <p:nvGraphicFramePr>
          <p:cNvPr id="19" name="Chart 18"/>
          <p:cNvGraphicFramePr/>
          <p:nvPr>
            <p:extLst>
              <p:ext uri="{D42A27DB-BD31-4B8C-83A1-F6EECF244321}">
                <p14:modId xmlns:p14="http://schemas.microsoft.com/office/powerpoint/2010/main" val="4128556952"/>
              </p:ext>
            </p:extLst>
          </p:nvPr>
        </p:nvGraphicFramePr>
        <p:xfrm>
          <a:off x="533400" y="1244864"/>
          <a:ext cx="8432782" cy="4731995"/>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p:cNvSpPr txBox="1"/>
          <p:nvPr/>
        </p:nvSpPr>
        <p:spPr>
          <a:xfrm>
            <a:off x="66645" y="2579161"/>
            <a:ext cx="400110" cy="2693546"/>
          </a:xfrm>
          <a:prstGeom prst="rect">
            <a:avLst/>
          </a:prstGeom>
          <a:noFill/>
        </p:spPr>
        <p:txBody>
          <a:bodyPr vert="vert270" wrap="square" rtlCol="0">
            <a:spAutoFit/>
          </a:bodyPr>
          <a:lstStyle/>
          <a:p>
            <a:r>
              <a:rPr lang="en-US" sz="1400" dirty="0" smtClean="0"/>
              <a:t>Standard Deviation from the Mean</a:t>
            </a:r>
            <a:endParaRPr lang="en-US" sz="1400" dirty="0"/>
          </a:p>
        </p:txBody>
      </p:sp>
    </p:spTree>
    <p:extLst>
      <p:ext uri="{BB962C8B-B14F-4D97-AF65-F5344CB8AC3E}">
        <p14:creationId xmlns:p14="http://schemas.microsoft.com/office/powerpoint/2010/main" val="35126403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grpSp>
        <p:nvGrpSpPr>
          <p:cNvPr id="4" name="object 4"/>
          <p:cNvGrpSpPr/>
          <p:nvPr/>
        </p:nvGrpSpPr>
        <p:grpSpPr>
          <a:xfrm>
            <a:off x="6476987" y="2209795"/>
            <a:ext cx="704850" cy="1447800"/>
            <a:chOff x="6476987" y="2209795"/>
            <a:chExt cx="704850" cy="1447800"/>
          </a:xfrm>
        </p:grpSpPr>
        <p:sp>
          <p:nvSpPr>
            <p:cNvPr id="7" name="object 7"/>
            <p:cNvSpPr/>
            <p:nvPr/>
          </p:nvSpPr>
          <p:spPr>
            <a:xfrm>
              <a:off x="6476987" y="2209795"/>
              <a:ext cx="704850" cy="1447800"/>
            </a:xfrm>
            <a:custGeom>
              <a:avLst/>
              <a:gdLst/>
              <a:ahLst/>
              <a:cxnLst/>
              <a:rect l="l" t="t" r="r" b="b"/>
              <a:pathLst>
                <a:path w="704850" h="1447800">
                  <a:moveTo>
                    <a:pt x="352274" y="1447797"/>
                  </a:moveTo>
                  <a:lnTo>
                    <a:pt x="0" y="1095522"/>
                  </a:lnTo>
                  <a:lnTo>
                    <a:pt x="176149" y="1095522"/>
                  </a:lnTo>
                  <a:lnTo>
                    <a:pt x="176149" y="0"/>
                  </a:lnTo>
                  <a:lnTo>
                    <a:pt x="528423" y="0"/>
                  </a:lnTo>
                  <a:lnTo>
                    <a:pt x="528423" y="1095522"/>
                  </a:lnTo>
                  <a:lnTo>
                    <a:pt x="704573" y="1095522"/>
                  </a:lnTo>
                  <a:lnTo>
                    <a:pt x="352274" y="1447797"/>
                  </a:lnTo>
                  <a:close/>
                </a:path>
              </a:pathLst>
            </a:custGeom>
            <a:solidFill>
              <a:srgbClr val="3A2154"/>
            </a:solidFill>
          </p:spPr>
          <p:txBody>
            <a:bodyPr wrap="square" lIns="0" tIns="0" rIns="0" bIns="0" rtlCol="0"/>
            <a:lstStyle/>
            <a:p>
              <a:endParaRPr dirty="0"/>
            </a:p>
          </p:txBody>
        </p:sp>
        <p:sp>
          <p:nvSpPr>
            <p:cNvPr id="8" name="object 8"/>
            <p:cNvSpPr/>
            <p:nvPr/>
          </p:nvSpPr>
          <p:spPr>
            <a:xfrm>
              <a:off x="6476987" y="2209795"/>
              <a:ext cx="704850" cy="1447800"/>
            </a:xfrm>
            <a:custGeom>
              <a:avLst/>
              <a:gdLst/>
              <a:ahLst/>
              <a:cxnLst/>
              <a:rect l="l" t="t" r="r" b="b"/>
              <a:pathLst>
                <a:path w="704850" h="1447800">
                  <a:moveTo>
                    <a:pt x="704573" y="1095522"/>
                  </a:moveTo>
                  <a:lnTo>
                    <a:pt x="352274" y="1447797"/>
                  </a:lnTo>
                  <a:lnTo>
                    <a:pt x="0" y="1095522"/>
                  </a:lnTo>
                  <a:lnTo>
                    <a:pt x="176149" y="1095522"/>
                  </a:lnTo>
                  <a:lnTo>
                    <a:pt x="176149" y="0"/>
                  </a:lnTo>
                  <a:lnTo>
                    <a:pt x="528423" y="0"/>
                  </a:lnTo>
                  <a:lnTo>
                    <a:pt x="528423" y="1095522"/>
                  </a:lnTo>
                  <a:lnTo>
                    <a:pt x="704573" y="1095522"/>
                  </a:lnTo>
                  <a:close/>
                </a:path>
              </a:pathLst>
            </a:custGeom>
            <a:ln w="25399">
              <a:solidFill>
                <a:srgbClr val="2A173D"/>
              </a:solidFill>
            </a:ln>
          </p:spPr>
          <p:txBody>
            <a:bodyPr wrap="square" lIns="0" tIns="0" rIns="0" bIns="0" rtlCol="0"/>
            <a:lstStyle/>
            <a:p>
              <a:endParaRPr dirty="0"/>
            </a:p>
          </p:txBody>
        </p:sp>
      </p:grpSp>
      <p:sp>
        <p:nvSpPr>
          <p:cNvPr id="9" name="object 9"/>
          <p:cNvSpPr txBox="1">
            <a:spLocks noGrp="1"/>
          </p:cNvSpPr>
          <p:nvPr>
            <p:ph type="title"/>
          </p:nvPr>
        </p:nvSpPr>
        <p:spPr>
          <a:xfrm>
            <a:off x="5723347" y="1685137"/>
            <a:ext cx="2582453" cy="391160"/>
          </a:xfrm>
          <a:prstGeom prst="rect">
            <a:avLst/>
          </a:prstGeom>
        </p:spPr>
        <p:txBody>
          <a:bodyPr vert="horz" wrap="square" lIns="0" tIns="12700" rIns="0" bIns="0" rtlCol="0">
            <a:spAutoFit/>
          </a:bodyPr>
          <a:lstStyle/>
          <a:p>
            <a:pPr marL="12700">
              <a:lnSpc>
                <a:spcPct val="100000"/>
              </a:lnSpc>
              <a:spcBef>
                <a:spcPts val="100"/>
              </a:spcBef>
            </a:pPr>
            <a:r>
              <a:rPr sz="2400" spc="-5" dirty="0">
                <a:solidFill>
                  <a:srgbClr val="000000"/>
                </a:solidFill>
              </a:rPr>
              <a:t>Room for</a:t>
            </a:r>
            <a:r>
              <a:rPr sz="2400" spc="-90" dirty="0">
                <a:solidFill>
                  <a:srgbClr val="000000"/>
                </a:solidFill>
              </a:rPr>
              <a:t> </a:t>
            </a:r>
            <a:r>
              <a:rPr sz="2400" spc="-5" dirty="0">
                <a:solidFill>
                  <a:srgbClr val="000000"/>
                </a:solidFill>
              </a:rPr>
              <a:t>Growth</a:t>
            </a:r>
            <a:endParaRPr sz="2400" dirty="0"/>
          </a:p>
        </p:txBody>
      </p:sp>
      <p:grpSp>
        <p:nvGrpSpPr>
          <p:cNvPr id="10" name="object 10"/>
          <p:cNvGrpSpPr/>
          <p:nvPr/>
        </p:nvGrpSpPr>
        <p:grpSpPr>
          <a:xfrm>
            <a:off x="2340112" y="4711690"/>
            <a:ext cx="730250" cy="1320800"/>
            <a:chOff x="2340112" y="4711690"/>
            <a:chExt cx="730250" cy="1320800"/>
          </a:xfrm>
        </p:grpSpPr>
        <p:sp>
          <p:nvSpPr>
            <p:cNvPr id="11" name="object 11"/>
            <p:cNvSpPr/>
            <p:nvPr/>
          </p:nvSpPr>
          <p:spPr>
            <a:xfrm>
              <a:off x="2352812" y="4724390"/>
              <a:ext cx="704850" cy="1295400"/>
            </a:xfrm>
            <a:custGeom>
              <a:avLst/>
              <a:gdLst/>
              <a:ahLst/>
              <a:cxnLst/>
              <a:rect l="l" t="t" r="r" b="b"/>
              <a:pathLst>
                <a:path w="704850" h="1295400">
                  <a:moveTo>
                    <a:pt x="528431" y="1295397"/>
                  </a:moveTo>
                  <a:lnTo>
                    <a:pt x="176132" y="1295397"/>
                  </a:lnTo>
                  <a:lnTo>
                    <a:pt x="176132" y="352274"/>
                  </a:lnTo>
                  <a:lnTo>
                    <a:pt x="0" y="352274"/>
                  </a:lnTo>
                  <a:lnTo>
                    <a:pt x="352281" y="0"/>
                  </a:lnTo>
                  <a:lnTo>
                    <a:pt x="704556" y="352274"/>
                  </a:lnTo>
                  <a:lnTo>
                    <a:pt x="528431" y="352274"/>
                  </a:lnTo>
                  <a:lnTo>
                    <a:pt x="528431" y="1295397"/>
                  </a:lnTo>
                  <a:close/>
                </a:path>
              </a:pathLst>
            </a:custGeom>
            <a:solidFill>
              <a:srgbClr val="3A2154"/>
            </a:solidFill>
          </p:spPr>
          <p:txBody>
            <a:bodyPr wrap="square" lIns="0" tIns="0" rIns="0" bIns="0" rtlCol="0"/>
            <a:lstStyle/>
            <a:p>
              <a:endParaRPr dirty="0"/>
            </a:p>
          </p:txBody>
        </p:sp>
        <p:sp>
          <p:nvSpPr>
            <p:cNvPr id="12" name="object 12"/>
            <p:cNvSpPr/>
            <p:nvPr/>
          </p:nvSpPr>
          <p:spPr>
            <a:xfrm>
              <a:off x="2352812" y="4724390"/>
              <a:ext cx="704850" cy="1295400"/>
            </a:xfrm>
            <a:custGeom>
              <a:avLst/>
              <a:gdLst/>
              <a:ahLst/>
              <a:cxnLst/>
              <a:rect l="l" t="t" r="r" b="b"/>
              <a:pathLst>
                <a:path w="704850" h="1295400">
                  <a:moveTo>
                    <a:pt x="0" y="352274"/>
                  </a:moveTo>
                  <a:lnTo>
                    <a:pt x="352281" y="0"/>
                  </a:lnTo>
                  <a:lnTo>
                    <a:pt x="704556" y="352274"/>
                  </a:lnTo>
                  <a:lnTo>
                    <a:pt x="528431" y="352274"/>
                  </a:lnTo>
                  <a:lnTo>
                    <a:pt x="528431" y="1295397"/>
                  </a:lnTo>
                  <a:lnTo>
                    <a:pt x="176132" y="1295397"/>
                  </a:lnTo>
                  <a:lnTo>
                    <a:pt x="176132" y="352274"/>
                  </a:lnTo>
                  <a:lnTo>
                    <a:pt x="0" y="352274"/>
                  </a:lnTo>
                  <a:close/>
                </a:path>
              </a:pathLst>
            </a:custGeom>
            <a:ln w="25399">
              <a:solidFill>
                <a:srgbClr val="2A173D"/>
              </a:solidFill>
            </a:ln>
          </p:spPr>
          <p:txBody>
            <a:bodyPr wrap="square" lIns="0" tIns="0" rIns="0" bIns="0" rtlCol="0"/>
            <a:lstStyle/>
            <a:p>
              <a:endParaRPr dirty="0"/>
            </a:p>
          </p:txBody>
        </p:sp>
      </p:grpSp>
      <p:sp>
        <p:nvSpPr>
          <p:cNvPr id="15" name="object 15"/>
          <p:cNvSpPr txBox="1"/>
          <p:nvPr/>
        </p:nvSpPr>
        <p:spPr>
          <a:xfrm>
            <a:off x="1725236" y="6180928"/>
            <a:ext cx="2160964" cy="307777"/>
          </a:xfrm>
          <a:prstGeom prst="rect">
            <a:avLst/>
          </a:prstGeom>
        </p:spPr>
        <p:txBody>
          <a:bodyPr vert="horz" wrap="square" lIns="0" tIns="0" rIns="0" bIns="0" rtlCol="0">
            <a:spAutoFit/>
          </a:bodyPr>
          <a:lstStyle/>
          <a:p>
            <a:pPr marL="12700">
              <a:lnSpc>
                <a:spcPts val="2380"/>
              </a:lnSpc>
            </a:pPr>
            <a:r>
              <a:rPr sz="2400" spc="-5" dirty="0">
                <a:latin typeface="Carlito"/>
                <a:cs typeface="Carlito"/>
              </a:rPr>
              <a:t>Top</a:t>
            </a:r>
            <a:r>
              <a:rPr sz="2400" spc="-80" dirty="0">
                <a:latin typeface="Carlito"/>
                <a:cs typeface="Carlito"/>
              </a:rPr>
              <a:t> </a:t>
            </a:r>
            <a:r>
              <a:rPr sz="2400" spc="-5" dirty="0">
                <a:latin typeface="Carlito"/>
                <a:cs typeface="Carlito"/>
              </a:rPr>
              <a:t>Performers</a:t>
            </a:r>
            <a:endParaRPr sz="2400" dirty="0">
              <a:latin typeface="Carlito"/>
              <a:cs typeface="Carlito"/>
            </a:endParaRPr>
          </a:p>
        </p:txBody>
      </p:sp>
      <p:sp>
        <p:nvSpPr>
          <p:cNvPr id="16" name="object 16"/>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67</a:t>
            </a:r>
            <a:endParaRPr dirty="0"/>
          </a:p>
        </p:txBody>
      </p:sp>
      <p:graphicFrame>
        <p:nvGraphicFramePr>
          <p:cNvPr id="19" name="Chart 18"/>
          <p:cNvGraphicFramePr/>
          <p:nvPr>
            <p:extLst>
              <p:ext uri="{D42A27DB-BD31-4B8C-83A1-F6EECF244321}">
                <p14:modId xmlns:p14="http://schemas.microsoft.com/office/powerpoint/2010/main" val="3721130197"/>
              </p:ext>
            </p:extLst>
          </p:nvPr>
        </p:nvGraphicFramePr>
        <p:xfrm>
          <a:off x="533400" y="1244864"/>
          <a:ext cx="8432782" cy="4731995"/>
        </p:xfrm>
        <a:graphic>
          <a:graphicData uri="http://schemas.openxmlformats.org/drawingml/2006/chart">
            <c:chart xmlns:c="http://schemas.openxmlformats.org/drawingml/2006/chart" xmlns:r="http://schemas.openxmlformats.org/officeDocument/2006/relationships" r:id="rId2"/>
          </a:graphicData>
        </a:graphic>
      </p:graphicFrame>
      <p:sp>
        <p:nvSpPr>
          <p:cNvPr id="20" name="TextBox 19"/>
          <p:cNvSpPr txBox="1"/>
          <p:nvPr/>
        </p:nvSpPr>
        <p:spPr>
          <a:xfrm>
            <a:off x="66645" y="2579161"/>
            <a:ext cx="400110" cy="2693546"/>
          </a:xfrm>
          <a:prstGeom prst="rect">
            <a:avLst/>
          </a:prstGeom>
          <a:noFill/>
        </p:spPr>
        <p:txBody>
          <a:bodyPr vert="vert270" wrap="square" rtlCol="0">
            <a:spAutoFit/>
          </a:bodyPr>
          <a:lstStyle/>
          <a:p>
            <a:r>
              <a:rPr lang="en-US" sz="1400" dirty="0" smtClean="0"/>
              <a:t>Standard Deviation from the Mean</a:t>
            </a:r>
            <a:endParaRPr lang="en-US" sz="1400" dirty="0"/>
          </a:p>
        </p:txBody>
      </p:sp>
      <p:sp>
        <p:nvSpPr>
          <p:cNvPr id="17" name="object 13"/>
          <p:cNvSpPr/>
          <p:nvPr/>
        </p:nvSpPr>
        <p:spPr>
          <a:xfrm>
            <a:off x="3460638" y="368284"/>
            <a:ext cx="2016451" cy="849255"/>
          </a:xfrm>
          <a:prstGeom prst="rect">
            <a:avLst/>
          </a:prstGeom>
          <a:blipFill>
            <a:blip r:embed="rId3" cstate="print"/>
            <a:stretch>
              <a:fillRect/>
            </a:stretch>
          </a:blipFill>
        </p:spPr>
        <p:txBody>
          <a:bodyPr wrap="square" lIns="0" tIns="0" rIns="0" bIns="0" rtlCol="0"/>
          <a:lstStyle/>
          <a:p>
            <a:endParaRPr dirty="0"/>
          </a:p>
        </p:txBody>
      </p:sp>
    </p:spTree>
    <p:extLst>
      <p:ext uri="{BB962C8B-B14F-4D97-AF65-F5344CB8AC3E}">
        <p14:creationId xmlns:p14="http://schemas.microsoft.com/office/powerpoint/2010/main" val="15506870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5" name="object 5"/>
          <p:cNvSpPr txBox="1">
            <a:spLocks noGrp="1"/>
          </p:cNvSpPr>
          <p:nvPr>
            <p:ph type="title"/>
          </p:nvPr>
        </p:nvSpPr>
        <p:spPr>
          <a:xfrm>
            <a:off x="2667000" y="2743200"/>
            <a:ext cx="4956178" cy="574040"/>
          </a:xfrm>
          <a:prstGeom prst="rect">
            <a:avLst/>
          </a:prstGeom>
        </p:spPr>
        <p:txBody>
          <a:bodyPr vert="horz" wrap="square" lIns="0" tIns="12700" rIns="0" bIns="0" rtlCol="0">
            <a:spAutoFit/>
          </a:bodyPr>
          <a:lstStyle/>
          <a:p>
            <a:pPr marL="12700">
              <a:lnSpc>
                <a:spcPct val="100000"/>
              </a:lnSpc>
              <a:spcBef>
                <a:spcPts val="100"/>
              </a:spcBef>
            </a:pPr>
            <a:r>
              <a:rPr b="1" spc="-5" dirty="0">
                <a:latin typeface="Carlito"/>
                <a:cs typeface="Carlito"/>
              </a:rPr>
              <a:t>IMPLICATIONS</a:t>
            </a:r>
          </a:p>
        </p:txBody>
      </p:sp>
      <p:sp>
        <p:nvSpPr>
          <p:cNvPr id="6" name="object 6"/>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68</a:t>
            </a:r>
            <a:endParaRP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685800" y="456419"/>
            <a:ext cx="7086600" cy="695960"/>
          </a:xfrm>
          <a:prstGeom prst="rect">
            <a:avLst/>
          </a:prstGeom>
        </p:spPr>
        <p:txBody>
          <a:bodyPr vert="horz" wrap="square" lIns="0" tIns="12700" rIns="0" bIns="0" rtlCol="0">
            <a:spAutoFit/>
          </a:bodyPr>
          <a:lstStyle/>
          <a:p>
            <a:pPr marL="12700">
              <a:lnSpc>
                <a:spcPct val="100000"/>
              </a:lnSpc>
              <a:spcBef>
                <a:spcPts val="100"/>
              </a:spcBef>
            </a:pPr>
            <a:r>
              <a:rPr sz="4400" spc="-5" dirty="0"/>
              <a:t>Statewide Fidelity</a:t>
            </a:r>
            <a:r>
              <a:rPr sz="4400" spc="-90" dirty="0"/>
              <a:t> </a:t>
            </a:r>
            <a:r>
              <a:rPr sz="4400" spc="-5" dirty="0"/>
              <a:t>Results</a:t>
            </a:r>
            <a:endParaRPr sz="4400"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69</a:t>
            </a:r>
            <a:endParaRPr dirty="0"/>
          </a:p>
        </p:txBody>
      </p:sp>
      <p:sp>
        <p:nvSpPr>
          <p:cNvPr id="7" name="object 7"/>
          <p:cNvSpPr txBox="1"/>
          <p:nvPr/>
        </p:nvSpPr>
        <p:spPr>
          <a:xfrm>
            <a:off x="152400" y="1641882"/>
            <a:ext cx="8813782" cy="5788764"/>
          </a:xfrm>
          <a:prstGeom prst="rect">
            <a:avLst/>
          </a:prstGeom>
        </p:spPr>
        <p:txBody>
          <a:bodyPr vert="horz" wrap="square" lIns="0" tIns="97155" rIns="0" bIns="0" rtlCol="0">
            <a:spAutoFit/>
          </a:bodyPr>
          <a:lstStyle/>
          <a:p>
            <a:pPr marL="276225" marR="463550" indent="-264160">
              <a:lnSpc>
                <a:spcPct val="102699"/>
              </a:lnSpc>
              <a:spcBef>
                <a:spcPts val="1720"/>
              </a:spcBef>
              <a:buSzPct val="129687"/>
              <a:buFont typeface="Arial"/>
              <a:buChar char="•"/>
              <a:tabLst>
                <a:tab pos="276860" algn="l"/>
              </a:tabLst>
            </a:pPr>
            <a:r>
              <a:rPr sz="2400" spc="-5" dirty="0" smtClean="0">
                <a:latin typeface="Carlito"/>
                <a:cs typeface="Carlito"/>
              </a:rPr>
              <a:t>Continued </a:t>
            </a:r>
            <a:r>
              <a:rPr sz="2400" spc="-5" dirty="0">
                <a:latin typeface="Carlito"/>
                <a:cs typeface="Carlito"/>
              </a:rPr>
              <a:t>pattern of differences in family  perceptions of overall fidelity versus  providers’ observations in </a:t>
            </a:r>
            <a:r>
              <a:rPr sz="2400" spc="-10" dirty="0">
                <a:latin typeface="Carlito"/>
                <a:cs typeface="Carlito"/>
              </a:rPr>
              <a:t>team</a:t>
            </a:r>
            <a:r>
              <a:rPr sz="2400" spc="-70" dirty="0">
                <a:latin typeface="Carlito"/>
                <a:cs typeface="Carlito"/>
              </a:rPr>
              <a:t> </a:t>
            </a:r>
            <a:r>
              <a:rPr sz="2400" spc="-5" dirty="0" smtClean="0">
                <a:latin typeface="Carlito"/>
                <a:cs typeface="Carlito"/>
              </a:rPr>
              <a:t>meetings</a:t>
            </a:r>
            <a:endParaRPr lang="en-US" sz="2400" spc="-5" dirty="0" smtClean="0">
              <a:latin typeface="Carlito"/>
              <a:cs typeface="Carlito"/>
            </a:endParaRPr>
          </a:p>
          <a:p>
            <a:pPr marL="276225" marR="463550" indent="-264160">
              <a:lnSpc>
                <a:spcPct val="102699"/>
              </a:lnSpc>
              <a:spcBef>
                <a:spcPts val="1720"/>
              </a:spcBef>
              <a:buSzPct val="129687"/>
              <a:buFont typeface="Arial"/>
              <a:buChar char="•"/>
              <a:tabLst>
                <a:tab pos="276860" algn="l"/>
              </a:tabLst>
            </a:pPr>
            <a:r>
              <a:rPr lang="en-US" sz="2400" spc="-5" dirty="0">
                <a:latin typeface="Carlito"/>
                <a:cs typeface="Carlito"/>
              </a:rPr>
              <a:t>Like last year, TOM scores </a:t>
            </a:r>
            <a:r>
              <a:rPr lang="en-US" sz="2400" spc="-10" dirty="0">
                <a:latin typeface="Carlito"/>
                <a:cs typeface="Carlito"/>
              </a:rPr>
              <a:t>were markedly </a:t>
            </a:r>
            <a:r>
              <a:rPr lang="en-US" sz="2400" spc="-5" dirty="0">
                <a:latin typeface="Carlito"/>
                <a:cs typeface="Carlito"/>
              </a:rPr>
              <a:t>higher  </a:t>
            </a:r>
            <a:r>
              <a:rPr lang="en-US" sz="2400" spc="-10" dirty="0">
                <a:latin typeface="Carlito"/>
                <a:cs typeface="Carlito"/>
              </a:rPr>
              <a:t>than </a:t>
            </a:r>
            <a:r>
              <a:rPr lang="en-US" sz="2400" spc="-5" dirty="0">
                <a:latin typeface="Carlito"/>
                <a:cs typeface="Carlito"/>
              </a:rPr>
              <a:t>WFI-EZ </a:t>
            </a:r>
            <a:r>
              <a:rPr lang="en-US" sz="2400" spc="-5" dirty="0" smtClean="0">
                <a:latin typeface="Carlito"/>
                <a:cs typeface="Carlito"/>
              </a:rPr>
              <a:t>scores; </a:t>
            </a:r>
            <a:r>
              <a:rPr lang="en-US" spc="-5" dirty="0" smtClean="0">
                <a:latin typeface="Carlito"/>
                <a:cs typeface="Carlito"/>
              </a:rPr>
              <a:t>It is important to note that the way Total Fidelity Scores are calculated for EZ and TOM differs</a:t>
            </a:r>
            <a:r>
              <a:rPr lang="en-US" sz="2400" spc="-5" dirty="0" smtClean="0">
                <a:latin typeface="Carlito"/>
                <a:cs typeface="Carlito"/>
              </a:rPr>
              <a:t>. </a:t>
            </a:r>
          </a:p>
          <a:p>
            <a:pPr marL="276225" marR="463550" indent="-264160">
              <a:lnSpc>
                <a:spcPct val="102699"/>
              </a:lnSpc>
              <a:spcBef>
                <a:spcPts val="1720"/>
              </a:spcBef>
              <a:buSzPct val="129687"/>
              <a:buFont typeface="Arial"/>
              <a:buChar char="•"/>
              <a:tabLst>
                <a:tab pos="276860" algn="l"/>
              </a:tabLst>
            </a:pPr>
            <a:r>
              <a:rPr lang="en-US" sz="2400" spc="-5" dirty="0" smtClean="0">
                <a:latin typeface="Carlito"/>
                <a:cs typeface="Carlito"/>
              </a:rPr>
              <a:t>There is a much greater variance in Total Fidelity Scores for CSAs for the TOM compared to the EZ.</a:t>
            </a:r>
            <a:r>
              <a:rPr lang="en-US" sz="2400" dirty="0">
                <a:latin typeface="Carlito"/>
                <a:cs typeface="Carlito"/>
              </a:rPr>
              <a:t> This may be due to the wide variance in the number of meetings observed for each CSA (range = 6-47; mean=20/median=19)</a:t>
            </a:r>
          </a:p>
          <a:p>
            <a:pPr marL="276225" marR="463550" indent="-264160">
              <a:lnSpc>
                <a:spcPct val="102699"/>
              </a:lnSpc>
              <a:spcBef>
                <a:spcPts val="1720"/>
              </a:spcBef>
              <a:buSzPct val="129687"/>
              <a:buFont typeface="Arial"/>
              <a:buChar char="•"/>
              <a:tabLst>
                <a:tab pos="276860" algn="l"/>
              </a:tabLst>
            </a:pPr>
            <a:endParaRPr lang="en-US" sz="3200" spc="-5" dirty="0" smtClean="0">
              <a:latin typeface="Carlito"/>
              <a:cs typeface="Carlito"/>
            </a:endParaRPr>
          </a:p>
          <a:p>
            <a:pPr marL="276225" marR="463550" indent="-264160">
              <a:lnSpc>
                <a:spcPct val="102699"/>
              </a:lnSpc>
              <a:spcBef>
                <a:spcPts val="1720"/>
              </a:spcBef>
              <a:buSzPct val="129687"/>
              <a:buFont typeface="Arial"/>
              <a:buChar char="•"/>
              <a:tabLst>
                <a:tab pos="276860" algn="l"/>
              </a:tabLst>
            </a:pPr>
            <a:endParaRPr sz="3200" dirty="0">
              <a:latin typeface="Carlito"/>
              <a:cs typeface="Carlito"/>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553200"/>
            <a:ext cx="9144000" cy="304890"/>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5" name="object 5"/>
          <p:cNvSpPr txBox="1"/>
          <p:nvPr/>
        </p:nvSpPr>
        <p:spPr>
          <a:xfrm>
            <a:off x="348220" y="1676400"/>
            <a:ext cx="8637993" cy="5697714"/>
          </a:xfrm>
          <a:prstGeom prst="rect">
            <a:avLst/>
          </a:prstGeom>
        </p:spPr>
        <p:txBody>
          <a:bodyPr vert="horz" wrap="square" lIns="0" tIns="95250" rIns="0" bIns="0" rtlCol="0">
            <a:spAutoFit/>
          </a:bodyPr>
          <a:lstStyle/>
          <a:p>
            <a:pPr marL="457200" indent="-457200">
              <a:buFont typeface="Arial" panose="020B0604020202020204" pitchFamily="34" charset="0"/>
              <a:buChar char="•"/>
            </a:pPr>
            <a:r>
              <a:rPr lang="en-US" sz="3000" dirty="0"/>
              <a:t>Only </a:t>
            </a:r>
            <a:r>
              <a:rPr lang="en-US" sz="3000" dirty="0" smtClean="0"/>
              <a:t>29% </a:t>
            </a:r>
            <a:r>
              <a:rPr lang="en-US" sz="3000" dirty="0"/>
              <a:t>of </a:t>
            </a:r>
            <a:r>
              <a:rPr lang="en-US" sz="3000" dirty="0" smtClean="0"/>
              <a:t>teams whose meetings were observed included </a:t>
            </a:r>
            <a:r>
              <a:rPr lang="en-US" sz="3000" dirty="0"/>
              <a:t>a natural </a:t>
            </a:r>
            <a:r>
              <a:rPr lang="en-US" sz="3000" dirty="0" smtClean="0"/>
              <a:t>support as part of the team.(TOM) Slightly higher % of caregivers reported having community/natural supports on their team.(EZ) </a:t>
            </a:r>
          </a:p>
          <a:p>
            <a:pPr marL="457200" indent="-457200">
              <a:buFont typeface="Arial" panose="020B0604020202020204" pitchFamily="34" charset="0"/>
              <a:buChar char="•"/>
            </a:pPr>
            <a:r>
              <a:rPr lang="en-US" sz="3000" dirty="0" smtClean="0"/>
              <a:t>57% of meetings observed had the youth in attendance. </a:t>
            </a:r>
          </a:p>
          <a:p>
            <a:pPr marL="457200" indent="-457200">
              <a:buFont typeface="Arial" panose="020B0604020202020204" pitchFamily="34" charset="0"/>
              <a:buChar char="•"/>
            </a:pPr>
            <a:r>
              <a:rPr lang="en-US" sz="3000" dirty="0" smtClean="0"/>
              <a:t>TOM scores indicated increases in meeting attendance by various professionals on the team; may be due to virtual meetings.</a:t>
            </a:r>
          </a:p>
          <a:p>
            <a:r>
              <a:rPr lang="en-US" sz="3200" dirty="0" smtClean="0"/>
              <a:t> </a:t>
            </a:r>
            <a:endParaRPr lang="en-US" sz="3200" dirty="0"/>
          </a:p>
          <a:p>
            <a:endParaRPr lang="en-US" sz="3200" dirty="0"/>
          </a:p>
        </p:txBody>
      </p:sp>
      <p:sp>
        <p:nvSpPr>
          <p:cNvPr id="7" name="object 7"/>
          <p:cNvSpPr txBox="1"/>
          <p:nvPr/>
        </p:nvSpPr>
        <p:spPr>
          <a:xfrm>
            <a:off x="8686800" y="6652986"/>
            <a:ext cx="270510" cy="177613"/>
          </a:xfrm>
          <a:prstGeom prst="rect">
            <a:avLst/>
          </a:prstGeom>
        </p:spPr>
        <p:txBody>
          <a:bodyPr vert="horz" wrap="square" lIns="0" tIns="0" rIns="0" bIns="0" rtlCol="0">
            <a:spAutoFit/>
          </a:bodyPr>
          <a:lstStyle/>
          <a:p>
            <a:pPr>
              <a:lnSpc>
                <a:spcPts val="1330"/>
              </a:lnSpc>
            </a:pPr>
            <a:r>
              <a:rPr lang="en-US" spc="-5" dirty="0" smtClean="0">
                <a:solidFill>
                  <a:srgbClr val="FFFFFF"/>
                </a:solidFill>
                <a:latin typeface="Carlito"/>
                <a:cs typeface="Carlito"/>
              </a:rPr>
              <a:t>70</a:t>
            </a:r>
            <a:endParaRPr dirty="0">
              <a:latin typeface="Carlito"/>
              <a:cs typeface="Carlito"/>
            </a:endParaRPr>
          </a:p>
        </p:txBody>
      </p:sp>
      <p:sp>
        <p:nvSpPr>
          <p:cNvPr id="6" name="object 6"/>
          <p:cNvSpPr txBox="1">
            <a:spLocks noGrp="1"/>
          </p:cNvSpPr>
          <p:nvPr>
            <p:ph type="title"/>
          </p:nvPr>
        </p:nvSpPr>
        <p:spPr>
          <a:xfrm>
            <a:off x="273138" y="488168"/>
            <a:ext cx="8686800" cy="689932"/>
          </a:xfrm>
          <a:prstGeom prst="rect">
            <a:avLst/>
          </a:prstGeom>
        </p:spPr>
        <p:txBody>
          <a:bodyPr vert="horz" wrap="square" lIns="0" tIns="12700" rIns="0" bIns="0" rtlCol="0">
            <a:spAutoFit/>
          </a:bodyPr>
          <a:lstStyle/>
          <a:p>
            <a:pPr marL="12700" algn="ctr">
              <a:lnSpc>
                <a:spcPct val="100000"/>
              </a:lnSpc>
              <a:spcBef>
                <a:spcPts val="100"/>
              </a:spcBef>
            </a:pPr>
            <a:r>
              <a:rPr sz="4400" spc="-5" dirty="0"/>
              <a:t>Team</a:t>
            </a:r>
            <a:r>
              <a:rPr sz="4400" spc="-90" dirty="0"/>
              <a:t> </a:t>
            </a:r>
            <a:r>
              <a:rPr sz="4400" spc="-5" dirty="0" smtClean="0"/>
              <a:t>Attendance</a:t>
            </a:r>
            <a:r>
              <a:rPr lang="en-US" sz="4400" spc="-5" dirty="0" smtClean="0"/>
              <a:t>/Meetings</a:t>
            </a:r>
            <a:endParaRPr sz="44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3" name="object 3"/>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5" name="object 5"/>
          <p:cNvSpPr txBox="1">
            <a:spLocks noGrp="1"/>
          </p:cNvSpPr>
          <p:nvPr>
            <p:ph type="title"/>
          </p:nvPr>
        </p:nvSpPr>
        <p:spPr>
          <a:xfrm>
            <a:off x="1762242" y="477710"/>
            <a:ext cx="6543558" cy="695960"/>
          </a:xfrm>
          <a:prstGeom prst="rect">
            <a:avLst/>
          </a:prstGeom>
        </p:spPr>
        <p:txBody>
          <a:bodyPr vert="horz" wrap="square" lIns="0" tIns="12700" rIns="0" bIns="0" rtlCol="0">
            <a:spAutoFit/>
          </a:bodyPr>
          <a:lstStyle/>
          <a:p>
            <a:pPr marL="12700">
              <a:lnSpc>
                <a:spcPct val="100000"/>
              </a:lnSpc>
              <a:spcBef>
                <a:spcPts val="100"/>
              </a:spcBef>
            </a:pPr>
            <a:r>
              <a:rPr sz="4400" spc="-5" dirty="0"/>
              <a:t>Satisfaction </a:t>
            </a:r>
            <a:r>
              <a:rPr sz="4400" dirty="0"/>
              <a:t>&amp;</a:t>
            </a:r>
            <a:r>
              <a:rPr sz="4400" spc="-95" dirty="0"/>
              <a:t> </a:t>
            </a:r>
            <a:r>
              <a:rPr sz="4400" spc="-5" dirty="0"/>
              <a:t>Outcomes</a:t>
            </a:r>
            <a:endParaRPr sz="4400" dirty="0"/>
          </a:p>
        </p:txBody>
      </p:sp>
      <p:sp>
        <p:nvSpPr>
          <p:cNvPr id="7" name="object 7"/>
          <p:cNvSpPr txBox="1"/>
          <p:nvPr/>
        </p:nvSpPr>
        <p:spPr>
          <a:xfrm>
            <a:off x="8686800" y="6731827"/>
            <a:ext cx="270510" cy="177613"/>
          </a:xfrm>
          <a:prstGeom prst="rect">
            <a:avLst/>
          </a:prstGeom>
        </p:spPr>
        <p:txBody>
          <a:bodyPr vert="horz" wrap="square" lIns="0" tIns="0" rIns="0" bIns="0" rtlCol="0">
            <a:spAutoFit/>
          </a:bodyPr>
          <a:lstStyle/>
          <a:p>
            <a:pPr>
              <a:lnSpc>
                <a:spcPts val="1330"/>
              </a:lnSpc>
            </a:pPr>
            <a:r>
              <a:rPr lang="en-US" dirty="0" smtClean="0">
                <a:solidFill>
                  <a:schemeClr val="bg1"/>
                </a:solidFill>
                <a:latin typeface="Carlito"/>
                <a:cs typeface="Carlito"/>
              </a:rPr>
              <a:t>71</a:t>
            </a:r>
            <a:endParaRPr dirty="0">
              <a:solidFill>
                <a:schemeClr val="bg1"/>
              </a:solidFill>
              <a:latin typeface="Carlito"/>
              <a:cs typeface="Carlito"/>
            </a:endParaRPr>
          </a:p>
        </p:txBody>
      </p:sp>
      <p:sp>
        <p:nvSpPr>
          <p:cNvPr id="6" name="object 6"/>
          <p:cNvSpPr txBox="1"/>
          <p:nvPr/>
        </p:nvSpPr>
        <p:spPr>
          <a:xfrm>
            <a:off x="609465" y="1692932"/>
            <a:ext cx="7919720" cy="1552348"/>
          </a:xfrm>
          <a:prstGeom prst="rect">
            <a:avLst/>
          </a:prstGeom>
        </p:spPr>
        <p:txBody>
          <a:bodyPr vert="horz" wrap="square" lIns="0" tIns="30480" rIns="0" bIns="0" rtlCol="0">
            <a:spAutoFit/>
          </a:bodyPr>
          <a:lstStyle/>
          <a:p>
            <a:pPr marL="12065" marR="5080">
              <a:lnSpc>
                <a:spcPct val="103200"/>
              </a:lnSpc>
              <a:spcBef>
                <a:spcPts val="240"/>
              </a:spcBef>
              <a:buSzPct val="129687"/>
              <a:tabLst>
                <a:tab pos="276860" algn="l"/>
              </a:tabLst>
            </a:pPr>
            <a:r>
              <a:rPr sz="3200" spc="-5" dirty="0">
                <a:latin typeface="Carlito"/>
                <a:cs typeface="Carlito"/>
              </a:rPr>
              <a:t>Satisfaction </a:t>
            </a:r>
            <a:r>
              <a:rPr sz="3200" spc="-10" dirty="0">
                <a:latin typeface="Carlito"/>
                <a:cs typeface="Carlito"/>
              </a:rPr>
              <a:t>with the </a:t>
            </a:r>
            <a:r>
              <a:rPr sz="3200" spc="-5" dirty="0">
                <a:latin typeface="Carlito"/>
                <a:cs typeface="Carlito"/>
              </a:rPr>
              <a:t>Wraparound process </a:t>
            </a:r>
            <a:r>
              <a:rPr sz="3200" dirty="0">
                <a:latin typeface="Carlito"/>
                <a:cs typeface="Carlito"/>
              </a:rPr>
              <a:t>and  </a:t>
            </a:r>
            <a:r>
              <a:rPr lang="en-US" sz="3200" spc="-5" dirty="0" smtClean="0">
                <a:latin typeface="Carlito"/>
                <a:cs typeface="Carlito"/>
              </a:rPr>
              <a:t>youth</a:t>
            </a:r>
            <a:r>
              <a:rPr sz="3200" spc="-5" dirty="0" smtClean="0">
                <a:latin typeface="Carlito"/>
                <a:cs typeface="Carlito"/>
              </a:rPr>
              <a:t> </a:t>
            </a:r>
            <a:r>
              <a:rPr sz="3200" spc="-5" dirty="0">
                <a:latin typeface="Carlito"/>
                <a:cs typeface="Carlito"/>
              </a:rPr>
              <a:t>progress </a:t>
            </a:r>
            <a:r>
              <a:rPr lang="en-US" sz="3200" dirty="0" smtClean="0">
                <a:latin typeface="Carlito"/>
                <a:cs typeface="Carlito"/>
              </a:rPr>
              <a:t>showed slight increases from 2020 on EZ scores.</a:t>
            </a:r>
            <a:endParaRPr sz="3200" dirty="0">
              <a:latin typeface="Carlito"/>
              <a:cs typeface="Carlito"/>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685799" y="456419"/>
            <a:ext cx="7972407" cy="689932"/>
          </a:xfrm>
          <a:prstGeom prst="rect">
            <a:avLst/>
          </a:prstGeom>
        </p:spPr>
        <p:txBody>
          <a:bodyPr vert="horz" wrap="square" lIns="0" tIns="12700" rIns="0" bIns="0" rtlCol="0">
            <a:spAutoFit/>
          </a:bodyPr>
          <a:lstStyle/>
          <a:p>
            <a:pPr marL="12700">
              <a:lnSpc>
                <a:spcPct val="100000"/>
              </a:lnSpc>
              <a:spcBef>
                <a:spcPts val="100"/>
              </a:spcBef>
            </a:pPr>
            <a:r>
              <a:rPr lang="en-US" sz="4400" dirty="0"/>
              <a:t>WFI-EZ and TOM Total Scores</a:t>
            </a:r>
            <a:endParaRPr sz="4400"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72</a:t>
            </a:r>
            <a:endParaRPr dirty="0"/>
          </a:p>
        </p:txBody>
      </p:sp>
      <p:sp>
        <p:nvSpPr>
          <p:cNvPr id="7" name="object 7"/>
          <p:cNvSpPr txBox="1"/>
          <p:nvPr/>
        </p:nvSpPr>
        <p:spPr>
          <a:xfrm>
            <a:off x="152400" y="1641882"/>
            <a:ext cx="8813782" cy="4083810"/>
          </a:xfrm>
          <a:prstGeom prst="rect">
            <a:avLst/>
          </a:prstGeom>
        </p:spPr>
        <p:txBody>
          <a:bodyPr vert="horz" wrap="square" lIns="0" tIns="97155" rIns="0" bIns="0" rtlCol="0">
            <a:spAutoFit/>
          </a:bodyPr>
          <a:lstStyle/>
          <a:p>
            <a:r>
              <a:rPr lang="en-US" sz="2800" dirty="0"/>
              <a:t>Caregivers and TOM raters </a:t>
            </a:r>
            <a:r>
              <a:rPr lang="en-US" sz="2800" dirty="0" smtClean="0"/>
              <a:t>experience </a:t>
            </a:r>
            <a:r>
              <a:rPr lang="en-US" sz="2800" dirty="0"/>
              <a:t>the Wraparound process differently. </a:t>
            </a:r>
          </a:p>
          <a:p>
            <a:endParaRPr lang="en-US" sz="1200" dirty="0"/>
          </a:p>
          <a:p>
            <a:r>
              <a:rPr lang="en-US" sz="2800" dirty="0"/>
              <a:t>There </a:t>
            </a:r>
            <a:r>
              <a:rPr lang="en-US" sz="2800" dirty="0" smtClean="0"/>
              <a:t>have been </a:t>
            </a:r>
            <a:r>
              <a:rPr lang="en-US" sz="2800" dirty="0"/>
              <a:t>several plausible </a:t>
            </a:r>
            <a:r>
              <a:rPr lang="en-US" sz="2800" dirty="0" smtClean="0"/>
              <a:t>explanations discussed in the past:</a:t>
            </a:r>
            <a:endParaRPr lang="en-US" sz="2800" dirty="0"/>
          </a:p>
          <a:p>
            <a:pPr marL="800100" lvl="1" indent="-342900">
              <a:lnSpc>
                <a:spcPct val="150000"/>
              </a:lnSpc>
              <a:buFont typeface="+mj-lt"/>
              <a:buAutoNum type="arabicPeriod"/>
            </a:pPr>
            <a:r>
              <a:rPr lang="en-US" dirty="0"/>
              <a:t>More training about the TOM 2.0 is needed.</a:t>
            </a:r>
          </a:p>
          <a:p>
            <a:pPr marL="800100" lvl="1" indent="-342900">
              <a:lnSpc>
                <a:spcPct val="150000"/>
              </a:lnSpc>
              <a:buFont typeface="+mj-lt"/>
              <a:buAutoNum type="arabicPeriod"/>
            </a:pPr>
            <a:r>
              <a:rPr lang="en-US" dirty="0"/>
              <a:t>More training about Wraparound practice and principles is needed</a:t>
            </a:r>
            <a:r>
              <a:rPr lang="en-US" dirty="0" smtClean="0"/>
              <a:t>.</a:t>
            </a:r>
          </a:p>
          <a:p>
            <a:pPr marL="800100" lvl="1" indent="-342900">
              <a:lnSpc>
                <a:spcPct val="150000"/>
              </a:lnSpc>
              <a:buFont typeface="+mj-lt"/>
              <a:buAutoNum type="arabicPeriod"/>
            </a:pPr>
            <a:r>
              <a:rPr lang="en-US" dirty="0"/>
              <a:t>The difference arises out of differences in the tools themselves</a:t>
            </a:r>
            <a:r>
              <a:rPr lang="en-US" dirty="0" smtClean="0"/>
              <a:t>.</a:t>
            </a:r>
            <a:endParaRPr lang="en-US" dirty="0"/>
          </a:p>
          <a:p>
            <a:pPr marL="800100" lvl="1" indent="-342900">
              <a:lnSpc>
                <a:spcPct val="150000"/>
              </a:lnSpc>
              <a:buFont typeface="+mj-lt"/>
              <a:buAutoNum type="arabicPeriod" startAt="4"/>
            </a:pPr>
            <a:r>
              <a:rPr lang="en-US" dirty="0" smtClean="0"/>
              <a:t>Caregivers </a:t>
            </a:r>
            <a:r>
              <a:rPr lang="en-US" dirty="0"/>
              <a:t>are unsatisfied for reasons unrelated to fidelity, and their responses to WFI-EZ fidelity questions are colored by their satisfaction</a:t>
            </a:r>
            <a:r>
              <a:rPr lang="en-US" dirty="0" smtClean="0"/>
              <a:t>.</a:t>
            </a:r>
            <a:endParaRPr lang="en-US" dirty="0"/>
          </a:p>
        </p:txBody>
      </p:sp>
    </p:spTree>
    <p:extLst>
      <p:ext uri="{BB962C8B-B14F-4D97-AF65-F5344CB8AC3E}">
        <p14:creationId xmlns:p14="http://schemas.microsoft.com/office/powerpoint/2010/main" val="7946832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770696"/>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990600" y="205421"/>
            <a:ext cx="8686800" cy="566822"/>
          </a:xfrm>
          <a:prstGeom prst="rect">
            <a:avLst/>
          </a:prstGeom>
        </p:spPr>
        <p:txBody>
          <a:bodyPr vert="horz" wrap="square" lIns="0" tIns="12700" rIns="0" bIns="0" rtlCol="0">
            <a:spAutoFit/>
          </a:bodyPr>
          <a:lstStyle/>
          <a:p>
            <a:pPr marL="12700">
              <a:lnSpc>
                <a:spcPct val="100000"/>
              </a:lnSpc>
              <a:spcBef>
                <a:spcPts val="100"/>
              </a:spcBef>
            </a:pPr>
            <a:r>
              <a:rPr lang="en-US" dirty="0"/>
              <a:t>Differences Between EZ and TOM</a:t>
            </a:r>
            <a:endParaRPr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73</a:t>
            </a:r>
            <a:endParaRPr dirty="0"/>
          </a:p>
        </p:txBody>
      </p:sp>
      <p:sp>
        <p:nvSpPr>
          <p:cNvPr id="7" name="object 7"/>
          <p:cNvSpPr txBox="1"/>
          <p:nvPr/>
        </p:nvSpPr>
        <p:spPr>
          <a:xfrm>
            <a:off x="-77788" y="770696"/>
            <a:ext cx="9145588" cy="6192080"/>
          </a:xfrm>
          <a:prstGeom prst="rect">
            <a:avLst/>
          </a:prstGeom>
        </p:spPr>
        <p:txBody>
          <a:bodyPr vert="horz" wrap="square" lIns="0" tIns="97155" rIns="0" bIns="0" rtlCol="0">
            <a:spAutoFit/>
          </a:bodyPr>
          <a:lstStyle/>
          <a:p>
            <a:pPr lvl="1"/>
            <a:r>
              <a:rPr lang="en-US" dirty="0" smtClean="0"/>
              <a:t>The two tools are more different than they are similar in how they are structured and what they measure. </a:t>
            </a:r>
          </a:p>
          <a:p>
            <a:pPr marL="742950" lvl="1" indent="-285750">
              <a:buFont typeface="Arial" panose="020B0604020202020204" pitchFamily="34" charset="0"/>
              <a:buChar char="•"/>
            </a:pPr>
            <a:r>
              <a:rPr lang="en-US" dirty="0" smtClean="0"/>
              <a:t>TOM </a:t>
            </a:r>
            <a:r>
              <a:rPr lang="en-US" dirty="0"/>
              <a:t>reflects a </a:t>
            </a:r>
            <a:r>
              <a:rPr lang="en-US" dirty="0" smtClean="0"/>
              <a:t>snapshot in time (observing one meeting for that youth) while EZ </a:t>
            </a:r>
            <a:r>
              <a:rPr lang="en-US" dirty="0"/>
              <a:t>encompasses the entire period of time working together </a:t>
            </a:r>
            <a:r>
              <a:rPr lang="en-US" dirty="0" smtClean="0"/>
              <a:t>ranging from </a:t>
            </a:r>
            <a:r>
              <a:rPr lang="en-US" dirty="0"/>
              <a:t>3 months to the end of services, with an average length of time in service of 7 </a:t>
            </a:r>
            <a:r>
              <a:rPr lang="en-US" dirty="0" smtClean="0"/>
              <a:t>months </a:t>
            </a:r>
            <a:r>
              <a:rPr lang="en-US" dirty="0"/>
              <a:t>at the time of </a:t>
            </a:r>
            <a:r>
              <a:rPr lang="en-US" dirty="0" smtClean="0"/>
              <a:t>evaluation; 12% </a:t>
            </a:r>
            <a:r>
              <a:rPr lang="en-US" dirty="0"/>
              <a:t>of TOM evaluations are done during the initial </a:t>
            </a:r>
            <a:r>
              <a:rPr lang="en-US" dirty="0" smtClean="0"/>
              <a:t>meeting and 6% are done at the discharge/transitional meeting. </a:t>
            </a:r>
          </a:p>
          <a:p>
            <a:pPr marL="742950" lvl="1" indent="-285750">
              <a:buFont typeface="Arial" panose="020B0604020202020204" pitchFamily="34" charset="0"/>
              <a:buChar char="•"/>
            </a:pPr>
            <a:r>
              <a:rPr lang="en-US" dirty="0" smtClean="0"/>
              <a:t>Most of the questions within each of the five key elements – Effective Teamwork, Natural/Community Supports, Needs-Based, Outcomes-Based, Strength/Family Driven do not capture similar information; e.g. for Natural Supports, the TOM focuses on whether the team ENCOURAGED connections (at that particular meeting), whereas the EZ assesses whether there has been an INCREASE support and connections with friends/family...</a:t>
            </a:r>
          </a:p>
          <a:p>
            <a:pPr marL="742950" lvl="1" indent="-285750">
              <a:buFont typeface="Arial" panose="020B0604020202020204" pitchFamily="34" charset="0"/>
              <a:buChar char="•"/>
            </a:pPr>
            <a:r>
              <a:rPr lang="en-US" dirty="0" smtClean="0"/>
              <a:t>Upon completing a question analysis, those questions across the two tools that do capture information that is more similar often yielded results that were more similar.  At times, there were similar questions on each tool, but the questions had been grouped under different elements.</a:t>
            </a:r>
          </a:p>
          <a:p>
            <a:pPr lvl="1"/>
            <a:endParaRPr lang="en-US" dirty="0"/>
          </a:p>
          <a:p>
            <a:pPr lvl="1"/>
            <a:r>
              <a:rPr lang="en-US" dirty="0" smtClean="0"/>
              <a:t>The following tables reflect those questions on the TOM and EZ that more closely aligned with one another and the resulting scores.  It is important to note again, even with the similar information being captured in the questions, TOM questions are specific to what is occurring in that one meeting, whereas EZ questions reflect the entirety of the time in Wraparound.</a:t>
            </a:r>
          </a:p>
        </p:txBody>
      </p:sp>
    </p:spTree>
    <p:extLst>
      <p:ext uri="{BB962C8B-B14F-4D97-AF65-F5344CB8AC3E}">
        <p14:creationId xmlns:p14="http://schemas.microsoft.com/office/powerpoint/2010/main" val="3128558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7</a:t>
            </a:r>
            <a:endParaRPr sz="1400" dirty="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37514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10" name="object 10"/>
          <p:cNvSpPr txBox="1">
            <a:spLocks noGrp="1"/>
          </p:cNvSpPr>
          <p:nvPr>
            <p:ph type="title"/>
          </p:nvPr>
        </p:nvSpPr>
        <p:spPr>
          <a:xfrm>
            <a:off x="76200" y="-48799"/>
            <a:ext cx="8985241" cy="1484630"/>
          </a:xfrm>
          <a:prstGeom prst="rect">
            <a:avLst/>
          </a:prstGeom>
        </p:spPr>
        <p:txBody>
          <a:bodyPr vert="horz" wrap="square" lIns="0" tIns="320389" rIns="0" bIns="0" rtlCol="0">
            <a:spAutoFit/>
          </a:bodyPr>
          <a:lstStyle/>
          <a:p>
            <a:pPr marL="4349115" marR="5080" indent="-1489075">
              <a:lnSpc>
                <a:spcPct val="100699"/>
              </a:lnSpc>
              <a:spcBef>
                <a:spcPts val="70"/>
              </a:spcBef>
            </a:pPr>
            <a:r>
              <a:rPr spc="-5" dirty="0"/>
              <a:t>Wraparound Fidelity</a:t>
            </a:r>
            <a:r>
              <a:rPr spc="-95" dirty="0"/>
              <a:t> </a:t>
            </a:r>
            <a:r>
              <a:rPr spc="-10" dirty="0"/>
              <a:t>Index,  </a:t>
            </a:r>
            <a:r>
              <a:rPr spc="-5" dirty="0"/>
              <a:t>Short</a:t>
            </a:r>
            <a:r>
              <a:rPr spc="-15" dirty="0"/>
              <a:t> </a:t>
            </a:r>
            <a:r>
              <a:rPr spc="-5" dirty="0"/>
              <a:t>Form</a:t>
            </a:r>
          </a:p>
        </p:txBody>
      </p:sp>
      <p:sp>
        <p:nvSpPr>
          <p:cNvPr id="11" name="object 11"/>
          <p:cNvSpPr/>
          <p:nvPr/>
        </p:nvSpPr>
        <p:spPr>
          <a:xfrm>
            <a:off x="281246" y="213733"/>
            <a:ext cx="2398216" cy="969100"/>
          </a:xfrm>
          <a:prstGeom prst="rect">
            <a:avLst/>
          </a:prstGeom>
          <a:blipFill>
            <a:blip r:embed="rId3" cstate="print"/>
            <a:stretch>
              <a:fillRect/>
            </a:stretch>
          </a:blipFill>
        </p:spPr>
        <p:txBody>
          <a:bodyPr wrap="square" lIns="0" tIns="0" rIns="0" bIns="0" rtlCol="0"/>
          <a:lstStyle/>
          <a:p>
            <a:endParaRPr dirty="0"/>
          </a:p>
        </p:txBody>
      </p:sp>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7</a:t>
            </a:fld>
            <a:endParaRPr dirty="0"/>
          </a:p>
        </p:txBody>
      </p:sp>
      <p:sp>
        <p:nvSpPr>
          <p:cNvPr id="13" name="Content Placeholder 3"/>
          <p:cNvSpPr txBox="1">
            <a:spLocks/>
          </p:cNvSpPr>
          <p:nvPr/>
        </p:nvSpPr>
        <p:spPr>
          <a:xfrm>
            <a:off x="152400" y="1625600"/>
            <a:ext cx="4114800" cy="48768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SzPct val="130000"/>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Pct val="130000"/>
              <a:buFont typeface="Arial" panose="020B0604020202020204" pitchFamily="34" charset="0"/>
              <a:buNone/>
              <a:tabLst/>
              <a:defRPr/>
            </a:pP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The tool consists of 42 </a:t>
            </a:r>
            <a:r>
              <a:rPr lang="en-US" sz="1800" noProof="0" dirty="0" smtClean="0">
                <a:solidFill>
                  <a:sysClr val="windowText" lastClr="000000"/>
                </a:solidFill>
                <a:latin typeface="Calibri"/>
              </a:rPr>
              <a:t>items, including basic information, </a:t>
            </a: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Wraparound experience (reflecting</a:t>
            </a:r>
            <a:r>
              <a:rPr kumimoji="0" lang="en-US" sz="1800" b="0" i="0" u="none" strike="noStrike" kern="1200" cap="none" spc="0" normalizeH="0" noProof="0" dirty="0" smtClean="0">
                <a:ln>
                  <a:noFill/>
                </a:ln>
                <a:solidFill>
                  <a:sysClr val="windowText" lastClr="000000"/>
                </a:solidFill>
                <a:effectLst/>
                <a:uLnTx/>
                <a:uFillTx/>
                <a:latin typeface="Calibri"/>
                <a:ea typeface="+mn-ea"/>
                <a:cs typeface="+mn-cs"/>
              </a:rPr>
              <a:t> the five </a:t>
            </a: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key elements), and sections on satisfaction and outcomes.</a:t>
            </a:r>
          </a:p>
          <a:p>
            <a:pPr marL="0" marR="0" lvl="0" indent="0" algn="l" defTabSz="914400" rtl="0" eaLnBrk="1" fontAlgn="auto" latinLnBrk="0" hangingPunct="1">
              <a:lnSpc>
                <a:spcPct val="100000"/>
              </a:lnSpc>
              <a:spcBef>
                <a:spcPct val="20000"/>
              </a:spcBef>
              <a:spcAft>
                <a:spcPts val="0"/>
              </a:spcAft>
              <a:buClrTx/>
              <a:buSzPct val="130000"/>
              <a:buFont typeface="Arial" panose="020B0604020202020204" pitchFamily="34" charset="0"/>
              <a:buNone/>
              <a:tabLst/>
              <a:defRPr/>
            </a:pPr>
            <a:endParaRPr kumimoji="0" lang="en-US" sz="6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Pct val="100000"/>
              <a:buFont typeface="Wingdings" panose="05000000000000000000" pitchFamily="2" charset="2"/>
              <a:buChar char="q"/>
              <a:tabLst/>
              <a:defRPr/>
            </a:pPr>
            <a:r>
              <a:rPr kumimoji="0" lang="en-US" sz="1600" b="1" i="0" u="none" strike="noStrike" kern="1200" cap="none" spc="0" normalizeH="0" baseline="0" noProof="0" dirty="0" smtClean="0">
                <a:ln>
                  <a:noFill/>
                </a:ln>
                <a:solidFill>
                  <a:srgbClr val="D6B058">
                    <a:lumMod val="75000"/>
                  </a:srgbClr>
                </a:solidFill>
                <a:effectLst/>
                <a:uLnTx/>
                <a:uFillTx/>
                <a:latin typeface="Calibri"/>
                <a:ea typeface="+mn-ea"/>
                <a:cs typeface="+mn-cs"/>
              </a:rPr>
              <a:t>A. WRAPAROUND INVOLVEMENT</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My team meets regularly (for example, at least every 30-45 days) – 4 items</a:t>
            </a:r>
          </a:p>
          <a:p>
            <a:pPr marL="684213" marR="0" lvl="1" indent="-2270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4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Pct val="100000"/>
              <a:buFont typeface="Wingdings" panose="05000000000000000000" pitchFamily="2" charset="2"/>
              <a:buChar char="q"/>
              <a:tabLst/>
              <a:defRPr/>
            </a:pPr>
            <a:r>
              <a:rPr kumimoji="0" lang="en-US" sz="1600" b="1" i="0" u="none" strike="noStrike" kern="1200" cap="none" spc="0" normalizeH="0" baseline="0" noProof="0" dirty="0" smtClean="0">
                <a:ln>
                  <a:noFill/>
                </a:ln>
                <a:solidFill>
                  <a:srgbClr val="D6B058">
                    <a:lumMod val="75000"/>
                  </a:srgbClr>
                </a:solidFill>
                <a:effectLst/>
                <a:uLnTx/>
                <a:uFillTx/>
                <a:latin typeface="Calibri"/>
                <a:ea typeface="+mn-ea"/>
                <a:cs typeface="+mn-cs"/>
              </a:rPr>
              <a:t>B. EXPERIENCES IN WRAPAROUND</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With help from members of our Wraparound team, my family and I chose a small number of the highest priority needs to focus on. </a:t>
            </a:r>
            <a:r>
              <a:rPr lang="en-US" sz="1600" dirty="0" smtClean="0">
                <a:solidFill>
                  <a:sysClr val="windowText" lastClr="000000"/>
                </a:solidFill>
                <a:latin typeface="Calibri"/>
              </a:rPr>
              <a:t>– 25 items</a:t>
            </a:r>
            <a:endPar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684213" marR="0" lvl="1" indent="-2270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1" u="none" strike="noStrike" kern="1200" cap="none" spc="0" normalizeH="0" baseline="0" noProof="0" dirty="0" smtClean="0">
                <a:ln>
                  <a:noFill/>
                </a:ln>
                <a:solidFill>
                  <a:sysClr val="windowText" lastClr="000000"/>
                </a:solidFill>
                <a:effectLst/>
                <a:uLnTx/>
                <a:uFillTx/>
                <a:latin typeface="Calibri"/>
                <a:ea typeface="+mn-ea"/>
                <a:cs typeface="+mn-cs"/>
              </a:rPr>
              <a:t>Key Element</a:t>
            </a:r>
            <a:r>
              <a:rPr kumimoji="0" lang="en-US" sz="1200" b="0" i="0" u="none" strike="noStrike" kern="1200" cap="none" spc="0" normalizeH="0" baseline="0" noProof="0" dirty="0" smtClean="0">
                <a:ln>
                  <a:noFill/>
                </a:ln>
                <a:solidFill>
                  <a:sysClr val="windowText" lastClr="000000"/>
                </a:solidFill>
                <a:effectLst/>
                <a:uLnTx/>
                <a:uFillTx/>
                <a:latin typeface="Calibri"/>
                <a:ea typeface="+mn-ea"/>
                <a:cs typeface="+mn-cs"/>
              </a:rPr>
              <a:t>: Needs-Based</a:t>
            </a:r>
          </a:p>
          <a:p>
            <a:pPr marL="684213" marR="0" lvl="1" indent="-2270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4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Pct val="100000"/>
              <a:buFont typeface="Wingdings" panose="05000000000000000000" pitchFamily="2" charset="2"/>
              <a:buChar char="q"/>
              <a:tabLst/>
              <a:defRPr/>
            </a:pPr>
            <a:r>
              <a:rPr kumimoji="0" lang="en-US" sz="1600" b="1" i="0" u="none" strike="noStrike" kern="1200" cap="none" spc="0" normalizeH="0" baseline="0" noProof="0" dirty="0" smtClean="0">
                <a:ln>
                  <a:noFill/>
                </a:ln>
                <a:solidFill>
                  <a:srgbClr val="D6B058">
                    <a:lumMod val="75000"/>
                  </a:srgbClr>
                </a:solidFill>
                <a:effectLst/>
                <a:uLnTx/>
                <a:uFillTx/>
                <a:latin typeface="Calibri"/>
                <a:ea typeface="+mn-ea"/>
                <a:cs typeface="+mn-cs"/>
              </a:rPr>
              <a:t>C. SATISFACTION</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Since starting Wraparound, our family has made progress toward meeting our needs. – 4 items </a:t>
            </a:r>
          </a:p>
          <a:p>
            <a:pPr marL="684213" marR="0" lvl="1" indent="-227013"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400" b="0" i="0" u="none" strike="noStrike" kern="1200" cap="none" spc="0" normalizeH="0" baseline="0" noProof="0" dirty="0" smtClean="0">
              <a:ln>
                <a:noFill/>
              </a:ln>
              <a:solidFill>
                <a:sysClr val="windowText" lastClr="000000"/>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Pct val="100000"/>
              <a:buFont typeface="Wingdings" panose="05000000000000000000" pitchFamily="2" charset="2"/>
              <a:buChar char="q"/>
              <a:tabLst/>
              <a:defRPr/>
            </a:pPr>
            <a:r>
              <a:rPr kumimoji="0" lang="en-US" sz="1600" b="1" i="0" u="none" strike="noStrike" kern="1200" cap="none" spc="0" normalizeH="0" baseline="0" noProof="0" dirty="0" smtClean="0">
                <a:ln>
                  <a:noFill/>
                </a:ln>
                <a:solidFill>
                  <a:srgbClr val="D6B058">
                    <a:lumMod val="75000"/>
                  </a:srgbClr>
                </a:solidFill>
                <a:effectLst/>
                <a:uLnTx/>
                <a:uFillTx/>
                <a:latin typeface="Calibri"/>
                <a:ea typeface="+mn-ea"/>
                <a:cs typeface="+mn-cs"/>
              </a:rPr>
              <a:t>D. OUTCOMES</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Since starting Wraparound, the child/youth has had a new placement in an institution. – 9 items</a:t>
            </a:r>
            <a:endParaRPr kumimoji="0" lang="en-US" sz="1600" b="0" i="0" u="none" strike="noStrike" kern="1200" cap="none" spc="0" normalizeH="0" baseline="0" noProof="0" dirty="0">
              <a:ln>
                <a:noFill/>
              </a:ln>
              <a:solidFill>
                <a:sysClr val="windowText" lastClr="000000"/>
              </a:solidFill>
              <a:effectLst/>
              <a:uLnTx/>
              <a:uFillTx/>
              <a:latin typeface="Calibri"/>
              <a:ea typeface="+mn-ea"/>
              <a:cs typeface="+mn-cs"/>
            </a:endParaRPr>
          </a:p>
        </p:txBody>
      </p:sp>
      <p:pic>
        <p:nvPicPr>
          <p:cNvPr id="15" name="Picture 14"/>
          <p:cNvPicPr>
            <a:picLocks noChangeAspect="1"/>
          </p:cNvPicPr>
          <p:nvPr/>
        </p:nvPicPr>
        <p:blipFill>
          <a:blip r:embed="rId4"/>
          <a:stretch>
            <a:fillRect/>
          </a:stretch>
        </p:blipFill>
        <p:spPr>
          <a:xfrm>
            <a:off x="4369400" y="1573568"/>
            <a:ext cx="4596782" cy="4980864"/>
          </a:xfrm>
          <a:prstGeom prst="rect">
            <a:avLst/>
          </a:prstGeom>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12709" y="838200"/>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609600" y="152400"/>
            <a:ext cx="8686800" cy="566822"/>
          </a:xfrm>
          <a:prstGeom prst="rect">
            <a:avLst/>
          </a:prstGeom>
        </p:spPr>
        <p:txBody>
          <a:bodyPr vert="horz" wrap="square" lIns="0" tIns="12700" rIns="0" bIns="0" rtlCol="0">
            <a:spAutoFit/>
          </a:bodyPr>
          <a:lstStyle/>
          <a:p>
            <a:pPr marL="12700">
              <a:lnSpc>
                <a:spcPct val="100000"/>
              </a:lnSpc>
              <a:spcBef>
                <a:spcPts val="100"/>
              </a:spcBef>
            </a:pPr>
            <a:r>
              <a:rPr lang="en-US" dirty="0" smtClean="0"/>
              <a:t>Question Analysis EZ </a:t>
            </a:r>
            <a:r>
              <a:rPr lang="en-US" dirty="0"/>
              <a:t>and TOM</a:t>
            </a:r>
            <a:endParaRPr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74</a:t>
            </a:r>
            <a:endParaRPr dirty="0"/>
          </a:p>
        </p:txBody>
      </p:sp>
      <p:sp>
        <p:nvSpPr>
          <p:cNvPr id="7" name="object 7"/>
          <p:cNvSpPr txBox="1"/>
          <p:nvPr/>
        </p:nvSpPr>
        <p:spPr>
          <a:xfrm>
            <a:off x="152400" y="1641882"/>
            <a:ext cx="8813782" cy="652102"/>
          </a:xfrm>
          <a:prstGeom prst="rect">
            <a:avLst/>
          </a:prstGeom>
        </p:spPr>
        <p:txBody>
          <a:bodyPr vert="horz" wrap="square" lIns="0" tIns="97155" rIns="0" bIns="0" rtlCol="0">
            <a:spAutoFit/>
          </a:bodyPr>
          <a:lstStyle/>
          <a:p>
            <a:pPr lvl="1"/>
            <a:endParaRPr lang="en-US" dirty="0" smtClean="0"/>
          </a:p>
          <a:p>
            <a:pPr lvl="1"/>
            <a:r>
              <a:rPr lang="en-US" dirty="0"/>
              <a:t>	</a:t>
            </a:r>
          </a:p>
        </p:txBody>
      </p:sp>
      <p:graphicFrame>
        <p:nvGraphicFramePr>
          <p:cNvPr id="9" name="Table 8"/>
          <p:cNvGraphicFramePr>
            <a:graphicFrameLocks noGrp="1"/>
          </p:cNvGraphicFramePr>
          <p:nvPr>
            <p:extLst>
              <p:ext uri="{D42A27DB-BD31-4B8C-83A1-F6EECF244321}">
                <p14:modId xmlns:p14="http://schemas.microsoft.com/office/powerpoint/2010/main" val="721447517"/>
              </p:ext>
            </p:extLst>
          </p:nvPr>
        </p:nvGraphicFramePr>
        <p:xfrm>
          <a:off x="126982" y="990968"/>
          <a:ext cx="8839200" cy="4754880"/>
        </p:xfrm>
        <a:graphic>
          <a:graphicData uri="http://schemas.openxmlformats.org/drawingml/2006/table">
            <a:tbl>
              <a:tblPr firstRow="1" bandRow="1">
                <a:tableStyleId>{5C22544A-7EE6-4342-B048-85BDC9FD1C3A}</a:tableStyleId>
              </a:tblPr>
              <a:tblGrid>
                <a:gridCol w="7391400"/>
                <a:gridCol w="685800"/>
                <a:gridCol w="762000"/>
              </a:tblGrid>
              <a:tr h="323211">
                <a:tc>
                  <a:txBody>
                    <a:bodyPr/>
                    <a:lstStyle/>
                    <a:p>
                      <a:r>
                        <a:rPr lang="en-US" dirty="0" smtClean="0"/>
                        <a:t>Question</a:t>
                      </a:r>
                      <a:endParaRPr lang="en-US" dirty="0"/>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lang="en-US" dirty="0" smtClean="0"/>
                        <a:t>Tool</a:t>
                      </a:r>
                      <a:endParaRPr lang="en-US" dirty="0"/>
                    </a:p>
                  </a:txBody>
                  <a:tcPr>
                    <a:lnB w="12700" cap="flat" cmpd="sng" algn="ctr">
                      <a:solidFill>
                        <a:schemeClr val="bg1"/>
                      </a:solidFill>
                      <a:prstDash val="solid"/>
                      <a:round/>
                      <a:headEnd type="none" w="med" len="med"/>
                      <a:tailEnd type="none" w="med" len="med"/>
                    </a:lnB>
                    <a:solidFill>
                      <a:schemeClr val="accent4">
                        <a:lumMod val="75000"/>
                      </a:schemeClr>
                    </a:solidFill>
                  </a:tcPr>
                </a:tc>
                <a:tc>
                  <a:txBody>
                    <a:bodyPr/>
                    <a:lstStyle/>
                    <a:p>
                      <a:r>
                        <a:rPr lang="en-US" dirty="0" smtClean="0"/>
                        <a:t>Score</a:t>
                      </a:r>
                      <a:endParaRPr lang="en-US" dirty="0"/>
                    </a:p>
                  </a:txBody>
                  <a:tcPr>
                    <a:lnB w="12700" cap="flat" cmpd="sng" algn="ctr">
                      <a:solidFill>
                        <a:schemeClr val="bg1"/>
                      </a:solidFill>
                      <a:prstDash val="solid"/>
                      <a:round/>
                      <a:headEnd type="none" w="med" len="med"/>
                      <a:tailEnd type="none" w="med" len="med"/>
                    </a:lnB>
                    <a:solidFill>
                      <a:schemeClr val="accent4">
                        <a:lumMod val="75000"/>
                      </a:schemeClr>
                    </a:solidFill>
                  </a:tcPr>
                </a:tc>
              </a:tr>
              <a:tr h="451610">
                <a:tc>
                  <a:txBody>
                    <a:bodyPr/>
                    <a:lstStyle/>
                    <a:p>
                      <a:r>
                        <a:rPr lang="en-US" sz="1600" dirty="0" smtClean="0"/>
                        <a:t>5e. The POC/Crisis Plan developed</a:t>
                      </a:r>
                      <a:r>
                        <a:rPr lang="en-US" sz="1600" baseline="0" dirty="0" smtClean="0"/>
                        <a:t> or </a:t>
                      </a:r>
                      <a:r>
                        <a:rPr lang="en-US" sz="1600" dirty="0" smtClean="0"/>
                        <a:t>discussed at the mtg represents a balance b/w informal and formal strategies/services</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r>
                        <a:rPr lang="en-US" sz="1600" dirty="0" smtClean="0"/>
                        <a:t>TOM</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c>
                  <a:txBody>
                    <a:bodyPr/>
                    <a:lstStyle/>
                    <a:p>
                      <a:r>
                        <a:rPr lang="en-US" sz="1600" dirty="0" smtClean="0"/>
                        <a:t>73%</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lumMod val="20000"/>
                        <a:lumOff val="80000"/>
                      </a:schemeClr>
                    </a:solidFill>
                  </a:tcPr>
                </a:tc>
              </a:tr>
              <a:tr h="451610">
                <a:tc>
                  <a:txBody>
                    <a:bodyPr/>
                    <a:lstStyle/>
                    <a:p>
                      <a:r>
                        <a:rPr lang="en-US" sz="1600" dirty="0" smtClean="0"/>
                        <a:t>B18. Our plan includes strategies that don’t involve professional svcs (things family can do ourselves or with help from family…)</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r>
                        <a:rPr lang="en-US" sz="1600" dirty="0" smtClean="0"/>
                        <a:t>EZ</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r>
                        <a:rPr lang="en-US" sz="1600" dirty="0" smtClean="0"/>
                        <a:t>75%</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r>
              <a:tr h="451610">
                <a:tc>
                  <a:txBody>
                    <a:bodyPr/>
                    <a:lstStyle/>
                    <a:p>
                      <a:r>
                        <a:rPr lang="en-US" sz="1600" dirty="0" smtClean="0"/>
                        <a:t>4c.</a:t>
                      </a:r>
                      <a:r>
                        <a:rPr lang="en-US" sz="1600" baseline="0" dirty="0" smtClean="0"/>
                        <a:t> Planning focused on underlying needs of other family members, not just youth in svc.</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TOM</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91%</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r>
              <a:tr h="451610">
                <a:tc>
                  <a:txBody>
                    <a:bodyPr/>
                    <a:lstStyle/>
                    <a:p>
                      <a:r>
                        <a:rPr lang="en-US" sz="1600" dirty="0" smtClean="0"/>
                        <a:t>B6. Our plan includes strategies that address needs of other family members, in</a:t>
                      </a:r>
                      <a:r>
                        <a:rPr lang="en-US" sz="1600" baseline="0" dirty="0" smtClean="0"/>
                        <a:t> addition to youth in svc.</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EZ</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86%</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r>
              <a:tr h="451610">
                <a:tc>
                  <a:txBody>
                    <a:bodyPr/>
                    <a:lstStyle/>
                    <a:p>
                      <a:r>
                        <a:rPr lang="en-US" sz="1600" dirty="0" smtClean="0"/>
                        <a:t>3a. The parent or other family members contributed to planning</a:t>
                      </a:r>
                      <a:r>
                        <a:rPr lang="en-US" sz="1600" baseline="0" dirty="0" smtClean="0"/>
                        <a:t> process (expressing needs, perspectives or suggesting svcs…)</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c>
                  <a:txBody>
                    <a:bodyPr/>
                    <a:lstStyle/>
                    <a:p>
                      <a:r>
                        <a:rPr lang="en-US" sz="1600" dirty="0" smtClean="0"/>
                        <a:t>TOM</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c>
                  <a:txBody>
                    <a:bodyPr/>
                    <a:lstStyle/>
                    <a:p>
                      <a:r>
                        <a:rPr lang="en-US" sz="1600" dirty="0" smtClean="0"/>
                        <a:t>99%</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r>
              <a:tr h="451610">
                <a:tc>
                  <a:txBody>
                    <a:bodyPr/>
                    <a:lstStyle/>
                    <a:p>
                      <a:r>
                        <a:rPr lang="en-US" sz="1600" dirty="0" smtClean="0"/>
                        <a:t>B3.</a:t>
                      </a:r>
                      <a:r>
                        <a:rPr lang="en-US" sz="1600" baseline="0" dirty="0" smtClean="0"/>
                        <a:t> At beginning of wraparound process, family described vision of a better future to team</a:t>
                      </a:r>
                      <a:endParaRPr lang="en-US" sz="1600" dirty="0" smtClean="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c>
                  <a:txBody>
                    <a:bodyPr/>
                    <a:lstStyle/>
                    <a:p>
                      <a:r>
                        <a:rPr lang="en-US" sz="1600" dirty="0" smtClean="0"/>
                        <a:t>EZ</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c>
                  <a:txBody>
                    <a:bodyPr/>
                    <a:lstStyle/>
                    <a:p>
                      <a:r>
                        <a:rPr lang="en-US" sz="1600" dirty="0" smtClean="0"/>
                        <a:t>95%</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6E0EC"/>
                    </a:solidFill>
                  </a:tcPr>
                </a:tc>
              </a:tr>
              <a:tr h="323211">
                <a:tc>
                  <a:txBody>
                    <a:bodyPr/>
                    <a:lstStyle/>
                    <a:p>
                      <a:r>
                        <a:rPr lang="en-US" sz="1600" dirty="0" smtClean="0"/>
                        <a:t>3c.</a:t>
                      </a:r>
                      <a:r>
                        <a:rPr lang="en-US" sz="1600" baseline="0" dirty="0" smtClean="0"/>
                        <a:t> Team identified/reviewed at least one functional strength of youth that was used in planning to develop a strategy</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TOM</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90%</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r>
              <a:tr h="323211">
                <a:tc>
                  <a:txBody>
                    <a:bodyPr/>
                    <a:lstStyle/>
                    <a:p>
                      <a:r>
                        <a:rPr lang="en-US" sz="1600" dirty="0" smtClean="0"/>
                        <a:t>B11. At each team mtg, our team celebrates at least one</a:t>
                      </a:r>
                      <a:r>
                        <a:rPr lang="en-US" sz="1600" baseline="0" dirty="0" smtClean="0"/>
                        <a:t> success or positive event.</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EZ</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c>
                  <a:txBody>
                    <a:bodyPr/>
                    <a:lstStyle/>
                    <a:p>
                      <a:r>
                        <a:rPr lang="en-US" sz="1600" dirty="0" smtClean="0"/>
                        <a:t>83%</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3A2C7"/>
                    </a:solidFill>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131885344"/>
              </p:ext>
            </p:extLst>
          </p:nvPr>
        </p:nvGraphicFramePr>
        <p:xfrm>
          <a:off x="126982" y="5786988"/>
          <a:ext cx="8839200" cy="786890"/>
        </p:xfrm>
        <a:graphic>
          <a:graphicData uri="http://schemas.openxmlformats.org/drawingml/2006/table">
            <a:tbl>
              <a:tblPr firstRow="1" bandRow="1">
                <a:tableStyleId>{5C22544A-7EE6-4342-B048-85BDC9FD1C3A}</a:tableStyleId>
              </a:tblPr>
              <a:tblGrid>
                <a:gridCol w="7391400"/>
                <a:gridCol w="685800"/>
                <a:gridCol w="762000"/>
              </a:tblGrid>
              <a:tr h="451610">
                <a:tc>
                  <a:txBody>
                    <a:bodyPr/>
                    <a:lstStyle/>
                    <a:p>
                      <a:r>
                        <a:rPr lang="en-US" sz="1600" b="0" dirty="0" smtClean="0">
                          <a:solidFill>
                            <a:schemeClr val="tx1"/>
                          </a:solidFill>
                        </a:rPr>
                        <a:t>2c. Since last mtg, all team members have followed through with assigned tasks…</a:t>
                      </a:r>
                    </a:p>
                  </a:txBody>
                  <a:tcPr>
                    <a:lnL w="19050" cap="flat" cmpd="sng" algn="ctr">
                      <a:noFill/>
                      <a:prstDash val="solid"/>
                      <a:round/>
                      <a:headEnd type="none" w="med" len="med"/>
                      <a:tailEnd type="none" w="med" len="med"/>
                    </a:lnL>
                    <a:lnR w="12700" cmpd="sng">
                      <a:noFill/>
                    </a:lnR>
                    <a:lnT w="190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E6E0EC"/>
                    </a:solidFill>
                  </a:tcPr>
                </a:tc>
                <a:tc>
                  <a:txBody>
                    <a:bodyPr/>
                    <a:lstStyle/>
                    <a:p>
                      <a:r>
                        <a:rPr lang="en-US" sz="1600" b="0" dirty="0" smtClean="0">
                          <a:solidFill>
                            <a:schemeClr val="tx1"/>
                          </a:solidFill>
                        </a:rPr>
                        <a:t>TOM</a:t>
                      </a:r>
                      <a:endParaRPr lang="en-US" sz="1600" b="0" dirty="0">
                        <a:solidFill>
                          <a:schemeClr val="tx1"/>
                        </a:solidFill>
                      </a:endParaRPr>
                    </a:p>
                  </a:txBody>
                  <a:tcPr>
                    <a:lnL w="12700" cmpd="sng">
                      <a:noFill/>
                    </a:lnL>
                    <a:lnR w="12700" cmpd="sng">
                      <a:noFill/>
                    </a:lnR>
                    <a:lnT w="190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E6E0EC"/>
                    </a:solidFill>
                  </a:tcPr>
                </a:tc>
                <a:tc>
                  <a:txBody>
                    <a:bodyPr/>
                    <a:lstStyle/>
                    <a:p>
                      <a:r>
                        <a:rPr lang="en-US" sz="1600" b="0" dirty="0" smtClean="0">
                          <a:solidFill>
                            <a:schemeClr val="tx1"/>
                          </a:solidFill>
                        </a:rPr>
                        <a:t>94%</a:t>
                      </a:r>
                      <a:endParaRPr lang="en-US" sz="1600" b="0" dirty="0">
                        <a:solidFill>
                          <a:schemeClr val="tx1"/>
                        </a:solidFill>
                      </a:endParaRPr>
                    </a:p>
                  </a:txBody>
                  <a:tcPr>
                    <a:lnL w="12700" cmpd="sng">
                      <a:noFill/>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E6E0EC"/>
                    </a:solidFill>
                  </a:tcPr>
                </a:tc>
              </a:tr>
              <a:tr h="323211">
                <a:tc>
                  <a:txBody>
                    <a:bodyPr/>
                    <a:lstStyle/>
                    <a:p>
                      <a:r>
                        <a:rPr lang="en-US" sz="1600" b="0" dirty="0" smtClean="0">
                          <a:solidFill>
                            <a:schemeClr val="tx1"/>
                          </a:solidFill>
                        </a:rPr>
                        <a:t>B15. Members of our team sometimes do not do the tasks assigned</a:t>
                      </a:r>
                      <a:endParaRPr lang="en-US" sz="1600" b="0" dirty="0">
                        <a:solidFill>
                          <a:schemeClr val="tx1"/>
                        </a:solidFill>
                      </a:endParaRPr>
                    </a:p>
                  </a:txBody>
                  <a:tcPr>
                    <a:lnL w="19050" cap="flat" cmpd="sng" algn="ctr">
                      <a:noFill/>
                      <a:prstDash val="solid"/>
                      <a:round/>
                      <a:headEnd type="none" w="med" len="med"/>
                      <a:tailEnd type="none" w="med" len="med"/>
                    </a:lnL>
                    <a:lnR w="12700" cmpd="sng">
                      <a:noFill/>
                    </a:lnR>
                    <a:lnT w="381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E6E0EC"/>
                    </a:solidFill>
                  </a:tcPr>
                </a:tc>
                <a:tc>
                  <a:txBody>
                    <a:bodyPr/>
                    <a:lstStyle/>
                    <a:p>
                      <a:r>
                        <a:rPr lang="en-US" sz="1600" b="0" dirty="0" smtClean="0">
                          <a:solidFill>
                            <a:schemeClr val="tx1"/>
                          </a:solidFill>
                        </a:rPr>
                        <a:t>EZ</a:t>
                      </a:r>
                      <a:endParaRPr lang="en-US" sz="1600" b="0" dirty="0">
                        <a:solidFill>
                          <a:schemeClr val="tx1"/>
                        </a:solidFill>
                      </a:endParaRPr>
                    </a:p>
                  </a:txBody>
                  <a:tcPr>
                    <a:lnL w="12700" cmpd="sng">
                      <a:noFill/>
                    </a:lnL>
                    <a:lnR w="12700" cmpd="sng">
                      <a:noFill/>
                    </a:lnR>
                    <a:lnT w="381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E6E0EC"/>
                    </a:solidFill>
                  </a:tcPr>
                </a:tc>
                <a:tc>
                  <a:txBody>
                    <a:bodyPr/>
                    <a:lstStyle/>
                    <a:p>
                      <a:r>
                        <a:rPr lang="en-US" sz="1600" b="0" dirty="0" smtClean="0">
                          <a:solidFill>
                            <a:schemeClr val="tx1"/>
                          </a:solidFill>
                        </a:rPr>
                        <a:t>86%</a:t>
                      </a:r>
                      <a:endParaRPr lang="en-US" sz="1600" b="0" dirty="0">
                        <a:solidFill>
                          <a:schemeClr val="tx1"/>
                        </a:solidFill>
                      </a:endParaRPr>
                    </a:p>
                  </a:txBody>
                  <a:tcPr>
                    <a:lnL w="12700" cmpd="sng">
                      <a:noFill/>
                    </a:lnL>
                    <a:lnR w="19050" cap="flat" cmpd="sng" algn="ctr">
                      <a:noFill/>
                      <a:prstDash val="solid"/>
                      <a:round/>
                      <a:headEnd type="none" w="med" len="med"/>
                      <a:tailEnd type="none" w="med" len="med"/>
                    </a:lnR>
                    <a:lnT w="38100" cmpd="sng">
                      <a:noFill/>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E6E0EC"/>
                    </a:solidFill>
                  </a:tcPr>
                </a:tc>
              </a:tr>
            </a:tbl>
          </a:graphicData>
        </a:graphic>
      </p:graphicFrame>
    </p:spTree>
    <p:extLst>
      <p:ext uri="{BB962C8B-B14F-4D97-AF65-F5344CB8AC3E}">
        <p14:creationId xmlns:p14="http://schemas.microsoft.com/office/powerpoint/2010/main" val="311396682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12709" y="696017"/>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685800" y="59402"/>
            <a:ext cx="8686800" cy="566822"/>
          </a:xfrm>
          <a:prstGeom prst="rect">
            <a:avLst/>
          </a:prstGeom>
        </p:spPr>
        <p:txBody>
          <a:bodyPr vert="horz" wrap="square" lIns="0" tIns="12700" rIns="0" bIns="0" rtlCol="0">
            <a:spAutoFit/>
          </a:bodyPr>
          <a:lstStyle/>
          <a:p>
            <a:pPr marL="12700">
              <a:lnSpc>
                <a:spcPct val="100000"/>
              </a:lnSpc>
              <a:spcBef>
                <a:spcPts val="100"/>
              </a:spcBef>
            </a:pPr>
            <a:r>
              <a:rPr lang="en-US" dirty="0" smtClean="0"/>
              <a:t>Question Analysis EZ </a:t>
            </a:r>
            <a:r>
              <a:rPr lang="en-US" dirty="0"/>
              <a:t>and TOM</a:t>
            </a:r>
            <a:endParaRPr dirty="0"/>
          </a:p>
        </p:txBody>
      </p:sp>
      <p:sp>
        <p:nvSpPr>
          <p:cNvPr id="8" name="object 8"/>
          <p:cNvSpPr txBox="1">
            <a:spLocks noGrp="1"/>
          </p:cNvSpPr>
          <p:nvPr>
            <p:ph type="sldNum" sz="quarter" idx="7"/>
          </p:nvPr>
        </p:nvSpPr>
        <p:spPr>
          <a:xfrm>
            <a:off x="8658207" y="6656024"/>
            <a:ext cx="307975" cy="230832"/>
          </a:xfrm>
          <a:prstGeom prst="rect">
            <a:avLst/>
          </a:prstGeom>
        </p:spPr>
        <p:txBody>
          <a:bodyPr vert="horz" wrap="square" lIns="0" tIns="0" rIns="0" bIns="0" rtlCol="0">
            <a:spAutoFit/>
          </a:bodyPr>
          <a:lstStyle/>
          <a:p>
            <a:pPr marL="38100">
              <a:lnSpc>
                <a:spcPts val="1810"/>
              </a:lnSpc>
            </a:pPr>
            <a:r>
              <a:rPr lang="en-US" dirty="0" smtClean="0"/>
              <a:t>75</a:t>
            </a:r>
            <a:endParaRPr dirty="0"/>
          </a:p>
        </p:txBody>
      </p:sp>
      <p:sp>
        <p:nvSpPr>
          <p:cNvPr id="7" name="object 7"/>
          <p:cNvSpPr txBox="1"/>
          <p:nvPr/>
        </p:nvSpPr>
        <p:spPr>
          <a:xfrm>
            <a:off x="152400" y="1641882"/>
            <a:ext cx="8813782" cy="652102"/>
          </a:xfrm>
          <a:prstGeom prst="rect">
            <a:avLst/>
          </a:prstGeom>
        </p:spPr>
        <p:txBody>
          <a:bodyPr vert="horz" wrap="square" lIns="0" tIns="97155" rIns="0" bIns="0" rtlCol="0">
            <a:spAutoFit/>
          </a:bodyPr>
          <a:lstStyle/>
          <a:p>
            <a:pPr lvl="1"/>
            <a:endParaRPr lang="en-US" dirty="0" smtClean="0"/>
          </a:p>
          <a:p>
            <a:pPr lvl="1"/>
            <a:r>
              <a:rPr lang="en-US" dirty="0"/>
              <a:t>	</a:t>
            </a:r>
          </a:p>
        </p:txBody>
      </p:sp>
      <p:graphicFrame>
        <p:nvGraphicFramePr>
          <p:cNvPr id="9" name="Table 8"/>
          <p:cNvGraphicFramePr>
            <a:graphicFrameLocks noGrp="1"/>
          </p:cNvGraphicFramePr>
          <p:nvPr>
            <p:extLst>
              <p:ext uri="{D42A27DB-BD31-4B8C-83A1-F6EECF244321}">
                <p14:modId xmlns:p14="http://schemas.microsoft.com/office/powerpoint/2010/main" val="1662560615"/>
              </p:ext>
            </p:extLst>
          </p:nvPr>
        </p:nvGraphicFramePr>
        <p:xfrm>
          <a:off x="165110" y="840740"/>
          <a:ext cx="8801072" cy="5759211"/>
        </p:xfrm>
        <a:graphic>
          <a:graphicData uri="http://schemas.openxmlformats.org/drawingml/2006/table">
            <a:tbl>
              <a:tblPr firstRow="1" bandRow="1">
                <a:tableStyleId>{5C22544A-7EE6-4342-B048-85BDC9FD1C3A}</a:tableStyleId>
              </a:tblPr>
              <a:tblGrid>
                <a:gridCol w="7150091"/>
                <a:gridCol w="838200"/>
                <a:gridCol w="812781"/>
              </a:tblGrid>
              <a:tr h="359051">
                <a:tc>
                  <a:txBody>
                    <a:bodyPr/>
                    <a:lstStyle/>
                    <a:p>
                      <a:r>
                        <a:rPr lang="en-US" dirty="0" smtClean="0"/>
                        <a:t>Question</a:t>
                      </a:r>
                      <a:endParaRPr lang="en-US" dirty="0"/>
                    </a:p>
                  </a:txBody>
                  <a:tcPr>
                    <a:solidFill>
                      <a:schemeClr val="accent4">
                        <a:lumMod val="75000"/>
                      </a:schemeClr>
                    </a:solidFill>
                  </a:tcPr>
                </a:tc>
                <a:tc>
                  <a:txBody>
                    <a:bodyPr/>
                    <a:lstStyle/>
                    <a:p>
                      <a:r>
                        <a:rPr lang="en-US" dirty="0" smtClean="0"/>
                        <a:t>Tool</a:t>
                      </a:r>
                      <a:endParaRPr lang="en-US" dirty="0"/>
                    </a:p>
                  </a:txBody>
                  <a:tcPr>
                    <a:solidFill>
                      <a:schemeClr val="accent4">
                        <a:lumMod val="75000"/>
                      </a:schemeClr>
                    </a:solidFill>
                  </a:tcPr>
                </a:tc>
                <a:tc>
                  <a:txBody>
                    <a:bodyPr/>
                    <a:lstStyle/>
                    <a:p>
                      <a:r>
                        <a:rPr lang="en-US" dirty="0" smtClean="0"/>
                        <a:t>Score</a:t>
                      </a:r>
                      <a:endParaRPr lang="en-US" dirty="0"/>
                    </a:p>
                  </a:txBody>
                  <a:tcPr>
                    <a:solidFill>
                      <a:schemeClr val="accent4">
                        <a:lumMod val="75000"/>
                      </a:schemeClr>
                    </a:solidFill>
                  </a:tcPr>
                </a:tc>
              </a:tr>
              <a:tr h="386479">
                <a:tc>
                  <a:txBody>
                    <a:bodyPr/>
                    <a:lstStyle/>
                    <a:p>
                      <a:r>
                        <a:rPr lang="en-US" sz="1600" dirty="0" smtClean="0"/>
                        <a:t>6b. Team</a:t>
                      </a:r>
                      <a:r>
                        <a:rPr lang="en-US" sz="1600" baseline="0" dirty="0" smtClean="0"/>
                        <a:t> reviewed status of task/action step completion since last meeting</a:t>
                      </a:r>
                      <a:endParaRPr lang="en-US" sz="1600" dirty="0"/>
                    </a:p>
                  </a:txBody>
                  <a:tcPr>
                    <a:solidFill>
                      <a:schemeClr val="accent4">
                        <a:lumMod val="20000"/>
                        <a:lumOff val="80000"/>
                      </a:schemeClr>
                    </a:solidFill>
                  </a:tcPr>
                </a:tc>
                <a:tc>
                  <a:txBody>
                    <a:bodyPr/>
                    <a:lstStyle/>
                    <a:p>
                      <a:r>
                        <a:rPr lang="en-US" sz="1600" dirty="0" smtClean="0"/>
                        <a:t>TOM</a:t>
                      </a:r>
                      <a:endParaRPr lang="en-US" sz="1600" dirty="0"/>
                    </a:p>
                  </a:txBody>
                  <a:tcPr>
                    <a:solidFill>
                      <a:schemeClr val="accent4">
                        <a:lumMod val="20000"/>
                        <a:lumOff val="80000"/>
                      </a:schemeClr>
                    </a:solidFill>
                  </a:tcPr>
                </a:tc>
                <a:tc>
                  <a:txBody>
                    <a:bodyPr/>
                    <a:lstStyle/>
                    <a:p>
                      <a:r>
                        <a:rPr lang="en-US" sz="1600" dirty="0" smtClean="0"/>
                        <a:t>94%</a:t>
                      </a:r>
                      <a:endParaRPr lang="en-US" sz="1600" dirty="0"/>
                    </a:p>
                  </a:txBody>
                  <a:tcPr>
                    <a:solidFill>
                      <a:schemeClr val="accent4">
                        <a:lumMod val="20000"/>
                        <a:lumOff val="80000"/>
                      </a:schemeClr>
                    </a:solidFill>
                  </a:tcPr>
                </a:tc>
              </a:tr>
              <a:tr h="374012">
                <a:tc>
                  <a:txBody>
                    <a:bodyPr/>
                    <a:lstStyle/>
                    <a:p>
                      <a:r>
                        <a:rPr lang="en-US" sz="1600" dirty="0" smtClean="0"/>
                        <a:t>B8. At every team meeting,</a:t>
                      </a:r>
                      <a:r>
                        <a:rPr lang="en-US" sz="1600" baseline="0" dirty="0" smtClean="0"/>
                        <a:t> team reviews progress made toward meeting our needs</a:t>
                      </a:r>
                      <a:endParaRPr lang="en-US" sz="1600" dirty="0"/>
                    </a:p>
                  </a:txBody>
                  <a:tcPr>
                    <a:solidFill>
                      <a:schemeClr val="accent4">
                        <a:lumMod val="20000"/>
                        <a:lumOff val="80000"/>
                      </a:schemeClr>
                    </a:solidFill>
                  </a:tcPr>
                </a:tc>
                <a:tc>
                  <a:txBody>
                    <a:bodyPr/>
                    <a:lstStyle/>
                    <a:p>
                      <a:r>
                        <a:rPr lang="en-US" sz="1600" dirty="0" smtClean="0"/>
                        <a:t>EZ</a:t>
                      </a:r>
                      <a:endParaRPr lang="en-US" sz="1600" dirty="0"/>
                    </a:p>
                  </a:txBody>
                  <a:tcPr>
                    <a:solidFill>
                      <a:schemeClr val="accent4">
                        <a:lumMod val="20000"/>
                        <a:lumOff val="80000"/>
                      </a:schemeClr>
                    </a:solidFill>
                  </a:tcPr>
                </a:tc>
                <a:tc>
                  <a:txBody>
                    <a:bodyPr/>
                    <a:lstStyle/>
                    <a:p>
                      <a:r>
                        <a:rPr lang="en-US" sz="1600" dirty="0" smtClean="0"/>
                        <a:t>92%</a:t>
                      </a:r>
                      <a:endParaRPr lang="en-US" sz="1600" dirty="0"/>
                    </a:p>
                  </a:txBody>
                  <a:tcPr>
                    <a:solidFill>
                      <a:schemeClr val="accent4">
                        <a:lumMod val="20000"/>
                        <a:lumOff val="80000"/>
                      </a:schemeClr>
                    </a:solidFill>
                  </a:tcPr>
                </a:tc>
              </a:tr>
              <a:tr h="568498">
                <a:tc>
                  <a:txBody>
                    <a:bodyPr/>
                    <a:lstStyle/>
                    <a:p>
                      <a:r>
                        <a:rPr lang="en-US" sz="1600" dirty="0" smtClean="0"/>
                        <a:t>4d. For every need addressed during the mtg, the team brainstormed more than one strategy to meet the need before deciding on</a:t>
                      </a:r>
                      <a:r>
                        <a:rPr lang="en-US" sz="1600" baseline="0" dirty="0" smtClean="0"/>
                        <a:t> next steps</a:t>
                      </a:r>
                      <a:endParaRPr lang="en-US" sz="1600" dirty="0" smtClean="0"/>
                    </a:p>
                  </a:txBody>
                  <a:tcPr>
                    <a:solidFill>
                      <a:schemeClr val="accent4">
                        <a:lumMod val="60000"/>
                        <a:lumOff val="40000"/>
                      </a:schemeClr>
                    </a:solidFill>
                  </a:tcPr>
                </a:tc>
                <a:tc>
                  <a:txBody>
                    <a:bodyPr/>
                    <a:lstStyle/>
                    <a:p>
                      <a:r>
                        <a:rPr lang="en-US" sz="1600" dirty="0" smtClean="0"/>
                        <a:t>TOM</a:t>
                      </a:r>
                      <a:endParaRPr lang="en-US" sz="1600" dirty="0"/>
                    </a:p>
                  </a:txBody>
                  <a:tcPr>
                    <a:solidFill>
                      <a:schemeClr val="accent4">
                        <a:lumMod val="60000"/>
                        <a:lumOff val="40000"/>
                      </a:schemeClr>
                    </a:solidFill>
                  </a:tcPr>
                </a:tc>
                <a:tc>
                  <a:txBody>
                    <a:bodyPr/>
                    <a:lstStyle/>
                    <a:p>
                      <a:r>
                        <a:rPr lang="en-US" sz="1600" dirty="0" smtClean="0"/>
                        <a:t>86%</a:t>
                      </a:r>
                      <a:endParaRPr lang="en-US" sz="1600" dirty="0"/>
                    </a:p>
                  </a:txBody>
                  <a:tcPr>
                    <a:solidFill>
                      <a:schemeClr val="accent4">
                        <a:lumMod val="60000"/>
                        <a:lumOff val="40000"/>
                      </a:schemeClr>
                    </a:solidFill>
                  </a:tcPr>
                </a:tc>
              </a:tr>
              <a:tr h="568498">
                <a:tc>
                  <a:txBody>
                    <a:bodyPr/>
                    <a:lstStyle/>
                    <a:p>
                      <a:r>
                        <a:rPr lang="en-US" sz="1600" dirty="0" smtClean="0"/>
                        <a:t>B4. Wraparound team came up with creative</a:t>
                      </a:r>
                      <a:r>
                        <a:rPr lang="en-US" sz="1600" baseline="0" dirty="0" smtClean="0"/>
                        <a:t> ideas for our plan that were different than what was tried before</a:t>
                      </a:r>
                      <a:endParaRPr lang="en-US" sz="1600" dirty="0"/>
                    </a:p>
                  </a:txBody>
                  <a:tcPr>
                    <a:lnB w="28575" cap="flat" cmpd="sng" algn="ctr">
                      <a:solidFill>
                        <a:srgbClr val="FF0000"/>
                      </a:solidFill>
                      <a:prstDash val="solid"/>
                      <a:round/>
                      <a:headEnd type="none" w="med" len="med"/>
                      <a:tailEnd type="none" w="med" len="med"/>
                    </a:lnB>
                    <a:solidFill>
                      <a:schemeClr val="accent4">
                        <a:lumMod val="60000"/>
                        <a:lumOff val="40000"/>
                      </a:schemeClr>
                    </a:solidFill>
                  </a:tcPr>
                </a:tc>
                <a:tc>
                  <a:txBody>
                    <a:bodyPr/>
                    <a:lstStyle/>
                    <a:p>
                      <a:r>
                        <a:rPr lang="en-US" sz="1600" dirty="0" smtClean="0"/>
                        <a:t>EZ</a:t>
                      </a:r>
                      <a:endParaRPr lang="en-US" sz="1600" dirty="0"/>
                    </a:p>
                  </a:txBody>
                  <a:tcPr>
                    <a:lnB w="28575" cap="flat" cmpd="sng" algn="ctr">
                      <a:solidFill>
                        <a:srgbClr val="FF0000"/>
                      </a:solidFill>
                      <a:prstDash val="solid"/>
                      <a:round/>
                      <a:headEnd type="none" w="med" len="med"/>
                      <a:tailEnd type="none" w="med" len="med"/>
                    </a:lnB>
                    <a:solidFill>
                      <a:schemeClr val="accent4">
                        <a:lumMod val="60000"/>
                        <a:lumOff val="40000"/>
                      </a:schemeClr>
                    </a:solidFill>
                  </a:tcPr>
                </a:tc>
                <a:tc>
                  <a:txBody>
                    <a:bodyPr/>
                    <a:lstStyle/>
                    <a:p>
                      <a:r>
                        <a:rPr lang="en-US" sz="1600" dirty="0" smtClean="0"/>
                        <a:t>82%</a:t>
                      </a:r>
                      <a:endParaRPr lang="en-US" sz="1600" dirty="0"/>
                    </a:p>
                  </a:txBody>
                  <a:tcPr>
                    <a:lnB w="28575" cap="flat" cmpd="sng" algn="ctr">
                      <a:solidFill>
                        <a:srgbClr val="FF0000"/>
                      </a:solidFill>
                      <a:prstDash val="solid"/>
                      <a:round/>
                      <a:headEnd type="none" w="med" len="med"/>
                      <a:tailEnd type="none" w="med" len="med"/>
                    </a:lnB>
                    <a:solidFill>
                      <a:schemeClr val="accent4">
                        <a:lumMod val="60000"/>
                        <a:lumOff val="40000"/>
                      </a:schemeClr>
                    </a:solidFill>
                  </a:tcPr>
                </a:tc>
              </a:tr>
              <a:tr h="568498">
                <a:tc>
                  <a:txBody>
                    <a:bodyPr/>
                    <a:lstStyle/>
                    <a:p>
                      <a:r>
                        <a:rPr lang="en-US" sz="1600" dirty="0" smtClean="0"/>
                        <a:t>4e. Team discussed how they will know youth and family’s needs have been sufficiently</a:t>
                      </a:r>
                      <a:r>
                        <a:rPr lang="en-US" sz="1600" baseline="0" dirty="0" smtClean="0"/>
                        <a:t> met to transition out of formal wraparound svcs</a:t>
                      </a:r>
                      <a:endParaRPr lang="en-US" sz="1600" dirty="0"/>
                    </a:p>
                  </a:txBody>
                  <a:tcPr>
                    <a:lnT w="28575" cap="flat" cmpd="sng" algn="ctr">
                      <a:solidFill>
                        <a:srgbClr val="FF0000"/>
                      </a:solidFill>
                      <a:prstDash val="solid"/>
                      <a:round/>
                      <a:headEnd type="none" w="med" len="med"/>
                      <a:tailEnd type="none" w="med" len="med"/>
                    </a:lnT>
                    <a:solidFill>
                      <a:schemeClr val="accent4">
                        <a:lumMod val="20000"/>
                        <a:lumOff val="80000"/>
                      </a:schemeClr>
                    </a:solidFill>
                  </a:tcPr>
                </a:tc>
                <a:tc>
                  <a:txBody>
                    <a:bodyPr/>
                    <a:lstStyle/>
                    <a:p>
                      <a:r>
                        <a:rPr lang="en-US" sz="1600" dirty="0" smtClean="0"/>
                        <a:t>TOM</a:t>
                      </a:r>
                      <a:endParaRPr lang="en-US" sz="1600" dirty="0"/>
                    </a:p>
                  </a:txBody>
                  <a:tcPr>
                    <a:lnT w="28575" cap="flat" cmpd="sng" algn="ctr">
                      <a:solidFill>
                        <a:srgbClr val="FF0000"/>
                      </a:solidFill>
                      <a:prstDash val="solid"/>
                      <a:round/>
                      <a:headEnd type="none" w="med" len="med"/>
                      <a:tailEnd type="none" w="med" len="med"/>
                    </a:lnT>
                    <a:solidFill>
                      <a:schemeClr val="accent4">
                        <a:lumMod val="20000"/>
                        <a:lumOff val="80000"/>
                      </a:schemeClr>
                    </a:solidFill>
                  </a:tcPr>
                </a:tc>
                <a:tc>
                  <a:txBody>
                    <a:bodyPr/>
                    <a:lstStyle/>
                    <a:p>
                      <a:r>
                        <a:rPr lang="en-US" sz="1600" dirty="0" smtClean="0"/>
                        <a:t>67%</a:t>
                      </a:r>
                      <a:endParaRPr lang="en-US" sz="1600" dirty="0"/>
                    </a:p>
                  </a:txBody>
                  <a:tcP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solidFill>
                      <a:schemeClr val="accent4">
                        <a:lumMod val="20000"/>
                        <a:lumOff val="80000"/>
                      </a:schemeClr>
                    </a:solidFill>
                  </a:tcPr>
                </a:tc>
              </a:tr>
              <a:tr h="568498">
                <a:tc>
                  <a:txBody>
                    <a:bodyPr/>
                    <a:lstStyle/>
                    <a:p>
                      <a:r>
                        <a:rPr lang="en-US" sz="1600" dirty="0" smtClean="0"/>
                        <a:t>B21. Team</a:t>
                      </a:r>
                      <a:r>
                        <a:rPr lang="en-US" sz="1600" baseline="0" dirty="0" smtClean="0"/>
                        <a:t> has talked about how we will know it is time for me and my family to transition out of formal wraparound</a:t>
                      </a:r>
                      <a:endParaRPr lang="en-US" sz="1600" dirty="0"/>
                    </a:p>
                  </a:txBody>
                  <a:tcPr>
                    <a:lnB w="28575" cap="flat" cmpd="sng" algn="ctr">
                      <a:solidFill>
                        <a:srgbClr val="FF0000"/>
                      </a:solidFill>
                      <a:prstDash val="solid"/>
                      <a:round/>
                      <a:headEnd type="none" w="med" len="med"/>
                      <a:tailEnd type="none" w="med" len="med"/>
                    </a:lnB>
                    <a:solidFill>
                      <a:schemeClr val="accent4">
                        <a:lumMod val="20000"/>
                        <a:lumOff val="80000"/>
                      </a:schemeClr>
                    </a:solidFill>
                  </a:tcPr>
                </a:tc>
                <a:tc>
                  <a:txBody>
                    <a:bodyPr/>
                    <a:lstStyle/>
                    <a:p>
                      <a:r>
                        <a:rPr lang="en-US" sz="1600" dirty="0" smtClean="0"/>
                        <a:t>EZ</a:t>
                      </a:r>
                      <a:endParaRPr lang="en-US" sz="1600" dirty="0"/>
                    </a:p>
                  </a:txBody>
                  <a:tcPr>
                    <a:lnB w="28575" cap="flat" cmpd="sng" algn="ctr">
                      <a:solidFill>
                        <a:srgbClr val="FF0000"/>
                      </a:solidFill>
                      <a:prstDash val="solid"/>
                      <a:round/>
                      <a:headEnd type="none" w="med" len="med"/>
                      <a:tailEnd type="none" w="med" len="med"/>
                    </a:lnB>
                    <a:solidFill>
                      <a:schemeClr val="accent4">
                        <a:lumMod val="20000"/>
                        <a:lumOff val="80000"/>
                      </a:schemeClr>
                    </a:solidFill>
                  </a:tcPr>
                </a:tc>
                <a:tc>
                  <a:txBody>
                    <a:bodyPr/>
                    <a:lstStyle/>
                    <a:p>
                      <a:r>
                        <a:rPr lang="en-US" sz="1600" dirty="0" smtClean="0"/>
                        <a:t>83%</a:t>
                      </a:r>
                      <a:endParaRPr lang="en-US" sz="1600" dirty="0"/>
                    </a:p>
                  </a:txBody>
                  <a:tcPr>
                    <a:lnR w="28575" cap="flat" cmpd="sng" algn="ctr">
                      <a:solidFill>
                        <a:srgbClr val="FF0000"/>
                      </a:solidFill>
                      <a:prstDash val="solid"/>
                      <a:round/>
                      <a:headEnd type="none" w="med" len="med"/>
                      <a:tailEnd type="none" w="med" len="med"/>
                    </a:lnR>
                    <a:lnB w="28575" cap="flat" cmpd="sng" algn="ctr">
                      <a:solidFill>
                        <a:srgbClr val="FF0000"/>
                      </a:solidFill>
                      <a:prstDash val="solid"/>
                      <a:round/>
                      <a:headEnd type="none" w="med" len="med"/>
                      <a:tailEnd type="none" w="med" len="med"/>
                    </a:lnB>
                    <a:solidFill>
                      <a:schemeClr val="accent4">
                        <a:lumMod val="20000"/>
                        <a:lumOff val="80000"/>
                      </a:schemeClr>
                    </a:solidFill>
                  </a:tcPr>
                </a:tc>
              </a:tr>
              <a:tr h="568498">
                <a:tc>
                  <a:txBody>
                    <a:bodyPr/>
                    <a:lstStyle/>
                    <a:p>
                      <a:r>
                        <a:rPr lang="en-US" sz="1600" dirty="0" smtClean="0"/>
                        <a:t>6a. Team reviewed how close</a:t>
                      </a:r>
                      <a:r>
                        <a:rPr lang="en-US" sz="1600" baseline="0" dirty="0" smtClean="0"/>
                        <a:t> youth/family are to achieving vision, mission or wraparound team goal</a:t>
                      </a:r>
                      <a:endParaRPr lang="en-US" sz="1600" dirty="0"/>
                    </a:p>
                  </a:txBody>
                  <a:tcPr>
                    <a:lnT w="28575" cap="flat" cmpd="sng" algn="ctr">
                      <a:solidFill>
                        <a:srgbClr val="FF0000"/>
                      </a:solidFill>
                      <a:prstDash val="solid"/>
                      <a:round/>
                      <a:headEnd type="none" w="med" len="med"/>
                      <a:tailEnd type="none" w="med" len="med"/>
                    </a:lnT>
                    <a:solidFill>
                      <a:schemeClr val="accent4">
                        <a:lumMod val="60000"/>
                        <a:lumOff val="40000"/>
                      </a:schemeClr>
                    </a:solidFill>
                  </a:tcPr>
                </a:tc>
                <a:tc>
                  <a:txBody>
                    <a:bodyPr/>
                    <a:lstStyle/>
                    <a:p>
                      <a:r>
                        <a:rPr lang="en-US" sz="1600" dirty="0" smtClean="0"/>
                        <a:t>TOM</a:t>
                      </a:r>
                      <a:endParaRPr lang="en-US" sz="1600" dirty="0"/>
                    </a:p>
                  </a:txBody>
                  <a:tcPr>
                    <a:lnT w="28575" cap="flat" cmpd="sng" algn="ctr">
                      <a:solidFill>
                        <a:srgbClr val="FF0000"/>
                      </a:solidFill>
                      <a:prstDash val="solid"/>
                      <a:round/>
                      <a:headEnd type="none" w="med" len="med"/>
                      <a:tailEnd type="none" w="med" len="med"/>
                    </a:lnT>
                    <a:solidFill>
                      <a:schemeClr val="accent4">
                        <a:lumMod val="60000"/>
                        <a:lumOff val="40000"/>
                      </a:schemeClr>
                    </a:solidFill>
                  </a:tcPr>
                </a:tc>
                <a:tc>
                  <a:txBody>
                    <a:bodyPr/>
                    <a:lstStyle/>
                    <a:p>
                      <a:r>
                        <a:rPr lang="en-US" sz="1600" dirty="0" smtClean="0"/>
                        <a:t>82%</a:t>
                      </a:r>
                      <a:endParaRPr lang="en-US" sz="1600" dirty="0"/>
                    </a:p>
                  </a:txBody>
                  <a:tcPr>
                    <a:lnT w="28575" cap="flat" cmpd="sng" algn="ctr">
                      <a:solidFill>
                        <a:srgbClr val="FF0000"/>
                      </a:solidFill>
                      <a:prstDash val="solid"/>
                      <a:round/>
                      <a:headEnd type="none" w="med" len="med"/>
                      <a:tailEnd type="none" w="med" len="med"/>
                    </a:lnT>
                    <a:solidFill>
                      <a:schemeClr val="accent4">
                        <a:lumMod val="60000"/>
                        <a:lumOff val="40000"/>
                      </a:schemeClr>
                    </a:solidFill>
                  </a:tcPr>
                </a:tc>
              </a:tr>
              <a:tr h="568498">
                <a:tc>
                  <a:txBody>
                    <a:bodyPr/>
                    <a:lstStyle/>
                    <a:p>
                      <a:r>
                        <a:rPr lang="en-US" sz="1600" dirty="0" smtClean="0"/>
                        <a:t>B22. At each team mtg,</a:t>
                      </a:r>
                      <a:r>
                        <a:rPr lang="en-US" sz="1600" baseline="0" dirty="0" smtClean="0"/>
                        <a:t> my family and I give feedback on how well wraparound is working for us</a:t>
                      </a:r>
                      <a:endParaRPr lang="en-US" sz="1600" dirty="0" smtClean="0"/>
                    </a:p>
                  </a:txBody>
                  <a:tcPr>
                    <a:solidFill>
                      <a:schemeClr val="accent4">
                        <a:lumMod val="60000"/>
                        <a:lumOff val="40000"/>
                      </a:schemeClr>
                    </a:solidFill>
                  </a:tcPr>
                </a:tc>
                <a:tc>
                  <a:txBody>
                    <a:bodyPr/>
                    <a:lstStyle/>
                    <a:p>
                      <a:r>
                        <a:rPr lang="en-US" sz="1600" dirty="0" smtClean="0"/>
                        <a:t>EZ</a:t>
                      </a:r>
                      <a:endParaRPr lang="en-US" sz="1600" dirty="0"/>
                    </a:p>
                  </a:txBody>
                  <a:tcPr>
                    <a:solidFill>
                      <a:schemeClr val="accent4">
                        <a:lumMod val="60000"/>
                        <a:lumOff val="40000"/>
                      </a:schemeClr>
                    </a:solidFill>
                  </a:tcPr>
                </a:tc>
                <a:tc>
                  <a:txBody>
                    <a:bodyPr/>
                    <a:lstStyle/>
                    <a:p>
                      <a:r>
                        <a:rPr lang="en-US" sz="1600" dirty="0" smtClean="0"/>
                        <a:t>87%</a:t>
                      </a:r>
                      <a:endParaRPr lang="en-US" sz="1600" dirty="0"/>
                    </a:p>
                  </a:txBody>
                  <a:tcPr>
                    <a:solidFill>
                      <a:schemeClr val="accent4">
                        <a:lumMod val="60000"/>
                        <a:lumOff val="40000"/>
                      </a:schemeClr>
                    </a:solidFill>
                  </a:tcPr>
                </a:tc>
              </a:tr>
              <a:tr h="568498">
                <a:tc>
                  <a:txBody>
                    <a:bodyPr/>
                    <a:lstStyle/>
                    <a:p>
                      <a:r>
                        <a:rPr lang="en-US" sz="1600" dirty="0" smtClean="0"/>
                        <a:t>6c. Team monitored progress</a:t>
                      </a:r>
                      <a:r>
                        <a:rPr lang="en-US" sz="1600" baseline="0" dirty="0" smtClean="0"/>
                        <a:t> toward meeting needs and achieving outcomes/goals since last meeting</a:t>
                      </a:r>
                      <a:endParaRPr lang="en-US" sz="1600" dirty="0"/>
                    </a:p>
                  </a:txBody>
                  <a:tcPr>
                    <a:solidFill>
                      <a:schemeClr val="accent4">
                        <a:lumMod val="20000"/>
                        <a:lumOff val="80000"/>
                      </a:schemeClr>
                    </a:solidFill>
                  </a:tcPr>
                </a:tc>
                <a:tc>
                  <a:txBody>
                    <a:bodyPr/>
                    <a:lstStyle/>
                    <a:p>
                      <a:r>
                        <a:rPr lang="en-US" sz="1600" dirty="0" smtClean="0"/>
                        <a:t>TOM</a:t>
                      </a:r>
                      <a:endParaRPr lang="en-US" sz="1600" dirty="0"/>
                    </a:p>
                  </a:txBody>
                  <a:tcPr>
                    <a:solidFill>
                      <a:schemeClr val="accent4">
                        <a:lumMod val="20000"/>
                        <a:lumOff val="80000"/>
                      </a:schemeClr>
                    </a:solidFill>
                  </a:tcPr>
                </a:tc>
                <a:tc>
                  <a:txBody>
                    <a:bodyPr/>
                    <a:lstStyle/>
                    <a:p>
                      <a:r>
                        <a:rPr lang="en-US" sz="1600" dirty="0" smtClean="0"/>
                        <a:t>96%</a:t>
                      </a:r>
                      <a:endParaRPr lang="en-US" sz="1600" dirty="0"/>
                    </a:p>
                  </a:txBody>
                  <a:tcPr>
                    <a:solidFill>
                      <a:schemeClr val="accent4">
                        <a:lumMod val="20000"/>
                        <a:lumOff val="80000"/>
                      </a:schemeClr>
                    </a:solidFill>
                  </a:tcPr>
                </a:tc>
              </a:tr>
              <a:tr h="568498">
                <a:tc>
                  <a:txBody>
                    <a:bodyPr/>
                    <a:lstStyle/>
                    <a:p>
                      <a:r>
                        <a:rPr lang="en-US" sz="1600" dirty="0" smtClean="0"/>
                        <a:t>B8. At every team mtg, wraparound team reviews progress that has been made toward meeting our</a:t>
                      </a:r>
                      <a:r>
                        <a:rPr lang="en-US" sz="1600" baseline="0" dirty="0" smtClean="0"/>
                        <a:t> needs</a:t>
                      </a:r>
                      <a:endParaRPr lang="en-US" sz="1600" dirty="0"/>
                    </a:p>
                  </a:txBody>
                  <a:tcPr>
                    <a:solidFill>
                      <a:schemeClr val="accent4">
                        <a:lumMod val="20000"/>
                        <a:lumOff val="80000"/>
                      </a:schemeClr>
                    </a:solidFill>
                  </a:tcPr>
                </a:tc>
                <a:tc>
                  <a:txBody>
                    <a:bodyPr/>
                    <a:lstStyle/>
                    <a:p>
                      <a:r>
                        <a:rPr lang="en-US" sz="1600" dirty="0" smtClean="0"/>
                        <a:t>EZ</a:t>
                      </a:r>
                      <a:endParaRPr lang="en-US" sz="1600" dirty="0"/>
                    </a:p>
                  </a:txBody>
                  <a:tcPr>
                    <a:solidFill>
                      <a:schemeClr val="accent4">
                        <a:lumMod val="20000"/>
                        <a:lumOff val="80000"/>
                      </a:schemeClr>
                    </a:solidFill>
                  </a:tcPr>
                </a:tc>
                <a:tc>
                  <a:txBody>
                    <a:bodyPr/>
                    <a:lstStyle/>
                    <a:p>
                      <a:r>
                        <a:rPr lang="en-US" sz="1600" dirty="0" smtClean="0"/>
                        <a:t>92%</a:t>
                      </a:r>
                    </a:p>
                    <a:p>
                      <a:endParaRPr lang="en-US" sz="1600" dirty="0"/>
                    </a:p>
                  </a:txBody>
                  <a:tcPr>
                    <a:solidFill>
                      <a:schemeClr val="accent4">
                        <a:lumMod val="20000"/>
                        <a:lumOff val="80000"/>
                      </a:schemeClr>
                    </a:solidFill>
                  </a:tcPr>
                </a:tc>
              </a:tr>
            </a:tbl>
          </a:graphicData>
        </a:graphic>
      </p:graphicFrame>
    </p:spTree>
    <p:extLst>
      <p:ext uri="{BB962C8B-B14F-4D97-AF65-F5344CB8AC3E}">
        <p14:creationId xmlns:p14="http://schemas.microsoft.com/office/powerpoint/2010/main" val="36367110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29400"/>
            <a:ext cx="9144000" cy="228690"/>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txBox="1">
            <a:spLocks noGrp="1"/>
          </p:cNvSpPr>
          <p:nvPr>
            <p:ph type="title"/>
          </p:nvPr>
        </p:nvSpPr>
        <p:spPr>
          <a:xfrm>
            <a:off x="1444622" y="2248213"/>
            <a:ext cx="4553644" cy="635000"/>
          </a:xfrm>
          <a:prstGeom prst="rect">
            <a:avLst/>
          </a:prstGeom>
        </p:spPr>
        <p:txBody>
          <a:bodyPr vert="horz" wrap="square" lIns="0" tIns="12700" rIns="0" bIns="0" rtlCol="0">
            <a:spAutoFit/>
          </a:bodyPr>
          <a:lstStyle/>
          <a:p>
            <a:pPr marL="12700">
              <a:lnSpc>
                <a:spcPct val="100000"/>
              </a:lnSpc>
              <a:spcBef>
                <a:spcPts val="100"/>
              </a:spcBef>
            </a:pPr>
            <a:r>
              <a:rPr sz="4000" b="1" spc="-5" dirty="0">
                <a:latin typeface="Carlito"/>
                <a:cs typeface="Carlito"/>
              </a:rPr>
              <a:t>APPENDICES</a:t>
            </a:r>
            <a:endParaRPr sz="4000" dirty="0">
              <a:latin typeface="Carlito"/>
              <a:cs typeface="Carlito"/>
            </a:endParaRPr>
          </a:p>
        </p:txBody>
      </p:sp>
      <p:sp>
        <p:nvSpPr>
          <p:cNvPr id="6" name="object 6"/>
          <p:cNvSpPr txBox="1"/>
          <p:nvPr/>
        </p:nvSpPr>
        <p:spPr>
          <a:xfrm>
            <a:off x="8543907" y="6693356"/>
            <a:ext cx="270510" cy="177613"/>
          </a:xfrm>
          <a:prstGeom prst="rect">
            <a:avLst/>
          </a:prstGeom>
        </p:spPr>
        <p:txBody>
          <a:bodyPr vert="horz" wrap="square" lIns="0" tIns="0" rIns="0" bIns="0" rtlCol="0">
            <a:spAutoFit/>
          </a:bodyPr>
          <a:lstStyle/>
          <a:p>
            <a:pPr>
              <a:lnSpc>
                <a:spcPts val="1330"/>
              </a:lnSpc>
            </a:pPr>
            <a:r>
              <a:rPr lang="en-US" spc="-5" dirty="0" smtClean="0">
                <a:solidFill>
                  <a:srgbClr val="FFFFFF"/>
                </a:solidFill>
                <a:latin typeface="Carlito"/>
                <a:cs typeface="Carlito"/>
              </a:rPr>
              <a:t>76</a:t>
            </a:r>
            <a:endParaRPr dirty="0">
              <a:latin typeface="Carlito"/>
              <a:cs typeface="Carlito"/>
            </a:endParaRPr>
          </a:p>
        </p:txBody>
      </p:sp>
      <p:sp>
        <p:nvSpPr>
          <p:cNvPr id="5" name="object 5"/>
          <p:cNvSpPr txBox="1"/>
          <p:nvPr/>
        </p:nvSpPr>
        <p:spPr>
          <a:xfrm>
            <a:off x="1343716" y="2927852"/>
            <a:ext cx="4654550" cy="1242648"/>
          </a:xfrm>
          <a:prstGeom prst="rect">
            <a:avLst/>
          </a:prstGeom>
        </p:spPr>
        <p:txBody>
          <a:bodyPr vert="horz" wrap="square" lIns="0" tIns="69850" rIns="0" bIns="0" rtlCol="0">
            <a:spAutoFit/>
          </a:bodyPr>
          <a:lstStyle/>
          <a:p>
            <a:pPr marL="570230" indent="-558165">
              <a:lnSpc>
                <a:spcPct val="100000"/>
              </a:lnSpc>
              <a:spcBef>
                <a:spcPts val="550"/>
              </a:spcBef>
              <a:buAutoNum type="alphaUcPeriod"/>
              <a:tabLst>
                <a:tab pos="570230" algn="l"/>
                <a:tab pos="570865" algn="l"/>
              </a:tabLst>
            </a:pPr>
            <a:r>
              <a:rPr sz="2400" spc="-5" dirty="0">
                <a:latin typeface="Carlito"/>
                <a:cs typeface="Carlito"/>
              </a:rPr>
              <a:t>Fidelity by Key</a:t>
            </a:r>
            <a:r>
              <a:rPr sz="2400" spc="-85" dirty="0">
                <a:latin typeface="Carlito"/>
                <a:cs typeface="Carlito"/>
              </a:rPr>
              <a:t> </a:t>
            </a:r>
            <a:r>
              <a:rPr sz="2400" spc="-5" dirty="0">
                <a:latin typeface="Carlito"/>
                <a:cs typeface="Carlito"/>
              </a:rPr>
              <a:t>Element/Subscale</a:t>
            </a:r>
            <a:endParaRPr sz="2400" dirty="0">
              <a:latin typeface="Carlito"/>
              <a:cs typeface="Carlito"/>
            </a:endParaRPr>
          </a:p>
          <a:p>
            <a:pPr marL="570230" indent="-544830">
              <a:lnSpc>
                <a:spcPct val="100000"/>
              </a:lnSpc>
              <a:spcBef>
                <a:spcPts val="495"/>
              </a:spcBef>
              <a:buAutoNum type="alphaUcPeriod"/>
              <a:tabLst>
                <a:tab pos="570230" algn="l"/>
                <a:tab pos="570865" algn="l"/>
              </a:tabLst>
            </a:pPr>
            <a:r>
              <a:rPr sz="2400" spc="-5" dirty="0" smtClean="0">
                <a:latin typeface="Carlito"/>
                <a:cs typeface="Carlito"/>
              </a:rPr>
              <a:t>Z-Scores</a:t>
            </a:r>
            <a:endParaRPr sz="2400" dirty="0">
              <a:latin typeface="Carlito"/>
              <a:cs typeface="Carlito"/>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txBox="1"/>
          <p:nvPr/>
        </p:nvSpPr>
        <p:spPr>
          <a:xfrm>
            <a:off x="1444622" y="2248213"/>
            <a:ext cx="4270378" cy="635000"/>
          </a:xfrm>
          <a:prstGeom prst="rect">
            <a:avLst/>
          </a:prstGeom>
        </p:spPr>
        <p:txBody>
          <a:bodyPr vert="horz" wrap="square" lIns="0" tIns="12700" rIns="0" bIns="0" rtlCol="0">
            <a:spAutoFit/>
          </a:bodyPr>
          <a:lstStyle/>
          <a:p>
            <a:pPr marL="12700">
              <a:lnSpc>
                <a:spcPct val="100000"/>
              </a:lnSpc>
              <a:spcBef>
                <a:spcPts val="100"/>
              </a:spcBef>
            </a:pPr>
            <a:r>
              <a:rPr sz="4000" b="1" spc="-10" dirty="0">
                <a:solidFill>
                  <a:srgbClr val="59595B"/>
                </a:solidFill>
                <a:latin typeface="Carlito"/>
                <a:cs typeface="Carlito"/>
              </a:rPr>
              <a:t>APPENDIX</a:t>
            </a:r>
            <a:r>
              <a:rPr sz="4000" b="1" spc="-90" dirty="0">
                <a:solidFill>
                  <a:srgbClr val="59595B"/>
                </a:solidFill>
                <a:latin typeface="Carlito"/>
                <a:cs typeface="Carlito"/>
              </a:rPr>
              <a:t> </a:t>
            </a:r>
            <a:r>
              <a:rPr sz="4000" b="1" dirty="0">
                <a:solidFill>
                  <a:srgbClr val="59595B"/>
                </a:solidFill>
                <a:latin typeface="Carlito"/>
                <a:cs typeface="Carlito"/>
              </a:rPr>
              <a:t>A</a:t>
            </a:r>
            <a:endParaRPr sz="4000" dirty="0">
              <a:latin typeface="Carlito"/>
              <a:cs typeface="Carlito"/>
            </a:endParaRPr>
          </a:p>
        </p:txBody>
      </p:sp>
      <p:sp>
        <p:nvSpPr>
          <p:cNvPr id="7"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77</a:t>
            </a:r>
            <a:endParaRPr sz="1800" dirty="0">
              <a:latin typeface="Carlito"/>
              <a:cs typeface="Carlito"/>
            </a:endParaRPr>
          </a:p>
        </p:txBody>
      </p:sp>
      <p:sp>
        <p:nvSpPr>
          <p:cNvPr id="5" name="object 5"/>
          <p:cNvSpPr txBox="1"/>
          <p:nvPr/>
        </p:nvSpPr>
        <p:spPr>
          <a:xfrm>
            <a:off x="1444622" y="2985002"/>
            <a:ext cx="56419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Fidelity by Key</a:t>
            </a:r>
            <a:r>
              <a:rPr sz="2400" spc="-85" dirty="0">
                <a:latin typeface="Carlito"/>
                <a:cs typeface="Carlito"/>
              </a:rPr>
              <a:t> </a:t>
            </a:r>
            <a:r>
              <a:rPr sz="2400" spc="-5" dirty="0">
                <a:latin typeface="Carlito"/>
                <a:cs typeface="Carlito"/>
              </a:rPr>
              <a:t>Element/Subscale</a:t>
            </a:r>
            <a:endParaRPr sz="2400" dirty="0">
              <a:latin typeface="Carlito"/>
              <a:cs typeface="Carlito"/>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893027504"/>
              </p:ext>
            </p:extLst>
          </p:nvPr>
        </p:nvGraphicFramePr>
        <p:xfrm>
          <a:off x="450851" y="908050"/>
          <a:ext cx="8360407" cy="5560129"/>
        </p:xfrm>
        <a:graphic>
          <a:graphicData uri="http://schemas.openxmlformats.org/drawingml/2006/table">
            <a:tbl>
              <a:tblPr firstRow="1" bandRow="1">
                <a:tableStyleId>{2D5ABB26-0587-4C30-8999-92F81FD0307C}</a:tableStyleId>
              </a:tblPr>
              <a:tblGrid>
                <a:gridCol w="1711325"/>
                <a:gridCol w="931544"/>
                <a:gridCol w="931544"/>
                <a:gridCol w="931544"/>
                <a:gridCol w="931545"/>
                <a:gridCol w="931545"/>
                <a:gridCol w="931545"/>
                <a:gridCol w="1059815"/>
              </a:tblGrid>
              <a:tr h="336899">
                <a:tc>
                  <a:txBody>
                    <a:bodyPr/>
                    <a:lstStyle/>
                    <a:p>
                      <a:pPr>
                        <a:lnSpc>
                          <a:spcPct val="100000"/>
                        </a:lnSpc>
                      </a:pPr>
                      <a:endParaRPr sz="12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415290">
                        <a:lnSpc>
                          <a:spcPct val="100000"/>
                        </a:lnSpc>
                        <a:spcBef>
                          <a:spcPts val="565"/>
                        </a:spcBef>
                      </a:pPr>
                      <a:r>
                        <a:rPr sz="1200" b="1" dirty="0">
                          <a:solidFill>
                            <a:srgbClr val="FFFFFF"/>
                          </a:solidFill>
                          <a:latin typeface="Carlito"/>
                          <a:cs typeface="Carlito"/>
                        </a:rPr>
                        <a:t>N</a:t>
                      </a:r>
                      <a:endParaRPr sz="1200" dirty="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65"/>
                        </a:spcBef>
                      </a:pPr>
                      <a:r>
                        <a:rPr sz="1200" b="1" spc="-5" dirty="0">
                          <a:solidFill>
                            <a:srgbClr val="FFFFFF"/>
                          </a:solidFill>
                          <a:latin typeface="Carlito"/>
                          <a:cs typeface="Carlito"/>
                        </a:rPr>
                        <a:t>Total</a:t>
                      </a:r>
                      <a:endParaRPr sz="1200" dirty="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65"/>
                        </a:spcBef>
                      </a:pPr>
                      <a:r>
                        <a:rPr sz="1200" b="1" spc="-5" dirty="0">
                          <a:solidFill>
                            <a:srgbClr val="FFFFFF"/>
                          </a:solidFill>
                          <a:latin typeface="Carlito"/>
                          <a:cs typeface="Carlito"/>
                        </a:rPr>
                        <a:t>ET</a:t>
                      </a:r>
                      <a:endParaRPr sz="1200" dirty="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38455">
                        <a:lnSpc>
                          <a:spcPct val="100000"/>
                        </a:lnSpc>
                        <a:spcBef>
                          <a:spcPts val="565"/>
                        </a:spcBef>
                      </a:pPr>
                      <a:r>
                        <a:rPr sz="1200" b="1" spc="-5" dirty="0">
                          <a:solidFill>
                            <a:srgbClr val="FFFFFF"/>
                          </a:solidFill>
                          <a:latin typeface="Carlito"/>
                          <a:cs typeface="Carlito"/>
                        </a:rPr>
                        <a:t>NCS</a:t>
                      </a:r>
                      <a:endParaRPr sz="1200" dirty="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65"/>
                        </a:spcBef>
                      </a:pPr>
                      <a:r>
                        <a:rPr sz="1200" b="1" spc="-5" dirty="0">
                          <a:solidFill>
                            <a:srgbClr val="FFFFFF"/>
                          </a:solidFill>
                          <a:latin typeface="Carlito"/>
                          <a:cs typeface="Carlito"/>
                        </a:rPr>
                        <a:t>NB</a:t>
                      </a:r>
                      <a:endParaRPr sz="1200" dirty="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65"/>
                        </a:spcBef>
                      </a:pPr>
                      <a:r>
                        <a:rPr sz="1200" b="1" spc="-5" dirty="0">
                          <a:solidFill>
                            <a:srgbClr val="FFFFFF"/>
                          </a:solidFill>
                          <a:latin typeface="Carlito"/>
                          <a:cs typeface="Carlito"/>
                        </a:rPr>
                        <a:t>OB</a:t>
                      </a:r>
                      <a:endParaRPr sz="1200" dirty="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46075" marR="121920">
                        <a:lnSpc>
                          <a:spcPct val="100000"/>
                        </a:lnSpc>
                        <a:spcBef>
                          <a:spcPts val="565"/>
                        </a:spcBef>
                      </a:pPr>
                      <a:r>
                        <a:rPr sz="1200" b="1" spc="-5" dirty="0">
                          <a:solidFill>
                            <a:srgbClr val="FFFFFF"/>
                          </a:solidFill>
                          <a:latin typeface="Carlito"/>
                          <a:cs typeface="Carlito"/>
                        </a:rPr>
                        <a:t>SFD</a:t>
                      </a:r>
                      <a:endParaRPr sz="1200" dirty="0">
                        <a:latin typeface="Carlito"/>
                        <a:cs typeface="Carlito"/>
                      </a:endParaRPr>
                    </a:p>
                  </a:txBody>
                  <a:tcPr marL="0" marR="0" marT="7175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307249">
                <a:tc>
                  <a:txBody>
                    <a:bodyPr/>
                    <a:lstStyle/>
                    <a:p>
                      <a:pPr marL="9525">
                        <a:lnSpc>
                          <a:spcPct val="100000"/>
                        </a:lnSpc>
                        <a:spcBef>
                          <a:spcPts val="525"/>
                        </a:spcBef>
                      </a:pPr>
                      <a:r>
                        <a:rPr sz="1100" spc="-5" dirty="0">
                          <a:latin typeface="Carlito"/>
                          <a:cs typeface="Carlito"/>
                        </a:rPr>
                        <a:t>Coastal</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63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Plymouth</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smtClean="0">
                          <a:latin typeface="Carlito"/>
                          <a:cs typeface="Carlito"/>
                        </a:rPr>
                        <a:t>2</a:t>
                      </a:r>
                      <a:r>
                        <a:rPr lang="en-US" sz="1100" spc="-5" dirty="0" smtClean="0">
                          <a:latin typeface="Carlito"/>
                          <a:cs typeface="Carlito"/>
                        </a:rPr>
                        <a:t>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59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7</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RVW</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sz="1100" spc="-5" dirty="0" smtClean="0">
                          <a:latin typeface="Carlito"/>
                          <a:cs typeface="Carlito"/>
                        </a:rPr>
                        <a:t>5</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Springfield</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59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6">
                <a:tc>
                  <a:txBody>
                    <a:bodyPr/>
                    <a:lstStyle/>
                    <a:p>
                      <a:pPr marL="9525">
                        <a:lnSpc>
                          <a:spcPct val="100000"/>
                        </a:lnSpc>
                        <a:spcBef>
                          <a:spcPts val="525"/>
                        </a:spcBef>
                      </a:pPr>
                      <a:r>
                        <a:rPr sz="1100" spc="-5" dirty="0">
                          <a:latin typeface="Carlito"/>
                          <a:cs typeface="Carlito"/>
                        </a:rPr>
                        <a:t>Brockton</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55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Holyoke</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65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64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New</a:t>
                      </a:r>
                      <a:r>
                        <a:rPr sz="1100" spc="-10" dirty="0">
                          <a:latin typeface="Carlito"/>
                          <a:cs typeface="Carlito"/>
                        </a:rPr>
                        <a:t> </a:t>
                      </a:r>
                      <a:r>
                        <a:rPr sz="1100" spc="-5" dirty="0">
                          <a:latin typeface="Carlito"/>
                          <a:cs typeface="Carlito"/>
                        </a:rPr>
                        <a:t>Bedford</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smtClean="0">
                          <a:latin typeface="Carlito"/>
                          <a:cs typeface="Carlito"/>
                        </a:rPr>
                        <a:t>2</a:t>
                      </a:r>
                      <a:r>
                        <a:rPr lang="en-US" sz="1100" spc="-5" dirty="0" smtClean="0">
                          <a:latin typeface="Carlito"/>
                          <a:cs typeface="Carlito"/>
                        </a:rPr>
                        <a:t>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60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Lawrence</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6</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60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Lynn</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63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60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sz="1100" spc="-5" dirty="0" smtClean="0">
                          <a:latin typeface="Carlito"/>
                          <a:cs typeface="Carlito"/>
                        </a:rPr>
                        <a:t>7</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CSR</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59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Greenfield</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59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sz="1100" spc="-5" dirty="0" smtClean="0">
                          <a:latin typeface="Carlito"/>
                          <a:cs typeface="Carlito"/>
                        </a:rPr>
                        <a:t>7</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Attleboro</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61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81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81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lang="en-US" sz="1100" spc="-5" dirty="0" smtClean="0">
                          <a:latin typeface="Carlito"/>
                          <a:cs typeface="Carlito"/>
                        </a:rPr>
                        <a:t>80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dirty="0">
                          <a:latin typeface="Carlito"/>
                          <a:cs typeface="Carlito"/>
                        </a:rPr>
                        <a:t>N</a:t>
                      </a:r>
                      <a:r>
                        <a:rPr sz="1100" spc="-10" dirty="0">
                          <a:latin typeface="Carlito"/>
                          <a:cs typeface="Carlito"/>
                        </a:rPr>
                        <a:t> </a:t>
                      </a:r>
                      <a:r>
                        <a:rPr sz="1100" spc="-5" dirty="0">
                          <a:latin typeface="Carlito"/>
                          <a:cs typeface="Carlito"/>
                        </a:rPr>
                        <a:t>Central</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61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Worcester</a:t>
                      </a:r>
                      <a:r>
                        <a:rPr sz="1100" spc="-10" dirty="0">
                          <a:latin typeface="Carlito"/>
                          <a:cs typeface="Carlito"/>
                        </a:rPr>
                        <a:t> </a:t>
                      </a:r>
                      <a:r>
                        <a:rPr sz="1100" dirty="0">
                          <a:latin typeface="Carlito"/>
                          <a:cs typeface="Carlito"/>
                        </a:rPr>
                        <a:t>W</a:t>
                      </a: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smtClean="0">
                          <a:latin typeface="Carlito"/>
                          <a:cs typeface="Carlito"/>
                        </a:rPr>
                        <a:t>2</a:t>
                      </a:r>
                      <a:r>
                        <a:rPr lang="en-US" sz="1100" spc="-5" dirty="0" smtClean="0">
                          <a:latin typeface="Carlito"/>
                          <a:cs typeface="Carlito"/>
                        </a:rPr>
                        <a:t>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6</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62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65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9525">
                        <a:lnSpc>
                          <a:spcPct val="100000"/>
                        </a:lnSpc>
                        <a:spcBef>
                          <a:spcPts val="525"/>
                        </a:spcBef>
                      </a:pPr>
                      <a:r>
                        <a:rPr sz="1100" spc="-5" dirty="0">
                          <a:latin typeface="Carlito"/>
                          <a:cs typeface="Carlito"/>
                        </a:rPr>
                        <a:t>Worcester</a:t>
                      </a:r>
                      <a:r>
                        <a:rPr sz="1100" spc="-10" dirty="0">
                          <a:latin typeface="Carlito"/>
                          <a:cs typeface="Carlito"/>
                        </a:rPr>
                        <a:t> </a:t>
                      </a:r>
                      <a:r>
                        <a:rPr sz="1100" dirty="0">
                          <a:latin typeface="Carlito"/>
                          <a:cs typeface="Carlito"/>
                        </a:rPr>
                        <a:t>E</a:t>
                      </a: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25"/>
                        </a:spcBef>
                      </a:pPr>
                      <a:r>
                        <a:rPr lang="en-US" sz="1100" spc="-5" dirty="0" smtClean="0">
                          <a:latin typeface="Carlito"/>
                          <a:cs typeface="Carlito"/>
                        </a:rPr>
                        <a:t>57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25"/>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25"/>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25"/>
                        </a:spcBef>
                      </a:pPr>
                      <a:r>
                        <a:rPr sz="1100" spc="-5" dirty="0" smtClean="0">
                          <a:latin typeface="Carlito"/>
                          <a:cs typeface="Carlito"/>
                        </a:rPr>
                        <a:t>7</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7249">
                <a:tc>
                  <a:txBody>
                    <a:bodyPr/>
                    <a:lstStyle/>
                    <a:p>
                      <a:pPr marL="9525">
                        <a:lnSpc>
                          <a:spcPct val="100000"/>
                        </a:lnSpc>
                        <a:spcBef>
                          <a:spcPts val="525"/>
                        </a:spcBef>
                      </a:pPr>
                      <a:r>
                        <a:rPr sz="1100" spc="-5" dirty="0">
                          <a:latin typeface="Carlito"/>
                          <a:cs typeface="Carlito"/>
                        </a:rPr>
                        <a:t>Malden</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93065">
                        <a:lnSpc>
                          <a:spcPct val="100000"/>
                        </a:lnSpc>
                        <a:spcBef>
                          <a:spcPts val="525"/>
                        </a:spcBef>
                      </a:pPr>
                      <a:r>
                        <a:rPr sz="1100" spc="-5" dirty="0">
                          <a:latin typeface="Carlito"/>
                          <a:cs typeface="Carlito"/>
                        </a:rPr>
                        <a:t>20</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sz="1100" spc="-5" dirty="0" smtClean="0">
                          <a:latin typeface="Carlito"/>
                          <a:cs typeface="Carlito"/>
                        </a:rPr>
                        <a:t>6</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25"/>
                        </a:spcBef>
                      </a:pPr>
                      <a:r>
                        <a:rPr lang="en-US" sz="1100" spc="-5" dirty="0" smtClean="0">
                          <a:latin typeface="Carlito"/>
                          <a:cs typeface="Carlito"/>
                        </a:rPr>
                        <a:t>60</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25"/>
                        </a:spcBef>
                      </a:pPr>
                      <a:r>
                        <a:rPr sz="1100" spc="-5" dirty="0" smtClean="0">
                          <a:latin typeface="Carlito"/>
                          <a:cs typeface="Carlito"/>
                        </a:rPr>
                        <a:t>7</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25"/>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25"/>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7249">
                <a:tc>
                  <a:txBody>
                    <a:bodyPr/>
                    <a:lstStyle/>
                    <a:p>
                      <a:pPr marL="85725">
                        <a:lnSpc>
                          <a:spcPct val="100000"/>
                        </a:lnSpc>
                        <a:spcBef>
                          <a:spcPts val="325"/>
                        </a:spcBef>
                      </a:pPr>
                      <a:r>
                        <a:rPr sz="1400" b="1" spc="-5" dirty="0">
                          <a:latin typeface="Carlito"/>
                          <a:cs typeface="Carlito"/>
                        </a:rPr>
                        <a:t>ALL</a:t>
                      </a:r>
                      <a:endParaRPr sz="14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pPr>
                      <a:r>
                        <a:rPr lang="en-US" sz="1200" b="1" dirty="0" smtClean="0">
                          <a:latin typeface="Carlito"/>
                          <a:cs typeface="Times New Roman"/>
                        </a:rPr>
                        <a:t>614</a:t>
                      </a:r>
                      <a:endParaRPr sz="1200" b="1" dirty="0">
                        <a:latin typeface="Carlito"/>
                        <a:cs typeface="Times New Roman"/>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algn="ctr">
                        <a:lnSpc>
                          <a:spcPct val="100000"/>
                        </a:lnSpc>
                        <a:spcBef>
                          <a:spcPts val="325"/>
                        </a:spcBef>
                      </a:pPr>
                      <a:r>
                        <a:rPr lang="en-US" sz="1200" b="1" spc="-5" dirty="0" smtClean="0">
                          <a:latin typeface="Carlito"/>
                          <a:cs typeface="Carlito"/>
                        </a:rPr>
                        <a:t>70</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R="306070" algn="r">
                        <a:lnSpc>
                          <a:spcPct val="100000"/>
                        </a:lnSpc>
                        <a:spcBef>
                          <a:spcPts val="325"/>
                        </a:spcBef>
                      </a:pPr>
                      <a:r>
                        <a:rPr sz="1200" b="1" spc="-5" dirty="0" smtClean="0">
                          <a:latin typeface="Carlito"/>
                          <a:cs typeface="Carlito"/>
                        </a:rPr>
                        <a:t>6</a:t>
                      </a:r>
                      <a:r>
                        <a:rPr lang="en-US" sz="1200" b="1" spc="-5" dirty="0" smtClean="0">
                          <a:latin typeface="Carlito"/>
                          <a:cs typeface="Carlito"/>
                        </a:rPr>
                        <a:t>9</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L="307340">
                        <a:lnSpc>
                          <a:spcPct val="100000"/>
                        </a:lnSpc>
                        <a:spcBef>
                          <a:spcPts val="325"/>
                        </a:spcBef>
                      </a:pPr>
                      <a:r>
                        <a:rPr lang="en-US" sz="1200" b="1" spc="-5" dirty="0" smtClean="0">
                          <a:latin typeface="Carlito"/>
                          <a:cs typeface="Carlito"/>
                        </a:rPr>
                        <a:t>59</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algn="ctr">
                        <a:lnSpc>
                          <a:spcPct val="100000"/>
                        </a:lnSpc>
                        <a:spcBef>
                          <a:spcPts val="325"/>
                        </a:spcBef>
                      </a:pPr>
                      <a:r>
                        <a:rPr lang="en-US" sz="1200" b="1" spc="-5" dirty="0" smtClean="0">
                          <a:latin typeface="Carlito"/>
                          <a:cs typeface="Carlito"/>
                        </a:rPr>
                        <a:t>72</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R="306070" algn="r">
                        <a:lnSpc>
                          <a:spcPct val="100000"/>
                        </a:lnSpc>
                        <a:spcBef>
                          <a:spcPts val="325"/>
                        </a:spcBef>
                      </a:pPr>
                      <a:r>
                        <a:rPr lang="en-US" sz="1200" b="1" spc="-5" dirty="0" smtClean="0">
                          <a:latin typeface="Carlito"/>
                          <a:cs typeface="Carlito"/>
                        </a:rPr>
                        <a:t>74</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L="307340" marR="121920">
                        <a:lnSpc>
                          <a:spcPct val="100000"/>
                        </a:lnSpc>
                        <a:spcBef>
                          <a:spcPts val="325"/>
                        </a:spcBef>
                      </a:pPr>
                      <a:r>
                        <a:rPr sz="1200" b="1" spc="-5" dirty="0" smtClean="0">
                          <a:latin typeface="Carlito"/>
                          <a:cs typeface="Carlito"/>
                        </a:rPr>
                        <a:t>7</a:t>
                      </a:r>
                      <a:r>
                        <a:rPr lang="en-US" sz="1200" b="1" spc="-5" dirty="0" smtClean="0">
                          <a:latin typeface="Carlito"/>
                          <a:cs typeface="Carlito"/>
                        </a:rPr>
                        <a:t>4</a:t>
                      </a:r>
                      <a:r>
                        <a:rPr sz="1200" b="1" spc="-5" dirty="0" smtClean="0">
                          <a:latin typeface="Carlito"/>
                          <a:cs typeface="Carlito"/>
                        </a:rPr>
                        <a:t>%</a:t>
                      </a:r>
                      <a:endParaRPr sz="1200" dirty="0">
                        <a:latin typeface="Carlito"/>
                        <a:cs typeface="Carlito"/>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r>
            </a:tbl>
          </a:graphicData>
        </a:graphic>
      </p:graphicFrame>
      <p:sp>
        <p:nvSpPr>
          <p:cNvPr id="3" name="object 3"/>
          <p:cNvSpPr txBox="1">
            <a:spLocks noGrp="1"/>
          </p:cNvSpPr>
          <p:nvPr>
            <p:ph type="title"/>
          </p:nvPr>
        </p:nvSpPr>
        <p:spPr>
          <a:xfrm>
            <a:off x="2157566" y="157480"/>
            <a:ext cx="6148234" cy="635000"/>
          </a:xfrm>
          <a:prstGeom prst="rect">
            <a:avLst/>
          </a:prstGeom>
        </p:spPr>
        <p:txBody>
          <a:bodyPr vert="horz" wrap="square" lIns="0" tIns="12700" rIns="0" bIns="0" rtlCol="0">
            <a:spAutoFit/>
          </a:bodyPr>
          <a:lstStyle/>
          <a:p>
            <a:pPr marL="12700">
              <a:lnSpc>
                <a:spcPct val="100000"/>
              </a:lnSpc>
              <a:spcBef>
                <a:spcPts val="100"/>
              </a:spcBef>
            </a:pPr>
            <a:r>
              <a:rPr sz="4000" spc="-5" dirty="0"/>
              <a:t>Fidelity by Key</a:t>
            </a:r>
            <a:r>
              <a:rPr sz="4000" spc="-90" dirty="0"/>
              <a:t> </a:t>
            </a:r>
            <a:r>
              <a:rPr sz="4000" spc="-5" dirty="0"/>
              <a:t>Element</a:t>
            </a:r>
            <a:endParaRPr sz="4000" dirty="0"/>
          </a:p>
        </p:txBody>
      </p:sp>
      <p:sp>
        <p:nvSpPr>
          <p:cNvPr id="4" name="object 4"/>
          <p:cNvSpPr/>
          <p:nvPr/>
        </p:nvSpPr>
        <p:spPr>
          <a:xfrm>
            <a:off x="214351" y="76735"/>
            <a:ext cx="1676550" cy="686975"/>
          </a:xfrm>
          <a:prstGeom prst="rect">
            <a:avLst/>
          </a:prstGeom>
          <a:blipFill>
            <a:blip r:embed="rId2" cstate="print"/>
            <a:stretch>
              <a:fillRect/>
            </a:stretch>
          </a:blipFill>
        </p:spPr>
        <p:txBody>
          <a:bodyPr wrap="square" lIns="0" tIns="0" rIns="0" bIns="0" rtlCol="0"/>
          <a:lstStyle/>
          <a:p>
            <a:endParaRPr dirty="0"/>
          </a:p>
        </p:txBody>
      </p:sp>
      <p:sp>
        <p:nvSpPr>
          <p:cNvPr id="6"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7"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78</a:t>
            </a:r>
            <a:endParaRPr sz="1800" dirty="0">
              <a:latin typeface="Carlito"/>
              <a:cs typeface="Carlito"/>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773543028"/>
              </p:ext>
            </p:extLst>
          </p:nvPr>
        </p:nvGraphicFramePr>
        <p:xfrm>
          <a:off x="450851" y="851032"/>
          <a:ext cx="8360407" cy="5641208"/>
        </p:xfrm>
        <a:graphic>
          <a:graphicData uri="http://schemas.openxmlformats.org/drawingml/2006/table">
            <a:tbl>
              <a:tblPr firstRow="1" bandRow="1">
                <a:tableStyleId>{2D5ABB26-0587-4C30-8999-92F81FD0307C}</a:tableStyleId>
              </a:tblPr>
              <a:tblGrid>
                <a:gridCol w="1711325"/>
                <a:gridCol w="931544"/>
                <a:gridCol w="931544"/>
                <a:gridCol w="931544"/>
                <a:gridCol w="931545"/>
                <a:gridCol w="931545"/>
                <a:gridCol w="931545"/>
                <a:gridCol w="1059815"/>
              </a:tblGrid>
              <a:tr h="326824">
                <a:tc>
                  <a:txBody>
                    <a:bodyPr/>
                    <a:lstStyle/>
                    <a:p>
                      <a:pPr>
                        <a:lnSpc>
                          <a:spcPct val="100000"/>
                        </a:lnSpc>
                      </a:pPr>
                      <a:endParaRPr sz="12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R="407670" algn="r">
                        <a:lnSpc>
                          <a:spcPct val="100000"/>
                        </a:lnSpc>
                        <a:spcBef>
                          <a:spcPts val="525"/>
                        </a:spcBef>
                      </a:pPr>
                      <a:r>
                        <a:rPr sz="1200" b="1" dirty="0">
                          <a:solidFill>
                            <a:srgbClr val="FFFFFF"/>
                          </a:solidFill>
                          <a:latin typeface="Carlito"/>
                          <a:cs typeface="Carlito"/>
                        </a:rPr>
                        <a:t>N</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25"/>
                        </a:spcBef>
                      </a:pPr>
                      <a:r>
                        <a:rPr sz="1200" b="1" spc="-5" dirty="0">
                          <a:solidFill>
                            <a:srgbClr val="FFFFFF"/>
                          </a:solidFill>
                          <a:latin typeface="Carlito"/>
                          <a:cs typeface="Carlito"/>
                        </a:rPr>
                        <a:t>Total</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25"/>
                        </a:spcBef>
                      </a:pPr>
                      <a:r>
                        <a:rPr sz="1200" b="1" spc="-5" dirty="0">
                          <a:solidFill>
                            <a:srgbClr val="FFFFFF"/>
                          </a:solidFill>
                          <a:latin typeface="Carlito"/>
                          <a:cs typeface="Carlito"/>
                        </a:rPr>
                        <a:t>ET</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38455">
                        <a:lnSpc>
                          <a:spcPct val="100000"/>
                        </a:lnSpc>
                        <a:spcBef>
                          <a:spcPts val="525"/>
                        </a:spcBef>
                      </a:pPr>
                      <a:r>
                        <a:rPr sz="1200" b="1" spc="-5" dirty="0">
                          <a:solidFill>
                            <a:srgbClr val="FFFFFF"/>
                          </a:solidFill>
                          <a:latin typeface="Carlito"/>
                          <a:cs typeface="Carlito"/>
                        </a:rPr>
                        <a:t>NCS</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25"/>
                        </a:spcBef>
                      </a:pPr>
                      <a:r>
                        <a:rPr sz="1200" b="1" spc="-5" dirty="0">
                          <a:solidFill>
                            <a:srgbClr val="FFFFFF"/>
                          </a:solidFill>
                          <a:latin typeface="Carlito"/>
                          <a:cs typeface="Carlito"/>
                        </a:rPr>
                        <a:t>NB</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algn="ctr">
                        <a:lnSpc>
                          <a:spcPct val="100000"/>
                        </a:lnSpc>
                        <a:spcBef>
                          <a:spcPts val="525"/>
                        </a:spcBef>
                      </a:pPr>
                      <a:r>
                        <a:rPr sz="1200" b="1" spc="-5" dirty="0">
                          <a:solidFill>
                            <a:srgbClr val="FFFFFF"/>
                          </a:solidFill>
                          <a:latin typeface="Carlito"/>
                          <a:cs typeface="Carlito"/>
                        </a:rPr>
                        <a:t>OB</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346075" marR="121920">
                        <a:lnSpc>
                          <a:spcPct val="100000"/>
                        </a:lnSpc>
                        <a:spcBef>
                          <a:spcPts val="525"/>
                        </a:spcBef>
                      </a:pPr>
                      <a:r>
                        <a:rPr sz="1200" b="1" spc="-5" dirty="0">
                          <a:solidFill>
                            <a:srgbClr val="FFFFFF"/>
                          </a:solidFill>
                          <a:latin typeface="Carlito"/>
                          <a:cs typeface="Carlito"/>
                        </a:rPr>
                        <a:t>SFD</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303574">
                <a:tc>
                  <a:txBody>
                    <a:bodyPr/>
                    <a:lstStyle/>
                    <a:p>
                      <a:pPr marL="9525">
                        <a:lnSpc>
                          <a:spcPct val="100000"/>
                        </a:lnSpc>
                        <a:spcBef>
                          <a:spcPts val="509"/>
                        </a:spcBef>
                      </a:pPr>
                      <a:r>
                        <a:rPr sz="1100" spc="-5" dirty="0">
                          <a:latin typeface="Carlito"/>
                          <a:cs typeface="Carlito"/>
                        </a:rPr>
                        <a:t>Fall</a:t>
                      </a:r>
                      <a:r>
                        <a:rPr sz="1100" spc="-10" dirty="0">
                          <a:latin typeface="Carlito"/>
                          <a:cs typeface="Carlito"/>
                        </a:rPr>
                        <a:t> </a:t>
                      </a:r>
                      <a:r>
                        <a:rPr sz="1100" spc="-5" dirty="0">
                          <a:latin typeface="Carlito"/>
                          <a:cs typeface="Carlito"/>
                        </a:rPr>
                        <a:t>River</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smtClean="0">
                          <a:latin typeface="Carlito"/>
                          <a:cs typeface="Carlito"/>
                        </a:rPr>
                        <a:t>2</a:t>
                      </a:r>
                      <a:r>
                        <a:rPr lang="en-US" sz="1100" spc="-5" dirty="0" smtClean="0">
                          <a:latin typeface="Carlito"/>
                          <a:cs typeface="Carlito"/>
                        </a:rPr>
                        <a:t>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62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Gandara</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59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lang="en-US" sz="1100" spc="-5" dirty="0" smtClean="0">
                          <a:latin typeface="Carlito"/>
                          <a:cs typeface="Carlito"/>
                        </a:rPr>
                        <a:t>77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Cambridge</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lang="en-US" sz="1100" spc="-5" dirty="0" smtClean="0">
                          <a:latin typeface="Carlito"/>
                          <a:cs typeface="Carlito"/>
                        </a:rPr>
                        <a:t>19</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sz="1100" spc="-5" dirty="0" smtClean="0">
                          <a:latin typeface="Carlito"/>
                          <a:cs typeface="Carlito"/>
                        </a:rPr>
                        <a:t>6</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67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Cape</a:t>
                      </a:r>
                      <a:r>
                        <a:rPr sz="1100" spc="-10" dirty="0">
                          <a:latin typeface="Carlito"/>
                          <a:cs typeface="Carlito"/>
                        </a:rPr>
                        <a:t> </a:t>
                      </a:r>
                      <a:r>
                        <a:rPr sz="1100" spc="-5" dirty="0">
                          <a:latin typeface="Carlito"/>
                          <a:cs typeface="Carlito"/>
                        </a:rPr>
                        <a:t>Ann</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lang="en-US" sz="1100" spc="-5" dirty="0" smtClean="0">
                          <a:latin typeface="Carlito"/>
                          <a:cs typeface="Carlito"/>
                        </a:rPr>
                        <a:t>18</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66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56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Haverhill</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65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dirty="0">
                          <a:latin typeface="Carlito"/>
                          <a:cs typeface="Carlito"/>
                        </a:rPr>
                        <a:t>C and</a:t>
                      </a:r>
                      <a:r>
                        <a:rPr sz="1100" spc="-15" dirty="0">
                          <a:latin typeface="Carlito"/>
                          <a:cs typeface="Carlito"/>
                        </a:rPr>
                        <a:t> </a:t>
                      </a:r>
                      <a:r>
                        <a:rPr sz="1100" dirty="0">
                          <a:latin typeface="Carlito"/>
                          <a:cs typeface="Carlito"/>
                        </a:rPr>
                        <a:t>I</a:t>
                      </a: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57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80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Walden</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422909" algn="r">
                        <a:lnSpc>
                          <a:spcPct val="100000"/>
                        </a:lnSpc>
                        <a:spcBef>
                          <a:spcPts val="509"/>
                        </a:spcBef>
                      </a:pPr>
                      <a:r>
                        <a:rPr lang="en-US" sz="1100" dirty="0" smtClean="0">
                          <a:latin typeface="Carlito"/>
                          <a:cs typeface="Carlito"/>
                        </a:rPr>
                        <a:t>3</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61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82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80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lang="en-US" sz="1100" spc="-5" dirty="0" smtClean="0">
                          <a:latin typeface="Carlito"/>
                          <a:cs typeface="Carlito"/>
                        </a:rPr>
                        <a:t>85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Dimock</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55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Lowell</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sz="1100" spc="-5" dirty="0" smtClean="0">
                          <a:latin typeface="Carlito"/>
                          <a:cs typeface="Carlito"/>
                        </a:rPr>
                        <a:t>5</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Harbor</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sz="1100" spc="-5" dirty="0" smtClean="0">
                          <a:latin typeface="Carlito"/>
                          <a:cs typeface="Carlito"/>
                        </a:rPr>
                        <a:t>5</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Arlington</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53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Pittsfield</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smtClean="0">
                          <a:latin typeface="Carlito"/>
                          <a:cs typeface="Carlito"/>
                        </a:rPr>
                        <a:t>2</a:t>
                      </a:r>
                      <a:r>
                        <a:rPr lang="en-US" sz="1100" spc="-5" dirty="0" smtClean="0">
                          <a:latin typeface="Carlito"/>
                          <a:cs typeface="Carlito"/>
                        </a:rPr>
                        <a:t>1</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6</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sz="1100" spc="-5" dirty="0" smtClean="0">
                          <a:latin typeface="Carlito"/>
                          <a:cs typeface="Carlito"/>
                        </a:rPr>
                        <a:t>5</a:t>
                      </a:r>
                      <a:r>
                        <a:rPr lang="en-US" sz="1100" spc="-5" dirty="0" smtClean="0">
                          <a:latin typeface="Carlito"/>
                          <a:cs typeface="Carlito"/>
                        </a:rPr>
                        <a:t>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lang="en-US" sz="1100" spc="-5" dirty="0" smtClean="0">
                          <a:latin typeface="Carlito"/>
                          <a:cs typeface="Carlito"/>
                        </a:rPr>
                        <a:t>66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Hyde</a:t>
                      </a:r>
                      <a:r>
                        <a:rPr sz="1100" spc="-10" dirty="0">
                          <a:latin typeface="Carlito"/>
                          <a:cs typeface="Carlito"/>
                        </a:rPr>
                        <a:t> </a:t>
                      </a:r>
                      <a:r>
                        <a:rPr sz="1100" spc="-5" dirty="0">
                          <a:latin typeface="Carlito"/>
                          <a:cs typeface="Carlito"/>
                        </a:rPr>
                        <a:t>Park</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66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55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69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spc="-5" dirty="0">
                          <a:latin typeface="Carlito"/>
                          <a:cs typeface="Carlito"/>
                        </a:rPr>
                        <a:t>Park</a:t>
                      </a:r>
                      <a:r>
                        <a:rPr sz="1100" spc="-10" dirty="0">
                          <a:latin typeface="Carlito"/>
                          <a:cs typeface="Carlito"/>
                        </a:rPr>
                        <a:t> </a:t>
                      </a:r>
                      <a:r>
                        <a:rPr sz="1100" spc="-5" dirty="0">
                          <a:latin typeface="Carlito"/>
                          <a:cs typeface="Carlito"/>
                        </a:rPr>
                        <a:t>Street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68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sz="1100" spc="-5" dirty="0" smtClean="0">
                          <a:latin typeface="Carlito"/>
                          <a:cs typeface="Carlito"/>
                        </a:rPr>
                        <a:t>6</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60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3574">
                <a:tc>
                  <a:txBody>
                    <a:bodyPr/>
                    <a:lstStyle/>
                    <a:p>
                      <a:pPr marL="9525">
                        <a:lnSpc>
                          <a:spcPct val="100000"/>
                        </a:lnSpc>
                        <a:spcBef>
                          <a:spcPts val="509"/>
                        </a:spcBef>
                      </a:pPr>
                      <a:r>
                        <a:rPr sz="1100" spc="-5" dirty="0">
                          <a:latin typeface="Carlito"/>
                          <a:cs typeface="Carlito"/>
                        </a:rPr>
                        <a:t>Framingham</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88620" algn="r">
                        <a:lnSpc>
                          <a:spcPct val="100000"/>
                        </a:lnSpc>
                        <a:spcBef>
                          <a:spcPts val="509"/>
                        </a:spcBef>
                      </a:pPr>
                      <a:r>
                        <a:rPr sz="1100" spc="-5" dirty="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a:lnSpc>
                          <a:spcPct val="100000"/>
                        </a:lnSpc>
                        <a:spcBef>
                          <a:spcPts val="509"/>
                        </a:spcBef>
                      </a:pPr>
                      <a:r>
                        <a:rPr lang="en-US" sz="1100" spc="-5" dirty="0" smtClean="0">
                          <a:latin typeface="Carlito"/>
                          <a:cs typeface="Carlito"/>
                        </a:rPr>
                        <a:t>55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509"/>
                        </a:spcBef>
                      </a:pPr>
                      <a:r>
                        <a:rPr lang="en-US" sz="1100" spc="-5" dirty="0" smtClean="0">
                          <a:latin typeface="Carlito"/>
                          <a:cs typeface="Carlito"/>
                        </a:rPr>
                        <a:t>74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339725" algn="r">
                        <a:lnSpc>
                          <a:spcPct val="100000"/>
                        </a:lnSpc>
                        <a:spcBef>
                          <a:spcPts val="509"/>
                        </a:spcBef>
                      </a:pPr>
                      <a:r>
                        <a:rPr lang="en-US" sz="1100" spc="-5" dirty="0" smtClean="0">
                          <a:latin typeface="Carlito"/>
                          <a:cs typeface="Carlito"/>
                        </a:rPr>
                        <a:t>75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341630" marR="121920">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r h="303574">
                <a:tc>
                  <a:txBody>
                    <a:bodyPr/>
                    <a:lstStyle/>
                    <a:p>
                      <a:pPr marL="9525">
                        <a:lnSpc>
                          <a:spcPct val="100000"/>
                        </a:lnSpc>
                        <a:spcBef>
                          <a:spcPts val="509"/>
                        </a:spcBef>
                      </a:pPr>
                      <a:r>
                        <a:rPr sz="1100" dirty="0">
                          <a:latin typeface="Carlito"/>
                          <a:cs typeface="Carlito"/>
                        </a:rPr>
                        <a:t>S</a:t>
                      </a:r>
                      <a:r>
                        <a:rPr sz="1100" spc="-10" dirty="0">
                          <a:latin typeface="Carlito"/>
                          <a:cs typeface="Carlito"/>
                        </a:rPr>
                        <a:t> </a:t>
                      </a:r>
                      <a:r>
                        <a:rPr sz="1100" spc="-5" dirty="0">
                          <a:latin typeface="Carlito"/>
                          <a:cs typeface="Carlito"/>
                        </a:rPr>
                        <a:t>Central</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88620" algn="r">
                        <a:lnSpc>
                          <a:spcPct val="100000"/>
                        </a:lnSpc>
                        <a:spcBef>
                          <a:spcPts val="509"/>
                        </a:spcBef>
                      </a:pPr>
                      <a:r>
                        <a:rPr lang="en-US" sz="1100" spc="-5" dirty="0" smtClean="0">
                          <a:latin typeface="Carlito"/>
                          <a:cs typeface="Carlito"/>
                        </a:rPr>
                        <a:t>13</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a:lnSpc>
                          <a:spcPct val="100000"/>
                        </a:lnSpc>
                        <a:spcBef>
                          <a:spcPts val="509"/>
                        </a:spcBef>
                      </a:pPr>
                      <a:r>
                        <a:rPr lang="en-US" sz="1100" spc="-5" dirty="0" smtClean="0">
                          <a:latin typeface="Carlito"/>
                          <a:cs typeface="Carlito"/>
                        </a:rPr>
                        <a:t>57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339725" algn="r">
                        <a:lnSpc>
                          <a:spcPct val="100000"/>
                        </a:lnSpc>
                        <a:spcBef>
                          <a:spcPts val="509"/>
                        </a:spcBef>
                      </a:pPr>
                      <a:r>
                        <a:rPr lang="en-US" sz="1100" spc="-5" dirty="0" smtClean="0">
                          <a:latin typeface="Carlito"/>
                          <a:cs typeface="Carlito"/>
                        </a:rPr>
                        <a:t>76</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L="341630" marR="121920">
                        <a:lnSpc>
                          <a:spcPct val="100000"/>
                        </a:lnSpc>
                        <a:spcBef>
                          <a:spcPts val="509"/>
                        </a:spcBef>
                      </a:pPr>
                      <a:r>
                        <a:rPr sz="1100" spc="-5" dirty="0" smtClean="0">
                          <a:latin typeface="Carlito"/>
                          <a:cs typeface="Carlito"/>
                        </a:rPr>
                        <a:t>7</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308744">
                <a:tc>
                  <a:txBody>
                    <a:bodyPr/>
                    <a:lstStyle/>
                    <a:p>
                      <a:pPr marL="85725">
                        <a:lnSpc>
                          <a:spcPct val="100000"/>
                        </a:lnSpc>
                        <a:spcBef>
                          <a:spcPts val="315"/>
                        </a:spcBef>
                      </a:pPr>
                      <a:r>
                        <a:rPr sz="1400" b="1" spc="-5" dirty="0">
                          <a:latin typeface="Carlito"/>
                          <a:cs typeface="Carlito"/>
                        </a:rPr>
                        <a:t>ALL</a:t>
                      </a:r>
                      <a:endParaRPr sz="1400" dirty="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200" b="1" dirty="0" smtClean="0">
                          <a:latin typeface="Carlito"/>
                          <a:cs typeface="Times New Roman"/>
                        </a:rPr>
                        <a:t>614</a:t>
                      </a:r>
                    </a:p>
                    <a:p>
                      <a:pPr>
                        <a:lnSpc>
                          <a:spcPct val="100000"/>
                        </a:lnSpc>
                      </a:pPr>
                      <a:endParaRPr sz="1200" dirty="0">
                        <a:latin typeface="Times New Roman"/>
                        <a:cs typeface="Times New Roman"/>
                      </a:endParaRPr>
                    </a:p>
                  </a:txBody>
                  <a:tcPr marL="0" marR="0" marT="9144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algn="ctr">
                        <a:lnSpc>
                          <a:spcPct val="100000"/>
                        </a:lnSpc>
                        <a:spcBef>
                          <a:spcPts val="315"/>
                        </a:spcBef>
                      </a:pPr>
                      <a:r>
                        <a:rPr lang="en-US" sz="1200" b="1" spc="-5" dirty="0" smtClean="0">
                          <a:latin typeface="Carlito"/>
                          <a:cs typeface="Carlito"/>
                        </a:rPr>
                        <a:t>70</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R="306070" algn="r">
                        <a:lnSpc>
                          <a:spcPct val="100000"/>
                        </a:lnSpc>
                        <a:spcBef>
                          <a:spcPts val="315"/>
                        </a:spcBef>
                      </a:pPr>
                      <a:r>
                        <a:rPr sz="1200" b="1" spc="-5" dirty="0" smtClean="0">
                          <a:latin typeface="Carlito"/>
                          <a:cs typeface="Carlito"/>
                        </a:rPr>
                        <a:t>6</a:t>
                      </a:r>
                      <a:r>
                        <a:rPr lang="en-US" sz="1200" b="1" spc="-5" dirty="0" smtClean="0">
                          <a:latin typeface="Carlito"/>
                          <a:cs typeface="Carlito"/>
                        </a:rPr>
                        <a:t>9</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L="307340">
                        <a:lnSpc>
                          <a:spcPct val="100000"/>
                        </a:lnSpc>
                        <a:spcBef>
                          <a:spcPts val="315"/>
                        </a:spcBef>
                      </a:pPr>
                      <a:r>
                        <a:rPr lang="en-US" sz="1200" b="1" spc="-5" dirty="0" smtClean="0">
                          <a:latin typeface="Carlito"/>
                          <a:cs typeface="Carlito"/>
                        </a:rPr>
                        <a:t>59</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algn="ctr">
                        <a:lnSpc>
                          <a:spcPct val="100000"/>
                        </a:lnSpc>
                        <a:spcBef>
                          <a:spcPts val="315"/>
                        </a:spcBef>
                      </a:pPr>
                      <a:r>
                        <a:rPr lang="en-US" sz="1200" b="1" spc="-5" dirty="0" smtClean="0">
                          <a:latin typeface="Carlito"/>
                          <a:cs typeface="Carlito"/>
                        </a:rPr>
                        <a:t>72</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R="306070" algn="r">
                        <a:lnSpc>
                          <a:spcPct val="100000"/>
                        </a:lnSpc>
                        <a:spcBef>
                          <a:spcPts val="315"/>
                        </a:spcBef>
                      </a:pPr>
                      <a:r>
                        <a:rPr lang="en-US" sz="1200" b="1" spc="-5" dirty="0" smtClean="0">
                          <a:latin typeface="Carlito"/>
                          <a:cs typeface="Carlito"/>
                        </a:rPr>
                        <a:t>74</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c>
                  <a:txBody>
                    <a:bodyPr/>
                    <a:lstStyle/>
                    <a:p>
                      <a:pPr marL="307340" marR="121920">
                        <a:lnSpc>
                          <a:spcPct val="100000"/>
                        </a:lnSpc>
                        <a:spcBef>
                          <a:spcPts val="315"/>
                        </a:spcBef>
                      </a:pPr>
                      <a:r>
                        <a:rPr sz="1200" b="1" spc="-5" dirty="0" smtClean="0">
                          <a:latin typeface="Carlito"/>
                          <a:cs typeface="Carlito"/>
                        </a:rPr>
                        <a:t>7</a:t>
                      </a:r>
                      <a:r>
                        <a:rPr lang="en-US" sz="1200" b="1" spc="-5" dirty="0" smtClean="0">
                          <a:latin typeface="Carlito"/>
                          <a:cs typeface="Carlito"/>
                        </a:rPr>
                        <a:t>4</a:t>
                      </a:r>
                      <a:r>
                        <a:rPr sz="1200" b="1" spc="-5" dirty="0" smtClean="0">
                          <a:latin typeface="Carlito"/>
                          <a:cs typeface="Carlito"/>
                        </a:rPr>
                        <a:t>%</a:t>
                      </a:r>
                      <a:endParaRPr sz="1200" dirty="0">
                        <a:latin typeface="Carlito"/>
                        <a:cs typeface="Carlito"/>
                      </a:endParaRPr>
                    </a:p>
                  </a:txBody>
                  <a:tcPr marL="0" marR="0" marT="0" marB="91440" anchor="ctr">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D1E6"/>
                    </a:solidFill>
                  </a:tcPr>
                </a:tc>
              </a:tr>
            </a:tbl>
          </a:graphicData>
        </a:graphic>
      </p:graphicFrame>
      <p:sp>
        <p:nvSpPr>
          <p:cNvPr id="3" name="object 3"/>
          <p:cNvSpPr txBox="1">
            <a:spLocks noGrp="1"/>
          </p:cNvSpPr>
          <p:nvPr>
            <p:ph type="title"/>
          </p:nvPr>
        </p:nvSpPr>
        <p:spPr>
          <a:xfrm>
            <a:off x="2157566" y="157480"/>
            <a:ext cx="6453034" cy="635000"/>
          </a:xfrm>
          <a:prstGeom prst="rect">
            <a:avLst/>
          </a:prstGeom>
        </p:spPr>
        <p:txBody>
          <a:bodyPr vert="horz" wrap="square" lIns="0" tIns="12700" rIns="0" bIns="0" rtlCol="0">
            <a:spAutoFit/>
          </a:bodyPr>
          <a:lstStyle/>
          <a:p>
            <a:pPr marL="12700">
              <a:lnSpc>
                <a:spcPct val="100000"/>
              </a:lnSpc>
              <a:spcBef>
                <a:spcPts val="100"/>
              </a:spcBef>
            </a:pPr>
            <a:r>
              <a:rPr sz="4000" spc="-5" dirty="0"/>
              <a:t>Fidelity by Key</a:t>
            </a:r>
            <a:r>
              <a:rPr sz="4000" spc="-90" dirty="0"/>
              <a:t> </a:t>
            </a:r>
            <a:r>
              <a:rPr sz="4000" spc="-5" dirty="0"/>
              <a:t>Element</a:t>
            </a:r>
            <a:endParaRPr sz="4000" dirty="0"/>
          </a:p>
        </p:txBody>
      </p:sp>
      <p:sp>
        <p:nvSpPr>
          <p:cNvPr id="4" name="object 4"/>
          <p:cNvSpPr/>
          <p:nvPr/>
        </p:nvSpPr>
        <p:spPr>
          <a:xfrm>
            <a:off x="312351" y="141847"/>
            <a:ext cx="1569265" cy="643014"/>
          </a:xfrm>
          <a:prstGeom prst="rect">
            <a:avLst/>
          </a:prstGeom>
          <a:blipFill>
            <a:blip r:embed="rId2" cstate="print"/>
            <a:stretch>
              <a:fillRect/>
            </a:stretch>
          </a:blipFill>
        </p:spPr>
        <p:txBody>
          <a:bodyPr wrap="square" lIns="0" tIns="0" rIns="0" bIns="0" rtlCol="0"/>
          <a:lstStyle/>
          <a:p>
            <a:endParaRPr dirty="0"/>
          </a:p>
        </p:txBody>
      </p:sp>
      <p:sp>
        <p:nvSpPr>
          <p:cNvPr id="6"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7"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79</a:t>
            </a:r>
            <a:endParaRPr sz="1800" dirty="0">
              <a:latin typeface="Carlito"/>
              <a:cs typeface="Carlito"/>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520131772"/>
              </p:ext>
            </p:extLst>
          </p:nvPr>
        </p:nvGraphicFramePr>
        <p:xfrm>
          <a:off x="222249" y="908050"/>
          <a:ext cx="8701404" cy="5487579"/>
        </p:xfrm>
        <a:graphic>
          <a:graphicData uri="http://schemas.openxmlformats.org/drawingml/2006/table">
            <a:tbl>
              <a:tblPr firstRow="1" bandRow="1">
                <a:tableStyleId>{2D5ABB26-0587-4C30-8999-92F81FD0307C}</a:tableStyleId>
              </a:tblPr>
              <a:tblGrid>
                <a:gridCol w="1371600"/>
                <a:gridCol w="710564"/>
                <a:gridCol w="733425"/>
                <a:gridCol w="733425"/>
                <a:gridCol w="733425"/>
                <a:gridCol w="733425"/>
                <a:gridCol w="733425"/>
                <a:gridCol w="733425"/>
                <a:gridCol w="733425"/>
                <a:gridCol w="733425"/>
                <a:gridCol w="751840"/>
              </a:tblGrid>
              <a:tr h="326824">
                <a:tc>
                  <a:txBody>
                    <a:bodyPr/>
                    <a:lstStyle/>
                    <a:p>
                      <a:pPr>
                        <a:lnSpc>
                          <a:spcPct val="100000"/>
                        </a:lnSpc>
                      </a:pPr>
                      <a:endParaRPr sz="11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dirty="0">
                          <a:solidFill>
                            <a:srgbClr val="FFFFFF"/>
                          </a:solidFill>
                          <a:latin typeface="Carlito"/>
                          <a:cs typeface="Carlito"/>
                        </a:rPr>
                        <a:t>N</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Total</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KE</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TMA</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ET</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R="240029" algn="r">
                        <a:lnSpc>
                          <a:spcPct val="100000"/>
                        </a:lnSpc>
                        <a:spcBef>
                          <a:spcPts val="525"/>
                        </a:spcBef>
                      </a:pPr>
                      <a:r>
                        <a:rPr sz="1200" b="1" spc="-5" dirty="0">
                          <a:solidFill>
                            <a:srgbClr val="FFFFFF"/>
                          </a:solidFill>
                          <a:latin typeface="Carlito"/>
                          <a:cs typeface="Carlito"/>
                        </a:rPr>
                        <a:t>DSF</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33045">
                        <a:lnSpc>
                          <a:spcPct val="100000"/>
                        </a:lnSpc>
                        <a:spcBef>
                          <a:spcPts val="525"/>
                        </a:spcBef>
                      </a:pPr>
                      <a:r>
                        <a:rPr sz="1200" b="1" spc="-5" dirty="0">
                          <a:solidFill>
                            <a:srgbClr val="FFFFFF"/>
                          </a:solidFill>
                          <a:latin typeface="Carlito"/>
                          <a:cs typeface="Carlito"/>
                        </a:rPr>
                        <a:t>BPN</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40029">
                        <a:lnSpc>
                          <a:spcPct val="100000"/>
                        </a:lnSpc>
                        <a:spcBef>
                          <a:spcPts val="525"/>
                        </a:spcBef>
                      </a:pPr>
                      <a:r>
                        <a:rPr sz="1200" b="1" spc="-5" dirty="0">
                          <a:solidFill>
                            <a:srgbClr val="FFFFFF"/>
                          </a:solidFill>
                          <a:latin typeface="Carlito"/>
                          <a:cs typeface="Carlito"/>
                        </a:rPr>
                        <a:t>NCS</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31775">
                        <a:lnSpc>
                          <a:spcPct val="100000"/>
                        </a:lnSpc>
                        <a:spcBef>
                          <a:spcPts val="525"/>
                        </a:spcBef>
                      </a:pPr>
                      <a:r>
                        <a:rPr sz="1200" b="1" spc="-5" dirty="0">
                          <a:solidFill>
                            <a:srgbClr val="FFFFFF"/>
                          </a:solidFill>
                          <a:latin typeface="Carlito"/>
                          <a:cs typeface="Carlito"/>
                        </a:rPr>
                        <a:t>OBP</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R="12065" algn="ctr">
                        <a:lnSpc>
                          <a:spcPct val="100000"/>
                        </a:lnSpc>
                        <a:spcBef>
                          <a:spcPts val="525"/>
                        </a:spcBef>
                      </a:pPr>
                      <a:r>
                        <a:rPr sz="1200" b="1" spc="-5" dirty="0">
                          <a:solidFill>
                            <a:srgbClr val="FFFFFF"/>
                          </a:solidFill>
                          <a:latin typeface="Carlito"/>
                          <a:cs typeface="Carlito"/>
                        </a:rPr>
                        <a:t>SF</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Coastal</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dirty="0" smtClean="0">
                          <a:latin typeface="Carlito"/>
                          <a:cs typeface="Carlito"/>
                        </a:rPr>
                        <a:t>6</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67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67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CSR</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47</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90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Greenfield</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16</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9</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07010" marR="12065">
                        <a:lnSpc>
                          <a:spcPct val="100000"/>
                        </a:lnSpc>
                        <a:spcBef>
                          <a:spcPts val="509"/>
                        </a:spcBef>
                      </a:pPr>
                      <a:r>
                        <a:rPr sz="1100" spc="-5" dirty="0">
                          <a:solidFill>
                            <a:schemeClr val="tx1"/>
                          </a:solidFill>
                          <a:latin typeface="Carlito"/>
                          <a:cs typeface="Carlito"/>
                        </a:rPr>
                        <a:t>100%</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Attleboro</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20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1">
                <a:tc>
                  <a:txBody>
                    <a:bodyPr/>
                    <a:lstStyle/>
                    <a:p>
                      <a:pPr>
                        <a:lnSpc>
                          <a:spcPct val="100000"/>
                        </a:lnSpc>
                        <a:spcBef>
                          <a:spcPts val="15"/>
                        </a:spcBef>
                      </a:pPr>
                      <a:endParaRPr sz="850" dirty="0">
                        <a:latin typeface="Times New Roman"/>
                        <a:cs typeface="Times New Roman"/>
                      </a:endParaRPr>
                    </a:p>
                    <a:p>
                      <a:pPr marL="8890">
                        <a:lnSpc>
                          <a:spcPts val="1295"/>
                        </a:lnSpc>
                      </a:pPr>
                      <a:r>
                        <a:rPr sz="1100" dirty="0">
                          <a:latin typeface="Carlito"/>
                          <a:cs typeface="Carlito"/>
                        </a:rPr>
                        <a:t>N</a:t>
                      </a:r>
                      <a:r>
                        <a:rPr sz="1100" spc="-10" dirty="0">
                          <a:latin typeface="Carlito"/>
                          <a:cs typeface="Carlito"/>
                        </a:rPr>
                        <a:t> </a:t>
                      </a:r>
                      <a:r>
                        <a:rPr sz="1100" spc="-5" dirty="0">
                          <a:latin typeface="Carlito"/>
                          <a:cs typeface="Carlito"/>
                        </a:rPr>
                        <a:t>Central</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24</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65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69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68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Worcester</a:t>
                      </a:r>
                      <a:r>
                        <a:rPr sz="1100" spc="-10" dirty="0">
                          <a:latin typeface="Carlito"/>
                          <a:cs typeface="Carlito"/>
                        </a:rPr>
                        <a:t> </a:t>
                      </a:r>
                      <a:r>
                        <a:rPr sz="1100" dirty="0">
                          <a:latin typeface="Carlito"/>
                          <a:cs typeface="Carlito"/>
                        </a:rPr>
                        <a:t>W</a:t>
                      </a: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18</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88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68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Worcester</a:t>
                      </a:r>
                      <a:r>
                        <a:rPr sz="1100" spc="-10" dirty="0">
                          <a:latin typeface="Carlito"/>
                          <a:cs typeface="Carlito"/>
                        </a:rPr>
                        <a:t> </a:t>
                      </a:r>
                      <a:r>
                        <a:rPr sz="1100" dirty="0">
                          <a:latin typeface="Carlito"/>
                          <a:cs typeface="Carlito"/>
                        </a:rPr>
                        <a:t>E</a:t>
                      </a: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14</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07010" marR="12065">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Malden</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25</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85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68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Fall</a:t>
                      </a:r>
                      <a:r>
                        <a:rPr sz="1100" spc="-10" dirty="0">
                          <a:latin typeface="Carlito"/>
                          <a:cs typeface="Carlito"/>
                        </a:rPr>
                        <a:t> </a:t>
                      </a:r>
                      <a:r>
                        <a:rPr sz="1100" spc="-5" dirty="0">
                          <a:latin typeface="Carlito"/>
                          <a:cs typeface="Carlito"/>
                        </a:rPr>
                        <a:t>River</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31</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Gandara</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2</a:t>
                      </a:r>
                      <a:r>
                        <a:rPr lang="en-US" sz="1100" spc="-5" dirty="0" smtClean="0">
                          <a:latin typeface="Carlito"/>
                          <a:cs typeface="Carlito"/>
                        </a:rPr>
                        <a:t>7</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9</a:t>
                      </a: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07010" marR="12065">
                        <a:lnSpc>
                          <a:spcPct val="100000"/>
                        </a:lnSpc>
                        <a:spcBef>
                          <a:spcPts val="509"/>
                        </a:spcBef>
                      </a:pPr>
                      <a:r>
                        <a:rPr lang="en-US" sz="1100" spc="-5" dirty="0" smtClean="0">
                          <a:solidFill>
                            <a:schemeClr val="tx1"/>
                          </a:solidFill>
                          <a:latin typeface="Carlito"/>
                          <a:cs typeface="Carlito"/>
                        </a:rPr>
                        <a:t>97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Cambridge</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15</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51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Plymouth</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1</a:t>
                      </a:r>
                      <a:r>
                        <a:rPr lang="en-US" sz="1100" spc="-5" dirty="0" smtClean="0">
                          <a:latin typeface="Carlito"/>
                          <a:cs typeface="Carlito"/>
                        </a:rPr>
                        <a:t>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88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66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Cape</a:t>
                      </a:r>
                      <a:r>
                        <a:rPr sz="1100" spc="-10" dirty="0">
                          <a:latin typeface="Carlito"/>
                          <a:cs typeface="Carlito"/>
                        </a:rPr>
                        <a:t> </a:t>
                      </a:r>
                      <a:r>
                        <a:rPr sz="1100" spc="-5" dirty="0">
                          <a:latin typeface="Carlito"/>
                          <a:cs typeface="Carlito"/>
                        </a:rPr>
                        <a:t>Ann</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14</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9</a:t>
                      </a:r>
                      <a:r>
                        <a:rPr lang="en-US" sz="1100" spc="-5" dirty="0" smtClean="0">
                          <a:latin typeface="Carlito"/>
                          <a:cs typeface="Carlito"/>
                        </a:rPr>
                        <a:t>0</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07010" marR="12065">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Haverhill</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1</a:t>
                      </a:r>
                      <a:r>
                        <a:rPr lang="en-US" sz="1100" spc="-5" dirty="0" smtClean="0">
                          <a:latin typeface="Carlito"/>
                          <a:cs typeface="Carlito"/>
                        </a:rPr>
                        <a:t>3</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91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92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dirty="0">
                          <a:latin typeface="Carlito"/>
                          <a:cs typeface="Carlito"/>
                        </a:rPr>
                        <a:t>C and</a:t>
                      </a:r>
                      <a:r>
                        <a:rPr sz="1100" spc="-20" dirty="0">
                          <a:latin typeface="Carlito"/>
                          <a:cs typeface="Carlito"/>
                        </a:rPr>
                        <a:t> </a:t>
                      </a:r>
                      <a:r>
                        <a:rPr sz="1100" dirty="0">
                          <a:latin typeface="Carlito"/>
                          <a:cs typeface="Carlito"/>
                        </a:rPr>
                        <a:t>I</a:t>
                      </a: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28</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92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07010" marR="12065">
                        <a:lnSpc>
                          <a:spcPct val="100000"/>
                        </a:lnSpc>
                        <a:spcBef>
                          <a:spcPts val="509"/>
                        </a:spcBef>
                      </a:pPr>
                      <a:r>
                        <a:rPr sz="1100" spc="-5" dirty="0">
                          <a:solidFill>
                            <a:schemeClr val="tx1"/>
                          </a:solidFill>
                          <a:latin typeface="Carlito"/>
                          <a:cs typeface="Carlito"/>
                        </a:rPr>
                        <a:t>100%</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Walden</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93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marL="85090">
                        <a:lnSpc>
                          <a:spcPct val="100000"/>
                        </a:lnSpc>
                        <a:spcBef>
                          <a:spcPts val="315"/>
                        </a:spcBef>
                      </a:pPr>
                      <a:r>
                        <a:rPr sz="1400" b="1" spc="-5" dirty="0">
                          <a:latin typeface="Carlito"/>
                          <a:cs typeface="Carlito"/>
                        </a:rPr>
                        <a:t>ALL</a:t>
                      </a:r>
                      <a:endParaRPr sz="1400" dirty="0">
                        <a:latin typeface="Carlito"/>
                        <a:cs typeface="Carlito"/>
                      </a:endParaRPr>
                    </a:p>
                  </a:txBody>
                  <a:tcPr marL="0" marR="0" marT="400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b="1" dirty="0" smtClean="0">
                          <a:latin typeface="Carlito"/>
                          <a:cs typeface="Carlito"/>
                        </a:rPr>
                        <a:t>647</a:t>
                      </a:r>
                      <a:endParaRPr sz="1100" b="1"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latin typeface="Carlito"/>
                          <a:cs typeface="Carlito"/>
                        </a:rPr>
                        <a:t>8</a:t>
                      </a:r>
                      <a:r>
                        <a:rPr lang="en-US" sz="1100" b="1" spc="-5" dirty="0" smtClean="0">
                          <a:latin typeface="Carlito"/>
                          <a:cs typeface="Carlito"/>
                        </a:rPr>
                        <a:t>5</a:t>
                      </a:r>
                      <a:r>
                        <a:rPr sz="1100" b="1" spc="-5" dirty="0" smtClean="0">
                          <a:latin typeface="Carlito"/>
                          <a:cs typeface="Carlito"/>
                        </a:rPr>
                        <a:t>%</a:t>
                      </a:r>
                      <a:endParaRPr sz="1100" b="1"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7%</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b="1" spc="-5" dirty="0" smtClean="0">
                          <a:solidFill>
                            <a:schemeClr val="tx1"/>
                          </a:solidFill>
                          <a:latin typeface="Carlito"/>
                          <a:cs typeface="Carlito"/>
                        </a:rPr>
                        <a:t>69</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solidFill>
                            <a:schemeClr val="tx1"/>
                          </a:solidFill>
                          <a:latin typeface="Carlito"/>
                          <a:cs typeface="Carlito"/>
                        </a:rPr>
                        <a:t>9</a:t>
                      </a:r>
                      <a:r>
                        <a:rPr lang="en-US" sz="1100" b="1" spc="-5" dirty="0" smtClean="0">
                          <a:solidFill>
                            <a:schemeClr val="tx1"/>
                          </a:solidFill>
                          <a:latin typeface="Carlito"/>
                          <a:cs typeface="Carlito"/>
                        </a:rPr>
                        <a:t>6</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b="1" spc="-5" dirty="0" smtClean="0">
                          <a:solidFill>
                            <a:schemeClr val="tx1"/>
                          </a:solidFill>
                          <a:latin typeface="Carlito"/>
                          <a:cs typeface="Carlito"/>
                        </a:rPr>
                        <a:t>90</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6</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b="1" spc="-5" dirty="0" smtClean="0">
                          <a:solidFill>
                            <a:schemeClr val="tx1"/>
                          </a:solidFill>
                          <a:latin typeface="Carlito"/>
                          <a:cs typeface="Carlito"/>
                        </a:rPr>
                        <a:t>77</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8</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b="1" spc="-5" dirty="0" smtClean="0">
                          <a:solidFill>
                            <a:schemeClr val="tx1"/>
                          </a:solidFill>
                          <a:latin typeface="Carlito"/>
                          <a:cs typeface="Carlito"/>
                        </a:rPr>
                        <a:t>9</a:t>
                      </a:r>
                      <a:r>
                        <a:rPr lang="en-US" sz="1100" b="1" spc="-5" dirty="0" smtClean="0">
                          <a:solidFill>
                            <a:schemeClr val="tx1"/>
                          </a:solidFill>
                          <a:latin typeface="Carlito"/>
                          <a:cs typeface="Carlito"/>
                        </a:rPr>
                        <a:t>2</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bl>
          </a:graphicData>
        </a:graphic>
      </p:graphicFrame>
      <p:sp>
        <p:nvSpPr>
          <p:cNvPr id="3" name="object 3"/>
          <p:cNvSpPr txBox="1">
            <a:spLocks noGrp="1"/>
          </p:cNvSpPr>
          <p:nvPr>
            <p:ph type="title"/>
          </p:nvPr>
        </p:nvSpPr>
        <p:spPr>
          <a:xfrm>
            <a:off x="2548081" y="157480"/>
            <a:ext cx="5681519" cy="635000"/>
          </a:xfrm>
          <a:prstGeom prst="rect">
            <a:avLst/>
          </a:prstGeom>
        </p:spPr>
        <p:txBody>
          <a:bodyPr vert="horz" wrap="square" lIns="0" tIns="12700" rIns="0" bIns="0" rtlCol="0">
            <a:spAutoFit/>
          </a:bodyPr>
          <a:lstStyle/>
          <a:p>
            <a:pPr marL="12700">
              <a:lnSpc>
                <a:spcPct val="100000"/>
              </a:lnSpc>
              <a:spcBef>
                <a:spcPts val="100"/>
              </a:spcBef>
            </a:pPr>
            <a:r>
              <a:rPr sz="4000" spc="-5" dirty="0"/>
              <a:t>Fidelity by</a:t>
            </a:r>
            <a:r>
              <a:rPr sz="4000" spc="-90" dirty="0"/>
              <a:t> </a:t>
            </a:r>
            <a:r>
              <a:rPr sz="4000" spc="-5" dirty="0"/>
              <a:t>Subscale</a:t>
            </a:r>
            <a:endParaRPr sz="4000" dirty="0"/>
          </a:p>
        </p:txBody>
      </p:sp>
      <p:sp>
        <p:nvSpPr>
          <p:cNvPr id="4" name="object 4"/>
          <p:cNvSpPr/>
          <p:nvPr/>
        </p:nvSpPr>
        <p:spPr>
          <a:xfrm>
            <a:off x="173949" y="155745"/>
            <a:ext cx="1536282" cy="674037"/>
          </a:xfrm>
          <a:prstGeom prst="rect">
            <a:avLst/>
          </a:prstGeom>
          <a:blipFill>
            <a:blip r:embed="rId2" cstate="print"/>
            <a:stretch>
              <a:fillRect/>
            </a:stretch>
          </a:blipFill>
        </p:spPr>
        <p:txBody>
          <a:bodyPr wrap="square" lIns="0" tIns="0" rIns="0" bIns="0" rtlCol="0"/>
          <a:lstStyle/>
          <a:p>
            <a:endParaRPr dirty="0"/>
          </a:p>
        </p:txBody>
      </p:sp>
      <p:sp>
        <p:nvSpPr>
          <p:cNvPr id="5"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6"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80</a:t>
            </a:r>
            <a:endParaRPr sz="1800" dirty="0">
              <a:latin typeface="Carlito"/>
              <a:cs typeface="Carlito"/>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659096886"/>
              </p:ext>
            </p:extLst>
          </p:nvPr>
        </p:nvGraphicFramePr>
        <p:xfrm>
          <a:off x="222249" y="908050"/>
          <a:ext cx="8701404" cy="5487579"/>
        </p:xfrm>
        <a:graphic>
          <a:graphicData uri="http://schemas.openxmlformats.org/drawingml/2006/table">
            <a:tbl>
              <a:tblPr firstRow="1" bandRow="1">
                <a:tableStyleId>{2D5ABB26-0587-4C30-8999-92F81FD0307C}</a:tableStyleId>
              </a:tblPr>
              <a:tblGrid>
                <a:gridCol w="1371600"/>
                <a:gridCol w="710564"/>
                <a:gridCol w="733425"/>
                <a:gridCol w="733425"/>
                <a:gridCol w="733425"/>
                <a:gridCol w="733425"/>
                <a:gridCol w="733425"/>
                <a:gridCol w="733425"/>
                <a:gridCol w="733425"/>
                <a:gridCol w="733425"/>
                <a:gridCol w="751840"/>
              </a:tblGrid>
              <a:tr h="326824">
                <a:tc>
                  <a:txBody>
                    <a:bodyPr/>
                    <a:lstStyle/>
                    <a:p>
                      <a:pPr>
                        <a:lnSpc>
                          <a:spcPct val="100000"/>
                        </a:lnSpc>
                      </a:pPr>
                      <a:endParaRPr sz="11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dirty="0">
                          <a:solidFill>
                            <a:srgbClr val="FFFFFF"/>
                          </a:solidFill>
                          <a:latin typeface="Carlito"/>
                          <a:cs typeface="Carlito"/>
                        </a:rPr>
                        <a:t>N</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Total</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KE</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TMA</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algn="ctr">
                        <a:lnSpc>
                          <a:spcPct val="100000"/>
                        </a:lnSpc>
                        <a:spcBef>
                          <a:spcPts val="525"/>
                        </a:spcBef>
                      </a:pPr>
                      <a:r>
                        <a:rPr sz="1200" b="1" spc="-5" dirty="0">
                          <a:solidFill>
                            <a:srgbClr val="FFFFFF"/>
                          </a:solidFill>
                          <a:latin typeface="Carlito"/>
                          <a:cs typeface="Carlito"/>
                        </a:rPr>
                        <a:t>ET</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R="240029" algn="r">
                        <a:lnSpc>
                          <a:spcPct val="100000"/>
                        </a:lnSpc>
                        <a:spcBef>
                          <a:spcPts val="525"/>
                        </a:spcBef>
                      </a:pPr>
                      <a:r>
                        <a:rPr sz="1200" b="1" spc="-5" dirty="0">
                          <a:solidFill>
                            <a:srgbClr val="FFFFFF"/>
                          </a:solidFill>
                          <a:latin typeface="Carlito"/>
                          <a:cs typeface="Carlito"/>
                        </a:rPr>
                        <a:t>DSF</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33045">
                        <a:lnSpc>
                          <a:spcPct val="100000"/>
                        </a:lnSpc>
                        <a:spcBef>
                          <a:spcPts val="525"/>
                        </a:spcBef>
                      </a:pPr>
                      <a:r>
                        <a:rPr sz="1200" b="1" spc="-5" dirty="0">
                          <a:solidFill>
                            <a:srgbClr val="FFFFFF"/>
                          </a:solidFill>
                          <a:latin typeface="Carlito"/>
                          <a:cs typeface="Carlito"/>
                        </a:rPr>
                        <a:t>BPN</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40029">
                        <a:lnSpc>
                          <a:spcPct val="100000"/>
                        </a:lnSpc>
                        <a:spcBef>
                          <a:spcPts val="525"/>
                        </a:spcBef>
                      </a:pPr>
                      <a:r>
                        <a:rPr sz="1200" b="1" spc="-5" dirty="0">
                          <a:solidFill>
                            <a:srgbClr val="FFFFFF"/>
                          </a:solidFill>
                          <a:latin typeface="Carlito"/>
                          <a:cs typeface="Carlito"/>
                        </a:rPr>
                        <a:t>NCS</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L="231775">
                        <a:lnSpc>
                          <a:spcPct val="100000"/>
                        </a:lnSpc>
                        <a:spcBef>
                          <a:spcPts val="525"/>
                        </a:spcBef>
                      </a:pPr>
                      <a:r>
                        <a:rPr sz="1200" b="1" spc="-5" dirty="0">
                          <a:solidFill>
                            <a:srgbClr val="FFFFFF"/>
                          </a:solidFill>
                          <a:latin typeface="Carlito"/>
                          <a:cs typeface="Carlito"/>
                        </a:rPr>
                        <a:t>OBP</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c>
                  <a:txBody>
                    <a:bodyPr/>
                    <a:lstStyle/>
                    <a:p>
                      <a:pPr marR="12065" algn="ctr">
                        <a:lnSpc>
                          <a:spcPct val="100000"/>
                        </a:lnSpc>
                        <a:spcBef>
                          <a:spcPts val="525"/>
                        </a:spcBef>
                      </a:pPr>
                      <a:r>
                        <a:rPr sz="1200" b="1" spc="-5" dirty="0">
                          <a:solidFill>
                            <a:srgbClr val="FFFFFF"/>
                          </a:solidFill>
                          <a:latin typeface="Carlito"/>
                          <a:cs typeface="Carlito"/>
                        </a:rPr>
                        <a:t>SF</a:t>
                      </a:r>
                      <a:endParaRPr sz="1200" dirty="0">
                        <a:latin typeface="Carlito"/>
                        <a:cs typeface="Carlito"/>
                      </a:endParaRPr>
                    </a:p>
                  </a:txBody>
                  <a:tcPr marL="0" marR="0" marT="666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6AF57"/>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Dimock</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6</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96%</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Lowell</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30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7</a:t>
                      </a:r>
                      <a:r>
                        <a:rPr lang="en-US" sz="1100" spc="-5" dirty="0" smtClean="0">
                          <a:latin typeface="Carlito"/>
                          <a:cs typeface="Carlito"/>
                        </a:rPr>
                        <a:t>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58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Harbor</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17</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8</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Arlington</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15</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79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66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1">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Pittsfield</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19</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Hyde</a:t>
                      </a:r>
                      <a:r>
                        <a:rPr sz="1100" spc="-10" dirty="0">
                          <a:latin typeface="Carlito"/>
                          <a:cs typeface="Carlito"/>
                        </a:rPr>
                        <a:t> </a:t>
                      </a:r>
                      <a:r>
                        <a:rPr sz="1100" spc="-5" dirty="0">
                          <a:latin typeface="Carlito"/>
                          <a:cs typeface="Carlito"/>
                        </a:rPr>
                        <a:t>Park</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11</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73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50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51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50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RVW</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12</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92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Park</a:t>
                      </a:r>
                      <a:r>
                        <a:rPr sz="1100" spc="-10" dirty="0">
                          <a:latin typeface="Carlito"/>
                          <a:cs typeface="Carlito"/>
                        </a:rPr>
                        <a:t> </a:t>
                      </a:r>
                      <a:r>
                        <a:rPr sz="1100" spc="-5" dirty="0">
                          <a:latin typeface="Carlito"/>
                          <a:cs typeface="Carlito"/>
                        </a:rPr>
                        <a:t>Street</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10</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7</a:t>
                      </a:r>
                      <a:r>
                        <a:rPr lang="en-US" sz="1100" spc="-5" dirty="0" smtClean="0">
                          <a:solidFill>
                            <a:schemeClr val="tx1"/>
                          </a:solidFill>
                          <a:latin typeface="Carlito"/>
                          <a:cs typeface="Carlito"/>
                        </a:rPr>
                        <a:t>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Framingham</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36</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5</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67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dirty="0">
                          <a:latin typeface="Carlito"/>
                          <a:cs typeface="Carlito"/>
                        </a:rPr>
                        <a:t>S</a:t>
                      </a:r>
                      <a:r>
                        <a:rPr sz="1100" spc="-10" dirty="0">
                          <a:latin typeface="Carlito"/>
                          <a:cs typeface="Carlito"/>
                        </a:rPr>
                        <a:t> </a:t>
                      </a:r>
                      <a:r>
                        <a:rPr sz="1100" spc="-5" dirty="0">
                          <a:latin typeface="Carlito"/>
                          <a:cs typeface="Carlito"/>
                        </a:rPr>
                        <a:t>Central</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23</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3</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Springfield</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15</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67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Brockton</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18</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84</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90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76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Holyoke</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26</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82</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83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New</a:t>
                      </a:r>
                      <a:r>
                        <a:rPr sz="1100" spc="-10" dirty="0">
                          <a:latin typeface="Carlito"/>
                          <a:cs typeface="Carlito"/>
                        </a:rPr>
                        <a:t> </a:t>
                      </a:r>
                      <a:r>
                        <a:rPr sz="1100" spc="-5" dirty="0">
                          <a:latin typeface="Carlito"/>
                          <a:cs typeface="Carlito"/>
                        </a:rPr>
                        <a:t>Bedford</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23</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89</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6</a:t>
                      </a:r>
                      <a:r>
                        <a:rPr lang="en-US" sz="1100" spc="-5" dirty="0" smtClean="0">
                          <a:solidFill>
                            <a:schemeClr val="tx1"/>
                          </a:solidFill>
                          <a:latin typeface="Carlito"/>
                          <a:cs typeface="Carlito"/>
                        </a:rPr>
                        <a:t>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8</a:t>
                      </a:r>
                      <a:r>
                        <a:rPr lang="en-US" sz="1100" spc="-5" dirty="0" smtClean="0">
                          <a:solidFill>
                            <a:schemeClr val="tx1"/>
                          </a:solidFill>
                          <a:latin typeface="Carlito"/>
                          <a:cs typeface="Carlito"/>
                        </a:rPr>
                        <a:t>4</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100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marL="243204" marR="12065">
                        <a:lnSpc>
                          <a:spcPct val="100000"/>
                        </a:lnSpc>
                        <a:spcBef>
                          <a:spcPts val="509"/>
                        </a:spcBef>
                      </a:pPr>
                      <a:r>
                        <a:rPr lang="en-US" sz="1100" spc="-5" dirty="0" smtClean="0">
                          <a:solidFill>
                            <a:schemeClr val="tx1"/>
                          </a:solidFill>
                          <a:latin typeface="Carlito"/>
                          <a:cs typeface="Carlito"/>
                        </a:rPr>
                        <a:t>98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Lawrence</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22</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latin typeface="Carlito"/>
                          <a:cs typeface="Carlito"/>
                        </a:rPr>
                        <a:t>81</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79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65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spc="-5" dirty="0" smtClean="0">
                          <a:solidFill>
                            <a:schemeClr val="tx1"/>
                          </a:solidFill>
                          <a:latin typeface="Carlito"/>
                          <a:cs typeface="Carlito"/>
                        </a:rPr>
                        <a:t>95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77</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60</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spc="-5" dirty="0" smtClean="0">
                          <a:solidFill>
                            <a:schemeClr val="tx1"/>
                          </a:solidFill>
                          <a:latin typeface="Carlito"/>
                          <a:cs typeface="Carlito"/>
                        </a:rPr>
                        <a:t>86</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5</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r h="303574">
                <a:tc>
                  <a:txBody>
                    <a:bodyPr/>
                    <a:lstStyle/>
                    <a:p>
                      <a:pPr>
                        <a:lnSpc>
                          <a:spcPct val="100000"/>
                        </a:lnSpc>
                        <a:spcBef>
                          <a:spcPts val="15"/>
                        </a:spcBef>
                      </a:pPr>
                      <a:endParaRPr sz="850" dirty="0">
                        <a:latin typeface="Times New Roman"/>
                        <a:cs typeface="Times New Roman"/>
                      </a:endParaRPr>
                    </a:p>
                    <a:p>
                      <a:pPr marL="8890">
                        <a:lnSpc>
                          <a:spcPts val="1295"/>
                        </a:lnSpc>
                      </a:pPr>
                      <a:r>
                        <a:rPr sz="1100" spc="-5" dirty="0">
                          <a:latin typeface="Carlito"/>
                          <a:cs typeface="Carlito"/>
                        </a:rPr>
                        <a:t>Lynn</a:t>
                      </a:r>
                      <a:endParaRPr sz="1100" dirty="0">
                        <a:latin typeface="Carlito"/>
                        <a:cs typeface="Carlito"/>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F2E8"/>
                    </a:solidFill>
                  </a:tcPr>
                </a:tc>
                <a:tc>
                  <a:txBody>
                    <a:bodyPr/>
                    <a:lstStyle/>
                    <a:p>
                      <a:pPr algn="ctr">
                        <a:lnSpc>
                          <a:spcPct val="100000"/>
                        </a:lnSpc>
                        <a:spcBef>
                          <a:spcPts val="509"/>
                        </a:spcBef>
                      </a:pPr>
                      <a:r>
                        <a:rPr lang="en-US" sz="1100" spc="-5" dirty="0" smtClean="0">
                          <a:latin typeface="Carlito"/>
                          <a:cs typeface="Carlito"/>
                        </a:rPr>
                        <a:t>21</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algn="ctr">
                        <a:lnSpc>
                          <a:spcPct val="100000"/>
                        </a:lnSpc>
                        <a:spcBef>
                          <a:spcPts val="509"/>
                        </a:spcBef>
                      </a:pPr>
                      <a:r>
                        <a:rPr sz="1100" spc="-5" dirty="0" smtClean="0">
                          <a:latin typeface="Carlito"/>
                          <a:cs typeface="Carlito"/>
                        </a:rPr>
                        <a:t>8</a:t>
                      </a:r>
                      <a:r>
                        <a:rPr lang="en-US" sz="1100" spc="-5" dirty="0" smtClean="0">
                          <a:latin typeface="Carlito"/>
                          <a:cs typeface="Carlito"/>
                        </a:rPr>
                        <a:t>7</a:t>
                      </a:r>
                      <a:r>
                        <a:rPr sz="1100" spc="-5" dirty="0" smtClean="0">
                          <a:latin typeface="Carlito"/>
                          <a:cs typeface="Carlito"/>
                        </a:rPr>
                        <a:t>%</a:t>
                      </a:r>
                      <a:endParaRPr sz="1100"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88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73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algn="ctr">
                        <a:lnSpc>
                          <a:spcPct val="100000"/>
                        </a:lnSpc>
                        <a:spcBef>
                          <a:spcPts val="509"/>
                        </a:spcBef>
                      </a:pPr>
                      <a:r>
                        <a:rPr lang="en-US" sz="1100" spc="-5" dirty="0" smtClean="0">
                          <a:solidFill>
                            <a:schemeClr val="tx1"/>
                          </a:solidFill>
                          <a:latin typeface="Carlito"/>
                          <a:cs typeface="Carlito"/>
                        </a:rPr>
                        <a:t>99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R="241300" algn="r">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3</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89</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68</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L="243204">
                        <a:lnSpc>
                          <a:spcPct val="100000"/>
                        </a:lnSpc>
                        <a:spcBef>
                          <a:spcPts val="509"/>
                        </a:spcBef>
                      </a:pPr>
                      <a:r>
                        <a:rPr lang="en-US" sz="1100" spc="-5" dirty="0" smtClean="0">
                          <a:solidFill>
                            <a:schemeClr val="tx1"/>
                          </a:solidFill>
                          <a:latin typeface="Carlito"/>
                          <a:cs typeface="Carlito"/>
                        </a:rPr>
                        <a:t>92</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c>
                  <a:txBody>
                    <a:bodyPr/>
                    <a:lstStyle/>
                    <a:p>
                      <a:pPr marL="243204" marR="12065">
                        <a:lnSpc>
                          <a:spcPct val="100000"/>
                        </a:lnSpc>
                        <a:spcBef>
                          <a:spcPts val="509"/>
                        </a:spcBef>
                      </a:pPr>
                      <a:r>
                        <a:rPr sz="1100" spc="-5" dirty="0" smtClean="0">
                          <a:solidFill>
                            <a:schemeClr val="tx1"/>
                          </a:solidFill>
                          <a:latin typeface="Carlito"/>
                          <a:cs typeface="Carlito"/>
                        </a:rPr>
                        <a:t>9</a:t>
                      </a:r>
                      <a:r>
                        <a:rPr lang="en-US" sz="1100" spc="-5" dirty="0" smtClean="0">
                          <a:solidFill>
                            <a:schemeClr val="tx1"/>
                          </a:solidFill>
                          <a:latin typeface="Carlito"/>
                          <a:cs typeface="Carlito"/>
                        </a:rPr>
                        <a:t>1</a:t>
                      </a:r>
                      <a:r>
                        <a:rPr sz="1100" spc="-5" dirty="0" smtClean="0">
                          <a:solidFill>
                            <a:schemeClr val="tx1"/>
                          </a:solidFill>
                          <a:latin typeface="Carlito"/>
                          <a:cs typeface="Carlito"/>
                        </a:rPr>
                        <a:t>%</a:t>
                      </a:r>
                      <a:endParaRPr sz="1100"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6F2E8"/>
                    </a:solidFill>
                  </a:tcPr>
                </a:tc>
              </a:tr>
              <a:tr h="303574">
                <a:tc>
                  <a:txBody>
                    <a:bodyPr/>
                    <a:lstStyle/>
                    <a:p>
                      <a:pPr marL="85090">
                        <a:lnSpc>
                          <a:spcPct val="100000"/>
                        </a:lnSpc>
                        <a:spcBef>
                          <a:spcPts val="315"/>
                        </a:spcBef>
                      </a:pPr>
                      <a:r>
                        <a:rPr sz="1400" b="1" spc="-5" dirty="0">
                          <a:latin typeface="Carlito"/>
                          <a:cs typeface="Carlito"/>
                        </a:rPr>
                        <a:t>ALL</a:t>
                      </a:r>
                      <a:endParaRPr sz="1400" dirty="0">
                        <a:latin typeface="Carlito"/>
                        <a:cs typeface="Carlito"/>
                      </a:endParaRPr>
                    </a:p>
                  </a:txBody>
                  <a:tcPr marL="0" marR="0" marT="40005"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b="1" dirty="0" smtClean="0">
                          <a:latin typeface="Carlito"/>
                          <a:cs typeface="Carlito"/>
                        </a:rPr>
                        <a:t>647</a:t>
                      </a:r>
                      <a:endParaRPr sz="1100" b="1"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latin typeface="Carlito"/>
                          <a:cs typeface="Carlito"/>
                        </a:rPr>
                        <a:t>8</a:t>
                      </a:r>
                      <a:r>
                        <a:rPr lang="en-US" sz="1100" b="1" spc="-5" dirty="0" smtClean="0">
                          <a:latin typeface="Carlito"/>
                          <a:cs typeface="Carlito"/>
                        </a:rPr>
                        <a:t>5</a:t>
                      </a:r>
                      <a:r>
                        <a:rPr sz="1100" b="1" spc="-5" dirty="0" smtClean="0">
                          <a:latin typeface="Carlito"/>
                          <a:cs typeface="Carlito"/>
                        </a:rPr>
                        <a:t>%</a:t>
                      </a:r>
                      <a:endParaRPr sz="1100" b="1" dirty="0">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7%</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lang="en-US" sz="1100" b="1" spc="-5" dirty="0" smtClean="0">
                          <a:solidFill>
                            <a:schemeClr val="tx1"/>
                          </a:solidFill>
                          <a:latin typeface="Carlito"/>
                          <a:cs typeface="Carlito"/>
                        </a:rPr>
                        <a:t>69</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algn="ctr">
                        <a:lnSpc>
                          <a:spcPct val="100000"/>
                        </a:lnSpc>
                        <a:spcBef>
                          <a:spcPts val="509"/>
                        </a:spcBef>
                      </a:pPr>
                      <a:r>
                        <a:rPr sz="1100" b="1" spc="-5" dirty="0" smtClean="0">
                          <a:solidFill>
                            <a:schemeClr val="tx1"/>
                          </a:solidFill>
                          <a:latin typeface="Carlito"/>
                          <a:cs typeface="Carlito"/>
                        </a:rPr>
                        <a:t>9</a:t>
                      </a:r>
                      <a:r>
                        <a:rPr lang="en-US" sz="1100" b="1" spc="-5" dirty="0" smtClean="0">
                          <a:solidFill>
                            <a:schemeClr val="tx1"/>
                          </a:solidFill>
                          <a:latin typeface="Carlito"/>
                          <a:cs typeface="Carlito"/>
                        </a:rPr>
                        <a:t>6</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R="241300" algn="r">
                        <a:lnSpc>
                          <a:spcPct val="100000"/>
                        </a:lnSpc>
                        <a:spcBef>
                          <a:spcPts val="509"/>
                        </a:spcBef>
                      </a:pPr>
                      <a:r>
                        <a:rPr lang="en-US" sz="1100" b="1" spc="-5" dirty="0" smtClean="0">
                          <a:solidFill>
                            <a:schemeClr val="tx1"/>
                          </a:solidFill>
                          <a:latin typeface="Carlito"/>
                          <a:cs typeface="Carlito"/>
                        </a:rPr>
                        <a:t>90</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6</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lang="en-US" sz="1100" b="1" spc="-5" dirty="0" smtClean="0">
                          <a:solidFill>
                            <a:schemeClr val="tx1"/>
                          </a:solidFill>
                          <a:latin typeface="Carlito"/>
                          <a:cs typeface="Carlito"/>
                        </a:rPr>
                        <a:t>77</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a:lnSpc>
                          <a:spcPct val="100000"/>
                        </a:lnSpc>
                        <a:spcBef>
                          <a:spcPts val="509"/>
                        </a:spcBef>
                      </a:pPr>
                      <a:r>
                        <a:rPr sz="1100" b="1" spc="-5" dirty="0" smtClean="0">
                          <a:solidFill>
                            <a:schemeClr val="tx1"/>
                          </a:solidFill>
                          <a:latin typeface="Carlito"/>
                          <a:cs typeface="Carlito"/>
                        </a:rPr>
                        <a:t>8</a:t>
                      </a:r>
                      <a:r>
                        <a:rPr lang="en-US" sz="1100" b="1" spc="-5" dirty="0" smtClean="0">
                          <a:solidFill>
                            <a:schemeClr val="tx1"/>
                          </a:solidFill>
                          <a:latin typeface="Carlito"/>
                          <a:cs typeface="Carlito"/>
                        </a:rPr>
                        <a:t>8</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c>
                  <a:txBody>
                    <a:bodyPr/>
                    <a:lstStyle/>
                    <a:p>
                      <a:pPr marL="243204" marR="12065">
                        <a:lnSpc>
                          <a:spcPct val="100000"/>
                        </a:lnSpc>
                        <a:spcBef>
                          <a:spcPts val="509"/>
                        </a:spcBef>
                      </a:pPr>
                      <a:r>
                        <a:rPr sz="1100" b="1" spc="-5" dirty="0" smtClean="0">
                          <a:solidFill>
                            <a:schemeClr val="tx1"/>
                          </a:solidFill>
                          <a:latin typeface="Carlito"/>
                          <a:cs typeface="Carlito"/>
                        </a:rPr>
                        <a:t>9</a:t>
                      </a:r>
                      <a:r>
                        <a:rPr lang="en-US" sz="1100" b="1" spc="-5" dirty="0" smtClean="0">
                          <a:solidFill>
                            <a:schemeClr val="tx1"/>
                          </a:solidFill>
                          <a:latin typeface="Carlito"/>
                          <a:cs typeface="Carlito"/>
                        </a:rPr>
                        <a:t>2</a:t>
                      </a:r>
                      <a:r>
                        <a:rPr sz="1100" b="1" spc="-5" dirty="0" smtClean="0">
                          <a:solidFill>
                            <a:schemeClr val="tx1"/>
                          </a:solidFill>
                          <a:latin typeface="Carlito"/>
                          <a:cs typeface="Carlito"/>
                        </a:rPr>
                        <a:t>%</a:t>
                      </a:r>
                      <a:endParaRPr sz="1100" b="1" dirty="0">
                        <a:solidFill>
                          <a:schemeClr val="tx1"/>
                        </a:solidFill>
                        <a:latin typeface="Carlito"/>
                        <a:cs typeface="Carlito"/>
                      </a:endParaRPr>
                    </a:p>
                  </a:txBody>
                  <a:tcPr marL="0" marR="0" marT="6476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FE2CF"/>
                    </a:solidFill>
                  </a:tcPr>
                </a:tc>
              </a:tr>
            </a:tbl>
          </a:graphicData>
        </a:graphic>
      </p:graphicFrame>
      <p:sp>
        <p:nvSpPr>
          <p:cNvPr id="3" name="object 3"/>
          <p:cNvSpPr txBox="1">
            <a:spLocks noGrp="1"/>
          </p:cNvSpPr>
          <p:nvPr>
            <p:ph type="title"/>
          </p:nvPr>
        </p:nvSpPr>
        <p:spPr>
          <a:xfrm>
            <a:off x="2548081" y="157480"/>
            <a:ext cx="5681519" cy="635000"/>
          </a:xfrm>
          <a:prstGeom prst="rect">
            <a:avLst/>
          </a:prstGeom>
        </p:spPr>
        <p:txBody>
          <a:bodyPr vert="horz" wrap="square" lIns="0" tIns="12700" rIns="0" bIns="0" rtlCol="0">
            <a:spAutoFit/>
          </a:bodyPr>
          <a:lstStyle/>
          <a:p>
            <a:pPr marL="12700">
              <a:lnSpc>
                <a:spcPct val="100000"/>
              </a:lnSpc>
              <a:spcBef>
                <a:spcPts val="100"/>
              </a:spcBef>
            </a:pPr>
            <a:r>
              <a:rPr sz="4000" spc="-5" dirty="0"/>
              <a:t>Fidelity by</a:t>
            </a:r>
            <a:r>
              <a:rPr sz="4000" spc="-90" dirty="0"/>
              <a:t> </a:t>
            </a:r>
            <a:r>
              <a:rPr sz="4000" spc="-5" dirty="0"/>
              <a:t>Subscale</a:t>
            </a:r>
            <a:endParaRPr sz="4000" dirty="0"/>
          </a:p>
        </p:txBody>
      </p:sp>
      <p:sp>
        <p:nvSpPr>
          <p:cNvPr id="4" name="object 4"/>
          <p:cNvSpPr/>
          <p:nvPr/>
        </p:nvSpPr>
        <p:spPr>
          <a:xfrm>
            <a:off x="173949" y="155745"/>
            <a:ext cx="1536282" cy="674037"/>
          </a:xfrm>
          <a:prstGeom prst="rect">
            <a:avLst/>
          </a:prstGeom>
          <a:blipFill>
            <a:blip r:embed="rId2" cstate="print"/>
            <a:stretch>
              <a:fillRect/>
            </a:stretch>
          </a:blipFill>
        </p:spPr>
        <p:txBody>
          <a:bodyPr wrap="square" lIns="0" tIns="0" rIns="0" bIns="0" rtlCol="0"/>
          <a:lstStyle/>
          <a:p>
            <a:endParaRPr dirty="0"/>
          </a:p>
        </p:txBody>
      </p:sp>
      <p:sp>
        <p:nvSpPr>
          <p:cNvPr id="5" name="object 2"/>
          <p:cNvSpPr/>
          <p:nvPr/>
        </p:nvSpPr>
        <p:spPr>
          <a:xfrm>
            <a:off x="0" y="665289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6" name="object 7"/>
          <p:cNvSpPr txBox="1"/>
          <p:nvPr/>
        </p:nvSpPr>
        <p:spPr>
          <a:xfrm>
            <a:off x="8610600" y="6652896"/>
            <a:ext cx="4825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81</a:t>
            </a:r>
            <a:endParaRPr sz="1800" dirty="0">
              <a:latin typeface="Carlito"/>
              <a:cs typeface="Carlito"/>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txBox="1"/>
          <p:nvPr/>
        </p:nvSpPr>
        <p:spPr>
          <a:xfrm>
            <a:off x="1444622" y="2248213"/>
            <a:ext cx="4651378" cy="635000"/>
          </a:xfrm>
          <a:prstGeom prst="rect">
            <a:avLst/>
          </a:prstGeom>
        </p:spPr>
        <p:txBody>
          <a:bodyPr vert="horz" wrap="square" lIns="0" tIns="12700" rIns="0" bIns="0" rtlCol="0">
            <a:spAutoFit/>
          </a:bodyPr>
          <a:lstStyle/>
          <a:p>
            <a:pPr marL="12700">
              <a:lnSpc>
                <a:spcPct val="100000"/>
              </a:lnSpc>
              <a:spcBef>
                <a:spcPts val="100"/>
              </a:spcBef>
            </a:pPr>
            <a:r>
              <a:rPr sz="4000" b="1" spc="-10" dirty="0">
                <a:solidFill>
                  <a:srgbClr val="59595B"/>
                </a:solidFill>
                <a:latin typeface="Carlito"/>
                <a:cs typeface="Carlito"/>
              </a:rPr>
              <a:t>APPENDIX</a:t>
            </a:r>
            <a:r>
              <a:rPr sz="4000" b="1" spc="-90" dirty="0">
                <a:solidFill>
                  <a:srgbClr val="59595B"/>
                </a:solidFill>
                <a:latin typeface="Carlito"/>
                <a:cs typeface="Carlito"/>
              </a:rPr>
              <a:t> </a:t>
            </a:r>
            <a:r>
              <a:rPr lang="en-US" sz="4000" b="1" dirty="0">
                <a:solidFill>
                  <a:srgbClr val="59595B"/>
                </a:solidFill>
                <a:latin typeface="Carlito"/>
                <a:cs typeface="Carlito"/>
              </a:rPr>
              <a:t>B</a:t>
            </a:r>
            <a:endParaRPr sz="4000" dirty="0">
              <a:latin typeface="Carlito"/>
              <a:cs typeface="Carlito"/>
            </a:endParaRPr>
          </a:p>
        </p:txBody>
      </p:sp>
      <p:sp>
        <p:nvSpPr>
          <p:cNvPr id="7" name="object 7"/>
          <p:cNvSpPr txBox="1"/>
          <p:nvPr/>
        </p:nvSpPr>
        <p:spPr>
          <a:xfrm>
            <a:off x="8610601" y="6656024"/>
            <a:ext cx="330182"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82</a:t>
            </a:r>
            <a:endParaRPr sz="1800" dirty="0">
              <a:latin typeface="Carlito"/>
              <a:cs typeface="Carlito"/>
            </a:endParaRPr>
          </a:p>
        </p:txBody>
      </p:sp>
      <p:sp>
        <p:nvSpPr>
          <p:cNvPr id="5" name="object 5"/>
          <p:cNvSpPr txBox="1"/>
          <p:nvPr/>
        </p:nvSpPr>
        <p:spPr>
          <a:xfrm>
            <a:off x="1444622" y="2985002"/>
            <a:ext cx="2822578"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Carlito"/>
                <a:cs typeface="Carlito"/>
              </a:rPr>
              <a:t>Z-Scores</a:t>
            </a:r>
            <a:endParaRPr sz="2400" dirty="0">
              <a:latin typeface="Carlito"/>
              <a:cs typeface="Carlito"/>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3" name="object 3"/>
          <p:cNvSpPr/>
          <p:nvPr/>
        </p:nvSpPr>
        <p:spPr>
          <a:xfrm>
            <a:off x="0" y="922280"/>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5" name="object 5"/>
          <p:cNvSpPr txBox="1">
            <a:spLocks noGrp="1"/>
          </p:cNvSpPr>
          <p:nvPr>
            <p:ph type="title"/>
          </p:nvPr>
        </p:nvSpPr>
        <p:spPr>
          <a:xfrm>
            <a:off x="1524000" y="133729"/>
            <a:ext cx="6652515" cy="566822"/>
          </a:xfrm>
          <a:prstGeom prst="rect">
            <a:avLst/>
          </a:prstGeom>
        </p:spPr>
        <p:txBody>
          <a:bodyPr vert="horz" wrap="square" lIns="0" tIns="12700" rIns="0" bIns="0" rtlCol="0">
            <a:spAutoFit/>
          </a:bodyPr>
          <a:lstStyle/>
          <a:p>
            <a:pPr marL="12700">
              <a:lnSpc>
                <a:spcPct val="100000"/>
              </a:lnSpc>
              <a:spcBef>
                <a:spcPts val="100"/>
              </a:spcBef>
            </a:pPr>
            <a:r>
              <a:rPr spc="-10" dirty="0"/>
              <a:t>WFI-EZ </a:t>
            </a:r>
            <a:r>
              <a:rPr dirty="0"/>
              <a:t>&amp; </a:t>
            </a:r>
            <a:r>
              <a:rPr spc="-5" dirty="0"/>
              <a:t>TOM </a:t>
            </a:r>
            <a:r>
              <a:rPr spc="-10" dirty="0"/>
              <a:t>2.0</a:t>
            </a:r>
            <a:r>
              <a:rPr spc="-90" dirty="0"/>
              <a:t> </a:t>
            </a:r>
            <a:r>
              <a:rPr spc="-5" dirty="0"/>
              <a:t>Z-Scores</a:t>
            </a:r>
            <a:endParaRPr dirty="0"/>
          </a:p>
        </p:txBody>
      </p:sp>
      <p:sp>
        <p:nvSpPr>
          <p:cNvPr id="6" name="object 6"/>
          <p:cNvSpPr/>
          <p:nvPr/>
        </p:nvSpPr>
        <p:spPr>
          <a:xfrm>
            <a:off x="1366847" y="1523996"/>
            <a:ext cx="6410325" cy="0"/>
          </a:xfrm>
          <a:custGeom>
            <a:avLst/>
            <a:gdLst/>
            <a:ahLst/>
            <a:cxnLst/>
            <a:rect l="l" t="t" r="r" b="b"/>
            <a:pathLst>
              <a:path w="6410325">
                <a:moveTo>
                  <a:pt x="0" y="0"/>
                </a:moveTo>
                <a:lnTo>
                  <a:pt x="6410287" y="0"/>
                </a:lnTo>
              </a:path>
            </a:pathLst>
          </a:custGeom>
          <a:ln w="12699">
            <a:solidFill>
              <a:srgbClr val="FFFFFF"/>
            </a:solidFill>
          </a:ln>
        </p:spPr>
        <p:txBody>
          <a:bodyPr wrap="square" lIns="0" tIns="0" rIns="0" bIns="0" rtlCol="0"/>
          <a:lstStyle/>
          <a:p>
            <a:endParaRPr dirty="0"/>
          </a:p>
        </p:txBody>
      </p:sp>
      <p:sp>
        <p:nvSpPr>
          <p:cNvPr id="7" name="object 7"/>
          <p:cNvSpPr/>
          <p:nvPr/>
        </p:nvSpPr>
        <p:spPr>
          <a:xfrm>
            <a:off x="1366847" y="6492037"/>
            <a:ext cx="6410325" cy="0"/>
          </a:xfrm>
          <a:custGeom>
            <a:avLst/>
            <a:gdLst/>
            <a:ahLst/>
            <a:cxnLst/>
            <a:rect l="l" t="t" r="r" b="b"/>
            <a:pathLst>
              <a:path w="6410325">
                <a:moveTo>
                  <a:pt x="0" y="0"/>
                </a:moveTo>
                <a:lnTo>
                  <a:pt x="6410287" y="0"/>
                </a:lnTo>
              </a:path>
            </a:pathLst>
          </a:custGeom>
          <a:ln w="12699">
            <a:solidFill>
              <a:srgbClr val="FFFFFF"/>
            </a:solidFill>
          </a:ln>
        </p:spPr>
        <p:txBody>
          <a:bodyPr wrap="square" lIns="0" tIns="0" rIns="0" bIns="0" rtlCol="0"/>
          <a:lstStyle/>
          <a:p>
            <a:endParaRPr dirty="0"/>
          </a:p>
        </p:txBody>
      </p:sp>
      <p:graphicFrame>
        <p:nvGraphicFramePr>
          <p:cNvPr id="8" name="object 8"/>
          <p:cNvGraphicFramePr>
            <a:graphicFrameLocks noGrp="1"/>
          </p:cNvGraphicFramePr>
          <p:nvPr>
            <p:extLst>
              <p:ext uri="{D42A27DB-BD31-4B8C-83A1-F6EECF244321}">
                <p14:modId xmlns:p14="http://schemas.microsoft.com/office/powerpoint/2010/main" val="915899383"/>
              </p:ext>
            </p:extLst>
          </p:nvPr>
        </p:nvGraphicFramePr>
        <p:xfrm>
          <a:off x="1386582" y="1620129"/>
          <a:ext cx="6559553" cy="5002957"/>
        </p:xfrm>
        <a:graphic>
          <a:graphicData uri="http://schemas.openxmlformats.org/drawingml/2006/table">
            <a:tbl>
              <a:tblPr firstRow="1" bandRow="1">
                <a:tableStyleId>{2D5ABB26-0587-4C30-8999-92F81FD0307C}</a:tableStyleId>
              </a:tblPr>
              <a:tblGrid>
                <a:gridCol w="2420787"/>
                <a:gridCol w="2108428"/>
                <a:gridCol w="2030338"/>
              </a:tblGrid>
              <a:tr h="354973">
                <a:tc>
                  <a:txBody>
                    <a:bodyPr/>
                    <a:lstStyle/>
                    <a:p>
                      <a:pPr algn="ctr">
                        <a:lnSpc>
                          <a:spcPct val="100000"/>
                        </a:lnSpc>
                        <a:spcBef>
                          <a:spcPts val="515"/>
                        </a:spcBef>
                      </a:pPr>
                      <a:r>
                        <a:rPr sz="1500" b="1" spc="-5" dirty="0">
                          <a:solidFill>
                            <a:srgbClr val="FFFFFF"/>
                          </a:solidFill>
                          <a:latin typeface="Carlito"/>
                          <a:cs typeface="Carlito"/>
                        </a:rPr>
                        <a:t>CSA</a:t>
                      </a:r>
                      <a:endParaRPr sz="1500" dirty="0">
                        <a:latin typeface="Carlito"/>
                        <a:cs typeface="Carlito"/>
                      </a:endParaRPr>
                    </a:p>
                  </a:txBody>
                  <a:tcPr marL="0" marR="0" marT="65404" marB="0">
                    <a:lnL w="12700">
                      <a:solidFill>
                        <a:srgbClr val="FFFFFF"/>
                      </a:solidFill>
                      <a:prstDash val="solid"/>
                    </a:lnL>
                    <a:lnR w="12700">
                      <a:solidFill>
                        <a:srgbClr val="FFFFFF"/>
                      </a:solidFill>
                      <a:prstDash val="solid"/>
                    </a:lnR>
                    <a:lnB w="38100">
                      <a:solidFill>
                        <a:srgbClr val="FFFFFF"/>
                      </a:solidFill>
                      <a:prstDash val="solid"/>
                    </a:lnB>
                    <a:solidFill>
                      <a:srgbClr val="3A2154"/>
                    </a:solidFill>
                  </a:tcPr>
                </a:tc>
                <a:tc>
                  <a:txBody>
                    <a:bodyPr/>
                    <a:lstStyle/>
                    <a:p>
                      <a:pPr marL="399415">
                        <a:lnSpc>
                          <a:spcPct val="100000"/>
                        </a:lnSpc>
                        <a:spcBef>
                          <a:spcPts val="515"/>
                        </a:spcBef>
                      </a:pPr>
                      <a:r>
                        <a:rPr sz="1500" b="1" spc="-5" dirty="0">
                          <a:solidFill>
                            <a:srgbClr val="FFFFFF"/>
                          </a:solidFill>
                          <a:latin typeface="Carlito"/>
                          <a:cs typeface="Carlito"/>
                        </a:rPr>
                        <a:t>WFI-EZ</a:t>
                      </a:r>
                      <a:r>
                        <a:rPr sz="1500" b="1" spc="-15" dirty="0">
                          <a:solidFill>
                            <a:srgbClr val="FFFFFF"/>
                          </a:solidFill>
                          <a:latin typeface="Carlito"/>
                          <a:cs typeface="Carlito"/>
                        </a:rPr>
                        <a:t> </a:t>
                      </a:r>
                      <a:r>
                        <a:rPr sz="1500" b="1" dirty="0">
                          <a:solidFill>
                            <a:srgbClr val="FFFFFF"/>
                          </a:solidFill>
                          <a:latin typeface="Carlito"/>
                          <a:cs typeface="Carlito"/>
                        </a:rPr>
                        <a:t>Z-Scores</a:t>
                      </a:r>
                      <a:endParaRPr sz="1500" dirty="0">
                        <a:latin typeface="Carlito"/>
                        <a:cs typeface="Carlito"/>
                      </a:endParaRPr>
                    </a:p>
                  </a:txBody>
                  <a:tcPr marL="0" marR="0" marT="65404" marB="0">
                    <a:lnL w="12700">
                      <a:solidFill>
                        <a:srgbClr val="FFFFFF"/>
                      </a:solidFill>
                      <a:prstDash val="solid"/>
                    </a:lnL>
                    <a:lnR w="12700">
                      <a:solidFill>
                        <a:srgbClr val="FFFFFF"/>
                      </a:solidFill>
                      <a:prstDash val="solid"/>
                    </a:lnR>
                    <a:lnB w="38100">
                      <a:solidFill>
                        <a:srgbClr val="FFFFFF"/>
                      </a:solidFill>
                      <a:prstDash val="solid"/>
                    </a:lnB>
                    <a:solidFill>
                      <a:srgbClr val="3A2154"/>
                    </a:solidFill>
                  </a:tcPr>
                </a:tc>
                <a:tc>
                  <a:txBody>
                    <a:bodyPr/>
                    <a:lstStyle/>
                    <a:p>
                      <a:pPr marL="299720">
                        <a:lnSpc>
                          <a:spcPct val="100000"/>
                        </a:lnSpc>
                        <a:spcBef>
                          <a:spcPts val="515"/>
                        </a:spcBef>
                      </a:pPr>
                      <a:r>
                        <a:rPr sz="1500" b="1" spc="-5" dirty="0">
                          <a:solidFill>
                            <a:srgbClr val="FFFFFF"/>
                          </a:solidFill>
                          <a:latin typeface="Carlito"/>
                          <a:cs typeface="Carlito"/>
                        </a:rPr>
                        <a:t>TOM 2.0</a:t>
                      </a:r>
                      <a:r>
                        <a:rPr sz="1500" b="1" spc="-25" dirty="0">
                          <a:solidFill>
                            <a:srgbClr val="FFFFFF"/>
                          </a:solidFill>
                          <a:latin typeface="Carlito"/>
                          <a:cs typeface="Carlito"/>
                        </a:rPr>
                        <a:t> </a:t>
                      </a:r>
                      <a:r>
                        <a:rPr sz="1500" b="1" dirty="0">
                          <a:solidFill>
                            <a:srgbClr val="FFFFFF"/>
                          </a:solidFill>
                          <a:latin typeface="Carlito"/>
                          <a:cs typeface="Carlito"/>
                        </a:rPr>
                        <a:t>Z-Scores</a:t>
                      </a:r>
                      <a:endParaRPr sz="1500" dirty="0">
                        <a:latin typeface="Carlito"/>
                        <a:cs typeface="Carlito"/>
                      </a:endParaRPr>
                    </a:p>
                  </a:txBody>
                  <a:tcPr marL="0" marR="0" marT="65404" marB="0">
                    <a:lnL w="12700">
                      <a:solidFill>
                        <a:srgbClr val="FFFFFF"/>
                      </a:solidFill>
                      <a:prstDash val="solid"/>
                    </a:lnL>
                    <a:lnR w="12700">
                      <a:solidFill>
                        <a:srgbClr val="FFFFFF"/>
                      </a:solidFill>
                      <a:prstDash val="solid"/>
                    </a:lnR>
                    <a:lnB w="38100">
                      <a:solidFill>
                        <a:srgbClr val="FFFFFF"/>
                      </a:solidFill>
                      <a:prstDash val="solid"/>
                    </a:lnB>
                    <a:solidFill>
                      <a:srgbClr val="D6AF57"/>
                    </a:solidFill>
                  </a:tcPr>
                </a:tc>
              </a:tr>
              <a:tr h="290499">
                <a:tc>
                  <a:txBody>
                    <a:bodyPr/>
                    <a:lstStyle/>
                    <a:p>
                      <a:pPr marL="9525">
                        <a:lnSpc>
                          <a:spcPts val="1914"/>
                        </a:lnSpc>
                        <a:spcBef>
                          <a:spcPts val="270"/>
                        </a:spcBef>
                      </a:pPr>
                      <a:r>
                        <a:rPr sz="1600" spc="-5" dirty="0">
                          <a:latin typeface="Carlito"/>
                          <a:cs typeface="Carlito"/>
                        </a:rPr>
                        <a:t>Coastal</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-0.07</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dirty="0" smtClean="0">
                          <a:latin typeface="Carlito"/>
                          <a:cs typeface="Carlito"/>
                        </a:rPr>
                        <a:t>0.17</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Plymouth</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93</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0.49</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7F2E9"/>
                    </a:solidFill>
                  </a:tcPr>
                </a:tc>
              </a:tr>
              <a:tr h="290499">
                <a:tc>
                  <a:txBody>
                    <a:bodyPr/>
                    <a:lstStyle/>
                    <a:p>
                      <a:pPr marL="9525">
                        <a:lnSpc>
                          <a:spcPts val="1914"/>
                        </a:lnSpc>
                        <a:spcBef>
                          <a:spcPts val="270"/>
                        </a:spcBef>
                      </a:pPr>
                      <a:r>
                        <a:rPr sz="1600" spc="-5" dirty="0">
                          <a:latin typeface="Carlito"/>
                          <a:cs typeface="Carlito"/>
                        </a:rPr>
                        <a:t>RVW</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dirty="0" smtClean="0">
                          <a:latin typeface="Carlito"/>
                          <a:cs typeface="Carlito"/>
                        </a:rPr>
                        <a:t>-0.67</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1</a:t>
                      </a:r>
                      <a:r>
                        <a:rPr sz="1600" spc="-5" dirty="0" smtClean="0">
                          <a:latin typeface="Carlito"/>
                          <a:cs typeface="Carlito"/>
                        </a:rPr>
                        <a:t>.</a:t>
                      </a:r>
                      <a:r>
                        <a:rPr lang="en-US" sz="1600" spc="-5" dirty="0" smtClean="0">
                          <a:latin typeface="Carlito"/>
                          <a:cs typeface="Carlito"/>
                        </a:rPr>
                        <a:t>32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Springfield</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-0.74</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-0.68</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Brockton</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dirty="0" smtClean="0">
                          <a:latin typeface="Carlito"/>
                          <a:cs typeface="Carlito"/>
                        </a:rPr>
                        <a:t>-0.22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sz="1600" spc="-5" dirty="0" smtClean="0">
                          <a:latin typeface="Carlito"/>
                          <a:cs typeface="Carlito"/>
                        </a:rPr>
                        <a:t>-</a:t>
                      </a:r>
                      <a:r>
                        <a:rPr lang="en-US" sz="1600" spc="-5" dirty="0" smtClean="0">
                          <a:latin typeface="Carlito"/>
                          <a:cs typeface="Carlito"/>
                        </a:rPr>
                        <a:t>0.31</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New</a:t>
                      </a:r>
                      <a:r>
                        <a:rPr sz="1600" spc="-10" dirty="0">
                          <a:latin typeface="Carlito"/>
                          <a:cs typeface="Carlito"/>
                        </a:rPr>
                        <a:t> </a:t>
                      </a:r>
                      <a:r>
                        <a:rPr sz="1600" spc="-5" dirty="0">
                          <a:latin typeface="Carlito"/>
                          <a:cs typeface="Carlito"/>
                        </a:rPr>
                        <a:t>Bedford</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0.48</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58</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Lawrence</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sz="1600" spc="-5" dirty="0" smtClean="0">
                          <a:latin typeface="Carlito"/>
                          <a:cs typeface="Carlito"/>
                        </a:rPr>
                        <a:t>-</a:t>
                      </a:r>
                      <a:r>
                        <a:rPr lang="en-US" sz="1600" spc="-5" dirty="0" smtClean="0">
                          <a:latin typeface="Carlito"/>
                          <a:cs typeface="Carlito"/>
                        </a:rPr>
                        <a:t>1</a:t>
                      </a:r>
                      <a:r>
                        <a:rPr sz="1600" spc="-5" dirty="0" smtClean="0">
                          <a:latin typeface="Carlito"/>
                          <a:cs typeface="Carlito"/>
                        </a:rPr>
                        <a:t>.</a:t>
                      </a:r>
                      <a:r>
                        <a:rPr lang="en-US" sz="1600" spc="-5" dirty="0" smtClean="0">
                          <a:latin typeface="Carlito"/>
                          <a:cs typeface="Carlito"/>
                        </a:rPr>
                        <a:t>19</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-0.82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Carson</a:t>
                      </a:r>
                      <a:r>
                        <a:rPr sz="1600" spc="-10" dirty="0">
                          <a:latin typeface="Carlito"/>
                          <a:cs typeface="Carlito"/>
                        </a:rPr>
                        <a:t> </a:t>
                      </a:r>
                      <a:r>
                        <a:rPr sz="1600" spc="-5" dirty="0">
                          <a:latin typeface="Carlito"/>
                          <a:cs typeface="Carlito"/>
                        </a:rPr>
                        <a:t>Center</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22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a:t>
                      </a:r>
                      <a:r>
                        <a:rPr sz="1600" spc="-5" dirty="0" smtClean="0">
                          <a:latin typeface="Carlito"/>
                          <a:cs typeface="Carlito"/>
                        </a:rPr>
                        <a:t>.</a:t>
                      </a:r>
                      <a:r>
                        <a:rPr lang="en-US" sz="1600" spc="-5" dirty="0" smtClean="0">
                          <a:latin typeface="Carlito"/>
                          <a:cs typeface="Carlito"/>
                        </a:rPr>
                        <a:t>68</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Lynn</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-0.63</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sz="1600" spc="-5" dirty="0" smtClean="0">
                          <a:latin typeface="Carlito"/>
                          <a:cs typeface="Carlito"/>
                        </a:rPr>
                        <a:t>0.</a:t>
                      </a:r>
                      <a:r>
                        <a:rPr lang="en-US" sz="1600" spc="-5" dirty="0" smtClean="0">
                          <a:latin typeface="Carlito"/>
                          <a:cs typeface="Carlito"/>
                        </a:rPr>
                        <a:t>25</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Roxbury</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-1.00</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0.82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Greenfield/Northampton</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0.22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2.57</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Attleboro</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2.04</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a:t>
                      </a:r>
                      <a:r>
                        <a:rPr sz="1600" spc="-5" dirty="0" smtClean="0">
                          <a:latin typeface="Carlito"/>
                          <a:cs typeface="Carlito"/>
                        </a:rPr>
                        <a:t>0.</a:t>
                      </a:r>
                      <a:r>
                        <a:rPr lang="en-US" sz="1600" spc="-5" dirty="0" smtClean="0">
                          <a:latin typeface="Carlito"/>
                          <a:cs typeface="Carlito"/>
                        </a:rPr>
                        <a:t>43</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North</a:t>
                      </a:r>
                      <a:r>
                        <a:rPr sz="1600" spc="-10" dirty="0">
                          <a:latin typeface="Carlito"/>
                          <a:cs typeface="Carlito"/>
                        </a:rPr>
                        <a:t> </a:t>
                      </a:r>
                      <a:r>
                        <a:rPr sz="1600" spc="-5" dirty="0">
                          <a:latin typeface="Carlito"/>
                          <a:cs typeface="Carlito"/>
                        </a:rPr>
                        <a:t>Central</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0.33</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-0.82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Worcester</a:t>
                      </a:r>
                      <a:r>
                        <a:rPr sz="1600" spc="-10" dirty="0">
                          <a:latin typeface="Carlito"/>
                          <a:cs typeface="Carlito"/>
                        </a:rPr>
                        <a:t> </a:t>
                      </a:r>
                      <a:r>
                        <a:rPr sz="1600" spc="-5" dirty="0">
                          <a:latin typeface="Carlito"/>
                          <a:cs typeface="Carlito"/>
                        </a:rPr>
                        <a:t>West</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sz="1600" spc="-5" dirty="0" smtClean="0">
                          <a:latin typeface="Carlito"/>
                          <a:cs typeface="Carlito"/>
                        </a:rPr>
                        <a:t>-</a:t>
                      </a:r>
                      <a:r>
                        <a:rPr lang="en-US" sz="1600" spc="-5" dirty="0" smtClean="0">
                          <a:latin typeface="Carlito"/>
                          <a:cs typeface="Carlito"/>
                        </a:rPr>
                        <a:t>1</a:t>
                      </a:r>
                      <a:r>
                        <a:rPr sz="1600" spc="-5" dirty="0" smtClean="0">
                          <a:latin typeface="Carlito"/>
                          <a:cs typeface="Carlito"/>
                        </a:rPr>
                        <a:t>.</a:t>
                      </a:r>
                      <a:r>
                        <a:rPr lang="en-US" sz="1600" spc="-5" dirty="0" smtClean="0">
                          <a:latin typeface="Carlito"/>
                          <a:cs typeface="Carlito"/>
                        </a:rPr>
                        <a:t>15</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70"/>
                        </a:spcBef>
                      </a:pPr>
                      <a:r>
                        <a:rPr lang="en-US" sz="1600" spc="-5" dirty="0" smtClean="0">
                          <a:latin typeface="Carlito"/>
                          <a:cs typeface="Carlito"/>
                        </a:rPr>
                        <a:t>0</a:t>
                      </a:r>
                      <a:r>
                        <a:rPr sz="1600" spc="-5" dirty="0" smtClean="0">
                          <a:latin typeface="Carlito"/>
                          <a:cs typeface="Carlito"/>
                        </a:rPr>
                        <a:t>.</a:t>
                      </a:r>
                      <a:r>
                        <a:rPr lang="en-US" sz="1600" spc="-5" dirty="0" smtClean="0">
                          <a:latin typeface="Carlito"/>
                          <a:cs typeface="Carlito"/>
                        </a:rPr>
                        <a:t>43</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6EDDB"/>
                    </a:solidFill>
                  </a:tcPr>
                </a:tc>
              </a:tr>
              <a:tr h="290499">
                <a:tc>
                  <a:txBody>
                    <a:bodyPr/>
                    <a:lstStyle/>
                    <a:p>
                      <a:pPr marL="9525">
                        <a:lnSpc>
                          <a:spcPts val="1914"/>
                        </a:lnSpc>
                        <a:spcBef>
                          <a:spcPts val="270"/>
                        </a:spcBef>
                      </a:pPr>
                      <a:r>
                        <a:rPr sz="1600" spc="-5" dirty="0">
                          <a:latin typeface="Carlito"/>
                          <a:cs typeface="Carlito"/>
                        </a:rPr>
                        <a:t>Worcester</a:t>
                      </a:r>
                      <a:r>
                        <a:rPr sz="1600" spc="-10" dirty="0">
                          <a:latin typeface="Carlito"/>
                          <a:cs typeface="Carlito"/>
                        </a:rPr>
                        <a:t> </a:t>
                      </a:r>
                      <a:r>
                        <a:rPr sz="1600" spc="-5" dirty="0">
                          <a:latin typeface="Carlito"/>
                          <a:cs typeface="Carlito"/>
                        </a:rPr>
                        <a:t>East</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-0.52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70"/>
                        </a:spcBef>
                      </a:pPr>
                      <a:r>
                        <a:rPr lang="en-US" sz="1600" spc="-5" dirty="0" smtClean="0">
                          <a:latin typeface="Carlito"/>
                          <a:cs typeface="Carlito"/>
                        </a:rPr>
                        <a:t>0.72</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DDBA"/>
                    </a:solidFill>
                  </a:tcPr>
                </a:tc>
              </a:tr>
              <a:tr h="290499">
                <a:tc>
                  <a:txBody>
                    <a:bodyPr/>
                    <a:lstStyle/>
                    <a:p>
                      <a:pPr marL="9525">
                        <a:lnSpc>
                          <a:spcPts val="1914"/>
                        </a:lnSpc>
                        <a:spcBef>
                          <a:spcPts val="270"/>
                        </a:spcBef>
                      </a:pPr>
                      <a:r>
                        <a:rPr sz="1600" spc="-5" dirty="0">
                          <a:latin typeface="Carlito"/>
                          <a:cs typeface="Carlito"/>
                        </a:rPr>
                        <a:t>Malden</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solidFill>
                      <a:srgbClr val="EDE8F2"/>
                    </a:solidFill>
                  </a:tcPr>
                </a:tc>
                <a:tc>
                  <a:txBody>
                    <a:bodyPr/>
                    <a:lstStyle/>
                    <a:p>
                      <a:pPr marR="1270" algn="r">
                        <a:lnSpc>
                          <a:spcPts val="1914"/>
                        </a:lnSpc>
                        <a:spcBef>
                          <a:spcPts val="270"/>
                        </a:spcBef>
                      </a:pPr>
                      <a:r>
                        <a:rPr lang="en-US" sz="1600" dirty="0" smtClean="0">
                          <a:latin typeface="Carlito"/>
                          <a:cs typeface="Carlito"/>
                        </a:rPr>
                        <a:t>-0.11</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solidFill>
                      <a:srgbClr val="EDE8F2"/>
                    </a:solidFill>
                  </a:tcPr>
                </a:tc>
                <a:tc>
                  <a:txBody>
                    <a:bodyPr/>
                    <a:lstStyle/>
                    <a:p>
                      <a:pPr marR="1905" algn="r">
                        <a:lnSpc>
                          <a:spcPts val="1914"/>
                        </a:lnSpc>
                        <a:spcBef>
                          <a:spcPts val="270"/>
                        </a:spcBef>
                      </a:pPr>
                      <a:r>
                        <a:rPr sz="1600" spc="-5" dirty="0" smtClean="0">
                          <a:latin typeface="Carlito"/>
                          <a:cs typeface="Carlito"/>
                        </a:rPr>
                        <a:t>-</a:t>
                      </a:r>
                      <a:r>
                        <a:rPr lang="en-US" sz="1600" spc="-5" dirty="0" smtClean="0">
                          <a:latin typeface="Carlito"/>
                          <a:cs typeface="Carlito"/>
                        </a:rPr>
                        <a:t>0</a:t>
                      </a:r>
                      <a:r>
                        <a:rPr sz="1600" spc="-5" dirty="0" smtClean="0">
                          <a:latin typeface="Carlito"/>
                          <a:cs typeface="Carlito"/>
                        </a:rPr>
                        <a:t>.</a:t>
                      </a:r>
                      <a:r>
                        <a:rPr lang="en-US" sz="1600" spc="-5" dirty="0" smtClean="0">
                          <a:latin typeface="Carlito"/>
                          <a:cs typeface="Carlito"/>
                        </a:rPr>
                        <a:t>10</a:t>
                      </a:r>
                      <a:endParaRPr sz="1600" dirty="0">
                        <a:latin typeface="Carlito"/>
                        <a:cs typeface="Carlito"/>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solidFill>
                      <a:srgbClr val="F6EDDB"/>
                    </a:solidFill>
                  </a:tcPr>
                </a:tc>
              </a:tr>
            </a:tbl>
          </a:graphicData>
        </a:graphic>
      </p:graphicFrame>
      <p:sp>
        <p:nvSpPr>
          <p:cNvPr id="9" name="object 9"/>
          <p:cNvSpPr/>
          <p:nvPr/>
        </p:nvSpPr>
        <p:spPr>
          <a:xfrm>
            <a:off x="96345" y="178914"/>
            <a:ext cx="1268901" cy="531915"/>
          </a:xfrm>
          <a:prstGeom prst="rect">
            <a:avLst/>
          </a:prstGeom>
          <a:blipFill>
            <a:blip r:embed="rId2" cstate="print"/>
            <a:stretch>
              <a:fillRect/>
            </a:stretch>
          </a:blipFill>
        </p:spPr>
        <p:txBody>
          <a:bodyPr wrap="square" lIns="0" tIns="0" rIns="0" bIns="0" rtlCol="0"/>
          <a:lstStyle/>
          <a:p>
            <a:endParaRPr dirty="0"/>
          </a:p>
        </p:txBody>
      </p:sp>
      <p:sp>
        <p:nvSpPr>
          <p:cNvPr id="10" name="object 10"/>
          <p:cNvSpPr/>
          <p:nvPr/>
        </p:nvSpPr>
        <p:spPr>
          <a:xfrm>
            <a:off x="7537029" y="133729"/>
            <a:ext cx="1536277" cy="674037"/>
          </a:xfrm>
          <a:prstGeom prst="rect">
            <a:avLst/>
          </a:prstGeom>
          <a:blipFill>
            <a:blip r:embed="rId3" cstate="print"/>
            <a:stretch>
              <a:fillRect/>
            </a:stretch>
          </a:blipFill>
        </p:spPr>
        <p:txBody>
          <a:bodyPr wrap="square" lIns="0" tIns="0" rIns="0" bIns="0" rtlCol="0"/>
          <a:lstStyle/>
          <a:p>
            <a:endParaRPr dirty="0"/>
          </a:p>
        </p:txBody>
      </p:sp>
      <p:sp>
        <p:nvSpPr>
          <p:cNvPr id="12" name="object 12"/>
          <p:cNvSpPr txBox="1"/>
          <p:nvPr/>
        </p:nvSpPr>
        <p:spPr>
          <a:xfrm>
            <a:off x="8683607" y="6656024"/>
            <a:ext cx="310669"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83</a:t>
            </a:r>
            <a:endParaRPr sz="1800" dirty="0">
              <a:latin typeface="Carlito"/>
              <a:cs typeface="Carlito"/>
            </a:endParaRPr>
          </a:p>
        </p:txBody>
      </p:sp>
      <p:sp>
        <p:nvSpPr>
          <p:cNvPr id="4" name="TextBox 3"/>
          <p:cNvSpPr txBox="1"/>
          <p:nvPr/>
        </p:nvSpPr>
        <p:spPr>
          <a:xfrm>
            <a:off x="111547" y="1002510"/>
            <a:ext cx="8920906" cy="923330"/>
          </a:xfrm>
          <a:prstGeom prst="rect">
            <a:avLst/>
          </a:prstGeom>
          <a:noFill/>
        </p:spPr>
        <p:txBody>
          <a:bodyPr wrap="square" rtlCol="0">
            <a:spAutoFit/>
          </a:bodyPr>
          <a:lstStyle/>
          <a:p>
            <a:r>
              <a:rPr lang="en-US" dirty="0" smtClean="0"/>
              <a:t>A </a:t>
            </a:r>
            <a:r>
              <a:rPr lang="en-US" i="1" dirty="0"/>
              <a:t>z-score</a:t>
            </a:r>
            <a:r>
              <a:rPr lang="en-US" dirty="0"/>
              <a:t> tells us how many standard deviations the original observation falls away from the mean, and in which </a:t>
            </a:r>
            <a:r>
              <a:rPr lang="en-US" dirty="0" smtClean="0"/>
              <a:t>direction; We compared each CSA with the state EZ/TOM average.</a:t>
            </a:r>
            <a:endParaRPr lang="en-US" dirty="0"/>
          </a:p>
          <a:p>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8</a:t>
            </a:r>
            <a:endParaRPr sz="1400" dirty="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p:nvPr/>
        </p:nvSpPr>
        <p:spPr>
          <a:xfrm>
            <a:off x="609465" y="1692932"/>
            <a:ext cx="8296459" cy="4149598"/>
          </a:xfrm>
          <a:prstGeom prst="rect">
            <a:avLst/>
          </a:prstGeom>
        </p:spPr>
        <p:txBody>
          <a:bodyPr vert="horz" wrap="square" lIns="0" tIns="12065" rIns="0" bIns="0" rtlCol="0">
            <a:spAutoFit/>
          </a:bodyPr>
          <a:lstStyle/>
          <a:p>
            <a:pPr marL="276225" marR="1451610" indent="-264160">
              <a:lnSpc>
                <a:spcPct val="106900"/>
              </a:lnSpc>
              <a:spcBef>
                <a:spcPts val="95"/>
              </a:spcBef>
              <a:buSzPct val="129687"/>
              <a:buFont typeface="Arial"/>
              <a:buChar char="•"/>
              <a:tabLst>
                <a:tab pos="276860" algn="l"/>
              </a:tabLst>
            </a:pPr>
            <a:r>
              <a:rPr sz="3200" spc="-5" dirty="0">
                <a:latin typeface="Carlito"/>
                <a:cs typeface="Carlito"/>
              </a:rPr>
              <a:t>Consists of </a:t>
            </a:r>
            <a:r>
              <a:rPr lang="en-US" sz="3200" spc="-5" dirty="0" smtClean="0">
                <a:latin typeface="Carlito"/>
                <a:cs typeface="Carlito"/>
              </a:rPr>
              <a:t>36</a:t>
            </a:r>
            <a:r>
              <a:rPr sz="3200" spc="-5" dirty="0" smtClean="0">
                <a:latin typeface="Carlito"/>
                <a:cs typeface="Carlito"/>
              </a:rPr>
              <a:t> </a:t>
            </a:r>
            <a:r>
              <a:rPr sz="3200" spc="-5" dirty="0">
                <a:latin typeface="Carlito"/>
                <a:cs typeface="Carlito"/>
              </a:rPr>
              <a:t>indicators </a:t>
            </a:r>
            <a:r>
              <a:rPr sz="3200" dirty="0">
                <a:latin typeface="Carlito"/>
                <a:cs typeface="Carlito"/>
              </a:rPr>
              <a:t>across</a:t>
            </a:r>
            <a:r>
              <a:rPr sz="3200" spc="-95" dirty="0">
                <a:latin typeface="Carlito"/>
                <a:cs typeface="Carlito"/>
              </a:rPr>
              <a:t> </a:t>
            </a:r>
            <a:r>
              <a:rPr lang="en-US" sz="3200" spc="-5" dirty="0" smtClean="0">
                <a:latin typeface="Carlito"/>
                <a:cs typeface="Carlito"/>
              </a:rPr>
              <a:t>seven </a:t>
            </a:r>
            <a:r>
              <a:rPr sz="3200" spc="-5" dirty="0" smtClean="0">
                <a:latin typeface="Carlito"/>
                <a:cs typeface="Carlito"/>
              </a:rPr>
              <a:t>subscales</a:t>
            </a:r>
            <a:endParaRPr sz="3200" dirty="0">
              <a:latin typeface="Carlito"/>
              <a:cs typeface="Carlito"/>
            </a:endParaRPr>
          </a:p>
          <a:p>
            <a:pPr marL="676275" marR="142875" indent="-306070">
              <a:lnSpc>
                <a:spcPct val="99900"/>
              </a:lnSpc>
              <a:spcBef>
                <a:spcPts val="565"/>
              </a:spcBef>
            </a:pPr>
            <a:r>
              <a:rPr sz="2800" dirty="0">
                <a:latin typeface="Arial"/>
                <a:cs typeface="Arial"/>
              </a:rPr>
              <a:t>– </a:t>
            </a:r>
            <a:r>
              <a:rPr lang="en-US" sz="2800" spc="-5" dirty="0" smtClean="0">
                <a:latin typeface="Carlito"/>
                <a:cs typeface="Arial"/>
              </a:rPr>
              <a:t>Five</a:t>
            </a:r>
            <a:r>
              <a:rPr sz="2800" spc="-5" dirty="0" smtClean="0">
                <a:latin typeface="Carlito"/>
                <a:cs typeface="Carlito"/>
              </a:rPr>
              <a:t> </a:t>
            </a:r>
            <a:r>
              <a:rPr sz="2800" spc="-5" dirty="0">
                <a:latin typeface="Carlito"/>
                <a:cs typeface="Carlito"/>
              </a:rPr>
              <a:t>subscales </a:t>
            </a:r>
            <a:r>
              <a:rPr sz="2800" dirty="0">
                <a:latin typeface="Carlito"/>
                <a:cs typeface="Carlito"/>
              </a:rPr>
              <a:t>are </a:t>
            </a:r>
            <a:r>
              <a:rPr sz="2800" spc="-5" dirty="0">
                <a:latin typeface="Carlito"/>
                <a:cs typeface="Carlito"/>
              </a:rPr>
              <a:t>dedicated to </a:t>
            </a:r>
            <a:r>
              <a:rPr sz="2800" spc="-10" dirty="0">
                <a:latin typeface="Carlito"/>
                <a:cs typeface="Carlito"/>
              </a:rPr>
              <a:t>the </a:t>
            </a:r>
            <a:r>
              <a:rPr sz="2800" spc="-5" dirty="0">
                <a:latin typeface="Carlito"/>
                <a:cs typeface="Carlito"/>
              </a:rPr>
              <a:t>Key </a:t>
            </a:r>
            <a:r>
              <a:rPr sz="2800" spc="-5" dirty="0" smtClean="0">
                <a:latin typeface="Carlito"/>
                <a:cs typeface="Carlito"/>
              </a:rPr>
              <a:t>Elements</a:t>
            </a:r>
            <a:r>
              <a:rPr lang="en-US" sz="2800" spc="-5" dirty="0" smtClean="0">
                <a:latin typeface="Carlito"/>
                <a:cs typeface="Carlito"/>
              </a:rPr>
              <a:t>; additionally</a:t>
            </a:r>
            <a:r>
              <a:rPr sz="2800" spc="-5" dirty="0" smtClean="0">
                <a:latin typeface="Carlito"/>
                <a:cs typeface="Carlito"/>
              </a:rPr>
              <a:t> one </a:t>
            </a:r>
            <a:r>
              <a:rPr sz="2800" spc="-5" dirty="0">
                <a:latin typeface="Carlito"/>
                <a:cs typeface="Carlito"/>
              </a:rPr>
              <a:t>evaluates meeting </a:t>
            </a:r>
            <a:r>
              <a:rPr sz="2800" dirty="0">
                <a:latin typeface="Carlito"/>
                <a:cs typeface="Carlito"/>
              </a:rPr>
              <a:t>attendance, and </a:t>
            </a:r>
            <a:r>
              <a:rPr sz="2800" spc="-5" dirty="0">
                <a:latin typeface="Carlito"/>
                <a:cs typeface="Carlito"/>
              </a:rPr>
              <a:t>one  </a:t>
            </a:r>
            <a:r>
              <a:rPr sz="2800" dirty="0">
                <a:latin typeface="Carlito"/>
                <a:cs typeface="Carlito"/>
              </a:rPr>
              <a:t>assesses </a:t>
            </a:r>
            <a:r>
              <a:rPr sz="2800" spc="-5" dirty="0">
                <a:latin typeface="Carlito"/>
                <a:cs typeface="Carlito"/>
              </a:rPr>
              <a:t>facilitation</a:t>
            </a:r>
            <a:r>
              <a:rPr sz="2800" spc="-15" dirty="0">
                <a:latin typeface="Carlito"/>
                <a:cs typeface="Carlito"/>
              </a:rPr>
              <a:t> </a:t>
            </a:r>
            <a:r>
              <a:rPr sz="2800" spc="-5" dirty="0">
                <a:latin typeface="Carlito"/>
                <a:cs typeface="Carlito"/>
              </a:rPr>
              <a:t>skills</a:t>
            </a:r>
            <a:endParaRPr sz="2800" dirty="0">
              <a:latin typeface="Carlito"/>
              <a:cs typeface="Carlito"/>
            </a:endParaRPr>
          </a:p>
          <a:p>
            <a:pPr marL="276225" marR="5080" indent="-264160">
              <a:lnSpc>
                <a:spcPct val="102699"/>
              </a:lnSpc>
              <a:spcBef>
                <a:spcPts val="1460"/>
              </a:spcBef>
              <a:buSzPct val="129687"/>
              <a:buFont typeface="Arial"/>
              <a:buChar char="•"/>
              <a:tabLst>
                <a:tab pos="276860" algn="l"/>
              </a:tabLst>
            </a:pPr>
            <a:r>
              <a:rPr sz="3200" spc="-10" dirty="0">
                <a:latin typeface="Carlito"/>
                <a:cs typeface="Carlito"/>
              </a:rPr>
              <a:t>Generates </a:t>
            </a:r>
            <a:r>
              <a:rPr sz="3200" b="1" spc="-5" dirty="0">
                <a:solidFill>
                  <a:srgbClr val="B58C2B"/>
                </a:solidFill>
                <a:latin typeface="Carlito"/>
                <a:cs typeface="Carlito"/>
              </a:rPr>
              <a:t>Total </a:t>
            </a:r>
            <a:r>
              <a:rPr sz="3200" b="1" spc="-10" dirty="0">
                <a:solidFill>
                  <a:srgbClr val="B58C2B"/>
                </a:solidFill>
                <a:latin typeface="Carlito"/>
                <a:cs typeface="Carlito"/>
              </a:rPr>
              <a:t>Fidelity </a:t>
            </a:r>
            <a:r>
              <a:rPr sz="3200" spc="-5" dirty="0">
                <a:latin typeface="Carlito"/>
                <a:cs typeface="Carlito"/>
              </a:rPr>
              <a:t>based on </a:t>
            </a:r>
            <a:r>
              <a:rPr sz="3200" dirty="0">
                <a:latin typeface="Carlito"/>
                <a:cs typeface="Carlito"/>
              </a:rPr>
              <a:t>all </a:t>
            </a:r>
            <a:r>
              <a:rPr lang="en-US" sz="3200" spc="-5" dirty="0" smtClean="0">
                <a:latin typeface="Carlito"/>
                <a:cs typeface="Carlito"/>
              </a:rPr>
              <a:t>seven</a:t>
            </a:r>
            <a:r>
              <a:rPr sz="3200" spc="-5" dirty="0" smtClean="0">
                <a:latin typeface="Carlito"/>
                <a:cs typeface="Carlito"/>
              </a:rPr>
              <a:t>  </a:t>
            </a:r>
            <a:r>
              <a:rPr sz="3200" spc="-5" dirty="0">
                <a:latin typeface="Carlito"/>
                <a:cs typeface="Carlito"/>
              </a:rPr>
              <a:t>subscales, </a:t>
            </a:r>
            <a:r>
              <a:rPr sz="3200" dirty="0">
                <a:latin typeface="Carlito"/>
                <a:cs typeface="Carlito"/>
              </a:rPr>
              <a:t>and </a:t>
            </a:r>
            <a:r>
              <a:rPr sz="3200" b="1" spc="-10" dirty="0">
                <a:solidFill>
                  <a:srgbClr val="B58C2B"/>
                </a:solidFill>
                <a:latin typeface="Carlito"/>
                <a:cs typeface="Carlito"/>
              </a:rPr>
              <a:t>Key Element Fidelity </a:t>
            </a:r>
            <a:r>
              <a:rPr sz="3200" spc="-5" dirty="0">
                <a:latin typeface="Carlito"/>
                <a:cs typeface="Carlito"/>
              </a:rPr>
              <a:t>based on  </a:t>
            </a:r>
            <a:r>
              <a:rPr sz="3200" spc="-10" dirty="0">
                <a:latin typeface="Carlito"/>
                <a:cs typeface="Carlito"/>
              </a:rPr>
              <a:t>the </a:t>
            </a:r>
            <a:r>
              <a:rPr lang="en-US" sz="3200" spc="-10" dirty="0" smtClean="0">
                <a:latin typeface="Carlito"/>
                <a:cs typeface="Carlito"/>
              </a:rPr>
              <a:t>five</a:t>
            </a:r>
            <a:r>
              <a:rPr sz="3200" spc="-5" dirty="0" smtClean="0">
                <a:latin typeface="Carlito"/>
                <a:cs typeface="Carlito"/>
              </a:rPr>
              <a:t> </a:t>
            </a:r>
            <a:r>
              <a:rPr sz="3200" spc="-5" dirty="0">
                <a:latin typeface="Carlito"/>
                <a:cs typeface="Carlito"/>
              </a:rPr>
              <a:t>designated</a:t>
            </a:r>
            <a:r>
              <a:rPr sz="3200" spc="-15" dirty="0">
                <a:latin typeface="Carlito"/>
                <a:cs typeface="Carlito"/>
              </a:rPr>
              <a:t> </a:t>
            </a:r>
            <a:r>
              <a:rPr sz="3200" spc="-5" dirty="0">
                <a:latin typeface="Carlito"/>
                <a:cs typeface="Carlito"/>
              </a:rPr>
              <a:t>subscales</a:t>
            </a:r>
            <a:endParaRPr sz="3200" dirty="0">
              <a:latin typeface="Carlito"/>
              <a:cs typeface="Carlito"/>
            </a:endParaRPr>
          </a:p>
        </p:txBody>
      </p:sp>
      <p:sp>
        <p:nvSpPr>
          <p:cNvPr id="7" name="object 7"/>
          <p:cNvSpPr txBox="1">
            <a:spLocks noGrp="1"/>
          </p:cNvSpPr>
          <p:nvPr>
            <p:ph type="title"/>
          </p:nvPr>
        </p:nvSpPr>
        <p:spPr>
          <a:xfrm>
            <a:off x="238076" y="-38350"/>
            <a:ext cx="8667848" cy="1484630"/>
          </a:xfrm>
          <a:prstGeom prst="rect">
            <a:avLst/>
          </a:prstGeom>
        </p:spPr>
        <p:txBody>
          <a:bodyPr vert="horz" wrap="square" lIns="0" tIns="320389" rIns="0" bIns="0" rtlCol="0">
            <a:spAutoFit/>
          </a:bodyPr>
          <a:lstStyle/>
          <a:p>
            <a:pPr marL="4517390" marR="5080" indent="-1763395">
              <a:lnSpc>
                <a:spcPct val="100699"/>
              </a:lnSpc>
              <a:spcBef>
                <a:spcPts val="70"/>
              </a:spcBef>
            </a:pPr>
            <a:r>
              <a:rPr spc="-5" dirty="0"/>
              <a:t>Team Observation</a:t>
            </a:r>
            <a:r>
              <a:rPr spc="-90" dirty="0"/>
              <a:t> </a:t>
            </a:r>
            <a:r>
              <a:rPr spc="-10" dirty="0"/>
              <a:t>Measure,  </a:t>
            </a:r>
            <a:r>
              <a:rPr spc="-5" dirty="0"/>
              <a:t>Version</a:t>
            </a:r>
            <a:r>
              <a:rPr spc="-15" dirty="0"/>
              <a:t> </a:t>
            </a:r>
            <a:r>
              <a:rPr dirty="0"/>
              <a:t>2</a:t>
            </a:r>
          </a:p>
        </p:txBody>
      </p:sp>
      <p:sp>
        <p:nvSpPr>
          <p:cNvPr id="8" name="object 8"/>
          <p:cNvSpPr/>
          <p:nvPr/>
        </p:nvSpPr>
        <p:spPr>
          <a:xfrm>
            <a:off x="318402" y="180990"/>
            <a:ext cx="2456839" cy="1072064"/>
          </a:xfrm>
          <a:prstGeom prst="rect">
            <a:avLst/>
          </a:prstGeom>
          <a:blipFill>
            <a:blip r:embed="rId2" cstate="print"/>
            <a:stretch>
              <a:fillRect/>
            </a:stretch>
          </a:blipFill>
        </p:spPr>
        <p:txBody>
          <a:bodyPr wrap="square" lIns="0" tIns="0" rIns="0" bIns="0" rtlCol="0"/>
          <a:lstStyle/>
          <a:p>
            <a:endParaRPr dirty="0"/>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8</a:t>
            </a:fld>
            <a:endParaRP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3" name="object 3"/>
          <p:cNvSpPr/>
          <p:nvPr/>
        </p:nvSpPr>
        <p:spPr>
          <a:xfrm>
            <a:off x="0" y="843743"/>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5" name="object 5"/>
          <p:cNvSpPr txBox="1">
            <a:spLocks noGrp="1"/>
          </p:cNvSpPr>
          <p:nvPr>
            <p:ph type="title"/>
          </p:nvPr>
        </p:nvSpPr>
        <p:spPr>
          <a:xfrm>
            <a:off x="1409700" y="107182"/>
            <a:ext cx="6728715" cy="566822"/>
          </a:xfrm>
          <a:prstGeom prst="rect">
            <a:avLst/>
          </a:prstGeom>
        </p:spPr>
        <p:txBody>
          <a:bodyPr vert="horz" wrap="square" lIns="0" tIns="12700" rIns="0" bIns="0" rtlCol="0">
            <a:spAutoFit/>
          </a:bodyPr>
          <a:lstStyle/>
          <a:p>
            <a:pPr marL="12700">
              <a:lnSpc>
                <a:spcPct val="100000"/>
              </a:lnSpc>
              <a:spcBef>
                <a:spcPts val="100"/>
              </a:spcBef>
            </a:pPr>
            <a:r>
              <a:rPr spc="-10" dirty="0"/>
              <a:t>WFI-EZ </a:t>
            </a:r>
            <a:r>
              <a:rPr dirty="0"/>
              <a:t>&amp; </a:t>
            </a:r>
            <a:r>
              <a:rPr spc="-5" dirty="0"/>
              <a:t>TOM </a:t>
            </a:r>
            <a:r>
              <a:rPr spc="-10" dirty="0"/>
              <a:t>2.0</a:t>
            </a:r>
            <a:r>
              <a:rPr spc="-90" dirty="0"/>
              <a:t> </a:t>
            </a:r>
            <a:r>
              <a:rPr spc="-5" dirty="0"/>
              <a:t>Z-Scores</a:t>
            </a:r>
            <a:endParaRPr dirty="0"/>
          </a:p>
        </p:txBody>
      </p:sp>
      <p:graphicFrame>
        <p:nvGraphicFramePr>
          <p:cNvPr id="10" name="object 10"/>
          <p:cNvGraphicFramePr>
            <a:graphicFrameLocks noGrp="1"/>
          </p:cNvGraphicFramePr>
          <p:nvPr>
            <p:extLst>
              <p:ext uri="{D42A27DB-BD31-4B8C-83A1-F6EECF244321}">
                <p14:modId xmlns:p14="http://schemas.microsoft.com/office/powerpoint/2010/main" val="2654354005"/>
              </p:ext>
            </p:extLst>
          </p:nvPr>
        </p:nvGraphicFramePr>
        <p:xfrm>
          <a:off x="1431036" y="1803224"/>
          <a:ext cx="6324600" cy="4756897"/>
        </p:xfrm>
        <a:graphic>
          <a:graphicData uri="http://schemas.openxmlformats.org/drawingml/2006/table">
            <a:tbl>
              <a:tblPr firstRow="1" bandRow="1">
                <a:tableStyleId>{2D5ABB26-0587-4C30-8999-92F81FD0307C}</a:tableStyleId>
              </a:tblPr>
              <a:tblGrid>
                <a:gridCol w="2334079"/>
                <a:gridCol w="2032907"/>
                <a:gridCol w="1957614"/>
              </a:tblGrid>
              <a:tr h="327137">
                <a:tc>
                  <a:txBody>
                    <a:bodyPr/>
                    <a:lstStyle/>
                    <a:p>
                      <a:pPr algn="ctr">
                        <a:lnSpc>
                          <a:spcPct val="100000"/>
                        </a:lnSpc>
                        <a:spcBef>
                          <a:spcPts val="515"/>
                        </a:spcBef>
                      </a:pPr>
                      <a:r>
                        <a:rPr sz="1500" b="1" spc="-5" dirty="0">
                          <a:solidFill>
                            <a:srgbClr val="FFFFFF"/>
                          </a:solidFill>
                          <a:latin typeface="Carlito"/>
                          <a:cs typeface="Carlito"/>
                        </a:rPr>
                        <a:t>CSA</a:t>
                      </a:r>
                      <a:endParaRPr sz="1500" dirty="0">
                        <a:latin typeface="Carlito"/>
                        <a:cs typeface="Carlito"/>
                      </a:endParaRPr>
                    </a:p>
                  </a:txBody>
                  <a:tcPr marL="0" marR="0" marT="65404" marB="0">
                    <a:lnB w="38100">
                      <a:solidFill>
                        <a:srgbClr val="FFFFFF"/>
                      </a:solidFill>
                      <a:prstDash val="solid"/>
                    </a:lnB>
                    <a:solidFill>
                      <a:srgbClr val="3A2154"/>
                    </a:solidFill>
                  </a:tcPr>
                </a:tc>
                <a:tc>
                  <a:txBody>
                    <a:bodyPr/>
                    <a:lstStyle/>
                    <a:p>
                      <a:pPr marL="399415">
                        <a:lnSpc>
                          <a:spcPct val="100000"/>
                        </a:lnSpc>
                        <a:spcBef>
                          <a:spcPts val="515"/>
                        </a:spcBef>
                      </a:pPr>
                      <a:r>
                        <a:rPr sz="1500" b="1" spc="-5" dirty="0">
                          <a:solidFill>
                            <a:srgbClr val="FFFFFF"/>
                          </a:solidFill>
                          <a:latin typeface="Carlito"/>
                          <a:cs typeface="Carlito"/>
                        </a:rPr>
                        <a:t>WFI-EZ</a:t>
                      </a:r>
                      <a:r>
                        <a:rPr sz="1500" b="1" spc="-15" dirty="0">
                          <a:solidFill>
                            <a:srgbClr val="FFFFFF"/>
                          </a:solidFill>
                          <a:latin typeface="Carlito"/>
                          <a:cs typeface="Carlito"/>
                        </a:rPr>
                        <a:t> </a:t>
                      </a:r>
                      <a:r>
                        <a:rPr sz="1500" b="1" dirty="0">
                          <a:solidFill>
                            <a:srgbClr val="FFFFFF"/>
                          </a:solidFill>
                          <a:latin typeface="Carlito"/>
                          <a:cs typeface="Carlito"/>
                        </a:rPr>
                        <a:t>Z-Scores</a:t>
                      </a:r>
                      <a:endParaRPr sz="1500" dirty="0">
                        <a:latin typeface="Carlito"/>
                        <a:cs typeface="Carlito"/>
                      </a:endParaRPr>
                    </a:p>
                  </a:txBody>
                  <a:tcPr marL="0" marR="0" marT="65404" marB="0">
                    <a:lnB w="38100">
                      <a:solidFill>
                        <a:srgbClr val="FFFFFF"/>
                      </a:solidFill>
                      <a:prstDash val="solid"/>
                    </a:lnB>
                    <a:solidFill>
                      <a:srgbClr val="3A2154"/>
                    </a:solidFill>
                  </a:tcPr>
                </a:tc>
                <a:tc>
                  <a:txBody>
                    <a:bodyPr/>
                    <a:lstStyle/>
                    <a:p>
                      <a:pPr marL="299720">
                        <a:lnSpc>
                          <a:spcPct val="100000"/>
                        </a:lnSpc>
                        <a:spcBef>
                          <a:spcPts val="515"/>
                        </a:spcBef>
                      </a:pPr>
                      <a:r>
                        <a:rPr sz="1500" b="1" spc="-5" dirty="0">
                          <a:solidFill>
                            <a:srgbClr val="FFFFFF"/>
                          </a:solidFill>
                          <a:latin typeface="Carlito"/>
                          <a:cs typeface="Carlito"/>
                        </a:rPr>
                        <a:t>TOM 2.0</a:t>
                      </a:r>
                      <a:r>
                        <a:rPr sz="1500" b="1" spc="-25" dirty="0">
                          <a:solidFill>
                            <a:srgbClr val="FFFFFF"/>
                          </a:solidFill>
                          <a:latin typeface="Carlito"/>
                          <a:cs typeface="Carlito"/>
                        </a:rPr>
                        <a:t> </a:t>
                      </a:r>
                      <a:r>
                        <a:rPr sz="1500" b="1" dirty="0">
                          <a:solidFill>
                            <a:srgbClr val="FFFFFF"/>
                          </a:solidFill>
                          <a:latin typeface="Carlito"/>
                          <a:cs typeface="Carlito"/>
                        </a:rPr>
                        <a:t>Z-Scores</a:t>
                      </a:r>
                      <a:endParaRPr sz="1500" dirty="0">
                        <a:latin typeface="Carlito"/>
                        <a:cs typeface="Carlito"/>
                      </a:endParaRPr>
                    </a:p>
                  </a:txBody>
                  <a:tcPr marL="0" marR="0" marT="65404" marB="0">
                    <a:lnB w="38100">
                      <a:solidFill>
                        <a:srgbClr val="FFFFFF"/>
                      </a:solidFill>
                      <a:prstDash val="solid"/>
                    </a:lnB>
                    <a:solidFill>
                      <a:srgbClr val="D6AF57"/>
                    </a:solidFill>
                  </a:tcPr>
                </a:tc>
              </a:tr>
              <a:tr h="268548">
                <a:tc>
                  <a:txBody>
                    <a:bodyPr/>
                    <a:lstStyle/>
                    <a:p>
                      <a:pPr marL="9525">
                        <a:lnSpc>
                          <a:spcPts val="1914"/>
                        </a:lnSpc>
                        <a:spcBef>
                          <a:spcPts val="280"/>
                        </a:spcBef>
                      </a:pPr>
                      <a:r>
                        <a:rPr sz="1600" spc="-5" dirty="0">
                          <a:latin typeface="Carlito"/>
                          <a:cs typeface="Carlito"/>
                        </a:rPr>
                        <a:t>Fall</a:t>
                      </a:r>
                      <a:r>
                        <a:rPr sz="1600" spc="-10" dirty="0">
                          <a:latin typeface="Carlito"/>
                          <a:cs typeface="Carlito"/>
                        </a:rPr>
                        <a:t> </a:t>
                      </a:r>
                      <a:r>
                        <a:rPr sz="1600" spc="-5" dirty="0">
                          <a:latin typeface="Carlito"/>
                          <a:cs typeface="Carlito"/>
                        </a:rPr>
                        <a:t>River</a:t>
                      </a:r>
                      <a:endParaRPr sz="1600" dirty="0">
                        <a:latin typeface="Carlito"/>
                        <a:cs typeface="Carlito"/>
                      </a:endParaRPr>
                    </a:p>
                  </a:txBody>
                  <a:tcPr marL="0" marR="0" marT="35560" marB="0">
                    <a:lnT w="381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1.26</a:t>
                      </a:r>
                      <a:endParaRPr sz="1600" dirty="0">
                        <a:latin typeface="Carlito"/>
                        <a:cs typeface="Carlito"/>
                      </a:endParaRPr>
                    </a:p>
                  </a:txBody>
                  <a:tcPr marL="0" marR="0" marT="35560" marB="0">
                    <a:lnT w="381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-0.12</a:t>
                      </a:r>
                    </a:p>
                  </a:txBody>
                  <a:tcPr marL="0" marR="0" marT="35560" marB="0">
                    <a:lnT w="381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Gandara</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1.52</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1.38</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7F2E9"/>
                    </a:solidFill>
                  </a:tcPr>
                </a:tc>
              </a:tr>
              <a:tr h="268548">
                <a:tc>
                  <a:txBody>
                    <a:bodyPr/>
                    <a:lstStyle/>
                    <a:p>
                      <a:pPr marL="9525">
                        <a:lnSpc>
                          <a:spcPts val="1914"/>
                        </a:lnSpc>
                        <a:spcBef>
                          <a:spcPts val="280"/>
                        </a:spcBef>
                      </a:pPr>
                      <a:r>
                        <a:rPr sz="1600" spc="-5" dirty="0">
                          <a:latin typeface="Carlito"/>
                          <a:cs typeface="Carlito"/>
                        </a:rPr>
                        <a:t>Cambridge</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-0.19</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-0.86</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Cape</a:t>
                      </a:r>
                      <a:r>
                        <a:rPr sz="1600" spc="-10" dirty="0">
                          <a:latin typeface="Carlito"/>
                          <a:cs typeface="Carlito"/>
                        </a:rPr>
                        <a:t> </a:t>
                      </a:r>
                      <a:r>
                        <a:rPr sz="1600" spc="-5" dirty="0">
                          <a:latin typeface="Carlito"/>
                          <a:cs typeface="Carlito"/>
                        </a:rPr>
                        <a:t>Ann</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-1.41</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smtClean="0">
                          <a:latin typeface="Carlito"/>
                          <a:cs typeface="Carlito"/>
                        </a:rPr>
                        <a:t>0.</a:t>
                      </a:r>
                      <a:r>
                        <a:rPr lang="en-US" sz="1600" spc="-5" dirty="0" smtClean="0">
                          <a:latin typeface="Carlito"/>
                          <a:cs typeface="Carlito"/>
                        </a:rPr>
                        <a:t>90</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7F2E9"/>
                    </a:solidFill>
                  </a:tcPr>
                </a:tc>
              </a:tr>
              <a:tr h="268548">
                <a:tc>
                  <a:txBody>
                    <a:bodyPr/>
                    <a:lstStyle/>
                    <a:p>
                      <a:pPr marL="55244">
                        <a:lnSpc>
                          <a:spcPts val="1914"/>
                        </a:lnSpc>
                        <a:spcBef>
                          <a:spcPts val="280"/>
                        </a:spcBef>
                      </a:pPr>
                      <a:r>
                        <a:rPr sz="1600" spc="-5" dirty="0">
                          <a:latin typeface="Carlito"/>
                          <a:cs typeface="Carlito"/>
                        </a:rPr>
                        <a:t>Haverhill</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0.97</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1.09</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Cape </a:t>
                      </a:r>
                      <a:r>
                        <a:rPr sz="1600" dirty="0">
                          <a:latin typeface="Carlito"/>
                          <a:cs typeface="Carlito"/>
                        </a:rPr>
                        <a:t>and</a:t>
                      </a:r>
                      <a:r>
                        <a:rPr sz="1600" spc="-15" dirty="0">
                          <a:latin typeface="Carlito"/>
                          <a:cs typeface="Carlito"/>
                        </a:rPr>
                        <a:t> </a:t>
                      </a:r>
                      <a:r>
                        <a:rPr sz="1600" spc="-5" dirty="0">
                          <a:latin typeface="Carlito"/>
                          <a:cs typeface="Carlito"/>
                        </a:rPr>
                        <a:t>Islands</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1.45</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1.27</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Walden</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2.30</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41</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Dimock</a:t>
                      </a:r>
                      <a:r>
                        <a:rPr sz="1600" spc="-10" dirty="0">
                          <a:latin typeface="Carlito"/>
                          <a:cs typeface="Carlito"/>
                        </a:rPr>
                        <a:t> </a:t>
                      </a:r>
                      <a:r>
                        <a:rPr sz="1600" spc="-5" dirty="0">
                          <a:latin typeface="Carlito"/>
                          <a:cs typeface="Carlito"/>
                        </a:rPr>
                        <a:t>St</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-0.71</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smtClean="0">
                          <a:latin typeface="Carlito"/>
                          <a:cs typeface="Carlito"/>
                        </a:rPr>
                        <a:t>0.</a:t>
                      </a:r>
                      <a:r>
                        <a:rPr lang="en-US" sz="1600" spc="-5" dirty="0" smtClean="0">
                          <a:latin typeface="Carlito"/>
                          <a:cs typeface="Carlito"/>
                        </a:rPr>
                        <a:t>17</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Lowell</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0.41</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smtClean="0">
                          <a:latin typeface="Carlito"/>
                          <a:cs typeface="Carlito"/>
                        </a:rPr>
                        <a:t>-</a:t>
                      </a:r>
                      <a:r>
                        <a:rPr lang="en-US" sz="1600" spc="-5" dirty="0" smtClean="0">
                          <a:latin typeface="Carlito"/>
                          <a:cs typeface="Carlito"/>
                        </a:rPr>
                        <a:t>1.29</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Harbor</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smtClean="0">
                          <a:latin typeface="Carlito"/>
                          <a:cs typeface="Carlito"/>
                        </a:rPr>
                        <a:t>0.</a:t>
                      </a:r>
                      <a:r>
                        <a:rPr lang="en-US" sz="1600" spc="-5" dirty="0" smtClean="0">
                          <a:latin typeface="Carlito"/>
                          <a:cs typeface="Carlito"/>
                        </a:rPr>
                        <a:t>15</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0.54</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Arlington</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lang="en-US" sz="1600" spc="-5" dirty="0" smtClean="0">
                          <a:latin typeface="Carlito"/>
                          <a:cs typeface="Carlito"/>
                        </a:rPr>
                        <a:t>-0.74</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smtClean="0">
                          <a:latin typeface="Carlito"/>
                          <a:cs typeface="Carlito"/>
                        </a:rPr>
                        <a:t>-</a:t>
                      </a:r>
                      <a:r>
                        <a:rPr lang="en-US" sz="1600" spc="-5" dirty="0" smtClean="0">
                          <a:latin typeface="Carlito"/>
                          <a:cs typeface="Carlito"/>
                        </a:rPr>
                        <a:t>1.34</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Pittsfield</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smtClean="0">
                          <a:latin typeface="Carlito"/>
                          <a:cs typeface="Carlito"/>
                        </a:rPr>
                        <a:t>-</a:t>
                      </a:r>
                      <a:r>
                        <a:rPr lang="en-US" sz="1600" spc="-5" dirty="0" smtClean="0">
                          <a:latin typeface="Carlito"/>
                          <a:cs typeface="Carlito"/>
                        </a:rPr>
                        <a:t>1.33</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78</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Hyde</a:t>
                      </a:r>
                      <a:r>
                        <a:rPr sz="1600" spc="-10" dirty="0">
                          <a:latin typeface="Carlito"/>
                          <a:cs typeface="Carlito"/>
                        </a:rPr>
                        <a:t> </a:t>
                      </a:r>
                      <a:r>
                        <a:rPr sz="1600" spc="-5" dirty="0">
                          <a:latin typeface="Carlito"/>
                          <a:cs typeface="Carlito"/>
                        </a:rPr>
                        <a:t>Park</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270" algn="r">
                        <a:lnSpc>
                          <a:spcPts val="1914"/>
                        </a:lnSpc>
                        <a:spcBef>
                          <a:spcPts val="280"/>
                        </a:spcBef>
                      </a:pPr>
                      <a:r>
                        <a:rPr lang="en-US" sz="1600" dirty="0" smtClean="0">
                          <a:latin typeface="Carlito"/>
                          <a:cs typeface="Carlito"/>
                        </a:rPr>
                        <a:t>-1.23</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D8CFE6"/>
                    </a:solidFill>
                  </a:tcPr>
                </a:tc>
                <a:tc>
                  <a:txBody>
                    <a:bodyPr/>
                    <a:lstStyle/>
                    <a:p>
                      <a:pPr marR="1905" algn="r">
                        <a:lnSpc>
                          <a:spcPts val="1914"/>
                        </a:lnSpc>
                        <a:spcBef>
                          <a:spcPts val="280"/>
                        </a:spcBef>
                      </a:pPr>
                      <a:r>
                        <a:rPr sz="1600" spc="-5" dirty="0" smtClean="0">
                          <a:latin typeface="Carlito"/>
                          <a:cs typeface="Carlito"/>
                        </a:rPr>
                        <a:t>-</a:t>
                      </a:r>
                      <a:r>
                        <a:rPr lang="en-US" sz="1600" spc="-5" dirty="0" smtClean="0">
                          <a:latin typeface="Carlito"/>
                          <a:cs typeface="Carlito"/>
                        </a:rPr>
                        <a:t>2</a:t>
                      </a:r>
                      <a:r>
                        <a:rPr sz="1600" spc="-5" dirty="0" smtClean="0">
                          <a:latin typeface="Carlito"/>
                          <a:cs typeface="Carlito"/>
                        </a:rPr>
                        <a:t>.</a:t>
                      </a:r>
                      <a:r>
                        <a:rPr lang="en-US" sz="1600" spc="-5" dirty="0" smtClean="0">
                          <a:latin typeface="Carlito"/>
                          <a:cs typeface="Carlito"/>
                        </a:rPr>
                        <a:t>55</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DDBA"/>
                    </a:solidFill>
                  </a:tcPr>
                </a:tc>
              </a:tr>
              <a:tr h="268548">
                <a:tc>
                  <a:txBody>
                    <a:bodyPr/>
                    <a:lstStyle/>
                    <a:p>
                      <a:pPr marL="9525">
                        <a:lnSpc>
                          <a:spcPts val="1914"/>
                        </a:lnSpc>
                        <a:spcBef>
                          <a:spcPts val="280"/>
                        </a:spcBef>
                      </a:pPr>
                      <a:r>
                        <a:rPr sz="1600" spc="-5" dirty="0">
                          <a:latin typeface="Carlito"/>
                          <a:cs typeface="Carlito"/>
                        </a:rPr>
                        <a:t>Park</a:t>
                      </a:r>
                      <a:r>
                        <a:rPr sz="1600" spc="-10" dirty="0">
                          <a:latin typeface="Carlito"/>
                          <a:cs typeface="Carlito"/>
                        </a:rPr>
                        <a:t> </a:t>
                      </a:r>
                      <a:r>
                        <a:rPr sz="1600" spc="-5" dirty="0">
                          <a:latin typeface="Carlito"/>
                          <a:cs typeface="Carlito"/>
                        </a:rPr>
                        <a:t>Street</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lang="en-US" sz="1600" spc="-5" dirty="0" smtClean="0">
                          <a:latin typeface="Carlito"/>
                          <a:cs typeface="Carlito"/>
                        </a:rPr>
                        <a:t>-0.52</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EDE8F2"/>
                    </a:solidFill>
                  </a:tcPr>
                </a:tc>
                <a:tc>
                  <a:txBody>
                    <a:bodyPr/>
                    <a:lstStyle/>
                    <a:p>
                      <a:pPr marR="1905" algn="r">
                        <a:lnSpc>
                          <a:spcPts val="1914"/>
                        </a:lnSpc>
                        <a:spcBef>
                          <a:spcPts val="280"/>
                        </a:spcBef>
                      </a:pPr>
                      <a:r>
                        <a:rPr sz="1600" spc="-5" dirty="0">
                          <a:latin typeface="Carlito"/>
                          <a:cs typeface="Carlito"/>
                        </a:rPr>
                        <a:t>-</a:t>
                      </a:r>
                      <a:r>
                        <a:rPr sz="1600" spc="-5" dirty="0" smtClean="0">
                          <a:latin typeface="Carlito"/>
                          <a:cs typeface="Carlito"/>
                        </a:rPr>
                        <a:t>0.</a:t>
                      </a:r>
                      <a:r>
                        <a:rPr lang="en-US" sz="1600" spc="-5" dirty="0" smtClean="0">
                          <a:latin typeface="Carlito"/>
                          <a:cs typeface="Carlito"/>
                        </a:rPr>
                        <a:t>66</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r h="268548">
                <a:tc>
                  <a:txBody>
                    <a:bodyPr/>
                    <a:lstStyle/>
                    <a:p>
                      <a:pPr marL="9525">
                        <a:lnSpc>
                          <a:spcPts val="1914"/>
                        </a:lnSpc>
                        <a:spcBef>
                          <a:spcPts val="280"/>
                        </a:spcBef>
                      </a:pPr>
                      <a:r>
                        <a:rPr sz="1600" spc="-5" dirty="0">
                          <a:latin typeface="Carlito"/>
                          <a:cs typeface="Carlito"/>
                        </a:rPr>
                        <a:t>Framingham</a:t>
                      </a:r>
                      <a:endParaRPr sz="1600" dirty="0">
                        <a:latin typeface="Carlito"/>
                        <a:cs typeface="Carlito"/>
                      </a:endParaRPr>
                    </a:p>
                  </a:txBody>
                  <a:tcPr marL="0" marR="0" marT="35560" marB="0">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c>
                  <a:txBody>
                    <a:bodyPr/>
                    <a:lstStyle/>
                    <a:p>
                      <a:pPr marR="1905" algn="r">
                        <a:lnSpc>
                          <a:spcPts val="1914"/>
                        </a:lnSpc>
                        <a:spcBef>
                          <a:spcPts val="280"/>
                        </a:spcBef>
                      </a:pPr>
                      <a:r>
                        <a:rPr lang="en-US" sz="1600" spc="-5" dirty="0" smtClean="0">
                          <a:latin typeface="Carlito"/>
                          <a:cs typeface="Carlito"/>
                        </a:rPr>
                        <a:t>0.07</a:t>
                      </a:r>
                      <a:endParaRPr sz="1600" dirty="0">
                        <a:latin typeface="Carlito"/>
                        <a:cs typeface="Carlito"/>
                      </a:endParaRPr>
                    </a:p>
                  </a:txBody>
                  <a:tcPr marL="0" marR="0" marT="35560" marB="0">
                    <a:lnT w="12700">
                      <a:solidFill>
                        <a:srgbClr val="FFFFFF"/>
                      </a:solidFill>
                      <a:prstDash val="solid"/>
                    </a:lnT>
                    <a:lnB w="12700" cap="flat" cmpd="sng" algn="ctr">
                      <a:solidFill>
                        <a:srgbClr val="FFFFFF"/>
                      </a:solidFill>
                      <a:prstDash val="solid"/>
                      <a:round/>
                      <a:headEnd type="none" w="med" len="med"/>
                      <a:tailEnd type="none" w="med" len="med"/>
                    </a:lnB>
                    <a:solidFill>
                      <a:srgbClr val="D8CFE6"/>
                    </a:solidFill>
                  </a:tcPr>
                </a:tc>
                <a:tc>
                  <a:txBody>
                    <a:bodyPr/>
                    <a:lstStyle/>
                    <a:p>
                      <a:pPr marR="1905" algn="r">
                        <a:lnSpc>
                          <a:spcPts val="1914"/>
                        </a:lnSpc>
                        <a:spcBef>
                          <a:spcPts val="280"/>
                        </a:spcBef>
                      </a:pPr>
                      <a:r>
                        <a:rPr lang="en-US" sz="1600" spc="-5" dirty="0" smtClean="0">
                          <a:latin typeface="Carlito"/>
                          <a:cs typeface="Carlito"/>
                        </a:rPr>
                        <a:t>-0</a:t>
                      </a:r>
                      <a:r>
                        <a:rPr sz="1600" spc="-5" dirty="0" smtClean="0">
                          <a:latin typeface="Carlito"/>
                          <a:cs typeface="Carlito"/>
                        </a:rPr>
                        <a:t>.</a:t>
                      </a:r>
                      <a:r>
                        <a:rPr lang="en-US" sz="1600" spc="-5" dirty="0" smtClean="0">
                          <a:latin typeface="Carlito"/>
                          <a:cs typeface="Carlito"/>
                        </a:rPr>
                        <a:t>16</a:t>
                      </a:r>
                      <a:endParaRPr sz="1600" dirty="0">
                        <a:latin typeface="Carlito"/>
                        <a:cs typeface="Carlito"/>
                      </a:endParaRPr>
                    </a:p>
                  </a:txBody>
                  <a:tcPr marL="0" marR="0" marT="35560" marB="0">
                    <a:lnT w="12700">
                      <a:solidFill>
                        <a:srgbClr val="FFFFFF"/>
                      </a:solidFill>
                      <a:prstDash val="solid"/>
                    </a:lnT>
                    <a:lnB w="12700" cap="flat" cmpd="sng" algn="ctr">
                      <a:solidFill>
                        <a:srgbClr val="FFFFFF"/>
                      </a:solidFill>
                      <a:prstDash val="solid"/>
                      <a:round/>
                      <a:headEnd type="none" w="med" len="med"/>
                      <a:tailEnd type="none" w="med" len="med"/>
                    </a:lnB>
                    <a:solidFill>
                      <a:srgbClr val="EDDDBA"/>
                    </a:solidFill>
                  </a:tcPr>
                </a:tc>
              </a:tr>
              <a:tr h="268548">
                <a:tc>
                  <a:txBody>
                    <a:bodyPr/>
                    <a:lstStyle/>
                    <a:p>
                      <a:pPr marL="9525">
                        <a:lnSpc>
                          <a:spcPts val="1914"/>
                        </a:lnSpc>
                        <a:spcBef>
                          <a:spcPts val="280"/>
                        </a:spcBef>
                      </a:pPr>
                      <a:r>
                        <a:rPr lang="en-US" sz="1600" dirty="0" smtClean="0">
                          <a:latin typeface="Carlito"/>
                          <a:cs typeface="Carlito"/>
                        </a:rPr>
                        <a:t>S. Central</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chemeClr val="accent4">
                        <a:lumMod val="20000"/>
                        <a:lumOff val="80000"/>
                      </a:schemeClr>
                    </a:solidFill>
                  </a:tcPr>
                </a:tc>
                <a:tc>
                  <a:txBody>
                    <a:bodyPr/>
                    <a:lstStyle/>
                    <a:p>
                      <a:pPr marR="1905" algn="r">
                        <a:lnSpc>
                          <a:spcPts val="1914"/>
                        </a:lnSpc>
                        <a:spcBef>
                          <a:spcPts val="280"/>
                        </a:spcBef>
                      </a:pPr>
                      <a:r>
                        <a:rPr lang="en-US" sz="1600" dirty="0" smtClean="0">
                          <a:latin typeface="Carlito"/>
                          <a:cs typeface="Carlito"/>
                        </a:rPr>
                        <a:t>0.97</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chemeClr val="accent4">
                        <a:lumMod val="20000"/>
                        <a:lumOff val="80000"/>
                      </a:schemeClr>
                    </a:solidFill>
                  </a:tcPr>
                </a:tc>
                <a:tc>
                  <a:txBody>
                    <a:bodyPr/>
                    <a:lstStyle/>
                    <a:p>
                      <a:pPr marR="1905" algn="r">
                        <a:lnSpc>
                          <a:spcPts val="1914"/>
                        </a:lnSpc>
                        <a:spcBef>
                          <a:spcPts val="280"/>
                        </a:spcBef>
                      </a:pPr>
                      <a:r>
                        <a:rPr lang="en-US" sz="1600" dirty="0" smtClean="0">
                          <a:latin typeface="Carlito"/>
                          <a:cs typeface="Carlito"/>
                        </a:rPr>
                        <a:t>-0.51</a:t>
                      </a:r>
                      <a:endParaRPr sz="1600" dirty="0">
                        <a:latin typeface="Carlito"/>
                        <a:cs typeface="Carlito"/>
                      </a:endParaRPr>
                    </a:p>
                  </a:txBody>
                  <a:tcPr marL="0" marR="0" marT="35560" marB="0">
                    <a:lnT w="12700">
                      <a:solidFill>
                        <a:srgbClr val="FFFFFF"/>
                      </a:solidFill>
                      <a:prstDash val="solid"/>
                    </a:lnT>
                    <a:lnB w="12700">
                      <a:solidFill>
                        <a:srgbClr val="FFFFFF"/>
                      </a:solidFill>
                      <a:prstDash val="solid"/>
                    </a:lnB>
                    <a:solidFill>
                      <a:srgbClr val="F6EDDB"/>
                    </a:solidFill>
                  </a:tcPr>
                </a:tc>
              </a:tr>
            </a:tbl>
          </a:graphicData>
        </a:graphic>
      </p:graphicFrame>
      <p:sp>
        <p:nvSpPr>
          <p:cNvPr id="11" name="object 11"/>
          <p:cNvSpPr/>
          <p:nvPr/>
        </p:nvSpPr>
        <p:spPr>
          <a:xfrm>
            <a:off x="50883" y="102981"/>
            <a:ext cx="1268901" cy="531915"/>
          </a:xfrm>
          <a:prstGeom prst="rect">
            <a:avLst/>
          </a:prstGeom>
          <a:blipFill>
            <a:blip r:embed="rId2" cstate="print"/>
            <a:stretch>
              <a:fillRect/>
            </a:stretch>
          </a:blipFill>
        </p:spPr>
        <p:txBody>
          <a:bodyPr wrap="square" lIns="0" tIns="0" rIns="0" bIns="0" rtlCol="0"/>
          <a:lstStyle/>
          <a:p>
            <a:endParaRPr dirty="0"/>
          </a:p>
        </p:txBody>
      </p:sp>
      <p:sp>
        <p:nvSpPr>
          <p:cNvPr id="12" name="object 12"/>
          <p:cNvSpPr/>
          <p:nvPr/>
        </p:nvSpPr>
        <p:spPr>
          <a:xfrm>
            <a:off x="7543800" y="43396"/>
            <a:ext cx="1536277" cy="674037"/>
          </a:xfrm>
          <a:prstGeom prst="rect">
            <a:avLst/>
          </a:prstGeom>
          <a:blipFill>
            <a:blip r:embed="rId3" cstate="print"/>
            <a:stretch>
              <a:fillRect/>
            </a:stretch>
          </a:blipFill>
        </p:spPr>
        <p:txBody>
          <a:bodyPr wrap="square" lIns="0" tIns="0" rIns="0" bIns="0" rtlCol="0"/>
          <a:lstStyle/>
          <a:p>
            <a:endParaRPr dirty="0"/>
          </a:p>
        </p:txBody>
      </p:sp>
      <p:sp>
        <p:nvSpPr>
          <p:cNvPr id="14" name="object 14"/>
          <p:cNvSpPr txBox="1"/>
          <p:nvPr/>
        </p:nvSpPr>
        <p:spPr>
          <a:xfrm>
            <a:off x="845533" y="6290254"/>
            <a:ext cx="1681477" cy="205184"/>
          </a:xfrm>
          <a:prstGeom prst="rect">
            <a:avLst/>
          </a:prstGeom>
        </p:spPr>
        <p:txBody>
          <a:bodyPr vert="horz" wrap="square" lIns="0" tIns="0" rIns="0" bIns="0" rtlCol="0">
            <a:spAutoFit/>
          </a:bodyPr>
          <a:lstStyle/>
          <a:p>
            <a:pPr marL="12700">
              <a:lnSpc>
                <a:spcPts val="1620"/>
              </a:lnSpc>
            </a:pPr>
            <a:endParaRPr sz="1600" dirty="0">
              <a:latin typeface="Carlito"/>
              <a:cs typeface="Carlito"/>
            </a:endParaRPr>
          </a:p>
        </p:txBody>
      </p:sp>
      <p:sp>
        <p:nvSpPr>
          <p:cNvPr id="17" name="object 17"/>
          <p:cNvSpPr txBox="1"/>
          <p:nvPr/>
        </p:nvSpPr>
        <p:spPr>
          <a:xfrm>
            <a:off x="8683607" y="6656024"/>
            <a:ext cx="310669" cy="230832"/>
          </a:xfrm>
          <a:prstGeom prst="rect">
            <a:avLst/>
          </a:prstGeom>
        </p:spPr>
        <p:txBody>
          <a:bodyPr vert="horz" wrap="square" lIns="0" tIns="0" rIns="0" bIns="0" rtlCol="0">
            <a:spAutoFit/>
          </a:bodyPr>
          <a:lstStyle/>
          <a:p>
            <a:pPr marL="12700">
              <a:lnSpc>
                <a:spcPts val="1810"/>
              </a:lnSpc>
            </a:pPr>
            <a:r>
              <a:rPr lang="en-US" spc="-5" dirty="0" smtClean="0">
                <a:solidFill>
                  <a:srgbClr val="FFFFFF"/>
                </a:solidFill>
                <a:latin typeface="Carlito"/>
                <a:cs typeface="Carlito"/>
              </a:rPr>
              <a:t>84</a:t>
            </a:r>
            <a:endParaRPr sz="1800" dirty="0">
              <a:latin typeface="Carlito"/>
              <a:cs typeface="Carlito"/>
            </a:endParaRPr>
          </a:p>
        </p:txBody>
      </p:sp>
      <p:sp>
        <p:nvSpPr>
          <p:cNvPr id="4" name="Rectangle 3"/>
          <p:cNvSpPr/>
          <p:nvPr/>
        </p:nvSpPr>
        <p:spPr>
          <a:xfrm>
            <a:off x="210769" y="1064029"/>
            <a:ext cx="8841876" cy="646331"/>
          </a:xfrm>
          <a:prstGeom prst="rect">
            <a:avLst/>
          </a:prstGeom>
        </p:spPr>
        <p:txBody>
          <a:bodyPr wrap="square">
            <a:spAutoFit/>
          </a:bodyPr>
          <a:lstStyle/>
          <a:p>
            <a:r>
              <a:rPr lang="en-US" dirty="0"/>
              <a:t>A </a:t>
            </a:r>
            <a:r>
              <a:rPr lang="en-US" i="1" dirty="0"/>
              <a:t>z-score</a:t>
            </a:r>
            <a:r>
              <a:rPr lang="en-US" dirty="0"/>
              <a:t> tells us how many standard deviations the original observation falls away from the mean, and in which direction; We compared each CSA with the state EZ/TOM average.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43907" y="6693356"/>
            <a:ext cx="90170" cy="177800"/>
          </a:xfrm>
          <a:prstGeom prst="rect">
            <a:avLst/>
          </a:prstGeom>
        </p:spPr>
        <p:txBody>
          <a:bodyPr vert="horz" wrap="square" lIns="0" tIns="0" rIns="0" bIns="0" rtlCol="0">
            <a:spAutoFit/>
          </a:bodyPr>
          <a:lstStyle/>
          <a:p>
            <a:pPr>
              <a:lnSpc>
                <a:spcPts val="1330"/>
              </a:lnSpc>
            </a:pPr>
            <a:r>
              <a:rPr sz="1400" dirty="0">
                <a:solidFill>
                  <a:srgbClr val="FFFFFF"/>
                </a:solidFill>
                <a:latin typeface="Carlito"/>
                <a:cs typeface="Carlito"/>
              </a:rPr>
              <a:t>9</a:t>
            </a:r>
            <a:endParaRPr sz="1400" dirty="0">
              <a:latin typeface="Carlito"/>
              <a:cs typeface="Carlito"/>
            </a:endParaRPr>
          </a:p>
        </p:txBody>
      </p:sp>
      <p:sp>
        <p:nvSpPr>
          <p:cNvPr id="3" name="object 3"/>
          <p:cNvSpPr/>
          <p:nvPr/>
        </p:nvSpPr>
        <p:spPr>
          <a:xfrm>
            <a:off x="0" y="6652986"/>
            <a:ext cx="9144000" cy="205104"/>
          </a:xfrm>
          <a:custGeom>
            <a:avLst/>
            <a:gdLst/>
            <a:ahLst/>
            <a:cxnLst/>
            <a:rect l="l" t="t" r="r" b="b"/>
            <a:pathLst>
              <a:path w="9144000" h="205104">
                <a:moveTo>
                  <a:pt x="0" y="0"/>
                </a:moveTo>
                <a:lnTo>
                  <a:pt x="9143981" y="0"/>
                </a:lnTo>
                <a:lnTo>
                  <a:pt x="9143981" y="204999"/>
                </a:lnTo>
                <a:lnTo>
                  <a:pt x="0" y="204999"/>
                </a:lnTo>
                <a:lnTo>
                  <a:pt x="0" y="0"/>
                </a:lnTo>
                <a:close/>
              </a:path>
            </a:pathLst>
          </a:custGeom>
          <a:solidFill>
            <a:srgbClr val="3A2154"/>
          </a:solidFill>
        </p:spPr>
        <p:txBody>
          <a:bodyPr wrap="square" lIns="0" tIns="0" rIns="0" bIns="0" rtlCol="0"/>
          <a:lstStyle/>
          <a:p>
            <a:endParaRPr dirty="0"/>
          </a:p>
        </p:txBody>
      </p:sp>
      <p:sp>
        <p:nvSpPr>
          <p:cNvPr id="4" name="object 4"/>
          <p:cNvSpPr/>
          <p:nvPr/>
        </p:nvSpPr>
        <p:spPr>
          <a:xfrm>
            <a:off x="0" y="1447799"/>
            <a:ext cx="9144000" cy="74930"/>
          </a:xfrm>
          <a:custGeom>
            <a:avLst/>
            <a:gdLst/>
            <a:ahLst/>
            <a:cxnLst/>
            <a:rect l="l" t="t" r="r" b="b"/>
            <a:pathLst>
              <a:path w="9144000" h="74930">
                <a:moveTo>
                  <a:pt x="9143981" y="74849"/>
                </a:moveTo>
                <a:lnTo>
                  <a:pt x="0" y="74849"/>
                </a:lnTo>
                <a:lnTo>
                  <a:pt x="0" y="0"/>
                </a:lnTo>
                <a:lnTo>
                  <a:pt x="9143981" y="0"/>
                </a:lnTo>
                <a:lnTo>
                  <a:pt x="9143981" y="74849"/>
                </a:lnTo>
                <a:close/>
              </a:path>
            </a:pathLst>
          </a:custGeom>
          <a:solidFill>
            <a:srgbClr val="3A2154"/>
          </a:solidFill>
        </p:spPr>
        <p:txBody>
          <a:bodyPr wrap="square" lIns="0" tIns="0" rIns="0" bIns="0" rtlCol="0"/>
          <a:lstStyle/>
          <a:p>
            <a:endParaRPr dirty="0"/>
          </a:p>
        </p:txBody>
      </p:sp>
      <p:sp>
        <p:nvSpPr>
          <p:cNvPr id="6" name="object 6"/>
          <p:cNvSpPr txBox="1">
            <a:spLocks noGrp="1"/>
          </p:cNvSpPr>
          <p:nvPr>
            <p:ph type="title"/>
          </p:nvPr>
        </p:nvSpPr>
        <p:spPr>
          <a:xfrm>
            <a:off x="76200" y="-48799"/>
            <a:ext cx="8991600" cy="1505970"/>
          </a:xfrm>
          <a:prstGeom prst="rect">
            <a:avLst/>
          </a:prstGeom>
        </p:spPr>
        <p:txBody>
          <a:bodyPr vert="horz" wrap="square" lIns="0" tIns="297605" rIns="0" bIns="0" rtlCol="0">
            <a:spAutoFit/>
          </a:bodyPr>
          <a:lstStyle/>
          <a:p>
            <a:pPr marL="1858645" marR="5080" indent="-1621790">
              <a:lnSpc>
                <a:spcPts val="4720"/>
              </a:lnSpc>
              <a:spcBef>
                <a:spcPts val="280"/>
              </a:spcBef>
            </a:pPr>
            <a:r>
              <a:rPr sz="3950" dirty="0"/>
              <a:t>During </a:t>
            </a:r>
            <a:r>
              <a:rPr sz="3950" dirty="0" smtClean="0"/>
              <a:t>FY20</a:t>
            </a:r>
            <a:r>
              <a:rPr lang="en-US" sz="3950" dirty="0" smtClean="0"/>
              <a:t>21</a:t>
            </a:r>
            <a:r>
              <a:rPr sz="3950" dirty="0" smtClean="0"/>
              <a:t>, </a:t>
            </a:r>
            <a:r>
              <a:rPr sz="3950" dirty="0"/>
              <a:t>a </a:t>
            </a:r>
            <a:r>
              <a:rPr sz="3950" spc="-5" dirty="0"/>
              <a:t>total </a:t>
            </a:r>
            <a:r>
              <a:rPr sz="3950" dirty="0"/>
              <a:t>of </a:t>
            </a:r>
            <a:r>
              <a:rPr lang="en-US" sz="3950" spc="-5" dirty="0" smtClean="0"/>
              <a:t>1261</a:t>
            </a:r>
            <a:r>
              <a:rPr sz="3950" spc="-5" dirty="0" smtClean="0"/>
              <a:t> </a:t>
            </a:r>
            <a:r>
              <a:rPr sz="3950" spc="-5" dirty="0"/>
              <a:t>fidelity  </a:t>
            </a:r>
            <a:r>
              <a:rPr sz="3950" dirty="0"/>
              <a:t>forms </a:t>
            </a:r>
            <a:r>
              <a:rPr sz="3950" spc="-5" dirty="0"/>
              <a:t>were</a:t>
            </a:r>
            <a:r>
              <a:rPr sz="3950" spc="-15" dirty="0"/>
              <a:t> </a:t>
            </a:r>
            <a:r>
              <a:rPr sz="3950" spc="-5" dirty="0" smtClean="0"/>
              <a:t>collected</a:t>
            </a:r>
            <a:endParaRPr sz="3950" dirty="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38100">
              <a:lnSpc>
                <a:spcPts val="1810"/>
              </a:lnSpc>
            </a:pPr>
            <a:fld id="{81D60167-4931-47E6-BA6A-407CBD079E47}" type="slidenum">
              <a:rPr dirty="0"/>
              <a:t>9</a:t>
            </a:fld>
            <a:endParaRPr dirty="0"/>
          </a:p>
        </p:txBody>
      </p:sp>
      <p:graphicFrame>
        <p:nvGraphicFramePr>
          <p:cNvPr id="7" name="object 7"/>
          <p:cNvGraphicFramePr>
            <a:graphicFrameLocks noGrp="1"/>
          </p:cNvGraphicFramePr>
          <p:nvPr>
            <p:extLst>
              <p:ext uri="{D42A27DB-BD31-4B8C-83A1-F6EECF244321}">
                <p14:modId xmlns:p14="http://schemas.microsoft.com/office/powerpoint/2010/main" val="3917015663"/>
              </p:ext>
            </p:extLst>
          </p:nvPr>
        </p:nvGraphicFramePr>
        <p:xfrm>
          <a:off x="2051044" y="2051045"/>
          <a:ext cx="5035555" cy="3227094"/>
        </p:xfrm>
        <a:graphic>
          <a:graphicData uri="http://schemas.openxmlformats.org/drawingml/2006/table">
            <a:tbl>
              <a:tblPr firstRow="1" bandRow="1">
                <a:tableStyleId>{2D5ABB26-0587-4C30-8999-92F81FD0307C}</a:tableStyleId>
              </a:tblPr>
              <a:tblGrid>
                <a:gridCol w="2366978"/>
                <a:gridCol w="2668577"/>
              </a:tblGrid>
              <a:tr h="1062997">
                <a:tc>
                  <a:txBody>
                    <a:bodyPr/>
                    <a:lstStyle/>
                    <a:p>
                      <a:pPr algn="ctr">
                        <a:lnSpc>
                          <a:spcPct val="100000"/>
                        </a:lnSpc>
                        <a:spcBef>
                          <a:spcPts val="2145"/>
                        </a:spcBef>
                      </a:pPr>
                      <a:r>
                        <a:rPr sz="3200" b="1" spc="-5" dirty="0">
                          <a:solidFill>
                            <a:srgbClr val="FFFFFF"/>
                          </a:solidFill>
                          <a:latin typeface="Carlito"/>
                          <a:cs typeface="Carlito"/>
                        </a:rPr>
                        <a:t>Tool</a:t>
                      </a:r>
                      <a:endParaRPr sz="3200" dirty="0">
                        <a:latin typeface="Carlito"/>
                        <a:cs typeface="Carlito"/>
                      </a:endParaRPr>
                    </a:p>
                  </a:txBody>
                  <a:tcPr marL="0" marR="0" marT="2724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c>
                  <a:txBody>
                    <a:bodyPr/>
                    <a:lstStyle/>
                    <a:p>
                      <a:pPr marL="433070" marR="296545" indent="-134620" algn="ctr">
                        <a:lnSpc>
                          <a:spcPts val="3820"/>
                        </a:lnSpc>
                        <a:spcBef>
                          <a:spcPts val="375"/>
                        </a:spcBef>
                      </a:pPr>
                      <a:r>
                        <a:rPr sz="3200" b="1" dirty="0">
                          <a:solidFill>
                            <a:srgbClr val="FFFFFF"/>
                          </a:solidFill>
                          <a:latin typeface="Carlito"/>
                          <a:cs typeface="Carlito"/>
                        </a:rPr>
                        <a:t>N </a:t>
                      </a:r>
                      <a:r>
                        <a:rPr sz="3200" b="1" spc="-5" dirty="0">
                          <a:solidFill>
                            <a:srgbClr val="FFFFFF"/>
                          </a:solidFill>
                          <a:latin typeface="Carlito"/>
                          <a:cs typeface="Carlito"/>
                        </a:rPr>
                        <a:t>of</a:t>
                      </a:r>
                      <a:r>
                        <a:rPr sz="3200" b="1" spc="-105" dirty="0">
                          <a:solidFill>
                            <a:srgbClr val="FFFFFF"/>
                          </a:solidFill>
                          <a:latin typeface="Carlito"/>
                          <a:cs typeface="Carlito"/>
                        </a:rPr>
                        <a:t> </a:t>
                      </a:r>
                      <a:r>
                        <a:rPr sz="3200" b="1" spc="-10" dirty="0">
                          <a:solidFill>
                            <a:srgbClr val="FFFFFF"/>
                          </a:solidFill>
                          <a:latin typeface="Carlito"/>
                          <a:cs typeface="Carlito"/>
                        </a:rPr>
                        <a:t>Forms  </a:t>
                      </a:r>
                      <a:r>
                        <a:rPr sz="3200" b="1" spc="-5" dirty="0">
                          <a:solidFill>
                            <a:srgbClr val="FFFFFF"/>
                          </a:solidFill>
                          <a:latin typeface="Carlito"/>
                          <a:cs typeface="Carlito"/>
                        </a:rPr>
                        <a:t>Collected</a:t>
                      </a:r>
                      <a:endParaRPr sz="3200" dirty="0">
                        <a:latin typeface="Carlito"/>
                        <a:cs typeface="Carlito"/>
                      </a:endParaRPr>
                    </a:p>
                  </a:txBody>
                  <a:tcPr marL="0" marR="0" marT="4762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A2154"/>
                    </a:solidFill>
                  </a:tcPr>
                </a:tc>
              </a:tr>
              <a:tr h="577223">
                <a:tc>
                  <a:txBody>
                    <a:bodyPr/>
                    <a:lstStyle/>
                    <a:p>
                      <a:pPr marL="85090">
                        <a:lnSpc>
                          <a:spcPct val="100000"/>
                        </a:lnSpc>
                        <a:spcBef>
                          <a:spcPts val="229"/>
                        </a:spcBef>
                      </a:pPr>
                      <a:r>
                        <a:rPr sz="3200" spc="-5" dirty="0">
                          <a:latin typeface="Carlito"/>
                          <a:cs typeface="Carlito"/>
                        </a:rPr>
                        <a:t>WFI-EZ</a:t>
                      </a:r>
                      <a:endParaRPr sz="3200" dirty="0">
                        <a:latin typeface="Carlito"/>
                        <a:cs typeface="Carlito"/>
                      </a:endParaRPr>
                    </a:p>
                  </a:txBody>
                  <a:tcPr marL="0" marR="0" marT="2920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229"/>
                        </a:spcBef>
                      </a:pPr>
                      <a:r>
                        <a:rPr sz="3200" spc="-5" dirty="0" smtClean="0">
                          <a:latin typeface="Carlito"/>
                          <a:cs typeface="Carlito"/>
                        </a:rPr>
                        <a:t>6</a:t>
                      </a:r>
                      <a:r>
                        <a:rPr lang="en-US" sz="3200" spc="-5" dirty="0" smtClean="0">
                          <a:latin typeface="Carlito"/>
                          <a:cs typeface="Carlito"/>
                        </a:rPr>
                        <a:t>14</a:t>
                      </a:r>
                      <a:endParaRPr sz="3200" dirty="0">
                        <a:latin typeface="Carlito"/>
                        <a:cs typeface="Carlito"/>
                      </a:endParaRPr>
                    </a:p>
                  </a:txBody>
                  <a:tcPr marL="0" marR="0" marT="2920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8CFE6"/>
                    </a:solidFill>
                  </a:tcPr>
                </a:tc>
              </a:tr>
              <a:tr h="577223">
                <a:tc>
                  <a:txBody>
                    <a:bodyPr/>
                    <a:lstStyle/>
                    <a:p>
                      <a:pPr marL="85090">
                        <a:lnSpc>
                          <a:spcPct val="100000"/>
                        </a:lnSpc>
                        <a:spcBef>
                          <a:spcPts val="229"/>
                        </a:spcBef>
                      </a:pPr>
                      <a:r>
                        <a:rPr sz="3200" spc="-5" dirty="0">
                          <a:latin typeface="Carlito"/>
                          <a:cs typeface="Carlito"/>
                        </a:rPr>
                        <a:t>TOM</a:t>
                      </a:r>
                      <a:r>
                        <a:rPr sz="3200" spc="-15" dirty="0">
                          <a:latin typeface="Carlito"/>
                          <a:cs typeface="Carlito"/>
                        </a:rPr>
                        <a:t> </a:t>
                      </a:r>
                      <a:r>
                        <a:rPr sz="3200" spc="-5" dirty="0">
                          <a:latin typeface="Carlito"/>
                          <a:cs typeface="Carlito"/>
                        </a:rPr>
                        <a:t>2.0</a:t>
                      </a:r>
                      <a:endParaRPr sz="3200" dirty="0">
                        <a:latin typeface="Carlito"/>
                        <a:cs typeface="Carlito"/>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c>
                  <a:txBody>
                    <a:bodyPr/>
                    <a:lstStyle/>
                    <a:p>
                      <a:pPr algn="ctr">
                        <a:lnSpc>
                          <a:spcPct val="100000"/>
                        </a:lnSpc>
                        <a:spcBef>
                          <a:spcPts val="229"/>
                        </a:spcBef>
                      </a:pPr>
                      <a:r>
                        <a:rPr lang="en-US" sz="3200" spc="-5" dirty="0" smtClean="0">
                          <a:latin typeface="Carlito"/>
                          <a:cs typeface="Carlito"/>
                        </a:rPr>
                        <a:t>647</a:t>
                      </a:r>
                      <a:endParaRPr sz="3200" dirty="0">
                        <a:latin typeface="Carlito"/>
                        <a:cs typeface="Carlito"/>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DE8F2"/>
                    </a:solidFill>
                  </a:tcPr>
                </a:tc>
              </a:tr>
              <a:tr h="577223">
                <a:tc>
                  <a:txBody>
                    <a:bodyPr/>
                    <a:lstStyle/>
                    <a:p>
                      <a:pPr marL="85090">
                        <a:lnSpc>
                          <a:spcPct val="100000"/>
                        </a:lnSpc>
                        <a:spcBef>
                          <a:spcPts val="229"/>
                        </a:spcBef>
                      </a:pPr>
                      <a:r>
                        <a:rPr sz="3200" b="1" spc="-5" dirty="0">
                          <a:latin typeface="Carlito"/>
                          <a:cs typeface="Carlito"/>
                        </a:rPr>
                        <a:t>TOTAL</a:t>
                      </a:r>
                      <a:endParaRPr sz="3200" dirty="0">
                        <a:latin typeface="Carlito"/>
                        <a:cs typeface="Carlito"/>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c>
                  <a:txBody>
                    <a:bodyPr/>
                    <a:lstStyle/>
                    <a:p>
                      <a:pPr algn="ctr">
                        <a:lnSpc>
                          <a:spcPct val="100000"/>
                        </a:lnSpc>
                        <a:spcBef>
                          <a:spcPts val="229"/>
                        </a:spcBef>
                      </a:pPr>
                      <a:r>
                        <a:rPr lang="en-US" sz="3200" dirty="0" smtClean="0">
                          <a:latin typeface="Carlito"/>
                          <a:cs typeface="Carlito"/>
                        </a:rPr>
                        <a:t>1261</a:t>
                      </a:r>
                      <a:endParaRPr sz="3200" dirty="0">
                        <a:latin typeface="Carlito"/>
                        <a:cs typeface="Carlito"/>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8CFE6"/>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115841</TotalTime>
  <Words>8329</Words>
  <Application>Microsoft Office PowerPoint</Application>
  <PresentationFormat>On-screen Show (4:3)</PresentationFormat>
  <Paragraphs>2108</Paragraphs>
  <Slides>80</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80</vt:i4>
      </vt:variant>
    </vt:vector>
  </HeadingPairs>
  <TitlesOfParts>
    <vt:vector size="87" baseType="lpstr">
      <vt:lpstr>Arial</vt:lpstr>
      <vt:lpstr>Calibri</vt:lpstr>
      <vt:lpstr>Carlito</vt:lpstr>
      <vt:lpstr>Courier New</vt:lpstr>
      <vt:lpstr>Times New Roman</vt:lpstr>
      <vt:lpstr>Wingdings</vt:lpstr>
      <vt:lpstr>Office Theme</vt:lpstr>
      <vt:lpstr> Massachusetts Children’s Behavioral Health Initiative (CBHI)</vt:lpstr>
      <vt:lpstr>Agenda</vt:lpstr>
      <vt:lpstr>Wraparound Adherence</vt:lpstr>
      <vt:lpstr>Wraparound Implementation</vt:lpstr>
      <vt:lpstr>Key Elements of Wraparound</vt:lpstr>
      <vt:lpstr>FIDELITY TOOLS</vt:lpstr>
      <vt:lpstr>Wraparound Fidelity Index,  Short Form</vt:lpstr>
      <vt:lpstr>Team Observation Measure,  Version 2</vt:lpstr>
      <vt:lpstr>During FY2021, a total of 1261 fidelity  forms were collected</vt:lpstr>
      <vt:lpstr>PowerPoint Presentation</vt:lpstr>
      <vt:lpstr>Youth Summary</vt:lpstr>
      <vt:lpstr>TOM 2.0 scores continue to be higher, on average, than  the WFI-EZ comparison when examined by Key Element</vt:lpstr>
      <vt:lpstr>PowerPoint Presentation</vt:lpstr>
      <vt:lpstr>Fidelity Scores by Key Element</vt:lpstr>
      <vt:lpstr>Fidelity Scores by Key Element 2021 vs 2020</vt:lpstr>
      <vt:lpstr>Scores did not vary significantly between the two survey completion methods: completed via the phone by an interviewer or by the caregiver via email/mail</vt:lpstr>
      <vt:lpstr>Total Fidelity</vt:lpstr>
      <vt:lpstr>Most respondents report basic characteristics of  Wraparound occurred during services</vt:lpstr>
      <vt:lpstr>Item-Level Results</vt:lpstr>
      <vt:lpstr>                 Effective Teamwork                               2021 vs 2020</vt:lpstr>
      <vt:lpstr>                Natural Supports                             2021 vs 2020</vt:lpstr>
      <vt:lpstr>             Needs-Based                        2021 vs 2020</vt:lpstr>
      <vt:lpstr>               Outcomes-Based                          2021 vs 2020</vt:lpstr>
      <vt:lpstr>               Strength and Family Driven                          2021 vs 2020</vt:lpstr>
      <vt:lpstr>Satisfaction</vt:lpstr>
      <vt:lpstr>Satisfaction</vt:lpstr>
      <vt:lpstr>Outcomes</vt:lpstr>
      <vt:lpstr>PowerPoint Presentation</vt:lpstr>
      <vt:lpstr>Comments from Caregivers</vt:lpstr>
      <vt:lpstr>Comments from Caregivers</vt:lpstr>
      <vt:lpstr>Comments from Caregivers</vt:lpstr>
      <vt:lpstr>Comments from Caregivers</vt:lpstr>
      <vt:lpstr>Comments from Caregivers</vt:lpstr>
      <vt:lpstr>Comments from Caregivers</vt:lpstr>
      <vt:lpstr>Comments from Caregivers</vt:lpstr>
      <vt:lpstr>Comments from Caregivers</vt:lpstr>
      <vt:lpstr>Comments from Caregivers</vt:lpstr>
      <vt:lpstr>SUMMARY OF WFI-EZ FINDINGS</vt:lpstr>
      <vt:lpstr>Summary of Results</vt:lpstr>
      <vt:lpstr>Strengths</vt:lpstr>
      <vt:lpstr>Areas for Improvement</vt:lpstr>
      <vt:lpstr>TEAM OBSERVATION MEASURE, VERSION 2</vt:lpstr>
      <vt:lpstr>The majority of TOMs were completed during Follow-Up meetings</vt:lpstr>
      <vt:lpstr>Scores by Subscale</vt:lpstr>
      <vt:lpstr>Scores by Subscale</vt:lpstr>
      <vt:lpstr>Total Fidelity</vt:lpstr>
      <vt:lpstr>Team Membership &amp; Attendance</vt:lpstr>
      <vt:lpstr>PowerPoint Presentation</vt:lpstr>
      <vt:lpstr>Item-Level Results</vt:lpstr>
      <vt:lpstr>Item-Level Results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 OF TOM 2.0 FINDINGS</vt:lpstr>
      <vt:lpstr>Summary of Results</vt:lpstr>
      <vt:lpstr>Strengths</vt:lpstr>
      <vt:lpstr>Areas for Improvement</vt:lpstr>
      <vt:lpstr>Room for Growth</vt:lpstr>
      <vt:lpstr>Room for Growth</vt:lpstr>
      <vt:lpstr>IMPLICATIONS</vt:lpstr>
      <vt:lpstr>Statewide Fidelity Results</vt:lpstr>
      <vt:lpstr>Team Attendance/Meetings</vt:lpstr>
      <vt:lpstr>Satisfaction &amp; Outcomes</vt:lpstr>
      <vt:lpstr>WFI-EZ and TOM Total Scores</vt:lpstr>
      <vt:lpstr>Differences Between EZ and TOM</vt:lpstr>
      <vt:lpstr>Question Analysis EZ and TOM</vt:lpstr>
      <vt:lpstr>Question Analysis EZ and TOM</vt:lpstr>
      <vt:lpstr>APPENDICES</vt:lpstr>
      <vt:lpstr>PowerPoint Presentation</vt:lpstr>
      <vt:lpstr>Fidelity by Key Element</vt:lpstr>
      <vt:lpstr>Fidelity by Key Element</vt:lpstr>
      <vt:lpstr>Fidelity by Subscale</vt:lpstr>
      <vt:lpstr>Fidelity by Subscale</vt:lpstr>
      <vt:lpstr>PowerPoint Presentation</vt:lpstr>
      <vt:lpstr>WFI-EZ &amp; TOM 2.0 Z-Scores</vt:lpstr>
      <vt:lpstr>WFI-EZ &amp; TOM 2.0 Z-Scores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Children’s  Behavioral Health Initiative (CBHI)</dc:title>
  <dc:creator>Melissa Goodman</dc:creator>
  <cp:lastModifiedBy>Melissa Goodman</cp:lastModifiedBy>
  <cp:revision>498</cp:revision>
  <cp:lastPrinted>2021-10-04T16:14:16Z</cp:lastPrinted>
  <dcterms:created xsi:type="dcterms:W3CDTF">2020-09-16T15:08:09Z</dcterms:created>
  <dcterms:modified xsi:type="dcterms:W3CDTF">2021-10-19T21:32:07Z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LastSaved">
    <vt:filetime>2020-09-16T00:00:00Z</vt:filetime>
  </property>
</Properties>
</file>