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363"/>
    <a:srgbClr val="29663C"/>
    <a:srgbClr val="DEE6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9" d="100"/>
          <a:sy n="59" d="100"/>
        </p:scale>
        <p:origin x="2556" y="9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0A8B9-B9A0-3948-8759-6E37F4C67FDC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F7B77-14AB-304A-8DAE-ECD5C5248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F7B77-14AB-304A-8DAE-ECD5C52486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78950-BC67-7F4F-B5D4-AB11DAC636E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DBCC5-9C79-3348-B789-1CE882EBD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78950-BC67-7F4F-B5D4-AB11DAC636E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BCC5-9C79-3348-B789-1CE882EBD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7848600" cy="1600200"/>
          </a:xfrm>
          <a:prstGeom prst="rect">
            <a:avLst/>
          </a:prstGeom>
          <a:solidFill>
            <a:srgbClr val="1933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 descr="CovidGer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04706">
            <a:off x="6400800" y="755587"/>
            <a:ext cx="1295400" cy="1295400"/>
          </a:xfrm>
          <a:prstGeom prst="rect">
            <a:avLst/>
          </a:prstGeom>
        </p:spPr>
      </p:pic>
      <p:pic>
        <p:nvPicPr>
          <p:cNvPr id="24" name="Picture 23" descr="CovidGer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32354">
            <a:off x="206134" y="891934"/>
            <a:ext cx="1295400" cy="12954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2828331"/>
            <a:ext cx="7772400" cy="5248870"/>
          </a:xfrm>
          <a:prstGeom prst="rect">
            <a:avLst/>
          </a:prstGeom>
          <a:solidFill>
            <a:srgbClr val="DEE6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9067800"/>
            <a:ext cx="7848600" cy="685800"/>
          </a:xfrm>
          <a:prstGeom prst="rect">
            <a:avLst/>
          </a:prstGeom>
          <a:solidFill>
            <a:srgbClr val="1933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310" y="1621213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29663C"/>
                </a:solidFill>
              </a:rPr>
              <a:t>В связи с текущей вспышкой</a:t>
            </a:r>
            <a:r>
              <a:rPr lang="en-US" sz="1600" b="1" dirty="0">
                <a:solidFill>
                  <a:srgbClr val="29663C"/>
                </a:solidFill>
              </a:rPr>
              <a:t> COVID-19 </a:t>
            </a:r>
            <a:r>
              <a:rPr lang="ru-RU" sz="1600" b="1" dirty="0">
                <a:solidFill>
                  <a:srgbClr val="29663C"/>
                </a:solidFill>
              </a:rPr>
              <a:t>больницы штата Массачусетс испытывают трудности, связанные с вместимостью больниц и наличием персонала, однако мы по-прежнему стремимся обеспечивать высшее качество медицинской помощи каждому человеку в нашем штате.</a:t>
            </a:r>
            <a:r>
              <a:rPr lang="en-US" sz="1600" b="1" dirty="0">
                <a:solidFill>
                  <a:srgbClr val="29663C"/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304800"/>
            <a:ext cx="662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2"/>
                </a:solidFill>
              </a:rPr>
              <a:t>ЧЕГО СЛЕДУЕТ ОЖИДАТЬ В ОТДЕЛЕНИИ НЕОТЛОЖНОЙ ПОМОЩИ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751938"/>
            <a:ext cx="768589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/>
              <a:t>Мы обязуемся действовать в сотрудничестве со всеми больницами, добиваясь того, чтобы каждому пациенту обеспечивалось отличное качество необходимого ему  медицинского обслуживания. </a:t>
            </a:r>
            <a:r>
              <a:rPr lang="ru-RU" sz="1500" b="1" dirty="0"/>
              <a:t>Если вы или член вашей семьи заболели, прибыли в отделение неотложной помощи, и один из практикующих врачей установил, что вас необходимо госпитализировать, то вам могут предложить один из трёх вариантов</a:t>
            </a:r>
            <a:r>
              <a:rPr lang="en-US" sz="1500" b="1" dirty="0"/>
              <a:t>:</a:t>
            </a:r>
          </a:p>
          <a:p>
            <a:r>
              <a:rPr lang="en-US" sz="1400" dirty="0"/>
              <a:t> 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1400" dirty="0"/>
              <a:t>Вам будут оказывать медицинскую помощь в этой больнице в период вашего пребывания в ней</a:t>
            </a:r>
            <a:r>
              <a:rPr lang="en-US" sz="1400" dirty="0"/>
              <a:t>;</a:t>
            </a:r>
          </a:p>
          <a:p>
            <a:pPr marL="685800" lvl="1" indent="-228600">
              <a:buFont typeface="+mj-lt"/>
              <a:buAutoNum type="arabicPeriod"/>
            </a:pPr>
            <a:r>
              <a:rPr lang="ru-RU" sz="1400" dirty="0"/>
              <a:t>Вас переведут в другую больницу</a:t>
            </a:r>
            <a:r>
              <a:rPr lang="en-US" sz="1400" dirty="0"/>
              <a:t>; </a:t>
            </a:r>
            <a:r>
              <a:rPr lang="ru-RU" sz="1400" dirty="0"/>
              <a:t>или</a:t>
            </a:r>
            <a:endParaRPr lang="en-US" sz="1400" dirty="0"/>
          </a:p>
          <a:p>
            <a:pPr marL="685800" lvl="1" indent="-228600">
              <a:buFont typeface="+mj-lt"/>
              <a:buAutoNum type="arabicPeriod"/>
            </a:pPr>
            <a:r>
              <a:rPr lang="ru-RU" sz="1400" dirty="0"/>
              <a:t>Сначала вам окажут медицинскую помощь в этой больнице, а затем переведут в специализированное, полностью укомплектованное персоналом медицинское учреждение, которое занимается лечением от </a:t>
            </a:r>
            <a:r>
              <a:rPr lang="en-US" sz="1400" dirty="0"/>
              <a:t>COVID-19 </a:t>
            </a:r>
            <a:r>
              <a:rPr lang="ru-RU" sz="1400" dirty="0"/>
              <a:t>и находится либо в </a:t>
            </a:r>
            <a:r>
              <a:rPr lang="ru-RU" sz="1400" dirty="0" err="1"/>
              <a:t>Ловелле</a:t>
            </a:r>
            <a:r>
              <a:rPr lang="ru-RU" sz="1400" dirty="0"/>
              <a:t>, либо в </a:t>
            </a:r>
            <a:r>
              <a:rPr lang="ru-RU" sz="1400" dirty="0" err="1"/>
              <a:t>Ворчестере</a:t>
            </a:r>
            <a:r>
              <a:rPr lang="en-US" sz="1400" dirty="0"/>
              <a:t>.</a:t>
            </a:r>
          </a:p>
          <a:p>
            <a:pPr marL="685800" lvl="1" indent="-228600">
              <a:buFont typeface="+mj-lt"/>
              <a:buAutoNum type="arabicPeriod"/>
            </a:pPr>
            <a:endParaRPr lang="en-US" sz="1400" dirty="0"/>
          </a:p>
          <a:p>
            <a:r>
              <a:rPr lang="ru-RU" sz="1500" b="1" dirty="0"/>
              <a:t>Если вас переведут в другую больницу или медицинское учреждение, мы будем совместно с вами следить за тем, чтобы стоимость лечения или доплата за обслуживание были минимальными и чтобы там, куда вас в конце концов переведут</a:t>
            </a:r>
            <a:r>
              <a:rPr lang="en-US" sz="1500" b="1" dirty="0"/>
              <a:t>:</a:t>
            </a:r>
          </a:p>
          <a:p>
            <a:pPr>
              <a:buFont typeface="Arial"/>
              <a:buChar char="•"/>
            </a:pPr>
            <a:endParaRPr lang="en-US" sz="1400" dirty="0"/>
          </a:p>
          <a:p>
            <a:pPr marL="685800" lvl="1" indent="-228600">
              <a:buFont typeface="Arial"/>
              <a:buChar char="•"/>
            </a:pPr>
            <a:r>
              <a:rPr lang="ru-RU" sz="1400" dirty="0"/>
              <a:t>вам оказывалась отличная медицинская помощь, причём в учреждении, у которого имеется возможность оказывать необходимую вам помощь</a:t>
            </a:r>
            <a:r>
              <a:rPr lang="en-US" sz="1400" dirty="0"/>
              <a:t>;</a:t>
            </a:r>
          </a:p>
          <a:p>
            <a:pPr marL="685800" lvl="1" indent="-228600">
              <a:buFont typeface="Arial"/>
              <a:buChar char="•"/>
            </a:pPr>
            <a:r>
              <a:rPr lang="ru-RU" sz="1400" dirty="0"/>
              <a:t>при необходимости у вас был доступ к услугам устного перевода</a:t>
            </a:r>
            <a:r>
              <a:rPr lang="en-US" sz="1400" dirty="0"/>
              <a:t>;</a:t>
            </a:r>
          </a:p>
          <a:p>
            <a:pPr marL="685800" lvl="1" indent="-228600">
              <a:buFont typeface="Arial"/>
              <a:buChar char="•"/>
            </a:pPr>
            <a:r>
              <a:rPr lang="ru-RU" sz="1400" dirty="0"/>
              <a:t>у вас была возможность общаться с членами семьи и близкими людьми</a:t>
            </a:r>
            <a:r>
              <a:rPr lang="en-US" sz="1400" dirty="0"/>
              <a:t>; </a:t>
            </a:r>
            <a:r>
              <a:rPr lang="ru-RU" sz="1400" dirty="0"/>
              <a:t>а также</a:t>
            </a:r>
            <a:r>
              <a:rPr lang="en-US" sz="1400" dirty="0"/>
              <a:t> </a:t>
            </a:r>
          </a:p>
          <a:p>
            <a:pPr marL="685800" lvl="1" indent="-228600">
              <a:buFont typeface="Arial"/>
              <a:buChar char="•"/>
            </a:pPr>
            <a:r>
              <a:rPr lang="ru-RU" sz="1400" dirty="0"/>
              <a:t>когда вы почувствуете себя достаточно хорошо для выписки, ваше медицинское учреждение позаботилось о вашей перевозке домой</a:t>
            </a:r>
            <a:r>
              <a:rPr lang="en-US" sz="1400" dirty="0"/>
              <a:t>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3400" y="9227403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Дополнительная информация - здесь</a:t>
            </a:r>
            <a:r>
              <a:rPr lang="en-US" sz="1600" b="1" dirty="0">
                <a:solidFill>
                  <a:schemeClr val="bg1"/>
                </a:solidFill>
              </a:rPr>
              <a:t>: </a:t>
            </a:r>
            <a:r>
              <a:rPr lang="ru-RU" sz="1600" b="1" dirty="0">
                <a:solidFill>
                  <a:schemeClr val="bg1"/>
                </a:solidFill>
              </a:rPr>
              <a:t>ВСТАВИТЬ </a:t>
            </a:r>
            <a:r>
              <a:rPr lang="en-US" sz="1600" b="1" dirty="0">
                <a:solidFill>
                  <a:schemeClr val="bg1"/>
                </a:solidFill>
              </a:rPr>
              <a:t>URL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6510" y="8183746"/>
            <a:ext cx="75993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9663C"/>
                </a:solidFill>
              </a:rPr>
              <a:t>Наша цель – обеспечивать каждому человеку в штате Массачусетс медицинское обслуживание мирового класса</a:t>
            </a:r>
            <a:r>
              <a:rPr lang="en-US" b="1" dirty="0">
                <a:solidFill>
                  <a:srgbClr val="29663C"/>
                </a:solidFill>
              </a:rPr>
              <a:t>. </a:t>
            </a:r>
          </a:p>
        </p:txBody>
      </p:sp>
      <p:pic>
        <p:nvPicPr>
          <p:cNvPr id="19" name="Picture 18" descr="DPHLogo_Whit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4200" y="9151203"/>
            <a:ext cx="526197" cy="526197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096000" y="9144000"/>
            <a:ext cx="616803" cy="49815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CovidGer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50567" y="-228600"/>
            <a:ext cx="958334" cy="958334"/>
          </a:xfrm>
          <a:prstGeom prst="rect">
            <a:avLst/>
          </a:prstGeom>
        </p:spPr>
      </p:pic>
      <p:pic>
        <p:nvPicPr>
          <p:cNvPr id="27" name="Picture 26" descr="CovidGer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0"/>
            <a:ext cx="762000" cy="762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705600" y="9753600"/>
            <a:ext cx="8755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January 2021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284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Carlos Troche</dc:creator>
  <cp:lastModifiedBy>Alejandra Lloveras</cp:lastModifiedBy>
  <cp:revision>21</cp:revision>
  <dcterms:created xsi:type="dcterms:W3CDTF">2021-01-08T17:00:44Z</dcterms:created>
  <dcterms:modified xsi:type="dcterms:W3CDTF">2021-01-13T15:41:35Z</dcterms:modified>
</cp:coreProperties>
</file>