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363"/>
    <a:srgbClr val="29663C"/>
    <a:srgbClr val="DE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60"/>
  </p:normalViewPr>
  <p:slideViewPr>
    <p:cSldViewPr snapToObjects="1">
      <p:cViewPr varScale="1">
        <p:scale>
          <a:sx n="59" d="100"/>
          <a:sy n="59" d="100"/>
        </p:scale>
        <p:origin x="2652" y="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0A8B9-B9A0-3948-8759-6E37F4C67FDC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F7B77-14AB-304A-8DAE-ECD5C52486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F7B77-14AB-304A-8DAE-ECD5C52486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8950-BC67-7F4F-B5D4-AB11DAC636E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BCC5-9C79-3348-B789-1CE882EBD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52400"/>
            <a:ext cx="7848600" cy="1600200"/>
          </a:xfrm>
          <a:prstGeom prst="rect">
            <a:avLst/>
          </a:prstGeom>
          <a:solidFill>
            <a:srgbClr val="193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4706">
            <a:off x="6400800" y="755587"/>
            <a:ext cx="1295400" cy="1295400"/>
          </a:xfrm>
          <a:prstGeom prst="rect">
            <a:avLst/>
          </a:prstGeom>
        </p:spPr>
      </p:pic>
      <p:pic>
        <p:nvPicPr>
          <p:cNvPr id="24" name="Picture 23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2354">
            <a:off x="206134" y="891934"/>
            <a:ext cx="1295400" cy="1295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2828331"/>
            <a:ext cx="7772400" cy="5248870"/>
          </a:xfrm>
          <a:prstGeom prst="rect">
            <a:avLst/>
          </a:prstGeom>
          <a:solidFill>
            <a:srgbClr val="DEE6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9067800"/>
            <a:ext cx="7848600" cy="685800"/>
          </a:xfrm>
          <a:prstGeom prst="rect">
            <a:avLst/>
          </a:prstGeom>
          <a:solidFill>
            <a:srgbClr val="193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29663C"/>
                </a:solidFill>
              </a:rPr>
              <a:t>Durante el brote actual de COVID-19, los hospitales de Massachusetts enfrentan desafíos relacionados con la capacidad y la cantidad de personal, pero nuestra meta sigue siendo garantizar que cada persona del Estado reciba atención médica de la más alta calidad.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5503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2"/>
                </a:solidFill>
              </a:rPr>
              <a:t>QUÉ ESPERAR </a:t>
            </a:r>
            <a:r>
              <a:rPr lang="es-AR" sz="3000" b="1">
                <a:solidFill>
                  <a:schemeClr val="bg2"/>
                </a:solidFill>
              </a:rPr>
              <a:t>CUANDO VISITE </a:t>
            </a:r>
            <a:r>
              <a:rPr lang="es-AR" sz="3000" b="1" dirty="0">
                <a:solidFill>
                  <a:schemeClr val="bg2"/>
                </a:solidFill>
              </a:rPr>
              <a:t>EL DEPARTAMENTO DE EMERGENCIAS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864108"/>
            <a:ext cx="6629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/>
              <a:t>Nos comprometemos a trabajar con cada hospital para asegurarnos que cada paciente reciba el cuidado de excelencia que necesita.</a:t>
            </a:r>
            <a:r>
              <a:rPr lang="es-AR" sz="1600" b="1" dirty="0"/>
              <a:t> Si usted o un miembro de su familia está enfermo y al visitar el Departamento de Emergencias de un hospital un médico clínico determina que necesita ser hospitalizado, se le podrá ofrecer una de estas tres opciones:</a:t>
            </a:r>
          </a:p>
          <a:p>
            <a:r>
              <a:rPr lang="es-AR" sz="1400" dirty="0"/>
              <a:t> 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AR" sz="1400" dirty="0"/>
              <a:t>Recibirá atención médica en ese mismo hospital durante toda su estadía.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AR" sz="1400" dirty="0"/>
              <a:t>Será transferido a otro hospital.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AR" sz="1400" dirty="0"/>
              <a:t>Recibirá cuidados en ese hospital inicialmente y luego será transferido a un centro de tratamiento de COVID-19 especializado que cuente con el personal necesario, ya sea en Lowell o en Worcester.</a:t>
            </a:r>
          </a:p>
          <a:p>
            <a:pPr marL="685800" lvl="1" indent="-228600">
              <a:buFont typeface="+mj-lt"/>
              <a:buAutoNum type="arabicPeriod"/>
            </a:pPr>
            <a:endParaRPr lang="en-US" sz="1400" dirty="0"/>
          </a:p>
          <a:p>
            <a:r>
              <a:rPr lang="es-AR" sz="1600" b="1" dirty="0"/>
              <a:t>Si es transferido a otro hospital o centro de tratamiento, trabajaremos con usted para garantizar que cualquier costo o copago sea mínimo donde sea que lo admitan:</a:t>
            </a:r>
          </a:p>
          <a:p>
            <a:pPr>
              <a:buFont typeface="Arial"/>
              <a:buChar char="•"/>
            </a:pPr>
            <a:endParaRPr lang="en-US" sz="1400" dirty="0"/>
          </a:p>
          <a:p>
            <a:pPr marL="685800" lvl="1" indent="-228600">
              <a:buFont typeface="Arial"/>
              <a:buChar char="•"/>
            </a:pPr>
            <a:r>
              <a:rPr lang="es-AR" sz="1400" dirty="0"/>
              <a:t>Recibirá atención médica de excelencia en un centro que tenga la capacidad requerida para cuidarlo.</a:t>
            </a:r>
          </a:p>
          <a:p>
            <a:pPr marL="685800" lvl="1" indent="-228600">
              <a:buFont typeface="Arial"/>
              <a:buChar char="•"/>
            </a:pPr>
            <a:r>
              <a:rPr lang="es-AR" sz="1400" dirty="0"/>
              <a:t>Tendrá acceso a servicios de interpretación si los necesita.</a:t>
            </a:r>
          </a:p>
          <a:p>
            <a:pPr marL="685800" lvl="1" indent="-228600">
              <a:buFont typeface="Arial"/>
              <a:buChar char="•"/>
            </a:pPr>
            <a:r>
              <a:rPr lang="es-AR" sz="1400" dirty="0"/>
              <a:t>Podrá comunicarse con su familia y seres queridos. </a:t>
            </a:r>
          </a:p>
          <a:p>
            <a:pPr marL="685800" lvl="1" indent="-228600">
              <a:buFont typeface="Arial"/>
              <a:buChar char="•"/>
            </a:pPr>
            <a:r>
              <a:rPr lang="es-AR" sz="1400" dirty="0"/>
              <a:t>Sus proveedores del cuidado de la salud se asegurarán de que tenga un medio de transporte para regresar a su casa cuando esté lo suficientemente bien como para ser dado de alta.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9227403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b="1" dirty="0">
                <a:solidFill>
                  <a:schemeClr val="bg1"/>
                </a:solidFill>
              </a:rPr>
              <a:t>Para más información visite </a:t>
            </a:r>
            <a:r>
              <a:rPr lang="es-AR" sz="1600" b="1" dirty="0">
                <a:solidFill>
                  <a:srgbClr val="FF0000"/>
                </a:solidFill>
              </a:rPr>
              <a:t>URL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82296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rgbClr val="29663C"/>
                </a:solidFill>
              </a:rPr>
              <a:t>Nuestra meta en Massachusetts es garantizar un cuidado de la salud de primera clase para cada residente. </a:t>
            </a:r>
          </a:p>
        </p:txBody>
      </p:sp>
      <p:pic>
        <p:nvPicPr>
          <p:cNvPr id="19" name="Picture 18" descr="DPHLogo_Whit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9151203"/>
            <a:ext cx="526197" cy="5261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96000" y="9144000"/>
            <a:ext cx="616803" cy="4981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0567" y="-228600"/>
            <a:ext cx="958334" cy="958334"/>
          </a:xfrm>
          <a:prstGeom prst="rect">
            <a:avLst/>
          </a:prstGeom>
        </p:spPr>
      </p:pic>
      <p:pic>
        <p:nvPicPr>
          <p:cNvPr id="27" name="Picture 26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05600" y="9753600"/>
            <a:ext cx="875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/>
              <a:t>Enero de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287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Troche</dc:creator>
  <cp:lastModifiedBy>Alejandra Lloveras</cp:lastModifiedBy>
  <cp:revision>29</cp:revision>
  <dcterms:created xsi:type="dcterms:W3CDTF">2021-01-08T17:00:44Z</dcterms:created>
  <dcterms:modified xsi:type="dcterms:W3CDTF">2021-01-13T15:36:06Z</dcterms:modified>
</cp:coreProperties>
</file>