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notesSlides/notesSlide19.xml" ContentType="application/vnd.openxmlformats-officedocument.presentationml.notesSlide+xml"/>
  <Override PartName="/ppt/ink/ink14.xml" ContentType="application/inkml+xml"/>
  <Override PartName="/ppt/ink/ink15.xml" ContentType="application/inkml+xml"/>
  <Override PartName="/ppt/notesSlides/notesSlide20.xml" ContentType="application/vnd.openxmlformats-officedocument.presentationml.notesSlide+xml"/>
  <Override PartName="/ppt/ink/ink16.xml" ContentType="application/inkml+xml"/>
  <Override PartName="/ppt/ink/ink17.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31.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3" r:id="rId5"/>
    <p:sldMasterId id="2147483686" r:id="rId6"/>
  </p:sldMasterIdLst>
  <p:notesMasterIdLst>
    <p:notesMasterId r:id="rId45"/>
  </p:notesMasterIdLst>
  <p:handoutMasterIdLst>
    <p:handoutMasterId r:id="rId46"/>
  </p:handoutMasterIdLst>
  <p:sldIdLst>
    <p:sldId id="348" r:id="rId7"/>
    <p:sldId id="256" r:id="rId8"/>
    <p:sldId id="288" r:id="rId9"/>
    <p:sldId id="320" r:id="rId10"/>
    <p:sldId id="290" r:id="rId11"/>
    <p:sldId id="289" r:id="rId12"/>
    <p:sldId id="291" r:id="rId13"/>
    <p:sldId id="292" r:id="rId14"/>
    <p:sldId id="293" r:id="rId15"/>
    <p:sldId id="295" r:id="rId16"/>
    <p:sldId id="296" r:id="rId17"/>
    <p:sldId id="297" r:id="rId18"/>
    <p:sldId id="298" r:id="rId19"/>
    <p:sldId id="300" r:id="rId20"/>
    <p:sldId id="347" r:id="rId21"/>
    <p:sldId id="351" r:id="rId22"/>
    <p:sldId id="302" r:id="rId23"/>
    <p:sldId id="303" r:id="rId24"/>
    <p:sldId id="310" r:id="rId25"/>
    <p:sldId id="311" r:id="rId26"/>
    <p:sldId id="326" r:id="rId27"/>
    <p:sldId id="329" r:id="rId28"/>
    <p:sldId id="327" r:id="rId29"/>
    <p:sldId id="330" r:id="rId30"/>
    <p:sldId id="340" r:id="rId31"/>
    <p:sldId id="314" r:id="rId32"/>
    <p:sldId id="321" r:id="rId33"/>
    <p:sldId id="322" r:id="rId34"/>
    <p:sldId id="341" r:id="rId35"/>
    <p:sldId id="328" r:id="rId36"/>
    <p:sldId id="305" r:id="rId37"/>
    <p:sldId id="332" r:id="rId38"/>
    <p:sldId id="333" r:id="rId39"/>
    <p:sldId id="334" r:id="rId40"/>
    <p:sldId id="335" r:id="rId41"/>
    <p:sldId id="336" r:id="rId42"/>
    <p:sldId id="278" r:id="rId43"/>
    <p:sldId id="325" r:id="rId4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1DD"/>
    <a:srgbClr val="003B5D"/>
    <a:srgbClr val="042B4A"/>
    <a:srgbClr val="139876"/>
    <a:srgbClr val="223651"/>
    <a:srgbClr val="7D3379"/>
    <a:srgbClr val="53A4CF"/>
    <a:srgbClr val="112638"/>
    <a:srgbClr val="45A78E"/>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0"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1/21/2025</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17188 9058 16383 0 0,'4'0'0'0'0,"-2"0"0"0"0,-7 0 0 0 0,-2-4 0 0 0,-4-2 0 0 0,-4 1 0 0 0,0 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8:32.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1051 41,'-41'0,"2"-1,-42-8,42 3,-49 1,-404 6,416-12,65 9,-1-1,1 1,-1 1,0 0,0 1,0 0,-13 2,7 1,13-3,-1 1,1 0,-1-1,1 2,0-1,-1 1,1-1,0 1,0 1,0-1,-6 5,11-6,1 0,-1 0,1-1,-1 1,1 0,-1-1,1 1,0 0,-1-1,1 1,0-1,-1 1,1-1,0 1,0-1,-1 0,1 1,0-1,0 0,0 0,0 1,0-1,1 0,29 9,-28-8,11 2,0 0,1-1,-1-1,1-1,-1 0,0-1,1 0,22-5,13-1,-30 6,0 1,1 0,-1 2,24 5,-18-3,46 2,62-4,141-5,-263 1,0-1,-1 1,0-2,14-5,27-7,-35 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9:09.3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3223 24,'-93'1,"-102"-3,134-8,43 6,0 1,-28-1,14 2,-1 3,1 0,0 2,0 1,0 2,-34 10,41-10,0-1,-1-2,1 0,-1-1,0-2,-38-4,-14 1,-1048 3,1040-10,5 0,-416 11,400 9,71-6,-47 2,49-7,-45-9,51 7,-1 0,-1 1,-34 0,52 3,-1-1,1 1,0-1,-1 1,1 0,0 0,0 0,0 0,0 0,0 0,0 1,0-1,1 1,-1-1,0 1,1 0,-1 0,1 0,-1-1,1 1,0 1,0-1,0 0,0 0,0 0,1 0,-1 1,1-1,-1 0,1 1,0-1,0 0,0 5,0-5,0 1,0 0,0 0,1-1,-1 1,1 0,0-1,-1 1,1-1,0 1,1 0,-1-1,0 0,1 1,-1-1,1 0,0 0,-1 0,1 0,0 0,1 0,-1-1,0 1,0 0,1-1,-1 0,1 0,4 2,18 0,0 0,0-2,0-1,28-4,23 1,-27 3,-3 1,-1-2,81-12,-73 6,1 3,-1 2,78 7,-115-5,232 22,-184-13,-39-5,46 2,750-7,-804 2,-1 1,28 6,30 3,36-1,-70-4,47-1,5-4,83-3,-114-8,-43 6,0 1,28-1,269 4,-293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33.3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908 47,'-73'-11,"3"0,24 9,-58-11,48 7,-1 3,-85 5,33 1,44-4,-74 2,137 0,-1 0,1-1,-1 1,1 0,0 0,0 0,0 1,0-1,-1 0,2 1,-1-1,0 1,0 0,0 0,1 0,-1-1,1 2,-1-1,1 0,0 0,0 0,0 0,0 1,0-1,1 1,-1-1,1 0,0 1,-1-1,1 1,0 3,0 12,0 0,0 0,5 21,-4-30,-1-7,1 1,-1-1,1 0,0 1,0-1,0 0,0 0,1 0,-1 0,0 0,1 0,0 0,-1 0,1 0,0-1,0 1,0-1,0 0,0 1,0-1,0 0,0 0,1 0,-1 0,0-1,1 1,-1-1,1 1,-1-1,4 0,11 2,1-2,0 0,23-4,-6 2,641 1,-659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44.3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2876 2,'-86'-2,"-95"4,120 8,43-6,0-1,-28 1,-73-6,-90 4,147 8,-23 0,32-10,22-1,-1 1,1 2,-53 9,44-5,0-1,-1-3,0-1,-41-4,-14 0,73 2,-46-9,-23-1,-1115 12,1206-1,0 0,0 0,0-1,0 1,0 0,0 0,0 0,1 0,-1 0,0 1,0-1,0 0,0 0,0 0,0 1,0-1,1 1,-1-1,0 0,0 1,0 0,1-1,-1 1,0-1,1 1,-1 0,0-1,1 1,-1 0,1 0,-1 0,1-1,0 1,-1 0,1 0,0 0,-1 0,1 0,0 0,0-1,0 1,0 0,0 0,0 0,0 0,0 0,0 0,1 0,-1 0,0 0,0-1,1 1,-1 0,1 0,-1 0,1 0,0 0,1 3,0 0,0-1,1 0,-1 1,1-1,0 0,0 0,0 0,0-1,0 1,0-1,6 3,9-1,-1 0,1-1,0-1,0-1,0-1,0 0,24-4,24 1,770 3,-665 20,-113-18,82 12,-104-11,62 0,-64-4,1 2,37 6,-1 1,1-3,80-5,-67-1,-70 0,0 0,28-7,27-3,-41 8,-1 0,42-12,-43 9,-1 1,1 1,33-1,-31 4,0 2,1 0,-1 3,0 0,0 2,50 16,-77-21,0 0,1 0,0 0,-1 0,1-1,-1 1,1-1,0 0,-1 0,1 0,0 0,-1 0,1 0,0-1,-1 1,1-1,0 0,-1 0,1 0,-1 0,0 0,1-1,-1 1,0-1,0 1,0-1,0 0,0 0,0 0,0 0,-1 0,4-5,2-4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58.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2945 2,'-93'-1,"-101"3,124 7,46-4,1-2,-24 0,-835-4,685-20,-482 22,575 9,74-5,-46 1,-66-4,-146-6,265 1,-12 1,33 2,1 1,-1-1,1 1,0 0,-1-1,1 1,0 0,0 0,-1 0,1 0,0 0,0 0,0 0,0 0,0 1,1-1,-1 0,0 1,0-1,1 0,-1 1,1-1,-1 2,-1 3,-1 1,1-1,1 1,-1-1,1 1,0 0,1 0,0 10,0-15,1 0,0 0,0 0,-1 0,1 0,0 0,0-1,1 1,-1 0,0-1,1 1,-1-1,1 1,-1-1,1 0,0 0,-1 0,1 0,0 0,0 0,0 0,0 0,0-1,0 1,0-1,0 1,0-1,0 0,0 0,0 0,3 0,247 0,-110-3,475 3,-599 1,0 1,0 1,0 1,22 7,-21-6,-1 0,1-1,36 3,690-6,-343-3,-239-19,-91 21,110 12,-180-11,1-1,-1 0,0 0,0 0,1 0,-1 0,0 0,0-1,1 1,-1-1,0 0,0 0,0 1,0-1,3-2,4-5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10.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1582 3,'-57'-1,"23"0,-1 1,1 2,-62 10,59-6,-1-2,0-1,0-2,-42-5,-11 2,-848 2,937 0,-1 0,0 0,1 0,-1 0,0 1,1-1,-1 1,0 0,1-1,-1 1,1 1,-1-1,1 0,0 0,0 1,-1 0,1-1,0 1,0 0,0 0,-2 3,3-2,-1 0,1 0,0 0,0 0,0 0,0 1,1-1,-1 0,1 0,0 1,0-1,0 0,0 1,1-1,-1 0,1 0,1 6,0-5,1 1,-1-1,1 0,-1 0,1 0,1 0,-1-1,0 1,1-1,0 0,-1 0,1 0,0-1,1 1,-1-1,0 0,1 0,-1 0,1-1,0 0,-1 0,10 1,13 3,0-2,46-1,-67-2,1244 0,-1214-4,-23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24.5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3076 0,'-2993'0,"2988"0,0 1,0-1,1 1,-1 0,0 0,1 0,-1 0,0 1,1 0,0 0,-8 4,11-5,-1 1,1-1,-1 0,1 1,-1-1,1 1,0-1,0 1,0 0,0-1,0 1,0 0,0 0,0 0,1 0,-1 0,1 0,0 0,-1 0,1 0,0 0,0 0,0 0,0 0,1 0,-1 0,0-1,1 1,0 0,1 3,-1-3,0 0,1 1,-1-2,1 1,-1 0,1 0,0 0,0-1,0 1,0-1,0 1,0-1,0 0,0 0,0 0,1 0,-1 0,0-1,1 1,-1-1,1 1,-1-1,3 0,67 0,-53-2,307 0,-199 3,35-22,249 22,-318 9,-7 0,56 0,29 1,25-1,-3-1,-167-9,0-1,-1-1,1-2,-1 0,1-2,-2-1,1-1,-1-1,28-14,-43 19,-1 0,1 1,0 0,0 1,0 0,1 0,-1 1,10 0,82 3,-40 1,73-5,121 5,-252-3,0 0,0 1,0 0,1 0,-1 0,-1 0,1 0,0 1,0-1,0 1,-1 0,1 0,-1 0,1 0,-1 0,3 3,-5-4,1-1,-1 1,0-1,1 1,-1 0,0-1,0 1,1 0,-1-1,0 1,0 0,0 0,0-1,0 1,0 0,0-1,0 1,0 0,0 0,0-1,0 1,0 0,-1-1,1 1,0 0,-1 0,0 0,0 1,-1-1,1 0,-1 0,1 0,-1 0,1 0,-1 0,1 0,-1-1,0 1,0-1,1 1,-1-1,-3 1,-29 3,0-1,0-2,-49-5,-3 1,-897 3,787 21,-574-22,611-19,-30 21,167-1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40.4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2894 6,'-127'-2,"-136"5,208 7,-13 1,-14-1,-8 1,23-10,-84 12,114-9,0-3,0-1,-73-10,-17 0,86 8,-66-12,75 10,1 2,-50 2,54 1,-1-1,1-1,0-2,-31-5,23 2,-2 1,1 3,-1 0,-48 6,-4-2,-710-2,796 0,1 0,0 0,-1 0,1 0,0 0,-1 0,1 1,0-1,-1 1,1 0,0 0,0 0,0 0,0 0,0 0,0 0,0 1,0-1,0 1,0-1,1 1,-1 0,0-1,1 1,0 0,-1 0,0 2,0 4,0-1,1 0,0 0,0 1,0-1,1 1,1 11,-1-16,0-1,0 1,0-1,0 1,1-1,-1 1,1-1,-1 1,1-1,0 1,0-1,0 0,1 0,-1 1,0-1,1 0,-1 0,1 0,0 0,0-1,0 1,0 0,4 2,0-2,1 1,0-1,-1-1,1 1,0-1,0-1,13 1,26-2,0-1,74-14,-115 15,223-41,-201 39,3-1,-33 0,-21-1,-6-1,-44-1,67 7,0-1,0 1,0 1,-1-1,1 1,0 1,0-1,0 1,1 0,-1 1,0 0,-7 4,14-7,0 0,-1 0,1 0,0 1,-1-1,1 0,-1 0,1 1,0-1,0 0,-1 1,1-1,0 0,0 1,-1-1,1 1,0-1,0 0,0 1,0-1,-1 1,1-1,0 0,0 1,0-1,0 1,0-1,0 1,0-1,0 0,0 1,0-1,1 1,-1-1,0 1,0-1,0 0,0 1,1-1,-1 0,0 1,0-1,1 1,-1-1,0 0,1 0,-1 1,0-1,1 0,-1 0,0 1,1-1,-1 0,1 0,-1 0,0 0,1 1,-1-1,1 0,-1 0,1 0,-1 0,0 0,1 0,39 9,-30-7,33 8,-1-1,2-1,-1-3,62 0,-77-4,47 8,-47-5,45 2,809-7,-865 2,-1 1,28 6,30 2,55-11,61 2,-123 9,-43-6,0-1,25 0,27-4,95-14,-160 14,-1 0,1-1,-1-1,1 0,-1 0,0-1,16-8,-10 5,0 2,0-1,1 2,0 0,23-2,-32 5,61-12,-56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00.9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1212 22,'-61'-19,"23"17,0 2,0 1,-53 9,-13 0,-1 0,-55 2,126-14,-47-9,12 1,7 0,48 7,0 0,0 1,0 1,0 0,0 1,0 0,0 1,0 1,-16 3,18-2,0-1,-1 0,-22-1,25-1,0 1,0-1,-1 2,1-1,-14 5,22-5,1 0,-1-1,1 1,-1 0,1 0,-1 0,1 0,0 0,-1 0,1 0,0 0,0 1,0-1,0 0,0 1,0-1,0 1,0-1,1 1,-1-1,0 1,1 0,-1-1,1 1,0 0,0 0,0-1,0 1,0 0,0-1,0 1,1 3,-1-3,1 1,0-1,0 1,0-1,0 1,0-1,1 0,-1 1,1-1,-1 0,1 0,0 0,0 0,0 0,0-1,0 1,0-1,0 1,1-1,2 2,13 1,0 0,1-2,-1 0,1-1,-1-1,1 0,20-4,26 0,849 4,-888-2,-25 2,0 0,0 0,0 0,0 0,0-1,0 1,0 0,-1 0,1-1,0 1,0-1,0 1,-1-1,1 1,0-1,0 0,-1 1,1-1,-1 0,1 1,0-1,-1 0,1 0,0-1,-2-6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18.2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1109 42,'-43'4,"35"-2,0-1,0 0,0-1,0 1,-13-3,-71-21,80 18,-1 0,0 1,0 1,0 0,0 1,0 0,-1 1,1 1,-1 0,1 1,0 0,-15 4,5 0,0-1,0-1,-40 1,-39 6,-66 14,133-21,1-1,-52-3,44-1,-43 4,83-1,-1-1,1 1,0-1,0 1,0 0,0 0,0 0,0 0,0 0,0 1,0-1,1 1,-1-1,1 1,-1 0,1-1,-1 1,1 0,0 0,0 0,0 0,0 0,0 0,0 0,1 0,-1 0,1 1,-1-1,1 0,0 0,0 1,0-1,0 0,0 0,0 1,1-1,-1 0,1 0,0 0,-1 0,1 0,0 0,0 0,1 0,-1 0,0 0,1 0,-1-1,1 1,-1 0,1-1,0 1,-1-1,1 0,0 0,0 1,0-1,0-1,0 1,0 0,4 1,107 12,-93-12,-1-1,1 0,0-1,-1-1,37-7,-26 3,45 0,355 6,-413 0,-1 1,30 7,-37-7,0 1,1-1,-1 0,0-1,0 0,1-1,-1 0,0 0,1-1,-1 0,0-1,18-5,-25 7,0-1,-1 0,1-1,0 1,0 0,-1 0,1-1,0 1,-1-1,0 1,1-1,-1 0,0 1,0-1,0 0,0 0,0 0,0 0,0 0,-1 0,1 0,-1 0,0 0,1 0,-1-1,0 1,0 0,0 0,-1 0,1 0,0 0,-1 0,0 0,1 0,-1 0,0 0,0 0,0 0,0 0,0 0,0 1,-1-1,1 0,-1 1,1-1,-1 1,1 0,-1-1,0 1,0 0,0 0,1 0,-1 0,0 1,0-1,0 0,-1 1,-2-1,-34-3,1 1,-77 6,20 1,-314-5,391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16766 8915 16383 0 0,'5'0'0'0'0,"5"-5"0"0"0,5 0 0 0 0,5-1 0 0 0,3 2 0 0 0,2 1 0 0 0,0 1 0 0 0,2 1 0 0 0,-1 0 0 0 0,0 1 0 0 0,0 1 0 0 0,0-1 0 0 0,-10 0 0 0 0,-10 0 0 0 0,-12 0 0 0 0,-8 1 0 0 0,-7-1 0 0 0,-3 0 0 0 0,-3 0 0 0 0,0 0 0 0 0,-1 0 0 0 0,1 0 0 0 0,1 0 0 0 0,-1 0 0 0 0,2 0 0 0 0,-1 0 0 0 0,1 0 0 0 0,0 0 0 0 0,0 0 0 0 0,0 0 0 0 0,0 0 0 0 0,0 0 0 0 0,-1 0 0 0 0,1 0 0 0 0,0 0 0 0 0,4 4 0 0 0,6 6 0 0 0,5 5 0 0 0,5 5 0 0 0,2 3 0 0 0,3 2 0 0 0,1 1 0 0 0,0 0 0 0 0,0 0 0 0 0,0 0 0 0 0,4-4 0 0 0,1-2 0 0 0,0 0 0 0 0,-2 1 0 0 0,-1 1 0 0 0,8-3 0 0 0,1-1 0 0 0,4-3 0 0 0,2-4 0 0 0,4-4 0 0 0,1-3 0 0 0,2-3 0 0 0,0-1 0 0 0,1 0 0 0 0,0-1 0 0 0,0 0 0 0 0,-1 0 0 0 0,1 1 0 0 0,-1 0 0 0 0,0-1 0 0 0,1 1 0 0 0,-1 0 0 0 0,0 0 0 0 0,-4-4 0 0 0,-2-2 0 0 0,1 1 0 0 0,-3 5 0 0 0,-5 7 0 0 0,-4 6 0 0 0,-4 6 0 0 0,-2 4 0 0 0,-2 1 0 0 0,0 3 0 0 0,-1-1 0 0 0,0 1 0 0 0,0-1 0 0 0,1 0 0 0 0,-1 0 0 0 0,1-1 0 0 0,0 0 0 0 0,4-4 0 0 0,2-1 0 0 0,4-5 0 0 0,4-4 0 0 0,5-4 0 0 0,3-4 0 0 0,2-2 0 0 0,1-1 0 0 0,1 0 0 0 0,0-1 0 0 0,0 0 0 0 0,0 0 0 0 0,-1 1 0 0 0,1-1 0 0 0,-1 1 0 0 0,0 0 0 0 0,1 0 0 0 0,-1 0 0 0 0,0 0 0 0 0,0 0 0 0 0,0 0 0 0 0,1 0 0 0 0,-1 0 0 0 0,0 0 0 0 0,0 0 0 0 0,0 0 0 0 0,0 0 0 0 0,5 0 0 0 0,1 0 0 0 0,0 0 0 0 0,-2 0 0 0 0,-1 0 0 0 0,0 0 0 0 0,-2 0 0 0 0,-1 0 0 0 0,1 0 0 0 0,-1 0 0 0 0,0 0 0 0 0,0 0 0 0 0,0 0 0 0 0,0 0 0 0 0,0 0 0 0 0,0 0 0 0 0,0 0 0 0 0,0 0 0 0 0,0 0 0 0 0,1 0 0 0 0,-1 0 0 0 0,0 0 0 0 0,-4 5 0 0 0,-6 5 0 0 0,-5 5 0 0 0,-5 5 0 0 0,-2 3 0 0 0,-7-3 0 0 0,-3 0 0 0 0,-3 1 0 0 0,-6 1 0 0 0,1 1 0 0 0,-2-3 0 0 0,3-1 0 0 0,-2-4 0 0 0,-1-4 0 0 0,-3-4 0 0 0,2 1 0 0 0,0-1 0 0 0,-1-1 0 0 0,-2-3 0 0 0,-1 0 0 0 0,-2-2 0 0 0,0-1 0 0 0,-1 0 0 0 0,-1 0 0 0 0,1-1 0 0 0,-1 1 0 0 0,1 0 0 0 0,-1 0 0 0 0,1-1 0 0 0,0 1 0 0 0,-1 0 0 0 0,1 0 0 0 0,0 0 0 0 0,0 0 0 0 0,0 0 0 0 0,0 0 0 0 0,-1 0 0 0 0,1 0 0 0 0,0 1 0 0 0,0-1 0 0 0,0 0 0 0 0,-1 0 0 0 0,1 0 0 0 0,0-1 0 0 0,0 1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0,4-4 0 0 0,6-6 0 0 0,5-5 0 0 0,5-5 0 0 0,2-3 0 0 0,3-2 0 0 0,5-1 0 0 0,2 0 0 0 0,3 4 0 0 0,1 2 0 0 0,3-1 0 0 0,-2 0 0 0 0,-2-1 0 0 0,-3-2 0 0 0,-3 0 0 0 0,-2-1 0 0 0,-1 0 0 0 0,3 4 0 0 0,6 6 0 0 0,5 5 0 0 0,4 4 0 0 0,3 4 0 0 0,3 1 0 0 0,1 2 0 0 0,0 0 0 0 0,0 0 0 0 0,0 0 0 0 0,0 0 0 0 0,0-1 0 0 0,-1 0 0 0 0,1 1 0 0 0,-1-1 0 0 0,0 0 0 0 0,0-1 0 0 0,0 1 0 0 0,0 0 0 0 0,1 0 0 0 0,-1 0 0 0 0,0 0 0 0 0,0 0 0 0 0,0 0 0 0 0,1 0 0 0 0,-1 0 0 0 0,0 0 0 0 0,0 0 0 0 0,0 0 0 0 0,1 0 0 0 0,-1 0 0 0 0,0 0 0 0 0,0 0 0 0 0,0 0 0 0 0,1 0 0 0 0,-1 0 0 0 0,0 0 0 0 0,0 0 0 0 0,0 0 0 0 0,1 0 0 0 0,-1 0 0 0 0,0 0 0 0 0,4 0 0 0 0,2 0 0 0 0,0 0 0 0 0,-1 0 0 0 0,-2 0 0 0 0,-1 0 0 0 0,-1 0 0 0 0,0 0 0 0 0,-5-4 0 0 0,-6-2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30.3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1125 46,'-39'1,"9"0,0-2,0 0,-55-11,48 6,1 1,-1 3,0 1,-47 4,-5-1,49-3,1-1,-50-11,39 8,0 1,-92 6,40 1,96-4,0 1,0 0,0 1,1-1,-1 1,0 0,0 1,-6 2,11-3,-1 0,1 0,-1 0,1 0,0 1,-1-1,1 1,0-1,0 1,0-1,0 1,0-1,1 1,-1 0,0 0,1-1,-1 1,1 0,0 0,-1 0,1-1,0 1,0 0,0 0,1 0,-1 0,0-1,1 1,0 3,0-2,-1 1,1-1,0 1,1-1,-1 0,1 0,-1 0,1 0,0 0,0 0,0 0,0 0,1-1,-1 1,1-1,0 0,-1 0,1 0,0 0,0 0,0-1,1 1,-1-1,0 0,0 0,1 0,-1 0,5 0,11 1,1 0,-1-2,1 0,21-4,11 1,377 3,-405 1,45 8,23 2,152 9,-225-20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4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1643 11,'-16'6,"0"-2,0 0,0 0,0-2,-1 0,-17 0,-20 3,-91 7,-207-10,172-4,170 2,-63 1,0-3,0-2,-116-25,166 26,1 0,-1 1,0 1,-38 4,40-1,1-1,-1-1,0-1,0-1,-34-7,53 8,0 1,1-1,-1 1,1 0,-1-1,1 1,-1 0,0 0,1 0,-1 0,0 1,1-1,-1 0,1 1,-1-1,1 0,-1 1,1 0,-1-1,1 1,-1 0,1 0,0 0,-1 0,1 0,0 0,0 0,-1 2,0-1,1 0,1 0,-1 1,0-1,0 0,1 0,-1 1,1-1,0 0,-1 0,1 1,0-1,0 0,1 1,-1-1,0 0,1 1,0-1,1 4,-1-3,1-1,-1 0,1 0,0 0,0 0,0 0,0 0,0 0,0 0,0-1,0 1,1-1,-1 0,1 1,-1-1,1-1,-1 1,1 0,0 0,-1-1,1 0,0 1,2-1,14 1,-1-1,26-3,-18 2,633-2,-355 4,-271 1,0 2,55 12,-56-9,1-1,57 2,-63-7,-18 0,-1 0,0-1,1 0,-1 0,0-1,0 0,1 0,-1-1,0 0,0 0,0-1,-1 0,13-7,-20 10,0 0,0 0,0 0,1 0,-1-1,0 1,0 0,0 0,1 0,-1-1,0 1,0 0,0 0,0 0,0-1,0 1,0 0,1 0,-1-1,0 1,0 0,0 0,0-1,0 1,0 0,0 0,0-1,0 1,0 0,0 0,0-1,-1 1,1 0,0 0,0-1,0 1,0 0,0 0,0-1,-1 1,1 0,-14-9,-22-1,34 10,-33-8,19 6,1-2,0 1,-18-9,4-2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53.1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07.5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1132 38,'-86'2,"-95"-4,116-8,40 6,1 1,-25 0,-515 4,452-20,111 20,-1-1,1 1,-1-1,1 1,0 0,0-1,-1 1,1 0,0 0,0 0,0 0,0 0,0 0,0 0,0 1,0-1,0 0,0 0,1 1,-1-1,1 0,-1 1,1-1,-1 1,1-1,0 1,0-1,0 1,-1-1,1 1,1-1,-1 0,0 3,3 52,-2-53,-1-1,1 1,0-1,0 0,0 1,0-1,0 0,0 1,1-1,-1 0,1 0,-1 0,1 0,0-1,0 1,0 0,0-1,0 1,0-1,0 0,1 0,-1 0,0 0,1 0,-1 0,1 0,-1-1,1 1,4-1,11 2,-1-2,0 0,27-3,-10 0,-1 4,54 8,-52-4,43 0,529-6,-590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11.4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0:01.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1099 4,'-22'0,"3"-2,1 2,-1 1,0 0,1 1,-1 1,1 1,0 0,-32 13,42-14,0 1,-1-2,1 1,-1-2,0 1,0-1,1 0,-1-1,0 0,0 0,0-1,0 0,1 0,-18-6,6 3,-30-3,0 3,-1 2,-59 5,5 0,75-3,-4 1,1-2,0-1,-63-12,79 10,-4-1,44 3,363 3,-350 5,-29 0,-24 2,-16-3,-1-2,1-1,-56-4,20 0,50 1,0-1,-34-9,33 7,0 0,-26-1,34 5,8-1,-1 0,1 1,0 0,-1 0,1 0,0 0,-1 1,1-1,0 1,-1 0,1 1,0-1,0 1,-5 2,9-4,0 0,0 1,0-1,0 0,0 0,-1 0,1 0,0 1,0-1,0 0,0 0,0 0,0 0,0 1,0-1,0 0,0 0,0 0,0 0,0 1,0-1,0 0,0 0,0 0,0 0,1 1,-1-1,0 0,0 0,0 0,0 0,0 0,0 1,0-1,0 0,1 0,-1 0,0 0,0 0,0 0,0 0,1 1,-1-1,0 0,0 0,0 0,0 0,1 0,14 5,16-1,28-3,1-3,90-13,-126 11,79-3,149 6,-104 4,-129-2,0 1,35 8,31 3,-64-12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36520 21635 16383 0 0,'4'0'0'0'0,"2"-4"0"0"0,-5-2 0 0 0,-7 1 0 0 0,-2-4 0 0 0,-4 0 0 0 0,-4 2 0 0 0,-5-3 0 0 0,7 1 0 0 0,10 1 0 0 0,9 3 0 0 0,9 2 0 0 0,10 1 0 0 0,5 1 0 0 0,3 1 0 0 0,-1 1 0 0 0,-1-1 0 0 0,-1 1 0 0 0,-1-1 0 0 0,-2 0 0 0 0,-4-4 0 0 0,-11-2 0 0 0,-12 1 0 0 0,-9 1 0 0 0,-8 0 0 0 0,-5 3 0 0 0,-2-1 0 0 0,-2 2 0 0 0,-1 0 0 0 0,1 0 0 0 0,0 0 0 0 0,1 1 0 0 0,0-1 0 0 0,0 0 0 0 0,1 0 0 0 0,0 4 0 0 0,0 2 0 0 0,0 4 0 0 0,0 0 0 0 0,-1-2 0 0 0,1-1 0 0 0,0-3 0 0 0,0-2 0 0 0,0-1 0 0 0,0 0 0 0 0,-1-2 0 0 0,1 1 0 0 0,0-1 0 0 0,0 1 0 0 0,0 0 0 0 0,-1 0 0 0 0,1-1 0 0 0,0 1 0 0 0,0 0 0 0 0,0 0 0 0 0,-1 0 0 0 0,1 0 0 0 0,0 0 0 0 0,0 1 0 0 0,0-1 0 0 0,-1 0 0 0 0,5-5 0 0 0,2 0 0 0 0,-1-1 0 0 0,-1 2 0 0 0,-1 1 0 0 0,-1 1 0 0 0,-1 1 0 0 0,-1 0 0 0 0,0 1 0 0 0,0 0 0 0 0,3-4 0 0 0,3-1 0 0 0,-1 0 0 0 0,3-4 0 0 0,1 0 0 0 0,-2 2 0 0 0,-2 2 0 0 0,-2 1 0 0 0,-1 2 0 0 0,-1 1 0 0 0,-1 1 0 0 0,-1 0 0 0 0,1 1 0 0 0,-1-1 0 0 0,9 0 0 0 0,12 1 0 0 0,10-1 0 0 0,9 0 0 0 0,7 0 0 0 0,3 0 0 0 0,3 0 0 0 0,0 0 0 0 0,1 0 0 0 0,-1 0 0 0 0,-1 0 0 0 0,0 0 0 0 0,0 0 0 0 0,0 0 0 0 0,-1 0 0 0 0,0 0 0 0 0,0 0 0 0 0,0 0 0 0 0,0 0 0 0 0,0 0 0 0 0,1 0 0 0 0,-1 0 0 0 0,0 0 0 0 0,0 0 0 0 0,0 0 0 0 0,1 0 0 0 0,-1 0 0 0 0,0 0 0 0 0,0 0 0 0 0,0 0 0 0 0,1 0 0 0 0,3 0 0 0 0,2-4 0 0 0,0-2 0 0 0,-2 1 0 0 0,4 0 0 0 0,0 2 0 0 0,-2 1 0 0 0,-1 1 0 0 0,-1 1 0 0 0,-3 0 0 0 0,0 0 0 0 0,0 0 0 0 0,-1 0 0 0 0,0 0 0 0 0,0 1 0 0 0,0-1 0 0 0,0 0 0 0 0,0 0 0 0 0,0 4 0 0 0,0 2 0 0 0,-4 3 0 0 0,-6 6 0 0 0,-5 3 0 0 0,-5 4 0 0 0,-7-2 0 0 0,-3-1 0 0 0,-6-3 0 0 0,-4-4 0 0 0,-5-4 0 0 0,-2-4 0 0 0,-3-2 0 0 0,-1-2 0 0 0,0-1 0 0 0,0 0 0 0 0,0 1 0 0 0,4-5 0 0 0,3-2 0 0 0,-1 2 0 0 0,-1 0 0 0 0,3-2 0 0 0,0-1 0 0 0,0 1 0 0 0,1-2 0 0 0,1 1 0 0 0,-2 0 0 0 0,-2 3 0 0 0,-2 2 0 0 0,-1 1 0 0 0,-2 2 0 0 0,0 0 0 0 0,0 0 0 0 0,-1 0 0 0 0,1 1 0 0 0,-1-1 0 0 0,1 0 0 0 0,-1 0 0 0 0,1 0 0 0 0,0 0 0 0 0,0 0 0 0 0,-1 0 0 0 0,1 0 0 0 0,0 0 0 0 0,0 0 0 0 0,0 0 0 0 0,-1 0 0 0 0,1 0 0 0 0,0 0 0 0 0,0 0 0 0 0,0 0 0 0 0,-1 0 0 0 0,1 0 0 0 0,0 0 0 0 0,0 0 0 0 0,4 5 0 0 0,1 0 0 0 0,1 1 0 0 0,-2-2 0 0 0,-1-1 0 0 0,-2-1 0 0 0,0-1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4:49.7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1037 31,'-44'2,"-51"8,52-4,-55 1,18-6,-94-4,98-8,52 6,0 1,-30 0,26 3,-1 2,1 2,-50 9,17-6,51-6,0 0,0 1,1 0,-1 1,-16 5,25-7,-1 0,1 0,0 1,0-1,-1 1,1-1,0 1,0-1,0 1,0 0,0 0,0-1,0 1,0 0,0 0,0 0,0 0,1 0,-1 0,0 0,1 0,-1 1,1-1,-1 0,1 0,-1 1,1-1,0 0,0 0,-1 1,1-1,0 0,0 1,1-1,-1 0,0 0,1 2,0 0,0-1,0 0,1 0,-1-1,1 1,-1 0,1 0,0-1,-1 1,1-1,0 1,0-1,0 0,0 0,1 0,-1 0,0 0,0 0,5 0,29 4,1-2,0-1,66-6,-5 0,-50 4,-12-1,1 1,-1 2,71 13,-81-10,53 4,19 3,-73-6,-7-2,-1 0,0 0,1-2,0 0,30-2,-44 0,0-1,0 1,0-1,-1 0,1 0,0-1,-1 1,1-1,-1 0,1 0,-1 0,0 0,0 0,0-1,0 0,0 1,-1-1,1 0,-1 0,0 0,0-1,0 1,0-1,0 1,-1-1,0 1,1-1,-1 0,-1 0,1 1,0-1,-1-6,1 5,0 0,-1 0,0 0,0 0,0 0,0 0,-1 0,0 0,0 0,0 0,-1 0,-3-8,3 10,-1 0,1 1,0 0,0-1,-1 1,1 0,-1 0,0 0,0 1,0-1,0 1,0-1,0 1,0 0,0 0,0 0,0 1,-1-1,1 1,-7 0,-27-1,1 2,-1 2,-44 9,-12 0,-187-7,154-7,112 1,0-1,1 0,0-1,-16-4,27 6,-16-4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02.2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505 58,'0'-1,"-1"0,1 0,-1 0,0 0,1 0,-1 0,0 0,1 0,-1 0,0 0,0 0,0 1,0-1,0 0,0 0,0 1,0-1,0 1,0-1,0 1,0-1,0 1,0 0,-1 0,1-1,0 1,-2 0,-39-4,38 3,-76-1,50 3,0-2,1-1,-46-10,62 10,-1 0,1 0,0 1,-1 1,-23 3,33-3,0 0,0 0,0 1,0 0,0-1,1 2,-1-1,0 0,1 1,-1-1,1 1,-1 0,1 0,0 1,0-1,0 1,0-1,0 1,0 0,1 0,0 0,-1 0,-2 7,5-9,-1 0,1 0,0 0,-1 0,1 0,0 1,0-1,0 0,0 0,0 0,0 0,1 0,-1 1,0-1,0 0,1 0,-1 0,1 0,-1 0,1 0,0 0,-1 0,1 0,1 1,0 0,1 0,-1-1,0 1,1-1,-1 1,1-1,0 0,-1 0,1-1,3 2,8 0,1 0,-1-1,18-1,-26 0,109 1,130-6,-243 5,1 0,-1 0,0-1,1 1,-1-1,0 0,1 1,-1-1,0 0,0 0,0 0,0-1,0 1,3-3,-4 3,0 0,0 0,-1 0,1-1,0 1,-1 0,1 0,-1 0,1 0,-1-1,0 1,0 0,1-1,-1 1,0 0,0 0,0-1,0 1,0 0,-1-2,0 0,0 0,0 0,-1 0,1 0,-1 0,0 0,0 1,0-1,0 1,0-1,0 1,-1 0,1-1,-1 2,1-1,-1 0,0 0,0 1,-6-3,-14-1,-2 0,1 2,0 1,-1 1,1 1,-1 1,-30 5,34-2,4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2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25,'-1271'0,"1251"-1,0-1,-31-7,-35-4,-244 14,308-1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56.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513 0,'-12'1,"0"1,1 0,-1 1,1 0,0 0,-17 9,14-7,0 1,0-2,-25 5,23-8,1 0,-1-1,1-1,-1-1,1 0,-21-6,5 2,13 3,1 0,-1 2,0 0,-24 2,38-1,0 1,0-1,1 1,-1 0,1 0,-1 0,0 1,1-1,0 1,-1 0,1 0,-4 3,6-4,0 1,0-1,0 1,0 0,0-1,0 1,0 0,0-1,1 1,-1 0,1 0,-1 0,1 0,0 0,0-1,0 1,0 0,0 0,0 0,0 0,1 0,-1 0,1 0,-1-1,2 4,-1-3,1 1,-1-1,1 1,0-1,0 0,0 0,0 0,0 0,0 0,1 0,-1 0,0-1,1 0,0 1,-1-1,1 0,0 0,-1 0,1 0,0-1,0 1,0-1,4 0,12 2,0-1,28-3,-27 1,222-2,-221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6:56.3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2573 446,'-72'8,"60"-6,-1 0,1 0,-1-2,1 1,-1-2,-24-2,-114-23,-52 23,109 4,-72 17,129-18,-1 2,-40 8,42-6,-1-2,-56-2,58-2,1 2,0 1,-42 8,29-3,0-2,-1-2,-59-5,8 0,67 3,0-3,-42-7,41 6,-49-1,-3 1,-94-18,101 17,-92 6,55 1,113-2,0 0,0 0,0 0,0 0,1 0,-1 0,0 1,0-1,0 1,1-1,-1 1,0 0,1-1,-1 1,0 0,1 0,-1 0,1 0,0 1,-1-1,1 0,0 0,0 1,-1-1,1 1,0-1,0 1,1 0,-1-1,0 1,1 0,-1-1,1 1,-1 0,1 0,-1 3,1 1,1 0,-1 0,1 1,0-1,1 0,-1 0,1-1,0 1,0 0,5 7,-5-11,0 0,0 0,0 0,0 0,0 0,1-1,-1 1,1-1,-1 0,1 1,-1-1,1 0,0 0,-1-1,1 1,4 0,56 6,-41-5,140 4,-113-6,93 10,-92-4,1-3,78-5,-30-1,980 3,-986 10,-37-3,93 10,-89-10,46 1,-52-5,-40-2,1 0,0 0,-1-1,1-1,0-1,-1 0,23-6,-35 8,0-1,0 0,0 0,0 1,0-1,-1 0,1-1,0 1,-1 0,1 0,0-1,-1 1,0-1,1 1,-1-1,0 0,0 1,0-1,0 0,2-4,-3 5,0-1,-1 0,1 0,0 1,0-1,-1 0,1 1,-1-1,0 0,1 1,-1-1,0 1,0-1,0 1,0 0,0-1,0 1,0 0,-3-2,-4-4,0 1,-1 0,0 0,0 1,-1 0,-15-6,-59-16,-166-29,-93 10,110 14,203 30,-19-4,48 6,-1-1,1 0,-1 1,1-1,-1 0,1 0,0 0,-1 0,1 0,0 0,0 0,0 0,0-1,0 1,0 0,0-1,0 1,0 0,1-1,-1 1,1-1,-1 0,1 1,-1-1,1-2,-2-84,3 70,0-1,-2 0,0 1,-5-24,1 16,4 18,0 0,0 0,-1 0,0 0,0 0,-1 1,0-1,0 1,-8-12,9 18,-1 0,1 0,-1 0,1 0,-1 0,1 1,-1-1,0 1,1 0,-1 0,0 0,1 0,-1 0,0 1,1-1,-1 1,1 0,-1 0,1-1,-1 2,1-1,-5 3,-53 32,41-22,0-1,-1-1,-23 10,33-17,-1-1,0-1,-1 1,1-2,0 0,-1 0,1-1,-14-1,-141-1,151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1/21/2025</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was signed into law July 22, 2014 and replaced WIA the Workforce Investment Act. This program provides funding for training and education for in demand skills across the 16 areas in Massachusetts and nationally from USDOL.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99299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clicking the eligibility criteria button at the bottom of the screen. This will pull over the family size from the previous screen to fill in the family section. Please do not enter anything in the 6 month family income area unless you have calculated and confirmed it with the customer. If you have not confirmed it, leave it blank. Any questions on Eligibility?</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58195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30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Any questions on Source Documentation or Applicant Statements?</a:t>
            </a:r>
          </a:p>
        </p:txBody>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258559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services can also include use of the resource room or attending workshops. </a:t>
            </a:r>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8539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programs require enrollment to be accessible to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10286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the exception, if a customer is working with Mass Rehab and has received assessments and is being prepared to attend training by providing transportation or adaptive equipment for training provided by us. There is a policy in the next couple of slides regarding Shared </a:t>
            </a:r>
            <a:r>
              <a:rPr lang="en-US" dirty="0" err="1">
                <a:cs typeface="Calibri"/>
              </a:rPr>
              <a:t>Cusotmers</a:t>
            </a:r>
            <a:r>
              <a:rPr lang="en-US">
                <a:cs typeface="Calibri"/>
              </a:rPr>
              <a:t> as well.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Tree>
    <p:extLst>
      <p:ext uri="{BB962C8B-B14F-4D97-AF65-F5344CB8AC3E}">
        <p14:creationId xmlns:p14="http://schemas.microsoft.com/office/powerpoint/2010/main" val="111894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customer has the choice to select the eligible training provider who fits their needs the best.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27532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do this? We use the Career Plan/Youth ISS tab Moses of course. The first tab we use to set goals for the customer by breaking down the steps needed to obtain employment. This is </a:t>
            </a:r>
            <a:r>
              <a:rPr lang="en-US">
                <a:cs typeface="Calibri"/>
              </a:rPr>
              <a:t>also where </a:t>
            </a:r>
            <a:r>
              <a:rPr lang="en-US" dirty="0">
                <a:cs typeface="Calibri"/>
              </a:rPr>
              <a:t>we enter Measurable Skills Gains which we cover in the WIOA Performance training coming up. </a:t>
            </a:r>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314906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tab we use is Assessment. This is a summary of all the assessments. You will want to make notes on the side for things like </a:t>
            </a:r>
            <a:r>
              <a:rPr lang="en-US" dirty="0" err="1">
                <a:cs typeface="Calibri"/>
              </a:rPr>
              <a:t>cori</a:t>
            </a:r>
            <a:r>
              <a:rPr lang="en-US" dirty="0">
                <a:cs typeface="Calibri"/>
              </a:rPr>
              <a:t>, sori. Any specialized skills and education as well as any test/assessment notations. And finally, everyone's favorite LMR. Be sure you have gone over the LMR with the customer, so they understand the skills needed, salary range and outlook on their careers.</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276791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priority 1 and 2 seem redundant but they are not. Priority 1 is for Veterans and Eligible spouses who are also receiving public assistance, other low income or are basic skills deficient. Priority 2 is persons who are non veteran or eligible spouses are also </a:t>
            </a:r>
            <a:r>
              <a:rPr lang="en-US" dirty="0"/>
              <a:t>receiving public assistance, other low income or are basic skills deficient. Priority 4 is established by local policy. Priority 5 is everyone else who do not fall under the previous categories. Any questions on Priority of Service.</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50755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the Training Justification tab. This only needs to be completed if your customer is attending training.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391421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r>
              <a:rPr lang="en-US" dirty="0">
                <a:cs typeface="Calibri"/>
              </a:rPr>
              <a:t>This is the framework for Case Management. We bring the customer through assessments, career planning, preparation and training, job matching and placement then on to follow-up services. Notice the yellow band throughout this process we are here to offer support beginning with establishing a rapport, coaching and motivating and then tracking and following up with the customer to ensure their new job is going well. Any questions on Career Planning?</a:t>
            </a:r>
            <a:endParaRPr dirty="0"/>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payments to assist with things like bus passes, scrubs, childcare or fuel assistance. A local policy </a:t>
            </a:r>
            <a:r>
              <a:rPr lang="en-US" dirty="0"/>
              <a:t>must be in place before these payments are issued to define when, how, why and how much the payments will be. Be sure payments are not duplicated.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153003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don’t do this alone. We have WIOA partners to assist customers with barriers that maybe outside of our scope.  This was a big change from WIA to WIOA. These are the WIOA required partners. In the first column you will see the name of the Partner Program, next the Population they serve and last the services they provide.</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29198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348833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290620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show screenshots will show how they look in Moses. 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general services tab in Moses you would select Follow-up Including WIOA. These are not blue bold services and will not restart your clock. </a:t>
            </a:r>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786473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also use a category under Counseling for follow-up, notice it is a black service. Be sure to use the non blue/bold service and enter details in the notes section of Moses.</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139432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skills deficient would be anyone with Education levels below 9th grade or an English language learner. </a:t>
            </a:r>
          </a:p>
        </p:txBody>
      </p:sp>
      <p:sp>
        <p:nvSpPr>
          <p:cNvPr id="4" name="Slide Number Placeholder 3"/>
          <p:cNvSpPr>
            <a:spLocks noGrp="1"/>
          </p:cNvSpPr>
          <p:nvPr>
            <p:ph type="sldNum" sz="quarter" idx="5"/>
          </p:nvPr>
        </p:nvSpPr>
        <p:spPr/>
        <p:txBody>
          <a:bodyPr/>
          <a:lstStyle/>
          <a:p>
            <a:fld id="{1683126A-5919-944C-8385-AD187C64D85E}" type="slidenum">
              <a:rPr lang="en-US" smtClean="0"/>
              <a:t>6</a:t>
            </a:fld>
            <a:endParaRPr lang="en-US"/>
          </a:p>
        </p:txBody>
      </p:sp>
    </p:spTree>
    <p:extLst>
      <p:ext uri="{BB962C8B-B14F-4D97-AF65-F5344CB8AC3E}">
        <p14:creationId xmlns:p14="http://schemas.microsoft.com/office/powerpoint/2010/main" val="20530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1298612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employment follow up services in Moses go to the Employment tab in the Services tab. Select the obtained employment service, the Follow up button it will become active. When you click on the follow up button the General Services Detail window will appear. Moses lists follow up by months so to enter 2nd quarter after exit follow up service you would select the 6 month option. If you customer changes employers you will do the same thing but select a new employer at the bottom and keep the clock running. If you enter a new employer, it will restart your 12 months of follow up clock. Notice the total quarter 2 wages circled in blue, this is if your customer is working the federal government, a  religious organization or is self-employed. We do not receive wage matches from DUA or SWIS for these employers. You will need to enter the wages for Federal reporting only if we will not get a wage match. </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3021287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some fanatic resources especially the WIOA Final rule at 399 pages. 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4542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we have definitions to explain these statuses</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38830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links on this page will bring you to WIOA Key Terms and Definitions.</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84048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enter this in Moses, we will go through each of the eligibilities and where to find them in Moses. For Dislocated worker we would select Not Employed on the General information tab in the additional information field. Please be sure Not In Labor Force is not selected, you will not receive credit for outcomes, DOL does not include them because they are not looking for work by their definition.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414766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Dislocated Worker status you would click the Eligibility Criteria from the bottom of the any screen as seen in the inset. On the next screen you will find the Current UI status, layoff status and workforce attachment. This will also populate from UI if they are a claimant, but you must confirm the information is current and correct.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26558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displaced homemaker you would check off displaced homemaker on the barriers section in the full tab and put notes in the Barrier notes section as to how this barrier effects the customer and how you are going to address it.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233338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economically disadvantaged go to the general information tab to the Economically disadvantaged section near the bottom. This does not make them eligible for any programs, but it does give you the lower living standards based upon their family size which is updated annually. This field is also part of the federal reporting. To do the next part you would click the Eligibility Criteria button.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09323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1/21/2025</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73011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678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701" r:id="rId15"/>
    <p:sldLayoutId id="2147483685" r:id="rId16"/>
    <p:sldLayoutId id="2147483702" r:id="rId17"/>
    <p:sldLayoutId id="2147483704"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8">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3.xm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10" Type="http://schemas.openxmlformats.org/officeDocument/2006/relationships/image" Target="../media/image19.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ustomXml" Target="../ink/ink6.xml"/><Relationship Id="rId5" Type="http://schemas.openxmlformats.org/officeDocument/2006/relationships/image" Target="../media/image200.png"/><Relationship Id="rId4" Type="http://schemas.openxmlformats.org/officeDocument/2006/relationships/customXml" Target="../ink/ink5.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doc/dcs-policy-18-101-4-eligibility-requirements-for-wioa-title-i-adult-and-dislocated-worker/download" TargetMode="External"/><Relationship Id="rId2" Type="http://schemas.openxmlformats.org/officeDocument/2006/relationships/hyperlink" Target="https://www.mass.gov/doc/dcs-policy-18-101-6-eligibility-requirements-for-wioa-title-i-adult-and-dislocated-worker-program-updated/download"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0/chapter-V/part-680/subpart-C/section-680.340"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doc/dcs-policy-08-112-3-career-planning-requirements-for-wioa-youth-adult-and-dislocated-worker-customers/download"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mass.gov/doc/dcs-policy-08-112-3a-career-planning-elements/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customXml" Target="../ink/ink13.xml"/><Relationship Id="rId5" Type="http://schemas.openxmlformats.org/officeDocument/2006/relationships/image" Target="../media/image43.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customXml" Target="../ink/ink15.xml"/><Relationship Id="rId5" Type="http://schemas.openxmlformats.org/officeDocument/2006/relationships/image" Target="../media/image46.png"/><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customXml" Target="../ink/ink17.xml"/><Relationship Id="rId5" Type="http://schemas.openxmlformats.org/officeDocument/2006/relationships/image" Target="../media/image49.png"/><Relationship Id="rId4" Type="http://schemas.openxmlformats.org/officeDocument/2006/relationships/customXml" Target="../ink/ink1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doc/supportive-services-and-needs-related-payments-for-title-i-adults-dislocated-workers-and-youth/download"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doc/policy-100-dcs-08102-wioa-title-i-follow-up-services/download"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35.png"/><Relationship Id="rId7" Type="http://schemas.openxmlformats.org/officeDocument/2006/relationships/image" Target="../media/image340.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customXml" Target="../ink/ink19.xml"/><Relationship Id="rId5" Type="http://schemas.openxmlformats.org/officeDocument/2006/relationships/image" Target="../media/image330.png"/><Relationship Id="rId4" Type="http://schemas.openxmlformats.org/officeDocument/2006/relationships/customXml" Target="../ink/ink18.xml"/><Relationship Id="rId9" Type="http://schemas.openxmlformats.org/officeDocument/2006/relationships/image" Target="../media/image350.png"/></Relationships>
</file>

<file path=ppt/slides/_rels/slide36.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6.png"/><Relationship Id="rId7" Type="http://schemas.openxmlformats.org/officeDocument/2006/relationships/customXml" Target="../ink/ink22.xml"/><Relationship Id="rId12"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380.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2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s://ywc.workforcegps.org/" TargetMode="External"/><Relationship Id="rId3" Type="http://schemas.openxmlformats.org/officeDocument/2006/relationships/hyperlink" Target="https://www.congress.gov/bill/113th-congress/house-bill/803/text" TargetMode="External"/><Relationship Id="rId7" Type="http://schemas.openxmlformats.org/officeDocument/2006/relationships/hyperlink" Target="https://ion.workforcegps.org/"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www.dol.gov/agencies/eta/advisories/training-and-employment-guidance-letter-no-19-16" TargetMode="External"/><Relationship Id="rId5" Type="http://schemas.openxmlformats.org/officeDocument/2006/relationships/hyperlink" Target="https://www.dol.gov/agencies/eta/advisories/tegl-10-16-change-2" TargetMode="External"/><Relationship Id="rId4" Type="http://schemas.openxmlformats.org/officeDocument/2006/relationships/hyperlink" Target="https://www.govinfo.gov/content/pkg/FR-2016-08-19/pdf/2016-15975.pdf" TargetMode="External"/><Relationship Id="rId9" Type="http://schemas.openxmlformats.org/officeDocument/2006/relationships/hyperlink" Target="https://www.mass.gov/info-details/masshire-wioa-training-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ecfr.gov/current/title-20/chapter-IX/part-1010" TargetMode="External"/><Relationship Id="rId3" Type="http://schemas.openxmlformats.org/officeDocument/2006/relationships/hyperlink" Target="https://www.govinfo.gov/content/pkg/CFR-2019-title20-vol4/pdf/CFR-2019-title20-vol4-part680.pdf" TargetMode="External"/><Relationship Id="rId7" Type="http://schemas.openxmlformats.org/officeDocument/2006/relationships/hyperlink" Target="https://www.dol.gov/agencies/eta/jobs-for-veterans-a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sa.gov/OP_Home/comp2/D-USC-38.html" TargetMode="External"/><Relationship Id="rId5" Type="http://schemas.openxmlformats.org/officeDocument/2006/relationships/hyperlink" Target="https://www.dol.gov/agencies/eta/dislocated-workers/grants/service-member" TargetMode="External"/><Relationship Id="rId4" Type="http://schemas.openxmlformats.org/officeDocument/2006/relationships/hyperlink" Target="https://www.mass.gov/doc/veterans-referral-tool/downloa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sites/dolgov/files/ETA/advisories/TEGL/2017/TEGL_19-16_Attachment_II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86711" y="335392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41" name="TextBox 40">
            <a:extLst>
              <a:ext uri="{FF2B5EF4-FFF2-40B4-BE49-F238E27FC236}">
                <a16:creationId xmlns:a16="http://schemas.microsoft.com/office/drawing/2014/main" id="{6D53981B-A047-4338-BF54-97744E7A7925}"/>
              </a:ext>
            </a:extLst>
          </p:cNvPr>
          <p:cNvSpPr txBox="1"/>
          <p:nvPr/>
        </p:nvSpPr>
        <p:spPr>
          <a:xfrm>
            <a:off x="1581903" y="3391479"/>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Both this training deck and the recording will be shared early next week</a:t>
            </a:r>
            <a:r>
              <a:rPr lang="en-US" sz="2000" dirty="0">
                <a:solidFill>
                  <a:srgbClr val="032B4A"/>
                </a:solidFill>
                <a:latin typeface="Century Gothic"/>
              </a:rPr>
              <a:t> </a:t>
            </a:r>
            <a:endParaRPr lang="en-US" sz="2000" dirty="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97469" y="3335157"/>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a:t>
            </a:fld>
            <a:endParaRPr lang="en-US" dirty="0">
              <a:latin typeface="Century Gothic"/>
            </a:endParaRPr>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lIns="91440" tIns="45720" rIns="91440" bIns="45720" rtlCol="0" anchor="t">
            <a:spAutoFit/>
          </a:bodyPr>
          <a:lstStyle>
            <a:defPPr>
              <a:defRPr lang="en-US"/>
            </a:defPPr>
            <a:lvl1pPr>
              <a:defRPr sz="2000">
                <a:solidFill>
                  <a:srgbClr val="213240"/>
                </a:solidFill>
              </a:defRPr>
            </a:lvl1pPr>
          </a:lstStyle>
          <a:p>
            <a:r>
              <a:rPr lang="en-US" dirty="0">
                <a:solidFill>
                  <a:schemeClr val="accent6"/>
                </a:solidFill>
                <a:latin typeface="Century Gothic"/>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You can use the chat, raise your hand or unmute your line</a:t>
            </a:r>
            <a:r>
              <a:rPr lang="en-US" sz="2000" dirty="0">
                <a:solidFill>
                  <a:schemeClr val="accent6"/>
                </a:solidFill>
                <a:latin typeface="Century Gothic"/>
                <a:cs typeface="Calibri"/>
              </a:rPr>
              <a:t> </a:t>
            </a:r>
            <a:r>
              <a:rPr lang="en-US" sz="2000" dirty="0">
                <a:solidFill>
                  <a:schemeClr val="accent6"/>
                </a:solidFill>
                <a:latin typeface="Century Gothic"/>
              </a:rPr>
              <a:t>to ask a question</a:t>
            </a:r>
            <a:endParaRPr lang="en-US" sz="2000">
              <a:solidFill>
                <a:schemeClr val="accent6"/>
              </a:solidFill>
              <a:latin typeface="Century Gothic"/>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5569" y="4405740"/>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latin typeface="Century Gothic"/>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4385767"/>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6071" y="4560320"/>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261" y="3468187"/>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4549356"/>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Please introduce yourself in the chat</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Tree>
    <p:extLst>
      <p:ext uri="{BB962C8B-B14F-4D97-AF65-F5344CB8AC3E}">
        <p14:creationId xmlns:p14="http://schemas.microsoft.com/office/powerpoint/2010/main" val="198637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a:p>
        </p:txBody>
      </p:sp>
      <p:sp>
        <p:nvSpPr>
          <p:cNvPr id="7" name="Title 1"/>
          <p:cNvSpPr>
            <a:spLocks noGrp="1"/>
          </p:cNvSpPr>
          <p:nvPr>
            <p:ph type="title"/>
          </p:nvPr>
        </p:nvSpPr>
        <p:spPr>
          <a:xfrm>
            <a:off x="457199" y="17152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136843" y="1216398"/>
            <a:ext cx="7575549" cy="369332"/>
          </a:xfrm>
          <a:prstGeom prst="rect">
            <a:avLst/>
          </a:prstGeom>
          <a:noFill/>
        </p:spPr>
        <p:txBody>
          <a:bodyPr wrap="square" rtlCol="0">
            <a:spAutoFit/>
          </a:bodyPr>
          <a:lstStyle/>
          <a:p>
            <a:r>
              <a:rPr lang="en-US" dirty="0"/>
              <a:t>UI Claimant Status, Layoff Status, Workforce Attachment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1609B1-43EE-D703-8F1A-51B0F2327804}"/>
                  </a:ext>
                </a:extLst>
              </p14:cNvPr>
              <p14:cNvContentPartPr/>
              <p14:nvPr/>
            </p14:nvContentPartPr>
            <p14:xfrm>
              <a:off x="5895504" y="5228856"/>
              <a:ext cx="396000" cy="18720"/>
            </p14:xfrm>
          </p:contentPart>
        </mc:Choice>
        <mc:Fallback xmlns="">
          <p:pic>
            <p:nvPicPr>
              <p:cNvPr id="4" name="Ink 3">
                <a:extLst>
                  <a:ext uri="{FF2B5EF4-FFF2-40B4-BE49-F238E27FC236}">
                    <a16:creationId xmlns:a16="http://schemas.microsoft.com/office/drawing/2014/main" id="{DB1609B1-43EE-D703-8F1A-51B0F2327804}"/>
                  </a:ext>
                </a:extLst>
              </p:cNvPr>
              <p:cNvPicPr/>
              <p:nvPr/>
            </p:nvPicPr>
            <p:blipFill>
              <a:blip r:embed="rId6"/>
              <a:stretch>
                <a:fillRect/>
              </a:stretch>
            </p:blipFill>
            <p:spPr>
              <a:xfrm>
                <a:off x="5859504" y="5157216"/>
                <a:ext cx="467640" cy="162360"/>
              </a:xfrm>
              <a:prstGeom prst="rect">
                <a:avLst/>
              </a:prstGeom>
            </p:spPr>
          </p:pic>
        </mc:Fallback>
      </mc:AlternateContent>
      <p:pic>
        <p:nvPicPr>
          <p:cNvPr id="2" name="Picture 1">
            <a:extLst>
              <a:ext uri="{FF2B5EF4-FFF2-40B4-BE49-F238E27FC236}">
                <a16:creationId xmlns:a16="http://schemas.microsoft.com/office/drawing/2014/main" id="{375378ED-C1D0-BBE2-E269-C76F2EB6346F}"/>
              </a:ext>
            </a:extLst>
          </p:cNvPr>
          <p:cNvPicPr>
            <a:picLocks noChangeAspect="1"/>
          </p:cNvPicPr>
          <p:nvPr/>
        </p:nvPicPr>
        <p:blipFill>
          <a:blip r:embed="rId7"/>
          <a:stretch>
            <a:fillRect/>
          </a:stretch>
        </p:blipFill>
        <p:spPr>
          <a:xfrm>
            <a:off x="224971" y="1529972"/>
            <a:ext cx="7233557" cy="4505627"/>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3" name="Picture 2" descr="Graphical user interface, text, application&#10;&#10;Description automatically generated">
            <a:extLst>
              <a:ext uri="{FF2B5EF4-FFF2-40B4-BE49-F238E27FC236}">
                <a16:creationId xmlns:a16="http://schemas.microsoft.com/office/drawing/2014/main" id="{550BFAE4-7123-6713-1A22-A390A03F7F89}"/>
              </a:ext>
            </a:extLst>
          </p:cNvPr>
          <p:cNvPicPr>
            <a:picLocks noChangeAspect="1"/>
          </p:cNvPicPr>
          <p:nvPr/>
        </p:nvPicPr>
        <p:blipFill>
          <a:blip r:embed="rId8"/>
          <a:stretch>
            <a:fillRect/>
          </a:stretch>
        </p:blipFill>
        <p:spPr>
          <a:xfrm>
            <a:off x="4146102" y="3000856"/>
            <a:ext cx="4861055" cy="2638742"/>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C28E6BA1-8C0E-51EB-BEE0-8DBC08452F6F}"/>
                  </a:ext>
                </a:extLst>
              </p14:cNvPr>
              <p14:cNvContentPartPr/>
              <p14:nvPr/>
            </p14:nvContentPartPr>
            <p14:xfrm>
              <a:off x="6040047" y="5469675"/>
              <a:ext cx="537842" cy="56233"/>
            </p14:xfrm>
          </p:contentPart>
        </mc:Choice>
        <mc:Fallback xmlns="">
          <p:pic>
            <p:nvPicPr>
              <p:cNvPr id="5" name="Ink 4">
                <a:extLst>
                  <a:ext uri="{FF2B5EF4-FFF2-40B4-BE49-F238E27FC236}">
                    <a16:creationId xmlns:a16="http://schemas.microsoft.com/office/drawing/2014/main" id="{C28E6BA1-8C0E-51EB-BEE0-8DBC08452F6F}"/>
                  </a:ext>
                </a:extLst>
              </p:cNvPr>
              <p:cNvPicPr/>
              <p:nvPr/>
            </p:nvPicPr>
            <p:blipFill>
              <a:blip r:embed="rId10"/>
              <a:stretch>
                <a:fillRect/>
              </a:stretch>
            </p:blipFill>
            <p:spPr>
              <a:xfrm>
                <a:off x="6004431" y="5398399"/>
                <a:ext cx="609434" cy="199144"/>
              </a:xfrm>
              <a:prstGeom prst="rect">
                <a:avLst/>
              </a:prstGeom>
            </p:spPr>
          </p:pic>
        </mc:Fallback>
      </mc:AlternateContent>
      <p:sp>
        <p:nvSpPr>
          <p:cNvPr id="8" name="Arrow: Right 7">
            <a:extLst>
              <a:ext uri="{FF2B5EF4-FFF2-40B4-BE49-F238E27FC236}">
                <a16:creationId xmlns:a16="http://schemas.microsoft.com/office/drawing/2014/main" id="{D8BDA40C-5960-528C-5497-BE7FDD017000}"/>
              </a:ext>
            </a:extLst>
          </p:cNvPr>
          <p:cNvSpPr/>
          <p:nvPr/>
        </p:nvSpPr>
        <p:spPr>
          <a:xfrm rot="1380000">
            <a:off x="-325919" y="3431612"/>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CA645E-303A-B4E3-1C2E-6066016EBC25}"/>
              </a:ext>
            </a:extLst>
          </p:cNvPr>
          <p:cNvSpPr/>
          <p:nvPr/>
        </p:nvSpPr>
        <p:spPr>
          <a:xfrm rot="1380000">
            <a:off x="-325919" y="3703754"/>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4ACC9C-2072-161B-CE7A-7BF3C6797E5E}"/>
              </a:ext>
            </a:extLst>
          </p:cNvPr>
          <p:cNvSpPr/>
          <p:nvPr/>
        </p:nvSpPr>
        <p:spPr>
          <a:xfrm rot="1380000">
            <a:off x="-325918" y="3921468"/>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7" y="1573212"/>
            <a:ext cx="7589837"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0" y="15607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814917" y="1202229"/>
            <a:ext cx="7575549" cy="369332"/>
          </a:xfrm>
          <a:prstGeom prst="rect">
            <a:avLst/>
          </a:prstGeom>
          <a:noFill/>
        </p:spPr>
        <p:txBody>
          <a:bodyPr wrap="square" rtlCol="0">
            <a:spAutoFit/>
          </a:bodyPr>
          <a:lstStyle/>
          <a:p>
            <a:r>
              <a:rPr lang="en-US" dirty="0"/>
              <a:t>Displaced Homemaker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85047D-872D-38D1-AE49-7746C147CFE5}"/>
                  </a:ext>
                </a:extLst>
              </p14:cNvPr>
              <p14:cNvContentPartPr/>
              <p14:nvPr/>
            </p14:nvContentPartPr>
            <p14:xfrm>
              <a:off x="2881944" y="2403216"/>
              <a:ext cx="384120" cy="70560"/>
            </p14:xfrm>
          </p:contentPart>
        </mc:Choice>
        <mc:Fallback xmlns="">
          <p:pic>
            <p:nvPicPr>
              <p:cNvPr id="3" name="Ink 2">
                <a:extLst>
                  <a:ext uri="{FF2B5EF4-FFF2-40B4-BE49-F238E27FC236}">
                    <a16:creationId xmlns:a16="http://schemas.microsoft.com/office/drawing/2014/main" id="{1B85047D-872D-38D1-AE49-7746C147CFE5}"/>
                  </a:ext>
                </a:extLst>
              </p:cNvPr>
              <p:cNvPicPr/>
              <p:nvPr/>
            </p:nvPicPr>
            <p:blipFill>
              <a:blip r:embed="rId5"/>
              <a:stretch>
                <a:fillRect/>
              </a:stretch>
            </p:blipFill>
            <p:spPr>
              <a:xfrm>
                <a:off x="2845944" y="2331216"/>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F3678F3-0B6D-4F57-4291-D539893CE799}"/>
                  </a:ext>
                </a:extLst>
              </p14:cNvPr>
              <p14:cNvContentPartPr/>
              <p14:nvPr/>
            </p14:nvContentPartPr>
            <p14:xfrm>
              <a:off x="1281384" y="2200896"/>
              <a:ext cx="189000" cy="40680"/>
            </p14:xfrm>
          </p:contentPart>
        </mc:Choice>
        <mc:Fallback xmlns="">
          <p:pic>
            <p:nvPicPr>
              <p:cNvPr id="4" name="Ink 3">
                <a:extLst>
                  <a:ext uri="{FF2B5EF4-FFF2-40B4-BE49-F238E27FC236}">
                    <a16:creationId xmlns:a16="http://schemas.microsoft.com/office/drawing/2014/main" id="{CF3678F3-0B6D-4F57-4291-D539893CE799}"/>
                  </a:ext>
                </a:extLst>
              </p:cNvPr>
              <p:cNvPicPr/>
              <p:nvPr/>
            </p:nvPicPr>
            <p:blipFill>
              <a:blip r:embed="rId7"/>
              <a:stretch>
                <a:fillRect/>
              </a:stretch>
            </p:blipFill>
            <p:spPr>
              <a:xfrm>
                <a:off x="1245384" y="2129256"/>
                <a:ext cx="260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B2E61E9-BC2E-CE47-C32C-A17479D4CCEC}"/>
                  </a:ext>
                </a:extLst>
              </p14:cNvPr>
              <p14:cNvContentPartPr/>
              <p14:nvPr/>
            </p14:nvContentPartPr>
            <p14:xfrm>
              <a:off x="1061424" y="4663296"/>
              <a:ext cx="648360" cy="9360"/>
            </p14:xfrm>
          </p:contentPart>
        </mc:Choice>
        <mc:Fallback xmlns="">
          <p:pic>
            <p:nvPicPr>
              <p:cNvPr id="5" name="Ink 4">
                <a:extLst>
                  <a:ext uri="{FF2B5EF4-FFF2-40B4-BE49-F238E27FC236}">
                    <a16:creationId xmlns:a16="http://schemas.microsoft.com/office/drawing/2014/main" id="{EB2E61E9-BC2E-CE47-C32C-A17479D4CCEC}"/>
                  </a:ext>
                </a:extLst>
              </p:cNvPr>
              <p:cNvPicPr/>
              <p:nvPr/>
            </p:nvPicPr>
            <p:blipFill>
              <a:blip r:embed="rId9"/>
              <a:stretch>
                <a:fillRect/>
              </a:stretch>
            </p:blipFill>
            <p:spPr>
              <a:xfrm>
                <a:off x="1025784" y="4591296"/>
                <a:ext cx="720000" cy="153000"/>
              </a:xfrm>
              <a:prstGeom prst="rect">
                <a:avLst/>
              </a:prstGeom>
            </p:spPr>
          </p:pic>
        </mc:Fallback>
      </mc:AlternateContent>
    </p:spTree>
    <p:extLst>
      <p:ext uri="{BB962C8B-B14F-4D97-AF65-F5344CB8AC3E}">
        <p14:creationId xmlns:p14="http://schemas.microsoft.com/office/powerpoint/2010/main" val="390982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60"/>
            <a:ext cx="8229600" cy="8382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Self-Attestation Question on Full Tab</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29" y="1656907"/>
            <a:ext cx="7589837" cy="42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0F479F9-3DE1-4960-DC6B-D86D665F27E5}"/>
                  </a:ext>
                </a:extLst>
              </p14:cNvPr>
              <p14:cNvContentPartPr/>
              <p14:nvPr/>
            </p14:nvContentPartPr>
            <p14:xfrm>
              <a:off x="1333584" y="2294856"/>
              <a:ext cx="184680" cy="47880"/>
            </p14:xfrm>
          </p:contentPart>
        </mc:Choice>
        <mc:Fallback xmlns="">
          <p:pic>
            <p:nvPicPr>
              <p:cNvPr id="3" name="Ink 2">
                <a:extLst>
                  <a:ext uri="{FF2B5EF4-FFF2-40B4-BE49-F238E27FC236}">
                    <a16:creationId xmlns:a16="http://schemas.microsoft.com/office/drawing/2014/main" id="{50F479F9-3DE1-4960-DC6B-D86D665F27E5}"/>
                  </a:ext>
                </a:extLst>
              </p:cNvPr>
              <p:cNvPicPr/>
              <p:nvPr/>
            </p:nvPicPr>
            <p:blipFill>
              <a:blip r:embed="rId5"/>
              <a:stretch>
                <a:fillRect/>
              </a:stretch>
            </p:blipFill>
            <p:spPr>
              <a:xfrm>
                <a:off x="1297944" y="2222856"/>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91242D2-AEDD-BA1D-B7F5-B7459D92F113}"/>
                  </a:ext>
                </a:extLst>
              </p14:cNvPr>
              <p14:cNvContentPartPr/>
              <p14:nvPr/>
            </p14:nvContentPartPr>
            <p14:xfrm>
              <a:off x="998120" y="2355494"/>
              <a:ext cx="936360" cy="234360"/>
            </p14:xfrm>
          </p:contentPart>
        </mc:Choice>
        <mc:Fallback xmlns="">
          <p:pic>
            <p:nvPicPr>
              <p:cNvPr id="5" name="Ink 4">
                <a:extLst>
                  <a:ext uri="{FF2B5EF4-FFF2-40B4-BE49-F238E27FC236}">
                    <a16:creationId xmlns:a16="http://schemas.microsoft.com/office/drawing/2014/main" id="{691242D2-AEDD-BA1D-B7F5-B7459D92F113}"/>
                  </a:ext>
                </a:extLst>
              </p:cNvPr>
              <p:cNvPicPr/>
              <p:nvPr/>
            </p:nvPicPr>
            <p:blipFill>
              <a:blip r:embed="rId7"/>
              <a:stretch>
                <a:fillRect/>
              </a:stretch>
            </p:blipFill>
            <p:spPr>
              <a:xfrm>
                <a:off x="962120" y="2283854"/>
                <a:ext cx="1008000" cy="378000"/>
              </a:xfrm>
              <a:prstGeom prst="rect">
                <a:avLst/>
              </a:prstGeom>
            </p:spPr>
          </p:pic>
        </mc:Fallback>
      </mc:AlternateContent>
    </p:spTree>
    <p:extLst>
      <p:ext uri="{BB962C8B-B14F-4D97-AF65-F5344CB8AC3E}">
        <p14:creationId xmlns:p14="http://schemas.microsoft.com/office/powerpoint/2010/main" val="20632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072"/>
            <a:ext cx="8229600" cy="9906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Verifying Income in the Eligibility Criteria area</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48" y="1615233"/>
            <a:ext cx="758983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Graphical user interface, text, application&#10;&#10;Description automatically generated">
            <a:extLst>
              <a:ext uri="{FF2B5EF4-FFF2-40B4-BE49-F238E27FC236}">
                <a16:creationId xmlns:a16="http://schemas.microsoft.com/office/drawing/2014/main" id="{002AB093-80D9-5B7F-B39F-D5EDE727068B}"/>
              </a:ext>
            </a:extLst>
          </p:cNvPr>
          <p:cNvPicPr>
            <a:picLocks noChangeAspect="1"/>
          </p:cNvPicPr>
          <p:nvPr/>
        </p:nvPicPr>
        <p:blipFill>
          <a:blip r:embed="rId4"/>
          <a:stretch>
            <a:fillRect/>
          </a:stretch>
        </p:blipFill>
        <p:spPr>
          <a:xfrm>
            <a:off x="4572000" y="1647188"/>
            <a:ext cx="4325841" cy="235752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4D29778-4991-9C06-A857-62FB884E898E}"/>
                  </a:ext>
                </a:extLst>
              </p14:cNvPr>
              <p14:cNvContentPartPr/>
              <p14:nvPr/>
            </p14:nvContentPartPr>
            <p14:xfrm>
              <a:off x="5793979" y="3856610"/>
              <a:ext cx="378360" cy="23040"/>
            </p14:xfrm>
          </p:contentPart>
        </mc:Choice>
        <mc:Fallback xmlns="">
          <p:pic>
            <p:nvPicPr>
              <p:cNvPr id="4" name="Ink 3">
                <a:extLst>
                  <a:ext uri="{FF2B5EF4-FFF2-40B4-BE49-F238E27FC236}">
                    <a16:creationId xmlns:a16="http://schemas.microsoft.com/office/drawing/2014/main" id="{D4D29778-4991-9C06-A857-62FB884E898E}"/>
                  </a:ext>
                </a:extLst>
              </p:cNvPr>
              <p:cNvPicPr/>
              <p:nvPr/>
            </p:nvPicPr>
            <p:blipFill>
              <a:blip r:embed="rId6"/>
              <a:stretch>
                <a:fillRect/>
              </a:stretch>
            </p:blipFill>
            <p:spPr>
              <a:xfrm>
                <a:off x="5758339" y="3784970"/>
                <a:ext cx="45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C1253E0-1620-1BF9-C457-82C313B1F5BC}"/>
                  </a:ext>
                </a:extLst>
              </p14:cNvPr>
              <p14:cNvContentPartPr/>
              <p14:nvPr/>
            </p14:nvContentPartPr>
            <p14:xfrm>
              <a:off x="852979" y="2189090"/>
              <a:ext cx="1160280" cy="75960"/>
            </p14:xfrm>
          </p:contentPart>
        </mc:Choice>
        <mc:Fallback xmlns="">
          <p:pic>
            <p:nvPicPr>
              <p:cNvPr id="5" name="Ink 4">
                <a:extLst>
                  <a:ext uri="{FF2B5EF4-FFF2-40B4-BE49-F238E27FC236}">
                    <a16:creationId xmlns:a16="http://schemas.microsoft.com/office/drawing/2014/main" id="{1C1253E0-1620-1BF9-C457-82C313B1F5BC}"/>
                  </a:ext>
                </a:extLst>
              </p:cNvPr>
              <p:cNvPicPr/>
              <p:nvPr/>
            </p:nvPicPr>
            <p:blipFill>
              <a:blip r:embed="rId8"/>
              <a:stretch>
                <a:fillRect/>
              </a:stretch>
            </p:blipFill>
            <p:spPr>
              <a:xfrm>
                <a:off x="817339" y="2117090"/>
                <a:ext cx="1231920" cy="219600"/>
              </a:xfrm>
              <a:prstGeom prst="rect">
                <a:avLst/>
              </a:prstGeom>
            </p:spPr>
          </p:pic>
        </mc:Fallback>
      </mc:AlternateContent>
    </p:spTree>
    <p:extLst>
      <p:ext uri="{BB962C8B-B14F-4D97-AF65-F5344CB8AC3E}">
        <p14:creationId xmlns:p14="http://schemas.microsoft.com/office/powerpoint/2010/main" val="34487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Source Documentation</a:t>
            </a:r>
            <a:r>
              <a:rPr lang="en-US" sz="2800" dirty="0">
                <a:solidFill>
                  <a:srgbClr val="003B5D"/>
                </a:solidFill>
                <a:latin typeface="Century Gothic"/>
              </a:rPr>
              <a:t> </a:t>
            </a:r>
            <a:endParaRPr lang="en-US" sz="2800" dirty="0">
              <a:solidFill>
                <a:srgbClr val="003B5D"/>
              </a:solidFill>
              <a:latin typeface="Century Gothic" panose="020B0502020202020204" pitchFamily="34" charset="0"/>
            </a:endParaRP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a:p>
          <a:p>
            <a:endParaRPr lang="en-US"/>
          </a:p>
        </p:txBody>
      </p:sp>
      <p:sp>
        <p:nvSpPr>
          <p:cNvPr id="12" name="TextBox 11"/>
          <p:cNvSpPr txBox="1"/>
          <p:nvPr/>
        </p:nvSpPr>
        <p:spPr>
          <a:xfrm>
            <a:off x="457200" y="1222891"/>
            <a:ext cx="8382000"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003B5D"/>
                </a:solidFill>
                <a:latin typeface="Century Gothic"/>
              </a:rPr>
              <a:t>Documentation is necessary to support Adult and Dislocated Worker eligibility and priority of service.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Staff must verify and confirm individuals are eligible to participate in Adult and Dislocated Worker program services through an examination of documents.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Documentation may be stored electronically; however, documentation must be available to program monitors, fiscal monitors, and auditors. </a:t>
            </a:r>
            <a:r>
              <a:rPr lang="en-US" b="1" dirty="0">
                <a:solidFill>
                  <a:srgbClr val="003B5D"/>
                </a:solidFill>
                <a:latin typeface="Century Gothic"/>
              </a:rPr>
              <a:t>(Security protocols to safeguard personal information must be in place.) </a:t>
            </a:r>
            <a:endParaRPr lang="en-US" b="1"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Local areas must retain records for a period of at least three (3) years after the submittal of the final closeout expenditure report for that funding period.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42B4A"/>
              </a:solidFill>
              <a:latin typeface="Century Gothic" panose="020B0502020202020204" pitchFamily="34" charset="0"/>
            </a:endParaRPr>
          </a:p>
          <a:p>
            <a:pPr marL="285750" indent="-285750">
              <a:buFont typeface="Wingdings" panose="05000000000000000000" pitchFamily="2" charset="2"/>
              <a:buChar char="v"/>
            </a:pPr>
            <a:r>
              <a:rPr lang="en-US" sz="1400" i="1" dirty="0">
                <a:solidFill>
                  <a:srgbClr val="042B4A"/>
                </a:solidFill>
                <a:latin typeface="Century Gothic"/>
                <a:hlinkClick r:id="rId2"/>
              </a:rPr>
              <a:t>100 DCS 18.101.6 Eligibility Requirements for WIOA Title I Adult and Dislocated Worker   </a:t>
            </a:r>
            <a:r>
              <a:rPr lang="en-US" sz="1400" dirty="0">
                <a:solidFill>
                  <a:srgbClr val="042B4A"/>
                </a:solidFill>
                <a:latin typeface="Century Gothic"/>
                <a:hlinkClick r:id="rId3">
                  <a:extLst>
                    <a:ext uri="{A12FA001-AC4F-418D-AE19-62706E023703}">
                      <ahyp:hlinkClr xmlns:ahyp="http://schemas.microsoft.com/office/drawing/2018/hyperlinkcolor" val="tx"/>
                    </a:ext>
                  </a:extLst>
                </a:hlinkClick>
              </a:rPr>
              <a:t>   </a:t>
            </a:r>
            <a:endParaRPr lang="en-US" sz="1400" dirty="0">
              <a:solidFill>
                <a:srgbClr val="000000"/>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a:solidFill>
                  <a:prstClr val="black">
                    <a:lumMod val="65000"/>
                    <a:lumOff val="35000"/>
                  </a:prstClr>
                </a:solidFill>
                <a:latin typeface="Calibri" panose="020F0502020204030204" pitchFamily="34" charset="0"/>
                <a:cs typeface="Calibri" panose="020F0502020204030204" pitchFamily="34" charset="0"/>
              </a:rPr>
              <a:t>13</a:t>
            </a:r>
            <a:endParaRPr lang="en-US" sz="105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4" y="139614"/>
            <a:ext cx="8351400" cy="954348"/>
          </a:xfrm>
        </p:spPr>
        <p:txBody>
          <a:bodyPr/>
          <a:lstStyle/>
          <a:p>
            <a:r>
              <a:rPr lang="en-US" sz="3200" cap="small" dirty="0">
                <a:solidFill>
                  <a:srgbClr val="003B5D"/>
                </a:solidFill>
                <a:latin typeface="Century Gothic"/>
                <a:ea typeface="+mj-lt"/>
                <a:cs typeface="+mj-lt"/>
              </a:rPr>
              <a:t>WIOA Eligibility Documentation in a Virtual Environment - </a:t>
            </a:r>
            <a:r>
              <a:rPr lang="en-US" sz="3200" cap="small" dirty="0">
                <a:solidFill>
                  <a:srgbClr val="003B5D"/>
                </a:solidFill>
                <a:latin typeface="Century Gothic"/>
                <a:ea typeface="+mj-lt"/>
                <a:cs typeface="+mj-lt"/>
                <a:hlinkClick r:id="rId3"/>
              </a:rPr>
              <a:t>100 DCS 18.111</a:t>
            </a:r>
            <a:endParaRPr lang="en-US" sz="3200" dirty="0">
              <a:solidFill>
                <a:srgbClr val="003B5D"/>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15</a:t>
            </a:fld>
            <a:endParaRPr lang="en-US" dirty="0">
              <a:latin typeface="Century Gothic"/>
            </a:endParaRPr>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solidFill>
                  <a:srgbClr val="003B5D"/>
                </a:solidFill>
                <a:latin typeface="Century Gothic"/>
                <a:ea typeface="+mn-lt"/>
                <a:cs typeface="+mn-lt"/>
              </a:rPr>
              <a:t>Verifying Eligibility Documentation via Live Stream</a:t>
            </a:r>
            <a:endParaRPr lang="en-US" sz="1600" b="1" dirty="0">
              <a:solidFill>
                <a:srgbClr val="003B5D"/>
              </a:solidFill>
              <a:latin typeface="Century Gothic" panose="020B0502020202020204" pitchFamily="34" charset="0"/>
              <a:ea typeface="+mn-lt"/>
              <a:cs typeface="+mn-lt"/>
            </a:endParaRPr>
          </a:p>
          <a:p>
            <a:pPr marL="734695" lvl="1" indent="-285750">
              <a:buFont typeface="Arial"/>
              <a:buChar char="•"/>
            </a:pPr>
            <a:r>
              <a:rPr lang="en-US" sz="1600" dirty="0">
                <a:solidFill>
                  <a:srgbClr val="003B5D"/>
                </a:solidFill>
                <a:latin typeface="Century Gothic"/>
              </a:rPr>
              <a:t>Allows verification of eligibility documentation through livestream or video sharing such as Zoom, </a:t>
            </a:r>
            <a:r>
              <a:rPr lang="en-US" sz="1600" dirty="0" err="1">
                <a:solidFill>
                  <a:srgbClr val="003B5D"/>
                </a:solidFill>
                <a:latin typeface="Century Gothic"/>
              </a:rPr>
              <a:t>WebEX</a:t>
            </a:r>
            <a:r>
              <a:rPr lang="en-US" sz="1600" dirty="0">
                <a:solidFill>
                  <a:srgbClr val="003B5D"/>
                </a:solidFill>
                <a:latin typeface="Century Gothic"/>
              </a:rPr>
              <a:t>, Adobe Connects or other virtual media	 platform.</a:t>
            </a:r>
          </a:p>
          <a:p>
            <a:pPr marL="734695" lvl="1" indent="-285750">
              <a:buFont typeface="Arial"/>
              <a:buChar char="•"/>
            </a:pPr>
            <a:r>
              <a:rPr lang="en-US" sz="1600" dirty="0">
                <a:solidFill>
                  <a:srgbClr val="003B5D"/>
                </a:solidFill>
                <a:latin typeface="Century Gothic"/>
                <a:ea typeface="+mn-lt"/>
                <a:cs typeface="+mn-lt"/>
              </a:rPr>
              <a:t>A printout or an electronic copy of a screenshot containing the eligibility document verified must be included in the customer’s file.</a:t>
            </a:r>
          </a:p>
          <a:p>
            <a:pPr marL="448945" lvl="1" indent="0">
              <a:buNone/>
            </a:pPr>
            <a:r>
              <a:rPr lang="en-US" sz="1600" b="1" dirty="0">
                <a:solidFill>
                  <a:srgbClr val="003B5D"/>
                </a:solidFill>
                <a:latin typeface="Century Gothic"/>
                <a:ea typeface="+mn-lt"/>
                <a:cs typeface="+mn-lt"/>
              </a:rPr>
              <a:t>Electronic Signatures</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Participants must still sign documents when required.</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Fillable forms and the use of electronic signatures is allowed. </a:t>
            </a:r>
          </a:p>
          <a:p>
            <a:pPr marL="734695" lvl="1" indent="-285750">
              <a:buFont typeface="Arial"/>
              <a:buChar char="•"/>
            </a:pPr>
            <a:r>
              <a:rPr lang="en-US" sz="1600" dirty="0">
                <a:solidFill>
                  <a:srgbClr val="003B5D"/>
                </a:solidFill>
                <a:latin typeface="Century Gothic"/>
                <a:ea typeface="+mn-lt"/>
                <a:cs typeface="+mn-lt"/>
              </a:rPr>
              <a:t>Staff may have the participant email agreement to the content of the required form.</a:t>
            </a:r>
            <a:endParaRPr lang="en-US" sz="1600"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The email must be kept in the participant file.</a:t>
            </a:r>
            <a:endParaRPr lang="en-US" dirty="0">
              <a:solidFill>
                <a:srgbClr val="003B5D"/>
              </a:solidFill>
              <a:latin typeface="Century Gothic"/>
              <a:cs typeface="Calibri"/>
            </a:endParaRPr>
          </a:p>
          <a:p>
            <a:pPr marL="448945" lvl="1" indent="0">
              <a:buNone/>
            </a:pPr>
            <a:r>
              <a:rPr lang="en-US" sz="1600" b="1" dirty="0">
                <a:solidFill>
                  <a:srgbClr val="003B5D"/>
                </a:solidFill>
                <a:latin typeface="Century Gothic"/>
                <a:ea typeface="+mn-lt"/>
                <a:cs typeface="+mn-lt"/>
              </a:rPr>
              <a:t>Documenting MOSES</a:t>
            </a:r>
          </a:p>
          <a:p>
            <a:pPr marL="734695" lvl="1" indent="-285750">
              <a:buFont typeface="Arial"/>
              <a:buChar char="•"/>
            </a:pPr>
            <a:r>
              <a:rPr lang="en-US" sz="1600" dirty="0">
                <a:solidFill>
                  <a:srgbClr val="003B5D"/>
                </a:solidFill>
                <a:latin typeface="Century Gothic"/>
                <a:ea typeface="+mn-lt"/>
                <a:cs typeface="+mn-lt"/>
              </a:rPr>
              <a:t>Staff must document the “Notes” section in MOSES when eligibility documentation was obtained via live stream and a printout or screen shot of the eligibility document is included in the customer’s file. </a:t>
            </a:r>
            <a:endParaRPr lang="en-US" dirty="0">
              <a:solidFill>
                <a:srgbClr val="003B5D"/>
              </a:solidFill>
              <a:latin typeface="Century Gothic"/>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119257"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00000"/>
                </a:solidFill>
                <a:latin typeface="Century Gothic"/>
                <a:cs typeface="Calibri"/>
              </a:rPr>
              <a:t>Policy Highlights </a:t>
            </a:r>
            <a:endParaRPr lang="en-US" dirty="0">
              <a:solidFill>
                <a:srgbClr val="000000"/>
              </a:solidFill>
              <a:latin typeface="Century Gothic"/>
            </a:endParaRPr>
          </a:p>
        </p:txBody>
      </p:sp>
    </p:spTree>
    <p:extLst>
      <p:ext uri="{BB962C8B-B14F-4D97-AF65-F5344CB8AC3E}">
        <p14:creationId xmlns:p14="http://schemas.microsoft.com/office/powerpoint/2010/main" val="29216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buNone/>
            </a:pPr>
            <a:r>
              <a:rPr lang="en-US" sz="1400" b="0" i="0" u="sng" dirty="0">
                <a:solidFill>
                  <a:srgbClr val="0000EE"/>
                </a:solidFill>
                <a:effectLst/>
                <a:latin typeface="Calibri" panose="020F0502020204030204" pitchFamily="34" charset="0"/>
                <a:hlinkClick r:id="rId3"/>
              </a:rPr>
              <a:t>TEGL 23-19 Change 1 | U.S. Department of Labor (dol.gov)</a:t>
            </a:r>
            <a:endParaRPr lang="en-US" sz="2000" dirty="0">
              <a:latin typeface="Century Gothic" panose="020B0502020202020204" pitchFamily="34" charset="0"/>
            </a:endParaRPr>
          </a:p>
        </p:txBody>
      </p:sp>
    </p:spTree>
    <p:extLst>
      <p:ext uri="{BB962C8B-B14F-4D97-AF65-F5344CB8AC3E}">
        <p14:creationId xmlns:p14="http://schemas.microsoft.com/office/powerpoint/2010/main" val="37200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69"/>
            <a:ext cx="8229600" cy="1143000"/>
          </a:xfrm>
        </p:spPr>
        <p:txBody>
          <a:bodyPr/>
          <a:lstStyle/>
          <a:p>
            <a:r>
              <a:rPr lang="en-US" dirty="0">
                <a:solidFill>
                  <a:srgbClr val="003B5D"/>
                </a:solidFill>
                <a:latin typeface="Century Gothic"/>
              </a:rPr>
              <a:t>Career Services</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1219200"/>
            <a:ext cx="8229600" cy="5181600"/>
          </a:xfrm>
        </p:spPr>
        <p:txBody>
          <a:bodyPr vert="horz" lIns="91440" tIns="45720" rIns="91440" bIns="45720" rtlCol="0" anchor="t">
            <a:normAutofit/>
          </a:bodyPr>
          <a:lstStyle/>
          <a:p>
            <a:r>
              <a:rPr lang="en-US" sz="1800" dirty="0">
                <a:solidFill>
                  <a:srgbClr val="003B5D"/>
                </a:solidFill>
                <a:latin typeface="Century Gothic"/>
              </a:rPr>
              <a:t>Basic Career Services: </a:t>
            </a:r>
            <a:r>
              <a:rPr lang="en-US" sz="1600" i="1" dirty="0">
                <a:solidFill>
                  <a:srgbClr val="003B5D"/>
                </a:solidFill>
                <a:latin typeface="Century Gothic"/>
              </a:rPr>
              <a:t>Universally accessible and made available to all individuals seeking employment and training. </a:t>
            </a:r>
            <a:endParaRPr lang="en-US" sz="1600" i="1" dirty="0">
              <a:solidFill>
                <a:srgbClr val="003B5D"/>
              </a:solidFill>
              <a:latin typeface="Century Gothic" panose="020B0502020202020204" pitchFamily="34" charset="0"/>
            </a:endParaRPr>
          </a:p>
          <a:p>
            <a:pPr lvl="1" indent="-287020"/>
            <a:r>
              <a:rPr lang="en-US" sz="1600" dirty="0">
                <a:solidFill>
                  <a:srgbClr val="003B5D"/>
                </a:solidFill>
                <a:latin typeface="Century Gothic"/>
              </a:rPr>
              <a:t>Services include: </a:t>
            </a:r>
          </a:p>
          <a:p>
            <a:pPr lvl="1" indent="-287020"/>
            <a:r>
              <a:rPr lang="en-US" sz="1600" dirty="0">
                <a:solidFill>
                  <a:srgbClr val="003B5D"/>
                </a:solidFill>
                <a:latin typeface="Century Gothic"/>
              </a:rPr>
              <a:t>Eligibility Determination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Initial Skills Assessment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Labor Exchange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Information on Programs and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Program Referrals </a:t>
            </a:r>
            <a:endParaRPr lang="en-US" sz="1600" dirty="0">
              <a:solidFill>
                <a:srgbClr val="003B5D"/>
              </a:solidFill>
              <a:latin typeface="Century Gothic" panose="020B0502020202020204" pitchFamily="34" charset="0"/>
            </a:endParaRPr>
          </a:p>
          <a:p>
            <a:pPr marL="1090295" lvl="2"/>
            <a:endParaRPr lang="en-US" sz="1400" i="1" dirty="0">
              <a:solidFill>
                <a:srgbClr val="003B5D"/>
              </a:solidFill>
              <a:latin typeface="Century Gothic" panose="020B0502020202020204" pitchFamily="34" charset="0"/>
            </a:endParaRPr>
          </a:p>
          <a:p>
            <a:pPr>
              <a:buFont typeface="Wingdings" panose="05000000000000000000" pitchFamily="2" charset="2"/>
              <a:buChar char="v"/>
            </a:pPr>
            <a:r>
              <a:rPr lang="en-US" sz="1600" i="1" dirty="0">
                <a:solidFill>
                  <a:srgbClr val="003B5D"/>
                </a:solidFill>
                <a:latin typeface="Century Gothic"/>
              </a:rPr>
              <a:t>Basic services must be made available in at least one comprehensive Career Center per local area.</a:t>
            </a:r>
          </a:p>
          <a:p>
            <a:pPr marL="0" indent="0">
              <a:buNone/>
            </a:pPr>
            <a:r>
              <a:rPr lang="en-US" sz="1400" b="1" dirty="0">
                <a:solidFill>
                  <a:srgbClr val="003B5D"/>
                </a:solidFill>
                <a:latin typeface="Century Gothic"/>
              </a:rPr>
              <a:t>Basic Career Services may be provided by Adult and Dislocated Worker staff and Employment Services staff. </a:t>
            </a:r>
            <a:endParaRPr lang="en-US" sz="1400">
              <a:solidFill>
                <a:schemeClr val="accent6"/>
              </a:solidFill>
              <a:latin typeface="Century Gothic" panose="020B0502020202020204" pitchFamily="34" charset="0"/>
            </a:endParaRPr>
          </a:p>
          <a:p>
            <a:endParaRPr lang="en-US">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a:p>
        </p:txBody>
      </p:sp>
    </p:spTree>
    <p:extLst>
      <p:ext uri="{BB962C8B-B14F-4D97-AF65-F5344CB8AC3E}">
        <p14:creationId xmlns:p14="http://schemas.microsoft.com/office/powerpoint/2010/main" val="17955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95"/>
            <a:ext cx="8229600" cy="990600"/>
          </a:xfrm>
        </p:spPr>
        <p:txBody>
          <a:bodyPr/>
          <a:lstStyle/>
          <a:p>
            <a:r>
              <a:rPr lang="en-US" dirty="0">
                <a:solidFill>
                  <a:srgbClr val="003B5D"/>
                </a:solidFill>
                <a:latin typeface="Century Gothic"/>
              </a:rPr>
              <a:t>Career Services continued… </a:t>
            </a:r>
            <a:endParaRPr lang="en-US"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5834" y="1222438"/>
            <a:ext cx="8883941" cy="5135563"/>
          </a:xfrm>
        </p:spPr>
        <p:txBody>
          <a:bodyPr vert="horz" lIns="91440" tIns="45720" rIns="91440" bIns="45720" rtlCol="0" anchor="t">
            <a:noAutofit/>
          </a:bodyPr>
          <a:lstStyle/>
          <a:p>
            <a:r>
              <a:rPr lang="en-US" sz="1800" dirty="0">
                <a:solidFill>
                  <a:srgbClr val="003B5D"/>
                </a:solidFill>
                <a:latin typeface="Century Gothic"/>
              </a:rPr>
              <a:t>Individualized Career Services: </a:t>
            </a:r>
            <a:r>
              <a:rPr lang="en-US" sz="1200" i="1" dirty="0">
                <a:solidFill>
                  <a:srgbClr val="003B5D"/>
                </a:solidFill>
                <a:latin typeface="Century Gothic"/>
              </a:rPr>
              <a:t>Made available to participants after staff determine such services are required to retain or obtain employment consistent with applicable statutory priorities.  </a:t>
            </a:r>
            <a:endParaRPr lang="en-US" sz="1200" i="1" dirty="0">
              <a:solidFill>
                <a:srgbClr val="003B5D"/>
              </a:solidFill>
              <a:latin typeface="Century Gothic" panose="020B0502020202020204" pitchFamily="34" charset="0"/>
            </a:endParaRPr>
          </a:p>
          <a:p>
            <a:pPr marL="0" indent="0">
              <a:buNone/>
            </a:pPr>
            <a:r>
              <a:rPr lang="en-US" sz="1200" i="1" dirty="0">
                <a:solidFill>
                  <a:srgbClr val="003B5D"/>
                </a:solidFill>
                <a:latin typeface="Century Gothic"/>
              </a:rPr>
              <a:t>Services Include: </a:t>
            </a:r>
            <a:endParaRPr lang="en-US" sz="12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Specialized Assessment </a:t>
            </a:r>
            <a:endParaRPr lang="en-US" sz="14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Development of Individualized Employment Plan (IEP) or Career Action Plan (CAP) </a:t>
            </a:r>
            <a:endParaRPr lang="en-US" sz="1400" i="1" dirty="0">
              <a:solidFill>
                <a:srgbClr val="003B5D"/>
              </a:solidFill>
              <a:latin typeface="Century Gothic" panose="020B0502020202020204" pitchFamily="34" charset="0"/>
            </a:endParaRPr>
          </a:p>
          <a:p>
            <a:pPr marL="1090295" lvl="2" indent="0">
              <a:buFont typeface="Wingdings" panose="05000000000000000000" pitchFamily="2" charset="2"/>
              <a:buChar char="Ø"/>
            </a:pPr>
            <a:r>
              <a:rPr lang="en-US" sz="1200" i="1" dirty="0">
                <a:solidFill>
                  <a:srgbClr val="003B5D"/>
                </a:solidFill>
                <a:latin typeface="Century Gothic"/>
              </a:rPr>
              <a:t>Jointly developed by the participant and career planner to create an on-going strategy to identify:</a:t>
            </a:r>
          </a:p>
          <a:p>
            <a:pPr lvl="3">
              <a:buFont typeface="Wingdings" panose="05000000000000000000" pitchFamily="2" charset="2"/>
              <a:buChar char="ü"/>
            </a:pPr>
            <a:r>
              <a:rPr lang="en-US" sz="1200" i="1" dirty="0">
                <a:solidFill>
                  <a:srgbClr val="003B5D"/>
                </a:solidFill>
                <a:latin typeface="Century Gothic"/>
              </a:rPr>
              <a:t>Employment Goals </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Achievement Objectives</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Appropriate combination of services for the participant to achieve the employment goals </a:t>
            </a:r>
            <a:endParaRPr lang="en-US" sz="12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Counseling </a:t>
            </a:r>
            <a:endParaRPr lang="en-US" sz="14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Work Experiences (including transitional jobs)</a:t>
            </a:r>
          </a:p>
          <a:p>
            <a:pPr marL="1090295" lvl="2" indent="0">
              <a:buFont typeface="Wingdings" panose="05000000000000000000" pitchFamily="2" charset="2"/>
              <a:buChar char="Ø"/>
            </a:pPr>
            <a:r>
              <a:rPr lang="en-US" sz="1200" i="1" dirty="0">
                <a:solidFill>
                  <a:srgbClr val="003B5D"/>
                </a:solidFill>
                <a:latin typeface="Century Gothic"/>
              </a:rPr>
              <a:t>Transitional Jobs: time limited and wage-paid  work experiences up to 100 percent subsidized.</a:t>
            </a:r>
          </a:p>
          <a:p>
            <a:pPr lvl="3">
              <a:lnSpc>
                <a:spcPct val="100000"/>
              </a:lnSpc>
              <a:buFont typeface="Wingdings" panose="05000000000000000000" pitchFamily="2" charset="2"/>
              <a:buChar char="ü"/>
            </a:pPr>
            <a:r>
              <a:rPr lang="en-US" sz="1200" i="1" dirty="0">
                <a:solidFill>
                  <a:srgbClr val="003B5D"/>
                </a:solidFill>
                <a:latin typeface="Century Gothic"/>
              </a:rPr>
              <a:t>Must be combined with career and supportive services </a:t>
            </a:r>
            <a:endParaRPr lang="en-US" sz="1200" i="1" dirty="0">
              <a:solidFill>
                <a:srgbClr val="003B5D"/>
              </a:solidFill>
              <a:latin typeface="Century Gothic" panose="020B0502020202020204" pitchFamily="34" charset="0"/>
            </a:endParaRPr>
          </a:p>
          <a:p>
            <a:pPr lvl="3">
              <a:lnSpc>
                <a:spcPct val="100000"/>
              </a:lnSpc>
              <a:buFont typeface="Wingdings" panose="05000000000000000000" pitchFamily="2" charset="2"/>
              <a:buChar char="ü"/>
            </a:pPr>
            <a:r>
              <a:rPr lang="en-US" sz="1200" i="1" dirty="0">
                <a:solidFill>
                  <a:srgbClr val="003B5D"/>
                </a:solidFill>
                <a:latin typeface="Century Gothic"/>
              </a:rPr>
              <a:t>Established work history to demonstrate success in the workplace and develops skills</a:t>
            </a:r>
          </a:p>
          <a:p>
            <a:pPr lvl="3">
              <a:lnSpc>
                <a:spcPct val="100000"/>
              </a:lnSpc>
              <a:buFont typeface="Wingdings" panose="05000000000000000000" pitchFamily="2" charset="2"/>
              <a:buChar char="ü"/>
            </a:pPr>
            <a:r>
              <a:rPr lang="en-US" sz="1200" i="1" dirty="0">
                <a:solidFill>
                  <a:srgbClr val="003B5D"/>
                </a:solidFill>
                <a:latin typeface="Century Gothic"/>
              </a:rPr>
              <a:t>Local Boards may use 10% of funds to support transitional jobs</a:t>
            </a:r>
          </a:p>
          <a:p>
            <a:pPr marL="457200" lvl="4" indent="0">
              <a:lnSpc>
                <a:spcPct val="100000"/>
              </a:lnSpc>
              <a:buNone/>
            </a:pPr>
            <a:r>
              <a:rPr lang="en-US" sz="1400" b="1" i="1" dirty="0">
                <a:solidFill>
                  <a:srgbClr val="003B5D"/>
                </a:solidFill>
                <a:latin typeface="Century Gothic"/>
              </a:rPr>
              <a:t>Individualized Career Services may be provided by Adult and Dislocated Worker staff and Employment Services staff. </a:t>
            </a:r>
            <a:endParaRPr lang="en-US" sz="1400" b="1" i="1" dirty="0">
              <a:solidFill>
                <a:srgbClr val="003B5D"/>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a:p>
        </p:txBody>
      </p:sp>
    </p:spTree>
    <p:extLst>
      <p:ext uri="{BB962C8B-B14F-4D97-AF65-F5344CB8AC3E}">
        <p14:creationId xmlns:p14="http://schemas.microsoft.com/office/powerpoint/2010/main" val="40981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990600"/>
          </a:xfrm>
        </p:spPr>
        <p:txBody>
          <a:bodyPr/>
          <a:lstStyle/>
          <a:p>
            <a:r>
              <a:rPr lang="en-US" dirty="0">
                <a:solidFill>
                  <a:srgbClr val="003B5D"/>
                </a:solidFill>
                <a:latin typeface="Century Gothic"/>
              </a:rPr>
              <a:t>Training Services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4691" y="845127"/>
            <a:ext cx="9019309" cy="5320146"/>
          </a:xfrm>
        </p:spPr>
        <p:txBody>
          <a:bodyPr vert="horz" lIns="91440" tIns="45720" rIns="91440" bIns="45720" rtlCol="0" anchor="t">
            <a:noAutofit/>
          </a:bodyPr>
          <a:lstStyle/>
          <a:p>
            <a:pPr marL="457200" lvl="1" indent="0">
              <a:buNone/>
            </a:pPr>
            <a:endParaRPr lang="en-US" dirty="0"/>
          </a:p>
          <a:p>
            <a:pPr>
              <a:buFont typeface="Arial" panose="020B0604020202020204" pitchFamily="34" charset="0"/>
              <a:buChar char="•"/>
            </a:pPr>
            <a:r>
              <a:rPr lang="en-US" sz="1600" dirty="0">
                <a:solidFill>
                  <a:srgbClr val="003B5D"/>
                </a:solidFill>
                <a:latin typeface="Century Gothic"/>
              </a:rPr>
              <a:t>Training may be provided whether or not the individual has received basic or individualized career services first. </a:t>
            </a:r>
            <a:endParaRPr lang="en-US" sz="1600" dirty="0">
              <a:solidFill>
                <a:srgbClr val="003B5D"/>
              </a:solidFill>
              <a:latin typeface="Century Gothic" panose="020B0502020202020204" pitchFamily="34" charset="0"/>
            </a:endParaRPr>
          </a:p>
          <a:p>
            <a:pPr lvl="1" indent="-287020">
              <a:lnSpc>
                <a:spcPct val="115000"/>
              </a:lnSpc>
              <a:spcBef>
                <a:spcPts val="0"/>
              </a:spcBef>
              <a:spcAft>
                <a:spcPts val="1000"/>
              </a:spcAft>
            </a:pPr>
            <a:r>
              <a:rPr lang="en-US" sz="1400" b="1" dirty="0">
                <a:solidFill>
                  <a:srgbClr val="003B5D"/>
                </a:solidFill>
                <a:latin typeface="Century Gothic"/>
              </a:rPr>
              <a:t>Exception</a:t>
            </a:r>
            <a:r>
              <a:rPr lang="en-US" sz="1400" dirty="0">
                <a:solidFill>
                  <a:srgbClr val="003B5D"/>
                </a:solidFill>
                <a:latin typeface="Century Gothic"/>
              </a:rPr>
              <a:t> – When career services are not provided before training, career center staff and partner program staff must adhere to the Local Board’s policy to provide justification of the circumstances in which to provide services without first providing career services.  </a:t>
            </a:r>
            <a:endParaRPr lang="en-US" sz="1400" dirty="0">
              <a:solidFill>
                <a:srgbClr val="003B5D"/>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600" dirty="0">
                <a:solidFill>
                  <a:srgbClr val="003B5D"/>
                </a:solidFill>
                <a:latin typeface="Century Gothic"/>
              </a:rPr>
              <a:t>Case file must contain a determination of the need for training services.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Training can be justified through the use an interview, evaluation, assessment, or career planning.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The following tools can be used to justify training (the list below is not intended to be limiting):</a:t>
            </a:r>
          </a:p>
          <a:p>
            <a:pPr>
              <a:lnSpc>
                <a:spcPct val="100000"/>
              </a:lnSpc>
              <a:spcBef>
                <a:spcPts val="0"/>
              </a:spcBef>
              <a:buFont typeface="Wingdings" panose="05000000000000000000" pitchFamily="2" charset="2"/>
              <a:buChar char="v"/>
            </a:pPr>
            <a:endParaRPr lang="en-US" sz="1600" dirty="0">
              <a:solidFill>
                <a:srgbClr val="003B5D"/>
              </a:solidFill>
              <a:latin typeface="Century Gothic"/>
            </a:endParaRPr>
          </a:p>
          <a:p>
            <a:pPr marL="1090295" lvl="2">
              <a:lnSpc>
                <a:spcPct val="100000"/>
              </a:lnSpc>
              <a:spcBef>
                <a:spcPts val="0"/>
              </a:spcBef>
            </a:pPr>
            <a:r>
              <a:rPr lang="en-US" sz="1600" dirty="0">
                <a:solidFill>
                  <a:srgbClr val="003B5D"/>
                </a:solidFill>
                <a:latin typeface="Century Gothic"/>
              </a:rPr>
              <a:t>Work Keys Placement Quiz or Exam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MassHire CIS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TORQ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Academic Assessment Tool   </a:t>
            </a:r>
            <a:endParaRPr lang="en-US" sz="1600" dirty="0">
              <a:solidFill>
                <a:srgbClr val="003B5D"/>
              </a:solidFill>
              <a:latin typeface="Century Gothic" panose="020B0502020202020204" pitchFamily="34" charset="0"/>
            </a:endParaRPr>
          </a:p>
          <a:p>
            <a:pPr lvl="3"/>
            <a:endParaRPr lang="en-US" sz="1600"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a:p>
        </p:txBody>
      </p:sp>
    </p:spTree>
    <p:extLst>
      <p:ext uri="{BB962C8B-B14F-4D97-AF65-F5344CB8AC3E}">
        <p14:creationId xmlns:p14="http://schemas.microsoft.com/office/powerpoint/2010/main" val="3572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516" y="1389046"/>
            <a:ext cx="8726621" cy="444948"/>
          </a:xfrm>
        </p:spPr>
        <p:txBody>
          <a:bodyPr vert="horz" lIns="0" tIns="45720" rIns="0" bIns="45720" rtlCol="0" anchor="t">
            <a:noAutofit/>
          </a:bodyPr>
          <a:lstStyle/>
          <a:p>
            <a:pPr algn="ctr"/>
            <a:r>
              <a:rPr lang="en-US" sz="3600" dirty="0">
                <a:solidFill>
                  <a:srgbClr val="042B4A"/>
                </a:solidFill>
                <a:latin typeface="Century Gothic"/>
              </a:rPr>
              <a:t>WIOA Title I </a:t>
            </a:r>
            <a:endParaRPr lang="en-US" dirty="0">
              <a:solidFill>
                <a:srgbClr val="042B4A"/>
              </a:solidFill>
              <a:latin typeface="Century Gothic" panose="020B0502020202020204" pitchFamily="34" charset="0"/>
            </a:endParaRPr>
          </a:p>
          <a:p>
            <a:pPr algn="ctr"/>
            <a:r>
              <a:rPr lang="en-US" sz="3600" dirty="0">
                <a:solidFill>
                  <a:srgbClr val="042B4A"/>
                </a:solidFill>
                <a:latin typeface="Century Gothic"/>
              </a:rPr>
              <a:t>Adult and Dislocated Worker Program</a:t>
            </a:r>
          </a:p>
        </p:txBody>
      </p:sp>
      <p:sp>
        <p:nvSpPr>
          <p:cNvPr id="4" name="Text Placeholder 3"/>
          <p:cNvSpPr>
            <a:spLocks noGrp="1"/>
          </p:cNvSpPr>
          <p:nvPr>
            <p:ph type="body" sz="quarter" idx="11"/>
          </p:nvPr>
        </p:nvSpPr>
        <p:spPr>
          <a:xfrm>
            <a:off x="343949" y="3870325"/>
            <a:ext cx="5035550" cy="297677"/>
          </a:xfrm>
        </p:spPr>
        <p:txBody>
          <a:bodyPr vert="horz" lIns="0" tIns="45720" rIns="0" bIns="45720" rtlCol="0" anchor="t">
            <a:noAutofit/>
          </a:bodyPr>
          <a:lstStyle/>
          <a:p>
            <a:r>
              <a:rPr lang="en-US" dirty="0">
                <a:solidFill>
                  <a:srgbClr val="042B4A"/>
                </a:solidFill>
                <a:latin typeface="Century Gothic"/>
                <a:cs typeface="Calibri"/>
              </a:rPr>
              <a:t>January 2025</a:t>
            </a:r>
            <a:endParaRPr lang="en-US" dirty="0">
              <a:solidFill>
                <a:srgbClr val="042B4A"/>
              </a:solidFill>
              <a:latin typeface="Century Gothic"/>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E6EAB9D5-9261-4961-A1C4-E675E8C62CA5}"/>
              </a:ext>
            </a:extLst>
          </p:cNvPr>
          <p:cNvSpPr txBox="1"/>
          <p:nvPr/>
        </p:nvSpPr>
        <p:spPr>
          <a:xfrm>
            <a:off x="165914" y="6290794"/>
            <a:ext cx="7515045" cy="400110"/>
          </a:xfrm>
          <a:prstGeom prst="rect">
            <a:avLst/>
          </a:prstGeom>
          <a:noFill/>
        </p:spPr>
        <p:txBody>
          <a:bodyPr wrap="square" rtlCol="0">
            <a:spAutoFit/>
          </a:bodyPr>
          <a:lstStyle/>
          <a:p>
            <a:r>
              <a:rPr lang="en-US" sz="1000" err="1">
                <a:solidFill>
                  <a:schemeClr val="accent6"/>
                </a:solidFill>
              </a:rPr>
              <a:t>MassHire</a:t>
            </a:r>
            <a:r>
              <a:rPr lang="en-US" sz="1000">
                <a:solidFill>
                  <a:schemeClr val="accent6"/>
                </a:solidFill>
              </a:rPr>
              <a:t> Programs &amp; Services are funded in full by US Department of Labor (USDOL) Employment and Training Administration grants. </a:t>
            </a:r>
          </a:p>
          <a:p>
            <a:r>
              <a:rPr lang="en-US" sz="100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13" y="0"/>
            <a:ext cx="8330587" cy="1312843"/>
          </a:xfrm>
        </p:spPr>
        <p:txBody>
          <a:bodyPr/>
          <a:lstStyle/>
          <a:p>
            <a:pPr algn="l"/>
            <a:r>
              <a:rPr lang="en-US" dirty="0">
                <a:solidFill>
                  <a:srgbClr val="003B5D"/>
                </a:solidFill>
                <a:latin typeface="Century Gothic"/>
              </a:rPr>
              <a:t>Training Services continued…</a:t>
            </a:r>
          </a:p>
        </p:txBody>
      </p:sp>
      <p:sp>
        <p:nvSpPr>
          <p:cNvPr id="3" name="Content Placeholder 2"/>
          <p:cNvSpPr>
            <a:spLocks noGrp="1"/>
          </p:cNvSpPr>
          <p:nvPr>
            <p:ph idx="1"/>
          </p:nvPr>
        </p:nvSpPr>
        <p:spPr>
          <a:xfrm>
            <a:off x="356212" y="1318846"/>
            <a:ext cx="8561284" cy="4807317"/>
          </a:xfrm>
        </p:spPr>
        <p:txBody>
          <a:bodyPr vert="horz" lIns="91440" tIns="45720" rIns="91440" bIns="45720" rtlCol="0" anchor="t">
            <a:normAutofit/>
          </a:bodyPr>
          <a:lstStyle/>
          <a:p>
            <a:pPr marL="0" indent="0">
              <a:buNone/>
            </a:pPr>
            <a:r>
              <a:rPr lang="en-US" dirty="0">
                <a:solidFill>
                  <a:schemeClr val="tx1"/>
                </a:solidFill>
                <a:latin typeface="Century Gothic"/>
              </a:rPr>
              <a:t>Individual Training Account (ITA)</a:t>
            </a:r>
          </a:p>
          <a:p>
            <a:r>
              <a:rPr lang="en-US" sz="1600" dirty="0">
                <a:solidFill>
                  <a:srgbClr val="003B5D"/>
                </a:solidFill>
                <a:latin typeface="Century Gothic"/>
              </a:rPr>
              <a:t>Training provided by an Eligible Training Provider (ETP)</a:t>
            </a:r>
          </a:p>
          <a:p>
            <a:r>
              <a:rPr lang="en-US" sz="1600" dirty="0">
                <a:solidFill>
                  <a:srgbClr val="003B5D"/>
                </a:solidFill>
                <a:latin typeface="Century Gothic"/>
              </a:rPr>
              <a:t>Participants must have access to the Eligible Training Provider List (ETPL)</a:t>
            </a:r>
          </a:p>
          <a:p>
            <a:pPr marL="457200" lvl="1" indent="0">
              <a:buNone/>
            </a:pPr>
            <a:endParaRPr lang="en-US" sz="1800" dirty="0">
              <a:solidFill>
                <a:srgbClr val="003B5D"/>
              </a:solidFill>
              <a:latin typeface="Century Gothic" panose="020B0502020202020204" pitchFamily="34" charset="0"/>
            </a:endParaRPr>
          </a:p>
          <a:p>
            <a:pPr marL="0" lvl="1" indent="0">
              <a:buNone/>
            </a:pPr>
            <a:r>
              <a:rPr lang="en-US" sz="1800" dirty="0">
                <a:solidFill>
                  <a:srgbClr val="003B5D"/>
                </a:solidFill>
                <a:latin typeface="Century Gothic"/>
              </a:rPr>
              <a:t>The ETPL is accessible to all local MassHire Centers and customers through </a:t>
            </a:r>
            <a:r>
              <a:rPr lang="en-US" sz="1800" dirty="0" err="1">
                <a:solidFill>
                  <a:srgbClr val="003B5D"/>
                </a:solidFill>
                <a:latin typeface="Century Gothic"/>
              </a:rPr>
              <a:t>Masshire</a:t>
            </a:r>
            <a:r>
              <a:rPr lang="en-US" sz="1800" dirty="0">
                <a:solidFill>
                  <a:srgbClr val="003B5D"/>
                </a:solidFill>
                <a:latin typeface="Century Gothic"/>
              </a:rPr>
              <a:t> Job Quest </a:t>
            </a:r>
            <a:endParaRPr lang="en-US" sz="1800" dirty="0">
              <a:solidFill>
                <a:srgbClr val="003B5D"/>
              </a:solidFill>
              <a:latin typeface="Century Gothic" panose="020B0502020202020204" pitchFamily="34" charset="0"/>
            </a:endParaRPr>
          </a:p>
          <a:p>
            <a:pPr marL="0" lvl="1" indent="0">
              <a:buNone/>
            </a:pPr>
            <a:endParaRPr lang="en-US" sz="1800" i="1" dirty="0">
              <a:solidFill>
                <a:srgbClr val="003B5D"/>
              </a:solidFill>
              <a:latin typeface="Century Gothic" panose="020B0502020202020204" pitchFamily="34" charset="0"/>
            </a:endParaRPr>
          </a:p>
          <a:p>
            <a:pPr marL="0" lvl="1" indent="0">
              <a:buNone/>
            </a:pPr>
            <a:r>
              <a:rPr lang="en-US" sz="1800" i="1" dirty="0">
                <a:solidFill>
                  <a:srgbClr val="003B5D"/>
                </a:solidFill>
                <a:latin typeface="Century Gothic"/>
              </a:rPr>
              <a:t>The Local Board must fulfil the consumer choice requirements in </a:t>
            </a:r>
            <a:r>
              <a:rPr lang="en-US" sz="1800" i="1" dirty="0">
                <a:solidFill>
                  <a:srgbClr val="003B5D"/>
                </a:solidFill>
                <a:latin typeface="Century Gothic"/>
                <a:hlinkClick r:id="rId3"/>
              </a:rPr>
              <a:t>20 CFR 680.340</a:t>
            </a:r>
            <a:endParaRPr lang="en-US" sz="1800" i="1" dirty="0">
              <a:solidFill>
                <a:srgbClr val="003B5D"/>
              </a:solidFill>
              <a:latin typeface="Century Gothic"/>
            </a:endParaRPr>
          </a:p>
          <a:p>
            <a:pPr lvl="1" indent="-287020"/>
            <a:endParaRPr lang="en-US" dirty="0">
              <a:solidFill>
                <a:schemeClr val="tx1"/>
              </a:solidFill>
              <a:cs typeface="Calibri"/>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a:p>
        </p:txBody>
      </p:sp>
      <p:pic>
        <p:nvPicPr>
          <p:cNvPr id="1029" name="Picture 5" descr="C:\Users\sacha.stadhard\AppData\Local\Microsoft\Windows\Temporary Internet Files\Content.IE5\12NEW37P\train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3" y="466214"/>
            <a:ext cx="1416044" cy="15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Planning Requirements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337850" y="1446235"/>
            <a:ext cx="8348949" cy="4525963"/>
          </a:xfrm>
        </p:spPr>
        <p:txBody>
          <a:bodyPr vert="horz" lIns="91440" tIns="45720" rIns="91440" bIns="45720" rtlCol="0" anchor="t">
            <a:normAutofit fontScale="92500" lnSpcReduction="20000"/>
          </a:bodyPr>
          <a:lstStyle/>
          <a:p>
            <a:r>
              <a:rPr lang="en-US" sz="1600" dirty="0">
                <a:solidFill>
                  <a:srgbClr val="003B5D"/>
                </a:solidFill>
                <a:latin typeface="Century Gothic"/>
              </a:rPr>
              <a:t>All customers enrolled in WIOA Title I Adult and DW program receiving individualized career services will have an Individualized Employment Plan (IEP) also known as the Career Action Plan (CAP).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The CAP is an individualized career service plan consisting of connected activities, jointly developed by the participant and career center staff.</a:t>
            </a:r>
          </a:p>
          <a:p>
            <a:r>
              <a:rPr lang="en-US" sz="1600" dirty="0">
                <a:solidFill>
                  <a:srgbClr val="003B5D"/>
                </a:solidFill>
                <a:latin typeface="Century Gothic"/>
              </a:rPr>
              <a:t>The CAP is an ongoing strategy used to identify: </a:t>
            </a:r>
          </a:p>
          <a:p>
            <a:r>
              <a:rPr lang="en-US" sz="1600" dirty="0">
                <a:solidFill>
                  <a:srgbClr val="003B5D"/>
                </a:solidFill>
                <a:latin typeface="Century Gothic"/>
              </a:rPr>
              <a:t>Employment Goals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Achievement Objectives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Appropriate Combination of Services </a:t>
            </a:r>
            <a:endParaRPr lang="en-US" sz="1600" dirty="0">
              <a:solidFill>
                <a:srgbClr val="003B5D"/>
              </a:solidFill>
              <a:latin typeface="Century Gothic" panose="020B0502020202020204" pitchFamily="34" charset="0"/>
            </a:endParaRPr>
          </a:p>
          <a:p>
            <a:pPr lvl="1" indent="-287020"/>
            <a:endParaRPr lang="en-US" sz="1600" dirty="0">
              <a:solidFill>
                <a:srgbClr val="003B5D"/>
              </a:solidFill>
              <a:latin typeface="Century Gothic" panose="020B0502020202020204" pitchFamily="34" charset="0"/>
            </a:endParaRPr>
          </a:p>
          <a:p>
            <a:pPr marL="285750" lvl="1" indent="-285750">
              <a:buFont typeface="Arial" panose="020B0604020202020204" pitchFamily="34" charset="0"/>
              <a:buChar char="•"/>
            </a:pPr>
            <a:r>
              <a:rPr lang="en-US" sz="1600" dirty="0">
                <a:solidFill>
                  <a:srgbClr val="003B5D"/>
                </a:solidFill>
                <a:latin typeface="Century Gothic"/>
              </a:rPr>
              <a:t>The CAP must be monitored by staff to ensure effectiveness. </a:t>
            </a:r>
          </a:p>
          <a:p>
            <a:pPr marL="285750" lvl="1" indent="-285750">
              <a:buFont typeface="Arial" panose="020B0604020202020204" pitchFamily="34" charset="0"/>
              <a:buChar char="•"/>
            </a:pPr>
            <a:r>
              <a:rPr lang="en-US" sz="1600" dirty="0">
                <a:solidFill>
                  <a:srgbClr val="003B5D"/>
                </a:solidFill>
                <a:latin typeface="Century Gothic"/>
              </a:rPr>
              <a:t>Career Planning must be documented in the Career Plan in MOSES </a:t>
            </a:r>
          </a:p>
          <a:p>
            <a:pPr marL="285750" lvl="1" indent="-285750">
              <a:buFont typeface="Arial" panose="020B0604020202020204" pitchFamily="34" charset="0"/>
              <a:buChar char="•"/>
            </a:pPr>
            <a:endParaRPr lang="en-US" sz="1600" dirty="0">
              <a:solidFill>
                <a:srgbClr val="000000"/>
              </a:solidFill>
              <a:latin typeface="Century Gothic" panose="020B0502020202020204" pitchFamily="34" charset="0"/>
            </a:endParaRPr>
          </a:p>
          <a:p>
            <a:pPr marL="0" lvl="1" indent="0">
              <a:buNone/>
            </a:pPr>
            <a:r>
              <a:rPr lang="en-US" sz="1800" i="1" dirty="0">
                <a:latin typeface="Century Gothic"/>
                <a:hlinkClick r:id="rId3"/>
              </a:rPr>
              <a:t>MassWorkforce Issuance 100 DCS 08.112.3: Career Planning for WIOA Youth, Adult and Dislocated Worker Customers </a:t>
            </a:r>
            <a:endParaRPr lang="en-US" sz="1800" i="1" dirty="0">
              <a:latin typeface="Century Gothic"/>
            </a:endParaRPr>
          </a:p>
          <a:p>
            <a:pPr marL="0" lvl="1" indent="0">
              <a:buNone/>
            </a:pPr>
            <a:r>
              <a:rPr lang="en-US" sz="1800" i="1" dirty="0">
                <a:latin typeface="Century Gothic"/>
                <a:hlinkClick r:id="rId4"/>
              </a:rPr>
              <a:t>Career Planning Elements: Attachment A</a:t>
            </a:r>
            <a:endParaRPr lang="en-US" sz="1800" i="1" dirty="0">
              <a:latin typeface="Century Gothic"/>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21</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23C181-9ED5-4E14-93EC-26EB9C43AF04}"/>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a:p>
        </p:txBody>
      </p:sp>
      <p:pic>
        <p:nvPicPr>
          <p:cNvPr id="7" name="Picture 6">
            <a:extLst>
              <a:ext uri="{FF2B5EF4-FFF2-40B4-BE49-F238E27FC236}">
                <a16:creationId xmlns:a16="http://schemas.microsoft.com/office/drawing/2014/main" id="{0FBBE479-B764-4F2C-BE18-B4150C1E9FB0}"/>
              </a:ext>
            </a:extLst>
          </p:cNvPr>
          <p:cNvPicPr>
            <a:picLocks noChangeAspect="1"/>
          </p:cNvPicPr>
          <p:nvPr/>
        </p:nvPicPr>
        <p:blipFill>
          <a:blip r:embed="rId3"/>
          <a:stretch>
            <a:fillRect/>
          </a:stretch>
        </p:blipFill>
        <p:spPr>
          <a:xfrm>
            <a:off x="719380" y="1370874"/>
            <a:ext cx="7580952" cy="4666667"/>
          </a:xfrm>
          <a:prstGeom prst="rect">
            <a:avLst/>
          </a:prstGeom>
        </p:spPr>
      </p:pic>
      <p:sp>
        <p:nvSpPr>
          <p:cNvPr id="8" name="Title 1">
            <a:extLst>
              <a:ext uri="{FF2B5EF4-FFF2-40B4-BE49-F238E27FC236}">
                <a16:creationId xmlns:a16="http://schemas.microsoft.com/office/drawing/2014/main" id="{483AAABD-7CC8-47B8-B0C0-0269D8F73FFC}"/>
              </a:ext>
            </a:extLst>
          </p:cNvPr>
          <p:cNvSpPr>
            <a:spLocks noGrp="1"/>
          </p:cNvSpPr>
          <p:nvPr>
            <p:ph type="title"/>
          </p:nvPr>
        </p:nvSpPr>
        <p:spPr/>
        <p:txBody>
          <a:bodyPr/>
          <a:lstStyle/>
          <a:p>
            <a:r>
              <a:rPr lang="en-US" dirty="0">
                <a:solidFill>
                  <a:srgbClr val="003B5D"/>
                </a:solidFill>
                <a:latin typeface="Century Gothic"/>
              </a:rPr>
              <a:t>Career Plan in MOSES</a:t>
            </a:r>
            <a:r>
              <a:rPr lang="en-US" dirty="0">
                <a:latin typeface="Century Gothic"/>
              </a:rPr>
              <a:t>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3C1B5F0-3B40-E356-0C2C-740D1FA30BA6}"/>
                  </a:ext>
                </a:extLst>
              </p14:cNvPr>
              <p14:cNvContentPartPr/>
              <p14:nvPr/>
            </p14:nvContentPartPr>
            <p14:xfrm>
              <a:off x="912019" y="2313511"/>
              <a:ext cx="327240" cy="78120"/>
            </p14:xfrm>
          </p:contentPart>
        </mc:Choice>
        <mc:Fallback xmlns="">
          <p:pic>
            <p:nvPicPr>
              <p:cNvPr id="2" name="Ink 1">
                <a:extLst>
                  <a:ext uri="{FF2B5EF4-FFF2-40B4-BE49-F238E27FC236}">
                    <a16:creationId xmlns:a16="http://schemas.microsoft.com/office/drawing/2014/main" id="{33C1B5F0-3B40-E356-0C2C-740D1FA30BA6}"/>
                  </a:ext>
                </a:extLst>
              </p:cNvPr>
              <p:cNvPicPr/>
              <p:nvPr/>
            </p:nvPicPr>
            <p:blipFill>
              <a:blip r:embed="rId5"/>
              <a:stretch>
                <a:fillRect/>
              </a:stretch>
            </p:blipFill>
            <p:spPr>
              <a:xfrm>
                <a:off x="876379" y="2241871"/>
                <a:ext cx="398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5183C13-711F-D207-8495-F8B3600331D8}"/>
                  </a:ext>
                </a:extLst>
              </p14:cNvPr>
              <p14:cNvContentPartPr/>
              <p14:nvPr/>
            </p14:nvContentPartPr>
            <p14:xfrm>
              <a:off x="3603019" y="2086351"/>
              <a:ext cx="1041120" cy="67680"/>
            </p14:xfrm>
          </p:contentPart>
        </mc:Choice>
        <mc:Fallback xmlns="">
          <p:pic>
            <p:nvPicPr>
              <p:cNvPr id="3" name="Ink 2">
                <a:extLst>
                  <a:ext uri="{FF2B5EF4-FFF2-40B4-BE49-F238E27FC236}">
                    <a16:creationId xmlns:a16="http://schemas.microsoft.com/office/drawing/2014/main" id="{45183C13-711F-D207-8495-F8B3600331D8}"/>
                  </a:ext>
                </a:extLst>
              </p:cNvPr>
              <p:cNvPicPr/>
              <p:nvPr/>
            </p:nvPicPr>
            <p:blipFill>
              <a:blip r:embed="rId7"/>
              <a:stretch>
                <a:fillRect/>
              </a:stretch>
            </p:blipFill>
            <p:spPr>
              <a:xfrm>
                <a:off x="3567379" y="2014351"/>
                <a:ext cx="1112760" cy="211320"/>
              </a:xfrm>
              <a:prstGeom prst="rect">
                <a:avLst/>
              </a:prstGeom>
            </p:spPr>
          </p:pic>
        </mc:Fallback>
      </mc:AlternateContent>
    </p:spTree>
    <p:extLst>
      <p:ext uri="{BB962C8B-B14F-4D97-AF65-F5344CB8AC3E}">
        <p14:creationId xmlns:p14="http://schemas.microsoft.com/office/powerpoint/2010/main" val="35302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23</a:t>
            </a:fld>
            <a:endParaRPr lang="en-US"/>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3"/>
          <a:stretch>
            <a:fillRect/>
          </a:stretch>
        </p:blipFill>
        <p:spPr>
          <a:xfrm>
            <a:off x="799990" y="1331894"/>
            <a:ext cx="7590476" cy="463809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6D2AA93-1818-752D-4D78-407B15BE7F20}"/>
                  </a:ext>
                </a:extLst>
              </p14:cNvPr>
              <p14:cNvContentPartPr/>
              <p14:nvPr/>
            </p14:nvContentPartPr>
            <p14:xfrm>
              <a:off x="3666739" y="2012551"/>
              <a:ext cx="1060200" cy="67680"/>
            </p14:xfrm>
          </p:contentPart>
        </mc:Choice>
        <mc:Fallback xmlns="">
          <p:pic>
            <p:nvPicPr>
              <p:cNvPr id="3" name="Ink 2">
                <a:extLst>
                  <a:ext uri="{FF2B5EF4-FFF2-40B4-BE49-F238E27FC236}">
                    <a16:creationId xmlns:a16="http://schemas.microsoft.com/office/drawing/2014/main" id="{A6D2AA93-1818-752D-4D78-407B15BE7F20}"/>
                  </a:ext>
                </a:extLst>
              </p:cNvPr>
              <p:cNvPicPr/>
              <p:nvPr/>
            </p:nvPicPr>
            <p:blipFill>
              <a:blip r:embed="rId5"/>
              <a:stretch>
                <a:fillRect/>
              </a:stretch>
            </p:blipFill>
            <p:spPr>
              <a:xfrm>
                <a:off x="3631099" y="1940911"/>
                <a:ext cx="1131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00543B1-6DD0-7C61-66EE-4ACD06323BE9}"/>
                  </a:ext>
                </a:extLst>
              </p14:cNvPr>
              <p14:cNvContentPartPr/>
              <p14:nvPr/>
            </p14:nvContentPartPr>
            <p14:xfrm>
              <a:off x="1391899" y="2255551"/>
              <a:ext cx="569520" cy="67680"/>
            </p14:xfrm>
          </p:contentPart>
        </mc:Choice>
        <mc:Fallback xmlns="">
          <p:pic>
            <p:nvPicPr>
              <p:cNvPr id="4" name="Ink 3">
                <a:extLst>
                  <a:ext uri="{FF2B5EF4-FFF2-40B4-BE49-F238E27FC236}">
                    <a16:creationId xmlns:a16="http://schemas.microsoft.com/office/drawing/2014/main" id="{200543B1-6DD0-7C61-66EE-4ACD06323BE9}"/>
                  </a:ext>
                </a:extLst>
              </p:cNvPr>
              <p:cNvPicPr/>
              <p:nvPr/>
            </p:nvPicPr>
            <p:blipFill>
              <a:blip r:embed="rId7"/>
              <a:stretch>
                <a:fillRect/>
              </a:stretch>
            </p:blipFill>
            <p:spPr>
              <a:xfrm>
                <a:off x="1356259" y="2183911"/>
                <a:ext cx="641160" cy="211320"/>
              </a:xfrm>
              <a:prstGeom prst="rect">
                <a:avLst/>
              </a:prstGeom>
            </p:spPr>
          </p:pic>
        </mc:Fallback>
      </mc:AlternateContent>
    </p:spTree>
    <p:extLst>
      <p:ext uri="{BB962C8B-B14F-4D97-AF65-F5344CB8AC3E}">
        <p14:creationId xmlns:p14="http://schemas.microsoft.com/office/powerpoint/2010/main" val="7855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E8550-F234-48B5-8777-1E09BEEC32E9}"/>
              </a:ext>
            </a:extLst>
          </p:cNvPr>
          <p:cNvSpPr>
            <a:spLocks noGrp="1"/>
          </p:cNvSpPr>
          <p:nvPr>
            <p:ph type="sldNum" sz="quarter" idx="12"/>
          </p:nvPr>
        </p:nvSpPr>
        <p:spPr/>
        <p:txBody>
          <a:bodyPr/>
          <a:lstStyle/>
          <a:p>
            <a:pPr>
              <a:defRPr/>
            </a:pPr>
            <a:fld id="{E072579F-9FF5-4201-872C-73481382824D}" type="slidenum">
              <a:rPr lang="en-US" smtClean="0"/>
              <a:pPr>
                <a:defRPr/>
              </a:pPr>
              <a:t>24</a:t>
            </a:fld>
            <a:endParaRPr lang="en-US"/>
          </a:p>
        </p:txBody>
      </p:sp>
      <p:pic>
        <p:nvPicPr>
          <p:cNvPr id="6" name="Picture 5">
            <a:extLst>
              <a:ext uri="{FF2B5EF4-FFF2-40B4-BE49-F238E27FC236}">
                <a16:creationId xmlns:a16="http://schemas.microsoft.com/office/drawing/2014/main" id="{69F11E48-E9EE-40AF-969A-6DCA2C1AF3C5}"/>
              </a:ext>
            </a:extLst>
          </p:cNvPr>
          <p:cNvPicPr>
            <a:picLocks noChangeAspect="1"/>
          </p:cNvPicPr>
          <p:nvPr/>
        </p:nvPicPr>
        <p:blipFill>
          <a:blip r:embed="rId3"/>
          <a:stretch>
            <a:fillRect/>
          </a:stretch>
        </p:blipFill>
        <p:spPr>
          <a:xfrm>
            <a:off x="457199" y="1419379"/>
            <a:ext cx="8229599" cy="4676190"/>
          </a:xfrm>
          <a:prstGeom prst="rect">
            <a:avLst/>
          </a:prstGeom>
        </p:spPr>
      </p:pic>
      <p:sp>
        <p:nvSpPr>
          <p:cNvPr id="7" name="Title 1">
            <a:extLst>
              <a:ext uri="{FF2B5EF4-FFF2-40B4-BE49-F238E27FC236}">
                <a16:creationId xmlns:a16="http://schemas.microsoft.com/office/drawing/2014/main" id="{86D5F9E4-553E-4C88-9C7A-AE744E24F84A}"/>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AAAD879-BDBE-543E-30A3-85E9B62EB864}"/>
                  </a:ext>
                </a:extLst>
              </p14:cNvPr>
              <p14:cNvContentPartPr/>
              <p14:nvPr/>
            </p14:nvContentPartPr>
            <p14:xfrm>
              <a:off x="3604819" y="2145751"/>
              <a:ext cx="1107720" cy="52200"/>
            </p14:xfrm>
          </p:contentPart>
        </mc:Choice>
        <mc:Fallback xmlns="">
          <p:pic>
            <p:nvPicPr>
              <p:cNvPr id="2" name="Ink 1">
                <a:extLst>
                  <a:ext uri="{FF2B5EF4-FFF2-40B4-BE49-F238E27FC236}">
                    <a16:creationId xmlns:a16="http://schemas.microsoft.com/office/drawing/2014/main" id="{0AAAD879-BDBE-543E-30A3-85E9B62EB864}"/>
                  </a:ext>
                </a:extLst>
              </p:cNvPr>
              <p:cNvPicPr/>
              <p:nvPr/>
            </p:nvPicPr>
            <p:blipFill>
              <a:blip r:embed="rId5"/>
              <a:stretch>
                <a:fillRect/>
              </a:stretch>
            </p:blipFill>
            <p:spPr>
              <a:xfrm>
                <a:off x="3568819" y="2073751"/>
                <a:ext cx="1179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EF310BF-62E6-5A4D-5182-32B102BDBBCC}"/>
                  </a:ext>
                </a:extLst>
              </p14:cNvPr>
              <p14:cNvContentPartPr/>
              <p14:nvPr/>
            </p14:nvContentPartPr>
            <p14:xfrm>
              <a:off x="1797259" y="2379391"/>
              <a:ext cx="1073160" cy="83880"/>
            </p14:xfrm>
          </p:contentPart>
        </mc:Choice>
        <mc:Fallback xmlns="">
          <p:pic>
            <p:nvPicPr>
              <p:cNvPr id="3" name="Ink 2">
                <a:extLst>
                  <a:ext uri="{FF2B5EF4-FFF2-40B4-BE49-F238E27FC236}">
                    <a16:creationId xmlns:a16="http://schemas.microsoft.com/office/drawing/2014/main" id="{6EF310BF-62E6-5A4D-5182-32B102BDBBCC}"/>
                  </a:ext>
                </a:extLst>
              </p:cNvPr>
              <p:cNvPicPr/>
              <p:nvPr/>
            </p:nvPicPr>
            <p:blipFill>
              <a:blip r:embed="rId7"/>
              <a:stretch>
                <a:fillRect/>
              </a:stretch>
            </p:blipFill>
            <p:spPr>
              <a:xfrm>
                <a:off x="1761619" y="2307391"/>
                <a:ext cx="1144800" cy="227520"/>
              </a:xfrm>
              <a:prstGeom prst="rect">
                <a:avLst/>
              </a:prstGeom>
            </p:spPr>
          </p:pic>
        </mc:Fallback>
      </mc:AlternateContent>
    </p:spTree>
    <p:extLst>
      <p:ext uri="{BB962C8B-B14F-4D97-AF65-F5344CB8AC3E}">
        <p14:creationId xmlns:p14="http://schemas.microsoft.com/office/powerpoint/2010/main" val="3682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8223506" cy="954300"/>
          </a:xfrm>
          <a:prstGeom prst="rect">
            <a:avLst/>
          </a:prstGeom>
        </p:spPr>
        <p:txBody>
          <a:bodyPr spcFirstLastPara="1" wrap="square" lIns="91425" tIns="45700" rIns="91425" bIns="45700" anchor="ctr" anchorCtr="0">
            <a:noAutofit/>
          </a:bodyPr>
          <a:lstStyle/>
          <a:p>
            <a:r>
              <a:rPr lang="en-US" dirty="0">
                <a:solidFill>
                  <a:srgbClr val="003B5D"/>
                </a:solidFill>
                <a:latin typeface="Century Gothic"/>
                <a:ea typeface="Century Gothic"/>
                <a:cs typeface="Century Gothic"/>
                <a:sym typeface="Century Gothic"/>
              </a:rPr>
              <a:t>Effective Case Management </a:t>
            </a:r>
            <a:endParaRPr dirty="0">
              <a:solidFill>
                <a:srgbClr val="003B5D"/>
              </a:solidFill>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91" y="427821"/>
            <a:ext cx="8091890" cy="410379"/>
          </a:xfrm>
        </p:spPr>
        <p:txBody>
          <a:bodyPr/>
          <a:lstStyle/>
          <a:p>
            <a:r>
              <a:rPr lang="en-US" dirty="0">
                <a:solidFill>
                  <a:srgbClr val="003B5D"/>
                </a:solidFill>
                <a:latin typeface="Century Gothic"/>
              </a:rPr>
              <a:t>Supportive Services and Needs Related Payments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457200" y="1367406"/>
            <a:ext cx="8229600" cy="4630722"/>
          </a:xfrm>
        </p:spPr>
        <p:txBody>
          <a:bodyPr vert="horz" lIns="91440" tIns="45720" rIns="91440" bIns="45720" rtlCol="0" anchor="t">
            <a:normAutofit/>
          </a:bodyPr>
          <a:lstStyle/>
          <a:p>
            <a:pPr marL="0" indent="0">
              <a:buNone/>
            </a:pPr>
            <a:r>
              <a:rPr lang="en-US" sz="1600" b="1" dirty="0">
                <a:solidFill>
                  <a:srgbClr val="003B5D"/>
                </a:solidFill>
                <a:latin typeface="Century Gothic"/>
              </a:rPr>
              <a:t>Supportive Services </a:t>
            </a:r>
            <a:endParaRPr lang="en-US" sz="1600" b="1" dirty="0">
              <a:solidFill>
                <a:srgbClr val="003B5D"/>
              </a:solidFill>
              <a:latin typeface="Century Gothic" panose="020B0502020202020204" pitchFamily="34" charset="0"/>
            </a:endParaRPr>
          </a:p>
          <a:p>
            <a:r>
              <a:rPr lang="en-US" sz="1600" dirty="0">
                <a:solidFill>
                  <a:srgbClr val="003B5D"/>
                </a:solidFill>
                <a:latin typeface="Century Gothic"/>
              </a:rPr>
              <a:t>Available to Adults and Dislocated Workers participating in Title I career services or training activities.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Enables the individual to participate in career services or training activities.</a:t>
            </a:r>
          </a:p>
          <a:p>
            <a:pPr marL="0" indent="0">
              <a:spcBef>
                <a:spcPts val="100"/>
              </a:spcBef>
              <a:buNone/>
            </a:pPr>
            <a:endParaRPr lang="en-US" sz="1600" b="1" dirty="0">
              <a:solidFill>
                <a:srgbClr val="003B5D"/>
              </a:solidFill>
              <a:latin typeface="Century Gothic"/>
            </a:endParaRPr>
          </a:p>
          <a:p>
            <a:pPr marL="0" indent="0">
              <a:buNone/>
            </a:pPr>
            <a:r>
              <a:rPr lang="en-US" sz="1600" b="1" dirty="0">
                <a:solidFill>
                  <a:srgbClr val="003B5D"/>
                </a:solidFill>
                <a:latin typeface="Century Gothic"/>
              </a:rPr>
              <a:t>Needs Related Payments</a:t>
            </a:r>
            <a:endParaRPr lang="en-US" sz="1600" dirty="0">
              <a:solidFill>
                <a:srgbClr val="003B5D"/>
              </a:solidFill>
              <a:cs typeface="Calibri"/>
            </a:endParaRPr>
          </a:p>
          <a:p>
            <a:r>
              <a:rPr lang="en-US" sz="1600" dirty="0">
                <a:solidFill>
                  <a:srgbClr val="003B5D"/>
                </a:solidFill>
                <a:latin typeface="Century Gothic"/>
              </a:rPr>
              <a:t>Designed to provide participants with financial assistance to participate in training services.</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Participants must be enrolled in a training program in order to receive needs-related payments.  </a:t>
            </a:r>
            <a:endParaRPr lang="en-US" sz="1600" dirty="0">
              <a:solidFill>
                <a:srgbClr val="003B5D"/>
              </a:solidFill>
              <a:latin typeface="Century Gothic" panose="020B0502020202020204" pitchFamily="34" charset="0"/>
            </a:endParaRPr>
          </a:p>
          <a:p>
            <a:pPr marL="0" indent="0">
              <a:buNone/>
            </a:pPr>
            <a:r>
              <a:rPr lang="en-US" sz="1600" dirty="0">
                <a:solidFill>
                  <a:srgbClr val="003B5D"/>
                </a:solidFill>
                <a:latin typeface="Century Gothic"/>
                <a:hlinkClick r:id="rId3"/>
              </a:rPr>
              <a:t>100 DCS 08.106: </a:t>
            </a:r>
            <a:r>
              <a:rPr lang="en-US" sz="1600" i="1" dirty="0">
                <a:solidFill>
                  <a:srgbClr val="003B5D"/>
                </a:solidFill>
                <a:latin typeface="Century Gothic"/>
                <a:hlinkClick r:id="rId3"/>
              </a:rPr>
              <a:t>Supportive Services and Needs-Related Payments for Title I Adults, Dislocated Worker and Youth Policy</a:t>
            </a:r>
            <a:endParaRPr lang="en-US" sz="1600" i="1" dirty="0">
              <a:solidFill>
                <a:srgbClr val="003B5D"/>
              </a:solidFill>
              <a:latin typeface="Century Gothic"/>
            </a:endParaRPr>
          </a:p>
          <a:p>
            <a:pPr marL="0" indent="0">
              <a:buNone/>
            </a:pPr>
            <a:endParaRPr lang="en-US" sz="1400" dirty="0">
              <a:solidFill>
                <a:srgbClr val="0070C0"/>
              </a:solidFill>
              <a:cs typeface="Calibri"/>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26</a:t>
            </a:fld>
            <a:endParaRPr lang="en-US"/>
          </a:p>
        </p:txBody>
      </p:sp>
    </p:spTree>
    <p:extLst>
      <p:ext uri="{BB962C8B-B14F-4D97-AF65-F5344CB8AC3E}">
        <p14:creationId xmlns:p14="http://schemas.microsoft.com/office/powerpoint/2010/main" val="21736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1182986"/>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rgbClr val="003B5D"/>
                          </a:solidFill>
                        </a:rPr>
                        <a:t>Partner Program </a:t>
                      </a:r>
                    </a:p>
                  </a:txBody>
                  <a:tcPr/>
                </a:tc>
                <a:tc>
                  <a:txBody>
                    <a:bodyPr/>
                    <a:lstStyle/>
                    <a:p>
                      <a:r>
                        <a:rPr lang="en-US" b="0" cap="small" dirty="0">
                          <a:solidFill>
                            <a:srgbClr val="003B5D"/>
                          </a:solidFill>
                        </a:rPr>
                        <a:t>Population </a:t>
                      </a:r>
                    </a:p>
                  </a:txBody>
                  <a:tcPr/>
                </a:tc>
                <a:tc>
                  <a:txBody>
                    <a:bodyPr/>
                    <a:lstStyle/>
                    <a:p>
                      <a:r>
                        <a:rPr lang="en-US" b="0" cap="small" dirty="0">
                          <a:solidFill>
                            <a:srgbClr val="003B5D"/>
                          </a:solidFill>
                        </a:rPr>
                        <a:t>Services</a:t>
                      </a:r>
                      <a:r>
                        <a:rPr lang="en-US" b="0" cap="small" baseline="0" dirty="0">
                          <a:solidFill>
                            <a:srgbClr val="003B5D"/>
                          </a:solidFill>
                        </a:rPr>
                        <a:t> </a:t>
                      </a:r>
                      <a:endParaRPr lang="en-US" b="0" cap="small" dirty="0">
                        <a:solidFill>
                          <a:srgbClr val="003B5D"/>
                        </a:solidFill>
                      </a:endParaRPr>
                    </a:p>
                  </a:txBody>
                  <a:tcPr/>
                </a:tc>
                <a:extLst>
                  <a:ext uri="{0D108BD9-81ED-4DB2-BD59-A6C34878D82A}">
                    <a16:rowId xmlns:a16="http://schemas.microsoft.com/office/drawing/2014/main" val="2052343486"/>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dirty="0">
                          <a:solidFill>
                            <a:srgbClr val="003B5D"/>
                          </a:solidFill>
                          <a:latin typeface="Century Gothic"/>
                        </a:rPr>
                        <a:t>WIOA Title I Youth Program (</a:t>
                      </a:r>
                      <a:r>
                        <a:rPr lang="en-US" sz="1200" b="1" dirty="0">
                          <a:solidFill>
                            <a:srgbClr val="003B5D"/>
                          </a:solidFill>
                          <a:latin typeface="Century Gothic"/>
                        </a:rPr>
                        <a:t>Youth Service Providers</a:t>
                      </a:r>
                      <a:r>
                        <a:rPr lang="en-US" sz="1200" b="0" dirty="0">
                          <a:solidFill>
                            <a:srgbClr val="003B5D"/>
                          </a:solidFill>
                          <a:latin typeface="Century Gothic"/>
                        </a:rPr>
                        <a:t>)</a:t>
                      </a:r>
                      <a:r>
                        <a:rPr lang="en-US" sz="1200" b="0" baseline="0" dirty="0">
                          <a:solidFill>
                            <a:srgbClr val="003B5D"/>
                          </a:solidFill>
                          <a:latin typeface="Century Gothic"/>
                        </a:rPr>
                        <a:t> </a:t>
                      </a:r>
                      <a:r>
                        <a:rPr lang="en-US" sz="1200" b="0" dirty="0">
                          <a:solidFill>
                            <a:srgbClr val="003B5D"/>
                          </a:solidFill>
                          <a:latin typeface="Century Gothic"/>
                        </a:rPr>
                        <a:t> </a:t>
                      </a:r>
                    </a:p>
                  </a:txBody>
                  <a:tcPr/>
                </a:tc>
                <a:tc>
                  <a:txBody>
                    <a:bodyPr/>
                    <a:lstStyle/>
                    <a:p>
                      <a:r>
                        <a:rPr lang="en-US" sz="1200" dirty="0">
                          <a:solidFill>
                            <a:srgbClr val="003B5D"/>
                          </a:solidFill>
                          <a:latin typeface="Century Gothic"/>
                        </a:rPr>
                        <a:t>ISY and OSY 14 -24 </a:t>
                      </a:r>
                    </a:p>
                  </a:txBody>
                  <a:tcPr/>
                </a:tc>
                <a:tc>
                  <a:txBody>
                    <a:bodyPr/>
                    <a:lstStyle/>
                    <a:p>
                      <a:r>
                        <a:rPr lang="en-US" sz="1200" dirty="0">
                          <a:solidFill>
                            <a:srgbClr val="003B5D"/>
                          </a:solidFill>
                          <a:latin typeface="Century Gothic"/>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WIOA Title II Adult Education and Family Literacy (</a:t>
                      </a:r>
                      <a:r>
                        <a:rPr lang="en-US" sz="1200" b="1" dirty="0">
                          <a:solidFill>
                            <a:srgbClr val="003B5D"/>
                          </a:solidFill>
                          <a:latin typeface="Century Gothic"/>
                        </a:rPr>
                        <a:t>Adult Education Providers</a:t>
                      </a:r>
                      <a:r>
                        <a:rPr lang="en-US" sz="1200" dirty="0">
                          <a:solidFill>
                            <a:srgbClr val="003B5D"/>
                          </a:solidFill>
                          <a:latin typeface="Century Gothic"/>
                        </a:rPr>
                        <a:t>)</a:t>
                      </a:r>
                      <a:r>
                        <a:rPr lang="en-US" sz="1200" baseline="0" dirty="0">
                          <a:solidFill>
                            <a:srgbClr val="003B5D"/>
                          </a:solidFill>
                          <a:latin typeface="Century Gothic"/>
                        </a:rPr>
                        <a:t> </a:t>
                      </a:r>
                      <a:endParaRPr lang="en-US" sz="1200" dirty="0">
                        <a:solidFill>
                          <a:srgbClr val="003B5D"/>
                        </a:solidFill>
                        <a:latin typeface="Century Gothic"/>
                      </a:endParaRPr>
                    </a:p>
                  </a:txBody>
                  <a:tcPr/>
                </a:tc>
                <a:tc>
                  <a:txBody>
                    <a:bodyPr/>
                    <a:lstStyle/>
                    <a:p>
                      <a:r>
                        <a:rPr lang="en-US" sz="1200" dirty="0">
                          <a:solidFill>
                            <a:srgbClr val="003B5D"/>
                          </a:solidFill>
                          <a:latin typeface="Century Gothic"/>
                        </a:rPr>
                        <a:t>Adults 16 and</a:t>
                      </a:r>
                      <a:r>
                        <a:rPr lang="en-US" sz="1200" baseline="0" dirty="0">
                          <a:solidFill>
                            <a:srgbClr val="003B5D"/>
                          </a:solidFill>
                          <a:latin typeface="Century Gothic"/>
                        </a:rPr>
                        <a:t> older not currently enrolled, or required to be enrolled in high school.</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Assist adults to become literate and obtain the knowledge and skills necessary for employment and economic self-sufficiency. </a:t>
                      </a:r>
                    </a:p>
                    <a:p>
                      <a:endParaRPr lang="en-US" sz="1200" dirty="0">
                        <a:solidFill>
                          <a:srgbClr val="003B5D"/>
                        </a:solidFill>
                      </a:endParaRPr>
                    </a:p>
                  </a:txBody>
                  <a:tcPr/>
                </a:tc>
                <a:extLst>
                  <a:ext uri="{0D108BD9-81ED-4DB2-BD59-A6C34878D82A}">
                    <a16:rowId xmlns:a16="http://schemas.microsoft.com/office/drawing/2014/main" val="3745450917"/>
                  </a:ext>
                </a:extLst>
              </a:tr>
              <a:tr h="900168">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Vocation Rehabilitation Title IV (</a:t>
                      </a:r>
                      <a:r>
                        <a:rPr lang="en-US" sz="1200" b="1" dirty="0">
                          <a:solidFill>
                            <a:srgbClr val="003B5D"/>
                          </a:solidFill>
                          <a:latin typeface="Century Gothic"/>
                        </a:rPr>
                        <a:t>Mass</a:t>
                      </a:r>
                      <a:r>
                        <a:rPr lang="en-US" sz="1200" b="1" baseline="0" dirty="0">
                          <a:solidFill>
                            <a:srgbClr val="003B5D"/>
                          </a:solidFill>
                          <a:latin typeface="Century Gothic"/>
                        </a:rPr>
                        <a:t> </a:t>
                      </a:r>
                      <a:r>
                        <a:rPr lang="en-US" sz="1200" b="1" dirty="0">
                          <a:solidFill>
                            <a:srgbClr val="003B5D"/>
                          </a:solidFill>
                          <a:latin typeface="Century Gothic"/>
                        </a:rPr>
                        <a:t>Rehabilitation Commission and Mass Commission</a:t>
                      </a:r>
                      <a:r>
                        <a:rPr lang="en-US" sz="1200" b="1" baseline="0" dirty="0">
                          <a:solidFill>
                            <a:srgbClr val="003B5D"/>
                          </a:solidFill>
                          <a:latin typeface="Century Gothic"/>
                        </a:rPr>
                        <a:t> for the </a:t>
                      </a:r>
                      <a:r>
                        <a:rPr lang="en-US" sz="1200" b="1" dirty="0">
                          <a:solidFill>
                            <a:srgbClr val="003B5D"/>
                          </a:solidFill>
                          <a:latin typeface="Century Gothic"/>
                        </a:rPr>
                        <a:t>Blind</a:t>
                      </a:r>
                      <a:r>
                        <a:rPr lang="en-US" sz="1200" dirty="0">
                          <a:solidFill>
                            <a:srgbClr val="003B5D"/>
                          </a:solidFill>
                          <a:latin typeface="Century Gothic"/>
                        </a:rPr>
                        <a:t>) </a:t>
                      </a:r>
                    </a:p>
                  </a:txBody>
                  <a:tcPr/>
                </a:tc>
                <a:tc>
                  <a:txBody>
                    <a:bodyPr/>
                    <a:lstStyle/>
                    <a:p>
                      <a:r>
                        <a:rPr lang="en-US" sz="1200" dirty="0">
                          <a:solidFill>
                            <a:srgbClr val="003B5D"/>
                          </a:solidFill>
                          <a:latin typeface="Century Gothic"/>
                        </a:rPr>
                        <a:t>Individuals must have a physical or mental impairment that is a substantial impediment to employment.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3B5D"/>
                          </a:solidFill>
                          <a:latin typeface="Century Gothic"/>
                        </a:rPr>
                        <a:t>Preparation</a:t>
                      </a:r>
                      <a:r>
                        <a:rPr lang="en-US" sz="1200" b="0" baseline="0" dirty="0">
                          <a:solidFill>
                            <a:srgbClr val="003B5D"/>
                          </a:solidFill>
                          <a:latin typeface="Century Gothic"/>
                        </a:rPr>
                        <a:t> for placement in </a:t>
                      </a:r>
                      <a:r>
                        <a:rPr lang="en-US" sz="1200" b="0" dirty="0">
                          <a:solidFill>
                            <a:srgbClr val="003B5D"/>
                          </a:solidFill>
                          <a:latin typeface="Century Gothic"/>
                        </a:rPr>
                        <a:t>competitive integrated employment.</a:t>
                      </a:r>
                    </a:p>
                    <a:p>
                      <a:endParaRPr lang="en-US" b="0" dirty="0">
                        <a:solidFill>
                          <a:srgbClr val="003B5D"/>
                        </a:solidFill>
                      </a:endParaRPr>
                    </a:p>
                  </a:txBody>
                  <a:tcPr/>
                </a:tc>
                <a:extLst>
                  <a:ext uri="{0D108BD9-81ED-4DB2-BD59-A6C34878D82A}">
                    <a16:rowId xmlns:a16="http://schemas.microsoft.com/office/drawing/2014/main" val="1102109459"/>
                  </a:ext>
                </a:extLst>
              </a:tr>
              <a:tr h="630118">
                <a:tc>
                  <a:txBody>
                    <a:bodyPr/>
                    <a:lstStyle/>
                    <a:p>
                      <a:r>
                        <a:rPr lang="en-US" sz="1200" b="0" dirty="0">
                          <a:solidFill>
                            <a:srgbClr val="003B5D"/>
                          </a:solidFill>
                          <a:latin typeface="Century Gothic"/>
                        </a:rPr>
                        <a:t>Senior Community</a:t>
                      </a:r>
                      <a:r>
                        <a:rPr lang="en-US" sz="1200" b="0" baseline="0" dirty="0">
                          <a:solidFill>
                            <a:srgbClr val="003B5D"/>
                          </a:solidFill>
                          <a:latin typeface="Century Gothic"/>
                        </a:rPr>
                        <a:t> Employment Service Program Title V (</a:t>
                      </a:r>
                      <a:r>
                        <a:rPr lang="en-US" sz="1200" b="1" baseline="0" dirty="0">
                          <a:solidFill>
                            <a:srgbClr val="003B5D"/>
                          </a:solidFill>
                          <a:latin typeface="Century Gothic"/>
                        </a:rPr>
                        <a:t>Older Workers</a:t>
                      </a:r>
                      <a:r>
                        <a:rPr lang="en-US" sz="1200" b="0" baseline="0" dirty="0">
                          <a:solidFill>
                            <a:srgbClr val="003B5D"/>
                          </a:solidFill>
                          <a:latin typeface="Century Gothic"/>
                        </a:rPr>
                        <a:t>)</a:t>
                      </a:r>
                      <a:r>
                        <a:rPr lang="en-US" sz="1200" b="1" baseline="0" dirty="0">
                          <a:solidFill>
                            <a:srgbClr val="003B5D"/>
                          </a:solidFill>
                          <a:latin typeface="Century Gothic"/>
                        </a:rPr>
                        <a:t>  </a:t>
                      </a:r>
                      <a:endParaRPr lang="en-US" sz="1200" b="1" dirty="0">
                        <a:solidFill>
                          <a:srgbClr val="003B5D"/>
                        </a:solidFill>
                        <a:latin typeface="Century Gothic"/>
                      </a:endParaRPr>
                    </a:p>
                  </a:txBody>
                  <a:tcPr/>
                </a:tc>
                <a:tc>
                  <a:txBody>
                    <a:bodyPr/>
                    <a:lstStyle/>
                    <a:p>
                      <a:r>
                        <a:rPr lang="en-US" sz="1200" dirty="0">
                          <a:solidFill>
                            <a:srgbClr val="003B5D"/>
                          </a:solidFill>
                          <a:latin typeface="Century Gothic"/>
                        </a:rPr>
                        <a:t>Individuals</a:t>
                      </a:r>
                      <a:r>
                        <a:rPr lang="en-US" sz="1200" baseline="0" dirty="0">
                          <a:solidFill>
                            <a:srgbClr val="003B5D"/>
                          </a:solidFill>
                          <a:latin typeface="Century Gothic"/>
                        </a:rPr>
                        <a:t> age 55 an older</a:t>
                      </a:r>
                      <a:endParaRPr lang="en-US" sz="1200" dirty="0">
                        <a:solidFill>
                          <a:srgbClr val="003B5D"/>
                        </a:solidFill>
                        <a:latin typeface="Century Gothic"/>
                      </a:endParaRPr>
                    </a:p>
                  </a:txBody>
                  <a:tcPr/>
                </a:tc>
                <a:tc>
                  <a:txBody>
                    <a:bodyPr/>
                    <a:lstStyle/>
                    <a:p>
                      <a:r>
                        <a:rPr lang="en-US" sz="1200" b="0" dirty="0">
                          <a:solidFill>
                            <a:srgbClr val="003B5D"/>
                          </a:solidFill>
                          <a:latin typeface="Century Gothic"/>
                        </a:rPr>
                        <a:t>Provides</a:t>
                      </a:r>
                      <a:r>
                        <a:rPr lang="en-US" sz="1200" b="0" baseline="0" dirty="0">
                          <a:solidFill>
                            <a:srgbClr val="003B5D"/>
                          </a:solidFill>
                          <a:latin typeface="Century Gothic"/>
                        </a:rPr>
                        <a:t> opportunities for community services and work-based training for older workers.  </a:t>
                      </a:r>
                      <a:endParaRPr lang="en-US" sz="1200" b="0" dirty="0">
                        <a:solidFill>
                          <a:srgbClr val="003B5D"/>
                        </a:solidFill>
                        <a:latin typeface="Century Gothic"/>
                      </a:endParaRPr>
                    </a:p>
                  </a:txBody>
                  <a:tcPr/>
                </a:tc>
                <a:extLst>
                  <a:ext uri="{0D108BD9-81ED-4DB2-BD59-A6C34878D82A}">
                    <a16:rowId xmlns:a16="http://schemas.microsoft.com/office/drawing/2014/main" val="3234199680"/>
                  </a:ext>
                </a:extLst>
              </a:tr>
              <a:tr h="798637">
                <a:tc>
                  <a:txBody>
                    <a:bodyPr/>
                    <a:lstStyle/>
                    <a:p>
                      <a:r>
                        <a:rPr lang="en-US" sz="1200" b="0" dirty="0">
                          <a:solidFill>
                            <a:srgbClr val="003B5D"/>
                          </a:solidFill>
                          <a:latin typeface="Century Gothic"/>
                        </a:rPr>
                        <a:t>TANF and SNAP</a:t>
                      </a:r>
                      <a:r>
                        <a:rPr lang="en-US" sz="1200" b="0" baseline="0" dirty="0">
                          <a:solidFill>
                            <a:srgbClr val="003B5D"/>
                          </a:solidFill>
                          <a:latin typeface="Century Gothic"/>
                        </a:rPr>
                        <a:t> (</a:t>
                      </a:r>
                      <a:r>
                        <a:rPr lang="en-US" sz="1200" b="1" baseline="0" dirty="0">
                          <a:solidFill>
                            <a:srgbClr val="003B5D"/>
                          </a:solidFill>
                          <a:latin typeface="Century Gothic"/>
                        </a:rPr>
                        <a:t>Department of Transitional Assistance</a:t>
                      </a:r>
                      <a:r>
                        <a:rPr lang="en-US" sz="1200" b="0" baseline="0" dirty="0">
                          <a:solidFill>
                            <a:srgbClr val="003B5D"/>
                          </a:solidFill>
                          <a:latin typeface="Century Gothic"/>
                        </a:rPr>
                        <a:t>) </a:t>
                      </a:r>
                      <a:endParaRPr lang="en-US" sz="1200" b="0" dirty="0">
                        <a:solidFill>
                          <a:srgbClr val="003B5D"/>
                        </a:solidFill>
                        <a:latin typeface="Century Gothic"/>
                      </a:endParaRPr>
                    </a:p>
                  </a:txBody>
                  <a:tcPr/>
                </a:tc>
                <a:tc>
                  <a:txBody>
                    <a:bodyPr/>
                    <a:lstStyle/>
                    <a:p>
                      <a:r>
                        <a:rPr lang="en-US" sz="1200" dirty="0">
                          <a:solidFill>
                            <a:srgbClr val="003B5D"/>
                          </a:solidFill>
                          <a:latin typeface="Century Gothic"/>
                        </a:rPr>
                        <a:t>Low-income</a:t>
                      </a:r>
                      <a:r>
                        <a:rPr lang="en-US" sz="1200" baseline="0" dirty="0">
                          <a:solidFill>
                            <a:srgbClr val="003B5D"/>
                          </a:solidFill>
                          <a:latin typeface="Century Gothic"/>
                        </a:rPr>
                        <a:t> individuals and families.</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srgbClr val="003B5D"/>
                          </a:solidFill>
                          <a:effectLst/>
                          <a:uLnTx/>
                          <a:uFillTx/>
                          <a:latin typeface="Century Gothic"/>
                          <a:ea typeface="+mn-ea"/>
                          <a:cs typeface="+mn-cs"/>
                        </a:rPr>
                        <a:t>Assists low-income individuals and families meet their basic needs, improve their quality of life.</a:t>
                      </a:r>
                      <a:r>
                        <a:rPr lang="en-US" sz="1200" b="0" i="0" u="none" strike="noStrike" kern="1200" cap="none" spc="0" normalizeH="0" baseline="0" noProof="0" dirty="0">
                          <a:ln>
                            <a:noFill/>
                          </a:ln>
                          <a:solidFill>
                            <a:srgbClr val="003B5D"/>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3B5D"/>
                        </a:solidFill>
                        <a:effectLst/>
                        <a:uLnTx/>
                        <a:uFillTx/>
                        <a:latin typeface="Century Gothic"/>
                        <a:ea typeface="+mn-ea"/>
                        <a:cs typeface="+mn-cs"/>
                      </a:endParaRP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27</a:t>
            </a:fld>
            <a:endParaRPr lang="en-US"/>
          </a:p>
        </p:txBody>
      </p:sp>
      <p:sp>
        <p:nvSpPr>
          <p:cNvPr id="4" name="Title 3">
            <a:extLst>
              <a:ext uri="{FF2B5EF4-FFF2-40B4-BE49-F238E27FC236}">
                <a16:creationId xmlns:a16="http://schemas.microsoft.com/office/drawing/2014/main" id="{BB584D4F-128F-363B-50E9-9C406C5E1A79}"/>
              </a:ext>
            </a:extLst>
          </p:cNvPr>
          <p:cNvSpPr>
            <a:spLocks noGrp="1"/>
          </p:cNvSpPr>
          <p:nvPr>
            <p:ph type="title"/>
          </p:nvPr>
        </p:nvSpPr>
        <p:spPr>
          <a:xfrm>
            <a:off x="457200" y="139614"/>
            <a:ext cx="8425531" cy="954348"/>
          </a:xfrm>
        </p:spPr>
        <p:txBody>
          <a:bodyPr/>
          <a:lstStyle/>
          <a:p>
            <a:r>
              <a:rPr lang="en-US" dirty="0">
                <a:solidFill>
                  <a:srgbClr val="003B5D"/>
                </a:solidFill>
                <a:latin typeface="Century Gothic"/>
              </a:rPr>
              <a:t>Coordination with WIOA Partners</a:t>
            </a:r>
          </a:p>
        </p:txBody>
      </p:sp>
    </p:spTree>
    <p:extLst>
      <p:ext uri="{BB962C8B-B14F-4D97-AF65-F5344CB8AC3E}">
        <p14:creationId xmlns:p14="http://schemas.microsoft.com/office/powerpoint/2010/main" val="20069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Shared Customers </a:t>
            </a:r>
            <a:endParaRPr lang="en-US" sz="2800" dirty="0">
              <a:solidFill>
                <a:srgbClr val="003B5D"/>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sp>
        <p:nvSpPr>
          <p:cNvPr id="4" name="Content Placeholder 3"/>
          <p:cNvSpPr>
            <a:spLocks noGrp="1"/>
          </p:cNvSpPr>
          <p:nvPr>
            <p:ph sz="quarter" idx="10"/>
          </p:nvPr>
        </p:nvSpPr>
        <p:spPr>
          <a:xfrm>
            <a:off x="343949" y="1300295"/>
            <a:ext cx="8342851" cy="4671904"/>
          </a:xfrm>
        </p:spPr>
        <p:txBody>
          <a:bodyPr vert="horz" lIns="91440" tIns="45720" rIns="91440" bIns="45720" rtlCol="0" anchor="t">
            <a:normAutofit/>
          </a:bodyPr>
          <a:lstStyle/>
          <a:p>
            <a:r>
              <a:rPr lang="en-US" sz="1700" dirty="0">
                <a:solidFill>
                  <a:srgbClr val="003B5D"/>
                </a:solidFill>
                <a:latin typeface="Century Gothic"/>
              </a:rPr>
              <a:t>A key reform of WIOA is strategic alignment of workforce partners to serve individuals that have a variety of needs.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Job Seekers and Youth that are eligible to receive service from more than one WIOA Partner Program are considered shared customers (this also includes businesses.)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benefit from services and resources delivered across multiple WIOA Partner Programs.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must be tracked in MOSES.</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Co-location of Partner staff in the career centers will lead to increased number of shared customers</a:t>
            </a:r>
          </a:p>
          <a:p>
            <a:endParaRPr lang="en-US" sz="1700" dirty="0">
              <a:hlinkClick r:id="rId3"/>
            </a:endParaRPr>
          </a:p>
          <a:p>
            <a:pPr marL="0" indent="0">
              <a:buNone/>
            </a:pPr>
            <a:r>
              <a:rPr lang="en-US" sz="1600" dirty="0">
                <a:hlinkClick r:id="rId3"/>
              </a:rPr>
              <a:t>Joint Partner Policy Commination: 01.2018 – WIOA Partner Shared Customer </a:t>
            </a:r>
            <a:endParaRPr lang="en-US" sz="1600" dirty="0"/>
          </a:p>
        </p:txBody>
      </p:sp>
      <p:pic>
        <p:nvPicPr>
          <p:cNvPr id="5" name="Picture 4" descr="Getting Along With Computer Science Folk – h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97" y="4427330"/>
            <a:ext cx="1751202" cy="1751202"/>
          </a:xfrm>
          <a:prstGeom prst="rect">
            <a:avLst/>
          </a:prstGeom>
        </p:spPr>
      </p:pic>
    </p:spTree>
    <p:extLst>
      <p:ext uri="{BB962C8B-B14F-4D97-AF65-F5344CB8AC3E}">
        <p14:creationId xmlns:p14="http://schemas.microsoft.com/office/powerpoint/2010/main" val="2123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solidFill>
                  <a:srgbClr val="003B5D"/>
                </a:solidFill>
                <a:latin typeface="Century Gothic"/>
              </a:rPr>
              <a:t>Coordination with Partner Programs </a:t>
            </a: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114300" lvl="0" indent="0" defTabSz="914400">
              <a:buClr>
                <a:srgbClr val="009876"/>
              </a:buClr>
              <a:buSzPts val="1800"/>
              <a:buNone/>
            </a:pPr>
            <a:r>
              <a:rPr lang="en-US" sz="1800" kern="0" dirty="0">
                <a:solidFill>
                  <a:srgbClr val="032B4A"/>
                </a:solidFill>
                <a:latin typeface="Century Gothic"/>
                <a:sym typeface="Calibri"/>
              </a:rPr>
              <a:t>Coordination with partner programs is encouraged in order to create a </a:t>
            </a:r>
            <a:r>
              <a:rPr lang="en-US" sz="1800" kern="0" dirty="0">
                <a:solidFill>
                  <a:srgbClr val="003B5D"/>
                </a:solidFill>
                <a:latin typeface="Century Gothic"/>
                <a:sym typeface="Calibri"/>
              </a:rPr>
              <a:t>continuum on services for shared customers.</a:t>
            </a:r>
            <a:endParaRPr lang="en-US" sz="1800" kern="0" dirty="0">
              <a:solidFill>
                <a:srgbClr val="003B5D"/>
              </a:solidFill>
              <a:latin typeface="Century Gothic"/>
            </a:endParaRPr>
          </a:p>
          <a:p>
            <a:pPr marL="114300" indent="0" defTabSz="914400">
              <a:buClr>
                <a:srgbClr val="009876"/>
              </a:buClr>
              <a:buSzPts val="1800"/>
              <a:buNone/>
            </a:pPr>
            <a:r>
              <a:rPr lang="en-US" sz="1800" kern="0" dirty="0">
                <a:solidFill>
                  <a:srgbClr val="003B5D"/>
                </a:solidFill>
                <a:latin typeface="Century Gothic"/>
                <a:sym typeface="Calibri"/>
              </a:rPr>
              <a:t>Results of intake and assessment will help to identify additional services and resources a customer needs for successful program participation. </a:t>
            </a:r>
            <a:endParaRPr lang="en-US" sz="18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Example 1: </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receives occupational skills training funded by WIOA.</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is referred to Adult Education Program for ESOL.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Example 2: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Participants enrolled in Career Center Services (Workshops).</a:t>
            </a:r>
            <a:endParaRPr lang="en-US" sz="1600" kern="0" dirty="0">
              <a:solidFill>
                <a:srgbClr val="003B5D"/>
              </a:solidFill>
              <a:latin typeface="Century Gothic"/>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MRC provides support for accommodation to participate in workshop.</a:t>
            </a:r>
            <a:endParaRPr lang="en-US" sz="1600" kern="0" dirty="0">
              <a:solidFill>
                <a:srgbClr val="003B5D"/>
              </a:solidFill>
              <a:latin typeface="Century Gothic" panose="020B0502020202020204" pitchFamily="34" charset="0"/>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2B4A"/>
                </a:solidFill>
                <a:latin typeface="Century Gothic"/>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p:cNvSpPr>
            <a:spLocks noGrp="1"/>
          </p:cNvSpPr>
          <p:nvPr>
            <p:ph sz="quarter" idx="10"/>
          </p:nvPr>
        </p:nvSpPr>
        <p:spPr/>
        <p:txBody>
          <a:bodyPr vert="horz" lIns="91440" tIns="45720" rIns="91440" bIns="45720" rtlCol="0" anchor="t">
            <a:normAutofit lnSpcReduction="10000"/>
          </a:bodyPr>
          <a:lstStyle/>
          <a:p>
            <a:pPr marL="0" lvl="1" indent="0" defTabSz="914400">
              <a:lnSpc>
                <a:spcPct val="100000"/>
              </a:lnSpc>
              <a:spcBef>
                <a:spcPct val="20000"/>
              </a:spcBef>
              <a:buClrTx/>
              <a:buNone/>
              <a:defRPr/>
            </a:pPr>
            <a:r>
              <a:rPr lang="en-US" altLang="en-US" sz="2000" dirty="0">
                <a:solidFill>
                  <a:srgbClr val="042B4A"/>
                </a:solidFill>
                <a:latin typeface="Century Gothic"/>
              </a:rPr>
              <a:t>Importance of WIOA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Eligibility Criteria for Adults and Dislocated Workers</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Source Documentation</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a:solidFill>
                  <a:srgbClr val="042B4A"/>
                </a:solidFill>
                <a:latin typeface="Century Gothic"/>
              </a:rPr>
              <a:t>Career Services / Training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Planning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Coordination with WIOA Partner Programs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Shared Customers </a:t>
            </a:r>
          </a:p>
          <a:p>
            <a:endParaRPr lang="en-US"/>
          </a:p>
        </p:txBody>
      </p:sp>
    </p:spTree>
    <p:extLst>
      <p:ext uri="{BB962C8B-B14F-4D97-AF65-F5344CB8AC3E}">
        <p14:creationId xmlns:p14="http://schemas.microsoft.com/office/powerpoint/2010/main" val="28354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a:p>
        </p:txBody>
      </p:sp>
      <p:pic>
        <p:nvPicPr>
          <p:cNvPr id="6" name="Picture 5">
            <a:extLst>
              <a:ext uri="{FF2B5EF4-FFF2-40B4-BE49-F238E27FC236}">
                <a16:creationId xmlns:a16="http://schemas.microsoft.com/office/drawing/2014/main" id="{492C9FA0-A9D0-44DA-B9AD-35D7D3611D0F}"/>
              </a:ext>
            </a:extLst>
          </p:cNvPr>
          <p:cNvPicPr>
            <a:picLocks noChangeAspect="1"/>
          </p:cNvPicPr>
          <p:nvPr/>
        </p:nvPicPr>
        <p:blipFill>
          <a:blip r:embed="rId3"/>
          <a:stretch>
            <a:fillRect/>
          </a:stretch>
        </p:blipFill>
        <p:spPr>
          <a:xfrm rot="21600000">
            <a:off x="457199" y="1399308"/>
            <a:ext cx="8409709" cy="4793673"/>
          </a:xfrm>
          <a:prstGeom prst="rect">
            <a:avLst/>
          </a:prstGeom>
        </p:spPr>
      </p:pic>
      <p:sp>
        <p:nvSpPr>
          <p:cNvPr id="5" name="Title 1"/>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dirty="0">
                <a:solidFill>
                  <a:srgbClr val="003B5D"/>
                </a:solidFill>
                <a:latin typeface="Century Gothic"/>
              </a:rPr>
              <a:t>Documenting the Shared Customer in MOSES</a:t>
            </a:r>
          </a:p>
        </p:txBody>
      </p:sp>
    </p:spTree>
    <p:extLst>
      <p:ext uri="{BB962C8B-B14F-4D97-AF65-F5344CB8AC3E}">
        <p14:creationId xmlns:p14="http://schemas.microsoft.com/office/powerpoint/2010/main" val="321690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dirty="0">
                <a:solidFill>
                  <a:srgbClr val="003B5D"/>
                </a:solidFill>
                <a:latin typeface="Century Gothic"/>
              </a:rPr>
              <a:t>Follow- Up Services</a:t>
            </a:r>
            <a:r>
              <a:rPr lang="en-US" dirty="0">
                <a:solidFill>
                  <a:schemeClr val="bg1"/>
                </a:solidFill>
                <a:latin typeface="Century Gothic"/>
              </a:rPr>
              <a:t> </a:t>
            </a:r>
            <a:r>
              <a:rPr lang="en-US" dirty="0">
                <a:solidFill>
                  <a:srgbClr val="6076B4"/>
                </a:solidFill>
                <a:latin typeface="Century Gothic"/>
              </a:rPr>
              <a:t> </a:t>
            </a:r>
            <a:endParaRPr lang="en-US" dirty="0"/>
          </a:p>
        </p:txBody>
      </p:sp>
      <p:sp>
        <p:nvSpPr>
          <p:cNvPr id="3" name="Content Placeholder 2"/>
          <p:cNvSpPr>
            <a:spLocks noGrp="1"/>
          </p:cNvSpPr>
          <p:nvPr>
            <p:ph idx="1"/>
          </p:nvPr>
        </p:nvSpPr>
        <p:spPr>
          <a:xfrm>
            <a:off x="110836" y="1452640"/>
            <a:ext cx="8686800" cy="4727940"/>
          </a:xfrm>
        </p:spPr>
        <p:txBody>
          <a:bodyPr vert="horz" lIns="91440" tIns="45720" rIns="91440" bIns="45720" rtlCol="0" anchor="t">
            <a:normAutofit fontScale="77500" lnSpcReduction="20000"/>
          </a:bodyPr>
          <a:lstStyle/>
          <a:p>
            <a:pPr marL="0" indent="0">
              <a:buNone/>
            </a:pPr>
            <a:r>
              <a:rPr lang="en-US" sz="2300" dirty="0">
                <a:solidFill>
                  <a:srgbClr val="003B5D"/>
                </a:solidFill>
                <a:latin typeface="Century Gothic"/>
              </a:rPr>
              <a:t>Follow-Up Services: Provided for 12 months after the first day participants are placed in unsubsidized employment.  Local area policies must define appropriate follow-up services.</a:t>
            </a:r>
            <a:endParaRPr lang="en-US" dirty="0">
              <a:solidFill>
                <a:srgbClr val="003B5D"/>
              </a:solidFill>
              <a:cs typeface="Calibri"/>
            </a:endParaRPr>
          </a:p>
          <a:p>
            <a:pPr marL="449580" lvl="1" indent="0">
              <a:buNone/>
            </a:pPr>
            <a:r>
              <a:rPr lang="en-US" sz="2300" i="1" dirty="0">
                <a:solidFill>
                  <a:srgbClr val="003B5D"/>
                </a:solidFill>
                <a:latin typeface="Century Gothic"/>
              </a:rPr>
              <a:t>Follow-Up Services Include:</a:t>
            </a:r>
          </a:p>
          <a:p>
            <a:pPr marL="1090295" lvl="2"/>
            <a:r>
              <a:rPr lang="en-US" sz="2300" dirty="0">
                <a:solidFill>
                  <a:srgbClr val="003B5D"/>
                </a:solidFill>
                <a:latin typeface="Century Gothic"/>
              </a:rPr>
              <a:t>Providing individuals counseling about the workplace </a:t>
            </a:r>
          </a:p>
          <a:p>
            <a:pPr marL="1090295" lvl="2"/>
            <a:r>
              <a:rPr lang="en-US" sz="2300" dirty="0">
                <a:solidFill>
                  <a:srgbClr val="003B5D"/>
                </a:solidFill>
                <a:latin typeface="Century Gothic"/>
              </a:rPr>
              <a:t>Career planning and counseling </a:t>
            </a:r>
            <a:endParaRPr lang="en-US" sz="2300" dirty="0">
              <a:solidFill>
                <a:srgbClr val="003B5D"/>
              </a:solidFill>
              <a:latin typeface="Century Gothic" panose="020B0502020202020204" pitchFamily="34" charset="0"/>
            </a:endParaRPr>
          </a:p>
          <a:p>
            <a:pPr marL="1090295" lvl="2"/>
            <a:r>
              <a:rPr lang="en-US" sz="2300" dirty="0">
                <a:solidFill>
                  <a:srgbClr val="003B5D"/>
                </a:solidFill>
                <a:latin typeface="Century Gothic"/>
              </a:rPr>
              <a:t>Information about additional educational opportunities</a:t>
            </a:r>
          </a:p>
          <a:p>
            <a:pPr marL="1090295" lvl="2"/>
            <a:r>
              <a:rPr lang="en-US" sz="2300" dirty="0">
                <a:solidFill>
                  <a:srgbClr val="003B5D"/>
                </a:solidFill>
                <a:latin typeface="Century Gothic"/>
              </a:rPr>
              <a:t>Referral to support services available in the community and peer support groups</a:t>
            </a:r>
          </a:p>
          <a:p>
            <a:pPr marL="1090295" lvl="2"/>
            <a:r>
              <a:rPr lang="en-US" sz="2300" dirty="0">
                <a:solidFill>
                  <a:srgbClr val="003B5D"/>
                </a:solidFill>
                <a:latin typeface="Century Gothic"/>
              </a:rPr>
              <a:t>Case management administrative follow-up  </a:t>
            </a:r>
            <a:endParaRPr lang="en-US" sz="2300" dirty="0">
              <a:solidFill>
                <a:srgbClr val="003B5D"/>
              </a:solidFill>
              <a:latin typeface="Century Gothic" panose="020B0502020202020204" pitchFamily="34" charset="0"/>
            </a:endParaRPr>
          </a:p>
          <a:p>
            <a:pPr marL="914400" lvl="2" indent="0">
              <a:buNone/>
            </a:pPr>
            <a:endParaRPr lang="en-US" sz="2300" dirty="0">
              <a:solidFill>
                <a:srgbClr val="003B5D"/>
              </a:solidFill>
              <a:latin typeface="Century Gothic" panose="020B0502020202020204" pitchFamily="34" charset="0"/>
            </a:endParaRPr>
          </a:p>
          <a:p>
            <a:pPr marL="457200" lvl="2" indent="0">
              <a:buNone/>
            </a:pPr>
            <a:r>
              <a:rPr lang="en-US" sz="2300" dirty="0">
                <a:solidFill>
                  <a:srgbClr val="003B5D"/>
                </a:solidFill>
                <a:latin typeface="Century Gothic"/>
              </a:rPr>
              <a:t>Follow-up services for case planning are not to be construed as follow up services required for performance reporting. </a:t>
            </a:r>
            <a:endParaRPr lang="en-US" sz="2300" dirty="0">
              <a:solidFill>
                <a:srgbClr val="003B5D"/>
              </a:solidFill>
              <a:latin typeface="Century Gothic" panose="020B0502020202020204" pitchFamily="34" charset="0"/>
            </a:endParaRPr>
          </a:p>
          <a:p>
            <a:pPr marL="457200" lvl="2">
              <a:buFont typeface="Wingdings" panose="05000000000000000000" pitchFamily="2" charset="2"/>
              <a:buChar char="v"/>
            </a:pPr>
            <a:endParaRPr lang="en-US" sz="2300" i="1" dirty="0">
              <a:solidFill>
                <a:srgbClr val="003B5D"/>
              </a:solidFill>
              <a:latin typeface="Century Gothic" panose="020B0502020202020204" pitchFamily="34" charset="0"/>
            </a:endParaRPr>
          </a:p>
          <a:p>
            <a:pPr marL="457200" lvl="2">
              <a:buFont typeface="Wingdings" panose="05000000000000000000" pitchFamily="2" charset="2"/>
              <a:buChar char="v"/>
            </a:pPr>
            <a:r>
              <a:rPr lang="en-US" sz="2300" i="1" dirty="0">
                <a:solidFill>
                  <a:srgbClr val="003B5D"/>
                </a:solidFill>
                <a:latin typeface="Century Gothic"/>
                <a:hlinkClick r:id="rId3"/>
              </a:rPr>
              <a:t>100 DCS 08.102: WIOA Title I Follow Up Services Policy</a:t>
            </a:r>
            <a:endParaRPr lang="en-US" sz="2300" i="1" dirty="0">
              <a:latin typeface="Century Gothic" panose="020B0502020202020204" pitchFamily="34" charset="0"/>
            </a:endParaRPr>
          </a:p>
          <a:p>
            <a:pPr marL="228600" lvl="2" indent="0">
              <a:buNone/>
            </a:pPr>
            <a:r>
              <a:rPr lang="en-US" sz="2300" i="1" dirty="0">
                <a:latin typeface="Century Gothic"/>
              </a:rPr>
              <a:t>  </a:t>
            </a:r>
            <a:endParaRPr lang="en-US" sz="2300" i="1" dirty="0">
              <a:latin typeface="Century Gothic" panose="020B0502020202020204" pitchFamily="34" charset="0"/>
            </a:endParaRP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a:p>
        </p:txBody>
      </p:sp>
    </p:spTree>
    <p:extLst>
      <p:ext uri="{BB962C8B-B14F-4D97-AF65-F5344CB8AC3E}">
        <p14:creationId xmlns:p14="http://schemas.microsoft.com/office/powerpoint/2010/main" val="29575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dirty="0">
                <a:solidFill>
                  <a:srgbClr val="003B5D"/>
                </a:solidFill>
                <a:latin typeface="Century Gothic"/>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446235"/>
            <a:ext cx="8423564" cy="4525963"/>
          </a:xfrm>
        </p:spPr>
        <p:txBody>
          <a:bodyPr vert="horz" lIns="91440" tIns="45720" rIns="91440" bIns="45720" rtlCol="0" anchor="t">
            <a:normAutofit lnSpcReduction="10000"/>
          </a:bodyPr>
          <a:lstStyle/>
          <a:p>
            <a:r>
              <a:rPr lang="en-US" sz="2000" dirty="0">
                <a:solidFill>
                  <a:srgbClr val="003B5D"/>
                </a:solidFill>
                <a:latin typeface="Century Gothic"/>
              </a:rPr>
              <a:t>Follow-up variants for tracking</a:t>
            </a:r>
          </a:p>
          <a:p>
            <a:endParaRPr lang="en-US" sz="2000" dirty="0">
              <a:solidFill>
                <a:srgbClr val="003B5D"/>
              </a:solidFill>
              <a:latin typeface="Century Gothic"/>
            </a:endParaRPr>
          </a:p>
          <a:p>
            <a:pPr lvl="1" indent="-287020"/>
            <a:r>
              <a:rPr lang="en-US" sz="1600" b="1" dirty="0">
                <a:solidFill>
                  <a:srgbClr val="003B5D"/>
                </a:solidFill>
                <a:latin typeface="Century Gothic"/>
              </a:rPr>
              <a:t>Required 12 Month Follow-up</a:t>
            </a:r>
          </a:p>
          <a:p>
            <a:pPr marL="1090295" lvl="2"/>
            <a:r>
              <a:rPr lang="en-US" sz="1600" dirty="0">
                <a:solidFill>
                  <a:srgbClr val="003B5D"/>
                </a:solidFill>
                <a:latin typeface="Century Gothic"/>
              </a:rPr>
              <a:t>Overarching, required by law</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After Exit Follow-up Services</a:t>
            </a:r>
          </a:p>
          <a:p>
            <a:pPr marL="1090295" lvl="2"/>
            <a:r>
              <a:rPr lang="en-US" sz="1600" dirty="0">
                <a:solidFill>
                  <a:srgbClr val="003B5D"/>
                </a:solidFill>
                <a:latin typeface="Century Gothic"/>
              </a:rPr>
              <a:t>Specific services delivered after exit (e.g. Counseling)</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Retention Services</a:t>
            </a:r>
          </a:p>
          <a:p>
            <a:pPr marL="1090295" lvl="2"/>
            <a:r>
              <a:rPr lang="en-US" sz="1600" dirty="0">
                <a:solidFill>
                  <a:srgbClr val="003B5D"/>
                </a:solidFill>
                <a:latin typeface="Century Gothic"/>
              </a:rPr>
              <a:t>Extremely Important for federal performance</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Employment Follow-up Services</a:t>
            </a:r>
          </a:p>
          <a:p>
            <a:pPr marL="1090295" lvl="2"/>
            <a:r>
              <a:rPr lang="en-US" sz="1600" dirty="0">
                <a:solidFill>
                  <a:srgbClr val="003B5D"/>
                </a:solidFill>
                <a:latin typeface="Century Gothic"/>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a:p>
        </p:txBody>
      </p:sp>
    </p:spTree>
    <p:extLst>
      <p:ext uri="{BB962C8B-B14F-4D97-AF65-F5344CB8AC3E}">
        <p14:creationId xmlns:p14="http://schemas.microsoft.com/office/powerpoint/2010/main" val="68904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33</a:t>
            </a:fld>
            <a:endParaRPr lang="en-US"/>
          </a:p>
        </p:txBody>
      </p:sp>
      <p:sp>
        <p:nvSpPr>
          <p:cNvPr id="7" name="TextBox 6"/>
          <p:cNvSpPr txBox="1"/>
          <p:nvPr/>
        </p:nvSpPr>
        <p:spPr>
          <a:xfrm>
            <a:off x="354376" y="1193445"/>
            <a:ext cx="3733800" cy="369332"/>
          </a:xfrm>
          <a:prstGeom prst="rect">
            <a:avLst/>
          </a:prstGeom>
          <a:noFill/>
        </p:spPr>
        <p:txBody>
          <a:bodyPr wrap="square" rtlCol="0">
            <a:spAutoFit/>
          </a:bodyPr>
          <a:lstStyle/>
          <a:p>
            <a:r>
              <a:rPr lang="en-US" b="1"/>
              <a:t>Required 12 Month Follow Up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21663"/>
            <a:ext cx="7991474" cy="376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57"/>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34</a:t>
            </a:fld>
            <a:endParaRPr lang="en-US"/>
          </a:p>
        </p:txBody>
      </p:sp>
      <p:sp>
        <p:nvSpPr>
          <p:cNvPr id="7" name="TextBox 6"/>
          <p:cNvSpPr txBox="1"/>
          <p:nvPr/>
        </p:nvSpPr>
        <p:spPr>
          <a:xfrm>
            <a:off x="363415" y="1201859"/>
            <a:ext cx="8686801" cy="646331"/>
          </a:xfrm>
          <a:prstGeom prst="rect">
            <a:avLst/>
          </a:prstGeom>
          <a:noFill/>
        </p:spPr>
        <p:txBody>
          <a:bodyPr wrap="square" lIns="91440" tIns="45720" rIns="91440" bIns="45720" rtlCol="0" anchor="t">
            <a:spAutoFit/>
          </a:bodyPr>
          <a:lstStyle/>
          <a:p>
            <a:r>
              <a:rPr lang="en-US" b="1" dirty="0"/>
              <a:t>After Exit Follow Up Services</a:t>
            </a:r>
          </a:p>
          <a:p>
            <a:r>
              <a:rPr lang="en-US" dirty="0">
                <a:solidFill>
                  <a:srgbClr val="003B5D"/>
                </a:solidFill>
              </a:rPr>
              <a:t>(Use the </a:t>
            </a:r>
            <a:r>
              <a:rPr lang="en-US" i="1" dirty="0">
                <a:solidFill>
                  <a:srgbClr val="003B5D"/>
                </a:solidFill>
              </a:rPr>
              <a:t>After Exit Follow-up </a:t>
            </a:r>
            <a:r>
              <a:rPr lang="en-US" dirty="0">
                <a:solidFill>
                  <a:srgbClr val="003B5D"/>
                </a:solidFill>
              </a:rPr>
              <a:t>service detail so that a new participation cycle is not created)</a:t>
            </a:r>
            <a:endParaRPr lang="en-US" dirty="0">
              <a:solidFill>
                <a:srgbClr val="003B5D"/>
              </a:solidFill>
              <a:cs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43" y="1983355"/>
            <a:ext cx="8212016"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2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28" y="352338"/>
            <a:ext cx="8321407"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35</a:t>
            </a:fld>
            <a:endParaRPr lang="en-US"/>
          </a:p>
        </p:txBody>
      </p:sp>
      <p:sp>
        <p:nvSpPr>
          <p:cNvPr id="7" name="TextBox 6"/>
          <p:cNvSpPr txBox="1"/>
          <p:nvPr/>
        </p:nvSpPr>
        <p:spPr>
          <a:xfrm>
            <a:off x="494956" y="1207532"/>
            <a:ext cx="7768495" cy="369332"/>
          </a:xfrm>
          <a:prstGeom prst="rect">
            <a:avLst/>
          </a:prstGeom>
          <a:noFill/>
        </p:spPr>
        <p:txBody>
          <a:bodyPr wrap="square" rtlCol="0">
            <a:spAutoFit/>
          </a:bodyPr>
          <a:lstStyle/>
          <a:p>
            <a:r>
              <a:rPr lang="en-US" b="1"/>
              <a:t>Retention Services (Month 1 – 12)</a:t>
            </a:r>
          </a:p>
        </p:txBody>
      </p:sp>
      <p:pic>
        <p:nvPicPr>
          <p:cNvPr id="5" name="Picture 4">
            <a:extLst>
              <a:ext uri="{FF2B5EF4-FFF2-40B4-BE49-F238E27FC236}">
                <a16:creationId xmlns:a16="http://schemas.microsoft.com/office/drawing/2014/main" id="{BDA671C0-CF4A-4782-B679-EAB1E472406C}"/>
              </a:ext>
            </a:extLst>
          </p:cNvPr>
          <p:cNvPicPr>
            <a:picLocks noChangeAspect="1"/>
          </p:cNvPicPr>
          <p:nvPr/>
        </p:nvPicPr>
        <p:blipFill>
          <a:blip r:embed="rId3"/>
          <a:stretch>
            <a:fillRect/>
          </a:stretch>
        </p:blipFill>
        <p:spPr>
          <a:xfrm>
            <a:off x="583035" y="1576865"/>
            <a:ext cx="8009524" cy="451321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52C8C8-6215-D180-5E3E-9C359E330062}"/>
                  </a:ext>
                </a:extLst>
              </p14:cNvPr>
              <p14:cNvContentPartPr/>
              <p14:nvPr/>
            </p14:nvContentPartPr>
            <p14:xfrm>
              <a:off x="4585459" y="2204210"/>
              <a:ext cx="443160" cy="47880"/>
            </p14:xfrm>
          </p:contentPart>
        </mc:Choice>
        <mc:Fallback xmlns="">
          <p:pic>
            <p:nvPicPr>
              <p:cNvPr id="3" name="Ink 2">
                <a:extLst>
                  <a:ext uri="{FF2B5EF4-FFF2-40B4-BE49-F238E27FC236}">
                    <a16:creationId xmlns:a16="http://schemas.microsoft.com/office/drawing/2014/main" id="{AA52C8C8-6215-D180-5E3E-9C359E330062}"/>
                  </a:ext>
                </a:extLst>
              </p:cNvPr>
              <p:cNvPicPr/>
              <p:nvPr/>
            </p:nvPicPr>
            <p:blipFill>
              <a:blip r:embed="rId5"/>
              <a:stretch>
                <a:fillRect/>
              </a:stretch>
            </p:blipFill>
            <p:spPr>
              <a:xfrm>
                <a:off x="4549819" y="2132570"/>
                <a:ext cx="514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6E635DE-97BC-B7B2-E103-78FBE634A098}"/>
                  </a:ext>
                </a:extLst>
              </p14:cNvPr>
              <p14:cNvContentPartPr/>
              <p14:nvPr/>
            </p14:nvContentPartPr>
            <p14:xfrm>
              <a:off x="787819" y="2411210"/>
              <a:ext cx="399600" cy="67320"/>
            </p14:xfrm>
          </p:contentPart>
        </mc:Choice>
        <mc:Fallback xmlns="">
          <p:pic>
            <p:nvPicPr>
              <p:cNvPr id="4" name="Ink 3">
                <a:extLst>
                  <a:ext uri="{FF2B5EF4-FFF2-40B4-BE49-F238E27FC236}">
                    <a16:creationId xmlns:a16="http://schemas.microsoft.com/office/drawing/2014/main" id="{C6E635DE-97BC-B7B2-E103-78FBE634A098}"/>
                  </a:ext>
                </a:extLst>
              </p:cNvPr>
              <p:cNvPicPr/>
              <p:nvPr/>
            </p:nvPicPr>
            <p:blipFill>
              <a:blip r:embed="rId7"/>
              <a:stretch>
                <a:fillRect/>
              </a:stretch>
            </p:blipFill>
            <p:spPr>
              <a:xfrm>
                <a:off x="752179" y="2339570"/>
                <a:ext cx="471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DD05468-A1D9-A884-A62E-B1E4AFF1F5E6}"/>
                  </a:ext>
                </a:extLst>
              </p14:cNvPr>
              <p14:cNvContentPartPr/>
              <p14:nvPr/>
            </p14:nvContentPartPr>
            <p14:xfrm>
              <a:off x="7448539" y="3574730"/>
              <a:ext cx="405360" cy="61200"/>
            </p14:xfrm>
          </p:contentPart>
        </mc:Choice>
        <mc:Fallback xmlns="">
          <p:pic>
            <p:nvPicPr>
              <p:cNvPr id="8" name="Ink 7">
                <a:extLst>
                  <a:ext uri="{FF2B5EF4-FFF2-40B4-BE49-F238E27FC236}">
                    <a16:creationId xmlns:a16="http://schemas.microsoft.com/office/drawing/2014/main" id="{ADD05468-A1D9-A884-A62E-B1E4AFF1F5E6}"/>
                  </a:ext>
                </a:extLst>
              </p:cNvPr>
              <p:cNvPicPr/>
              <p:nvPr/>
            </p:nvPicPr>
            <p:blipFill>
              <a:blip r:embed="rId9"/>
              <a:stretch>
                <a:fillRect/>
              </a:stretch>
            </p:blipFill>
            <p:spPr>
              <a:xfrm>
                <a:off x="7412539" y="3502730"/>
                <a:ext cx="477000" cy="204840"/>
              </a:xfrm>
              <a:prstGeom prst="rect">
                <a:avLst/>
              </a:prstGeom>
            </p:spPr>
          </p:pic>
        </mc:Fallback>
      </mc:AlternateContent>
    </p:spTree>
    <p:extLst>
      <p:ext uri="{BB962C8B-B14F-4D97-AF65-F5344CB8AC3E}">
        <p14:creationId xmlns:p14="http://schemas.microsoft.com/office/powerpoint/2010/main" val="379273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36</a:t>
            </a:fld>
            <a:endParaRPr lang="en-US"/>
          </a:p>
        </p:txBody>
      </p:sp>
      <p:sp>
        <p:nvSpPr>
          <p:cNvPr id="7" name="TextBox 6"/>
          <p:cNvSpPr txBox="1"/>
          <p:nvPr/>
        </p:nvSpPr>
        <p:spPr>
          <a:xfrm>
            <a:off x="427820" y="1315570"/>
            <a:ext cx="8411380" cy="369332"/>
          </a:xfrm>
          <a:prstGeom prst="rect">
            <a:avLst/>
          </a:prstGeom>
          <a:noFill/>
        </p:spPr>
        <p:txBody>
          <a:bodyPr wrap="square" lIns="91440" tIns="45720" rIns="91440" bIns="45720" rtlCol="0" anchor="t">
            <a:spAutoFit/>
          </a:bodyPr>
          <a:lstStyle/>
          <a:p>
            <a:r>
              <a:rPr lang="en-US" b="1" dirty="0">
                <a:latin typeface="Century Gothic"/>
              </a:rPr>
              <a:t>Employment Follow Up Services</a:t>
            </a:r>
          </a:p>
        </p:txBody>
      </p:sp>
      <p:pic>
        <p:nvPicPr>
          <p:cNvPr id="3" name="Picture 2">
            <a:extLst>
              <a:ext uri="{FF2B5EF4-FFF2-40B4-BE49-F238E27FC236}">
                <a16:creationId xmlns:a16="http://schemas.microsoft.com/office/drawing/2014/main" id="{0156755B-094C-42A9-927E-20F3016FCEA8}"/>
              </a:ext>
            </a:extLst>
          </p:cNvPr>
          <p:cNvPicPr>
            <a:picLocks noChangeAspect="1"/>
          </p:cNvPicPr>
          <p:nvPr/>
        </p:nvPicPr>
        <p:blipFill>
          <a:blip r:embed="rId3"/>
          <a:stretch>
            <a:fillRect/>
          </a:stretch>
        </p:blipFill>
        <p:spPr>
          <a:xfrm>
            <a:off x="1163635" y="3628520"/>
            <a:ext cx="7523164" cy="2461561"/>
          </a:xfrm>
          <a:prstGeom prst="rect">
            <a:avLst/>
          </a:prstGeom>
        </p:spPr>
      </p:pic>
      <p:pic>
        <p:nvPicPr>
          <p:cNvPr id="8" name="Picture 7">
            <a:extLst>
              <a:ext uri="{FF2B5EF4-FFF2-40B4-BE49-F238E27FC236}">
                <a16:creationId xmlns:a16="http://schemas.microsoft.com/office/drawing/2014/main" id="{C8656A5A-E4A7-49D9-977C-64560E867A89}"/>
              </a:ext>
            </a:extLst>
          </p:cNvPr>
          <p:cNvPicPr>
            <a:picLocks noChangeAspect="1"/>
          </p:cNvPicPr>
          <p:nvPr/>
        </p:nvPicPr>
        <p:blipFill>
          <a:blip r:embed="rId4"/>
          <a:stretch>
            <a:fillRect/>
          </a:stretch>
        </p:blipFill>
        <p:spPr>
          <a:xfrm>
            <a:off x="500669" y="1629781"/>
            <a:ext cx="7485714" cy="1961176"/>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D0ED59C-1224-7C11-9E8E-AAFD022814E2}"/>
                  </a:ext>
                </a:extLst>
              </p14:cNvPr>
              <p14:cNvContentPartPr/>
              <p14:nvPr/>
            </p14:nvContentPartPr>
            <p14:xfrm>
              <a:off x="1156459" y="2215730"/>
              <a:ext cx="591480" cy="50040"/>
            </p14:xfrm>
          </p:contentPart>
        </mc:Choice>
        <mc:Fallback xmlns="">
          <p:pic>
            <p:nvPicPr>
              <p:cNvPr id="4" name="Ink 3">
                <a:extLst>
                  <a:ext uri="{FF2B5EF4-FFF2-40B4-BE49-F238E27FC236}">
                    <a16:creationId xmlns:a16="http://schemas.microsoft.com/office/drawing/2014/main" id="{7D0ED59C-1224-7C11-9E8E-AAFD022814E2}"/>
                  </a:ext>
                </a:extLst>
              </p:cNvPr>
              <p:cNvPicPr/>
              <p:nvPr/>
            </p:nvPicPr>
            <p:blipFill>
              <a:blip r:embed="rId6"/>
              <a:stretch>
                <a:fillRect/>
              </a:stretch>
            </p:blipFill>
            <p:spPr>
              <a:xfrm>
                <a:off x="1120459" y="2143730"/>
                <a:ext cx="663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E5C7C75-A850-3C5B-02AA-3B717EF712A8}"/>
                  </a:ext>
                </a:extLst>
              </p14:cNvPr>
              <p14:cNvContentPartPr/>
              <p14:nvPr/>
            </p14:nvContentPartPr>
            <p14:xfrm>
              <a:off x="4485019" y="2018450"/>
              <a:ext cx="411840" cy="33840"/>
            </p14:xfrm>
          </p:contentPart>
        </mc:Choice>
        <mc:Fallback xmlns="">
          <p:pic>
            <p:nvPicPr>
              <p:cNvPr id="5" name="Ink 4">
                <a:extLst>
                  <a:ext uri="{FF2B5EF4-FFF2-40B4-BE49-F238E27FC236}">
                    <a16:creationId xmlns:a16="http://schemas.microsoft.com/office/drawing/2014/main" id="{2E5C7C75-A850-3C5B-02AA-3B717EF712A8}"/>
                  </a:ext>
                </a:extLst>
              </p:cNvPr>
              <p:cNvPicPr/>
              <p:nvPr/>
            </p:nvPicPr>
            <p:blipFill>
              <a:blip r:embed="rId8"/>
              <a:stretch>
                <a:fillRect/>
              </a:stretch>
            </p:blipFill>
            <p:spPr>
              <a:xfrm>
                <a:off x="4449379" y="1946450"/>
                <a:ext cx="48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860DE55-82AB-1C6A-1C3D-40E57B2883CE}"/>
                  </a:ext>
                </a:extLst>
              </p14:cNvPr>
              <p14:cNvContentPartPr/>
              <p14:nvPr/>
            </p14:nvContentPartPr>
            <p14:xfrm>
              <a:off x="7349899" y="3333890"/>
              <a:ext cx="407880" cy="58680"/>
            </p14:xfrm>
          </p:contentPart>
        </mc:Choice>
        <mc:Fallback xmlns="">
          <p:pic>
            <p:nvPicPr>
              <p:cNvPr id="9" name="Ink 8">
                <a:extLst>
                  <a:ext uri="{FF2B5EF4-FFF2-40B4-BE49-F238E27FC236}">
                    <a16:creationId xmlns:a16="http://schemas.microsoft.com/office/drawing/2014/main" id="{E860DE55-82AB-1C6A-1C3D-40E57B2883CE}"/>
                  </a:ext>
                </a:extLst>
              </p:cNvPr>
              <p:cNvPicPr/>
              <p:nvPr/>
            </p:nvPicPr>
            <p:blipFill>
              <a:blip r:embed="rId10"/>
              <a:stretch>
                <a:fillRect/>
              </a:stretch>
            </p:blipFill>
            <p:spPr>
              <a:xfrm>
                <a:off x="7313899" y="3261890"/>
                <a:ext cx="479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43195D4-B5E1-094A-61C8-0EC9ADFBF428}"/>
                  </a:ext>
                </a:extLst>
              </p14:cNvPr>
              <p14:cNvContentPartPr/>
              <p14:nvPr/>
            </p14:nvContentPartPr>
            <p14:xfrm>
              <a:off x="7750219" y="3399410"/>
              <a:ext cx="360" cy="360"/>
            </p14:xfrm>
          </p:contentPart>
        </mc:Choice>
        <mc:Fallback xmlns="">
          <p:pic>
            <p:nvPicPr>
              <p:cNvPr id="10" name="Ink 9">
                <a:extLst>
                  <a:ext uri="{FF2B5EF4-FFF2-40B4-BE49-F238E27FC236}">
                    <a16:creationId xmlns:a16="http://schemas.microsoft.com/office/drawing/2014/main" id="{C43195D4-B5E1-094A-61C8-0EC9ADFBF428}"/>
                  </a:ext>
                </a:extLst>
              </p:cNvPr>
              <p:cNvPicPr/>
              <p:nvPr/>
            </p:nvPicPr>
            <p:blipFill>
              <a:blip r:embed="rId12"/>
              <a:stretch>
                <a:fillRect/>
              </a:stretch>
            </p:blipFill>
            <p:spPr>
              <a:xfrm>
                <a:off x="7714219" y="3327410"/>
                <a:ext cx="72000" cy="144000"/>
              </a:xfrm>
              <a:prstGeom prst="rect">
                <a:avLst/>
              </a:prstGeom>
            </p:spPr>
          </p:pic>
        </mc:Fallback>
      </mc:AlternateContent>
    </p:spTree>
    <p:extLst>
      <p:ext uri="{BB962C8B-B14F-4D97-AF65-F5344CB8AC3E}">
        <p14:creationId xmlns:p14="http://schemas.microsoft.com/office/powerpoint/2010/main" val="32427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solidFill>
                  <a:srgbClr val="003B5D"/>
                </a:solidFill>
                <a:latin typeface="Century Gothic"/>
              </a:rPr>
              <a:t>Resources </a:t>
            </a:r>
            <a:endParaRPr lang="en-US">
              <a:latin typeface="Century Gothic" panose="020B0502020202020204" pitchFamily="34" charset="0"/>
            </a:endParaRPr>
          </a:p>
        </p:txBody>
      </p:sp>
      <p:sp>
        <p:nvSpPr>
          <p:cNvPr id="35843" name="Content Placeholder 2"/>
          <p:cNvSpPr>
            <a:spLocks noGrp="1"/>
          </p:cNvSpPr>
          <p:nvPr>
            <p:ph idx="1"/>
          </p:nvPr>
        </p:nvSpPr>
        <p:spPr>
          <a:xfrm>
            <a:off x="333410" y="1225296"/>
            <a:ext cx="8345138" cy="4956048"/>
          </a:xfrm>
        </p:spPr>
        <p:txBody>
          <a:bodyPr vert="horz" lIns="91440" tIns="45720" rIns="91440" bIns="45720" rtlCol="0" anchor="t">
            <a:normAutofit/>
          </a:bodyPr>
          <a:lstStyle/>
          <a:p>
            <a:pPr marL="0" indent="0">
              <a:buNone/>
            </a:pPr>
            <a:r>
              <a:rPr lang="en-US" altLang="en-US" sz="1600" dirty="0">
                <a:solidFill>
                  <a:srgbClr val="2771DD"/>
                </a:solidFill>
                <a:latin typeface="Century Gothic"/>
                <a:hlinkClick r:id="rId3">
                  <a:extLst>
                    <a:ext uri="{A12FA001-AC4F-418D-AE19-62706E023703}">
                      <ahyp:hlinkClr xmlns:ahyp="http://schemas.microsoft.com/office/drawing/2018/hyperlinkcolor" val="tx"/>
                    </a:ext>
                  </a:extLst>
                </a:hlinkClick>
              </a:rPr>
              <a:t>Workforce Innovation and Opportunity Act </a:t>
            </a:r>
            <a:endParaRPr lang="en-US" altLang="en-US" sz="1600" dirty="0">
              <a:solidFill>
                <a:srgbClr val="2771DD"/>
              </a:solidFill>
              <a:latin typeface="Century Gothic" panose="020B0502020202020204" pitchFamily="34" charset="0"/>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4">
                  <a:extLst>
                    <a:ext uri="{A12FA001-AC4F-418D-AE19-62706E023703}">
                      <ahyp:hlinkClr xmlns:ahyp="http://schemas.microsoft.com/office/drawing/2018/hyperlinkcolor" val="tx"/>
                    </a:ext>
                  </a:extLst>
                </a:hlinkClick>
              </a:rPr>
              <a:t>Workforce Innovation and Opportunity Act: Department of Labor Only – Final Rule </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5">
                  <a:extLst>
                    <a:ext uri="{A12FA001-AC4F-418D-AE19-62706E023703}">
                      <ahyp:hlinkClr xmlns:ahyp="http://schemas.microsoft.com/office/drawing/2018/hyperlinkcolor" val="tx"/>
                    </a:ext>
                  </a:extLst>
                </a:hlinkClick>
              </a:rPr>
              <a:t>Department of Labor TEGL 10-16, Change 2 Performance Accountability</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6">
                  <a:extLst>
                    <a:ext uri="{A12FA001-AC4F-418D-AE19-62706E023703}">
                      <ahyp:hlinkClr xmlns:ahyp="http://schemas.microsoft.com/office/drawing/2018/hyperlinkcolor" val="tx"/>
                    </a:ext>
                  </a:extLst>
                </a:hlinkClick>
              </a:rPr>
              <a:t>Department of Labor TEGL 19-16 Guidance on the Adult and Dislocated Worker Program </a:t>
            </a:r>
            <a:endParaRPr lang="en-US" altLang="en-US" sz="1600" dirty="0">
              <a:solidFill>
                <a:srgbClr val="2771DD"/>
              </a:solidFill>
              <a:latin typeface="Century Gothic"/>
            </a:endParaRPr>
          </a:p>
          <a:p>
            <a:pPr marL="400050" lvl="2" indent="0">
              <a:buNone/>
            </a:pPr>
            <a:endParaRPr lang="en-US" altLang="en-US" sz="1600" dirty="0">
              <a:solidFill>
                <a:srgbClr val="003B5D"/>
              </a:solidFill>
              <a:latin typeface="Century Gothic" panose="020B0502020202020204" pitchFamily="34" charset="0"/>
            </a:endParaRPr>
          </a:p>
          <a:p>
            <a:pPr marL="0" lvl="2" indent="0">
              <a:buNone/>
            </a:pPr>
            <a:r>
              <a:rPr lang="en-US" altLang="en-US" sz="1600" dirty="0">
                <a:solidFill>
                  <a:srgbClr val="003B5D"/>
                </a:solidFill>
                <a:latin typeface="Century Gothic"/>
              </a:rPr>
              <a:t>Workforce GPS – Workforce Systems Strategy Website </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7">
                  <a:extLst>
                    <a:ext uri="{A12FA001-AC4F-418D-AE19-62706E023703}">
                      <ahyp:hlinkClr xmlns:ahyp="http://schemas.microsoft.com/office/drawing/2018/hyperlinkcolor" val="tx"/>
                    </a:ext>
                  </a:extLst>
                </a:hlinkClick>
              </a:rPr>
              <a:t>https://ion.workforcegps.org/</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8">
                  <a:extLst>
                    <a:ext uri="{A12FA001-AC4F-418D-AE19-62706E023703}">
                      <ahyp:hlinkClr xmlns:ahyp="http://schemas.microsoft.com/office/drawing/2018/hyperlinkcolor" val="tx"/>
                    </a:ext>
                  </a:extLst>
                </a:hlinkClick>
              </a:rPr>
              <a:t>Workforce GPS – Yes, WIOA Can!</a:t>
            </a:r>
            <a:endParaRPr lang="en-US" sz="1600" dirty="0">
              <a:solidFill>
                <a:srgbClr val="2771DD"/>
              </a:solidFill>
              <a:latin typeface="Century Gothic" panose="020B0502020202020204" pitchFamily="34" charset="0"/>
            </a:endParaRPr>
          </a:p>
          <a:p>
            <a:pPr marL="457200" lvl="3" indent="0">
              <a:buNone/>
            </a:pPr>
            <a:endParaRPr lang="en-US" altLang="en-US" sz="1600" dirty="0">
              <a:solidFill>
                <a:srgbClr val="003B5D"/>
              </a:solidFill>
              <a:latin typeface="Century Gothic" panose="020B0502020202020204" pitchFamily="34" charset="0"/>
            </a:endParaRPr>
          </a:p>
          <a:p>
            <a:pPr marL="0" lvl="3" indent="0">
              <a:buNone/>
            </a:pPr>
            <a:r>
              <a:rPr lang="en-US" sz="1600" dirty="0">
                <a:solidFill>
                  <a:srgbClr val="2771DD"/>
                </a:solidFill>
                <a:latin typeface="Century Gothic"/>
                <a:hlinkClick r:id="rId9">
                  <a:extLst>
                    <a:ext uri="{A12FA001-AC4F-418D-AE19-62706E023703}">
                      <ahyp:hlinkClr xmlns:ahyp="http://schemas.microsoft.com/office/drawing/2018/hyperlinkcolor" val="tx"/>
                    </a:ext>
                  </a:extLst>
                </a:hlinkClick>
              </a:rPr>
              <a:t>MassHire WIOA Training Material | Mass.gov</a:t>
            </a:r>
            <a:endParaRPr lang="en-US" sz="1600" dirty="0">
              <a:solidFill>
                <a:srgbClr val="2771DD"/>
              </a:solidFill>
              <a:latin typeface="Century Gothic"/>
            </a:endParaRPr>
          </a:p>
          <a:p>
            <a:pPr marL="457200" lvl="3" indent="0">
              <a:buNone/>
            </a:pPr>
            <a:endParaRPr lang="en-US" altLang="en-US" sz="1400" dirty="0">
              <a:solidFill>
                <a:srgbClr val="003B5D"/>
              </a:solidFill>
              <a:latin typeface="Century Gothic"/>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z="1400" dirty="0" smtClean="0">
                <a:latin typeface="Century Gothic"/>
              </a:rPr>
              <a:pPr>
                <a:defRPr/>
              </a:pPr>
              <a:t>38</a:t>
            </a:fld>
            <a:endParaRPr lang="en-US" sz="1400" dirty="0">
              <a:latin typeface="Century Gothic"/>
            </a:endParaRPr>
          </a:p>
        </p:txBody>
      </p:sp>
    </p:spTree>
    <p:extLst>
      <p:ext uri="{BB962C8B-B14F-4D97-AF65-F5344CB8AC3E}">
        <p14:creationId xmlns:p14="http://schemas.microsoft.com/office/powerpoint/2010/main" val="3578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68471" cy="954348"/>
          </a:xfrm>
        </p:spPr>
        <p:txBody>
          <a:bodyPr/>
          <a:lstStyle/>
          <a:p>
            <a:r>
              <a:rPr lang="en-US" sz="3200" dirty="0">
                <a:solidFill>
                  <a:srgbClr val="042B4A"/>
                </a:solidFill>
                <a:latin typeface="Century Gothic"/>
              </a:rPr>
              <a:t>Importance of the Workforce Innovation and Opportunity Act </a:t>
            </a:r>
            <a:endParaRPr lang="en-US" sz="3200" dirty="0">
              <a:solidFill>
                <a:srgbClr val="042B4A"/>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endParaRPr lang="en-US" sz="1800">
              <a:latin typeface="Century Gothic" panose="020B0502020202020204" pitchFamily="34" charset="0"/>
            </a:endParaRPr>
          </a:p>
          <a:p>
            <a:r>
              <a:rPr lang="en-US" sz="2000" dirty="0">
                <a:solidFill>
                  <a:srgbClr val="042B4A"/>
                </a:solidFill>
                <a:latin typeface="Century Gothic"/>
              </a:rPr>
              <a:t>WIOA focuses on serving individuals with barriers to employment and seeks to ensure these individuals receive access to quality of services.</a:t>
            </a:r>
          </a:p>
          <a:p>
            <a:endParaRPr lang="en-US" sz="2000" dirty="0">
              <a:solidFill>
                <a:srgbClr val="042B4A"/>
              </a:solidFill>
              <a:latin typeface="Century Gothic" panose="020B0502020202020204" pitchFamily="34" charset="0"/>
            </a:endParaRPr>
          </a:p>
          <a:p>
            <a:r>
              <a:rPr lang="en-US" sz="2000" dirty="0">
                <a:solidFill>
                  <a:srgbClr val="042B4A"/>
                </a:solidFill>
                <a:latin typeface="Century Gothic"/>
              </a:rPr>
              <a:t>Services provided to eligible individuals under the WIOA Title I Adult and Dislocated Worker Program  lead to pathways for economic self-sufficiency. </a:t>
            </a:r>
            <a:endParaRPr lang="en-US" sz="2000" dirty="0">
              <a:solidFill>
                <a:srgbClr val="042B4A"/>
              </a:solidFill>
              <a:latin typeface="Century Gothic" panose="020B0502020202020204" pitchFamily="34" charset="0"/>
            </a:endParaRPr>
          </a:p>
          <a:p>
            <a:pPr marL="0" indent="0">
              <a:buNone/>
            </a:pPr>
            <a:endParaRPr lang="en-US" sz="1800">
              <a:latin typeface="Century Gothic" panose="020B0502020202020204" pitchFamily="34" charset="0"/>
            </a:endParaRPr>
          </a:p>
          <a:p>
            <a:pPr marL="0" indent="0">
              <a:buNone/>
            </a:pPr>
            <a:endParaRPr lang="en-US" sz="180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2" y="4264169"/>
            <a:ext cx="2052853" cy="1706756"/>
          </a:xfrm>
          <a:prstGeom prst="rect">
            <a:avLst/>
          </a:prstGeom>
        </p:spPr>
      </p:pic>
    </p:spTree>
    <p:extLst>
      <p:ext uri="{BB962C8B-B14F-4D97-AF65-F5344CB8AC3E}">
        <p14:creationId xmlns:p14="http://schemas.microsoft.com/office/powerpoint/2010/main" val="25532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2" y="139614"/>
            <a:ext cx="8636687" cy="954348"/>
          </a:xfrm>
        </p:spPr>
        <p:txBody>
          <a:bodyPr/>
          <a:lstStyle/>
          <a:p>
            <a:r>
              <a:rPr lang="en-US" altLang="en-US" sz="3500" dirty="0">
                <a:solidFill>
                  <a:srgbClr val="042B4A"/>
                </a:solidFill>
                <a:latin typeface="Century Gothic"/>
              </a:rPr>
              <a:t>WIOA Adult/DW Priority of Service</a:t>
            </a:r>
            <a:endParaRPr lang="en-US" sz="35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p:cNvSpPr>
            <a:spLocks noGrp="1"/>
          </p:cNvSpPr>
          <p:nvPr>
            <p:ph sz="quarter" idx="10"/>
          </p:nvPr>
        </p:nvSpPr>
        <p:spPr/>
        <p:txBody>
          <a:bodyPr vert="horz" lIns="91440" tIns="45720" rIns="91440" bIns="45720" rtlCol="0" anchor="t">
            <a:normAutofit fontScale="92500"/>
          </a:bodyPr>
          <a:lstStyle/>
          <a:p>
            <a:pPr marL="0" lvl="0" indent="0" defTabSz="914400" eaLnBrk="0" fontAlgn="base" hangingPunct="0">
              <a:lnSpc>
                <a:spcPct val="100000"/>
              </a:lnSpc>
              <a:spcBef>
                <a:spcPct val="20000"/>
              </a:spcBef>
              <a:spcAft>
                <a:spcPct val="0"/>
              </a:spcAft>
              <a:buClrTx/>
              <a:buNone/>
            </a:pPr>
            <a:r>
              <a:rPr lang="en-US" sz="1700" b="1" dirty="0">
                <a:solidFill>
                  <a:srgbClr val="042B4A"/>
                </a:solidFill>
                <a:latin typeface="Century Gothic"/>
              </a:rPr>
              <a:t>Priority Ordering </a:t>
            </a:r>
            <a:r>
              <a:rPr lang="en-US" sz="1700" i="1" dirty="0">
                <a:solidFill>
                  <a:srgbClr val="042B4A"/>
                </a:solidFill>
                <a:latin typeface="Century Gothic"/>
              </a:rPr>
              <a:t>(for training and individualized services)</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b="1"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sz="3400" dirty="0">
                <a:solidFill>
                  <a:srgbClr val="042B4A"/>
                </a:solidFill>
                <a:latin typeface="Century Gothic"/>
              </a:rPr>
              <a:t>WIOA Adult Eligibility/Priority of Service</a:t>
            </a:r>
            <a:endParaRPr lang="en-US" sz="34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342900" indent="-342900" defTabSz="914400" fontAlgn="base">
              <a:lnSpc>
                <a:spcPct val="100000"/>
              </a:lnSpc>
              <a:spcBef>
                <a:spcPts val="0"/>
              </a:spcBef>
              <a:buClrTx/>
              <a:buFont typeface="Arial" pitchFamily="34" charset="0"/>
              <a:buChar char="•"/>
            </a:pPr>
            <a:r>
              <a:rPr lang="en-US" altLang="en-US" sz="1600" dirty="0">
                <a:solidFill>
                  <a:srgbClr val="003B5D"/>
                </a:solidFill>
                <a:latin typeface="Century Gothic"/>
              </a:rPr>
              <a:t>Citizenship </a:t>
            </a:r>
            <a:r>
              <a:rPr lang="en-US" altLang="en-US" sz="1600" b="1" dirty="0">
                <a:solidFill>
                  <a:srgbClr val="003B5D"/>
                </a:solidFill>
                <a:latin typeface="Century Gothic"/>
              </a:rPr>
              <a:t>OR</a:t>
            </a:r>
            <a:r>
              <a:rPr lang="en-US" altLang="en-US" sz="1600" dirty="0">
                <a:solidFill>
                  <a:srgbClr val="003B5D"/>
                </a:solidFill>
                <a:latin typeface="Century Gothic"/>
              </a:rPr>
              <a:t> Work Authorized, </a:t>
            </a:r>
            <a:r>
              <a:rPr lang="en-US" altLang="en-US" sz="1600" b="1" dirty="0">
                <a:solidFill>
                  <a:srgbClr val="003B5D"/>
                </a:solidFill>
                <a:latin typeface="Century Gothic"/>
              </a:rPr>
              <a:t>AND </a:t>
            </a:r>
            <a:r>
              <a:rPr lang="en-US" altLang="en-US" sz="1600" dirty="0">
                <a:solidFill>
                  <a:srgbClr val="003B5D"/>
                </a:solidFill>
                <a:latin typeface="Century Gothic"/>
              </a:rPr>
              <a:t>Selective Service Compliance </a:t>
            </a:r>
            <a:r>
              <a:rPr lang="en-US" altLang="en-US" sz="1600" b="1" dirty="0">
                <a:solidFill>
                  <a:srgbClr val="003B5D"/>
                </a:solidFill>
                <a:latin typeface="Century Gothic"/>
              </a:rPr>
              <a:t>AND</a:t>
            </a:r>
            <a:r>
              <a:rPr lang="en-US" altLang="en-US" sz="1600" dirty="0">
                <a:solidFill>
                  <a:srgbClr val="003B5D"/>
                </a:solidFill>
                <a:latin typeface="Century Gothic"/>
              </a:rPr>
              <a:t> 18 or older</a:t>
            </a:r>
            <a:endParaRPr lang="en-US" sz="1600" dirty="0">
              <a:cs typeface="Calibri"/>
            </a:endParaRPr>
          </a:p>
          <a:p>
            <a:pPr marL="0" indent="0" defTabSz="914400" eaLnBrk="0" fontAlgn="base" hangingPunct="0">
              <a:lnSpc>
                <a:spcPct val="100000"/>
              </a:lnSpc>
              <a:spcBef>
                <a:spcPct val="20000"/>
              </a:spcBef>
              <a:spcAft>
                <a:spcPct val="0"/>
              </a:spcAft>
              <a:buClrTx/>
              <a:buNone/>
            </a:pPr>
            <a:endParaRPr lang="en-US" sz="1600" dirty="0">
              <a:solidFill>
                <a:srgbClr val="003B5D"/>
              </a:solidFill>
              <a:latin typeface="Century Gothic"/>
            </a:endParaRPr>
          </a:p>
          <a:p>
            <a:pPr defTabSz="914400">
              <a:lnSpc>
                <a:spcPct val="100000"/>
              </a:lnSpc>
              <a:spcBef>
                <a:spcPts val="0"/>
              </a:spcBef>
              <a:buClrTx/>
            </a:pPr>
            <a:r>
              <a:rPr lang="en-US" sz="1600" dirty="0">
                <a:solidFill>
                  <a:srgbClr val="003B5D"/>
                </a:solidFill>
                <a:latin typeface="Century Gothic"/>
              </a:rPr>
              <a:t> WIOA gives priority of Individualized and Training Services to the following individuals:  </a:t>
            </a:r>
          </a:p>
          <a:p>
            <a:pPr lvl="1" indent="-287020" defTabSz="914400" eaLnBrk="0" fontAlgn="base" hangingPunct="0">
              <a:lnSpc>
                <a:spcPct val="100000"/>
              </a:lnSpc>
              <a:spcBef>
                <a:spcPct val="20000"/>
              </a:spcBef>
              <a:spcAft>
                <a:spcPct val="0"/>
              </a:spcAft>
              <a:buClrTx/>
              <a:buFont typeface="Courier New" panose="02070309020205020404" pitchFamily="49" charset="0"/>
              <a:buChar char="o"/>
            </a:pPr>
            <a:r>
              <a:rPr lang="en-US" sz="1600" dirty="0">
                <a:solidFill>
                  <a:srgbClr val="003B5D"/>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500" dirty="0">
              <a:solidFill>
                <a:srgbClr val="003B5D"/>
              </a:solidFill>
              <a:latin typeface="Century Gothic"/>
            </a:endParaRPr>
          </a:p>
          <a:p>
            <a:pPr marL="457200" lvl="1"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The Local Board and the Governor may establish a process that also gives priority to other individuals eligible to receive such services, provided it is consistent with priority of service for Veterans. </a:t>
            </a:r>
            <a:r>
              <a:rPr lang="en-US" sz="1500" dirty="0">
                <a:solidFill>
                  <a:srgbClr val="003B5D"/>
                </a:solidFill>
                <a:latin typeface="Century Gothic"/>
                <a:hlinkClick r:id="rId3"/>
              </a:rPr>
              <a:t>(§680.600(c)) </a:t>
            </a:r>
            <a:r>
              <a:rPr lang="en-US" sz="1500" dirty="0">
                <a:solidFill>
                  <a:srgbClr val="003B5D"/>
                </a:solidFill>
                <a:latin typeface="Century Gothic"/>
              </a:rPr>
              <a:t>*</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500" dirty="0">
              <a:solidFill>
                <a:srgbClr val="003B5D"/>
              </a:solidFill>
              <a:latin typeface="Century Gothic"/>
            </a:endParaRP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 </a:t>
            </a:r>
            <a:r>
              <a:rPr lang="en-US" sz="1500" b="1" dirty="0">
                <a:solidFill>
                  <a:srgbClr val="003B5D"/>
                </a:solidFill>
                <a:latin typeface="Century Gothic"/>
              </a:rPr>
              <a:t>*VETERANS PRIORITY OF SERVICE </a:t>
            </a:r>
            <a:r>
              <a:rPr lang="en-US" sz="1500" dirty="0">
                <a:solidFill>
                  <a:srgbClr val="003B5D"/>
                </a:solidFill>
                <a:latin typeface="Century Gothic"/>
              </a:rPr>
              <a:t>- Mass Workforce issuance </a:t>
            </a:r>
            <a:r>
              <a:rPr lang="en-US" sz="1500" dirty="0">
                <a:solidFill>
                  <a:srgbClr val="003B5D"/>
                </a:solidFill>
                <a:latin typeface="Century Gothic"/>
                <a:hlinkClick r:id="rId4"/>
              </a:rPr>
              <a:t>100 DCS 15.100</a:t>
            </a:r>
            <a:endParaRPr lang="en-US" sz="1500" dirty="0">
              <a:solidFill>
                <a:srgbClr val="003B5D"/>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500" dirty="0">
                <a:solidFill>
                  <a:srgbClr val="003B5D"/>
                </a:solidFill>
                <a:latin typeface="Century Gothic"/>
              </a:rPr>
              <a:t>Veterans</a:t>
            </a:r>
            <a:r>
              <a:rPr lang="en-US" sz="1500" b="1" dirty="0">
                <a:solidFill>
                  <a:srgbClr val="003B5D"/>
                </a:solidFill>
                <a:latin typeface="Century Gothic"/>
              </a:rPr>
              <a:t> </a:t>
            </a:r>
            <a:r>
              <a:rPr lang="en-US" sz="1500" dirty="0">
                <a:solidFill>
                  <a:srgbClr val="003B5D"/>
                </a:solidFill>
                <a:latin typeface="Century Gothic"/>
              </a:rPr>
              <a:t>under </a:t>
            </a:r>
            <a:r>
              <a:rPr lang="en-US" sz="1500" dirty="0">
                <a:solidFill>
                  <a:srgbClr val="003B5D"/>
                </a:solidFill>
                <a:latin typeface="Century Gothic"/>
                <a:hlinkClick r:id="rId5"/>
              </a:rPr>
              <a:t>WIOA sec. 3(63)(A) </a:t>
            </a:r>
            <a:r>
              <a:rPr lang="en-US" sz="1500" dirty="0">
                <a:solidFill>
                  <a:srgbClr val="003B5D"/>
                </a:solidFill>
                <a:latin typeface="Century Gothic"/>
              </a:rPr>
              <a:t>and </a:t>
            </a:r>
            <a:r>
              <a:rPr lang="en-US" sz="1500" dirty="0">
                <a:solidFill>
                  <a:srgbClr val="003B5D"/>
                </a:solidFill>
                <a:latin typeface="Century Gothic"/>
                <a:hlinkClick r:id="rId6"/>
              </a:rPr>
              <a:t>38 U.S.C. 101</a:t>
            </a:r>
            <a:r>
              <a:rPr lang="en-US" sz="1500" b="1" dirty="0">
                <a:solidFill>
                  <a:srgbClr val="003B5D"/>
                </a:solidFill>
                <a:latin typeface="Century Gothic"/>
                <a:hlinkClick r:id="rId6"/>
              </a:rPr>
              <a:t> </a:t>
            </a:r>
            <a:r>
              <a:rPr lang="en-US" sz="1500" dirty="0">
                <a:solidFill>
                  <a:srgbClr val="003B5D"/>
                </a:solidFill>
                <a:latin typeface="Century Gothic"/>
              </a:rPr>
              <a:t>receive priority of service in all Department of Labor-funded training programs under </a:t>
            </a:r>
            <a:r>
              <a:rPr lang="en-US" sz="1500" dirty="0">
                <a:solidFill>
                  <a:srgbClr val="003B5D"/>
                </a:solidFill>
                <a:latin typeface="Century Gothic"/>
                <a:hlinkClick r:id="rId7"/>
              </a:rPr>
              <a:t>38 U.S.C. 4215 </a:t>
            </a:r>
            <a:r>
              <a:rPr lang="en-US" sz="1500" dirty="0">
                <a:solidFill>
                  <a:srgbClr val="003B5D"/>
                </a:solidFill>
                <a:latin typeface="Century Gothic"/>
              </a:rPr>
              <a:t>and described in </a:t>
            </a:r>
            <a:r>
              <a:rPr lang="en-US" sz="1500" dirty="0">
                <a:solidFill>
                  <a:srgbClr val="003B5D"/>
                </a:solidFill>
                <a:latin typeface="Century Gothic"/>
                <a:hlinkClick r:id="rId8"/>
              </a:rPr>
              <a:t>20 CFR 1010</a:t>
            </a:r>
            <a:r>
              <a:rPr lang="en-US" sz="1500" dirty="0">
                <a:solidFill>
                  <a:srgbClr val="003B5D"/>
                </a:solidFill>
                <a:latin typeface="Century Gothic"/>
              </a:rPr>
              <a:t>.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13387"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p:cNvSpPr>
            <a:spLocks noGrp="1"/>
          </p:cNvSpPr>
          <p:nvPr>
            <p:ph sz="quarter" idx="10"/>
          </p:nvPr>
        </p:nvSpPr>
        <p:spPr>
          <a:xfrm>
            <a:off x="191386" y="1446235"/>
            <a:ext cx="8729330" cy="4911766"/>
          </a:xfrm>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042B4A"/>
                </a:solidFill>
                <a:latin typeface="Century Gothic"/>
              </a:rPr>
              <a:t>Citizenship </a:t>
            </a:r>
            <a:r>
              <a:rPr lang="en-US" altLang="en-US" sz="1600" b="1" dirty="0">
                <a:solidFill>
                  <a:srgbClr val="042B4A"/>
                </a:solidFill>
                <a:latin typeface="Century Gothic"/>
              </a:rPr>
              <a:t>OR</a:t>
            </a:r>
            <a:r>
              <a:rPr lang="en-US" altLang="en-US" sz="1600" dirty="0">
                <a:solidFill>
                  <a:srgbClr val="042B4A"/>
                </a:solidFill>
                <a:latin typeface="Century Gothic"/>
              </a:rPr>
              <a:t> Work Authorized, </a:t>
            </a:r>
            <a:r>
              <a:rPr lang="en-US" altLang="en-US" sz="1600" b="1" dirty="0">
                <a:solidFill>
                  <a:srgbClr val="042B4A"/>
                </a:solidFill>
                <a:latin typeface="Century Gothic"/>
              </a:rPr>
              <a:t>AND</a:t>
            </a:r>
            <a:r>
              <a:rPr lang="en-US" altLang="en-US" sz="1600" dirty="0">
                <a:solidFill>
                  <a:srgbClr val="042B4A"/>
                </a:solidFill>
                <a:latin typeface="Century Gothic"/>
              </a:rPr>
              <a:t> Selective Service Compliance</a:t>
            </a:r>
          </a:p>
          <a:p>
            <a:pPr marL="450850" lvl="1" indent="0" defTabSz="914400" fontAlgn="base">
              <a:lnSpc>
                <a:spcPct val="100000"/>
              </a:lnSpc>
              <a:spcBef>
                <a:spcPct val="20000"/>
              </a:spcBef>
              <a:spcAft>
                <a:spcPct val="0"/>
              </a:spcAft>
              <a:buClrTx/>
              <a:buNone/>
            </a:pPr>
            <a:endParaRPr lang="en-US" altLang="en-US" sz="1200" dirty="0">
              <a:solidFill>
                <a:srgbClr val="042B4A"/>
              </a:solidFill>
              <a:latin typeface="Century Gothic"/>
            </a:endParaRPr>
          </a:p>
          <a:p>
            <a:pPr marL="450850" lvl="1" indent="0" defTabSz="914400" fontAlgn="base">
              <a:lnSpc>
                <a:spcPct val="100000"/>
              </a:lnSpc>
              <a:spcBef>
                <a:spcPct val="20000"/>
              </a:spcBef>
              <a:spcAft>
                <a:spcPct val="0"/>
              </a:spcAft>
              <a:buClrTx/>
              <a:buNone/>
            </a:pPr>
            <a:r>
              <a:rPr lang="en-US" altLang="en-US" sz="1600" b="1" i="1" dirty="0">
                <a:solidFill>
                  <a:srgbClr val="042B4A"/>
                </a:solidFill>
                <a:latin typeface="Century Gothic"/>
              </a:rPr>
              <a:t>AND</a:t>
            </a:r>
            <a:r>
              <a:rPr lang="en-US" altLang="en-US" sz="1600" i="1" dirty="0">
                <a:solidFill>
                  <a:srgbClr val="042B4A"/>
                </a:solidFill>
                <a:latin typeface="Century Gothic"/>
              </a:rPr>
              <a:t> One</a:t>
            </a:r>
            <a:r>
              <a:rPr lang="en-US" altLang="en-US" sz="1600" dirty="0">
                <a:solidFill>
                  <a:srgbClr val="042B4A"/>
                </a:solidFill>
                <a:latin typeface="Century Gothic"/>
              </a:rPr>
              <a:t> or more of the following five (5) conditions:</a:t>
            </a:r>
          </a:p>
          <a:p>
            <a:pPr marL="457200" lvl="1" indent="0" defTabSz="914400" fontAlgn="base">
              <a:lnSpc>
                <a:spcPct val="100000"/>
              </a:lnSpc>
              <a:spcBef>
                <a:spcPts val="0"/>
              </a:spcBef>
              <a:spcAft>
                <a:spcPct val="0"/>
              </a:spcAft>
              <a:buClrTx/>
              <a:buNone/>
            </a:pPr>
            <a:endParaRPr lang="en-US" altLang="en-US" sz="1600" dirty="0">
              <a:solidFill>
                <a:srgbClr val="042B4A"/>
              </a:solidFill>
              <a:latin typeface="Century Gothic"/>
            </a:endParaRPr>
          </a:p>
          <a:p>
            <a:pPr marL="800100" lvl="1" indent="-342900" defTabSz="914400" fontAlgn="base">
              <a:lnSpc>
                <a:spcPct val="100000"/>
              </a:lnSpc>
              <a:spcBef>
                <a:spcPts val="0"/>
              </a:spcBef>
              <a:spcAft>
                <a:spcPct val="0"/>
              </a:spcAft>
              <a:buClrTx/>
              <a:buFont typeface="+mj-lt"/>
              <a:buAutoNum type="arabicPeriod"/>
            </a:pPr>
            <a:r>
              <a:rPr lang="en-US" altLang="en-US" sz="1600" dirty="0">
                <a:solidFill>
                  <a:srgbClr val="042B4A"/>
                </a:solidFill>
                <a:latin typeface="Century Gothic"/>
              </a:rPr>
              <a:t>Employment Status of Received Notice of Layoff </a:t>
            </a:r>
            <a:endParaRPr lang="en-US" altLang="en-US" dirty="0">
              <a:solidFill>
                <a:srgbClr val="032B4A"/>
              </a:solidFill>
              <a:latin typeface="Calibri"/>
              <a:cs typeface="Calibri"/>
            </a:endParaRPr>
          </a:p>
          <a:p>
            <a:pPr marL="811213" lvl="2" indent="0" defTabSz="914400" fontAlgn="base">
              <a:lnSpc>
                <a:spcPct val="100000"/>
              </a:lnSpc>
              <a:spcBef>
                <a:spcPts val="0"/>
              </a:spcBef>
              <a:spcAft>
                <a:spcPct val="0"/>
              </a:spcAft>
              <a:buClrTx/>
              <a:buNone/>
            </a:pPr>
            <a:r>
              <a:rPr lang="en-US" altLang="en-US" sz="1600" b="1" dirty="0">
                <a:solidFill>
                  <a:srgbClr val="042B4A"/>
                </a:solidFill>
                <a:latin typeface="Century Gothic"/>
              </a:rPr>
              <a:t>OR</a:t>
            </a:r>
            <a:r>
              <a:rPr lang="en-US" altLang="en-US" sz="1600" dirty="0">
                <a:solidFill>
                  <a:srgbClr val="042B4A"/>
                </a:solidFill>
                <a:latin typeface="Century Gothic"/>
              </a:rPr>
              <a:t> Employment Status of Not Employed </a:t>
            </a:r>
          </a:p>
          <a:p>
            <a:pPr marL="811213" lvl="2" indent="0" defTabSz="914400" fontAlgn="base">
              <a:lnSpc>
                <a:spcPct val="100000"/>
              </a:lnSpc>
              <a:spcBef>
                <a:spcPts val="0"/>
              </a:spcBef>
              <a:spcAft>
                <a:spcPct val="0"/>
              </a:spcAft>
              <a:buClrTx/>
              <a:buNone/>
            </a:pPr>
            <a:r>
              <a:rPr lang="en-US" altLang="en-US" sz="1600" b="1" dirty="0">
                <a:solidFill>
                  <a:srgbClr val="042B4A"/>
                </a:solidFill>
                <a:latin typeface="Century Gothic"/>
              </a:rPr>
              <a:t>AND </a:t>
            </a:r>
            <a:r>
              <a:rPr lang="en-US" altLang="en-US" sz="1600" dirty="0">
                <a:solidFill>
                  <a:srgbClr val="042B4A"/>
                </a:solidFill>
                <a:latin typeface="Century Gothic"/>
              </a:rPr>
              <a:t>a UI Claimant (Active/Expired/Exhausted)  </a:t>
            </a:r>
            <a:endParaRPr lang="en-US" sz="1600" dirty="0">
              <a:solidFill>
                <a:srgbClr val="032B4A"/>
              </a:solidFill>
              <a:latin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AutoNum type="arabicPeriod" startAt="2"/>
            </a:pPr>
            <a:r>
              <a:rPr lang="en-US" altLang="en-US" sz="1600" dirty="0">
                <a:solidFill>
                  <a:srgbClr val="042B4A"/>
                </a:solidFill>
                <a:latin typeface="Century Gothic"/>
              </a:rPr>
              <a:t>Layoff Status of Terminated/Laid Off </a:t>
            </a:r>
          </a:p>
          <a:p>
            <a:pPr marL="754063" lvl="2" indent="0" defTabSz="914400" fontAlgn="base">
              <a:lnSpc>
                <a:spcPct val="100000"/>
              </a:lnSpc>
              <a:spcBef>
                <a:spcPts val="0"/>
              </a:spcBef>
              <a:spcAft>
                <a:spcPct val="0"/>
              </a:spcAft>
              <a:buClrTx/>
              <a:buNone/>
            </a:pPr>
            <a:r>
              <a:rPr lang="en-US" altLang="en-US" sz="1600" b="1" dirty="0">
                <a:solidFill>
                  <a:srgbClr val="042B4A"/>
                </a:solidFill>
                <a:latin typeface="Century Gothic"/>
              </a:rPr>
              <a:t>AND </a:t>
            </a:r>
            <a:r>
              <a:rPr lang="en-US" altLang="en-US" sz="1600" dirty="0">
                <a:solidFill>
                  <a:srgbClr val="042B4A"/>
                </a:solidFill>
                <a:latin typeface="Century Gothic"/>
              </a:rPr>
              <a:t>(either a UI Claimant (active/Expired/Exhausted) </a:t>
            </a:r>
          </a:p>
          <a:p>
            <a:pPr marL="754063" lvl="2" indent="0" defTabSz="914400" fontAlgn="base">
              <a:lnSpc>
                <a:spcPct val="100000"/>
              </a:lnSpc>
              <a:spcBef>
                <a:spcPts val="0"/>
              </a:spcBef>
              <a:spcAft>
                <a:spcPct val="0"/>
              </a:spcAft>
              <a:buClrTx/>
              <a:buNone/>
            </a:pPr>
            <a:r>
              <a:rPr lang="en-US" altLang="en-US" sz="1600" b="1" dirty="0">
                <a:solidFill>
                  <a:srgbClr val="042B4A"/>
                </a:solidFill>
                <a:latin typeface="Century Gothic"/>
              </a:rPr>
              <a:t>OR</a:t>
            </a:r>
            <a:r>
              <a:rPr lang="en-US" altLang="en-US" sz="1600" dirty="0">
                <a:solidFill>
                  <a:srgbClr val="042B4A"/>
                </a:solidFill>
                <a:latin typeface="Century Gothic"/>
              </a:rPr>
              <a:t> Work History record with a Layoff ID (Rapid Response) </a:t>
            </a:r>
            <a:endParaRPr lang="en-US" sz="1600" dirty="0"/>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Font typeface="+mj-lt"/>
              <a:buAutoNum type="arabicPeriod" startAt="3"/>
            </a:pPr>
            <a:r>
              <a:rPr lang="en-US" altLang="en-US" sz="1600" dirty="0">
                <a:solidFill>
                  <a:srgbClr val="042B4A"/>
                </a:solidFill>
                <a:latin typeface="Century Gothic"/>
              </a:rPr>
              <a:t>Workforce Attachment = Yes AND is unlikely to return to a previous industry or occupation</a:t>
            </a:r>
          </a:p>
          <a:p>
            <a:pPr marL="742950" lvl="1" indent="-342900" defTabSz="914400" fontAlgn="base">
              <a:lnSpc>
                <a:spcPct val="200000"/>
              </a:lnSpc>
              <a:spcBef>
                <a:spcPts val="0"/>
              </a:spcBef>
              <a:spcAft>
                <a:spcPct val="0"/>
              </a:spcAft>
              <a:buClrTx/>
              <a:buFont typeface="+mj-lt"/>
              <a:buAutoNum type="arabicPeriod" startAt="3"/>
            </a:pPr>
            <a:r>
              <a:rPr lang="en-US" altLang="en-US" sz="1600" dirty="0">
                <a:solidFill>
                  <a:srgbClr val="042B4A"/>
                </a:solidFill>
                <a:latin typeface="Century Gothic"/>
              </a:rPr>
              <a:t>Displaced Homemaker</a:t>
            </a:r>
          </a:p>
          <a:p>
            <a:pPr marL="742950" lvl="1" indent="-342900" defTabSz="914400" fontAlgn="base">
              <a:lnSpc>
                <a:spcPct val="200000"/>
              </a:lnSpc>
              <a:spcBef>
                <a:spcPts val="0"/>
              </a:spcBef>
              <a:spcAft>
                <a:spcPct val="0"/>
              </a:spcAft>
              <a:buClrTx/>
              <a:buFont typeface="+mj-lt"/>
              <a:buAutoNum type="arabicPeriod" startAt="3"/>
            </a:pPr>
            <a:r>
              <a:rPr lang="en-US" sz="1600" dirty="0">
                <a:solidFill>
                  <a:srgbClr val="042B4A"/>
                </a:solidFill>
                <a:latin typeface="Century Gothic"/>
              </a:rPr>
              <a:t>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039941" cy="954348"/>
          </a:xfrm>
        </p:spPr>
        <p:txBody>
          <a:bodyPr/>
          <a:lstStyle/>
          <a:p>
            <a:r>
              <a:rPr lang="en-US" altLang="en-US" dirty="0">
                <a:solidFill>
                  <a:srgbClr val="042B4A"/>
                </a:solidFill>
                <a:latin typeface="Century Gothic"/>
              </a:rPr>
              <a:t>WIOA Dislocated Worker Eligibility</a:t>
            </a:r>
            <a:br>
              <a:rPr lang="en-US" altLang="en-US" sz="2800" dirty="0">
                <a:solidFill>
                  <a:srgbClr val="042B4A"/>
                </a:solidFill>
                <a:latin typeface="Century Gothic" panose="020B0502020202020204" pitchFamily="34" charset="0"/>
              </a:rPr>
            </a:br>
            <a:r>
              <a:rPr lang="en-US" altLang="en-US" sz="1800" dirty="0">
                <a:solidFill>
                  <a:srgbClr val="042B4A"/>
                </a:solidFill>
                <a:latin typeface="Century Gothic"/>
              </a:rPr>
              <a:t>Definitions</a:t>
            </a:r>
            <a:endParaRPr lang="en-US" sz="18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p:cNvSpPr>
            <a:spLocks noGrp="1"/>
          </p:cNvSpPr>
          <p:nvPr>
            <p:ph sz="quarter" idx="10"/>
          </p:nvPr>
        </p:nvSpPr>
        <p:spPr>
          <a:xfrm>
            <a:off x="235528" y="1219200"/>
            <a:ext cx="8727720" cy="5292435"/>
          </a:xfrm>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DISPLACED HOMEMAKER </a:t>
            </a:r>
            <a:r>
              <a:rPr lang="en-US" sz="1600" dirty="0">
                <a:solidFill>
                  <a:srgbClr val="042B4A"/>
                </a:solidFill>
                <a:latin typeface="Century Gothic"/>
              </a:rPr>
              <a:t>(</a:t>
            </a:r>
            <a:r>
              <a:rPr lang="en-US" sz="1600" dirty="0">
                <a:solidFill>
                  <a:srgbClr val="042B4A"/>
                </a:solidFill>
                <a:latin typeface="Century Gothic"/>
                <a:hlinkClick r:id="rId3"/>
              </a:rPr>
              <a:t>WIOA sec. 3(16)) </a:t>
            </a:r>
            <a:r>
              <a:rPr lang="en-US" sz="1600" dirty="0">
                <a:solidFill>
                  <a:srgbClr val="042B4A"/>
                </a:solidFill>
                <a:latin typeface="Century Gothic"/>
              </a:rPr>
              <a:t>– an individual who has been providing unpaid services to family members in the home and who:</a:t>
            </a: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solidFill>
                  <a:srgbClr val="042B4A"/>
                </a:solidFill>
                <a:latin typeface="Century Gothic"/>
              </a:rPr>
              <a:t>(A) (</a:t>
            </a:r>
            <a:r>
              <a:rPr lang="en-US" sz="1600" dirty="0" err="1">
                <a:solidFill>
                  <a:srgbClr val="042B4A"/>
                </a:solidFill>
                <a:latin typeface="Century Gothic"/>
              </a:rPr>
              <a:t>i</a:t>
            </a:r>
            <a:r>
              <a:rPr lang="en-US" sz="1600" dirty="0">
                <a:solidFill>
                  <a:srgbClr val="042B4A"/>
                </a:solidFill>
                <a:latin typeface="Century Gothic"/>
              </a:rPr>
              <a:t>) has been depending on the income of another family member but is no longer supported by that income; </a:t>
            </a:r>
          </a:p>
          <a:p>
            <a:pPr marL="342900" indent="-342900" defTabSz="914400">
              <a:lnSpc>
                <a:spcPct val="100000"/>
              </a:lnSpc>
              <a:spcBef>
                <a:spcPct val="20000"/>
              </a:spcBef>
              <a:spcAft>
                <a:spcPct val="0"/>
              </a:spcAft>
              <a:buClrTx/>
              <a:buFont typeface="Arial" pitchFamily="34" charset="0"/>
              <a:buChar char="•"/>
            </a:pPr>
            <a:r>
              <a:rPr lang="en-US" sz="1600" b="1" dirty="0">
                <a:solidFill>
                  <a:srgbClr val="042B4A"/>
                </a:solidFill>
                <a:latin typeface="Century Gothic"/>
              </a:rPr>
              <a:t>OR</a:t>
            </a:r>
            <a:r>
              <a:rPr lang="en-US" sz="1600" dirty="0">
                <a:solidFill>
                  <a:srgbClr val="042B4A"/>
                </a:solidFill>
                <a:latin typeface="Century Gothic"/>
              </a:rPr>
              <a:t>(ii) is the dependent spouse of a member of the Armed Forces on active duty and whose family income is significantly reduced because of a deployment, or call to active duty, or service-connected death or disability, </a:t>
            </a:r>
            <a:endParaRPr lang="en-US" dirty="0">
              <a:solidFill>
                <a:srgbClr val="032B4A"/>
              </a:solidFill>
              <a:latin typeface="Calibri"/>
              <a:cs typeface="Calibri"/>
            </a:endParaRPr>
          </a:p>
          <a:p>
            <a:pPr marL="342900" indent="-342900" defTabSz="914400">
              <a:lnSpc>
                <a:spcPct val="100000"/>
              </a:lnSpc>
              <a:spcBef>
                <a:spcPct val="20000"/>
              </a:spcBef>
              <a:spcAft>
                <a:spcPct val="0"/>
              </a:spcAft>
              <a:buClrTx/>
              <a:buFont typeface="Arial" pitchFamily="34" charset="0"/>
              <a:buChar char="•"/>
            </a:pPr>
            <a:r>
              <a:rPr lang="en-US" sz="1600" b="1" dirty="0">
                <a:solidFill>
                  <a:srgbClr val="042B4A"/>
                </a:solidFill>
                <a:latin typeface="Century Gothic"/>
              </a:rPr>
              <a:t>AND </a:t>
            </a:r>
            <a:r>
              <a:rPr lang="en-US" sz="1600" dirty="0">
                <a:solidFill>
                  <a:srgbClr val="042B4A"/>
                </a:solidFill>
                <a:latin typeface="Century Gothic"/>
              </a:rPr>
              <a:t>(B) Is unemployed or underemployed and is experiencing difficulty in obtaining or upgrading employment </a:t>
            </a:r>
            <a:endParaRPr lang="en-US" sz="1600" i="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Stay at home parent providing unpaid services to the family and supported by spouse.  </a:t>
            </a: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The spouse passes away and now the stay a home parent must get a job. </a:t>
            </a:r>
          </a:p>
          <a:p>
            <a:pPr marL="0" lvl="1" indent="0" defTabSz="914400">
              <a:lnSpc>
                <a:spcPct val="100000"/>
              </a:lnSpc>
              <a:spcBef>
                <a:spcPct val="20000"/>
              </a:spcBef>
              <a:spcAft>
                <a:spcPct val="0"/>
              </a:spcAft>
              <a:buClrTx/>
              <a:buFont typeface="Lucida Grande"/>
              <a:buNone/>
            </a:pPr>
            <a:endParaRPr lang="en-US" sz="1200" i="1" dirty="0">
              <a:solidFill>
                <a:srgbClr val="042B4A"/>
              </a:solidFill>
              <a:latin typeface="Century Gothic"/>
            </a:endParaRPr>
          </a:p>
          <a:p>
            <a:pPr marL="5715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ATTACHMENT TO THE WORKFORCE </a:t>
            </a:r>
            <a:r>
              <a:rPr lang="en-US" sz="1600" dirty="0">
                <a:solidFill>
                  <a:srgbClr val="042B4A"/>
                </a:solidFill>
                <a:latin typeface="Century Gothic"/>
                <a:hlinkClick r:id="rId3"/>
              </a:rPr>
              <a:t>(WIOA sec. 3(15)) </a:t>
            </a:r>
            <a:r>
              <a:rPr lang="en-US" sz="1600" dirty="0">
                <a:solidFill>
                  <a:srgbClr val="042B4A"/>
                </a:solidFill>
                <a:latin typeface="Century Gothic"/>
              </a:rPr>
              <a:t>- an individual who has been employed for a duration sufficient to demonstrate, to the appropriate entity at a MassHire center referred to in section 121(e), attachment to the workforce, but is not eligible for unemployment compensation due to insufficient earnings or having performed services for an employer that were not covered under a State unemployment compensation law…</a:t>
            </a:r>
            <a:endParaRPr lang="en-US" sz="1600" b="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Individual has been working but has not earned enough to collect UI or working for an employer that is not subject to UI contributions such as a religious organization, self employment or governmental employer. </a:t>
            </a:r>
          </a:p>
        </p:txBody>
      </p:sp>
    </p:spTree>
    <p:extLst>
      <p:ext uri="{BB962C8B-B14F-4D97-AF65-F5344CB8AC3E}">
        <p14:creationId xmlns:p14="http://schemas.microsoft.com/office/powerpoint/2010/main" val="7899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22568"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a:p>
        </p:txBody>
      </p:sp>
      <p:sp>
        <p:nvSpPr>
          <p:cNvPr id="5" name="TextBox 4"/>
          <p:cNvSpPr txBox="1"/>
          <p:nvPr/>
        </p:nvSpPr>
        <p:spPr>
          <a:xfrm>
            <a:off x="733090" y="1182876"/>
            <a:ext cx="3176587" cy="369332"/>
          </a:xfrm>
          <a:prstGeom prst="rect">
            <a:avLst/>
          </a:prstGeom>
          <a:noFill/>
        </p:spPr>
        <p:txBody>
          <a:bodyPr wrap="square" lIns="91440" tIns="45720" rIns="91440" bIns="45720" rtlCol="0" anchor="t">
            <a:spAutoFit/>
          </a:bodyPr>
          <a:lstStyle/>
          <a:p>
            <a:pPr defTabSz="914400" fontAlgn="base">
              <a:spcBef>
                <a:spcPct val="0"/>
              </a:spcBef>
              <a:spcAft>
                <a:spcPct val="0"/>
              </a:spcAft>
            </a:pPr>
            <a:r>
              <a:rPr lang="en-US" dirty="0">
                <a:solidFill>
                  <a:srgbClr val="139876"/>
                </a:solidFill>
                <a:latin typeface="Arial"/>
                <a:cs typeface="Arial"/>
              </a:rPr>
              <a:t>Employment Status</a:t>
            </a:r>
          </a:p>
        </p:txBody>
      </p:sp>
      <p:pic>
        <p:nvPicPr>
          <p:cNvPr id="4" name="Picture 3">
            <a:extLst>
              <a:ext uri="{FF2B5EF4-FFF2-40B4-BE49-F238E27FC236}">
                <a16:creationId xmlns:a16="http://schemas.microsoft.com/office/drawing/2014/main" id="{9BF85ECD-1E1A-BF29-47BB-B1956377CEE3}"/>
              </a:ext>
            </a:extLst>
          </p:cNvPr>
          <p:cNvPicPr>
            <a:picLocks noChangeAspect="1"/>
          </p:cNvPicPr>
          <p:nvPr/>
        </p:nvPicPr>
        <p:blipFill>
          <a:blip r:embed="rId3"/>
          <a:stretch>
            <a:fillRect/>
          </a:stretch>
        </p:blipFill>
        <p:spPr>
          <a:xfrm>
            <a:off x="773597" y="1547930"/>
            <a:ext cx="7588525" cy="4590401"/>
          </a:xfrm>
          <a:prstGeom prst="rect">
            <a:avLst/>
          </a:prstGeom>
          <a:ln>
            <a:solidFill>
              <a:srgbClr val="4472C4"/>
            </a:solidFill>
          </a:ln>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C787637-F851-D843-EEC6-166232E4B403}"/>
                  </a:ext>
                </a:extLst>
              </p14:cNvPr>
              <p14:cNvContentPartPr/>
              <p14:nvPr/>
            </p14:nvContentPartPr>
            <p14:xfrm>
              <a:off x="1386785" y="2269801"/>
              <a:ext cx="19069" cy="7127"/>
            </p14:xfrm>
          </p:contentPart>
        </mc:Choice>
        <mc:Fallback xmlns="">
          <p:pic>
            <p:nvPicPr>
              <p:cNvPr id="7" name="Ink 6">
                <a:extLst>
                  <a:ext uri="{FF2B5EF4-FFF2-40B4-BE49-F238E27FC236}">
                    <a16:creationId xmlns:a16="http://schemas.microsoft.com/office/drawing/2014/main" id="{7C787637-F851-D843-EEC6-166232E4B403}"/>
                  </a:ext>
                </a:extLst>
              </p:cNvPr>
              <p:cNvPicPr/>
              <p:nvPr/>
            </p:nvPicPr>
            <p:blipFill>
              <a:blip r:embed="rId5"/>
              <a:stretch>
                <a:fillRect/>
              </a:stretch>
            </p:blipFill>
            <p:spPr>
              <a:xfrm>
                <a:off x="1351825" y="2202264"/>
                <a:ext cx="89342" cy="142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052B6BC-435D-F2B5-6E1A-5FA73A21DD96}"/>
                  </a:ext>
                </a:extLst>
              </p14:cNvPr>
              <p14:cNvContentPartPr/>
              <p14:nvPr/>
            </p14:nvContentPartPr>
            <p14:xfrm>
              <a:off x="984703" y="2231176"/>
              <a:ext cx="965076" cy="363809"/>
            </p14:xfrm>
          </p:contentPart>
        </mc:Choice>
        <mc:Fallback xmlns="">
          <p:pic>
            <p:nvPicPr>
              <p:cNvPr id="10" name="Ink 9">
                <a:extLst>
                  <a:ext uri="{FF2B5EF4-FFF2-40B4-BE49-F238E27FC236}">
                    <a16:creationId xmlns:a16="http://schemas.microsoft.com/office/drawing/2014/main" id="{E052B6BC-435D-F2B5-6E1A-5FA73A21DD96}"/>
                  </a:ext>
                </a:extLst>
              </p:cNvPr>
              <p:cNvPicPr/>
              <p:nvPr/>
            </p:nvPicPr>
            <p:blipFill>
              <a:blip r:embed="rId7"/>
              <a:stretch>
                <a:fillRect/>
              </a:stretch>
            </p:blipFill>
            <p:spPr>
              <a:xfrm>
                <a:off x="949079" y="2159277"/>
                <a:ext cx="1036683" cy="507248"/>
              </a:xfrm>
              <a:prstGeom prst="rect">
                <a:avLst/>
              </a:prstGeom>
            </p:spPr>
          </p:pic>
        </mc:Fallback>
      </mc:AlternateContent>
    </p:spTree>
    <p:extLst>
      <p:ext uri="{BB962C8B-B14F-4D97-AF65-F5344CB8AC3E}">
        <p14:creationId xmlns:p14="http://schemas.microsoft.com/office/powerpoint/2010/main" val="35876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39316719cec17beba02901ff50727d9c">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dbe3e515bdbe1536917ec18fc39533e"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55AB96-7A3D-4078-87DF-5735D77F772B}">
  <ds:schemaRefs>
    <ds:schemaRef ds:uri="57c4ec8b-a22b-49c8-bff1-1ccfcb8122c5"/>
    <ds:schemaRef ds:uri="67c3c36e-fc25-4c3d-aaae-22fd2ed0559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A687DF-B6E1-463E-A22E-98C9FE0F941A}">
  <ds:schemaRefs>
    <ds:schemaRef ds:uri="http://schemas.microsoft.com/sharepoint/v3/contenttype/forms"/>
  </ds:schemaRefs>
</ds:datastoreItem>
</file>

<file path=customXml/itemProps3.xml><?xml version="1.0" encoding="utf-8"?>
<ds:datastoreItem xmlns:ds="http://schemas.openxmlformats.org/officeDocument/2006/customXml" ds:itemID="{56320FB5-6735-490B-863B-856082044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405</TotalTime>
  <Words>4239</Words>
  <Application>Microsoft Office PowerPoint</Application>
  <PresentationFormat>On-screen Show (4:3)</PresentationFormat>
  <Paragraphs>392</Paragraphs>
  <Slides>38</Slides>
  <Notes>32</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Office Theme</vt:lpstr>
      <vt:lpstr>PowerPoint Presentation</vt:lpstr>
      <vt:lpstr>PowerPoint Presentation</vt:lpstr>
      <vt:lpstr>TOPICS</vt:lpstr>
      <vt:lpstr>Importance of the Workforce Innovation and Opportunity Act </vt:lpstr>
      <vt:lpstr>WIOA Adult/DW 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WIOA Eligibility Documentation in a Virtual Environment - 100 DCS 18.111</vt:lpstr>
      <vt:lpstr>Applicant Statement</vt:lpstr>
      <vt:lpstr>Career Services </vt:lpstr>
      <vt:lpstr>Career Services continued… </vt:lpstr>
      <vt:lpstr>Training Services </vt:lpstr>
      <vt:lpstr>Training Services continued…</vt:lpstr>
      <vt:lpstr>Career Planning Requirements </vt:lpstr>
      <vt:lpstr>Career Plan in MOSES </vt:lpstr>
      <vt:lpstr>Career Plan in MOSES </vt:lpstr>
      <vt:lpstr>Career Plan in MOSES </vt:lpstr>
      <vt:lpstr>Effective Case Management </vt:lpstr>
      <vt:lpstr>Supportive Services and Needs Related Payments </vt:lpstr>
      <vt:lpstr>Coordination with WIOA Partners</vt:lpstr>
      <vt:lpstr>Shared Customers </vt:lpstr>
      <vt:lpstr>Coordination with Partner Programs </vt:lpstr>
      <vt:lpstr>PowerPoint Presentation</vt:lpstr>
      <vt:lpstr>Follow- Up Services  </vt:lpstr>
      <vt:lpstr>Tracking Follow-Up Services in MOSES</vt:lpstr>
      <vt:lpstr> Types of Follow Up Services Entry</vt:lpstr>
      <vt:lpstr> Types of Follow Up Services Entry</vt:lpstr>
      <vt:lpstr>Types of Follow Up Services Entry</vt:lpstr>
      <vt:lpstr>Types of Follow Up Services Entry</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695</cp:revision>
  <cp:lastPrinted>2018-09-06T17:31:39Z</cp:lastPrinted>
  <dcterms:created xsi:type="dcterms:W3CDTF">2018-04-17T17:15:10Z</dcterms:created>
  <dcterms:modified xsi:type="dcterms:W3CDTF">2025-01-21T19:24:18Z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